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tif" ContentType="image/tif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3"/>
  </p:notesMasterIdLst>
  <p:sldIdLst>
    <p:sldId id="256" r:id="rId2"/>
    <p:sldId id="257" r:id="rId3"/>
    <p:sldId id="258" r:id="rId4"/>
    <p:sldId id="259" r:id="rId5"/>
    <p:sldId id="260" r:id="rId6"/>
    <p:sldId id="263" r:id="rId7"/>
    <p:sldId id="261" r:id="rId8"/>
    <p:sldId id="262" r:id="rId9"/>
    <p:sldId id="267" r:id="rId10"/>
    <p:sldId id="266"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0DE3B13-7CC1-8140-A750-46C323FD52DE}">
          <p14:sldIdLst>
            <p14:sldId id="256"/>
            <p14:sldId id="257"/>
            <p14:sldId id="258"/>
            <p14:sldId id="259"/>
            <p14:sldId id="260"/>
            <p14:sldId id="263"/>
            <p14:sldId id="261"/>
            <p14:sldId id="262"/>
            <p14:sldId id="267"/>
            <p14:sldId id="266"/>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86590" autoAdjust="0"/>
  </p:normalViewPr>
  <p:slideViewPr>
    <p:cSldViewPr snapToGrid="0" snapToObjects="1">
      <p:cViewPr varScale="1">
        <p:scale>
          <a:sx n="155" d="100"/>
          <a:sy n="155" d="100"/>
        </p:scale>
        <p:origin x="-584" y="-96"/>
      </p:cViewPr>
      <p:guideLst>
        <p:guide orient="horz" pos="2160"/>
        <p:guide pos="2880"/>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4C5DB-2AC2-EC4C-8EE9-F2927C4E1F22}" type="datetimeFigureOut">
              <a:rPr lang="en-US" smtClean="0"/>
              <a:t>10/05/2018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37985-D142-A04C-A2B6-47600133ED4C}" type="slidenum">
              <a:rPr lang="en-GB" smtClean="0"/>
              <a:t>‹#›</a:t>
            </a:fld>
            <a:endParaRPr lang="en-GB"/>
          </a:p>
        </p:txBody>
      </p:sp>
    </p:spTree>
    <p:extLst>
      <p:ext uri="{BB962C8B-B14F-4D97-AF65-F5344CB8AC3E}">
        <p14:creationId xmlns:p14="http://schemas.microsoft.com/office/powerpoint/2010/main" val="1223897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a:t>
            </a:r>
            <a:r>
              <a:rPr lang="en-GB" dirty="0" err="1" smtClean="0"/>
              <a:t>www.offshore-mag.com</a:t>
            </a:r>
            <a:r>
              <a:rPr lang="en-GB" dirty="0" smtClean="0"/>
              <a:t>/articles/print/volume-74/issue-11/a</a:t>
            </a:r>
          </a:p>
          <a:p>
            <a:r>
              <a:rPr lang="en-GB" dirty="0" err="1" smtClean="0"/>
              <a:t>rctic</a:t>
            </a:r>
            <a:r>
              <a:rPr lang="en-GB" dirty="0" smtClean="0"/>
              <a:t>/concrete-drilling-platform-could-extend-exploration-season-offshore-northern-russia-p1.html</a:t>
            </a:r>
            <a:endParaRPr lang="en-GB" dirty="0"/>
          </a:p>
        </p:txBody>
      </p:sp>
      <p:sp>
        <p:nvSpPr>
          <p:cNvPr id="4" name="Slide Number Placeholder 3"/>
          <p:cNvSpPr>
            <a:spLocks noGrp="1"/>
          </p:cNvSpPr>
          <p:nvPr>
            <p:ph type="sldNum" sz="quarter" idx="10"/>
          </p:nvPr>
        </p:nvSpPr>
        <p:spPr/>
        <p:txBody>
          <a:bodyPr/>
          <a:lstStyle/>
          <a:p>
            <a:fld id="{77137985-D142-A04C-A2B6-47600133ED4C}" type="slidenum">
              <a:rPr lang="en-GB" smtClean="0"/>
              <a:t>1</a:t>
            </a:fld>
            <a:endParaRPr lang="en-GB"/>
          </a:p>
        </p:txBody>
      </p:sp>
    </p:spTree>
    <p:extLst>
      <p:ext uri="{BB962C8B-B14F-4D97-AF65-F5344CB8AC3E}">
        <p14:creationId xmlns:p14="http://schemas.microsoft.com/office/powerpoint/2010/main" val="386129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equations</a:t>
            </a:r>
            <a:r>
              <a:rPr lang="en-GB" baseline="0" dirty="0" smtClean="0"/>
              <a:t> makes systematic model assessment easier</a:t>
            </a:r>
          </a:p>
          <a:p>
            <a:r>
              <a:rPr lang="en-GB" baseline="0" dirty="0" smtClean="0"/>
              <a:t>can do </a:t>
            </a:r>
            <a:r>
              <a:rPr lang="en-GB" baseline="0" dirty="0" err="1" smtClean="0"/>
              <a:t>timeseries</a:t>
            </a:r>
            <a:r>
              <a:rPr lang="en-GB" baseline="0" dirty="0" smtClean="0"/>
              <a:t>, statistics for any location, generate maps of loads</a:t>
            </a:r>
            <a:endParaRPr lang="en-GB" dirty="0" smtClean="0"/>
          </a:p>
          <a:p>
            <a:endParaRPr lang="en-GB" dirty="0" smtClean="0"/>
          </a:p>
          <a:p>
            <a:endParaRPr lang="en-GB" dirty="0" smtClean="0"/>
          </a:p>
          <a:p>
            <a:r>
              <a:rPr lang="en-GB" dirty="0" smtClean="0"/>
              <a:t>http://</a:t>
            </a:r>
            <a:r>
              <a:rPr lang="en-GB" dirty="0" err="1" smtClean="0"/>
              <a:t>www.dierk-raabe.com</a:t>
            </a:r>
            <a:r>
              <a:rPr lang="en-GB" dirty="0" smtClean="0"/>
              <a:t>/dramatic-material-failure/oil-drilling-platforms/</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7137985-D142-A04C-A2B6-47600133ED4C}" type="slidenum">
              <a:rPr lang="en-GB" smtClean="0"/>
              <a:t>2</a:t>
            </a:fld>
            <a:endParaRPr lang="en-GB"/>
          </a:p>
        </p:txBody>
      </p:sp>
    </p:spTree>
    <p:extLst>
      <p:ext uri="{BB962C8B-B14F-4D97-AF65-F5344CB8AC3E}">
        <p14:creationId xmlns:p14="http://schemas.microsoft.com/office/powerpoint/2010/main" val="173918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Froude–</a:t>
            </a:r>
            <a:r>
              <a:rPr lang="en-GB" dirty="0" err="1" smtClean="0"/>
              <a:t>Krylov</a:t>
            </a:r>
            <a:r>
              <a:rPr lang="en-GB" dirty="0" smtClean="0"/>
              <a:t> force is the force introduced by the unsteady pressure field generated by undisturbed waves.      actual pressure in</a:t>
            </a:r>
            <a:r>
              <a:rPr lang="en-GB" baseline="0" dirty="0" smtClean="0"/>
              <a:t> the wave as if the structure is not there</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hydrodynamic</a:t>
            </a:r>
            <a:r>
              <a:rPr lang="en-GB" baseline="0" dirty="0" smtClean="0"/>
              <a:t> mass force: movement of object through a fluid -&gt; added mass     here other way round</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	‘dynamic forces’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drag force: force of drag experienced by an object due to movement through a fully enclosing fluid      standard one</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https://</a:t>
            </a:r>
            <a:r>
              <a:rPr lang="en-GB" dirty="0" err="1" smtClean="0"/>
              <a:t>en.wikipedia.org</a:t>
            </a:r>
            <a:r>
              <a:rPr lang="en-GB" dirty="0" smtClean="0"/>
              <a:t>/wiki/</a:t>
            </a:r>
            <a:r>
              <a:rPr lang="en-GB" dirty="0" err="1" smtClean="0"/>
              <a:t>Morison_equation</a:t>
            </a:r>
            <a:endParaRPr lang="en-GB" dirty="0"/>
          </a:p>
        </p:txBody>
      </p:sp>
      <p:sp>
        <p:nvSpPr>
          <p:cNvPr id="4" name="Slide Number Placeholder 3"/>
          <p:cNvSpPr>
            <a:spLocks noGrp="1"/>
          </p:cNvSpPr>
          <p:nvPr>
            <p:ph type="sldNum" sz="quarter" idx="10"/>
          </p:nvPr>
        </p:nvSpPr>
        <p:spPr/>
        <p:txBody>
          <a:bodyPr/>
          <a:lstStyle/>
          <a:p>
            <a:fld id="{77137985-D142-A04C-A2B6-47600133ED4C}" type="slidenum">
              <a:rPr lang="en-GB" smtClean="0"/>
              <a:t>3</a:t>
            </a:fld>
            <a:endParaRPr lang="en-GB"/>
          </a:p>
        </p:txBody>
      </p:sp>
    </p:spTree>
    <p:extLst>
      <p:ext uri="{BB962C8B-B14F-4D97-AF65-F5344CB8AC3E}">
        <p14:creationId xmlns:p14="http://schemas.microsoft.com/office/powerpoint/2010/main" val="30897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baseline="0" dirty="0"/>
          </a:p>
        </p:txBody>
      </p:sp>
      <p:sp>
        <p:nvSpPr>
          <p:cNvPr id="4" name="Slide Number Placeholder 3"/>
          <p:cNvSpPr>
            <a:spLocks noGrp="1"/>
          </p:cNvSpPr>
          <p:nvPr>
            <p:ph type="sldNum" sz="quarter" idx="10"/>
          </p:nvPr>
        </p:nvSpPr>
        <p:spPr/>
        <p:txBody>
          <a:bodyPr/>
          <a:lstStyle/>
          <a:p>
            <a:fld id="{77137985-D142-A04C-A2B6-47600133ED4C}" type="slidenum">
              <a:rPr lang="en-GB" smtClean="0"/>
              <a:t>4</a:t>
            </a:fld>
            <a:endParaRPr lang="en-GB"/>
          </a:p>
        </p:txBody>
      </p:sp>
    </p:spTree>
    <p:extLst>
      <p:ext uri="{BB962C8B-B14F-4D97-AF65-F5344CB8AC3E}">
        <p14:creationId xmlns:p14="http://schemas.microsoft.com/office/powerpoint/2010/main" val="79222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waves in ice module is important</a:t>
            </a:r>
            <a:r>
              <a:rPr lang="en-GB" baseline="0" dirty="0" smtClean="0"/>
              <a:t> because necessary information is not available in standard models</a:t>
            </a:r>
          </a:p>
          <a:p>
            <a:r>
              <a:rPr lang="en-GB" baseline="0" dirty="0" smtClean="0"/>
              <a:t>wave attenuation</a:t>
            </a:r>
          </a:p>
          <a:p>
            <a:r>
              <a:rPr lang="en-GB" baseline="0" dirty="0" smtClean="0"/>
              <a:t>wave break up of ice floes -&gt; floe size</a:t>
            </a:r>
            <a:endParaRPr lang="en-GB" dirty="0"/>
          </a:p>
        </p:txBody>
      </p:sp>
      <p:sp>
        <p:nvSpPr>
          <p:cNvPr id="4" name="Slide Number Placeholder 3"/>
          <p:cNvSpPr>
            <a:spLocks noGrp="1"/>
          </p:cNvSpPr>
          <p:nvPr>
            <p:ph type="sldNum" sz="quarter" idx="10"/>
          </p:nvPr>
        </p:nvSpPr>
        <p:spPr/>
        <p:txBody>
          <a:bodyPr/>
          <a:lstStyle/>
          <a:p>
            <a:fld id="{77137985-D142-A04C-A2B6-47600133ED4C}" type="slidenum">
              <a:rPr lang="en-GB" smtClean="0"/>
              <a:t>5</a:t>
            </a:fld>
            <a:endParaRPr lang="en-GB"/>
          </a:p>
        </p:txBody>
      </p:sp>
    </p:spTree>
    <p:extLst>
      <p:ext uri="{BB962C8B-B14F-4D97-AF65-F5344CB8AC3E}">
        <p14:creationId xmlns:p14="http://schemas.microsoft.com/office/powerpoint/2010/main" val="337625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Morison equation not so good</a:t>
            </a:r>
            <a:r>
              <a:rPr lang="en-GB" baseline="0" dirty="0" smtClean="0"/>
              <a:t> for inclined structures like jackets</a:t>
            </a:r>
            <a:endParaRPr lang="en-GB" dirty="0"/>
          </a:p>
        </p:txBody>
      </p:sp>
      <p:sp>
        <p:nvSpPr>
          <p:cNvPr id="4" name="Slide Number Placeholder 3"/>
          <p:cNvSpPr>
            <a:spLocks noGrp="1"/>
          </p:cNvSpPr>
          <p:nvPr>
            <p:ph type="sldNum" sz="quarter" idx="10"/>
          </p:nvPr>
        </p:nvSpPr>
        <p:spPr/>
        <p:txBody>
          <a:bodyPr/>
          <a:lstStyle/>
          <a:p>
            <a:fld id="{77137985-D142-A04C-A2B6-47600133ED4C}" type="slidenum">
              <a:rPr lang="en-GB" smtClean="0"/>
              <a:t>6</a:t>
            </a:fld>
            <a:endParaRPr lang="en-GB"/>
          </a:p>
        </p:txBody>
      </p:sp>
    </p:spTree>
    <p:extLst>
      <p:ext uri="{BB962C8B-B14F-4D97-AF65-F5344CB8AC3E}">
        <p14:creationId xmlns:p14="http://schemas.microsoft.com/office/powerpoint/2010/main" val="370559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wave especially</a:t>
            </a:r>
            <a:r>
              <a:rPr lang="en-GB" baseline="0" dirty="0" smtClean="0"/>
              <a:t> high in winter because of storms</a:t>
            </a:r>
            <a:endParaRPr lang="en-GB" dirty="0"/>
          </a:p>
        </p:txBody>
      </p:sp>
      <p:sp>
        <p:nvSpPr>
          <p:cNvPr id="4" name="Slide Number Placeholder 3"/>
          <p:cNvSpPr>
            <a:spLocks noGrp="1"/>
          </p:cNvSpPr>
          <p:nvPr>
            <p:ph type="sldNum" sz="quarter" idx="10"/>
          </p:nvPr>
        </p:nvSpPr>
        <p:spPr/>
        <p:txBody>
          <a:bodyPr/>
          <a:lstStyle/>
          <a:p>
            <a:fld id="{77137985-D142-A04C-A2B6-47600133ED4C}" type="slidenum">
              <a:rPr lang="en-GB" smtClean="0"/>
              <a:t>7</a:t>
            </a:fld>
            <a:endParaRPr lang="en-GB"/>
          </a:p>
        </p:txBody>
      </p:sp>
    </p:spTree>
    <p:extLst>
      <p:ext uri="{BB962C8B-B14F-4D97-AF65-F5344CB8AC3E}">
        <p14:creationId xmlns:p14="http://schemas.microsoft.com/office/powerpoint/2010/main" val="194624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 sea ice drift</a:t>
            </a:r>
            <a:r>
              <a:rPr lang="en-GB" baseline="0" dirty="0" smtClean="0"/>
              <a:t> in Hudson bay</a:t>
            </a:r>
            <a:endParaRPr lang="en-GB" dirty="0"/>
          </a:p>
        </p:txBody>
      </p:sp>
      <p:sp>
        <p:nvSpPr>
          <p:cNvPr id="4" name="Slide Number Placeholder 3"/>
          <p:cNvSpPr>
            <a:spLocks noGrp="1"/>
          </p:cNvSpPr>
          <p:nvPr>
            <p:ph type="sldNum" sz="quarter" idx="10"/>
          </p:nvPr>
        </p:nvSpPr>
        <p:spPr/>
        <p:txBody>
          <a:bodyPr/>
          <a:lstStyle/>
          <a:p>
            <a:fld id="{77137985-D142-A04C-A2B6-47600133ED4C}" type="slidenum">
              <a:rPr lang="en-GB" smtClean="0"/>
              <a:t>9</a:t>
            </a:fld>
            <a:endParaRPr lang="en-GB"/>
          </a:p>
        </p:txBody>
      </p:sp>
    </p:spTree>
    <p:extLst>
      <p:ext uri="{BB962C8B-B14F-4D97-AF65-F5344CB8AC3E}">
        <p14:creationId xmlns:p14="http://schemas.microsoft.com/office/powerpoint/2010/main" val="3291477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NOC powerpo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92425"/>
            <a:ext cx="7772400" cy="638175"/>
          </a:xfrm>
          <a:prstGeom prst="rect">
            <a:avLst/>
          </a:prstGeom>
        </p:spPr>
        <p:txBody>
          <a:bodyPr/>
          <a:lstStyle>
            <a:lvl1pPr>
              <a:defRPr>
                <a:solidFill>
                  <a:srgbClr val="E6DA1C"/>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644900"/>
            <a:ext cx="6400800" cy="368300"/>
          </a:xfrm>
          <a:prstGeom prst="rect">
            <a:avLst/>
          </a:prstGeom>
        </p:spPr>
        <p:txBody>
          <a:bodyPr>
            <a:normAutofit/>
          </a:bodyPr>
          <a:lstStyle>
            <a:lvl1pPr marL="0" indent="0" algn="ctr">
              <a:buNone/>
              <a:defRPr sz="15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Tree>
    <p:extLst>
      <p:ext uri="{BB962C8B-B14F-4D97-AF65-F5344CB8AC3E}">
        <p14:creationId xmlns:p14="http://schemas.microsoft.com/office/powerpoint/2010/main" val="417777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p:txBody>
      </p:sp>
    </p:spTree>
    <p:extLst>
      <p:ext uri="{BB962C8B-B14F-4D97-AF65-F5344CB8AC3E}">
        <p14:creationId xmlns:p14="http://schemas.microsoft.com/office/powerpoint/2010/main" val="290882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68601"/>
            <a:ext cx="7772400" cy="584200"/>
          </a:xfrm>
          <a:prstGeom prst="rect">
            <a:avLst/>
          </a:prstGeom>
        </p:spPr>
        <p:txBody>
          <a:bodyPr anchor="t">
            <a:normAutofit/>
          </a:bodyPr>
          <a:lstStyle>
            <a:lvl1pPr algn="ctr">
              <a:defRPr sz="3000" b="0" i="0" cap="none"/>
            </a:lvl1pPr>
          </a:lstStyle>
          <a:p>
            <a:r>
              <a:rPr lang="en-GB" smtClean="0"/>
              <a:t>Click to edit Master title style</a:t>
            </a:r>
            <a:endParaRPr lang="en-US" dirty="0"/>
          </a:p>
        </p:txBody>
      </p:sp>
      <p:sp>
        <p:nvSpPr>
          <p:cNvPr id="3" name="Text Placeholder 2"/>
          <p:cNvSpPr>
            <a:spLocks noGrp="1"/>
          </p:cNvSpPr>
          <p:nvPr>
            <p:ph type="body" idx="1"/>
          </p:nvPr>
        </p:nvSpPr>
        <p:spPr>
          <a:xfrm>
            <a:off x="722313" y="3365501"/>
            <a:ext cx="7772400" cy="558799"/>
          </a:xfrm>
          <a:prstGeom prst="rect">
            <a:avLst/>
          </a:prstGeom>
        </p:spPr>
        <p:txBody>
          <a:bodyPr anchor="ctr" anchorCtr="0">
            <a:normAutofit/>
          </a:bodyPr>
          <a:lstStyle>
            <a:lvl1pPr marL="0" indent="0" algn="ctr">
              <a:buNone/>
              <a:defRPr sz="1500" b="1" i="0" cap="all">
                <a:solidFill>
                  <a:srgbClr val="3879A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45080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p:txBody>
      </p:sp>
    </p:spTree>
    <p:extLst>
      <p:ext uri="{BB962C8B-B14F-4D97-AF65-F5344CB8AC3E}">
        <p14:creationId xmlns:p14="http://schemas.microsoft.com/office/powerpoint/2010/main" val="330787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Tree>
    <p:extLst>
      <p:ext uri="{BB962C8B-B14F-4D97-AF65-F5344CB8AC3E}">
        <p14:creationId xmlns:p14="http://schemas.microsoft.com/office/powerpoint/2010/main" val="391041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80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14523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69170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229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Header Arial bold 30pt dark blue</a:t>
            </a:r>
            <a:endParaRPr lang="en-US" dirty="0"/>
          </a:p>
        </p:txBody>
      </p:sp>
      <p:sp>
        <p:nvSpPr>
          <p:cNvPr id="8" name="Text Placeholder 2"/>
          <p:cNvSpPr>
            <a:spLocks noGrp="1"/>
          </p:cNvSpPr>
          <p:nvPr>
            <p:ph type="body" idx="1"/>
          </p:nvPr>
        </p:nvSpPr>
        <p:spPr>
          <a:xfrm>
            <a:off x="457200" y="1600201"/>
            <a:ext cx="8229600" cy="429999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black</a:t>
            </a:r>
          </a:p>
          <a:p>
            <a:pPr lvl="2"/>
            <a:r>
              <a:rPr lang="en-GB" dirty="0" smtClean="0"/>
              <a:t>Second level whit</a:t>
            </a:r>
          </a:p>
        </p:txBody>
      </p:sp>
      <p:pic>
        <p:nvPicPr>
          <p:cNvPr id="6" name="Picture 5" descr="NOC powerpoint Ex foot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825236"/>
            <a:ext cx="9144000" cy="1045464"/>
          </a:xfrm>
          <a:prstGeom prst="rect">
            <a:avLst/>
          </a:prstGeom>
        </p:spPr>
      </p:pic>
    </p:spTree>
    <p:extLst>
      <p:ext uri="{BB962C8B-B14F-4D97-AF65-F5344CB8AC3E}">
        <p14:creationId xmlns:p14="http://schemas.microsoft.com/office/powerpoint/2010/main" val="163223333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 id="2147483662" r:id="rId6"/>
    <p:sldLayoutId id="2147483663" r:id="rId7"/>
    <p:sldLayoutId id="2147483664" r:id="rId8"/>
    <p:sldLayoutId id="2147483665" r:id="rId9"/>
  </p:sldLayoutIdLst>
  <p:txStyles>
    <p:titleStyle>
      <a:lvl1pPr algn="ctr" defTabSz="457200" rtl="0" eaLnBrk="1" latinLnBrk="0" hangingPunct="1">
        <a:spcBef>
          <a:spcPct val="0"/>
        </a:spcBef>
        <a:buNone/>
        <a:defRPr sz="3000" kern="1200">
          <a:solidFill>
            <a:srgbClr val="1F204A"/>
          </a:solidFill>
          <a:latin typeface="+mj-lt"/>
          <a:ea typeface="+mj-ea"/>
          <a:cs typeface="+mj-cs"/>
        </a:defRPr>
      </a:lvl1pPr>
    </p:titleStyle>
    <p:bodyStyle>
      <a:lvl1pPr marL="0" indent="0" algn="l" defTabSz="457200" rtl="0" eaLnBrk="1" latinLnBrk="0" hangingPunct="1">
        <a:spcBef>
          <a:spcPct val="20000"/>
        </a:spcBef>
        <a:buFontTx/>
        <a:buNone/>
        <a:defRPr sz="2000" kern="1200">
          <a:solidFill>
            <a:srgbClr val="3879AA"/>
          </a:solidFill>
          <a:latin typeface="+mn-lt"/>
          <a:ea typeface="+mn-ea"/>
          <a:cs typeface="+mn-cs"/>
        </a:defRPr>
      </a:lvl1pPr>
      <a:lvl2pPr marL="0" indent="-216000" algn="l" defTabSz="457200" rtl="0" eaLnBrk="1" latinLnBrk="0" hangingPunct="1">
        <a:spcBef>
          <a:spcPts val="480"/>
        </a:spcBef>
        <a:buFont typeface="Arial"/>
        <a:buChar char="•"/>
        <a:defRPr sz="2000" kern="1200">
          <a:solidFill>
            <a:schemeClr val="tx1"/>
          </a:solidFill>
          <a:latin typeface="+mn-lt"/>
          <a:ea typeface="+mn-ea"/>
          <a:cs typeface="+mn-cs"/>
        </a:defRPr>
      </a:lvl2pPr>
      <a:lvl3pPr marL="0" indent="-216000" algn="l" defTabSz="457200" rtl="0" eaLnBrk="1" latinLnBrk="0" hangingPunct="1">
        <a:spcBef>
          <a:spcPct val="20000"/>
        </a:spcBef>
        <a:buFont typeface="Arial"/>
        <a:buChar char="•"/>
        <a:defRPr sz="15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png"/><Relationship Id="rId8" Type="http://schemas.openxmlformats.org/officeDocument/2006/relationships/image" Target="../media/image8.tif"/><Relationship Id="rId9" Type="http://schemas.openxmlformats.org/officeDocument/2006/relationships/image" Target="../media/image9.jpg"/><Relationship Id="rId10"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4.png"/><Relationship Id="rId5" Type="http://schemas.openxmlformats.org/officeDocument/2006/relationships/oleObject" Target="../embeddings/oleObject1.bin"/><Relationship Id="rId6" Type="http://schemas.openxmlformats.org/officeDocument/2006/relationships/image" Target="../media/image13.emf"/><Relationship Id="rId7"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15.emf"/><Relationship Id="rId6"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vae1-1411off.jpg.scale.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27553"/>
          </a:xfrm>
          <a:prstGeom prst="rect">
            <a:avLst/>
          </a:prstGeom>
          <a:noFill/>
          <a:ln>
            <a:noFill/>
          </a:ln>
        </p:spPr>
      </p:pic>
      <p:sp>
        <p:nvSpPr>
          <p:cNvPr id="2" name="Title 1"/>
          <p:cNvSpPr>
            <a:spLocks noGrp="1"/>
          </p:cNvSpPr>
          <p:nvPr>
            <p:ph type="ctrTitle"/>
          </p:nvPr>
        </p:nvSpPr>
        <p:spPr>
          <a:xfrm>
            <a:off x="685800" y="2625033"/>
            <a:ext cx="7772400" cy="638175"/>
          </a:xfrm>
        </p:spPr>
        <p:txBody>
          <a:bodyPr>
            <a:normAutofit fontScale="90000"/>
          </a:bodyPr>
          <a:lstStyle/>
          <a:p>
            <a:r>
              <a:rPr lang="en-GB" b="1" dirty="0">
                <a:solidFill>
                  <a:srgbClr val="FFFF00"/>
                </a:solidFill>
              </a:rPr>
              <a:t>Sea hazards on offshore structures: waves, currents, tides and sea </a:t>
            </a:r>
            <a:r>
              <a:rPr lang="en-GB" b="1" dirty="0" smtClean="0">
                <a:solidFill>
                  <a:srgbClr val="FFFF00"/>
                </a:solidFill>
              </a:rPr>
              <a:t>ice combined</a:t>
            </a:r>
            <a:endParaRPr lang="en-GB" b="1" dirty="0">
              <a:solidFill>
                <a:srgbClr val="FFFF00"/>
              </a:solidFill>
            </a:endParaRPr>
          </a:p>
        </p:txBody>
      </p:sp>
      <p:sp>
        <p:nvSpPr>
          <p:cNvPr id="3" name="Subtitle 2"/>
          <p:cNvSpPr>
            <a:spLocks noGrp="1"/>
          </p:cNvSpPr>
          <p:nvPr>
            <p:ph type="subTitle" idx="1"/>
          </p:nvPr>
        </p:nvSpPr>
        <p:spPr>
          <a:xfrm>
            <a:off x="1371600" y="3544628"/>
            <a:ext cx="6400800" cy="368300"/>
          </a:xfrm>
        </p:spPr>
        <p:txBody>
          <a:bodyPr>
            <a:noAutofit/>
          </a:bodyPr>
          <a:lstStyle/>
          <a:p>
            <a:r>
              <a:rPr lang="en-GB" dirty="0"/>
              <a:t> </a:t>
            </a:r>
            <a:r>
              <a:rPr lang="en-GB" dirty="0" smtClean="0"/>
              <a:t>S. </a:t>
            </a:r>
            <a:r>
              <a:rPr lang="en-GB" dirty="0"/>
              <a:t>Rynders (1), </a:t>
            </a:r>
            <a:r>
              <a:rPr lang="en-GB" dirty="0" smtClean="0"/>
              <a:t>Y. </a:t>
            </a:r>
            <a:r>
              <a:rPr lang="en-GB" dirty="0"/>
              <a:t>Aksenov (1), </a:t>
            </a:r>
            <a:r>
              <a:rPr lang="en-GB" dirty="0" smtClean="0"/>
              <a:t>R. </a:t>
            </a:r>
            <a:r>
              <a:rPr lang="en-GB" dirty="0"/>
              <a:t>Marsh (2), </a:t>
            </a:r>
            <a:r>
              <a:rPr lang="en-GB" dirty="0" smtClean="0"/>
              <a:t>N. </a:t>
            </a:r>
            <a:r>
              <a:rPr lang="en-GB" dirty="0" err="1"/>
              <a:t>Skrilis</a:t>
            </a:r>
            <a:r>
              <a:rPr lang="en-GB" dirty="0"/>
              <a:t> (2), </a:t>
            </a:r>
            <a:r>
              <a:rPr lang="en-GB" dirty="0" smtClean="0"/>
              <a:t>L. </a:t>
            </a:r>
            <a:r>
              <a:rPr lang="en-GB" dirty="0" err="1"/>
              <a:t>Hosekova</a:t>
            </a:r>
            <a:r>
              <a:rPr lang="en-GB" dirty="0"/>
              <a:t> (3), </a:t>
            </a:r>
            <a:r>
              <a:rPr lang="en-GB" dirty="0" smtClean="0"/>
              <a:t>D. Feltham </a:t>
            </a:r>
            <a:r>
              <a:rPr lang="en-GB" dirty="0"/>
              <a:t>(3), </a:t>
            </a:r>
            <a:r>
              <a:rPr lang="en-GB" dirty="0" smtClean="0"/>
              <a:t>L. </a:t>
            </a:r>
            <a:r>
              <a:rPr lang="en-GB" dirty="0" err="1"/>
              <a:t>Bertino</a:t>
            </a:r>
            <a:r>
              <a:rPr lang="en-GB" dirty="0"/>
              <a:t> (4), </a:t>
            </a:r>
            <a:r>
              <a:rPr lang="en-GB" dirty="0" smtClean="0"/>
              <a:t>M. </a:t>
            </a:r>
            <a:r>
              <a:rPr lang="en-GB" dirty="0" err="1"/>
              <a:t>Srokosz</a:t>
            </a:r>
            <a:r>
              <a:rPr lang="en-GB" dirty="0"/>
              <a:t> (1), and </a:t>
            </a:r>
            <a:r>
              <a:rPr lang="en-GB" dirty="0" smtClean="0"/>
              <a:t>T. </a:t>
            </a:r>
            <a:r>
              <a:rPr lang="en-GB" dirty="0"/>
              <a:t>Williams (4)</a:t>
            </a:r>
          </a:p>
          <a:p>
            <a:r>
              <a:rPr lang="en-GB" sz="1200" dirty="0" smtClean="0"/>
              <a:t>(1) National </a:t>
            </a:r>
            <a:r>
              <a:rPr lang="en-GB" sz="1200" dirty="0"/>
              <a:t>Oceanography </a:t>
            </a:r>
            <a:r>
              <a:rPr lang="en-GB" sz="1200" dirty="0" smtClean="0"/>
              <a:t>Centre (</a:t>
            </a:r>
            <a:r>
              <a:rPr lang="en-GB" sz="1200" dirty="0" err="1" smtClean="0"/>
              <a:t>S.Rynders</a:t>
            </a:r>
            <a:r>
              <a:rPr lang="en-GB" sz="1200" dirty="0" err="1"/>
              <a:t>@noc.ac.uk</a:t>
            </a:r>
            <a:r>
              <a:rPr lang="en-GB" sz="1200" dirty="0"/>
              <a:t>), </a:t>
            </a:r>
            <a:r>
              <a:rPr lang="en-GB" sz="1200" dirty="0" smtClean="0"/>
              <a:t>(2) University of Southampton (3) University of Reading (4) Nansen Environmental and Remote Sensing </a:t>
            </a:r>
            <a:r>
              <a:rPr lang="en-GB" sz="1200" dirty="0" err="1" smtClean="0"/>
              <a:t>Center</a:t>
            </a:r>
            <a:endParaRPr lang="en-GB" sz="1200" dirty="0"/>
          </a:p>
        </p:txBody>
      </p:sp>
      <p:pic>
        <p:nvPicPr>
          <p:cNvPr id="5" name="Picture 4" descr="fp7 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191" y="228889"/>
            <a:ext cx="684799" cy="575999"/>
          </a:xfrm>
          <a:prstGeom prst="rect">
            <a:avLst/>
          </a:prstGeom>
        </p:spPr>
      </p:pic>
      <p:pic>
        <p:nvPicPr>
          <p:cNvPr id="6" name="Picture 5" descr="flag_yellow_hig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563" y="228888"/>
            <a:ext cx="870102" cy="575999"/>
          </a:xfrm>
          <a:prstGeom prst="rect">
            <a:avLst/>
          </a:prstGeom>
        </p:spPr>
      </p:pic>
      <p:pic>
        <p:nvPicPr>
          <p:cNvPr id="7" name="Picture 6" descr="NOC logo cmyk a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222" y="948888"/>
            <a:ext cx="2598596" cy="576000"/>
          </a:xfrm>
          <a:prstGeom prst="rect">
            <a:avLst/>
          </a:prstGeom>
        </p:spPr>
      </p:pic>
      <p:pic>
        <p:nvPicPr>
          <p:cNvPr id="8" name="Picture 7" descr="UoR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5622" y="228888"/>
            <a:ext cx="453932" cy="575999"/>
          </a:xfrm>
          <a:prstGeom prst="rect">
            <a:avLst/>
          </a:prstGeom>
        </p:spPr>
      </p:pic>
      <p:pic>
        <p:nvPicPr>
          <p:cNvPr id="9" name="Picture 8" descr="Logo_UOS.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0850" y="231627"/>
            <a:ext cx="2561648" cy="573261"/>
          </a:xfrm>
          <a:prstGeom prst="rect">
            <a:avLst/>
          </a:prstGeom>
        </p:spPr>
      </p:pic>
      <p:pic>
        <p:nvPicPr>
          <p:cNvPr id="10" name="Picture 9" descr="cpom.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54671" y="228889"/>
            <a:ext cx="760951" cy="575999"/>
          </a:xfrm>
          <a:prstGeom prst="rect">
            <a:avLst/>
          </a:prstGeom>
        </p:spPr>
      </p:pic>
      <p:pic>
        <p:nvPicPr>
          <p:cNvPr id="11" name="Picture 10" descr="nersc.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064" y="228888"/>
            <a:ext cx="1009518" cy="573261"/>
          </a:xfrm>
          <a:prstGeom prst="rect">
            <a:avLst/>
          </a:prstGeom>
        </p:spPr>
      </p:pic>
      <p:sp>
        <p:nvSpPr>
          <p:cNvPr id="12" name="TextBox 11"/>
          <p:cNvSpPr txBox="1"/>
          <p:nvPr/>
        </p:nvSpPr>
        <p:spPr>
          <a:xfrm>
            <a:off x="434257" y="4986225"/>
            <a:ext cx="8250903" cy="523220"/>
          </a:xfrm>
          <a:prstGeom prst="rect">
            <a:avLst/>
          </a:prstGeom>
          <a:noFill/>
        </p:spPr>
        <p:txBody>
          <a:bodyPr wrap="square" rtlCol="0">
            <a:spAutoFit/>
          </a:bodyPr>
          <a:lstStyle/>
          <a:p>
            <a:r>
              <a:rPr lang="en-GB" sz="1400" dirty="0">
                <a:solidFill>
                  <a:schemeClr val="bg1"/>
                </a:solidFill>
              </a:rPr>
              <a:t>A</a:t>
            </a:r>
            <a:r>
              <a:rPr lang="en-GB" sz="1400" dirty="0" smtClean="0">
                <a:solidFill>
                  <a:schemeClr val="bg1"/>
                </a:solidFill>
              </a:rPr>
              <a:t>cknowledgement: SOS-SOS </a:t>
            </a:r>
            <a:r>
              <a:rPr lang="en-GB" sz="1400" dirty="0">
                <a:solidFill>
                  <a:schemeClr val="bg1"/>
                </a:solidFill>
              </a:rPr>
              <a:t>project </a:t>
            </a:r>
            <a:r>
              <a:rPr lang="en-GB" sz="1400" dirty="0" smtClean="0">
                <a:solidFill>
                  <a:schemeClr val="bg1"/>
                </a:solidFill>
              </a:rPr>
              <a:t>(NE</a:t>
            </a:r>
            <a:r>
              <a:rPr lang="en-GB" sz="1400" dirty="0">
                <a:solidFill>
                  <a:schemeClr val="bg1"/>
                </a:solidFill>
              </a:rPr>
              <a:t>/N017099/1</a:t>
            </a:r>
            <a:r>
              <a:rPr lang="en-GB" sz="1400" dirty="0" smtClean="0">
                <a:solidFill>
                  <a:schemeClr val="bg1"/>
                </a:solidFill>
              </a:rPr>
              <a:t>), SWARP project </a:t>
            </a:r>
            <a:r>
              <a:rPr lang="en-GB" sz="1400" dirty="0">
                <a:solidFill>
                  <a:schemeClr val="bg1"/>
                </a:solidFill>
              </a:rPr>
              <a:t>(EU FP7 grant number 607476</a:t>
            </a:r>
            <a:r>
              <a:rPr lang="en-GB" sz="1400" dirty="0" smtClean="0">
                <a:solidFill>
                  <a:schemeClr val="bg1"/>
                </a:solidFill>
              </a:rPr>
              <a:t>), sea </a:t>
            </a:r>
            <a:r>
              <a:rPr lang="en-GB" sz="1400" dirty="0">
                <a:solidFill>
                  <a:schemeClr val="bg1"/>
                </a:solidFill>
              </a:rPr>
              <a:t>ice physics program at the Isaac newton institute (Cambridge), ACSIS (NE/N018044/</a:t>
            </a:r>
            <a:r>
              <a:rPr lang="en-GB" sz="1400" dirty="0" smtClean="0">
                <a:solidFill>
                  <a:schemeClr val="bg1"/>
                </a:solidFill>
              </a:rPr>
              <a:t>1)</a:t>
            </a:r>
            <a:endParaRPr lang="en-GB" sz="1400" dirty="0"/>
          </a:p>
        </p:txBody>
      </p:sp>
      <p:pic>
        <p:nvPicPr>
          <p:cNvPr id="13" name="Picture 12" descr="egu_plain.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351" y="-40021"/>
            <a:ext cx="1525729" cy="1079966"/>
          </a:xfrm>
          <a:prstGeom prst="rect">
            <a:avLst/>
          </a:prstGeom>
        </p:spPr>
      </p:pic>
      <p:sp>
        <p:nvSpPr>
          <p:cNvPr id="14" name="TextBox 13"/>
          <p:cNvSpPr txBox="1"/>
          <p:nvPr/>
        </p:nvSpPr>
        <p:spPr>
          <a:xfrm>
            <a:off x="2999197" y="5673569"/>
            <a:ext cx="3145607" cy="369332"/>
          </a:xfrm>
          <a:prstGeom prst="rect">
            <a:avLst/>
          </a:prstGeom>
          <a:noFill/>
        </p:spPr>
        <p:txBody>
          <a:bodyPr wrap="square" rtlCol="0">
            <a:spAutoFit/>
          </a:bodyPr>
          <a:lstStyle/>
          <a:p>
            <a:r>
              <a:rPr lang="en-GB" dirty="0" smtClean="0">
                <a:solidFill>
                  <a:schemeClr val="bg1"/>
                </a:solidFill>
              </a:rPr>
              <a:t>EGU 8-13 April 2018, Vienna</a:t>
            </a:r>
            <a:endParaRPr lang="en-GB" dirty="0">
              <a:solidFill>
                <a:schemeClr val="bg1"/>
              </a:solidFill>
            </a:endParaRPr>
          </a:p>
        </p:txBody>
      </p:sp>
      <p:pic>
        <p:nvPicPr>
          <p:cNvPr id="15" name="Picture 14" descr="CreativeCommons_Attribution_Licens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26866" y="6642004"/>
            <a:ext cx="617134" cy="215996"/>
          </a:xfrm>
          <a:prstGeom prst="rect">
            <a:avLst/>
          </a:prstGeom>
        </p:spPr>
      </p:pic>
    </p:spTree>
    <p:extLst>
      <p:ext uri="{BB962C8B-B14F-4D97-AF65-F5344CB8AC3E}">
        <p14:creationId xmlns:p14="http://schemas.microsoft.com/office/powerpoint/2010/main" val="29546217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pPr marL="342900" indent="-342900">
              <a:buFont typeface="Arial"/>
              <a:buChar char="•"/>
            </a:pPr>
            <a:r>
              <a:rPr lang="en-GB" dirty="0" smtClean="0"/>
              <a:t>The Morison equation has been extended with a sea ice load calculation</a:t>
            </a:r>
          </a:p>
          <a:p>
            <a:pPr marL="342900" indent="-342900">
              <a:buFont typeface="Arial"/>
              <a:buChar char="•"/>
            </a:pPr>
            <a:r>
              <a:rPr lang="en-GB" dirty="0" smtClean="0"/>
              <a:t>Sea ice loads can dominate total load on the offshore structure in the ice covered regions</a:t>
            </a:r>
          </a:p>
          <a:p>
            <a:pPr marL="342900" indent="-342900">
              <a:buFont typeface="Arial"/>
              <a:buChar char="•"/>
            </a:pPr>
            <a:r>
              <a:rPr lang="en-GB" dirty="0" smtClean="0"/>
              <a:t>Dynamic </a:t>
            </a:r>
            <a:r>
              <a:rPr lang="en-GB" dirty="0"/>
              <a:t>ice load dominates in the </a:t>
            </a:r>
            <a:r>
              <a:rPr lang="en-GB" dirty="0" smtClean="0"/>
              <a:t>MIZ</a:t>
            </a:r>
            <a:endParaRPr lang="en-GB" dirty="0"/>
          </a:p>
          <a:p>
            <a:pPr marL="342900" indent="-342900">
              <a:buFont typeface="Arial"/>
              <a:buChar char="•"/>
            </a:pPr>
            <a:r>
              <a:rPr lang="en-GB" dirty="0"/>
              <a:t>In ice-free areas surface wave dominate loads on offshore </a:t>
            </a:r>
            <a:r>
              <a:rPr lang="en-GB" dirty="0" smtClean="0"/>
              <a:t>structures</a:t>
            </a:r>
            <a:endParaRPr lang="en-GB" dirty="0"/>
          </a:p>
          <a:p>
            <a:pPr marL="342900" indent="-342900">
              <a:buFont typeface="Arial"/>
              <a:buChar char="•"/>
            </a:pPr>
            <a:r>
              <a:rPr lang="en-GB" dirty="0" smtClean="0"/>
              <a:t>Our </a:t>
            </a:r>
            <a:r>
              <a:rPr lang="en-GB" dirty="0"/>
              <a:t>results show that to estimate loads on offshore structures the temporal and regional variability of environmental parameters needs to be taken into account. </a:t>
            </a:r>
          </a:p>
        </p:txBody>
      </p:sp>
      <p:pic>
        <p:nvPicPr>
          <p:cNvPr id="4" name="Picture 3" descr="CreativeCommons_Attribution_Licen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150" y="0"/>
            <a:ext cx="822850" cy="287996"/>
          </a:xfrm>
          <a:prstGeom prst="rect">
            <a:avLst/>
          </a:prstGeom>
        </p:spPr>
      </p:pic>
    </p:spTree>
    <p:extLst>
      <p:ext uri="{BB962C8B-B14F-4D97-AF65-F5344CB8AC3E}">
        <p14:creationId xmlns:p14="http://schemas.microsoft.com/office/powerpoint/2010/main" val="234538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3365501"/>
            <a:ext cx="7772400" cy="2050434"/>
          </a:xfrm>
        </p:spPr>
        <p:txBody>
          <a:bodyPr>
            <a:noAutofit/>
          </a:bodyPr>
          <a:lstStyle/>
          <a:p>
            <a:r>
              <a:rPr lang="en-GB" sz="1200" dirty="0" smtClean="0"/>
              <a:t>acknowledgements</a:t>
            </a:r>
          </a:p>
          <a:p>
            <a:r>
              <a:rPr lang="en-GB" sz="1200" dirty="0" smtClean="0"/>
              <a:t>SOS-</a:t>
            </a:r>
            <a:r>
              <a:rPr lang="en-GB" sz="1200" dirty="0" err="1" smtClean="0"/>
              <a:t>sos</a:t>
            </a:r>
            <a:r>
              <a:rPr lang="en-GB" sz="1200" dirty="0" smtClean="0"/>
              <a:t> project (NERC grant number </a:t>
            </a:r>
            <a:r>
              <a:rPr lang="en-GB" sz="1200" dirty="0"/>
              <a:t>NE/N017099/1</a:t>
            </a:r>
            <a:r>
              <a:rPr lang="en-GB" sz="1200" dirty="0" smtClean="0"/>
              <a:t>)</a:t>
            </a:r>
          </a:p>
          <a:p>
            <a:r>
              <a:rPr lang="en-GB" sz="1200" dirty="0" err="1" smtClean="0"/>
              <a:t>Swarp</a:t>
            </a:r>
            <a:r>
              <a:rPr lang="en-GB" sz="1200" dirty="0" smtClean="0"/>
              <a:t> project (EU FP7 grant number 607476)</a:t>
            </a:r>
          </a:p>
          <a:p>
            <a:r>
              <a:rPr lang="en-GB" sz="1200" dirty="0" smtClean="0"/>
              <a:t>sea ice physics program at the Isaac newton institute (Cambridge)</a:t>
            </a:r>
          </a:p>
          <a:p>
            <a:r>
              <a:rPr lang="en-GB" sz="1200" dirty="0"/>
              <a:t>For the study we acknowledge support from the NERC Grant NE/R000654/1 ’Towards a Marginal Sea Ice Cover’ and the EU FP7 Project ‘Ships and waves reaching Polar Regions (SWARP), grant agreement 607476. We also acknowledge funding from the NERC Programme “The North Atlantic Climate System Integrated Study (ACSIS)” NE/N018044/1</a:t>
            </a:r>
            <a:r>
              <a:rPr lang="en-GB" sz="1200" dirty="0" smtClean="0"/>
              <a:t>.</a:t>
            </a:r>
          </a:p>
          <a:p>
            <a:endParaRPr lang="en-GB" dirty="0"/>
          </a:p>
          <a:p>
            <a:r>
              <a:rPr lang="en-GB" sz="1000" dirty="0" smtClean="0"/>
              <a:t>background image: http</a:t>
            </a:r>
            <a:r>
              <a:rPr lang="en-GB" sz="1000" dirty="0"/>
              <a:t>://</a:t>
            </a:r>
            <a:r>
              <a:rPr lang="en-GB" sz="1000" dirty="0" err="1"/>
              <a:t>www.offshore-mag.com</a:t>
            </a:r>
            <a:r>
              <a:rPr lang="en-GB" sz="1000" dirty="0"/>
              <a:t>/articles/print/volume-74/issue-11/a</a:t>
            </a:r>
          </a:p>
          <a:p>
            <a:r>
              <a:rPr lang="en-GB" sz="1000" dirty="0" err="1"/>
              <a:t>rctic</a:t>
            </a:r>
            <a:r>
              <a:rPr lang="en-GB" sz="1000" dirty="0"/>
              <a:t>/concrete-drilling-platform-could-extend-exploration-season-offshore-northern-russia-p1.html</a:t>
            </a:r>
          </a:p>
          <a:p>
            <a:endParaRPr lang="en-GB" dirty="0"/>
          </a:p>
        </p:txBody>
      </p:sp>
      <p:sp>
        <p:nvSpPr>
          <p:cNvPr id="4" name="Title 3"/>
          <p:cNvSpPr>
            <a:spLocks noGrp="1"/>
          </p:cNvSpPr>
          <p:nvPr>
            <p:ph type="title"/>
          </p:nvPr>
        </p:nvSpPr>
        <p:spPr>
          <a:xfrm>
            <a:off x="722313" y="2268767"/>
            <a:ext cx="7772400" cy="584200"/>
          </a:xfrm>
        </p:spPr>
        <p:txBody>
          <a:bodyPr/>
          <a:lstStyle/>
          <a:p>
            <a:r>
              <a:rPr lang="en-GB" dirty="0" smtClean="0"/>
              <a:t>Thank you for your attention</a:t>
            </a:r>
            <a:endParaRPr lang="en-GB" dirty="0"/>
          </a:p>
        </p:txBody>
      </p:sp>
      <p:pic>
        <p:nvPicPr>
          <p:cNvPr id="6" name="Picture 5" descr="CreativeCommons_Attribution_Licen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150" y="0"/>
            <a:ext cx="822850" cy="287996"/>
          </a:xfrm>
          <a:prstGeom prst="rect">
            <a:avLst/>
          </a:prstGeom>
        </p:spPr>
      </p:pic>
    </p:spTree>
    <p:extLst>
      <p:ext uri="{BB962C8B-B14F-4D97-AF65-F5344CB8AC3E}">
        <p14:creationId xmlns:p14="http://schemas.microsoft.com/office/powerpoint/2010/main" val="421920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Load calculation on offshore structures:</a:t>
            </a:r>
            <a:br>
              <a:rPr lang="en-GB" dirty="0" smtClean="0"/>
            </a:br>
            <a:r>
              <a:rPr lang="en-GB" dirty="0" smtClean="0"/>
              <a:t>the SOS-SOS project </a:t>
            </a:r>
            <a:endParaRPr lang="en-GB" dirty="0"/>
          </a:p>
        </p:txBody>
      </p:sp>
      <p:sp>
        <p:nvSpPr>
          <p:cNvPr id="3" name="Content Placeholder 2"/>
          <p:cNvSpPr>
            <a:spLocks noGrp="1"/>
          </p:cNvSpPr>
          <p:nvPr>
            <p:ph idx="1"/>
          </p:nvPr>
        </p:nvSpPr>
        <p:spPr/>
        <p:txBody>
          <a:bodyPr/>
          <a:lstStyle/>
          <a:p>
            <a:r>
              <a:rPr lang="en-GB" dirty="0"/>
              <a:t>Safer Operations at Sea - Supported by Operational </a:t>
            </a:r>
            <a:r>
              <a:rPr lang="en-GB" dirty="0" smtClean="0"/>
              <a:t>Simulations</a:t>
            </a:r>
          </a:p>
          <a:p>
            <a:pPr lvl="1" indent="0">
              <a:buNone/>
            </a:pPr>
            <a:r>
              <a:rPr lang="en-GB" dirty="0" smtClean="0"/>
              <a:t>aim: Improving safety of offshore structures and ships by maximum use of environmental information</a:t>
            </a:r>
          </a:p>
          <a:p>
            <a:pPr lvl="1" indent="0">
              <a:buNone/>
            </a:pPr>
            <a:endParaRPr lang="en-GB" dirty="0"/>
          </a:p>
          <a:p>
            <a:r>
              <a:rPr lang="en-GB" dirty="0"/>
              <a:t>O</a:t>
            </a:r>
            <a:r>
              <a:rPr lang="en-GB" dirty="0" smtClean="0"/>
              <a:t>ffshore structures developments:</a:t>
            </a:r>
          </a:p>
          <a:p>
            <a:pPr lvl="1"/>
            <a:r>
              <a:rPr lang="en-GB" dirty="0" smtClean="0"/>
              <a:t>load calculation for sea ice similar to standard open ocean equation</a:t>
            </a:r>
          </a:p>
          <a:p>
            <a:pPr lvl="1"/>
            <a:r>
              <a:rPr lang="en-GB" dirty="0" smtClean="0"/>
              <a:t>systematic assessment of loads using model data</a:t>
            </a:r>
          </a:p>
          <a:p>
            <a:endParaRPr lang="en-GB" dirty="0"/>
          </a:p>
        </p:txBody>
      </p:sp>
      <p:pic>
        <p:nvPicPr>
          <p:cNvPr id="4" name="Picture 3" descr="CreativeCommons_Attribution_Licen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150" y="0"/>
            <a:ext cx="822850" cy="287996"/>
          </a:xfrm>
          <a:prstGeom prst="rect">
            <a:avLst/>
          </a:prstGeom>
        </p:spPr>
      </p:pic>
    </p:spTree>
    <p:extLst>
      <p:ext uri="{BB962C8B-B14F-4D97-AF65-F5344CB8AC3E}">
        <p14:creationId xmlns:p14="http://schemas.microsoft.com/office/powerpoint/2010/main" val="39248032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88.png"/>
          <p:cNvPicPr>
            <a:picLocks noChangeAspect="1"/>
          </p:cNvPicPr>
          <p:nvPr/>
        </p:nvPicPr>
        <p:blipFill>
          <a:blip r:embed="rId4">
            <a:extLst/>
          </a:blip>
          <a:stretch>
            <a:fillRect/>
          </a:stretch>
        </p:blipFill>
        <p:spPr>
          <a:xfrm>
            <a:off x="5293480" y="2072455"/>
            <a:ext cx="3393320" cy="3527983"/>
          </a:xfrm>
          <a:prstGeom prst="rect">
            <a:avLst/>
          </a:prstGeom>
          <a:ln w="12700">
            <a:miter lim="400000"/>
          </a:ln>
        </p:spPr>
      </p:pic>
      <p:sp>
        <p:nvSpPr>
          <p:cNvPr id="2" name="Title 1"/>
          <p:cNvSpPr>
            <a:spLocks noGrp="1"/>
          </p:cNvSpPr>
          <p:nvPr>
            <p:ph type="title"/>
          </p:nvPr>
        </p:nvSpPr>
        <p:spPr/>
        <p:txBody>
          <a:bodyPr/>
          <a:lstStyle/>
          <a:p>
            <a:r>
              <a:rPr lang="en-GB" dirty="0" smtClean="0"/>
              <a:t>Morison equation</a:t>
            </a:r>
            <a:endParaRPr lang="en-GB" dirty="0"/>
          </a:p>
        </p:txBody>
      </p:sp>
      <p:sp>
        <p:nvSpPr>
          <p:cNvPr id="3" name="Content Placeholder 2"/>
          <p:cNvSpPr>
            <a:spLocks noGrp="1"/>
          </p:cNvSpPr>
          <p:nvPr>
            <p:ph idx="1"/>
          </p:nvPr>
        </p:nvSpPr>
        <p:spPr>
          <a:xfrm>
            <a:off x="457200" y="1415995"/>
            <a:ext cx="8229600" cy="4525963"/>
          </a:xfrm>
        </p:spPr>
        <p:txBody>
          <a:bodyPr/>
          <a:lstStyle/>
          <a:p>
            <a:r>
              <a:rPr lang="en-GB" dirty="0" smtClean="0"/>
              <a:t>The Morison equation is a standard way to calculate loads due to currents and waves</a:t>
            </a:r>
          </a:p>
          <a:p>
            <a:endParaRPr lang="en-GB" dirty="0"/>
          </a:p>
        </p:txBody>
      </p:sp>
      <p:sp>
        <p:nvSpPr>
          <p:cNvPr id="6" name="TextBox 5"/>
          <p:cNvSpPr txBox="1"/>
          <p:nvPr/>
        </p:nvSpPr>
        <p:spPr>
          <a:xfrm>
            <a:off x="609242" y="3707286"/>
            <a:ext cx="4575428" cy="2062103"/>
          </a:xfrm>
          <a:prstGeom prst="rect">
            <a:avLst/>
          </a:prstGeom>
          <a:noFill/>
        </p:spPr>
        <p:txBody>
          <a:bodyPr wrap="square" rtlCol="0">
            <a:spAutoFit/>
          </a:bodyPr>
          <a:lstStyle/>
          <a:p>
            <a:endParaRPr lang="en-GB" sz="1600" dirty="0" smtClean="0"/>
          </a:p>
          <a:p>
            <a:r>
              <a:rPr lang="en-GB" sz="1600" dirty="0" err="1" smtClean="0"/>
              <a:t>ρ</a:t>
            </a:r>
            <a:r>
              <a:rPr lang="en-GB" sz="1600" dirty="0" smtClean="0"/>
              <a:t> = water density</a:t>
            </a:r>
          </a:p>
          <a:p>
            <a:r>
              <a:rPr lang="en-GB" sz="1600" dirty="0" smtClean="0"/>
              <a:t>C</a:t>
            </a:r>
            <a:r>
              <a:rPr lang="en-GB" sz="1600" baseline="-25000" dirty="0" smtClean="0"/>
              <a:t>M</a:t>
            </a:r>
            <a:r>
              <a:rPr lang="en-GB" sz="1600" dirty="0" smtClean="0"/>
              <a:t> = 1+added mass coefficient</a:t>
            </a:r>
          </a:p>
          <a:p>
            <a:r>
              <a:rPr lang="en-GB" sz="1600" dirty="0" smtClean="0"/>
              <a:t>C</a:t>
            </a:r>
            <a:r>
              <a:rPr lang="en-GB" sz="1600" baseline="-25000" dirty="0" smtClean="0"/>
              <a:t>D</a:t>
            </a:r>
            <a:r>
              <a:rPr lang="en-GB" sz="1600" dirty="0" smtClean="0"/>
              <a:t> = drag coefficient</a:t>
            </a:r>
          </a:p>
          <a:p>
            <a:r>
              <a:rPr lang="en-GB" sz="1600" dirty="0" smtClean="0"/>
              <a:t>A = cross sectional area of the cylinder</a:t>
            </a:r>
          </a:p>
          <a:p>
            <a:r>
              <a:rPr lang="en-GB" sz="1600" dirty="0" smtClean="0"/>
              <a:t>u = current due to waves</a:t>
            </a:r>
          </a:p>
          <a:p>
            <a:r>
              <a:rPr lang="en-GB" sz="1600" dirty="0" smtClean="0"/>
              <a:t>U = mean ocean current (including tidal current)</a:t>
            </a:r>
          </a:p>
          <a:p>
            <a:endParaRPr lang="en-GB" sz="1600" dirty="0"/>
          </a:p>
        </p:txBody>
      </p:sp>
      <p:grpSp>
        <p:nvGrpSpPr>
          <p:cNvPr id="13" name="Group 12"/>
          <p:cNvGrpSpPr/>
          <p:nvPr/>
        </p:nvGrpSpPr>
        <p:grpSpPr>
          <a:xfrm>
            <a:off x="457200" y="2234775"/>
            <a:ext cx="4405173" cy="1448756"/>
            <a:chOff x="2072197" y="2576579"/>
            <a:chExt cx="4405173" cy="1448756"/>
          </a:xfrm>
        </p:grpSpPr>
        <p:graphicFrame>
          <p:nvGraphicFramePr>
            <p:cNvPr id="4" name="Object 3"/>
            <p:cNvGraphicFramePr>
              <a:graphicFrameLocks noChangeAspect="1"/>
            </p:cNvGraphicFramePr>
            <p:nvPr>
              <p:extLst>
                <p:ext uri="{D42A27DB-BD31-4B8C-83A1-F6EECF244321}">
                  <p14:modId xmlns:p14="http://schemas.microsoft.com/office/powerpoint/2010/main" val="4080391833"/>
                </p:ext>
              </p:extLst>
            </p:nvPr>
          </p:nvGraphicFramePr>
          <p:xfrm>
            <a:off x="2072197" y="2576579"/>
            <a:ext cx="4405172" cy="835256"/>
          </p:xfrm>
          <a:graphic>
            <a:graphicData uri="http://schemas.openxmlformats.org/presentationml/2006/ole">
              <mc:AlternateContent xmlns:mc="http://schemas.openxmlformats.org/markup-compatibility/2006">
                <mc:Choice xmlns:v="urn:schemas-microsoft-com:vml" Requires="v">
                  <p:oleObj spid="_x0000_s1068" name="Equation" r:id="rId5" imgW="1739900" imgH="330200" progId="Equation.3">
                    <p:embed/>
                  </p:oleObj>
                </mc:Choice>
                <mc:Fallback>
                  <p:oleObj name="Equation" r:id="rId5" imgW="1739900" imgH="330200" progId="Equation.3">
                    <p:embed/>
                    <p:pic>
                      <p:nvPicPr>
                        <p:cNvPr id="0" name=""/>
                        <p:cNvPicPr/>
                        <p:nvPr/>
                      </p:nvPicPr>
                      <p:blipFill>
                        <a:blip r:embed="rId6"/>
                        <a:stretch>
                          <a:fillRect/>
                        </a:stretch>
                      </p:blipFill>
                      <p:spPr>
                        <a:xfrm>
                          <a:off x="2072197" y="2576579"/>
                          <a:ext cx="4405172" cy="835256"/>
                        </a:xfrm>
                        <a:prstGeom prst="rect">
                          <a:avLst/>
                        </a:prstGeom>
                      </p:spPr>
                    </p:pic>
                  </p:oleObj>
                </mc:Fallback>
              </mc:AlternateContent>
            </a:graphicData>
          </a:graphic>
        </p:graphicFrame>
        <p:sp>
          <p:nvSpPr>
            <p:cNvPr id="7" name="Left Brace 6"/>
            <p:cNvSpPr/>
            <p:nvPr/>
          </p:nvSpPr>
          <p:spPr>
            <a:xfrm rot="16200000">
              <a:off x="3070908" y="2776799"/>
              <a:ext cx="113731" cy="104259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Left Brace 7"/>
            <p:cNvSpPr/>
            <p:nvPr/>
          </p:nvSpPr>
          <p:spPr>
            <a:xfrm rot="16200000">
              <a:off x="5020584" y="2163536"/>
              <a:ext cx="293791" cy="261978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Box 8"/>
            <p:cNvSpPr txBox="1"/>
            <p:nvPr/>
          </p:nvSpPr>
          <p:spPr>
            <a:xfrm>
              <a:off x="2360050" y="3373927"/>
              <a:ext cx="1497538" cy="646331"/>
            </a:xfrm>
            <a:prstGeom prst="rect">
              <a:avLst/>
            </a:prstGeom>
            <a:noFill/>
          </p:spPr>
          <p:txBody>
            <a:bodyPr wrap="square" rtlCol="0">
              <a:spAutoFit/>
            </a:bodyPr>
            <a:lstStyle/>
            <a:p>
              <a:r>
                <a:rPr lang="en-GB" dirty="0" smtClean="0"/>
                <a:t>Inertial force (F</a:t>
              </a:r>
              <a:r>
                <a:rPr lang="en-GB" baseline="-25000" dirty="0" smtClean="0"/>
                <a:t>I</a:t>
              </a:r>
              <a:r>
                <a:rPr lang="en-GB" dirty="0" smtClean="0"/>
                <a:t>)</a:t>
              </a:r>
              <a:endParaRPr lang="en-GB" dirty="0"/>
            </a:p>
          </p:txBody>
        </p:sp>
        <p:sp>
          <p:nvSpPr>
            <p:cNvPr id="10" name="TextBox 9"/>
            <p:cNvSpPr txBox="1"/>
            <p:nvPr/>
          </p:nvSpPr>
          <p:spPr>
            <a:xfrm>
              <a:off x="4511953" y="3656003"/>
              <a:ext cx="1787869" cy="369332"/>
            </a:xfrm>
            <a:prstGeom prst="rect">
              <a:avLst/>
            </a:prstGeom>
            <a:noFill/>
          </p:spPr>
          <p:txBody>
            <a:bodyPr wrap="none" rtlCol="0">
              <a:spAutoFit/>
            </a:bodyPr>
            <a:lstStyle/>
            <a:p>
              <a:r>
                <a:rPr lang="en-GB" dirty="0"/>
                <a:t>D</a:t>
              </a:r>
              <a:r>
                <a:rPr lang="en-GB" dirty="0" smtClean="0"/>
                <a:t>rag force (F</a:t>
              </a:r>
              <a:r>
                <a:rPr lang="en-GB" baseline="-25000" dirty="0" smtClean="0"/>
                <a:t>D</a:t>
              </a:r>
              <a:r>
                <a:rPr lang="en-GB" dirty="0" smtClean="0"/>
                <a:t>)</a:t>
              </a:r>
              <a:endParaRPr lang="en-GB" dirty="0"/>
            </a:p>
          </p:txBody>
        </p:sp>
      </p:grpSp>
      <p:sp>
        <p:nvSpPr>
          <p:cNvPr id="11" name="TextBox 10"/>
          <p:cNvSpPr txBox="1"/>
          <p:nvPr/>
        </p:nvSpPr>
        <p:spPr>
          <a:xfrm>
            <a:off x="3146225" y="5514088"/>
            <a:ext cx="2995118" cy="646331"/>
          </a:xfrm>
          <a:prstGeom prst="rect">
            <a:avLst/>
          </a:prstGeom>
          <a:noFill/>
        </p:spPr>
        <p:txBody>
          <a:bodyPr wrap="none" rtlCol="0">
            <a:spAutoFit/>
          </a:bodyPr>
          <a:lstStyle/>
          <a:p>
            <a:r>
              <a:rPr lang="en-GB" dirty="0">
                <a:solidFill>
                  <a:schemeClr val="accent4"/>
                </a:solidFill>
              </a:rPr>
              <a:t>F</a:t>
            </a:r>
            <a:r>
              <a:rPr lang="en-GB" dirty="0" smtClean="0">
                <a:solidFill>
                  <a:schemeClr val="accent4"/>
                </a:solidFill>
              </a:rPr>
              <a:t>orce per vertical meter,</a:t>
            </a:r>
          </a:p>
          <a:p>
            <a:r>
              <a:rPr lang="en-GB" dirty="0" smtClean="0">
                <a:solidFill>
                  <a:schemeClr val="accent4"/>
                </a:solidFill>
              </a:rPr>
              <a:t>to be integrated over height</a:t>
            </a:r>
            <a:endParaRPr lang="en-GB" dirty="0">
              <a:solidFill>
                <a:schemeClr val="accent4"/>
              </a:solidFill>
            </a:endParaRPr>
          </a:p>
        </p:txBody>
      </p:sp>
      <p:pic>
        <p:nvPicPr>
          <p:cNvPr id="14" name="Picture 13" descr="CreativeCommons_Attribution_Licens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1150" y="0"/>
            <a:ext cx="822850" cy="287996"/>
          </a:xfrm>
          <a:prstGeom prst="rect">
            <a:avLst/>
          </a:prstGeom>
        </p:spPr>
      </p:pic>
    </p:spTree>
    <p:extLst>
      <p:ext uri="{BB962C8B-B14F-4D97-AF65-F5344CB8AC3E}">
        <p14:creationId xmlns:p14="http://schemas.microsoft.com/office/powerpoint/2010/main" val="25214470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 for sea ice</a:t>
            </a:r>
            <a:endParaRPr lang="en-GB" dirty="0"/>
          </a:p>
        </p:txBody>
      </p:sp>
      <p:sp>
        <p:nvSpPr>
          <p:cNvPr id="3" name="Content Placeholder 2"/>
          <p:cNvSpPr>
            <a:spLocks noGrp="1"/>
          </p:cNvSpPr>
          <p:nvPr>
            <p:ph idx="1"/>
          </p:nvPr>
        </p:nvSpPr>
        <p:spPr>
          <a:xfrm>
            <a:off x="457200" y="1458045"/>
            <a:ext cx="8229600" cy="4525963"/>
          </a:xfrm>
        </p:spPr>
        <p:txBody>
          <a:bodyPr/>
          <a:lstStyle/>
          <a:p>
            <a:r>
              <a:rPr lang="en-GB" dirty="0" smtClean="0"/>
              <a:t>We have developed a similar calculation for sea ice</a:t>
            </a:r>
          </a:p>
          <a:p>
            <a:r>
              <a:rPr lang="en-GB" dirty="0" smtClean="0"/>
              <a:t>2 components</a:t>
            </a:r>
          </a:p>
          <a:p>
            <a:pPr lvl="1"/>
            <a:r>
              <a:rPr lang="en-GB" dirty="0" smtClean="0"/>
              <a:t>dynamic sea ice load (similar to inertial force)</a:t>
            </a:r>
          </a:p>
          <a:p>
            <a:pPr lvl="1"/>
            <a:r>
              <a:rPr lang="en-GB" dirty="0"/>
              <a:t>static sea ice </a:t>
            </a:r>
            <a:r>
              <a:rPr lang="en-GB" dirty="0" smtClean="0"/>
              <a:t>load (similar to drag force)</a:t>
            </a:r>
            <a:endParaRPr lang="en-GB" dirty="0"/>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398584890"/>
              </p:ext>
            </p:extLst>
          </p:nvPr>
        </p:nvGraphicFramePr>
        <p:xfrm>
          <a:off x="906463" y="3010449"/>
          <a:ext cx="6769100" cy="715963"/>
        </p:xfrm>
        <a:graphic>
          <a:graphicData uri="http://schemas.openxmlformats.org/presentationml/2006/ole">
            <mc:AlternateContent xmlns:mc="http://schemas.openxmlformats.org/markup-compatibility/2006">
              <mc:Choice xmlns:v="urn:schemas-microsoft-com:vml" Requires="v">
                <p:oleObj spid="_x0000_s2091" name="Equation" r:id="rId4" imgW="3124200" imgH="330200" progId="Equation.3">
                  <p:embed/>
                </p:oleObj>
              </mc:Choice>
              <mc:Fallback>
                <p:oleObj name="Equation" r:id="rId4" imgW="3124200" imgH="330200" progId="Equation.3">
                  <p:embed/>
                  <p:pic>
                    <p:nvPicPr>
                      <p:cNvPr id="0" name=""/>
                      <p:cNvPicPr/>
                      <p:nvPr/>
                    </p:nvPicPr>
                    <p:blipFill>
                      <a:blip r:embed="rId5"/>
                      <a:stretch>
                        <a:fillRect/>
                      </a:stretch>
                    </p:blipFill>
                    <p:spPr>
                      <a:xfrm>
                        <a:off x="906463" y="3010449"/>
                        <a:ext cx="6769100" cy="715963"/>
                      </a:xfrm>
                      <a:prstGeom prst="rect">
                        <a:avLst/>
                      </a:prstGeom>
                    </p:spPr>
                  </p:pic>
                </p:oleObj>
              </mc:Fallback>
            </mc:AlternateContent>
          </a:graphicData>
        </a:graphic>
      </p:graphicFrame>
      <p:sp>
        <p:nvSpPr>
          <p:cNvPr id="5" name="TextBox 4"/>
          <p:cNvSpPr txBox="1"/>
          <p:nvPr/>
        </p:nvSpPr>
        <p:spPr>
          <a:xfrm>
            <a:off x="1353208" y="3533343"/>
            <a:ext cx="4575428" cy="2800766"/>
          </a:xfrm>
          <a:prstGeom prst="rect">
            <a:avLst/>
          </a:prstGeom>
          <a:noFill/>
        </p:spPr>
        <p:txBody>
          <a:bodyPr wrap="square" rtlCol="0">
            <a:spAutoFit/>
          </a:bodyPr>
          <a:lstStyle/>
          <a:p>
            <a:endParaRPr lang="en-GB" sz="1600" dirty="0" smtClean="0"/>
          </a:p>
          <a:p>
            <a:r>
              <a:rPr lang="en-GB" sz="1600" dirty="0" err="1" smtClean="0"/>
              <a:t>ρ</a:t>
            </a:r>
            <a:r>
              <a:rPr lang="en-GB" sz="1600" baseline="-25000" dirty="0" err="1" smtClean="0"/>
              <a:t>I</a:t>
            </a:r>
            <a:r>
              <a:rPr lang="en-GB" sz="1600" dirty="0" smtClean="0"/>
              <a:t> = sea ice density</a:t>
            </a:r>
          </a:p>
          <a:p>
            <a:r>
              <a:rPr lang="en-GB" sz="1600" dirty="0" smtClean="0"/>
              <a:t>C</a:t>
            </a:r>
            <a:r>
              <a:rPr lang="en-GB" sz="1600" baseline="-25000" dirty="0" smtClean="0"/>
              <a:t>MI</a:t>
            </a:r>
            <a:r>
              <a:rPr lang="en-GB" sz="1600" dirty="0" smtClean="0"/>
              <a:t> = 1+added mass coefficient for sea ice</a:t>
            </a:r>
          </a:p>
          <a:p>
            <a:r>
              <a:rPr lang="en-GB" sz="1600" dirty="0" smtClean="0"/>
              <a:t>C</a:t>
            </a:r>
            <a:r>
              <a:rPr lang="en-GB" sz="1600" baseline="-25000" dirty="0" smtClean="0"/>
              <a:t>DI</a:t>
            </a:r>
            <a:r>
              <a:rPr lang="en-GB" sz="1600" dirty="0" smtClean="0"/>
              <a:t> = sea ice friction coefficient</a:t>
            </a:r>
          </a:p>
          <a:p>
            <a:r>
              <a:rPr lang="en-GB" sz="1600" dirty="0" smtClean="0"/>
              <a:t>D = diameter of the structure</a:t>
            </a:r>
          </a:p>
          <a:p>
            <a:r>
              <a:rPr lang="en-GB" sz="1600" dirty="0" err="1" smtClean="0"/>
              <a:t>a</a:t>
            </a:r>
            <a:r>
              <a:rPr lang="en-GB" sz="1600" baseline="-25000" dirty="0" err="1" smtClean="0"/>
              <a:t>I</a:t>
            </a:r>
            <a:r>
              <a:rPr lang="en-GB" sz="1600" dirty="0" smtClean="0"/>
              <a:t> = sea ice concentration</a:t>
            </a:r>
          </a:p>
          <a:p>
            <a:r>
              <a:rPr lang="en-GB" sz="1600" dirty="0" smtClean="0"/>
              <a:t>h = sea ice thickness</a:t>
            </a:r>
          </a:p>
          <a:p>
            <a:r>
              <a:rPr lang="en-GB" sz="1600" dirty="0" smtClean="0"/>
              <a:t>L</a:t>
            </a:r>
            <a:r>
              <a:rPr lang="en-GB" sz="1600" baseline="-25000" dirty="0" smtClean="0"/>
              <a:t>f</a:t>
            </a:r>
            <a:r>
              <a:rPr lang="en-GB" sz="1600" dirty="0" smtClean="0"/>
              <a:t> = floe size</a:t>
            </a:r>
          </a:p>
          <a:p>
            <a:r>
              <a:rPr lang="en-GB" sz="1600" dirty="0" smtClean="0"/>
              <a:t>√G</a:t>
            </a:r>
            <a:r>
              <a:rPr lang="en-GB" sz="1600" baseline="-25000" dirty="0" smtClean="0"/>
              <a:t>T</a:t>
            </a:r>
            <a:r>
              <a:rPr lang="en-GB" sz="1600" dirty="0" smtClean="0"/>
              <a:t> = fluctuation velocity of sea ice</a:t>
            </a:r>
          </a:p>
          <a:p>
            <a:r>
              <a:rPr lang="en-GB" sz="1600" dirty="0" smtClean="0"/>
              <a:t>U</a:t>
            </a:r>
            <a:r>
              <a:rPr lang="en-GB" sz="1600" baseline="-25000" dirty="0" smtClean="0"/>
              <a:t>I</a:t>
            </a:r>
            <a:r>
              <a:rPr lang="en-GB" sz="1600" dirty="0" smtClean="0"/>
              <a:t> = mean sea ice velocity</a:t>
            </a:r>
          </a:p>
          <a:p>
            <a:endParaRPr lang="en-GB" sz="1600" dirty="0"/>
          </a:p>
        </p:txBody>
      </p:sp>
      <p:sp>
        <p:nvSpPr>
          <p:cNvPr id="6" name="TextBox 5"/>
          <p:cNvSpPr txBox="1"/>
          <p:nvPr/>
        </p:nvSpPr>
        <p:spPr>
          <a:xfrm>
            <a:off x="6061328" y="4677850"/>
            <a:ext cx="2827517" cy="646331"/>
          </a:xfrm>
          <a:prstGeom prst="rect">
            <a:avLst/>
          </a:prstGeom>
          <a:noFill/>
        </p:spPr>
        <p:txBody>
          <a:bodyPr wrap="none" rtlCol="0">
            <a:spAutoFit/>
          </a:bodyPr>
          <a:lstStyle/>
          <a:p>
            <a:r>
              <a:rPr lang="en-GB" dirty="0">
                <a:solidFill>
                  <a:schemeClr val="accent4"/>
                </a:solidFill>
              </a:rPr>
              <a:t>F</a:t>
            </a:r>
            <a:r>
              <a:rPr lang="en-GB" dirty="0" smtClean="0">
                <a:solidFill>
                  <a:schemeClr val="accent4"/>
                </a:solidFill>
              </a:rPr>
              <a:t>orce vertically integrated</a:t>
            </a:r>
          </a:p>
          <a:p>
            <a:r>
              <a:rPr lang="en-GB" dirty="0" smtClean="0">
                <a:solidFill>
                  <a:schemeClr val="accent4"/>
                </a:solidFill>
              </a:rPr>
              <a:t>over ice cover</a:t>
            </a:r>
            <a:endParaRPr lang="en-GB" dirty="0">
              <a:solidFill>
                <a:schemeClr val="accent4"/>
              </a:solidFill>
            </a:endParaRPr>
          </a:p>
        </p:txBody>
      </p:sp>
      <p:pic>
        <p:nvPicPr>
          <p:cNvPr id="7" name="Picture 6" descr="CreativeCommons_Attribution_Licens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1150" y="0"/>
            <a:ext cx="822850" cy="287996"/>
          </a:xfrm>
          <a:prstGeom prst="rect">
            <a:avLst/>
          </a:prstGeom>
        </p:spPr>
      </p:pic>
    </p:spTree>
    <p:extLst>
      <p:ext uri="{BB962C8B-B14F-4D97-AF65-F5344CB8AC3E}">
        <p14:creationId xmlns:p14="http://schemas.microsoft.com/office/powerpoint/2010/main" val="13990029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information</a:t>
            </a:r>
            <a:endParaRPr lang="en-GB" dirty="0"/>
          </a:p>
        </p:txBody>
      </p:sp>
      <p:sp>
        <p:nvSpPr>
          <p:cNvPr id="3" name="Content Placeholder 2"/>
          <p:cNvSpPr>
            <a:spLocks noGrp="1"/>
          </p:cNvSpPr>
          <p:nvPr>
            <p:ph idx="1"/>
          </p:nvPr>
        </p:nvSpPr>
        <p:spPr/>
        <p:txBody>
          <a:bodyPr/>
          <a:lstStyle/>
          <a:p>
            <a:r>
              <a:rPr lang="en-GB" dirty="0" smtClean="0"/>
              <a:t>North Sea: model data from ocean and wave models</a:t>
            </a:r>
          </a:p>
          <a:p>
            <a:r>
              <a:rPr lang="en-GB" dirty="0">
                <a:solidFill>
                  <a:srgbClr val="000000"/>
                </a:solidFill>
              </a:rPr>
              <a:t>	</a:t>
            </a:r>
            <a:r>
              <a:rPr lang="en-GB" dirty="0" smtClean="0">
                <a:solidFill>
                  <a:srgbClr val="000000"/>
                </a:solidFill>
              </a:rPr>
              <a:t>ocean: AMM7 (UK </a:t>
            </a:r>
            <a:r>
              <a:rPr lang="en-GB" dirty="0" err="1" smtClean="0">
                <a:solidFill>
                  <a:srgbClr val="000000"/>
                </a:solidFill>
              </a:rPr>
              <a:t>MetOffice</a:t>
            </a:r>
            <a:r>
              <a:rPr lang="en-GB" dirty="0" smtClean="0">
                <a:solidFill>
                  <a:srgbClr val="000000"/>
                </a:solidFill>
              </a:rPr>
              <a:t>)</a:t>
            </a:r>
          </a:p>
          <a:p>
            <a:r>
              <a:rPr lang="en-GB" dirty="0" smtClean="0">
                <a:solidFill>
                  <a:srgbClr val="000000"/>
                </a:solidFill>
              </a:rPr>
              <a:t>	waves: </a:t>
            </a:r>
            <a:r>
              <a:rPr lang="en-GB" dirty="0" err="1" smtClean="0">
                <a:solidFill>
                  <a:srgbClr val="000000"/>
                </a:solidFill>
              </a:rPr>
              <a:t>Wavewatch</a:t>
            </a:r>
            <a:r>
              <a:rPr lang="en-GB" dirty="0" smtClean="0">
                <a:solidFill>
                  <a:srgbClr val="000000"/>
                </a:solidFill>
              </a:rPr>
              <a:t> III </a:t>
            </a:r>
          </a:p>
          <a:p>
            <a:r>
              <a:rPr lang="en-GB" dirty="0">
                <a:solidFill>
                  <a:srgbClr val="000000"/>
                </a:solidFill>
              </a:rPr>
              <a:t>	</a:t>
            </a:r>
            <a:r>
              <a:rPr lang="en-GB" dirty="0" smtClean="0">
                <a:solidFill>
                  <a:srgbClr val="000000"/>
                </a:solidFill>
              </a:rPr>
              <a:t>resolution is 7 km</a:t>
            </a:r>
          </a:p>
          <a:p>
            <a:endParaRPr lang="en-GB" dirty="0"/>
          </a:p>
          <a:p>
            <a:r>
              <a:rPr lang="en-GB" dirty="0" smtClean="0"/>
              <a:t>Arctic: model data from a coupled sea ice and ocean model</a:t>
            </a:r>
          </a:p>
          <a:p>
            <a:r>
              <a:rPr lang="en-GB" dirty="0"/>
              <a:t>	</a:t>
            </a:r>
            <a:r>
              <a:rPr lang="en-GB" dirty="0" smtClean="0">
                <a:solidFill>
                  <a:schemeClr val="tx1"/>
                </a:solidFill>
              </a:rPr>
              <a:t>sea ice: CICE (</a:t>
            </a:r>
            <a:r>
              <a:rPr lang="en-GB" dirty="0">
                <a:solidFill>
                  <a:schemeClr val="tx1"/>
                </a:solidFill>
              </a:rPr>
              <a:t>Los Alamos sea ice </a:t>
            </a:r>
            <a:r>
              <a:rPr lang="en-GB" dirty="0" smtClean="0">
                <a:solidFill>
                  <a:schemeClr val="tx1"/>
                </a:solidFill>
              </a:rPr>
              <a:t>model)</a:t>
            </a:r>
          </a:p>
          <a:p>
            <a:r>
              <a:rPr lang="en-GB" dirty="0">
                <a:solidFill>
                  <a:schemeClr val="tx1"/>
                </a:solidFill>
              </a:rPr>
              <a:t>	</a:t>
            </a:r>
            <a:r>
              <a:rPr lang="en-GB" dirty="0" smtClean="0">
                <a:solidFill>
                  <a:schemeClr val="tx1"/>
                </a:solidFill>
              </a:rPr>
              <a:t>ocean: NEMO (European consortium model)</a:t>
            </a:r>
          </a:p>
          <a:p>
            <a:r>
              <a:rPr lang="en-GB" dirty="0">
                <a:solidFill>
                  <a:schemeClr val="tx1"/>
                </a:solidFill>
              </a:rPr>
              <a:t>	</a:t>
            </a:r>
            <a:r>
              <a:rPr lang="en-GB" dirty="0" smtClean="0">
                <a:solidFill>
                  <a:schemeClr val="tx1"/>
                </a:solidFill>
              </a:rPr>
              <a:t>waves-in-ice module: development from SWARP project</a:t>
            </a:r>
          </a:p>
          <a:p>
            <a:r>
              <a:rPr lang="en-GB" dirty="0" smtClean="0">
                <a:solidFill>
                  <a:schemeClr val="tx1"/>
                </a:solidFill>
              </a:rPr>
              <a:t>	resolution is 35-111 km</a:t>
            </a:r>
          </a:p>
          <a:p>
            <a:endParaRPr lang="en-GB" dirty="0"/>
          </a:p>
        </p:txBody>
      </p:sp>
      <p:pic>
        <p:nvPicPr>
          <p:cNvPr id="4" name="Picture 3" descr="CreativeCommons_Attribution_Licen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150" y="0"/>
            <a:ext cx="822850" cy="287996"/>
          </a:xfrm>
          <a:prstGeom prst="rect">
            <a:avLst/>
          </a:prstGeom>
        </p:spPr>
      </p:pic>
    </p:spTree>
    <p:extLst>
      <p:ext uri="{BB962C8B-B14F-4D97-AF65-F5344CB8AC3E}">
        <p14:creationId xmlns:p14="http://schemas.microsoft.com/office/powerpoint/2010/main" val="408981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Structures</a:t>
            </a:r>
            <a:endParaRPr lang="en-GB" dirty="0"/>
          </a:p>
        </p:txBody>
      </p:sp>
      <p:sp>
        <p:nvSpPr>
          <p:cNvPr id="3" name="Content Placeholder 2"/>
          <p:cNvSpPr>
            <a:spLocks noGrp="1"/>
          </p:cNvSpPr>
          <p:nvPr>
            <p:ph idx="1"/>
          </p:nvPr>
        </p:nvSpPr>
        <p:spPr/>
        <p:txBody>
          <a:bodyPr/>
          <a:lstStyle/>
          <a:p>
            <a:r>
              <a:rPr lang="en-GB" dirty="0" smtClean="0"/>
              <a:t>Equation is developed for cylindrical structures</a:t>
            </a:r>
          </a:p>
          <a:p>
            <a:r>
              <a:rPr lang="en-GB" dirty="0" smtClean="0"/>
              <a:t>examples:</a:t>
            </a:r>
          </a:p>
          <a:p>
            <a:pPr lvl="1"/>
            <a:r>
              <a:rPr lang="en-GB" dirty="0" err="1" smtClean="0"/>
              <a:t>monopiles</a:t>
            </a:r>
            <a:r>
              <a:rPr lang="en-GB" dirty="0" smtClean="0"/>
              <a:t> (for shallow water)</a:t>
            </a:r>
          </a:p>
          <a:p>
            <a:pPr lvl="1"/>
            <a:r>
              <a:rPr lang="en-GB" dirty="0" smtClean="0"/>
              <a:t>spar structures (floating, for deep water)</a:t>
            </a:r>
          </a:p>
          <a:p>
            <a:pPr lvl="1"/>
            <a:endParaRPr lang="en-GB" dirty="0"/>
          </a:p>
          <a:p>
            <a:r>
              <a:rPr lang="en-GB" dirty="0" smtClean="0"/>
              <a:t>Diameter can be varied</a:t>
            </a:r>
          </a:p>
          <a:p>
            <a:pPr lvl="1" indent="0">
              <a:buNone/>
            </a:pPr>
            <a:r>
              <a:rPr lang="en-GB" dirty="0" smtClean="0"/>
              <a:t>structures in sea ice often bigger</a:t>
            </a:r>
          </a:p>
          <a:p>
            <a:r>
              <a:rPr lang="en-GB" dirty="0"/>
              <a:t>	</a:t>
            </a:r>
          </a:p>
        </p:txBody>
      </p:sp>
      <p:grpSp>
        <p:nvGrpSpPr>
          <p:cNvPr id="7" name="Group 6"/>
          <p:cNvGrpSpPr/>
          <p:nvPr/>
        </p:nvGrpSpPr>
        <p:grpSpPr>
          <a:xfrm>
            <a:off x="5800895" y="2153705"/>
            <a:ext cx="2796497" cy="2009187"/>
            <a:chOff x="5800895" y="2371676"/>
            <a:chExt cx="2796497" cy="2009187"/>
          </a:xfrm>
        </p:grpSpPr>
        <p:pic>
          <p:nvPicPr>
            <p:cNvPr id="4" name="Picture 3" descr="Wind-turbine-foundations-HI-RES-Image-accreditation-The-Carbon-Trust.jpg"/>
            <p:cNvPicPr>
              <a:picLocks noChangeAspect="1"/>
            </p:cNvPicPr>
            <p:nvPr/>
          </p:nvPicPr>
          <p:blipFill rotWithShape="1">
            <a:blip r:embed="rId3">
              <a:extLst>
                <a:ext uri="{28A0092B-C50C-407E-A947-70E740481C1C}">
                  <a14:useLocalDpi xmlns:a14="http://schemas.microsoft.com/office/drawing/2010/main" val="0"/>
                </a:ext>
              </a:extLst>
            </a:blip>
            <a:srcRect r="31967"/>
            <a:stretch/>
          </p:blipFill>
          <p:spPr>
            <a:xfrm>
              <a:off x="5800895" y="2371676"/>
              <a:ext cx="2733429" cy="1979995"/>
            </a:xfrm>
            <a:prstGeom prst="rect">
              <a:avLst/>
            </a:prstGeom>
          </p:spPr>
        </p:pic>
        <p:sp>
          <p:nvSpPr>
            <p:cNvPr id="5" name="Oval 4"/>
            <p:cNvSpPr/>
            <p:nvPr/>
          </p:nvSpPr>
          <p:spPr>
            <a:xfrm>
              <a:off x="5904859" y="2606252"/>
              <a:ext cx="739293" cy="1527447"/>
            </a:xfrm>
            <a:prstGeom prst="ellipse">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a:solidFill>
                    <a:schemeClr val="accent2"/>
                  </a:solidFill>
                </a:ln>
                <a:noFill/>
              </a:endParaRPr>
            </a:p>
          </p:txBody>
        </p:sp>
        <p:sp>
          <p:nvSpPr>
            <p:cNvPr id="6" name="Oval 5"/>
            <p:cNvSpPr/>
            <p:nvPr/>
          </p:nvSpPr>
          <p:spPr>
            <a:xfrm>
              <a:off x="7858099" y="2558866"/>
              <a:ext cx="739293" cy="1821997"/>
            </a:xfrm>
            <a:prstGeom prst="ellipse">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a:solidFill>
                    <a:schemeClr val="accent2"/>
                  </a:solidFill>
                </a:ln>
                <a:noFill/>
              </a:endParaRPr>
            </a:p>
          </p:txBody>
        </p:sp>
      </p:grpSp>
      <p:pic>
        <p:nvPicPr>
          <p:cNvPr id="8" name="Picture 7" descr="CreativeCommons_Attribution_Licen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150" y="0"/>
            <a:ext cx="822850" cy="287996"/>
          </a:xfrm>
          <a:prstGeom prst="rect">
            <a:avLst/>
          </a:prstGeom>
        </p:spPr>
      </p:pic>
    </p:spTree>
    <p:extLst>
      <p:ext uri="{BB962C8B-B14F-4D97-AF65-F5344CB8AC3E}">
        <p14:creationId xmlns:p14="http://schemas.microsoft.com/office/powerpoint/2010/main" val="79264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North Sea</a:t>
            </a:r>
            <a:endParaRPr lang="en-GB" dirty="0"/>
          </a:p>
        </p:txBody>
      </p:sp>
      <p:sp>
        <p:nvSpPr>
          <p:cNvPr id="3" name="Content Placeholder 2"/>
          <p:cNvSpPr>
            <a:spLocks noGrp="1"/>
          </p:cNvSpPr>
          <p:nvPr>
            <p:ph idx="1"/>
          </p:nvPr>
        </p:nvSpPr>
        <p:spPr>
          <a:xfrm>
            <a:off x="4664812" y="1810423"/>
            <a:ext cx="4256577" cy="1844591"/>
          </a:xfrm>
        </p:spPr>
        <p:txBody>
          <a:bodyPr>
            <a:normAutofit fontScale="92500" lnSpcReduction="10000"/>
          </a:bodyPr>
          <a:lstStyle/>
          <a:p>
            <a:pPr marL="342900" indent="-342900">
              <a:buFont typeface="Arial"/>
              <a:buChar char="•"/>
            </a:pPr>
            <a:r>
              <a:rPr lang="en-GB" dirty="0" smtClean="0"/>
              <a:t>Waves dominate the loads in most cases.</a:t>
            </a:r>
          </a:p>
          <a:p>
            <a:pPr marL="342900" indent="-342900">
              <a:buFont typeface="Arial"/>
              <a:buChar char="•"/>
            </a:pPr>
            <a:r>
              <a:rPr lang="en-GB" dirty="0" smtClean="0"/>
              <a:t>Ocean </a:t>
            </a:r>
            <a:r>
              <a:rPr lang="en-GB" dirty="0"/>
              <a:t>currents are important where there are strong tides, at the shelf slope and in seasons with low storm activity </a:t>
            </a:r>
            <a:endParaRPr lang="en-GB" dirty="0" smtClean="0"/>
          </a:p>
          <a:p>
            <a:endParaRPr lang="en-GB" dirty="0"/>
          </a:p>
        </p:txBody>
      </p:sp>
      <p:pic>
        <p:nvPicPr>
          <p:cNvPr id="4" name="Picture 3" descr="force area D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50642"/>
            <a:ext cx="3949699" cy="3563964"/>
          </a:xfrm>
          <a:prstGeom prst="rect">
            <a:avLst/>
          </a:prstGeom>
        </p:spPr>
      </p:pic>
      <p:pic>
        <p:nvPicPr>
          <p:cNvPr id="5" name="Picture 4" descr="area 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778" y="3782818"/>
            <a:ext cx="3183100" cy="1979998"/>
          </a:xfrm>
          <a:prstGeom prst="rect">
            <a:avLst/>
          </a:prstGeom>
        </p:spPr>
      </p:pic>
      <p:pic>
        <p:nvPicPr>
          <p:cNvPr id="6" name="Picture 5" descr="CreativeCommons_Attribution_Licens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150" y="0"/>
            <a:ext cx="822850" cy="287996"/>
          </a:xfrm>
          <a:prstGeom prst="rect">
            <a:avLst/>
          </a:prstGeom>
        </p:spPr>
      </p:pic>
    </p:spTree>
    <p:extLst>
      <p:ext uri="{BB962C8B-B14F-4D97-AF65-F5344CB8AC3E}">
        <p14:creationId xmlns:p14="http://schemas.microsoft.com/office/powerpoint/2010/main" val="147165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Arctic</a:t>
            </a:r>
            <a:endParaRPr lang="en-GB" dirty="0"/>
          </a:p>
        </p:txBody>
      </p:sp>
      <p:sp>
        <p:nvSpPr>
          <p:cNvPr id="12" name="TextBox 11"/>
          <p:cNvSpPr txBox="1"/>
          <p:nvPr/>
        </p:nvSpPr>
        <p:spPr>
          <a:xfrm>
            <a:off x="1871177" y="5377634"/>
            <a:ext cx="4265008" cy="646331"/>
          </a:xfrm>
          <a:prstGeom prst="rect">
            <a:avLst/>
          </a:prstGeom>
          <a:noFill/>
        </p:spPr>
        <p:txBody>
          <a:bodyPr wrap="square" rtlCol="0">
            <a:spAutoFit/>
          </a:bodyPr>
          <a:lstStyle/>
          <a:p>
            <a:r>
              <a:rPr lang="en-GB" dirty="0" smtClean="0">
                <a:solidFill>
                  <a:schemeClr val="accent1"/>
                </a:solidFill>
              </a:rPr>
              <a:t>Large temporal variability of ice load </a:t>
            </a:r>
          </a:p>
          <a:p>
            <a:r>
              <a:rPr lang="en-GB" dirty="0" smtClean="0">
                <a:solidFill>
                  <a:schemeClr val="accent1"/>
                </a:solidFill>
              </a:rPr>
              <a:t>on short timescale</a:t>
            </a:r>
            <a:endParaRPr lang="en-GB" dirty="0">
              <a:solidFill>
                <a:schemeClr val="accent1"/>
              </a:solidFill>
            </a:endParaRPr>
          </a:p>
        </p:txBody>
      </p:sp>
      <p:pic>
        <p:nvPicPr>
          <p:cNvPr id="14" name="image11.gif"/>
          <p:cNvPicPr>
            <a:picLocks noChangeAspect="1"/>
          </p:cNvPicPr>
          <p:nvPr/>
        </p:nvPicPr>
        <p:blipFill>
          <a:blip r:embed="rId2">
            <a:extLst/>
          </a:blip>
          <a:stretch>
            <a:fillRect/>
          </a:stretch>
        </p:blipFill>
        <p:spPr>
          <a:xfrm>
            <a:off x="1668771" y="1417638"/>
            <a:ext cx="5745399" cy="3959996"/>
          </a:xfrm>
          <a:prstGeom prst="rect">
            <a:avLst/>
          </a:prstGeom>
          <a:ln w="12700">
            <a:miter lim="400000"/>
          </a:ln>
        </p:spPr>
      </p:pic>
      <p:grpSp>
        <p:nvGrpSpPr>
          <p:cNvPr id="20" name="Group 19"/>
          <p:cNvGrpSpPr/>
          <p:nvPr/>
        </p:nvGrpSpPr>
        <p:grpSpPr>
          <a:xfrm>
            <a:off x="2686652" y="1745875"/>
            <a:ext cx="2303380" cy="2298375"/>
            <a:chOff x="2521852" y="1807714"/>
            <a:chExt cx="2303380" cy="2298375"/>
          </a:xfrm>
        </p:grpSpPr>
        <p:pic>
          <p:nvPicPr>
            <p:cNvPr id="15" name="image42.png" descr="gtemp_full_0609_combined.pdf"/>
            <p:cNvPicPr>
              <a:picLocks noChangeAspect="1"/>
            </p:cNvPicPr>
            <p:nvPr/>
          </p:nvPicPr>
          <p:blipFill>
            <a:blip r:embed="rId3">
              <a:extLst/>
            </a:blip>
            <a:srcRect l="24888" t="11073" r="25170" b="18404"/>
            <a:stretch>
              <a:fillRect/>
            </a:stretch>
          </p:blipFill>
          <p:spPr>
            <a:xfrm>
              <a:off x="2521852" y="1807714"/>
              <a:ext cx="2303380" cy="2298375"/>
            </a:xfrm>
            <a:prstGeom prst="rect">
              <a:avLst/>
            </a:prstGeom>
            <a:ln w="12700">
              <a:miter lim="400000"/>
            </a:ln>
          </p:spPr>
        </p:pic>
        <p:sp>
          <p:nvSpPr>
            <p:cNvPr id="16" name="Shape 483"/>
            <p:cNvSpPr/>
            <p:nvPr/>
          </p:nvSpPr>
          <p:spPr>
            <a:xfrm>
              <a:off x="3505609" y="3447180"/>
              <a:ext cx="207792" cy="207792"/>
            </a:xfrm>
            <a:prstGeom prst="ellipse">
              <a:avLst/>
            </a:prstGeom>
            <a:solidFill>
              <a:srgbClr val="1CFF00"/>
            </a:solidFill>
            <a:ln w="63500">
              <a:solidFill>
                <a:srgbClr val="230000"/>
              </a:solidFill>
            </a:ln>
            <a:effectLst>
              <a:outerShdw blurRad="38100" dist="23000" dir="5400000" rotWithShape="0">
                <a:srgbClr val="000000">
                  <a:alpha val="35000"/>
                </a:srgbClr>
              </a:outerShdw>
            </a:effectLst>
          </p:spPr>
          <p:txBody>
            <a:bodyPr lIns="45718" tIns="45718" rIns="45718" bIns="45718" anchor="ctr"/>
            <a:lstStyle/>
            <a:p>
              <a:endParaRPr/>
            </a:p>
          </p:txBody>
        </p:sp>
      </p:grpSp>
      <p:sp>
        <p:nvSpPr>
          <p:cNvPr id="18" name="TextBox 17"/>
          <p:cNvSpPr txBox="1"/>
          <p:nvPr/>
        </p:nvSpPr>
        <p:spPr>
          <a:xfrm>
            <a:off x="6504770" y="1853232"/>
            <a:ext cx="2481606" cy="369332"/>
          </a:xfrm>
          <a:prstGeom prst="rect">
            <a:avLst/>
          </a:prstGeom>
          <a:noFill/>
        </p:spPr>
        <p:txBody>
          <a:bodyPr wrap="none" rtlCol="0">
            <a:spAutoFit/>
          </a:bodyPr>
          <a:lstStyle/>
          <a:p>
            <a:r>
              <a:rPr lang="en-GB" dirty="0" smtClean="0">
                <a:solidFill>
                  <a:schemeClr val="accent4">
                    <a:lumMod val="75000"/>
                  </a:schemeClr>
                </a:solidFill>
              </a:rPr>
              <a:t>dynamic loading event</a:t>
            </a:r>
            <a:endParaRPr lang="en-GB" dirty="0">
              <a:solidFill>
                <a:schemeClr val="accent4">
                  <a:lumMod val="75000"/>
                </a:schemeClr>
              </a:solidFill>
            </a:endParaRPr>
          </a:p>
        </p:txBody>
      </p:sp>
      <p:sp>
        <p:nvSpPr>
          <p:cNvPr id="19" name="Rounded Rectangle 18"/>
          <p:cNvSpPr/>
          <p:nvPr/>
        </p:nvSpPr>
        <p:spPr>
          <a:xfrm>
            <a:off x="5457801" y="1749544"/>
            <a:ext cx="1532587" cy="3204601"/>
          </a:xfrm>
          <a:prstGeom prst="roundRect">
            <a:avLst/>
          </a:prstGeom>
          <a:noFill/>
          <a:ln w="381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p:cNvSpPr txBox="1"/>
          <p:nvPr/>
        </p:nvSpPr>
        <p:spPr>
          <a:xfrm>
            <a:off x="6504770" y="5256651"/>
            <a:ext cx="2147981" cy="369332"/>
          </a:xfrm>
          <a:prstGeom prst="rect">
            <a:avLst/>
          </a:prstGeom>
          <a:noFill/>
        </p:spPr>
        <p:txBody>
          <a:bodyPr wrap="none" rtlCol="0">
            <a:spAutoFit/>
          </a:bodyPr>
          <a:lstStyle/>
          <a:p>
            <a:r>
              <a:rPr lang="en-GB" dirty="0" smtClean="0">
                <a:solidFill>
                  <a:schemeClr val="accent1">
                    <a:lumMod val="75000"/>
                  </a:schemeClr>
                </a:solidFill>
              </a:rPr>
              <a:t>static load baseline</a:t>
            </a:r>
            <a:endParaRPr lang="en-GB" dirty="0">
              <a:solidFill>
                <a:schemeClr val="accent1">
                  <a:lumMod val="75000"/>
                </a:schemeClr>
              </a:solidFill>
            </a:endParaRPr>
          </a:p>
        </p:txBody>
      </p:sp>
      <p:sp>
        <p:nvSpPr>
          <p:cNvPr id="22" name="Oval 21"/>
          <p:cNvSpPr/>
          <p:nvPr/>
        </p:nvSpPr>
        <p:spPr>
          <a:xfrm>
            <a:off x="4003681" y="4323970"/>
            <a:ext cx="1560757" cy="93268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4" name="Straight Arrow Connector 23"/>
          <p:cNvCxnSpPr>
            <a:endCxn id="21" idx="1"/>
          </p:cNvCxnSpPr>
          <p:nvPr/>
        </p:nvCxnSpPr>
        <p:spPr>
          <a:xfrm>
            <a:off x="5564438" y="5138350"/>
            <a:ext cx="940332" cy="3029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Picture 12" descr="CreativeCommons_Attribution_Licen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150" y="0"/>
            <a:ext cx="822850" cy="287996"/>
          </a:xfrm>
          <a:prstGeom prst="rect">
            <a:avLst/>
          </a:prstGeom>
        </p:spPr>
      </p:pic>
    </p:spTree>
    <p:extLst>
      <p:ext uri="{BB962C8B-B14F-4D97-AF65-F5344CB8AC3E}">
        <p14:creationId xmlns:p14="http://schemas.microsoft.com/office/powerpoint/2010/main" val="394467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Arctic</a:t>
            </a:r>
            <a:endParaRPr lang="en-GB" dirty="0"/>
          </a:p>
        </p:txBody>
      </p:sp>
      <p:pic>
        <p:nvPicPr>
          <p:cNvPr id="4" name="Picture 3" descr="D100dynice_mask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64" y="1386575"/>
            <a:ext cx="4079983" cy="3059983"/>
          </a:xfrm>
          <a:prstGeom prst="rect">
            <a:avLst/>
          </a:prstGeom>
        </p:spPr>
      </p:pic>
      <p:pic>
        <p:nvPicPr>
          <p:cNvPr id="5" name="Picture 4" descr="D100ice_mask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911" y="1386575"/>
            <a:ext cx="4079983" cy="3059983"/>
          </a:xfrm>
          <a:prstGeom prst="rect">
            <a:avLst/>
          </a:prstGeom>
        </p:spPr>
      </p:pic>
      <p:sp>
        <p:nvSpPr>
          <p:cNvPr id="13" name="TextBox 12"/>
          <p:cNvSpPr txBox="1"/>
          <p:nvPr/>
        </p:nvSpPr>
        <p:spPr>
          <a:xfrm>
            <a:off x="1580145" y="4596188"/>
            <a:ext cx="6504771" cy="923330"/>
          </a:xfrm>
          <a:prstGeom prst="rect">
            <a:avLst/>
          </a:prstGeom>
          <a:noFill/>
        </p:spPr>
        <p:txBody>
          <a:bodyPr wrap="square" rtlCol="0">
            <a:spAutoFit/>
          </a:bodyPr>
          <a:lstStyle/>
          <a:p>
            <a:pPr marL="285750" indent="-285750">
              <a:buFont typeface="Arial"/>
              <a:buChar char="•"/>
            </a:pPr>
            <a:r>
              <a:rPr lang="en-GB" dirty="0" smtClean="0"/>
              <a:t>Ice loads can dominate ocean loads in ice-covered areas</a:t>
            </a:r>
          </a:p>
          <a:p>
            <a:pPr marL="285750" indent="-285750">
              <a:buFont typeface="Arial"/>
              <a:buChar char="•"/>
            </a:pPr>
            <a:r>
              <a:rPr lang="en-GB" dirty="0" smtClean="0"/>
              <a:t>Large dynamical ice loads in the marginal ice zones </a:t>
            </a:r>
          </a:p>
          <a:p>
            <a:pPr marL="285750" indent="-285750">
              <a:buFont typeface="Arial"/>
              <a:buChar char="•"/>
            </a:pPr>
            <a:r>
              <a:rPr lang="en-GB" dirty="0" smtClean="0"/>
              <a:t>Static ice load important in Hudson Bay and pack ice</a:t>
            </a:r>
            <a:endParaRPr lang="en-GB" dirty="0"/>
          </a:p>
        </p:txBody>
      </p:sp>
      <p:pic>
        <p:nvPicPr>
          <p:cNvPr id="6" name="Picture 5" descr="CreativeCommons_Attribution_Licens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150" y="0"/>
            <a:ext cx="822850" cy="287996"/>
          </a:xfrm>
          <a:prstGeom prst="rect">
            <a:avLst/>
          </a:prstGeom>
        </p:spPr>
      </p:pic>
    </p:spTree>
    <p:extLst>
      <p:ext uri="{BB962C8B-B14F-4D97-AF65-F5344CB8AC3E}">
        <p14:creationId xmlns:p14="http://schemas.microsoft.com/office/powerpoint/2010/main" val="3583272271"/>
      </p:ext>
    </p:extLst>
  </p:cSld>
  <p:clrMapOvr>
    <a:masterClrMapping/>
  </p:clrMapOvr>
</p:sld>
</file>

<file path=ppt/theme/theme1.xml><?xml version="1.0" encoding="utf-8"?>
<a:theme xmlns:a="http://schemas.openxmlformats.org/drawingml/2006/main" name="no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noc.thmx</Template>
  <TotalTime>1795</TotalTime>
  <Words>946</Words>
  <Application>Microsoft Macintosh PowerPoint</Application>
  <PresentationFormat>On-screen Show (4:3)</PresentationFormat>
  <Paragraphs>118</Paragraphs>
  <Slides>11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noc</vt:lpstr>
      <vt:lpstr>Equation</vt:lpstr>
      <vt:lpstr>Sea hazards on offshore structures: waves, currents, tides and sea ice combined</vt:lpstr>
      <vt:lpstr>Load calculation on offshore structures: the SOS-SOS project </vt:lpstr>
      <vt:lpstr>Morison equation</vt:lpstr>
      <vt:lpstr>Extension for sea ice</vt:lpstr>
      <vt:lpstr>Environmental information</vt:lpstr>
      <vt:lpstr>Structures</vt:lpstr>
      <vt:lpstr>Results: North Sea</vt:lpstr>
      <vt:lpstr>Results: Arctic</vt:lpstr>
      <vt:lpstr>Results: Arctic</vt:lpstr>
      <vt:lpstr>Conclusion</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hazards on offshore structures: waves, currents, tides and sea ice combined</dc:title>
  <dc:creator>sr2r13</dc:creator>
  <cp:lastModifiedBy>sr2r13</cp:lastModifiedBy>
  <cp:revision>46</cp:revision>
  <dcterms:created xsi:type="dcterms:W3CDTF">2018-03-21T14:31:15Z</dcterms:created>
  <dcterms:modified xsi:type="dcterms:W3CDTF">2018-05-10T11:21:04Z</dcterms:modified>
</cp:coreProperties>
</file>