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1" r:id="rId6"/>
    <p:sldId id="257" r:id="rId7"/>
    <p:sldId id="260" r:id="rId8"/>
    <p:sldId id="273" r:id="rId9"/>
    <p:sldId id="283" r:id="rId10"/>
    <p:sldId id="281" r:id="rId11"/>
    <p:sldId id="284" r:id="rId12"/>
    <p:sldId id="286" r:id="rId13"/>
    <p:sldId id="285" r:id="rId14"/>
    <p:sldId id="261" r:id="rId15"/>
    <p:sldId id="262" r:id="rId16"/>
    <p:sldId id="274" r:id="rId17"/>
    <p:sldId id="289" r:id="rId18"/>
    <p:sldId id="287" r:id="rId19"/>
    <p:sldId id="288" r:id="rId20"/>
    <p:sldId id="290" r:id="rId21"/>
    <p:sldId id="280" r:id="rId22"/>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4660"/>
  </p:normalViewPr>
  <p:slideViewPr>
    <p:cSldViewPr>
      <p:cViewPr varScale="1">
        <p:scale>
          <a:sx n="64" d="100"/>
          <a:sy n="64" d="100"/>
        </p:scale>
        <p:origin x="1592"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47" d="100"/>
          <a:sy n="47" d="100"/>
        </p:scale>
        <p:origin x="2792"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2AC519-909B-44B2-B99C-160E7801A458}" type="datetimeFigureOut">
              <a:rPr lang="nl-BE" smtClean="0"/>
              <a:t>10/04/2018</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892A8D-A0B3-47C5-8AAB-BB0C79D90DCB}" type="slidenum">
              <a:rPr lang="nl-BE" smtClean="0"/>
              <a:t>‹#›</a:t>
            </a:fld>
            <a:endParaRPr lang="nl-BE"/>
          </a:p>
        </p:txBody>
      </p:sp>
    </p:spTree>
    <p:extLst>
      <p:ext uri="{BB962C8B-B14F-4D97-AF65-F5344CB8AC3E}">
        <p14:creationId xmlns:p14="http://schemas.microsoft.com/office/powerpoint/2010/main" val="338623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information on the different actors in the region and get to know their stances related to the water quality</a:t>
            </a:r>
          </a:p>
          <a:p>
            <a:r>
              <a:rPr lang="en-US" sz="1200" kern="1200" dirty="0">
                <a:solidFill>
                  <a:schemeClr val="tx1"/>
                </a:solidFill>
                <a:effectLst/>
                <a:latin typeface="+mn-lt"/>
                <a:ea typeface="+mn-ea"/>
                <a:cs typeface="+mn-cs"/>
              </a:rPr>
              <a:t>For every actor, we want to get more insight in their position, their interest in the project and their resources. Based on interviews with the key actors in the area, the position of the actor to the water system or water body, to the project (</a:t>
            </a:r>
            <a:r>
              <a:rPr lang="en-US" sz="1200" kern="1200" dirty="0" err="1">
                <a:solidFill>
                  <a:schemeClr val="tx1"/>
                </a:solidFill>
                <a:effectLst/>
                <a:latin typeface="+mn-lt"/>
                <a:ea typeface="+mn-ea"/>
                <a:cs typeface="+mn-cs"/>
              </a:rPr>
              <a:t>i.c</a:t>
            </a:r>
            <a:r>
              <a:rPr lang="en-US" sz="1200" kern="1200" dirty="0">
                <a:solidFill>
                  <a:schemeClr val="tx1"/>
                </a:solidFill>
                <a:effectLst/>
                <a:latin typeface="+mn-lt"/>
                <a:ea typeface="+mn-ea"/>
                <a:cs typeface="+mn-cs"/>
              </a:rPr>
              <a:t>. improvement of water quality), and the resources related to water quality issues can be derived. Aspects related to the position of the actor to the water system are: regulatory issues, water use, advisory roles, </a:t>
            </a:r>
            <a:r>
              <a:rPr lang="en-US" sz="1200" kern="1200" dirty="0" err="1">
                <a:solidFill>
                  <a:schemeClr val="tx1"/>
                </a:solidFill>
                <a:effectLst/>
                <a:latin typeface="+mn-lt"/>
                <a:ea typeface="+mn-ea"/>
                <a:cs typeface="+mn-cs"/>
              </a:rPr>
              <a:t>responsabilities</a:t>
            </a:r>
            <a:r>
              <a:rPr lang="en-US" sz="1200" kern="1200" dirty="0">
                <a:solidFill>
                  <a:schemeClr val="tx1"/>
                </a:solidFill>
                <a:effectLst/>
                <a:latin typeface="+mn-lt"/>
                <a:ea typeface="+mn-ea"/>
                <a:cs typeface="+mn-cs"/>
              </a:rPr>
              <a:t>. Questions such as: ‘Why would stakeholders be willing to cooperate? What’s in it for them? Will they support or resist the project?’, allow to derive the position of the actor to the project. Resources to implement the project depend on the financial benefits and position of the actor, his knowledge, the production environment, the legitimacy of the project, and the power to influence the project. </a:t>
            </a:r>
          </a:p>
          <a:p>
            <a:r>
              <a:rPr lang="en-US" sz="1200" kern="1200" dirty="0">
                <a:solidFill>
                  <a:schemeClr val="tx1"/>
                </a:solidFill>
                <a:effectLst/>
                <a:latin typeface="+mn-lt"/>
                <a:ea typeface="+mn-ea"/>
                <a:cs typeface="+mn-cs"/>
              </a:rPr>
              <a:t>the action lab leader makes an overview of all stakeholder involvement moments, their associated actors, the goal and the required input and output (Table 2). To avoid taking too much time and engagement from the stakeholders, this overview can help to combine different stakeholder moments into the same interactive session. </a:t>
            </a:r>
            <a:endParaRPr lang="en-BE" dirty="0"/>
          </a:p>
        </p:txBody>
      </p:sp>
      <p:sp>
        <p:nvSpPr>
          <p:cNvPr id="4" name="Slide Number Placeholder 3"/>
          <p:cNvSpPr>
            <a:spLocks noGrp="1"/>
          </p:cNvSpPr>
          <p:nvPr>
            <p:ph type="sldNum" sz="quarter" idx="10"/>
          </p:nvPr>
        </p:nvSpPr>
        <p:spPr/>
        <p:txBody>
          <a:bodyPr/>
          <a:lstStyle/>
          <a:p>
            <a:fld id="{A0892A8D-A0B3-47C5-8AAB-BB0C79D90DCB}" type="slidenum">
              <a:rPr lang="nl-BE" smtClean="0"/>
              <a:t>5</a:t>
            </a:fld>
            <a:endParaRPr lang="nl-BE"/>
          </a:p>
        </p:txBody>
      </p:sp>
    </p:spTree>
    <p:extLst>
      <p:ext uri="{BB962C8B-B14F-4D97-AF65-F5344CB8AC3E}">
        <p14:creationId xmlns:p14="http://schemas.microsoft.com/office/powerpoint/2010/main" val="348066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FF98A81-3877-4066-87CF-F3B577461DB7}" type="datetime1">
              <a:rPr lang="nl-BE" smtClean="0"/>
              <a:t>10/04/2018</a:t>
            </a:fld>
            <a:endParaRPr lang="nl-BE"/>
          </a:p>
        </p:txBody>
      </p:sp>
      <p:sp>
        <p:nvSpPr>
          <p:cNvPr id="5" name="Tijdelijke aanduiding voor voettekst 4"/>
          <p:cNvSpPr>
            <a:spLocks noGrp="1"/>
          </p:cNvSpPr>
          <p:nvPr>
            <p:ph type="ftr" sz="quarter" idx="11"/>
          </p:nvPr>
        </p:nvSpPr>
        <p:spPr/>
        <p:txBody>
          <a:bodyPr/>
          <a:lstStyle/>
          <a:p>
            <a:r>
              <a:rPr lang="en-US"/>
              <a:t>EGU General Assembly April 11, 2018</a:t>
            </a:r>
            <a:endParaRPr lang="nl-BE"/>
          </a:p>
        </p:txBody>
      </p:sp>
      <p:sp>
        <p:nvSpPr>
          <p:cNvPr id="6" name="Tijdelijke aanduiding voor dianummer 5"/>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10755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7C8D5F3F-0054-463B-BE36-7D131B604D2F}" type="datetime1">
              <a:rPr lang="nl-BE" smtClean="0"/>
              <a:t>10/04/2018</a:t>
            </a:fld>
            <a:endParaRPr lang="nl-BE"/>
          </a:p>
        </p:txBody>
      </p:sp>
      <p:sp>
        <p:nvSpPr>
          <p:cNvPr id="5" name="Tijdelijke aanduiding voor voettekst 4"/>
          <p:cNvSpPr>
            <a:spLocks noGrp="1"/>
          </p:cNvSpPr>
          <p:nvPr>
            <p:ph type="ftr" sz="quarter" idx="11"/>
          </p:nvPr>
        </p:nvSpPr>
        <p:spPr/>
        <p:txBody>
          <a:bodyPr/>
          <a:lstStyle/>
          <a:p>
            <a:r>
              <a:rPr lang="en-US"/>
              <a:t>EGU General Assembly April 11, 2018</a:t>
            </a:r>
            <a:endParaRPr lang="nl-BE"/>
          </a:p>
        </p:txBody>
      </p:sp>
      <p:sp>
        <p:nvSpPr>
          <p:cNvPr id="6" name="Tijdelijke aanduiding voor dianummer 5"/>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44484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A31C898-0D27-483E-B7D2-6A0DB06C7680}" type="datetime1">
              <a:rPr lang="nl-BE" smtClean="0"/>
              <a:t>10/04/2018</a:t>
            </a:fld>
            <a:endParaRPr lang="nl-BE"/>
          </a:p>
        </p:txBody>
      </p:sp>
      <p:sp>
        <p:nvSpPr>
          <p:cNvPr id="5" name="Tijdelijke aanduiding voor voettekst 4"/>
          <p:cNvSpPr>
            <a:spLocks noGrp="1"/>
          </p:cNvSpPr>
          <p:nvPr>
            <p:ph type="ftr" sz="quarter" idx="11"/>
          </p:nvPr>
        </p:nvSpPr>
        <p:spPr/>
        <p:txBody>
          <a:bodyPr/>
          <a:lstStyle/>
          <a:p>
            <a:r>
              <a:rPr lang="en-US"/>
              <a:t>EGU General Assembly April 11, 2018</a:t>
            </a:r>
            <a:endParaRPr lang="nl-BE"/>
          </a:p>
        </p:txBody>
      </p:sp>
      <p:sp>
        <p:nvSpPr>
          <p:cNvPr id="6" name="Tijdelijke aanduiding voor dianummer 5"/>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246450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C661974-2E70-4742-97BD-378A76CB23DF}" type="datetime1">
              <a:rPr lang="nl-BE" smtClean="0"/>
              <a:t>10/04/2018</a:t>
            </a:fld>
            <a:endParaRPr lang="nl-BE"/>
          </a:p>
        </p:txBody>
      </p:sp>
      <p:sp>
        <p:nvSpPr>
          <p:cNvPr id="5" name="Tijdelijke aanduiding voor voettekst 4"/>
          <p:cNvSpPr>
            <a:spLocks noGrp="1"/>
          </p:cNvSpPr>
          <p:nvPr>
            <p:ph type="ftr" sz="quarter" idx="11"/>
          </p:nvPr>
        </p:nvSpPr>
        <p:spPr/>
        <p:txBody>
          <a:bodyPr/>
          <a:lstStyle/>
          <a:p>
            <a:r>
              <a:rPr lang="en-US"/>
              <a:t>EGU General Assembly April 11, 2018</a:t>
            </a:r>
            <a:endParaRPr lang="nl-BE"/>
          </a:p>
        </p:txBody>
      </p:sp>
      <p:sp>
        <p:nvSpPr>
          <p:cNvPr id="6" name="Tijdelijke aanduiding voor dianummer 5"/>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230128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0AF394B-5399-4591-B9C9-3CBD3A33EC89}" type="datetime1">
              <a:rPr lang="nl-BE" smtClean="0"/>
              <a:t>10/04/2018</a:t>
            </a:fld>
            <a:endParaRPr lang="nl-BE"/>
          </a:p>
        </p:txBody>
      </p:sp>
      <p:sp>
        <p:nvSpPr>
          <p:cNvPr id="5" name="Tijdelijke aanduiding voor voettekst 4"/>
          <p:cNvSpPr>
            <a:spLocks noGrp="1"/>
          </p:cNvSpPr>
          <p:nvPr>
            <p:ph type="ftr" sz="quarter" idx="11"/>
          </p:nvPr>
        </p:nvSpPr>
        <p:spPr/>
        <p:txBody>
          <a:bodyPr/>
          <a:lstStyle/>
          <a:p>
            <a:r>
              <a:rPr lang="en-US"/>
              <a:t>EGU General Assembly April 11, 2018</a:t>
            </a:r>
            <a:endParaRPr lang="nl-BE"/>
          </a:p>
        </p:txBody>
      </p:sp>
      <p:sp>
        <p:nvSpPr>
          <p:cNvPr id="6" name="Tijdelijke aanduiding voor dianummer 5"/>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10144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BA447BAD-4C27-4A1C-AE69-80BA40E9BF2F}" type="datetime1">
              <a:rPr lang="nl-BE" smtClean="0"/>
              <a:t>10/04/2018</a:t>
            </a:fld>
            <a:endParaRPr lang="nl-BE"/>
          </a:p>
        </p:txBody>
      </p:sp>
      <p:sp>
        <p:nvSpPr>
          <p:cNvPr id="6" name="Tijdelijke aanduiding voor voettekst 5"/>
          <p:cNvSpPr>
            <a:spLocks noGrp="1"/>
          </p:cNvSpPr>
          <p:nvPr>
            <p:ph type="ftr" sz="quarter" idx="11"/>
          </p:nvPr>
        </p:nvSpPr>
        <p:spPr/>
        <p:txBody>
          <a:bodyPr/>
          <a:lstStyle/>
          <a:p>
            <a:r>
              <a:rPr lang="en-US"/>
              <a:t>EGU General Assembly April 11, 2018</a:t>
            </a:r>
            <a:endParaRPr lang="nl-BE"/>
          </a:p>
        </p:txBody>
      </p:sp>
      <p:sp>
        <p:nvSpPr>
          <p:cNvPr id="7" name="Tijdelijke aanduiding voor dianummer 6"/>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87159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3DF8BB93-0C7F-44DF-8D19-0E89BAC47F0D}" type="datetime1">
              <a:rPr lang="nl-BE" smtClean="0"/>
              <a:t>10/04/2018</a:t>
            </a:fld>
            <a:endParaRPr lang="nl-BE"/>
          </a:p>
        </p:txBody>
      </p:sp>
      <p:sp>
        <p:nvSpPr>
          <p:cNvPr id="8" name="Tijdelijke aanduiding voor voettekst 7"/>
          <p:cNvSpPr>
            <a:spLocks noGrp="1"/>
          </p:cNvSpPr>
          <p:nvPr>
            <p:ph type="ftr" sz="quarter" idx="11"/>
          </p:nvPr>
        </p:nvSpPr>
        <p:spPr/>
        <p:txBody>
          <a:bodyPr/>
          <a:lstStyle/>
          <a:p>
            <a:r>
              <a:rPr lang="en-US"/>
              <a:t>EGU General Assembly April 11, 2018</a:t>
            </a:r>
            <a:endParaRPr lang="nl-BE"/>
          </a:p>
        </p:txBody>
      </p:sp>
      <p:sp>
        <p:nvSpPr>
          <p:cNvPr id="9" name="Tijdelijke aanduiding voor dianummer 8"/>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303780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55A256E-8206-4426-8FE3-CEF7C6E9476E}" type="datetime1">
              <a:rPr lang="nl-BE" smtClean="0"/>
              <a:t>10/04/2018</a:t>
            </a:fld>
            <a:endParaRPr lang="nl-BE"/>
          </a:p>
        </p:txBody>
      </p:sp>
      <p:sp>
        <p:nvSpPr>
          <p:cNvPr id="4" name="Tijdelijke aanduiding voor voettekst 3"/>
          <p:cNvSpPr>
            <a:spLocks noGrp="1"/>
          </p:cNvSpPr>
          <p:nvPr>
            <p:ph type="ftr" sz="quarter" idx="11"/>
          </p:nvPr>
        </p:nvSpPr>
        <p:spPr/>
        <p:txBody>
          <a:bodyPr/>
          <a:lstStyle/>
          <a:p>
            <a:r>
              <a:rPr lang="en-US"/>
              <a:t>EGU General Assembly April 11, 2018</a:t>
            </a:r>
            <a:endParaRPr lang="nl-BE"/>
          </a:p>
        </p:txBody>
      </p:sp>
      <p:sp>
        <p:nvSpPr>
          <p:cNvPr id="5" name="Tijdelijke aanduiding voor dianummer 4"/>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128156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A00F1F-211F-43D1-86B6-F5EE2C1C97B0}" type="datetime1">
              <a:rPr lang="nl-BE" smtClean="0"/>
              <a:t>10/04/2018</a:t>
            </a:fld>
            <a:endParaRPr lang="nl-BE"/>
          </a:p>
        </p:txBody>
      </p:sp>
      <p:sp>
        <p:nvSpPr>
          <p:cNvPr id="3" name="Tijdelijke aanduiding voor voettekst 2"/>
          <p:cNvSpPr>
            <a:spLocks noGrp="1"/>
          </p:cNvSpPr>
          <p:nvPr>
            <p:ph type="ftr" sz="quarter" idx="11"/>
          </p:nvPr>
        </p:nvSpPr>
        <p:spPr/>
        <p:txBody>
          <a:bodyPr/>
          <a:lstStyle/>
          <a:p>
            <a:r>
              <a:rPr lang="en-US"/>
              <a:t>EGU General Assembly April 11, 2018</a:t>
            </a:r>
            <a:endParaRPr lang="nl-BE"/>
          </a:p>
        </p:txBody>
      </p:sp>
      <p:sp>
        <p:nvSpPr>
          <p:cNvPr id="4" name="Tijdelijke aanduiding voor dianummer 3"/>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202811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E16F094-6F09-4D96-B24A-9A54FAAE5C71}" type="datetime1">
              <a:rPr lang="nl-BE" smtClean="0"/>
              <a:t>10/04/2018</a:t>
            </a:fld>
            <a:endParaRPr lang="nl-BE"/>
          </a:p>
        </p:txBody>
      </p:sp>
      <p:sp>
        <p:nvSpPr>
          <p:cNvPr id="6" name="Tijdelijke aanduiding voor voettekst 5"/>
          <p:cNvSpPr>
            <a:spLocks noGrp="1"/>
          </p:cNvSpPr>
          <p:nvPr>
            <p:ph type="ftr" sz="quarter" idx="11"/>
          </p:nvPr>
        </p:nvSpPr>
        <p:spPr/>
        <p:txBody>
          <a:bodyPr/>
          <a:lstStyle/>
          <a:p>
            <a:r>
              <a:rPr lang="en-US"/>
              <a:t>EGU General Assembly April 11, 2018</a:t>
            </a:r>
            <a:endParaRPr lang="nl-BE"/>
          </a:p>
        </p:txBody>
      </p:sp>
      <p:sp>
        <p:nvSpPr>
          <p:cNvPr id="7" name="Tijdelijke aanduiding voor dianummer 6"/>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396183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C60F7D7-1D5A-41E5-8327-722E8AA507D0}" type="datetime1">
              <a:rPr lang="nl-BE" smtClean="0"/>
              <a:t>10/04/2018</a:t>
            </a:fld>
            <a:endParaRPr lang="nl-BE"/>
          </a:p>
        </p:txBody>
      </p:sp>
      <p:sp>
        <p:nvSpPr>
          <p:cNvPr id="6" name="Tijdelijke aanduiding voor voettekst 5"/>
          <p:cNvSpPr>
            <a:spLocks noGrp="1"/>
          </p:cNvSpPr>
          <p:nvPr>
            <p:ph type="ftr" sz="quarter" idx="11"/>
          </p:nvPr>
        </p:nvSpPr>
        <p:spPr/>
        <p:txBody>
          <a:bodyPr/>
          <a:lstStyle/>
          <a:p>
            <a:r>
              <a:rPr lang="en-US"/>
              <a:t>EGU General Assembly April 11, 2018</a:t>
            </a:r>
            <a:endParaRPr lang="nl-BE"/>
          </a:p>
        </p:txBody>
      </p:sp>
      <p:sp>
        <p:nvSpPr>
          <p:cNvPr id="7" name="Tijdelijke aanduiding voor dianummer 6"/>
          <p:cNvSpPr>
            <a:spLocks noGrp="1"/>
          </p:cNvSpPr>
          <p:nvPr>
            <p:ph type="sldNum" sz="quarter" idx="12"/>
          </p:nvPr>
        </p:nvSpPr>
        <p:spPr/>
        <p:txBody>
          <a:bodyPr/>
          <a:lstStyle/>
          <a:p>
            <a:fld id="{0FE9EBC0-01F5-45C6-9605-C847DFCDBE2A}" type="slidenum">
              <a:rPr lang="nl-BE" smtClean="0"/>
              <a:t>‹#›</a:t>
            </a:fld>
            <a:endParaRPr lang="nl-BE"/>
          </a:p>
        </p:txBody>
      </p:sp>
    </p:spTree>
    <p:extLst>
      <p:ext uri="{BB962C8B-B14F-4D97-AF65-F5344CB8AC3E}">
        <p14:creationId xmlns:p14="http://schemas.microsoft.com/office/powerpoint/2010/main" val="365402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009C1-EFA1-429E-8EC8-9D2E154DF4B1}" type="datetime1">
              <a:rPr lang="nl-BE" smtClean="0"/>
              <a:t>10/04/2018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EGU General Assembly April 11, 2018</a:t>
            </a: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9EBC0-01F5-45C6-9605-C847DFCDBE2A}" type="slidenum">
              <a:rPr lang="nl-BE" smtClean="0"/>
              <a:t>‹#›</a:t>
            </a:fld>
            <a:endParaRPr lang="nl-BE"/>
          </a:p>
        </p:txBody>
      </p:sp>
    </p:spTree>
    <p:extLst>
      <p:ext uri="{BB962C8B-B14F-4D97-AF65-F5344CB8AC3E}">
        <p14:creationId xmlns:p14="http://schemas.microsoft.com/office/powerpoint/2010/main" val="428413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be/url?sa=i&amp;rct=j&amp;q=&amp;esrc=s&amp;source=images&amp;cd=&amp;cad=rja&amp;uact=8&amp;ved=0ahUKEwj7o8es8snVAhUDElAKHX98DzAQjRwIBw&amp;url=http://store.sacramentokoi.com/products-page/ponds-supplies/liquid-nitrate-test-kit/&amp;psig=AFQjCNG-1cKTbjwMFM4SQDGQBB7mg1kgVA&amp;ust=1502359145758523" TargetMode="External"/><Relationship Id="rId3" Type="http://schemas.openxmlformats.org/officeDocument/2006/relationships/hyperlink" Target="https://www.google.be/url?sa=i&amp;rct=j&amp;q=&amp;esrc=s&amp;source=images&amp;cd=&amp;cad=rja&amp;uact=8&amp;ved=0ahUKEwj4456nhrnUAhUHJ1AKHUTKBOQQjRwIBw&amp;url=https://jaarverslag2014.dewatergroep.be/laboratorium-breidt-analysemogelijkheden-uit&amp;psig=AFQjCNGnI0YILxoPR-dnvTWMX7CeduDYVQ&amp;ust=1497382398032383" TargetMode="External"/><Relationship Id="rId7"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0ahUKEwjxi-Sy8MnVAhUFYVAKHZu2CVsQjRwIBw&amp;url=http://www.atlascorps.org/blog/my-m-e-officer-hat/&amp;psig=AFQjCNGAM5z_AM_-FjbTIAu0vwcfomky2A&amp;ust=1502358624106817" TargetMode="External"/><Relationship Id="rId11" Type="http://schemas.openxmlformats.org/officeDocument/2006/relationships/image" Target="../media/image20.jpeg"/><Relationship Id="rId5" Type="http://schemas.openxmlformats.org/officeDocument/2006/relationships/image" Target="../media/image16.jpeg"/><Relationship Id="rId10" Type="http://schemas.openxmlformats.org/officeDocument/2006/relationships/image" Target="../media/image19.jpeg"/><Relationship Id="rId4" Type="http://schemas.openxmlformats.org/officeDocument/2006/relationships/hyperlink" Target="https://www.google.be/url?sa=i&amp;rct=j&amp;q=&amp;esrc=s&amp;source=images&amp;cd=&amp;cad=rja&amp;uact=8&amp;ved=0ahUKEwjm357NhrnUAhVRYlAKHcgqBA0QjRwIBw&amp;url=https://www.proefstation.be/voor-telers/cvbb&amp;psig=AFQjCNEFmJGj5FDyMPk9QaVfY9ObyVJ51A&amp;ust=1497382460986167"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hyperlink" Target="http://www.water-protect.eu/"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771912"/>
            <a:ext cx="2549910" cy="85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ctrTitle"/>
          </p:nvPr>
        </p:nvSpPr>
        <p:spPr>
          <a:xfrm>
            <a:off x="701013" y="2192743"/>
            <a:ext cx="7772400" cy="1470025"/>
          </a:xfrm>
        </p:spPr>
        <p:txBody>
          <a:bodyPr>
            <a:noAutofit/>
          </a:bodyPr>
          <a:lstStyle/>
          <a:p>
            <a:r>
              <a:rPr lang="en-US" sz="3200" b="1" dirty="0"/>
              <a:t>The multi actor approach enabling engagement of actors in sustainable use of chemicals in agriculture</a:t>
            </a:r>
            <a:endParaRPr lang="nl-BE" sz="2000" i="1" dirty="0"/>
          </a:p>
        </p:txBody>
      </p:sp>
      <p:sp>
        <p:nvSpPr>
          <p:cNvPr id="9" name="TextBox 9"/>
          <p:cNvSpPr txBox="1"/>
          <p:nvPr/>
        </p:nvSpPr>
        <p:spPr>
          <a:xfrm>
            <a:off x="179512" y="6100657"/>
            <a:ext cx="2944688" cy="553998"/>
          </a:xfrm>
          <a:prstGeom prst="rect">
            <a:avLst/>
          </a:prstGeom>
          <a:noFill/>
        </p:spPr>
        <p:txBody>
          <a:bodyPr wrap="square" rtlCol="0">
            <a:spAutoFit/>
          </a:bodyPr>
          <a:lstStyle/>
          <a:p>
            <a:r>
              <a:rPr lang="nl-BE" sz="1000" dirty="0"/>
              <a:t>This project has </a:t>
            </a:r>
            <a:r>
              <a:rPr lang="nl-BE" sz="1000" dirty="0" err="1"/>
              <a:t>received</a:t>
            </a:r>
            <a:r>
              <a:rPr lang="nl-BE" sz="1000" dirty="0"/>
              <a:t> </a:t>
            </a:r>
            <a:r>
              <a:rPr lang="nl-BE" sz="1000" dirty="0" err="1"/>
              <a:t>funding</a:t>
            </a:r>
            <a:r>
              <a:rPr lang="nl-BE" sz="1000" dirty="0"/>
              <a:t> </a:t>
            </a:r>
            <a:r>
              <a:rPr lang="nl-BE" sz="1000" dirty="0" err="1"/>
              <a:t>from</a:t>
            </a:r>
            <a:r>
              <a:rPr lang="nl-BE" sz="1000" dirty="0"/>
              <a:t> the European </a:t>
            </a:r>
            <a:r>
              <a:rPr lang="nl-BE" sz="1000" dirty="0" err="1"/>
              <a:t>Union’s</a:t>
            </a:r>
            <a:r>
              <a:rPr lang="nl-BE" sz="1000" dirty="0"/>
              <a:t> Horizon 2020 Research and </a:t>
            </a:r>
            <a:r>
              <a:rPr lang="nl-BE" sz="1000" dirty="0" err="1"/>
              <a:t>Innovation</a:t>
            </a:r>
            <a:r>
              <a:rPr lang="nl-BE" sz="1000" dirty="0"/>
              <a:t> </a:t>
            </a:r>
            <a:r>
              <a:rPr lang="nl-BE" sz="1000" dirty="0" err="1"/>
              <a:t>Programme</a:t>
            </a:r>
            <a:r>
              <a:rPr lang="nl-BE" sz="1000" dirty="0"/>
              <a:t> </a:t>
            </a:r>
            <a:r>
              <a:rPr lang="nl-BE" sz="1000" dirty="0" err="1"/>
              <a:t>under</a:t>
            </a:r>
            <a:r>
              <a:rPr lang="nl-BE" sz="1000" dirty="0"/>
              <a:t> </a:t>
            </a:r>
            <a:r>
              <a:rPr lang="nl-BE" sz="1000" dirty="0" err="1"/>
              <a:t>grant</a:t>
            </a:r>
            <a:r>
              <a:rPr lang="nl-BE" sz="1000" dirty="0"/>
              <a:t> agreement No. 727450</a:t>
            </a:r>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6100657"/>
            <a:ext cx="883220" cy="590285"/>
          </a:xfrm>
          <a:prstGeom prst="rect">
            <a:avLst/>
          </a:prstGeom>
        </p:spPr>
      </p:pic>
      <p:sp>
        <p:nvSpPr>
          <p:cNvPr id="2" name="Footer Placeholder 1">
            <a:extLst>
              <a:ext uri="{FF2B5EF4-FFF2-40B4-BE49-F238E27FC236}">
                <a16:creationId xmlns:a16="http://schemas.microsoft.com/office/drawing/2014/main" id="{9BA308A8-B400-4CFE-93E3-61871D219AC7}"/>
              </a:ext>
            </a:extLst>
          </p:cNvPr>
          <p:cNvSpPr>
            <a:spLocks noGrp="1"/>
          </p:cNvSpPr>
          <p:nvPr>
            <p:ph type="ftr" sz="quarter" idx="11"/>
          </p:nvPr>
        </p:nvSpPr>
        <p:spPr/>
        <p:txBody>
          <a:bodyPr/>
          <a:lstStyle/>
          <a:p>
            <a:r>
              <a:rPr lang="en-US"/>
              <a:t>EGU General Assembly April 11, 2018</a:t>
            </a:r>
            <a:endParaRPr lang="nl-BE"/>
          </a:p>
        </p:txBody>
      </p:sp>
      <p:pic>
        <p:nvPicPr>
          <p:cNvPr id="11" name="Picture 11" descr="http://channelv.vito.local/sites/channelv.vito.local/files/vito_logo_no_basline_0.jpg">
            <a:extLst>
              <a:ext uri="{FF2B5EF4-FFF2-40B4-BE49-F238E27FC236}">
                <a16:creationId xmlns:a16="http://schemas.microsoft.com/office/drawing/2014/main" id="{AD113C7E-EC73-48C0-87AF-90BDEC52A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6457" y="5186672"/>
            <a:ext cx="1221512" cy="4628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2E41965-A6E8-4836-9464-77D04263A853}"/>
              </a:ext>
            </a:extLst>
          </p:cNvPr>
          <p:cNvSpPr/>
          <p:nvPr/>
        </p:nvSpPr>
        <p:spPr>
          <a:xfrm>
            <a:off x="1259632" y="4013615"/>
            <a:ext cx="6624736" cy="646331"/>
          </a:xfrm>
          <a:prstGeom prst="rect">
            <a:avLst/>
          </a:prstGeom>
        </p:spPr>
        <p:txBody>
          <a:bodyPr wrap="square">
            <a:spAutoFit/>
          </a:bodyPr>
          <a:lstStyle/>
          <a:p>
            <a:pPr algn="ctr"/>
            <a:r>
              <a:rPr lang="en-BE" dirty="0"/>
              <a:t>E. </a:t>
            </a:r>
            <a:r>
              <a:rPr lang="en-BE" dirty="0" err="1"/>
              <a:t>Belmans</a:t>
            </a:r>
            <a:r>
              <a:rPr lang="en-US" dirty="0"/>
              <a:t>, </a:t>
            </a:r>
            <a:r>
              <a:rPr lang="en-BE" dirty="0"/>
              <a:t>P. Campling</a:t>
            </a:r>
            <a:r>
              <a:rPr lang="en-US" dirty="0"/>
              <a:t>, </a:t>
            </a:r>
            <a:r>
              <a:rPr lang="en-BE" dirty="0"/>
              <a:t>E. Dupon</a:t>
            </a:r>
            <a:r>
              <a:rPr lang="en-US" dirty="0"/>
              <a:t>, I</a:t>
            </a:r>
            <a:r>
              <a:rPr lang="en-BE" dirty="0"/>
              <a:t>. Joris</a:t>
            </a:r>
            <a:r>
              <a:rPr lang="en-US" dirty="0"/>
              <a:t>, </a:t>
            </a:r>
            <a:r>
              <a:rPr lang="en-BE" dirty="0"/>
              <a:t>E. </a:t>
            </a:r>
            <a:r>
              <a:rPr lang="en-BE" dirty="0" err="1"/>
              <a:t>Kerselaers</a:t>
            </a:r>
            <a:r>
              <a:rPr lang="en-US" dirty="0"/>
              <a:t>, </a:t>
            </a:r>
            <a:r>
              <a:rPr lang="en-BE" dirty="0"/>
              <a:t>S. </a:t>
            </a:r>
            <a:r>
              <a:rPr lang="en-BE" dirty="0" err="1"/>
              <a:t>Lammens</a:t>
            </a:r>
            <a:r>
              <a:rPr lang="en-US" dirty="0"/>
              <a:t>, </a:t>
            </a:r>
            <a:r>
              <a:rPr lang="en-BE" dirty="0"/>
              <a:t>L. </a:t>
            </a:r>
            <a:r>
              <a:rPr lang="en-BE" dirty="0" err="1"/>
              <a:t>Messely</a:t>
            </a:r>
            <a:r>
              <a:rPr lang="en-US" dirty="0"/>
              <a:t>, E</a:t>
            </a:r>
            <a:r>
              <a:rPr lang="en-BE" dirty="0"/>
              <a:t>.</a:t>
            </a:r>
            <a:r>
              <a:rPr lang="en-US" dirty="0"/>
              <a:t> </a:t>
            </a:r>
            <a:r>
              <a:rPr lang="en-BE" dirty="0" err="1"/>
              <a:t>Pauwelyn</a:t>
            </a:r>
            <a:r>
              <a:rPr lang="en-US" dirty="0"/>
              <a:t>, </a:t>
            </a:r>
            <a:r>
              <a:rPr lang="en-BE" b="1" u="sng" dirty="0"/>
              <a:t>P. Seuntjens</a:t>
            </a:r>
            <a:r>
              <a:rPr lang="en-US" dirty="0"/>
              <a:t>, </a:t>
            </a:r>
            <a:r>
              <a:rPr lang="en-BE" dirty="0"/>
              <a:t>E. </a:t>
            </a:r>
            <a:r>
              <a:rPr lang="en-BE" dirty="0" err="1"/>
              <a:t>Wauters</a:t>
            </a:r>
            <a:endParaRPr lang="en-BE" dirty="0"/>
          </a:p>
        </p:txBody>
      </p:sp>
    </p:spTree>
    <p:extLst>
      <p:ext uri="{BB962C8B-B14F-4D97-AF65-F5344CB8AC3E}">
        <p14:creationId xmlns:p14="http://schemas.microsoft.com/office/powerpoint/2010/main" val="186401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106363"/>
            <a:ext cx="8229600" cy="1143000"/>
          </a:xfrm>
        </p:spPr>
        <p:txBody>
          <a:bodyPr>
            <a:noAutofit/>
          </a:bodyPr>
          <a:lstStyle/>
          <a:p>
            <a:pPr algn="l"/>
            <a:r>
              <a:rPr lang="nl-BE" sz="2800" cap="all" dirty="0">
                <a:solidFill>
                  <a:schemeClr val="tx2"/>
                </a:solidFill>
              </a:rPr>
              <a:t>GOVERNANCE FRAMEWORK</a:t>
            </a:r>
          </a:p>
        </p:txBody>
      </p:sp>
      <p:sp>
        <p:nvSpPr>
          <p:cNvPr id="5" name="Content Placeholder 4">
            <a:extLst>
              <a:ext uri="{FF2B5EF4-FFF2-40B4-BE49-F238E27FC236}">
                <a16:creationId xmlns:a16="http://schemas.microsoft.com/office/drawing/2014/main" id="{6661E571-3256-4EA5-BB3C-E8173A63EC90}"/>
              </a:ext>
            </a:extLst>
          </p:cNvPr>
          <p:cNvSpPr>
            <a:spLocks noGrp="1"/>
          </p:cNvSpPr>
          <p:nvPr>
            <p:ph idx="1"/>
          </p:nvPr>
        </p:nvSpPr>
        <p:spPr>
          <a:xfrm>
            <a:off x="6371680" y="845920"/>
            <a:ext cx="2629256" cy="5079963"/>
          </a:xfrm>
        </p:spPr>
        <p:txBody>
          <a:bodyPr>
            <a:normAutofit lnSpcReduction="10000"/>
          </a:bodyPr>
          <a:lstStyle/>
          <a:p>
            <a:r>
              <a:rPr lang="en-US" sz="1800" b="1" dirty="0"/>
              <a:t>The water system </a:t>
            </a:r>
            <a:r>
              <a:rPr lang="en-US" sz="1800" dirty="0"/>
              <a:t>(</a:t>
            </a:r>
            <a:r>
              <a:rPr lang="en-US" sz="1800" dirty="0">
                <a:solidFill>
                  <a:srgbClr val="FFC000"/>
                </a:solidFill>
              </a:rPr>
              <a:t>orange</a:t>
            </a:r>
            <a:r>
              <a:rPr lang="en-US" sz="1800" dirty="0"/>
              <a:t>): interaction between human and water system</a:t>
            </a:r>
          </a:p>
          <a:p>
            <a:endParaRPr lang="en-US" sz="1800" dirty="0"/>
          </a:p>
          <a:p>
            <a:r>
              <a:rPr lang="en-US" sz="1800" b="1" dirty="0"/>
              <a:t>The governance systems </a:t>
            </a:r>
            <a:r>
              <a:rPr lang="en-US" sz="1800" dirty="0"/>
              <a:t>(</a:t>
            </a:r>
            <a:r>
              <a:rPr lang="en-US" sz="1800" dirty="0">
                <a:solidFill>
                  <a:srgbClr val="00B0F0"/>
                </a:solidFill>
              </a:rPr>
              <a:t>blue</a:t>
            </a:r>
            <a:r>
              <a:rPr lang="en-US" sz="1800" dirty="0"/>
              <a:t>): interactions between actor networks and the institutions</a:t>
            </a:r>
          </a:p>
          <a:p>
            <a:endParaRPr lang="en-US" sz="1800" dirty="0"/>
          </a:p>
          <a:p>
            <a:r>
              <a:rPr lang="en-US" sz="1800" b="1" dirty="0"/>
              <a:t>Building blocks </a:t>
            </a:r>
            <a:r>
              <a:rPr lang="en-US" sz="1800" dirty="0"/>
              <a:t>to obtain a ‘constructive environment for development of a well-functioning governance system’ (</a:t>
            </a:r>
            <a:r>
              <a:rPr lang="en-US" sz="1800" dirty="0">
                <a:solidFill>
                  <a:srgbClr val="00B050"/>
                </a:solidFill>
              </a:rPr>
              <a:t>green</a:t>
            </a:r>
            <a:r>
              <a:rPr lang="en-US" sz="1800" dirty="0"/>
              <a:t>)</a:t>
            </a:r>
            <a:endParaRPr lang="en-BE" sz="1800" dirty="0"/>
          </a:p>
        </p:txBody>
      </p:sp>
      <p:pic>
        <p:nvPicPr>
          <p:cNvPr id="16" name="Picture 15">
            <a:extLst>
              <a:ext uri="{FF2B5EF4-FFF2-40B4-BE49-F238E27FC236}">
                <a16:creationId xmlns:a16="http://schemas.microsoft.com/office/drawing/2014/main" id="{95A658EF-BBEA-4303-A602-2894755CF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1" y="937132"/>
            <a:ext cx="6259621" cy="5297399"/>
          </a:xfrm>
          <a:prstGeom prst="rect">
            <a:avLst/>
          </a:prstGeom>
        </p:spPr>
      </p:pic>
      <p:sp>
        <p:nvSpPr>
          <p:cNvPr id="3" name="TextBox 2">
            <a:extLst>
              <a:ext uri="{FF2B5EF4-FFF2-40B4-BE49-F238E27FC236}">
                <a16:creationId xmlns:a16="http://schemas.microsoft.com/office/drawing/2014/main" id="{F98B46D8-57ED-49B7-AF43-F692A25F6ED6}"/>
              </a:ext>
            </a:extLst>
          </p:cNvPr>
          <p:cNvSpPr txBox="1"/>
          <p:nvPr/>
        </p:nvSpPr>
        <p:spPr>
          <a:xfrm>
            <a:off x="671359" y="5489776"/>
            <a:ext cx="5141023" cy="461665"/>
          </a:xfrm>
          <a:prstGeom prst="rect">
            <a:avLst/>
          </a:prstGeom>
          <a:noFill/>
        </p:spPr>
        <p:txBody>
          <a:bodyPr wrap="none" rtlCol="0">
            <a:spAutoFit/>
          </a:bodyPr>
          <a:lstStyle/>
          <a:p>
            <a:r>
              <a:rPr lang="en-US" sz="2400" b="1" dirty="0">
                <a:solidFill>
                  <a:srgbClr val="FF0000"/>
                </a:solidFill>
              </a:rPr>
              <a:t>Finding the incentives to engage actors</a:t>
            </a:r>
            <a:endParaRPr lang="en-BE" sz="2400" b="1" dirty="0">
              <a:solidFill>
                <a:srgbClr val="FF0000"/>
              </a:solidFill>
            </a:endParaRPr>
          </a:p>
        </p:txBody>
      </p:sp>
      <p:sp>
        <p:nvSpPr>
          <p:cNvPr id="17" name="Footer Placeholder 16">
            <a:extLst>
              <a:ext uri="{FF2B5EF4-FFF2-40B4-BE49-F238E27FC236}">
                <a16:creationId xmlns:a16="http://schemas.microsoft.com/office/drawing/2014/main" id="{B3D2F1BC-3CA4-44E1-AA7B-93C8F49C4494}"/>
              </a:ext>
            </a:extLst>
          </p:cNvPr>
          <p:cNvSpPr>
            <a:spLocks noGrp="1"/>
          </p:cNvSpPr>
          <p:nvPr>
            <p:ph type="ftr" sz="quarter" idx="11"/>
          </p:nvPr>
        </p:nvSpPr>
        <p:spPr/>
        <p:txBody>
          <a:bodyPr/>
          <a:lstStyle/>
          <a:p>
            <a:r>
              <a:rPr lang="en-US"/>
              <a:t>EGU General Assembly April 11, 2018</a:t>
            </a:r>
            <a:endParaRPr lang="nl-BE"/>
          </a:p>
        </p:txBody>
      </p:sp>
      <p:cxnSp>
        <p:nvCxnSpPr>
          <p:cNvPr id="10" name="Straight Connector 6">
            <a:extLst>
              <a:ext uri="{FF2B5EF4-FFF2-40B4-BE49-F238E27FC236}">
                <a16:creationId xmlns:a16="http://schemas.microsoft.com/office/drawing/2014/main" id="{F0E8B26C-713C-46DC-A6C3-1BCA0DC23515}"/>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8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2899" y="106561"/>
            <a:ext cx="4661149" cy="485359"/>
          </a:xfrm>
        </p:spPr>
        <p:txBody>
          <a:bodyPr>
            <a:noAutofit/>
          </a:bodyPr>
          <a:lstStyle/>
          <a:p>
            <a:pPr algn="l"/>
            <a:r>
              <a:rPr lang="nl-BE" sz="2800" cap="all" dirty="0" err="1">
                <a:solidFill>
                  <a:schemeClr val="tx2"/>
                </a:solidFill>
              </a:rPr>
              <a:t>Participatory</a:t>
            </a:r>
            <a:r>
              <a:rPr lang="nl-BE" sz="2800" cap="all" dirty="0">
                <a:solidFill>
                  <a:schemeClr val="tx2"/>
                </a:solidFill>
              </a:rPr>
              <a:t> monitoring</a:t>
            </a:r>
          </a:p>
        </p:txBody>
      </p:sp>
      <p:sp>
        <p:nvSpPr>
          <p:cNvPr id="3" name="Content Placeholder 2"/>
          <p:cNvSpPr>
            <a:spLocks noGrp="1"/>
          </p:cNvSpPr>
          <p:nvPr>
            <p:ph idx="1"/>
          </p:nvPr>
        </p:nvSpPr>
        <p:spPr>
          <a:xfrm>
            <a:off x="152400" y="954526"/>
            <a:ext cx="4275584" cy="4690248"/>
          </a:xfrm>
        </p:spPr>
        <p:txBody>
          <a:bodyPr>
            <a:normAutofit/>
          </a:bodyPr>
          <a:lstStyle/>
          <a:p>
            <a:pPr marL="0" indent="0">
              <a:buNone/>
            </a:pPr>
            <a:r>
              <a:rPr lang="nl-BE" sz="2000" b="1" i="1" dirty="0" err="1">
                <a:solidFill>
                  <a:schemeClr val="tx2"/>
                </a:solidFill>
              </a:rPr>
              <a:t>Designing</a:t>
            </a:r>
            <a:r>
              <a:rPr lang="nl-BE" sz="2000" b="1" i="1" dirty="0">
                <a:solidFill>
                  <a:schemeClr val="tx2"/>
                </a:solidFill>
              </a:rPr>
              <a:t>, </a:t>
            </a:r>
            <a:r>
              <a:rPr lang="nl-BE" sz="2000" b="1" i="1" dirty="0" err="1">
                <a:solidFill>
                  <a:schemeClr val="tx2"/>
                </a:solidFill>
              </a:rPr>
              <a:t>aligning</a:t>
            </a:r>
            <a:r>
              <a:rPr lang="nl-BE" sz="2000" b="1" i="1" dirty="0">
                <a:solidFill>
                  <a:schemeClr val="tx2"/>
                </a:solidFill>
              </a:rPr>
              <a:t> and </a:t>
            </a:r>
            <a:r>
              <a:rPr lang="nl-BE" sz="2000" b="1" i="1" dirty="0" err="1">
                <a:solidFill>
                  <a:schemeClr val="tx2"/>
                </a:solidFill>
              </a:rPr>
              <a:t>bringing</a:t>
            </a:r>
            <a:r>
              <a:rPr lang="nl-BE" sz="2000" b="1" i="1" dirty="0">
                <a:solidFill>
                  <a:schemeClr val="tx2"/>
                </a:solidFill>
              </a:rPr>
              <a:t> </a:t>
            </a:r>
            <a:r>
              <a:rPr lang="nl-BE" sz="2000" b="1" i="1" dirty="0" err="1">
                <a:solidFill>
                  <a:schemeClr val="tx2"/>
                </a:solidFill>
              </a:rPr>
              <a:t>together</a:t>
            </a:r>
            <a:r>
              <a:rPr lang="nl-BE" sz="2000" i="1" dirty="0">
                <a:solidFill>
                  <a:schemeClr val="tx2"/>
                </a:solidFill>
              </a:rPr>
              <a:t> monitoring data </a:t>
            </a:r>
            <a:r>
              <a:rPr lang="nl-BE" sz="2000" i="1" dirty="0" err="1">
                <a:solidFill>
                  <a:schemeClr val="tx2"/>
                </a:solidFill>
              </a:rPr>
              <a:t>from</a:t>
            </a:r>
            <a:r>
              <a:rPr lang="nl-BE" sz="2000" i="1" dirty="0">
                <a:solidFill>
                  <a:schemeClr val="tx2"/>
                </a:solidFill>
              </a:rPr>
              <a:t>:</a:t>
            </a:r>
          </a:p>
          <a:p>
            <a:r>
              <a:rPr lang="nl-BE" sz="2000" i="1" dirty="0" err="1">
                <a:solidFill>
                  <a:schemeClr val="tx2"/>
                </a:solidFill>
              </a:rPr>
              <a:t>Scientists</a:t>
            </a:r>
            <a:endParaRPr lang="nl-BE" sz="2000" i="1" dirty="0">
              <a:solidFill>
                <a:schemeClr val="tx2"/>
              </a:solidFill>
            </a:endParaRPr>
          </a:p>
          <a:p>
            <a:r>
              <a:rPr lang="nl-BE" sz="2000" i="1" dirty="0">
                <a:solidFill>
                  <a:schemeClr val="tx2"/>
                </a:solidFill>
              </a:rPr>
              <a:t>Environment </a:t>
            </a:r>
            <a:r>
              <a:rPr lang="nl-BE" sz="2000" i="1" dirty="0" err="1">
                <a:solidFill>
                  <a:schemeClr val="tx2"/>
                </a:solidFill>
              </a:rPr>
              <a:t>agencies</a:t>
            </a:r>
            <a:endParaRPr lang="nl-BE" sz="2000" i="1" dirty="0">
              <a:solidFill>
                <a:schemeClr val="tx2"/>
              </a:solidFill>
            </a:endParaRPr>
          </a:p>
          <a:p>
            <a:r>
              <a:rPr lang="nl-BE" sz="2000" i="1" dirty="0" err="1">
                <a:solidFill>
                  <a:schemeClr val="tx2"/>
                </a:solidFill>
              </a:rPr>
              <a:t>Drinking</a:t>
            </a:r>
            <a:r>
              <a:rPr lang="nl-BE" sz="2000" i="1" dirty="0">
                <a:solidFill>
                  <a:schemeClr val="tx2"/>
                </a:solidFill>
              </a:rPr>
              <a:t> water companies</a:t>
            </a:r>
          </a:p>
          <a:p>
            <a:r>
              <a:rPr lang="nl-BE" sz="2000" i="1" dirty="0" err="1">
                <a:solidFill>
                  <a:schemeClr val="tx2"/>
                </a:solidFill>
              </a:rPr>
              <a:t>Local</a:t>
            </a:r>
            <a:r>
              <a:rPr lang="nl-BE" sz="2000" i="1" dirty="0">
                <a:solidFill>
                  <a:schemeClr val="tx2"/>
                </a:solidFill>
              </a:rPr>
              <a:t> farmers</a:t>
            </a:r>
          </a:p>
          <a:p>
            <a:r>
              <a:rPr lang="nl-BE" sz="2000" i="1" dirty="0" err="1">
                <a:solidFill>
                  <a:schemeClr val="tx2"/>
                </a:solidFill>
              </a:rPr>
              <a:t>Local</a:t>
            </a:r>
            <a:r>
              <a:rPr lang="nl-BE" sz="2000" i="1" dirty="0">
                <a:solidFill>
                  <a:schemeClr val="tx2"/>
                </a:solidFill>
              </a:rPr>
              <a:t> </a:t>
            </a:r>
            <a:r>
              <a:rPr lang="nl-BE" sz="2000" i="1" dirty="0" err="1">
                <a:solidFill>
                  <a:schemeClr val="tx2"/>
                </a:solidFill>
              </a:rPr>
              <a:t>citizens</a:t>
            </a:r>
            <a:endParaRPr lang="nl-BE" sz="2000" i="1" dirty="0">
              <a:solidFill>
                <a:schemeClr val="tx2"/>
              </a:solidFill>
            </a:endParaRPr>
          </a:p>
        </p:txBody>
      </p:sp>
      <p:sp>
        <p:nvSpPr>
          <p:cNvPr id="8" name="AutoShape 4" descr="Afbeeldingsresultaat voor de watergroep labo">
            <a:hlinkClick r:id="rId3"/>
          </p:cNvPr>
          <p:cNvSpPr>
            <a:spLocks noChangeAspect="1" noChangeArrowheads="1"/>
          </p:cNvSpPr>
          <p:nvPr/>
        </p:nvSpPr>
        <p:spPr bwMode="auto">
          <a:xfrm>
            <a:off x="38100" y="-966788"/>
            <a:ext cx="3048000"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3" name="AutoShape 10" descr="Afbeeldingsresultaat voor cvbb"/>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84" name="Picture 12" descr="Afbeeldingsresultaat voor cvb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593" y="3933056"/>
            <a:ext cx="3017415" cy="15120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61343" y="5543072"/>
            <a:ext cx="7253437" cy="707886"/>
          </a:xfrm>
          <a:prstGeom prst="rect">
            <a:avLst/>
          </a:prstGeom>
          <a:noFill/>
        </p:spPr>
        <p:txBody>
          <a:bodyPr wrap="square" rtlCol="0">
            <a:spAutoFit/>
          </a:bodyPr>
          <a:lstStyle/>
          <a:p>
            <a:r>
              <a:rPr lang="nl-BE" sz="2000" b="1" dirty="0" err="1">
                <a:solidFill>
                  <a:srgbClr val="FF0000"/>
                </a:solidFill>
              </a:rPr>
              <a:t>Local</a:t>
            </a:r>
            <a:r>
              <a:rPr lang="nl-BE" sz="2000" b="1" dirty="0">
                <a:solidFill>
                  <a:srgbClr val="FF0000"/>
                </a:solidFill>
              </a:rPr>
              <a:t> actors </a:t>
            </a:r>
            <a:r>
              <a:rPr lang="nl-BE" sz="2000" b="1" dirty="0" err="1">
                <a:solidFill>
                  <a:srgbClr val="FF0000"/>
                </a:solidFill>
              </a:rPr>
              <a:t>become</a:t>
            </a:r>
            <a:r>
              <a:rPr lang="nl-BE" sz="2000" b="1" dirty="0">
                <a:solidFill>
                  <a:srgbClr val="FF0000"/>
                </a:solidFill>
              </a:rPr>
              <a:t> more </a:t>
            </a:r>
            <a:r>
              <a:rPr lang="nl-BE" sz="2000" b="1" dirty="0" err="1">
                <a:solidFill>
                  <a:srgbClr val="FF0000"/>
                </a:solidFill>
              </a:rPr>
              <a:t>engaged</a:t>
            </a:r>
            <a:r>
              <a:rPr lang="nl-BE" sz="2000" b="1" dirty="0">
                <a:solidFill>
                  <a:srgbClr val="FF0000"/>
                </a:solidFill>
              </a:rPr>
              <a:t> in </a:t>
            </a:r>
            <a:r>
              <a:rPr lang="nl-BE" sz="2000" b="1" dirty="0" err="1">
                <a:solidFill>
                  <a:srgbClr val="FF0000"/>
                </a:solidFill>
              </a:rPr>
              <a:t>the</a:t>
            </a:r>
            <a:r>
              <a:rPr lang="nl-BE" sz="2000" b="1" dirty="0">
                <a:solidFill>
                  <a:srgbClr val="FF0000"/>
                </a:solidFill>
              </a:rPr>
              <a:t> monitoring and </a:t>
            </a:r>
            <a:r>
              <a:rPr lang="nl-BE" sz="2000" b="1" dirty="0" err="1">
                <a:solidFill>
                  <a:srgbClr val="FF0000"/>
                </a:solidFill>
              </a:rPr>
              <a:t>they</a:t>
            </a:r>
            <a:r>
              <a:rPr lang="nl-BE" sz="2000" b="1" dirty="0">
                <a:solidFill>
                  <a:srgbClr val="FF0000"/>
                </a:solidFill>
              </a:rPr>
              <a:t> trust more </a:t>
            </a:r>
            <a:r>
              <a:rPr lang="nl-BE" sz="2000" b="1" dirty="0" err="1">
                <a:solidFill>
                  <a:srgbClr val="FF0000"/>
                </a:solidFill>
              </a:rPr>
              <a:t>the</a:t>
            </a:r>
            <a:r>
              <a:rPr lang="nl-BE" sz="2000" b="1" dirty="0">
                <a:solidFill>
                  <a:srgbClr val="FF0000"/>
                </a:solidFill>
              </a:rPr>
              <a:t> </a:t>
            </a:r>
            <a:r>
              <a:rPr lang="nl-BE" sz="2000" b="1" dirty="0" err="1">
                <a:solidFill>
                  <a:srgbClr val="FF0000"/>
                </a:solidFill>
              </a:rPr>
              <a:t>results</a:t>
            </a:r>
            <a:r>
              <a:rPr lang="nl-BE" sz="2000" b="1" dirty="0">
                <a:solidFill>
                  <a:srgbClr val="FF0000"/>
                </a:solidFill>
              </a:rPr>
              <a:t>.</a:t>
            </a:r>
          </a:p>
        </p:txBody>
      </p:sp>
      <p:pic>
        <p:nvPicPr>
          <p:cNvPr id="2050" name="Picture 2" descr="Afbeeldingsresultaat voor participatory monitor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7" y="874971"/>
            <a:ext cx="3414758" cy="24206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testkits nitrat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4689068"/>
            <a:ext cx="1345559" cy="12289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rotWithShape="1">
          <a:blip r:embed="rId10" cstate="print">
            <a:extLst>
              <a:ext uri="{28A0092B-C50C-407E-A947-70E740481C1C}">
                <a14:useLocalDpi xmlns:a14="http://schemas.microsoft.com/office/drawing/2010/main" val="0"/>
              </a:ext>
            </a:extLst>
          </a:blip>
          <a:srcRect l="5444" t="13025" r="17528" b="12945"/>
          <a:stretch/>
        </p:blipFill>
        <p:spPr>
          <a:xfrm>
            <a:off x="4738685" y="2949890"/>
            <a:ext cx="2287416" cy="1726285"/>
          </a:xfrm>
          <a:prstGeom prst="rect">
            <a:avLst/>
          </a:prstGeom>
          <a:noFill/>
          <a:ln>
            <a:solidFill>
              <a:srgbClr val="7030A0"/>
            </a:solidFill>
          </a:ln>
        </p:spPr>
      </p:pic>
      <p:pic>
        <p:nvPicPr>
          <p:cNvPr id="3080" name="Picture 8" descr="Afbeeldingsresultaat voor de watergroep labo">
            <a:hlinkClick r:id="rId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216" y="3999823"/>
            <a:ext cx="2149737" cy="1430919"/>
          </a:xfrm>
          <a:prstGeom prst="rect">
            <a:avLst/>
          </a:prstGeom>
          <a:noFill/>
          <a:extLst>
            <a:ext uri="{909E8E84-426E-40DD-AFC4-6F175D3DCCD1}">
              <a14:hiddenFill xmlns:a14="http://schemas.microsoft.com/office/drawing/2010/main">
                <a:solidFill>
                  <a:srgbClr val="FFFFFF"/>
                </a:solidFill>
              </a14:hiddenFill>
            </a:ext>
          </a:extLst>
        </p:spPr>
      </p:pic>
      <p:sp>
        <p:nvSpPr>
          <p:cNvPr id="12" name="Isosceles Triangle 11"/>
          <p:cNvSpPr/>
          <p:nvPr/>
        </p:nvSpPr>
        <p:spPr>
          <a:xfrm>
            <a:off x="3658562" y="1772816"/>
            <a:ext cx="425446"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1050" b="1" dirty="0" err="1"/>
              <a:t>Local</a:t>
            </a:r>
            <a:r>
              <a:rPr lang="nl-BE" sz="1050" b="1" dirty="0"/>
              <a:t> engagement</a:t>
            </a:r>
          </a:p>
        </p:txBody>
      </p:sp>
      <p:sp>
        <p:nvSpPr>
          <p:cNvPr id="20" name="Isosceles Triangle 19"/>
          <p:cNvSpPr/>
          <p:nvPr/>
        </p:nvSpPr>
        <p:spPr>
          <a:xfrm rot="10800000">
            <a:off x="3347862" y="1772816"/>
            <a:ext cx="432049"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sz="1200" b="1" dirty="0" err="1"/>
              <a:t>complexity</a:t>
            </a:r>
            <a:endParaRPr lang="nl-BE" sz="1200" b="1" dirty="0"/>
          </a:p>
        </p:txBody>
      </p:sp>
      <p:sp>
        <p:nvSpPr>
          <p:cNvPr id="15" name="Footer Placeholder 14">
            <a:extLst>
              <a:ext uri="{FF2B5EF4-FFF2-40B4-BE49-F238E27FC236}">
                <a16:creationId xmlns:a16="http://schemas.microsoft.com/office/drawing/2014/main" id="{542768B0-704C-4582-B605-EEC2E2DE3FA1}"/>
              </a:ext>
            </a:extLst>
          </p:cNvPr>
          <p:cNvSpPr>
            <a:spLocks noGrp="1"/>
          </p:cNvSpPr>
          <p:nvPr>
            <p:ph type="ftr" sz="quarter" idx="11"/>
          </p:nvPr>
        </p:nvSpPr>
        <p:spPr/>
        <p:txBody>
          <a:bodyPr/>
          <a:lstStyle/>
          <a:p>
            <a:r>
              <a:rPr lang="en-US"/>
              <a:t>EGU General Assembly April 11, 2018</a:t>
            </a:r>
            <a:endParaRPr lang="nl-BE"/>
          </a:p>
        </p:txBody>
      </p:sp>
      <p:cxnSp>
        <p:nvCxnSpPr>
          <p:cNvPr id="19" name="Straight Connector 6">
            <a:extLst>
              <a:ext uri="{FF2B5EF4-FFF2-40B4-BE49-F238E27FC236}">
                <a16:creationId xmlns:a16="http://schemas.microsoft.com/office/drawing/2014/main" id="{72EFD556-7DBE-48C9-AA03-E43323AE88F5}"/>
              </a:ext>
            </a:extLst>
          </p:cNvPr>
          <p:cNvCxnSpPr/>
          <p:nvPr/>
        </p:nvCxnSpPr>
        <p:spPr>
          <a:xfrm>
            <a:off x="-108520" y="6311711"/>
            <a:ext cx="92525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59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176082"/>
            <a:ext cx="571507" cy="573965"/>
          </a:xfrm>
          <a:prstGeom prst="rect">
            <a:avLst/>
          </a:prstGeom>
        </p:spPr>
      </p:pic>
      <p:sp>
        <p:nvSpPr>
          <p:cNvPr id="2" name="Title 1"/>
          <p:cNvSpPr>
            <a:spLocks noGrp="1"/>
          </p:cNvSpPr>
          <p:nvPr>
            <p:ph type="title"/>
          </p:nvPr>
        </p:nvSpPr>
        <p:spPr>
          <a:xfrm>
            <a:off x="457200" y="188640"/>
            <a:ext cx="8229600" cy="485359"/>
          </a:xfrm>
        </p:spPr>
        <p:txBody>
          <a:bodyPr>
            <a:noAutofit/>
          </a:bodyPr>
          <a:lstStyle/>
          <a:p>
            <a:pPr algn="l"/>
            <a:r>
              <a:rPr lang="nl-BE" sz="2800" cap="all" dirty="0">
                <a:solidFill>
                  <a:schemeClr val="tx2"/>
                </a:solidFill>
              </a:rPr>
              <a:t>Best management </a:t>
            </a:r>
            <a:r>
              <a:rPr lang="nl-BE" sz="2800" cap="all" dirty="0" err="1">
                <a:solidFill>
                  <a:schemeClr val="tx2"/>
                </a:solidFill>
              </a:rPr>
              <a:t>practices</a:t>
            </a:r>
            <a:endParaRPr lang="nl-BE" sz="2800" cap="all" dirty="0">
              <a:solidFill>
                <a:schemeClr val="tx2"/>
              </a:solidFill>
            </a:endParaRPr>
          </a:p>
        </p:txBody>
      </p:sp>
      <p:sp>
        <p:nvSpPr>
          <p:cNvPr id="3" name="Content Placeholder 2"/>
          <p:cNvSpPr>
            <a:spLocks noGrp="1"/>
          </p:cNvSpPr>
          <p:nvPr>
            <p:ph idx="1"/>
          </p:nvPr>
        </p:nvSpPr>
        <p:spPr>
          <a:xfrm>
            <a:off x="457200" y="836713"/>
            <a:ext cx="8229600" cy="5184576"/>
          </a:xfrm>
        </p:spPr>
        <p:txBody>
          <a:bodyPr>
            <a:normAutofit/>
          </a:bodyPr>
          <a:lstStyle/>
          <a:p>
            <a:r>
              <a:rPr lang="nl-BE" sz="2000" i="1" dirty="0" err="1">
                <a:solidFill>
                  <a:schemeClr val="tx2"/>
                </a:solidFill>
              </a:rPr>
              <a:t>Engage</a:t>
            </a:r>
            <a:r>
              <a:rPr lang="nl-BE" sz="2000" i="1" dirty="0">
                <a:solidFill>
                  <a:schemeClr val="tx2"/>
                </a:solidFill>
              </a:rPr>
              <a:t> actors </a:t>
            </a:r>
            <a:r>
              <a:rPr lang="nl-BE" sz="2000" i="1" dirty="0" err="1">
                <a:solidFill>
                  <a:schemeClr val="tx2"/>
                </a:solidFill>
              </a:rPr>
              <a:t>to</a:t>
            </a:r>
            <a:r>
              <a:rPr lang="nl-BE" sz="2000" i="1" dirty="0">
                <a:solidFill>
                  <a:schemeClr val="tx2"/>
                </a:solidFill>
              </a:rPr>
              <a:t> </a:t>
            </a:r>
            <a:r>
              <a:rPr lang="nl-BE" sz="2000" i="1" dirty="0" err="1">
                <a:solidFill>
                  <a:schemeClr val="tx2"/>
                </a:solidFill>
              </a:rPr>
              <a:t>implement</a:t>
            </a:r>
            <a:r>
              <a:rPr lang="nl-BE" sz="2000" i="1" dirty="0">
                <a:solidFill>
                  <a:schemeClr val="tx2"/>
                </a:solidFill>
              </a:rPr>
              <a:t> </a:t>
            </a:r>
            <a:r>
              <a:rPr lang="nl-BE" sz="2000" i="1" dirty="0" err="1">
                <a:solidFill>
                  <a:schemeClr val="tx2"/>
                </a:solidFill>
              </a:rPr>
              <a:t>measures</a:t>
            </a:r>
            <a:r>
              <a:rPr lang="nl-BE" sz="2000" i="1" dirty="0">
                <a:solidFill>
                  <a:schemeClr val="tx2"/>
                </a:solidFill>
              </a:rPr>
              <a:t> !</a:t>
            </a:r>
          </a:p>
        </p:txBody>
      </p:sp>
      <p:pic>
        <p:nvPicPr>
          <p:cNvPr id="11" name="Afbeelding 4" descr="P10107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3002" y="3819789"/>
            <a:ext cx="2508361" cy="1488389"/>
          </a:xfrm>
          <a:prstGeom prst="rect">
            <a:avLst/>
          </a:prstGeom>
          <a:noFill/>
          <a:ln>
            <a:noFill/>
          </a:ln>
          <a:extLst/>
        </p:spPr>
      </p:pic>
      <p:pic>
        <p:nvPicPr>
          <p:cNvPr id="12" name="Picture 11" descr="Anke &amp; Bart 642"/>
          <p:cNvPicPr/>
          <p:nvPr/>
        </p:nvPicPr>
        <p:blipFill>
          <a:blip r:embed="rId5" cstate="print">
            <a:extLst>
              <a:ext uri="{28A0092B-C50C-407E-A947-70E740481C1C}">
                <a14:useLocalDpi xmlns:a14="http://schemas.microsoft.com/office/drawing/2010/main" val="0"/>
              </a:ext>
            </a:extLst>
          </a:blip>
          <a:srcRect t="9697" b="7887"/>
          <a:stretch>
            <a:fillRect/>
          </a:stretch>
        </p:blipFill>
        <p:spPr bwMode="auto">
          <a:xfrm>
            <a:off x="326399" y="3318714"/>
            <a:ext cx="2592288" cy="1509762"/>
          </a:xfrm>
          <a:prstGeom prst="rect">
            <a:avLst/>
          </a:prstGeom>
          <a:noFill/>
          <a:ln>
            <a:noFill/>
          </a:ln>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840" y="3682012"/>
            <a:ext cx="2403093" cy="1800000"/>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25609"/>
          <a:stretch/>
        </p:blipFill>
        <p:spPr>
          <a:xfrm>
            <a:off x="2407509" y="1785426"/>
            <a:ext cx="2380515" cy="1800000"/>
          </a:xfrm>
          <a:prstGeom prst="rect">
            <a:avLst/>
          </a:prstGeom>
        </p:spPr>
      </p:pic>
      <p:pic>
        <p:nvPicPr>
          <p:cNvPr id="17" name="Picture 6" descr="DSCN0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7838" y="1190638"/>
            <a:ext cx="1465861" cy="113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8" name="Afbeelding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81815" y="2485761"/>
            <a:ext cx="1374660" cy="10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Afbeelding 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7183" y="1340768"/>
            <a:ext cx="1483673" cy="197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xplosion 2 13"/>
          <p:cNvSpPr/>
          <p:nvPr/>
        </p:nvSpPr>
        <p:spPr>
          <a:xfrm>
            <a:off x="-18203" y="1379238"/>
            <a:ext cx="4104456" cy="18722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Diffuse sources: </a:t>
            </a:r>
            <a:r>
              <a:rPr lang="nl-BE" sz="1600" dirty="0" err="1"/>
              <a:t>Bufferstrips</a:t>
            </a:r>
            <a:endParaRPr lang="nl-BE" sz="1600" dirty="0"/>
          </a:p>
          <a:p>
            <a:pPr algn="ctr"/>
            <a:r>
              <a:rPr lang="nl-BE" sz="1600" dirty="0" err="1"/>
              <a:t>Mgt</a:t>
            </a:r>
            <a:r>
              <a:rPr lang="nl-BE" sz="1600" dirty="0"/>
              <a:t>  </a:t>
            </a:r>
            <a:r>
              <a:rPr lang="nl-BE" sz="1600" dirty="0" err="1"/>
              <a:t>practices</a:t>
            </a:r>
            <a:endParaRPr lang="nl-BE" sz="1600" dirty="0"/>
          </a:p>
          <a:p>
            <a:pPr algn="ctr"/>
            <a:r>
              <a:rPr lang="nl-BE" sz="1600" dirty="0"/>
              <a:t>Dams, pools</a:t>
            </a:r>
          </a:p>
        </p:txBody>
      </p:sp>
      <p:sp>
        <p:nvSpPr>
          <p:cNvPr id="20" name="Explosion 2 19"/>
          <p:cNvSpPr/>
          <p:nvPr/>
        </p:nvSpPr>
        <p:spPr>
          <a:xfrm>
            <a:off x="5400092" y="2725972"/>
            <a:ext cx="4104456" cy="18722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Treatment point</a:t>
            </a:r>
          </a:p>
          <a:p>
            <a:pPr algn="ctr"/>
            <a:r>
              <a:rPr lang="nl-BE" dirty="0"/>
              <a:t>sources</a:t>
            </a:r>
          </a:p>
        </p:txBody>
      </p:sp>
      <p:sp>
        <p:nvSpPr>
          <p:cNvPr id="8" name="Rectangle 7">
            <a:extLst>
              <a:ext uri="{FF2B5EF4-FFF2-40B4-BE49-F238E27FC236}">
                <a16:creationId xmlns:a16="http://schemas.microsoft.com/office/drawing/2014/main" id="{7B8F4BD9-2742-406B-A1B4-B8E26F2C94F9}"/>
              </a:ext>
            </a:extLst>
          </p:cNvPr>
          <p:cNvSpPr/>
          <p:nvPr/>
        </p:nvSpPr>
        <p:spPr>
          <a:xfrm>
            <a:off x="1923094" y="5698576"/>
            <a:ext cx="5529226" cy="400110"/>
          </a:xfrm>
          <a:prstGeom prst="rect">
            <a:avLst/>
          </a:prstGeom>
        </p:spPr>
        <p:txBody>
          <a:bodyPr wrap="square">
            <a:spAutoFit/>
          </a:bodyPr>
          <a:lstStyle/>
          <a:p>
            <a:r>
              <a:rPr lang="nl-BE" sz="2000" b="1" dirty="0">
                <a:solidFill>
                  <a:srgbClr val="FF0000"/>
                </a:solidFill>
              </a:rPr>
              <a:t>The right / </a:t>
            </a:r>
            <a:r>
              <a:rPr lang="nl-BE" sz="2000" b="1" dirty="0" err="1">
                <a:solidFill>
                  <a:srgbClr val="FF0000"/>
                </a:solidFill>
              </a:rPr>
              <a:t>accepted</a:t>
            </a:r>
            <a:r>
              <a:rPr lang="nl-BE" sz="2000" b="1" dirty="0">
                <a:solidFill>
                  <a:srgbClr val="FF0000"/>
                </a:solidFill>
              </a:rPr>
              <a:t> </a:t>
            </a:r>
            <a:r>
              <a:rPr lang="nl-BE" sz="2000" b="1" dirty="0" err="1">
                <a:solidFill>
                  <a:srgbClr val="FF0000"/>
                </a:solidFill>
              </a:rPr>
              <a:t>measures</a:t>
            </a:r>
            <a:r>
              <a:rPr lang="nl-BE" sz="2000" b="1" dirty="0">
                <a:solidFill>
                  <a:srgbClr val="FF0000"/>
                </a:solidFill>
              </a:rPr>
              <a:t> at </a:t>
            </a:r>
            <a:r>
              <a:rPr lang="nl-BE" sz="2000" b="1" dirty="0" err="1">
                <a:solidFill>
                  <a:srgbClr val="FF0000"/>
                </a:solidFill>
              </a:rPr>
              <a:t>the</a:t>
            </a:r>
            <a:r>
              <a:rPr lang="nl-BE" sz="2000" b="1" dirty="0">
                <a:solidFill>
                  <a:srgbClr val="FF0000"/>
                </a:solidFill>
              </a:rPr>
              <a:t> right </a:t>
            </a:r>
            <a:r>
              <a:rPr lang="nl-BE" sz="2000" b="1" dirty="0" err="1">
                <a:solidFill>
                  <a:srgbClr val="FF0000"/>
                </a:solidFill>
              </a:rPr>
              <a:t>places</a:t>
            </a:r>
            <a:endParaRPr lang="nl-BE" sz="2000" b="1" dirty="0">
              <a:solidFill>
                <a:srgbClr val="FF0000"/>
              </a:solidFill>
            </a:endParaRPr>
          </a:p>
        </p:txBody>
      </p:sp>
      <p:sp>
        <p:nvSpPr>
          <p:cNvPr id="16" name="Footer Placeholder 15">
            <a:extLst>
              <a:ext uri="{FF2B5EF4-FFF2-40B4-BE49-F238E27FC236}">
                <a16:creationId xmlns:a16="http://schemas.microsoft.com/office/drawing/2014/main" id="{DB2931E1-E451-4313-8FB8-8F27C179979A}"/>
              </a:ext>
            </a:extLst>
          </p:cNvPr>
          <p:cNvSpPr>
            <a:spLocks noGrp="1"/>
          </p:cNvSpPr>
          <p:nvPr>
            <p:ph type="ftr" sz="quarter" idx="11"/>
          </p:nvPr>
        </p:nvSpPr>
        <p:spPr/>
        <p:txBody>
          <a:bodyPr/>
          <a:lstStyle/>
          <a:p>
            <a:r>
              <a:rPr lang="en-US"/>
              <a:t>EGU General Assembly April 11, 2018</a:t>
            </a:r>
            <a:endParaRPr lang="nl-BE"/>
          </a:p>
        </p:txBody>
      </p:sp>
      <p:cxnSp>
        <p:nvCxnSpPr>
          <p:cNvPr id="21" name="Straight Connector 6">
            <a:extLst>
              <a:ext uri="{FF2B5EF4-FFF2-40B4-BE49-F238E27FC236}">
                <a16:creationId xmlns:a16="http://schemas.microsoft.com/office/drawing/2014/main" id="{1625538C-A59A-4E19-BA51-951210491864}"/>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6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88640"/>
            <a:ext cx="8229600" cy="485359"/>
          </a:xfrm>
        </p:spPr>
        <p:txBody>
          <a:bodyPr>
            <a:noAutofit/>
          </a:bodyPr>
          <a:lstStyle/>
          <a:p>
            <a:pPr algn="l"/>
            <a:r>
              <a:rPr lang="nl-BE" sz="2800" cap="all" dirty="0">
                <a:solidFill>
                  <a:schemeClr val="tx2"/>
                </a:solidFill>
              </a:rPr>
              <a:t>COLLABORATIVE TOOLS (APPS)</a:t>
            </a:r>
          </a:p>
        </p:txBody>
      </p:sp>
      <p:sp>
        <p:nvSpPr>
          <p:cNvPr id="3" name="Content Placeholder 2"/>
          <p:cNvSpPr>
            <a:spLocks noGrp="1"/>
          </p:cNvSpPr>
          <p:nvPr>
            <p:ph idx="1"/>
          </p:nvPr>
        </p:nvSpPr>
        <p:spPr>
          <a:xfrm>
            <a:off x="230832" y="1030064"/>
            <a:ext cx="8229600" cy="5184576"/>
          </a:xfrm>
        </p:spPr>
        <p:txBody>
          <a:bodyPr>
            <a:normAutofit/>
          </a:bodyPr>
          <a:lstStyle/>
          <a:p>
            <a:r>
              <a:rPr lang="nl-BE" sz="2000" i="1" dirty="0" err="1">
                <a:solidFill>
                  <a:schemeClr val="tx2"/>
                </a:solidFill>
              </a:rPr>
              <a:t>Harmonised</a:t>
            </a:r>
            <a:r>
              <a:rPr lang="nl-BE" sz="2000" i="1" dirty="0">
                <a:solidFill>
                  <a:schemeClr val="tx2"/>
                </a:solidFill>
              </a:rPr>
              <a:t> data</a:t>
            </a:r>
          </a:p>
          <a:p>
            <a:r>
              <a:rPr lang="nl-BE" sz="2000" i="1" dirty="0">
                <a:solidFill>
                  <a:schemeClr val="tx2"/>
                </a:solidFill>
              </a:rPr>
              <a:t>Easy access</a:t>
            </a:r>
          </a:p>
          <a:p>
            <a:r>
              <a:rPr lang="nl-BE" sz="2000" i="1" dirty="0">
                <a:solidFill>
                  <a:schemeClr val="tx2"/>
                </a:solidFill>
              </a:rPr>
              <a:t>Link action </a:t>
            </a:r>
            <a:r>
              <a:rPr lang="nl-BE" sz="2000" i="1" dirty="0" err="1">
                <a:solidFill>
                  <a:schemeClr val="tx2"/>
                </a:solidFill>
              </a:rPr>
              <a:t>to</a:t>
            </a:r>
            <a:r>
              <a:rPr lang="nl-BE" sz="2000" i="1" dirty="0">
                <a:solidFill>
                  <a:schemeClr val="tx2"/>
                </a:solidFill>
              </a:rPr>
              <a:t> water </a:t>
            </a:r>
            <a:r>
              <a:rPr lang="nl-BE" sz="2000" i="1" dirty="0" err="1">
                <a:solidFill>
                  <a:schemeClr val="tx2"/>
                </a:solidFill>
              </a:rPr>
              <a:t>quality</a:t>
            </a:r>
            <a:endParaRPr lang="nl-BE" sz="2000" i="1" dirty="0">
              <a:solidFill>
                <a:schemeClr val="tx2"/>
              </a:solidFill>
            </a:endParaRPr>
          </a:p>
          <a:p>
            <a:r>
              <a:rPr lang="nl-BE" sz="2000" i="1" dirty="0" err="1">
                <a:solidFill>
                  <a:schemeClr val="tx2"/>
                </a:solidFill>
              </a:rPr>
              <a:t>Visualise</a:t>
            </a:r>
            <a:r>
              <a:rPr lang="nl-BE" sz="2000" i="1" dirty="0">
                <a:solidFill>
                  <a:schemeClr val="tx2"/>
                </a:solidFill>
              </a:rPr>
              <a:t> landscape</a:t>
            </a:r>
          </a:p>
          <a:p>
            <a:r>
              <a:rPr lang="nl-BE" sz="2000" i="1" dirty="0">
                <a:solidFill>
                  <a:schemeClr val="tx2"/>
                </a:solidFill>
              </a:rPr>
              <a:t>Show impact of </a:t>
            </a:r>
            <a:r>
              <a:rPr lang="nl-BE" sz="2000" i="1" dirty="0" err="1">
                <a:solidFill>
                  <a:schemeClr val="tx2"/>
                </a:solidFill>
              </a:rPr>
              <a:t>behaviour</a:t>
            </a:r>
            <a:endParaRPr lang="nl-BE" sz="2000" i="1" dirty="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980727"/>
            <a:ext cx="5251389" cy="321513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5" y="4237483"/>
            <a:ext cx="2915057" cy="178380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2985" y="4248104"/>
            <a:ext cx="2561059" cy="176256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4247057"/>
            <a:ext cx="2561059" cy="1764657"/>
          </a:xfrm>
          <a:prstGeom prst="rect">
            <a:avLst/>
          </a:prstGeom>
        </p:spPr>
      </p:pic>
      <p:sp>
        <p:nvSpPr>
          <p:cNvPr id="13" name="Rectangle 12">
            <a:extLst>
              <a:ext uri="{FF2B5EF4-FFF2-40B4-BE49-F238E27FC236}">
                <a16:creationId xmlns:a16="http://schemas.microsoft.com/office/drawing/2014/main" id="{CCD10461-63C0-484C-90AC-18F98F1E9FCB}"/>
              </a:ext>
            </a:extLst>
          </p:cNvPr>
          <p:cNvSpPr/>
          <p:nvPr/>
        </p:nvSpPr>
        <p:spPr>
          <a:xfrm>
            <a:off x="60293" y="3316922"/>
            <a:ext cx="3823675" cy="400110"/>
          </a:xfrm>
          <a:prstGeom prst="rect">
            <a:avLst/>
          </a:prstGeom>
        </p:spPr>
        <p:txBody>
          <a:bodyPr wrap="none">
            <a:spAutoFit/>
          </a:bodyPr>
          <a:lstStyle/>
          <a:p>
            <a:r>
              <a:rPr lang="nl-BE" sz="2000" b="1" dirty="0" err="1">
                <a:solidFill>
                  <a:srgbClr val="FF0000"/>
                </a:solidFill>
              </a:rPr>
              <a:t>Transparency</a:t>
            </a:r>
            <a:r>
              <a:rPr lang="nl-BE" sz="2000" b="1" dirty="0">
                <a:solidFill>
                  <a:srgbClr val="FF0000"/>
                </a:solidFill>
              </a:rPr>
              <a:t> on </a:t>
            </a:r>
            <a:r>
              <a:rPr lang="nl-BE" sz="2000" b="1" dirty="0" err="1">
                <a:solidFill>
                  <a:srgbClr val="FF0000"/>
                </a:solidFill>
              </a:rPr>
              <a:t>the</a:t>
            </a:r>
            <a:r>
              <a:rPr lang="nl-BE" sz="2000" b="1" dirty="0">
                <a:solidFill>
                  <a:srgbClr val="FF0000"/>
                </a:solidFill>
              </a:rPr>
              <a:t> water system</a:t>
            </a:r>
          </a:p>
        </p:txBody>
      </p:sp>
      <p:sp>
        <p:nvSpPr>
          <p:cNvPr id="14" name="Footer Placeholder 13">
            <a:extLst>
              <a:ext uri="{FF2B5EF4-FFF2-40B4-BE49-F238E27FC236}">
                <a16:creationId xmlns:a16="http://schemas.microsoft.com/office/drawing/2014/main" id="{E805594D-8608-43EA-990A-FFA17AECE6DF}"/>
              </a:ext>
            </a:extLst>
          </p:cNvPr>
          <p:cNvSpPr>
            <a:spLocks noGrp="1"/>
          </p:cNvSpPr>
          <p:nvPr>
            <p:ph type="ftr" sz="quarter" idx="11"/>
          </p:nvPr>
        </p:nvSpPr>
        <p:spPr/>
        <p:txBody>
          <a:bodyPr/>
          <a:lstStyle/>
          <a:p>
            <a:r>
              <a:rPr lang="en-US" dirty="0"/>
              <a:t>EGU General Assembly April 11, 2018</a:t>
            </a:r>
            <a:endParaRPr lang="nl-BE" dirty="0"/>
          </a:p>
        </p:txBody>
      </p:sp>
      <p:cxnSp>
        <p:nvCxnSpPr>
          <p:cNvPr id="15" name="Straight Connector 6">
            <a:extLst>
              <a:ext uri="{FF2B5EF4-FFF2-40B4-BE49-F238E27FC236}">
                <a16:creationId xmlns:a16="http://schemas.microsoft.com/office/drawing/2014/main" id="{D97FFC2B-7F4C-45F1-B4CE-505B56433CC0}"/>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08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srcRect/>
          <a:stretch>
            <a:fillRect/>
          </a:stretch>
        </p:blipFill>
        <p:spPr bwMode="auto">
          <a:xfrm>
            <a:off x="351153" y="2776207"/>
            <a:ext cx="6059169" cy="2628000"/>
          </a:xfrm>
          <a:prstGeom prst="rect">
            <a:avLst/>
          </a:prstGeom>
          <a:noFill/>
          <a:ln w="9525">
            <a:noFill/>
            <a:miter lim="800000"/>
            <a:headEnd/>
            <a:tailEnd/>
          </a:ln>
        </p:spPr>
      </p:pic>
      <p:pic>
        <p:nvPicPr>
          <p:cNvPr id="7" name="Picture 6" descr="landgebruik"/>
          <p:cNvPicPr>
            <a:picLocks noChangeAspect="1"/>
          </p:cNvPicPr>
          <p:nvPr/>
        </p:nvPicPr>
        <p:blipFill>
          <a:blip r:embed="rId3" cstate="print">
            <a:extLst>
              <a:ext uri="{28A0092B-C50C-407E-A947-70E740481C1C}">
                <a14:useLocalDpi xmlns:a14="http://schemas.microsoft.com/office/drawing/2010/main" val="0"/>
              </a:ext>
            </a:extLst>
          </a:blip>
          <a:srcRect l="18996" t="8376" r="9981" b="8852"/>
          <a:stretch>
            <a:fillRect/>
          </a:stretch>
        </p:blipFill>
        <p:spPr bwMode="auto">
          <a:xfrm>
            <a:off x="6226217" y="4356714"/>
            <a:ext cx="2810279" cy="2305005"/>
          </a:xfrm>
          <a:prstGeom prst="rect">
            <a:avLst/>
          </a:prstGeom>
          <a:noFill/>
          <a:ln>
            <a:noFill/>
          </a:ln>
        </p:spPr>
      </p:pic>
      <p:sp>
        <p:nvSpPr>
          <p:cNvPr id="3" name="Content Placeholder 2"/>
          <p:cNvSpPr>
            <a:spLocks noGrp="1"/>
          </p:cNvSpPr>
          <p:nvPr>
            <p:ph idx="1"/>
          </p:nvPr>
        </p:nvSpPr>
        <p:spPr>
          <a:xfrm>
            <a:off x="86816" y="919261"/>
            <a:ext cx="6216002" cy="4525963"/>
          </a:xfrm>
        </p:spPr>
        <p:txBody>
          <a:bodyPr>
            <a:normAutofit/>
          </a:bodyPr>
          <a:lstStyle/>
          <a:p>
            <a:r>
              <a:rPr lang="en-US" sz="2000" dirty="0"/>
              <a:t>Monitoring study (2014-2018) with implementation of measures (2016-2018)</a:t>
            </a:r>
          </a:p>
          <a:p>
            <a:r>
              <a:rPr lang="en-US" sz="2000" dirty="0"/>
              <a:t>the Haspengouw region in southern Limburg, intensive agriculture, mixed with residential </a:t>
            </a:r>
            <a:r>
              <a:rPr lang="en-US" sz="2000" dirty="0" err="1"/>
              <a:t>landuse</a:t>
            </a:r>
            <a:r>
              <a:rPr lang="en-US" sz="2000" dirty="0"/>
              <a:t> </a:t>
            </a:r>
          </a:p>
          <a:p>
            <a:r>
              <a:rPr lang="en-US" sz="2000" dirty="0"/>
              <a:t>multiple pesticides detected in headwaters</a:t>
            </a:r>
            <a:endParaRPr lang="nl-BE" sz="2000" dirty="0"/>
          </a:p>
        </p:txBody>
      </p:sp>
      <p:sp>
        <p:nvSpPr>
          <p:cNvPr id="5" name="Oval 4"/>
          <p:cNvSpPr/>
          <p:nvPr/>
        </p:nvSpPr>
        <p:spPr bwMode="auto">
          <a:xfrm>
            <a:off x="4639625" y="4495988"/>
            <a:ext cx="1512168" cy="64807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a:ln>
                <a:noFill/>
              </a:ln>
              <a:solidFill>
                <a:schemeClr val="tx1"/>
              </a:solidFill>
              <a:effectLst/>
              <a:latin typeface="Arial" charset="0"/>
            </a:endParaRPr>
          </a:p>
        </p:txBody>
      </p:sp>
      <p:sp>
        <p:nvSpPr>
          <p:cNvPr id="10" name="TextBox 9"/>
          <p:cNvSpPr txBox="1"/>
          <p:nvPr/>
        </p:nvSpPr>
        <p:spPr>
          <a:xfrm>
            <a:off x="6804248" y="3492618"/>
            <a:ext cx="2121093" cy="830997"/>
          </a:xfrm>
          <a:prstGeom prst="rect">
            <a:avLst/>
          </a:prstGeom>
          <a:noFill/>
        </p:spPr>
        <p:txBody>
          <a:bodyPr wrap="none" rtlCol="0">
            <a:spAutoFit/>
          </a:bodyPr>
          <a:lstStyle/>
          <a:p>
            <a:r>
              <a:rPr lang="nl-BE" sz="1600" b="1" dirty="0" err="1">
                <a:solidFill>
                  <a:schemeClr val="accent2"/>
                </a:solidFill>
                <a:latin typeface="Trebuchet MS" panose="020B0603020202020204" pitchFamily="34" charset="0"/>
              </a:rPr>
              <a:t>Cicindria</a:t>
            </a:r>
            <a:r>
              <a:rPr lang="nl-BE" sz="1600" b="1" dirty="0">
                <a:solidFill>
                  <a:schemeClr val="accent2"/>
                </a:solidFill>
                <a:latin typeface="Trebuchet MS" panose="020B0603020202020204" pitchFamily="34" charset="0"/>
              </a:rPr>
              <a:t> </a:t>
            </a:r>
            <a:r>
              <a:rPr lang="nl-BE" sz="1600" b="1" dirty="0" err="1">
                <a:solidFill>
                  <a:schemeClr val="accent2"/>
                </a:solidFill>
                <a:latin typeface="Trebuchet MS" panose="020B0603020202020204" pitchFamily="34" charset="0"/>
              </a:rPr>
              <a:t>catchment</a:t>
            </a:r>
            <a:endParaRPr lang="nl-BE" sz="1600" b="1" dirty="0">
              <a:solidFill>
                <a:schemeClr val="accent2"/>
              </a:solidFill>
              <a:latin typeface="Trebuchet MS" panose="020B0603020202020204" pitchFamily="34" charset="0"/>
            </a:endParaRPr>
          </a:p>
          <a:p>
            <a:r>
              <a:rPr lang="nl-BE" sz="1600" dirty="0">
                <a:latin typeface="Trebuchet MS" panose="020B0603020202020204" pitchFamily="34" charset="0"/>
              </a:rPr>
              <a:t>    area: 1075 ha</a:t>
            </a:r>
          </a:p>
          <a:p>
            <a:r>
              <a:rPr lang="nl-BE" sz="1600" dirty="0">
                <a:latin typeface="Trebuchet MS" panose="020B0603020202020204" pitchFamily="34" charset="0"/>
              </a:rPr>
              <a:t>    72% </a:t>
            </a:r>
            <a:r>
              <a:rPr lang="nl-BE" sz="1600" dirty="0" err="1">
                <a:latin typeface="Trebuchet MS" panose="020B0603020202020204" pitchFamily="34" charset="0"/>
              </a:rPr>
              <a:t>agriculture</a:t>
            </a:r>
            <a:endParaRPr lang="nl-BE" sz="1600" dirty="0">
              <a:latin typeface="Trebuchet MS" panose="020B0603020202020204" pitchFamily="34" charset="0"/>
            </a:endParaRPr>
          </a:p>
        </p:txBody>
      </p:sp>
      <p:cxnSp>
        <p:nvCxnSpPr>
          <p:cNvPr id="9" name="Straight Arrow Connector 8"/>
          <p:cNvCxnSpPr/>
          <p:nvPr/>
        </p:nvCxnSpPr>
        <p:spPr bwMode="auto">
          <a:xfrm flipH="1" flipV="1">
            <a:off x="5328425" y="4693261"/>
            <a:ext cx="1728192" cy="216024"/>
          </a:xfrm>
          <a:prstGeom prst="straightConnector1">
            <a:avLst/>
          </a:prstGeom>
          <a:solidFill>
            <a:srgbClr val="34A3DC"/>
          </a:solidFill>
          <a:ln w="19050" cap="flat" cmpd="sng" algn="ctr">
            <a:solidFill>
              <a:schemeClr val="accent5"/>
            </a:solidFill>
            <a:prstDash val="solid"/>
            <a:round/>
            <a:headEnd type="none" w="med" len="med"/>
            <a:tailEnd type="triangle" w="med" len="med"/>
          </a:ln>
          <a:effectLst/>
        </p:spPr>
      </p:cxnSp>
      <p:pic>
        <p:nvPicPr>
          <p:cNvPr id="14" name="Picture 13"/>
          <p:cNvPicPr>
            <a:picLocks noChangeAspect="1"/>
          </p:cNvPicPr>
          <p:nvPr/>
        </p:nvPicPr>
        <p:blipFill>
          <a:blip r:embed="rId4" cstate="print"/>
          <a:srcRect/>
          <a:stretch>
            <a:fillRect/>
          </a:stretch>
        </p:blipFill>
        <p:spPr bwMode="auto">
          <a:xfrm>
            <a:off x="2985339" y="5182381"/>
            <a:ext cx="3308572" cy="394286"/>
          </a:xfrm>
          <a:prstGeom prst="rect">
            <a:avLst/>
          </a:prstGeom>
          <a:noFill/>
          <a:ln w="9525">
            <a:noFill/>
            <a:miter lim="800000"/>
            <a:headEnd/>
            <a:tailEnd/>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7030" r="29896"/>
          <a:stretch/>
        </p:blipFill>
        <p:spPr>
          <a:xfrm>
            <a:off x="6410322" y="1472419"/>
            <a:ext cx="1428430" cy="186537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3779" t="3143" b="32571"/>
          <a:stretch/>
        </p:blipFill>
        <p:spPr>
          <a:xfrm>
            <a:off x="7902366" y="1472420"/>
            <a:ext cx="1080862" cy="1865376"/>
          </a:xfrm>
          <a:prstGeom prst="rect">
            <a:avLst/>
          </a:prstGeom>
        </p:spPr>
      </p:pic>
      <p:cxnSp>
        <p:nvCxnSpPr>
          <p:cNvPr id="16" name="Straight Connector 3">
            <a:extLst>
              <a:ext uri="{FF2B5EF4-FFF2-40B4-BE49-F238E27FC236}">
                <a16:creationId xmlns:a16="http://schemas.microsoft.com/office/drawing/2014/main" id="{957F2BEA-A365-42CD-9E2E-42C17A1F1B5E}"/>
              </a:ext>
            </a:extLst>
          </p:cNvPr>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1150AA0C-8048-4019-A6DD-554EC4FBDF6A}"/>
              </a:ext>
            </a:extLst>
          </p:cNvPr>
          <p:cNvSpPr txBox="1">
            <a:spLocks/>
          </p:cNvSpPr>
          <p:nvPr/>
        </p:nvSpPr>
        <p:spPr>
          <a:xfrm>
            <a:off x="323528" y="116632"/>
            <a:ext cx="8507288" cy="485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800" cap="all" dirty="0">
                <a:solidFill>
                  <a:schemeClr val="tx2"/>
                </a:solidFill>
              </a:rPr>
              <a:t>RUNNING PILOT STUDY CATCHMENT</a:t>
            </a:r>
          </a:p>
        </p:txBody>
      </p:sp>
      <p:cxnSp>
        <p:nvCxnSpPr>
          <p:cNvPr id="18" name="Straight Connector 6">
            <a:extLst>
              <a:ext uri="{FF2B5EF4-FFF2-40B4-BE49-F238E27FC236}">
                <a16:creationId xmlns:a16="http://schemas.microsoft.com/office/drawing/2014/main" id="{2537D690-5235-4360-8021-432647A03545}"/>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ooter Placeholder 13">
            <a:extLst>
              <a:ext uri="{FF2B5EF4-FFF2-40B4-BE49-F238E27FC236}">
                <a16:creationId xmlns:a16="http://schemas.microsoft.com/office/drawing/2014/main" id="{C88F9782-76E9-4C5B-8EC4-7AEDB7858323}"/>
              </a:ext>
            </a:extLst>
          </p:cNvPr>
          <p:cNvSpPr>
            <a:spLocks noGrp="1"/>
          </p:cNvSpPr>
          <p:nvPr>
            <p:ph type="ftr" sz="quarter" idx="11"/>
          </p:nvPr>
        </p:nvSpPr>
        <p:spPr>
          <a:xfrm>
            <a:off x="3124200" y="6356350"/>
            <a:ext cx="2895600" cy="365125"/>
          </a:xfrm>
        </p:spPr>
        <p:txBody>
          <a:bodyPr/>
          <a:lstStyle/>
          <a:p>
            <a:r>
              <a:rPr lang="en-US" dirty="0"/>
              <a:t>EGU General Assembly April 11, 2018</a:t>
            </a:r>
            <a:endParaRPr lang="nl-BE" dirty="0"/>
          </a:p>
        </p:txBody>
      </p:sp>
    </p:spTree>
    <p:extLst>
      <p:ext uri="{BB962C8B-B14F-4D97-AF65-F5344CB8AC3E}">
        <p14:creationId xmlns:p14="http://schemas.microsoft.com/office/powerpoint/2010/main" val="13275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907" y="893304"/>
            <a:ext cx="4557192" cy="4525963"/>
          </a:xfrm>
        </p:spPr>
        <p:txBody>
          <a:bodyPr>
            <a:normAutofit/>
          </a:bodyPr>
          <a:lstStyle/>
          <a:p>
            <a:r>
              <a:rPr lang="en-US" sz="1800" b="1" dirty="0">
                <a:solidFill>
                  <a:schemeClr val="accent1">
                    <a:lumMod val="75000"/>
                  </a:schemeClr>
                </a:solidFill>
              </a:rPr>
              <a:t>priority zones </a:t>
            </a:r>
            <a:r>
              <a:rPr lang="en-US" sz="1800" dirty="0"/>
              <a:t>for measures of erosion control</a:t>
            </a:r>
          </a:p>
          <a:p>
            <a:r>
              <a:rPr lang="en-US" sz="1800" dirty="0"/>
              <a:t>target farmers with a significant impact on the pesticide load to surface water</a:t>
            </a:r>
          </a:p>
          <a:p>
            <a:r>
              <a:rPr lang="en-US" sz="1800" dirty="0"/>
              <a:t>encourage farmers to enter a voluntary erosion control program supported by the local government</a:t>
            </a:r>
            <a:endParaRPr lang="nl-BE" sz="1800" dirty="0"/>
          </a:p>
        </p:txBody>
      </p:sp>
      <p:pic>
        <p:nvPicPr>
          <p:cNvPr id="9"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t="4191"/>
          <a:stretch/>
        </p:blipFill>
        <p:spPr>
          <a:xfrm>
            <a:off x="4847099" y="1176241"/>
            <a:ext cx="3477932" cy="4714200"/>
          </a:xfrm>
          <a:prstGeom prst="rect">
            <a:avLst/>
          </a:prstGeom>
        </p:spPr>
      </p:pic>
      <p:sp>
        <p:nvSpPr>
          <p:cNvPr id="10" name="Ovaal 7"/>
          <p:cNvSpPr/>
          <p:nvPr/>
        </p:nvSpPr>
        <p:spPr>
          <a:xfrm>
            <a:off x="5362905" y="1836041"/>
            <a:ext cx="628630" cy="628630"/>
          </a:xfrm>
          <a:prstGeom prst="ellipse">
            <a:avLst/>
          </a:prstGeom>
          <a:solidFill>
            <a:schemeClr val="accent6">
              <a:lumMod val="75000"/>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rgbClr val="C00000"/>
                </a:solidFill>
                <a:latin typeface="Cambria" panose="02040503050406030204" pitchFamily="18" charset="0"/>
              </a:rPr>
              <a:t>A</a:t>
            </a:r>
          </a:p>
        </p:txBody>
      </p:sp>
      <p:sp>
        <p:nvSpPr>
          <p:cNvPr id="11" name="Ovaal 8"/>
          <p:cNvSpPr/>
          <p:nvPr/>
        </p:nvSpPr>
        <p:spPr>
          <a:xfrm>
            <a:off x="5677220" y="2663541"/>
            <a:ext cx="628630" cy="628630"/>
          </a:xfrm>
          <a:prstGeom prst="ellipse">
            <a:avLst/>
          </a:prstGeom>
          <a:solidFill>
            <a:schemeClr val="accent6">
              <a:lumMod val="75000"/>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rgbClr val="C00000"/>
                </a:solidFill>
                <a:latin typeface="Cambria" panose="02040503050406030204" pitchFamily="18" charset="0"/>
              </a:rPr>
              <a:t>B</a:t>
            </a:r>
          </a:p>
        </p:txBody>
      </p:sp>
      <p:sp>
        <p:nvSpPr>
          <p:cNvPr id="12" name="Ovaal 11"/>
          <p:cNvSpPr/>
          <p:nvPr/>
        </p:nvSpPr>
        <p:spPr>
          <a:xfrm>
            <a:off x="5865809" y="3533341"/>
            <a:ext cx="628630" cy="628630"/>
          </a:xfrm>
          <a:prstGeom prst="ellipse">
            <a:avLst/>
          </a:prstGeom>
          <a:solidFill>
            <a:schemeClr val="accent6">
              <a:lumMod val="75000"/>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rgbClr val="C00000"/>
                </a:solidFill>
                <a:latin typeface="Cambria" panose="02040503050406030204" pitchFamily="18" charset="0"/>
              </a:rPr>
              <a:t>C</a:t>
            </a:r>
          </a:p>
        </p:txBody>
      </p:sp>
      <p:sp>
        <p:nvSpPr>
          <p:cNvPr id="13" name="Ovaal 13"/>
          <p:cNvSpPr/>
          <p:nvPr/>
        </p:nvSpPr>
        <p:spPr>
          <a:xfrm rot="20347450">
            <a:off x="5666385" y="4184743"/>
            <a:ext cx="1278927" cy="502904"/>
          </a:xfrm>
          <a:prstGeom prst="ellipse">
            <a:avLst/>
          </a:prstGeom>
          <a:solidFill>
            <a:schemeClr val="accent6">
              <a:lumMod val="75000"/>
              <a:alpha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rgbClr val="C00000"/>
                </a:solidFill>
                <a:latin typeface="Cambria" panose="02040503050406030204" pitchFamily="18" charset="0"/>
              </a:rPr>
              <a:t>D</a:t>
            </a: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608" y="3153696"/>
            <a:ext cx="2395108" cy="2016550"/>
          </a:xfrm>
          <a:prstGeom prst="rect">
            <a:avLst/>
          </a:prstGeom>
        </p:spPr>
      </p:pic>
      <p:cxnSp>
        <p:nvCxnSpPr>
          <p:cNvPr id="15" name="Straight Arrow Connector 14"/>
          <p:cNvCxnSpPr>
            <a:stCxn id="11" idx="2"/>
          </p:cNvCxnSpPr>
          <p:nvPr/>
        </p:nvCxnSpPr>
        <p:spPr bwMode="auto">
          <a:xfrm flipH="1">
            <a:off x="4258733" y="2977856"/>
            <a:ext cx="1418487" cy="1094611"/>
          </a:xfrm>
          <a:prstGeom prst="straightConnector1">
            <a:avLst/>
          </a:prstGeom>
          <a:solidFill>
            <a:srgbClr val="34A3DC"/>
          </a:solidFill>
          <a:ln w="28575" cap="flat" cmpd="sng" algn="ctr">
            <a:solidFill>
              <a:srgbClr val="FF0000"/>
            </a:solidFill>
            <a:prstDash val="solid"/>
            <a:round/>
            <a:headEnd type="none" w="med" len="med"/>
            <a:tailEnd type="arrow"/>
          </a:ln>
          <a:effectLst/>
        </p:spPr>
      </p:cxnSp>
      <p:sp>
        <p:nvSpPr>
          <p:cNvPr id="16" name="TextBox 15"/>
          <p:cNvSpPr txBox="1"/>
          <p:nvPr/>
        </p:nvSpPr>
        <p:spPr>
          <a:xfrm>
            <a:off x="4914900" y="4672548"/>
            <a:ext cx="723275" cy="246221"/>
          </a:xfrm>
          <a:prstGeom prst="rect">
            <a:avLst/>
          </a:prstGeom>
          <a:solidFill>
            <a:schemeClr val="bg1"/>
          </a:solidFill>
        </p:spPr>
        <p:txBody>
          <a:bodyPr wrap="none" rtlCol="0">
            <a:spAutoFit/>
          </a:bodyPr>
          <a:lstStyle/>
          <a:p>
            <a:r>
              <a:rPr lang="nl-BE" sz="1000" b="1" dirty="0"/>
              <a:t>Risk index</a:t>
            </a:r>
          </a:p>
        </p:txBody>
      </p:sp>
      <p:cxnSp>
        <p:nvCxnSpPr>
          <p:cNvPr id="17" name="Straight Connector 3">
            <a:extLst>
              <a:ext uri="{FF2B5EF4-FFF2-40B4-BE49-F238E27FC236}">
                <a16:creationId xmlns:a16="http://schemas.microsoft.com/office/drawing/2014/main" id="{2E2D31A6-D778-4E97-AE4B-9E766BC57548}"/>
              </a:ext>
            </a:extLst>
          </p:cNvPr>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09525A6-6F50-4631-AD52-55237911BA8F}"/>
              </a:ext>
            </a:extLst>
          </p:cNvPr>
          <p:cNvSpPr txBox="1">
            <a:spLocks/>
          </p:cNvSpPr>
          <p:nvPr/>
        </p:nvSpPr>
        <p:spPr>
          <a:xfrm>
            <a:off x="457200" y="188640"/>
            <a:ext cx="8507288" cy="485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800" cap="all" dirty="0">
                <a:solidFill>
                  <a:schemeClr val="tx2"/>
                </a:solidFill>
              </a:rPr>
              <a:t>TARGET MEASURES IN PRIORITY ZONES</a:t>
            </a:r>
          </a:p>
        </p:txBody>
      </p:sp>
      <p:cxnSp>
        <p:nvCxnSpPr>
          <p:cNvPr id="19" name="Straight Connector 6">
            <a:extLst>
              <a:ext uri="{FF2B5EF4-FFF2-40B4-BE49-F238E27FC236}">
                <a16:creationId xmlns:a16="http://schemas.microsoft.com/office/drawing/2014/main" id="{2FCCC4F6-35CE-4034-A864-856F31DAD89C}"/>
              </a:ext>
            </a:extLst>
          </p:cNvPr>
          <p:cNvCxnSpPr/>
          <p:nvPr/>
        </p:nvCxnSpPr>
        <p:spPr>
          <a:xfrm>
            <a:off x="43880" y="6245696"/>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5DADEC58-E66E-4D04-A261-713F4DC44BEF}"/>
              </a:ext>
            </a:extLst>
          </p:cNvPr>
          <p:cNvSpPr/>
          <p:nvPr/>
        </p:nvSpPr>
        <p:spPr>
          <a:xfrm>
            <a:off x="126807" y="5232317"/>
            <a:ext cx="4720292" cy="923330"/>
          </a:xfrm>
          <a:prstGeom prst="rect">
            <a:avLst/>
          </a:prstGeom>
        </p:spPr>
        <p:txBody>
          <a:bodyPr wrap="square">
            <a:spAutoFit/>
          </a:bodyPr>
          <a:lstStyle/>
          <a:p>
            <a:r>
              <a:rPr lang="en-US" dirty="0">
                <a:latin typeface="OpenSans"/>
              </a:rPr>
              <a:t>EGU2018-7697</a:t>
            </a:r>
            <a:r>
              <a:rPr lang="en-US" dirty="0">
                <a:solidFill>
                  <a:srgbClr val="FF0000"/>
                </a:solidFill>
                <a:latin typeface="OpenSans"/>
              </a:rPr>
              <a:t> </a:t>
            </a:r>
            <a:r>
              <a:rPr lang="en-US" b="1" dirty="0">
                <a:latin typeface="OpenSans-Bold"/>
              </a:rPr>
              <a:t>Spatial and temporal analysis of priority zones to mitigate pesticide pollution in a small catchment </a:t>
            </a:r>
            <a:r>
              <a:rPr lang="en-US" dirty="0">
                <a:solidFill>
                  <a:srgbClr val="FF0000"/>
                </a:solidFill>
                <a:latin typeface="OpenSans"/>
              </a:rPr>
              <a:t>by </a:t>
            </a:r>
            <a:r>
              <a:rPr lang="en-US" b="1" dirty="0">
                <a:solidFill>
                  <a:srgbClr val="FF0000"/>
                </a:solidFill>
                <a:latin typeface="OpenSans-Bold"/>
              </a:rPr>
              <a:t>Gisela Quaglia</a:t>
            </a:r>
            <a:endParaRPr lang="en-BE" dirty="0">
              <a:solidFill>
                <a:srgbClr val="FF0000"/>
              </a:solidFill>
            </a:endParaRPr>
          </a:p>
        </p:txBody>
      </p:sp>
      <p:sp>
        <p:nvSpPr>
          <p:cNvPr id="20" name="Footer Placeholder 13">
            <a:extLst>
              <a:ext uri="{FF2B5EF4-FFF2-40B4-BE49-F238E27FC236}">
                <a16:creationId xmlns:a16="http://schemas.microsoft.com/office/drawing/2014/main" id="{ED779A8A-0805-47E0-87A0-4C5D2A19D755}"/>
              </a:ext>
            </a:extLst>
          </p:cNvPr>
          <p:cNvSpPr>
            <a:spLocks noGrp="1"/>
          </p:cNvSpPr>
          <p:nvPr>
            <p:ph type="ftr" sz="quarter" idx="11"/>
          </p:nvPr>
        </p:nvSpPr>
        <p:spPr>
          <a:xfrm>
            <a:off x="3124200" y="6356350"/>
            <a:ext cx="2895600" cy="365125"/>
          </a:xfrm>
        </p:spPr>
        <p:txBody>
          <a:bodyPr/>
          <a:lstStyle/>
          <a:p>
            <a:r>
              <a:rPr lang="en-US" dirty="0"/>
              <a:t>EGU General Assembly April 11, 2018</a:t>
            </a:r>
            <a:endParaRPr lang="nl-BE" dirty="0"/>
          </a:p>
        </p:txBody>
      </p:sp>
    </p:spTree>
    <p:extLst>
      <p:ext uri="{BB962C8B-B14F-4D97-AF65-F5344CB8AC3E}">
        <p14:creationId xmlns:p14="http://schemas.microsoft.com/office/powerpoint/2010/main" val="26766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29680" y="895082"/>
            <a:ext cx="8280920" cy="1723549"/>
          </a:xfrm>
          <a:prstGeom prst="rect">
            <a:avLst/>
          </a:prstGeom>
          <a:noFill/>
        </p:spPr>
        <p:txBody>
          <a:bodyPr wrap="square" rtlCol="0">
            <a:spAutoFit/>
          </a:bodyPr>
          <a:lstStyle/>
          <a:p>
            <a:pPr fontAlgn="base">
              <a:spcBef>
                <a:spcPct val="0"/>
              </a:spcBef>
              <a:spcAft>
                <a:spcPct val="0"/>
              </a:spcAft>
            </a:pPr>
            <a:r>
              <a:rPr lang="nl-BE" b="1" dirty="0" err="1">
                <a:solidFill>
                  <a:srgbClr val="000000"/>
                </a:solidFill>
              </a:rPr>
              <a:t>Done</a:t>
            </a:r>
            <a:r>
              <a:rPr lang="nl-BE" b="1" dirty="0">
                <a:solidFill>
                  <a:srgbClr val="000000"/>
                </a:solidFill>
              </a:rPr>
              <a:t> (2018): </a:t>
            </a:r>
            <a:r>
              <a:rPr lang="nl-BE" dirty="0">
                <a:solidFill>
                  <a:srgbClr val="000000"/>
                </a:solidFill>
              </a:rPr>
              <a:t>Installation of 15 </a:t>
            </a:r>
            <a:r>
              <a:rPr lang="nl-BE" dirty="0" err="1">
                <a:solidFill>
                  <a:srgbClr val="000000"/>
                </a:solidFill>
              </a:rPr>
              <a:t>grass</a:t>
            </a:r>
            <a:r>
              <a:rPr lang="nl-BE" dirty="0">
                <a:solidFill>
                  <a:srgbClr val="000000"/>
                </a:solidFill>
              </a:rPr>
              <a:t> </a:t>
            </a:r>
            <a:r>
              <a:rPr lang="nl-BE" dirty="0" err="1">
                <a:solidFill>
                  <a:srgbClr val="000000"/>
                </a:solidFill>
              </a:rPr>
              <a:t>bufferstrips</a:t>
            </a:r>
            <a:r>
              <a:rPr lang="nl-BE" dirty="0">
                <a:solidFill>
                  <a:srgbClr val="000000"/>
                </a:solidFill>
              </a:rPr>
              <a:t> in </a:t>
            </a:r>
            <a:r>
              <a:rPr lang="nl-BE" dirty="0" err="1">
                <a:solidFill>
                  <a:srgbClr val="000000"/>
                </a:solidFill>
              </a:rPr>
              <a:t>the</a:t>
            </a:r>
            <a:r>
              <a:rPr lang="nl-BE" dirty="0">
                <a:solidFill>
                  <a:srgbClr val="000000"/>
                </a:solidFill>
              </a:rPr>
              <a:t> priority zones. Most of </a:t>
            </a:r>
            <a:r>
              <a:rPr lang="nl-BE" dirty="0" err="1">
                <a:solidFill>
                  <a:srgbClr val="000000"/>
                </a:solidFill>
              </a:rPr>
              <a:t>the</a:t>
            </a:r>
            <a:r>
              <a:rPr lang="nl-BE" dirty="0">
                <a:solidFill>
                  <a:srgbClr val="000000"/>
                </a:solidFill>
              </a:rPr>
              <a:t> </a:t>
            </a:r>
            <a:r>
              <a:rPr lang="nl-BE" dirty="0" err="1">
                <a:solidFill>
                  <a:srgbClr val="000000"/>
                </a:solidFill>
              </a:rPr>
              <a:t>bufferstrips</a:t>
            </a:r>
            <a:r>
              <a:rPr lang="nl-BE" dirty="0">
                <a:solidFill>
                  <a:srgbClr val="000000"/>
                </a:solidFill>
              </a:rPr>
              <a:t> are 9 m, 3 of </a:t>
            </a:r>
            <a:r>
              <a:rPr lang="nl-BE" dirty="0" err="1">
                <a:solidFill>
                  <a:srgbClr val="000000"/>
                </a:solidFill>
              </a:rPr>
              <a:t>them</a:t>
            </a:r>
            <a:r>
              <a:rPr lang="nl-BE" dirty="0">
                <a:solidFill>
                  <a:srgbClr val="000000"/>
                </a:solidFill>
              </a:rPr>
              <a:t> are 21 m </a:t>
            </a:r>
            <a:r>
              <a:rPr lang="nl-BE" dirty="0" err="1">
                <a:solidFill>
                  <a:srgbClr val="000000"/>
                </a:solidFill>
              </a:rPr>
              <a:t>wide</a:t>
            </a:r>
            <a:r>
              <a:rPr lang="nl-BE" dirty="0">
                <a:solidFill>
                  <a:srgbClr val="000000"/>
                </a:solidFill>
              </a:rPr>
              <a:t>.</a:t>
            </a:r>
            <a:r>
              <a:rPr lang="en-US" dirty="0">
                <a:solidFill>
                  <a:srgbClr val="000000"/>
                </a:solidFill>
              </a:rPr>
              <a:t> Continued sensitization of farmers about point sources. Promoting the installation of biofilters as part of farmers’ advisory daily activities. 8 biofilters built. </a:t>
            </a:r>
            <a:r>
              <a:rPr lang="en-US" dirty="0" err="1">
                <a:solidFill>
                  <a:srgbClr val="000000"/>
                </a:solidFill>
              </a:rPr>
              <a:t>Fyteauscan</a:t>
            </a:r>
            <a:r>
              <a:rPr lang="en-US" dirty="0">
                <a:solidFill>
                  <a:srgbClr val="000000"/>
                </a:solidFill>
              </a:rPr>
              <a:t> app promoted.</a:t>
            </a:r>
            <a:endParaRPr lang="nl-BE" dirty="0">
              <a:solidFill>
                <a:srgbClr val="000000"/>
              </a:solidFill>
            </a:endParaRPr>
          </a:p>
          <a:p>
            <a:pPr defTabSz="914400" fontAlgn="base">
              <a:spcBef>
                <a:spcPct val="0"/>
              </a:spcBef>
              <a:spcAft>
                <a:spcPct val="0"/>
              </a:spcAft>
            </a:pPr>
            <a:r>
              <a:rPr lang="nl-BE" sz="1600" dirty="0">
                <a:solidFill>
                  <a:srgbClr val="000000"/>
                </a:solidFill>
              </a:rPr>
              <a:t>	</a:t>
            </a:r>
            <a:endParaRPr lang="nl-BE" sz="1600" b="1" dirty="0">
              <a:solidFill>
                <a:srgbClr val="000000"/>
              </a:solidFill>
            </a:endParaRPr>
          </a:p>
          <a:p>
            <a:pPr defTabSz="914400" fontAlgn="base">
              <a:spcBef>
                <a:spcPct val="0"/>
              </a:spcBef>
              <a:spcAft>
                <a:spcPct val="0"/>
              </a:spcAft>
            </a:pPr>
            <a:r>
              <a:rPr lang="nl-BE" b="1" dirty="0" err="1">
                <a:solidFill>
                  <a:srgbClr val="000000"/>
                </a:solidFill>
              </a:rPr>
              <a:t>Example</a:t>
            </a:r>
            <a:r>
              <a:rPr lang="nl-BE" b="1" dirty="0">
                <a:solidFill>
                  <a:srgbClr val="000000"/>
                </a:solidFill>
              </a:rPr>
              <a:t>: zone B</a:t>
            </a:r>
          </a:p>
        </p:txBody>
      </p:sp>
      <p:pic>
        <p:nvPicPr>
          <p:cNvPr id="7" name="Afbeelding 3"/>
          <p:cNvPicPr/>
          <p:nvPr/>
        </p:nvPicPr>
        <p:blipFill rotWithShape="1">
          <a:blip r:embed="rId2"/>
          <a:srcRect l="37699" t="29406" r="21131" b="9430"/>
          <a:stretch/>
        </p:blipFill>
        <p:spPr bwMode="auto">
          <a:xfrm>
            <a:off x="626786" y="2636911"/>
            <a:ext cx="3744456" cy="3054087"/>
          </a:xfrm>
          <a:prstGeom prst="rect">
            <a:avLst/>
          </a:prstGeom>
          <a:ln>
            <a:noFill/>
          </a:ln>
          <a:extLst>
            <a:ext uri="{53640926-AAD7-44D8-BBD7-CCE9431645EC}">
              <a14:shadowObscured xmlns:a14="http://schemas.microsoft.com/office/drawing/2010/main"/>
            </a:ext>
          </a:extLst>
        </p:spPr>
      </p:pic>
      <p:pic>
        <p:nvPicPr>
          <p:cNvPr id="10" name="Afbeelding 4"/>
          <p:cNvPicPr/>
          <p:nvPr/>
        </p:nvPicPr>
        <p:blipFill>
          <a:blip r:embed="rId3">
            <a:extLst>
              <a:ext uri="{28A0092B-C50C-407E-A947-70E740481C1C}">
                <a14:useLocalDpi xmlns:a14="http://schemas.microsoft.com/office/drawing/2010/main" val="0"/>
              </a:ext>
            </a:extLst>
          </a:blip>
          <a:stretch>
            <a:fillRect/>
          </a:stretch>
        </p:blipFill>
        <p:spPr>
          <a:xfrm>
            <a:off x="4860032" y="2157819"/>
            <a:ext cx="2736304" cy="2031020"/>
          </a:xfrm>
          <a:prstGeom prst="rect">
            <a:avLst/>
          </a:prstGeom>
        </p:spPr>
      </p:pic>
      <p:pic>
        <p:nvPicPr>
          <p:cNvPr id="11" name="Afbeelding 6"/>
          <p:cNvPicPr/>
          <p:nvPr/>
        </p:nvPicPr>
        <p:blipFill>
          <a:blip r:embed="rId4" cstate="print">
            <a:extLst>
              <a:ext uri="{28A0092B-C50C-407E-A947-70E740481C1C}">
                <a14:useLocalDpi xmlns:a14="http://schemas.microsoft.com/office/drawing/2010/main" val="0"/>
              </a:ext>
            </a:extLst>
          </a:blip>
          <a:stretch>
            <a:fillRect/>
          </a:stretch>
        </p:blipFill>
        <p:spPr>
          <a:xfrm>
            <a:off x="4860844" y="4293096"/>
            <a:ext cx="2494148" cy="1952600"/>
          </a:xfrm>
          <a:prstGeom prst="rect">
            <a:avLst/>
          </a:prstGeom>
        </p:spPr>
      </p:pic>
      <p:cxnSp>
        <p:nvCxnSpPr>
          <p:cNvPr id="8" name="Straight Connector 3">
            <a:extLst>
              <a:ext uri="{FF2B5EF4-FFF2-40B4-BE49-F238E27FC236}">
                <a16:creationId xmlns:a16="http://schemas.microsoft.com/office/drawing/2014/main" id="{214D17AD-0DBC-4808-BE6D-3370850A4E02}"/>
              </a:ext>
            </a:extLst>
          </p:cNvPr>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265227B9-4D29-4E22-B538-C43449BF695B}"/>
              </a:ext>
            </a:extLst>
          </p:cNvPr>
          <p:cNvSpPr txBox="1">
            <a:spLocks/>
          </p:cNvSpPr>
          <p:nvPr/>
        </p:nvSpPr>
        <p:spPr>
          <a:xfrm>
            <a:off x="457200" y="188640"/>
            <a:ext cx="8229600" cy="485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800" cap="all" dirty="0" err="1">
                <a:solidFill>
                  <a:schemeClr val="tx2"/>
                </a:solidFill>
              </a:rPr>
              <a:t>Example</a:t>
            </a:r>
            <a:r>
              <a:rPr lang="nl-BE" sz="2800" cap="all" dirty="0">
                <a:solidFill>
                  <a:schemeClr val="tx2"/>
                </a:solidFill>
              </a:rPr>
              <a:t> case: farmer engagement </a:t>
            </a:r>
          </a:p>
        </p:txBody>
      </p:sp>
      <p:cxnSp>
        <p:nvCxnSpPr>
          <p:cNvPr id="13" name="Straight Connector 6">
            <a:extLst>
              <a:ext uri="{FF2B5EF4-FFF2-40B4-BE49-F238E27FC236}">
                <a16:creationId xmlns:a16="http://schemas.microsoft.com/office/drawing/2014/main" id="{8D997F25-3ADF-4CA6-9CBD-A2C875217B86}"/>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13">
            <a:extLst>
              <a:ext uri="{FF2B5EF4-FFF2-40B4-BE49-F238E27FC236}">
                <a16:creationId xmlns:a16="http://schemas.microsoft.com/office/drawing/2014/main" id="{63DF7A16-076F-4933-A217-50579C86EB9C}"/>
              </a:ext>
            </a:extLst>
          </p:cNvPr>
          <p:cNvSpPr>
            <a:spLocks noGrp="1"/>
          </p:cNvSpPr>
          <p:nvPr>
            <p:ph type="ftr" sz="quarter" idx="11"/>
          </p:nvPr>
        </p:nvSpPr>
        <p:spPr>
          <a:xfrm>
            <a:off x="3124200" y="6356350"/>
            <a:ext cx="2895600" cy="365125"/>
          </a:xfrm>
        </p:spPr>
        <p:txBody>
          <a:bodyPr/>
          <a:lstStyle/>
          <a:p>
            <a:r>
              <a:rPr lang="en-US" dirty="0"/>
              <a:t>EGU General Assembly April 11, 2018</a:t>
            </a:r>
            <a:endParaRPr lang="nl-BE" dirty="0"/>
          </a:p>
        </p:txBody>
      </p:sp>
    </p:spTree>
    <p:extLst>
      <p:ext uri="{BB962C8B-B14F-4D97-AF65-F5344CB8AC3E}">
        <p14:creationId xmlns:p14="http://schemas.microsoft.com/office/powerpoint/2010/main" val="151714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1639" y="3820049"/>
            <a:ext cx="1517653" cy="584775"/>
          </a:xfrm>
          <a:prstGeom prst="rect">
            <a:avLst/>
          </a:prstGeom>
          <a:noFill/>
        </p:spPr>
        <p:txBody>
          <a:bodyPr wrap="square" rtlCol="0">
            <a:spAutoFit/>
          </a:bodyPr>
          <a:lstStyle/>
          <a:p>
            <a:pPr algn="ctr"/>
            <a:r>
              <a:rPr lang="nl-BE" sz="1600" i="1" dirty="0">
                <a:latin typeface="+mn-lt"/>
              </a:rPr>
              <a:t>downstream </a:t>
            </a:r>
            <a:r>
              <a:rPr lang="nl-BE" sz="1600" i="1" dirty="0" err="1">
                <a:latin typeface="+mn-lt"/>
              </a:rPr>
              <a:t>location</a:t>
            </a:r>
            <a:endParaRPr lang="nl-BE" sz="1600" i="1" dirty="0">
              <a:latin typeface="+mn-lt"/>
            </a:endParaRPr>
          </a:p>
        </p:txBody>
      </p:sp>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27" y="1821369"/>
            <a:ext cx="56483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fotos_st_truiden\resized2\CicindriaT1_4_VMMloc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3712" y="1329148"/>
            <a:ext cx="2491105" cy="1400175"/>
          </a:xfrm>
          <a:prstGeom prst="rect">
            <a:avLst/>
          </a:prstGeom>
          <a:noFill/>
          <a:ln>
            <a:noFill/>
          </a:ln>
        </p:spPr>
      </p:pic>
      <p:sp>
        <p:nvSpPr>
          <p:cNvPr id="11" name="TextBox 10"/>
          <p:cNvSpPr txBox="1"/>
          <p:nvPr/>
        </p:nvSpPr>
        <p:spPr>
          <a:xfrm>
            <a:off x="5260973" y="877316"/>
            <a:ext cx="1517653" cy="584775"/>
          </a:xfrm>
          <a:prstGeom prst="rect">
            <a:avLst/>
          </a:prstGeom>
          <a:noFill/>
        </p:spPr>
        <p:txBody>
          <a:bodyPr wrap="square" rtlCol="0">
            <a:spAutoFit/>
          </a:bodyPr>
          <a:lstStyle/>
          <a:p>
            <a:pPr algn="ctr"/>
            <a:r>
              <a:rPr lang="nl-BE" sz="1600" i="1" dirty="0">
                <a:latin typeface="+mn-lt"/>
              </a:rPr>
              <a:t>upstream </a:t>
            </a:r>
            <a:r>
              <a:rPr lang="nl-BE" sz="1600" i="1" dirty="0" err="1">
                <a:latin typeface="+mn-lt"/>
              </a:rPr>
              <a:t>location</a:t>
            </a:r>
            <a:endParaRPr lang="nl-BE" sz="1600" i="1" dirty="0">
              <a:latin typeface="+mn-lt"/>
            </a:endParaRPr>
          </a:p>
        </p:txBody>
      </p:sp>
      <p:pic>
        <p:nvPicPr>
          <p:cNvPr id="13" name="Picture 12" descr="D:\fotos_st_truiden\resized2\23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6" y="4494184"/>
            <a:ext cx="2505075" cy="1878965"/>
          </a:xfrm>
          <a:prstGeom prst="rect">
            <a:avLst/>
          </a:prstGeom>
          <a:noFill/>
          <a:ln>
            <a:noFill/>
          </a:ln>
        </p:spPr>
      </p:pic>
      <p:cxnSp>
        <p:nvCxnSpPr>
          <p:cNvPr id="9" name="Straight Connector 3">
            <a:extLst>
              <a:ext uri="{FF2B5EF4-FFF2-40B4-BE49-F238E27FC236}">
                <a16:creationId xmlns:a16="http://schemas.microsoft.com/office/drawing/2014/main" id="{AA607689-34BF-4F0D-9F81-AD2BE0B015DB}"/>
              </a:ext>
            </a:extLst>
          </p:cNvPr>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94E14A35-7A88-4066-9C62-77542A9BCE65}"/>
              </a:ext>
            </a:extLst>
          </p:cNvPr>
          <p:cNvSpPr txBox="1">
            <a:spLocks/>
          </p:cNvSpPr>
          <p:nvPr/>
        </p:nvSpPr>
        <p:spPr>
          <a:xfrm>
            <a:off x="457200" y="188640"/>
            <a:ext cx="8229600" cy="4853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sz="2800" cap="all" dirty="0">
                <a:solidFill>
                  <a:schemeClr val="tx2"/>
                </a:solidFill>
              </a:rPr>
              <a:t>Monitoring 2014-2018: RESULTS EGU2019!</a:t>
            </a:r>
          </a:p>
        </p:txBody>
      </p:sp>
      <p:cxnSp>
        <p:nvCxnSpPr>
          <p:cNvPr id="15" name="Straight Connector 6">
            <a:extLst>
              <a:ext uri="{FF2B5EF4-FFF2-40B4-BE49-F238E27FC236}">
                <a16:creationId xmlns:a16="http://schemas.microsoft.com/office/drawing/2014/main" id="{AA7A3332-EFAF-4463-93DA-ECFE148D4850}"/>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Footer Placeholder 13">
            <a:extLst>
              <a:ext uri="{FF2B5EF4-FFF2-40B4-BE49-F238E27FC236}">
                <a16:creationId xmlns:a16="http://schemas.microsoft.com/office/drawing/2014/main" id="{0796B9B6-F98F-4611-9787-CD54721E3134}"/>
              </a:ext>
            </a:extLst>
          </p:cNvPr>
          <p:cNvSpPr>
            <a:spLocks noGrp="1"/>
          </p:cNvSpPr>
          <p:nvPr>
            <p:ph type="ftr" sz="quarter" idx="11"/>
          </p:nvPr>
        </p:nvSpPr>
        <p:spPr>
          <a:xfrm>
            <a:off x="3124200" y="6356350"/>
            <a:ext cx="2895600" cy="365125"/>
          </a:xfrm>
        </p:spPr>
        <p:txBody>
          <a:bodyPr/>
          <a:lstStyle/>
          <a:p>
            <a:r>
              <a:rPr lang="en-US" dirty="0"/>
              <a:t>EGU General Assembly April 11, 2018</a:t>
            </a:r>
            <a:endParaRPr lang="nl-BE" dirty="0"/>
          </a:p>
        </p:txBody>
      </p:sp>
      <p:sp>
        <p:nvSpPr>
          <p:cNvPr id="2" name="Rectangle 1">
            <a:extLst>
              <a:ext uri="{FF2B5EF4-FFF2-40B4-BE49-F238E27FC236}">
                <a16:creationId xmlns:a16="http://schemas.microsoft.com/office/drawing/2014/main" id="{D8CA831A-4CEB-4FC1-8421-4C3ABE1CAC90}"/>
              </a:ext>
            </a:extLst>
          </p:cNvPr>
          <p:cNvSpPr/>
          <p:nvPr/>
        </p:nvSpPr>
        <p:spPr>
          <a:xfrm>
            <a:off x="4517740" y="5688588"/>
            <a:ext cx="39604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Box 3">
            <a:extLst>
              <a:ext uri="{FF2B5EF4-FFF2-40B4-BE49-F238E27FC236}">
                <a16:creationId xmlns:a16="http://schemas.microsoft.com/office/drawing/2014/main" id="{20B09BCC-6AFA-4CCE-B878-520205FB83B9}"/>
              </a:ext>
            </a:extLst>
          </p:cNvPr>
          <p:cNvSpPr txBox="1"/>
          <p:nvPr/>
        </p:nvSpPr>
        <p:spPr>
          <a:xfrm>
            <a:off x="586102" y="1047828"/>
            <a:ext cx="3830857" cy="646331"/>
          </a:xfrm>
          <a:prstGeom prst="rect">
            <a:avLst/>
          </a:prstGeom>
          <a:noFill/>
        </p:spPr>
        <p:txBody>
          <a:bodyPr wrap="none" rtlCol="0">
            <a:spAutoFit/>
          </a:bodyPr>
          <a:lstStyle/>
          <a:p>
            <a:r>
              <a:rPr lang="en-US" b="1" dirty="0"/>
              <a:t>2014-2015</a:t>
            </a:r>
            <a:r>
              <a:rPr lang="en-US" dirty="0"/>
              <a:t>: baseline</a:t>
            </a:r>
          </a:p>
          <a:p>
            <a:r>
              <a:rPr lang="en-US" b="1" dirty="0"/>
              <a:t>2016-2018</a:t>
            </a:r>
            <a:r>
              <a:rPr lang="en-US" dirty="0"/>
              <a:t>: during and after mitigation</a:t>
            </a:r>
            <a:endParaRPr lang="en-BE" dirty="0"/>
          </a:p>
        </p:txBody>
      </p:sp>
    </p:spTree>
    <p:extLst>
      <p:ext uri="{BB962C8B-B14F-4D97-AF65-F5344CB8AC3E}">
        <p14:creationId xmlns:p14="http://schemas.microsoft.com/office/powerpoint/2010/main" val="287336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12773"/>
            <a:ext cx="8229600" cy="1143000"/>
          </a:xfrm>
        </p:spPr>
        <p:txBody>
          <a:bodyPr>
            <a:noAutofit/>
          </a:bodyPr>
          <a:lstStyle/>
          <a:p>
            <a:pPr algn="l"/>
            <a:r>
              <a:rPr lang="nl-BE" sz="3200" cap="all" dirty="0" err="1">
                <a:solidFill>
                  <a:schemeClr val="tx2"/>
                </a:solidFill>
              </a:rPr>
              <a:t>Stay</a:t>
            </a:r>
            <a:r>
              <a:rPr lang="nl-BE" sz="3200" cap="all" dirty="0">
                <a:solidFill>
                  <a:schemeClr val="tx2"/>
                </a:solidFill>
              </a:rPr>
              <a:t> in </a:t>
            </a:r>
            <a:r>
              <a:rPr lang="nl-BE" sz="3200" cap="all" dirty="0" err="1">
                <a:solidFill>
                  <a:schemeClr val="tx2"/>
                </a:solidFill>
              </a:rPr>
              <a:t>touch</a:t>
            </a:r>
            <a:endParaRPr lang="nl-BE" sz="3200" cap="all" dirty="0">
              <a:solidFill>
                <a:schemeClr val="tx2"/>
              </a:solidFill>
            </a:endParaRPr>
          </a:p>
        </p:txBody>
      </p:sp>
      <p:sp>
        <p:nvSpPr>
          <p:cNvPr id="3" name="Content Placeholder 2"/>
          <p:cNvSpPr>
            <a:spLocks noGrp="1"/>
          </p:cNvSpPr>
          <p:nvPr>
            <p:ph idx="1"/>
          </p:nvPr>
        </p:nvSpPr>
        <p:spPr>
          <a:xfrm>
            <a:off x="-396552" y="960136"/>
            <a:ext cx="8229600" cy="4525963"/>
          </a:xfrm>
        </p:spPr>
        <p:txBody>
          <a:bodyPr>
            <a:noAutofit/>
          </a:bodyPr>
          <a:lstStyle/>
          <a:p>
            <a:pPr marL="457200" lvl="1" indent="0" algn="ctr">
              <a:buNone/>
            </a:pPr>
            <a:r>
              <a:rPr lang="nl-BE" sz="3200" dirty="0">
                <a:hlinkClick r:id="rId3"/>
              </a:rPr>
              <a:t>water-protect.eu</a:t>
            </a:r>
            <a:endParaRPr lang="nl-BE" sz="3200" dirty="0"/>
          </a:p>
          <a:p>
            <a:pPr marL="457200" lvl="1" indent="0" algn="ctr">
              <a:buNone/>
            </a:pPr>
            <a:endParaRPr lang="nl-BE" sz="3200" dirty="0"/>
          </a:p>
          <a:p>
            <a:pPr marL="457200" lvl="1" indent="0" algn="ctr">
              <a:buNone/>
            </a:pPr>
            <a:endParaRPr lang="nl-BE" sz="3200" dirty="0"/>
          </a:p>
          <a:p>
            <a:pPr marL="457200" lvl="1" indent="0" algn="ctr">
              <a:buNone/>
            </a:pPr>
            <a:endParaRPr lang="nl-BE" sz="3200" dirty="0"/>
          </a:p>
          <a:p>
            <a:pPr marL="457200" lvl="1" indent="0" algn="ctr">
              <a:buNone/>
            </a:pPr>
            <a:endParaRPr lang="nl-BE" sz="3200" dirty="0"/>
          </a:p>
          <a:p>
            <a:pPr marL="457200" lvl="1" indent="0">
              <a:buNone/>
            </a:pPr>
            <a:endParaRPr lang="nl-BE" sz="3200" dirty="0"/>
          </a:p>
          <a:p>
            <a:pPr marL="457200" lvl="1" indent="0" algn="ctr">
              <a:buNone/>
            </a:pPr>
            <a:r>
              <a:rPr lang="nl-BE" dirty="0"/>
              <a:t>Follow </a:t>
            </a:r>
            <a:r>
              <a:rPr lang="nl-BE" dirty="0" err="1"/>
              <a:t>us</a:t>
            </a:r>
            <a:r>
              <a:rPr lang="nl-BE" dirty="0"/>
              <a:t> on Twitter: </a:t>
            </a:r>
          </a:p>
          <a:p>
            <a:pPr marL="457200" lvl="1" indent="0" algn="ctr">
              <a:buNone/>
            </a:pPr>
            <a:r>
              <a:rPr lang="nl-BE" dirty="0">
                <a:solidFill>
                  <a:schemeClr val="tx2">
                    <a:lumMod val="60000"/>
                    <a:lumOff val="40000"/>
                  </a:schemeClr>
                </a:solidFill>
              </a:rPr>
              <a:t>@</a:t>
            </a:r>
            <a:r>
              <a:rPr lang="nl-BE" dirty="0" err="1">
                <a:solidFill>
                  <a:schemeClr val="tx2">
                    <a:lumMod val="60000"/>
                    <a:lumOff val="40000"/>
                  </a:schemeClr>
                </a:solidFill>
              </a:rPr>
              <a:t>waterprotectEU</a:t>
            </a:r>
            <a:endParaRPr lang="nl-BE" dirty="0">
              <a:solidFill>
                <a:schemeClr val="tx2">
                  <a:lumMod val="60000"/>
                  <a:lumOff val="40000"/>
                </a:schemeClr>
              </a:solidFill>
            </a:endParaRPr>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3" name="AutoShape 5" descr="Afbeeldingsresultaat voor niko d'hont vlakw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AutoShape 7" descr="Afbeeldingsresultaat voor niko d'hont vlakw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6" name="AutoShape 15" descr="Afbeeldingsresultaat voor niko d'hont vlakwa"/>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 name="AutoShape 23" descr="Afbeeldingsresultaat voor ingeborg joris vito"/>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7" name="Footer Placeholder 16">
            <a:extLst>
              <a:ext uri="{FF2B5EF4-FFF2-40B4-BE49-F238E27FC236}">
                <a16:creationId xmlns:a16="http://schemas.microsoft.com/office/drawing/2014/main" id="{FC2CC614-6E71-4AD9-A38D-CC827A908FD8}"/>
              </a:ext>
            </a:extLst>
          </p:cNvPr>
          <p:cNvSpPr>
            <a:spLocks noGrp="1"/>
          </p:cNvSpPr>
          <p:nvPr>
            <p:ph type="ftr" sz="quarter" idx="11"/>
          </p:nvPr>
        </p:nvSpPr>
        <p:spPr/>
        <p:txBody>
          <a:bodyPr/>
          <a:lstStyle/>
          <a:p>
            <a:r>
              <a:rPr lang="en-US"/>
              <a:t>EGU General Assembly April 11, 2018</a:t>
            </a:r>
            <a:endParaRPr lang="nl-BE"/>
          </a:p>
        </p:txBody>
      </p:sp>
      <p:cxnSp>
        <p:nvCxnSpPr>
          <p:cNvPr id="15" name="Straight Connector 6">
            <a:extLst>
              <a:ext uri="{FF2B5EF4-FFF2-40B4-BE49-F238E27FC236}">
                <a16:creationId xmlns:a16="http://schemas.microsoft.com/office/drawing/2014/main" id="{6B88A44F-236E-4559-B956-09208F22895D}"/>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2" descr="https://vito.be/sites/vito.be/files/styles/image_full_width/public/media/img_1848.jpg?itok=ve31n2PO">
            <a:extLst>
              <a:ext uri="{FF2B5EF4-FFF2-40B4-BE49-F238E27FC236}">
                <a16:creationId xmlns:a16="http://schemas.microsoft.com/office/drawing/2014/main" id="{DEAC815B-EE27-4C59-B6CA-EF07748D1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423" y="2019976"/>
            <a:ext cx="4651275" cy="2132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9A1572B-12F9-45EF-98AE-FD3233D772E9}"/>
              </a:ext>
            </a:extLst>
          </p:cNvPr>
          <p:cNvPicPr>
            <a:picLocks noChangeAspect="1"/>
          </p:cNvPicPr>
          <p:nvPr/>
        </p:nvPicPr>
        <p:blipFill rotWithShape="1">
          <a:blip r:embed="rId5"/>
          <a:srcRect l="11667" t="19929" r="71262" b="7975"/>
          <a:stretch/>
        </p:blipFill>
        <p:spPr>
          <a:xfrm>
            <a:off x="6799272" y="836712"/>
            <a:ext cx="2165216" cy="5143638"/>
          </a:xfrm>
          <a:prstGeom prst="rect">
            <a:avLst/>
          </a:prstGeom>
        </p:spPr>
      </p:pic>
    </p:spTree>
    <p:extLst>
      <p:ext uri="{BB962C8B-B14F-4D97-AF65-F5344CB8AC3E}">
        <p14:creationId xmlns:p14="http://schemas.microsoft.com/office/powerpoint/2010/main" val="80085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cxnSp>
        <p:nvCxnSpPr>
          <p:cNvPr id="6" name="Straight Connector 6"/>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23529" y="94320"/>
            <a:ext cx="8708410" cy="485359"/>
          </a:xfrm>
        </p:spPr>
        <p:txBody>
          <a:bodyPr>
            <a:noAutofit/>
          </a:bodyPr>
          <a:lstStyle/>
          <a:p>
            <a:pPr algn="l"/>
            <a:r>
              <a:rPr lang="en-US" sz="3200" cap="all" dirty="0">
                <a:solidFill>
                  <a:schemeClr val="tx2"/>
                </a:solidFill>
              </a:rPr>
              <a:t>A CONTINUING CONCERN …</a:t>
            </a:r>
            <a:endParaRPr lang="nl-BE" sz="3200" cap="all" dirty="0">
              <a:solidFill>
                <a:schemeClr val="tx2"/>
              </a:solidFill>
            </a:endParaRPr>
          </a:p>
        </p:txBody>
      </p:sp>
      <p:sp>
        <p:nvSpPr>
          <p:cNvPr id="17" name="Text Placeholder 3"/>
          <p:cNvSpPr txBox="1">
            <a:spLocks/>
          </p:cNvSpPr>
          <p:nvPr/>
        </p:nvSpPr>
        <p:spPr>
          <a:xfrm>
            <a:off x="402940" y="893576"/>
            <a:ext cx="8229600" cy="714728"/>
          </a:xfrm>
          <a:prstGeom prst="rect">
            <a:avLst/>
          </a:prstGeom>
        </p:spPr>
        <p:txBody>
          <a:bodyPr vert="horz" lIns="91440" tIns="45720" rIns="91440" bIns="45720" rtlCol="0" anchor="ctr"/>
          <a:lstStyle>
            <a:defPPr>
              <a:defRPr lang="nl-B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t>Occurrence and exceedance of selected pesticides in groundwater monitoring stations, 2010-2011 (Source: Eurostat)</a:t>
            </a:r>
            <a:endParaRPr lang="en-GB" sz="2400" dirty="0"/>
          </a:p>
        </p:txBody>
      </p:sp>
      <p:pic>
        <p:nvPicPr>
          <p:cNvPr id="18"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9" y="1739830"/>
            <a:ext cx="3999095" cy="4104456"/>
          </a:xfrm>
        </p:spPr>
      </p:pic>
      <p:sp>
        <p:nvSpPr>
          <p:cNvPr id="19" name="TextBox 18"/>
          <p:cNvSpPr txBox="1"/>
          <p:nvPr/>
        </p:nvSpPr>
        <p:spPr>
          <a:xfrm>
            <a:off x="4322624" y="1772816"/>
            <a:ext cx="4531946" cy="3785652"/>
          </a:xfrm>
          <a:prstGeom prst="rect">
            <a:avLst/>
          </a:prstGeom>
          <a:noFill/>
        </p:spPr>
        <p:txBody>
          <a:bodyPr wrap="square" rtlCol="0">
            <a:spAutoFit/>
          </a:bodyPr>
          <a:lstStyle/>
          <a:p>
            <a:pPr marL="285750" indent="-285750">
              <a:buFont typeface="Arial" panose="020B0604020202020204" pitchFamily="34" charset="0"/>
              <a:buChar char="•"/>
            </a:pPr>
            <a:r>
              <a:rPr lang="nl-BE" sz="2400" dirty="0"/>
              <a:t>Hot-spots of </a:t>
            </a:r>
            <a:r>
              <a:rPr lang="nl-BE" sz="2400" dirty="0" err="1"/>
              <a:t>exceedance</a:t>
            </a:r>
            <a:r>
              <a:rPr lang="nl-BE" sz="2400" dirty="0"/>
              <a:t> </a:t>
            </a:r>
            <a:r>
              <a:rPr lang="nl-BE" sz="2400" dirty="0" err="1"/>
              <a:t>across</a:t>
            </a:r>
            <a:r>
              <a:rPr lang="nl-BE" sz="2400" dirty="0"/>
              <a:t> Europe (&gt;</a:t>
            </a:r>
            <a:r>
              <a:rPr lang="el-GR" sz="2400" dirty="0"/>
              <a:t>0.1 μ</a:t>
            </a:r>
            <a:r>
              <a:rPr lang="nl-BE" sz="2400" dirty="0"/>
              <a:t>g/l)</a:t>
            </a:r>
          </a:p>
          <a:p>
            <a:pPr marL="285750" indent="-285750">
              <a:buFont typeface="Arial" panose="020B0604020202020204" pitchFamily="34" charset="0"/>
              <a:buChar char="•"/>
            </a:pPr>
            <a:r>
              <a:rPr lang="nl-BE" sz="2400" dirty="0"/>
              <a:t>Hot-spots = intensive </a:t>
            </a:r>
            <a:r>
              <a:rPr lang="nl-BE" sz="2400" dirty="0" err="1"/>
              <a:t>agriculture</a:t>
            </a:r>
            <a:endParaRPr lang="nl-BE" sz="2400" dirty="0"/>
          </a:p>
          <a:p>
            <a:pPr marL="285750" indent="-285750">
              <a:buFont typeface="Arial" panose="020B0604020202020204" pitchFamily="34" charset="0"/>
              <a:buChar char="•"/>
            </a:pPr>
            <a:r>
              <a:rPr lang="nl-BE" sz="2400" dirty="0" err="1"/>
              <a:t>Pollution</a:t>
            </a:r>
            <a:r>
              <a:rPr lang="nl-BE" sz="2400" dirty="0"/>
              <a:t> sources are diffuse</a:t>
            </a:r>
          </a:p>
          <a:p>
            <a:pPr marL="285750" indent="-285750">
              <a:buFont typeface="Arial" panose="020B0604020202020204" pitchFamily="34" charset="0"/>
              <a:buChar char="•"/>
            </a:pPr>
            <a:r>
              <a:rPr lang="nl-BE" sz="2400" dirty="0"/>
              <a:t>Long </a:t>
            </a:r>
            <a:r>
              <a:rPr lang="nl-BE" sz="2400" dirty="0" err="1"/>
              <a:t>residence</a:t>
            </a:r>
            <a:r>
              <a:rPr lang="nl-BE" sz="2400" dirty="0"/>
              <a:t> </a:t>
            </a:r>
            <a:r>
              <a:rPr lang="nl-BE" sz="2400" dirty="0" err="1"/>
              <a:t>times</a:t>
            </a:r>
            <a:endParaRPr lang="nl-BE" sz="2400" dirty="0"/>
          </a:p>
          <a:p>
            <a:pPr marL="285750" indent="-285750">
              <a:buFont typeface="Arial" panose="020B0604020202020204" pitchFamily="34" charset="0"/>
              <a:buChar char="•"/>
            </a:pPr>
            <a:r>
              <a:rPr lang="nl-BE" sz="2400" dirty="0"/>
              <a:t>Monitoring and treatment </a:t>
            </a:r>
            <a:r>
              <a:rPr lang="nl-BE" sz="2400" dirty="0" err="1"/>
              <a:t>costly</a:t>
            </a:r>
            <a:endParaRPr lang="nl-BE" sz="2400" dirty="0"/>
          </a:p>
          <a:p>
            <a:pPr marL="285750" indent="-285750">
              <a:buFont typeface="Arial" panose="020B0604020202020204" pitchFamily="34" charset="0"/>
              <a:buChar char="•"/>
            </a:pPr>
            <a:r>
              <a:rPr lang="nl-BE" sz="2400" dirty="0" err="1"/>
              <a:t>Poor</a:t>
            </a:r>
            <a:r>
              <a:rPr lang="nl-BE" sz="2400" dirty="0"/>
              <a:t> information </a:t>
            </a:r>
            <a:r>
              <a:rPr lang="nl-BE" sz="2400" dirty="0" err="1"/>
              <a:t>across</a:t>
            </a:r>
            <a:r>
              <a:rPr lang="nl-BE" sz="2400" dirty="0"/>
              <a:t> Europe</a:t>
            </a:r>
          </a:p>
          <a:p>
            <a:pPr marL="285750" indent="-285750">
              <a:buFont typeface="Arial" panose="020B0604020202020204" pitchFamily="34" charset="0"/>
              <a:buChar char="•"/>
            </a:pPr>
            <a:r>
              <a:rPr lang="nl-BE" sz="2400" b="1" dirty="0" err="1">
                <a:solidFill>
                  <a:srgbClr val="FF0000"/>
                </a:solidFill>
              </a:rPr>
              <a:t>Mitigation</a:t>
            </a:r>
            <a:r>
              <a:rPr lang="nl-BE" sz="2400" b="1" dirty="0">
                <a:solidFill>
                  <a:srgbClr val="FF0000"/>
                </a:solidFill>
              </a:rPr>
              <a:t> </a:t>
            </a:r>
            <a:r>
              <a:rPr lang="nl-BE" sz="2400" b="1" dirty="0" err="1">
                <a:solidFill>
                  <a:srgbClr val="FF0000"/>
                </a:solidFill>
              </a:rPr>
              <a:t>measures</a:t>
            </a:r>
            <a:r>
              <a:rPr lang="nl-BE" sz="2400" b="1" dirty="0">
                <a:solidFill>
                  <a:srgbClr val="FF0000"/>
                </a:solidFill>
              </a:rPr>
              <a:t> are </a:t>
            </a:r>
            <a:r>
              <a:rPr lang="nl-BE" sz="2400" b="1" dirty="0" err="1">
                <a:solidFill>
                  <a:srgbClr val="FF0000"/>
                </a:solidFill>
              </a:rPr>
              <a:t>not</a:t>
            </a:r>
            <a:r>
              <a:rPr lang="nl-BE" sz="2400" b="1" dirty="0">
                <a:solidFill>
                  <a:srgbClr val="FF0000"/>
                </a:solidFill>
              </a:rPr>
              <a:t> in </a:t>
            </a:r>
            <a:r>
              <a:rPr lang="nl-BE" sz="2400" b="1" dirty="0" err="1">
                <a:solidFill>
                  <a:srgbClr val="FF0000"/>
                </a:solidFill>
              </a:rPr>
              <a:t>place</a:t>
            </a:r>
            <a:r>
              <a:rPr lang="nl-BE" sz="2400" b="1" dirty="0">
                <a:solidFill>
                  <a:srgbClr val="FF0000"/>
                </a:solidFill>
              </a:rPr>
              <a:t>, or </a:t>
            </a:r>
            <a:r>
              <a:rPr lang="nl-BE" sz="2400" b="1" dirty="0" err="1">
                <a:solidFill>
                  <a:srgbClr val="FF0000"/>
                </a:solidFill>
              </a:rPr>
              <a:t>not</a:t>
            </a:r>
            <a:r>
              <a:rPr lang="nl-BE" sz="2400" b="1" dirty="0">
                <a:solidFill>
                  <a:srgbClr val="FF0000"/>
                </a:solidFill>
              </a:rPr>
              <a:t> </a:t>
            </a:r>
            <a:r>
              <a:rPr lang="nl-BE" sz="2400" b="1" dirty="0" err="1">
                <a:solidFill>
                  <a:srgbClr val="FF0000"/>
                </a:solidFill>
              </a:rPr>
              <a:t>effective</a:t>
            </a:r>
            <a:r>
              <a:rPr lang="nl-BE" sz="2400" b="1" dirty="0">
                <a:solidFill>
                  <a:srgbClr val="FF0000"/>
                </a:solidFill>
              </a:rPr>
              <a:t> and </a:t>
            </a:r>
            <a:r>
              <a:rPr lang="nl-BE" sz="2400" b="1" dirty="0" err="1">
                <a:solidFill>
                  <a:srgbClr val="FF0000"/>
                </a:solidFill>
              </a:rPr>
              <a:t>need</a:t>
            </a:r>
            <a:r>
              <a:rPr lang="nl-BE" sz="2400" b="1" dirty="0">
                <a:solidFill>
                  <a:srgbClr val="FF0000"/>
                </a:solidFill>
              </a:rPr>
              <a:t> (farmer) engagement</a:t>
            </a:r>
          </a:p>
        </p:txBody>
      </p:sp>
      <p:sp>
        <p:nvSpPr>
          <p:cNvPr id="3" name="Footer Placeholder 2">
            <a:extLst>
              <a:ext uri="{FF2B5EF4-FFF2-40B4-BE49-F238E27FC236}">
                <a16:creationId xmlns:a16="http://schemas.microsoft.com/office/drawing/2014/main" id="{0CF9DFC7-E891-411C-A09B-60DBEC382E0E}"/>
              </a:ext>
            </a:extLst>
          </p:cNvPr>
          <p:cNvSpPr>
            <a:spLocks noGrp="1"/>
          </p:cNvSpPr>
          <p:nvPr>
            <p:ph type="ftr" sz="quarter" idx="11"/>
          </p:nvPr>
        </p:nvSpPr>
        <p:spPr/>
        <p:txBody>
          <a:bodyPr/>
          <a:lstStyle/>
          <a:p>
            <a:r>
              <a:rPr lang="en-US"/>
              <a:t>EGU General Assembly April 11, 2018</a:t>
            </a:r>
            <a:endParaRPr lang="nl-BE"/>
          </a:p>
        </p:txBody>
      </p:sp>
    </p:spTree>
    <p:extLst>
      <p:ext uri="{BB962C8B-B14F-4D97-AF65-F5344CB8AC3E}">
        <p14:creationId xmlns:p14="http://schemas.microsoft.com/office/powerpoint/2010/main" val="123957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88640"/>
            <a:ext cx="8229600" cy="485359"/>
          </a:xfrm>
        </p:spPr>
        <p:txBody>
          <a:bodyPr>
            <a:noAutofit/>
          </a:bodyPr>
          <a:lstStyle/>
          <a:p>
            <a:pPr algn="l"/>
            <a:r>
              <a:rPr lang="nl-BE" sz="2800" cap="all" dirty="0">
                <a:solidFill>
                  <a:schemeClr val="tx2"/>
                </a:solidFill>
              </a:rPr>
              <a:t>We present a MULTI-ACTOR APPROACH</a:t>
            </a:r>
          </a:p>
        </p:txBody>
      </p:sp>
      <p:sp>
        <p:nvSpPr>
          <p:cNvPr id="3" name="Content Placeholder 2"/>
          <p:cNvSpPr>
            <a:spLocks noGrp="1"/>
          </p:cNvSpPr>
          <p:nvPr>
            <p:ph idx="1"/>
          </p:nvPr>
        </p:nvSpPr>
        <p:spPr>
          <a:xfrm>
            <a:off x="263809" y="908720"/>
            <a:ext cx="8482375" cy="5184576"/>
          </a:xfrm>
        </p:spPr>
        <p:txBody>
          <a:bodyPr>
            <a:normAutofit/>
          </a:bodyPr>
          <a:lstStyle/>
          <a:p>
            <a:pPr marL="0" indent="0" algn="ctr">
              <a:buNone/>
            </a:pPr>
            <a:r>
              <a:rPr lang="nl-BE" sz="2400" i="1" dirty="0" err="1">
                <a:solidFill>
                  <a:schemeClr val="tx2"/>
                </a:solidFill>
              </a:rPr>
              <a:t>Contribute</a:t>
            </a:r>
            <a:r>
              <a:rPr lang="nl-BE" sz="2400" i="1" dirty="0">
                <a:solidFill>
                  <a:schemeClr val="tx2"/>
                </a:solidFill>
              </a:rPr>
              <a:t> </a:t>
            </a:r>
            <a:r>
              <a:rPr lang="nl-BE" sz="2400" i="1" dirty="0" err="1">
                <a:solidFill>
                  <a:schemeClr val="tx2"/>
                </a:solidFill>
              </a:rPr>
              <a:t>to</a:t>
            </a:r>
            <a:r>
              <a:rPr lang="nl-BE" sz="2400" i="1" dirty="0">
                <a:solidFill>
                  <a:schemeClr val="tx2"/>
                </a:solidFill>
              </a:rPr>
              <a:t> </a:t>
            </a:r>
            <a:r>
              <a:rPr lang="nl-BE" sz="2400" b="1" i="1" dirty="0" err="1">
                <a:solidFill>
                  <a:schemeClr val="tx2"/>
                </a:solidFill>
              </a:rPr>
              <a:t>effective</a:t>
            </a:r>
            <a:r>
              <a:rPr lang="nl-BE" sz="2400" b="1" i="1" dirty="0">
                <a:solidFill>
                  <a:schemeClr val="tx2"/>
                </a:solidFill>
              </a:rPr>
              <a:t> </a:t>
            </a:r>
            <a:r>
              <a:rPr lang="nl-BE" sz="2400" b="1" i="1" dirty="0" err="1">
                <a:solidFill>
                  <a:schemeClr val="tx2"/>
                </a:solidFill>
              </a:rPr>
              <a:t>uptake</a:t>
            </a:r>
            <a:r>
              <a:rPr lang="nl-BE" sz="2400" b="1" i="1" dirty="0">
                <a:solidFill>
                  <a:schemeClr val="tx2"/>
                </a:solidFill>
              </a:rPr>
              <a:t> and </a:t>
            </a:r>
            <a:r>
              <a:rPr lang="nl-BE" sz="2400" b="1" i="1" dirty="0" err="1">
                <a:solidFill>
                  <a:schemeClr val="tx2"/>
                </a:solidFill>
              </a:rPr>
              <a:t>realisation</a:t>
            </a:r>
            <a:r>
              <a:rPr lang="nl-BE" sz="2400" b="1" i="1" dirty="0">
                <a:solidFill>
                  <a:schemeClr val="tx2"/>
                </a:solidFill>
              </a:rPr>
              <a:t> of management </a:t>
            </a:r>
            <a:r>
              <a:rPr lang="nl-BE" sz="2400" b="1" i="1" dirty="0" err="1">
                <a:solidFill>
                  <a:schemeClr val="tx2"/>
                </a:solidFill>
              </a:rPr>
              <a:t>practices</a:t>
            </a:r>
            <a:r>
              <a:rPr lang="nl-BE" sz="2400" b="1" i="1" dirty="0">
                <a:solidFill>
                  <a:schemeClr val="tx2"/>
                </a:solidFill>
              </a:rPr>
              <a:t> and </a:t>
            </a:r>
            <a:r>
              <a:rPr lang="nl-BE" sz="2400" b="1" i="1" dirty="0" err="1">
                <a:solidFill>
                  <a:schemeClr val="tx2"/>
                </a:solidFill>
              </a:rPr>
              <a:t>mitigation</a:t>
            </a:r>
            <a:r>
              <a:rPr lang="nl-BE" sz="2400" b="1" i="1" dirty="0">
                <a:solidFill>
                  <a:schemeClr val="tx2"/>
                </a:solidFill>
              </a:rPr>
              <a:t> </a:t>
            </a:r>
            <a:r>
              <a:rPr lang="nl-BE" sz="2400" b="1" i="1" dirty="0" err="1">
                <a:solidFill>
                  <a:schemeClr val="tx2"/>
                </a:solidFill>
              </a:rPr>
              <a:t>measures</a:t>
            </a:r>
            <a:r>
              <a:rPr lang="nl-BE" sz="2400" i="1" dirty="0">
                <a:solidFill>
                  <a:schemeClr val="tx2"/>
                </a:solidFill>
              </a:rPr>
              <a:t> </a:t>
            </a:r>
            <a:r>
              <a:rPr lang="nl-BE" sz="2400" i="1" dirty="0" err="1">
                <a:solidFill>
                  <a:schemeClr val="tx2"/>
                </a:solidFill>
              </a:rPr>
              <a:t>to</a:t>
            </a:r>
            <a:r>
              <a:rPr lang="nl-BE" sz="2400" i="1" dirty="0">
                <a:solidFill>
                  <a:schemeClr val="tx2"/>
                </a:solidFill>
              </a:rPr>
              <a:t> </a:t>
            </a:r>
            <a:r>
              <a:rPr lang="nl-BE" sz="2400" i="1" dirty="0" err="1">
                <a:solidFill>
                  <a:schemeClr val="tx2"/>
                </a:solidFill>
              </a:rPr>
              <a:t>protect</a:t>
            </a:r>
            <a:r>
              <a:rPr lang="nl-BE" sz="2400" i="1" dirty="0">
                <a:solidFill>
                  <a:schemeClr val="tx2"/>
                </a:solidFill>
              </a:rPr>
              <a:t> </a:t>
            </a:r>
            <a:r>
              <a:rPr lang="nl-BE" sz="2400" b="1" i="1" dirty="0" err="1">
                <a:solidFill>
                  <a:schemeClr val="tx2"/>
                </a:solidFill>
              </a:rPr>
              <a:t>drinking</a:t>
            </a:r>
            <a:r>
              <a:rPr lang="nl-BE" sz="2400" b="1" i="1" dirty="0">
                <a:solidFill>
                  <a:schemeClr val="tx2"/>
                </a:solidFill>
              </a:rPr>
              <a:t> water </a:t>
            </a:r>
            <a:r>
              <a:rPr lang="nl-BE" sz="2400" i="1" dirty="0">
                <a:solidFill>
                  <a:schemeClr val="tx2"/>
                </a:solidFill>
              </a:rPr>
              <a:t>resources</a:t>
            </a:r>
          </a:p>
          <a:p>
            <a:pPr marL="269875" indent="0" algn="ctr">
              <a:buNone/>
            </a:pPr>
            <a:r>
              <a:rPr lang="nl-BE" sz="2000" b="1" i="1" dirty="0">
                <a:solidFill>
                  <a:srgbClr val="FF0000"/>
                </a:solidFill>
              </a:rPr>
              <a:t>We </a:t>
            </a:r>
            <a:r>
              <a:rPr lang="nl-BE" sz="2000" b="1" i="1" dirty="0" err="1">
                <a:solidFill>
                  <a:srgbClr val="FF0000"/>
                </a:solidFill>
              </a:rPr>
              <a:t>need</a:t>
            </a:r>
            <a:r>
              <a:rPr lang="nl-BE" sz="2000" b="1" i="1" dirty="0">
                <a:solidFill>
                  <a:srgbClr val="FF0000"/>
                </a:solidFill>
              </a:rPr>
              <a:t> action in </a:t>
            </a:r>
            <a:r>
              <a:rPr lang="nl-BE" sz="2000" b="1" i="1" dirty="0" err="1">
                <a:solidFill>
                  <a:srgbClr val="FF0000"/>
                </a:solidFill>
              </a:rPr>
              <a:t>the</a:t>
            </a:r>
            <a:r>
              <a:rPr lang="nl-BE" sz="2000" b="1" i="1" dirty="0">
                <a:solidFill>
                  <a:srgbClr val="FF0000"/>
                </a:solidFill>
              </a:rPr>
              <a:t> field ! </a:t>
            </a:r>
          </a:p>
          <a:p>
            <a:pPr marL="269875" indent="0" algn="ctr">
              <a:buNone/>
            </a:pPr>
            <a:r>
              <a:rPr lang="nl-BE" sz="2000" b="1" i="1" dirty="0">
                <a:solidFill>
                  <a:srgbClr val="FF0000"/>
                </a:solidFill>
              </a:rPr>
              <a:t>Actions are </a:t>
            </a:r>
            <a:r>
              <a:rPr lang="nl-BE" sz="2000" b="1" i="1" dirty="0" err="1">
                <a:solidFill>
                  <a:srgbClr val="FF0000"/>
                </a:solidFill>
              </a:rPr>
              <a:t>centered</a:t>
            </a:r>
            <a:r>
              <a:rPr lang="nl-BE" sz="2000" b="1" i="1" dirty="0">
                <a:solidFill>
                  <a:srgbClr val="FF0000"/>
                </a:solidFill>
              </a:rPr>
              <a:t> in </a:t>
            </a:r>
            <a:r>
              <a:rPr lang="nl-BE" sz="2000" b="1" i="1" dirty="0" err="1">
                <a:solidFill>
                  <a:srgbClr val="FF0000"/>
                </a:solidFill>
              </a:rPr>
              <a:t>local</a:t>
            </a:r>
            <a:r>
              <a:rPr lang="nl-BE" sz="2000" b="1" i="1" dirty="0">
                <a:solidFill>
                  <a:srgbClr val="FF0000"/>
                </a:solidFill>
              </a:rPr>
              <a:t> “Action Labs” (</a:t>
            </a:r>
            <a:r>
              <a:rPr lang="nl-BE" sz="2000" b="1" i="1" dirty="0" err="1">
                <a:solidFill>
                  <a:srgbClr val="FF0000"/>
                </a:solidFill>
              </a:rPr>
              <a:t>catchment</a:t>
            </a:r>
            <a:r>
              <a:rPr lang="nl-BE" sz="2000" b="1" i="1" dirty="0">
                <a:solidFill>
                  <a:srgbClr val="FF0000"/>
                </a:solidFill>
              </a:rPr>
              <a:t> </a:t>
            </a:r>
            <a:r>
              <a:rPr lang="nl-BE" sz="2000" b="1" i="1" dirty="0" err="1">
                <a:solidFill>
                  <a:srgbClr val="FF0000"/>
                </a:solidFill>
              </a:rPr>
              <a:t>scale</a:t>
            </a:r>
            <a:r>
              <a:rPr lang="nl-BE" sz="2000" b="1" i="1" dirty="0">
                <a:solidFill>
                  <a:srgbClr val="FF0000"/>
                </a:solidFill>
              </a:rPr>
              <a:t>)</a:t>
            </a:r>
          </a:p>
          <a:p>
            <a:pPr marL="269875" indent="0">
              <a:buNone/>
            </a:pPr>
            <a:endParaRPr lang="nl-BE" sz="1600" i="1" dirty="0">
              <a:solidFill>
                <a:schemeClr val="tx2"/>
              </a:solidFill>
            </a:endParaRPr>
          </a:p>
          <a:p>
            <a:pPr marL="269875" lvl="1" indent="0">
              <a:buNone/>
            </a:pPr>
            <a:endParaRPr lang="nl-BE" sz="1600" i="1" dirty="0">
              <a:solidFill>
                <a:schemeClr val="tx2"/>
              </a:solidFill>
            </a:endParaRPr>
          </a:p>
          <a:p>
            <a:endParaRPr lang="nl-BE" sz="2000" i="1" dirty="0">
              <a:solidFill>
                <a:schemeClr val="tx2"/>
              </a:solidFill>
            </a:endParaRPr>
          </a:p>
          <a:p>
            <a:pPr marL="0" indent="0">
              <a:buNone/>
            </a:pPr>
            <a:endParaRPr lang="nl-BE" sz="2000" b="1" i="1" dirty="0">
              <a:solidFill>
                <a:schemeClr val="tx2"/>
              </a:solidFill>
            </a:endParaRPr>
          </a:p>
        </p:txBody>
      </p:sp>
      <p:pic>
        <p:nvPicPr>
          <p:cNvPr id="16" name="Picture 15">
            <a:extLst>
              <a:ext uri="{FF2B5EF4-FFF2-40B4-BE49-F238E27FC236}">
                <a16:creationId xmlns:a16="http://schemas.microsoft.com/office/drawing/2014/main" id="{59059E62-B785-47E4-9956-91E6A56DB78E}"/>
              </a:ext>
            </a:extLst>
          </p:cNvPr>
          <p:cNvPicPr>
            <a:picLocks noChangeAspect="1"/>
          </p:cNvPicPr>
          <p:nvPr/>
        </p:nvPicPr>
        <p:blipFill rotWithShape="1">
          <a:blip r:embed="rId3"/>
          <a:srcRect l="11413" t="24800" r="31888" b="8001"/>
          <a:stretch/>
        </p:blipFill>
        <p:spPr>
          <a:xfrm>
            <a:off x="2555776" y="2979312"/>
            <a:ext cx="4914124" cy="3145040"/>
          </a:xfrm>
          <a:prstGeom prst="rect">
            <a:avLst/>
          </a:prstGeom>
        </p:spPr>
      </p:pic>
      <p:sp>
        <p:nvSpPr>
          <p:cNvPr id="17" name="Footer Placeholder 16">
            <a:extLst>
              <a:ext uri="{FF2B5EF4-FFF2-40B4-BE49-F238E27FC236}">
                <a16:creationId xmlns:a16="http://schemas.microsoft.com/office/drawing/2014/main" id="{8FA8B222-467A-4EBF-BC0B-6257E8036EFF}"/>
              </a:ext>
            </a:extLst>
          </p:cNvPr>
          <p:cNvSpPr>
            <a:spLocks noGrp="1"/>
          </p:cNvSpPr>
          <p:nvPr>
            <p:ph type="ftr" sz="quarter" idx="11"/>
          </p:nvPr>
        </p:nvSpPr>
        <p:spPr/>
        <p:txBody>
          <a:bodyPr/>
          <a:lstStyle/>
          <a:p>
            <a:r>
              <a:rPr lang="en-US"/>
              <a:t>EGU General Assembly April 11, 2018</a:t>
            </a:r>
            <a:endParaRPr lang="nl-BE"/>
          </a:p>
        </p:txBody>
      </p:sp>
      <p:cxnSp>
        <p:nvCxnSpPr>
          <p:cNvPr id="9" name="Straight Connector 6">
            <a:extLst>
              <a:ext uri="{FF2B5EF4-FFF2-40B4-BE49-F238E27FC236}">
                <a16:creationId xmlns:a16="http://schemas.microsoft.com/office/drawing/2014/main" id="{FC5AA46C-3499-4A51-BCB0-E3F80E4CA17E}"/>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43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88640"/>
            <a:ext cx="8229600" cy="485359"/>
          </a:xfrm>
        </p:spPr>
        <p:txBody>
          <a:bodyPr>
            <a:noAutofit/>
          </a:bodyPr>
          <a:lstStyle/>
          <a:p>
            <a:pPr algn="l"/>
            <a:r>
              <a:rPr lang="nl-BE" sz="2800" cap="all" dirty="0">
                <a:solidFill>
                  <a:schemeClr val="tx2"/>
                </a:solidFill>
              </a:rPr>
              <a:t>ACTION LAB concept</a:t>
            </a:r>
          </a:p>
        </p:txBody>
      </p:sp>
      <p:pic>
        <p:nvPicPr>
          <p:cNvPr id="11" name="Content Placeholder 10">
            <a:extLst>
              <a:ext uri="{FF2B5EF4-FFF2-40B4-BE49-F238E27FC236}">
                <a16:creationId xmlns:a16="http://schemas.microsoft.com/office/drawing/2014/main" id="{D77284B9-5FCC-4EBE-B723-D84AF3677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857845"/>
            <a:ext cx="7492393" cy="4990551"/>
          </a:xfrm>
        </p:spPr>
      </p:pic>
      <p:sp>
        <p:nvSpPr>
          <p:cNvPr id="24" name="Footer Placeholder 23">
            <a:extLst>
              <a:ext uri="{FF2B5EF4-FFF2-40B4-BE49-F238E27FC236}">
                <a16:creationId xmlns:a16="http://schemas.microsoft.com/office/drawing/2014/main" id="{64C81A40-8660-4AE6-90AC-8CB0DC15D778}"/>
              </a:ext>
            </a:extLst>
          </p:cNvPr>
          <p:cNvSpPr>
            <a:spLocks noGrp="1"/>
          </p:cNvSpPr>
          <p:nvPr>
            <p:ph type="ftr" sz="quarter" idx="11"/>
          </p:nvPr>
        </p:nvSpPr>
        <p:spPr/>
        <p:txBody>
          <a:bodyPr/>
          <a:lstStyle/>
          <a:p>
            <a:r>
              <a:rPr lang="en-US"/>
              <a:t>EGU General Assembly April 11, 2018</a:t>
            </a:r>
            <a:endParaRPr lang="nl-BE"/>
          </a:p>
        </p:txBody>
      </p:sp>
      <p:cxnSp>
        <p:nvCxnSpPr>
          <p:cNvPr id="8" name="Straight Connector 6">
            <a:extLst>
              <a:ext uri="{FF2B5EF4-FFF2-40B4-BE49-F238E27FC236}">
                <a16:creationId xmlns:a16="http://schemas.microsoft.com/office/drawing/2014/main" id="{C1082210-0F4B-49D6-96FA-80F4BF8D45F7}"/>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D9DE65E-6A26-4AB0-A883-A2EE4FF037EF}"/>
              </a:ext>
            </a:extLst>
          </p:cNvPr>
          <p:cNvSpPr txBox="1"/>
          <p:nvPr/>
        </p:nvSpPr>
        <p:spPr>
          <a:xfrm>
            <a:off x="710834" y="5932916"/>
            <a:ext cx="8104078" cy="369332"/>
          </a:xfrm>
          <a:prstGeom prst="rect">
            <a:avLst/>
          </a:prstGeom>
          <a:noFill/>
        </p:spPr>
        <p:txBody>
          <a:bodyPr wrap="none" rtlCol="0">
            <a:spAutoFit/>
          </a:bodyPr>
          <a:lstStyle/>
          <a:p>
            <a:r>
              <a:rPr lang="en-US" b="1" dirty="0">
                <a:solidFill>
                  <a:srgbClr val="FF0000"/>
                </a:solidFill>
              </a:rPr>
              <a:t>A blend of disciplines: social science, economics, engineering, agronomy, hydrology</a:t>
            </a:r>
            <a:endParaRPr lang="en-BE" b="1" dirty="0">
              <a:solidFill>
                <a:srgbClr val="FF0000"/>
              </a:solidFill>
            </a:endParaRPr>
          </a:p>
        </p:txBody>
      </p:sp>
    </p:spTree>
    <p:extLst>
      <p:ext uri="{BB962C8B-B14F-4D97-AF65-F5344CB8AC3E}">
        <p14:creationId xmlns:p14="http://schemas.microsoft.com/office/powerpoint/2010/main" val="4133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cxnSp>
        <p:nvCxnSpPr>
          <p:cNvPr id="6" name="Straight Connector 6"/>
          <p:cNvCxnSpPr/>
          <p:nvPr/>
        </p:nvCxnSpPr>
        <p:spPr>
          <a:xfrm>
            <a:off x="-108520" y="6093296"/>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2940" y="-183659"/>
            <a:ext cx="8229600" cy="1143000"/>
          </a:xfrm>
        </p:spPr>
        <p:txBody>
          <a:bodyPr>
            <a:noAutofit/>
          </a:bodyPr>
          <a:lstStyle/>
          <a:p>
            <a:pPr algn="l"/>
            <a:r>
              <a:rPr lang="nl-BE" sz="2400" cap="all" dirty="0">
                <a:solidFill>
                  <a:schemeClr val="tx2"/>
                </a:solidFill>
              </a:rPr>
              <a:t>STEPS in planning a </a:t>
            </a:r>
            <a:r>
              <a:rPr lang="nl-BE" sz="2400" cap="all" dirty="0" err="1">
                <a:solidFill>
                  <a:schemeClr val="tx2"/>
                </a:solidFill>
              </a:rPr>
              <a:t>multi</a:t>
            </a:r>
            <a:r>
              <a:rPr lang="nl-BE" sz="2400" cap="all" dirty="0">
                <a:solidFill>
                  <a:schemeClr val="tx2"/>
                </a:solidFill>
              </a:rPr>
              <a:t>-actor approach</a:t>
            </a:r>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3" name="AutoShape 5" descr="Afbeeldingsresultaat voor niko d'hont vlakw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AutoShape 7" descr="Afbeeldingsresultaat voor niko d'hont vlakw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6" name="AutoShape 15" descr="Afbeeldingsresultaat voor niko d'hont vlakwa"/>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 name="AutoShape 23" descr="Afbeeldingsresultaat voor ingeborg joris vito"/>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 name="Content Placeholder 19">
            <a:extLst>
              <a:ext uri="{FF2B5EF4-FFF2-40B4-BE49-F238E27FC236}">
                <a16:creationId xmlns:a16="http://schemas.microsoft.com/office/drawing/2014/main" id="{A2D995B9-B4E6-4A6C-99A9-2624F15ECF8F}"/>
              </a:ext>
            </a:extLst>
          </p:cNvPr>
          <p:cNvSpPr>
            <a:spLocks noGrp="1"/>
          </p:cNvSpPr>
          <p:nvPr>
            <p:ph idx="1"/>
          </p:nvPr>
        </p:nvSpPr>
        <p:spPr>
          <a:xfrm>
            <a:off x="448681" y="1235074"/>
            <a:ext cx="8229600" cy="4525963"/>
          </a:xfrm>
        </p:spPr>
        <p:txBody>
          <a:bodyPr>
            <a:normAutofit fontScale="92500" lnSpcReduction="20000"/>
          </a:bodyPr>
          <a:lstStyle/>
          <a:p>
            <a:pPr marL="0" indent="0">
              <a:buNone/>
            </a:pPr>
            <a:r>
              <a:rPr lang="en-US" b="1" dirty="0"/>
              <a:t>Step 1 – Identifying the actors</a:t>
            </a:r>
            <a:endParaRPr lang="x-none" b="1" dirty="0"/>
          </a:p>
          <a:p>
            <a:r>
              <a:rPr lang="en-US" dirty="0"/>
              <a:t>collect data about the actors that have an influence on or that are influenced by the water system</a:t>
            </a:r>
          </a:p>
          <a:p>
            <a:r>
              <a:rPr lang="en-US" dirty="0"/>
              <a:t>map the stakeholders in a structured way</a:t>
            </a:r>
          </a:p>
          <a:p>
            <a:pPr marL="0" indent="0">
              <a:buNone/>
            </a:pPr>
            <a:r>
              <a:rPr lang="en-US" b="1" dirty="0"/>
              <a:t>Step 2 – Designing the process </a:t>
            </a:r>
            <a:endParaRPr lang="x-none" b="1" dirty="0"/>
          </a:p>
          <a:p>
            <a:r>
              <a:rPr lang="en-US" dirty="0"/>
              <a:t>one manager to keep an overview over the whole process (action lab leader)</a:t>
            </a:r>
          </a:p>
          <a:p>
            <a:r>
              <a:rPr lang="en-US" dirty="0" err="1"/>
              <a:t>Organise</a:t>
            </a:r>
            <a:r>
              <a:rPr lang="en-US" dirty="0"/>
              <a:t> in-depth interviews, focus groups, questionnaires, information moments, flyers</a:t>
            </a:r>
          </a:p>
          <a:p>
            <a:endParaRPr lang="en-US" dirty="0"/>
          </a:p>
          <a:p>
            <a:endParaRPr lang="en-US" dirty="0"/>
          </a:p>
          <a:p>
            <a:endParaRPr lang="en-US" dirty="0"/>
          </a:p>
          <a:p>
            <a:endParaRPr lang="en-BE" dirty="0"/>
          </a:p>
        </p:txBody>
      </p:sp>
      <p:sp>
        <p:nvSpPr>
          <p:cNvPr id="21" name="Footer Placeholder 20">
            <a:extLst>
              <a:ext uri="{FF2B5EF4-FFF2-40B4-BE49-F238E27FC236}">
                <a16:creationId xmlns:a16="http://schemas.microsoft.com/office/drawing/2014/main" id="{E29A7437-2359-44A3-A610-9A342392FA5A}"/>
              </a:ext>
            </a:extLst>
          </p:cNvPr>
          <p:cNvSpPr>
            <a:spLocks noGrp="1"/>
          </p:cNvSpPr>
          <p:nvPr>
            <p:ph type="ftr" sz="quarter" idx="11"/>
          </p:nvPr>
        </p:nvSpPr>
        <p:spPr/>
        <p:txBody>
          <a:bodyPr/>
          <a:lstStyle/>
          <a:p>
            <a:r>
              <a:rPr lang="en-US"/>
              <a:t>EGU General Assembly April 11, 2018</a:t>
            </a:r>
            <a:endParaRPr lang="nl-BE"/>
          </a:p>
        </p:txBody>
      </p:sp>
      <p:cxnSp>
        <p:nvCxnSpPr>
          <p:cNvPr id="15" name="Straight Connector 6">
            <a:extLst>
              <a:ext uri="{FF2B5EF4-FFF2-40B4-BE49-F238E27FC236}">
                <a16:creationId xmlns:a16="http://schemas.microsoft.com/office/drawing/2014/main" id="{B01A81CA-C717-41C1-911D-B87C736D0FF6}"/>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96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2940" y="-183659"/>
            <a:ext cx="8229600" cy="1143000"/>
          </a:xfrm>
        </p:spPr>
        <p:txBody>
          <a:bodyPr>
            <a:noAutofit/>
          </a:bodyPr>
          <a:lstStyle/>
          <a:p>
            <a:pPr algn="l"/>
            <a:r>
              <a:rPr lang="nl-BE" sz="2400" cap="all" dirty="0" err="1">
                <a:solidFill>
                  <a:schemeClr val="tx2"/>
                </a:solidFill>
              </a:rPr>
              <a:t>What</a:t>
            </a:r>
            <a:r>
              <a:rPr lang="nl-BE" sz="2400" cap="all" dirty="0">
                <a:solidFill>
                  <a:schemeClr val="tx2"/>
                </a:solidFill>
              </a:rPr>
              <a:t> is a TYPICAL MULTI-ACTOR partnership?</a:t>
            </a:r>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itchFamily="34" charset="0"/>
              <a:cs typeface="Arial" pitchFamily="34" charset="0"/>
            </a:endParaRPr>
          </a:p>
        </p:txBody>
      </p:sp>
      <p:sp>
        <p:nvSpPr>
          <p:cNvPr id="13" name="AutoShape 5" descr="Afbeeldingsresultaat voor niko d'hont vlakw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4" name="AutoShape 7" descr="Afbeeldingsresultaat voor niko d'hont vlakw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6" name="AutoShape 15" descr="Afbeeldingsresultaat voor niko d'hont vlakwa"/>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 name="AutoShape 23" descr="Afbeeldingsresultaat voor ingeborg joris vito"/>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2306481" y="947124"/>
            <a:ext cx="5073831" cy="4948218"/>
          </a:xfrm>
          <a:prstGeom prst="rect">
            <a:avLst/>
          </a:prstGeom>
        </p:spPr>
      </p:pic>
      <p:sp>
        <p:nvSpPr>
          <p:cNvPr id="15" name="TextBox 14">
            <a:extLst>
              <a:ext uri="{FF2B5EF4-FFF2-40B4-BE49-F238E27FC236}">
                <a16:creationId xmlns:a16="http://schemas.microsoft.com/office/drawing/2014/main" id="{9C899C07-9B84-412D-87C1-7D94016D2540}"/>
              </a:ext>
            </a:extLst>
          </p:cNvPr>
          <p:cNvSpPr txBox="1"/>
          <p:nvPr/>
        </p:nvSpPr>
        <p:spPr>
          <a:xfrm>
            <a:off x="331169" y="5529426"/>
            <a:ext cx="7576818" cy="707886"/>
          </a:xfrm>
          <a:prstGeom prst="rect">
            <a:avLst/>
          </a:prstGeom>
          <a:noFill/>
        </p:spPr>
        <p:txBody>
          <a:bodyPr wrap="none" rtlCol="0">
            <a:spAutoFit/>
          </a:bodyPr>
          <a:lstStyle/>
          <a:p>
            <a:r>
              <a:rPr lang="en-US" sz="2000" b="1" dirty="0">
                <a:solidFill>
                  <a:srgbClr val="FF0000"/>
                </a:solidFill>
              </a:rPr>
              <a:t>Multi-level &amp; multi-scale</a:t>
            </a:r>
          </a:p>
          <a:p>
            <a:r>
              <a:rPr lang="en-US" sz="2000" b="1" dirty="0">
                <a:solidFill>
                  <a:srgbClr val="FF0000"/>
                </a:solidFill>
              </a:rPr>
              <a:t>Different composition depending on location, objective, and culture</a:t>
            </a:r>
            <a:endParaRPr lang="en-BE" sz="2000" b="1" dirty="0">
              <a:solidFill>
                <a:srgbClr val="FF0000"/>
              </a:solidFill>
            </a:endParaRPr>
          </a:p>
        </p:txBody>
      </p:sp>
      <p:sp>
        <p:nvSpPr>
          <p:cNvPr id="7" name="Footer Placeholder 6">
            <a:extLst>
              <a:ext uri="{FF2B5EF4-FFF2-40B4-BE49-F238E27FC236}">
                <a16:creationId xmlns:a16="http://schemas.microsoft.com/office/drawing/2014/main" id="{6D48548D-DEE6-4C10-A236-B3D2C044B769}"/>
              </a:ext>
            </a:extLst>
          </p:cNvPr>
          <p:cNvSpPr>
            <a:spLocks noGrp="1"/>
          </p:cNvSpPr>
          <p:nvPr>
            <p:ph type="ftr" sz="quarter" idx="11"/>
          </p:nvPr>
        </p:nvSpPr>
        <p:spPr/>
        <p:txBody>
          <a:bodyPr/>
          <a:lstStyle/>
          <a:p>
            <a:r>
              <a:rPr lang="en-US"/>
              <a:t>EGU General Assembly April 11, 2018</a:t>
            </a:r>
            <a:endParaRPr lang="nl-BE"/>
          </a:p>
        </p:txBody>
      </p:sp>
      <p:cxnSp>
        <p:nvCxnSpPr>
          <p:cNvPr id="18" name="Straight Connector 6">
            <a:extLst>
              <a:ext uri="{FF2B5EF4-FFF2-40B4-BE49-F238E27FC236}">
                <a16:creationId xmlns:a16="http://schemas.microsoft.com/office/drawing/2014/main" id="{C25603C8-0092-486F-915A-7C8500A072A6}"/>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45ACFC37-0324-4961-8144-730538807D62}"/>
              </a:ext>
            </a:extLst>
          </p:cNvPr>
          <p:cNvGrpSpPr/>
          <p:nvPr/>
        </p:nvGrpSpPr>
        <p:grpSpPr>
          <a:xfrm>
            <a:off x="3491880" y="1139349"/>
            <a:ext cx="5192810" cy="3513787"/>
            <a:chOff x="3491880" y="1139349"/>
            <a:chExt cx="5192810" cy="3513787"/>
          </a:xfrm>
        </p:grpSpPr>
        <p:sp>
          <p:nvSpPr>
            <p:cNvPr id="20" name="Oval 19">
              <a:extLst>
                <a:ext uri="{FF2B5EF4-FFF2-40B4-BE49-F238E27FC236}">
                  <a16:creationId xmlns:a16="http://schemas.microsoft.com/office/drawing/2014/main" id="{2344D231-8F83-47BF-931A-9A2F0C73A7E7}"/>
                </a:ext>
              </a:extLst>
            </p:cNvPr>
            <p:cNvSpPr/>
            <p:nvPr/>
          </p:nvSpPr>
          <p:spPr>
            <a:xfrm>
              <a:off x="3491880" y="2060848"/>
              <a:ext cx="2736304" cy="2592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rgbClr val="FF0000"/>
                </a:solidFill>
              </a:endParaRPr>
            </a:p>
          </p:txBody>
        </p:sp>
        <p:cxnSp>
          <p:nvCxnSpPr>
            <p:cNvPr id="24" name="Straight Arrow Connector 23">
              <a:extLst>
                <a:ext uri="{FF2B5EF4-FFF2-40B4-BE49-F238E27FC236}">
                  <a16:creationId xmlns:a16="http://schemas.microsoft.com/office/drawing/2014/main" id="{78FF1F0C-9A66-4F59-BC87-19015DF9F068}"/>
                </a:ext>
              </a:extLst>
            </p:cNvPr>
            <p:cNvCxnSpPr/>
            <p:nvPr/>
          </p:nvCxnSpPr>
          <p:spPr>
            <a:xfrm flipH="1">
              <a:off x="5580112" y="1340768"/>
              <a:ext cx="648072" cy="864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4AFF26-F79F-4A05-8DD7-C6A673A5F03E}"/>
                </a:ext>
              </a:extLst>
            </p:cNvPr>
            <p:cNvSpPr txBox="1"/>
            <p:nvPr/>
          </p:nvSpPr>
          <p:spPr>
            <a:xfrm>
              <a:off x="6228184" y="1139349"/>
              <a:ext cx="2456506" cy="369332"/>
            </a:xfrm>
            <a:prstGeom prst="rect">
              <a:avLst/>
            </a:prstGeom>
            <a:noFill/>
            <a:ln>
              <a:solidFill>
                <a:srgbClr val="FF0000"/>
              </a:solidFill>
            </a:ln>
          </p:spPr>
          <p:txBody>
            <a:bodyPr wrap="none" rtlCol="0">
              <a:spAutoFit/>
            </a:bodyPr>
            <a:lstStyle/>
            <a:p>
              <a:r>
                <a:rPr lang="en-US" b="1" dirty="0">
                  <a:solidFill>
                    <a:srgbClr val="FF0000"/>
                  </a:solidFill>
                </a:rPr>
                <a:t>Led by action lab leader</a:t>
              </a:r>
              <a:endParaRPr lang="en-BE" b="1" dirty="0">
                <a:solidFill>
                  <a:srgbClr val="FF0000"/>
                </a:solidFill>
              </a:endParaRPr>
            </a:p>
          </p:txBody>
        </p:sp>
      </p:grpSp>
    </p:spTree>
    <p:extLst>
      <p:ext uri="{BB962C8B-B14F-4D97-AF65-F5344CB8AC3E}">
        <p14:creationId xmlns:p14="http://schemas.microsoft.com/office/powerpoint/2010/main" val="24013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220" y="1143001"/>
            <a:ext cx="8229600" cy="4525963"/>
          </a:xfrm>
        </p:spPr>
        <p:txBody>
          <a:bodyPr>
            <a:normAutofit/>
          </a:bodyPr>
          <a:lstStyle/>
          <a:p>
            <a:r>
              <a:rPr lang="en-US" sz="2800" dirty="0"/>
              <a:t>A transparent and fair process </a:t>
            </a:r>
            <a:endParaRPr lang="nl-BE" sz="2800" dirty="0"/>
          </a:p>
          <a:p>
            <a:r>
              <a:rPr lang="en-US" sz="2800" dirty="0"/>
              <a:t>Visualization of the process for better understanding </a:t>
            </a:r>
            <a:endParaRPr lang="nl-BE" sz="2800" dirty="0"/>
          </a:p>
          <a:p>
            <a:r>
              <a:rPr lang="en-US" sz="2800" dirty="0"/>
              <a:t>An equal involvement of all actors</a:t>
            </a:r>
            <a:endParaRPr lang="nl-BE" sz="2800" dirty="0"/>
          </a:p>
          <a:p>
            <a:r>
              <a:rPr lang="en-US" sz="2800" dirty="0"/>
              <a:t>A neutral start for the process by sharing common objectives and a common language</a:t>
            </a:r>
            <a:endParaRPr lang="nl-BE" sz="2800" dirty="0"/>
          </a:p>
          <a:p>
            <a:r>
              <a:rPr lang="en-US" sz="2800" dirty="0"/>
              <a:t>Social and emotional dynamics to encourage overall group functioning </a:t>
            </a:r>
            <a:endParaRPr lang="nl-BE" sz="2800" dirty="0"/>
          </a:p>
          <a:p>
            <a:endParaRPr lang="nl-BE" sz="2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171400"/>
            <a:ext cx="8229600" cy="1143000"/>
          </a:xfrm>
        </p:spPr>
        <p:txBody>
          <a:bodyPr>
            <a:noAutofit/>
          </a:bodyPr>
          <a:lstStyle/>
          <a:p>
            <a:pPr algn="l"/>
            <a:r>
              <a:rPr lang="nl-BE" sz="2800" cap="all" dirty="0">
                <a:solidFill>
                  <a:schemeClr val="tx2"/>
                </a:solidFill>
              </a:rPr>
              <a:t>MULTI ACTOR MGT PRINCIPLES</a:t>
            </a:r>
          </a:p>
        </p:txBody>
      </p:sp>
      <p:cxnSp>
        <p:nvCxnSpPr>
          <p:cNvPr id="10" name="Straight Connector 6">
            <a:extLst>
              <a:ext uri="{FF2B5EF4-FFF2-40B4-BE49-F238E27FC236}">
                <a16:creationId xmlns:a16="http://schemas.microsoft.com/office/drawing/2014/main" id="{0A562F4E-5A30-4AB4-A2AB-E46728E57ECF}"/>
              </a:ext>
            </a:extLst>
          </p:cNvPr>
          <p:cNvCxnSpPr/>
          <p:nvPr/>
        </p:nvCxnSpPr>
        <p:spPr>
          <a:xfrm>
            <a:off x="-108520" y="6309320"/>
            <a:ext cx="925252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1E9EE213-3C03-423E-A88F-F2EA7E1A00DA}"/>
              </a:ext>
            </a:extLst>
          </p:cNvPr>
          <p:cNvSpPr>
            <a:spLocks noGrp="1"/>
          </p:cNvSpPr>
          <p:nvPr>
            <p:ph type="ftr" sz="quarter" idx="11"/>
          </p:nvPr>
        </p:nvSpPr>
        <p:spPr/>
        <p:txBody>
          <a:bodyPr/>
          <a:lstStyle/>
          <a:p>
            <a:r>
              <a:rPr lang="en-US"/>
              <a:t>EGU General Assembly April 11, 2018</a:t>
            </a:r>
            <a:endParaRPr lang="nl-BE"/>
          </a:p>
        </p:txBody>
      </p:sp>
      <p:grpSp>
        <p:nvGrpSpPr>
          <p:cNvPr id="13" name="Group 12">
            <a:extLst>
              <a:ext uri="{FF2B5EF4-FFF2-40B4-BE49-F238E27FC236}">
                <a16:creationId xmlns:a16="http://schemas.microsoft.com/office/drawing/2014/main" id="{FA0FB872-DC9B-45B6-A09D-32ECC5E9DA1C}"/>
              </a:ext>
            </a:extLst>
          </p:cNvPr>
          <p:cNvGrpSpPr/>
          <p:nvPr/>
        </p:nvGrpSpPr>
        <p:grpSpPr>
          <a:xfrm>
            <a:off x="389831" y="1018629"/>
            <a:ext cx="8934697" cy="5362699"/>
            <a:chOff x="389831" y="1018629"/>
            <a:chExt cx="8934697" cy="5362699"/>
          </a:xfrm>
        </p:grpSpPr>
        <p:grpSp>
          <p:nvGrpSpPr>
            <p:cNvPr id="6" name="Group 5">
              <a:extLst>
                <a:ext uri="{FF2B5EF4-FFF2-40B4-BE49-F238E27FC236}">
                  <a16:creationId xmlns:a16="http://schemas.microsoft.com/office/drawing/2014/main" id="{9DAA6618-13D7-4737-BD3D-97AF0D5EDFDA}"/>
                </a:ext>
              </a:extLst>
            </p:cNvPr>
            <p:cNvGrpSpPr/>
            <p:nvPr/>
          </p:nvGrpSpPr>
          <p:grpSpPr>
            <a:xfrm>
              <a:off x="389831" y="1018629"/>
              <a:ext cx="8420378" cy="4847112"/>
              <a:chOff x="1763688" y="2728301"/>
              <a:chExt cx="6120680" cy="3581843"/>
            </a:xfrm>
          </p:grpSpPr>
          <p:pic>
            <p:nvPicPr>
              <p:cNvPr id="4" name="Afbeelding 17"/>
              <p:cNvPicPr/>
              <p:nvPr/>
            </p:nvPicPr>
            <p:blipFill>
              <a:blip r:embed="rId3">
                <a:extLst>
                  <a:ext uri="{28A0092B-C50C-407E-A947-70E740481C1C}">
                    <a14:useLocalDpi xmlns:a14="http://schemas.microsoft.com/office/drawing/2010/main" val="0"/>
                  </a:ext>
                </a:extLst>
              </a:blip>
              <a:stretch>
                <a:fillRect/>
              </a:stretch>
            </p:blipFill>
            <p:spPr>
              <a:xfrm>
                <a:off x="1763688" y="2728301"/>
                <a:ext cx="5919028" cy="3581843"/>
              </a:xfrm>
              <a:prstGeom prst="rect">
                <a:avLst/>
              </a:prstGeom>
            </p:spPr>
          </p:pic>
          <p:sp>
            <p:nvSpPr>
              <p:cNvPr id="5" name="TextBox 4">
                <a:extLst>
                  <a:ext uri="{FF2B5EF4-FFF2-40B4-BE49-F238E27FC236}">
                    <a16:creationId xmlns:a16="http://schemas.microsoft.com/office/drawing/2014/main" id="{78D6B705-117E-4EA4-8CD0-165B308A147A}"/>
                  </a:ext>
                </a:extLst>
              </p:cNvPr>
              <p:cNvSpPr txBox="1"/>
              <p:nvPr/>
            </p:nvSpPr>
            <p:spPr>
              <a:xfrm>
                <a:off x="6696744" y="3526470"/>
                <a:ext cx="1187624" cy="523220"/>
              </a:xfrm>
              <a:prstGeom prst="rect">
                <a:avLst/>
              </a:prstGeom>
              <a:solidFill>
                <a:schemeClr val="bg1"/>
              </a:solidFill>
            </p:spPr>
            <p:txBody>
              <a:bodyPr wrap="square" rtlCol="0">
                <a:spAutoFit/>
              </a:bodyPr>
              <a:lstStyle/>
              <a:p>
                <a:r>
                  <a:rPr lang="en-US" sz="1400" b="1" dirty="0">
                    <a:solidFill>
                      <a:srgbClr val="FF0000"/>
                    </a:solidFill>
                  </a:rPr>
                  <a:t>Action lab leader</a:t>
                </a:r>
                <a:endParaRPr lang="en-BE" sz="1400" b="1" dirty="0">
                  <a:solidFill>
                    <a:srgbClr val="FF0000"/>
                  </a:solidFill>
                </a:endParaRPr>
              </a:p>
            </p:txBody>
          </p:sp>
        </p:grpSp>
        <p:sp>
          <p:nvSpPr>
            <p:cNvPr id="12" name="Rectangle 11">
              <a:extLst>
                <a:ext uri="{FF2B5EF4-FFF2-40B4-BE49-F238E27FC236}">
                  <a16:creationId xmlns:a16="http://schemas.microsoft.com/office/drawing/2014/main" id="{E6CBA224-BA60-4417-A0C2-DCD558FFA11C}"/>
                </a:ext>
              </a:extLst>
            </p:cNvPr>
            <p:cNvSpPr/>
            <p:nvPr/>
          </p:nvSpPr>
          <p:spPr>
            <a:xfrm>
              <a:off x="4752528" y="5734997"/>
              <a:ext cx="4572000" cy="646331"/>
            </a:xfrm>
            <a:prstGeom prst="rect">
              <a:avLst/>
            </a:prstGeom>
          </p:spPr>
          <p:txBody>
            <a:bodyPr>
              <a:spAutoFit/>
            </a:bodyPr>
            <a:lstStyle/>
            <a:p>
              <a:r>
                <a:rPr lang="en-US" dirty="0"/>
                <a:t>Adapted from </a:t>
              </a:r>
              <a:r>
                <a:rPr lang="en-BE" dirty="0" err="1"/>
                <a:t>Messely</a:t>
              </a:r>
              <a:r>
                <a:rPr lang="en-BE" dirty="0"/>
                <a:t>, L.</a:t>
              </a:r>
              <a:r>
                <a:rPr lang="en-US" dirty="0"/>
                <a:t> et al. </a:t>
              </a:r>
              <a:r>
                <a:rPr lang="en-BE" dirty="0"/>
                <a:t>2013</a:t>
              </a:r>
              <a:r>
                <a:rPr lang="en-US" i="1" dirty="0"/>
                <a:t>.</a:t>
              </a:r>
              <a:r>
                <a:rPr lang="en-BE" i="1" dirty="0"/>
                <a:t> </a:t>
              </a:r>
              <a:endParaRPr lang="en-US" i="1" dirty="0"/>
            </a:p>
            <a:p>
              <a:r>
                <a:rPr lang="en-BE" i="1" dirty="0"/>
                <a:t>J. Rural Studies</a:t>
              </a:r>
              <a:r>
                <a:rPr lang="en-BE" dirty="0"/>
                <a:t> 32, 400–410.</a:t>
              </a:r>
            </a:p>
          </p:txBody>
        </p:sp>
      </p:grpSp>
    </p:spTree>
    <p:extLst>
      <p:ext uri="{BB962C8B-B14F-4D97-AF65-F5344CB8AC3E}">
        <p14:creationId xmlns:p14="http://schemas.microsoft.com/office/powerpoint/2010/main" val="33193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3"/>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107504" y="-171400"/>
            <a:ext cx="8229600" cy="1143000"/>
          </a:xfrm>
        </p:spPr>
        <p:txBody>
          <a:bodyPr>
            <a:noAutofit/>
          </a:bodyPr>
          <a:lstStyle/>
          <a:p>
            <a:pPr algn="l"/>
            <a:r>
              <a:rPr lang="nl-BE" sz="2800" cap="all" dirty="0">
                <a:solidFill>
                  <a:schemeClr val="tx2"/>
                </a:solidFill>
              </a:rPr>
              <a:t>MULTI-ACTOR IN </a:t>
            </a:r>
            <a:r>
              <a:rPr lang="nl-BE" sz="2800" cap="all" dirty="0" err="1">
                <a:solidFill>
                  <a:schemeClr val="tx2"/>
                </a:solidFill>
              </a:rPr>
              <a:t>the</a:t>
            </a:r>
            <a:r>
              <a:rPr lang="nl-BE" sz="2800" cap="all" dirty="0">
                <a:solidFill>
                  <a:schemeClr val="tx2"/>
                </a:solidFill>
              </a:rPr>
              <a:t> BOLLAERTBEEK (BE)</a:t>
            </a:r>
          </a:p>
        </p:txBody>
      </p:sp>
      <p:pic>
        <p:nvPicPr>
          <p:cNvPr id="3" name="Content Placeholder 2">
            <a:extLst>
              <a:ext uri="{FF2B5EF4-FFF2-40B4-BE49-F238E27FC236}">
                <a16:creationId xmlns:a16="http://schemas.microsoft.com/office/drawing/2014/main" id="{2DAFD87D-60E2-4A4A-8784-6599696A8E5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070"/>
          <a:stretch/>
        </p:blipFill>
        <p:spPr>
          <a:xfrm rot="5400000">
            <a:off x="3535867" y="3429636"/>
            <a:ext cx="2466080" cy="2501785"/>
          </a:xfrm>
        </p:spPr>
      </p:pic>
      <p:sp>
        <p:nvSpPr>
          <p:cNvPr id="12" name="Footer Placeholder 11">
            <a:extLst>
              <a:ext uri="{FF2B5EF4-FFF2-40B4-BE49-F238E27FC236}">
                <a16:creationId xmlns:a16="http://schemas.microsoft.com/office/drawing/2014/main" id="{90D1DB94-0350-483E-BD55-CC43B4896CBC}"/>
              </a:ext>
            </a:extLst>
          </p:cNvPr>
          <p:cNvSpPr>
            <a:spLocks noGrp="1"/>
          </p:cNvSpPr>
          <p:nvPr>
            <p:ph type="ftr" sz="quarter" idx="11"/>
          </p:nvPr>
        </p:nvSpPr>
        <p:spPr/>
        <p:txBody>
          <a:bodyPr/>
          <a:lstStyle/>
          <a:p>
            <a:r>
              <a:rPr lang="en-US"/>
              <a:t>EGU General Assembly April 11, 2018</a:t>
            </a:r>
            <a:endParaRPr lang="nl-BE"/>
          </a:p>
        </p:txBody>
      </p:sp>
      <p:pic>
        <p:nvPicPr>
          <p:cNvPr id="15" name="Picture 14">
            <a:extLst>
              <a:ext uri="{FF2B5EF4-FFF2-40B4-BE49-F238E27FC236}">
                <a16:creationId xmlns:a16="http://schemas.microsoft.com/office/drawing/2014/main" id="{700EC814-A6DB-4AA6-9426-7054E4426F01}"/>
              </a:ext>
            </a:extLst>
          </p:cNvPr>
          <p:cNvPicPr>
            <a:picLocks noChangeAspect="1"/>
          </p:cNvPicPr>
          <p:nvPr/>
        </p:nvPicPr>
        <p:blipFill rotWithShape="1">
          <a:blip r:embed="rId4"/>
          <a:srcRect l="57198" t="306" r="14721" b="50603"/>
          <a:stretch/>
        </p:blipFill>
        <p:spPr>
          <a:xfrm>
            <a:off x="137924" y="3071967"/>
            <a:ext cx="3184842" cy="3104115"/>
          </a:xfrm>
          <a:prstGeom prst="rect">
            <a:avLst/>
          </a:prstGeom>
        </p:spPr>
      </p:pic>
      <p:pic>
        <p:nvPicPr>
          <p:cNvPr id="18" name="Picture 17">
            <a:extLst>
              <a:ext uri="{FF2B5EF4-FFF2-40B4-BE49-F238E27FC236}">
                <a16:creationId xmlns:a16="http://schemas.microsoft.com/office/drawing/2014/main" id="{49762C82-55F8-42AD-BEC2-37E5A717AAFF}"/>
              </a:ext>
            </a:extLst>
          </p:cNvPr>
          <p:cNvPicPr>
            <a:picLocks noChangeAspect="1"/>
          </p:cNvPicPr>
          <p:nvPr/>
        </p:nvPicPr>
        <p:blipFill rotWithShape="1">
          <a:blip r:embed="rId4"/>
          <a:srcRect t="63470" r="52258" b="2150"/>
          <a:stretch/>
        </p:blipFill>
        <p:spPr>
          <a:xfrm>
            <a:off x="3393542" y="845400"/>
            <a:ext cx="5631542" cy="2260951"/>
          </a:xfrm>
          <a:prstGeom prst="rect">
            <a:avLst/>
          </a:prstGeom>
        </p:spPr>
      </p:pic>
      <p:pic>
        <p:nvPicPr>
          <p:cNvPr id="19" name="Picture 18">
            <a:extLst>
              <a:ext uri="{FF2B5EF4-FFF2-40B4-BE49-F238E27FC236}">
                <a16:creationId xmlns:a16="http://schemas.microsoft.com/office/drawing/2014/main" id="{01D7BA3F-BE40-4483-A3D5-119D9A87C4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07571" y="3533589"/>
            <a:ext cx="3140968" cy="2355726"/>
          </a:xfrm>
          <a:prstGeom prst="rect">
            <a:avLst/>
          </a:prstGeom>
        </p:spPr>
      </p:pic>
      <p:sp>
        <p:nvSpPr>
          <p:cNvPr id="20" name="TextBox 19">
            <a:extLst>
              <a:ext uri="{FF2B5EF4-FFF2-40B4-BE49-F238E27FC236}">
                <a16:creationId xmlns:a16="http://schemas.microsoft.com/office/drawing/2014/main" id="{CFDC3BB8-19FC-4BEC-AC98-677451E96FBA}"/>
              </a:ext>
            </a:extLst>
          </p:cNvPr>
          <p:cNvSpPr txBox="1"/>
          <p:nvPr/>
        </p:nvSpPr>
        <p:spPr>
          <a:xfrm>
            <a:off x="5111327" y="5517232"/>
            <a:ext cx="829010" cy="369332"/>
          </a:xfrm>
          <a:prstGeom prst="rect">
            <a:avLst/>
          </a:prstGeom>
          <a:noFill/>
        </p:spPr>
        <p:txBody>
          <a:bodyPr wrap="none" rtlCol="0">
            <a:spAutoFit/>
          </a:bodyPr>
          <a:lstStyle/>
          <a:p>
            <a:r>
              <a:rPr lang="en-US" dirty="0">
                <a:solidFill>
                  <a:schemeClr val="bg1"/>
                </a:solidFill>
              </a:rPr>
              <a:t>MAG 1</a:t>
            </a:r>
            <a:endParaRPr lang="en-BE" dirty="0">
              <a:solidFill>
                <a:schemeClr val="bg1"/>
              </a:solidFill>
            </a:endParaRPr>
          </a:p>
        </p:txBody>
      </p:sp>
      <p:sp>
        <p:nvSpPr>
          <p:cNvPr id="21" name="TextBox 20">
            <a:extLst>
              <a:ext uri="{FF2B5EF4-FFF2-40B4-BE49-F238E27FC236}">
                <a16:creationId xmlns:a16="http://schemas.microsoft.com/office/drawing/2014/main" id="{AAA0354F-A972-4C48-82C9-E1A381B6DC28}"/>
              </a:ext>
            </a:extLst>
          </p:cNvPr>
          <p:cNvSpPr txBox="1"/>
          <p:nvPr/>
        </p:nvSpPr>
        <p:spPr>
          <a:xfrm>
            <a:off x="7812360" y="5883054"/>
            <a:ext cx="829010" cy="369332"/>
          </a:xfrm>
          <a:prstGeom prst="rect">
            <a:avLst/>
          </a:prstGeom>
          <a:noFill/>
        </p:spPr>
        <p:txBody>
          <a:bodyPr wrap="none" rtlCol="0">
            <a:spAutoFit/>
          </a:bodyPr>
          <a:lstStyle/>
          <a:p>
            <a:r>
              <a:rPr lang="en-US" dirty="0">
                <a:solidFill>
                  <a:schemeClr val="bg1"/>
                </a:solidFill>
              </a:rPr>
              <a:t>MAG 2</a:t>
            </a:r>
            <a:endParaRPr lang="en-BE" dirty="0">
              <a:solidFill>
                <a:schemeClr val="bg1"/>
              </a:solidFill>
            </a:endParaRPr>
          </a:p>
        </p:txBody>
      </p:sp>
      <p:cxnSp>
        <p:nvCxnSpPr>
          <p:cNvPr id="22" name="Straight Connector 6">
            <a:extLst>
              <a:ext uri="{FF2B5EF4-FFF2-40B4-BE49-F238E27FC236}">
                <a16:creationId xmlns:a16="http://schemas.microsoft.com/office/drawing/2014/main" id="{520E4596-672C-45EF-95BA-2EB21992F90E}"/>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6192A66D-3474-4B6E-9ED1-E79CD620BC8D}"/>
              </a:ext>
            </a:extLst>
          </p:cNvPr>
          <p:cNvPicPr>
            <a:picLocks noChangeAspect="1"/>
          </p:cNvPicPr>
          <p:nvPr/>
        </p:nvPicPr>
        <p:blipFill>
          <a:blip r:embed="rId6"/>
          <a:stretch>
            <a:fillRect/>
          </a:stretch>
        </p:blipFill>
        <p:spPr>
          <a:xfrm>
            <a:off x="648023" y="934501"/>
            <a:ext cx="2205000" cy="1886500"/>
          </a:xfrm>
          <a:prstGeom prst="rect">
            <a:avLst/>
          </a:prstGeom>
        </p:spPr>
      </p:pic>
    </p:spTree>
    <p:extLst>
      <p:ext uri="{BB962C8B-B14F-4D97-AF65-F5344CB8AC3E}">
        <p14:creationId xmlns:p14="http://schemas.microsoft.com/office/powerpoint/2010/main" val="386114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786B85-BA5E-49C2-BDC1-2DCC62F3F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22" y="3265660"/>
            <a:ext cx="5772956" cy="4877481"/>
          </a:xfrm>
          <a:prstGeom prst="rect">
            <a:avLst/>
          </a:prstGeom>
        </p:spPr>
      </p:pic>
      <p:sp>
        <p:nvSpPr>
          <p:cNvPr id="5" name="Rectangle 4">
            <a:extLst>
              <a:ext uri="{FF2B5EF4-FFF2-40B4-BE49-F238E27FC236}">
                <a16:creationId xmlns:a16="http://schemas.microsoft.com/office/drawing/2014/main" id="{DCCF6FB5-7BF5-4664-B2DA-B4313A07EF57}"/>
              </a:ext>
            </a:extLst>
          </p:cNvPr>
          <p:cNvSpPr/>
          <p:nvPr/>
        </p:nvSpPr>
        <p:spPr>
          <a:xfrm>
            <a:off x="1061356" y="1186000"/>
            <a:ext cx="6912768" cy="1569660"/>
          </a:xfrm>
          <a:prstGeom prst="rect">
            <a:avLst/>
          </a:prstGeom>
        </p:spPr>
        <p:txBody>
          <a:bodyPr wrap="square">
            <a:spAutoFit/>
          </a:bodyPr>
          <a:lstStyle/>
          <a:p>
            <a:pPr marL="269875" lvl="1" indent="0" algn="ctr">
              <a:buNone/>
            </a:pPr>
            <a:r>
              <a:rPr lang="nl-BE" sz="2400" dirty="0">
                <a:solidFill>
                  <a:schemeClr val="tx2"/>
                </a:solidFill>
              </a:rPr>
              <a:t>1. New </a:t>
            </a:r>
            <a:r>
              <a:rPr lang="nl-BE" sz="2400" b="1" dirty="0" err="1">
                <a:solidFill>
                  <a:schemeClr val="tx2"/>
                </a:solidFill>
              </a:rPr>
              <a:t>governance</a:t>
            </a:r>
            <a:r>
              <a:rPr lang="nl-BE" sz="2400" dirty="0">
                <a:solidFill>
                  <a:schemeClr val="tx2"/>
                </a:solidFill>
              </a:rPr>
              <a:t>: </a:t>
            </a:r>
            <a:r>
              <a:rPr lang="nl-BE" sz="2400" dirty="0" err="1">
                <a:solidFill>
                  <a:schemeClr val="tx2"/>
                </a:solidFill>
              </a:rPr>
              <a:t>alternative</a:t>
            </a:r>
            <a:r>
              <a:rPr lang="nl-BE" sz="2400" dirty="0">
                <a:solidFill>
                  <a:schemeClr val="tx2"/>
                </a:solidFill>
              </a:rPr>
              <a:t> </a:t>
            </a:r>
            <a:r>
              <a:rPr lang="nl-BE" sz="2400" dirty="0" err="1">
                <a:solidFill>
                  <a:schemeClr val="tx2"/>
                </a:solidFill>
              </a:rPr>
              <a:t>financing</a:t>
            </a:r>
            <a:endParaRPr lang="nl-BE" sz="2400" dirty="0">
              <a:solidFill>
                <a:schemeClr val="tx2"/>
              </a:solidFill>
            </a:endParaRPr>
          </a:p>
          <a:p>
            <a:pPr marL="269875" lvl="1" indent="0" algn="ctr">
              <a:buNone/>
            </a:pPr>
            <a:r>
              <a:rPr lang="nl-BE" sz="2400" dirty="0">
                <a:solidFill>
                  <a:schemeClr val="tx2"/>
                </a:solidFill>
              </a:rPr>
              <a:t>2. </a:t>
            </a:r>
            <a:r>
              <a:rPr lang="nl-BE" sz="2400" b="1" dirty="0">
                <a:solidFill>
                  <a:schemeClr val="tx2"/>
                </a:solidFill>
              </a:rPr>
              <a:t>Share data</a:t>
            </a:r>
            <a:r>
              <a:rPr lang="nl-BE" sz="2400" dirty="0">
                <a:solidFill>
                  <a:schemeClr val="tx2"/>
                </a:solidFill>
              </a:rPr>
              <a:t>: </a:t>
            </a:r>
            <a:r>
              <a:rPr lang="nl-BE" sz="2400" dirty="0" err="1">
                <a:solidFill>
                  <a:schemeClr val="tx2"/>
                </a:solidFill>
              </a:rPr>
              <a:t>participatory</a:t>
            </a:r>
            <a:r>
              <a:rPr lang="nl-BE" sz="2400" dirty="0">
                <a:solidFill>
                  <a:schemeClr val="tx2"/>
                </a:solidFill>
              </a:rPr>
              <a:t> monitoring</a:t>
            </a:r>
          </a:p>
          <a:p>
            <a:pPr marL="269875" lvl="1" indent="0" algn="ctr">
              <a:buNone/>
            </a:pPr>
            <a:r>
              <a:rPr lang="nl-BE" sz="2400" dirty="0">
                <a:solidFill>
                  <a:schemeClr val="tx2"/>
                </a:solidFill>
              </a:rPr>
              <a:t>3. Best </a:t>
            </a:r>
            <a:r>
              <a:rPr lang="nl-BE" sz="2400" b="1" dirty="0">
                <a:solidFill>
                  <a:schemeClr val="tx2"/>
                </a:solidFill>
              </a:rPr>
              <a:t>management </a:t>
            </a:r>
            <a:r>
              <a:rPr lang="nl-BE" sz="2400" b="1" dirty="0" err="1">
                <a:solidFill>
                  <a:schemeClr val="tx2"/>
                </a:solidFill>
              </a:rPr>
              <a:t>into</a:t>
            </a:r>
            <a:r>
              <a:rPr lang="nl-BE" sz="2400" b="1" dirty="0">
                <a:solidFill>
                  <a:schemeClr val="tx2"/>
                </a:solidFill>
              </a:rPr>
              <a:t> </a:t>
            </a:r>
            <a:r>
              <a:rPr lang="nl-BE" sz="2400" b="1" dirty="0" err="1">
                <a:solidFill>
                  <a:schemeClr val="tx2"/>
                </a:solidFill>
              </a:rPr>
              <a:t>practice</a:t>
            </a:r>
            <a:endParaRPr lang="nl-BE" sz="2400" b="1" dirty="0">
              <a:solidFill>
                <a:schemeClr val="tx2"/>
              </a:solidFill>
            </a:endParaRPr>
          </a:p>
          <a:p>
            <a:pPr marL="269875" lvl="1" indent="0" algn="ctr">
              <a:buNone/>
            </a:pPr>
            <a:r>
              <a:rPr lang="nl-BE" sz="2400" dirty="0">
                <a:solidFill>
                  <a:schemeClr val="tx2"/>
                </a:solidFill>
              </a:rPr>
              <a:t>4. </a:t>
            </a:r>
            <a:r>
              <a:rPr lang="nl-BE" sz="2400" dirty="0" err="1">
                <a:solidFill>
                  <a:schemeClr val="tx2"/>
                </a:solidFill>
              </a:rPr>
              <a:t>Bring</a:t>
            </a:r>
            <a:r>
              <a:rPr lang="nl-BE" sz="2400" dirty="0">
                <a:solidFill>
                  <a:schemeClr val="tx2"/>
                </a:solidFill>
              </a:rPr>
              <a:t> </a:t>
            </a:r>
            <a:r>
              <a:rPr lang="nl-BE" sz="2400" b="1" dirty="0" err="1">
                <a:solidFill>
                  <a:schemeClr val="tx2"/>
                </a:solidFill>
              </a:rPr>
              <a:t>all</a:t>
            </a:r>
            <a:r>
              <a:rPr lang="nl-BE" sz="2400" b="1" dirty="0">
                <a:solidFill>
                  <a:schemeClr val="tx2"/>
                </a:solidFill>
              </a:rPr>
              <a:t> information close </a:t>
            </a:r>
            <a:r>
              <a:rPr lang="nl-BE" sz="2400" b="1" dirty="0" err="1">
                <a:solidFill>
                  <a:schemeClr val="tx2"/>
                </a:solidFill>
              </a:rPr>
              <a:t>to</a:t>
            </a:r>
            <a:r>
              <a:rPr lang="nl-BE" sz="2400" b="1" dirty="0">
                <a:solidFill>
                  <a:schemeClr val="tx2"/>
                </a:solidFill>
              </a:rPr>
              <a:t> actor </a:t>
            </a:r>
            <a:r>
              <a:rPr lang="nl-BE" sz="2400" dirty="0" err="1">
                <a:solidFill>
                  <a:schemeClr val="tx2"/>
                </a:solidFill>
              </a:rPr>
              <a:t>using</a:t>
            </a:r>
            <a:r>
              <a:rPr lang="nl-BE" sz="2400" dirty="0">
                <a:solidFill>
                  <a:schemeClr val="tx2"/>
                </a:solidFill>
              </a:rPr>
              <a:t> ICT</a:t>
            </a:r>
          </a:p>
        </p:txBody>
      </p:sp>
      <p:pic>
        <p:nvPicPr>
          <p:cNvPr id="8" name="Picture 2">
            <a:extLst>
              <a:ext uri="{FF2B5EF4-FFF2-40B4-BE49-F238E27FC236}">
                <a16:creationId xmlns:a16="http://schemas.microsoft.com/office/drawing/2014/main" id="{06CF59CC-ACEE-4D5E-8E84-68C57D4737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101" y="1"/>
            <a:ext cx="2005838" cy="67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3">
            <a:extLst>
              <a:ext uri="{FF2B5EF4-FFF2-40B4-BE49-F238E27FC236}">
                <a16:creationId xmlns:a16="http://schemas.microsoft.com/office/drawing/2014/main" id="{E49D9BC0-DBDB-4A94-AB2F-E8DDB5C68D8D}"/>
              </a:ext>
            </a:extLst>
          </p:cNvPr>
          <p:cNvCxnSpPr/>
          <p:nvPr/>
        </p:nvCxnSpPr>
        <p:spPr>
          <a:xfrm flipH="1">
            <a:off x="1" y="734751"/>
            <a:ext cx="9143999" cy="0"/>
          </a:xfrm>
          <a:prstGeom prst="line">
            <a:avLst/>
          </a:prstGeom>
          <a:ln>
            <a:solidFill>
              <a:srgbClr val="F49520"/>
            </a:solidFill>
          </a:ln>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7A9850B9-231B-4661-A269-E5130397F7BA}"/>
              </a:ext>
            </a:extLst>
          </p:cNvPr>
          <p:cNvSpPr txBox="1">
            <a:spLocks/>
          </p:cNvSpPr>
          <p:nvPr/>
        </p:nvSpPr>
        <p:spPr>
          <a:xfrm>
            <a:off x="107504" y="-182624"/>
            <a:ext cx="712879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69875" lvl="1" indent="0" algn="ctr">
              <a:buNone/>
            </a:pPr>
            <a:r>
              <a:rPr lang="nl-BE" sz="2000" dirty="0">
                <a:solidFill>
                  <a:schemeClr val="tx2"/>
                </a:solidFill>
              </a:rPr>
              <a:t>MULTI ACTOR IS PART OF EACH ASPECT RELATED TO WATER QUALITY</a:t>
            </a:r>
          </a:p>
        </p:txBody>
      </p:sp>
      <p:sp>
        <p:nvSpPr>
          <p:cNvPr id="11" name="Footer Placeholder 10">
            <a:extLst>
              <a:ext uri="{FF2B5EF4-FFF2-40B4-BE49-F238E27FC236}">
                <a16:creationId xmlns:a16="http://schemas.microsoft.com/office/drawing/2014/main" id="{76B6AFF5-7EE6-4F38-A6B9-C318E0490493}"/>
              </a:ext>
            </a:extLst>
          </p:cNvPr>
          <p:cNvSpPr>
            <a:spLocks noGrp="1"/>
          </p:cNvSpPr>
          <p:nvPr>
            <p:ph type="ftr" sz="quarter" idx="11"/>
          </p:nvPr>
        </p:nvSpPr>
        <p:spPr/>
        <p:txBody>
          <a:bodyPr/>
          <a:lstStyle/>
          <a:p>
            <a:r>
              <a:rPr lang="en-US"/>
              <a:t>EGU General Assembly April 11, 2018</a:t>
            </a:r>
            <a:endParaRPr lang="nl-BE"/>
          </a:p>
        </p:txBody>
      </p:sp>
      <p:cxnSp>
        <p:nvCxnSpPr>
          <p:cNvPr id="12" name="Straight Connector 6">
            <a:extLst>
              <a:ext uri="{FF2B5EF4-FFF2-40B4-BE49-F238E27FC236}">
                <a16:creationId xmlns:a16="http://schemas.microsoft.com/office/drawing/2014/main" id="{3E240AD5-ABB7-4390-A2FD-BF52E69E8F89}"/>
              </a:ext>
            </a:extLst>
          </p:cNvPr>
          <p:cNvCxnSpPr/>
          <p:nvPr/>
        </p:nvCxnSpPr>
        <p:spPr>
          <a:xfrm>
            <a:off x="-108520" y="6325293"/>
            <a:ext cx="92525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1182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AFCD5A831AE4EBA353D1395ECC4D2" ma:contentTypeVersion="2" ma:contentTypeDescription="Create a new document." ma:contentTypeScope="" ma:versionID="107cd3d3299765fff947d358c4bad2ed">
  <xsd:schema xmlns:xsd="http://www.w3.org/2001/XMLSchema" xmlns:xs="http://www.w3.org/2001/XMLSchema" xmlns:p="http://schemas.microsoft.com/office/2006/metadata/properties" xmlns:ns2="7db90c68-9ba9-4b3f-b119-057ef8de7b0d" targetNamespace="http://schemas.microsoft.com/office/2006/metadata/properties" ma:root="true" ma:fieldsID="0f08636181bb151652253eb336eca231" ns2:_="">
    <xsd:import namespace="7db90c68-9ba9-4b3f-b119-057ef8de7b0d"/>
    <xsd:element name="properties">
      <xsd:complexType>
        <xsd:sequence>
          <xsd:element name="documentManagement">
            <xsd:complexType>
              <xsd:all>
                <xsd:element ref="ns2:Topic"/>
                <xsd:element ref="ns2:WP"/>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90c68-9ba9-4b3f-b119-057ef8de7b0d" elementFormDefault="qualified">
    <xsd:import namespace="http://schemas.microsoft.com/office/2006/documentManagement/types"/>
    <xsd:import namespace="http://schemas.microsoft.com/office/infopath/2007/PartnerControls"/>
    <xsd:element name="Topic" ma:index="8" ma:displayName="Topic" ma:list="{448658ad-ffc5-4594-a7ee-42da0955ecd6}" ma:internalName="Topic" ma:showField="Title">
      <xsd:simpleType>
        <xsd:restriction base="dms:Lookup"/>
      </xsd:simpleType>
    </xsd:element>
    <xsd:element name="WP" ma:index="9" ma:displayName="WP" ma:list="{8c43eb3e-ec72-4aaa-b410-f613e9261e63}" ma:internalName="WP"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7db90c68-9ba9-4b3f-b119-057ef8de7b0d">3</Topic>
    <WP xmlns="7db90c68-9ba9-4b3f-b119-057ef8de7b0d">2</WP>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3AF1AF-E616-4583-A1D9-F71998D59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b90c68-9ba9-4b3f-b119-057ef8de7b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C64A33-30E3-4516-B609-CFB8E8FD363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db90c68-9ba9-4b3f-b119-057ef8de7b0d"/>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AD39B37-4FF8-41D8-AEF1-3A5BE485D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2153</TotalTime>
  <Words>1147</Words>
  <Application>Microsoft Office PowerPoint</Application>
  <PresentationFormat>On-screen Show (4:3)</PresentationFormat>
  <Paragraphs>139</Paragraphs>
  <Slides>18</Slides>
  <Notes>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OpenSans</vt:lpstr>
      <vt:lpstr>OpenSans-Bold</vt:lpstr>
      <vt:lpstr>Trebuchet MS</vt:lpstr>
      <vt:lpstr>Kantoorthema</vt:lpstr>
      <vt:lpstr>The multi actor approach enabling engagement of actors in sustainable use of chemicals in agriculture</vt:lpstr>
      <vt:lpstr>A CONTINUING CONCERN …</vt:lpstr>
      <vt:lpstr>We present a MULTI-ACTOR APPROACH</vt:lpstr>
      <vt:lpstr>ACTION LAB concept</vt:lpstr>
      <vt:lpstr>STEPS in planning a multi-actor approach</vt:lpstr>
      <vt:lpstr>What is a TYPICAL MULTI-ACTOR partnership?</vt:lpstr>
      <vt:lpstr>MULTI ACTOR MGT PRINCIPLES</vt:lpstr>
      <vt:lpstr>MULTI-ACTOR IN the BOLLAERTBEEK (BE)</vt:lpstr>
      <vt:lpstr>PowerPoint Presentation</vt:lpstr>
      <vt:lpstr>GOVERNANCE FRAMEWORK</vt:lpstr>
      <vt:lpstr>Participatory monitoring</vt:lpstr>
      <vt:lpstr>Best management practices</vt:lpstr>
      <vt:lpstr>COLLABORATIVE TOOLS (APPS)</vt:lpstr>
      <vt:lpstr>PowerPoint Presentation</vt:lpstr>
      <vt:lpstr>PowerPoint Presentation</vt:lpstr>
      <vt:lpstr>PowerPoint Presentation</vt:lpstr>
      <vt:lpstr>PowerPoint Presentation</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 day 1 Introduction WATERPROTECT Piet Seuntjens</dc:title>
  <dc:creator>Niko</dc:creator>
  <cp:lastModifiedBy>Seuntjens Piet</cp:lastModifiedBy>
  <cp:revision>103</cp:revision>
  <cp:lastPrinted>2017-08-10T13:13:14Z</cp:lastPrinted>
  <dcterms:created xsi:type="dcterms:W3CDTF">2017-05-25T10:37:01Z</dcterms:created>
  <dcterms:modified xsi:type="dcterms:W3CDTF">2018-04-10T21:02:55Z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0x010100A14AFCD5A831AE4EBA353D1395ECC4D2</vt:lpwstr>
  </property>
</Properties>
</file>