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5280600" cy="21240750"/>
  <p:notesSz cx="6797675" cy="9929813"/>
  <p:defaultTextStyle>
    <a:defPPr>
      <a:defRPr lang="ko-KR"/>
    </a:defPPr>
    <a:lvl1pPr marL="0" algn="l" defTabSz="2713025" rtl="0" eaLnBrk="1" latinLnBrk="1" hangingPunct="1">
      <a:defRPr sz="5341" kern="1200">
        <a:solidFill>
          <a:schemeClr val="tx1"/>
        </a:solidFill>
        <a:latin typeface="+mn-lt"/>
        <a:ea typeface="+mn-ea"/>
        <a:cs typeface="+mn-cs"/>
      </a:defRPr>
    </a:lvl1pPr>
    <a:lvl2pPr marL="1356512" algn="l" defTabSz="2713025" rtl="0" eaLnBrk="1" latinLnBrk="1" hangingPunct="1">
      <a:defRPr sz="5341" kern="1200">
        <a:solidFill>
          <a:schemeClr val="tx1"/>
        </a:solidFill>
        <a:latin typeface="+mn-lt"/>
        <a:ea typeface="+mn-ea"/>
        <a:cs typeface="+mn-cs"/>
      </a:defRPr>
    </a:lvl2pPr>
    <a:lvl3pPr marL="2713025" algn="l" defTabSz="2713025" rtl="0" eaLnBrk="1" latinLnBrk="1" hangingPunct="1">
      <a:defRPr sz="5341" kern="1200">
        <a:solidFill>
          <a:schemeClr val="tx1"/>
        </a:solidFill>
        <a:latin typeface="+mn-lt"/>
        <a:ea typeface="+mn-ea"/>
        <a:cs typeface="+mn-cs"/>
      </a:defRPr>
    </a:lvl3pPr>
    <a:lvl4pPr marL="4069537" algn="l" defTabSz="2713025" rtl="0" eaLnBrk="1" latinLnBrk="1" hangingPunct="1">
      <a:defRPr sz="5341" kern="1200">
        <a:solidFill>
          <a:schemeClr val="tx1"/>
        </a:solidFill>
        <a:latin typeface="+mn-lt"/>
        <a:ea typeface="+mn-ea"/>
        <a:cs typeface="+mn-cs"/>
      </a:defRPr>
    </a:lvl4pPr>
    <a:lvl5pPr marL="5426050" algn="l" defTabSz="2713025" rtl="0" eaLnBrk="1" latinLnBrk="1" hangingPunct="1">
      <a:defRPr sz="5341" kern="1200">
        <a:solidFill>
          <a:schemeClr val="tx1"/>
        </a:solidFill>
        <a:latin typeface="+mn-lt"/>
        <a:ea typeface="+mn-ea"/>
        <a:cs typeface="+mn-cs"/>
      </a:defRPr>
    </a:lvl5pPr>
    <a:lvl6pPr marL="6782562" algn="l" defTabSz="2713025" rtl="0" eaLnBrk="1" latinLnBrk="1" hangingPunct="1">
      <a:defRPr sz="5341" kern="1200">
        <a:solidFill>
          <a:schemeClr val="tx1"/>
        </a:solidFill>
        <a:latin typeface="+mn-lt"/>
        <a:ea typeface="+mn-ea"/>
        <a:cs typeface="+mn-cs"/>
      </a:defRPr>
    </a:lvl6pPr>
    <a:lvl7pPr marL="8139074" algn="l" defTabSz="2713025" rtl="0" eaLnBrk="1" latinLnBrk="1" hangingPunct="1">
      <a:defRPr sz="5341" kern="1200">
        <a:solidFill>
          <a:schemeClr val="tx1"/>
        </a:solidFill>
        <a:latin typeface="+mn-lt"/>
        <a:ea typeface="+mn-ea"/>
        <a:cs typeface="+mn-cs"/>
      </a:defRPr>
    </a:lvl7pPr>
    <a:lvl8pPr marL="9495587" algn="l" defTabSz="2713025" rtl="0" eaLnBrk="1" latinLnBrk="1" hangingPunct="1">
      <a:defRPr sz="5341" kern="1200">
        <a:solidFill>
          <a:schemeClr val="tx1"/>
        </a:solidFill>
        <a:latin typeface="+mn-lt"/>
        <a:ea typeface="+mn-ea"/>
        <a:cs typeface="+mn-cs"/>
      </a:defRPr>
    </a:lvl8pPr>
    <a:lvl9pPr marL="10852099" algn="l" defTabSz="2713025" rtl="0" eaLnBrk="1" latinLnBrk="1" hangingPunct="1">
      <a:defRPr sz="534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90" userDrawn="1">
          <p15:clr>
            <a:srgbClr val="A4A3A4"/>
          </p15:clr>
        </p15:guide>
        <p15:guide id="2" pos="111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0C0"/>
    <a:srgbClr val="183661"/>
    <a:srgbClr val="F8B195"/>
    <a:srgbClr val="F67280"/>
    <a:srgbClr val="355C7D"/>
    <a:srgbClr val="C06C84"/>
    <a:srgbClr val="D7B7DD"/>
    <a:srgbClr val="7FBAB6"/>
    <a:srgbClr val="ED776B"/>
    <a:srgbClr val="4A3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어두운 스타일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38" d="100"/>
          <a:sy n="38" d="100"/>
        </p:scale>
        <p:origin x="606" y="96"/>
      </p:cViewPr>
      <p:guideLst>
        <p:guide orient="horz" pos="6690"/>
        <p:guide pos="111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0075" y="3476208"/>
            <a:ext cx="26460450" cy="7394928"/>
          </a:xfrm>
        </p:spPr>
        <p:txBody>
          <a:bodyPr anchor="b"/>
          <a:lstStyle>
            <a:lvl1pPr algn="ctr">
              <a:defRPr sz="17363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0075" y="11156312"/>
            <a:ext cx="26460450" cy="5128263"/>
          </a:xfrm>
        </p:spPr>
        <p:txBody>
          <a:bodyPr/>
          <a:lstStyle>
            <a:lvl1pPr marL="0" indent="0" algn="ctr">
              <a:buNone/>
              <a:defRPr sz="6945"/>
            </a:lvl1pPr>
            <a:lvl2pPr marL="1323045" indent="0" algn="ctr">
              <a:buNone/>
              <a:defRPr sz="5788"/>
            </a:lvl2pPr>
            <a:lvl3pPr marL="2646091" indent="0" algn="ctr">
              <a:buNone/>
              <a:defRPr sz="5209"/>
            </a:lvl3pPr>
            <a:lvl4pPr marL="3969136" indent="0" algn="ctr">
              <a:buNone/>
              <a:defRPr sz="4630"/>
            </a:lvl4pPr>
            <a:lvl5pPr marL="5292181" indent="0" algn="ctr">
              <a:buNone/>
              <a:defRPr sz="4630"/>
            </a:lvl5pPr>
            <a:lvl6pPr marL="6615227" indent="0" algn="ctr">
              <a:buNone/>
              <a:defRPr sz="4630"/>
            </a:lvl6pPr>
            <a:lvl7pPr marL="7938272" indent="0" algn="ctr">
              <a:buNone/>
              <a:defRPr sz="4630"/>
            </a:lvl7pPr>
            <a:lvl8pPr marL="9261318" indent="0" algn="ctr">
              <a:buNone/>
              <a:defRPr sz="4630"/>
            </a:lvl8pPr>
            <a:lvl9pPr marL="10584363" indent="0" algn="ctr">
              <a:buNone/>
              <a:defRPr sz="463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BD30-A0D3-4086-8734-A9D1E80E6C7D}" type="datetimeFigureOut">
              <a:rPr lang="ko-KR" altLang="en-US" smtClean="0"/>
              <a:t>2019-04-24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7D0A-8021-491A-9236-5A9DB090CA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334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BD30-A0D3-4086-8734-A9D1E80E6C7D}" type="datetimeFigureOut">
              <a:rPr lang="ko-KR" altLang="en-US" smtClean="0"/>
              <a:t>2019-04-24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7D0A-8021-491A-9236-5A9DB090CA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415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247680" y="1130873"/>
            <a:ext cx="7607379" cy="1800055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25541" y="1130873"/>
            <a:ext cx="22381131" cy="1800055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BD30-A0D3-4086-8734-A9D1E80E6C7D}" type="datetimeFigureOut">
              <a:rPr lang="ko-KR" altLang="en-US" smtClean="0"/>
              <a:t>2019-04-24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7D0A-8021-491A-9236-5A9DB090CA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0084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BD30-A0D3-4086-8734-A9D1E80E6C7D}" type="datetimeFigureOut">
              <a:rPr lang="ko-KR" altLang="en-US" smtClean="0"/>
              <a:t>2019-04-24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7D0A-8021-491A-9236-5A9DB090CA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271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7166" y="5295440"/>
            <a:ext cx="30429518" cy="8835560"/>
          </a:xfrm>
        </p:spPr>
        <p:txBody>
          <a:bodyPr anchor="b"/>
          <a:lstStyle>
            <a:lvl1pPr>
              <a:defRPr sz="17363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7166" y="14214588"/>
            <a:ext cx="30429518" cy="4646413"/>
          </a:xfrm>
        </p:spPr>
        <p:txBody>
          <a:bodyPr/>
          <a:lstStyle>
            <a:lvl1pPr marL="0" indent="0">
              <a:buNone/>
              <a:defRPr sz="6945">
                <a:solidFill>
                  <a:schemeClr val="tx1">
                    <a:tint val="75000"/>
                  </a:schemeClr>
                </a:solidFill>
              </a:defRPr>
            </a:lvl1pPr>
            <a:lvl2pPr marL="1323045" indent="0">
              <a:buNone/>
              <a:defRPr sz="5788">
                <a:solidFill>
                  <a:schemeClr val="tx1">
                    <a:tint val="75000"/>
                  </a:schemeClr>
                </a:solidFill>
              </a:defRPr>
            </a:lvl2pPr>
            <a:lvl3pPr marL="2646091" indent="0">
              <a:buNone/>
              <a:defRPr sz="5209">
                <a:solidFill>
                  <a:schemeClr val="tx1">
                    <a:tint val="75000"/>
                  </a:schemeClr>
                </a:solidFill>
              </a:defRPr>
            </a:lvl3pPr>
            <a:lvl4pPr marL="3969136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4pPr>
            <a:lvl5pPr marL="5292181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5pPr>
            <a:lvl6pPr marL="6615227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6pPr>
            <a:lvl7pPr marL="7938272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7pPr>
            <a:lvl8pPr marL="9261318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8pPr>
            <a:lvl9pPr marL="10584363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BD30-A0D3-4086-8734-A9D1E80E6C7D}" type="datetimeFigureOut">
              <a:rPr lang="ko-KR" altLang="en-US" smtClean="0"/>
              <a:t>2019-04-24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7D0A-8021-491A-9236-5A9DB090CA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102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25541" y="5654366"/>
            <a:ext cx="14994255" cy="1347706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860804" y="5654366"/>
            <a:ext cx="14994255" cy="1347706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BD30-A0D3-4086-8734-A9D1E80E6C7D}" type="datetimeFigureOut">
              <a:rPr lang="ko-KR" altLang="en-US" smtClean="0"/>
              <a:t>2019-04-24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7D0A-8021-491A-9236-5A9DB090CA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6313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136" y="1130875"/>
            <a:ext cx="30429518" cy="410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0138" y="5206935"/>
            <a:ext cx="14925346" cy="2551839"/>
          </a:xfrm>
        </p:spPr>
        <p:txBody>
          <a:bodyPr anchor="b"/>
          <a:lstStyle>
            <a:lvl1pPr marL="0" indent="0">
              <a:buNone/>
              <a:defRPr sz="6945" b="1"/>
            </a:lvl1pPr>
            <a:lvl2pPr marL="1323045" indent="0">
              <a:buNone/>
              <a:defRPr sz="5788" b="1"/>
            </a:lvl2pPr>
            <a:lvl3pPr marL="2646091" indent="0">
              <a:buNone/>
              <a:defRPr sz="5209" b="1"/>
            </a:lvl3pPr>
            <a:lvl4pPr marL="3969136" indent="0">
              <a:buNone/>
              <a:defRPr sz="4630" b="1"/>
            </a:lvl4pPr>
            <a:lvl5pPr marL="5292181" indent="0">
              <a:buNone/>
              <a:defRPr sz="4630" b="1"/>
            </a:lvl5pPr>
            <a:lvl6pPr marL="6615227" indent="0">
              <a:buNone/>
              <a:defRPr sz="4630" b="1"/>
            </a:lvl6pPr>
            <a:lvl7pPr marL="7938272" indent="0">
              <a:buNone/>
              <a:defRPr sz="4630" b="1"/>
            </a:lvl7pPr>
            <a:lvl8pPr marL="9261318" indent="0">
              <a:buNone/>
              <a:defRPr sz="4630" b="1"/>
            </a:lvl8pPr>
            <a:lvl9pPr marL="10584363" indent="0">
              <a:buNone/>
              <a:defRPr sz="463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30138" y="7758774"/>
            <a:ext cx="14925346" cy="114119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860804" y="5206935"/>
            <a:ext cx="14998850" cy="2551839"/>
          </a:xfrm>
        </p:spPr>
        <p:txBody>
          <a:bodyPr anchor="b"/>
          <a:lstStyle>
            <a:lvl1pPr marL="0" indent="0">
              <a:buNone/>
              <a:defRPr sz="6945" b="1"/>
            </a:lvl1pPr>
            <a:lvl2pPr marL="1323045" indent="0">
              <a:buNone/>
              <a:defRPr sz="5788" b="1"/>
            </a:lvl2pPr>
            <a:lvl3pPr marL="2646091" indent="0">
              <a:buNone/>
              <a:defRPr sz="5209" b="1"/>
            </a:lvl3pPr>
            <a:lvl4pPr marL="3969136" indent="0">
              <a:buNone/>
              <a:defRPr sz="4630" b="1"/>
            </a:lvl4pPr>
            <a:lvl5pPr marL="5292181" indent="0">
              <a:buNone/>
              <a:defRPr sz="4630" b="1"/>
            </a:lvl5pPr>
            <a:lvl6pPr marL="6615227" indent="0">
              <a:buNone/>
              <a:defRPr sz="4630" b="1"/>
            </a:lvl6pPr>
            <a:lvl7pPr marL="7938272" indent="0">
              <a:buNone/>
              <a:defRPr sz="4630" b="1"/>
            </a:lvl7pPr>
            <a:lvl8pPr marL="9261318" indent="0">
              <a:buNone/>
              <a:defRPr sz="4630" b="1"/>
            </a:lvl8pPr>
            <a:lvl9pPr marL="10584363" indent="0">
              <a:buNone/>
              <a:defRPr sz="463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7860804" y="7758774"/>
            <a:ext cx="14998850" cy="114119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BD30-A0D3-4086-8734-A9D1E80E6C7D}" type="datetimeFigureOut">
              <a:rPr lang="ko-KR" altLang="en-US" smtClean="0"/>
              <a:t>2019-04-24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7D0A-8021-491A-9236-5A9DB090CA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811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BD30-A0D3-4086-8734-A9D1E80E6C7D}" type="datetimeFigureOut">
              <a:rPr lang="ko-KR" altLang="en-US" smtClean="0"/>
              <a:t>2019-04-24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7D0A-8021-491A-9236-5A9DB090CA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346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BD30-A0D3-4086-8734-A9D1E80E6C7D}" type="datetimeFigureOut">
              <a:rPr lang="ko-KR" altLang="en-US" smtClean="0"/>
              <a:t>2019-04-24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7D0A-8021-491A-9236-5A9DB090CA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8309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138" y="1416050"/>
            <a:ext cx="11378911" cy="4956175"/>
          </a:xfrm>
        </p:spPr>
        <p:txBody>
          <a:bodyPr anchor="b"/>
          <a:lstStyle>
            <a:lvl1pPr>
              <a:defRPr sz="926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8850" y="3058276"/>
            <a:ext cx="17860804" cy="15094700"/>
          </a:xfrm>
        </p:spPr>
        <p:txBody>
          <a:bodyPr/>
          <a:lstStyle>
            <a:lvl1pPr>
              <a:defRPr sz="9260"/>
            </a:lvl1pPr>
            <a:lvl2pPr>
              <a:defRPr sz="8103"/>
            </a:lvl2pPr>
            <a:lvl3pPr>
              <a:defRPr sz="6945"/>
            </a:lvl3pPr>
            <a:lvl4pPr>
              <a:defRPr sz="5788"/>
            </a:lvl4pPr>
            <a:lvl5pPr>
              <a:defRPr sz="5788"/>
            </a:lvl5pPr>
            <a:lvl6pPr>
              <a:defRPr sz="5788"/>
            </a:lvl6pPr>
            <a:lvl7pPr>
              <a:defRPr sz="5788"/>
            </a:lvl7pPr>
            <a:lvl8pPr>
              <a:defRPr sz="5788"/>
            </a:lvl8pPr>
            <a:lvl9pPr>
              <a:defRPr sz="5788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0138" y="6372225"/>
            <a:ext cx="11378911" cy="11805335"/>
          </a:xfrm>
        </p:spPr>
        <p:txBody>
          <a:bodyPr/>
          <a:lstStyle>
            <a:lvl1pPr marL="0" indent="0">
              <a:buNone/>
              <a:defRPr sz="4630"/>
            </a:lvl1pPr>
            <a:lvl2pPr marL="1323045" indent="0">
              <a:buNone/>
              <a:defRPr sz="4051"/>
            </a:lvl2pPr>
            <a:lvl3pPr marL="2646091" indent="0">
              <a:buNone/>
              <a:defRPr sz="3473"/>
            </a:lvl3pPr>
            <a:lvl4pPr marL="3969136" indent="0">
              <a:buNone/>
              <a:defRPr sz="2894"/>
            </a:lvl4pPr>
            <a:lvl5pPr marL="5292181" indent="0">
              <a:buNone/>
              <a:defRPr sz="2894"/>
            </a:lvl5pPr>
            <a:lvl6pPr marL="6615227" indent="0">
              <a:buNone/>
              <a:defRPr sz="2894"/>
            </a:lvl6pPr>
            <a:lvl7pPr marL="7938272" indent="0">
              <a:buNone/>
              <a:defRPr sz="2894"/>
            </a:lvl7pPr>
            <a:lvl8pPr marL="9261318" indent="0">
              <a:buNone/>
              <a:defRPr sz="2894"/>
            </a:lvl8pPr>
            <a:lvl9pPr marL="10584363" indent="0">
              <a:buNone/>
              <a:defRPr sz="2894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BD30-A0D3-4086-8734-A9D1E80E6C7D}" type="datetimeFigureOut">
              <a:rPr lang="ko-KR" altLang="en-US" smtClean="0"/>
              <a:t>2019-04-24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7D0A-8021-491A-9236-5A9DB090CA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581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138" y="1416050"/>
            <a:ext cx="11378911" cy="4956175"/>
          </a:xfrm>
        </p:spPr>
        <p:txBody>
          <a:bodyPr anchor="b"/>
          <a:lstStyle>
            <a:lvl1pPr>
              <a:defRPr sz="926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998850" y="3058276"/>
            <a:ext cx="17860804" cy="15094700"/>
          </a:xfrm>
        </p:spPr>
        <p:txBody>
          <a:bodyPr anchor="t"/>
          <a:lstStyle>
            <a:lvl1pPr marL="0" indent="0">
              <a:buNone/>
              <a:defRPr sz="9260"/>
            </a:lvl1pPr>
            <a:lvl2pPr marL="1323045" indent="0">
              <a:buNone/>
              <a:defRPr sz="8103"/>
            </a:lvl2pPr>
            <a:lvl3pPr marL="2646091" indent="0">
              <a:buNone/>
              <a:defRPr sz="6945"/>
            </a:lvl3pPr>
            <a:lvl4pPr marL="3969136" indent="0">
              <a:buNone/>
              <a:defRPr sz="5788"/>
            </a:lvl4pPr>
            <a:lvl5pPr marL="5292181" indent="0">
              <a:buNone/>
              <a:defRPr sz="5788"/>
            </a:lvl5pPr>
            <a:lvl6pPr marL="6615227" indent="0">
              <a:buNone/>
              <a:defRPr sz="5788"/>
            </a:lvl6pPr>
            <a:lvl7pPr marL="7938272" indent="0">
              <a:buNone/>
              <a:defRPr sz="5788"/>
            </a:lvl7pPr>
            <a:lvl8pPr marL="9261318" indent="0">
              <a:buNone/>
              <a:defRPr sz="5788"/>
            </a:lvl8pPr>
            <a:lvl9pPr marL="10584363" indent="0">
              <a:buNone/>
              <a:defRPr sz="5788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0138" y="6372225"/>
            <a:ext cx="11378911" cy="11805335"/>
          </a:xfrm>
        </p:spPr>
        <p:txBody>
          <a:bodyPr/>
          <a:lstStyle>
            <a:lvl1pPr marL="0" indent="0">
              <a:buNone/>
              <a:defRPr sz="4630"/>
            </a:lvl1pPr>
            <a:lvl2pPr marL="1323045" indent="0">
              <a:buNone/>
              <a:defRPr sz="4051"/>
            </a:lvl2pPr>
            <a:lvl3pPr marL="2646091" indent="0">
              <a:buNone/>
              <a:defRPr sz="3473"/>
            </a:lvl3pPr>
            <a:lvl4pPr marL="3969136" indent="0">
              <a:buNone/>
              <a:defRPr sz="2894"/>
            </a:lvl4pPr>
            <a:lvl5pPr marL="5292181" indent="0">
              <a:buNone/>
              <a:defRPr sz="2894"/>
            </a:lvl5pPr>
            <a:lvl6pPr marL="6615227" indent="0">
              <a:buNone/>
              <a:defRPr sz="2894"/>
            </a:lvl6pPr>
            <a:lvl7pPr marL="7938272" indent="0">
              <a:buNone/>
              <a:defRPr sz="2894"/>
            </a:lvl7pPr>
            <a:lvl8pPr marL="9261318" indent="0">
              <a:buNone/>
              <a:defRPr sz="2894"/>
            </a:lvl8pPr>
            <a:lvl9pPr marL="10584363" indent="0">
              <a:buNone/>
              <a:defRPr sz="2894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BD30-A0D3-4086-8734-A9D1E80E6C7D}" type="datetimeFigureOut">
              <a:rPr lang="ko-KR" altLang="en-US" smtClean="0"/>
              <a:t>2019-04-24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7D0A-8021-491A-9236-5A9DB090CA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3501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25541" y="1130875"/>
            <a:ext cx="30429518" cy="410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25541" y="5654366"/>
            <a:ext cx="30429518" cy="13477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25541" y="19687030"/>
            <a:ext cx="7938135" cy="1130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3BD30-A0D3-4086-8734-A9D1E80E6C7D}" type="datetimeFigureOut">
              <a:rPr lang="ko-KR" altLang="en-US" smtClean="0"/>
              <a:t>2019-04-24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86699" y="19687030"/>
            <a:ext cx="11907203" cy="1130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916924" y="19687030"/>
            <a:ext cx="7938135" cy="1130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47D0A-8021-491A-9236-5A9DB090CA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486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646091" rtl="0" eaLnBrk="1" latinLnBrk="1" hangingPunct="1">
        <a:lnSpc>
          <a:spcPct val="90000"/>
        </a:lnSpc>
        <a:spcBef>
          <a:spcPct val="0"/>
        </a:spcBef>
        <a:buNone/>
        <a:defRPr sz="12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61523" indent="-661523" algn="l" defTabSz="2646091" rtl="0" eaLnBrk="1" latinLnBrk="1" hangingPunct="1">
        <a:lnSpc>
          <a:spcPct val="90000"/>
        </a:lnSpc>
        <a:spcBef>
          <a:spcPts val="2894"/>
        </a:spcBef>
        <a:buFont typeface="Arial" panose="020B0604020202020204" pitchFamily="34" charset="0"/>
        <a:buChar char="•"/>
        <a:defRPr sz="8103" kern="1200">
          <a:solidFill>
            <a:schemeClr val="tx1"/>
          </a:solidFill>
          <a:latin typeface="+mn-lt"/>
          <a:ea typeface="+mn-ea"/>
          <a:cs typeface="+mn-cs"/>
        </a:defRPr>
      </a:lvl1pPr>
      <a:lvl2pPr marL="1984568" indent="-661523" algn="l" defTabSz="2646091" rtl="0" eaLnBrk="1" latinLnBrk="1" hangingPunct="1">
        <a:lnSpc>
          <a:spcPct val="90000"/>
        </a:lnSpc>
        <a:spcBef>
          <a:spcPts val="1447"/>
        </a:spcBef>
        <a:buFont typeface="Arial" panose="020B0604020202020204" pitchFamily="34" charset="0"/>
        <a:buChar char="•"/>
        <a:defRPr sz="6945" kern="1200">
          <a:solidFill>
            <a:schemeClr val="tx1"/>
          </a:solidFill>
          <a:latin typeface="+mn-lt"/>
          <a:ea typeface="+mn-ea"/>
          <a:cs typeface="+mn-cs"/>
        </a:defRPr>
      </a:lvl2pPr>
      <a:lvl3pPr marL="3307613" indent="-661523" algn="l" defTabSz="2646091" rtl="0" eaLnBrk="1" latinLnBrk="1" hangingPunct="1">
        <a:lnSpc>
          <a:spcPct val="90000"/>
        </a:lnSpc>
        <a:spcBef>
          <a:spcPts val="1447"/>
        </a:spcBef>
        <a:buFont typeface="Arial" panose="020B0604020202020204" pitchFamily="34" charset="0"/>
        <a:buChar char="•"/>
        <a:defRPr sz="5788" kern="1200">
          <a:solidFill>
            <a:schemeClr val="tx1"/>
          </a:solidFill>
          <a:latin typeface="+mn-lt"/>
          <a:ea typeface="+mn-ea"/>
          <a:cs typeface="+mn-cs"/>
        </a:defRPr>
      </a:lvl3pPr>
      <a:lvl4pPr marL="4630659" indent="-661523" algn="l" defTabSz="2646091" rtl="0" eaLnBrk="1" latinLnBrk="1" hangingPunct="1">
        <a:lnSpc>
          <a:spcPct val="90000"/>
        </a:lnSpc>
        <a:spcBef>
          <a:spcPts val="1447"/>
        </a:spcBef>
        <a:buFont typeface="Arial" panose="020B0604020202020204" pitchFamily="34" charset="0"/>
        <a:buChar char="•"/>
        <a:defRPr sz="5209" kern="1200">
          <a:solidFill>
            <a:schemeClr val="tx1"/>
          </a:solidFill>
          <a:latin typeface="+mn-lt"/>
          <a:ea typeface="+mn-ea"/>
          <a:cs typeface="+mn-cs"/>
        </a:defRPr>
      </a:lvl4pPr>
      <a:lvl5pPr marL="5953704" indent="-661523" algn="l" defTabSz="2646091" rtl="0" eaLnBrk="1" latinLnBrk="1" hangingPunct="1">
        <a:lnSpc>
          <a:spcPct val="90000"/>
        </a:lnSpc>
        <a:spcBef>
          <a:spcPts val="1447"/>
        </a:spcBef>
        <a:buFont typeface="Arial" panose="020B0604020202020204" pitchFamily="34" charset="0"/>
        <a:buChar char="•"/>
        <a:defRPr sz="5209" kern="1200">
          <a:solidFill>
            <a:schemeClr val="tx1"/>
          </a:solidFill>
          <a:latin typeface="+mn-lt"/>
          <a:ea typeface="+mn-ea"/>
          <a:cs typeface="+mn-cs"/>
        </a:defRPr>
      </a:lvl5pPr>
      <a:lvl6pPr marL="7276749" indent="-661523" algn="l" defTabSz="2646091" rtl="0" eaLnBrk="1" latinLnBrk="1" hangingPunct="1">
        <a:lnSpc>
          <a:spcPct val="90000"/>
        </a:lnSpc>
        <a:spcBef>
          <a:spcPts val="1447"/>
        </a:spcBef>
        <a:buFont typeface="Arial" panose="020B0604020202020204" pitchFamily="34" charset="0"/>
        <a:buChar char="•"/>
        <a:defRPr sz="5209" kern="1200">
          <a:solidFill>
            <a:schemeClr val="tx1"/>
          </a:solidFill>
          <a:latin typeface="+mn-lt"/>
          <a:ea typeface="+mn-ea"/>
          <a:cs typeface="+mn-cs"/>
        </a:defRPr>
      </a:lvl6pPr>
      <a:lvl7pPr marL="8599795" indent="-661523" algn="l" defTabSz="2646091" rtl="0" eaLnBrk="1" latinLnBrk="1" hangingPunct="1">
        <a:lnSpc>
          <a:spcPct val="90000"/>
        </a:lnSpc>
        <a:spcBef>
          <a:spcPts val="1447"/>
        </a:spcBef>
        <a:buFont typeface="Arial" panose="020B0604020202020204" pitchFamily="34" charset="0"/>
        <a:buChar char="•"/>
        <a:defRPr sz="5209" kern="1200">
          <a:solidFill>
            <a:schemeClr val="tx1"/>
          </a:solidFill>
          <a:latin typeface="+mn-lt"/>
          <a:ea typeface="+mn-ea"/>
          <a:cs typeface="+mn-cs"/>
        </a:defRPr>
      </a:lvl7pPr>
      <a:lvl8pPr marL="9922840" indent="-661523" algn="l" defTabSz="2646091" rtl="0" eaLnBrk="1" latinLnBrk="1" hangingPunct="1">
        <a:lnSpc>
          <a:spcPct val="90000"/>
        </a:lnSpc>
        <a:spcBef>
          <a:spcPts val="1447"/>
        </a:spcBef>
        <a:buFont typeface="Arial" panose="020B0604020202020204" pitchFamily="34" charset="0"/>
        <a:buChar char="•"/>
        <a:defRPr sz="5209" kern="1200">
          <a:solidFill>
            <a:schemeClr val="tx1"/>
          </a:solidFill>
          <a:latin typeface="+mn-lt"/>
          <a:ea typeface="+mn-ea"/>
          <a:cs typeface="+mn-cs"/>
        </a:defRPr>
      </a:lvl8pPr>
      <a:lvl9pPr marL="11245886" indent="-661523" algn="l" defTabSz="2646091" rtl="0" eaLnBrk="1" latinLnBrk="1" hangingPunct="1">
        <a:lnSpc>
          <a:spcPct val="90000"/>
        </a:lnSpc>
        <a:spcBef>
          <a:spcPts val="1447"/>
        </a:spcBef>
        <a:buFont typeface="Arial" panose="020B0604020202020204" pitchFamily="34" charset="0"/>
        <a:buChar char="•"/>
        <a:defRPr sz="5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46091" rtl="0" eaLnBrk="1" latinLnBrk="1" hangingPunct="1">
        <a:defRPr sz="5209" kern="1200">
          <a:solidFill>
            <a:schemeClr val="tx1"/>
          </a:solidFill>
          <a:latin typeface="+mn-lt"/>
          <a:ea typeface="+mn-ea"/>
          <a:cs typeface="+mn-cs"/>
        </a:defRPr>
      </a:lvl1pPr>
      <a:lvl2pPr marL="1323045" algn="l" defTabSz="2646091" rtl="0" eaLnBrk="1" latinLnBrk="1" hangingPunct="1">
        <a:defRPr sz="5209" kern="1200">
          <a:solidFill>
            <a:schemeClr val="tx1"/>
          </a:solidFill>
          <a:latin typeface="+mn-lt"/>
          <a:ea typeface="+mn-ea"/>
          <a:cs typeface="+mn-cs"/>
        </a:defRPr>
      </a:lvl2pPr>
      <a:lvl3pPr marL="2646091" algn="l" defTabSz="2646091" rtl="0" eaLnBrk="1" latinLnBrk="1" hangingPunct="1">
        <a:defRPr sz="5209" kern="1200">
          <a:solidFill>
            <a:schemeClr val="tx1"/>
          </a:solidFill>
          <a:latin typeface="+mn-lt"/>
          <a:ea typeface="+mn-ea"/>
          <a:cs typeface="+mn-cs"/>
        </a:defRPr>
      </a:lvl3pPr>
      <a:lvl4pPr marL="3969136" algn="l" defTabSz="2646091" rtl="0" eaLnBrk="1" latinLnBrk="1" hangingPunct="1">
        <a:defRPr sz="5209" kern="1200">
          <a:solidFill>
            <a:schemeClr val="tx1"/>
          </a:solidFill>
          <a:latin typeface="+mn-lt"/>
          <a:ea typeface="+mn-ea"/>
          <a:cs typeface="+mn-cs"/>
        </a:defRPr>
      </a:lvl4pPr>
      <a:lvl5pPr marL="5292181" algn="l" defTabSz="2646091" rtl="0" eaLnBrk="1" latinLnBrk="1" hangingPunct="1">
        <a:defRPr sz="5209" kern="1200">
          <a:solidFill>
            <a:schemeClr val="tx1"/>
          </a:solidFill>
          <a:latin typeface="+mn-lt"/>
          <a:ea typeface="+mn-ea"/>
          <a:cs typeface="+mn-cs"/>
        </a:defRPr>
      </a:lvl5pPr>
      <a:lvl6pPr marL="6615227" algn="l" defTabSz="2646091" rtl="0" eaLnBrk="1" latinLnBrk="1" hangingPunct="1">
        <a:defRPr sz="5209" kern="1200">
          <a:solidFill>
            <a:schemeClr val="tx1"/>
          </a:solidFill>
          <a:latin typeface="+mn-lt"/>
          <a:ea typeface="+mn-ea"/>
          <a:cs typeface="+mn-cs"/>
        </a:defRPr>
      </a:lvl6pPr>
      <a:lvl7pPr marL="7938272" algn="l" defTabSz="2646091" rtl="0" eaLnBrk="1" latinLnBrk="1" hangingPunct="1">
        <a:defRPr sz="5209" kern="1200">
          <a:solidFill>
            <a:schemeClr val="tx1"/>
          </a:solidFill>
          <a:latin typeface="+mn-lt"/>
          <a:ea typeface="+mn-ea"/>
          <a:cs typeface="+mn-cs"/>
        </a:defRPr>
      </a:lvl7pPr>
      <a:lvl8pPr marL="9261318" algn="l" defTabSz="2646091" rtl="0" eaLnBrk="1" latinLnBrk="1" hangingPunct="1">
        <a:defRPr sz="5209" kern="1200">
          <a:solidFill>
            <a:schemeClr val="tx1"/>
          </a:solidFill>
          <a:latin typeface="+mn-lt"/>
          <a:ea typeface="+mn-ea"/>
          <a:cs typeface="+mn-cs"/>
        </a:defRPr>
      </a:lvl8pPr>
      <a:lvl9pPr marL="10584363" algn="l" defTabSz="2646091" rtl="0" eaLnBrk="1" latinLnBrk="1" hangingPunct="1">
        <a:defRPr sz="5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AE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828800" y="2873900"/>
            <a:ext cx="28934229" cy="45719"/>
          </a:xfrm>
          <a:prstGeom prst="rect">
            <a:avLst/>
          </a:prstGeom>
          <a:solidFill>
            <a:srgbClr val="D7B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196962" y="66411"/>
            <a:ext cx="21515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 smtClean="0">
                <a:ln w="57150">
                  <a:solidFill>
                    <a:schemeClr val="bg1"/>
                  </a:solidFill>
                </a:ln>
                <a:solidFill>
                  <a:srgbClr val="4A3A22"/>
                </a:solidFill>
                <a:latin typeface="Franklin Gothic Demi" panose="020B0703020102020204" pitchFamily="34" charset="0"/>
              </a:rPr>
              <a:t>Explosive Cyclones over Northeast Asia:</a:t>
            </a:r>
            <a:br>
              <a:rPr lang="en-US" altLang="ko-KR" sz="4800" dirty="0" smtClean="0">
                <a:ln w="57150">
                  <a:solidFill>
                    <a:schemeClr val="bg1"/>
                  </a:solidFill>
                </a:ln>
                <a:solidFill>
                  <a:srgbClr val="4A3A22"/>
                </a:solidFill>
                <a:latin typeface="Franklin Gothic Demi" panose="020B0703020102020204" pitchFamily="34" charset="0"/>
              </a:rPr>
            </a:br>
            <a:r>
              <a:rPr lang="en-US" altLang="ko-KR" sz="4800" dirty="0" smtClean="0">
                <a:ln w="57150">
                  <a:solidFill>
                    <a:schemeClr val="bg1"/>
                  </a:solidFill>
                </a:ln>
                <a:solidFill>
                  <a:srgbClr val="4A3A22"/>
                </a:solidFill>
                <a:latin typeface="Franklin Gothic Demi" panose="020B0703020102020204" pitchFamily="34" charset="0"/>
              </a:rPr>
              <a:t>Synoptic Structure and Surface Impacts around the Korean Peninsula</a:t>
            </a:r>
            <a:endParaRPr lang="ko-KR" altLang="en-US" sz="4800" dirty="0">
              <a:ln w="57150">
                <a:solidFill>
                  <a:schemeClr val="bg1"/>
                </a:solidFill>
              </a:ln>
              <a:solidFill>
                <a:srgbClr val="4A3A22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5028" y="0"/>
            <a:ext cx="1928571" cy="2700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3599" y="0"/>
            <a:ext cx="2267001" cy="27000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2" y="1466464"/>
            <a:ext cx="1202397" cy="125674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759" y="140857"/>
            <a:ext cx="1874472" cy="12846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77499" y="1509239"/>
            <a:ext cx="117671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err="1" smtClean="0">
                <a:solidFill>
                  <a:srgbClr val="183661"/>
                </a:solidFill>
                <a:latin typeface="Franklin Gothic Demi" panose="020B0703020102020204" pitchFamily="34" charset="0"/>
              </a:rPr>
              <a:t>Joonsuk</a:t>
            </a:r>
            <a:r>
              <a:rPr lang="en-US" altLang="ko-KR" sz="2400" dirty="0" smtClean="0">
                <a:solidFill>
                  <a:srgbClr val="183661"/>
                </a:solidFill>
                <a:latin typeface="Franklin Gothic Demi" panose="020B0703020102020204" pitchFamily="34" charset="0"/>
              </a:rPr>
              <a:t> </a:t>
            </a:r>
            <a:r>
              <a:rPr lang="en-US" altLang="ko-KR" sz="2400" dirty="0">
                <a:solidFill>
                  <a:srgbClr val="183661"/>
                </a:solidFill>
                <a:latin typeface="Franklin Gothic Demi" panose="020B0703020102020204" pitchFamily="34" charset="0"/>
              </a:rPr>
              <a:t>M. Kang</a:t>
            </a:r>
            <a:r>
              <a:rPr lang="en-US" altLang="ko-KR" sz="2400" baseline="30000" dirty="0">
                <a:solidFill>
                  <a:srgbClr val="183661"/>
                </a:solidFill>
                <a:latin typeface="Franklin Gothic Demi" panose="020B0703020102020204" pitchFamily="34" charset="0"/>
              </a:rPr>
              <a:t>1</a:t>
            </a:r>
            <a:r>
              <a:rPr lang="en-US" altLang="ko-KR" sz="2400" dirty="0">
                <a:solidFill>
                  <a:srgbClr val="183661"/>
                </a:solidFill>
                <a:latin typeface="Franklin Gothic Demi" panose="020B0703020102020204" pitchFamily="34" charset="0"/>
              </a:rPr>
              <a:t>, </a:t>
            </a:r>
            <a:r>
              <a:rPr lang="en-US" altLang="ko-KR" sz="2400" dirty="0" err="1" smtClean="0">
                <a:solidFill>
                  <a:srgbClr val="183661"/>
                </a:solidFill>
                <a:latin typeface="Franklin Gothic Demi" panose="020B0703020102020204" pitchFamily="34" charset="0"/>
              </a:rPr>
              <a:t>Jaeyeon</a:t>
            </a:r>
            <a:r>
              <a:rPr lang="en-US" altLang="ko-KR" sz="2400" dirty="0" smtClean="0">
                <a:solidFill>
                  <a:srgbClr val="183661"/>
                </a:solidFill>
                <a:latin typeface="Franklin Gothic Demi" panose="020B0703020102020204" pitchFamily="34" charset="0"/>
              </a:rPr>
              <a:t> </a:t>
            </a:r>
            <a:r>
              <a:rPr lang="en-US" altLang="ko-KR" sz="2400" dirty="0">
                <a:solidFill>
                  <a:srgbClr val="183661"/>
                </a:solidFill>
                <a:latin typeface="Franklin Gothic Demi" panose="020B0703020102020204" pitchFamily="34" charset="0"/>
              </a:rPr>
              <a:t>Lee</a:t>
            </a:r>
            <a:r>
              <a:rPr lang="en-US" altLang="ko-KR" sz="2400" baseline="30000" dirty="0">
                <a:solidFill>
                  <a:srgbClr val="183661"/>
                </a:solidFill>
                <a:latin typeface="Franklin Gothic Demi" panose="020B0703020102020204" pitchFamily="34" charset="0"/>
              </a:rPr>
              <a:t>1</a:t>
            </a:r>
            <a:r>
              <a:rPr lang="en-US" altLang="ko-KR" sz="2400" dirty="0">
                <a:solidFill>
                  <a:srgbClr val="183661"/>
                </a:solidFill>
                <a:latin typeface="Franklin Gothic Demi" panose="020B0703020102020204" pitchFamily="34" charset="0"/>
              </a:rPr>
              <a:t>, </a:t>
            </a:r>
            <a:r>
              <a:rPr lang="en-US" altLang="ko-KR" sz="2400" dirty="0" err="1" smtClean="0">
                <a:solidFill>
                  <a:srgbClr val="183661"/>
                </a:solidFill>
                <a:latin typeface="Franklin Gothic Demi" panose="020B0703020102020204" pitchFamily="34" charset="0"/>
              </a:rPr>
              <a:t>Seok</a:t>
            </a:r>
            <a:r>
              <a:rPr lang="en-US" altLang="ko-KR" sz="2400" dirty="0" smtClean="0">
                <a:solidFill>
                  <a:srgbClr val="183661"/>
                </a:solidFill>
                <a:latin typeface="Franklin Gothic Demi" panose="020B0703020102020204" pitchFamily="34" charset="0"/>
              </a:rPr>
              <a:t>-Woo Son</a:t>
            </a:r>
            <a:r>
              <a:rPr lang="en-US" altLang="ko-KR" sz="2400" baseline="30000" dirty="0" smtClean="0">
                <a:solidFill>
                  <a:srgbClr val="183661"/>
                </a:solidFill>
                <a:latin typeface="Franklin Gothic Demi" panose="020B0703020102020204" pitchFamily="34" charset="0"/>
              </a:rPr>
              <a:t>1</a:t>
            </a:r>
            <a:r>
              <a:rPr lang="en-US" altLang="ko-KR" sz="2400" dirty="0" smtClean="0">
                <a:solidFill>
                  <a:srgbClr val="183661"/>
                </a:solidFill>
                <a:latin typeface="Franklin Gothic Demi" panose="020B0703020102020204" pitchFamily="34" charset="0"/>
              </a:rPr>
              <a:t>, </a:t>
            </a:r>
            <a:r>
              <a:rPr lang="en-US" altLang="ko-KR" sz="2400" dirty="0" err="1" smtClean="0">
                <a:solidFill>
                  <a:srgbClr val="183661"/>
                </a:solidFill>
                <a:latin typeface="Franklin Gothic Demi" panose="020B0703020102020204" pitchFamily="34" charset="0"/>
              </a:rPr>
              <a:t>Joowan</a:t>
            </a:r>
            <a:r>
              <a:rPr lang="en-US" altLang="ko-KR" sz="2400" dirty="0" smtClean="0">
                <a:solidFill>
                  <a:srgbClr val="183661"/>
                </a:solidFill>
                <a:latin typeface="Franklin Gothic Demi" panose="020B0703020102020204" pitchFamily="34" charset="0"/>
              </a:rPr>
              <a:t> </a:t>
            </a:r>
            <a:r>
              <a:rPr lang="en-US" altLang="ko-KR" sz="2400" dirty="0">
                <a:solidFill>
                  <a:srgbClr val="183661"/>
                </a:solidFill>
                <a:latin typeface="Franklin Gothic Demi" panose="020B0703020102020204" pitchFamily="34" charset="0"/>
              </a:rPr>
              <a:t>Kim</a:t>
            </a:r>
            <a:r>
              <a:rPr lang="en-US" altLang="ko-KR" sz="2400" baseline="30000" dirty="0">
                <a:solidFill>
                  <a:srgbClr val="183661"/>
                </a:solidFill>
                <a:latin typeface="Franklin Gothic Demi" panose="020B0703020102020204" pitchFamily="34" charset="0"/>
              </a:rPr>
              <a:t>2</a:t>
            </a:r>
            <a:r>
              <a:rPr lang="en-US" altLang="ko-KR" sz="2400" dirty="0">
                <a:solidFill>
                  <a:srgbClr val="183661"/>
                </a:solidFill>
                <a:latin typeface="Franklin Gothic Demi" panose="020B0703020102020204" pitchFamily="34" charset="0"/>
              </a:rPr>
              <a:t>,</a:t>
            </a:r>
            <a:r>
              <a:rPr lang="en-US" altLang="ko-KR" sz="2400" baseline="30000" dirty="0">
                <a:solidFill>
                  <a:srgbClr val="183661"/>
                </a:solidFill>
                <a:latin typeface="Franklin Gothic Demi" panose="020B0703020102020204" pitchFamily="34" charset="0"/>
              </a:rPr>
              <a:t> </a:t>
            </a:r>
            <a:r>
              <a:rPr lang="en-US" altLang="ko-KR" sz="2400" dirty="0">
                <a:solidFill>
                  <a:srgbClr val="183661"/>
                </a:solidFill>
                <a:latin typeface="Franklin Gothic Demi" panose="020B0703020102020204" pitchFamily="34" charset="0"/>
              </a:rPr>
              <a:t>and </a:t>
            </a:r>
            <a:r>
              <a:rPr lang="en-US" altLang="ko-KR" sz="2400" dirty="0" err="1" smtClean="0">
                <a:solidFill>
                  <a:srgbClr val="183661"/>
                </a:solidFill>
                <a:latin typeface="Franklin Gothic Demi" panose="020B0703020102020204" pitchFamily="34" charset="0"/>
              </a:rPr>
              <a:t>Deliang</a:t>
            </a:r>
            <a:r>
              <a:rPr lang="en-US" altLang="ko-KR" sz="2400" dirty="0" smtClean="0">
                <a:solidFill>
                  <a:srgbClr val="183661"/>
                </a:solidFill>
                <a:latin typeface="Franklin Gothic Demi" panose="020B0703020102020204" pitchFamily="34" charset="0"/>
              </a:rPr>
              <a:t> Chen</a:t>
            </a:r>
            <a:r>
              <a:rPr lang="en-US" altLang="ko-KR" sz="2400" baseline="30000" dirty="0" smtClean="0">
                <a:solidFill>
                  <a:srgbClr val="183661"/>
                </a:solidFill>
                <a:latin typeface="Franklin Gothic Demi" panose="020B0703020102020204" pitchFamily="34" charset="0"/>
              </a:rPr>
              <a:t>3</a:t>
            </a:r>
            <a:r>
              <a:rPr lang="en-US" altLang="ko-KR" sz="3200" b="1" baseline="30000" dirty="0" smtClean="0">
                <a:solidFill>
                  <a:srgbClr val="183661"/>
                </a:solidFill>
                <a:latin typeface="Franklin Gothic Demi" panose="020B0703020102020204" pitchFamily="34" charset="0"/>
              </a:rPr>
              <a:t/>
            </a:r>
            <a:br>
              <a:rPr lang="en-US" altLang="ko-KR" sz="3200" b="1" baseline="30000" dirty="0" smtClean="0">
                <a:solidFill>
                  <a:srgbClr val="183661"/>
                </a:solidFill>
                <a:latin typeface="Franklin Gothic Demi" panose="020B0703020102020204" pitchFamily="34" charset="0"/>
              </a:rPr>
            </a:br>
            <a:r>
              <a:rPr lang="en-US" altLang="ko-KR" sz="1800" baseline="30000" dirty="0">
                <a:solidFill>
                  <a:srgbClr val="183661"/>
                </a:solidFill>
                <a:latin typeface="Franklin Gothic Demi" panose="020B0703020102020204" pitchFamily="34" charset="0"/>
              </a:rPr>
              <a:t>1</a:t>
            </a:r>
            <a:r>
              <a:rPr lang="en-US" altLang="ko-KR" sz="1800" dirty="0">
                <a:solidFill>
                  <a:srgbClr val="183661"/>
                </a:solidFill>
                <a:latin typeface="Franklin Gothic Demi" panose="020B0703020102020204" pitchFamily="34" charset="0"/>
              </a:rPr>
              <a:t>School of Earth and Environmental Sciences, Seoul National University, Seoul, South Korea</a:t>
            </a:r>
            <a:endParaRPr lang="ko-KR" altLang="ko-KR" sz="1800" dirty="0">
              <a:solidFill>
                <a:srgbClr val="183661"/>
              </a:solidFill>
              <a:latin typeface="Franklin Gothic Demi" panose="020B0703020102020204" pitchFamily="34" charset="0"/>
            </a:endParaRPr>
          </a:p>
          <a:p>
            <a:r>
              <a:rPr lang="en-US" altLang="ko-KR" sz="1800" baseline="30000" dirty="0">
                <a:solidFill>
                  <a:srgbClr val="183661"/>
                </a:solidFill>
                <a:latin typeface="Franklin Gothic Demi" panose="020B0703020102020204" pitchFamily="34" charset="0"/>
              </a:rPr>
              <a:t>2</a:t>
            </a:r>
            <a:r>
              <a:rPr lang="en-US" altLang="ko-KR" sz="1800" dirty="0">
                <a:solidFill>
                  <a:srgbClr val="183661"/>
                </a:solidFill>
                <a:latin typeface="Franklin Gothic Demi" panose="020B0703020102020204" pitchFamily="34" charset="0"/>
              </a:rPr>
              <a:t>Department of Atmospheric Sciences, </a:t>
            </a:r>
            <a:r>
              <a:rPr lang="en-US" altLang="ko-KR" sz="1800" dirty="0" err="1">
                <a:solidFill>
                  <a:srgbClr val="183661"/>
                </a:solidFill>
                <a:latin typeface="Franklin Gothic Demi" panose="020B0703020102020204" pitchFamily="34" charset="0"/>
              </a:rPr>
              <a:t>Kongju</a:t>
            </a:r>
            <a:r>
              <a:rPr lang="en-US" altLang="ko-KR" sz="1800" dirty="0">
                <a:solidFill>
                  <a:srgbClr val="183661"/>
                </a:solidFill>
                <a:latin typeface="Franklin Gothic Demi" panose="020B0703020102020204" pitchFamily="34" charset="0"/>
              </a:rPr>
              <a:t> National University, </a:t>
            </a:r>
            <a:r>
              <a:rPr lang="en-US" altLang="ko-KR" sz="1800" dirty="0" err="1">
                <a:solidFill>
                  <a:srgbClr val="183661"/>
                </a:solidFill>
                <a:latin typeface="Franklin Gothic Demi" panose="020B0703020102020204" pitchFamily="34" charset="0"/>
              </a:rPr>
              <a:t>Kongju</a:t>
            </a:r>
            <a:r>
              <a:rPr lang="en-US" altLang="ko-KR" sz="1800" dirty="0">
                <a:solidFill>
                  <a:srgbClr val="183661"/>
                </a:solidFill>
                <a:latin typeface="Franklin Gothic Demi" panose="020B0703020102020204" pitchFamily="34" charset="0"/>
              </a:rPr>
              <a:t>, South Korea</a:t>
            </a:r>
            <a:endParaRPr lang="ko-KR" altLang="ko-KR" sz="1800" dirty="0">
              <a:solidFill>
                <a:srgbClr val="183661"/>
              </a:solidFill>
              <a:latin typeface="Franklin Gothic Demi" panose="020B0703020102020204" pitchFamily="34" charset="0"/>
            </a:endParaRPr>
          </a:p>
          <a:p>
            <a:r>
              <a:rPr lang="en-US" altLang="ko-KR" sz="1800" baseline="30000" dirty="0">
                <a:solidFill>
                  <a:srgbClr val="183661"/>
                </a:solidFill>
                <a:latin typeface="Franklin Gothic Demi" panose="020B0703020102020204" pitchFamily="34" charset="0"/>
              </a:rPr>
              <a:t>3</a:t>
            </a:r>
            <a:r>
              <a:rPr lang="en-US" altLang="ko-KR" sz="1800" dirty="0">
                <a:solidFill>
                  <a:srgbClr val="183661"/>
                </a:solidFill>
                <a:latin typeface="Franklin Gothic Demi" panose="020B0703020102020204" pitchFamily="34" charset="0"/>
              </a:rPr>
              <a:t>Department of Earth Science, University of Gothenburg, </a:t>
            </a:r>
            <a:r>
              <a:rPr lang="en-US" altLang="ko-KR" sz="1800" dirty="0" smtClean="0">
                <a:solidFill>
                  <a:srgbClr val="183661"/>
                </a:solidFill>
                <a:latin typeface="Franklin Gothic Demi" panose="020B0703020102020204" pitchFamily="34" charset="0"/>
              </a:rPr>
              <a:t>Sweden</a:t>
            </a:r>
            <a:endParaRPr lang="ko-KR" altLang="ko-KR" sz="1800" dirty="0">
              <a:solidFill>
                <a:srgbClr val="18366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000" y="3643518"/>
            <a:ext cx="11160000" cy="2800767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1800" dirty="0" smtClean="0">
                <a:latin typeface="Bahnschrift" panose="020B0502040204020203" pitchFamily="34" charset="0"/>
              </a:rPr>
              <a:t>    </a:t>
            </a:r>
          </a:p>
          <a:p>
            <a:r>
              <a:rPr lang="en-US" altLang="ko-KR" sz="1800" dirty="0">
                <a:latin typeface="Bahnschrift" panose="020B0502040204020203" pitchFamily="34" charset="0"/>
              </a:rPr>
              <a:t> </a:t>
            </a:r>
            <a:r>
              <a:rPr lang="en-US" altLang="ko-KR" sz="1800" dirty="0" smtClean="0">
                <a:latin typeface="Bahnschrift" panose="020B0502040204020203" pitchFamily="34" charset="0"/>
              </a:rPr>
              <a:t>   </a:t>
            </a:r>
            <a:r>
              <a:rPr lang="en-US" altLang="ko-KR" sz="2000" dirty="0" smtClean="0">
                <a:latin typeface="Bahnschrift" panose="020B0502040204020203" pitchFamily="34" charset="0"/>
              </a:rPr>
              <a:t>The extratropical cyclone (ETC) is one of the major weather systems affecting local hydrology in the </a:t>
            </a:r>
            <a:r>
              <a:rPr lang="en-US" altLang="ko-KR" sz="2000" dirty="0" err="1" smtClean="0">
                <a:latin typeface="Bahnschrift" panose="020B0502040204020203" pitchFamily="34" charset="0"/>
              </a:rPr>
              <a:t>midlatitudes</a:t>
            </a:r>
            <a:r>
              <a:rPr lang="en-US" altLang="ko-KR" sz="2000" dirty="0" smtClean="0">
                <a:latin typeface="Bahnschrift" panose="020B0502040204020203" pitchFamily="34" charset="0"/>
              </a:rPr>
              <a:t>. In particular, ETCs with rapid deepening, often referred to as explosive cyclones, are infamous for severe weather impacts that can inflict socioeconomic damage. </a:t>
            </a:r>
            <a:r>
              <a:rPr lang="en-US" altLang="ko-KR" sz="2000" dirty="0">
                <a:latin typeface="Bahnschrift" panose="020B0502040204020203" pitchFamily="34" charset="0"/>
              </a:rPr>
              <a:t>The present study aims to re-examine and update the climatological features of the explosive cyclones near the Korean Peninsula using a </a:t>
            </a:r>
            <a:r>
              <a:rPr lang="en-US" altLang="ko-KR" sz="2000" dirty="0" err="1">
                <a:latin typeface="Bahnschrift" panose="020B0502040204020203" pitchFamily="34" charset="0"/>
              </a:rPr>
              <a:t>Lagrangian</a:t>
            </a:r>
            <a:r>
              <a:rPr lang="en-US" altLang="ko-KR" sz="2000" dirty="0">
                <a:latin typeface="Bahnschrift" panose="020B0502040204020203" pitchFamily="34" charset="0"/>
              </a:rPr>
              <a:t> tracking </a:t>
            </a:r>
            <a:r>
              <a:rPr lang="en-US" altLang="ko-KR" sz="2000" dirty="0" smtClean="0">
                <a:latin typeface="Bahnschrift" panose="020B0502040204020203" pitchFamily="34" charset="0"/>
              </a:rPr>
              <a:t>method. The synoptic structures, temporal development, and weather impacts </a:t>
            </a:r>
            <a:r>
              <a:rPr lang="en-US" altLang="ko-KR" sz="2000" dirty="0">
                <a:latin typeface="Bahnschrift" panose="020B0502040204020203" pitchFamily="34" charset="0"/>
              </a:rPr>
              <a:t>are investigated through composite </a:t>
            </a:r>
            <a:r>
              <a:rPr lang="en-US" altLang="ko-KR" sz="2000" dirty="0" smtClean="0">
                <a:latin typeface="Bahnschrift" panose="020B0502040204020203" pitchFamily="34" charset="0"/>
              </a:rPr>
              <a:t>analyses over the last 39 years (1979–2017).</a:t>
            </a:r>
          </a:p>
          <a:p>
            <a:endParaRPr lang="ko-KR" altLang="en-US" sz="1800" dirty="0">
              <a:latin typeface="Bahnschrif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8056" y="3181854"/>
            <a:ext cx="10561944" cy="459785"/>
          </a:xfrm>
          <a:prstGeom prst="rect">
            <a:avLst/>
          </a:prstGeom>
          <a:solidFill>
            <a:srgbClr val="355C7D"/>
          </a:solidFill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Introduction</a:t>
            </a:r>
            <a:endParaRPr lang="ko-KR" altLang="en-US" sz="24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6858" y="3181852"/>
            <a:ext cx="601198" cy="461665"/>
          </a:xfrm>
          <a:prstGeom prst="rect">
            <a:avLst/>
          </a:prstGeom>
          <a:solidFill>
            <a:srgbClr val="F67280"/>
          </a:solidFill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433131"/>
                </a:solidFill>
                <a:latin typeface="Arial Black" panose="020B0A04020102020204" pitchFamily="34" charset="0"/>
              </a:rPr>
              <a:t>1</a:t>
            </a:r>
            <a:endParaRPr lang="ko-KR" altLang="en-US" sz="2400" b="1" dirty="0">
              <a:solidFill>
                <a:srgbClr val="433131"/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0000" y="7226106"/>
                <a:ext cx="11160000" cy="9207072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</a:ln>
              <a:effectLst>
                <a:outerShdw blurRad="50800" dist="165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 smtClean="0">
                    <a:latin typeface="Bahnschrift" panose="020B0502040204020203" pitchFamily="34" charset="0"/>
                  </a:rPr>
                  <a:t>    </a:t>
                </a:r>
                <a:endParaRPr lang="en-US" altLang="ko-KR" sz="2000" dirty="0">
                  <a:latin typeface="Bahnschrift" panose="020B0502040204020203" pitchFamily="34" charset="0"/>
                </a:endParaRPr>
              </a:p>
              <a:p>
                <a:r>
                  <a:rPr lang="en-US" altLang="ko-KR" sz="2000" dirty="0" smtClean="0">
                    <a:latin typeface="Bahnschrift" panose="020B0502040204020203" pitchFamily="34" charset="0"/>
                  </a:rPr>
                  <a:t> </a:t>
                </a:r>
                <a:r>
                  <a:rPr lang="en-US" altLang="ko-KR" sz="2000" dirty="0">
                    <a:solidFill>
                      <a:srgbClr val="002060"/>
                    </a:solidFill>
                    <a:latin typeface="Bahnschrift" panose="020B0502040204020203" pitchFamily="34" charset="0"/>
                  </a:rPr>
                  <a:t>▶ Reanalysis </a:t>
                </a:r>
                <a:r>
                  <a:rPr lang="en-US" altLang="ko-KR" sz="2000" dirty="0" smtClean="0">
                    <a:solidFill>
                      <a:srgbClr val="002060"/>
                    </a:solidFill>
                    <a:latin typeface="Bahnschrift" panose="020B0502040204020203" pitchFamily="34" charset="0"/>
                  </a:rPr>
                  <a:t>Data</a:t>
                </a:r>
              </a:p>
              <a:p>
                <a:r>
                  <a:rPr lang="en-US" altLang="ko-KR" sz="2000" dirty="0">
                    <a:latin typeface="Bahnschrift" panose="020B0502040204020203" pitchFamily="34" charset="0"/>
                  </a:rPr>
                  <a:t>    -ERA-Interim </a:t>
                </a:r>
                <a:r>
                  <a:rPr lang="en-US" altLang="ko-KR" sz="2000" dirty="0" smtClean="0">
                    <a:latin typeface="Bahnschrift" panose="020B0502040204020203" pitchFamily="34" charset="0"/>
                  </a:rPr>
                  <a:t>Reanalysis: </a:t>
                </a:r>
                <a:r>
                  <a:rPr lang="en-US" altLang="ko-KR" sz="2000" dirty="0">
                    <a:latin typeface="Bahnschrift" panose="020B0502040204020203" pitchFamily="34" charset="0"/>
                  </a:rPr>
                  <a:t>Sea-level </a:t>
                </a:r>
                <a:r>
                  <a:rPr lang="en-US" altLang="ko-KR" sz="2000" dirty="0" smtClean="0">
                    <a:latin typeface="Bahnschrift" panose="020B0502040204020203" pitchFamily="34" charset="0"/>
                  </a:rPr>
                  <a:t>pressure, 10-m wind, relative vorticity, geopotential height, </a:t>
                </a:r>
                <a:r>
                  <a:rPr lang="en-US" altLang="ko-KR" sz="2000" dirty="0" err="1" smtClean="0">
                    <a:latin typeface="Bahnschrift" panose="020B0502040204020203" pitchFamily="34" charset="0"/>
                  </a:rPr>
                  <a:t>diabatic</a:t>
                </a:r>
                <a:r>
                  <a:rPr lang="en-US" altLang="ko-KR" sz="2000" dirty="0" smtClean="0">
                    <a:latin typeface="Bahnschrift" panose="020B0502040204020203" pitchFamily="34" charset="0"/>
                  </a:rPr>
                  <a:t> </a:t>
                </a:r>
                <a:r>
                  <a:rPr lang="en-US" altLang="ko-KR" sz="2000" dirty="0">
                    <a:latin typeface="Bahnschrift" panose="020B0502040204020203" pitchFamily="34" charset="0"/>
                  </a:rPr>
                  <a:t>heating </a:t>
                </a:r>
                <a:r>
                  <a:rPr lang="en-US" altLang="ko-KR" sz="2000" dirty="0" smtClean="0">
                    <a:latin typeface="Bahnschrift" panose="020B0502040204020203" pitchFamily="34" charset="0"/>
                  </a:rPr>
                  <a:t>rate (6 hourly, 1.5</a:t>
                </a:r>
                <a:r>
                  <a:rPr lang="en-US" altLang="ko-KR" sz="2000" dirty="0">
                    <a:latin typeface="Bahnschrift" panose="020B0502040204020203" pitchFamily="34" charset="0"/>
                  </a:rPr>
                  <a:t>º</a:t>
                </a:r>
                <a:r>
                  <a:rPr lang="fr-FR" altLang="ko-KR" sz="2000" b="1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altLang="ko-K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altLang="ko-KR" sz="2000" smtClean="0">
                    <a:latin typeface="Bahnschrift" panose="020B0502040204020203" pitchFamily="34" charset="0"/>
                  </a:rPr>
                  <a:t>1.5º, </a:t>
                </a:r>
                <a:r>
                  <a:rPr lang="en-US" altLang="ko-KR" sz="2000" dirty="0">
                    <a:latin typeface="Bahnschrift" panose="020B0502040204020203" pitchFamily="34" charset="0"/>
                  </a:rPr>
                  <a:t>1979–2017</a:t>
                </a:r>
                <a:r>
                  <a:rPr lang="en-US" altLang="ko-KR" sz="2000" dirty="0" smtClean="0">
                    <a:latin typeface="Bahnschrift" panose="020B0502040204020203" pitchFamily="34" charset="0"/>
                  </a:rPr>
                  <a:t>) </a:t>
                </a:r>
              </a:p>
              <a:p>
                <a:r>
                  <a:rPr lang="en-US" altLang="ko-KR" sz="2000" dirty="0">
                    <a:latin typeface="Bahnschrift" panose="020B0502040204020203" pitchFamily="34" charset="0"/>
                  </a:rPr>
                  <a:t> </a:t>
                </a:r>
                <a:r>
                  <a:rPr lang="en-US" altLang="ko-KR" sz="2000" dirty="0" smtClean="0">
                    <a:latin typeface="Bahnschrift" panose="020B0502040204020203" pitchFamily="34" charset="0"/>
                  </a:rPr>
                  <a:t>   -</a:t>
                </a:r>
                <a:r>
                  <a:rPr lang="en-US" altLang="ko-KR" sz="2000" dirty="0">
                    <a:latin typeface="Bahnschrift" panose="020B0502040204020203" pitchFamily="34" charset="0"/>
                  </a:rPr>
                  <a:t>GPCP Daily Precipitation </a:t>
                </a:r>
                <a:r>
                  <a:rPr lang="en-US" altLang="ko-KR" sz="2000" dirty="0" smtClean="0">
                    <a:latin typeface="Bahnschrift" panose="020B0502040204020203" pitchFamily="34" charset="0"/>
                  </a:rPr>
                  <a:t>Product: Precipitation </a:t>
                </a:r>
                <a:r>
                  <a:rPr lang="en-US" altLang="ko-KR" sz="2000" dirty="0">
                    <a:latin typeface="Bahnschrift" panose="020B0502040204020203" pitchFamily="34" charset="0"/>
                  </a:rPr>
                  <a:t>(daily, </a:t>
                </a:r>
                <a:r>
                  <a:rPr lang="en-US" altLang="ko-KR" sz="2000" dirty="0" smtClean="0">
                    <a:latin typeface="Bahnschrift" panose="020B0502040204020203" pitchFamily="34" charset="0"/>
                  </a:rPr>
                  <a:t>1º</a:t>
                </a:r>
                <a:r>
                  <a:rPr lang="fr-FR" altLang="ko-KR" sz="2000" b="1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altLang="ko-K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altLang="ko-KR" sz="2000" dirty="0" smtClean="0">
                    <a:latin typeface="Bahnschrift" panose="020B0502040204020203" pitchFamily="34" charset="0"/>
                  </a:rPr>
                  <a:t>1º, 1997–2017)</a:t>
                </a:r>
                <a:endParaRPr lang="en-US" altLang="ko-KR" sz="2000" dirty="0">
                  <a:latin typeface="Bahnschrift" panose="020B0502040204020203" pitchFamily="34" charset="0"/>
                </a:endParaRPr>
              </a:p>
              <a:p>
                <a:endParaRPr lang="en-US" altLang="ko-KR" sz="2000" dirty="0">
                  <a:latin typeface="Bahnschrift" panose="020B0502040204020203" pitchFamily="34" charset="0"/>
                </a:endParaRPr>
              </a:p>
              <a:p>
                <a:r>
                  <a:rPr lang="en-US" altLang="ko-KR" sz="2000" dirty="0" smtClean="0">
                    <a:latin typeface="Bahnschrift" panose="020B0502040204020203" pitchFamily="34" charset="0"/>
                  </a:rPr>
                  <a:t> </a:t>
                </a:r>
                <a:r>
                  <a:rPr lang="en-US" altLang="ko-KR" sz="2000" dirty="0">
                    <a:solidFill>
                      <a:srgbClr val="002060"/>
                    </a:solidFill>
                    <a:latin typeface="Bahnschrift" panose="020B0502040204020203" pitchFamily="34" charset="0"/>
                  </a:rPr>
                  <a:t>▶ ETC </a:t>
                </a:r>
                <a:r>
                  <a:rPr lang="en-US" altLang="ko-KR" sz="2000" dirty="0" smtClean="0">
                    <a:solidFill>
                      <a:srgbClr val="002060"/>
                    </a:solidFill>
                    <a:latin typeface="Bahnschrift" panose="020B0502040204020203" pitchFamily="34" charset="0"/>
                  </a:rPr>
                  <a:t>Detection and Tracking</a:t>
                </a:r>
              </a:p>
              <a:p>
                <a:r>
                  <a:rPr lang="en-US" altLang="ko-KR" sz="2000" dirty="0">
                    <a:latin typeface="Bahnschrift" panose="020B0502040204020203" pitchFamily="34" charset="0"/>
                  </a:rPr>
                  <a:t> </a:t>
                </a:r>
                <a:r>
                  <a:rPr lang="en-US" altLang="ko-KR" sz="2000" dirty="0" smtClean="0">
                    <a:latin typeface="Bahnschrift" panose="020B0502040204020203" pitchFamily="34" charset="0"/>
                  </a:rPr>
                  <a:t>   -Automated tracking algorithm (Hodges, 1994,1995, 1999) is applied to 850-hPa relative vorticity field.     </a:t>
                </a:r>
              </a:p>
              <a:p>
                <a:r>
                  <a:rPr lang="en-US" altLang="ko-KR" sz="2000" dirty="0" smtClean="0">
                    <a:latin typeface="Bahnschrift" panose="020B0502040204020203" pitchFamily="34" charset="0"/>
                  </a:rPr>
                  <a:t>    </a:t>
                </a:r>
              </a:p>
              <a:p>
                <a:r>
                  <a:rPr lang="en-US" altLang="ko-KR" sz="2000" dirty="0" smtClean="0">
                    <a:latin typeface="Bahnschrift" panose="020B0502040204020203" pitchFamily="34" charset="0"/>
                  </a:rPr>
                  <a:t> </a:t>
                </a:r>
                <a:r>
                  <a:rPr lang="en-US" altLang="ko-KR" sz="2000" dirty="0">
                    <a:solidFill>
                      <a:srgbClr val="002060"/>
                    </a:solidFill>
                    <a:latin typeface="Bahnschrift" panose="020B0502040204020203" pitchFamily="34" charset="0"/>
                  </a:rPr>
                  <a:t>▶ Defining </a:t>
                </a:r>
                <a:r>
                  <a:rPr lang="en-US" altLang="ko-KR" sz="2000" dirty="0" smtClean="0">
                    <a:solidFill>
                      <a:srgbClr val="002060"/>
                    </a:solidFill>
                    <a:latin typeface="Bahnschrift" panose="020B0502040204020203" pitchFamily="34" charset="0"/>
                  </a:rPr>
                  <a:t>Explosive Cyclones</a:t>
                </a:r>
              </a:p>
              <a:p>
                <a:r>
                  <a:rPr lang="en-US" altLang="ko-KR" sz="2000" dirty="0">
                    <a:solidFill>
                      <a:srgbClr val="002060"/>
                    </a:solidFill>
                    <a:latin typeface="Bahnschrift" panose="020B0502040204020203" pitchFamily="34" charset="0"/>
                  </a:rPr>
                  <a:t> </a:t>
                </a:r>
                <a:r>
                  <a:rPr lang="en-US" altLang="ko-KR" sz="2000" dirty="0" smtClean="0">
                    <a:solidFill>
                      <a:srgbClr val="002060"/>
                    </a:solidFill>
                    <a:latin typeface="Bahnschrift" panose="020B0502040204020203" pitchFamily="34" charset="0"/>
                  </a:rPr>
                  <a:t>  </a:t>
                </a:r>
                <a:r>
                  <a:rPr lang="en-US" altLang="ko-KR" sz="2000" dirty="0" smtClean="0">
                    <a:latin typeface="Bahnschrift" panose="020B0502040204020203" pitchFamily="34" charset="0"/>
                  </a:rPr>
                  <a:t> -The ETCs passing through the Korean Peninsula (</a:t>
                </a:r>
                <a:r>
                  <a:rPr lang="en-US" altLang="ko-KR" sz="2000" dirty="0" smtClean="0">
                    <a:solidFill>
                      <a:schemeClr val="accent2">
                        <a:lumMod val="75000"/>
                      </a:schemeClr>
                    </a:solidFill>
                    <a:latin typeface="Bahnschrift" panose="020B0502040204020203" pitchFamily="34" charset="0"/>
                  </a:rPr>
                  <a:t>33–48ºN, 120–135ºE</a:t>
                </a:r>
                <a:r>
                  <a:rPr lang="en-US" altLang="ko-KR" sz="2000" dirty="0" smtClean="0">
                    <a:latin typeface="Bahnschrift" panose="020B0502040204020203" pitchFamily="34" charset="0"/>
                  </a:rPr>
                  <a:t>) are sampled.</a:t>
                </a:r>
              </a:p>
              <a:p>
                <a:r>
                  <a:rPr lang="en-US" altLang="ko-KR" sz="2000" dirty="0" smtClean="0">
                    <a:latin typeface="Bahnschrift" panose="020B0502040204020203" pitchFamily="34" charset="0"/>
                  </a:rPr>
                  <a:t>    -The growth rate (</a:t>
                </a:r>
                <a:r>
                  <a:rPr lang="en-US" altLang="ko-KR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GR</a:t>
                </a:r>
                <a:r>
                  <a:rPr lang="en-US" altLang="ko-KR" sz="2000" dirty="0" smtClean="0">
                    <a:latin typeface="Bahnschrift" panose="020B0502040204020203" pitchFamily="34" charset="0"/>
                  </a:rPr>
                  <a:t>) of an ETC at a specific time t is  measured as the 12-hour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ko-KR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𝛇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850</m:t>
                        </m:r>
                      </m:sub>
                    </m:sSub>
                  </m:oMath>
                </a14:m>
                <a:r>
                  <a:rPr lang="en-US" altLang="ko-KR" sz="2000" dirty="0" smtClean="0">
                    <a:latin typeface="Bahnschrift" panose="020B0502040204020203" pitchFamily="34" charset="0"/>
                  </a:rPr>
                  <a:t> tendency:</a:t>
                </a:r>
              </a:p>
              <a:p>
                <a:r>
                  <a:rPr lang="en-US" altLang="ko-KR" sz="2000" dirty="0">
                    <a:latin typeface="Bahnschrift" panose="020B0502040204020203" pitchFamily="34" charset="0"/>
                  </a:rPr>
                  <a:t> </a:t>
                </a:r>
                <a:r>
                  <a:rPr lang="en-US" altLang="ko-KR" sz="2000" dirty="0" smtClean="0">
                    <a:latin typeface="Bahnschrift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altLang="ko-K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GR</m:t>
                    </m:r>
                    <m:d>
                      <m:dPr>
                        <m:ctrlPr>
                          <a:rPr lang="ko-KR" altLang="ko-K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altLang="ko-KR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altLang="ko-KR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ko-KR" altLang="ko-K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altLang="ko-KR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  <m:d>
                          <m:dPr>
                            <m:ctrlPr>
                              <a:rPr lang="ko-KR" altLang="ko-K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altLang="ko-KR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altLang="ko-KR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+6</m:t>
                            </m:r>
                            <m:r>
                              <a:rPr lang="fr-FR" altLang="ko-KR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h𝑟𝑠</m:t>
                            </m:r>
                          </m:e>
                        </m:d>
                        <m:r>
                          <a:rPr lang="fr-FR" altLang="ko-KR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altLang="ko-KR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  <m:r>
                          <a:rPr lang="fr-FR" altLang="ko-KR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altLang="ko-KR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fr-FR" altLang="ko-KR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  <m:r>
                          <a:rPr lang="fr-FR" altLang="ko-KR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h𝑟𝑠</m:t>
                        </m:r>
                        <m:r>
                          <a:rPr lang="fr-FR" altLang="ko-KR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altLang="ko-KR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12 </m:t>
                        </m:r>
                        <m:r>
                          <a:rPr lang="fr-FR" altLang="ko-KR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h𝑟𝑠</m:t>
                        </m:r>
                      </m:den>
                    </m:f>
                    <m:r>
                      <a:rPr lang="fr-FR" altLang="ko-KR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ko-KR" altLang="ko-K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altLang="ko-KR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24 </m:t>
                        </m:r>
                        <m:r>
                          <a:rPr lang="fr-FR" altLang="ko-KR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h𝑟𝑠</m:t>
                        </m:r>
                      </m:num>
                      <m:den>
                        <m:r>
                          <a:rPr lang="fr-FR" altLang="ko-KR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</m:t>
                        </m:r>
                        <m:r>
                          <a:rPr lang="fr-FR" altLang="ko-KR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𝑑𝑎𝑦</m:t>
                        </m:r>
                      </m:den>
                    </m:f>
                  </m:oMath>
                </a14:m>
                <a:endParaRPr lang="en-US" altLang="ko-KR" sz="2000" dirty="0">
                  <a:latin typeface="Bahnschrift" panose="020B0502040204020203" pitchFamily="34" charset="0"/>
                </a:endParaRPr>
              </a:p>
              <a:p>
                <a:r>
                  <a:rPr lang="en-US" altLang="ko-KR" sz="2000" dirty="0">
                    <a:latin typeface="Bahnschrift" panose="020B0502040204020203" pitchFamily="34" charset="0"/>
                  </a:rPr>
                  <a:t>    </a:t>
                </a:r>
                <a:r>
                  <a:rPr lang="en-US" altLang="ko-KR" sz="2000" dirty="0" smtClean="0">
                    <a:latin typeface="Bahnschrift" panose="020B0502040204020203" pitchFamily="34" charset="0"/>
                  </a:rPr>
                  <a:t>-The ETCs with the </a:t>
                </a:r>
                <a:r>
                  <a:rPr lang="en-US" altLang="ko-KR" sz="2000" dirty="0">
                    <a:solidFill>
                      <a:schemeClr val="accent2">
                        <a:lumMod val="75000"/>
                      </a:schemeClr>
                    </a:solidFill>
                    <a:latin typeface="Bahnschrift" panose="020B0502040204020203" pitchFamily="34" charset="0"/>
                  </a:rPr>
                  <a:t>top 10% </a:t>
                </a:r>
                <a:r>
                  <a:rPr lang="en-US" altLang="ko-KR" sz="2000" dirty="0" smtClean="0">
                    <a:solidFill>
                      <a:schemeClr val="accent2">
                        <a:lumMod val="75000"/>
                      </a:schemeClr>
                    </a:solidFill>
                    <a:latin typeface="Bahnschrift" panose="020B0502040204020203" pitchFamily="34" charset="0"/>
                  </a:rPr>
                  <a:t>maximum </a:t>
                </a:r>
                <a:r>
                  <a:rPr lang="en-US" altLang="ko-KR" sz="2000" dirty="0" smtClean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GR</a:t>
                </a:r>
                <a:r>
                  <a:rPr lang="en-US" altLang="ko-KR" sz="2000" dirty="0" smtClean="0">
                    <a:solidFill>
                      <a:schemeClr val="accent2">
                        <a:lumMod val="75000"/>
                      </a:schemeClr>
                    </a:solidFill>
                    <a:latin typeface="Bahnschrift" panose="020B0502040204020203" pitchFamily="34" charset="0"/>
                  </a:rPr>
                  <a:t> </a:t>
                </a:r>
                <a:r>
                  <a:rPr lang="en-US" altLang="ko-KR" sz="2000" dirty="0" smtClean="0">
                    <a:latin typeface="Bahnschrift" panose="020B0502040204020203" pitchFamily="34" charset="0"/>
                  </a:rPr>
                  <a:t>(3.74 </a:t>
                </a:r>
                <a:r>
                  <a:rPr lang="en-US" altLang="ko-KR" sz="2000" dirty="0">
                    <a:latin typeface="Bahnschrift" panose="020B0502040204020203" pitchFamily="34" charset="0"/>
                  </a:rPr>
                  <a:t>CVU day</a:t>
                </a:r>
                <a:r>
                  <a:rPr lang="en-US" altLang="ko-KR" sz="2000" baseline="30000" dirty="0">
                    <a:latin typeface="Bahnschrift" panose="020B0502040204020203" pitchFamily="34" charset="0"/>
                  </a:rPr>
                  <a:t>-1</a:t>
                </a:r>
                <a:r>
                  <a:rPr lang="en-US" altLang="ko-KR" sz="2000" dirty="0" smtClean="0">
                    <a:latin typeface="Bahnschrift" panose="020B0502040204020203" pitchFamily="34" charset="0"/>
                  </a:rPr>
                  <a:t>) are </a:t>
                </a:r>
                <a:r>
                  <a:rPr lang="en-US" altLang="ko-KR" sz="2000" dirty="0">
                    <a:latin typeface="Bahnschrift" panose="020B0502040204020203" pitchFamily="34" charset="0"/>
                  </a:rPr>
                  <a:t>defined as explosive </a:t>
                </a:r>
                <a:r>
                  <a:rPr lang="en-US" altLang="ko-KR" sz="2000" dirty="0" smtClean="0">
                    <a:latin typeface="Bahnschrift" panose="020B0502040204020203" pitchFamily="34" charset="0"/>
                  </a:rPr>
                  <a:t>(EX) cyclones and the remaining 90% are set as normal (NM) cyclones. </a:t>
                </a:r>
              </a:p>
              <a:p>
                <a:r>
                  <a:rPr lang="en-US" altLang="ko-KR" sz="2000" dirty="0" smtClean="0">
                    <a:latin typeface="Bahnschrift" panose="020B0502040204020203" pitchFamily="34" charset="0"/>
                  </a:rPr>
                  <a:t>        </a:t>
                </a:r>
              </a:p>
              <a:p>
                <a:r>
                  <a:rPr lang="en-US" altLang="ko-KR" sz="2000" dirty="0" smtClean="0">
                    <a:solidFill>
                      <a:srgbClr val="002060"/>
                    </a:solidFill>
                    <a:latin typeface="Bahnschrift" panose="020B0502040204020203" pitchFamily="34" charset="0"/>
                  </a:rPr>
                  <a:t> ▶ Categorization </a:t>
                </a:r>
                <a:r>
                  <a:rPr lang="en-US" altLang="ko-KR" sz="2000" dirty="0">
                    <a:solidFill>
                      <a:srgbClr val="002060"/>
                    </a:solidFill>
                    <a:latin typeface="Bahnschrift" panose="020B0502040204020203" pitchFamily="34" charset="0"/>
                  </a:rPr>
                  <a:t>of </a:t>
                </a:r>
                <a:r>
                  <a:rPr lang="en-US" altLang="ko-KR" sz="2000" dirty="0" smtClean="0">
                    <a:solidFill>
                      <a:srgbClr val="002060"/>
                    </a:solidFill>
                    <a:latin typeface="Bahnschrift" panose="020B0502040204020203" pitchFamily="34" charset="0"/>
                  </a:rPr>
                  <a:t>ETCs</a:t>
                </a:r>
              </a:p>
              <a:p>
                <a:r>
                  <a:rPr lang="en-US" altLang="ko-KR" sz="2000" dirty="0" smtClean="0">
                    <a:latin typeface="Bahnschrift" panose="020B0502040204020203" pitchFamily="34" charset="0"/>
                  </a:rPr>
                  <a:t>-</a:t>
                </a:r>
                <a:r>
                  <a:rPr lang="en-US" altLang="ko-KR" sz="2000" dirty="0" smtClean="0"/>
                  <a:t> </a:t>
                </a:r>
                <a:r>
                  <a:rPr lang="en-US" altLang="ko-KR" sz="2000" dirty="0">
                    <a:latin typeface="Bahnschrift" panose="020B0502040204020203" pitchFamily="34" charset="0"/>
                  </a:rPr>
                  <a:t>T</a:t>
                </a:r>
                <a:r>
                  <a:rPr lang="en-US" altLang="ko-KR" sz="2000" dirty="0" smtClean="0">
                    <a:latin typeface="Bahnschrift" panose="020B0502040204020203" pitchFamily="34" charset="0"/>
                  </a:rPr>
                  <a:t>he </a:t>
                </a:r>
                <a:r>
                  <a:rPr lang="en-US" altLang="ko-KR" sz="2000" dirty="0">
                    <a:latin typeface="Bahnschrift" panose="020B0502040204020203" pitchFamily="34" charset="0"/>
                  </a:rPr>
                  <a:t>ETCs generated northward of </a:t>
                </a:r>
                <a:r>
                  <a:rPr lang="en-US" altLang="ko-KR" sz="2000" dirty="0" smtClean="0">
                    <a:latin typeface="Bahnschrift" panose="020B0502040204020203" pitchFamily="34" charset="0"/>
                  </a:rPr>
                  <a:t>37°N are</a:t>
                </a:r>
              </a:p>
              <a:p>
                <a:r>
                  <a:rPr lang="en-US" altLang="ko-KR" sz="2000" dirty="0" smtClean="0">
                    <a:latin typeface="Bahnschrift" panose="020B0502040204020203" pitchFamily="34" charset="0"/>
                  </a:rPr>
                  <a:t>set </a:t>
                </a:r>
                <a:r>
                  <a:rPr lang="en-US" altLang="ko-KR" sz="2000" dirty="0">
                    <a:latin typeface="Bahnschrift" panose="020B0502040204020203" pitchFamily="34" charset="0"/>
                  </a:rPr>
                  <a:t>as Mongolia (MG) cyclones </a:t>
                </a:r>
                <a:r>
                  <a:rPr lang="en-US" altLang="ko-KR" sz="2000" dirty="0" smtClean="0">
                    <a:latin typeface="Bahnschrift" panose="020B0502040204020203" pitchFamily="34" charset="0"/>
                  </a:rPr>
                  <a:t>and </a:t>
                </a:r>
                <a:r>
                  <a:rPr lang="en-US" altLang="ko-KR" sz="2000" dirty="0">
                    <a:latin typeface="Bahnschrift" panose="020B0502040204020203" pitchFamily="34" charset="0"/>
                  </a:rPr>
                  <a:t>the </a:t>
                </a:r>
                <a:r>
                  <a:rPr lang="en-US" altLang="ko-KR" sz="2000" dirty="0" smtClean="0">
                    <a:latin typeface="Bahnschrift" panose="020B0502040204020203" pitchFamily="34" charset="0"/>
                  </a:rPr>
                  <a:t>others</a:t>
                </a:r>
              </a:p>
              <a:p>
                <a:r>
                  <a:rPr lang="en-US" altLang="ko-KR" sz="2000" dirty="0" smtClean="0">
                    <a:latin typeface="Bahnschrift" panose="020B0502040204020203" pitchFamily="34" charset="0"/>
                  </a:rPr>
                  <a:t>are </a:t>
                </a:r>
                <a:r>
                  <a:rPr lang="en-US" altLang="ko-KR" sz="2000" dirty="0">
                    <a:latin typeface="Bahnschrift" panose="020B0502040204020203" pitchFamily="34" charset="0"/>
                  </a:rPr>
                  <a:t>defined as South China (SC) </a:t>
                </a:r>
                <a:r>
                  <a:rPr lang="en-US" altLang="ko-KR" sz="2000" dirty="0" smtClean="0">
                    <a:latin typeface="Bahnschrift" panose="020B0502040204020203" pitchFamily="34" charset="0"/>
                  </a:rPr>
                  <a:t>cyclones.</a:t>
                </a:r>
              </a:p>
              <a:p>
                <a:endParaRPr lang="en-US" altLang="ko-KR" sz="2000" dirty="0" smtClean="0">
                  <a:latin typeface="Bahnschrift" panose="020B0502040204020203" pitchFamily="34" charset="0"/>
                </a:endParaRPr>
              </a:p>
              <a:p>
                <a:r>
                  <a:rPr lang="en-US" altLang="ko-KR" sz="2000" dirty="0" smtClean="0">
                    <a:latin typeface="Bahnschrift" panose="020B0502040204020203" pitchFamily="34" charset="0"/>
                  </a:rPr>
                  <a:t>    -By </a:t>
                </a:r>
                <a:r>
                  <a:rPr lang="en-US" altLang="ko-KR" sz="2000" dirty="0">
                    <a:latin typeface="Bahnschrift" panose="020B0502040204020203" pitchFamily="34" charset="0"/>
                  </a:rPr>
                  <a:t>considering the </a:t>
                </a:r>
                <a:r>
                  <a:rPr lang="en-US" altLang="ko-KR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GR</a:t>
                </a:r>
                <a:r>
                  <a:rPr lang="en-US" altLang="ko-KR" sz="2000" dirty="0" smtClean="0">
                    <a:latin typeface="Bahnschrift" panose="020B0502040204020203" pitchFamily="34" charset="0"/>
                  </a:rPr>
                  <a:t> and </a:t>
                </a:r>
                <a:r>
                  <a:rPr lang="en-US" altLang="ko-KR" sz="2000" dirty="0">
                    <a:latin typeface="Bahnschrift" panose="020B0502040204020203" pitchFamily="34" charset="0"/>
                  </a:rPr>
                  <a:t>genesis regions</a:t>
                </a:r>
                <a:r>
                  <a:rPr lang="en-US" altLang="ko-KR" sz="2000" dirty="0" smtClean="0">
                    <a:latin typeface="Bahnschrift" panose="020B0502040204020203" pitchFamily="34" charset="0"/>
                  </a:rPr>
                  <a:t>   </a:t>
                </a:r>
              </a:p>
              <a:p>
                <a:r>
                  <a:rPr lang="en-US" altLang="ko-KR" sz="2000" dirty="0" smtClean="0">
                    <a:latin typeface="Bahnschrift" panose="020B0502040204020203" pitchFamily="34" charset="0"/>
                  </a:rPr>
                  <a:t>    </a:t>
                </a:r>
                <a:r>
                  <a:rPr lang="en-US" altLang="ko-KR" sz="2000" dirty="0" smtClean="0">
                    <a:solidFill>
                      <a:schemeClr val="accent2">
                        <a:lumMod val="75000"/>
                      </a:schemeClr>
                    </a:solidFill>
                    <a:latin typeface="Bahnschrift" panose="020B0502040204020203" pitchFamily="34" charset="0"/>
                  </a:rPr>
                  <a:t>Explosive Mongolia (EXMG) cyclones</a:t>
                </a:r>
                <a:endParaRPr lang="en-US" altLang="ko-KR" sz="2000" dirty="0">
                  <a:solidFill>
                    <a:schemeClr val="accent2">
                      <a:lumMod val="75000"/>
                    </a:schemeClr>
                  </a:solidFill>
                  <a:latin typeface="Bahnschrift" panose="020B0502040204020203" pitchFamily="34" charset="0"/>
                </a:endParaRPr>
              </a:p>
              <a:p>
                <a:r>
                  <a:rPr lang="en-US" altLang="ko-KR" sz="2000" dirty="0" smtClean="0">
                    <a:solidFill>
                      <a:schemeClr val="accent2">
                        <a:lumMod val="75000"/>
                      </a:schemeClr>
                    </a:solidFill>
                    <a:latin typeface="Bahnschrift" panose="020B0502040204020203" pitchFamily="34" charset="0"/>
                  </a:rPr>
                  <a:t>    Normal Mongolia (NMMG) cyclones</a:t>
                </a:r>
              </a:p>
              <a:p>
                <a:r>
                  <a:rPr lang="en-US" altLang="ko-KR" sz="2000" dirty="0">
                    <a:solidFill>
                      <a:schemeClr val="accent2">
                        <a:lumMod val="75000"/>
                      </a:schemeClr>
                    </a:solidFill>
                    <a:latin typeface="Bahnschrift" panose="020B0502040204020203" pitchFamily="34" charset="0"/>
                  </a:rPr>
                  <a:t> </a:t>
                </a:r>
                <a:r>
                  <a:rPr lang="en-US" altLang="ko-KR" sz="2000" dirty="0" smtClean="0">
                    <a:solidFill>
                      <a:schemeClr val="accent2">
                        <a:lumMod val="75000"/>
                      </a:schemeClr>
                    </a:solidFill>
                    <a:latin typeface="Bahnschrift" panose="020B0502040204020203" pitchFamily="34" charset="0"/>
                  </a:rPr>
                  <a:t>   Explosive South China (EXSC) cyclones</a:t>
                </a:r>
              </a:p>
              <a:p>
                <a:r>
                  <a:rPr lang="en-US" altLang="ko-KR" sz="2000" dirty="0">
                    <a:solidFill>
                      <a:schemeClr val="accent2">
                        <a:lumMod val="75000"/>
                      </a:schemeClr>
                    </a:solidFill>
                    <a:latin typeface="Bahnschrift" panose="020B0502040204020203" pitchFamily="34" charset="0"/>
                  </a:rPr>
                  <a:t> </a:t>
                </a:r>
                <a:r>
                  <a:rPr lang="en-US" altLang="ko-KR" sz="2000" dirty="0" smtClean="0">
                    <a:solidFill>
                      <a:schemeClr val="accent2">
                        <a:lumMod val="75000"/>
                      </a:schemeClr>
                    </a:solidFill>
                    <a:latin typeface="Bahnschrift" panose="020B0502040204020203" pitchFamily="34" charset="0"/>
                  </a:rPr>
                  <a:t>   Normal South China (NMSC) cyclones</a:t>
                </a:r>
              </a:p>
              <a:p>
                <a:endParaRPr lang="en-US" altLang="ko-KR" sz="2000" dirty="0">
                  <a:solidFill>
                    <a:schemeClr val="accent2">
                      <a:lumMod val="75000"/>
                    </a:schemeClr>
                  </a:solidFill>
                  <a:latin typeface="Bahnschrift" panose="020B0502040204020203" pitchFamily="34" charset="0"/>
                </a:endParaRPr>
              </a:p>
              <a:p>
                <a:endParaRPr lang="en-US" altLang="ko-KR" sz="2000" dirty="0" smtClean="0">
                  <a:latin typeface="Bahnschrift" panose="020B0502040204020203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00" y="7226106"/>
                <a:ext cx="11160000" cy="9207072"/>
              </a:xfrm>
              <a:prstGeom prst="rect">
                <a:avLst/>
              </a:prstGeom>
              <a:blipFill rotWithShape="0">
                <a:blip r:embed="rId6"/>
                <a:stretch>
                  <a:fillRect l="-592"/>
                </a:stretch>
              </a:blipFill>
              <a:ln w="25400">
                <a:noFill/>
              </a:ln>
              <a:effectLst>
                <a:outerShdw blurRad="50800" dist="165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046487" y="6764441"/>
            <a:ext cx="10563513" cy="461665"/>
          </a:xfrm>
          <a:prstGeom prst="rect">
            <a:avLst/>
          </a:prstGeom>
          <a:solidFill>
            <a:srgbClr val="355C7D"/>
          </a:solidFill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Data and Method</a:t>
            </a:r>
            <a:endParaRPr lang="ko-KR" altLang="en-US" sz="24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5289" y="6764441"/>
            <a:ext cx="601198" cy="461665"/>
          </a:xfrm>
          <a:prstGeom prst="rect">
            <a:avLst/>
          </a:prstGeom>
          <a:solidFill>
            <a:srgbClr val="F67280"/>
          </a:solidFill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433131"/>
                </a:solidFill>
                <a:latin typeface="Arial Black" panose="020B0A04020102020204" pitchFamily="34" charset="0"/>
              </a:rPr>
              <a:t>2</a:t>
            </a:r>
            <a:endParaRPr lang="ko-KR" altLang="en-US" sz="2400" b="1" dirty="0">
              <a:solidFill>
                <a:srgbClr val="43313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02312" y="12043825"/>
            <a:ext cx="1564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Bahnschrift" panose="020B0502040204020203" pitchFamily="34" charset="0"/>
              </a:rPr>
              <a:t> [1 CVU = 10</a:t>
            </a:r>
            <a:r>
              <a:rPr lang="en-US" altLang="ko-KR" sz="1600" baseline="30000" dirty="0">
                <a:latin typeface="Bahnschrift" panose="020B0502040204020203" pitchFamily="34" charset="0"/>
              </a:rPr>
              <a:t>-5  </a:t>
            </a:r>
            <a:r>
              <a:rPr lang="en-US" altLang="ko-KR" sz="1600" dirty="0">
                <a:latin typeface="Bahnschrift" panose="020B0502040204020203" pitchFamily="34" charset="0"/>
              </a:rPr>
              <a:t>s</a:t>
            </a:r>
            <a:r>
              <a:rPr lang="en-US" altLang="ko-KR" sz="1600" baseline="30000" dirty="0">
                <a:latin typeface="Bahnschrift" panose="020B0502040204020203" pitchFamily="34" charset="0"/>
              </a:rPr>
              <a:t>-1</a:t>
            </a:r>
            <a:r>
              <a:rPr lang="en-US" altLang="ko-KR" sz="1600" dirty="0">
                <a:latin typeface="Bahnschrift" panose="020B0502040204020203" pitchFamily="34" charset="0"/>
              </a:rPr>
              <a:t>]</a:t>
            </a: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000" y="12463428"/>
            <a:ext cx="5263160" cy="327314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328243" y="15817625"/>
            <a:ext cx="526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</a:t>
            </a:r>
            <a:r>
              <a:rPr lang="en-US" altLang="ko-K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Tracks and frequencies of extratropical cyclones passing through the target 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domain. 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0000" y="17200098"/>
            <a:ext cx="11160000" cy="3693319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</a:p>
          <a:p>
            <a:r>
              <a:rPr lang="en-US" altLang="ko-KR" sz="1800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r>
              <a:rPr lang="en-US" altLang="ko-KR" sz="2000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▶ Seasonal Cycle of ETCs</a:t>
            </a:r>
          </a:p>
          <a:p>
            <a:endParaRPr lang="en-US" altLang="ko-KR" sz="20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r>
              <a:rPr lang="en-US" altLang="ko-KR" sz="2000" dirty="0" smtClean="0">
                <a:latin typeface="Bahnschrift" panose="020B0502040204020203" pitchFamily="34" charset="0"/>
              </a:rPr>
              <a:t>    -Among four seasons, EX </a:t>
            </a:r>
          </a:p>
          <a:p>
            <a:r>
              <a:rPr lang="en-US" altLang="ko-KR" sz="2000" dirty="0" smtClean="0">
                <a:latin typeface="Bahnschrift" panose="020B0502040204020203" pitchFamily="34" charset="0"/>
              </a:rPr>
              <a:t>Cyclones are most frequent in</a:t>
            </a:r>
          </a:p>
          <a:p>
            <a:r>
              <a:rPr lang="en-US" altLang="ko-KR" sz="2000" dirty="0" smtClean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boreal spring</a:t>
            </a:r>
            <a:r>
              <a:rPr lang="en-US" altLang="ko-KR" sz="2000" dirty="0" smtClean="0">
                <a:latin typeface="Bahnschrift" panose="020B0502040204020203" pitchFamily="34" charset="0"/>
              </a:rPr>
              <a:t>.</a:t>
            </a:r>
          </a:p>
          <a:p>
            <a:r>
              <a:rPr lang="en-US" altLang="ko-KR" sz="2000" dirty="0" smtClean="0">
                <a:latin typeface="Bahnschrift" panose="020B0502040204020203" pitchFamily="34" charset="0"/>
              </a:rPr>
              <a:t>    -A mid-winter suppression is </a:t>
            </a:r>
          </a:p>
          <a:p>
            <a:r>
              <a:rPr lang="en-US" altLang="ko-KR" sz="2000" dirty="0" smtClean="0">
                <a:latin typeface="Bahnschrift" panose="020B0502040204020203" pitchFamily="34" charset="0"/>
              </a:rPr>
              <a:t>found for EXMG cyclones.</a:t>
            </a:r>
          </a:p>
          <a:p>
            <a:r>
              <a:rPr lang="en-US" altLang="ko-KR" sz="2000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    </a:t>
            </a:r>
            <a:r>
              <a:rPr lang="en-US" altLang="ko-KR" sz="2000" dirty="0" smtClean="0">
                <a:latin typeface="Bahnschrift" panose="020B0502040204020203" pitchFamily="34" charset="0"/>
              </a:rPr>
              <a:t>-Single peak is observed for </a:t>
            </a:r>
          </a:p>
          <a:p>
            <a:r>
              <a:rPr lang="en-US" altLang="ko-KR" sz="2000" dirty="0" smtClean="0">
                <a:latin typeface="Bahnschrift" panose="020B0502040204020203" pitchFamily="34" charset="0"/>
              </a:rPr>
              <a:t>EXSC cyclones.</a:t>
            </a:r>
            <a:endParaRPr lang="en-US" altLang="ko-KR" sz="2000" dirty="0" smtClean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18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1800" dirty="0" smtClean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51198" y="16740310"/>
            <a:ext cx="10554877" cy="461667"/>
          </a:xfrm>
          <a:prstGeom prst="rect">
            <a:avLst/>
          </a:prstGeom>
          <a:solidFill>
            <a:srgbClr val="355C7D"/>
          </a:solidFill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Seasonality</a:t>
            </a:r>
            <a:endParaRPr lang="ko-KR" altLang="en-US" sz="24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0000" y="16740311"/>
            <a:ext cx="601198" cy="461665"/>
          </a:xfrm>
          <a:prstGeom prst="rect">
            <a:avLst/>
          </a:prstGeom>
          <a:solidFill>
            <a:srgbClr val="F67280"/>
          </a:solidFill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433131"/>
                </a:solidFill>
                <a:latin typeface="Arial Black" panose="020B0A04020102020204" pitchFamily="34" charset="0"/>
              </a:rPr>
              <a:t>3</a:t>
            </a:r>
            <a:endParaRPr lang="ko-KR" altLang="en-US" sz="2400" b="1" dirty="0">
              <a:solidFill>
                <a:srgbClr val="433131"/>
              </a:solidFill>
              <a:latin typeface="Arial Black" panose="020B0A04020102020204" pitchFamily="34" charset="0"/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753" y="17274036"/>
            <a:ext cx="7177665" cy="324703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964958" y="20521075"/>
            <a:ext cx="8641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</a:t>
            </a:r>
            <a:r>
              <a:rPr lang="en-US" altLang="ko-K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Monthly variations in the number of cyclones for a) EXMG, b) EXSC, c)</a:t>
            </a:r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NMMG, and d) NMSC cyclones.</a:t>
            </a:r>
            <a:endParaRPr lang="ko-KR" altLang="ko-K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053800" y="3633745"/>
            <a:ext cx="12240000" cy="17327820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    </a:t>
            </a:r>
          </a:p>
          <a:p>
            <a:r>
              <a:rPr lang="en-US" altLang="ko-KR" sz="2000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r>
              <a:rPr lang="en-US" altLang="ko-KR" sz="2000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   </a:t>
            </a:r>
            <a:r>
              <a:rPr lang="en-US" altLang="ko-KR" sz="2000" dirty="0" smtClean="0">
                <a:latin typeface="Bahnschrift" panose="020B0502040204020203" pitchFamily="34" charset="0"/>
              </a:rPr>
              <a:t>Composite analysis are performed with respect to the time of maximum </a:t>
            </a:r>
            <a:r>
              <a:rPr lang="en-US" altLang="ko-KR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GR</a:t>
            </a:r>
            <a:r>
              <a:rPr lang="en-US" altLang="ko-KR" sz="2000" dirty="0" smtClean="0">
                <a:latin typeface="Bahnschrift" panose="020B0502040204020203" pitchFamily="34" charset="0"/>
              </a:rPr>
              <a:t> (Day0) and days before and after Day0. (Day-1 and Day+1, respectively) </a:t>
            </a:r>
          </a:p>
          <a:p>
            <a:endParaRPr lang="en-US" altLang="ko-KR" sz="2000" dirty="0" smtClean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r>
              <a:rPr lang="en-US" altLang="ko-KR" sz="2000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r>
              <a:rPr lang="en-US" altLang="ko-KR" sz="2000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▶ EXMG versus NMMG cyclones</a:t>
            </a:r>
          </a:p>
          <a:p>
            <a:endParaRPr lang="en-US" altLang="ko-KR" sz="2000" dirty="0" smtClean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 smtClean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 smtClean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 smtClean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 smtClean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 smtClean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 smtClean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 smtClean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 smtClean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 smtClean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 smtClean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r>
              <a:rPr lang="en-US" altLang="ko-KR" sz="2000" dirty="0" smtClean="0">
                <a:latin typeface="Bahnschrift" panose="020B0502040204020203" pitchFamily="34" charset="0"/>
              </a:rPr>
              <a:t>    </a:t>
            </a:r>
          </a:p>
          <a:p>
            <a:r>
              <a:rPr lang="en-US" altLang="ko-KR" sz="2000" dirty="0">
                <a:latin typeface="Bahnschrift" panose="020B0502040204020203" pitchFamily="34" charset="0"/>
              </a:rPr>
              <a:t> </a:t>
            </a:r>
            <a:r>
              <a:rPr lang="en-US" altLang="ko-KR" sz="2000" dirty="0" smtClean="0">
                <a:latin typeface="Bahnschrift" panose="020B0502040204020203" pitchFamily="34" charset="0"/>
              </a:rPr>
              <a:t>   -Both EXMG and NMMG cyclones exhibit </a:t>
            </a:r>
            <a:r>
              <a:rPr lang="en-US" altLang="ko-KR" sz="2000" dirty="0" smtClean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vertically well-organized </a:t>
            </a:r>
            <a:r>
              <a:rPr lang="en-US" altLang="ko-KR" sz="2000" dirty="0" smtClean="0">
                <a:latin typeface="Bahnschrift" panose="020B0502040204020203" pitchFamily="34" charset="0"/>
              </a:rPr>
              <a:t>structure from Day-1.</a:t>
            </a:r>
          </a:p>
          <a:p>
            <a:r>
              <a:rPr lang="en-US" altLang="ko-KR" sz="2000" dirty="0">
                <a:latin typeface="Bahnschrift" panose="020B0502040204020203" pitchFamily="34" charset="0"/>
              </a:rPr>
              <a:t> </a:t>
            </a:r>
            <a:r>
              <a:rPr lang="en-US" altLang="ko-KR" sz="2000" dirty="0" smtClean="0">
                <a:latin typeface="Bahnschrift" panose="020B0502040204020203" pitchFamily="34" charset="0"/>
              </a:rPr>
              <a:t>   -The </a:t>
            </a:r>
            <a:r>
              <a:rPr lang="en-US" altLang="ko-KR" sz="2000" dirty="0" smtClean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upper-level trough </a:t>
            </a:r>
            <a:r>
              <a:rPr lang="en-US" altLang="ko-KR" sz="2000" dirty="0" smtClean="0">
                <a:latin typeface="Bahnschrift" panose="020B0502040204020203" pitchFamily="34" charset="0"/>
              </a:rPr>
              <a:t>of EXMG cyclones are stronger than that of EXSC cyclones.</a:t>
            </a:r>
          </a:p>
          <a:p>
            <a:endParaRPr lang="en-US" altLang="ko-KR" sz="20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r>
              <a:rPr lang="en-US" altLang="ko-KR" sz="2000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    </a:t>
            </a:r>
            <a:r>
              <a:rPr lang="en-US" altLang="ko-KR" sz="2000" dirty="0">
                <a:solidFill>
                  <a:srgbClr val="002060"/>
                </a:solidFill>
                <a:latin typeface="Bahnschrift" panose="020B0502040204020203" pitchFamily="34" charset="0"/>
              </a:rPr>
              <a:t> ▶ </a:t>
            </a:r>
            <a:r>
              <a:rPr lang="en-US" altLang="ko-KR" sz="2000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EXSC </a:t>
            </a:r>
            <a:r>
              <a:rPr lang="en-US" altLang="ko-KR" sz="2000" dirty="0">
                <a:solidFill>
                  <a:srgbClr val="002060"/>
                </a:solidFill>
                <a:latin typeface="Bahnschrift" panose="020B0502040204020203" pitchFamily="34" charset="0"/>
              </a:rPr>
              <a:t>versus </a:t>
            </a:r>
            <a:r>
              <a:rPr lang="en-US" altLang="ko-KR" sz="2000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NMSC </a:t>
            </a:r>
            <a:r>
              <a:rPr lang="en-US" altLang="ko-KR" sz="2000" dirty="0">
                <a:solidFill>
                  <a:srgbClr val="002060"/>
                </a:solidFill>
                <a:latin typeface="Bahnschrift" panose="020B0502040204020203" pitchFamily="34" charset="0"/>
              </a:rPr>
              <a:t>cyclones</a:t>
            </a:r>
          </a:p>
          <a:p>
            <a:endParaRPr lang="en-US" altLang="ko-KR" sz="2000" dirty="0" smtClean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 smtClean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 smtClean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 smtClean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 smtClean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 smtClean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 smtClean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 smtClean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 smtClean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 smtClean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 smtClean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r>
              <a:rPr lang="en-US" altLang="ko-KR" sz="2000" dirty="0" smtClean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    </a:t>
            </a:r>
            <a:r>
              <a:rPr lang="en-US" altLang="ko-KR" sz="2000" dirty="0" smtClean="0">
                <a:latin typeface="Bahnschrift" panose="020B0502040204020203" pitchFamily="34" charset="0"/>
              </a:rPr>
              <a:t>-Both EXSC and NMSC cyclones are </a:t>
            </a:r>
            <a:r>
              <a:rPr lang="en-US" altLang="ko-KR" sz="2000" dirty="0" smtClean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shallow in the vertical </a:t>
            </a:r>
            <a:r>
              <a:rPr lang="en-US" altLang="ko-KR" sz="2000" dirty="0" smtClean="0">
                <a:latin typeface="Bahnschrift" panose="020B0502040204020203" pitchFamily="34" charset="0"/>
              </a:rPr>
              <a:t>with little interaction between surface and upper-levels.</a:t>
            </a:r>
          </a:p>
          <a:p>
            <a:r>
              <a:rPr lang="en-US" altLang="ko-KR" sz="2000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altLang="ko-KR" sz="2000" dirty="0" smtClean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   </a:t>
            </a:r>
            <a:r>
              <a:rPr lang="en-US" altLang="ko-KR" sz="2000" dirty="0" smtClean="0">
                <a:latin typeface="Bahnschrift" panose="020B0502040204020203" pitchFamily="34" charset="0"/>
              </a:rPr>
              <a:t>-Stronger mid-tropospheric </a:t>
            </a:r>
            <a:r>
              <a:rPr lang="en-US" altLang="ko-KR" sz="2000" dirty="0" err="1" smtClean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diabatic</a:t>
            </a:r>
            <a:r>
              <a:rPr lang="en-US" altLang="ko-KR" sz="2000" dirty="0" smtClean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 heating </a:t>
            </a:r>
            <a:r>
              <a:rPr lang="en-US" altLang="ko-KR" sz="2000" dirty="0" smtClean="0">
                <a:latin typeface="Bahnschrift" panose="020B0502040204020203" pitchFamily="34" charset="0"/>
              </a:rPr>
              <a:t>is observed from EXSC cyclones than NMSC cyclones from Day-1 , which facilitates the subsequent vertical coupling.</a:t>
            </a:r>
            <a:endParaRPr lang="en-US" altLang="ko-KR" sz="2000" dirty="0" smtClean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654997" y="3179972"/>
            <a:ext cx="11635200" cy="461667"/>
          </a:xfrm>
          <a:prstGeom prst="rect">
            <a:avLst/>
          </a:prstGeom>
          <a:solidFill>
            <a:srgbClr val="355C7D"/>
          </a:solidFill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Dynamic Structure</a:t>
            </a:r>
            <a:endParaRPr lang="ko-KR" altLang="en-US" sz="2400" i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053800" y="3179973"/>
            <a:ext cx="601198" cy="461665"/>
          </a:xfrm>
          <a:prstGeom prst="rect">
            <a:avLst/>
          </a:prstGeom>
          <a:solidFill>
            <a:srgbClr val="F67280"/>
          </a:solidFill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433131"/>
                </a:solidFill>
                <a:latin typeface="Arial Black" panose="020B0A04020102020204" pitchFamily="34" charset="0"/>
              </a:rPr>
              <a:t>4</a:t>
            </a:r>
            <a:endParaRPr lang="ko-KR" altLang="en-US" sz="2400" b="1" dirty="0">
              <a:solidFill>
                <a:srgbClr val="433131"/>
              </a:solidFill>
              <a:latin typeface="Arial Black" panose="020B0A04020102020204" pitchFamily="34" charset="0"/>
            </a:endParaRP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537" y="5247890"/>
            <a:ext cx="5940000" cy="5934148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139" y="5247891"/>
            <a:ext cx="5940000" cy="5275525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139" y="13237504"/>
            <a:ext cx="5940000" cy="5275525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537" y="13237504"/>
            <a:ext cx="5940000" cy="5934148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2104108" y="11078433"/>
            <a:ext cx="594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altLang="ko-K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Climatology (green contours) and anomalies (shading) of 300-hPa geopotential height, along with mean SLP anomalies (black solid/dotted contours for negative/positive anomalies) for EXMG and NMMG cyclones from Day-1 to Day+1. Only the values that are statistically significant at the 95% confidence level, based on two-tailed Student’s t-test, are depicted. The averaged center of cyclones is denoted with a red triangle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267970" y="10529230"/>
            <a:ext cx="59627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4. 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cross-section of geopotential height (shading) and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diabatic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heating anomalies (dark gray contours in intervals of 0.15 K hr</a:t>
            </a:r>
            <a:r>
              <a:rPr lang="en-US" altLang="ko-KR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black for values greater than 1 K hr</a:t>
            </a:r>
            <a:r>
              <a:rPr lang="en-US" altLang="ko-KR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for EXMG and NMMG cyclones from Day-1 to Day+1. The x-axis denotes the relative longitude with respect to its center at Day0. The geopotential height anomalies that are statistically significant at the 95% confidence level are dotted in light gray. Only the statistically significant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diabatic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heating anomalies are contoured (solid/dashed contours for positive/negative anomalies). 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130537" y="19073796"/>
            <a:ext cx="54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altLang="ko-K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as Figure 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for EXSC and NMSC cyclones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291138" y="18467748"/>
            <a:ext cx="5939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altLang="ko-K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as Figure 4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for EXSC and NMSC cyclones.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Diabatic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heating anomalies are contoured every 0.3 K hr</a:t>
            </a:r>
            <a:r>
              <a:rPr lang="en-US" altLang="ko-KR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Day-1 and Day+1 and 0.6 K hr</a:t>
            </a:r>
            <a:r>
              <a:rPr lang="en-US" altLang="ko-KR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Day0. Note that complementary red contours are depicted in a) and d) at 2-gpm intervals.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750000" y="3555593"/>
            <a:ext cx="10080000" cy="13018949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Bahnschrift" panose="020B0502040204020203" pitchFamily="34" charset="0"/>
              </a:rPr>
              <a:t>    </a:t>
            </a:r>
          </a:p>
          <a:p>
            <a:r>
              <a:rPr lang="en-US" altLang="ko-KR" sz="2000" dirty="0">
                <a:latin typeface="Bahnschrift" panose="020B0502040204020203" pitchFamily="34" charset="0"/>
              </a:rPr>
              <a:t> </a:t>
            </a:r>
            <a:r>
              <a:rPr lang="en-US" altLang="ko-KR" sz="2000" dirty="0" smtClean="0">
                <a:latin typeface="Bahnschrift" panose="020B0502040204020203" pitchFamily="34" charset="0"/>
              </a:rPr>
              <a:t>   Do </a:t>
            </a:r>
            <a:r>
              <a:rPr lang="en-US" altLang="ko-KR" sz="2000" dirty="0">
                <a:latin typeface="Bahnschrift" panose="020B0502040204020203" pitchFamily="34" charset="0"/>
              </a:rPr>
              <a:t>EXMG and EXSC cyclones have distinguished impacts on surface weather</a:t>
            </a:r>
            <a:r>
              <a:rPr lang="en-US" altLang="ko-KR" sz="2000" dirty="0" smtClean="0">
                <a:latin typeface="Bahnschrift" panose="020B0502040204020203" pitchFamily="34" charset="0"/>
              </a:rPr>
              <a:t>?</a:t>
            </a:r>
          </a:p>
          <a:p>
            <a:endParaRPr lang="en-US" altLang="ko-KR" sz="2000" dirty="0">
              <a:latin typeface="Bahnschrift" panose="020B0502040204020203" pitchFamily="34" charset="0"/>
            </a:endParaRPr>
          </a:p>
          <a:p>
            <a:r>
              <a:rPr lang="en-US" altLang="ko-KR" sz="2000" dirty="0" smtClean="0">
                <a:latin typeface="Bahnschrift" panose="020B0502040204020203" pitchFamily="34" charset="0"/>
              </a:rPr>
              <a:t>    </a:t>
            </a:r>
            <a:r>
              <a:rPr lang="en-US" altLang="ko-KR" sz="2000" dirty="0">
                <a:solidFill>
                  <a:srgbClr val="002060"/>
                </a:solidFill>
                <a:latin typeface="Bahnschrift" panose="020B0502040204020203" pitchFamily="34" charset="0"/>
              </a:rPr>
              <a:t>▶ EXMG versus NMMG </a:t>
            </a:r>
            <a:r>
              <a:rPr lang="en-US" altLang="ko-KR" sz="2000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cyclones</a:t>
            </a:r>
          </a:p>
          <a:p>
            <a:endParaRPr lang="en-US" altLang="ko-KR" sz="20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 smtClean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 smtClean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 smtClean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 smtClean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 smtClean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 smtClean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 smtClean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 smtClean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 smtClean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r>
              <a:rPr lang="en-US" altLang="ko-KR" sz="2000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r>
              <a:rPr lang="en-US" altLang="ko-KR" sz="2000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   ▶ EXSC </a:t>
            </a:r>
            <a:r>
              <a:rPr lang="en-US" altLang="ko-KR" sz="2000" dirty="0">
                <a:solidFill>
                  <a:srgbClr val="002060"/>
                </a:solidFill>
                <a:latin typeface="Bahnschrift" panose="020B0502040204020203" pitchFamily="34" charset="0"/>
              </a:rPr>
              <a:t>versus </a:t>
            </a:r>
            <a:r>
              <a:rPr lang="en-US" altLang="ko-KR" sz="2000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NMSC </a:t>
            </a:r>
            <a:r>
              <a:rPr lang="en-US" altLang="ko-KR" sz="2000" dirty="0">
                <a:solidFill>
                  <a:srgbClr val="002060"/>
                </a:solidFill>
                <a:latin typeface="Bahnschrift" panose="020B0502040204020203" pitchFamily="34" charset="0"/>
              </a:rPr>
              <a:t>cyclones</a:t>
            </a:r>
            <a:endParaRPr lang="en-US" altLang="ko-KR" sz="2000" dirty="0" smtClean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 smtClean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 smtClean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 smtClean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 smtClean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 smtClean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 smtClean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altLang="ko-KR" sz="2000" dirty="0" smtClean="0">
              <a:latin typeface="Bahnschrift" panose="020B0502040204020203" pitchFamily="34" charset="0"/>
            </a:endParaRPr>
          </a:p>
          <a:p>
            <a:endParaRPr lang="en-US" altLang="ko-KR" sz="2000" dirty="0">
              <a:latin typeface="Bahnschrift" panose="020B0502040204020203" pitchFamily="34" charset="0"/>
            </a:endParaRPr>
          </a:p>
          <a:p>
            <a:endParaRPr lang="en-US" altLang="ko-KR" sz="2000" dirty="0" smtClean="0">
              <a:latin typeface="Bahnschrift" panose="020B0502040204020203" pitchFamily="34" charset="0"/>
            </a:endParaRPr>
          </a:p>
          <a:p>
            <a:r>
              <a:rPr lang="en-US" altLang="ko-KR" sz="2000" dirty="0" smtClean="0">
                <a:latin typeface="Bahnschrift" panose="020B0502040204020203" pitchFamily="34" charset="0"/>
              </a:rPr>
              <a:t>    -On Day0 and Day+1, significant increase in surface wind speed is observed near the south western coast of Korea and the East Sea, respectively.</a:t>
            </a:r>
          </a:p>
          <a:p>
            <a:r>
              <a:rPr lang="en-US" altLang="ko-KR" sz="2000" dirty="0">
                <a:latin typeface="Bahnschrift" panose="020B0502040204020203" pitchFamily="34" charset="0"/>
              </a:rPr>
              <a:t> </a:t>
            </a:r>
            <a:r>
              <a:rPr lang="en-US" altLang="ko-KR" sz="2000" dirty="0" smtClean="0">
                <a:latin typeface="Bahnschrift" panose="020B0502040204020203" pitchFamily="34" charset="0"/>
              </a:rPr>
              <a:t>   -The EXSC cyclones accompany more intense surface wind than NMSC cyclones.</a:t>
            </a:r>
          </a:p>
          <a:p>
            <a:r>
              <a:rPr lang="en-US" altLang="ko-KR" sz="2000" dirty="0">
                <a:latin typeface="Bahnschrift" panose="020B0502040204020203" pitchFamily="34" charset="0"/>
              </a:rPr>
              <a:t> </a:t>
            </a:r>
            <a:r>
              <a:rPr lang="en-US" altLang="ko-KR" sz="2000" dirty="0" smtClean="0">
                <a:latin typeface="Bahnschrift" panose="020B0502040204020203" pitchFamily="34" charset="0"/>
              </a:rPr>
              <a:t>   -</a:t>
            </a:r>
            <a:r>
              <a:rPr lang="en-US" altLang="ko-KR" sz="2000" dirty="0" smtClean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Precipitation</a:t>
            </a:r>
            <a:r>
              <a:rPr lang="en-US" altLang="ko-KR" sz="2000" dirty="0" smtClean="0">
                <a:latin typeface="Bahnschrift" panose="020B0502040204020203" pitchFamily="34" charset="0"/>
              </a:rPr>
              <a:t> over the Korean Peninsula at Day0, which is </a:t>
            </a:r>
            <a:r>
              <a:rPr lang="en-US" altLang="ko-KR" sz="2000" dirty="0" smtClean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broader and stronger </a:t>
            </a:r>
            <a:r>
              <a:rPr lang="en-US" altLang="ko-KR" sz="2000" dirty="0" smtClean="0">
                <a:latin typeface="Bahnschrift" panose="020B0502040204020203" pitchFamily="34" charset="0"/>
              </a:rPr>
              <a:t>for EXSC cyclones.</a:t>
            </a:r>
            <a:endParaRPr lang="ko-KR" altLang="en-US" sz="2000" dirty="0">
              <a:latin typeface="Bahnschrift" panose="020B050204020402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351198" y="3181853"/>
            <a:ext cx="9478802" cy="459785"/>
          </a:xfrm>
          <a:prstGeom prst="rect">
            <a:avLst/>
          </a:prstGeom>
          <a:solidFill>
            <a:srgbClr val="355C7D"/>
          </a:solidFill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Surface Impacts</a:t>
            </a:r>
            <a:endParaRPr lang="ko-KR" altLang="en-US" sz="24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750000" y="3181151"/>
            <a:ext cx="601198" cy="461665"/>
          </a:xfrm>
          <a:prstGeom prst="rect">
            <a:avLst/>
          </a:prstGeom>
          <a:solidFill>
            <a:srgbClr val="F67280"/>
          </a:solidFill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433131"/>
                </a:solidFill>
                <a:latin typeface="Arial Black" panose="020B0A04020102020204" pitchFamily="34" charset="0"/>
              </a:rPr>
              <a:t>5</a:t>
            </a:r>
            <a:endParaRPr lang="ko-KR" altLang="en-US" sz="2400" b="1" dirty="0">
              <a:solidFill>
                <a:srgbClr val="433131"/>
              </a:solidFill>
              <a:latin typeface="Arial Black" panose="020B0A04020102020204" pitchFamily="34" charset="0"/>
            </a:endParaRP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5431" y="5096921"/>
            <a:ext cx="4860000" cy="4106285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1833" y="10391267"/>
            <a:ext cx="4860000" cy="4106285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1833" y="10391267"/>
            <a:ext cx="4860000" cy="41062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811665" y="9190458"/>
            <a:ext cx="9790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altLang="ko-K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Near-surface wind speed (contours) and anomalies with respect to long-term climatology (shadings) for EXMG and NMMG cyclones from Day0 to Day+1. Only the anomalies that are statistically significant at the 95% confidence level are shaded. The averaged center of cyclones is denoted with green triangle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81833" y="14444675"/>
            <a:ext cx="5046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8</a:t>
            </a:r>
            <a:r>
              <a:rPr lang="en-US" altLang="ko-K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as Figure 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for EXSC and NMSC cyclones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745431" y="14444674"/>
            <a:ext cx="4386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9</a:t>
            </a:r>
            <a:r>
              <a:rPr lang="en-US" altLang="ko-K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as Figure 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for 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daily precipitation.</a:t>
            </a:r>
            <a:endParaRPr lang="ko-KR" altLang="ko-K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89605" y="6297860"/>
            <a:ext cx="47644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Bahnschrift" panose="020B0502040204020203" pitchFamily="34" charset="0"/>
              </a:rPr>
              <a:t>-Enhanced wind speed are found over the East Sea at Day+1.  </a:t>
            </a:r>
          </a:p>
          <a:p>
            <a:r>
              <a:rPr lang="en-US" altLang="ko-KR" sz="2000" dirty="0" smtClean="0">
                <a:latin typeface="Bahnschrift" panose="020B0502040204020203" pitchFamily="34" charset="0"/>
              </a:rPr>
              <a:t>-The surface wind increase by EXMG cyclones are over three times larger than  that of EXSC cyclones. </a:t>
            </a:r>
            <a:endParaRPr lang="ko-KR" altLang="en-US" sz="2000" dirty="0">
              <a:latin typeface="Bahnschrift" panose="020B0502040204020203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4750000" y="17234583"/>
            <a:ext cx="10080000" cy="3785652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Bahnschrift" panose="020B0502040204020203" pitchFamily="34" charset="0"/>
              </a:rPr>
              <a:t>    </a:t>
            </a:r>
            <a:r>
              <a:rPr lang="en-US" altLang="ko-KR" sz="2000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▶The EXMG and NMMG cyclones both have </a:t>
            </a:r>
            <a:r>
              <a:rPr lang="en-US" altLang="ko-KR" sz="2000" dirty="0" err="1" smtClean="0">
                <a:solidFill>
                  <a:srgbClr val="002060"/>
                </a:solidFill>
                <a:latin typeface="Bahnschrift" panose="020B0502040204020203" pitchFamily="34" charset="0"/>
              </a:rPr>
              <a:t>baroclinic</a:t>
            </a:r>
            <a:r>
              <a:rPr lang="en-US" altLang="ko-KR" sz="2000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 vertical structure and the former   are likely to occur in the presence of enhanced upper-level trough.  </a:t>
            </a:r>
          </a:p>
          <a:p>
            <a:endParaRPr lang="en-US" altLang="ko-KR" sz="20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r>
              <a:rPr lang="en-US" altLang="ko-KR" sz="2000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r>
              <a:rPr lang="en-US" altLang="ko-KR" sz="2000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   ▶ The EXSC and NMSC cyclones initially are disturbances confined near-surface. However,  the explosive development accompanies vertical coupling with an aid of mid-tropospheric </a:t>
            </a:r>
            <a:r>
              <a:rPr lang="en-US" altLang="ko-KR" sz="2000" dirty="0" err="1" smtClean="0">
                <a:solidFill>
                  <a:srgbClr val="002060"/>
                </a:solidFill>
                <a:latin typeface="Bahnschrift" panose="020B0502040204020203" pitchFamily="34" charset="0"/>
              </a:rPr>
              <a:t>diabatic</a:t>
            </a:r>
            <a:r>
              <a:rPr lang="en-US" altLang="ko-KR" sz="2000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 heating.</a:t>
            </a:r>
          </a:p>
          <a:p>
            <a:endParaRPr lang="en-US" altLang="ko-KR" sz="20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r>
              <a:rPr lang="en-US" altLang="ko-KR" sz="2000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    ▶ More severe surface weather impact is relevant with EX cyclones than NM cyclones, and especially in EXSC cyclones.</a:t>
            </a:r>
          </a:p>
          <a:p>
            <a:endParaRPr lang="en-US" altLang="ko-KR" sz="2000" dirty="0" smtClean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r>
              <a:rPr lang="en-US" altLang="ko-KR" sz="2000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    ▶The </a:t>
            </a:r>
            <a:r>
              <a:rPr lang="en-US" altLang="ko-KR" sz="2000" dirty="0">
                <a:solidFill>
                  <a:srgbClr val="002060"/>
                </a:solidFill>
                <a:latin typeface="Bahnschrift" panose="020B0502040204020203" pitchFamily="34" charset="0"/>
              </a:rPr>
              <a:t>region of influence differs among the surface weather variables </a:t>
            </a:r>
            <a:r>
              <a:rPr lang="en-US" altLang="ko-KR" sz="2000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and </a:t>
            </a:r>
            <a:r>
              <a:rPr lang="en-US" altLang="ko-KR" sz="2000" dirty="0">
                <a:solidFill>
                  <a:srgbClr val="002060"/>
                </a:solidFill>
                <a:latin typeface="Bahnschrift" panose="020B0502040204020203" pitchFamily="34" charset="0"/>
              </a:rPr>
              <a:t>the development stages across the continent-ocean boundary.</a:t>
            </a:r>
            <a:endParaRPr lang="en-US" altLang="ko-KR" sz="2000" dirty="0" smtClean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351198" y="16774798"/>
            <a:ext cx="9478802" cy="459785"/>
          </a:xfrm>
          <a:prstGeom prst="rect">
            <a:avLst/>
          </a:prstGeom>
          <a:solidFill>
            <a:srgbClr val="355C7D"/>
          </a:solidFill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Summary and Discussion</a:t>
            </a:r>
            <a:endParaRPr lang="ko-KR" altLang="en-US" sz="24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750000" y="16774096"/>
            <a:ext cx="601198" cy="461665"/>
          </a:xfrm>
          <a:prstGeom prst="rect">
            <a:avLst/>
          </a:prstGeom>
          <a:solidFill>
            <a:srgbClr val="F67280"/>
          </a:solidFill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433131"/>
                </a:solidFill>
                <a:latin typeface="Arial Black" panose="020B0A04020102020204" pitchFamily="34" charset="0"/>
              </a:rPr>
              <a:t>6</a:t>
            </a:r>
            <a:endParaRPr lang="ko-KR" altLang="en-US" sz="2400" b="1" dirty="0">
              <a:solidFill>
                <a:srgbClr val="433131"/>
              </a:solidFill>
              <a:latin typeface="Arial Black" panose="020B0A040201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202551" y="70002"/>
            <a:ext cx="21515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 smtClean="0">
                <a:solidFill>
                  <a:srgbClr val="183661"/>
                </a:solidFill>
                <a:latin typeface="Franklin Gothic Demi" panose="020B0703020102020204" pitchFamily="34" charset="0"/>
              </a:rPr>
              <a:t>Explosive Cyclones over Northeast Asia:</a:t>
            </a:r>
            <a:br>
              <a:rPr lang="en-US" altLang="ko-KR" sz="4800" dirty="0" smtClean="0">
                <a:solidFill>
                  <a:srgbClr val="183661"/>
                </a:solidFill>
                <a:latin typeface="Franklin Gothic Demi" panose="020B0703020102020204" pitchFamily="34" charset="0"/>
              </a:rPr>
            </a:br>
            <a:r>
              <a:rPr lang="en-US" altLang="ko-KR" sz="4800" dirty="0" smtClean="0">
                <a:solidFill>
                  <a:srgbClr val="183661"/>
                </a:solidFill>
                <a:latin typeface="Franklin Gothic Demi" panose="020B0703020102020204" pitchFamily="34" charset="0"/>
              </a:rPr>
              <a:t>Synoptic Structure and Surface Impacts around the Korean Peninsula</a:t>
            </a:r>
            <a:endParaRPr lang="ko-KR" altLang="en-US" sz="4800" dirty="0">
              <a:solidFill>
                <a:srgbClr val="18366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276591" y="38279"/>
            <a:ext cx="2784866" cy="97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2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</TotalTime>
  <Words>1020</Words>
  <Application>Microsoft Office PowerPoint</Application>
  <PresentationFormat>사용자 지정</PresentationFormat>
  <Paragraphs>165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11" baseType="lpstr">
      <vt:lpstr>맑은 고딕</vt:lpstr>
      <vt:lpstr>Arial</vt:lpstr>
      <vt:lpstr>Arial Black</vt:lpstr>
      <vt:lpstr>Bahnschrift</vt:lpstr>
      <vt:lpstr>Calibri</vt:lpstr>
      <vt:lpstr>Calibri Light</vt:lpstr>
      <vt:lpstr>Cambria Math</vt:lpstr>
      <vt:lpstr>Franklin Gothic Demi</vt:lpstr>
      <vt:lpstr>Times New Roman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Sonic</dc:creator>
  <cp:lastModifiedBy>Sonic</cp:lastModifiedBy>
  <cp:revision>66</cp:revision>
  <cp:lastPrinted>2019-03-28T01:05:44Z</cp:lastPrinted>
  <dcterms:created xsi:type="dcterms:W3CDTF">2019-03-27T01:40:40Z</dcterms:created>
  <dcterms:modified xsi:type="dcterms:W3CDTF">2019-04-24T06:03:45Z</dcterms:modified>
</cp:coreProperties>
</file>