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62" r:id="rId4"/>
  </p:sldMasterIdLst>
  <p:notesMasterIdLst>
    <p:notesMasterId r:id="rId29"/>
  </p:notesMasterIdLst>
  <p:sldIdLst>
    <p:sldId id="256" r:id="rId5"/>
    <p:sldId id="613" r:id="rId6"/>
    <p:sldId id="704" r:id="rId7"/>
    <p:sldId id="705" r:id="rId8"/>
    <p:sldId id="706" r:id="rId9"/>
    <p:sldId id="627" r:id="rId10"/>
    <p:sldId id="710" r:id="rId11"/>
    <p:sldId id="644" r:id="rId12"/>
    <p:sldId id="618" r:id="rId13"/>
    <p:sldId id="664" r:id="rId14"/>
    <p:sldId id="684" r:id="rId15"/>
    <p:sldId id="665" r:id="rId16"/>
    <p:sldId id="689" r:id="rId17"/>
    <p:sldId id="709" r:id="rId18"/>
    <p:sldId id="699" r:id="rId19"/>
    <p:sldId id="666" r:id="rId20"/>
    <p:sldId id="673" r:id="rId21"/>
    <p:sldId id="703" r:id="rId22"/>
    <p:sldId id="642" r:id="rId23"/>
    <p:sldId id="688" r:id="rId24"/>
    <p:sldId id="690" r:id="rId25"/>
    <p:sldId id="712" r:id="rId26"/>
    <p:sldId id="623" r:id="rId27"/>
    <p:sldId id="711" r:id="rId28"/>
  </p:sldIdLst>
  <p:sldSz cx="12192000" cy="6858000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ambria Math" panose="02040503050406030204" pitchFamily="18" charset="0"/>
      <p:regular r:id="rId34"/>
    </p:embeddedFont>
    <p:embeddedFont>
      <p:font typeface="Gotham Rounded Bold" panose="02000000000000000000" pitchFamily="50" charset="0"/>
      <p:regular r:id="rId35"/>
      <p:italic r:id="rId36"/>
    </p:embeddedFont>
    <p:embeddedFont>
      <p:font typeface="Open Sans" panose="020B0604020202020204" charset="0"/>
      <p:regular r:id="rId37"/>
      <p:bold r:id="rId38"/>
      <p:italic r:id="rId39"/>
      <p:boldItalic r:id="rId40"/>
    </p:embeddedFont>
    <p:embeddedFont>
      <p:font typeface="Open Sans Light" panose="020B0604020202020204" charset="0"/>
      <p:regular r:id="rId41"/>
      <p:italic r:id="rId42"/>
    </p:embeddedFont>
    <p:embeddedFont>
      <p:font typeface="Open Sans Semibold" panose="020B0604020202020204" charset="0"/>
      <p:bold r:id="rId43"/>
      <p:boldItalic r:id="rId44"/>
    </p:embeddedFont>
    <p:embeddedFont>
      <p:font typeface="Open Sans Semibold" panose="020B0604020202020204" charset="0"/>
      <p:bold r:id="rId43"/>
      <p:boldItalic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8294"/>
    <a:srgbClr val="FFAA9B"/>
    <a:srgbClr val="F6F0EB"/>
    <a:srgbClr val="1D5365"/>
    <a:srgbClr val="F3EEE3"/>
    <a:srgbClr val="F2ECDE"/>
    <a:srgbClr val="E5E1D5"/>
    <a:srgbClr val="FFFFFF"/>
    <a:srgbClr val="BED7DC"/>
    <a:srgbClr val="B0DE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653" autoAdjust="0"/>
    <p:restoredTop sz="79046" autoAdjust="0"/>
  </p:normalViewPr>
  <p:slideViewPr>
    <p:cSldViewPr snapToGrid="0">
      <p:cViewPr varScale="1">
        <p:scale>
          <a:sx n="68" d="100"/>
          <a:sy n="68" d="100"/>
        </p:scale>
        <p:origin x="773" y="5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7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7614CD-F146-47CA-91A5-2550463C6CD5}" type="datetimeFigureOut">
              <a:rPr lang="en-GB" smtClean="0"/>
              <a:t>06/05/2019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CED138-23C0-482C-8EE1-F568562B42B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9759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Happy </a:t>
            </a:r>
            <a:r>
              <a:rPr lang="nl-NL" dirty="0" err="1"/>
              <a:t>to</a:t>
            </a:r>
            <a:r>
              <a:rPr lang="nl-NL" dirty="0"/>
              <a:t> introduce </a:t>
            </a:r>
            <a:r>
              <a:rPr lang="nl-NL" dirty="0" err="1"/>
              <a:t>my</a:t>
            </a:r>
            <a:r>
              <a:rPr lang="nl-NL" dirty="0"/>
              <a:t> master research in </a:t>
            </a:r>
            <a:r>
              <a:rPr lang="nl-NL" dirty="0" err="1"/>
              <a:t>assessing</a:t>
            </a:r>
            <a:r>
              <a:rPr lang="nl-NL" dirty="0"/>
              <a:t>  </a:t>
            </a:r>
            <a:r>
              <a:rPr lang="nl-NL" dirty="0" err="1"/>
              <a:t>the</a:t>
            </a:r>
            <a:r>
              <a:rPr lang="nl-NL" dirty="0"/>
              <a:t> forecast </a:t>
            </a:r>
            <a:r>
              <a:rPr lang="nl-NL" dirty="0" err="1"/>
              <a:t>skill</a:t>
            </a:r>
            <a:r>
              <a:rPr lang="nl-NL" dirty="0"/>
              <a:t> of </a:t>
            </a:r>
            <a:r>
              <a:rPr lang="nl-NL" dirty="0" err="1"/>
              <a:t>agricultural</a:t>
            </a:r>
            <a:r>
              <a:rPr lang="nl-NL" dirty="0"/>
              <a:t> </a:t>
            </a:r>
            <a:r>
              <a:rPr lang="nl-NL" dirty="0" err="1"/>
              <a:t>drought</a:t>
            </a:r>
            <a:r>
              <a:rPr lang="nl-NL" dirty="0"/>
              <a:t> </a:t>
            </a:r>
            <a:r>
              <a:rPr lang="nl-NL" dirty="0" err="1"/>
              <a:t>from</a:t>
            </a:r>
            <a:r>
              <a:rPr lang="nl-NL" dirty="0"/>
              <a:t> </a:t>
            </a:r>
            <a:r>
              <a:rPr lang="nl-NL" dirty="0" err="1"/>
              <a:t>satellite-derived</a:t>
            </a:r>
            <a:r>
              <a:rPr lang="nl-NL" dirty="0"/>
              <a:t> </a:t>
            </a:r>
            <a:r>
              <a:rPr lang="nl-NL" dirty="0" err="1"/>
              <a:t>products</a:t>
            </a:r>
            <a:r>
              <a:rPr lang="nl-NL" dirty="0"/>
              <a:t> in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Lower</a:t>
            </a:r>
            <a:r>
              <a:rPr lang="nl-NL" dirty="0"/>
              <a:t> </a:t>
            </a:r>
            <a:r>
              <a:rPr lang="nl-NL" dirty="0" err="1"/>
              <a:t>Shire</a:t>
            </a:r>
            <a:r>
              <a:rPr lang="nl-NL" dirty="0"/>
              <a:t> River </a:t>
            </a:r>
            <a:r>
              <a:rPr lang="nl-NL" dirty="0" err="1"/>
              <a:t>Basin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ED138-23C0-482C-8EE1-F568562B42B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14111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Leg de </a:t>
            </a:r>
            <a:r>
              <a:rPr lang="en-GB" sz="1200" dirty="0" err="1"/>
              <a:t>luisteraar</a:t>
            </a:r>
            <a:r>
              <a:rPr lang="en-GB" sz="1200" dirty="0"/>
              <a:t> </a:t>
            </a:r>
            <a:r>
              <a:rPr lang="en-GB" sz="1200" dirty="0" err="1"/>
              <a:t>uit</a:t>
            </a:r>
            <a:r>
              <a:rPr lang="en-GB" sz="1200" dirty="0"/>
              <a:t> in machine learning </a:t>
            </a:r>
            <a:r>
              <a:rPr lang="en-GB" sz="1200" dirty="0" err="1"/>
              <a:t>zelfde</a:t>
            </a:r>
            <a:r>
              <a:rPr lang="en-GB" sz="1200" dirty="0"/>
              <a:t> predictors </a:t>
            </a:r>
            <a:r>
              <a:rPr lang="en-GB" sz="1200" dirty="0" err="1"/>
              <a:t>zetten</a:t>
            </a:r>
            <a:r>
              <a:rPr lang="en-GB" sz="1200" dirty="0"/>
              <a:t> </a:t>
            </a:r>
            <a:r>
              <a:rPr lang="en-GB" sz="1200" dirty="0" err="1"/>
              <a:t>tegenover</a:t>
            </a:r>
            <a:r>
              <a:rPr lang="en-GB" sz="1200" dirty="0"/>
              <a:t> het </a:t>
            </a:r>
            <a:r>
              <a:rPr lang="en-GB" sz="1200" dirty="0" err="1"/>
              <a:t>uiteindelijke</a:t>
            </a:r>
            <a:r>
              <a:rPr lang="en-GB" sz="1200" dirty="0"/>
              <a:t> </a:t>
            </a:r>
            <a:r>
              <a:rPr lang="en-GB" sz="1200" dirty="0" err="1"/>
              <a:t>resultaat</a:t>
            </a:r>
            <a:r>
              <a:rPr lang="en-GB" sz="1200" dirty="0"/>
              <a:t> van normalised standard deviation. </a:t>
            </a:r>
          </a:p>
          <a:p>
            <a:endParaRPr lang="en-GB" sz="1200" dirty="0"/>
          </a:p>
          <a:p>
            <a:r>
              <a:rPr lang="en-GB" sz="1200" dirty="0"/>
              <a:t>Binary classification</a:t>
            </a:r>
          </a:p>
          <a:p>
            <a:r>
              <a:rPr lang="en-GB" sz="1200" dirty="0"/>
              <a:t>20th, 40th and 50 percentile </a:t>
            </a:r>
          </a:p>
          <a:p>
            <a:endParaRPr lang="en-GB" dirty="0"/>
          </a:p>
          <a:p>
            <a:endParaRPr lang="en-GB" dirty="0"/>
          </a:p>
          <a:p>
            <a:r>
              <a:rPr lang="en-GB" sz="1200" dirty="0"/>
              <a:t>Feature selection</a:t>
            </a:r>
          </a:p>
          <a:p>
            <a:r>
              <a:rPr lang="en-GB" sz="1200" dirty="0"/>
              <a:t>Identify feature threshold</a:t>
            </a:r>
          </a:p>
          <a:p>
            <a:r>
              <a:rPr lang="en-GB" sz="1200" dirty="0"/>
              <a:t>Feature ranking</a:t>
            </a:r>
          </a:p>
          <a:p>
            <a:r>
              <a:rPr lang="en-GB" sz="1200" dirty="0"/>
              <a:t>Developing decision rule (positive or negative)</a:t>
            </a:r>
          </a:p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ED138-23C0-482C-8EE1-F568562B42B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40149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Notes</a:t>
            </a:r>
            <a:r>
              <a:rPr lang="nl-NL" dirty="0"/>
              <a:t>: Bij ELNINO Bij extreme droogt es is ONI belangrijk</a:t>
            </a:r>
          </a:p>
          <a:p>
            <a:endParaRPr lang="nl-NL" dirty="0"/>
          </a:p>
          <a:p>
            <a:r>
              <a:rPr lang="nl-NL" dirty="0"/>
              <a:t>Conclusies meer op’1 bladzijden</a:t>
            </a:r>
          </a:p>
          <a:p>
            <a:endParaRPr lang="nl-NL" dirty="0"/>
          </a:p>
          <a:p>
            <a:r>
              <a:rPr lang="nl-NL" dirty="0" err="1"/>
              <a:t>Verschill</a:t>
            </a:r>
            <a:r>
              <a:rPr lang="nl-NL" dirty="0"/>
              <a:t> </a:t>
            </a:r>
            <a:r>
              <a:rPr lang="nl-NL" dirty="0" err="1"/>
              <a:t>spatial</a:t>
            </a:r>
            <a:r>
              <a:rPr lang="nl-NL" dirty="0"/>
              <a:t> </a:t>
            </a:r>
            <a:r>
              <a:rPr lang="nl-NL" dirty="0" err="1"/>
              <a:t>distirbution</a:t>
            </a:r>
            <a:r>
              <a:rPr lang="nl-NL" dirty="0"/>
              <a:t> 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ED138-23C0-482C-8EE1-F568562B42B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5658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Notes</a:t>
            </a:r>
            <a:r>
              <a:rPr lang="nl-NL" dirty="0"/>
              <a:t>: Bij ELNINO Bij extreme droogt es is ONI belangrijk</a:t>
            </a:r>
          </a:p>
          <a:p>
            <a:endParaRPr lang="nl-NL" dirty="0"/>
          </a:p>
          <a:p>
            <a:r>
              <a:rPr lang="nl-NL" dirty="0"/>
              <a:t>Conclusies meer op’1 bladzijden</a:t>
            </a:r>
          </a:p>
          <a:p>
            <a:endParaRPr lang="nl-NL" dirty="0"/>
          </a:p>
          <a:p>
            <a:r>
              <a:rPr lang="nl-NL" dirty="0" err="1"/>
              <a:t>Verschill</a:t>
            </a:r>
            <a:r>
              <a:rPr lang="nl-NL" dirty="0"/>
              <a:t> </a:t>
            </a:r>
            <a:r>
              <a:rPr lang="nl-NL" dirty="0" err="1"/>
              <a:t>spatial</a:t>
            </a:r>
            <a:r>
              <a:rPr lang="nl-NL" dirty="0"/>
              <a:t> </a:t>
            </a:r>
            <a:r>
              <a:rPr lang="nl-NL" dirty="0" err="1"/>
              <a:t>distirbution</a:t>
            </a:r>
            <a:r>
              <a:rPr lang="nl-NL" dirty="0"/>
              <a:t> 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ED138-23C0-482C-8EE1-F568562B42B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0579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/>
              <a:t>Binary classification</a:t>
            </a:r>
          </a:p>
          <a:p>
            <a:r>
              <a:rPr lang="en-GB" sz="1200" dirty="0"/>
              <a:t>20th, 40th and 50 percentile 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 err="1"/>
              <a:t>Uitschrijven</a:t>
            </a:r>
            <a:r>
              <a:rPr lang="en-GB" dirty="0"/>
              <a:t> hi, mi, fa, </a:t>
            </a:r>
            <a:r>
              <a:rPr lang="en-GB" dirty="0" err="1"/>
              <a:t>cr</a:t>
            </a:r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sz="1200" dirty="0"/>
              <a:t>Confusion matrix</a:t>
            </a:r>
          </a:p>
          <a:p>
            <a:pPr marL="0" indent="0">
              <a:buNone/>
            </a:pPr>
            <a:r>
              <a:rPr lang="en-GB" sz="1200" dirty="0"/>
              <a:t>Weighted accuracy balance the sensitivity and the specificity representing the error trade-off.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1200" dirty="0"/>
              <a:t>Consequences miss, potential loss of life resulting in a weighted factor above 0.5 </a:t>
            </a:r>
            <a:r>
              <a:rPr lang="en-GB" sz="1200" dirty="0">
                <a:sym typeface="Wingdings" panose="05000000000000000000" pitchFamily="2" charset="2"/>
              </a:rPr>
              <a:t> 0.75</a:t>
            </a:r>
            <a:endParaRPr lang="en-GB" sz="1200" dirty="0"/>
          </a:p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ED138-23C0-482C-8EE1-F568562B42B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411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Uitleggen wat je in deze grafiek ziet </a:t>
            </a:r>
          </a:p>
          <a:p>
            <a:endParaRPr lang="nl-NL" dirty="0"/>
          </a:p>
          <a:p>
            <a:r>
              <a:rPr lang="nl-NL" dirty="0"/>
              <a:t>Donkere lijn </a:t>
            </a:r>
            <a:r>
              <a:rPr lang="nl-NL" dirty="0" err="1"/>
              <a:t>wacc</a:t>
            </a:r>
            <a:r>
              <a:rPr lang="nl-NL" dirty="0"/>
              <a:t> het resultaat van de formule </a:t>
            </a:r>
          </a:p>
          <a:p>
            <a:endParaRPr lang="nl-NL" dirty="0"/>
          </a:p>
          <a:p>
            <a:r>
              <a:rPr lang="nl-NL" dirty="0"/>
              <a:t>LT3 </a:t>
            </a:r>
            <a:r>
              <a:rPr lang="nl-NL" dirty="0" err="1"/>
              <a:t>and</a:t>
            </a:r>
            <a:r>
              <a:rPr lang="nl-NL" dirty="0"/>
              <a:t> LT5 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ED138-23C0-482C-8EE1-F568562B42B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52637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Uitleggen wat je in deze grafiek ziet </a:t>
            </a:r>
          </a:p>
          <a:p>
            <a:endParaRPr lang="nl-NL" dirty="0"/>
          </a:p>
          <a:p>
            <a:r>
              <a:rPr lang="nl-NL" dirty="0"/>
              <a:t>Donkere lijn </a:t>
            </a:r>
            <a:r>
              <a:rPr lang="nl-NL" dirty="0" err="1"/>
              <a:t>wacc</a:t>
            </a:r>
            <a:r>
              <a:rPr lang="nl-NL" dirty="0"/>
              <a:t> het resultaat van de formule </a:t>
            </a:r>
          </a:p>
          <a:p>
            <a:endParaRPr lang="nl-NL" dirty="0"/>
          </a:p>
          <a:p>
            <a:r>
              <a:rPr lang="nl-NL" dirty="0"/>
              <a:t>LT3 </a:t>
            </a:r>
            <a:r>
              <a:rPr lang="nl-NL" dirty="0" err="1"/>
              <a:t>and</a:t>
            </a:r>
            <a:r>
              <a:rPr lang="nl-NL" dirty="0"/>
              <a:t> LT5 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ED138-23C0-482C-8EE1-F568562B42BD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2545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Notes</a:t>
            </a:r>
            <a:r>
              <a:rPr lang="nl-NL" dirty="0"/>
              <a:t>: Bij ELNINO Bij extreme droogt es is ONI belangrijk</a:t>
            </a:r>
          </a:p>
          <a:p>
            <a:endParaRPr lang="nl-NL" dirty="0"/>
          </a:p>
          <a:p>
            <a:r>
              <a:rPr lang="nl-NL" dirty="0"/>
              <a:t>Conclusies meer op’1 bladzijden</a:t>
            </a:r>
          </a:p>
          <a:p>
            <a:endParaRPr lang="nl-NL" dirty="0"/>
          </a:p>
          <a:p>
            <a:r>
              <a:rPr lang="nl-NL" dirty="0" err="1"/>
              <a:t>Verschill</a:t>
            </a:r>
            <a:r>
              <a:rPr lang="nl-NL" dirty="0"/>
              <a:t> </a:t>
            </a:r>
            <a:r>
              <a:rPr lang="nl-NL" dirty="0" err="1"/>
              <a:t>spatial</a:t>
            </a:r>
            <a:r>
              <a:rPr lang="nl-NL" dirty="0"/>
              <a:t> </a:t>
            </a:r>
            <a:r>
              <a:rPr lang="nl-NL" dirty="0" err="1"/>
              <a:t>distirbution</a:t>
            </a:r>
            <a:r>
              <a:rPr lang="nl-NL" dirty="0"/>
              <a:t> 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ED138-23C0-482C-8EE1-F568562B42BD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0061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Notes</a:t>
            </a:r>
            <a:r>
              <a:rPr lang="nl-NL" dirty="0"/>
              <a:t>: Bij ELNINO Bij extreme droogt es is ONI belangrijk</a:t>
            </a:r>
          </a:p>
          <a:p>
            <a:endParaRPr lang="nl-NL" dirty="0"/>
          </a:p>
          <a:p>
            <a:r>
              <a:rPr lang="nl-NL" dirty="0"/>
              <a:t>Conclusies meer op’1 bladzijden</a:t>
            </a:r>
          </a:p>
          <a:p>
            <a:endParaRPr lang="nl-NL" dirty="0"/>
          </a:p>
          <a:p>
            <a:r>
              <a:rPr lang="nl-NL" dirty="0" err="1"/>
              <a:t>Verschill</a:t>
            </a:r>
            <a:r>
              <a:rPr lang="nl-NL" dirty="0"/>
              <a:t> </a:t>
            </a:r>
            <a:r>
              <a:rPr lang="nl-NL" dirty="0" err="1"/>
              <a:t>spatial</a:t>
            </a:r>
            <a:r>
              <a:rPr lang="nl-NL" dirty="0"/>
              <a:t> </a:t>
            </a:r>
            <a:r>
              <a:rPr lang="nl-NL" dirty="0" err="1"/>
              <a:t>distirbution</a:t>
            </a:r>
            <a:r>
              <a:rPr lang="nl-NL" dirty="0"/>
              <a:t> 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ED138-23C0-482C-8EE1-F568562B42BD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969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VOD </a:t>
            </a:r>
            <a:r>
              <a:rPr lang="nl-NL" dirty="0" err="1"/>
              <a:t>slightly</a:t>
            </a:r>
            <a:r>
              <a:rPr lang="nl-NL" dirty="0"/>
              <a:t> </a:t>
            </a:r>
            <a:r>
              <a:rPr lang="nl-NL" dirty="0" err="1"/>
              <a:t>better</a:t>
            </a:r>
            <a:r>
              <a:rPr lang="nl-NL" dirty="0"/>
              <a:t> </a:t>
            </a:r>
            <a:r>
              <a:rPr lang="nl-NL" dirty="0" err="1"/>
              <a:t>than</a:t>
            </a:r>
            <a:r>
              <a:rPr lang="nl-NL" dirty="0"/>
              <a:t> NDVI </a:t>
            </a:r>
            <a:r>
              <a:rPr lang="nl-NL" dirty="0" err="1"/>
              <a:t>might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cuased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resolution</a:t>
            </a:r>
            <a:r>
              <a:rPr lang="nl-NL" dirty="0"/>
              <a:t>? </a:t>
            </a:r>
          </a:p>
          <a:p>
            <a:r>
              <a:rPr lang="nl-NL" dirty="0" err="1"/>
              <a:t>Relation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SM </a:t>
            </a:r>
            <a:r>
              <a:rPr lang="nl-NL" dirty="0" err="1"/>
              <a:t>and</a:t>
            </a:r>
            <a:r>
              <a:rPr lang="nl-NL" dirty="0"/>
              <a:t> LST</a:t>
            </a:r>
          </a:p>
          <a:p>
            <a:endParaRPr lang="en-GB" dirty="0"/>
          </a:p>
          <a:p>
            <a:r>
              <a:rPr lang="en-GB" dirty="0" err="1"/>
              <a:t>Conclusies</a:t>
            </a:r>
            <a:r>
              <a:rPr lang="en-GB" dirty="0"/>
              <a:t> </a:t>
            </a:r>
            <a:r>
              <a:rPr lang="en-GB" dirty="0" err="1"/>
              <a:t>zelfde</a:t>
            </a:r>
            <a:r>
              <a:rPr lang="en-GB" dirty="0"/>
              <a:t> </a:t>
            </a:r>
            <a:r>
              <a:rPr lang="en-GB" dirty="0" err="1"/>
              <a:t>volgorde</a:t>
            </a:r>
            <a:r>
              <a:rPr lang="en-GB" dirty="0"/>
              <a:t> </a:t>
            </a:r>
            <a:r>
              <a:rPr lang="en-GB" dirty="0" err="1"/>
              <a:t>als</a:t>
            </a:r>
            <a:r>
              <a:rPr lang="en-GB" dirty="0"/>
              <a:t> </a:t>
            </a:r>
            <a:r>
              <a:rPr lang="en-GB" dirty="0" err="1"/>
              <a:t>resultaten</a:t>
            </a:r>
            <a:r>
              <a:rPr lang="en-GB" dirty="0"/>
              <a:t>. </a:t>
            </a:r>
            <a:r>
              <a:rPr lang="en-GB" dirty="0" err="1"/>
              <a:t>Zlefde</a:t>
            </a:r>
            <a:r>
              <a:rPr lang="en-GB" dirty="0"/>
              <a:t> </a:t>
            </a:r>
            <a:r>
              <a:rPr lang="en-GB" dirty="0" err="1"/>
              <a:t>onderverdeling</a:t>
            </a:r>
            <a:endParaRPr lang="en-GB" dirty="0"/>
          </a:p>
          <a:p>
            <a:endParaRPr lang="en-GB" dirty="0"/>
          </a:p>
          <a:p>
            <a:r>
              <a:rPr lang="en-GB" dirty="0">
                <a:solidFill>
                  <a:srgbClr val="1D5365"/>
                </a:solidFill>
              </a:rPr>
              <a:t>Conclusions Qualitative research</a:t>
            </a:r>
          </a:p>
          <a:p>
            <a:endParaRPr lang="en-GB" dirty="0">
              <a:solidFill>
                <a:srgbClr val="1D536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D5365"/>
                </a:solidFill>
              </a:rPr>
              <a:t>Share forecast information at LT5 and LT3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1D536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D5365"/>
                </a:solidFill>
              </a:rPr>
              <a:t>Include indigenous knowledge in forecast models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1D536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D5365"/>
                </a:solidFill>
              </a:rPr>
              <a:t>Design decision trigger based on hazard, local capacity and vulnerability.</a:t>
            </a:r>
          </a:p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ED138-23C0-482C-8EE1-F568562B42BD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9624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VOD </a:t>
            </a:r>
            <a:r>
              <a:rPr lang="nl-NL" dirty="0" err="1"/>
              <a:t>slightly</a:t>
            </a:r>
            <a:r>
              <a:rPr lang="nl-NL" dirty="0"/>
              <a:t> </a:t>
            </a:r>
            <a:r>
              <a:rPr lang="nl-NL" dirty="0" err="1"/>
              <a:t>better</a:t>
            </a:r>
            <a:r>
              <a:rPr lang="nl-NL" dirty="0"/>
              <a:t> </a:t>
            </a:r>
            <a:r>
              <a:rPr lang="nl-NL" dirty="0" err="1"/>
              <a:t>than</a:t>
            </a:r>
            <a:r>
              <a:rPr lang="nl-NL" dirty="0"/>
              <a:t> NDVI </a:t>
            </a:r>
            <a:r>
              <a:rPr lang="nl-NL" dirty="0" err="1"/>
              <a:t>might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cuased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resolution</a:t>
            </a:r>
            <a:r>
              <a:rPr lang="nl-NL" dirty="0"/>
              <a:t>? </a:t>
            </a:r>
          </a:p>
          <a:p>
            <a:r>
              <a:rPr lang="nl-NL" dirty="0" err="1"/>
              <a:t>Relation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SM </a:t>
            </a:r>
            <a:r>
              <a:rPr lang="nl-NL" dirty="0" err="1"/>
              <a:t>and</a:t>
            </a:r>
            <a:r>
              <a:rPr lang="nl-NL" dirty="0"/>
              <a:t> LST</a:t>
            </a:r>
          </a:p>
          <a:p>
            <a:endParaRPr lang="en-GB" dirty="0"/>
          </a:p>
          <a:p>
            <a:r>
              <a:rPr lang="en-GB" dirty="0" err="1"/>
              <a:t>Conclusies</a:t>
            </a:r>
            <a:r>
              <a:rPr lang="en-GB" dirty="0"/>
              <a:t> </a:t>
            </a:r>
            <a:r>
              <a:rPr lang="en-GB" dirty="0" err="1"/>
              <a:t>zelfde</a:t>
            </a:r>
            <a:r>
              <a:rPr lang="en-GB" dirty="0"/>
              <a:t> </a:t>
            </a:r>
            <a:r>
              <a:rPr lang="en-GB" dirty="0" err="1"/>
              <a:t>volgorde</a:t>
            </a:r>
            <a:r>
              <a:rPr lang="en-GB" dirty="0"/>
              <a:t> </a:t>
            </a:r>
            <a:r>
              <a:rPr lang="en-GB" dirty="0" err="1"/>
              <a:t>als</a:t>
            </a:r>
            <a:r>
              <a:rPr lang="en-GB" dirty="0"/>
              <a:t> </a:t>
            </a:r>
            <a:r>
              <a:rPr lang="en-GB" dirty="0" err="1"/>
              <a:t>resultaten</a:t>
            </a:r>
            <a:r>
              <a:rPr lang="en-GB" dirty="0"/>
              <a:t>. </a:t>
            </a:r>
            <a:r>
              <a:rPr lang="en-GB" dirty="0" err="1"/>
              <a:t>Zlefde</a:t>
            </a:r>
            <a:r>
              <a:rPr lang="en-GB" dirty="0"/>
              <a:t> </a:t>
            </a:r>
            <a:r>
              <a:rPr lang="en-GB" dirty="0" err="1"/>
              <a:t>onderverdeling</a:t>
            </a:r>
            <a:endParaRPr lang="en-GB" dirty="0"/>
          </a:p>
          <a:p>
            <a:endParaRPr lang="en-GB" dirty="0"/>
          </a:p>
          <a:p>
            <a:r>
              <a:rPr lang="en-GB" dirty="0">
                <a:solidFill>
                  <a:srgbClr val="1D5365"/>
                </a:solidFill>
              </a:rPr>
              <a:t>Conclusions Qualitative research</a:t>
            </a:r>
          </a:p>
          <a:p>
            <a:endParaRPr lang="en-GB" dirty="0">
              <a:solidFill>
                <a:srgbClr val="1D536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D5365"/>
                </a:solidFill>
              </a:rPr>
              <a:t>Share forecast information at LT5 and LT3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1D536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D5365"/>
                </a:solidFill>
              </a:rPr>
              <a:t>Include indigenous knowledge in forecast models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1D536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D5365"/>
                </a:solidFill>
              </a:rPr>
              <a:t>Design decision trigger based on hazard, local capacity and vulnerability.</a:t>
            </a:r>
          </a:p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ED138-23C0-482C-8EE1-F568562B42BD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633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="1" dirty="0"/>
          </a:p>
          <a:p>
            <a:endParaRPr lang="en-GB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ED138-23C0-482C-8EE1-F568562B42B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5251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Recommendations 510 and future research samen voegen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ED138-23C0-482C-8EE1-F568562B42BD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98751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Recommendations 510 and future research samen voegen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ED138-23C0-482C-8EE1-F568562B42BD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428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/>
              <a:t>Op de vraag voorbereiden: moeten we die opvullen, </a:t>
            </a:r>
            <a:r>
              <a:rPr lang="nl-NL" b="1" dirty="0" err="1"/>
              <a:t>humanitarian</a:t>
            </a:r>
            <a:r>
              <a:rPr lang="nl-NL" b="1" dirty="0"/>
              <a:t> </a:t>
            </a:r>
            <a:r>
              <a:rPr lang="nl-NL" b="1" dirty="0" err="1"/>
              <a:t>aid</a:t>
            </a:r>
            <a:r>
              <a:rPr lang="nl-NL" b="1" dirty="0"/>
              <a:t> blijven geven. Waarom moeten we </a:t>
            </a:r>
            <a:r>
              <a:rPr lang="nl-NL" b="1" dirty="0" err="1"/>
              <a:t>humanitarian</a:t>
            </a:r>
            <a:r>
              <a:rPr lang="nl-NL" b="1" dirty="0"/>
              <a:t> </a:t>
            </a:r>
            <a:r>
              <a:rPr lang="nl-NL" b="1" dirty="0" err="1"/>
              <a:t>aid</a:t>
            </a:r>
            <a:r>
              <a:rPr lang="nl-NL" b="1" dirty="0"/>
              <a:t> blijven geven.</a:t>
            </a:r>
            <a:endParaRPr lang="en-GB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ED138-23C0-482C-8EE1-F568562B42B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373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Dependancy</a:t>
            </a:r>
            <a:r>
              <a:rPr lang="nl-NL" dirty="0"/>
              <a:t> </a:t>
            </a:r>
            <a:r>
              <a:rPr lang="nl-NL" dirty="0" err="1"/>
              <a:t>makes</a:t>
            </a:r>
            <a:r>
              <a:rPr lang="nl-NL" dirty="0"/>
              <a:t> </a:t>
            </a:r>
            <a:r>
              <a:rPr lang="nl-NL" dirty="0" err="1"/>
              <a:t>them</a:t>
            </a:r>
            <a:r>
              <a:rPr lang="nl-NL" dirty="0"/>
              <a:t> </a:t>
            </a:r>
            <a:r>
              <a:rPr lang="nl-NL" dirty="0" err="1"/>
              <a:t>extremely</a:t>
            </a:r>
            <a:r>
              <a:rPr lang="nl-NL" dirty="0"/>
              <a:t> </a:t>
            </a:r>
            <a:r>
              <a:rPr lang="nl-NL" dirty="0" err="1"/>
              <a:t>vulnerable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natural</a:t>
            </a:r>
            <a:r>
              <a:rPr lang="nl-NL" dirty="0"/>
              <a:t> hazards, </a:t>
            </a:r>
            <a:r>
              <a:rPr lang="nl-NL" dirty="0" err="1"/>
              <a:t>changing</a:t>
            </a:r>
            <a:r>
              <a:rPr lang="nl-NL" dirty="0"/>
              <a:t> </a:t>
            </a:r>
            <a:r>
              <a:rPr lang="nl-NL" dirty="0" err="1"/>
              <a:t>weather</a:t>
            </a:r>
            <a:r>
              <a:rPr lang="nl-NL" dirty="0"/>
              <a:t> </a:t>
            </a:r>
            <a:r>
              <a:rPr lang="nl-NL" dirty="0" err="1"/>
              <a:t>patterns</a:t>
            </a:r>
            <a:r>
              <a:rPr lang="nl-NL" dirty="0"/>
              <a:t> change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length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growing</a:t>
            </a:r>
            <a:r>
              <a:rPr lang="nl-NL" dirty="0"/>
              <a:t> </a:t>
            </a:r>
            <a:r>
              <a:rPr lang="nl-NL" dirty="0" err="1"/>
              <a:t>season</a:t>
            </a:r>
            <a:r>
              <a:rPr lang="nl-NL" dirty="0"/>
              <a:t> </a:t>
            </a:r>
            <a:r>
              <a:rPr lang="nl-NL" dirty="0" err="1"/>
              <a:t>adn</a:t>
            </a:r>
            <a:r>
              <a:rPr lang="nl-NL" dirty="0"/>
              <a:t> </a:t>
            </a:r>
            <a:r>
              <a:rPr lang="nl-NL" dirty="0" err="1"/>
              <a:t>crop</a:t>
            </a:r>
            <a:r>
              <a:rPr lang="nl-NL" dirty="0"/>
              <a:t> </a:t>
            </a:r>
            <a:r>
              <a:rPr lang="nl-NL" dirty="0" err="1"/>
              <a:t>growith</a:t>
            </a:r>
            <a:r>
              <a:rPr lang="nl-NL" dirty="0"/>
              <a:t> </a:t>
            </a:r>
          </a:p>
          <a:p>
            <a:endParaRPr lang="nl-NL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1D5365"/>
                </a:solidFill>
              </a:rPr>
              <a:t>80% of damages and losses in agriculture by droughts</a:t>
            </a:r>
          </a:p>
          <a:p>
            <a:endParaRPr lang="en-GB" dirty="0"/>
          </a:p>
          <a:p>
            <a:r>
              <a:rPr lang="en-GB" dirty="0"/>
              <a:t>No data available, remote areas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ED138-23C0-482C-8EE1-F568562B42B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564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Verschillende dingen uitlichten. </a:t>
            </a:r>
          </a:p>
          <a:p>
            <a:endParaRPr lang="nl-NL" dirty="0"/>
          </a:p>
          <a:p>
            <a:r>
              <a:rPr lang="nl-NL" dirty="0" err="1"/>
              <a:t>early</a:t>
            </a:r>
            <a:r>
              <a:rPr lang="nl-NL" dirty="0"/>
              <a:t>- action </a:t>
            </a:r>
            <a:r>
              <a:rPr lang="nl-NL" dirty="0" err="1"/>
              <a:t>early</a:t>
            </a:r>
            <a:r>
              <a:rPr lang="nl-NL" dirty="0"/>
              <a:t> action is </a:t>
            </a:r>
            <a:r>
              <a:rPr lang="nl-NL" dirty="0" err="1"/>
              <a:t>pro-active</a:t>
            </a:r>
            <a:endParaRPr lang="nl-NL" dirty="0"/>
          </a:p>
          <a:p>
            <a:r>
              <a:rPr lang="nl-NL" dirty="0"/>
              <a:t>Om dit te onderzoek 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ED138-23C0-482C-8EE1-F568562B42B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148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Dusv</a:t>
            </a:r>
            <a:r>
              <a:rPr lang="nl-NL" dirty="0"/>
              <a:t> oor jullie ga ik nu eerst het </a:t>
            </a:r>
            <a:r>
              <a:rPr lang="nl-NL" dirty="0" err="1"/>
              <a:t>qualitative</a:t>
            </a:r>
            <a:r>
              <a:rPr lang="nl-NL" dirty="0"/>
              <a:t> onderzoek bespreken en daarna </a:t>
            </a:r>
            <a:r>
              <a:rPr lang="nl-NL" dirty="0" err="1"/>
              <a:t>quantitiative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ED138-23C0-482C-8EE1-F568562B42B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669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The </a:t>
            </a:r>
            <a:r>
              <a:rPr lang="nl-NL" dirty="0" err="1"/>
              <a:t>outcome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qualitative</a:t>
            </a:r>
            <a:r>
              <a:rPr lang="nl-NL" dirty="0"/>
              <a:t> data analysis is </a:t>
            </a:r>
            <a:r>
              <a:rPr lang="nl-NL" dirty="0" err="1"/>
              <a:t>shown</a:t>
            </a:r>
            <a:r>
              <a:rPr lang="nl-NL" dirty="0"/>
              <a:t> in </a:t>
            </a:r>
            <a:r>
              <a:rPr lang="nl-NL" dirty="0" err="1"/>
              <a:t>this</a:t>
            </a:r>
            <a:r>
              <a:rPr lang="nl-NL" dirty="0"/>
              <a:t> </a:t>
            </a:r>
            <a:r>
              <a:rPr lang="nl-NL" dirty="0" err="1"/>
              <a:t>figure</a:t>
            </a:r>
            <a:r>
              <a:rPr lang="nl-NL" dirty="0"/>
              <a:t> presenting </a:t>
            </a:r>
            <a:r>
              <a:rPr lang="nl-NL" dirty="0" err="1"/>
              <a:t>the</a:t>
            </a:r>
            <a:r>
              <a:rPr lang="nl-NL" dirty="0"/>
              <a:t> wet/dry </a:t>
            </a:r>
            <a:r>
              <a:rPr lang="nl-NL" dirty="0" err="1"/>
              <a:t>seasn</a:t>
            </a:r>
            <a:r>
              <a:rPr lang="nl-NL" dirty="0"/>
              <a:t>, </a:t>
            </a:r>
            <a:r>
              <a:rPr lang="nl-NL" dirty="0" err="1"/>
              <a:t>maize</a:t>
            </a:r>
            <a:r>
              <a:rPr lang="nl-NL" dirty="0"/>
              <a:t> </a:t>
            </a:r>
            <a:r>
              <a:rPr lang="nl-NL" dirty="0" err="1"/>
              <a:t>cultivation</a:t>
            </a:r>
            <a:r>
              <a:rPr lang="nl-NL" dirty="0"/>
              <a:t> in </a:t>
            </a:r>
            <a:r>
              <a:rPr lang="nl-NL" dirty="0" err="1"/>
              <a:t>relation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main</a:t>
            </a:r>
            <a:r>
              <a:rPr lang="nl-NL" dirty="0"/>
              <a:t> </a:t>
            </a:r>
            <a:r>
              <a:rPr lang="nl-NL" dirty="0" err="1"/>
              <a:t>climate</a:t>
            </a:r>
            <a:r>
              <a:rPr lang="nl-NL" dirty="0"/>
              <a:t> </a:t>
            </a:r>
            <a:r>
              <a:rPr lang="nl-NL" dirty="0" err="1"/>
              <a:t>risks</a:t>
            </a:r>
            <a:r>
              <a:rPr lang="nl-NL" dirty="0"/>
              <a:t> </a:t>
            </a:r>
            <a:r>
              <a:rPr lang="nl-NL" dirty="0" err="1"/>
              <a:t>occuring</a:t>
            </a:r>
            <a:r>
              <a:rPr lang="nl-NL" dirty="0"/>
              <a:t> </a:t>
            </a:r>
            <a:r>
              <a:rPr lang="nl-NL" dirty="0" err="1"/>
              <a:t>mid-season</a:t>
            </a:r>
            <a:r>
              <a:rPr lang="nl-NL" dirty="0"/>
              <a:t> in </a:t>
            </a:r>
            <a:r>
              <a:rPr lang="nl-NL" dirty="0" err="1"/>
              <a:t>january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at </a:t>
            </a:r>
            <a:r>
              <a:rPr lang="nl-NL" dirty="0" err="1"/>
              <a:t>the</a:t>
            </a:r>
            <a:r>
              <a:rPr lang="nl-NL" dirty="0"/>
              <a:t> start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delayed</a:t>
            </a:r>
            <a:r>
              <a:rPr lang="nl-NL" dirty="0"/>
              <a:t> </a:t>
            </a:r>
            <a:r>
              <a:rPr lang="nl-NL" dirty="0" err="1"/>
              <a:t>precipitation</a:t>
            </a:r>
            <a:r>
              <a:rPr lang="nl-NL" dirty="0"/>
              <a:t>. </a:t>
            </a:r>
            <a:r>
              <a:rPr lang="nl-NL" dirty="0" err="1"/>
              <a:t>Followed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time </a:t>
            </a:r>
            <a:r>
              <a:rPr lang="nl-NL" dirty="0" err="1"/>
              <a:t>needed</a:t>
            </a:r>
            <a:r>
              <a:rPr lang="nl-NL" dirty="0"/>
              <a:t> of </a:t>
            </a:r>
            <a:r>
              <a:rPr lang="nl-NL" dirty="0" err="1"/>
              <a:t>humanitarian</a:t>
            </a:r>
            <a:r>
              <a:rPr lang="nl-NL" dirty="0"/>
              <a:t> </a:t>
            </a:r>
            <a:r>
              <a:rPr lang="nl-NL" dirty="0" err="1"/>
              <a:t>organisation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put in </a:t>
            </a:r>
            <a:r>
              <a:rPr lang="nl-NL" dirty="0" err="1"/>
              <a:t>place</a:t>
            </a:r>
            <a:r>
              <a:rPr lang="nl-NL" dirty="0"/>
              <a:t> </a:t>
            </a:r>
            <a:r>
              <a:rPr lang="nl-NL" dirty="0" err="1"/>
              <a:t>logistical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operational</a:t>
            </a:r>
            <a:r>
              <a:rPr lang="nl-NL" dirty="0"/>
              <a:t> </a:t>
            </a:r>
            <a:r>
              <a:rPr lang="nl-NL" dirty="0" err="1"/>
              <a:t>acions</a:t>
            </a:r>
            <a:r>
              <a:rPr lang="nl-NL" dirty="0"/>
              <a:t> at </a:t>
            </a:r>
            <a:r>
              <a:rPr lang="nl-NL" dirty="0" err="1"/>
              <a:t>least</a:t>
            </a:r>
            <a:r>
              <a:rPr lang="nl-NL" dirty="0"/>
              <a:t> 2-3 </a:t>
            </a:r>
            <a:r>
              <a:rPr lang="nl-NL" dirty="0" err="1"/>
              <a:t>months</a:t>
            </a:r>
            <a:r>
              <a:rPr lang="nl-NL" dirty="0"/>
              <a:t> </a:t>
            </a:r>
            <a:r>
              <a:rPr lang="nl-NL" dirty="0" err="1"/>
              <a:t>before</a:t>
            </a:r>
            <a:r>
              <a:rPr lang="nl-NL" dirty="0"/>
              <a:t>. </a:t>
            </a:r>
            <a:r>
              <a:rPr lang="nl-NL" dirty="0" err="1"/>
              <a:t>Which</a:t>
            </a:r>
            <a:r>
              <a:rPr lang="nl-NL" dirty="0"/>
              <a:t> </a:t>
            </a:r>
            <a:r>
              <a:rPr lang="nl-NL" dirty="0" err="1"/>
              <a:t>provide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decision</a:t>
            </a:r>
            <a:r>
              <a:rPr lang="nl-NL" dirty="0"/>
              <a:t> makers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communicate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</a:t>
            </a:r>
            <a:r>
              <a:rPr lang="nl-NL" dirty="0" err="1"/>
              <a:t>expected</a:t>
            </a:r>
            <a:r>
              <a:rPr lang="nl-NL" dirty="0"/>
              <a:t> </a:t>
            </a:r>
            <a:r>
              <a:rPr lang="nl-NL" dirty="0" err="1"/>
              <a:t>drought</a:t>
            </a:r>
            <a:r>
              <a:rPr lang="nl-NL" dirty="0"/>
              <a:t> at </a:t>
            </a:r>
            <a:r>
              <a:rPr lang="nl-NL" dirty="0" err="1"/>
              <a:t>the</a:t>
            </a:r>
            <a:r>
              <a:rPr lang="nl-NL" dirty="0"/>
              <a:t> end of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growing</a:t>
            </a:r>
            <a:r>
              <a:rPr lang="nl-NL" dirty="0"/>
              <a:t> </a:t>
            </a:r>
            <a:r>
              <a:rPr lang="nl-NL" dirty="0" err="1"/>
              <a:t>season</a:t>
            </a:r>
            <a:r>
              <a:rPr lang="nl-NL" dirty="0"/>
              <a:t> at </a:t>
            </a:r>
            <a:r>
              <a:rPr lang="nl-NL" dirty="0" err="1"/>
              <a:t>the</a:t>
            </a:r>
            <a:r>
              <a:rPr lang="nl-NL" dirty="0"/>
              <a:t> start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mid-season</a:t>
            </a:r>
            <a:r>
              <a:rPr lang="nl-NL" dirty="0"/>
              <a:t>. These </a:t>
            </a:r>
            <a:r>
              <a:rPr lang="nl-NL" dirty="0" err="1"/>
              <a:t>two</a:t>
            </a:r>
            <a:r>
              <a:rPr lang="nl-NL" dirty="0"/>
              <a:t> lead </a:t>
            </a:r>
            <a:r>
              <a:rPr lang="nl-NL" dirty="0" err="1"/>
              <a:t>times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month</a:t>
            </a:r>
            <a:r>
              <a:rPr lang="nl-NL" dirty="0"/>
              <a:t> 1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month</a:t>
            </a:r>
            <a:r>
              <a:rPr lang="nl-NL" dirty="0"/>
              <a:t> 3 is </a:t>
            </a:r>
            <a:r>
              <a:rPr lang="nl-NL" dirty="0" err="1"/>
              <a:t>the</a:t>
            </a:r>
            <a:r>
              <a:rPr lang="nl-NL" dirty="0"/>
              <a:t> forecast time </a:t>
            </a:r>
            <a:r>
              <a:rPr lang="nl-NL" dirty="0" err="1"/>
              <a:t>used</a:t>
            </a:r>
            <a:r>
              <a:rPr lang="nl-NL" dirty="0"/>
              <a:t> in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quantitative</a:t>
            </a:r>
            <a:r>
              <a:rPr lang="nl-NL" dirty="0"/>
              <a:t> data </a:t>
            </a:r>
            <a:r>
              <a:rPr lang="nl-NL" dirty="0" err="1"/>
              <a:t>anslysis</a:t>
            </a:r>
            <a:r>
              <a:rPr lang="nl-NL" dirty="0"/>
              <a:t>. </a:t>
            </a:r>
          </a:p>
          <a:p>
            <a:endParaRPr lang="nl-NL" dirty="0"/>
          </a:p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ED138-23C0-482C-8EE1-F568562B42B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237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Concept naar een voorbeeld zetten 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ED138-23C0-482C-8EE1-F568562B42B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9274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1D5365"/>
                </a:solidFill>
              </a:rPr>
              <a:t>Meteo</a:t>
            </a:r>
            <a:r>
              <a:rPr lang="en-US" dirty="0">
                <a:solidFill>
                  <a:srgbClr val="1D5365"/>
                </a:solidFill>
              </a:rPr>
              <a:t>: provide information about duration and intensity of drought event, also including global patterns</a:t>
            </a:r>
          </a:p>
          <a:p>
            <a:r>
              <a:rPr lang="en-US" dirty="0">
                <a:solidFill>
                  <a:srgbClr val="1D5365"/>
                </a:solidFill>
              </a:rPr>
              <a:t>Hydro: not taken into account</a:t>
            </a:r>
          </a:p>
          <a:p>
            <a:r>
              <a:rPr lang="en-US" dirty="0">
                <a:solidFill>
                  <a:srgbClr val="1D5365"/>
                </a:solidFill>
              </a:rPr>
              <a:t>Soil moisture: amount of water present in the unsaturated zone, decline of soil </a:t>
            </a:r>
            <a:r>
              <a:rPr lang="en-US" dirty="0" err="1">
                <a:solidFill>
                  <a:srgbClr val="1D5365"/>
                </a:solidFill>
              </a:rPr>
              <a:t>moistur</a:t>
            </a:r>
            <a:r>
              <a:rPr lang="en-US" dirty="0">
                <a:solidFill>
                  <a:srgbClr val="1D5365"/>
                </a:solidFill>
              </a:rPr>
              <a:t> strongly related to both meteorological and hydrological factors</a:t>
            </a:r>
          </a:p>
          <a:p>
            <a:r>
              <a:rPr lang="en-US" dirty="0">
                <a:solidFill>
                  <a:srgbClr val="1D5365"/>
                </a:solidFill>
              </a:rPr>
              <a:t>Vegetation: measure the vegetation conditions. Vegetation dynamics influenced by weather conditions.  Understanding vegetation response to hydrological circumstances. </a:t>
            </a:r>
          </a:p>
          <a:p>
            <a:endParaRPr lang="en-US" dirty="0">
              <a:solidFill>
                <a:srgbClr val="1D5365"/>
              </a:solidFill>
            </a:endParaRPr>
          </a:p>
          <a:p>
            <a:r>
              <a:rPr lang="en-US" dirty="0">
                <a:solidFill>
                  <a:srgbClr val="1D5365"/>
                </a:solidFill>
              </a:rPr>
              <a:t>NDVI: Measure of greenness vegetation</a:t>
            </a:r>
          </a:p>
          <a:p>
            <a:r>
              <a:rPr lang="en-US" dirty="0">
                <a:solidFill>
                  <a:srgbClr val="1D5365"/>
                </a:solidFill>
              </a:rPr>
              <a:t>VOD: total water content in the biomass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7A74E-C1D0-4639-9EE9-0A1A9F1B02B5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4662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4">
            <a:extLst>
              <a:ext uri="{FF2B5EF4-FFF2-40B4-BE49-F238E27FC236}">
                <a16:creationId xmlns:a16="http://schemas.microsoft.com/office/drawing/2014/main" id="{CEDD896C-1E53-4977-AE59-7613642B5D8D}"/>
              </a:ext>
            </a:extLst>
          </p:cNvPr>
          <p:cNvSpPr/>
          <p:nvPr userDrawn="1"/>
        </p:nvSpPr>
        <p:spPr>
          <a:xfrm>
            <a:off x="0" y="1065586"/>
            <a:ext cx="12192000" cy="5792413"/>
          </a:xfrm>
          <a:prstGeom prst="rect">
            <a:avLst/>
          </a:prstGeom>
          <a:solidFill>
            <a:srgbClr val="F6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Rectangle 65">
            <a:extLst>
              <a:ext uri="{FF2B5EF4-FFF2-40B4-BE49-F238E27FC236}">
                <a16:creationId xmlns:a16="http://schemas.microsoft.com/office/drawing/2014/main" id="{332966F9-5EF2-413C-902B-3B729217CAC5}"/>
              </a:ext>
            </a:extLst>
          </p:cNvPr>
          <p:cNvSpPr/>
          <p:nvPr/>
        </p:nvSpPr>
        <p:spPr>
          <a:xfrm>
            <a:off x="0" y="1"/>
            <a:ext cx="12192000" cy="1065586"/>
          </a:xfrm>
          <a:prstGeom prst="rect">
            <a:avLst/>
          </a:prstGeom>
          <a:gradFill>
            <a:gsLst>
              <a:gs pos="49000">
                <a:srgbClr val="4E8192"/>
              </a:gs>
              <a:gs pos="99000">
                <a:srgbClr val="1A2153"/>
              </a:gs>
              <a:gs pos="16000">
                <a:srgbClr val="B5D0C4"/>
              </a:gs>
            </a:gsLst>
            <a:lin ang="8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  <a:latin typeface="Gotham Rounded Bold" panose="02000000000000000000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Tijdelijke aanduiding voor inhoud 2">
            <a:extLst>
              <a:ext uri="{FF2B5EF4-FFF2-40B4-BE49-F238E27FC236}">
                <a16:creationId xmlns:a16="http://schemas.microsoft.com/office/drawing/2014/main" id="{B8934AA4-6E7B-4FE7-AC66-959B37805D5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20044" y="1415845"/>
            <a:ext cx="10575069" cy="5213143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5F09D35D-475B-4F7D-A6BF-4992C87A4A5F}"/>
              </a:ext>
            </a:extLst>
          </p:cNvPr>
          <p:cNvCxnSpPr>
            <a:cxnSpLocks/>
            <a:stCxn id="14" idx="0"/>
            <a:endCxn id="18" idx="4"/>
          </p:cNvCxnSpPr>
          <p:nvPr userDrawn="1"/>
        </p:nvCxnSpPr>
        <p:spPr>
          <a:xfrm flipH="1">
            <a:off x="530393" y="1856424"/>
            <a:ext cx="6607" cy="3961088"/>
          </a:xfrm>
          <a:prstGeom prst="line">
            <a:avLst/>
          </a:prstGeom>
          <a:noFill/>
          <a:ln w="12700" cap="flat">
            <a:solidFill>
              <a:srgbClr val="4C829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Ovaal 75">
            <a:extLst>
              <a:ext uri="{FF2B5EF4-FFF2-40B4-BE49-F238E27FC236}">
                <a16:creationId xmlns:a16="http://schemas.microsoft.com/office/drawing/2014/main" id="{8636F550-2434-4905-8A28-7F1B967F19C9}"/>
              </a:ext>
            </a:extLst>
          </p:cNvPr>
          <p:cNvSpPr/>
          <p:nvPr userDrawn="1"/>
        </p:nvSpPr>
        <p:spPr>
          <a:xfrm>
            <a:off x="473449" y="1856424"/>
            <a:ext cx="127101" cy="127101"/>
          </a:xfrm>
          <a:prstGeom prst="ellipse">
            <a:avLst/>
          </a:prstGeom>
          <a:solidFill>
            <a:srgbClr val="4C8294"/>
          </a:solidFill>
          <a:ln w="6350">
            <a:solidFill>
              <a:srgbClr val="4C8294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" name="Ovaal 76">
            <a:extLst>
              <a:ext uri="{FF2B5EF4-FFF2-40B4-BE49-F238E27FC236}">
                <a16:creationId xmlns:a16="http://schemas.microsoft.com/office/drawing/2014/main" id="{D33A85C0-3C2A-44C5-A306-83AFE30D6C96}"/>
              </a:ext>
            </a:extLst>
          </p:cNvPr>
          <p:cNvSpPr/>
          <p:nvPr userDrawn="1"/>
        </p:nvSpPr>
        <p:spPr>
          <a:xfrm>
            <a:off x="466841" y="2803761"/>
            <a:ext cx="127101" cy="127101"/>
          </a:xfrm>
          <a:prstGeom prst="ellipse">
            <a:avLst/>
          </a:prstGeom>
          <a:solidFill>
            <a:srgbClr val="4C8294"/>
          </a:solidFill>
          <a:ln w="6350">
            <a:solidFill>
              <a:srgbClr val="4C8294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" name="Ovaal 77">
            <a:extLst>
              <a:ext uri="{FF2B5EF4-FFF2-40B4-BE49-F238E27FC236}">
                <a16:creationId xmlns:a16="http://schemas.microsoft.com/office/drawing/2014/main" id="{4D156358-091E-49A6-97F6-96253DFB4881}"/>
              </a:ext>
            </a:extLst>
          </p:cNvPr>
          <p:cNvSpPr/>
          <p:nvPr userDrawn="1"/>
        </p:nvSpPr>
        <p:spPr>
          <a:xfrm>
            <a:off x="466842" y="3750167"/>
            <a:ext cx="127101" cy="127101"/>
          </a:xfrm>
          <a:prstGeom prst="ellipse">
            <a:avLst/>
          </a:prstGeom>
          <a:solidFill>
            <a:srgbClr val="4C8294"/>
          </a:solidFill>
          <a:ln w="6350">
            <a:solidFill>
              <a:srgbClr val="4C8294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" name="Ovaal 78">
            <a:extLst>
              <a:ext uri="{FF2B5EF4-FFF2-40B4-BE49-F238E27FC236}">
                <a16:creationId xmlns:a16="http://schemas.microsoft.com/office/drawing/2014/main" id="{12EE0D60-EEA4-49BC-B1C1-C4B7312C6645}"/>
              </a:ext>
            </a:extLst>
          </p:cNvPr>
          <p:cNvSpPr/>
          <p:nvPr userDrawn="1"/>
        </p:nvSpPr>
        <p:spPr>
          <a:xfrm>
            <a:off x="466842" y="4744005"/>
            <a:ext cx="127101" cy="127101"/>
          </a:xfrm>
          <a:prstGeom prst="ellipse">
            <a:avLst/>
          </a:prstGeom>
          <a:solidFill>
            <a:srgbClr val="4C8294"/>
          </a:solidFill>
          <a:ln w="6350">
            <a:solidFill>
              <a:srgbClr val="4C8294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" name="Ovaal 79">
            <a:extLst>
              <a:ext uri="{FF2B5EF4-FFF2-40B4-BE49-F238E27FC236}">
                <a16:creationId xmlns:a16="http://schemas.microsoft.com/office/drawing/2014/main" id="{639D0C57-AF51-4D14-86F6-409AAA681538}"/>
              </a:ext>
            </a:extLst>
          </p:cNvPr>
          <p:cNvSpPr/>
          <p:nvPr userDrawn="1"/>
        </p:nvSpPr>
        <p:spPr>
          <a:xfrm>
            <a:off x="466842" y="5690411"/>
            <a:ext cx="127101" cy="127101"/>
          </a:xfrm>
          <a:prstGeom prst="ellipse">
            <a:avLst/>
          </a:prstGeom>
          <a:solidFill>
            <a:srgbClr val="4C8294"/>
          </a:solidFill>
          <a:ln w="6350">
            <a:solidFill>
              <a:srgbClr val="4C8294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3" name="Group 67">
            <a:extLst>
              <a:ext uri="{FF2B5EF4-FFF2-40B4-BE49-F238E27FC236}">
                <a16:creationId xmlns:a16="http://schemas.microsoft.com/office/drawing/2014/main" id="{C2977F21-A1BA-4B78-B92E-2CEE6A422AC3}"/>
              </a:ext>
            </a:extLst>
          </p:cNvPr>
          <p:cNvGrpSpPr/>
          <p:nvPr userDrawn="1"/>
        </p:nvGrpSpPr>
        <p:grpSpPr>
          <a:xfrm>
            <a:off x="0" y="150988"/>
            <a:ext cx="1727829" cy="1317149"/>
            <a:chOff x="0" y="5222829"/>
            <a:chExt cx="2826914" cy="2154997"/>
          </a:xfrm>
        </p:grpSpPr>
        <p:sp>
          <p:nvSpPr>
            <p:cNvPr id="19" name="object 34">
              <a:extLst>
                <a:ext uri="{FF2B5EF4-FFF2-40B4-BE49-F238E27FC236}">
                  <a16:creationId xmlns:a16="http://schemas.microsoft.com/office/drawing/2014/main" id="{49C1E557-FBFD-47A0-9CBE-743275CB6795}"/>
                </a:ext>
              </a:extLst>
            </p:cNvPr>
            <p:cNvSpPr/>
            <p:nvPr/>
          </p:nvSpPr>
          <p:spPr>
            <a:xfrm>
              <a:off x="0" y="5222829"/>
              <a:ext cx="2826914" cy="215499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35">
              <a:extLst>
                <a:ext uri="{FF2B5EF4-FFF2-40B4-BE49-F238E27FC236}">
                  <a16:creationId xmlns:a16="http://schemas.microsoft.com/office/drawing/2014/main" id="{F6B9AB4D-A03E-4130-90D2-28522B1BA03E}"/>
                </a:ext>
              </a:extLst>
            </p:cNvPr>
            <p:cNvSpPr/>
            <p:nvPr/>
          </p:nvSpPr>
          <p:spPr>
            <a:xfrm>
              <a:off x="0" y="5351789"/>
              <a:ext cx="2501265" cy="1009015"/>
            </a:xfrm>
            <a:custGeom>
              <a:avLst/>
              <a:gdLst/>
              <a:ahLst/>
              <a:cxnLst/>
              <a:rect l="l" t="t" r="r" b="b"/>
              <a:pathLst>
                <a:path w="2501265" h="1009014">
                  <a:moveTo>
                    <a:pt x="0" y="1008420"/>
                  </a:moveTo>
                  <a:lnTo>
                    <a:pt x="2500690" y="1008420"/>
                  </a:lnTo>
                  <a:lnTo>
                    <a:pt x="2500690" y="0"/>
                  </a:lnTo>
                  <a:lnTo>
                    <a:pt x="0" y="0"/>
                  </a:lnTo>
                  <a:lnTo>
                    <a:pt x="0" y="10084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36">
              <a:extLst>
                <a:ext uri="{FF2B5EF4-FFF2-40B4-BE49-F238E27FC236}">
                  <a16:creationId xmlns:a16="http://schemas.microsoft.com/office/drawing/2014/main" id="{56E9F2A0-A759-4B80-B450-199FEC3C22B8}"/>
                </a:ext>
              </a:extLst>
            </p:cNvPr>
            <p:cNvSpPr/>
            <p:nvPr/>
          </p:nvSpPr>
          <p:spPr>
            <a:xfrm>
              <a:off x="57466" y="5589731"/>
              <a:ext cx="2309715" cy="56140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Title 5">
            <a:extLst>
              <a:ext uri="{FF2B5EF4-FFF2-40B4-BE49-F238E27FC236}">
                <a16:creationId xmlns:a16="http://schemas.microsoft.com/office/drawing/2014/main" id="{A81069AD-34D8-4F06-A400-5D067B7604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98421" y="260000"/>
            <a:ext cx="8995158" cy="55837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2800" baseline="0">
                <a:solidFill>
                  <a:schemeClr val="bg1"/>
                </a:solidFill>
                <a:latin typeface="Gotham Rounded Bold" pitchFamily="50" charset="0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SHORT TITLE IN GOTHAM ROUNDED IN CAPS</a:t>
            </a:r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C53949A6-4D7B-4269-92E6-47D7719E9523}"/>
              </a:ext>
            </a:extLst>
          </p:cNvPr>
          <p:cNvSpPr/>
          <p:nvPr userDrawn="1"/>
        </p:nvSpPr>
        <p:spPr>
          <a:xfrm>
            <a:off x="10663210" y="219858"/>
            <a:ext cx="1528790" cy="6167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6" name="Afbeelding 25">
            <a:extLst>
              <a:ext uri="{FF2B5EF4-FFF2-40B4-BE49-F238E27FC236}">
                <a16:creationId xmlns:a16="http://schemas.microsoft.com/office/drawing/2014/main" id="{6D633426-D277-4A01-BC3E-13F5F5948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75"/>
          <a:stretch/>
        </p:blipFill>
        <p:spPr>
          <a:xfrm>
            <a:off x="10781134" y="228450"/>
            <a:ext cx="1292942" cy="618076"/>
          </a:xfrm>
          <a:prstGeom prst="rect">
            <a:avLst/>
          </a:prstGeom>
        </p:spPr>
      </p:pic>
      <p:pic>
        <p:nvPicPr>
          <p:cNvPr id="3" name="Afbeelding 2" descr="Afbeelding met illustratie&#10;&#10;Automatisch gegenereerde beschrijving">
            <a:extLst>
              <a:ext uri="{FF2B5EF4-FFF2-40B4-BE49-F238E27FC236}">
                <a16:creationId xmlns:a16="http://schemas.microsoft.com/office/drawing/2014/main" id="{D055692A-337A-4402-ABEE-60C3C9D74CF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940" y="6371396"/>
            <a:ext cx="1063136" cy="37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146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 flipV="1">
            <a:off x="0" y="-3"/>
            <a:ext cx="12204611" cy="685800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11049607-6F75-4D74-B9A3-9B50F10A7433}"/>
              </a:ext>
            </a:extLst>
          </p:cNvPr>
          <p:cNvSpPr/>
          <p:nvPr/>
        </p:nvSpPr>
        <p:spPr>
          <a:xfrm flipV="1">
            <a:off x="0" y="-3"/>
            <a:ext cx="12204611" cy="685800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Open Sans Light" charset="0"/>
              <a:ea typeface="Open Sans Light" charset="0"/>
              <a:cs typeface="Open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913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 flipV="1">
            <a:off x="0" y="-3"/>
            <a:ext cx="12204611" cy="68580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C14BB66A-84C7-44FB-A7EE-0FC667411369}"/>
              </a:ext>
            </a:extLst>
          </p:cNvPr>
          <p:cNvSpPr/>
          <p:nvPr/>
        </p:nvSpPr>
        <p:spPr>
          <a:xfrm flipV="1">
            <a:off x="0" y="-3"/>
            <a:ext cx="12204611" cy="68580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Open Sans Light" charset="0"/>
              <a:ea typeface="Open Sans Light" charset="0"/>
              <a:cs typeface="Open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0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 flipV="1">
            <a:off x="0" y="-3"/>
            <a:ext cx="12204611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54FC9464-5215-4CE1-954F-BC911F94D22D}"/>
              </a:ext>
            </a:extLst>
          </p:cNvPr>
          <p:cNvSpPr/>
          <p:nvPr/>
        </p:nvSpPr>
        <p:spPr>
          <a:xfrm flipV="1">
            <a:off x="0" y="-3"/>
            <a:ext cx="12204611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Open Sans Light" charset="0"/>
              <a:ea typeface="Open Sans Light" charset="0"/>
              <a:cs typeface="Open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882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2F125C-B038-4415-A204-3BDD3680242B}" type="slidenum">
              <a:rPr lang="en-GB" smtClean="0"/>
              <a:t>‹nr.›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-12611" y="836366"/>
            <a:ext cx="12204611" cy="6021634"/>
          </a:xfrm>
          <a:prstGeom prst="rect">
            <a:avLst/>
          </a:prstGeom>
          <a:solidFill>
            <a:srgbClr val="F3EE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accent2"/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10" name="Title 5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11738693" cy="851355"/>
          </a:xfrm>
          <a:prstGeom prst="rect">
            <a:avLst/>
          </a:prstGeom>
        </p:spPr>
        <p:txBody>
          <a:bodyPr anchor="ctr"/>
          <a:lstStyle>
            <a:lvl1pPr algn="l">
              <a:defRPr sz="3500" baseline="0">
                <a:solidFill>
                  <a:srgbClr val="1D5365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SHORT TITLE IN OPEN SANS FONT CAPS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784" y="153930"/>
            <a:ext cx="2160959" cy="553289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6B982BA-82D1-46CC-BA2C-E833EDB9283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128301"/>
            <a:ext cx="11237913" cy="55006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799706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2F125C-B038-4415-A204-3BDD3680242B}" type="slidenum">
              <a:rPr lang="en-GB" smtClean="0"/>
              <a:t>‹nr.›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-8717" y="851356"/>
            <a:ext cx="12204611" cy="6021634"/>
          </a:xfrm>
          <a:prstGeom prst="rect">
            <a:avLst/>
          </a:prstGeom>
          <a:solidFill>
            <a:srgbClr val="1D52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10" name="Title 5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11738693" cy="851355"/>
          </a:xfrm>
          <a:prstGeom prst="rect">
            <a:avLst/>
          </a:prstGeom>
        </p:spPr>
        <p:txBody>
          <a:bodyPr anchor="ctr"/>
          <a:lstStyle>
            <a:lvl1pPr algn="l">
              <a:defRPr sz="3500" baseline="0">
                <a:solidFill>
                  <a:srgbClr val="1D5365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SHORT TITLE IN OPEN SANS FONT CAPS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784" y="153930"/>
            <a:ext cx="2160959" cy="553289"/>
          </a:xfrm>
          <a:prstGeom prst="rect">
            <a:avLst/>
          </a:prstGeom>
        </p:spPr>
      </p:pic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CE90FEBF-CAE8-44F4-B494-A4576C2F2AC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128301"/>
            <a:ext cx="11237913" cy="55006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EE0DD06-2F92-4FA4-B6B7-FE0F7354F947}"/>
              </a:ext>
            </a:extLst>
          </p:cNvPr>
          <p:cNvSpPr/>
          <p:nvPr/>
        </p:nvSpPr>
        <p:spPr>
          <a:xfrm>
            <a:off x="-8717" y="851356"/>
            <a:ext cx="12204611" cy="6021634"/>
          </a:xfrm>
          <a:prstGeom prst="rect">
            <a:avLst/>
          </a:prstGeom>
          <a:solidFill>
            <a:srgbClr val="1D52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Open Sans Light" charset="0"/>
              <a:ea typeface="Open Sans Light" charset="0"/>
              <a:cs typeface="Open Sans Light" charset="0"/>
            </a:endParaRPr>
          </a:p>
        </p:txBody>
      </p:sp>
      <p:pic>
        <p:nvPicPr>
          <p:cNvPr id="12" name="Picture 10">
            <a:extLst>
              <a:ext uri="{FF2B5EF4-FFF2-40B4-BE49-F238E27FC236}">
                <a16:creationId xmlns:a16="http://schemas.microsoft.com/office/drawing/2014/main" id="{4BA9A913-AB45-42A8-8E01-99C254B536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784" y="153930"/>
            <a:ext cx="2160959" cy="55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20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8480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3E0AD8-515B-4F32-9CA3-D7176B9386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BD4BB37-02A9-44FF-8940-6FFE697A64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974DFEF-755F-465B-A288-46D23F38E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59D8477-7431-4B9E-85DB-B50D64406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4A4F9B6-F03E-4120-8AFF-21F094B14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F125C-B038-4415-A204-3BDD3680242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387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2006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3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24.png"/><Relationship Id="rId18" Type="http://schemas.openxmlformats.org/officeDocument/2006/relationships/image" Target="../media/image2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17" Type="http://schemas.openxmlformats.org/officeDocument/2006/relationships/image" Target="../media/image28.png"/><Relationship Id="rId2" Type="http://schemas.openxmlformats.org/officeDocument/2006/relationships/image" Target="../media/image13.png"/><Relationship Id="rId16" Type="http://schemas.openxmlformats.org/officeDocument/2006/relationships/image" Target="../media/image27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Relationship Id="rId14" Type="http://schemas.openxmlformats.org/officeDocument/2006/relationships/image" Target="../media/image2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18C98348-DCAA-4997-8820-4AF3B01A54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5D537531-9C29-490B-BC15-F7C76CDFA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EC25C81-769A-4DF3-917B-372F9F987E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36" y="256305"/>
            <a:ext cx="2626512" cy="87830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3F6F8CE7-B9BE-4C05-A6D1-149F7D2552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485" y="186706"/>
            <a:ext cx="1650125" cy="1017503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3545A9B5-ED5B-40CA-96AA-56164C349B88}"/>
              </a:ext>
            </a:extLst>
          </p:cNvPr>
          <p:cNvSpPr/>
          <p:nvPr/>
        </p:nvSpPr>
        <p:spPr>
          <a:xfrm>
            <a:off x="2133600" y="3924300"/>
            <a:ext cx="8410575" cy="1885951"/>
          </a:xfrm>
          <a:prstGeom prst="rect">
            <a:avLst/>
          </a:prstGeom>
          <a:solidFill>
            <a:srgbClr val="F3EEE3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200" dirty="0">
                <a:solidFill>
                  <a:srgbClr val="1D5365"/>
                </a:solidFill>
              </a:rPr>
              <a:t>		Marijke Panis 		TU Delft &amp; 510</a:t>
            </a:r>
          </a:p>
          <a:p>
            <a:r>
              <a:rPr lang="nl-NL" sz="1200" dirty="0">
                <a:solidFill>
                  <a:srgbClr val="1D5365"/>
                </a:solidFill>
              </a:rPr>
              <a:t>		Marc van den </a:t>
            </a:r>
            <a:r>
              <a:rPr lang="nl-NL" sz="1200" dirty="0" err="1">
                <a:solidFill>
                  <a:srgbClr val="1D5365"/>
                </a:solidFill>
              </a:rPr>
              <a:t>Homberg</a:t>
            </a:r>
            <a:r>
              <a:rPr lang="nl-NL" sz="1200" dirty="0">
                <a:solidFill>
                  <a:srgbClr val="1D5365"/>
                </a:solidFill>
              </a:rPr>
              <a:t>		510</a:t>
            </a:r>
          </a:p>
          <a:p>
            <a:r>
              <a:rPr lang="nl-NL" sz="1200" dirty="0">
                <a:solidFill>
                  <a:srgbClr val="1D5365"/>
                </a:solidFill>
              </a:rPr>
              <a:t>		</a:t>
            </a:r>
            <a:r>
              <a:rPr lang="nl-NL" sz="1200" dirty="0" err="1">
                <a:solidFill>
                  <a:srgbClr val="1D5365"/>
                </a:solidFill>
              </a:rPr>
              <a:t>Aklilu</a:t>
            </a:r>
            <a:r>
              <a:rPr lang="nl-NL" sz="1200" dirty="0">
                <a:solidFill>
                  <a:srgbClr val="1D5365"/>
                </a:solidFill>
              </a:rPr>
              <a:t> </a:t>
            </a:r>
            <a:r>
              <a:rPr lang="nl-NL" sz="1200" dirty="0" err="1">
                <a:solidFill>
                  <a:srgbClr val="1D5365"/>
                </a:solidFill>
              </a:rPr>
              <a:t>Teklesadik</a:t>
            </a:r>
            <a:r>
              <a:rPr lang="nl-NL" sz="1200" dirty="0">
                <a:solidFill>
                  <a:srgbClr val="1D5365"/>
                </a:solidFill>
              </a:rPr>
              <a:t>		510</a:t>
            </a:r>
          </a:p>
          <a:p>
            <a:r>
              <a:rPr lang="nl-NL" sz="1200" dirty="0">
                <a:solidFill>
                  <a:srgbClr val="1D5365"/>
                </a:solidFill>
              </a:rPr>
              <a:t>		Hessel </a:t>
            </a:r>
            <a:r>
              <a:rPr lang="nl-NL" sz="1200" dirty="0" err="1">
                <a:solidFill>
                  <a:srgbClr val="1D5365"/>
                </a:solidFill>
              </a:rPr>
              <a:t>Winsemius</a:t>
            </a:r>
            <a:r>
              <a:rPr lang="nl-NL" sz="1200" dirty="0">
                <a:solidFill>
                  <a:srgbClr val="1D5365"/>
                </a:solidFill>
              </a:rPr>
              <a:t>		TU Delft</a:t>
            </a:r>
          </a:p>
          <a:p>
            <a:r>
              <a:rPr lang="nl-NL" sz="1200" dirty="0">
                <a:solidFill>
                  <a:srgbClr val="1D5365"/>
                </a:solidFill>
              </a:rPr>
              <a:t>		Pieter van Gelder		TU Delft</a:t>
            </a:r>
          </a:p>
          <a:p>
            <a:r>
              <a:rPr lang="nl-NL" sz="1200" dirty="0">
                <a:solidFill>
                  <a:srgbClr val="1D5365"/>
                </a:solidFill>
              </a:rPr>
              <a:t>		Gerrit </a:t>
            </a:r>
            <a:r>
              <a:rPr lang="nl-NL" sz="1200" dirty="0" err="1">
                <a:solidFill>
                  <a:srgbClr val="1D5365"/>
                </a:solidFill>
              </a:rPr>
              <a:t>Schoups</a:t>
            </a:r>
            <a:r>
              <a:rPr lang="nl-NL" sz="1200" dirty="0">
                <a:solidFill>
                  <a:srgbClr val="1D5365"/>
                </a:solidFill>
              </a:rPr>
              <a:t>		TU Delft</a:t>
            </a:r>
          </a:p>
        </p:txBody>
      </p:sp>
    </p:spTree>
    <p:extLst>
      <p:ext uri="{BB962C8B-B14F-4D97-AF65-F5344CB8AC3E}">
        <p14:creationId xmlns:p14="http://schemas.microsoft.com/office/powerpoint/2010/main" val="2529351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71932BF1-A0BD-444B-9044-C41C20D1A68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20045" y="1282700"/>
            <a:ext cx="5390602" cy="5346288"/>
          </a:xfrm>
        </p:spPr>
        <p:txBody>
          <a:bodyPr/>
          <a:lstStyle/>
          <a:p>
            <a:r>
              <a:rPr lang="en-GB" sz="1800" dirty="0"/>
              <a:t>Simple</a:t>
            </a:r>
          </a:p>
          <a:p>
            <a:r>
              <a:rPr lang="en-GB" sz="1800" dirty="0"/>
              <a:t>Accurate</a:t>
            </a:r>
          </a:p>
          <a:p>
            <a:r>
              <a:rPr lang="en-GB" sz="1800" dirty="0"/>
              <a:t>Limited information </a:t>
            </a:r>
          </a:p>
          <a:p>
            <a:r>
              <a:rPr lang="en-GB" sz="1800" dirty="0"/>
              <a:t>Without high-level statistical training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Humanitarian decision-making process</a:t>
            </a:r>
          </a:p>
          <a:p>
            <a:r>
              <a:rPr lang="en-GB" sz="1800" dirty="0"/>
              <a:t>Agreed trigger levels and action</a:t>
            </a:r>
          </a:p>
          <a:p>
            <a:r>
              <a:rPr lang="en-GB" sz="1800" dirty="0"/>
              <a:t>Implementation </a:t>
            </a:r>
          </a:p>
          <a:p>
            <a:r>
              <a:rPr lang="en-GB" sz="1800" dirty="0"/>
              <a:t>Communication</a:t>
            </a:r>
          </a:p>
          <a:p>
            <a:r>
              <a:rPr lang="en-GB" sz="1800" dirty="0"/>
              <a:t>Act quickly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FE24129-1271-4A2B-B1C9-889C0239F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044" y="436141"/>
            <a:ext cx="8995158" cy="55837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nl-NL" dirty="0"/>
              <a:t>MACHINE LEARNING ALGORITHM </a:t>
            </a:r>
            <a:br>
              <a:rPr lang="nl-NL" dirty="0"/>
            </a:br>
            <a:r>
              <a:rPr lang="nl-NL" dirty="0"/>
              <a:t>FAST AND FRUGAL DECISION TREE</a:t>
            </a:r>
            <a:endParaRPr lang="en-GB" dirty="0"/>
          </a:p>
        </p:txBody>
      </p:sp>
      <p:grpSp>
        <p:nvGrpSpPr>
          <p:cNvPr id="28" name="Groep 27">
            <a:extLst>
              <a:ext uri="{FF2B5EF4-FFF2-40B4-BE49-F238E27FC236}">
                <a16:creationId xmlns:a16="http://schemas.microsoft.com/office/drawing/2014/main" id="{0E5A66F2-2A42-4F26-8818-DABF50647F47}"/>
              </a:ext>
            </a:extLst>
          </p:cNvPr>
          <p:cNvGrpSpPr/>
          <p:nvPr/>
        </p:nvGrpSpPr>
        <p:grpSpPr>
          <a:xfrm>
            <a:off x="6594797" y="1324981"/>
            <a:ext cx="5390601" cy="4681372"/>
            <a:chOff x="4370098" y="1089052"/>
            <a:chExt cx="6940855" cy="4259941"/>
          </a:xfrm>
        </p:grpSpPr>
        <p:sp>
          <p:nvSpPr>
            <p:cNvPr id="29" name="Tekstvak 28">
              <a:extLst>
                <a:ext uri="{FF2B5EF4-FFF2-40B4-BE49-F238E27FC236}">
                  <a16:creationId xmlns:a16="http://schemas.microsoft.com/office/drawing/2014/main" id="{87405F31-B225-4E13-9476-2FD4699B2957}"/>
                </a:ext>
              </a:extLst>
            </p:cNvPr>
            <p:cNvSpPr txBox="1"/>
            <p:nvPr/>
          </p:nvSpPr>
          <p:spPr>
            <a:xfrm>
              <a:off x="6407865" y="1089052"/>
              <a:ext cx="1770218" cy="426533"/>
            </a:xfrm>
            <a:prstGeom prst="rect">
              <a:avLst/>
            </a:prstGeom>
            <a:solidFill>
              <a:srgbClr val="1D5365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nl-NL" sz="1400" dirty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NDVI</a:t>
              </a:r>
              <a:endParaRPr lang="en-GB" sz="14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30" name="Tekstvak 29">
              <a:extLst>
                <a:ext uri="{FF2B5EF4-FFF2-40B4-BE49-F238E27FC236}">
                  <a16:creationId xmlns:a16="http://schemas.microsoft.com/office/drawing/2014/main" id="{25B2F463-1457-4723-983C-07311FD2DE12}"/>
                </a:ext>
              </a:extLst>
            </p:cNvPr>
            <p:cNvSpPr txBox="1"/>
            <p:nvPr/>
          </p:nvSpPr>
          <p:spPr>
            <a:xfrm>
              <a:off x="7779409" y="2337425"/>
              <a:ext cx="1770218" cy="426533"/>
            </a:xfrm>
            <a:prstGeom prst="rect">
              <a:avLst/>
            </a:prstGeom>
            <a:solidFill>
              <a:srgbClr val="1D5365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LST</a:t>
              </a:r>
              <a:endParaRPr lang="en-GB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31" name="Tekstvak 30">
              <a:extLst>
                <a:ext uri="{FF2B5EF4-FFF2-40B4-BE49-F238E27FC236}">
                  <a16:creationId xmlns:a16="http://schemas.microsoft.com/office/drawing/2014/main" id="{8C4DFE48-CCBA-42EB-AB7B-C4D68298ACEF}"/>
                </a:ext>
              </a:extLst>
            </p:cNvPr>
            <p:cNvSpPr txBox="1"/>
            <p:nvPr/>
          </p:nvSpPr>
          <p:spPr>
            <a:xfrm>
              <a:off x="6407865" y="3583711"/>
              <a:ext cx="1770218" cy="426533"/>
            </a:xfrm>
            <a:prstGeom prst="rect">
              <a:avLst/>
            </a:prstGeom>
            <a:solidFill>
              <a:srgbClr val="1D5365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nl-NL" sz="1400" dirty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S</a:t>
              </a:r>
              <a:r>
                <a:rPr lang="en-GB" sz="1400" dirty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M</a:t>
              </a:r>
              <a:endParaRPr lang="en-GB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cxnSp>
          <p:nvCxnSpPr>
            <p:cNvPr id="32" name="Rechte verbindingslijn met pijl 31">
              <a:extLst>
                <a:ext uri="{FF2B5EF4-FFF2-40B4-BE49-F238E27FC236}">
                  <a16:creationId xmlns:a16="http://schemas.microsoft.com/office/drawing/2014/main" id="{19205C3C-E868-4415-8E96-0DF77E8EDADB}"/>
                </a:ext>
              </a:extLst>
            </p:cNvPr>
            <p:cNvCxnSpPr>
              <a:cxnSpLocks/>
              <a:stCxn id="29" idx="2"/>
              <a:endCxn id="40" idx="0"/>
            </p:cNvCxnSpPr>
            <p:nvPr/>
          </p:nvCxnSpPr>
          <p:spPr>
            <a:xfrm flipH="1">
              <a:off x="5889638" y="1515585"/>
              <a:ext cx="1403336" cy="835393"/>
            </a:xfrm>
            <a:prstGeom prst="straightConnector1">
              <a:avLst/>
            </a:prstGeom>
            <a:ln w="19050">
              <a:solidFill>
                <a:srgbClr val="B0DED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Rechte verbindingslijn met pijl 32">
              <a:extLst>
                <a:ext uri="{FF2B5EF4-FFF2-40B4-BE49-F238E27FC236}">
                  <a16:creationId xmlns:a16="http://schemas.microsoft.com/office/drawing/2014/main" id="{1E1A00C3-7486-4BDC-8343-C00F00EAF6B4}"/>
                </a:ext>
              </a:extLst>
            </p:cNvPr>
            <p:cNvCxnSpPr>
              <a:cxnSpLocks/>
              <a:stCxn id="29" idx="2"/>
              <a:endCxn id="30" idx="0"/>
            </p:cNvCxnSpPr>
            <p:nvPr/>
          </p:nvCxnSpPr>
          <p:spPr>
            <a:xfrm>
              <a:off x="7292975" y="1515585"/>
              <a:ext cx="1371543" cy="821840"/>
            </a:xfrm>
            <a:prstGeom prst="straightConnector1">
              <a:avLst/>
            </a:prstGeom>
            <a:ln w="19050">
              <a:solidFill>
                <a:srgbClr val="B0DED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kstvak 33">
              <a:extLst>
                <a:ext uri="{FF2B5EF4-FFF2-40B4-BE49-F238E27FC236}">
                  <a16:creationId xmlns:a16="http://schemas.microsoft.com/office/drawing/2014/main" id="{44561738-EE21-4690-AE99-51C8534E4945}"/>
                </a:ext>
              </a:extLst>
            </p:cNvPr>
            <p:cNvSpPr txBox="1"/>
            <p:nvPr/>
          </p:nvSpPr>
          <p:spPr>
            <a:xfrm>
              <a:off x="7913387" y="1655580"/>
              <a:ext cx="1932495" cy="4265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rgbClr val="1D5365"/>
                  </a:solidFill>
                  <a:latin typeface="Open Sans Light" panose="020B0306030504020204"/>
                </a:rPr>
                <a:t>&lt; -0.09</a:t>
              </a:r>
            </a:p>
          </p:txBody>
        </p:sp>
        <p:sp>
          <p:nvSpPr>
            <p:cNvPr id="35" name="Tekstvak 34">
              <a:extLst>
                <a:ext uri="{FF2B5EF4-FFF2-40B4-BE49-F238E27FC236}">
                  <a16:creationId xmlns:a16="http://schemas.microsoft.com/office/drawing/2014/main" id="{318F2520-9458-4DD6-96F1-E65C76BD41FB}"/>
                </a:ext>
              </a:extLst>
            </p:cNvPr>
            <p:cNvSpPr txBox="1"/>
            <p:nvPr/>
          </p:nvSpPr>
          <p:spPr>
            <a:xfrm>
              <a:off x="9378458" y="2901866"/>
              <a:ext cx="1932495" cy="4265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400" dirty="0">
                  <a:solidFill>
                    <a:srgbClr val="1D5365"/>
                  </a:solidFill>
                  <a:latin typeface="Open Sans Light" panose="020B0306030504020204"/>
                </a:rPr>
                <a:t>&gt;</a:t>
              </a:r>
              <a:r>
                <a:rPr lang="en-GB" sz="1400" dirty="0">
                  <a:solidFill>
                    <a:srgbClr val="1D5365"/>
                  </a:solidFill>
                  <a:latin typeface="Open Sans Light" panose="020B0306030504020204"/>
                </a:rPr>
                <a:t>0.34</a:t>
              </a:r>
            </a:p>
          </p:txBody>
        </p:sp>
        <p:sp>
          <p:nvSpPr>
            <p:cNvPr id="36" name="Tekstvak 35">
              <a:extLst>
                <a:ext uri="{FF2B5EF4-FFF2-40B4-BE49-F238E27FC236}">
                  <a16:creationId xmlns:a16="http://schemas.microsoft.com/office/drawing/2014/main" id="{D835CDD3-AFD4-4608-A8B8-DF3C77075762}"/>
                </a:ext>
              </a:extLst>
            </p:cNvPr>
            <p:cNvSpPr txBox="1"/>
            <p:nvPr/>
          </p:nvSpPr>
          <p:spPr>
            <a:xfrm>
              <a:off x="7946780" y="4040764"/>
              <a:ext cx="1932495" cy="4265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400" dirty="0">
                  <a:solidFill>
                    <a:srgbClr val="1D5365"/>
                  </a:solidFill>
                  <a:latin typeface="Open Sans Light" panose="020B0306030504020204"/>
                </a:rPr>
                <a:t>&lt;-0.06</a:t>
              </a:r>
              <a:endParaRPr lang="en-GB" sz="1400" dirty="0">
                <a:solidFill>
                  <a:srgbClr val="1D5365"/>
                </a:solidFill>
                <a:latin typeface="Open Sans Light" panose="020B0306030504020204"/>
              </a:endParaRPr>
            </a:p>
          </p:txBody>
        </p:sp>
        <p:sp>
          <p:nvSpPr>
            <p:cNvPr id="37" name="Tekstvak 36">
              <a:extLst>
                <a:ext uri="{FF2B5EF4-FFF2-40B4-BE49-F238E27FC236}">
                  <a16:creationId xmlns:a16="http://schemas.microsoft.com/office/drawing/2014/main" id="{010F9083-352E-41D6-A705-888F3761EC5F}"/>
                </a:ext>
              </a:extLst>
            </p:cNvPr>
            <p:cNvSpPr txBox="1"/>
            <p:nvPr/>
          </p:nvSpPr>
          <p:spPr>
            <a:xfrm>
              <a:off x="4658812" y="1655580"/>
              <a:ext cx="1932495" cy="4265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nl-NL" sz="1400" dirty="0">
                  <a:solidFill>
                    <a:srgbClr val="1D5365"/>
                  </a:solidFill>
                  <a:latin typeface="Open Sans Light" panose="020B0306030504020204"/>
                </a:rPr>
                <a:t>&gt; -0.09</a:t>
              </a:r>
              <a:endParaRPr lang="en-GB" sz="1400" dirty="0">
                <a:solidFill>
                  <a:srgbClr val="1D5365"/>
                </a:solidFill>
                <a:latin typeface="Open Sans Light" panose="020B0306030504020204"/>
              </a:endParaRPr>
            </a:p>
          </p:txBody>
        </p:sp>
        <p:sp>
          <p:nvSpPr>
            <p:cNvPr id="38" name="Tekstvak 37">
              <a:extLst>
                <a:ext uri="{FF2B5EF4-FFF2-40B4-BE49-F238E27FC236}">
                  <a16:creationId xmlns:a16="http://schemas.microsoft.com/office/drawing/2014/main" id="{DABD4873-5ADD-4FC9-A343-0B2429133EE9}"/>
                </a:ext>
              </a:extLst>
            </p:cNvPr>
            <p:cNvSpPr txBox="1"/>
            <p:nvPr/>
          </p:nvSpPr>
          <p:spPr>
            <a:xfrm>
              <a:off x="6098635" y="2912002"/>
              <a:ext cx="1932495" cy="4265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nl-NL" sz="1400" dirty="0">
                  <a:solidFill>
                    <a:srgbClr val="1D5365"/>
                  </a:solidFill>
                  <a:latin typeface="Open Sans Light" panose="020B0306030504020204"/>
                </a:rPr>
                <a:t>&lt;0.34</a:t>
              </a:r>
              <a:endParaRPr lang="en-GB" sz="1400" dirty="0">
                <a:solidFill>
                  <a:srgbClr val="1D5365"/>
                </a:solidFill>
                <a:latin typeface="Open Sans Light" panose="020B0306030504020204"/>
              </a:endParaRPr>
            </a:p>
          </p:txBody>
        </p:sp>
        <p:sp>
          <p:nvSpPr>
            <p:cNvPr id="39" name="Tekstvak 38">
              <a:extLst>
                <a:ext uri="{FF2B5EF4-FFF2-40B4-BE49-F238E27FC236}">
                  <a16:creationId xmlns:a16="http://schemas.microsoft.com/office/drawing/2014/main" id="{98F7C7AA-24ED-4E14-9005-47573D992FDA}"/>
                </a:ext>
              </a:extLst>
            </p:cNvPr>
            <p:cNvSpPr txBox="1"/>
            <p:nvPr/>
          </p:nvSpPr>
          <p:spPr>
            <a:xfrm>
              <a:off x="4370098" y="4040764"/>
              <a:ext cx="1932495" cy="4265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nl-NL" sz="1400" dirty="0">
                  <a:solidFill>
                    <a:srgbClr val="1D5365"/>
                  </a:solidFill>
                  <a:latin typeface="Open Sans Light" panose="020B0306030504020204"/>
                </a:rPr>
                <a:t>&gt;-0.06</a:t>
              </a:r>
              <a:endParaRPr lang="en-GB" sz="1400" dirty="0">
                <a:solidFill>
                  <a:srgbClr val="1D5365"/>
                </a:solidFill>
                <a:latin typeface="Open Sans Light" panose="020B0306030504020204"/>
              </a:endParaRPr>
            </a:p>
          </p:txBody>
        </p:sp>
        <p:sp>
          <p:nvSpPr>
            <p:cNvPr id="40" name="Tekstvak 39">
              <a:extLst>
                <a:ext uri="{FF2B5EF4-FFF2-40B4-BE49-F238E27FC236}">
                  <a16:creationId xmlns:a16="http://schemas.microsoft.com/office/drawing/2014/main" id="{2FE40881-1CD3-4A1E-8D16-8436F1046FD4}"/>
                </a:ext>
              </a:extLst>
            </p:cNvPr>
            <p:cNvSpPr txBox="1"/>
            <p:nvPr/>
          </p:nvSpPr>
          <p:spPr>
            <a:xfrm>
              <a:off x="5004530" y="2350977"/>
              <a:ext cx="1770218" cy="476118"/>
            </a:xfrm>
            <a:prstGeom prst="rect">
              <a:avLst/>
            </a:prstGeom>
            <a:noFill/>
            <a:ln w="12700">
              <a:solidFill>
                <a:srgbClr val="B0DED3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1400" dirty="0">
                  <a:solidFill>
                    <a:srgbClr val="B0DED3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Low-Risk Drought</a:t>
              </a:r>
            </a:p>
          </p:txBody>
        </p:sp>
        <p:sp>
          <p:nvSpPr>
            <p:cNvPr id="41" name="Tekstvak 40">
              <a:extLst>
                <a:ext uri="{FF2B5EF4-FFF2-40B4-BE49-F238E27FC236}">
                  <a16:creationId xmlns:a16="http://schemas.microsoft.com/office/drawing/2014/main" id="{906FAA9A-2CB6-4A92-B344-89221ACF20AD}"/>
                </a:ext>
              </a:extLst>
            </p:cNvPr>
            <p:cNvSpPr txBox="1"/>
            <p:nvPr/>
          </p:nvSpPr>
          <p:spPr>
            <a:xfrm>
              <a:off x="9207290" y="3597472"/>
              <a:ext cx="1770218" cy="476118"/>
            </a:xfrm>
            <a:prstGeom prst="rect">
              <a:avLst/>
            </a:prstGeom>
            <a:noFill/>
            <a:ln w="12700">
              <a:solidFill>
                <a:srgbClr val="B0DED3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1400" dirty="0">
                  <a:solidFill>
                    <a:srgbClr val="B0DED3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High-Risk Drought</a:t>
              </a:r>
            </a:p>
          </p:txBody>
        </p:sp>
        <p:sp>
          <p:nvSpPr>
            <p:cNvPr id="42" name="Tekstvak 41">
              <a:extLst>
                <a:ext uri="{FF2B5EF4-FFF2-40B4-BE49-F238E27FC236}">
                  <a16:creationId xmlns:a16="http://schemas.microsoft.com/office/drawing/2014/main" id="{93FE1C4D-752D-407B-AE35-A94E2A334033}"/>
                </a:ext>
              </a:extLst>
            </p:cNvPr>
            <p:cNvSpPr txBox="1"/>
            <p:nvPr/>
          </p:nvSpPr>
          <p:spPr>
            <a:xfrm>
              <a:off x="5004530" y="4843758"/>
              <a:ext cx="1770218" cy="476118"/>
            </a:xfrm>
            <a:prstGeom prst="rect">
              <a:avLst/>
            </a:prstGeom>
            <a:noFill/>
            <a:ln w="12700">
              <a:solidFill>
                <a:srgbClr val="B0DED3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1400" dirty="0">
                  <a:solidFill>
                    <a:srgbClr val="B0DED3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Low-Risk Drought</a:t>
              </a:r>
            </a:p>
          </p:txBody>
        </p:sp>
        <p:sp>
          <p:nvSpPr>
            <p:cNvPr id="43" name="Tekstvak 42">
              <a:extLst>
                <a:ext uri="{FF2B5EF4-FFF2-40B4-BE49-F238E27FC236}">
                  <a16:creationId xmlns:a16="http://schemas.microsoft.com/office/drawing/2014/main" id="{A6B3A595-A37D-4E88-AC62-B9EFD5968B55}"/>
                </a:ext>
              </a:extLst>
            </p:cNvPr>
            <p:cNvSpPr txBox="1"/>
            <p:nvPr/>
          </p:nvSpPr>
          <p:spPr>
            <a:xfrm>
              <a:off x="7779408" y="4872875"/>
              <a:ext cx="1770218" cy="476118"/>
            </a:xfrm>
            <a:prstGeom prst="rect">
              <a:avLst/>
            </a:prstGeom>
            <a:noFill/>
            <a:ln w="12700">
              <a:solidFill>
                <a:srgbClr val="B0DED3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1400" dirty="0">
                  <a:solidFill>
                    <a:srgbClr val="B0DED3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High-Risk Drought</a:t>
              </a:r>
            </a:p>
          </p:txBody>
        </p:sp>
        <p:cxnSp>
          <p:nvCxnSpPr>
            <p:cNvPr id="44" name="Rechte verbindingslijn met pijl 43">
              <a:extLst>
                <a:ext uri="{FF2B5EF4-FFF2-40B4-BE49-F238E27FC236}">
                  <a16:creationId xmlns:a16="http://schemas.microsoft.com/office/drawing/2014/main" id="{A7506DB9-2933-4623-93B1-2772DBA9DA65}"/>
                </a:ext>
              </a:extLst>
            </p:cNvPr>
            <p:cNvCxnSpPr>
              <a:cxnSpLocks/>
              <a:stCxn id="30" idx="2"/>
              <a:endCxn id="31" idx="0"/>
            </p:cNvCxnSpPr>
            <p:nvPr/>
          </p:nvCxnSpPr>
          <p:spPr>
            <a:xfrm flipH="1">
              <a:off x="7292975" y="2763958"/>
              <a:ext cx="1371543" cy="819753"/>
            </a:xfrm>
            <a:prstGeom prst="straightConnector1">
              <a:avLst/>
            </a:prstGeom>
            <a:ln w="19050">
              <a:solidFill>
                <a:srgbClr val="B0DED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Rechte verbindingslijn met pijl 44">
              <a:extLst>
                <a:ext uri="{FF2B5EF4-FFF2-40B4-BE49-F238E27FC236}">
                  <a16:creationId xmlns:a16="http://schemas.microsoft.com/office/drawing/2014/main" id="{1733C311-E846-4F86-A5EC-B759B555AAE3}"/>
                </a:ext>
              </a:extLst>
            </p:cNvPr>
            <p:cNvCxnSpPr>
              <a:cxnSpLocks/>
              <a:stCxn id="30" idx="2"/>
              <a:endCxn id="41" idx="0"/>
            </p:cNvCxnSpPr>
            <p:nvPr/>
          </p:nvCxnSpPr>
          <p:spPr>
            <a:xfrm>
              <a:off x="8664517" y="2763958"/>
              <a:ext cx="1427881" cy="833514"/>
            </a:xfrm>
            <a:prstGeom prst="straightConnector1">
              <a:avLst/>
            </a:prstGeom>
            <a:ln w="19050">
              <a:solidFill>
                <a:srgbClr val="B0DED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Rechte verbindingslijn met pijl 45">
              <a:extLst>
                <a:ext uri="{FF2B5EF4-FFF2-40B4-BE49-F238E27FC236}">
                  <a16:creationId xmlns:a16="http://schemas.microsoft.com/office/drawing/2014/main" id="{A331DC6F-B51D-462E-AA86-9A7F92C8AA63}"/>
                </a:ext>
              </a:extLst>
            </p:cNvPr>
            <p:cNvCxnSpPr>
              <a:cxnSpLocks/>
              <a:stCxn id="31" idx="2"/>
              <a:endCxn id="42" idx="0"/>
            </p:cNvCxnSpPr>
            <p:nvPr/>
          </p:nvCxnSpPr>
          <p:spPr>
            <a:xfrm flipH="1">
              <a:off x="5889638" y="4010244"/>
              <a:ext cx="1403336" cy="833514"/>
            </a:xfrm>
            <a:prstGeom prst="straightConnector1">
              <a:avLst/>
            </a:prstGeom>
            <a:ln w="19050">
              <a:solidFill>
                <a:srgbClr val="B0DED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Rechte verbindingslijn met pijl 46">
              <a:extLst>
                <a:ext uri="{FF2B5EF4-FFF2-40B4-BE49-F238E27FC236}">
                  <a16:creationId xmlns:a16="http://schemas.microsoft.com/office/drawing/2014/main" id="{7563F6C5-F817-4979-BE07-65C50AF14129}"/>
                </a:ext>
              </a:extLst>
            </p:cNvPr>
            <p:cNvCxnSpPr>
              <a:cxnSpLocks/>
              <a:stCxn id="31" idx="2"/>
              <a:endCxn id="43" idx="0"/>
            </p:cNvCxnSpPr>
            <p:nvPr/>
          </p:nvCxnSpPr>
          <p:spPr>
            <a:xfrm>
              <a:off x="7292974" y="4010244"/>
              <a:ext cx="1371543" cy="862632"/>
            </a:xfrm>
            <a:prstGeom prst="straightConnector1">
              <a:avLst/>
            </a:prstGeom>
            <a:ln w="19050">
              <a:solidFill>
                <a:srgbClr val="B0DED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ep 25">
            <a:extLst>
              <a:ext uri="{FF2B5EF4-FFF2-40B4-BE49-F238E27FC236}">
                <a16:creationId xmlns:a16="http://schemas.microsoft.com/office/drawing/2014/main" id="{BA61C2B5-2F02-4B78-B082-9A11A04296FD}"/>
              </a:ext>
            </a:extLst>
          </p:cNvPr>
          <p:cNvGrpSpPr/>
          <p:nvPr/>
        </p:nvGrpSpPr>
        <p:grpSpPr>
          <a:xfrm>
            <a:off x="305645" y="4593753"/>
            <a:ext cx="439200" cy="439200"/>
            <a:chOff x="305645" y="4593753"/>
            <a:chExt cx="439200" cy="439200"/>
          </a:xfrm>
        </p:grpSpPr>
        <p:sp>
          <p:nvSpPr>
            <p:cNvPr id="27" name="Ovaal 26">
              <a:extLst>
                <a:ext uri="{FF2B5EF4-FFF2-40B4-BE49-F238E27FC236}">
                  <a16:creationId xmlns:a16="http://schemas.microsoft.com/office/drawing/2014/main" id="{5DB22A39-43F9-478B-9F79-0B9D08EA4911}"/>
                </a:ext>
              </a:extLst>
            </p:cNvPr>
            <p:cNvSpPr/>
            <p:nvPr/>
          </p:nvSpPr>
          <p:spPr>
            <a:xfrm>
              <a:off x="305645" y="4593753"/>
              <a:ext cx="439200" cy="439200"/>
            </a:xfrm>
            <a:prstGeom prst="ellipse">
              <a:avLst/>
            </a:prstGeom>
            <a:solidFill>
              <a:srgbClr val="4C82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48" name="Picture 16">
              <a:extLst>
                <a:ext uri="{FF2B5EF4-FFF2-40B4-BE49-F238E27FC236}">
                  <a16:creationId xmlns:a16="http://schemas.microsoft.com/office/drawing/2014/main" id="{B85D0658-2717-45AB-94D4-87021A135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245" y="4627621"/>
              <a:ext cx="360000" cy="3639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481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DB16D7B7-7973-461F-ADD6-23FB528BF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044" y="436141"/>
            <a:ext cx="8995158" cy="55837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nl-NL" dirty="0"/>
              <a:t>DROUGHTS INDICATORS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BD057139-3CE7-4845-9955-9EC62EB7A5F0}"/>
              </a:ext>
            </a:extLst>
          </p:cNvPr>
          <p:cNvSpPr txBox="1"/>
          <p:nvPr/>
        </p:nvSpPr>
        <p:spPr>
          <a:xfrm>
            <a:off x="1120044" y="1709340"/>
            <a:ext cx="676231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Meteorological indicators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Precipitation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Land surface temperature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Dry spells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Oceanic Niño Index (ONI)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b="1" dirty="0"/>
              <a:t>Soil moisture indicator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Soil moisture content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F6F0EB"/>
              </a:solidFill>
            </a:endParaRPr>
          </a:p>
          <a:p>
            <a:r>
              <a:rPr lang="en-GB" b="1" dirty="0"/>
              <a:t>Vegetation indicators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Normalised Difference Vegetation Index (NDVI)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Vegetation Optical Depth (VOD)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933CBD92-BB95-4ED7-BC97-A669CB07181E}"/>
              </a:ext>
            </a:extLst>
          </p:cNvPr>
          <p:cNvGrpSpPr/>
          <p:nvPr/>
        </p:nvGrpSpPr>
        <p:grpSpPr>
          <a:xfrm>
            <a:off x="301260" y="4609800"/>
            <a:ext cx="439200" cy="439200"/>
            <a:chOff x="305645" y="4593753"/>
            <a:chExt cx="439200" cy="439200"/>
          </a:xfrm>
        </p:grpSpPr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085699F2-92C6-45D0-9197-D71354D8CCE3}"/>
                </a:ext>
              </a:extLst>
            </p:cNvPr>
            <p:cNvSpPr/>
            <p:nvPr/>
          </p:nvSpPr>
          <p:spPr>
            <a:xfrm>
              <a:off x="305645" y="4593753"/>
              <a:ext cx="439200" cy="439200"/>
            </a:xfrm>
            <a:prstGeom prst="ellipse">
              <a:avLst/>
            </a:prstGeom>
            <a:solidFill>
              <a:srgbClr val="4C82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Picture 16">
              <a:extLst>
                <a:ext uri="{FF2B5EF4-FFF2-40B4-BE49-F238E27FC236}">
                  <a16:creationId xmlns:a16="http://schemas.microsoft.com/office/drawing/2014/main" id="{F3B91A27-735F-41C2-8D34-8A69A10E50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245" y="4627621"/>
              <a:ext cx="360000" cy="3639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976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DFE24129-1271-4A2B-B1C9-889C0239F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FEATURES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4ED92434-26F0-40F4-A71E-4921C8AEB599}"/>
                  </a:ext>
                </a:extLst>
              </p:cNvPr>
              <p:cNvSpPr txBox="1"/>
              <p:nvPr/>
            </p:nvSpPr>
            <p:spPr>
              <a:xfrm>
                <a:off x="1213829" y="2480013"/>
                <a:ext cx="6762315" cy="3693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Meteorologische indicators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Precipitation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Land surface temperature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Dry Spells (3-4 dry days)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NL" b="0" i="0" smtClean="0">
                            <a:latin typeface="Cambria Math" panose="02040503050406030204" pitchFamily="18" charset="0"/>
                          </a:rPr>
                          <m:t>ONI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𝐽𝑢𝑙𝑦</m:t>
                        </m:r>
                      </m:sub>
                    </m:sSub>
                  </m:oMath>
                </a14:m>
                <a:endParaRPr lang="en-GB" dirty="0"/>
              </a:p>
              <a:p>
                <a:endParaRPr lang="en-GB" dirty="0"/>
              </a:p>
              <a:p>
                <a:r>
                  <a:rPr lang="en-GB" b="1" dirty="0"/>
                  <a:t>Soil moisture indicator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Soil Moisture Content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dirty="0"/>
              </a:p>
              <a:p>
                <a:r>
                  <a:rPr lang="en-GB" b="1" dirty="0"/>
                  <a:t>Agricultural indicators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Normalised Difference Vegetation Index (NDVI)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Vegetation Optical Depth (VOD)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nl-NL" dirty="0"/>
              </a:p>
            </p:txBody>
          </p:sp>
        </mc:Choice>
        <mc:Fallback xmlns=""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4ED92434-26F0-40F4-A71E-4921C8AEB5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3829" y="2480013"/>
                <a:ext cx="6762315" cy="3693319"/>
              </a:xfrm>
              <a:prstGeom prst="rect">
                <a:avLst/>
              </a:prstGeom>
              <a:blipFill>
                <a:blip r:embed="rId3"/>
                <a:stretch>
                  <a:fillRect l="-721" t="-9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hteraccolade 7">
            <a:extLst>
              <a:ext uri="{FF2B5EF4-FFF2-40B4-BE49-F238E27FC236}">
                <a16:creationId xmlns:a16="http://schemas.microsoft.com/office/drawing/2014/main" id="{DBA7FAFB-472D-4C4C-B59E-55FF58E858D1}"/>
              </a:ext>
            </a:extLst>
          </p:cNvPr>
          <p:cNvSpPr/>
          <p:nvPr/>
        </p:nvSpPr>
        <p:spPr>
          <a:xfrm>
            <a:off x="7526216" y="2728540"/>
            <a:ext cx="668215" cy="3308845"/>
          </a:xfrm>
          <a:prstGeom prst="rightBrace">
            <a:avLst/>
          </a:prstGeom>
          <a:ln>
            <a:solidFill>
              <a:srgbClr val="1D53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kstvak 8">
                <a:extLst>
                  <a:ext uri="{FF2B5EF4-FFF2-40B4-BE49-F238E27FC236}">
                    <a16:creationId xmlns:a16="http://schemas.microsoft.com/office/drawing/2014/main" id="{1E5BCBDC-B91E-483F-8BF4-087D77A6E275}"/>
                  </a:ext>
                </a:extLst>
              </p:cNvPr>
              <p:cNvSpPr txBox="1"/>
              <p:nvPr/>
            </p:nvSpPr>
            <p:spPr>
              <a:xfrm>
                <a:off x="7976144" y="3963469"/>
                <a:ext cx="284870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l-NL" b="0" i="0" smtClean="0">
                              <a:latin typeface="Cambria Math" panose="02040503050406030204" pitchFamily="18" charset="0"/>
                            </a:rPr>
                            <m:t>VOD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𝑀𝑎𝑟𝑐h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0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m:rPr>
                              <m:sty m:val="p"/>
                            </m:rPr>
                            <a:rPr lang="nl-NL" b="0" i="0" smtClean="0">
                              <a:latin typeface="Cambria Math" panose="02040503050406030204" pitchFamily="18" charset="0"/>
                            </a:rPr>
                            <m:t>NDVI</m:t>
                          </m:r>
                        </m:e>
                        <m:sub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𝑀𝑎𝑟𝑐h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kstvak 8">
                <a:extLst>
                  <a:ext uri="{FF2B5EF4-FFF2-40B4-BE49-F238E27FC236}">
                    <a16:creationId xmlns:a16="http://schemas.microsoft.com/office/drawing/2014/main" id="{1E5BCBDC-B91E-483F-8BF4-087D77A6E2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6144" y="3963469"/>
                <a:ext cx="2848708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kstvak 1">
            <a:extLst>
              <a:ext uri="{FF2B5EF4-FFF2-40B4-BE49-F238E27FC236}">
                <a16:creationId xmlns:a16="http://schemas.microsoft.com/office/drawing/2014/main" id="{D8802F29-6861-4F4F-BEC1-D17107D7C0AB}"/>
              </a:ext>
            </a:extLst>
          </p:cNvPr>
          <p:cNvSpPr txBox="1"/>
          <p:nvPr/>
        </p:nvSpPr>
        <p:spPr>
          <a:xfrm>
            <a:off x="1213829" y="1629508"/>
            <a:ext cx="4882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err="1"/>
              <a:t>Predictors</a:t>
            </a:r>
            <a:endParaRPr lang="en-GB" b="1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F79D8685-B723-4942-B9AA-7CF57BF53598}"/>
              </a:ext>
            </a:extLst>
          </p:cNvPr>
          <p:cNvSpPr txBox="1"/>
          <p:nvPr/>
        </p:nvSpPr>
        <p:spPr>
          <a:xfrm>
            <a:off x="8537085" y="1676862"/>
            <a:ext cx="4882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err="1"/>
              <a:t>Predictand</a:t>
            </a:r>
            <a:endParaRPr lang="en-GB" b="1" dirty="0"/>
          </a:p>
        </p:txBody>
      </p:sp>
      <p:grpSp>
        <p:nvGrpSpPr>
          <p:cNvPr id="12" name="Groep 11">
            <a:extLst>
              <a:ext uri="{FF2B5EF4-FFF2-40B4-BE49-F238E27FC236}">
                <a16:creationId xmlns:a16="http://schemas.microsoft.com/office/drawing/2014/main" id="{342558B5-655B-4DD7-B903-34F49732BAD7}"/>
              </a:ext>
            </a:extLst>
          </p:cNvPr>
          <p:cNvGrpSpPr/>
          <p:nvPr/>
        </p:nvGrpSpPr>
        <p:grpSpPr>
          <a:xfrm>
            <a:off x="301260" y="4609800"/>
            <a:ext cx="439200" cy="439200"/>
            <a:chOff x="305645" y="4593753"/>
            <a:chExt cx="439200" cy="439200"/>
          </a:xfrm>
        </p:grpSpPr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BC59F784-E722-4BB5-BA7F-3FF8F997F6C1}"/>
                </a:ext>
              </a:extLst>
            </p:cNvPr>
            <p:cNvSpPr/>
            <p:nvPr/>
          </p:nvSpPr>
          <p:spPr>
            <a:xfrm>
              <a:off x="305645" y="4593753"/>
              <a:ext cx="439200" cy="439200"/>
            </a:xfrm>
            <a:prstGeom prst="ellipse">
              <a:avLst/>
            </a:prstGeom>
            <a:solidFill>
              <a:srgbClr val="4C82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Picture 16">
              <a:extLst>
                <a:ext uri="{FF2B5EF4-FFF2-40B4-BE49-F238E27FC236}">
                  <a16:creationId xmlns:a16="http://schemas.microsoft.com/office/drawing/2014/main" id="{B71CC8B3-14ED-4302-A598-23157D7F56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245" y="4627621"/>
              <a:ext cx="360000" cy="3639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91847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AA30CB8-31FD-488C-A007-E3A55AAF5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044" y="436141"/>
            <a:ext cx="8995158" cy="558376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PREDICTORS AND PREDICTAND</a:t>
            </a:r>
            <a:endParaRPr lang="en-GB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A5EDB8B9-4C5D-40BF-94DA-11941584D1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148" y="1096117"/>
            <a:ext cx="8667703" cy="5761883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2990262B-B47F-449C-8066-91D4DAE90618}"/>
              </a:ext>
            </a:extLst>
          </p:cNvPr>
          <p:cNvSpPr/>
          <p:nvPr/>
        </p:nvSpPr>
        <p:spPr>
          <a:xfrm>
            <a:off x="1798244" y="1551218"/>
            <a:ext cx="3206894" cy="558376"/>
          </a:xfrm>
          <a:prstGeom prst="rect">
            <a:avLst/>
          </a:prstGeom>
          <a:noFill/>
          <a:ln w="19050">
            <a:solidFill>
              <a:srgbClr val="FFAA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59E5E344-8C37-421B-A709-5698E706B1ED}"/>
              </a:ext>
            </a:extLst>
          </p:cNvPr>
          <p:cNvSpPr/>
          <p:nvPr/>
        </p:nvSpPr>
        <p:spPr>
          <a:xfrm>
            <a:off x="6154154" y="1551217"/>
            <a:ext cx="3206894" cy="558376"/>
          </a:xfrm>
          <a:prstGeom prst="rect">
            <a:avLst/>
          </a:prstGeom>
          <a:noFill/>
          <a:ln w="19050">
            <a:solidFill>
              <a:srgbClr val="FFAA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Rechte verbindingslijn met pijl 10">
            <a:extLst>
              <a:ext uri="{FF2B5EF4-FFF2-40B4-BE49-F238E27FC236}">
                <a16:creationId xmlns:a16="http://schemas.microsoft.com/office/drawing/2014/main" id="{D2BD27E5-9654-4F26-BE86-DE99103B0E27}"/>
              </a:ext>
            </a:extLst>
          </p:cNvPr>
          <p:cNvCxnSpPr>
            <a:cxnSpLocks/>
          </p:cNvCxnSpPr>
          <p:nvPr/>
        </p:nvCxnSpPr>
        <p:spPr>
          <a:xfrm>
            <a:off x="11138883" y="1551217"/>
            <a:ext cx="0" cy="211102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vak 12">
            <a:extLst>
              <a:ext uri="{FF2B5EF4-FFF2-40B4-BE49-F238E27FC236}">
                <a16:creationId xmlns:a16="http://schemas.microsoft.com/office/drawing/2014/main" id="{757DE3BB-B9E6-46F6-971F-9D1043C0A624}"/>
              </a:ext>
            </a:extLst>
          </p:cNvPr>
          <p:cNvSpPr txBox="1"/>
          <p:nvPr/>
        </p:nvSpPr>
        <p:spPr>
          <a:xfrm>
            <a:off x="10429851" y="3763839"/>
            <a:ext cx="2178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err="1"/>
              <a:t>Growing</a:t>
            </a:r>
            <a:r>
              <a:rPr lang="nl-NL" sz="1400" dirty="0"/>
              <a:t> </a:t>
            </a:r>
            <a:r>
              <a:rPr lang="nl-NL" sz="1400" dirty="0" err="1"/>
              <a:t>season</a:t>
            </a:r>
            <a:endParaRPr lang="en-GB" sz="1400" dirty="0"/>
          </a:p>
        </p:txBody>
      </p:sp>
      <p:grpSp>
        <p:nvGrpSpPr>
          <p:cNvPr id="15" name="Groep 14">
            <a:extLst>
              <a:ext uri="{FF2B5EF4-FFF2-40B4-BE49-F238E27FC236}">
                <a16:creationId xmlns:a16="http://schemas.microsoft.com/office/drawing/2014/main" id="{9C61E96C-0DEE-4FE7-85E2-4B3BFE8E1B80}"/>
              </a:ext>
            </a:extLst>
          </p:cNvPr>
          <p:cNvGrpSpPr/>
          <p:nvPr/>
        </p:nvGrpSpPr>
        <p:grpSpPr>
          <a:xfrm>
            <a:off x="301260" y="4609800"/>
            <a:ext cx="439200" cy="439200"/>
            <a:chOff x="305645" y="4593753"/>
            <a:chExt cx="439200" cy="439200"/>
          </a:xfrm>
        </p:grpSpPr>
        <p:sp>
          <p:nvSpPr>
            <p:cNvPr id="16" name="Ovaal 15">
              <a:extLst>
                <a:ext uri="{FF2B5EF4-FFF2-40B4-BE49-F238E27FC236}">
                  <a16:creationId xmlns:a16="http://schemas.microsoft.com/office/drawing/2014/main" id="{927B9826-5F56-442C-AD49-5882E49B978B}"/>
                </a:ext>
              </a:extLst>
            </p:cNvPr>
            <p:cNvSpPr/>
            <p:nvPr/>
          </p:nvSpPr>
          <p:spPr>
            <a:xfrm>
              <a:off x="305645" y="4593753"/>
              <a:ext cx="439200" cy="439200"/>
            </a:xfrm>
            <a:prstGeom prst="ellipse">
              <a:avLst/>
            </a:prstGeom>
            <a:solidFill>
              <a:srgbClr val="4C82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698CB4E-0DF0-40A4-B3D6-2C80AE9C63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245" y="4627621"/>
              <a:ext cx="360000" cy="3639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1563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AA30CB8-31FD-488C-A007-E3A55AAF5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044" y="436141"/>
            <a:ext cx="8995158" cy="558376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PREDICTORS AND PREDICTAND</a:t>
            </a:r>
            <a:endParaRPr lang="en-GB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A5EDB8B9-4C5D-40BF-94DA-11941584D1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148" y="1096117"/>
            <a:ext cx="8667703" cy="5761883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47E95421-EF43-4C98-A902-D1A1A2E1E0E8}"/>
              </a:ext>
            </a:extLst>
          </p:cNvPr>
          <p:cNvSpPr/>
          <p:nvPr/>
        </p:nvSpPr>
        <p:spPr>
          <a:xfrm>
            <a:off x="5080095" y="1551217"/>
            <a:ext cx="1015905" cy="558376"/>
          </a:xfrm>
          <a:prstGeom prst="rect">
            <a:avLst/>
          </a:prstGeom>
          <a:noFill/>
          <a:ln w="19050">
            <a:solidFill>
              <a:srgbClr val="FFAA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7C2A973F-41CC-4A58-B64D-4263D303F8C8}"/>
              </a:ext>
            </a:extLst>
          </p:cNvPr>
          <p:cNvSpPr/>
          <p:nvPr/>
        </p:nvSpPr>
        <p:spPr>
          <a:xfrm>
            <a:off x="9413947" y="1551217"/>
            <a:ext cx="1015905" cy="558376"/>
          </a:xfrm>
          <a:prstGeom prst="rect">
            <a:avLst/>
          </a:prstGeom>
          <a:noFill/>
          <a:ln w="19050">
            <a:solidFill>
              <a:srgbClr val="FFAA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91DC6A6E-6429-4B9A-9526-C717E3416A2B}"/>
              </a:ext>
            </a:extLst>
          </p:cNvPr>
          <p:cNvGrpSpPr/>
          <p:nvPr/>
        </p:nvGrpSpPr>
        <p:grpSpPr>
          <a:xfrm>
            <a:off x="301260" y="4609800"/>
            <a:ext cx="439200" cy="439200"/>
            <a:chOff x="305645" y="4593753"/>
            <a:chExt cx="439200" cy="439200"/>
          </a:xfrm>
        </p:grpSpPr>
        <p:sp>
          <p:nvSpPr>
            <p:cNvPr id="10" name="Ovaal 9">
              <a:extLst>
                <a:ext uri="{FF2B5EF4-FFF2-40B4-BE49-F238E27FC236}">
                  <a16:creationId xmlns:a16="http://schemas.microsoft.com/office/drawing/2014/main" id="{1292B21C-83E6-4051-98CC-C1ABE54D40CE}"/>
                </a:ext>
              </a:extLst>
            </p:cNvPr>
            <p:cNvSpPr/>
            <p:nvPr/>
          </p:nvSpPr>
          <p:spPr>
            <a:xfrm>
              <a:off x="305645" y="4593753"/>
              <a:ext cx="439200" cy="439200"/>
            </a:xfrm>
            <a:prstGeom prst="ellipse">
              <a:avLst/>
            </a:prstGeom>
            <a:solidFill>
              <a:srgbClr val="4C82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1" name="Picture 16">
              <a:extLst>
                <a:ext uri="{FF2B5EF4-FFF2-40B4-BE49-F238E27FC236}">
                  <a16:creationId xmlns:a16="http://schemas.microsoft.com/office/drawing/2014/main" id="{FD4EBAF8-606C-43DF-A51C-E66F06703B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245" y="4627621"/>
              <a:ext cx="360000" cy="3639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09938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36842325-1455-4BE8-8E66-6E0208D779B5}"/>
              </a:ext>
            </a:extLst>
          </p:cNvPr>
          <p:cNvSpPr/>
          <p:nvPr/>
        </p:nvSpPr>
        <p:spPr>
          <a:xfrm>
            <a:off x="952500" y="1077348"/>
            <a:ext cx="10464800" cy="5780652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F689858-5081-4A70-BA59-71FC67C6D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044" y="436141"/>
            <a:ext cx="8995158" cy="558376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MACHINE LEARNING OUTLINE</a:t>
            </a:r>
            <a:endParaRPr lang="en-GB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B9139F8-BC51-456E-9E77-6E72E9D92F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174" y="1321886"/>
            <a:ext cx="9187651" cy="5203762"/>
          </a:xfrm>
          <a:prstGeom prst="rect">
            <a:avLst/>
          </a:prstGeom>
        </p:spPr>
      </p:pic>
      <p:grpSp>
        <p:nvGrpSpPr>
          <p:cNvPr id="5" name="Groep 4">
            <a:extLst>
              <a:ext uri="{FF2B5EF4-FFF2-40B4-BE49-F238E27FC236}">
                <a16:creationId xmlns:a16="http://schemas.microsoft.com/office/drawing/2014/main" id="{02B161A5-2013-48D5-AFC1-CD8F96ED6274}"/>
              </a:ext>
            </a:extLst>
          </p:cNvPr>
          <p:cNvGrpSpPr/>
          <p:nvPr/>
        </p:nvGrpSpPr>
        <p:grpSpPr>
          <a:xfrm>
            <a:off x="301260" y="4609800"/>
            <a:ext cx="439200" cy="439200"/>
            <a:chOff x="305645" y="4593753"/>
            <a:chExt cx="439200" cy="439200"/>
          </a:xfrm>
        </p:grpSpPr>
        <p:sp>
          <p:nvSpPr>
            <p:cNvPr id="6" name="Ovaal 5">
              <a:extLst>
                <a:ext uri="{FF2B5EF4-FFF2-40B4-BE49-F238E27FC236}">
                  <a16:creationId xmlns:a16="http://schemas.microsoft.com/office/drawing/2014/main" id="{F9227B73-59FE-4D03-AADB-08C3811DD15C}"/>
                </a:ext>
              </a:extLst>
            </p:cNvPr>
            <p:cNvSpPr/>
            <p:nvPr/>
          </p:nvSpPr>
          <p:spPr>
            <a:xfrm>
              <a:off x="305645" y="4593753"/>
              <a:ext cx="439200" cy="439200"/>
            </a:xfrm>
            <a:prstGeom prst="ellipse">
              <a:avLst/>
            </a:prstGeom>
            <a:solidFill>
              <a:srgbClr val="4C82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8" name="Picture 16">
              <a:extLst>
                <a:ext uri="{FF2B5EF4-FFF2-40B4-BE49-F238E27FC236}">
                  <a16:creationId xmlns:a16="http://schemas.microsoft.com/office/drawing/2014/main" id="{F84EE255-8DFC-4FB9-9F5E-0DB5C7AF62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245" y="4627621"/>
              <a:ext cx="360000" cy="3639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417762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DFE24129-1271-4A2B-B1C9-889C0239F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044" y="436141"/>
            <a:ext cx="8995158" cy="558376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CONFUSION MATRIX</a:t>
            </a:r>
            <a:endParaRPr lang="en-GB" dirty="0"/>
          </a:p>
        </p:txBody>
      </p:sp>
      <p:graphicFrame>
        <p:nvGraphicFramePr>
          <p:cNvPr id="15" name="Tabel 14">
            <a:extLst>
              <a:ext uri="{FF2B5EF4-FFF2-40B4-BE49-F238E27FC236}">
                <a16:creationId xmlns:a16="http://schemas.microsoft.com/office/drawing/2014/main" id="{14240A5E-7664-4D9C-AA1F-943D9E7432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1745225"/>
              </p:ext>
            </p:extLst>
          </p:nvPr>
        </p:nvGraphicFramePr>
        <p:xfrm>
          <a:off x="1931222" y="2477452"/>
          <a:ext cx="8329556" cy="21662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91857">
                  <a:extLst>
                    <a:ext uri="{9D8B030D-6E8A-4147-A177-3AD203B41FA5}">
                      <a16:colId xmlns:a16="http://schemas.microsoft.com/office/drawing/2014/main" val="3638582788"/>
                    </a:ext>
                  </a:extLst>
                </a:gridCol>
                <a:gridCol w="2165547">
                  <a:extLst>
                    <a:ext uri="{9D8B030D-6E8A-4147-A177-3AD203B41FA5}">
                      <a16:colId xmlns:a16="http://schemas.microsoft.com/office/drawing/2014/main" val="1534054654"/>
                    </a:ext>
                  </a:extLst>
                </a:gridCol>
                <a:gridCol w="1629709">
                  <a:extLst>
                    <a:ext uri="{9D8B030D-6E8A-4147-A177-3AD203B41FA5}">
                      <a16:colId xmlns:a16="http://schemas.microsoft.com/office/drawing/2014/main" val="1626765438"/>
                    </a:ext>
                  </a:extLst>
                </a:gridCol>
                <a:gridCol w="2942443">
                  <a:extLst>
                    <a:ext uri="{9D8B030D-6E8A-4147-A177-3AD203B41FA5}">
                      <a16:colId xmlns:a16="http://schemas.microsoft.com/office/drawing/2014/main" val="3586314601"/>
                    </a:ext>
                  </a:extLst>
                </a:gridCol>
              </a:tblGrid>
              <a:tr h="596153">
                <a:tc rowSpan="2" gridSpan="2">
                  <a:txBody>
                    <a:bodyPr/>
                    <a:lstStyle/>
                    <a:p>
                      <a:endParaRPr lang="nl-NL" sz="2400" dirty="0">
                        <a:solidFill>
                          <a:srgbClr val="FFFFFF"/>
                        </a:solidFill>
                        <a:latin typeface="Open Sans Light" panose="020B0306030504020204"/>
                      </a:endParaRPr>
                    </a:p>
                  </a:txBody>
                  <a:tcPr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0EB">
                        <a:alpha val="80000"/>
                      </a:srgb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nl-NL" dirty="0">
                        <a:solidFill>
                          <a:srgbClr val="FFFFFF"/>
                        </a:solidFill>
                        <a:latin typeface="Open Sans Light" panose="020B0306030504020204"/>
                      </a:endParaRPr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5465">
                        <a:alpha val="8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nl-NL" sz="2400" dirty="0" err="1">
                          <a:solidFill>
                            <a:srgbClr val="4C8294"/>
                          </a:solidFill>
                          <a:latin typeface="Open Sans Light" panose="020B0306030504020204"/>
                        </a:rPr>
                        <a:t>Truth</a:t>
                      </a:r>
                      <a:endParaRPr lang="nl-NL" sz="2400" dirty="0">
                        <a:solidFill>
                          <a:srgbClr val="4C8294"/>
                        </a:solidFill>
                        <a:latin typeface="Open Sans Light" panose="020B0306030504020204"/>
                      </a:endParaRPr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0EB">
                        <a:alpha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dirty="0">
                        <a:solidFill>
                          <a:srgbClr val="FFFFFF"/>
                        </a:solidFill>
                        <a:latin typeface="Open Sans Light" panose="020B0306030504020204"/>
                      </a:endParaRPr>
                    </a:p>
                  </a:txBody>
                  <a:tcPr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546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3502989"/>
                  </a:ext>
                </a:extLst>
              </a:tr>
              <a:tr h="596153">
                <a:tc gridSpan="2" vMerge="1">
                  <a:txBody>
                    <a:bodyPr/>
                    <a:lstStyle/>
                    <a:p>
                      <a:endParaRPr lang="nl-NL" dirty="0">
                        <a:solidFill>
                          <a:srgbClr val="FFFFFF"/>
                        </a:solidFill>
                        <a:latin typeface="Open Sans Light" panose="020B0306030504020204"/>
                      </a:endParaRPr>
                    </a:p>
                  </a:txBody>
                  <a:tcPr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5465">
                        <a:alpha val="80000"/>
                      </a:srgb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nl-NL" dirty="0">
                        <a:solidFill>
                          <a:srgbClr val="FFFFFF"/>
                        </a:solidFill>
                        <a:latin typeface="Open Sans Light" panose="020B0306030504020204"/>
                      </a:endParaRPr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546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 err="1">
                          <a:solidFill>
                            <a:srgbClr val="FFFFFF"/>
                          </a:solidFill>
                          <a:latin typeface="Open Sans Light" panose="020B0306030504020204"/>
                        </a:rPr>
                        <a:t>Drought</a:t>
                      </a:r>
                      <a:endParaRPr lang="nl-NL" sz="2400" dirty="0">
                        <a:solidFill>
                          <a:srgbClr val="FFFFFF"/>
                        </a:solidFill>
                        <a:latin typeface="Open Sans Light" panose="020B0306030504020204"/>
                      </a:endParaRPr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8294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rgbClr val="FFFFFF"/>
                          </a:solidFill>
                          <a:latin typeface="Open Sans Light" panose="020B0306030504020204"/>
                        </a:rPr>
                        <a:t>No </a:t>
                      </a:r>
                      <a:r>
                        <a:rPr lang="nl-NL" sz="2400" dirty="0" err="1">
                          <a:solidFill>
                            <a:srgbClr val="FFFFFF"/>
                          </a:solidFill>
                          <a:latin typeface="Open Sans Light" panose="020B0306030504020204"/>
                        </a:rPr>
                        <a:t>Drought</a:t>
                      </a:r>
                      <a:endParaRPr lang="nl-NL" sz="2400" dirty="0">
                        <a:solidFill>
                          <a:srgbClr val="FFFFFF"/>
                        </a:solidFill>
                        <a:latin typeface="Open Sans Light" panose="020B0306030504020204"/>
                      </a:endParaRPr>
                    </a:p>
                  </a:txBody>
                  <a:tcP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8294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5252888"/>
                  </a:ext>
                </a:extLst>
              </a:tr>
              <a:tr h="486955">
                <a:tc rowSpan="2">
                  <a:txBody>
                    <a:bodyPr/>
                    <a:lstStyle/>
                    <a:p>
                      <a:r>
                        <a:rPr lang="nl-NL" sz="2400" dirty="0" err="1">
                          <a:solidFill>
                            <a:srgbClr val="4C8294"/>
                          </a:solidFill>
                          <a:latin typeface="Open Sans Light" panose="020B0306030504020204"/>
                        </a:rPr>
                        <a:t>Decision</a:t>
                      </a:r>
                      <a:endParaRPr lang="nl-NL" sz="2400" dirty="0">
                        <a:solidFill>
                          <a:srgbClr val="4C8294"/>
                        </a:solidFill>
                        <a:latin typeface="Open Sans Light" panose="020B0306030504020204"/>
                      </a:endParaRPr>
                    </a:p>
                  </a:txBody>
                  <a:tcPr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6F0EB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 err="1">
                          <a:solidFill>
                            <a:srgbClr val="FFFFFF"/>
                          </a:solidFill>
                          <a:latin typeface="Open Sans Light" panose="020B0306030504020204"/>
                        </a:rPr>
                        <a:t>Drought</a:t>
                      </a:r>
                      <a:endParaRPr lang="nl-NL" sz="2400" dirty="0">
                        <a:solidFill>
                          <a:srgbClr val="FFFFFF"/>
                        </a:solidFill>
                        <a:latin typeface="Open Sans Light" panose="020B0306030504020204"/>
                      </a:endParaRPr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C8294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rgbClr val="1D5365"/>
                          </a:solidFill>
                          <a:latin typeface="Open Sans Light" panose="020B0306030504020204"/>
                        </a:rPr>
                        <a:t>Hits</a:t>
                      </a:r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 err="1">
                          <a:solidFill>
                            <a:srgbClr val="1D5365"/>
                          </a:solidFill>
                          <a:latin typeface="Open Sans Light" panose="020B0306030504020204"/>
                        </a:rPr>
                        <a:t>False</a:t>
                      </a:r>
                      <a:r>
                        <a:rPr lang="nl-NL" sz="2400" dirty="0">
                          <a:solidFill>
                            <a:srgbClr val="1D5365"/>
                          </a:solidFill>
                          <a:latin typeface="Open Sans Light" panose="020B0306030504020204"/>
                        </a:rPr>
                        <a:t> alarm</a:t>
                      </a:r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0731869"/>
                  </a:ext>
                </a:extLst>
              </a:tr>
              <a:tr h="486955">
                <a:tc vMerge="1">
                  <a:txBody>
                    <a:bodyPr/>
                    <a:lstStyle/>
                    <a:p>
                      <a:endParaRPr lang="nl-NL" dirty="0">
                        <a:solidFill>
                          <a:srgbClr val="FFFFFF"/>
                        </a:solidFill>
                        <a:latin typeface="Open Sans Light" panose="020B0306030504020204"/>
                      </a:endParaRPr>
                    </a:p>
                  </a:txBody>
                  <a:tcPr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1D546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rgbClr val="FFFFFF"/>
                          </a:solidFill>
                          <a:latin typeface="Open Sans Light" panose="020B0306030504020204"/>
                        </a:rPr>
                        <a:t>No </a:t>
                      </a:r>
                      <a:r>
                        <a:rPr lang="nl-NL" sz="2400" dirty="0" err="1">
                          <a:solidFill>
                            <a:srgbClr val="FFFFFF"/>
                          </a:solidFill>
                          <a:latin typeface="Open Sans Light" panose="020B0306030504020204"/>
                        </a:rPr>
                        <a:t>Drought</a:t>
                      </a:r>
                      <a:endParaRPr lang="nl-NL" sz="2400" dirty="0">
                        <a:solidFill>
                          <a:srgbClr val="FFFFFF"/>
                        </a:solidFill>
                        <a:latin typeface="Open Sans Light" panose="020B0306030504020204"/>
                      </a:endParaRPr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C8294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rgbClr val="1D5365"/>
                          </a:solidFill>
                          <a:latin typeface="Open Sans Light" panose="020B0306030504020204"/>
                        </a:rPr>
                        <a:t>Misses</a:t>
                      </a:r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rgbClr val="1D5365"/>
                          </a:solidFill>
                          <a:latin typeface="Open Sans Light" panose="020B0306030504020204"/>
                        </a:rPr>
                        <a:t>Correct </a:t>
                      </a:r>
                      <a:r>
                        <a:rPr lang="nl-NL" sz="2400" dirty="0" err="1">
                          <a:solidFill>
                            <a:srgbClr val="1D5365"/>
                          </a:solidFill>
                          <a:latin typeface="Open Sans Light" panose="020B0306030504020204"/>
                        </a:rPr>
                        <a:t>rejection</a:t>
                      </a:r>
                      <a:endParaRPr lang="nl-NL" sz="2400" dirty="0">
                        <a:solidFill>
                          <a:srgbClr val="1D5365"/>
                        </a:solidFill>
                        <a:latin typeface="Open Sans Light" panose="020B0306030504020204"/>
                      </a:endParaRPr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7265294"/>
                  </a:ext>
                </a:extLst>
              </a:tr>
            </a:tbl>
          </a:graphicData>
        </a:graphic>
      </p:graphicFrame>
      <p:grpSp>
        <p:nvGrpSpPr>
          <p:cNvPr id="7" name="Groep 6">
            <a:extLst>
              <a:ext uri="{FF2B5EF4-FFF2-40B4-BE49-F238E27FC236}">
                <a16:creationId xmlns:a16="http://schemas.microsoft.com/office/drawing/2014/main" id="{787F99C0-8057-4A2B-8E03-3445B34D189C}"/>
              </a:ext>
            </a:extLst>
          </p:cNvPr>
          <p:cNvGrpSpPr/>
          <p:nvPr/>
        </p:nvGrpSpPr>
        <p:grpSpPr>
          <a:xfrm>
            <a:off x="301260" y="4609800"/>
            <a:ext cx="439200" cy="439200"/>
            <a:chOff x="305645" y="4593753"/>
            <a:chExt cx="439200" cy="439200"/>
          </a:xfrm>
        </p:grpSpPr>
        <p:sp>
          <p:nvSpPr>
            <p:cNvPr id="8" name="Ovaal 7">
              <a:extLst>
                <a:ext uri="{FF2B5EF4-FFF2-40B4-BE49-F238E27FC236}">
                  <a16:creationId xmlns:a16="http://schemas.microsoft.com/office/drawing/2014/main" id="{0A5842CB-8D2E-4896-86A5-FDFDC6F8823B}"/>
                </a:ext>
              </a:extLst>
            </p:cNvPr>
            <p:cNvSpPr/>
            <p:nvPr/>
          </p:nvSpPr>
          <p:spPr>
            <a:xfrm>
              <a:off x="305645" y="4593753"/>
              <a:ext cx="439200" cy="439200"/>
            </a:xfrm>
            <a:prstGeom prst="ellipse">
              <a:avLst/>
            </a:prstGeom>
            <a:solidFill>
              <a:srgbClr val="4C82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9" name="Picture 16">
              <a:extLst>
                <a:ext uri="{FF2B5EF4-FFF2-40B4-BE49-F238E27FC236}">
                  <a16:creationId xmlns:a16="http://schemas.microsoft.com/office/drawing/2014/main" id="{A782C386-5FB0-4C9F-84C3-AF5553A1BB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245" y="4627621"/>
              <a:ext cx="360000" cy="3639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705778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AA30CB8-31FD-488C-A007-E3A55AAF5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044" y="436141"/>
            <a:ext cx="8995158" cy="558376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LEAD TIME GROWING SEASON</a:t>
            </a:r>
            <a:endParaRPr lang="en-GB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7BF0AAE2-FF45-4A9F-9CF3-10A33400FB0B}"/>
              </a:ext>
            </a:extLst>
          </p:cNvPr>
          <p:cNvSpPr txBox="1"/>
          <p:nvPr/>
        </p:nvSpPr>
        <p:spPr>
          <a:xfrm>
            <a:off x="789955" y="4986078"/>
            <a:ext cx="11051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Miss rate related to the drop in model 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E2AA7C0-766B-4705-914A-2087A88CEE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5823" y="1460297"/>
            <a:ext cx="5251814" cy="30600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8739C95-2E09-4035-B2C1-018BFE5CA2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691" y="1460297"/>
            <a:ext cx="5240309" cy="3060000"/>
          </a:xfrm>
          <a:prstGeom prst="rect">
            <a:avLst/>
          </a:prstGeom>
        </p:spPr>
      </p:pic>
      <p:grpSp>
        <p:nvGrpSpPr>
          <p:cNvPr id="9" name="Groep 8">
            <a:extLst>
              <a:ext uri="{FF2B5EF4-FFF2-40B4-BE49-F238E27FC236}">
                <a16:creationId xmlns:a16="http://schemas.microsoft.com/office/drawing/2014/main" id="{858715CA-9FE2-4D75-8085-47EEA528D279}"/>
              </a:ext>
            </a:extLst>
          </p:cNvPr>
          <p:cNvGrpSpPr/>
          <p:nvPr/>
        </p:nvGrpSpPr>
        <p:grpSpPr>
          <a:xfrm>
            <a:off x="301260" y="4609800"/>
            <a:ext cx="439200" cy="439200"/>
            <a:chOff x="305645" y="4593753"/>
            <a:chExt cx="439200" cy="439200"/>
          </a:xfrm>
        </p:grpSpPr>
        <p:sp>
          <p:nvSpPr>
            <p:cNvPr id="10" name="Ovaal 9">
              <a:extLst>
                <a:ext uri="{FF2B5EF4-FFF2-40B4-BE49-F238E27FC236}">
                  <a16:creationId xmlns:a16="http://schemas.microsoft.com/office/drawing/2014/main" id="{C6050608-E13F-4F7B-93B1-FD16BB328BF4}"/>
                </a:ext>
              </a:extLst>
            </p:cNvPr>
            <p:cNvSpPr/>
            <p:nvPr/>
          </p:nvSpPr>
          <p:spPr>
            <a:xfrm>
              <a:off x="305645" y="4593753"/>
              <a:ext cx="439200" cy="439200"/>
            </a:xfrm>
            <a:prstGeom prst="ellipse">
              <a:avLst/>
            </a:prstGeom>
            <a:solidFill>
              <a:srgbClr val="4C82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1" name="Picture 16">
              <a:extLst>
                <a:ext uri="{FF2B5EF4-FFF2-40B4-BE49-F238E27FC236}">
                  <a16:creationId xmlns:a16="http://schemas.microsoft.com/office/drawing/2014/main" id="{D6607B71-7566-442C-857A-6C91B13BC8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245" y="4627621"/>
              <a:ext cx="360000" cy="3639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745232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AA30CB8-31FD-488C-A007-E3A55AAF5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044" y="436141"/>
            <a:ext cx="8995158" cy="558376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LEAD TIME GROWING SEASON</a:t>
            </a:r>
            <a:endParaRPr lang="en-GB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7BF0AAE2-FF45-4A9F-9CF3-10A33400FB0B}"/>
              </a:ext>
            </a:extLst>
          </p:cNvPr>
          <p:cNvSpPr txBox="1"/>
          <p:nvPr/>
        </p:nvSpPr>
        <p:spPr>
          <a:xfrm>
            <a:off x="789955" y="4986078"/>
            <a:ext cx="110512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Mid-season  VOD higher model 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Start of the season NDVI higher model 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858715CA-9FE2-4D75-8085-47EEA528D279}"/>
              </a:ext>
            </a:extLst>
          </p:cNvPr>
          <p:cNvGrpSpPr/>
          <p:nvPr/>
        </p:nvGrpSpPr>
        <p:grpSpPr>
          <a:xfrm>
            <a:off x="301260" y="4609800"/>
            <a:ext cx="439200" cy="439200"/>
            <a:chOff x="305645" y="4593753"/>
            <a:chExt cx="439200" cy="439200"/>
          </a:xfrm>
        </p:grpSpPr>
        <p:sp>
          <p:nvSpPr>
            <p:cNvPr id="10" name="Ovaal 9">
              <a:extLst>
                <a:ext uri="{FF2B5EF4-FFF2-40B4-BE49-F238E27FC236}">
                  <a16:creationId xmlns:a16="http://schemas.microsoft.com/office/drawing/2014/main" id="{C6050608-E13F-4F7B-93B1-FD16BB328BF4}"/>
                </a:ext>
              </a:extLst>
            </p:cNvPr>
            <p:cNvSpPr/>
            <p:nvPr/>
          </p:nvSpPr>
          <p:spPr>
            <a:xfrm>
              <a:off x="305645" y="4593753"/>
              <a:ext cx="439200" cy="439200"/>
            </a:xfrm>
            <a:prstGeom prst="ellipse">
              <a:avLst/>
            </a:prstGeom>
            <a:solidFill>
              <a:srgbClr val="4C82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1" name="Picture 16">
              <a:extLst>
                <a:ext uri="{FF2B5EF4-FFF2-40B4-BE49-F238E27FC236}">
                  <a16:creationId xmlns:a16="http://schemas.microsoft.com/office/drawing/2014/main" id="{D6607B71-7566-442C-857A-6C91B13BC8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245" y="4627621"/>
              <a:ext cx="360000" cy="363997"/>
            </a:xfrm>
            <a:prstGeom prst="rect">
              <a:avLst/>
            </a:prstGeom>
          </p:spPr>
        </p:pic>
      </p:grpSp>
      <p:pic>
        <p:nvPicPr>
          <p:cNvPr id="2" name="Afbeelding 1">
            <a:extLst>
              <a:ext uri="{FF2B5EF4-FFF2-40B4-BE49-F238E27FC236}">
                <a16:creationId xmlns:a16="http://schemas.microsoft.com/office/drawing/2014/main" id="{255BFF61-39C4-416F-99B9-F681959BA1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957" y="1460297"/>
            <a:ext cx="5342934" cy="3060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1628169B-AA3F-4D8A-BF88-77EA279CE0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8311" y="1460297"/>
            <a:ext cx="5342934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6203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AA30CB8-31FD-488C-A007-E3A55AAF5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044" y="436141"/>
            <a:ext cx="8995158" cy="558376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FEATURE SELECTION PER AREA</a:t>
            </a:r>
            <a:endParaRPr lang="en-GB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7BF0AAE2-FF45-4A9F-9CF3-10A33400FB0B}"/>
              </a:ext>
            </a:extLst>
          </p:cNvPr>
          <p:cNvSpPr txBox="1"/>
          <p:nvPr/>
        </p:nvSpPr>
        <p:spPr>
          <a:xfrm>
            <a:off x="1120043" y="5173885"/>
            <a:ext cx="10681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Soil</a:t>
            </a:r>
            <a:r>
              <a:rPr lang="nl-NL" dirty="0"/>
              <a:t> type </a:t>
            </a:r>
            <a:r>
              <a:rPr lang="nl-NL" dirty="0" err="1"/>
              <a:t>influence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feature ranking of dry </a:t>
            </a:r>
            <a:r>
              <a:rPr lang="nl-NL" dirty="0" err="1"/>
              <a:t>spells</a:t>
            </a:r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Over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season</a:t>
            </a:r>
            <a:r>
              <a:rPr lang="nl-NL" dirty="0"/>
              <a:t> </a:t>
            </a:r>
            <a:r>
              <a:rPr lang="nl-NL" dirty="0" err="1"/>
              <a:t>mid</a:t>
            </a:r>
            <a:r>
              <a:rPr lang="nl-NL" dirty="0"/>
              <a:t> </a:t>
            </a:r>
            <a:r>
              <a:rPr lang="nl-NL" dirty="0" err="1"/>
              <a:t>season</a:t>
            </a:r>
            <a:r>
              <a:rPr lang="nl-NL" dirty="0"/>
              <a:t> dry </a:t>
            </a:r>
            <a:r>
              <a:rPr lang="nl-NL" dirty="0" err="1"/>
              <a:t>spells</a:t>
            </a:r>
            <a:r>
              <a:rPr lang="nl-NL" dirty="0"/>
              <a:t> more important, </a:t>
            </a:r>
            <a:r>
              <a:rPr lang="nl-NL" dirty="0" err="1"/>
              <a:t>climate</a:t>
            </a:r>
            <a:r>
              <a:rPr lang="nl-NL" dirty="0"/>
              <a:t>-risk </a:t>
            </a:r>
            <a:r>
              <a:rPr lang="nl-NL" dirty="0" err="1"/>
              <a:t>occurs</a:t>
            </a:r>
            <a:r>
              <a:rPr lang="nl-NL" dirty="0"/>
              <a:t> in </a:t>
            </a:r>
            <a:r>
              <a:rPr lang="nl-NL" dirty="0" err="1"/>
              <a:t>January</a:t>
            </a:r>
            <a:r>
              <a:rPr lang="nl-NL" dirty="0"/>
              <a:t>.  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4CAD0C5-812A-46FA-883B-B321FDC42B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043" y="1557737"/>
            <a:ext cx="4723334" cy="3240000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B366AB31-DBC2-4166-AD5A-DD36106E76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8"/>
          <a:stretch/>
        </p:blipFill>
        <p:spPr>
          <a:xfrm>
            <a:off x="6754773" y="1557737"/>
            <a:ext cx="4858286" cy="3240000"/>
          </a:xfrm>
          <a:prstGeom prst="rect">
            <a:avLst/>
          </a:prstGeom>
        </p:spPr>
      </p:pic>
      <p:grpSp>
        <p:nvGrpSpPr>
          <p:cNvPr id="9" name="Groep 8">
            <a:extLst>
              <a:ext uri="{FF2B5EF4-FFF2-40B4-BE49-F238E27FC236}">
                <a16:creationId xmlns:a16="http://schemas.microsoft.com/office/drawing/2014/main" id="{E70FE3E9-F10F-463E-8545-733A0E5DA413}"/>
              </a:ext>
            </a:extLst>
          </p:cNvPr>
          <p:cNvGrpSpPr/>
          <p:nvPr/>
        </p:nvGrpSpPr>
        <p:grpSpPr>
          <a:xfrm>
            <a:off x="301260" y="4609800"/>
            <a:ext cx="439200" cy="439200"/>
            <a:chOff x="305645" y="4593753"/>
            <a:chExt cx="439200" cy="439200"/>
          </a:xfrm>
        </p:grpSpPr>
        <p:sp>
          <p:nvSpPr>
            <p:cNvPr id="10" name="Ovaal 9">
              <a:extLst>
                <a:ext uri="{FF2B5EF4-FFF2-40B4-BE49-F238E27FC236}">
                  <a16:creationId xmlns:a16="http://schemas.microsoft.com/office/drawing/2014/main" id="{AE50C996-E177-4D62-BFDF-CEBEFFB97F99}"/>
                </a:ext>
              </a:extLst>
            </p:cNvPr>
            <p:cNvSpPr/>
            <p:nvPr/>
          </p:nvSpPr>
          <p:spPr>
            <a:xfrm>
              <a:off x="305645" y="4593753"/>
              <a:ext cx="439200" cy="439200"/>
            </a:xfrm>
            <a:prstGeom prst="ellipse">
              <a:avLst/>
            </a:prstGeom>
            <a:solidFill>
              <a:srgbClr val="4C82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1" name="Picture 16">
              <a:extLst>
                <a:ext uri="{FF2B5EF4-FFF2-40B4-BE49-F238E27FC236}">
                  <a16:creationId xmlns:a16="http://schemas.microsoft.com/office/drawing/2014/main" id="{4C917B24-42B7-4B40-A65F-9B2B8ECE2A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245" y="4627621"/>
              <a:ext cx="360000" cy="3639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61507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al 9">
            <a:extLst>
              <a:ext uri="{FF2B5EF4-FFF2-40B4-BE49-F238E27FC236}">
                <a16:creationId xmlns:a16="http://schemas.microsoft.com/office/drawing/2014/main" id="{B3776EEE-7892-4EB0-A441-207BAC506EC2}"/>
              </a:ext>
            </a:extLst>
          </p:cNvPr>
          <p:cNvSpPr/>
          <p:nvPr/>
        </p:nvSpPr>
        <p:spPr>
          <a:xfrm>
            <a:off x="4917926" y="2487518"/>
            <a:ext cx="2880000" cy="28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600" b="1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EDF8B5C-A409-430C-A76B-2A8EBDEF5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044" y="436141"/>
            <a:ext cx="8995158" cy="55837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nl-NL" dirty="0"/>
              <a:t>MOTIVATION</a:t>
            </a:r>
          </a:p>
        </p:txBody>
      </p:sp>
      <p:grpSp>
        <p:nvGrpSpPr>
          <p:cNvPr id="12" name="Groep 11">
            <a:extLst>
              <a:ext uri="{FF2B5EF4-FFF2-40B4-BE49-F238E27FC236}">
                <a16:creationId xmlns:a16="http://schemas.microsoft.com/office/drawing/2014/main" id="{96290411-C4A7-4B2B-B5F7-6CD594D87D3A}"/>
              </a:ext>
            </a:extLst>
          </p:cNvPr>
          <p:cNvGrpSpPr/>
          <p:nvPr/>
        </p:nvGrpSpPr>
        <p:grpSpPr>
          <a:xfrm>
            <a:off x="313540" y="1761637"/>
            <a:ext cx="439200" cy="439200"/>
            <a:chOff x="311877" y="1738375"/>
            <a:chExt cx="439200" cy="439200"/>
          </a:xfrm>
        </p:grpSpPr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B6BEEC5B-8672-4735-99B9-64366EE6A5BE}"/>
                </a:ext>
              </a:extLst>
            </p:cNvPr>
            <p:cNvSpPr/>
            <p:nvPr/>
          </p:nvSpPr>
          <p:spPr>
            <a:xfrm>
              <a:off x="311877" y="1738375"/>
              <a:ext cx="439200" cy="439200"/>
            </a:xfrm>
            <a:prstGeom prst="ellipse">
              <a:avLst/>
            </a:prstGeom>
            <a:solidFill>
              <a:srgbClr val="4C82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5BA27369-87F7-4E07-BAF0-1F26429DE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93775" y="1781817"/>
              <a:ext cx="288000" cy="291198"/>
            </a:xfrm>
            <a:prstGeom prst="rect">
              <a:avLst/>
            </a:prstGeom>
          </p:spPr>
        </p:pic>
      </p:grpSp>
      <p:sp>
        <p:nvSpPr>
          <p:cNvPr id="5" name="Ovaal 4">
            <a:extLst>
              <a:ext uri="{FF2B5EF4-FFF2-40B4-BE49-F238E27FC236}">
                <a16:creationId xmlns:a16="http://schemas.microsoft.com/office/drawing/2014/main" id="{9A8483F1-5A29-42BB-A7A0-5E1EB013A1FE}"/>
              </a:ext>
            </a:extLst>
          </p:cNvPr>
          <p:cNvSpPr/>
          <p:nvPr/>
        </p:nvSpPr>
        <p:spPr>
          <a:xfrm>
            <a:off x="2056588" y="2487518"/>
            <a:ext cx="2880000" cy="28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5400" b="1" dirty="0"/>
              <a:t>136M</a:t>
            </a:r>
            <a:endParaRPr lang="en-GB" sz="5400" b="1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F398067-A5D2-4AF7-A8D9-36652982FC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63742" y="3550321"/>
            <a:ext cx="1207030" cy="754394"/>
          </a:xfrm>
          <a:prstGeom prst="rect">
            <a:avLst/>
          </a:prstGeom>
        </p:spPr>
      </p:pic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FE6A6E76-25B2-46F4-983A-0419AEEAB952}"/>
              </a:ext>
            </a:extLst>
          </p:cNvPr>
          <p:cNvCxnSpPr>
            <a:cxnSpLocks/>
          </p:cNvCxnSpPr>
          <p:nvPr/>
        </p:nvCxnSpPr>
        <p:spPr>
          <a:xfrm flipV="1">
            <a:off x="8877119" y="2487519"/>
            <a:ext cx="0" cy="2792052"/>
          </a:xfrm>
          <a:prstGeom prst="straightConnector1">
            <a:avLst/>
          </a:prstGeom>
          <a:ln w="2095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vak 15">
            <a:extLst>
              <a:ext uri="{FF2B5EF4-FFF2-40B4-BE49-F238E27FC236}">
                <a16:creationId xmlns:a16="http://schemas.microsoft.com/office/drawing/2014/main" id="{B9FFAD84-050E-437B-BD8B-A102BFE203C6}"/>
              </a:ext>
            </a:extLst>
          </p:cNvPr>
          <p:cNvSpPr txBox="1"/>
          <p:nvPr/>
        </p:nvSpPr>
        <p:spPr>
          <a:xfrm>
            <a:off x="9185028" y="3265798"/>
            <a:ext cx="294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dirty="0">
                <a:solidFill>
                  <a:srgbClr val="4C8294"/>
                </a:solidFill>
              </a:rPr>
              <a:t>+5%</a:t>
            </a:r>
            <a:endParaRPr lang="en-GB" sz="8000" dirty="0">
              <a:solidFill>
                <a:srgbClr val="4C82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09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AA30CB8-31FD-488C-A007-E3A55AAF5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044" y="436141"/>
            <a:ext cx="8995158" cy="558376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FEATURE SELECTION PER AREA</a:t>
            </a:r>
            <a:endParaRPr lang="en-GB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7BF0AAE2-FF45-4A9F-9CF3-10A33400FB0B}"/>
              </a:ext>
            </a:extLst>
          </p:cNvPr>
          <p:cNvSpPr txBox="1"/>
          <p:nvPr/>
        </p:nvSpPr>
        <p:spPr>
          <a:xfrm>
            <a:off x="1053282" y="5120579"/>
            <a:ext cx="11051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ONI more important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more extreme </a:t>
            </a:r>
            <a:r>
              <a:rPr lang="nl-NL" dirty="0" err="1"/>
              <a:t>drought</a:t>
            </a:r>
            <a:r>
              <a:rPr lang="nl-NL" dirty="0"/>
              <a:t> events</a:t>
            </a:r>
            <a:endParaRPr lang="en-GB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8719932E-078A-4ED1-94C1-323AA619A9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773" y="1557737"/>
            <a:ext cx="4858286" cy="3240000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F47E1959-8A05-4AFE-881C-3E138C8181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44" y="1557737"/>
            <a:ext cx="4858286" cy="3240000"/>
          </a:xfrm>
          <a:prstGeom prst="rect">
            <a:avLst/>
          </a:prstGeom>
        </p:spPr>
      </p:pic>
      <p:grpSp>
        <p:nvGrpSpPr>
          <p:cNvPr id="9" name="Groep 8">
            <a:extLst>
              <a:ext uri="{FF2B5EF4-FFF2-40B4-BE49-F238E27FC236}">
                <a16:creationId xmlns:a16="http://schemas.microsoft.com/office/drawing/2014/main" id="{67C62684-B9D7-4C3D-9DEF-CA2965FD62C6}"/>
              </a:ext>
            </a:extLst>
          </p:cNvPr>
          <p:cNvGrpSpPr/>
          <p:nvPr/>
        </p:nvGrpSpPr>
        <p:grpSpPr>
          <a:xfrm>
            <a:off x="301260" y="4609800"/>
            <a:ext cx="439200" cy="439200"/>
            <a:chOff x="305645" y="4593753"/>
            <a:chExt cx="439200" cy="439200"/>
          </a:xfrm>
        </p:grpSpPr>
        <p:sp>
          <p:nvSpPr>
            <p:cNvPr id="10" name="Ovaal 9">
              <a:extLst>
                <a:ext uri="{FF2B5EF4-FFF2-40B4-BE49-F238E27FC236}">
                  <a16:creationId xmlns:a16="http://schemas.microsoft.com/office/drawing/2014/main" id="{9141F81D-FB1C-4555-A578-E1492391DF6E}"/>
                </a:ext>
              </a:extLst>
            </p:cNvPr>
            <p:cNvSpPr/>
            <p:nvPr/>
          </p:nvSpPr>
          <p:spPr>
            <a:xfrm>
              <a:off x="305645" y="4593753"/>
              <a:ext cx="439200" cy="439200"/>
            </a:xfrm>
            <a:prstGeom prst="ellipse">
              <a:avLst/>
            </a:prstGeom>
            <a:solidFill>
              <a:srgbClr val="4C82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1" name="Picture 16">
              <a:extLst>
                <a:ext uri="{FF2B5EF4-FFF2-40B4-BE49-F238E27FC236}">
                  <a16:creationId xmlns:a16="http://schemas.microsoft.com/office/drawing/2014/main" id="{5389CB4C-8BE3-49E6-B471-6A92CC3C2A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245" y="4627621"/>
              <a:ext cx="360000" cy="3639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9401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7104AAB-518F-4569-87DB-C1312082B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044" y="436141"/>
            <a:ext cx="8995158" cy="558376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KEY INSIGHTS</a:t>
            </a:r>
            <a:endParaRPr lang="en-GB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188E7BE7-1C27-488C-A6C7-F059B7C1288D}"/>
              </a:ext>
            </a:extLst>
          </p:cNvPr>
          <p:cNvSpPr/>
          <p:nvPr/>
        </p:nvSpPr>
        <p:spPr>
          <a:xfrm>
            <a:off x="1120044" y="1250771"/>
            <a:ext cx="1030995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1D536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D5365"/>
                </a:solidFill>
              </a:rPr>
              <a:t>Best combination, strongly dependent on the spatial characteristics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1D536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D5365"/>
                </a:solidFill>
              </a:rPr>
              <a:t>Initial conditions at start and vegetation indicators mid-season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1D536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D5365"/>
                </a:solidFill>
              </a:rPr>
              <a:t>Influence El Niño stronger for extreme 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1D536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D5365"/>
                </a:solidFill>
              </a:rPr>
              <a:t>VOD slight better predictand than NDVI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1D536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D5365"/>
                </a:solidFill>
              </a:rPr>
              <a:t>Drop in model performance at mid-season trigger or bias?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1D536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1D536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1D5365"/>
              </a:solidFill>
            </a:endParaRPr>
          </a:p>
          <a:p>
            <a:endParaRPr lang="en-GB" dirty="0">
              <a:solidFill>
                <a:srgbClr val="1D536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1D5365"/>
              </a:solidFill>
            </a:endParaRPr>
          </a:p>
        </p:txBody>
      </p:sp>
      <p:grpSp>
        <p:nvGrpSpPr>
          <p:cNvPr id="11" name="Groep 10">
            <a:extLst>
              <a:ext uri="{FF2B5EF4-FFF2-40B4-BE49-F238E27FC236}">
                <a16:creationId xmlns:a16="http://schemas.microsoft.com/office/drawing/2014/main" id="{F5222605-9D3A-49E2-B5B1-BCC848AD5074}"/>
              </a:ext>
            </a:extLst>
          </p:cNvPr>
          <p:cNvGrpSpPr/>
          <p:nvPr/>
        </p:nvGrpSpPr>
        <p:grpSpPr>
          <a:xfrm>
            <a:off x="313540" y="5457412"/>
            <a:ext cx="439200" cy="439200"/>
            <a:chOff x="312212" y="5673417"/>
            <a:chExt cx="439200" cy="439200"/>
          </a:xfrm>
        </p:grpSpPr>
        <p:sp>
          <p:nvSpPr>
            <p:cNvPr id="12" name="Ovaal 11">
              <a:extLst>
                <a:ext uri="{FF2B5EF4-FFF2-40B4-BE49-F238E27FC236}">
                  <a16:creationId xmlns:a16="http://schemas.microsoft.com/office/drawing/2014/main" id="{7080A618-22EF-4CCC-B821-37B7C77E8F6D}"/>
                </a:ext>
              </a:extLst>
            </p:cNvPr>
            <p:cNvSpPr/>
            <p:nvPr/>
          </p:nvSpPr>
          <p:spPr>
            <a:xfrm>
              <a:off x="312212" y="5673417"/>
              <a:ext cx="439200" cy="439200"/>
            </a:xfrm>
            <a:prstGeom prst="ellipse">
              <a:avLst/>
            </a:prstGeom>
            <a:solidFill>
              <a:srgbClr val="4C82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B5D01835-1208-490B-B91F-AE3E450AF5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91412" y="5740092"/>
              <a:ext cx="288000" cy="291197"/>
            </a:xfrm>
            <a:prstGeom prst="rect">
              <a:avLst/>
            </a:prstGeom>
          </p:spPr>
        </p:pic>
      </p:grp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F109769-CD0C-44C8-8AA2-E4764DA1F9A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685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7104AAB-518F-4569-87DB-C1312082B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044" y="436141"/>
            <a:ext cx="8995158" cy="558376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RESEARCH QUESTION</a:t>
            </a:r>
            <a:endParaRPr lang="en-GB" dirty="0"/>
          </a:p>
        </p:txBody>
      </p:sp>
      <p:grpSp>
        <p:nvGrpSpPr>
          <p:cNvPr id="11" name="Groep 10">
            <a:extLst>
              <a:ext uri="{FF2B5EF4-FFF2-40B4-BE49-F238E27FC236}">
                <a16:creationId xmlns:a16="http://schemas.microsoft.com/office/drawing/2014/main" id="{F5222605-9D3A-49E2-B5B1-BCC848AD5074}"/>
              </a:ext>
            </a:extLst>
          </p:cNvPr>
          <p:cNvGrpSpPr/>
          <p:nvPr/>
        </p:nvGrpSpPr>
        <p:grpSpPr>
          <a:xfrm>
            <a:off x="313540" y="5457412"/>
            <a:ext cx="439200" cy="439200"/>
            <a:chOff x="312212" y="5673417"/>
            <a:chExt cx="439200" cy="439200"/>
          </a:xfrm>
        </p:grpSpPr>
        <p:sp>
          <p:nvSpPr>
            <p:cNvPr id="12" name="Ovaal 11">
              <a:extLst>
                <a:ext uri="{FF2B5EF4-FFF2-40B4-BE49-F238E27FC236}">
                  <a16:creationId xmlns:a16="http://schemas.microsoft.com/office/drawing/2014/main" id="{7080A618-22EF-4CCC-B821-37B7C77E8F6D}"/>
                </a:ext>
              </a:extLst>
            </p:cNvPr>
            <p:cNvSpPr/>
            <p:nvPr/>
          </p:nvSpPr>
          <p:spPr>
            <a:xfrm>
              <a:off x="312212" y="5673417"/>
              <a:ext cx="439200" cy="439200"/>
            </a:xfrm>
            <a:prstGeom prst="ellipse">
              <a:avLst/>
            </a:prstGeom>
            <a:solidFill>
              <a:srgbClr val="4C82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B5D01835-1208-490B-B91F-AE3E450AF5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91412" y="5740092"/>
              <a:ext cx="288000" cy="291197"/>
            </a:xfrm>
            <a:prstGeom prst="rect">
              <a:avLst/>
            </a:prstGeom>
          </p:spPr>
        </p:pic>
      </p:grpSp>
      <p:sp>
        <p:nvSpPr>
          <p:cNvPr id="10" name="Tijdelijke aanduiding voor inhoud 1">
            <a:extLst>
              <a:ext uri="{FF2B5EF4-FFF2-40B4-BE49-F238E27FC236}">
                <a16:creationId xmlns:a16="http://schemas.microsoft.com/office/drawing/2014/main" id="{516FD55F-DFF2-4209-BE38-C31BB6B5FD0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917891" y="3123371"/>
            <a:ext cx="8761413" cy="1123949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en-GB" sz="2400" dirty="0">
                <a:solidFill>
                  <a:srgbClr val="1D5365"/>
                </a:solidFill>
                <a:latin typeface="+mj-lt"/>
                <a:ea typeface="Open Sans Semibold" charset="0"/>
                <a:cs typeface="Open Sans Semibold" charset="0"/>
              </a:rPr>
              <a:t>To what extent can </a:t>
            </a:r>
            <a:r>
              <a:rPr lang="en-GB" sz="2400" dirty="0">
                <a:latin typeface="+mj-lt"/>
                <a:ea typeface="Open Sans Semibold" charset="0"/>
                <a:cs typeface="Open Sans Semibold" charset="0"/>
              </a:rPr>
              <a:t>machine learning </a:t>
            </a:r>
            <a:r>
              <a:rPr lang="en-GB" sz="2400" dirty="0">
                <a:solidFill>
                  <a:srgbClr val="1D5365"/>
                </a:solidFill>
                <a:latin typeface="+mj-lt"/>
                <a:ea typeface="Open Sans Semibold" charset="0"/>
                <a:cs typeface="Open Sans Semibold" charset="0"/>
              </a:rPr>
              <a:t>and satellite-derived products be used to obtain agricultural drought forecast with high forecast skill in early warning early action ?</a:t>
            </a:r>
          </a:p>
          <a:p>
            <a:pPr marL="0" indent="0">
              <a:buNone/>
            </a:pPr>
            <a:endParaRPr lang="en-GB" sz="2400" dirty="0">
              <a:solidFill>
                <a:srgbClr val="4C8294"/>
              </a:solidFill>
              <a:latin typeface="+mj-lt"/>
              <a:ea typeface="Open Sans Semibold" charset="0"/>
              <a:cs typeface="Open Sans Semibold" charset="0"/>
            </a:endParaRPr>
          </a:p>
          <a:p>
            <a:pPr marL="0" indent="0">
              <a:buNone/>
            </a:pPr>
            <a:endParaRPr lang="en-GB" sz="2400" dirty="0">
              <a:solidFill>
                <a:srgbClr val="1D5365"/>
              </a:solidFill>
            </a:endParaRPr>
          </a:p>
          <a:p>
            <a:pPr marL="0" indent="0">
              <a:buNone/>
            </a:pPr>
            <a:endParaRPr lang="en-GB" sz="2400" dirty="0">
              <a:solidFill>
                <a:srgbClr val="1D5365"/>
              </a:solidFill>
            </a:endParaRPr>
          </a:p>
          <a:p>
            <a:pPr marL="0" indent="0">
              <a:buNone/>
            </a:pPr>
            <a:endParaRPr lang="en-GB" sz="2400" dirty="0">
              <a:solidFill>
                <a:srgbClr val="1D5365"/>
              </a:solidFill>
            </a:endParaRPr>
          </a:p>
          <a:p>
            <a:pPr marL="0" indent="0">
              <a:buNone/>
            </a:pPr>
            <a:endParaRPr lang="en-GB" sz="2400" dirty="0">
              <a:solidFill>
                <a:srgbClr val="1D5365"/>
              </a:solidFill>
            </a:endParaRPr>
          </a:p>
          <a:p>
            <a:pPr marL="0" indent="0">
              <a:buNone/>
            </a:pPr>
            <a:endParaRPr lang="en-GB" sz="2400" i="1" dirty="0">
              <a:solidFill>
                <a:srgbClr val="4C8294"/>
              </a:solidFill>
              <a:latin typeface="Open Sans Semibold" charset="0"/>
              <a:ea typeface="Open Sans Semibold" charset="0"/>
              <a:cs typeface="Open Sans Semibold" charset="0"/>
            </a:endParaRPr>
          </a:p>
          <a:p>
            <a:pPr marL="0" indent="0">
              <a:buNone/>
            </a:pPr>
            <a:endParaRPr lang="en-GB" sz="2400" i="1" dirty="0">
              <a:solidFill>
                <a:srgbClr val="4C8294"/>
              </a:solidFill>
              <a:latin typeface="Open Sans Semibold" charset="0"/>
              <a:ea typeface="Open Sans Semibold" charset="0"/>
              <a:cs typeface="Open Sans Semibold" charset="0"/>
            </a:endParaRPr>
          </a:p>
          <a:p>
            <a:pPr marL="0" indent="0">
              <a:buNone/>
            </a:pPr>
            <a:endParaRPr lang="en-GB" sz="2400" i="1" dirty="0">
              <a:solidFill>
                <a:srgbClr val="4C8294"/>
              </a:solidFill>
              <a:latin typeface="Open Sans Semibold" charset="0"/>
              <a:ea typeface="Open Sans Semibold" charset="0"/>
              <a:cs typeface="Open Sans Semibold" charset="0"/>
            </a:endParaRPr>
          </a:p>
          <a:p>
            <a:pPr marL="0" indent="0">
              <a:buNone/>
            </a:pPr>
            <a:endParaRPr lang="en-GB" sz="2400" i="1" dirty="0">
              <a:solidFill>
                <a:srgbClr val="4C8294"/>
              </a:solidFill>
              <a:latin typeface="Open Sans Semibold" charset="0"/>
              <a:ea typeface="Open Sans Semibold" charset="0"/>
              <a:cs typeface="Open Sans Semibold" charset="0"/>
            </a:endParaRPr>
          </a:p>
          <a:p>
            <a:pPr marL="0" indent="0">
              <a:buNone/>
            </a:pPr>
            <a:endParaRPr lang="en-GB" sz="2400" i="1" dirty="0">
              <a:solidFill>
                <a:srgbClr val="4C8294"/>
              </a:solidFill>
              <a:latin typeface="Open Sans Semibold" charset="0"/>
              <a:ea typeface="Open Sans Semibold" charset="0"/>
              <a:cs typeface="Open Sans Semibold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31837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5978AAE1-1C4F-4A4F-BE15-CE984175D4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20044" y="1644857"/>
            <a:ext cx="10575069" cy="521314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1D5365"/>
                </a:solidFill>
              </a:rPr>
              <a:t>Development Machine Learning Model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1D5365"/>
                </a:solidFill>
              </a:rPr>
              <a:t>Increase time interval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1D5365"/>
                </a:solidFill>
              </a:rPr>
              <a:t>Feature leave-one-out to distinguish the influence of the individual features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1D5365"/>
                </a:solidFill>
              </a:rPr>
              <a:t>Weight features over the growing season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1D5365"/>
                </a:solidFill>
              </a:rPr>
              <a:t>Test model with different Machine Learning algorithms, index based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1D5365"/>
                </a:solidFill>
              </a:rPr>
              <a:t>Spatial distribution </a:t>
            </a:r>
          </a:p>
          <a:p>
            <a:pPr marL="457200" lvl="1" indent="0">
              <a:buNone/>
            </a:pPr>
            <a:endParaRPr lang="en-GB" sz="1800" dirty="0">
              <a:solidFill>
                <a:srgbClr val="1D536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1D5365"/>
                </a:solidFill>
              </a:rPr>
              <a:t>Cost-loss ratio in the decision making process  (‘acting in vain’)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>
              <a:solidFill>
                <a:srgbClr val="1D536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1D5365"/>
                </a:solidFill>
              </a:rPr>
              <a:t>Model impact of a sequence of natural hazards on agricultural drought predictions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>
              <a:solidFill>
                <a:srgbClr val="1D536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1D5365"/>
                </a:solidFill>
              </a:rPr>
              <a:t>Relate agricultural drought forecast to a food security model </a:t>
            </a:r>
          </a:p>
          <a:p>
            <a:endParaRPr lang="en-GB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6CC3643-9A10-47DD-A010-48199C747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044" y="436141"/>
            <a:ext cx="8995158" cy="558376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FUTURE RESEARCH</a:t>
            </a:r>
            <a:endParaRPr lang="en-GB" dirty="0"/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A8F3D1C8-458D-4E77-8167-65066C237CB9}"/>
              </a:ext>
            </a:extLst>
          </p:cNvPr>
          <p:cNvGrpSpPr/>
          <p:nvPr/>
        </p:nvGrpSpPr>
        <p:grpSpPr>
          <a:xfrm>
            <a:off x="313540" y="5457412"/>
            <a:ext cx="439200" cy="439200"/>
            <a:chOff x="312212" y="5673417"/>
            <a:chExt cx="439200" cy="439200"/>
          </a:xfrm>
        </p:grpSpPr>
        <p:sp>
          <p:nvSpPr>
            <p:cNvPr id="8" name="Ovaal 7">
              <a:extLst>
                <a:ext uri="{FF2B5EF4-FFF2-40B4-BE49-F238E27FC236}">
                  <a16:creationId xmlns:a16="http://schemas.microsoft.com/office/drawing/2014/main" id="{2584C57B-9C1F-4A58-93FB-CF1448A2CFA2}"/>
                </a:ext>
              </a:extLst>
            </p:cNvPr>
            <p:cNvSpPr/>
            <p:nvPr/>
          </p:nvSpPr>
          <p:spPr>
            <a:xfrm>
              <a:off x="312212" y="5673417"/>
              <a:ext cx="439200" cy="439200"/>
            </a:xfrm>
            <a:prstGeom prst="ellipse">
              <a:avLst/>
            </a:prstGeom>
            <a:solidFill>
              <a:srgbClr val="4C82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1A72D161-01D0-42B6-B82B-7278303D71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91412" y="5740092"/>
              <a:ext cx="288000" cy="291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133774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6CC3643-9A10-47DD-A010-48199C747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044" y="436141"/>
            <a:ext cx="8995158" cy="558376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THANK YOU</a:t>
            </a:r>
            <a:endParaRPr lang="en-GB" dirty="0"/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A8F3D1C8-458D-4E77-8167-65066C237CB9}"/>
              </a:ext>
            </a:extLst>
          </p:cNvPr>
          <p:cNvGrpSpPr/>
          <p:nvPr/>
        </p:nvGrpSpPr>
        <p:grpSpPr>
          <a:xfrm>
            <a:off x="313540" y="5457412"/>
            <a:ext cx="439200" cy="439200"/>
            <a:chOff x="312212" y="5673417"/>
            <a:chExt cx="439200" cy="439200"/>
          </a:xfrm>
        </p:grpSpPr>
        <p:sp>
          <p:nvSpPr>
            <p:cNvPr id="8" name="Ovaal 7">
              <a:extLst>
                <a:ext uri="{FF2B5EF4-FFF2-40B4-BE49-F238E27FC236}">
                  <a16:creationId xmlns:a16="http://schemas.microsoft.com/office/drawing/2014/main" id="{2584C57B-9C1F-4A58-93FB-CF1448A2CFA2}"/>
                </a:ext>
              </a:extLst>
            </p:cNvPr>
            <p:cNvSpPr/>
            <p:nvPr/>
          </p:nvSpPr>
          <p:spPr>
            <a:xfrm>
              <a:off x="312212" y="5673417"/>
              <a:ext cx="439200" cy="439200"/>
            </a:xfrm>
            <a:prstGeom prst="ellipse">
              <a:avLst/>
            </a:prstGeom>
            <a:solidFill>
              <a:srgbClr val="4C82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1A72D161-01D0-42B6-B82B-7278303D71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91412" y="5740092"/>
              <a:ext cx="288000" cy="291197"/>
            </a:xfrm>
            <a:prstGeom prst="rect">
              <a:avLst/>
            </a:prstGeom>
          </p:spPr>
        </p:pic>
      </p:grp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EDAB1C80-71BB-46DA-9D6C-FA76BECBE7E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" name="Picture 16">
            <a:extLst>
              <a:ext uri="{FF2B5EF4-FFF2-40B4-BE49-F238E27FC236}">
                <a16:creationId xmlns:a16="http://schemas.microsoft.com/office/drawing/2014/main" id="{8DB78FE9-9E6A-4E53-AD46-D0E86720A0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696" y="4119967"/>
            <a:ext cx="360000" cy="363997"/>
          </a:xfrm>
          <a:prstGeom prst="rect">
            <a:avLst/>
          </a:prstGeom>
        </p:spPr>
      </p:pic>
      <p:sp>
        <p:nvSpPr>
          <p:cNvPr id="11" name="Ovaal 10">
            <a:extLst>
              <a:ext uri="{FF2B5EF4-FFF2-40B4-BE49-F238E27FC236}">
                <a16:creationId xmlns:a16="http://schemas.microsoft.com/office/drawing/2014/main" id="{93EC62F1-092B-4C6C-ABB0-F5B313DE7C80}"/>
              </a:ext>
            </a:extLst>
          </p:cNvPr>
          <p:cNvSpPr/>
          <p:nvPr/>
        </p:nvSpPr>
        <p:spPr>
          <a:xfrm>
            <a:off x="4548136" y="1915934"/>
            <a:ext cx="2880000" cy="28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9900" b="1" dirty="0"/>
              <a:t>?</a:t>
            </a:r>
            <a:endParaRPr lang="en-GB" sz="19900" b="1" dirty="0"/>
          </a:p>
        </p:txBody>
      </p:sp>
      <p:sp>
        <p:nvSpPr>
          <p:cNvPr id="12" name="Tijdelijke aanduiding voor inhoud 1">
            <a:extLst>
              <a:ext uri="{FF2B5EF4-FFF2-40B4-BE49-F238E27FC236}">
                <a16:creationId xmlns:a16="http://schemas.microsoft.com/office/drawing/2014/main" id="{8D3EBC55-CD2B-4021-AE6F-721265543706}"/>
              </a:ext>
            </a:extLst>
          </p:cNvPr>
          <p:cNvSpPr txBox="1">
            <a:spLocks/>
          </p:cNvSpPr>
          <p:nvPr/>
        </p:nvSpPr>
        <p:spPr>
          <a:xfrm>
            <a:off x="1120044" y="4395082"/>
            <a:ext cx="10575069" cy="225800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nl-NL" sz="1800" dirty="0">
              <a:solidFill>
                <a:srgbClr val="1D5365"/>
              </a:solidFill>
            </a:endParaRPr>
          </a:p>
          <a:p>
            <a:pPr marL="0" indent="0">
              <a:buFont typeface="Arial"/>
              <a:buNone/>
            </a:pPr>
            <a:endParaRPr lang="nl-NL" sz="1800" dirty="0">
              <a:solidFill>
                <a:srgbClr val="1D5365"/>
              </a:solidFill>
            </a:endParaRPr>
          </a:p>
          <a:p>
            <a:pPr marL="0" indent="0">
              <a:buFont typeface="Arial"/>
              <a:buNone/>
            </a:pPr>
            <a:r>
              <a:rPr lang="nl-NL" sz="1800" dirty="0">
                <a:solidFill>
                  <a:srgbClr val="1D5365"/>
                </a:solidFill>
              </a:rPr>
              <a:t>Contact details:</a:t>
            </a:r>
          </a:p>
          <a:p>
            <a:pPr marL="0" indent="0">
              <a:buFont typeface="Arial"/>
              <a:buNone/>
            </a:pPr>
            <a:r>
              <a:rPr lang="nl-NL" sz="1800" dirty="0">
                <a:solidFill>
                  <a:srgbClr val="1D5365"/>
                </a:solidFill>
              </a:rPr>
              <a:t>MPanis@redcross.nl</a:t>
            </a:r>
            <a:endParaRPr lang="en-GB" sz="1800" dirty="0">
              <a:solidFill>
                <a:srgbClr val="1D53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764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DF8B5C-A409-430C-A76B-2A8EBDEF5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044" y="436141"/>
            <a:ext cx="8995158" cy="55837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nl-NL" dirty="0"/>
              <a:t>HUMANITARIAN AID SHORTAGE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69E8BF81-E71A-4D64-93B8-29CB85AD6F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1108" y="1341230"/>
            <a:ext cx="6869291" cy="5064083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76A9BA9B-ECD4-400E-A799-6B30E6697A14}"/>
              </a:ext>
            </a:extLst>
          </p:cNvPr>
          <p:cNvSpPr txBox="1"/>
          <p:nvPr/>
        </p:nvSpPr>
        <p:spPr>
          <a:xfrm>
            <a:off x="9119617" y="3303375"/>
            <a:ext cx="2749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Gap of 44%</a:t>
            </a:r>
            <a:endParaRPr lang="en-GB" sz="2400" b="1" dirty="0"/>
          </a:p>
        </p:txBody>
      </p:sp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9AB93F75-AD8D-4CF1-A743-BF821373BE31}"/>
              </a:ext>
            </a:extLst>
          </p:cNvPr>
          <p:cNvCxnSpPr/>
          <p:nvPr/>
        </p:nvCxnSpPr>
        <p:spPr>
          <a:xfrm>
            <a:off x="8839200" y="2810933"/>
            <a:ext cx="0" cy="1446550"/>
          </a:xfrm>
          <a:prstGeom prst="straightConnector1">
            <a:avLst/>
          </a:prstGeom>
          <a:ln w="38100">
            <a:solidFill>
              <a:srgbClr val="1D536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ep 11">
            <a:extLst>
              <a:ext uri="{FF2B5EF4-FFF2-40B4-BE49-F238E27FC236}">
                <a16:creationId xmlns:a16="http://schemas.microsoft.com/office/drawing/2014/main" id="{96290411-C4A7-4B2B-B5F7-6CD594D87D3A}"/>
              </a:ext>
            </a:extLst>
          </p:cNvPr>
          <p:cNvGrpSpPr/>
          <p:nvPr/>
        </p:nvGrpSpPr>
        <p:grpSpPr>
          <a:xfrm>
            <a:off x="313540" y="1761637"/>
            <a:ext cx="439200" cy="439200"/>
            <a:chOff x="311877" y="1738375"/>
            <a:chExt cx="439200" cy="439200"/>
          </a:xfrm>
        </p:grpSpPr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B6BEEC5B-8672-4735-99B9-64366EE6A5BE}"/>
                </a:ext>
              </a:extLst>
            </p:cNvPr>
            <p:cNvSpPr/>
            <p:nvPr/>
          </p:nvSpPr>
          <p:spPr>
            <a:xfrm>
              <a:off x="311877" y="1738375"/>
              <a:ext cx="439200" cy="439200"/>
            </a:xfrm>
            <a:prstGeom prst="ellipse">
              <a:avLst/>
            </a:prstGeom>
            <a:solidFill>
              <a:srgbClr val="4C82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5BA27369-87F7-4E07-BAF0-1F26429DE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93775" y="1781817"/>
              <a:ext cx="288000" cy="291198"/>
            </a:xfrm>
            <a:prstGeom prst="rect">
              <a:avLst/>
            </a:prstGeom>
          </p:spPr>
        </p:pic>
      </p:grpSp>
      <p:sp>
        <p:nvSpPr>
          <p:cNvPr id="3" name="Tekstvak 2">
            <a:extLst>
              <a:ext uri="{FF2B5EF4-FFF2-40B4-BE49-F238E27FC236}">
                <a16:creationId xmlns:a16="http://schemas.microsoft.com/office/drawing/2014/main" id="{CA6524F4-9333-4F64-86D6-1DC932ACCBED}"/>
              </a:ext>
            </a:extLst>
          </p:cNvPr>
          <p:cNvSpPr txBox="1"/>
          <p:nvPr/>
        </p:nvSpPr>
        <p:spPr>
          <a:xfrm>
            <a:off x="2641601" y="6381675"/>
            <a:ext cx="6581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Global </a:t>
            </a:r>
            <a:r>
              <a:rPr lang="nl-NL" sz="1200" dirty="0" err="1"/>
              <a:t>humanitarian</a:t>
            </a:r>
            <a:r>
              <a:rPr lang="nl-NL" sz="1200" dirty="0"/>
              <a:t> </a:t>
            </a:r>
            <a:r>
              <a:rPr lang="nl-NL" sz="1200" dirty="0" err="1"/>
              <a:t>overview</a:t>
            </a:r>
            <a:r>
              <a:rPr lang="nl-NL" sz="1200" dirty="0"/>
              <a:t> (UNOCHA, 2019</a:t>
            </a:r>
            <a:r>
              <a:rPr lang="nl-NL" dirty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670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60">
            <a:extLst>
              <a:ext uri="{FF2B5EF4-FFF2-40B4-BE49-F238E27FC236}">
                <a16:creationId xmlns:a16="http://schemas.microsoft.com/office/drawing/2014/main" id="{D3E2D485-3FAD-4CF5-92CD-539B6DC82B4F}"/>
              </a:ext>
            </a:extLst>
          </p:cNvPr>
          <p:cNvSpPr/>
          <p:nvPr/>
        </p:nvSpPr>
        <p:spPr>
          <a:xfrm>
            <a:off x="3116650" y="4402709"/>
            <a:ext cx="76511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cap="all" dirty="0" err="1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rPr>
              <a:t>FBf</a:t>
            </a:r>
            <a:r>
              <a:rPr lang="en-US" sz="3200" b="1" cap="all" dirty="0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rPr>
              <a:t>: FORECAST based FINANCING</a:t>
            </a:r>
            <a:endParaRPr lang="en-US" sz="3200" b="1" dirty="0">
              <a:solidFill>
                <a:schemeClr val="bg1"/>
              </a:solidFill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cxnSp>
        <p:nvCxnSpPr>
          <p:cNvPr id="17" name="Straight Connector 9">
            <a:extLst>
              <a:ext uri="{FF2B5EF4-FFF2-40B4-BE49-F238E27FC236}">
                <a16:creationId xmlns:a16="http://schemas.microsoft.com/office/drawing/2014/main" id="{DCCCE9C7-080D-4E20-8658-4D98000CD958}"/>
              </a:ext>
            </a:extLst>
          </p:cNvPr>
          <p:cNvCxnSpPr/>
          <p:nvPr/>
        </p:nvCxnSpPr>
        <p:spPr>
          <a:xfrm>
            <a:off x="3716455" y="3321965"/>
            <a:ext cx="4661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3">
            <a:extLst>
              <a:ext uri="{FF2B5EF4-FFF2-40B4-BE49-F238E27FC236}">
                <a16:creationId xmlns:a16="http://schemas.microsoft.com/office/drawing/2014/main" id="{7BB52AFE-CC32-4EF4-924C-0335500DE4EB}"/>
              </a:ext>
            </a:extLst>
          </p:cNvPr>
          <p:cNvCxnSpPr>
            <a:cxnSpLocks/>
            <a:endCxn id="14" idx="2"/>
          </p:cNvCxnSpPr>
          <p:nvPr/>
        </p:nvCxnSpPr>
        <p:spPr>
          <a:xfrm flipV="1">
            <a:off x="2849703" y="3391025"/>
            <a:ext cx="6630211" cy="3653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6">
            <a:extLst>
              <a:ext uri="{FF2B5EF4-FFF2-40B4-BE49-F238E27FC236}">
                <a16:creationId xmlns:a16="http://schemas.microsoft.com/office/drawing/2014/main" id="{2F1EDDB8-8D43-425B-A8F3-E9FAA3DD7D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07" y="1942707"/>
            <a:ext cx="2537628" cy="2537628"/>
          </a:xfrm>
          <a:prstGeom prst="rect">
            <a:avLst/>
          </a:prstGeom>
        </p:spPr>
      </p:pic>
      <p:grpSp>
        <p:nvGrpSpPr>
          <p:cNvPr id="2" name="Groep 1">
            <a:extLst>
              <a:ext uri="{FF2B5EF4-FFF2-40B4-BE49-F238E27FC236}">
                <a16:creationId xmlns:a16="http://schemas.microsoft.com/office/drawing/2014/main" id="{39DB6A7C-801A-4FA7-A745-61513EEEC1BA}"/>
              </a:ext>
            </a:extLst>
          </p:cNvPr>
          <p:cNvGrpSpPr/>
          <p:nvPr/>
        </p:nvGrpSpPr>
        <p:grpSpPr>
          <a:xfrm>
            <a:off x="7380620" y="2515994"/>
            <a:ext cx="1750061" cy="1750061"/>
            <a:chOff x="8354131" y="2504927"/>
            <a:chExt cx="1750061" cy="1750061"/>
          </a:xfrm>
        </p:grpSpPr>
        <p:sp>
          <p:nvSpPr>
            <p:cNvPr id="26" name="Oval 37">
              <a:extLst>
                <a:ext uri="{FF2B5EF4-FFF2-40B4-BE49-F238E27FC236}">
                  <a16:creationId xmlns:a16="http://schemas.microsoft.com/office/drawing/2014/main" id="{5296D033-23FD-4F10-A222-47C459C7967B}"/>
                </a:ext>
              </a:extLst>
            </p:cNvPr>
            <p:cNvSpPr/>
            <p:nvPr/>
          </p:nvSpPr>
          <p:spPr>
            <a:xfrm>
              <a:off x="8354131" y="2504927"/>
              <a:ext cx="1750061" cy="175006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036ADA6C-52B5-48AC-9591-03989D9342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620065" y="3039294"/>
              <a:ext cx="1207030" cy="754394"/>
            </a:xfrm>
            <a:prstGeom prst="rect">
              <a:avLst/>
            </a:prstGeom>
          </p:spPr>
        </p:pic>
      </p:grpSp>
      <p:grpSp>
        <p:nvGrpSpPr>
          <p:cNvPr id="4" name="Groep 3">
            <a:extLst>
              <a:ext uri="{FF2B5EF4-FFF2-40B4-BE49-F238E27FC236}">
                <a16:creationId xmlns:a16="http://schemas.microsoft.com/office/drawing/2014/main" id="{DF600E7A-608A-4FA5-8611-64071F586FB8}"/>
              </a:ext>
            </a:extLst>
          </p:cNvPr>
          <p:cNvGrpSpPr/>
          <p:nvPr/>
        </p:nvGrpSpPr>
        <p:grpSpPr>
          <a:xfrm>
            <a:off x="3116650" y="2499648"/>
            <a:ext cx="1782752" cy="1782752"/>
            <a:chOff x="4078675" y="2482762"/>
            <a:chExt cx="1782752" cy="1782752"/>
          </a:xfrm>
        </p:grpSpPr>
        <p:sp>
          <p:nvSpPr>
            <p:cNvPr id="21" name="Oval 15">
              <a:extLst>
                <a:ext uri="{FF2B5EF4-FFF2-40B4-BE49-F238E27FC236}">
                  <a16:creationId xmlns:a16="http://schemas.microsoft.com/office/drawing/2014/main" id="{79DC801C-C406-4812-95AC-A452D1E540CA}"/>
                </a:ext>
              </a:extLst>
            </p:cNvPr>
            <p:cNvSpPr/>
            <p:nvPr/>
          </p:nvSpPr>
          <p:spPr>
            <a:xfrm>
              <a:off x="4078675" y="2482762"/>
              <a:ext cx="1782752" cy="178275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12B8A4A5-226E-48E8-A694-2047EDF2F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422421" y="2857460"/>
              <a:ext cx="1036088" cy="1085426"/>
            </a:xfrm>
            <a:prstGeom prst="rect">
              <a:avLst/>
            </a:prstGeom>
          </p:spPr>
        </p:pic>
      </p:grpSp>
      <p:grpSp>
        <p:nvGrpSpPr>
          <p:cNvPr id="3" name="Groep 2">
            <a:extLst>
              <a:ext uri="{FF2B5EF4-FFF2-40B4-BE49-F238E27FC236}">
                <a16:creationId xmlns:a16="http://schemas.microsoft.com/office/drawing/2014/main" id="{B7E6CD93-DC28-4A6D-8C45-972CF6C15C7A}"/>
              </a:ext>
            </a:extLst>
          </p:cNvPr>
          <p:cNvGrpSpPr/>
          <p:nvPr/>
        </p:nvGrpSpPr>
        <p:grpSpPr>
          <a:xfrm>
            <a:off x="5248635" y="2499648"/>
            <a:ext cx="1782752" cy="1782752"/>
            <a:chOff x="6331573" y="2516535"/>
            <a:chExt cx="1782752" cy="1782752"/>
          </a:xfrm>
        </p:grpSpPr>
        <p:sp>
          <p:nvSpPr>
            <p:cNvPr id="24" name="Oval 19">
              <a:extLst>
                <a:ext uri="{FF2B5EF4-FFF2-40B4-BE49-F238E27FC236}">
                  <a16:creationId xmlns:a16="http://schemas.microsoft.com/office/drawing/2014/main" id="{5DD8CC27-CE22-4EF6-B0C3-2A67FBB38B5E}"/>
                </a:ext>
              </a:extLst>
            </p:cNvPr>
            <p:cNvSpPr/>
            <p:nvPr/>
          </p:nvSpPr>
          <p:spPr>
            <a:xfrm>
              <a:off x="6331573" y="2516535"/>
              <a:ext cx="1782752" cy="178275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5AF64E9C-9C83-4A9C-814E-D816917DDD4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671586" y="2861577"/>
              <a:ext cx="1092668" cy="1092668"/>
            </a:xfrm>
            <a:prstGeom prst="rect">
              <a:avLst/>
            </a:prstGeom>
          </p:spPr>
        </p:pic>
      </p:grpSp>
      <p:sp>
        <p:nvSpPr>
          <p:cNvPr id="14" name="Oval 37">
            <a:extLst>
              <a:ext uri="{FF2B5EF4-FFF2-40B4-BE49-F238E27FC236}">
                <a16:creationId xmlns:a16="http://schemas.microsoft.com/office/drawing/2014/main" id="{26F3EB90-E22C-4F50-94BE-4A762917E39F}"/>
              </a:ext>
            </a:extLst>
          </p:cNvPr>
          <p:cNvSpPr/>
          <p:nvPr/>
        </p:nvSpPr>
        <p:spPr>
          <a:xfrm>
            <a:off x="9479914" y="2515994"/>
            <a:ext cx="1750061" cy="175006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ep 11">
            <a:extLst>
              <a:ext uri="{FF2B5EF4-FFF2-40B4-BE49-F238E27FC236}">
                <a16:creationId xmlns:a16="http://schemas.microsoft.com/office/drawing/2014/main" id="{35D41BE7-409F-48B1-A3D1-5F1A51AEC382}"/>
              </a:ext>
            </a:extLst>
          </p:cNvPr>
          <p:cNvGrpSpPr/>
          <p:nvPr/>
        </p:nvGrpSpPr>
        <p:grpSpPr>
          <a:xfrm>
            <a:off x="9669157" y="2817446"/>
            <a:ext cx="1416811" cy="1276487"/>
            <a:chOff x="9669157" y="2817446"/>
            <a:chExt cx="1416811" cy="1276487"/>
          </a:xfrm>
        </p:grpSpPr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928526F0-F667-4B26-AE50-5577A9F815F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669157" y="2817446"/>
              <a:ext cx="636402" cy="954604"/>
            </a:xfrm>
            <a:prstGeom prst="rect">
              <a:avLst/>
            </a:prstGeom>
          </p:spPr>
        </p:pic>
        <p:sp>
          <p:nvSpPr>
            <p:cNvPr id="10" name="Ovaal 9">
              <a:extLst>
                <a:ext uri="{FF2B5EF4-FFF2-40B4-BE49-F238E27FC236}">
                  <a16:creationId xmlns:a16="http://schemas.microsoft.com/office/drawing/2014/main" id="{18CB08EC-F933-42A4-871E-3F836CFC11EF}"/>
                </a:ext>
              </a:extLst>
            </p:cNvPr>
            <p:cNvSpPr/>
            <p:nvPr/>
          </p:nvSpPr>
          <p:spPr>
            <a:xfrm>
              <a:off x="9767604" y="2915519"/>
              <a:ext cx="447619" cy="4476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40CB5FFF-CA7D-4420-BF1A-A918EB56D7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9836294" y="2978275"/>
              <a:ext cx="302127" cy="302127"/>
            </a:xfrm>
            <a:prstGeom prst="rect">
              <a:avLst/>
            </a:prstGeom>
          </p:spPr>
        </p:pic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B9D7996F-9FEA-4C15-89DA-98D8CF6E032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0449566" y="2829240"/>
              <a:ext cx="636402" cy="954604"/>
            </a:xfrm>
            <a:prstGeom prst="rect">
              <a:avLst/>
            </a:prstGeom>
          </p:spPr>
        </p:pic>
        <p:sp>
          <p:nvSpPr>
            <p:cNvPr id="31" name="Ovaal 30">
              <a:extLst>
                <a:ext uri="{FF2B5EF4-FFF2-40B4-BE49-F238E27FC236}">
                  <a16:creationId xmlns:a16="http://schemas.microsoft.com/office/drawing/2014/main" id="{103127C4-02EE-4E33-B1DB-504590233DDF}"/>
                </a:ext>
              </a:extLst>
            </p:cNvPr>
            <p:cNvSpPr/>
            <p:nvPr/>
          </p:nvSpPr>
          <p:spPr>
            <a:xfrm>
              <a:off x="10543957" y="2931705"/>
              <a:ext cx="447619" cy="4476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11" name="Groep 10">
              <a:extLst>
                <a:ext uri="{FF2B5EF4-FFF2-40B4-BE49-F238E27FC236}">
                  <a16:creationId xmlns:a16="http://schemas.microsoft.com/office/drawing/2014/main" id="{4D762581-B12A-4D8C-A91D-C552CE423165}"/>
                </a:ext>
              </a:extLst>
            </p:cNvPr>
            <p:cNvGrpSpPr/>
            <p:nvPr/>
          </p:nvGrpSpPr>
          <p:grpSpPr>
            <a:xfrm>
              <a:off x="10036743" y="3139329"/>
              <a:ext cx="636402" cy="954604"/>
              <a:chOff x="10036743" y="3139329"/>
              <a:chExt cx="636402" cy="954604"/>
            </a:xfrm>
          </p:grpSpPr>
          <p:pic>
            <p:nvPicPr>
              <p:cNvPr id="22" name="Graphic 21">
                <a:extLst>
                  <a:ext uri="{FF2B5EF4-FFF2-40B4-BE49-F238E27FC236}">
                    <a16:creationId xmlns:a16="http://schemas.microsoft.com/office/drawing/2014/main" id="{9B9D6152-60EC-415F-9901-B54EC80A69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10036743" y="3139329"/>
                <a:ext cx="636402" cy="954604"/>
              </a:xfrm>
              <a:prstGeom prst="rect">
                <a:avLst/>
              </a:prstGeom>
            </p:spPr>
          </p:pic>
          <p:sp>
            <p:nvSpPr>
              <p:cNvPr id="30" name="Ovaal 29">
                <a:extLst>
                  <a:ext uri="{FF2B5EF4-FFF2-40B4-BE49-F238E27FC236}">
                    <a16:creationId xmlns:a16="http://schemas.microsoft.com/office/drawing/2014/main" id="{558C34AA-DA8F-48DC-B4F7-4718BB1A29A4}"/>
                  </a:ext>
                </a:extLst>
              </p:cNvPr>
              <p:cNvSpPr/>
              <p:nvPr/>
            </p:nvSpPr>
            <p:spPr>
              <a:xfrm>
                <a:off x="10135233" y="3245870"/>
                <a:ext cx="447619" cy="4476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pic>
            <p:nvPicPr>
              <p:cNvPr id="23" name="Graphic 22">
                <a:extLst>
                  <a:ext uri="{FF2B5EF4-FFF2-40B4-BE49-F238E27FC236}">
                    <a16:creationId xmlns:a16="http://schemas.microsoft.com/office/drawing/2014/main" id="{F31904EF-C585-46BC-9433-9EFF694CDB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10203880" y="3290832"/>
                <a:ext cx="302127" cy="302127"/>
              </a:xfrm>
              <a:prstGeom prst="rect">
                <a:avLst/>
              </a:prstGeom>
            </p:spPr>
          </p:pic>
        </p:grpSp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BCAD944E-B053-4CDD-A005-EF35F84786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0637965" y="3002675"/>
              <a:ext cx="302127" cy="2517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11545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5CD6124F-E314-4BBF-860D-7049E800A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044" y="436141"/>
            <a:ext cx="8995158" cy="558376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CASE STUDY MALAWI</a:t>
            </a:r>
            <a:endParaRPr lang="en-GB" dirty="0"/>
          </a:p>
        </p:txBody>
      </p:sp>
      <p:grpSp>
        <p:nvGrpSpPr>
          <p:cNvPr id="11" name="Groep 10">
            <a:extLst>
              <a:ext uri="{FF2B5EF4-FFF2-40B4-BE49-F238E27FC236}">
                <a16:creationId xmlns:a16="http://schemas.microsoft.com/office/drawing/2014/main" id="{40753574-D96C-48E7-9D91-E379CFAEEE3A}"/>
              </a:ext>
            </a:extLst>
          </p:cNvPr>
          <p:cNvGrpSpPr/>
          <p:nvPr/>
        </p:nvGrpSpPr>
        <p:grpSpPr>
          <a:xfrm>
            <a:off x="313540" y="1761637"/>
            <a:ext cx="439200" cy="439200"/>
            <a:chOff x="311877" y="1738375"/>
            <a:chExt cx="439200" cy="439200"/>
          </a:xfrm>
        </p:grpSpPr>
        <p:sp>
          <p:nvSpPr>
            <p:cNvPr id="12" name="Ovaal 11">
              <a:extLst>
                <a:ext uri="{FF2B5EF4-FFF2-40B4-BE49-F238E27FC236}">
                  <a16:creationId xmlns:a16="http://schemas.microsoft.com/office/drawing/2014/main" id="{6CAE120A-730C-477E-B8DF-A1EF6B33FDE2}"/>
                </a:ext>
              </a:extLst>
            </p:cNvPr>
            <p:cNvSpPr/>
            <p:nvPr/>
          </p:nvSpPr>
          <p:spPr>
            <a:xfrm>
              <a:off x="311877" y="1738375"/>
              <a:ext cx="439200" cy="439200"/>
            </a:xfrm>
            <a:prstGeom prst="ellipse">
              <a:avLst/>
            </a:prstGeom>
            <a:solidFill>
              <a:srgbClr val="4C82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ADEFF911-088B-4CDE-B03B-D36389CB84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93775" y="1781817"/>
              <a:ext cx="288000" cy="291198"/>
            </a:xfrm>
            <a:prstGeom prst="rect">
              <a:avLst/>
            </a:prstGeom>
          </p:spPr>
        </p:pic>
      </p:grpSp>
      <p:pic>
        <p:nvPicPr>
          <p:cNvPr id="19" name="Afbeelding 18" descr="Afbeelding met tekst, kaart&#10;&#10;Beschrijving is gegenereerd met zeer hoge betrouwbaarheid">
            <a:extLst>
              <a:ext uri="{FF2B5EF4-FFF2-40B4-BE49-F238E27FC236}">
                <a16:creationId xmlns:a16="http://schemas.microsoft.com/office/drawing/2014/main" id="{2BD5CDC1-6EA8-4A93-AFF6-A103B42520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922" y="1082842"/>
            <a:ext cx="6616155" cy="577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657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5286E936-AF02-4FA9-9E23-2BAFE37BC53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917891" y="3123371"/>
            <a:ext cx="8761413" cy="1123949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en-GB" sz="2400" dirty="0">
                <a:solidFill>
                  <a:srgbClr val="1D5365"/>
                </a:solidFill>
                <a:latin typeface="+mj-lt"/>
                <a:ea typeface="Open Sans Semibold" charset="0"/>
                <a:cs typeface="Open Sans Semibold" charset="0"/>
              </a:rPr>
              <a:t>To what extent can </a:t>
            </a:r>
            <a:r>
              <a:rPr lang="en-GB" sz="2400" dirty="0">
                <a:latin typeface="+mj-lt"/>
                <a:ea typeface="Open Sans Semibold" charset="0"/>
                <a:cs typeface="Open Sans Semibold" charset="0"/>
              </a:rPr>
              <a:t>machine learning </a:t>
            </a:r>
            <a:r>
              <a:rPr lang="en-GB" sz="2400" dirty="0">
                <a:solidFill>
                  <a:srgbClr val="1D5365"/>
                </a:solidFill>
                <a:latin typeface="+mj-lt"/>
                <a:ea typeface="Open Sans Semibold" charset="0"/>
                <a:cs typeface="Open Sans Semibold" charset="0"/>
              </a:rPr>
              <a:t>and satellite-derived products be used to obtain agricultural drought forecast with high forecast skill in early warning early action ?</a:t>
            </a:r>
          </a:p>
          <a:p>
            <a:pPr marL="0" indent="0">
              <a:buNone/>
            </a:pPr>
            <a:endParaRPr lang="en-GB" sz="2400" dirty="0">
              <a:solidFill>
                <a:srgbClr val="4C8294"/>
              </a:solidFill>
              <a:latin typeface="+mj-lt"/>
              <a:ea typeface="Open Sans Semibold" charset="0"/>
              <a:cs typeface="Open Sans Semibold" charset="0"/>
            </a:endParaRPr>
          </a:p>
          <a:p>
            <a:pPr marL="0" indent="0">
              <a:buNone/>
            </a:pPr>
            <a:endParaRPr lang="en-GB" sz="2400" dirty="0">
              <a:solidFill>
                <a:srgbClr val="1D5365"/>
              </a:solidFill>
            </a:endParaRPr>
          </a:p>
          <a:p>
            <a:pPr marL="0" indent="0">
              <a:buNone/>
            </a:pPr>
            <a:endParaRPr lang="en-GB" sz="2400" dirty="0">
              <a:solidFill>
                <a:srgbClr val="1D5365"/>
              </a:solidFill>
            </a:endParaRPr>
          </a:p>
          <a:p>
            <a:pPr marL="0" indent="0">
              <a:buNone/>
            </a:pPr>
            <a:endParaRPr lang="en-GB" sz="2400" dirty="0">
              <a:solidFill>
                <a:srgbClr val="1D5365"/>
              </a:solidFill>
            </a:endParaRPr>
          </a:p>
          <a:p>
            <a:pPr marL="0" indent="0">
              <a:buNone/>
            </a:pPr>
            <a:endParaRPr lang="en-GB" sz="2400" dirty="0">
              <a:solidFill>
                <a:srgbClr val="1D5365"/>
              </a:solidFill>
            </a:endParaRPr>
          </a:p>
          <a:p>
            <a:pPr marL="0" indent="0">
              <a:buNone/>
            </a:pPr>
            <a:endParaRPr lang="en-GB" sz="2400" i="1" dirty="0">
              <a:solidFill>
                <a:srgbClr val="4C8294"/>
              </a:solidFill>
              <a:latin typeface="Open Sans Semibold" charset="0"/>
              <a:ea typeface="Open Sans Semibold" charset="0"/>
              <a:cs typeface="Open Sans Semibold" charset="0"/>
            </a:endParaRPr>
          </a:p>
          <a:p>
            <a:pPr marL="0" indent="0">
              <a:buNone/>
            </a:pPr>
            <a:endParaRPr lang="en-GB" sz="2400" i="1" dirty="0">
              <a:solidFill>
                <a:srgbClr val="4C8294"/>
              </a:solidFill>
              <a:latin typeface="Open Sans Semibold" charset="0"/>
              <a:ea typeface="Open Sans Semibold" charset="0"/>
              <a:cs typeface="Open Sans Semibold" charset="0"/>
            </a:endParaRPr>
          </a:p>
          <a:p>
            <a:pPr marL="0" indent="0">
              <a:buNone/>
            </a:pPr>
            <a:endParaRPr lang="en-GB" sz="2400" i="1" dirty="0">
              <a:solidFill>
                <a:srgbClr val="4C8294"/>
              </a:solidFill>
              <a:latin typeface="Open Sans Semibold" charset="0"/>
              <a:ea typeface="Open Sans Semibold" charset="0"/>
              <a:cs typeface="Open Sans Semibold" charset="0"/>
            </a:endParaRPr>
          </a:p>
          <a:p>
            <a:pPr marL="0" indent="0">
              <a:buNone/>
            </a:pPr>
            <a:endParaRPr lang="en-GB" sz="2400" i="1" dirty="0">
              <a:solidFill>
                <a:srgbClr val="4C8294"/>
              </a:solidFill>
              <a:latin typeface="Open Sans Semibold" charset="0"/>
              <a:ea typeface="Open Sans Semibold" charset="0"/>
              <a:cs typeface="Open Sans Semibold" charset="0"/>
            </a:endParaRPr>
          </a:p>
          <a:p>
            <a:pPr marL="0" indent="0">
              <a:buNone/>
            </a:pPr>
            <a:endParaRPr lang="en-GB" sz="2400" i="1" dirty="0">
              <a:solidFill>
                <a:srgbClr val="4C8294"/>
              </a:solidFill>
              <a:latin typeface="Open Sans Semibold" charset="0"/>
              <a:ea typeface="Open Sans Semibold" charset="0"/>
              <a:cs typeface="Open Sans Semibold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CD6124F-E314-4BBF-860D-7049E800A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044" y="436141"/>
            <a:ext cx="8995158" cy="558376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RESEARCH QUESTION</a:t>
            </a:r>
            <a:endParaRPr lang="en-GB" dirty="0"/>
          </a:p>
        </p:txBody>
      </p:sp>
      <p:grpSp>
        <p:nvGrpSpPr>
          <p:cNvPr id="8" name="Groep 7">
            <a:extLst>
              <a:ext uri="{FF2B5EF4-FFF2-40B4-BE49-F238E27FC236}">
                <a16:creationId xmlns:a16="http://schemas.microsoft.com/office/drawing/2014/main" id="{5DB603DC-5F03-4540-92A3-BEC9116F94E3}"/>
              </a:ext>
            </a:extLst>
          </p:cNvPr>
          <p:cNvGrpSpPr/>
          <p:nvPr/>
        </p:nvGrpSpPr>
        <p:grpSpPr>
          <a:xfrm>
            <a:off x="302250" y="2652448"/>
            <a:ext cx="439200" cy="439200"/>
            <a:chOff x="290446" y="2938503"/>
            <a:chExt cx="439200" cy="439200"/>
          </a:xfrm>
        </p:grpSpPr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60C2D2EF-5345-446B-8B08-1A5DE3A950DC}"/>
                </a:ext>
              </a:extLst>
            </p:cNvPr>
            <p:cNvSpPr/>
            <p:nvPr/>
          </p:nvSpPr>
          <p:spPr>
            <a:xfrm>
              <a:off x="290446" y="2938503"/>
              <a:ext cx="439200" cy="439200"/>
            </a:xfrm>
            <a:prstGeom prst="ellipse">
              <a:avLst/>
            </a:prstGeom>
            <a:solidFill>
              <a:srgbClr val="4C82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6B382534-CB73-4B0A-8ECC-3022F1FB77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67612" y="3019528"/>
              <a:ext cx="288000" cy="288000"/>
            </a:xfrm>
            <a:prstGeom prst="rect">
              <a:avLst/>
            </a:prstGeom>
          </p:spPr>
        </p:pic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8D4F10D3-B88A-43F6-A6F3-1F12EB0E13E7}"/>
                </a:ext>
              </a:extLst>
            </p:cNvPr>
            <p:cNvSpPr/>
            <p:nvPr/>
          </p:nvSpPr>
          <p:spPr>
            <a:xfrm>
              <a:off x="441838" y="3061919"/>
              <a:ext cx="162000" cy="162000"/>
            </a:xfrm>
            <a:prstGeom prst="ellipse">
              <a:avLst/>
            </a:prstGeom>
            <a:solidFill>
              <a:srgbClr val="4C8294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400" b="1" dirty="0">
                  <a:latin typeface="Open Sans Light" panose="020B0306030504020204"/>
                </a:rPr>
                <a:t>?</a:t>
              </a:r>
              <a:endParaRPr lang="en-GB" sz="1400" b="1" dirty="0">
                <a:latin typeface="Open Sans Light" panose="020B0306030504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7991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5D0D7547-F97E-4A54-AE83-DEA9BA5F4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QUALITATIVE DATA COLLECTION</a:t>
            </a:r>
            <a:endParaRPr lang="en-GB" dirty="0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C25D9164-802C-4DAA-82E1-5333688337CF}"/>
              </a:ext>
            </a:extLst>
          </p:cNvPr>
          <p:cNvSpPr txBox="1"/>
          <p:nvPr/>
        </p:nvSpPr>
        <p:spPr>
          <a:xfrm>
            <a:off x="1120044" y="2738503"/>
            <a:ext cx="2101515" cy="923330"/>
          </a:xfrm>
          <a:prstGeom prst="rect">
            <a:avLst/>
          </a:prstGeom>
          <a:solidFill>
            <a:srgbClr val="1D5365"/>
          </a:solidFill>
          <a:ln>
            <a:solidFill>
              <a:srgbClr val="1D5365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rgbClr val="F6F0E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Qualitative</a:t>
            </a:r>
            <a:r>
              <a:rPr lang="nl-NL" dirty="0">
                <a:solidFill>
                  <a:srgbClr val="F6F0E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data </a:t>
            </a:r>
            <a:r>
              <a:rPr lang="en-GB" dirty="0">
                <a:solidFill>
                  <a:srgbClr val="F6F0E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collection</a:t>
            </a:r>
            <a:r>
              <a:rPr lang="nl-NL" dirty="0">
                <a:solidFill>
                  <a:srgbClr val="F6F0E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dirty="0">
                <a:solidFill>
                  <a:srgbClr val="F6F0E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and</a:t>
            </a:r>
            <a:r>
              <a:rPr lang="nl-NL" dirty="0">
                <a:solidFill>
                  <a:srgbClr val="F6F0E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dirty="0">
                <a:solidFill>
                  <a:srgbClr val="F6F0E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analysis</a:t>
            </a:r>
            <a:r>
              <a:rPr lang="nl-NL" dirty="0">
                <a:solidFill>
                  <a:srgbClr val="F6F0E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en-GB" dirty="0">
              <a:solidFill>
                <a:srgbClr val="F6F0EB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8DE0990B-A074-41C9-BFEC-5A0300B66E99}"/>
              </a:ext>
            </a:extLst>
          </p:cNvPr>
          <p:cNvSpPr txBox="1"/>
          <p:nvPr/>
        </p:nvSpPr>
        <p:spPr>
          <a:xfrm>
            <a:off x="4023479" y="3007305"/>
            <a:ext cx="1186624" cy="369332"/>
          </a:xfrm>
          <a:prstGeom prst="rect">
            <a:avLst/>
          </a:prstGeom>
          <a:noFill/>
          <a:ln w="12700">
            <a:solidFill>
              <a:srgbClr val="1D5365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rgbClr val="1D5365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Builds to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626774BA-5FA3-4709-AC13-9BC6C9595B7D}"/>
              </a:ext>
            </a:extLst>
          </p:cNvPr>
          <p:cNvSpPr txBox="1"/>
          <p:nvPr/>
        </p:nvSpPr>
        <p:spPr>
          <a:xfrm>
            <a:off x="6012023" y="2727640"/>
            <a:ext cx="2626995" cy="923330"/>
          </a:xfrm>
          <a:prstGeom prst="rect">
            <a:avLst/>
          </a:prstGeom>
          <a:noFill/>
          <a:ln>
            <a:solidFill>
              <a:srgbClr val="1D5365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rgbClr val="1D5365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Quantitative data collection and</a:t>
            </a:r>
          </a:p>
          <a:p>
            <a:pPr algn="ctr"/>
            <a:r>
              <a:rPr lang="en-GB" dirty="0">
                <a:solidFill>
                  <a:srgbClr val="1D5365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analysis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EB54B916-0BE9-4F0B-B795-57823062B50F}"/>
              </a:ext>
            </a:extLst>
          </p:cNvPr>
          <p:cNvSpPr txBox="1"/>
          <p:nvPr/>
        </p:nvSpPr>
        <p:spPr>
          <a:xfrm>
            <a:off x="9440938" y="3001545"/>
            <a:ext cx="1770219" cy="369332"/>
          </a:xfrm>
          <a:prstGeom prst="rect">
            <a:avLst/>
          </a:prstGeom>
          <a:noFill/>
          <a:ln w="12700">
            <a:solidFill>
              <a:srgbClr val="1D5365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rgbClr val="1D5365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Interpretation</a:t>
            </a:r>
          </a:p>
        </p:txBody>
      </p:sp>
      <p:cxnSp>
        <p:nvCxnSpPr>
          <p:cNvPr id="19" name="Rechte verbindingslijn met pijl 18">
            <a:extLst>
              <a:ext uri="{FF2B5EF4-FFF2-40B4-BE49-F238E27FC236}">
                <a16:creationId xmlns:a16="http://schemas.microsoft.com/office/drawing/2014/main" id="{73110CE7-B26F-41B2-BFDE-D2D3D4751338}"/>
              </a:ext>
            </a:extLst>
          </p:cNvPr>
          <p:cNvCxnSpPr>
            <a:cxnSpLocks/>
            <a:stCxn id="15" idx="3"/>
            <a:endCxn id="16" idx="1"/>
          </p:cNvCxnSpPr>
          <p:nvPr/>
        </p:nvCxnSpPr>
        <p:spPr>
          <a:xfrm flipV="1">
            <a:off x="3221559" y="3191971"/>
            <a:ext cx="801920" cy="8197"/>
          </a:xfrm>
          <a:prstGeom prst="straightConnector1">
            <a:avLst/>
          </a:prstGeom>
          <a:ln w="19050">
            <a:solidFill>
              <a:srgbClr val="1D536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met pijl 19">
            <a:extLst>
              <a:ext uri="{FF2B5EF4-FFF2-40B4-BE49-F238E27FC236}">
                <a16:creationId xmlns:a16="http://schemas.microsoft.com/office/drawing/2014/main" id="{F5AF1936-B591-41F2-8B25-EC28A4F9481D}"/>
              </a:ext>
            </a:extLst>
          </p:cNvPr>
          <p:cNvCxnSpPr>
            <a:cxnSpLocks/>
            <a:stCxn id="17" idx="3"/>
          </p:cNvCxnSpPr>
          <p:nvPr/>
        </p:nvCxnSpPr>
        <p:spPr>
          <a:xfrm flipV="1">
            <a:off x="8639018" y="3186211"/>
            <a:ext cx="801920" cy="3094"/>
          </a:xfrm>
          <a:prstGeom prst="straightConnector1">
            <a:avLst/>
          </a:prstGeom>
          <a:ln w="19050">
            <a:solidFill>
              <a:srgbClr val="1D536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met pijl 20">
            <a:extLst>
              <a:ext uri="{FF2B5EF4-FFF2-40B4-BE49-F238E27FC236}">
                <a16:creationId xmlns:a16="http://schemas.microsoft.com/office/drawing/2014/main" id="{DD74D926-36F9-4C13-96D0-E2C1AC087B5D}"/>
              </a:ext>
            </a:extLst>
          </p:cNvPr>
          <p:cNvCxnSpPr>
            <a:cxnSpLocks/>
            <a:stCxn id="16" idx="3"/>
            <a:endCxn id="17" idx="1"/>
          </p:cNvCxnSpPr>
          <p:nvPr/>
        </p:nvCxnSpPr>
        <p:spPr>
          <a:xfrm flipV="1">
            <a:off x="5210103" y="3189305"/>
            <a:ext cx="801920" cy="2666"/>
          </a:xfrm>
          <a:prstGeom prst="straightConnector1">
            <a:avLst/>
          </a:prstGeom>
          <a:ln w="19050">
            <a:solidFill>
              <a:srgbClr val="1D536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ep 26">
            <a:extLst>
              <a:ext uri="{FF2B5EF4-FFF2-40B4-BE49-F238E27FC236}">
                <a16:creationId xmlns:a16="http://schemas.microsoft.com/office/drawing/2014/main" id="{B309270C-27F3-4618-A4B9-224895B58845}"/>
              </a:ext>
            </a:extLst>
          </p:cNvPr>
          <p:cNvGrpSpPr/>
          <p:nvPr/>
        </p:nvGrpSpPr>
        <p:grpSpPr>
          <a:xfrm>
            <a:off x="313541" y="3774043"/>
            <a:ext cx="439200" cy="439200"/>
            <a:chOff x="313541" y="3478768"/>
            <a:chExt cx="439200" cy="439200"/>
          </a:xfrm>
        </p:grpSpPr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E0A0B78F-DBFF-4DF5-A6C0-5A76D9DF3A77}"/>
                </a:ext>
              </a:extLst>
            </p:cNvPr>
            <p:cNvSpPr/>
            <p:nvPr/>
          </p:nvSpPr>
          <p:spPr>
            <a:xfrm>
              <a:off x="313541" y="3478768"/>
              <a:ext cx="439200" cy="439200"/>
            </a:xfrm>
            <a:prstGeom prst="ellipse">
              <a:avLst/>
            </a:prstGeom>
            <a:solidFill>
              <a:srgbClr val="4C82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29" name="Groep 28">
              <a:extLst>
                <a:ext uri="{FF2B5EF4-FFF2-40B4-BE49-F238E27FC236}">
                  <a16:creationId xmlns:a16="http://schemas.microsoft.com/office/drawing/2014/main" id="{B6C15BA6-BB5B-4E77-81EC-C8D954D8FF6E}"/>
                </a:ext>
              </a:extLst>
            </p:cNvPr>
            <p:cNvGrpSpPr/>
            <p:nvPr/>
          </p:nvGrpSpPr>
          <p:grpSpPr>
            <a:xfrm>
              <a:off x="426779" y="3612118"/>
              <a:ext cx="217170" cy="169824"/>
              <a:chOff x="400050" y="3541134"/>
              <a:chExt cx="252000" cy="252000"/>
            </a:xfrm>
          </p:grpSpPr>
          <p:cxnSp>
            <p:nvCxnSpPr>
              <p:cNvPr id="30" name="Verbindingslijn: gebogen 29">
                <a:extLst>
                  <a:ext uri="{FF2B5EF4-FFF2-40B4-BE49-F238E27FC236}">
                    <a16:creationId xmlns:a16="http://schemas.microsoft.com/office/drawing/2014/main" id="{55D928B6-FEC3-4EF2-8D51-670A627171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0050" y="3541134"/>
                <a:ext cx="141273" cy="119353"/>
              </a:xfrm>
              <a:prstGeom prst="bentConnector3">
                <a:avLst>
                  <a:gd name="adj1" fmla="val 178378"/>
                </a:avLst>
              </a:prstGeom>
              <a:ln w="1905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Verbindingslijn: gebogen 30">
                <a:extLst>
                  <a:ext uri="{FF2B5EF4-FFF2-40B4-BE49-F238E27FC236}">
                    <a16:creationId xmlns:a16="http://schemas.microsoft.com/office/drawing/2014/main" id="{E31F5A08-F764-496D-86D2-7987DCD41A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3111" y="3660487"/>
                <a:ext cx="138939" cy="132647"/>
              </a:xfrm>
              <a:prstGeom prst="bentConnector3">
                <a:avLst>
                  <a:gd name="adj1" fmla="val -75039"/>
                </a:avLst>
              </a:prstGeom>
              <a:ln w="1905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Groep 21">
            <a:extLst>
              <a:ext uri="{FF2B5EF4-FFF2-40B4-BE49-F238E27FC236}">
                <a16:creationId xmlns:a16="http://schemas.microsoft.com/office/drawing/2014/main" id="{48C70810-C263-4671-AA6E-118C9123EB78}"/>
              </a:ext>
            </a:extLst>
          </p:cNvPr>
          <p:cNvGrpSpPr/>
          <p:nvPr/>
        </p:nvGrpSpPr>
        <p:grpSpPr>
          <a:xfrm>
            <a:off x="1630801" y="4617031"/>
            <a:ext cx="1080000" cy="1080000"/>
            <a:chOff x="302688" y="4030883"/>
            <a:chExt cx="439200" cy="439200"/>
          </a:xfrm>
        </p:grpSpPr>
        <p:sp>
          <p:nvSpPr>
            <p:cNvPr id="23" name="Ovaal 22">
              <a:extLst>
                <a:ext uri="{FF2B5EF4-FFF2-40B4-BE49-F238E27FC236}">
                  <a16:creationId xmlns:a16="http://schemas.microsoft.com/office/drawing/2014/main" id="{13FB3A9F-842C-4360-9109-4CF18FD52E49}"/>
                </a:ext>
              </a:extLst>
            </p:cNvPr>
            <p:cNvSpPr/>
            <p:nvPr/>
          </p:nvSpPr>
          <p:spPr>
            <a:xfrm>
              <a:off x="302688" y="4030883"/>
              <a:ext cx="439200" cy="439200"/>
            </a:xfrm>
            <a:prstGeom prst="ellipse">
              <a:avLst/>
            </a:prstGeom>
            <a:solidFill>
              <a:srgbClr val="1D53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6CB46DA0-042A-4F87-B755-72151D84D6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81888" y="4154553"/>
              <a:ext cx="288000" cy="194131"/>
            </a:xfrm>
            <a:prstGeom prst="rect">
              <a:avLst/>
            </a:prstGeom>
          </p:spPr>
        </p:pic>
      </p:grpSp>
      <p:cxnSp>
        <p:nvCxnSpPr>
          <p:cNvPr id="25" name="Rechte verbindingslijn met pijl 24">
            <a:extLst>
              <a:ext uri="{FF2B5EF4-FFF2-40B4-BE49-F238E27FC236}">
                <a16:creationId xmlns:a16="http://schemas.microsoft.com/office/drawing/2014/main" id="{34B56F3A-E975-4CF4-9EE1-BCDE7D44662E}"/>
              </a:ext>
            </a:extLst>
          </p:cNvPr>
          <p:cNvCxnSpPr>
            <a:cxnSpLocks/>
            <a:endCxn id="23" idx="0"/>
          </p:cNvCxnSpPr>
          <p:nvPr/>
        </p:nvCxnSpPr>
        <p:spPr>
          <a:xfrm flipH="1">
            <a:off x="2170801" y="3661833"/>
            <a:ext cx="1" cy="955198"/>
          </a:xfrm>
          <a:prstGeom prst="straightConnector1">
            <a:avLst/>
          </a:prstGeom>
          <a:ln>
            <a:solidFill>
              <a:srgbClr val="1D536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6726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F689858-5081-4A70-BA59-71FC67C6D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044" y="436141"/>
            <a:ext cx="8995158" cy="558376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FORECAST CALENDAR</a:t>
            </a:r>
            <a:endParaRPr lang="en-GB" dirty="0"/>
          </a:p>
        </p:txBody>
      </p:sp>
      <p:pic>
        <p:nvPicPr>
          <p:cNvPr id="7" name="Afbeelding 6" descr="Afbeelding met scherm, monitor&#10;&#10;Automatisch gegenereerde beschrijving">
            <a:extLst>
              <a:ext uri="{FF2B5EF4-FFF2-40B4-BE49-F238E27FC236}">
                <a16:creationId xmlns:a16="http://schemas.microsoft.com/office/drawing/2014/main" id="{E4F08F92-2DB2-4925-9C36-D21C2DCA54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2218"/>
          <a:stretch/>
        </p:blipFill>
        <p:spPr>
          <a:xfrm>
            <a:off x="1598421" y="2046625"/>
            <a:ext cx="10309616" cy="3968515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C5928AEC-1F5C-41F8-A696-8F6C505A2FB4}"/>
              </a:ext>
            </a:extLst>
          </p:cNvPr>
          <p:cNvSpPr/>
          <p:nvPr/>
        </p:nvSpPr>
        <p:spPr>
          <a:xfrm>
            <a:off x="3829050" y="2595666"/>
            <a:ext cx="2647950" cy="304800"/>
          </a:xfrm>
          <a:prstGeom prst="rect">
            <a:avLst/>
          </a:prstGeom>
          <a:solidFill>
            <a:srgbClr val="F6F0EB"/>
          </a:solidFill>
          <a:ln>
            <a:solidFill>
              <a:srgbClr val="F6F0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FDECC41D-748C-4BBB-8519-307C7469E271}"/>
              </a:ext>
            </a:extLst>
          </p:cNvPr>
          <p:cNvSpPr/>
          <p:nvPr/>
        </p:nvSpPr>
        <p:spPr>
          <a:xfrm>
            <a:off x="8172450" y="1495425"/>
            <a:ext cx="1352550" cy="4752975"/>
          </a:xfrm>
          <a:prstGeom prst="rect">
            <a:avLst/>
          </a:prstGeom>
          <a:noFill/>
          <a:ln w="28575">
            <a:solidFill>
              <a:srgbClr val="FFAA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11077346-16FA-456E-A799-9A99A56E4806}"/>
              </a:ext>
            </a:extLst>
          </p:cNvPr>
          <p:cNvSpPr/>
          <p:nvPr/>
        </p:nvSpPr>
        <p:spPr>
          <a:xfrm>
            <a:off x="1457325" y="1495424"/>
            <a:ext cx="1352550" cy="4752975"/>
          </a:xfrm>
          <a:prstGeom prst="rect">
            <a:avLst/>
          </a:prstGeom>
          <a:noFill/>
          <a:ln w="28575">
            <a:solidFill>
              <a:srgbClr val="FFAA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592BAC08-81BC-46BB-B48D-2BE8F26B443B}"/>
              </a:ext>
            </a:extLst>
          </p:cNvPr>
          <p:cNvSpPr txBox="1"/>
          <p:nvPr/>
        </p:nvSpPr>
        <p:spPr>
          <a:xfrm>
            <a:off x="8172450" y="6381674"/>
            <a:ext cx="1352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rgbClr val="FFAA9B"/>
                </a:solidFill>
              </a:rPr>
              <a:t>Start</a:t>
            </a:r>
            <a:endParaRPr lang="en-GB" dirty="0">
              <a:solidFill>
                <a:srgbClr val="FFAA9B"/>
              </a:solidFill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2D151149-1E2F-46DA-B93A-BE1D415DCAAD}"/>
              </a:ext>
            </a:extLst>
          </p:cNvPr>
          <p:cNvSpPr txBox="1"/>
          <p:nvPr/>
        </p:nvSpPr>
        <p:spPr>
          <a:xfrm>
            <a:off x="1457325" y="6381674"/>
            <a:ext cx="1352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err="1">
                <a:solidFill>
                  <a:srgbClr val="FFAA9B"/>
                </a:solidFill>
              </a:rPr>
              <a:t>Mid</a:t>
            </a:r>
            <a:endParaRPr lang="en-GB" dirty="0">
              <a:solidFill>
                <a:srgbClr val="FFAA9B"/>
              </a:solidFill>
            </a:endParaRPr>
          </a:p>
        </p:txBody>
      </p:sp>
      <p:grpSp>
        <p:nvGrpSpPr>
          <p:cNvPr id="15" name="Groep 14">
            <a:extLst>
              <a:ext uri="{FF2B5EF4-FFF2-40B4-BE49-F238E27FC236}">
                <a16:creationId xmlns:a16="http://schemas.microsoft.com/office/drawing/2014/main" id="{118B4906-280A-4A1D-9025-2257AA2A4282}"/>
              </a:ext>
            </a:extLst>
          </p:cNvPr>
          <p:cNvGrpSpPr/>
          <p:nvPr/>
        </p:nvGrpSpPr>
        <p:grpSpPr>
          <a:xfrm>
            <a:off x="307828" y="3632911"/>
            <a:ext cx="439200" cy="439200"/>
            <a:chOff x="313541" y="3478768"/>
            <a:chExt cx="439200" cy="439200"/>
          </a:xfrm>
        </p:grpSpPr>
        <p:sp>
          <p:nvSpPr>
            <p:cNvPr id="16" name="Ovaal 15">
              <a:extLst>
                <a:ext uri="{FF2B5EF4-FFF2-40B4-BE49-F238E27FC236}">
                  <a16:creationId xmlns:a16="http://schemas.microsoft.com/office/drawing/2014/main" id="{55878748-796C-4693-9BF8-BD4F04489149}"/>
                </a:ext>
              </a:extLst>
            </p:cNvPr>
            <p:cNvSpPr/>
            <p:nvPr/>
          </p:nvSpPr>
          <p:spPr>
            <a:xfrm>
              <a:off x="313541" y="3478768"/>
              <a:ext cx="439200" cy="439200"/>
            </a:xfrm>
            <a:prstGeom prst="ellipse">
              <a:avLst/>
            </a:prstGeom>
            <a:solidFill>
              <a:srgbClr val="4C82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17" name="Groep 16">
              <a:extLst>
                <a:ext uri="{FF2B5EF4-FFF2-40B4-BE49-F238E27FC236}">
                  <a16:creationId xmlns:a16="http://schemas.microsoft.com/office/drawing/2014/main" id="{A52AA149-D91C-4306-B789-EC21F6FAADC5}"/>
                </a:ext>
              </a:extLst>
            </p:cNvPr>
            <p:cNvGrpSpPr/>
            <p:nvPr/>
          </p:nvGrpSpPr>
          <p:grpSpPr>
            <a:xfrm>
              <a:off x="426779" y="3612118"/>
              <a:ext cx="217170" cy="169824"/>
              <a:chOff x="400050" y="3541134"/>
              <a:chExt cx="252000" cy="252000"/>
            </a:xfrm>
          </p:grpSpPr>
          <p:cxnSp>
            <p:nvCxnSpPr>
              <p:cNvPr id="18" name="Verbindingslijn: gebogen 17">
                <a:extLst>
                  <a:ext uri="{FF2B5EF4-FFF2-40B4-BE49-F238E27FC236}">
                    <a16:creationId xmlns:a16="http://schemas.microsoft.com/office/drawing/2014/main" id="{1E26C962-A0AF-495C-9336-147AAF6740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0050" y="3541134"/>
                <a:ext cx="141273" cy="119353"/>
              </a:xfrm>
              <a:prstGeom prst="bentConnector3">
                <a:avLst>
                  <a:gd name="adj1" fmla="val 178378"/>
                </a:avLst>
              </a:prstGeom>
              <a:ln w="1905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Verbindingslijn: gebogen 18">
                <a:extLst>
                  <a:ext uri="{FF2B5EF4-FFF2-40B4-BE49-F238E27FC236}">
                    <a16:creationId xmlns:a16="http://schemas.microsoft.com/office/drawing/2014/main" id="{4ED27681-16A3-47E1-8B61-117537A7CB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3111" y="3660487"/>
                <a:ext cx="138939" cy="132647"/>
              </a:xfrm>
              <a:prstGeom prst="bentConnector3">
                <a:avLst>
                  <a:gd name="adj1" fmla="val -75039"/>
                </a:avLst>
              </a:prstGeom>
              <a:ln w="1905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55819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6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DBC2A628-BDCF-4B71-854D-075CF96AB95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20044" y="1857375"/>
            <a:ext cx="10575069" cy="477161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Combination between indigenous knowledge and scientific knowledge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D0D7547-F97E-4A54-AE83-DEA9BA5F4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044" y="436141"/>
            <a:ext cx="8995158" cy="558376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METHODOLOGY</a:t>
            </a:r>
            <a:endParaRPr lang="en-GB" dirty="0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7BFDFA33-3FA0-418C-B5D0-2A3BCEAE1591}"/>
              </a:ext>
            </a:extLst>
          </p:cNvPr>
          <p:cNvSpPr txBox="1"/>
          <p:nvPr/>
        </p:nvSpPr>
        <p:spPr>
          <a:xfrm>
            <a:off x="1120044" y="2738503"/>
            <a:ext cx="2101515" cy="923330"/>
          </a:xfrm>
          <a:prstGeom prst="rect">
            <a:avLst/>
          </a:prstGeom>
          <a:solidFill>
            <a:srgbClr val="F6F0EB"/>
          </a:solidFill>
          <a:ln>
            <a:solidFill>
              <a:srgbClr val="1D5365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rgbClr val="1D5365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Qualitative</a:t>
            </a:r>
            <a:r>
              <a:rPr lang="nl-NL" dirty="0">
                <a:solidFill>
                  <a:srgbClr val="1D5365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data </a:t>
            </a:r>
            <a:r>
              <a:rPr lang="en-GB" dirty="0">
                <a:solidFill>
                  <a:srgbClr val="1D5365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collection</a:t>
            </a:r>
            <a:r>
              <a:rPr lang="nl-NL" dirty="0">
                <a:solidFill>
                  <a:srgbClr val="1D5365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dirty="0">
                <a:solidFill>
                  <a:srgbClr val="1D5365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and</a:t>
            </a:r>
            <a:r>
              <a:rPr lang="nl-NL" dirty="0">
                <a:solidFill>
                  <a:srgbClr val="1D5365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dirty="0">
                <a:solidFill>
                  <a:srgbClr val="1D5365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analysis</a:t>
            </a:r>
            <a:r>
              <a:rPr lang="nl-NL" dirty="0">
                <a:solidFill>
                  <a:srgbClr val="1D5365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en-GB" dirty="0">
              <a:solidFill>
                <a:srgbClr val="1D5365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EF7312B4-24FF-4CD3-962B-6FF312AFC1DF}"/>
              </a:ext>
            </a:extLst>
          </p:cNvPr>
          <p:cNvSpPr txBox="1"/>
          <p:nvPr/>
        </p:nvSpPr>
        <p:spPr>
          <a:xfrm>
            <a:off x="4023479" y="3007305"/>
            <a:ext cx="1186624" cy="369332"/>
          </a:xfrm>
          <a:prstGeom prst="rect">
            <a:avLst/>
          </a:prstGeom>
          <a:noFill/>
          <a:ln w="12700">
            <a:solidFill>
              <a:srgbClr val="1D5365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rgbClr val="1D5365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Builds to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A0AB577D-0AAC-4CC9-B8B0-471FB0E49F05}"/>
              </a:ext>
            </a:extLst>
          </p:cNvPr>
          <p:cNvSpPr txBox="1"/>
          <p:nvPr/>
        </p:nvSpPr>
        <p:spPr>
          <a:xfrm>
            <a:off x="6012023" y="2727640"/>
            <a:ext cx="2626995" cy="923330"/>
          </a:xfrm>
          <a:prstGeom prst="rect">
            <a:avLst/>
          </a:prstGeom>
          <a:solidFill>
            <a:srgbClr val="1D5365"/>
          </a:solidFill>
          <a:ln>
            <a:solidFill>
              <a:srgbClr val="1D5365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rgbClr val="F6F0E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Quantitative data collection and </a:t>
            </a:r>
          </a:p>
          <a:p>
            <a:pPr algn="ctr"/>
            <a:r>
              <a:rPr lang="en-GB" dirty="0">
                <a:solidFill>
                  <a:srgbClr val="F6F0E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analysis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09268435-9804-42EC-AE60-A1BDE402D71B}"/>
              </a:ext>
            </a:extLst>
          </p:cNvPr>
          <p:cNvSpPr txBox="1"/>
          <p:nvPr/>
        </p:nvSpPr>
        <p:spPr>
          <a:xfrm>
            <a:off x="9440938" y="3001545"/>
            <a:ext cx="1770219" cy="369332"/>
          </a:xfrm>
          <a:prstGeom prst="rect">
            <a:avLst/>
          </a:prstGeom>
          <a:noFill/>
          <a:ln w="12700">
            <a:solidFill>
              <a:srgbClr val="1D5365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rgbClr val="1D5365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Interpretation</a:t>
            </a:r>
          </a:p>
        </p:txBody>
      </p:sp>
      <p:cxnSp>
        <p:nvCxnSpPr>
          <p:cNvPr id="19" name="Rechte verbindingslijn met pijl 18">
            <a:extLst>
              <a:ext uri="{FF2B5EF4-FFF2-40B4-BE49-F238E27FC236}">
                <a16:creationId xmlns:a16="http://schemas.microsoft.com/office/drawing/2014/main" id="{226D28A8-16B7-478C-A566-16609C326CF8}"/>
              </a:ext>
            </a:extLst>
          </p:cNvPr>
          <p:cNvCxnSpPr>
            <a:cxnSpLocks/>
            <a:stCxn id="15" idx="3"/>
            <a:endCxn id="16" idx="1"/>
          </p:cNvCxnSpPr>
          <p:nvPr/>
        </p:nvCxnSpPr>
        <p:spPr>
          <a:xfrm flipV="1">
            <a:off x="3221559" y="3191971"/>
            <a:ext cx="801920" cy="8197"/>
          </a:xfrm>
          <a:prstGeom prst="straightConnector1">
            <a:avLst/>
          </a:prstGeom>
          <a:ln w="19050">
            <a:solidFill>
              <a:srgbClr val="1D536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met pijl 19">
            <a:extLst>
              <a:ext uri="{FF2B5EF4-FFF2-40B4-BE49-F238E27FC236}">
                <a16:creationId xmlns:a16="http://schemas.microsoft.com/office/drawing/2014/main" id="{1DAF3FE7-CA02-4CBB-879C-B9A17AFFCD24}"/>
              </a:ext>
            </a:extLst>
          </p:cNvPr>
          <p:cNvCxnSpPr>
            <a:cxnSpLocks/>
            <a:stCxn id="17" idx="3"/>
          </p:cNvCxnSpPr>
          <p:nvPr/>
        </p:nvCxnSpPr>
        <p:spPr>
          <a:xfrm flipV="1">
            <a:off x="8639018" y="3186211"/>
            <a:ext cx="801920" cy="3094"/>
          </a:xfrm>
          <a:prstGeom prst="straightConnector1">
            <a:avLst/>
          </a:prstGeom>
          <a:ln w="19050">
            <a:solidFill>
              <a:srgbClr val="1D536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met pijl 20">
            <a:extLst>
              <a:ext uri="{FF2B5EF4-FFF2-40B4-BE49-F238E27FC236}">
                <a16:creationId xmlns:a16="http://schemas.microsoft.com/office/drawing/2014/main" id="{FD800FCA-BC06-4822-9376-0A054B128BED}"/>
              </a:ext>
            </a:extLst>
          </p:cNvPr>
          <p:cNvCxnSpPr>
            <a:cxnSpLocks/>
            <a:stCxn id="16" idx="3"/>
            <a:endCxn id="17" idx="1"/>
          </p:cNvCxnSpPr>
          <p:nvPr/>
        </p:nvCxnSpPr>
        <p:spPr>
          <a:xfrm flipV="1">
            <a:off x="5210103" y="3189305"/>
            <a:ext cx="801920" cy="2666"/>
          </a:xfrm>
          <a:prstGeom prst="straightConnector1">
            <a:avLst/>
          </a:prstGeom>
          <a:ln w="19050">
            <a:solidFill>
              <a:srgbClr val="1D536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ep 38">
            <a:extLst>
              <a:ext uri="{FF2B5EF4-FFF2-40B4-BE49-F238E27FC236}">
                <a16:creationId xmlns:a16="http://schemas.microsoft.com/office/drawing/2014/main" id="{DDE88638-1C5D-4F28-B824-99C010264D5C}"/>
              </a:ext>
            </a:extLst>
          </p:cNvPr>
          <p:cNvGrpSpPr/>
          <p:nvPr/>
        </p:nvGrpSpPr>
        <p:grpSpPr>
          <a:xfrm>
            <a:off x="6791594" y="4617031"/>
            <a:ext cx="1080000" cy="1080000"/>
            <a:chOff x="305645" y="4593753"/>
            <a:chExt cx="439200" cy="439200"/>
          </a:xfrm>
        </p:grpSpPr>
        <p:sp>
          <p:nvSpPr>
            <p:cNvPr id="40" name="Ovaal 39">
              <a:extLst>
                <a:ext uri="{FF2B5EF4-FFF2-40B4-BE49-F238E27FC236}">
                  <a16:creationId xmlns:a16="http://schemas.microsoft.com/office/drawing/2014/main" id="{E1C015F7-D65E-4F4C-8468-DAC45D576C66}"/>
                </a:ext>
              </a:extLst>
            </p:cNvPr>
            <p:cNvSpPr/>
            <p:nvPr/>
          </p:nvSpPr>
          <p:spPr>
            <a:xfrm>
              <a:off x="305645" y="4593753"/>
              <a:ext cx="439200" cy="439200"/>
            </a:xfrm>
            <a:prstGeom prst="ellipse">
              <a:avLst/>
            </a:prstGeom>
            <a:solidFill>
              <a:srgbClr val="1D53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41" name="Picture 16">
              <a:extLst>
                <a:ext uri="{FF2B5EF4-FFF2-40B4-BE49-F238E27FC236}">
                  <a16:creationId xmlns:a16="http://schemas.microsoft.com/office/drawing/2014/main" id="{1956E6A9-9335-45D9-B1A9-6B98EB242E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245" y="4627621"/>
              <a:ext cx="360000" cy="363997"/>
            </a:xfrm>
            <a:prstGeom prst="rect">
              <a:avLst/>
            </a:prstGeom>
          </p:spPr>
        </p:pic>
      </p:grpSp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D8B22353-74F1-4FE8-9501-18D955D5D5F4}"/>
              </a:ext>
            </a:extLst>
          </p:cNvPr>
          <p:cNvCxnSpPr>
            <a:stCxn id="17" idx="2"/>
            <a:endCxn id="40" idx="0"/>
          </p:cNvCxnSpPr>
          <p:nvPr/>
        </p:nvCxnSpPr>
        <p:spPr>
          <a:xfrm>
            <a:off x="7325521" y="3650970"/>
            <a:ext cx="6073" cy="966061"/>
          </a:xfrm>
          <a:prstGeom prst="straightConnector1">
            <a:avLst/>
          </a:prstGeom>
          <a:ln>
            <a:solidFill>
              <a:srgbClr val="1D536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ep 23">
            <a:extLst>
              <a:ext uri="{FF2B5EF4-FFF2-40B4-BE49-F238E27FC236}">
                <a16:creationId xmlns:a16="http://schemas.microsoft.com/office/drawing/2014/main" id="{C86DF3AE-193E-414D-AE6E-EF754C62B97A}"/>
              </a:ext>
            </a:extLst>
          </p:cNvPr>
          <p:cNvGrpSpPr/>
          <p:nvPr/>
        </p:nvGrpSpPr>
        <p:grpSpPr>
          <a:xfrm>
            <a:off x="307828" y="3632911"/>
            <a:ext cx="439200" cy="439200"/>
            <a:chOff x="313541" y="3478768"/>
            <a:chExt cx="439200" cy="439200"/>
          </a:xfrm>
        </p:grpSpPr>
        <p:sp>
          <p:nvSpPr>
            <p:cNvPr id="25" name="Ovaal 24">
              <a:extLst>
                <a:ext uri="{FF2B5EF4-FFF2-40B4-BE49-F238E27FC236}">
                  <a16:creationId xmlns:a16="http://schemas.microsoft.com/office/drawing/2014/main" id="{49B09C4E-9335-495B-9F22-7677581E60A8}"/>
                </a:ext>
              </a:extLst>
            </p:cNvPr>
            <p:cNvSpPr/>
            <p:nvPr/>
          </p:nvSpPr>
          <p:spPr>
            <a:xfrm>
              <a:off x="313541" y="3478768"/>
              <a:ext cx="439200" cy="439200"/>
            </a:xfrm>
            <a:prstGeom prst="ellipse">
              <a:avLst/>
            </a:prstGeom>
            <a:solidFill>
              <a:srgbClr val="4C82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26" name="Groep 25">
              <a:extLst>
                <a:ext uri="{FF2B5EF4-FFF2-40B4-BE49-F238E27FC236}">
                  <a16:creationId xmlns:a16="http://schemas.microsoft.com/office/drawing/2014/main" id="{8BDCF259-5C06-4F0C-9432-1843D9D04517}"/>
                </a:ext>
              </a:extLst>
            </p:cNvPr>
            <p:cNvGrpSpPr/>
            <p:nvPr/>
          </p:nvGrpSpPr>
          <p:grpSpPr>
            <a:xfrm>
              <a:off x="426779" y="3612118"/>
              <a:ext cx="217170" cy="169824"/>
              <a:chOff x="400050" y="3541134"/>
              <a:chExt cx="252000" cy="252000"/>
            </a:xfrm>
          </p:grpSpPr>
          <p:cxnSp>
            <p:nvCxnSpPr>
              <p:cNvPr id="27" name="Verbindingslijn: gebogen 26">
                <a:extLst>
                  <a:ext uri="{FF2B5EF4-FFF2-40B4-BE49-F238E27FC236}">
                    <a16:creationId xmlns:a16="http://schemas.microsoft.com/office/drawing/2014/main" id="{723FDCF3-B586-4BF5-BFA6-DA028ABE55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0050" y="3541134"/>
                <a:ext cx="141273" cy="119353"/>
              </a:xfrm>
              <a:prstGeom prst="bentConnector3">
                <a:avLst>
                  <a:gd name="adj1" fmla="val 178378"/>
                </a:avLst>
              </a:prstGeom>
              <a:ln w="1905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Verbindingslijn: gebogen 27">
                <a:extLst>
                  <a:ext uri="{FF2B5EF4-FFF2-40B4-BE49-F238E27FC236}">
                    <a16:creationId xmlns:a16="http://schemas.microsoft.com/office/drawing/2014/main" id="{1D7491AA-947D-4225-80C5-6002B7A1CE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3111" y="3660487"/>
                <a:ext cx="138939" cy="132647"/>
              </a:xfrm>
              <a:prstGeom prst="bentConnector3">
                <a:avLst>
                  <a:gd name="adj1" fmla="val -75039"/>
                </a:avLst>
              </a:prstGeom>
              <a:ln w="1905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148278120"/>
      </p:ext>
    </p:extLst>
  </p:cSld>
  <p:clrMapOvr>
    <a:masterClrMapping/>
  </p:clrMapOvr>
</p:sld>
</file>

<file path=ppt/theme/theme1.xml><?xml version="1.0" encoding="utf-8"?>
<a:theme xmlns:a="http://schemas.openxmlformats.org/drawingml/2006/main" name="510 theme">
  <a:themeElements>
    <a:clrScheme name="510">
      <a:dk1>
        <a:srgbClr val="1D5265"/>
      </a:dk1>
      <a:lt1>
        <a:srgbClr val="FFFFFF"/>
      </a:lt1>
      <a:dk2>
        <a:srgbClr val="1F3964"/>
      </a:dk2>
      <a:lt2>
        <a:srgbClr val="F6F0EB"/>
      </a:lt2>
      <a:accent1>
        <a:srgbClr val="4C8294"/>
      </a:accent1>
      <a:accent2>
        <a:srgbClr val="000000"/>
      </a:accent2>
      <a:accent3>
        <a:srgbClr val="DC281E"/>
      </a:accent3>
      <a:accent4>
        <a:srgbClr val="666666"/>
      </a:accent4>
      <a:accent5>
        <a:srgbClr val="B0DED3"/>
      </a:accent5>
      <a:accent6>
        <a:srgbClr val="000000"/>
      </a:accent6>
      <a:hlink>
        <a:srgbClr val="1D5265"/>
      </a:hlink>
      <a:folHlink>
        <a:srgbClr val="4C8294"/>
      </a:folHlink>
    </a:clrScheme>
    <a:fontScheme name="510">
      <a:majorFont>
        <a:latin typeface="Open Sans Semi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510 theme" id="{698A7BA1-1EB5-4DA6-922F-440294DD1F50}" vid="{E79D8522-2C7F-46FE-8DB0-CDDCFA15EBEF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48D6202B3D8B44B03B435608BF95F6" ma:contentTypeVersion="10" ma:contentTypeDescription="Create a new document." ma:contentTypeScope="" ma:versionID="4c71ca0c453db376433d1992be082f23">
  <xsd:schema xmlns:xsd="http://www.w3.org/2001/XMLSchema" xmlns:xs="http://www.w3.org/2001/XMLSchema" xmlns:p="http://schemas.microsoft.com/office/2006/metadata/properties" xmlns:ns2="c4b96ab1-ae9c-407b-a319-af4019d79539" xmlns:ns3="73570860-8dc6-431c-8da7-24443f6ffa7f" targetNamespace="http://schemas.microsoft.com/office/2006/metadata/properties" ma:root="true" ma:fieldsID="edba21d0a3e4d937b858a1159dfc5466" ns2:_="" ns3:_="">
    <xsd:import namespace="c4b96ab1-ae9c-407b-a319-af4019d79539"/>
    <xsd:import namespace="73570860-8dc6-431c-8da7-24443f6ffa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b96ab1-ae9c-407b-a319-af4019d795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570860-8dc6-431c-8da7-24443f6ffa7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A8B4529-C49A-4308-BB18-30D0C495B53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AB5AC08-581D-4744-975F-16AFAD454F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b96ab1-ae9c-407b-a319-af4019d79539"/>
    <ds:schemaRef ds:uri="73570860-8dc6-431c-8da7-24443f6ffa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3DD73AA-D047-4D20-A44E-14E25259F804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c4b96ab1-ae9c-407b-a319-af4019d79539"/>
    <ds:schemaRef ds:uri="73570860-8dc6-431c-8da7-24443f6ffa7f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510 theme</Template>
  <TotalTime>3348</TotalTime>
  <Words>1116</Words>
  <Application>Microsoft Office PowerPoint</Application>
  <PresentationFormat>Breedbeeld</PresentationFormat>
  <Paragraphs>290</Paragraphs>
  <Slides>24</Slides>
  <Notes>21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33" baseType="lpstr">
      <vt:lpstr>Open Sans Semibold</vt:lpstr>
      <vt:lpstr>Arial</vt:lpstr>
      <vt:lpstr>Open Sans</vt:lpstr>
      <vt:lpstr>Open Sans Light</vt:lpstr>
      <vt:lpstr>Calibri</vt:lpstr>
      <vt:lpstr>Cambria Math</vt:lpstr>
      <vt:lpstr>Open Sans Semibold</vt:lpstr>
      <vt:lpstr>Gotham Rounded Bold</vt:lpstr>
      <vt:lpstr>510 theme</vt:lpstr>
      <vt:lpstr>PowerPoint-presentatie</vt:lpstr>
      <vt:lpstr>MOTIVATION</vt:lpstr>
      <vt:lpstr>HUMANITARIAN AID SHORTAGE</vt:lpstr>
      <vt:lpstr>PowerPoint-presentatie</vt:lpstr>
      <vt:lpstr>CASE STUDY MALAWI</vt:lpstr>
      <vt:lpstr>RESEARCH QUESTION</vt:lpstr>
      <vt:lpstr>QUALITATIVE DATA COLLECTION</vt:lpstr>
      <vt:lpstr>FORECAST CALENDAR</vt:lpstr>
      <vt:lpstr>METHODOLOGY</vt:lpstr>
      <vt:lpstr>MACHINE LEARNING ALGORITHM  FAST AND FRUGAL DECISION TREE</vt:lpstr>
      <vt:lpstr>DROUGHTS INDICATORS</vt:lpstr>
      <vt:lpstr>FEATURES</vt:lpstr>
      <vt:lpstr>PREDICTORS AND PREDICTAND</vt:lpstr>
      <vt:lpstr>PREDICTORS AND PREDICTAND</vt:lpstr>
      <vt:lpstr>MACHINE LEARNING OUTLINE</vt:lpstr>
      <vt:lpstr>CONFUSION MATRIX</vt:lpstr>
      <vt:lpstr>LEAD TIME GROWING SEASON</vt:lpstr>
      <vt:lpstr>LEAD TIME GROWING SEASON</vt:lpstr>
      <vt:lpstr>FEATURE SELECTION PER AREA</vt:lpstr>
      <vt:lpstr>FEATURE SELECTION PER AREA</vt:lpstr>
      <vt:lpstr>KEY INSIGHTS</vt:lpstr>
      <vt:lpstr>RESEARCH QUESTION</vt:lpstr>
      <vt:lpstr>FUTURE RESEARCH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Marijke Panis</dc:creator>
  <cp:lastModifiedBy>Marijke Panis</cp:lastModifiedBy>
  <cp:revision>212</cp:revision>
  <cp:lastPrinted>2019-03-18T15:15:06Z</cp:lastPrinted>
  <dcterms:created xsi:type="dcterms:W3CDTF">2019-03-14T09:08:04Z</dcterms:created>
  <dcterms:modified xsi:type="dcterms:W3CDTF">2019-05-06T08:25:48Z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0x0101006B48D6202B3D8B44B03B435608BF95F6</vt:lpwstr>
  </property>
</Properties>
</file>