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5" r:id="rId2"/>
    <p:sldId id="307" r:id="rId3"/>
    <p:sldId id="310" r:id="rId4"/>
    <p:sldId id="295" r:id="rId5"/>
    <p:sldId id="289" r:id="rId6"/>
    <p:sldId id="292" r:id="rId7"/>
    <p:sldId id="293" r:id="rId8"/>
    <p:sldId id="296" r:id="rId9"/>
    <p:sldId id="297" r:id="rId10"/>
    <p:sldId id="298" r:id="rId11"/>
    <p:sldId id="287" r:id="rId12"/>
    <p:sldId id="299" r:id="rId13"/>
    <p:sldId id="300" r:id="rId14"/>
    <p:sldId id="31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e Visser" initials="AV" lastIdx="24" clrIdx="0">
    <p:extLst>
      <p:ext uri="{19B8F6BF-5375-455C-9EA6-DF929625EA0E}">
        <p15:presenceInfo xmlns:p15="http://schemas.microsoft.com/office/powerpoint/2012/main" userId="64946c8f899644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a:srgbClr val="F5F5F5"/>
    <a:srgbClr val="8ABDF0"/>
    <a:srgbClr val="FFFFCC"/>
    <a:srgbClr val="E6F5C1"/>
    <a:srgbClr val="AFDFB7"/>
    <a:srgbClr val="56BCC2"/>
    <a:srgbClr val="2D78B5"/>
    <a:srgbClr val="253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29" autoAdjust="0"/>
    <p:restoredTop sz="95232" autoAdjust="0"/>
  </p:normalViewPr>
  <p:slideViewPr>
    <p:cSldViewPr snapToGrid="0">
      <p:cViewPr varScale="1">
        <p:scale>
          <a:sx n="106" d="100"/>
          <a:sy n="106" d="100"/>
        </p:scale>
        <p:origin x="126"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4499D-BE68-4EF9-83ED-900B3A732731}" type="datetimeFigureOut">
              <a:rPr lang="en-GB" smtClean="0"/>
              <a:t>18/04/2019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AE70B-BB6C-4D38-BABD-AF9A60882AAE}" type="slidenum">
              <a:rPr lang="en-GB" smtClean="0"/>
              <a:t>‹#›</a:t>
            </a:fld>
            <a:endParaRPr lang="en-GB"/>
          </a:p>
        </p:txBody>
      </p:sp>
    </p:spTree>
    <p:extLst>
      <p:ext uri="{BB962C8B-B14F-4D97-AF65-F5344CB8AC3E}">
        <p14:creationId xmlns:p14="http://schemas.microsoft.com/office/powerpoint/2010/main" val="638877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9F0B-88E2-4674-9359-080B75D86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EEED55-C6E4-48C6-91A9-7FD77EB2E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132E30-7541-4AB4-B089-65B7B195D471}"/>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5" name="Footer Placeholder 4">
            <a:extLst>
              <a:ext uri="{FF2B5EF4-FFF2-40B4-BE49-F238E27FC236}">
                <a16:creationId xmlns:a16="http://schemas.microsoft.com/office/drawing/2014/main" id="{284F006E-3053-43E7-ADC1-EBBA3049DE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7D77C-60A6-4EDE-823A-C7F1A718F1B8}"/>
              </a:ext>
            </a:extLst>
          </p:cNvPr>
          <p:cNvSpPr>
            <a:spLocks noGrp="1"/>
          </p:cNvSpPr>
          <p:nvPr>
            <p:ph type="sldNum" sz="quarter" idx="12"/>
          </p:nvPr>
        </p:nvSpPr>
        <p:spPr/>
        <p:txBody>
          <a:bodyPr/>
          <a:lstStyle/>
          <a:p>
            <a:fld id="{60B5CA04-5BE1-4BE7-B1D5-308305D7C0AF}" type="slidenum">
              <a:rPr lang="en-GB" smtClean="0"/>
              <a:t>‹#›</a:t>
            </a:fld>
            <a:endParaRPr lang="en-GB"/>
          </a:p>
        </p:txBody>
      </p:sp>
    </p:spTree>
    <p:extLst>
      <p:ext uri="{BB962C8B-B14F-4D97-AF65-F5344CB8AC3E}">
        <p14:creationId xmlns:p14="http://schemas.microsoft.com/office/powerpoint/2010/main" val="1209960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401A-C11A-4820-8A63-AD7F86BB80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03F17B-83AC-4A26-B1B1-E71E46296C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82148-BCDE-46C2-A94C-E037F947A343}"/>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5" name="Footer Placeholder 4">
            <a:extLst>
              <a:ext uri="{FF2B5EF4-FFF2-40B4-BE49-F238E27FC236}">
                <a16:creationId xmlns:a16="http://schemas.microsoft.com/office/drawing/2014/main" id="{CB9C4085-F255-44C5-99FF-2491ECF27D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104A6B-4A91-4C56-995B-0610E6366484}"/>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7" name="Picture 6" descr="A picture containing clipart&#10;&#10;Description automatically generated">
            <a:extLst>
              <a:ext uri="{FF2B5EF4-FFF2-40B4-BE49-F238E27FC236}">
                <a16:creationId xmlns:a16="http://schemas.microsoft.com/office/drawing/2014/main" id="{906E8936-BFC9-4411-877C-271BBA84F2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72415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B5CC8-651D-4B42-B8A8-F3EA7FEED4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9996DA-666E-4045-9C1E-8667A083EC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4C7C30-1796-4848-A4B9-9296384CB039}"/>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5" name="Footer Placeholder 4">
            <a:extLst>
              <a:ext uri="{FF2B5EF4-FFF2-40B4-BE49-F238E27FC236}">
                <a16:creationId xmlns:a16="http://schemas.microsoft.com/office/drawing/2014/main" id="{A44EB870-6399-4AE5-8984-099C811771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589422-5044-476B-84B1-637A25B69A97}"/>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7" name="Picture 6" descr="A picture containing clipart&#10;&#10;Description automatically generated">
            <a:extLst>
              <a:ext uri="{FF2B5EF4-FFF2-40B4-BE49-F238E27FC236}">
                <a16:creationId xmlns:a16="http://schemas.microsoft.com/office/drawing/2014/main" id="{E4258F0C-2FB7-4BFB-B824-A84CA763E1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250825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DB47-B67A-4670-B56D-9206D6820A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0F63E8-9DB9-44F9-8C36-9E61870A1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216D2-54CA-4306-8E16-20FD743DC2CB}"/>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5" name="Footer Placeholder 4">
            <a:extLst>
              <a:ext uri="{FF2B5EF4-FFF2-40B4-BE49-F238E27FC236}">
                <a16:creationId xmlns:a16="http://schemas.microsoft.com/office/drawing/2014/main" id="{C8D3BF22-554E-4DEE-A1F7-4B91C759CD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BA380E-93E3-45E4-B5F5-376A4F964A90}"/>
              </a:ext>
            </a:extLst>
          </p:cNvPr>
          <p:cNvSpPr>
            <a:spLocks noGrp="1"/>
          </p:cNvSpPr>
          <p:nvPr>
            <p:ph type="sldNum" sz="quarter" idx="12"/>
          </p:nvPr>
        </p:nvSpPr>
        <p:spPr/>
        <p:txBody>
          <a:bodyPr/>
          <a:lstStyle/>
          <a:p>
            <a:fld id="{60B5CA04-5BE1-4BE7-B1D5-308305D7C0AF}" type="slidenum">
              <a:rPr lang="en-GB" smtClean="0"/>
              <a:t>‹#›</a:t>
            </a:fld>
            <a:endParaRPr lang="en-GB"/>
          </a:p>
        </p:txBody>
      </p:sp>
    </p:spTree>
    <p:extLst>
      <p:ext uri="{BB962C8B-B14F-4D97-AF65-F5344CB8AC3E}">
        <p14:creationId xmlns:p14="http://schemas.microsoft.com/office/powerpoint/2010/main" val="2328764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96FF-E376-445A-851E-657D45BAFD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D3D29D-80FE-4727-B39C-3650CD366B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569685-43D8-42D0-A2D7-7F35A3D4FBFF}"/>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5" name="Footer Placeholder 4">
            <a:extLst>
              <a:ext uri="{FF2B5EF4-FFF2-40B4-BE49-F238E27FC236}">
                <a16:creationId xmlns:a16="http://schemas.microsoft.com/office/drawing/2014/main" id="{29D9CAD3-2477-4D0A-A0BF-5EF836DA4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6C860-901B-4BE7-A4DB-F26F6051F7EF}"/>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7" name="Picture 6" descr="A picture containing clipart&#10;&#10;Description automatically generated">
            <a:extLst>
              <a:ext uri="{FF2B5EF4-FFF2-40B4-BE49-F238E27FC236}">
                <a16:creationId xmlns:a16="http://schemas.microsoft.com/office/drawing/2014/main" id="{18E02DF8-E889-4B57-8702-72A67177A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2267690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BCD3D-4530-436A-8916-9C5FD1D92D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9B151E-98BA-4C75-A75B-A041E6A638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DE43BD-5BC3-4FF5-A589-9F2756CB6B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D7EA3A-33AB-4BC7-99D0-FBB509DEC1FA}"/>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6" name="Footer Placeholder 5">
            <a:extLst>
              <a:ext uri="{FF2B5EF4-FFF2-40B4-BE49-F238E27FC236}">
                <a16:creationId xmlns:a16="http://schemas.microsoft.com/office/drawing/2014/main" id="{BBBDF8D2-06CE-427A-A204-D11630255F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A4CDE6-7877-446B-BEB3-72836873686E}"/>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8" name="Picture 7" descr="A picture containing clipart&#10;&#10;Description automatically generated">
            <a:extLst>
              <a:ext uri="{FF2B5EF4-FFF2-40B4-BE49-F238E27FC236}">
                <a16:creationId xmlns:a16="http://schemas.microsoft.com/office/drawing/2014/main" id="{9981948B-BFE7-4712-BEF2-7C03D9034F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3231038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2C94-FA6D-43D9-A30E-4A08231CA0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DB2A8E-6AF0-4B86-BF05-51644E8642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ECDCBE-4313-4175-B3AE-F7F53DA9BB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FBA641-9686-44AA-AA67-46014C5C2F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DB3E1E-F050-48DD-801D-AB56104BDF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EDD479-4D82-4191-8B04-F07EDC58C202}"/>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8" name="Footer Placeholder 7">
            <a:extLst>
              <a:ext uri="{FF2B5EF4-FFF2-40B4-BE49-F238E27FC236}">
                <a16:creationId xmlns:a16="http://schemas.microsoft.com/office/drawing/2014/main" id="{CBB98131-CD4D-46D8-83A3-A8C252B407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F77772-846F-41C2-8D03-5CD714650064}"/>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10" name="Picture 9" descr="A picture containing clipart&#10;&#10;Description automatically generated">
            <a:extLst>
              <a:ext uri="{FF2B5EF4-FFF2-40B4-BE49-F238E27FC236}">
                <a16:creationId xmlns:a16="http://schemas.microsoft.com/office/drawing/2014/main" id="{553EEC40-2872-49FF-9DAA-F1E1ACD6D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119701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4158-8CB8-4232-A600-9A60E5FAB2A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B7608C-95A8-4B92-906D-CFF9AF975886}"/>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4" name="Footer Placeholder 3">
            <a:extLst>
              <a:ext uri="{FF2B5EF4-FFF2-40B4-BE49-F238E27FC236}">
                <a16:creationId xmlns:a16="http://schemas.microsoft.com/office/drawing/2014/main" id="{24B80559-CADF-4507-A6E4-E990312DF0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B6839D-2979-471C-A905-6AF0DCE5F619}"/>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6" name="Picture 5" descr="A picture containing clipart&#10;&#10;Description automatically generated">
            <a:extLst>
              <a:ext uri="{FF2B5EF4-FFF2-40B4-BE49-F238E27FC236}">
                <a16:creationId xmlns:a16="http://schemas.microsoft.com/office/drawing/2014/main" id="{F2F58944-6B70-47FD-8147-DFBF73257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406494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E5DED-050D-45EF-A7EB-314000857F17}"/>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3" name="Footer Placeholder 2">
            <a:extLst>
              <a:ext uri="{FF2B5EF4-FFF2-40B4-BE49-F238E27FC236}">
                <a16:creationId xmlns:a16="http://schemas.microsoft.com/office/drawing/2014/main" id="{E89E6BE4-A9C3-4C29-B63B-4886E4914B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FB6542-36E7-41A3-B96D-C8993799D90B}"/>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5" name="Picture 4" descr="A picture containing clipart&#10;&#10;Description automatically generated">
            <a:extLst>
              <a:ext uri="{FF2B5EF4-FFF2-40B4-BE49-F238E27FC236}">
                <a16:creationId xmlns:a16="http://schemas.microsoft.com/office/drawing/2014/main" id="{371C2470-2B4E-42B5-B27E-6C1DB471BF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1959501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EB1A-D46D-40AB-B39A-04D190196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2034FB-A3C0-4AAA-9DA7-81EF4AE04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70CDD5-CC3D-40D9-BDEF-729A4DBF1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73624-6B9D-42F2-9AFF-EB33C57E0AC8}"/>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6" name="Footer Placeholder 5">
            <a:extLst>
              <a:ext uri="{FF2B5EF4-FFF2-40B4-BE49-F238E27FC236}">
                <a16:creationId xmlns:a16="http://schemas.microsoft.com/office/drawing/2014/main" id="{1679261B-AE3B-4E93-8DA1-1D433A4EBE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5F7AD4-2C64-4D1E-A1F2-7063C77D131A}"/>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8" name="Picture 7" descr="A picture containing clipart&#10;&#10;Description automatically generated">
            <a:extLst>
              <a:ext uri="{FF2B5EF4-FFF2-40B4-BE49-F238E27FC236}">
                <a16:creationId xmlns:a16="http://schemas.microsoft.com/office/drawing/2014/main" id="{30C2223E-045A-4AD0-A44C-02DD6ABAE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1218503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47F1-673A-4846-BAF3-52834193E9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570CFA-3AED-4989-8F93-61A1EF6CD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075179-B935-499C-8A75-B877D9AED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BD2BD-D62F-4258-B21F-46CFF8DBA2E8}"/>
              </a:ext>
            </a:extLst>
          </p:cNvPr>
          <p:cNvSpPr>
            <a:spLocks noGrp="1"/>
          </p:cNvSpPr>
          <p:nvPr>
            <p:ph type="dt" sz="half" idx="10"/>
          </p:nvPr>
        </p:nvSpPr>
        <p:spPr/>
        <p:txBody>
          <a:bodyPr/>
          <a:lstStyle/>
          <a:p>
            <a:fld id="{D97C4519-D050-4181-92AE-E33240788769}" type="datetimeFigureOut">
              <a:rPr lang="en-GB" smtClean="0"/>
              <a:t>18/04/2019</a:t>
            </a:fld>
            <a:endParaRPr lang="en-GB"/>
          </a:p>
        </p:txBody>
      </p:sp>
      <p:sp>
        <p:nvSpPr>
          <p:cNvPr id="6" name="Footer Placeholder 5">
            <a:extLst>
              <a:ext uri="{FF2B5EF4-FFF2-40B4-BE49-F238E27FC236}">
                <a16:creationId xmlns:a16="http://schemas.microsoft.com/office/drawing/2014/main" id="{8C333A6E-1CE5-4D15-9FDD-91DE9B657D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1ADABD-5D2E-4A3A-8395-4F3F767EA599}"/>
              </a:ext>
            </a:extLst>
          </p:cNvPr>
          <p:cNvSpPr>
            <a:spLocks noGrp="1"/>
          </p:cNvSpPr>
          <p:nvPr>
            <p:ph type="sldNum" sz="quarter" idx="12"/>
          </p:nvPr>
        </p:nvSpPr>
        <p:spPr/>
        <p:txBody>
          <a:bodyPr/>
          <a:lstStyle/>
          <a:p>
            <a:fld id="{60B5CA04-5BE1-4BE7-B1D5-308305D7C0AF}" type="slidenum">
              <a:rPr lang="en-GB" smtClean="0"/>
              <a:t>‹#›</a:t>
            </a:fld>
            <a:endParaRPr lang="en-GB"/>
          </a:p>
        </p:txBody>
      </p:sp>
      <p:pic>
        <p:nvPicPr>
          <p:cNvPr id="8" name="Picture 7" descr="A picture containing clipart&#10;&#10;Description automatically generated">
            <a:extLst>
              <a:ext uri="{FF2B5EF4-FFF2-40B4-BE49-F238E27FC236}">
                <a16:creationId xmlns:a16="http://schemas.microsoft.com/office/drawing/2014/main" id="{4A3807A8-24C6-436C-A020-97AB4615FA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86213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4060D-2BE5-458C-94F6-39492F31B9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396BEE-891C-4E25-9244-51F28AFDB7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CFBE37-37D1-41D3-9799-5C79268D8A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C4519-D050-4181-92AE-E33240788769}" type="datetimeFigureOut">
              <a:rPr lang="en-GB" smtClean="0"/>
              <a:t>18/04/2019</a:t>
            </a:fld>
            <a:endParaRPr lang="en-GB"/>
          </a:p>
        </p:txBody>
      </p:sp>
      <p:sp>
        <p:nvSpPr>
          <p:cNvPr id="5" name="Footer Placeholder 4">
            <a:extLst>
              <a:ext uri="{FF2B5EF4-FFF2-40B4-BE49-F238E27FC236}">
                <a16:creationId xmlns:a16="http://schemas.microsoft.com/office/drawing/2014/main" id="{0E383E06-5C3C-48D4-9307-775C5AC12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6D7C79-F545-4F54-B01D-4FB3FA9CD5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5CA04-5BE1-4BE7-B1D5-308305D7C0AF}" type="slidenum">
              <a:rPr lang="en-GB" smtClean="0"/>
              <a:t>‹#›</a:t>
            </a:fld>
            <a:endParaRPr lang="en-GB"/>
          </a:p>
        </p:txBody>
      </p:sp>
      <p:pic>
        <p:nvPicPr>
          <p:cNvPr id="7" name="Picture 6" descr="A picture containing clipart&#10;&#10;Description automatically generated">
            <a:extLst>
              <a:ext uri="{FF2B5EF4-FFF2-40B4-BE49-F238E27FC236}">
                <a16:creationId xmlns:a16="http://schemas.microsoft.com/office/drawing/2014/main" id="{0B32B519-2A09-4D03-A3DD-B9809C87B7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472000" y="6605999"/>
            <a:ext cx="720000" cy="252001"/>
          </a:xfrm>
          <a:prstGeom prst="rect">
            <a:avLst/>
          </a:prstGeom>
        </p:spPr>
      </p:pic>
    </p:spTree>
    <p:extLst>
      <p:ext uri="{BB962C8B-B14F-4D97-AF65-F5344CB8AC3E}">
        <p14:creationId xmlns:p14="http://schemas.microsoft.com/office/powerpoint/2010/main" val="11695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slide" Target="slide2.xml"/><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41.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19.pn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3" Type="http://schemas.openxmlformats.org/officeDocument/2006/relationships/slide" Target="slide13.xml"/><Relationship Id="rId7" Type="http://schemas.openxmlformats.org/officeDocument/2006/relationships/slide" Target="slide10.xml"/><Relationship Id="rId12" Type="http://schemas.openxmlformats.org/officeDocument/2006/relationships/slide" Target="slide8.xml"/><Relationship Id="rId2" Type="http://schemas.openxmlformats.org/officeDocument/2006/relationships/slide" Target="slide12.xml"/><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slide" Target="slide2.xml"/><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jp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14.jpg"/><Relationship Id="rId10" Type="http://schemas.openxmlformats.org/officeDocument/2006/relationships/slide" Target="slide2.xml"/><Relationship Id="rId4" Type="http://schemas.openxmlformats.org/officeDocument/2006/relationships/image" Target="../media/image22.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8.jpg"/><Relationship Id="rId7"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slide" Target="slide2.xml"/><Relationship Id="rId11" Type="http://schemas.openxmlformats.org/officeDocument/2006/relationships/image" Target="../media/image33.png"/><Relationship Id="rId5" Type="http://schemas.openxmlformats.org/officeDocument/2006/relationships/image" Target="../media/image30.jpg"/><Relationship Id="rId10" Type="http://schemas.openxmlformats.org/officeDocument/2006/relationships/image" Target="../media/image32.png"/><Relationship Id="rId4" Type="http://schemas.openxmlformats.org/officeDocument/2006/relationships/image" Target="../media/image29.jpg"/><Relationship Id="rId9"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3D0057-6A3B-466D-8E29-F0F46FB42EE9}"/>
              </a:ext>
            </a:extLst>
          </p:cNvPr>
          <p:cNvSpPr/>
          <p:nvPr/>
        </p:nvSpPr>
        <p:spPr>
          <a:xfrm>
            <a:off x="772800" y="143999"/>
            <a:ext cx="5221200" cy="6569999"/>
          </a:xfrm>
          <a:prstGeom prst="rect">
            <a:avLst/>
          </a:prstGeom>
          <a:blipFill>
            <a:blip r:embed="rId2"/>
            <a:srcRect/>
            <a:stretch>
              <a:fillRect l="-31543" r="-57423"/>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lnSpc>
                <a:spcPct val="110000"/>
              </a:lnSpc>
              <a:spcAft>
                <a:spcPts val="500"/>
              </a:spcAft>
            </a:pPr>
            <a:r>
              <a:rPr lang="en-GB" sz="1400" dirty="0">
                <a:solidFill>
                  <a:schemeClr val="bg1"/>
                </a:solidFill>
              </a:rPr>
              <a:t>Photography: Nick Ford. CC BY-NC-ND 2.0</a:t>
            </a:r>
          </a:p>
        </p:txBody>
      </p:sp>
      <p:sp>
        <p:nvSpPr>
          <p:cNvPr id="11" name="Paper 1">
            <a:extLst>
              <a:ext uri="{FF2B5EF4-FFF2-40B4-BE49-F238E27FC236}">
                <a16:creationId xmlns:a16="http://schemas.microsoft.com/office/drawing/2014/main" id="{E4C48245-F617-44B6-882A-C5757CACFB46}"/>
              </a:ext>
            </a:extLst>
          </p:cNvPr>
          <p:cNvSpPr/>
          <p:nvPr/>
        </p:nvSpPr>
        <p:spPr>
          <a:xfrm>
            <a:off x="6172800" y="4194000"/>
            <a:ext cx="2520000" cy="117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200" dirty="0">
                <a:solidFill>
                  <a:schemeClr val="tx1"/>
                </a:solidFill>
              </a:rPr>
              <a:t>A coupled modelling framework to assess the hydroecological impact of climate change. Visser et al. 2019. </a:t>
            </a:r>
            <a:r>
              <a:rPr lang="en-GB" sz="1200" i="1" dirty="0">
                <a:solidFill>
                  <a:schemeClr val="tx1"/>
                </a:solidFill>
              </a:rPr>
              <a:t>Environmental Modelling and Software</a:t>
            </a:r>
            <a:r>
              <a:rPr lang="en-GB" sz="1200" dirty="0">
                <a:solidFill>
                  <a:schemeClr val="tx1"/>
                </a:solidFill>
              </a:rPr>
              <a:t>, 114, 12–28.</a:t>
            </a:r>
          </a:p>
        </p:txBody>
      </p:sp>
      <p:sp>
        <p:nvSpPr>
          <p:cNvPr id="15" name="Paper 2">
            <a:extLst>
              <a:ext uri="{FF2B5EF4-FFF2-40B4-BE49-F238E27FC236}">
                <a16:creationId xmlns:a16="http://schemas.microsoft.com/office/drawing/2014/main" id="{7047A3A9-4356-4A52-8A2C-631323EBA48B}"/>
              </a:ext>
            </a:extLst>
          </p:cNvPr>
          <p:cNvSpPr/>
          <p:nvPr/>
        </p:nvSpPr>
        <p:spPr>
          <a:xfrm>
            <a:off x="8874000" y="4194000"/>
            <a:ext cx="2520000" cy="117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200" dirty="0">
                <a:solidFill>
                  <a:schemeClr val="tx1"/>
                </a:solidFill>
              </a:rPr>
              <a:t>The Impact of Climate Change on Hydroecological Response in Chalk Streams. Visser et al. 2019. </a:t>
            </a:r>
            <a:r>
              <a:rPr lang="en-GB" sz="1200" i="1" dirty="0">
                <a:solidFill>
                  <a:schemeClr val="tx1"/>
                </a:solidFill>
              </a:rPr>
              <a:t>Water</a:t>
            </a:r>
            <a:r>
              <a:rPr lang="en-GB" sz="1200" dirty="0">
                <a:solidFill>
                  <a:schemeClr val="tx1"/>
                </a:solidFill>
              </a:rPr>
              <a:t>, 11, 596.</a:t>
            </a:r>
          </a:p>
        </p:txBody>
      </p:sp>
      <p:sp>
        <p:nvSpPr>
          <p:cNvPr id="16" name="Box 3">
            <a:extLst>
              <a:ext uri="{FF2B5EF4-FFF2-40B4-BE49-F238E27FC236}">
                <a16:creationId xmlns:a16="http://schemas.microsoft.com/office/drawing/2014/main" id="{CAAD6C7B-1F05-4A71-BBC4-93CB5FA2F28E}"/>
              </a:ext>
            </a:extLst>
          </p:cNvPr>
          <p:cNvSpPr/>
          <p:nvPr/>
        </p:nvSpPr>
        <p:spPr>
          <a:xfrm>
            <a:off x="6171600" y="2123998"/>
            <a:ext cx="5222400" cy="324000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marL="342900" indent="-342900">
              <a:lnSpc>
                <a:spcPct val="110000"/>
              </a:lnSpc>
              <a:spcAft>
                <a:spcPts val="500"/>
              </a:spcAft>
              <a:buFont typeface="+mj-lt"/>
              <a:buAutoNum type="arabicParenR"/>
            </a:pPr>
            <a:r>
              <a:rPr lang="en-GB" sz="2000" dirty="0">
                <a:solidFill>
                  <a:schemeClr val="accent1"/>
                </a:solidFill>
              </a:rPr>
              <a:t>Limited change in the long-term mean </a:t>
            </a:r>
            <a:r>
              <a:rPr lang="en-GB" sz="2000" b="1" dirty="0">
                <a:solidFill>
                  <a:schemeClr val="accent1"/>
                </a:solidFill>
              </a:rPr>
              <a:t>masks changes </a:t>
            </a:r>
            <a:r>
              <a:rPr lang="en-GB" sz="2000" dirty="0">
                <a:solidFill>
                  <a:schemeClr val="accent1"/>
                </a:solidFill>
              </a:rPr>
              <a:t>in inter-annual variability;</a:t>
            </a:r>
          </a:p>
          <a:p>
            <a:pPr marL="342900" indent="-342900">
              <a:lnSpc>
                <a:spcPct val="110000"/>
              </a:lnSpc>
              <a:spcAft>
                <a:spcPts val="500"/>
              </a:spcAft>
              <a:buFont typeface="+mj-lt"/>
              <a:buAutoNum type="arabicParenR"/>
            </a:pPr>
            <a:r>
              <a:rPr lang="en-GB" sz="2000" dirty="0">
                <a:solidFill>
                  <a:schemeClr val="accent1"/>
                </a:solidFill>
              </a:rPr>
              <a:t>In the past (on the baseline) there was a probability of a more varied response to low-probability events. In the future, </a:t>
            </a:r>
            <a:r>
              <a:rPr lang="en-GB" sz="2000" b="1" dirty="0">
                <a:solidFill>
                  <a:schemeClr val="accent1"/>
                </a:solidFill>
              </a:rPr>
              <a:t>response flatlines</a:t>
            </a:r>
            <a:r>
              <a:rPr lang="en-GB" sz="2000" dirty="0">
                <a:solidFill>
                  <a:schemeClr val="accent1"/>
                </a:solidFill>
              </a:rPr>
              <a:t>;</a:t>
            </a:r>
          </a:p>
          <a:p>
            <a:pPr marL="342900" indent="-342900">
              <a:lnSpc>
                <a:spcPct val="110000"/>
              </a:lnSpc>
              <a:spcAft>
                <a:spcPts val="500"/>
              </a:spcAft>
              <a:buFont typeface="+mj-lt"/>
              <a:buAutoNum type="arabicParenR"/>
            </a:pPr>
            <a:r>
              <a:rPr lang="en-GB" sz="2000" dirty="0">
                <a:solidFill>
                  <a:schemeClr val="accent1"/>
                </a:solidFill>
              </a:rPr>
              <a:t>These changes are projected </a:t>
            </a:r>
            <a:r>
              <a:rPr lang="en-GB" sz="2000" b="1" dirty="0">
                <a:solidFill>
                  <a:schemeClr val="accent1"/>
                </a:solidFill>
              </a:rPr>
              <a:t>as early as 2021</a:t>
            </a:r>
            <a:r>
              <a:rPr lang="en-GB" sz="2000" dirty="0">
                <a:solidFill>
                  <a:schemeClr val="accent1"/>
                </a:solidFill>
              </a:rPr>
              <a:t>.</a:t>
            </a:r>
          </a:p>
        </p:txBody>
      </p:sp>
      <p:sp>
        <p:nvSpPr>
          <p:cNvPr id="12" name="Rectangle 11">
            <a:extLst>
              <a:ext uri="{FF2B5EF4-FFF2-40B4-BE49-F238E27FC236}">
                <a16:creationId xmlns:a16="http://schemas.microsoft.com/office/drawing/2014/main" id="{844115C6-ABAB-4C2C-AC94-DE83DEDAA61D}"/>
              </a:ext>
            </a:extLst>
          </p:cNvPr>
          <p:cNvSpPr/>
          <p:nvPr/>
        </p:nvSpPr>
        <p:spPr>
          <a:xfrm>
            <a:off x="6172800" y="143998"/>
            <a:ext cx="5218800" cy="18000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2400" b="1" spc="100" dirty="0">
                <a:solidFill>
                  <a:schemeClr val="tx1"/>
                </a:solidFill>
              </a:rPr>
              <a:t>The impact of climate change </a:t>
            </a:r>
            <a:br>
              <a:rPr lang="en-GB" sz="2400" b="1" spc="100" dirty="0">
                <a:solidFill>
                  <a:schemeClr val="tx1"/>
                </a:solidFill>
              </a:rPr>
            </a:br>
            <a:r>
              <a:rPr lang="en-GB" sz="2400" b="1" spc="100" dirty="0">
                <a:solidFill>
                  <a:schemeClr val="tx1"/>
                </a:solidFill>
              </a:rPr>
              <a:t>on hydroecological response in a chalk stream</a:t>
            </a:r>
            <a:br>
              <a:rPr lang="en-GB" sz="2000" b="1" spc="100" dirty="0">
                <a:solidFill>
                  <a:schemeClr val="tx1"/>
                </a:solidFill>
              </a:rPr>
            </a:br>
            <a:r>
              <a:rPr lang="en-GB" sz="1600" dirty="0">
                <a:solidFill>
                  <a:schemeClr val="tx1"/>
                </a:solidFill>
              </a:rPr>
              <a:t>River Nar, Norfolk, England</a:t>
            </a:r>
          </a:p>
        </p:txBody>
      </p:sp>
      <p:sp>
        <p:nvSpPr>
          <p:cNvPr id="21" name="Rectangle 20">
            <a:extLst>
              <a:ext uri="{FF2B5EF4-FFF2-40B4-BE49-F238E27FC236}">
                <a16:creationId xmlns:a16="http://schemas.microsoft.com/office/drawing/2014/main" id="{DA4E96FB-0BCE-452D-9F4F-78B216146C22}"/>
              </a:ext>
            </a:extLst>
          </p:cNvPr>
          <p:cNvSpPr/>
          <p:nvPr/>
        </p:nvSpPr>
        <p:spPr>
          <a:xfrm>
            <a:off x="6172800" y="5544000"/>
            <a:ext cx="1170000" cy="1170000"/>
          </a:xfrm>
          <a:prstGeom prst="rect">
            <a:avLst/>
          </a:prstGeom>
          <a:blipFill>
            <a:blip r:embed="rId3"/>
            <a:srcRect/>
            <a:stretch>
              <a:fillRect t="10279" b="102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r">
              <a:lnSpc>
                <a:spcPct val="110000"/>
              </a:lnSpc>
              <a:spcAft>
                <a:spcPts val="500"/>
              </a:spcAft>
            </a:pPr>
            <a:r>
              <a:rPr lang="en-GB" sz="1600" b="1" dirty="0">
                <a:solidFill>
                  <a:srgbClr val="0072BC"/>
                </a:solidFill>
              </a:rPr>
              <a:t>2019</a:t>
            </a:r>
          </a:p>
        </p:txBody>
      </p:sp>
      <p:sp>
        <p:nvSpPr>
          <p:cNvPr id="22" name="Rectangle 21">
            <a:extLst>
              <a:ext uri="{FF2B5EF4-FFF2-40B4-BE49-F238E27FC236}">
                <a16:creationId xmlns:a16="http://schemas.microsoft.com/office/drawing/2014/main" id="{91AC8443-C04D-43D4-8797-BCD983D70861}"/>
              </a:ext>
            </a:extLst>
          </p:cNvPr>
          <p:cNvSpPr/>
          <p:nvPr/>
        </p:nvSpPr>
        <p:spPr>
          <a:xfrm>
            <a:off x="7521600" y="5544000"/>
            <a:ext cx="1170000" cy="1170000"/>
          </a:xfrm>
          <a:prstGeom prst="rect">
            <a:avLst/>
          </a:prstGeom>
          <a:blipFill>
            <a:blip r:embed="rId4"/>
            <a:srcRect/>
            <a:stretch>
              <a:fillRect t="39066" b="390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dirty="0">
              <a:solidFill>
                <a:schemeClr val="tx1"/>
              </a:solidFill>
            </a:endParaRPr>
          </a:p>
        </p:txBody>
      </p:sp>
      <p:sp>
        <p:nvSpPr>
          <p:cNvPr id="23" name="Rectangle 22">
            <a:extLst>
              <a:ext uri="{FF2B5EF4-FFF2-40B4-BE49-F238E27FC236}">
                <a16:creationId xmlns:a16="http://schemas.microsoft.com/office/drawing/2014/main" id="{1D14B550-79E1-432D-BE15-73B95C1114C0}"/>
              </a:ext>
            </a:extLst>
          </p:cNvPr>
          <p:cNvSpPr/>
          <p:nvPr/>
        </p:nvSpPr>
        <p:spPr>
          <a:xfrm>
            <a:off x="8872800" y="5544000"/>
            <a:ext cx="1170000" cy="1170000"/>
          </a:xfrm>
          <a:prstGeom prst="rect">
            <a:avLst/>
          </a:prstGeom>
          <a:blipFill>
            <a:blip r:embed="rId5"/>
            <a:srcRect/>
            <a:stretch>
              <a:fillRect t="25014" b="250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dirty="0">
              <a:solidFill>
                <a:schemeClr val="tx1"/>
              </a:solidFill>
            </a:endParaRPr>
          </a:p>
        </p:txBody>
      </p:sp>
      <p:sp>
        <p:nvSpPr>
          <p:cNvPr id="32" name="Rectangle 31">
            <a:extLst>
              <a:ext uri="{FF2B5EF4-FFF2-40B4-BE49-F238E27FC236}">
                <a16:creationId xmlns:a16="http://schemas.microsoft.com/office/drawing/2014/main" id="{3F820C78-A9E3-4652-9C73-5D7646FD8D74}"/>
              </a:ext>
            </a:extLst>
          </p:cNvPr>
          <p:cNvSpPr/>
          <p:nvPr/>
        </p:nvSpPr>
        <p:spPr>
          <a:xfrm>
            <a:off x="1361440" y="4194000"/>
            <a:ext cx="4013360" cy="189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600" b="1" spc="100" dirty="0">
                <a:solidFill>
                  <a:schemeClr val="accent2"/>
                </a:solidFill>
              </a:rPr>
              <a:t>Annie Visser-Quinn</a:t>
            </a:r>
            <a:r>
              <a:rPr lang="en-GB" sz="1600" spc="100" dirty="0">
                <a:solidFill>
                  <a:schemeClr val="accent2"/>
                </a:solidFill>
              </a:rPr>
              <a:t>,</a:t>
            </a:r>
          </a:p>
          <a:p>
            <a:pPr algn="ctr">
              <a:lnSpc>
                <a:spcPct val="110000"/>
              </a:lnSpc>
              <a:spcAft>
                <a:spcPts val="500"/>
              </a:spcAft>
            </a:pPr>
            <a:r>
              <a:rPr lang="en-GB" sz="1600" spc="100" dirty="0">
                <a:solidFill>
                  <a:schemeClr val="accent2"/>
                </a:solidFill>
              </a:rPr>
              <a:t>Lindsay Beevers and Sandhya Patidar</a:t>
            </a:r>
          </a:p>
          <a:p>
            <a:pPr algn="ctr">
              <a:lnSpc>
                <a:spcPct val="110000"/>
              </a:lnSpc>
              <a:spcAft>
                <a:spcPts val="500"/>
              </a:spcAft>
            </a:pPr>
            <a:r>
              <a:rPr lang="en-GB" sz="1600" spc="100" dirty="0">
                <a:solidFill>
                  <a:schemeClr val="accent2"/>
                </a:solidFill>
              </a:rPr>
              <a:t>Water Academy</a:t>
            </a:r>
            <a:br>
              <a:rPr lang="en-GB" sz="1600" spc="100" dirty="0">
                <a:solidFill>
                  <a:schemeClr val="accent2"/>
                </a:solidFill>
              </a:rPr>
            </a:br>
            <a:r>
              <a:rPr lang="en-GB" sz="1600" spc="100" dirty="0">
                <a:solidFill>
                  <a:schemeClr val="accent2"/>
                </a:solidFill>
              </a:rPr>
              <a:t>Heriot-Watt University</a:t>
            </a:r>
            <a:br>
              <a:rPr lang="en-GB" sz="1600" spc="100" dirty="0">
                <a:solidFill>
                  <a:schemeClr val="accent2"/>
                </a:solidFill>
              </a:rPr>
            </a:br>
            <a:r>
              <a:rPr lang="en-GB" sz="1600" spc="100" dirty="0">
                <a:solidFill>
                  <a:schemeClr val="accent2"/>
                </a:solidFill>
              </a:rPr>
              <a:t>Scotland</a:t>
            </a:r>
            <a:endParaRPr lang="en-GB" sz="1600" dirty="0">
              <a:solidFill>
                <a:schemeClr val="accent2"/>
              </a:solidFill>
            </a:endParaRPr>
          </a:p>
        </p:txBody>
      </p:sp>
      <p:sp>
        <p:nvSpPr>
          <p:cNvPr id="35" name="Rectangle 34">
            <a:extLst>
              <a:ext uri="{FF2B5EF4-FFF2-40B4-BE49-F238E27FC236}">
                <a16:creationId xmlns:a16="http://schemas.microsoft.com/office/drawing/2014/main" id="{5C3F7F5D-0B82-4A16-9588-0305FB98A1F6}"/>
              </a:ext>
            </a:extLst>
          </p:cNvPr>
          <p:cNvSpPr/>
          <p:nvPr/>
        </p:nvSpPr>
        <p:spPr>
          <a:xfrm>
            <a:off x="10224000" y="5544000"/>
            <a:ext cx="1170000" cy="1170000"/>
          </a:xfrm>
          <a:prstGeom prst="rect">
            <a:avLst/>
          </a:prstGeom>
          <a:blipFill>
            <a:blip r:embed="rId6"/>
            <a:srcRect/>
            <a:stretch>
              <a:fillRect t="30011" b="300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dirty="0">
              <a:solidFill>
                <a:schemeClr val="tx1"/>
              </a:solidFill>
            </a:endParaRPr>
          </a:p>
        </p:txBody>
      </p:sp>
      <p:grpSp>
        <p:nvGrpSpPr>
          <p:cNvPr id="5" name="Group 4">
            <a:extLst>
              <a:ext uri="{FF2B5EF4-FFF2-40B4-BE49-F238E27FC236}">
                <a16:creationId xmlns:a16="http://schemas.microsoft.com/office/drawing/2014/main" id="{0E47D684-02E3-4EFE-81C3-48576DD758D4}"/>
              </a:ext>
            </a:extLst>
          </p:cNvPr>
          <p:cNvGrpSpPr/>
          <p:nvPr/>
        </p:nvGrpSpPr>
        <p:grpSpPr>
          <a:xfrm>
            <a:off x="6171600" y="2123998"/>
            <a:ext cx="5222400" cy="3240002"/>
            <a:chOff x="6171600" y="2123998"/>
            <a:chExt cx="5222400" cy="3240002"/>
          </a:xfrm>
        </p:grpSpPr>
        <p:sp>
          <p:nvSpPr>
            <p:cNvPr id="3" name="Rectangle 2">
              <a:extLst>
                <a:ext uri="{FF2B5EF4-FFF2-40B4-BE49-F238E27FC236}">
                  <a16:creationId xmlns:a16="http://schemas.microsoft.com/office/drawing/2014/main" id="{DF68F827-901A-4F1B-A524-EB26CACA9129}"/>
                </a:ext>
              </a:extLst>
            </p:cNvPr>
            <p:cNvSpPr/>
            <p:nvPr/>
          </p:nvSpPr>
          <p:spPr>
            <a:xfrm>
              <a:off x="6171600" y="2123998"/>
              <a:ext cx="5218800" cy="3240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Box 1">
              <a:extLst>
                <a:ext uri="{FF2B5EF4-FFF2-40B4-BE49-F238E27FC236}">
                  <a16:creationId xmlns:a16="http://schemas.microsoft.com/office/drawing/2014/main" id="{9B111A81-D3CD-48FF-9E37-A2724EBCC814}"/>
                </a:ext>
              </a:extLst>
            </p:cNvPr>
            <p:cNvSpPr/>
            <p:nvPr/>
          </p:nvSpPr>
          <p:spPr>
            <a:xfrm>
              <a:off x="6172800" y="4194000"/>
              <a:ext cx="2520000" cy="1170000"/>
            </a:xfrm>
            <a:prstGeom prst="rect">
              <a:avLst/>
            </a:prstGeom>
            <a:blipFill>
              <a:blip r:embed="rId7"/>
              <a:srcRect/>
              <a:stretch>
                <a:fillRect t="-30666" b="-30666"/>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Box 2">
              <a:extLst>
                <a:ext uri="{FF2B5EF4-FFF2-40B4-BE49-F238E27FC236}">
                  <a16:creationId xmlns:a16="http://schemas.microsoft.com/office/drawing/2014/main" id="{4CD0C50C-44F0-4B7B-A78D-018DB7352FED}"/>
                </a:ext>
              </a:extLst>
            </p:cNvPr>
            <p:cNvSpPr/>
            <p:nvPr/>
          </p:nvSpPr>
          <p:spPr>
            <a:xfrm>
              <a:off x="8874000" y="4194000"/>
              <a:ext cx="2520000" cy="1170000"/>
            </a:xfrm>
            <a:prstGeom prst="rect">
              <a:avLst/>
            </a:prstGeom>
            <a:blipFill>
              <a:blip r:embed="rId8"/>
              <a:srcRect/>
              <a:stretch>
                <a:fillRect l="-5039" t="-51488" r="-21708" b="-41525"/>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icture 3">
              <a:extLst>
                <a:ext uri="{FF2B5EF4-FFF2-40B4-BE49-F238E27FC236}">
                  <a16:creationId xmlns:a16="http://schemas.microsoft.com/office/drawing/2014/main" id="{07F5BEF4-0B64-4D82-BBDF-90CC56455DD0}"/>
                </a:ext>
              </a:extLst>
            </p:cNvPr>
            <p:cNvSpPr/>
            <p:nvPr/>
          </p:nvSpPr>
          <p:spPr>
            <a:xfrm>
              <a:off x="6171600" y="2123998"/>
              <a:ext cx="5222400" cy="1890002"/>
            </a:xfrm>
            <a:prstGeom prst="rect">
              <a:avLst/>
            </a:prstGeom>
            <a:blipFill>
              <a:blip r:embed="rId9"/>
              <a:srcRect/>
              <a:stretch>
                <a:fillRect t="-42096" b="-42096"/>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lnSpc>
                  <a:spcPct val="110000"/>
                </a:lnSpc>
                <a:spcAft>
                  <a:spcPts val="500"/>
                </a:spcAft>
              </a:pPr>
              <a:endParaRPr lang="en-GB" sz="2400" b="1" dirty="0">
                <a:solidFill>
                  <a:schemeClr val="accent1"/>
                </a:solidFill>
              </a:endParaRPr>
            </a:p>
          </p:txBody>
        </p:sp>
      </p:grpSp>
      <p:grpSp>
        <p:nvGrpSpPr>
          <p:cNvPr id="7" name="Group 6">
            <a:extLst>
              <a:ext uri="{FF2B5EF4-FFF2-40B4-BE49-F238E27FC236}">
                <a16:creationId xmlns:a16="http://schemas.microsoft.com/office/drawing/2014/main" id="{C672A2F1-2507-42E8-8254-D89184564300}"/>
              </a:ext>
            </a:extLst>
          </p:cNvPr>
          <p:cNvGrpSpPr/>
          <p:nvPr/>
        </p:nvGrpSpPr>
        <p:grpSpPr>
          <a:xfrm>
            <a:off x="1107440" y="0"/>
            <a:ext cx="4356160" cy="1170000"/>
            <a:chOff x="1107440" y="0"/>
            <a:chExt cx="4356160" cy="1170000"/>
          </a:xfrm>
        </p:grpSpPr>
        <p:sp>
          <p:nvSpPr>
            <p:cNvPr id="2" name="Rectangle 1">
              <a:extLst>
                <a:ext uri="{FF2B5EF4-FFF2-40B4-BE49-F238E27FC236}">
                  <a16:creationId xmlns:a16="http://schemas.microsoft.com/office/drawing/2014/main" id="{6514A1E4-C335-42B4-BA19-1F3075B30BF2}"/>
                </a:ext>
              </a:extLst>
            </p:cNvPr>
            <p:cNvSpPr/>
            <p:nvPr/>
          </p:nvSpPr>
          <p:spPr>
            <a:xfrm>
              <a:off x="1361440" y="0"/>
              <a:ext cx="4013360" cy="11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spc="100" dirty="0">
                  <a:solidFill>
                    <a:schemeClr val="tx1"/>
                  </a:solidFill>
                </a:rPr>
                <a:t>PICO spot 4.8</a:t>
              </a:r>
            </a:p>
          </p:txBody>
        </p:sp>
        <p:pic>
          <p:nvPicPr>
            <p:cNvPr id="4" name="Picture 3">
              <a:extLst>
                <a:ext uri="{FF2B5EF4-FFF2-40B4-BE49-F238E27FC236}">
                  <a16:creationId xmlns:a16="http://schemas.microsoft.com/office/drawing/2014/main" id="{0F1986D0-56CB-4130-8A51-F24FAE3BD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7440" y="0"/>
              <a:ext cx="982088" cy="1170000"/>
            </a:xfrm>
            <a:prstGeom prst="rect">
              <a:avLst/>
            </a:prstGeom>
            <a:ln>
              <a:noFill/>
            </a:ln>
          </p:spPr>
        </p:pic>
        <p:pic>
          <p:nvPicPr>
            <p:cNvPr id="6" name="Picture 5" descr="A close up of a sign&#10;&#10;Description automatically generated">
              <a:extLst>
                <a:ext uri="{FF2B5EF4-FFF2-40B4-BE49-F238E27FC236}">
                  <a16:creationId xmlns:a16="http://schemas.microsoft.com/office/drawing/2014/main" id="{7817D4C0-F450-4D54-9BE8-09A3B65549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886" y="0"/>
              <a:ext cx="835714" cy="1170000"/>
            </a:xfrm>
            <a:prstGeom prst="rect">
              <a:avLst/>
            </a:prstGeom>
            <a:ln>
              <a:noFill/>
            </a:ln>
          </p:spPr>
        </p:pic>
      </p:grpSp>
      <p:sp>
        <p:nvSpPr>
          <p:cNvPr id="25" name="Isosceles Triangle 24">
            <a:hlinkClick r:id="rId12" action="ppaction://hlinksldjump"/>
            <a:extLst>
              <a:ext uri="{FF2B5EF4-FFF2-40B4-BE49-F238E27FC236}">
                <a16:creationId xmlns:a16="http://schemas.microsoft.com/office/drawing/2014/main" id="{9F13E570-3360-45B9-A6A7-3A89C8BC8E63}"/>
              </a:ext>
            </a:extLst>
          </p:cNvPr>
          <p:cNvSpPr/>
          <p:nvPr/>
        </p:nvSpPr>
        <p:spPr>
          <a:xfrm rot="5400000">
            <a:off x="11433750" y="3249000"/>
            <a:ext cx="1156500" cy="36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7" name="TextBox 26">
            <a:extLst>
              <a:ext uri="{FF2B5EF4-FFF2-40B4-BE49-F238E27FC236}">
                <a16:creationId xmlns:a16="http://schemas.microsoft.com/office/drawing/2014/main" id="{9A732CF7-78D2-4B05-9793-9AD96F972EBC}"/>
              </a:ext>
            </a:extLst>
          </p:cNvPr>
          <p:cNvSpPr txBox="1"/>
          <p:nvPr/>
        </p:nvSpPr>
        <p:spPr>
          <a:xfrm rot="5400000">
            <a:off x="10521493" y="3288449"/>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Start</a:t>
            </a:r>
          </a:p>
        </p:txBody>
      </p:sp>
    </p:spTree>
    <p:extLst>
      <p:ext uri="{BB962C8B-B14F-4D97-AF65-F5344CB8AC3E}">
        <p14:creationId xmlns:p14="http://schemas.microsoft.com/office/powerpoint/2010/main" val="2201799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strVal val="ppt_h"/>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grpId="1"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childTnLst>
        </p:cTn>
      </p:par>
    </p:tnLst>
    <p:bldLst>
      <p:bldP spid="1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6F114F77-4756-4478-9DC8-113115639B94}"/>
              </a:ext>
            </a:extLst>
          </p:cNvPr>
          <p:cNvPicPr>
            <a:picLocks noChangeAspect="1"/>
          </p:cNvPicPr>
          <p:nvPr/>
        </p:nvPicPr>
        <p:blipFill rotWithShape="1">
          <a:blip r:embed="rId2">
            <a:extLst>
              <a:ext uri="{28A0092B-C50C-407E-A947-70E740481C1C}">
                <a14:useLocalDpi xmlns:a14="http://schemas.microsoft.com/office/drawing/2010/main" val="0"/>
              </a:ext>
            </a:extLst>
          </a:blip>
          <a:srcRect l="4522" t="6487" r="1090" b="4841"/>
          <a:stretch/>
        </p:blipFill>
        <p:spPr>
          <a:xfrm>
            <a:off x="3078865" y="-474562"/>
            <a:ext cx="6261905" cy="9097701"/>
          </a:xfrm>
          <a:prstGeom prst="rect">
            <a:avLst/>
          </a:prstGeom>
        </p:spPr>
      </p:pic>
      <p:sp>
        <p:nvSpPr>
          <p:cNvPr id="11" name="Rectangle 10">
            <a:extLst>
              <a:ext uri="{FF2B5EF4-FFF2-40B4-BE49-F238E27FC236}">
                <a16:creationId xmlns:a16="http://schemas.microsoft.com/office/drawing/2014/main" id="{EE75874B-B9F0-4784-A530-67AE24F39626}"/>
              </a:ext>
            </a:extLst>
          </p:cNvPr>
          <p:cNvSpPr/>
          <p:nvPr/>
        </p:nvSpPr>
        <p:spPr>
          <a:xfrm>
            <a:off x="3005116" y="-1"/>
            <a:ext cx="6335653" cy="2118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1">
            <a:extLst>
              <a:ext uri="{FF2B5EF4-FFF2-40B4-BE49-F238E27FC236}">
                <a16:creationId xmlns:a16="http://schemas.microsoft.com/office/drawing/2014/main" id="{46E21282-17FD-4E3B-BBEC-BAB5218B8A60}"/>
              </a:ext>
            </a:extLst>
          </p:cNvPr>
          <p:cNvSpPr/>
          <p:nvPr/>
        </p:nvSpPr>
        <p:spPr>
          <a:xfrm>
            <a:off x="9704381" y="2117653"/>
            <a:ext cx="2191684" cy="2744919"/>
          </a:xfrm>
          <a:prstGeom prst="wedgeRectCallout">
            <a:avLst>
              <a:gd name="adj1" fmla="val -62554"/>
              <a:gd name="adj2" fmla="val 16338"/>
            </a:avLst>
          </a:prstGeom>
          <a:solidFill>
            <a:schemeClr val="bg1">
              <a:lumMod val="95000"/>
            </a:schemeClr>
          </a:solidFill>
        </p:spPr>
        <p:txBody>
          <a:bodyPr wrap="square">
            <a:spAutoFit/>
          </a:bodyPr>
          <a:lstStyle/>
          <a:p>
            <a:pPr>
              <a:lnSpc>
                <a:spcPct val="110000"/>
              </a:lnSpc>
              <a:spcAft>
                <a:spcPts val="500"/>
              </a:spcAft>
            </a:pPr>
            <a:r>
              <a:rPr lang="en-GB" sz="1400" dirty="0">
                <a:solidFill>
                  <a:srgbClr val="000000"/>
                </a:solidFill>
                <a:ea typeface="SimSun" panose="02010600030101010101" pitchFamily="2" charset="-122"/>
              </a:rPr>
              <a:t>On the baseline, LIFE scores can be seen to vary from 10.5 to the maximum of 12.</a:t>
            </a:r>
          </a:p>
          <a:p>
            <a:pPr>
              <a:lnSpc>
                <a:spcPct val="110000"/>
              </a:lnSpc>
              <a:spcAft>
                <a:spcPts val="500"/>
              </a:spcAft>
            </a:pPr>
            <a:r>
              <a:rPr lang="en-GB" sz="1400" dirty="0">
                <a:solidFill>
                  <a:srgbClr val="000000"/>
                </a:solidFill>
                <a:ea typeface="SimSun" panose="02010600030101010101" pitchFamily="2" charset="-122"/>
              </a:rPr>
              <a:t>However, the projections for all three future time slices show a plateau at LIFE scores of 12; a varied response becomes almost impossible.</a:t>
            </a:r>
            <a:endParaRPr lang="en-GB" sz="1400" dirty="0"/>
          </a:p>
        </p:txBody>
      </p:sp>
      <p:sp>
        <p:nvSpPr>
          <p:cNvPr id="6" name="Title 1">
            <a:extLst>
              <a:ext uri="{FF2B5EF4-FFF2-40B4-BE49-F238E27FC236}">
                <a16:creationId xmlns:a16="http://schemas.microsoft.com/office/drawing/2014/main" id="{13D2EC5A-BCC4-4B0E-994F-0F363A750B34}"/>
              </a:ext>
            </a:extLst>
          </p:cNvPr>
          <p:cNvSpPr>
            <a:spLocks noGrp="1"/>
          </p:cNvSpPr>
          <p:nvPr>
            <p:ph type="title"/>
          </p:nvPr>
        </p:nvSpPr>
        <p:spPr>
          <a:xfrm>
            <a:off x="774000" y="143999"/>
            <a:ext cx="10617600" cy="1170000"/>
          </a:xfrm>
          <a:solidFill>
            <a:schemeClr val="bg1"/>
          </a:solidFill>
          <a:ln>
            <a:solidFill>
              <a:schemeClr val="bg1">
                <a:lumMod val="85000"/>
              </a:schemeClr>
            </a:solidFill>
          </a:ln>
        </p:spPr>
        <p:txBody>
          <a:bodyPr lIns="90000" tIns="90000" rIns="90000" bIns="90000" anchor="ctr">
            <a:normAutofit/>
          </a:bodyPr>
          <a:lstStyle/>
          <a:p>
            <a:r>
              <a:rPr lang="en-GB" sz="3200" spc="100" dirty="0"/>
              <a:t>Findings: Inter-annual variability</a:t>
            </a:r>
          </a:p>
        </p:txBody>
      </p:sp>
      <p:sp>
        <p:nvSpPr>
          <p:cNvPr id="12" name="Rectangle 11">
            <a:hlinkClick r:id="rId3" action="ppaction://hlinksldjump"/>
            <a:extLst>
              <a:ext uri="{FF2B5EF4-FFF2-40B4-BE49-F238E27FC236}">
                <a16:creationId xmlns:a16="http://schemas.microsoft.com/office/drawing/2014/main" id="{BCC2497F-B9BF-449A-8057-366D6036A17E}"/>
              </a:ext>
            </a:extLst>
          </p:cNvPr>
          <p:cNvSpPr/>
          <p:nvPr/>
        </p:nvSpPr>
        <p:spPr>
          <a:xfrm>
            <a:off x="10853100" y="6173998"/>
            <a:ext cx="540000" cy="540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chemeClr val="tx1"/>
                </a:solidFill>
              </a:rPr>
              <a:t>≡</a:t>
            </a:r>
          </a:p>
        </p:txBody>
      </p:sp>
      <p:sp>
        <p:nvSpPr>
          <p:cNvPr id="13" name="Rectangle 12">
            <a:extLst>
              <a:ext uri="{FF2B5EF4-FFF2-40B4-BE49-F238E27FC236}">
                <a16:creationId xmlns:a16="http://schemas.microsoft.com/office/drawing/2014/main" id="{F70F531A-1058-4796-8AF5-022349BEF3B5}"/>
              </a:ext>
            </a:extLst>
          </p:cNvPr>
          <p:cNvSpPr/>
          <p:nvPr/>
        </p:nvSpPr>
        <p:spPr>
          <a:xfrm>
            <a:off x="3005118" y="6173998"/>
            <a:ext cx="6335652" cy="684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BC36363F-120E-4FBD-873E-C7E1942154A4}"/>
              </a:ext>
            </a:extLst>
          </p:cNvPr>
          <p:cNvGrpSpPr/>
          <p:nvPr/>
        </p:nvGrpSpPr>
        <p:grpSpPr>
          <a:xfrm>
            <a:off x="3078865" y="6003144"/>
            <a:ext cx="6261905" cy="832220"/>
            <a:chOff x="3078865" y="6003144"/>
            <a:chExt cx="6261905" cy="832220"/>
          </a:xfrm>
        </p:grpSpPr>
        <p:pic>
          <p:nvPicPr>
            <p:cNvPr id="16" name="Picture 15" descr="A picture containing text&#10;&#10;Description automatically generated">
              <a:extLst>
                <a:ext uri="{FF2B5EF4-FFF2-40B4-BE49-F238E27FC236}">
                  <a16:creationId xmlns:a16="http://schemas.microsoft.com/office/drawing/2014/main" id="{C96F0B36-A53F-40F4-B9C0-9FB9ED15D91E}"/>
                </a:ext>
              </a:extLst>
            </p:cNvPr>
            <p:cNvPicPr>
              <a:picLocks noChangeAspect="1"/>
            </p:cNvPicPr>
            <p:nvPr/>
          </p:nvPicPr>
          <p:blipFill rotWithShape="1">
            <a:blip r:embed="rId4">
              <a:extLst>
                <a:ext uri="{28A0092B-C50C-407E-A947-70E740481C1C}">
                  <a14:useLocalDpi xmlns:a14="http://schemas.microsoft.com/office/drawing/2010/main" val="0"/>
                </a:ext>
              </a:extLst>
            </a:blip>
            <a:srcRect l="4522" t="95176" r="1090" b="695"/>
            <a:stretch/>
          </p:blipFill>
          <p:spPr>
            <a:xfrm>
              <a:off x="3078865" y="6003144"/>
              <a:ext cx="6261905" cy="423730"/>
            </a:xfrm>
            <a:prstGeom prst="rect">
              <a:avLst/>
            </a:prstGeom>
            <a:ln>
              <a:noFill/>
            </a:ln>
          </p:spPr>
        </p:pic>
        <p:pic>
          <p:nvPicPr>
            <p:cNvPr id="17" name="Picture 16" descr="A picture containing text&#10;&#10;Description automatically generated">
              <a:extLst>
                <a:ext uri="{FF2B5EF4-FFF2-40B4-BE49-F238E27FC236}">
                  <a16:creationId xmlns:a16="http://schemas.microsoft.com/office/drawing/2014/main" id="{A3D6E929-8A43-4870-AA01-6C49EEE1D3A7}"/>
                </a:ext>
              </a:extLst>
            </p:cNvPr>
            <p:cNvPicPr>
              <a:picLocks noChangeAspect="1"/>
            </p:cNvPicPr>
            <p:nvPr/>
          </p:nvPicPr>
          <p:blipFill rotWithShape="1">
            <a:blip r:embed="rId2">
              <a:extLst>
                <a:ext uri="{28A0092B-C50C-407E-A947-70E740481C1C}">
                  <a14:useLocalDpi xmlns:a14="http://schemas.microsoft.com/office/drawing/2010/main" val="0"/>
                </a:ext>
              </a:extLst>
            </a:blip>
            <a:srcRect l="5104" t="633" r="509" b="95238"/>
            <a:stretch/>
          </p:blipFill>
          <p:spPr>
            <a:xfrm>
              <a:off x="3078865" y="6411634"/>
              <a:ext cx="6261905" cy="423730"/>
            </a:xfrm>
            <a:prstGeom prst="rect">
              <a:avLst/>
            </a:prstGeom>
            <a:ln>
              <a:noFill/>
            </a:ln>
          </p:spPr>
        </p:pic>
      </p:grpSp>
      <p:sp>
        <p:nvSpPr>
          <p:cNvPr id="18" name="TextBox 17">
            <a:extLst>
              <a:ext uri="{FF2B5EF4-FFF2-40B4-BE49-F238E27FC236}">
                <a16:creationId xmlns:a16="http://schemas.microsoft.com/office/drawing/2014/main" id="{8511E4CE-2198-4951-ABFF-C5A08055706C}"/>
              </a:ext>
            </a:extLst>
          </p:cNvPr>
          <p:cNvSpPr txBox="1"/>
          <p:nvPr/>
        </p:nvSpPr>
        <p:spPr>
          <a:xfrm rot="16200000">
            <a:off x="2402228" y="3769929"/>
            <a:ext cx="898003" cy="307777"/>
          </a:xfrm>
          <a:prstGeom prst="rect">
            <a:avLst/>
          </a:prstGeom>
          <a:noFill/>
        </p:spPr>
        <p:txBody>
          <a:bodyPr wrap="none" rtlCol="0">
            <a:spAutoFit/>
          </a:bodyPr>
          <a:lstStyle/>
          <a:p>
            <a:r>
              <a:rPr lang="en-GB" sz="1400" dirty="0">
                <a:solidFill>
                  <a:srgbClr val="7F7F7F"/>
                </a:solidFill>
                <a:latin typeface="Arial Narrow" panose="020B0606020202030204" pitchFamily="34" charset="0"/>
              </a:rPr>
              <a:t>LIFE score</a:t>
            </a:r>
          </a:p>
        </p:txBody>
      </p:sp>
      <p:sp>
        <p:nvSpPr>
          <p:cNvPr id="19" name="Rectangle 18">
            <a:extLst>
              <a:ext uri="{FF2B5EF4-FFF2-40B4-BE49-F238E27FC236}">
                <a16:creationId xmlns:a16="http://schemas.microsoft.com/office/drawing/2014/main" id="{9F843788-49AB-4215-A7D5-366CBDC0CAD5}"/>
              </a:ext>
            </a:extLst>
          </p:cNvPr>
          <p:cNvSpPr/>
          <p:nvPr/>
        </p:nvSpPr>
        <p:spPr>
          <a:xfrm>
            <a:off x="774000" y="1530000"/>
            <a:ext cx="1941250" cy="3527132"/>
          </a:xfrm>
          <a:prstGeom prst="rect">
            <a:avLst/>
          </a:prstGeom>
          <a:solidFill>
            <a:schemeClr val="bg1"/>
          </a:solidFill>
          <a:ln>
            <a:solidFill>
              <a:schemeClr val="bg1">
                <a:lumMod val="85000"/>
              </a:schemeClr>
            </a:solidFill>
          </a:ln>
        </p:spPr>
        <p:txBody>
          <a:bodyPr wrap="square" tIns="90000" bIns="90000">
            <a:spAutoFit/>
          </a:bodyPr>
          <a:lstStyle/>
          <a:p>
            <a:pPr>
              <a:lnSpc>
                <a:spcPct val="110000"/>
              </a:lnSpc>
              <a:spcAft>
                <a:spcPts val="500"/>
              </a:spcAft>
            </a:pPr>
            <a:r>
              <a:rPr lang="en-US" sz="1400" b="1" dirty="0">
                <a:solidFill>
                  <a:srgbClr val="000000"/>
                </a:solidFill>
                <a:ea typeface="SimSun" panose="02010600030101010101" pitchFamily="2" charset="-122"/>
                <a:cs typeface="Times New Roman" panose="02020603050405020304" pitchFamily="18" charset="0"/>
              </a:rPr>
              <a:t>Right: </a:t>
            </a:r>
            <a:r>
              <a:rPr lang="en-US" sz="1400" dirty="0">
                <a:solidFill>
                  <a:srgbClr val="000000"/>
                </a:solidFill>
                <a:ea typeface="SimSun" panose="02010600030101010101" pitchFamily="2" charset="-122"/>
                <a:cs typeface="Times New Roman" panose="02020603050405020304" pitchFamily="18" charset="0"/>
              </a:rPr>
              <a:t>Vertical cross-sections (at specific quantiles) through annual PDFs of LIFE score; the error bars represent the range of values possible for a </a:t>
            </a:r>
            <a:r>
              <a:rPr lang="en-US" sz="1400" i="1" dirty="0">
                <a:solidFill>
                  <a:srgbClr val="000000"/>
                </a:solidFill>
                <a:ea typeface="SimSun" panose="02010600030101010101" pitchFamily="2" charset="-122"/>
                <a:cs typeface="Times New Roman" panose="02020603050405020304" pitchFamily="18" charset="0"/>
              </a:rPr>
              <a:t>virtually certain </a:t>
            </a:r>
            <a:r>
              <a:rPr lang="en-US" sz="1400" dirty="0">
                <a:solidFill>
                  <a:srgbClr val="000000"/>
                </a:solidFill>
                <a:ea typeface="SimSun" panose="02010600030101010101" pitchFamily="2" charset="-122"/>
                <a:cs typeface="Times New Roman" panose="02020603050405020304" pitchFamily="18" charset="0"/>
              </a:rPr>
              <a:t>outcome (99.5% probability, assuming a high emissions scenario). </a:t>
            </a:r>
          </a:p>
          <a:p>
            <a:pPr>
              <a:lnSpc>
                <a:spcPct val="110000"/>
              </a:lnSpc>
              <a:spcAft>
                <a:spcPts val="500"/>
              </a:spcAft>
            </a:pPr>
            <a:r>
              <a:rPr lang="en-US" sz="1400" b="1" dirty="0">
                <a:solidFill>
                  <a:srgbClr val="000000"/>
                </a:solidFill>
                <a:ea typeface="SimSun" panose="02010600030101010101" pitchFamily="2" charset="-122"/>
                <a:cs typeface="Times New Roman" panose="02020603050405020304" pitchFamily="18" charset="0"/>
              </a:rPr>
              <a:t>The y-axis (LIFE score) is not fixed</a:t>
            </a:r>
            <a:r>
              <a:rPr lang="en-US" sz="1400" dirty="0">
                <a:solidFill>
                  <a:srgbClr val="000000"/>
                </a:solidFill>
                <a:ea typeface="SimSun" panose="02010600030101010101" pitchFamily="2" charset="-122"/>
                <a:cs typeface="Times New Roman" panose="02020603050405020304" pitchFamily="18" charset="0"/>
              </a:rPr>
              <a:t>.</a:t>
            </a:r>
            <a:endParaRPr lang="en-GB" sz="1400" dirty="0">
              <a:solidFill>
                <a:srgbClr val="000000"/>
              </a:solidFill>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D1ECFAA9-1E89-4535-8639-8B4948136F96}"/>
              </a:ext>
            </a:extLst>
          </p:cNvPr>
          <p:cNvGrpSpPr/>
          <p:nvPr/>
        </p:nvGrpSpPr>
        <p:grpSpPr>
          <a:xfrm>
            <a:off x="9704382" y="2118296"/>
            <a:ext cx="2191686" cy="3281432"/>
            <a:chOff x="9704382" y="2118296"/>
            <a:chExt cx="2191686" cy="3281432"/>
          </a:xfrm>
        </p:grpSpPr>
        <p:sp>
          <p:nvSpPr>
            <p:cNvPr id="23" name="Speech Bubble: Rectangle 22">
              <a:extLst>
                <a:ext uri="{FF2B5EF4-FFF2-40B4-BE49-F238E27FC236}">
                  <a16:creationId xmlns:a16="http://schemas.microsoft.com/office/drawing/2014/main" id="{8C9804C7-7451-46C3-82D9-C6E7BA7DBD36}"/>
                </a:ext>
              </a:extLst>
            </p:cNvPr>
            <p:cNvSpPr/>
            <p:nvPr/>
          </p:nvSpPr>
          <p:spPr>
            <a:xfrm>
              <a:off x="9704384" y="2118296"/>
              <a:ext cx="2191684" cy="1166538"/>
            </a:xfrm>
            <a:prstGeom prst="wedgeRectCallout">
              <a:avLst>
                <a:gd name="adj1" fmla="val -63129"/>
                <a:gd name="adj2" fmla="val 14216"/>
              </a:avLst>
            </a:prstGeom>
            <a:solidFill>
              <a:schemeClr val="bg1">
                <a:lumMod val="95000"/>
              </a:schemeClr>
            </a:solidFill>
          </p:spPr>
          <p:txBody>
            <a:bodyPr wrap="square" lIns="0" tIns="0" rIns="0" bIns="0">
              <a:spAutoFit/>
            </a:bodyPr>
            <a:lstStyle/>
            <a:p>
              <a:pPr algn="ctr">
                <a:lnSpc>
                  <a:spcPct val="110000"/>
                </a:lnSpc>
                <a:spcAft>
                  <a:spcPts val="0"/>
                </a:spcAft>
              </a:pPr>
              <a:r>
                <a:rPr lang="en-US" sz="1400" dirty="0">
                  <a:solidFill>
                    <a:srgbClr val="000000"/>
                  </a:solidFill>
                  <a:latin typeface="Arial" panose="020B0604020202020204" pitchFamily="34" charset="0"/>
                  <a:ea typeface="SimSun" panose="02010600030101010101" pitchFamily="2" charset="-122"/>
                  <a:cs typeface="Arial" panose="020B0604020202020204" pitchFamily="34" charset="0"/>
                </a:rPr>
                <a:t>A large change occurs between baseline and the 2030s, while the change from the 2050s to 2080s is almost negligible. </a:t>
              </a:r>
              <a:endParaRPr lang="en-GB" sz="1400" dirty="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E1747E8E-4219-467B-B388-CCD88AD6CD81}"/>
                </a:ext>
              </a:extLst>
            </p:cNvPr>
            <p:cNvGrpSpPr/>
            <p:nvPr/>
          </p:nvGrpSpPr>
          <p:grpSpPr>
            <a:xfrm>
              <a:off x="9704382" y="3429250"/>
              <a:ext cx="2191686" cy="1970478"/>
              <a:chOff x="9704382" y="3429250"/>
              <a:chExt cx="2191686" cy="1970478"/>
            </a:xfrm>
          </p:grpSpPr>
          <p:sp>
            <p:nvSpPr>
              <p:cNvPr id="24" name="Speech Bubble: Rectangle 23">
                <a:extLst>
                  <a:ext uri="{FF2B5EF4-FFF2-40B4-BE49-F238E27FC236}">
                    <a16:creationId xmlns:a16="http://schemas.microsoft.com/office/drawing/2014/main" id="{1BDAF0E4-5F92-44CD-BBEE-55789A3DC171}"/>
                  </a:ext>
                </a:extLst>
              </p:cNvPr>
              <p:cNvSpPr/>
              <p:nvPr/>
            </p:nvSpPr>
            <p:spPr>
              <a:xfrm>
                <a:off x="9704382" y="3429250"/>
                <a:ext cx="2191686" cy="1969835"/>
              </a:xfrm>
              <a:prstGeom prst="wedgeRectCallout">
                <a:avLst>
                  <a:gd name="adj1" fmla="val -66066"/>
                  <a:gd name="adj2" fmla="val 48084"/>
                </a:avLst>
              </a:prstGeom>
              <a:solidFill>
                <a:schemeClr val="bg1">
                  <a:lumMod val="95000"/>
                </a:schemeClr>
              </a:solidFill>
            </p:spPr>
            <p:txBody>
              <a:bodyPr wrap="square">
                <a:noAutofit/>
              </a:bodyPr>
              <a:lstStyle/>
              <a:p>
                <a:pPr indent="269875" algn="just">
                  <a:lnSpc>
                    <a:spcPts val="1300"/>
                  </a:lnSpc>
                  <a:spcAft>
                    <a:spcPts val="0"/>
                  </a:spcAft>
                </a:pPr>
                <a:endParaRPr lang="en-GB"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22" name="Speech Bubble: Rectangle 21">
                <a:extLst>
                  <a:ext uri="{FF2B5EF4-FFF2-40B4-BE49-F238E27FC236}">
                    <a16:creationId xmlns:a16="http://schemas.microsoft.com/office/drawing/2014/main" id="{926F8A15-F23B-409E-8216-1A54E1AAB22F}"/>
                  </a:ext>
                </a:extLst>
              </p:cNvPr>
              <p:cNvSpPr/>
              <p:nvPr/>
            </p:nvSpPr>
            <p:spPr>
              <a:xfrm>
                <a:off x="9704383" y="3429893"/>
                <a:ext cx="2191685" cy="1969835"/>
              </a:xfrm>
              <a:prstGeom prst="wedgeRectCallout">
                <a:avLst>
                  <a:gd name="adj1" fmla="val -64163"/>
                  <a:gd name="adj2" fmla="val -20551"/>
                </a:avLst>
              </a:prstGeom>
              <a:solidFill>
                <a:schemeClr val="bg1">
                  <a:lumMod val="95000"/>
                </a:schemeClr>
              </a:solidFill>
            </p:spPr>
            <p:txBody>
              <a:bodyPr wrap="square">
                <a:spAutoFit/>
              </a:bodyPr>
              <a:lstStyle/>
              <a:p>
                <a:pPr algn="ctr">
                  <a:lnSpc>
                    <a:spcPct val="110000"/>
                  </a:lnSpc>
                  <a:spcAft>
                    <a:spcPts val="0"/>
                  </a:spcAft>
                </a:pPr>
                <a:r>
                  <a:rPr lang="en-GB" sz="1400" dirty="0">
                    <a:solidFill>
                      <a:srgbClr val="000000"/>
                    </a:solidFill>
                    <a:latin typeface="Arial" panose="020B0604020202020204" pitchFamily="34" charset="0"/>
                    <a:ea typeface="SimSun" panose="02010600030101010101" pitchFamily="2" charset="-122"/>
                    <a:cs typeface="Arial" panose="020B0604020202020204" pitchFamily="34" charset="0"/>
                  </a:rPr>
                  <a:t>A small shift in LIFE scores (by time slice) indicates the increased presence of taxa with higher flow scores, though the </a:t>
                </a:r>
                <a:r>
                  <a:rPr lang="en-GB" sz="1400" i="1" dirty="0">
                    <a:solidFill>
                      <a:srgbClr val="000000"/>
                    </a:solidFill>
                    <a:latin typeface="Arial" panose="020B0604020202020204" pitchFamily="34" charset="0"/>
                    <a:ea typeface="SimSun" panose="02010600030101010101" pitchFamily="2" charset="-122"/>
                    <a:cs typeface="Arial" panose="020B0604020202020204" pitchFamily="34" charset="0"/>
                  </a:rPr>
                  <a:t>variability</a:t>
                </a:r>
                <a:r>
                  <a:rPr lang="en-GB" sz="1400" dirty="0">
                    <a:solidFill>
                      <a:srgbClr val="000000"/>
                    </a:solidFill>
                    <a:latin typeface="Arial" panose="020B0604020202020204" pitchFamily="34" charset="0"/>
                    <a:ea typeface="SimSun" panose="02010600030101010101" pitchFamily="2" charset="-122"/>
                    <a:cs typeface="Arial" panose="020B0604020202020204" pitchFamily="34" charset="0"/>
                  </a:rPr>
                  <a:t> of LIFE score remains broadly unchanged. </a:t>
                </a:r>
              </a:p>
            </p:txBody>
          </p:sp>
        </p:grpSp>
      </p:grpSp>
      <p:graphicFrame>
        <p:nvGraphicFramePr>
          <p:cNvPr id="25" name="Table 24">
            <a:extLst>
              <a:ext uri="{FF2B5EF4-FFF2-40B4-BE49-F238E27FC236}">
                <a16:creationId xmlns:a16="http://schemas.microsoft.com/office/drawing/2014/main" id="{ADE4F9BE-D5F3-4DEB-BDD5-56F1153D8A1C}"/>
              </a:ext>
            </a:extLst>
          </p:cNvPr>
          <p:cNvGraphicFramePr>
            <a:graphicFrameLocks noGrp="1"/>
          </p:cNvGraphicFramePr>
          <p:nvPr>
            <p:extLst>
              <p:ext uri="{D42A27DB-BD31-4B8C-83A1-F6EECF244321}">
                <p14:modId xmlns:p14="http://schemas.microsoft.com/office/powerpoint/2010/main" val="55678690"/>
              </p:ext>
            </p:extLst>
          </p:nvPr>
        </p:nvGraphicFramePr>
        <p:xfrm>
          <a:off x="4445817" y="2088727"/>
          <a:ext cx="3528000" cy="1296000"/>
        </p:xfrm>
        <a:graphic>
          <a:graphicData uri="http://schemas.openxmlformats.org/drawingml/2006/table">
            <a:tbl>
              <a:tblPr firstRow="1" firstCol="1" bandRow="1">
                <a:tableStyleId>{5C22544A-7EE6-4342-B048-85BDC9FD1C3A}</a:tableStyleId>
              </a:tblPr>
              <a:tblGrid>
                <a:gridCol w="1368000">
                  <a:extLst>
                    <a:ext uri="{9D8B030D-6E8A-4147-A177-3AD203B41FA5}">
                      <a16:colId xmlns:a16="http://schemas.microsoft.com/office/drawing/2014/main" val="3968262532"/>
                    </a:ext>
                  </a:extLst>
                </a:gridCol>
                <a:gridCol w="720000">
                  <a:extLst>
                    <a:ext uri="{9D8B030D-6E8A-4147-A177-3AD203B41FA5}">
                      <a16:colId xmlns:a16="http://schemas.microsoft.com/office/drawing/2014/main" val="2566012991"/>
                    </a:ext>
                  </a:extLst>
                </a:gridCol>
                <a:gridCol w="720000">
                  <a:extLst>
                    <a:ext uri="{9D8B030D-6E8A-4147-A177-3AD203B41FA5}">
                      <a16:colId xmlns:a16="http://schemas.microsoft.com/office/drawing/2014/main" val="4288027805"/>
                    </a:ext>
                  </a:extLst>
                </a:gridCol>
                <a:gridCol w="720000">
                  <a:extLst>
                    <a:ext uri="{9D8B030D-6E8A-4147-A177-3AD203B41FA5}">
                      <a16:colId xmlns:a16="http://schemas.microsoft.com/office/drawing/2014/main" val="2472495791"/>
                    </a:ext>
                  </a:extLst>
                </a:gridCol>
              </a:tblGrid>
              <a:tr h="432000">
                <a:tc>
                  <a:txBody>
                    <a:bodyPr/>
                    <a:lstStyle/>
                    <a:p>
                      <a:pPr algn="r"/>
                      <a:r>
                        <a:rPr lang="en-GB" sz="1400" dirty="0">
                          <a:solidFill>
                            <a:schemeClr val="tx1"/>
                          </a:solidFill>
                          <a:effectLst/>
                          <a:latin typeface="+mn-lt"/>
                          <a:cs typeface="Times New Roman" panose="02020603050405020304" pitchFamily="18" charset="0"/>
                        </a:rPr>
                        <a:t>∆ Variance (%)</a:t>
                      </a:r>
                    </a:p>
                  </a:txBody>
                  <a:tcPr marL="68580" marR="68580"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rPr>
                        <a:t>2030s</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rPr>
                        <a:t>2050s</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rPr>
                        <a:t>2080s</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667725"/>
                  </a:ext>
                </a:extLst>
              </a:tr>
              <a:tr h="432000">
                <a:tc>
                  <a:txBody>
                    <a:bodyPr/>
                    <a:lstStyle/>
                    <a:p>
                      <a:pPr algn="r">
                        <a:lnSpc>
                          <a:spcPts val="1300"/>
                        </a:lnSpc>
                        <a:spcAft>
                          <a:spcPts val="0"/>
                        </a:spcAft>
                      </a:pPr>
                      <a:r>
                        <a:rPr lang="en-US" sz="1400" dirty="0">
                          <a:solidFill>
                            <a:schemeClr val="tx1"/>
                          </a:solidFill>
                          <a:effectLst/>
                        </a:rPr>
                        <a:t>5</a:t>
                      </a:r>
                      <a:r>
                        <a:rPr lang="en-US" sz="1400" baseline="30000" dirty="0">
                          <a:solidFill>
                            <a:schemeClr val="tx1"/>
                          </a:solidFill>
                          <a:effectLst/>
                        </a:rPr>
                        <a:t>th</a:t>
                      </a:r>
                      <a:r>
                        <a:rPr lang="en-US" sz="1400" dirty="0">
                          <a:solidFill>
                            <a:schemeClr val="tx1"/>
                          </a:solidFill>
                          <a:effectLst/>
                        </a:rPr>
                        <a:t> percentile</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a:solidFill>
                            <a:schemeClr val="tx1"/>
                          </a:solidFill>
                          <a:effectLst/>
                        </a:rPr>
                        <a:t>-65</a:t>
                      </a:r>
                      <a:endParaRPr lang="en-GB" sz="14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rPr>
                        <a:t>-52</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rPr>
                        <a:t>-31</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8673569"/>
                  </a:ext>
                </a:extLst>
              </a:tr>
              <a:tr h="432000">
                <a:tc>
                  <a:txBody>
                    <a:bodyPr/>
                    <a:lstStyle/>
                    <a:p>
                      <a:pPr algn="r">
                        <a:lnSpc>
                          <a:spcPts val="1300"/>
                        </a:lnSpc>
                        <a:spcAft>
                          <a:spcPts val="0"/>
                        </a:spcAft>
                      </a:pPr>
                      <a:r>
                        <a:rPr lang="en-US" sz="1400" dirty="0">
                          <a:solidFill>
                            <a:schemeClr val="tx1"/>
                          </a:solidFill>
                          <a:effectLst/>
                        </a:rPr>
                        <a:t>Minimum</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a:lnSpc>
                          <a:spcPts val="1300"/>
                        </a:lnSpc>
                        <a:spcAft>
                          <a:spcPts val="0"/>
                        </a:spcAft>
                      </a:pPr>
                      <a:r>
                        <a:rPr lang="en-US" sz="1400">
                          <a:solidFill>
                            <a:schemeClr val="tx1"/>
                          </a:solidFill>
                          <a:effectLst/>
                        </a:rPr>
                        <a:t>-92</a:t>
                      </a:r>
                      <a:endParaRPr lang="en-GB" sz="14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T w="28575"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a:lnSpc>
                          <a:spcPts val="1300"/>
                        </a:lnSpc>
                        <a:spcAft>
                          <a:spcPts val="0"/>
                        </a:spcAft>
                      </a:pPr>
                      <a:r>
                        <a:rPr lang="en-US" sz="1400">
                          <a:solidFill>
                            <a:schemeClr val="tx1"/>
                          </a:solidFill>
                          <a:effectLst/>
                        </a:rPr>
                        <a:t>-84</a:t>
                      </a:r>
                      <a:endParaRPr lang="en-GB" sz="14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a:lnSpc>
                          <a:spcPts val="1300"/>
                        </a:lnSpc>
                        <a:spcAft>
                          <a:spcPts val="0"/>
                        </a:spcAft>
                      </a:pPr>
                      <a:r>
                        <a:rPr lang="en-US" sz="1400" dirty="0">
                          <a:solidFill>
                            <a:schemeClr val="tx1"/>
                          </a:solidFill>
                          <a:effectLst/>
                        </a:rPr>
                        <a:t>-98</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bg1">
                          <a:lumMod val="9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847125617"/>
                  </a:ext>
                </a:extLst>
              </a:tr>
            </a:tbl>
          </a:graphicData>
        </a:graphic>
      </p:graphicFrame>
      <p:graphicFrame>
        <p:nvGraphicFramePr>
          <p:cNvPr id="26" name="Table 25">
            <a:extLst>
              <a:ext uri="{FF2B5EF4-FFF2-40B4-BE49-F238E27FC236}">
                <a16:creationId xmlns:a16="http://schemas.microsoft.com/office/drawing/2014/main" id="{C908ACDC-5D44-4F8E-9052-1780F426DA11}"/>
              </a:ext>
            </a:extLst>
          </p:cNvPr>
          <p:cNvGraphicFramePr>
            <a:graphicFrameLocks noGrp="1"/>
          </p:cNvGraphicFramePr>
          <p:nvPr>
            <p:extLst>
              <p:ext uri="{D42A27DB-BD31-4B8C-83A1-F6EECF244321}">
                <p14:modId xmlns:p14="http://schemas.microsoft.com/office/powerpoint/2010/main" val="1530936493"/>
              </p:ext>
            </p:extLst>
          </p:nvPr>
        </p:nvGraphicFramePr>
        <p:xfrm>
          <a:off x="4445817" y="5446577"/>
          <a:ext cx="3528000" cy="1296000"/>
        </p:xfrm>
        <a:graphic>
          <a:graphicData uri="http://schemas.openxmlformats.org/drawingml/2006/table">
            <a:tbl>
              <a:tblPr firstRow="1" firstCol="1" bandRow="1">
                <a:tableStyleId>{5C22544A-7EE6-4342-B048-85BDC9FD1C3A}</a:tableStyleId>
              </a:tblPr>
              <a:tblGrid>
                <a:gridCol w="1368000">
                  <a:extLst>
                    <a:ext uri="{9D8B030D-6E8A-4147-A177-3AD203B41FA5}">
                      <a16:colId xmlns:a16="http://schemas.microsoft.com/office/drawing/2014/main" val="3968262532"/>
                    </a:ext>
                  </a:extLst>
                </a:gridCol>
                <a:gridCol w="720000">
                  <a:extLst>
                    <a:ext uri="{9D8B030D-6E8A-4147-A177-3AD203B41FA5}">
                      <a16:colId xmlns:a16="http://schemas.microsoft.com/office/drawing/2014/main" val="2566012991"/>
                    </a:ext>
                  </a:extLst>
                </a:gridCol>
                <a:gridCol w="720000">
                  <a:extLst>
                    <a:ext uri="{9D8B030D-6E8A-4147-A177-3AD203B41FA5}">
                      <a16:colId xmlns:a16="http://schemas.microsoft.com/office/drawing/2014/main" val="4288027805"/>
                    </a:ext>
                  </a:extLst>
                </a:gridCol>
                <a:gridCol w="720000">
                  <a:extLst>
                    <a:ext uri="{9D8B030D-6E8A-4147-A177-3AD203B41FA5}">
                      <a16:colId xmlns:a16="http://schemas.microsoft.com/office/drawing/2014/main" val="2472495791"/>
                    </a:ext>
                  </a:extLst>
                </a:gridCol>
              </a:tblGrid>
              <a:tr h="432000">
                <a:tc>
                  <a:txBody>
                    <a:bodyPr/>
                    <a:lstStyle/>
                    <a:p>
                      <a:pPr algn="r"/>
                      <a:r>
                        <a:rPr lang="en-GB" sz="1400" dirty="0">
                          <a:solidFill>
                            <a:schemeClr val="tx1"/>
                          </a:solidFill>
                          <a:effectLst/>
                          <a:latin typeface="+mn-lt"/>
                          <a:cs typeface="Times New Roman" panose="02020603050405020304" pitchFamily="18" charset="0"/>
                        </a:rPr>
                        <a:t>∆ Variance (%)</a:t>
                      </a:r>
                    </a:p>
                  </a:txBody>
                  <a:tcPr marL="68580" marR="68580" marT="0"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latin typeface="+mn-lt"/>
                        </a:rPr>
                        <a:t>2030s</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latin typeface="+mn-lt"/>
                        </a:rPr>
                        <a:t>2050s</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latin typeface="+mn-lt"/>
                        </a:rPr>
                        <a:t>2080s</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667725"/>
                  </a:ext>
                </a:extLst>
              </a:tr>
              <a:tr h="432000">
                <a:tc>
                  <a:txBody>
                    <a:bodyPr/>
                    <a:lstStyle/>
                    <a:p>
                      <a:pPr algn="r">
                        <a:lnSpc>
                          <a:spcPts val="1300"/>
                        </a:lnSpc>
                        <a:spcAft>
                          <a:spcPts val="0"/>
                        </a:spcAft>
                      </a:pPr>
                      <a:r>
                        <a:rPr lang="en-US" sz="1400" dirty="0">
                          <a:solidFill>
                            <a:schemeClr val="tx1"/>
                          </a:solidFill>
                          <a:effectLst/>
                        </a:rPr>
                        <a:t>95</a:t>
                      </a:r>
                      <a:r>
                        <a:rPr lang="en-US" sz="1400" baseline="30000" dirty="0">
                          <a:solidFill>
                            <a:schemeClr val="tx1"/>
                          </a:solidFill>
                          <a:effectLst/>
                        </a:rPr>
                        <a:t>th</a:t>
                      </a:r>
                      <a:r>
                        <a:rPr lang="en-US" sz="1400" dirty="0">
                          <a:solidFill>
                            <a:schemeClr val="tx1"/>
                          </a:solidFill>
                          <a:effectLst/>
                        </a:rPr>
                        <a:t> percentile</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rPr>
                        <a:t>-92</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rPr>
                        <a:t>-81</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lnSpc>
                          <a:spcPts val="1300"/>
                        </a:lnSpc>
                        <a:spcAft>
                          <a:spcPts val="0"/>
                        </a:spcAft>
                      </a:pPr>
                      <a:r>
                        <a:rPr lang="en-US" sz="1400" dirty="0">
                          <a:solidFill>
                            <a:schemeClr val="tx1"/>
                          </a:solidFill>
                          <a:effectLst/>
                        </a:rPr>
                        <a:t>-91</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5051398"/>
                  </a:ext>
                </a:extLst>
              </a:tr>
              <a:tr h="432000">
                <a:tc>
                  <a:txBody>
                    <a:bodyPr/>
                    <a:lstStyle/>
                    <a:p>
                      <a:pPr algn="r">
                        <a:lnSpc>
                          <a:spcPts val="1300"/>
                        </a:lnSpc>
                        <a:spcAft>
                          <a:spcPts val="0"/>
                        </a:spcAft>
                      </a:pPr>
                      <a:r>
                        <a:rPr lang="en-US" sz="1400" dirty="0">
                          <a:solidFill>
                            <a:schemeClr val="tx1"/>
                          </a:solidFill>
                          <a:effectLst/>
                        </a:rPr>
                        <a:t>Maximum</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lnT w="28575"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a:lnSpc>
                          <a:spcPts val="1300"/>
                        </a:lnSpc>
                        <a:spcAft>
                          <a:spcPts val="0"/>
                        </a:spcAft>
                      </a:pPr>
                      <a:r>
                        <a:rPr lang="en-US" sz="1400">
                          <a:solidFill>
                            <a:schemeClr val="tx1"/>
                          </a:solidFill>
                          <a:effectLst/>
                        </a:rPr>
                        <a:t>-84</a:t>
                      </a:r>
                      <a:endParaRPr lang="en-GB" sz="14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T w="28575"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a:lnSpc>
                          <a:spcPts val="1300"/>
                        </a:lnSpc>
                        <a:spcAft>
                          <a:spcPts val="0"/>
                        </a:spcAft>
                      </a:pPr>
                      <a:r>
                        <a:rPr lang="en-US" sz="1400">
                          <a:solidFill>
                            <a:schemeClr val="tx1"/>
                          </a:solidFill>
                          <a:effectLst/>
                        </a:rPr>
                        <a:t>-97</a:t>
                      </a:r>
                      <a:endParaRPr lang="en-GB" sz="14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a:lnSpc>
                          <a:spcPts val="1300"/>
                        </a:lnSpc>
                        <a:spcAft>
                          <a:spcPts val="0"/>
                        </a:spcAft>
                      </a:pPr>
                      <a:r>
                        <a:rPr lang="en-US" sz="1400" dirty="0">
                          <a:solidFill>
                            <a:schemeClr val="tx1"/>
                          </a:solidFill>
                          <a:effectLst/>
                        </a:rPr>
                        <a:t>-83</a:t>
                      </a:r>
                      <a:endParaRPr lang="en-GB" sz="14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T w="28575" cap="flat" cmpd="sng" algn="ctr">
                      <a:solidFill>
                        <a:schemeClr val="bg1">
                          <a:lumMod val="9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520218183"/>
                  </a:ext>
                </a:extLst>
              </a:tr>
            </a:tbl>
          </a:graphicData>
        </a:graphic>
      </p:graphicFrame>
      <p:sp>
        <p:nvSpPr>
          <p:cNvPr id="27" name="Speech Bubble: Rectangle 26">
            <a:extLst>
              <a:ext uri="{FF2B5EF4-FFF2-40B4-BE49-F238E27FC236}">
                <a16:creationId xmlns:a16="http://schemas.microsoft.com/office/drawing/2014/main" id="{FBF89703-CCF6-4588-8C6A-A1B3642811EE}"/>
              </a:ext>
            </a:extLst>
          </p:cNvPr>
          <p:cNvSpPr/>
          <p:nvPr/>
        </p:nvSpPr>
        <p:spPr>
          <a:xfrm>
            <a:off x="9704381" y="570354"/>
            <a:ext cx="2191687" cy="1166538"/>
          </a:xfrm>
          <a:prstGeom prst="wedgeRectCallout">
            <a:avLst>
              <a:gd name="adj1" fmla="val -127918"/>
              <a:gd name="adj2" fmla="val 99571"/>
            </a:avLst>
          </a:prstGeom>
          <a:solidFill>
            <a:schemeClr val="bg1">
              <a:lumMod val="95000"/>
            </a:schemeClr>
          </a:solidFill>
        </p:spPr>
        <p:txBody>
          <a:bodyPr wrap="square" lIns="0" tIns="0" rIns="0" bIns="0">
            <a:spAutoFit/>
          </a:bodyPr>
          <a:lstStyle/>
          <a:p>
            <a:pPr algn="ctr">
              <a:lnSpc>
                <a:spcPct val="110000"/>
              </a:lnSpc>
              <a:spcAft>
                <a:spcPts val="0"/>
              </a:spcAft>
            </a:pPr>
            <a:r>
              <a:rPr lang="en-GB" sz="1400" dirty="0">
                <a:solidFill>
                  <a:srgbClr val="000000"/>
                </a:solidFill>
                <a:latin typeface="Arial" panose="020B0604020202020204" pitchFamily="34" charset="0"/>
                <a:ea typeface="SimSun" panose="02010600030101010101" pitchFamily="2" charset="-122"/>
                <a:cs typeface="Arial" panose="020B0604020202020204" pitchFamily="34" charset="0"/>
              </a:rPr>
              <a:t>The change in variance relative to the baseline stands out. The reduction in variance may reach 92% as early as the 2030s. </a:t>
            </a:r>
            <a:endPar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27">
            <a:extLst>
              <a:ext uri="{FF2B5EF4-FFF2-40B4-BE49-F238E27FC236}">
                <a16:creationId xmlns:a16="http://schemas.microsoft.com/office/drawing/2014/main" id="{19D656C1-C3C9-401C-AFFB-CDEA4F310B0D}"/>
              </a:ext>
            </a:extLst>
          </p:cNvPr>
          <p:cNvSpPr/>
          <p:nvPr/>
        </p:nvSpPr>
        <p:spPr>
          <a:xfrm>
            <a:off x="774000" y="5164638"/>
            <a:ext cx="1923341" cy="1474419"/>
          </a:xfrm>
          <a:prstGeom prst="rect">
            <a:avLst/>
          </a:prstGeom>
          <a:ln>
            <a:solidFill>
              <a:schemeClr val="bg1">
                <a:lumMod val="85000"/>
              </a:schemeClr>
            </a:solidFill>
          </a:ln>
        </p:spPr>
        <p:txBody>
          <a:bodyPr wrap="square" tIns="90000" bIns="90000">
            <a:spAutoFit/>
          </a:bodyPr>
          <a:lstStyle/>
          <a:p>
            <a:r>
              <a:rPr lang="en-GB" sz="1400" b="1" dirty="0">
                <a:solidFill>
                  <a:schemeClr val="bg1">
                    <a:lumMod val="65000"/>
                  </a:schemeClr>
                </a:solidFill>
                <a:latin typeface="Arial" panose="020B0604020202020204" pitchFamily="34" charset="0"/>
                <a:ea typeface="SimSun" panose="02010600030101010101" pitchFamily="2" charset="-122"/>
                <a:cs typeface="Arial" panose="020B0604020202020204" pitchFamily="34" charset="0"/>
              </a:rPr>
              <a:t>The tails are  essentially the hydroecological response to lower probability extreme events. </a:t>
            </a:r>
            <a:endParaRPr lang="en-GB" sz="1400" b="1" dirty="0">
              <a:solidFill>
                <a:schemeClr val="bg1">
                  <a:lumMod val="65000"/>
                </a:schemeClr>
              </a:solidFill>
              <a:latin typeface="Arial" panose="020B0604020202020204" pitchFamily="34" charset="0"/>
              <a:cs typeface="Arial" panose="020B0604020202020204" pitchFamily="34" charset="0"/>
            </a:endParaRPr>
          </a:p>
        </p:txBody>
      </p:sp>
      <p:sp>
        <p:nvSpPr>
          <p:cNvPr id="30" name="Speech Bubble: Rectangle 29">
            <a:extLst>
              <a:ext uri="{FF2B5EF4-FFF2-40B4-BE49-F238E27FC236}">
                <a16:creationId xmlns:a16="http://schemas.microsoft.com/office/drawing/2014/main" id="{C4CEB5F0-B734-46C3-846A-7020C529DEA3}"/>
              </a:ext>
            </a:extLst>
          </p:cNvPr>
          <p:cNvSpPr/>
          <p:nvPr/>
        </p:nvSpPr>
        <p:spPr>
          <a:xfrm>
            <a:off x="9704381" y="2972218"/>
            <a:ext cx="1687219" cy="1640514"/>
          </a:xfrm>
          <a:prstGeom prst="wedgeRectCallout">
            <a:avLst>
              <a:gd name="adj1" fmla="val -69346"/>
              <a:gd name="adj2" fmla="val 9974"/>
            </a:avLst>
          </a:prstGeom>
          <a:solidFill>
            <a:schemeClr val="bg1">
              <a:lumMod val="95000"/>
            </a:schemeClr>
          </a:solidFill>
        </p:spPr>
        <p:txBody>
          <a:bodyPr wrap="square" lIns="0" tIns="0" rIns="0" bIns="0">
            <a:spAutoFit/>
          </a:bodyPr>
          <a:lstStyle/>
          <a:p>
            <a:pPr algn="ctr">
              <a:lnSpc>
                <a:spcPct val="110000"/>
              </a:lnSpc>
              <a:spcAft>
                <a:spcPts val="0"/>
              </a:spcAft>
            </a:pPr>
            <a:r>
              <a:rPr lang="en-GB" sz="1400" dirty="0">
                <a:solidFill>
                  <a:srgbClr val="000000"/>
                </a:solidFill>
                <a:latin typeface="Arial" panose="020B0604020202020204" pitchFamily="34" charset="0"/>
                <a:ea typeface="SimSun" panose="02010600030101010101" pitchFamily="2" charset="-122"/>
                <a:cs typeface="Arial" panose="020B0604020202020204" pitchFamily="34" charset="0"/>
              </a:rPr>
              <a:t>LIFE scores plateau to a value of 1, with almost no variance. This change coincides with a notable reduction in the range of values. </a:t>
            </a:r>
            <a:endPar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33" name="Group 32">
            <a:extLst>
              <a:ext uri="{FF2B5EF4-FFF2-40B4-BE49-F238E27FC236}">
                <a16:creationId xmlns:a16="http://schemas.microsoft.com/office/drawing/2014/main" id="{D1DAC640-EA05-42AE-BF59-45E73915AC72}"/>
              </a:ext>
            </a:extLst>
          </p:cNvPr>
          <p:cNvGrpSpPr/>
          <p:nvPr/>
        </p:nvGrpSpPr>
        <p:grpSpPr>
          <a:xfrm>
            <a:off x="3096774" y="4721839"/>
            <a:ext cx="6261905" cy="832220"/>
            <a:chOff x="3078865" y="6003144"/>
            <a:chExt cx="6261905" cy="832220"/>
          </a:xfrm>
        </p:grpSpPr>
        <p:pic>
          <p:nvPicPr>
            <p:cNvPr id="34" name="Picture 33" descr="A picture containing text&#10;&#10;Description automatically generated">
              <a:extLst>
                <a:ext uri="{FF2B5EF4-FFF2-40B4-BE49-F238E27FC236}">
                  <a16:creationId xmlns:a16="http://schemas.microsoft.com/office/drawing/2014/main" id="{1450CD8A-FC4B-4F8B-8E13-2E15528ED556}"/>
                </a:ext>
              </a:extLst>
            </p:cNvPr>
            <p:cNvPicPr>
              <a:picLocks noChangeAspect="1"/>
            </p:cNvPicPr>
            <p:nvPr/>
          </p:nvPicPr>
          <p:blipFill rotWithShape="1">
            <a:blip r:embed="rId4">
              <a:extLst>
                <a:ext uri="{28A0092B-C50C-407E-A947-70E740481C1C}">
                  <a14:useLocalDpi xmlns:a14="http://schemas.microsoft.com/office/drawing/2010/main" val="0"/>
                </a:ext>
              </a:extLst>
            </a:blip>
            <a:srcRect l="4522" t="95176" r="1090" b="695"/>
            <a:stretch/>
          </p:blipFill>
          <p:spPr>
            <a:xfrm>
              <a:off x="3078865" y="6003144"/>
              <a:ext cx="6261905" cy="42373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7D98E79F-A345-4C96-889E-113595DE2B70}"/>
                </a:ext>
              </a:extLst>
            </p:cNvPr>
            <p:cNvPicPr>
              <a:picLocks noChangeAspect="1"/>
            </p:cNvPicPr>
            <p:nvPr/>
          </p:nvPicPr>
          <p:blipFill rotWithShape="1">
            <a:blip r:embed="rId2">
              <a:extLst>
                <a:ext uri="{28A0092B-C50C-407E-A947-70E740481C1C}">
                  <a14:useLocalDpi xmlns:a14="http://schemas.microsoft.com/office/drawing/2010/main" val="0"/>
                </a:ext>
              </a:extLst>
            </a:blip>
            <a:srcRect l="5104" t="633" r="509" b="95238"/>
            <a:stretch/>
          </p:blipFill>
          <p:spPr>
            <a:xfrm>
              <a:off x="3078865" y="6411634"/>
              <a:ext cx="6261905" cy="423730"/>
            </a:xfrm>
            <a:prstGeom prst="rect">
              <a:avLst/>
            </a:prstGeom>
          </p:spPr>
        </p:pic>
      </p:grpSp>
      <p:grpSp>
        <p:nvGrpSpPr>
          <p:cNvPr id="7" name="Group 6">
            <a:extLst>
              <a:ext uri="{FF2B5EF4-FFF2-40B4-BE49-F238E27FC236}">
                <a16:creationId xmlns:a16="http://schemas.microsoft.com/office/drawing/2014/main" id="{4E006745-364A-41F3-8DCA-AD4E347E677D}"/>
              </a:ext>
            </a:extLst>
          </p:cNvPr>
          <p:cNvGrpSpPr/>
          <p:nvPr/>
        </p:nvGrpSpPr>
        <p:grpSpPr>
          <a:xfrm>
            <a:off x="567159" y="1530001"/>
            <a:ext cx="10824441" cy="5283402"/>
            <a:chOff x="567159" y="1530001"/>
            <a:chExt cx="10824441" cy="5283402"/>
          </a:xfrm>
        </p:grpSpPr>
        <p:sp>
          <p:nvSpPr>
            <p:cNvPr id="5" name="Rectangle 4">
              <a:extLst>
                <a:ext uri="{FF2B5EF4-FFF2-40B4-BE49-F238E27FC236}">
                  <a16:creationId xmlns:a16="http://schemas.microsoft.com/office/drawing/2014/main" id="{D52940F1-62EC-4365-ABAB-2367B9954711}"/>
                </a:ext>
              </a:extLst>
            </p:cNvPr>
            <p:cNvSpPr/>
            <p:nvPr/>
          </p:nvSpPr>
          <p:spPr>
            <a:xfrm>
              <a:off x="567159" y="5130329"/>
              <a:ext cx="9458991" cy="1683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697D9D8B-FD84-4996-9971-2B758C4CF596}"/>
                </a:ext>
              </a:extLst>
            </p:cNvPr>
            <p:cNvSpPr/>
            <p:nvPr/>
          </p:nvSpPr>
          <p:spPr>
            <a:xfrm>
              <a:off x="774000" y="1530001"/>
              <a:ext cx="10617600" cy="4473144"/>
            </a:xfrm>
            <a:prstGeom prst="rect">
              <a:avLst/>
            </a:prstGeom>
            <a:solidFill>
              <a:schemeClr val="bg1"/>
            </a:solidFill>
            <a:ln>
              <a:solidFill>
                <a:schemeClr val="bg1">
                  <a:lumMod val="85000"/>
                </a:schemeClr>
              </a:solidFill>
            </a:ln>
          </p:spPr>
          <p:txBody>
            <a:bodyPr wrap="square" lIns="360000" tIns="360000" rIns="360000" bIns="360000" anchor="ctr">
              <a:noAutofit/>
            </a:bodyPr>
            <a:lstStyle/>
            <a:p>
              <a:pPr>
                <a:lnSpc>
                  <a:spcPct val="110000"/>
                </a:lnSpc>
                <a:spcAft>
                  <a:spcPts val="500"/>
                </a:spcAft>
              </a:pPr>
              <a:r>
                <a:rPr lang="en-US" dirty="0">
                  <a:solidFill>
                    <a:srgbClr val="000000"/>
                  </a:solidFill>
                  <a:latin typeface="Arial" panose="020B0604020202020204" pitchFamily="34" charset="0"/>
                  <a:ea typeface="SimSun" panose="02010600030101010101" pitchFamily="2" charset="-122"/>
                  <a:cs typeface="Arial" panose="020B0604020202020204" pitchFamily="34" charset="0"/>
                </a:rPr>
                <a:t>Examination of the year-on-year change in hydroecological response provides further clarification on the subtle changes observed over the long-term.</a:t>
              </a:r>
            </a:p>
            <a:p>
              <a:pPr>
                <a:lnSpc>
                  <a:spcPct val="110000"/>
                </a:lnSpc>
                <a:spcAft>
                  <a:spcPts val="500"/>
                </a:spcAft>
              </a:pPr>
              <a:r>
                <a:rPr lang="en-US" dirty="0">
                  <a:solidFill>
                    <a:srgbClr val="000000"/>
                  </a:solidFill>
                  <a:latin typeface="Arial" panose="020B0604020202020204" pitchFamily="34" charset="0"/>
                  <a:ea typeface="SimSun" panose="02010600030101010101" pitchFamily="2" charset="-122"/>
                  <a:cs typeface="Arial" panose="020B0604020202020204" pitchFamily="34" charset="0"/>
                </a:rPr>
                <a:t>The </a:t>
              </a:r>
              <a:r>
                <a:rPr lang="en-US" b="1" dirty="0">
                  <a:solidFill>
                    <a:srgbClr val="000000"/>
                  </a:solidFill>
                  <a:latin typeface="Arial" panose="020B0604020202020204" pitchFamily="34" charset="0"/>
                  <a:ea typeface="SimSun" panose="02010600030101010101" pitchFamily="2" charset="-122"/>
                  <a:cs typeface="Arial" panose="020B0604020202020204" pitchFamily="34" charset="0"/>
                </a:rPr>
                <a:t>timing </a:t>
              </a:r>
              <a:r>
                <a:rPr lang="en-US" dirty="0">
                  <a:solidFill>
                    <a:srgbClr val="000000"/>
                  </a:solidFill>
                  <a:latin typeface="Arial" panose="020B0604020202020204" pitchFamily="34" charset="0"/>
                  <a:ea typeface="SimSun" panose="02010600030101010101" pitchFamily="2" charset="-122"/>
                  <a:cs typeface="Arial" panose="020B0604020202020204" pitchFamily="34" charset="0"/>
                </a:rPr>
                <a:t>of these major changes in hydroecological response could occur </a:t>
              </a:r>
              <a:r>
                <a:rPr lang="en-US" b="1" dirty="0">
                  <a:solidFill>
                    <a:srgbClr val="000000"/>
                  </a:solidFill>
                  <a:latin typeface="Arial" panose="020B0604020202020204" pitchFamily="34" charset="0"/>
                  <a:ea typeface="SimSun" panose="02010600030101010101" pitchFamily="2" charset="-122"/>
                  <a:cs typeface="Arial" panose="020B0604020202020204" pitchFamily="34" charset="0"/>
                </a:rPr>
                <a:t>as early as the 2030s</a:t>
              </a:r>
              <a:r>
                <a:rPr lang="en-US" dirty="0">
                  <a:solidFill>
                    <a:srgbClr val="000000"/>
                  </a:solidFill>
                  <a:latin typeface="Arial" panose="020B0604020202020204" pitchFamily="34" charset="0"/>
                  <a:ea typeface="SimSun" panose="02010600030101010101" pitchFamily="2" charset="-122"/>
                  <a:cs typeface="Arial" panose="020B0604020202020204" pitchFamily="34" charset="0"/>
                </a:rPr>
                <a:t>, 2021-2050. </a:t>
              </a:r>
            </a:p>
            <a:p>
              <a:pPr>
                <a:lnSpc>
                  <a:spcPct val="110000"/>
                </a:lnSpc>
                <a:spcAft>
                  <a:spcPts val="500"/>
                </a:spcAft>
              </a:pPr>
              <a:r>
                <a:rPr lang="en-US" dirty="0">
                  <a:solidFill>
                    <a:srgbClr val="000000"/>
                  </a:solidFill>
                  <a:latin typeface="Arial" panose="020B0604020202020204" pitchFamily="34" charset="0"/>
                  <a:ea typeface="SimSun" panose="02010600030101010101" pitchFamily="2" charset="-122"/>
                  <a:cs typeface="Arial" panose="020B0604020202020204" pitchFamily="34" charset="0"/>
                </a:rPr>
                <a:t>This suggests that a major high or low flow event, in the very near future, could result in a </a:t>
              </a:r>
              <a:r>
                <a:rPr lang="en-US" b="1" dirty="0">
                  <a:solidFill>
                    <a:srgbClr val="000000"/>
                  </a:solidFill>
                  <a:latin typeface="Arial" panose="020B0604020202020204" pitchFamily="34" charset="0"/>
                  <a:ea typeface="SimSun" panose="02010600030101010101" pitchFamily="2" charset="-122"/>
                  <a:cs typeface="Arial" panose="020B0604020202020204" pitchFamily="34" charset="0"/>
                </a:rPr>
                <a:t>hydroecological response very different to the past (baseline period), where there was the probability of a more varied response</a:t>
              </a:r>
              <a:r>
                <a:rPr lang="en-US" dirty="0">
                  <a:solidFill>
                    <a:srgbClr val="000000"/>
                  </a:solidFill>
                  <a:latin typeface="Arial" panose="020B0604020202020204" pitchFamily="34" charset="0"/>
                  <a:ea typeface="SimSun" panose="02010600030101010101" pitchFamily="2" charset="-122"/>
                  <a:cs typeface="Arial" panose="020B0604020202020204" pitchFamily="34" charset="0"/>
                </a:rPr>
                <a:t>. By considering the associated uncertainty, we can be </a:t>
              </a:r>
              <a:r>
                <a:rPr lang="en-US" b="1" i="1" dirty="0">
                  <a:solidFill>
                    <a:srgbClr val="000000"/>
                  </a:solidFill>
                  <a:latin typeface="Arial" panose="020B0604020202020204" pitchFamily="34" charset="0"/>
                  <a:ea typeface="SimSun" panose="02010600030101010101" pitchFamily="2" charset="-122"/>
                  <a:cs typeface="Arial" panose="020B0604020202020204" pitchFamily="34" charset="0"/>
                </a:rPr>
                <a:t>virtually certain </a:t>
              </a:r>
              <a:r>
                <a:rPr lang="en-US" b="1" dirty="0">
                  <a:solidFill>
                    <a:srgbClr val="000000"/>
                  </a:solidFill>
                  <a:latin typeface="Arial" panose="020B0604020202020204" pitchFamily="34" charset="0"/>
                  <a:ea typeface="SimSun" panose="02010600030101010101" pitchFamily="2" charset="-122"/>
                  <a:cs typeface="Arial" panose="020B0604020202020204" pitchFamily="34" charset="0"/>
                </a:rPr>
                <a:t>of this outcome</a:t>
              </a:r>
              <a:r>
                <a:rPr lang="en-US" dirty="0">
                  <a:solidFill>
                    <a:srgbClr val="000000"/>
                  </a:solidFill>
                  <a:latin typeface="Arial" panose="020B0604020202020204" pitchFamily="34" charset="0"/>
                  <a:ea typeface="SimSun" panose="02010600030101010101" pitchFamily="2" charset="-122"/>
                  <a:cs typeface="Arial" panose="020B0604020202020204" pitchFamily="34" charset="0"/>
                </a:rPr>
                <a:t>, based on the available information. </a:t>
              </a:r>
            </a:p>
            <a:p>
              <a:pPr>
                <a:lnSpc>
                  <a:spcPct val="110000"/>
                </a:lnSpc>
                <a:spcAft>
                  <a:spcPts val="500"/>
                </a:spcAft>
              </a:pPr>
              <a:r>
                <a:rPr lang="en-US" b="1" dirty="0">
                  <a:solidFill>
                    <a:srgbClr val="000000"/>
                  </a:solidFill>
                  <a:latin typeface="Arial" panose="020B0604020202020204" pitchFamily="34" charset="0"/>
                  <a:ea typeface="SimSun" panose="02010600030101010101" pitchFamily="2" charset="-122"/>
                  <a:cs typeface="Arial" panose="020B0604020202020204" pitchFamily="34" charset="0"/>
                </a:rPr>
                <a:t>Given a potentially highly limited period of preparation, this is of concern for the future health of the River Nar.</a:t>
              </a:r>
              <a:endParaRPr lang="en-GB"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42" name="Isosceles Triangle 41">
            <a:hlinkClick r:id="" action="ppaction://hlinkshowjump?jump=nextslide"/>
            <a:extLst>
              <a:ext uri="{FF2B5EF4-FFF2-40B4-BE49-F238E27FC236}">
                <a16:creationId xmlns:a16="http://schemas.microsoft.com/office/drawing/2014/main" id="{4BF86B70-F330-45C5-8ABF-08780DBA9A3F}"/>
              </a:ext>
            </a:extLst>
          </p:cNvPr>
          <p:cNvSpPr/>
          <p:nvPr/>
        </p:nvSpPr>
        <p:spPr>
          <a:xfrm rot="5400000">
            <a:off x="11433750" y="5958077"/>
            <a:ext cx="1156500" cy="3600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3" name="TextBox 42">
            <a:extLst>
              <a:ext uri="{FF2B5EF4-FFF2-40B4-BE49-F238E27FC236}">
                <a16:creationId xmlns:a16="http://schemas.microsoft.com/office/drawing/2014/main" id="{82849558-66C6-4C4A-84B8-2AE204CB4145}"/>
              </a:ext>
            </a:extLst>
          </p:cNvPr>
          <p:cNvSpPr txBox="1"/>
          <p:nvPr/>
        </p:nvSpPr>
        <p:spPr>
          <a:xfrm rot="5400000">
            <a:off x="10534223" y="5997525"/>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44" name="Isosceles Triangle 43">
            <a:hlinkClick r:id="" action="ppaction://hlinkshowjump?jump=previousslide"/>
            <a:extLst>
              <a:ext uri="{FF2B5EF4-FFF2-40B4-BE49-F238E27FC236}">
                <a16:creationId xmlns:a16="http://schemas.microsoft.com/office/drawing/2014/main" id="{DE9AB2B4-B9B4-4D76-B242-BE444C3A42B4}"/>
              </a:ext>
            </a:extLst>
          </p:cNvPr>
          <p:cNvSpPr/>
          <p:nvPr/>
        </p:nvSpPr>
        <p:spPr>
          <a:xfrm rot="16200000">
            <a:off x="-398250" y="3249000"/>
            <a:ext cx="1156500" cy="3600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5" name="TextBox 44">
            <a:extLst>
              <a:ext uri="{FF2B5EF4-FFF2-40B4-BE49-F238E27FC236}">
                <a16:creationId xmlns:a16="http://schemas.microsoft.com/office/drawing/2014/main" id="{ECEC3233-CC70-412E-B8A2-A43D1F233EAD}"/>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Tree>
    <p:extLst>
      <p:ext uri="{BB962C8B-B14F-4D97-AF65-F5344CB8AC3E}">
        <p14:creationId xmlns:p14="http://schemas.microsoft.com/office/powerpoint/2010/main" val="341566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1.48148E-6 L -4.79167E-6 0.56991 " pathEditMode="relative" rAng="0" ptsTypes="AA">
                                      <p:cBhvr>
                                        <p:cTn id="6" dur="4000" fill="hold"/>
                                        <p:tgtEl>
                                          <p:spTgt spid="4"/>
                                        </p:tgtEl>
                                        <p:attrNameLst>
                                          <p:attrName>ppt_x</p:attrName>
                                          <p:attrName>ppt_y</p:attrName>
                                        </p:attrNameLst>
                                      </p:cBhvr>
                                      <p:rCtr x="0" y="28495"/>
                                    </p:animMotion>
                                  </p:childTnLst>
                                </p:cTn>
                              </p:par>
                              <p:par>
                                <p:cTn id="7" presetID="10"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2000"/>
                                        <p:tgtEl>
                                          <p:spTgt spid="28"/>
                                        </p:tgtEl>
                                      </p:cBhvr>
                                    </p:animEffect>
                                  </p:childTnLst>
                                </p:cTn>
                              </p:par>
                              <p:par>
                                <p:cTn id="10" presetID="1" presetClass="exit" presetSubtype="0" fill="hold" nodeType="withEffect">
                                  <p:stCondLst>
                                    <p:cond delay="0"/>
                                  </p:stCondLst>
                                  <p:childTnLst>
                                    <p:set>
                                      <p:cBhvr>
                                        <p:cTn id="11" dur="1" fill="hold">
                                          <p:stCondLst>
                                            <p:cond delay="0"/>
                                          </p:stCondLst>
                                        </p:cTn>
                                        <p:tgtEl>
                                          <p:spTgt spid="32"/>
                                        </p:tgtEl>
                                        <p:attrNameLst>
                                          <p:attrName>style.visibility</p:attrName>
                                        </p:attrNameLst>
                                      </p:cBhvr>
                                      <p:to>
                                        <p:strVal val="hidden"/>
                                      </p:to>
                                    </p:set>
                                  </p:childTnLst>
                                </p:cTn>
                              </p:par>
                            </p:childTnLst>
                          </p:cTn>
                        </p:par>
                        <p:par>
                          <p:cTn id="12" fill="hold">
                            <p:stCondLst>
                              <p:cond delay="4000"/>
                            </p:stCondLst>
                            <p:childTnLst>
                              <p:par>
                                <p:cTn id="13" presetID="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par>
                          <p:cTn id="17" fill="hold">
                            <p:stCondLst>
                              <p:cond delay="4000"/>
                            </p:stCondLst>
                            <p:childTnLst>
                              <p:par>
                                <p:cTn id="18" presetID="1"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4.79167E-6 0.56991 L 0.00014 -0.56088 " pathEditMode="relative" rAng="0" ptsTypes="AA">
                                      <p:cBhvr>
                                        <p:cTn id="23" dur="4000" fill="hold"/>
                                        <p:tgtEl>
                                          <p:spTgt spid="4"/>
                                        </p:tgtEl>
                                        <p:attrNameLst>
                                          <p:attrName>ppt_x</p:attrName>
                                          <p:attrName>ppt_y</p:attrName>
                                        </p:attrNameLst>
                                      </p:cBhvr>
                                      <p:rCtr x="0" y="-56551"/>
                                    </p:animMotion>
                                  </p:childTnLst>
                                </p:cTn>
                              </p:par>
                              <p:par>
                                <p:cTn id="24" presetID="1" presetClass="exit" presetSubtype="0" fill="hold" nodeType="withEffect">
                                  <p:stCondLst>
                                    <p:cond delay="0"/>
                                  </p:stCondLst>
                                  <p:childTnLst>
                                    <p:set>
                                      <p:cBhvr>
                                        <p:cTn id="25" dur="1" fill="hold">
                                          <p:stCondLst>
                                            <p:cond delay="0"/>
                                          </p:stCondLst>
                                        </p:cTn>
                                        <p:tgtEl>
                                          <p:spTgt spid="2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2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
                                        </p:tgtEl>
                                        <p:attrNameLst>
                                          <p:attrName>style.visibility</p:attrName>
                                        </p:attrNameLst>
                                      </p:cBhvr>
                                      <p:to>
                                        <p:strVal val="hidden"/>
                                      </p:to>
                                    </p:set>
                                  </p:childTnLst>
                                </p:cTn>
                              </p:par>
                            </p:childTnLst>
                          </p:cTn>
                        </p:par>
                        <p:par>
                          <p:cTn id="32" fill="hold">
                            <p:stCondLst>
                              <p:cond delay="4000"/>
                            </p:stCondLst>
                            <p:childTnLst>
                              <p:par>
                                <p:cTn id="33" presetID="1"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7" grpId="0" animBg="1"/>
      <p:bldP spid="27" grpId="1" animBg="1"/>
      <p:bldP spid="28"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CFF12C-961C-458E-9EBD-8E27636093D9}"/>
              </a:ext>
            </a:extLst>
          </p:cNvPr>
          <p:cNvSpPr txBox="1">
            <a:spLocks/>
          </p:cNvSpPr>
          <p:nvPr/>
        </p:nvSpPr>
        <p:spPr>
          <a:xfrm>
            <a:off x="774000" y="143999"/>
            <a:ext cx="6570485" cy="1170000"/>
          </a:xfrm>
          <a:prstGeom prst="rect">
            <a:avLst/>
          </a:prstGeom>
          <a:solidFill>
            <a:schemeClr val="accent4"/>
          </a:solidFill>
          <a:ln>
            <a:solidFill>
              <a:schemeClr val="accent4"/>
            </a:solidFill>
          </a:ln>
        </p:spPr>
        <p:txBody>
          <a:bodyPr vert="horz" lIns="90000" tIns="90000" rIns="90000" bIns="9000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Aft>
                <a:spcPts val="500"/>
              </a:spcAft>
            </a:pPr>
            <a:r>
              <a:rPr lang="en-GB" sz="3200" spc="100" dirty="0"/>
              <a:t>Findings: River health and ecosystem functionality</a:t>
            </a:r>
          </a:p>
        </p:txBody>
      </p:sp>
      <p:pic>
        <p:nvPicPr>
          <p:cNvPr id="7169" name="Picture 28">
            <a:extLst>
              <a:ext uri="{FF2B5EF4-FFF2-40B4-BE49-F238E27FC236}">
                <a16:creationId xmlns:a16="http://schemas.microsoft.com/office/drawing/2014/main" id="{3501FC60-87BD-4814-8006-9C5B2712B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00" y="1493998"/>
            <a:ext cx="6578702" cy="453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4D6C13-C88C-494B-AD1A-6F4545DC01B1}"/>
              </a:ext>
            </a:extLst>
          </p:cNvPr>
          <p:cNvSpPr>
            <a:spLocks noChangeArrowheads="1"/>
          </p:cNvSpPr>
          <p:nvPr/>
        </p:nvSpPr>
        <p:spPr bwMode="auto">
          <a:xfrm>
            <a:off x="7524000" y="1494000"/>
            <a:ext cx="3867600" cy="18969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10000"/>
              </a:lnSpc>
              <a:spcBef>
                <a:spcPct val="0"/>
              </a:spcBef>
              <a:spcAft>
                <a:spcPts val="500"/>
              </a:spcAft>
            </a:pPr>
            <a:r>
              <a:rPr kumimoji="0" lang="en-US" altLang="en-US"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This is a functional matrix, a matrix of the functional feeding groups and functional flow preferences. </a:t>
            </a:r>
            <a:r>
              <a:rPr lang="en-GB" altLang="en-US" dirty="0">
                <a:solidFill>
                  <a:srgbClr val="000000"/>
                </a:solidFill>
                <a:ea typeface="Times New Roman" panose="02020603050405020304" pitchFamily="18" charset="0"/>
                <a:cs typeface="Times New Roman" panose="02020603050405020304" pitchFamily="18" charset="0"/>
              </a:rPr>
              <a:t>The values indicate the spring annual average number of species fulfilling a given niche. </a:t>
            </a:r>
          </a:p>
        </p:txBody>
      </p:sp>
      <p:sp>
        <p:nvSpPr>
          <p:cNvPr id="10" name="Baseline">
            <a:extLst>
              <a:ext uri="{FF2B5EF4-FFF2-40B4-BE49-F238E27FC236}">
                <a16:creationId xmlns:a16="http://schemas.microsoft.com/office/drawing/2014/main" id="{A1D229A0-3B98-4040-B270-8DC08706B7AE}"/>
              </a:ext>
            </a:extLst>
          </p:cNvPr>
          <p:cNvSpPr txBox="1"/>
          <p:nvPr/>
        </p:nvSpPr>
        <p:spPr>
          <a:xfrm>
            <a:off x="8197800" y="4178770"/>
            <a:ext cx="2520000" cy="59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10000"/>
              </a:lnSpc>
              <a:spcAft>
                <a:spcPts val="500"/>
              </a:spcAft>
            </a:pPr>
            <a:r>
              <a:rPr lang="en-GB" dirty="0">
                <a:solidFill>
                  <a:schemeClr val="tx1"/>
                </a:solidFill>
              </a:rPr>
              <a:t>Baseline observations</a:t>
            </a:r>
          </a:p>
        </p:txBody>
      </p:sp>
      <p:sp>
        <p:nvSpPr>
          <p:cNvPr id="12" name="Future">
            <a:extLst>
              <a:ext uri="{FF2B5EF4-FFF2-40B4-BE49-F238E27FC236}">
                <a16:creationId xmlns:a16="http://schemas.microsoft.com/office/drawing/2014/main" id="{A9FA49C8-4ADD-4FF7-81D9-28EE408202EE}"/>
              </a:ext>
            </a:extLst>
          </p:cNvPr>
          <p:cNvSpPr txBox="1"/>
          <p:nvPr/>
        </p:nvSpPr>
        <p:spPr>
          <a:xfrm>
            <a:off x="8197800" y="4974221"/>
            <a:ext cx="2520000" cy="59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lnSpc>
                <a:spcPct val="110000"/>
              </a:lnSpc>
              <a:spcAft>
                <a:spcPts val="500"/>
              </a:spcAft>
            </a:pPr>
            <a:r>
              <a:rPr lang="en-GB" dirty="0">
                <a:solidFill>
                  <a:schemeClr val="tx1"/>
                </a:solidFill>
              </a:rPr>
              <a:t>Future projections</a:t>
            </a:r>
          </a:p>
        </p:txBody>
      </p:sp>
      <p:sp>
        <p:nvSpPr>
          <p:cNvPr id="15" name="TextBox 14">
            <a:extLst>
              <a:ext uri="{FF2B5EF4-FFF2-40B4-BE49-F238E27FC236}">
                <a16:creationId xmlns:a16="http://schemas.microsoft.com/office/drawing/2014/main" id="{ACB8D49E-C9CE-492F-A9D9-6254BAFF887D}"/>
              </a:ext>
            </a:extLst>
          </p:cNvPr>
          <p:cNvSpPr txBox="1"/>
          <p:nvPr/>
        </p:nvSpPr>
        <p:spPr>
          <a:xfrm>
            <a:off x="7528109" y="3600000"/>
            <a:ext cx="3859383" cy="310919"/>
          </a:xfrm>
          <a:prstGeom prst="rect">
            <a:avLst/>
          </a:prstGeom>
          <a:noFill/>
          <a:ln>
            <a:solidFill>
              <a:schemeClr val="tx1"/>
            </a:solidFill>
          </a:ln>
        </p:spPr>
        <p:txBody>
          <a:bodyPr wrap="square" rtlCol="0">
            <a:spAutoFit/>
          </a:bodyPr>
          <a:lstStyle/>
          <a:p>
            <a:pPr>
              <a:lnSpc>
                <a:spcPct val="110000"/>
              </a:lnSpc>
              <a:spcAft>
                <a:spcPts val="500"/>
              </a:spcAft>
            </a:pPr>
            <a:r>
              <a:rPr lang="en-GB" sz="1400" dirty="0"/>
              <a:t>Press the </a:t>
            </a:r>
            <a:r>
              <a:rPr lang="en-GB" sz="1400" b="1" dirty="0"/>
              <a:t>buttons </a:t>
            </a:r>
            <a:r>
              <a:rPr lang="en-GB" sz="1400" dirty="0"/>
              <a:t>below for more information. </a:t>
            </a:r>
          </a:p>
        </p:txBody>
      </p:sp>
      <p:sp>
        <p:nvSpPr>
          <p:cNvPr id="21" name="Rectangle 20">
            <a:hlinkClick r:id="rId3" action="ppaction://hlinksldjump"/>
            <a:extLst>
              <a:ext uri="{FF2B5EF4-FFF2-40B4-BE49-F238E27FC236}">
                <a16:creationId xmlns:a16="http://schemas.microsoft.com/office/drawing/2014/main" id="{20EEEC1E-2FA9-421E-9DB8-171BB318FAD1}"/>
              </a:ext>
            </a:extLst>
          </p:cNvPr>
          <p:cNvSpPr/>
          <p:nvPr/>
        </p:nvSpPr>
        <p:spPr>
          <a:xfrm>
            <a:off x="10853100" y="6173998"/>
            <a:ext cx="540000" cy="54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2400" dirty="0">
                <a:solidFill>
                  <a:schemeClr val="tx1"/>
                </a:solidFill>
              </a:rPr>
              <a:t>≡</a:t>
            </a:r>
          </a:p>
        </p:txBody>
      </p:sp>
      <p:sp>
        <p:nvSpPr>
          <p:cNvPr id="39" name="Rectangle 38">
            <a:extLst>
              <a:ext uri="{FF2B5EF4-FFF2-40B4-BE49-F238E27FC236}">
                <a16:creationId xmlns:a16="http://schemas.microsoft.com/office/drawing/2014/main" id="{0CE81A9D-70DF-4D61-8EE2-51082730D8CD}"/>
              </a:ext>
            </a:extLst>
          </p:cNvPr>
          <p:cNvSpPr/>
          <p:nvPr/>
        </p:nvSpPr>
        <p:spPr>
          <a:xfrm>
            <a:off x="7439751" y="-12868"/>
            <a:ext cx="4038898" cy="600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359356D-D14F-4F49-A958-CCBBE0FE6B7D}"/>
              </a:ext>
            </a:extLst>
          </p:cNvPr>
          <p:cNvSpPr/>
          <p:nvPr/>
        </p:nvSpPr>
        <p:spPr>
          <a:xfrm>
            <a:off x="7439751" y="-12868"/>
            <a:ext cx="4038898" cy="600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D6C846E2-1481-4130-900C-ECA691506AB4}"/>
              </a:ext>
            </a:extLst>
          </p:cNvPr>
          <p:cNvGrpSpPr/>
          <p:nvPr/>
        </p:nvGrpSpPr>
        <p:grpSpPr>
          <a:xfrm>
            <a:off x="1127763" y="1498089"/>
            <a:ext cx="10263837" cy="4369310"/>
            <a:chOff x="1127763" y="1498089"/>
            <a:chExt cx="10263837" cy="4369310"/>
          </a:xfrm>
        </p:grpSpPr>
        <p:sp>
          <p:nvSpPr>
            <p:cNvPr id="32" name="Rectangle 31">
              <a:extLst>
                <a:ext uri="{FF2B5EF4-FFF2-40B4-BE49-F238E27FC236}">
                  <a16:creationId xmlns:a16="http://schemas.microsoft.com/office/drawing/2014/main" id="{5A655B72-E1B6-4B30-9342-5A21350DE017}"/>
                </a:ext>
              </a:extLst>
            </p:cNvPr>
            <p:cNvSpPr/>
            <p:nvPr/>
          </p:nvSpPr>
          <p:spPr>
            <a:xfrm rot="16200000">
              <a:off x="3945957" y="10735"/>
              <a:ext cx="615180" cy="4934592"/>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5A0B562-73ED-4F35-8276-6BBB7A59243B}"/>
                </a:ext>
              </a:extLst>
            </p:cNvPr>
            <p:cNvSpPr/>
            <p:nvPr/>
          </p:nvSpPr>
          <p:spPr>
            <a:xfrm rot="16200000">
              <a:off x="3319532" y="2466089"/>
              <a:ext cx="1209541" cy="5593080"/>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peech Bubble: Rectangle 30">
              <a:extLst>
                <a:ext uri="{FF2B5EF4-FFF2-40B4-BE49-F238E27FC236}">
                  <a16:creationId xmlns:a16="http://schemas.microsoft.com/office/drawing/2014/main" id="{566B4FC9-CC58-4B12-A8CE-2BEDCD093987}"/>
                </a:ext>
              </a:extLst>
            </p:cNvPr>
            <p:cNvSpPr/>
            <p:nvPr/>
          </p:nvSpPr>
          <p:spPr>
            <a:xfrm>
              <a:off x="7524000" y="3584408"/>
              <a:ext cx="3859383" cy="373436"/>
            </a:xfrm>
            <a:prstGeom prst="wedgeRectCallout">
              <a:avLst>
                <a:gd name="adj1" fmla="val -73747"/>
                <a:gd name="adj2" fmla="val -377117"/>
              </a:avLst>
            </a:prstGeom>
            <a:solidFill>
              <a:schemeClr val="accent4"/>
            </a:solidFill>
            <a:ln>
              <a:solidFill>
                <a:schemeClr val="accent4"/>
              </a:solidFill>
            </a:ln>
          </p:spPr>
          <p:txBody>
            <a:bodyPr wrap="square">
              <a:spAutoFit/>
            </a:bodyPr>
            <a:lstStyle/>
            <a:p>
              <a:pPr lvl="0" eaLnBrk="0" fontAlgn="base" hangingPunct="0">
                <a:lnSpc>
                  <a:spcPct val="110000"/>
                </a:lnSpc>
                <a:spcBef>
                  <a:spcPct val="0"/>
                </a:spcBef>
                <a:spcAft>
                  <a:spcPts val="500"/>
                </a:spcAft>
              </a:pPr>
              <a:endParaRPr lang="en-US" altLang="en-US" dirty="0">
                <a:solidFill>
                  <a:srgbClr val="000000"/>
                </a:solidFill>
                <a:ea typeface="SimSun" panose="02010600030101010101" pitchFamily="2" charset="-122"/>
                <a:cs typeface="Times New Roman" panose="02020603050405020304" pitchFamily="18" charset="0"/>
              </a:endParaRPr>
            </a:p>
          </p:txBody>
        </p:sp>
        <p:sp>
          <p:nvSpPr>
            <p:cNvPr id="13" name="Speech Bubble: Rectangle 12">
              <a:extLst>
                <a:ext uri="{FF2B5EF4-FFF2-40B4-BE49-F238E27FC236}">
                  <a16:creationId xmlns:a16="http://schemas.microsoft.com/office/drawing/2014/main" id="{E9DF1162-3746-4E60-86A9-8120C64DB955}"/>
                </a:ext>
              </a:extLst>
            </p:cNvPr>
            <p:cNvSpPr/>
            <p:nvPr/>
          </p:nvSpPr>
          <p:spPr>
            <a:xfrm>
              <a:off x="7524000" y="3584408"/>
              <a:ext cx="3859383" cy="963203"/>
            </a:xfrm>
            <a:prstGeom prst="wedgeRectCallout">
              <a:avLst>
                <a:gd name="adj1" fmla="val -73352"/>
                <a:gd name="adj2" fmla="val 149335"/>
              </a:avLst>
            </a:prstGeom>
            <a:solidFill>
              <a:schemeClr val="accent4"/>
            </a:solidFill>
            <a:ln>
              <a:solidFill>
                <a:schemeClr val="accent4"/>
              </a:solidFill>
            </a:ln>
          </p:spPr>
          <p:txBody>
            <a:bodyPr wrap="square" lIns="36000" tIns="36000" rIns="36000" bIns="36000">
              <a:spAutoFit/>
            </a:bodyPr>
            <a:lstStyle/>
            <a:p>
              <a:pPr lvl="0" eaLnBrk="0" fontAlgn="base" hangingPunct="0">
                <a:lnSpc>
                  <a:spcPct val="110000"/>
                </a:lnSpc>
                <a:spcBef>
                  <a:spcPct val="0"/>
                </a:spcBef>
                <a:spcAft>
                  <a:spcPts val="500"/>
                </a:spcAft>
              </a:pPr>
              <a:r>
                <a:rPr lang="en-US" altLang="en-US" dirty="0">
                  <a:solidFill>
                    <a:srgbClr val="000000"/>
                  </a:solidFill>
                  <a:ea typeface="SimSun" panose="02010600030101010101" pitchFamily="2" charset="-122"/>
                  <a:cs typeface="Times New Roman" panose="02020603050405020304" pitchFamily="18" charset="0"/>
                </a:rPr>
                <a:t>Several functional feeding group traits potentially unrepresented under extreme conditions. </a:t>
              </a:r>
            </a:p>
          </p:txBody>
        </p:sp>
        <p:sp>
          <p:nvSpPr>
            <p:cNvPr id="11" name="Speech Bubble: Rectangle 10">
              <a:extLst>
                <a:ext uri="{FF2B5EF4-FFF2-40B4-BE49-F238E27FC236}">
                  <a16:creationId xmlns:a16="http://schemas.microsoft.com/office/drawing/2014/main" id="{D99D772B-554B-4254-9986-92B32780ACFE}"/>
                </a:ext>
              </a:extLst>
            </p:cNvPr>
            <p:cNvSpPr/>
            <p:nvPr/>
          </p:nvSpPr>
          <p:spPr>
            <a:xfrm>
              <a:off x="7532217" y="1498089"/>
              <a:ext cx="3859383" cy="1877300"/>
            </a:xfrm>
            <a:prstGeom prst="wedgeRectCallout">
              <a:avLst>
                <a:gd name="adj1" fmla="val -93728"/>
                <a:gd name="adj2" fmla="val 77974"/>
              </a:avLst>
            </a:prstGeom>
            <a:solidFill>
              <a:schemeClr val="accent4">
                <a:lumMod val="20000"/>
                <a:lumOff val="80000"/>
              </a:schemeClr>
            </a:solidFill>
            <a:ln>
              <a:solidFill>
                <a:schemeClr val="accent4">
                  <a:lumMod val="20000"/>
                  <a:lumOff val="80000"/>
                </a:schemeClr>
              </a:solidFill>
            </a:ln>
          </p:spPr>
          <p:txBody>
            <a:bodyPr wrap="square" lIns="36000" tIns="36000" rIns="36000" bIns="36000">
              <a:spAutoFit/>
            </a:bodyPr>
            <a:lstStyle/>
            <a:p>
              <a:pPr lvl="0" eaLnBrk="0" fontAlgn="base" hangingPunct="0">
                <a:lnSpc>
                  <a:spcPct val="110000"/>
                </a:lnSpc>
                <a:spcBef>
                  <a:spcPct val="0"/>
                </a:spcBef>
                <a:spcAft>
                  <a:spcPts val="500"/>
                </a:spcAft>
              </a:pPr>
              <a:r>
                <a:rPr lang="en-US" altLang="en-US" dirty="0">
                  <a:solidFill>
                    <a:srgbClr val="000000"/>
                  </a:solidFill>
                  <a:ea typeface="SimSun" panose="02010600030101010101" pitchFamily="2" charset="-122"/>
                  <a:cs typeface="Times New Roman" panose="02020603050405020304" pitchFamily="18" charset="0"/>
                </a:rPr>
                <a:t>In terms of functional feeding group, only a limited number of taxa with a range of flow preferences are observed, e.g. scrapers species which may tolerate anything from very low to rapid flows. </a:t>
              </a:r>
            </a:p>
          </p:txBody>
        </p:sp>
        <p:sp>
          <p:nvSpPr>
            <p:cNvPr id="29" name="Rectangle 28">
              <a:extLst>
                <a:ext uri="{FF2B5EF4-FFF2-40B4-BE49-F238E27FC236}">
                  <a16:creationId xmlns:a16="http://schemas.microsoft.com/office/drawing/2014/main" id="{2A662812-6ABF-4143-BACB-578C5E7BE01F}"/>
                </a:ext>
              </a:extLst>
            </p:cNvPr>
            <p:cNvSpPr/>
            <p:nvPr/>
          </p:nvSpPr>
          <p:spPr>
            <a:xfrm>
              <a:off x="5480820" y="1898310"/>
              <a:ext cx="615180" cy="2749889"/>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F9334A8-5345-4567-923D-6B6F9CBCEC02}"/>
                </a:ext>
              </a:extLst>
            </p:cNvPr>
            <p:cNvSpPr>
              <a:spLocks noChangeArrowheads="1"/>
            </p:cNvSpPr>
            <p:nvPr/>
          </p:nvSpPr>
          <p:spPr bwMode="auto">
            <a:xfrm>
              <a:off x="7532217" y="4794588"/>
              <a:ext cx="3851166" cy="963203"/>
            </a:xfrm>
            <a:prstGeom prst="rect">
              <a:avLst/>
            </a:prstGeom>
            <a:solidFill>
              <a:schemeClr val="accent4">
                <a:lumMod val="20000"/>
                <a:lumOff val="80000"/>
              </a:schemeClr>
            </a:solidFill>
            <a:ln w="9525">
              <a:solidFill>
                <a:schemeClr val="accent4">
                  <a:lumMod val="20000"/>
                  <a:lumOff val="80000"/>
                </a:schemeClr>
              </a:solidFill>
              <a:miter lim="800000"/>
              <a:headEnd/>
              <a:tailEnd/>
            </a:ln>
            <a:effectLst/>
            <a:extLst/>
          </p:spPr>
          <p:txBody>
            <a:bodyPr vert="horz" wrap="square" lIns="36000" tIns="36000" rIns="36000" bIns="36000" numCol="1" anchor="ctr" anchorCtr="0" compatLnSpc="1">
              <a:prstTxWarp prst="textNoShape">
                <a:avLst/>
              </a:prstTxWarp>
              <a:spAutoFit/>
            </a:bodyPr>
            <a:lstStyle/>
            <a:p>
              <a:pPr lvl="0" eaLnBrk="0" fontAlgn="base" hangingPunct="0">
                <a:lnSpc>
                  <a:spcPct val="110000"/>
                </a:lnSpc>
                <a:spcBef>
                  <a:spcPct val="0"/>
                </a:spcBef>
                <a:spcAft>
                  <a:spcPts val="500"/>
                </a:spcAft>
              </a:pPr>
              <a:r>
                <a:rPr lang="en-US" dirty="0">
                  <a:solidFill>
                    <a:srgbClr val="000000"/>
                  </a:solidFill>
                  <a:ea typeface="SimSun" panose="02010600030101010101" pitchFamily="2" charset="-122"/>
                  <a:cs typeface="Times New Roman" panose="02020603050405020304" pitchFamily="18" charset="0"/>
                </a:rPr>
                <a:t>Despite these observations, in the short-term, </a:t>
              </a:r>
              <a:r>
                <a:rPr lang="en-US" b="1" dirty="0">
                  <a:solidFill>
                    <a:srgbClr val="000000"/>
                  </a:solidFill>
                  <a:ea typeface="SimSun" panose="02010600030101010101" pitchFamily="2" charset="-122"/>
                  <a:cs typeface="Times New Roman" panose="02020603050405020304" pitchFamily="18" charset="0"/>
                </a:rPr>
                <a:t>the ecosystem has been able to successfully recover</a:t>
              </a:r>
              <a:r>
                <a:rPr lang="en-US" dirty="0">
                  <a:solidFill>
                    <a:srgbClr val="000000"/>
                  </a:solidFill>
                  <a:ea typeface="SimSun" panose="02010600030101010101" pitchFamily="2" charset="-122"/>
                  <a:cs typeface="Times New Roman" panose="02020603050405020304" pitchFamily="18" charset="0"/>
                </a:rPr>
                <a:t>. </a:t>
              </a:r>
              <a:endParaRPr kumimoji="0" lang="en-GB" altLang="en-US" b="0" i="0" u="none" strike="noStrike" cap="none" normalizeH="0" baseline="0" dirty="0">
                <a:ln>
                  <a:noFill/>
                </a:ln>
                <a:solidFill>
                  <a:srgbClr val="FF0000"/>
                </a:solidFill>
                <a:effectLst/>
              </a:endParaRPr>
            </a:p>
          </p:txBody>
        </p:sp>
      </p:grpSp>
      <p:grpSp>
        <p:nvGrpSpPr>
          <p:cNvPr id="37" name="Group 36">
            <a:extLst>
              <a:ext uri="{FF2B5EF4-FFF2-40B4-BE49-F238E27FC236}">
                <a16:creationId xmlns:a16="http://schemas.microsoft.com/office/drawing/2014/main" id="{917A82EA-4113-462A-9AAB-1777E1E5A487}"/>
              </a:ext>
            </a:extLst>
          </p:cNvPr>
          <p:cNvGrpSpPr/>
          <p:nvPr/>
        </p:nvGrpSpPr>
        <p:grpSpPr>
          <a:xfrm>
            <a:off x="1127762" y="129708"/>
            <a:ext cx="10255621" cy="5400737"/>
            <a:chOff x="1127762" y="129708"/>
            <a:chExt cx="10255621" cy="5400737"/>
          </a:xfrm>
        </p:grpSpPr>
        <p:sp>
          <p:nvSpPr>
            <p:cNvPr id="5" name="Rectangle 4">
              <a:extLst>
                <a:ext uri="{FF2B5EF4-FFF2-40B4-BE49-F238E27FC236}">
                  <a16:creationId xmlns:a16="http://schemas.microsoft.com/office/drawing/2014/main" id="{6ABB72B9-A345-45A3-873A-3D447C8B4226}"/>
                </a:ext>
              </a:extLst>
            </p:cNvPr>
            <p:cNvSpPr/>
            <p:nvPr/>
          </p:nvSpPr>
          <p:spPr>
            <a:xfrm>
              <a:off x="7532217" y="129708"/>
              <a:ext cx="3851166" cy="1877300"/>
            </a:xfrm>
            <a:prstGeom prst="rect">
              <a:avLst/>
            </a:prstGeom>
            <a:solidFill>
              <a:schemeClr val="accent4">
                <a:lumMod val="20000"/>
                <a:lumOff val="80000"/>
              </a:schemeClr>
            </a:solidFill>
            <a:ln>
              <a:solidFill>
                <a:schemeClr val="accent4">
                  <a:lumMod val="20000"/>
                  <a:lumOff val="80000"/>
                </a:schemeClr>
              </a:solidFill>
            </a:ln>
          </p:spPr>
          <p:txBody>
            <a:bodyPr wrap="square" lIns="36000" tIns="36000" rIns="36000" bIns="36000">
              <a:spAutoFit/>
            </a:bodyPr>
            <a:lstStyle/>
            <a:p>
              <a:pPr>
                <a:lnSpc>
                  <a:spcPct val="110000"/>
                </a:lnSpc>
                <a:spcAft>
                  <a:spcPts val="500"/>
                </a:spcAft>
              </a:pPr>
              <a:r>
                <a:rPr lang="en-US" dirty="0">
                  <a:solidFill>
                    <a:srgbClr val="000000"/>
                  </a:solidFill>
                  <a:ea typeface="SimSun" panose="02010600030101010101" pitchFamily="2" charset="-122"/>
                  <a:cs typeface="Times New Roman" panose="02020603050405020304" pitchFamily="18" charset="0"/>
                </a:rPr>
                <a:t>The hydrological projections indicated an increase in the probability of both very high and low LIFE scores; this corresponds with standing waters, drought and rapid flows in the functional matrix. </a:t>
              </a:r>
              <a:endParaRPr lang="en-GB" dirty="0">
                <a:solidFill>
                  <a:srgbClr val="000000"/>
                </a:solidFill>
                <a:ea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D5AF2AB8-3CCA-4B0D-9453-EBE827698229}"/>
                </a:ext>
              </a:extLst>
            </p:cNvPr>
            <p:cNvSpPr/>
            <p:nvPr/>
          </p:nvSpPr>
          <p:spPr>
            <a:xfrm>
              <a:off x="7529189" y="3957844"/>
              <a:ext cx="3851166" cy="1572601"/>
            </a:xfrm>
            <a:prstGeom prst="rect">
              <a:avLst/>
            </a:prstGeom>
            <a:solidFill>
              <a:schemeClr val="accent4">
                <a:lumMod val="20000"/>
                <a:lumOff val="80000"/>
              </a:schemeClr>
            </a:solidFill>
            <a:ln>
              <a:solidFill>
                <a:schemeClr val="accent4">
                  <a:lumMod val="20000"/>
                  <a:lumOff val="80000"/>
                </a:schemeClr>
              </a:solidFill>
            </a:ln>
          </p:spPr>
          <p:txBody>
            <a:bodyPr wrap="square" lIns="36000" tIns="36000" rIns="36000" bIns="36000">
              <a:spAutoFit/>
            </a:bodyPr>
            <a:lstStyle/>
            <a:p>
              <a:pPr>
                <a:lnSpc>
                  <a:spcPct val="110000"/>
                </a:lnSpc>
                <a:spcAft>
                  <a:spcPts val="500"/>
                </a:spcAft>
              </a:pPr>
              <a:r>
                <a:rPr lang="en-GB" dirty="0">
                  <a:solidFill>
                    <a:srgbClr val="000000"/>
                  </a:solidFill>
                  <a:ea typeface="Times New Roman" panose="02020603050405020304" pitchFamily="18" charset="0"/>
                  <a:cs typeface="Times New Roman" panose="02020603050405020304" pitchFamily="18" charset="0"/>
                </a:rPr>
                <a:t>With this reduction in biodiversity, the concomitant decrease in macroinvertebrate adaptability may significantly impact the resilience of the riverine system.</a:t>
              </a:r>
            </a:p>
          </p:txBody>
        </p:sp>
        <p:sp>
          <p:nvSpPr>
            <p:cNvPr id="36" name="Speech Bubble: Rectangle 35">
              <a:extLst>
                <a:ext uri="{FF2B5EF4-FFF2-40B4-BE49-F238E27FC236}">
                  <a16:creationId xmlns:a16="http://schemas.microsoft.com/office/drawing/2014/main" id="{B0027B5C-3FD2-479E-9E1E-6BE78C3BA91E}"/>
                </a:ext>
              </a:extLst>
            </p:cNvPr>
            <p:cNvSpPr/>
            <p:nvPr/>
          </p:nvSpPr>
          <p:spPr>
            <a:xfrm>
              <a:off x="7532217" y="2231408"/>
              <a:ext cx="3851166" cy="1572601"/>
            </a:xfrm>
            <a:prstGeom prst="wedgeRectCallout">
              <a:avLst>
                <a:gd name="adj1" fmla="val -71602"/>
                <a:gd name="adj2" fmla="val 44875"/>
              </a:avLst>
            </a:prstGeom>
            <a:solidFill>
              <a:schemeClr val="accent4">
                <a:lumMod val="40000"/>
                <a:lumOff val="60000"/>
              </a:schemeClr>
            </a:solidFill>
            <a:ln>
              <a:solidFill>
                <a:schemeClr val="accent4">
                  <a:lumMod val="40000"/>
                  <a:lumOff val="60000"/>
                </a:schemeClr>
              </a:solidFill>
            </a:ln>
          </p:spPr>
          <p:txBody>
            <a:bodyPr wrap="square" lIns="36000" tIns="36000" rIns="36000" bIns="36000">
              <a:spAutoFit/>
            </a:bodyPr>
            <a:lstStyle/>
            <a:p>
              <a:pPr>
                <a:lnSpc>
                  <a:spcPct val="110000"/>
                </a:lnSpc>
                <a:spcAft>
                  <a:spcPts val="500"/>
                </a:spcAft>
              </a:pPr>
              <a:r>
                <a:rPr lang="en-US" dirty="0">
                  <a:solidFill>
                    <a:srgbClr val="000000"/>
                  </a:solidFill>
                  <a:ea typeface="SimSun" panose="02010600030101010101" pitchFamily="2" charset="-122"/>
                  <a:cs typeface="Times New Roman" panose="02020603050405020304" pitchFamily="18" charset="0"/>
                </a:rPr>
                <a:t>It is evident that almost none of the taxa previously observed in the River Nar would be able to perform their functional roles, long-term, under such environmental conditions. </a:t>
              </a:r>
              <a:endParaRPr lang="en-GB" dirty="0">
                <a:solidFill>
                  <a:srgbClr val="000000"/>
                </a:solidFill>
                <a:ea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080990A4-529B-4F89-AE80-A6F9964EFC06}"/>
                </a:ext>
              </a:extLst>
            </p:cNvPr>
            <p:cNvSpPr/>
            <p:nvPr/>
          </p:nvSpPr>
          <p:spPr>
            <a:xfrm>
              <a:off x="1127762" y="2806983"/>
              <a:ext cx="5593081" cy="185087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Close 2">
            <a:extLst>
              <a:ext uri="{FF2B5EF4-FFF2-40B4-BE49-F238E27FC236}">
                <a16:creationId xmlns:a16="http://schemas.microsoft.com/office/drawing/2014/main" id="{B83C0E03-0CFD-4E43-AA80-3BCF81BDA9E3}"/>
              </a:ext>
            </a:extLst>
          </p:cNvPr>
          <p:cNvSpPr/>
          <p:nvPr/>
        </p:nvSpPr>
        <p:spPr>
          <a:xfrm>
            <a:off x="7524000" y="6138000"/>
            <a:ext cx="1170000" cy="59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X Close</a:t>
            </a:r>
          </a:p>
        </p:txBody>
      </p:sp>
      <p:sp>
        <p:nvSpPr>
          <p:cNvPr id="40" name="Close 1">
            <a:extLst>
              <a:ext uri="{FF2B5EF4-FFF2-40B4-BE49-F238E27FC236}">
                <a16:creationId xmlns:a16="http://schemas.microsoft.com/office/drawing/2014/main" id="{550E067E-1970-42AE-93D0-312A3C363A0F}"/>
              </a:ext>
            </a:extLst>
          </p:cNvPr>
          <p:cNvSpPr/>
          <p:nvPr/>
        </p:nvSpPr>
        <p:spPr>
          <a:xfrm>
            <a:off x="7524000" y="6138000"/>
            <a:ext cx="1170000" cy="59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X Close</a:t>
            </a:r>
          </a:p>
        </p:txBody>
      </p:sp>
      <p:sp>
        <p:nvSpPr>
          <p:cNvPr id="41" name="Isosceles Triangle 40">
            <a:hlinkClick r:id="" action="ppaction://hlinkshowjump?jump=nextslide"/>
            <a:extLst>
              <a:ext uri="{FF2B5EF4-FFF2-40B4-BE49-F238E27FC236}">
                <a16:creationId xmlns:a16="http://schemas.microsoft.com/office/drawing/2014/main" id="{B7C0CB08-F0A3-434F-AF04-293DE0183564}"/>
              </a:ext>
            </a:extLst>
          </p:cNvPr>
          <p:cNvSpPr/>
          <p:nvPr/>
        </p:nvSpPr>
        <p:spPr>
          <a:xfrm rot="5400000">
            <a:off x="11433750" y="3249000"/>
            <a:ext cx="1156500" cy="360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2" name="TextBox 41">
            <a:extLst>
              <a:ext uri="{FF2B5EF4-FFF2-40B4-BE49-F238E27FC236}">
                <a16:creationId xmlns:a16="http://schemas.microsoft.com/office/drawing/2014/main" id="{84F6D0EF-4F65-4E06-B8A8-50126E0C73C1}"/>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43" name="Isosceles Triangle 42">
            <a:hlinkClick r:id="" action="ppaction://hlinkshowjump?jump=previousslide"/>
            <a:extLst>
              <a:ext uri="{FF2B5EF4-FFF2-40B4-BE49-F238E27FC236}">
                <a16:creationId xmlns:a16="http://schemas.microsoft.com/office/drawing/2014/main" id="{C83D1C34-81E7-4F47-8124-BC05A421879F}"/>
              </a:ext>
            </a:extLst>
          </p:cNvPr>
          <p:cNvSpPr/>
          <p:nvPr/>
        </p:nvSpPr>
        <p:spPr>
          <a:xfrm rot="16200000">
            <a:off x="-398250" y="3249000"/>
            <a:ext cx="1156500" cy="360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4" name="TextBox 43">
            <a:extLst>
              <a:ext uri="{FF2B5EF4-FFF2-40B4-BE49-F238E27FC236}">
                <a16:creationId xmlns:a16="http://schemas.microsoft.com/office/drawing/2014/main" id="{4808DE23-2E65-46FD-AE62-6C53CC723FF3}"/>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Tree>
    <p:extLst>
      <p:ext uri="{BB962C8B-B14F-4D97-AF65-F5344CB8AC3E}">
        <p14:creationId xmlns:p14="http://schemas.microsoft.com/office/powerpoint/2010/main" val="627591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0"/>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7"/>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3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animBg="1"/>
      <p:bldP spid="39" grpId="1" animBg="1"/>
      <p:bldP spid="2" grpId="0" animBg="1"/>
      <p:bldP spid="2" grpId="1" animBg="1"/>
      <p:bldP spid="38" grpId="0" animBg="1"/>
      <p:bldP spid="38" grpId="1" animBg="1"/>
      <p:bldP spid="40" grpId="0" animBg="1"/>
      <p:bldP spid="4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4000"/>
            <a:ext cx="2520000" cy="2520000"/>
          </a:xfrm>
          <a:solidFill>
            <a:schemeClr val="accent3"/>
          </a:solidFill>
          <a:ln>
            <a:solidFill>
              <a:schemeClr val="accent3"/>
            </a:solidFill>
          </a:ln>
        </p:spPr>
        <p:txBody>
          <a:bodyPr lIns="90000" tIns="90000" rIns="90000" bIns="90000" anchor="ctr">
            <a:normAutofit/>
          </a:bodyPr>
          <a:lstStyle/>
          <a:p>
            <a:pPr>
              <a:lnSpc>
                <a:spcPct val="110000"/>
              </a:lnSpc>
              <a:spcBef>
                <a:spcPts val="500"/>
              </a:spcBef>
            </a:pPr>
            <a:r>
              <a:rPr lang="en-GB" sz="3200" spc="100" dirty="0">
                <a:latin typeface="+mn-lt"/>
              </a:rPr>
              <a:t>Implications</a:t>
            </a:r>
          </a:p>
        </p:txBody>
      </p:sp>
      <p:sp>
        <p:nvSpPr>
          <p:cNvPr id="12" name="Rectangle 11">
            <a:extLst>
              <a:ext uri="{FF2B5EF4-FFF2-40B4-BE49-F238E27FC236}">
                <a16:creationId xmlns:a16="http://schemas.microsoft.com/office/drawing/2014/main" id="{844115C6-ABAB-4C2C-AC94-DE83DEDAA61D}"/>
              </a:ext>
            </a:extLst>
          </p:cNvPr>
          <p:cNvSpPr/>
          <p:nvPr/>
        </p:nvSpPr>
        <p:spPr>
          <a:xfrm>
            <a:off x="6172800" y="1494000"/>
            <a:ext cx="252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lnSpc>
                <a:spcPct val="110000"/>
              </a:lnSpc>
              <a:spcBef>
                <a:spcPts val="500"/>
              </a:spcBef>
            </a:pPr>
            <a:r>
              <a:rPr lang="en-GB" dirty="0">
                <a:solidFill>
                  <a:schemeClr val="tx1"/>
                </a:solidFill>
              </a:rPr>
              <a:t>Future projections suggest that variation is greatly reduced, raising real concerns over the </a:t>
            </a:r>
            <a:r>
              <a:rPr lang="en-GB" b="1" dirty="0">
                <a:solidFill>
                  <a:schemeClr val="accent3">
                    <a:lumMod val="75000"/>
                  </a:schemeClr>
                </a:solidFill>
              </a:rPr>
              <a:t>resilience </a:t>
            </a:r>
            <a:br>
              <a:rPr lang="en-GB" b="1" dirty="0">
                <a:solidFill>
                  <a:schemeClr val="accent3">
                    <a:lumMod val="75000"/>
                  </a:schemeClr>
                </a:solidFill>
              </a:rPr>
            </a:br>
            <a:r>
              <a:rPr lang="en-GB" b="1" dirty="0">
                <a:solidFill>
                  <a:schemeClr val="accent3">
                    <a:lumMod val="75000"/>
                  </a:schemeClr>
                </a:solidFill>
              </a:rPr>
              <a:t>of the river ecosystem</a:t>
            </a:r>
            <a:r>
              <a:rPr lang="en-GB" dirty="0">
                <a:solidFill>
                  <a:schemeClr val="tx1"/>
                </a:solidFill>
              </a:rPr>
              <a:t>. </a:t>
            </a:r>
          </a:p>
        </p:txBody>
      </p:sp>
      <p:sp>
        <p:nvSpPr>
          <p:cNvPr id="9" name="Rectangle 8">
            <a:extLst>
              <a:ext uri="{FF2B5EF4-FFF2-40B4-BE49-F238E27FC236}">
                <a16:creationId xmlns:a16="http://schemas.microsoft.com/office/drawing/2014/main" id="{CB3D0057-6A3B-466D-8E29-F0F46FB42EE9}"/>
              </a:ext>
            </a:extLst>
          </p:cNvPr>
          <p:cNvSpPr/>
          <p:nvPr/>
        </p:nvSpPr>
        <p:spPr>
          <a:xfrm>
            <a:off x="3474000" y="2843999"/>
            <a:ext cx="2520000" cy="386999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lnSpc>
                <a:spcPct val="110000"/>
              </a:lnSpc>
              <a:spcBef>
                <a:spcPts val="500"/>
              </a:spcBef>
            </a:pPr>
            <a:r>
              <a:rPr lang="en-GB" dirty="0">
                <a:solidFill>
                  <a:schemeClr val="tx1"/>
                </a:solidFill>
              </a:rPr>
              <a:t>Despite the limited range of the functional feeding groups on the baseline, </a:t>
            </a:r>
            <a:r>
              <a:rPr lang="en-GB" b="1" dirty="0">
                <a:solidFill>
                  <a:schemeClr val="tx1"/>
                </a:solidFill>
              </a:rPr>
              <a:t>the River Nar has, to date, been able to adapt to extreme events due to inter-annual variation</a:t>
            </a:r>
            <a:r>
              <a:rPr lang="en-GB" dirty="0">
                <a:solidFill>
                  <a:schemeClr val="tx1"/>
                </a:solidFill>
              </a:rPr>
              <a:t>. </a:t>
            </a:r>
          </a:p>
        </p:txBody>
      </p:sp>
      <p:sp>
        <p:nvSpPr>
          <p:cNvPr id="11" name="Rectangle 10">
            <a:extLst>
              <a:ext uri="{FF2B5EF4-FFF2-40B4-BE49-F238E27FC236}">
                <a16:creationId xmlns:a16="http://schemas.microsoft.com/office/drawing/2014/main" id="{E4C48245-F617-44B6-882A-C5757CACFB46}"/>
              </a:ext>
            </a:extLst>
          </p:cNvPr>
          <p:cNvSpPr/>
          <p:nvPr/>
        </p:nvSpPr>
        <p:spPr>
          <a:xfrm>
            <a:off x="8871600" y="2879998"/>
            <a:ext cx="2520000" cy="252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Bef>
                <a:spcPts val="500"/>
              </a:spcBef>
            </a:pPr>
            <a:r>
              <a:rPr lang="en-GB" sz="2400" b="1" dirty="0">
                <a:solidFill>
                  <a:schemeClr val="tx1"/>
                </a:solidFill>
              </a:rPr>
              <a:t>Impacts projected as early as the 2030s</a:t>
            </a:r>
          </a:p>
        </p:txBody>
      </p:sp>
      <p:sp>
        <p:nvSpPr>
          <p:cNvPr id="15" name="Rectangle 14">
            <a:extLst>
              <a:ext uri="{FF2B5EF4-FFF2-40B4-BE49-F238E27FC236}">
                <a16:creationId xmlns:a16="http://schemas.microsoft.com/office/drawing/2014/main" id="{7047A3A9-4356-4A52-8A2C-631323EBA48B}"/>
              </a:ext>
            </a:extLst>
          </p:cNvPr>
          <p:cNvSpPr/>
          <p:nvPr/>
        </p:nvSpPr>
        <p:spPr>
          <a:xfrm>
            <a:off x="6171600" y="5550749"/>
            <a:ext cx="252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Bef>
                <a:spcPts val="500"/>
              </a:spcBef>
            </a:pPr>
            <a:r>
              <a:rPr lang="en-GB" sz="1400" dirty="0">
                <a:solidFill>
                  <a:schemeClr val="tx1"/>
                </a:solidFill>
              </a:rPr>
              <a:t>A large part of this low resilience may be attributed to the pressures on the river. </a:t>
            </a:r>
          </a:p>
        </p:txBody>
      </p:sp>
      <p:sp>
        <p:nvSpPr>
          <p:cNvPr id="16" name="Rectangle 15">
            <a:extLst>
              <a:ext uri="{FF2B5EF4-FFF2-40B4-BE49-F238E27FC236}">
                <a16:creationId xmlns:a16="http://schemas.microsoft.com/office/drawing/2014/main" id="{CAAD6C7B-1F05-4A71-BBC4-93CB5FA2F28E}"/>
              </a:ext>
            </a:extLst>
          </p:cNvPr>
          <p:cNvSpPr/>
          <p:nvPr/>
        </p:nvSpPr>
        <p:spPr>
          <a:xfrm>
            <a:off x="8874000" y="144000"/>
            <a:ext cx="252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Bef>
                <a:spcPts val="500"/>
              </a:spcBef>
            </a:pPr>
            <a:r>
              <a:rPr lang="en-GB" dirty="0">
                <a:solidFill>
                  <a:schemeClr val="tx1"/>
                </a:solidFill>
              </a:rPr>
              <a:t>Projections indicate an increasingly vulnerable riverine ecosystem</a:t>
            </a:r>
          </a:p>
        </p:txBody>
      </p:sp>
      <p:sp>
        <p:nvSpPr>
          <p:cNvPr id="17" name="Rectangle 16">
            <a:extLst>
              <a:ext uri="{FF2B5EF4-FFF2-40B4-BE49-F238E27FC236}">
                <a16:creationId xmlns:a16="http://schemas.microsoft.com/office/drawing/2014/main" id="{99AFFFA0-3401-4793-B1BC-86ADF96A9A79}"/>
              </a:ext>
            </a:extLst>
          </p:cNvPr>
          <p:cNvSpPr/>
          <p:nvPr/>
        </p:nvSpPr>
        <p:spPr>
          <a:xfrm>
            <a:off x="774000" y="2844000"/>
            <a:ext cx="2520000" cy="1170000"/>
          </a:xfrm>
          <a:prstGeom prst="rect">
            <a:avLst/>
          </a:prstGeom>
          <a:blipFill>
            <a:blip r:embed="rId2"/>
            <a:srcRect/>
            <a:stretch>
              <a:fillRect l="910" t="5555" r="-910" b="-218461"/>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Bef>
                <a:spcPts val="500"/>
              </a:spcBef>
            </a:pPr>
            <a:endParaRPr lang="en-GB" sz="1400">
              <a:solidFill>
                <a:schemeClr val="tx1"/>
              </a:solidFill>
            </a:endParaRPr>
          </a:p>
        </p:txBody>
      </p:sp>
      <p:sp>
        <p:nvSpPr>
          <p:cNvPr id="33" name="Rectangle 32">
            <a:extLst>
              <a:ext uri="{FF2B5EF4-FFF2-40B4-BE49-F238E27FC236}">
                <a16:creationId xmlns:a16="http://schemas.microsoft.com/office/drawing/2014/main" id="{41A7C604-84B1-4310-8AAE-B0CE3D8AA9ED}"/>
              </a:ext>
            </a:extLst>
          </p:cNvPr>
          <p:cNvSpPr/>
          <p:nvPr/>
        </p:nvSpPr>
        <p:spPr>
          <a:xfrm>
            <a:off x="6172800" y="144000"/>
            <a:ext cx="2520000" cy="1170000"/>
          </a:xfrm>
          <a:prstGeom prst="rect">
            <a:avLst/>
          </a:prstGeom>
          <a:blipFill>
            <a:blip r:embed="rId3"/>
            <a:srcRect/>
            <a:stretch>
              <a:fillRect l="-571" t="-3292" r="571" b="-45268"/>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Bef>
                <a:spcPts val="500"/>
              </a:spcBef>
            </a:pPr>
            <a:endParaRPr lang="en-GB" sz="1400">
              <a:solidFill>
                <a:schemeClr val="tx1"/>
              </a:solidFill>
            </a:endParaRPr>
          </a:p>
        </p:txBody>
      </p:sp>
      <p:sp>
        <p:nvSpPr>
          <p:cNvPr id="8" name="Speech Bubble: Rectangle 7">
            <a:extLst>
              <a:ext uri="{FF2B5EF4-FFF2-40B4-BE49-F238E27FC236}">
                <a16:creationId xmlns:a16="http://schemas.microsoft.com/office/drawing/2014/main" id="{F71C32AD-C970-446B-BA9C-E55DE2D2B902}"/>
              </a:ext>
            </a:extLst>
          </p:cNvPr>
          <p:cNvSpPr/>
          <p:nvPr/>
        </p:nvSpPr>
        <p:spPr>
          <a:xfrm>
            <a:off x="774000" y="4194000"/>
            <a:ext cx="2520000" cy="2520000"/>
          </a:xfrm>
          <a:prstGeom prst="wedgeRectCallout">
            <a:avLst>
              <a:gd name="adj1" fmla="val -20833"/>
              <a:gd name="adj2" fmla="val -6043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lnSpc>
                <a:spcPct val="110000"/>
              </a:lnSpc>
              <a:spcBef>
                <a:spcPts val="500"/>
              </a:spcBef>
            </a:pPr>
            <a:r>
              <a:rPr lang="en-GB" sz="1400" dirty="0">
                <a:solidFill>
                  <a:schemeClr val="tx1"/>
                </a:solidFill>
              </a:rPr>
              <a:t>Analysis of the distributions indicate an </a:t>
            </a:r>
            <a:r>
              <a:rPr lang="en-GB" sz="1400" b="1" dirty="0">
                <a:solidFill>
                  <a:schemeClr val="accent3">
                    <a:lumMod val="75000"/>
                  </a:schemeClr>
                </a:solidFill>
              </a:rPr>
              <a:t>increased probability and magnitude of extreme responses</a:t>
            </a:r>
            <a:r>
              <a:rPr lang="en-GB" sz="1400" dirty="0">
                <a:solidFill>
                  <a:schemeClr val="tx1"/>
                </a:solidFill>
              </a:rPr>
              <a:t>, with </a:t>
            </a:r>
            <a:r>
              <a:rPr lang="en-GB" sz="1400" b="1" dirty="0">
                <a:solidFill>
                  <a:schemeClr val="accent3">
                    <a:lumMod val="75000"/>
                  </a:schemeClr>
                </a:solidFill>
              </a:rPr>
              <a:t>less internal variability</a:t>
            </a:r>
            <a:r>
              <a:rPr lang="en-GB" sz="1400" dirty="0">
                <a:solidFill>
                  <a:schemeClr val="tx1"/>
                </a:solidFill>
              </a:rPr>
              <a:t>. </a:t>
            </a:r>
          </a:p>
        </p:txBody>
      </p:sp>
      <p:sp>
        <p:nvSpPr>
          <p:cNvPr id="10" name="Speech Bubble: Rectangle 9">
            <a:extLst>
              <a:ext uri="{FF2B5EF4-FFF2-40B4-BE49-F238E27FC236}">
                <a16:creationId xmlns:a16="http://schemas.microsoft.com/office/drawing/2014/main" id="{B4BD2211-E493-4BD2-8888-038FC04E245C}"/>
              </a:ext>
            </a:extLst>
          </p:cNvPr>
          <p:cNvSpPr/>
          <p:nvPr/>
        </p:nvSpPr>
        <p:spPr>
          <a:xfrm>
            <a:off x="3474000" y="144000"/>
            <a:ext cx="2520000" cy="2520000"/>
          </a:xfrm>
          <a:prstGeom prst="wedgeRectCallout">
            <a:avLst>
              <a:gd name="adj1" fmla="val 66361"/>
              <a:gd name="adj2" fmla="val -38775"/>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lnSpc>
                <a:spcPct val="110000"/>
              </a:lnSpc>
              <a:spcBef>
                <a:spcPts val="500"/>
              </a:spcBef>
            </a:pPr>
            <a:r>
              <a:rPr lang="en-GB" sz="1400" dirty="0">
                <a:solidFill>
                  <a:schemeClr val="tx1"/>
                </a:solidFill>
              </a:rPr>
              <a:t>The functional matrix revealed that </a:t>
            </a:r>
            <a:r>
              <a:rPr lang="en-GB" sz="1400" b="1" dirty="0">
                <a:solidFill>
                  <a:schemeClr val="accent3">
                    <a:lumMod val="75000"/>
                  </a:schemeClr>
                </a:solidFill>
              </a:rPr>
              <a:t>all functional flow preferences are only met at intermediate flows </a:t>
            </a:r>
            <a:r>
              <a:rPr lang="en-GB" sz="1400" dirty="0">
                <a:solidFill>
                  <a:schemeClr val="tx1"/>
                </a:solidFill>
              </a:rPr>
              <a:t>(LIFE 6-8). Under more extreme conditions, they are effectively ‘knocked out’. </a:t>
            </a:r>
          </a:p>
        </p:txBody>
      </p:sp>
      <p:sp>
        <p:nvSpPr>
          <p:cNvPr id="35" name="Rectangle 34">
            <a:extLst>
              <a:ext uri="{FF2B5EF4-FFF2-40B4-BE49-F238E27FC236}">
                <a16:creationId xmlns:a16="http://schemas.microsoft.com/office/drawing/2014/main" id="{063CDA00-6452-435F-8D9A-CF8D0EE8BC47}"/>
              </a:ext>
            </a:extLst>
          </p:cNvPr>
          <p:cNvSpPr/>
          <p:nvPr/>
        </p:nvSpPr>
        <p:spPr>
          <a:xfrm>
            <a:off x="6172800" y="4229998"/>
            <a:ext cx="2520000" cy="1170000"/>
          </a:xfrm>
          <a:prstGeom prst="rect">
            <a:avLst/>
          </a:prstGeom>
          <a:blipFill>
            <a:blip r:embed="rId4"/>
            <a:srcRect/>
            <a:stretch>
              <a:fillRect l="-36646" t="-138714" r="-185694" b="-42452"/>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nSpc>
                <a:spcPct val="110000"/>
              </a:lnSpc>
              <a:spcAft>
                <a:spcPts val="500"/>
              </a:spcAft>
            </a:pPr>
            <a:r>
              <a:rPr lang="en-GB" sz="1200" dirty="0">
                <a:solidFill>
                  <a:schemeClr val="bg1"/>
                </a:solidFill>
              </a:rPr>
              <a:t>Historic mill</a:t>
            </a:r>
          </a:p>
        </p:txBody>
      </p:sp>
      <p:sp>
        <p:nvSpPr>
          <p:cNvPr id="36" name="Rectangle 35">
            <a:extLst>
              <a:ext uri="{FF2B5EF4-FFF2-40B4-BE49-F238E27FC236}">
                <a16:creationId xmlns:a16="http://schemas.microsoft.com/office/drawing/2014/main" id="{DF0550BF-9ED1-44F3-BE25-5C679139D623}"/>
              </a:ext>
            </a:extLst>
          </p:cNvPr>
          <p:cNvSpPr/>
          <p:nvPr/>
        </p:nvSpPr>
        <p:spPr>
          <a:xfrm>
            <a:off x="8872800" y="5544000"/>
            <a:ext cx="11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050" dirty="0">
                <a:solidFill>
                  <a:schemeClr val="tx1"/>
                </a:solidFill>
                <a:latin typeface="+mj-lt"/>
              </a:rPr>
              <a:t>Photography: </a:t>
            </a:r>
            <a:br>
              <a:rPr lang="en-GB" sz="1050" dirty="0">
                <a:solidFill>
                  <a:schemeClr val="tx1"/>
                </a:solidFill>
                <a:latin typeface="+mj-lt"/>
              </a:rPr>
            </a:br>
            <a:r>
              <a:rPr lang="en-GB" sz="1050" dirty="0">
                <a:solidFill>
                  <a:schemeClr val="tx1"/>
                </a:solidFill>
                <a:latin typeface="+mj-lt"/>
              </a:rPr>
              <a:t>Nick Ford.</a:t>
            </a:r>
            <a:br>
              <a:rPr lang="en-GB" sz="1050" dirty="0">
                <a:solidFill>
                  <a:schemeClr val="tx1"/>
                </a:solidFill>
                <a:latin typeface="+mj-lt"/>
              </a:rPr>
            </a:br>
            <a:r>
              <a:rPr lang="en-GB" sz="1050" dirty="0">
                <a:solidFill>
                  <a:schemeClr val="tx1"/>
                </a:solidFill>
                <a:latin typeface="+mj-lt"/>
              </a:rPr>
              <a:t>CC BY-NC-ND 2.0</a:t>
            </a:r>
          </a:p>
        </p:txBody>
      </p:sp>
      <p:sp>
        <p:nvSpPr>
          <p:cNvPr id="47" name="Rectangle 46">
            <a:extLst>
              <a:ext uri="{FF2B5EF4-FFF2-40B4-BE49-F238E27FC236}">
                <a16:creationId xmlns:a16="http://schemas.microsoft.com/office/drawing/2014/main" id="{70EC9F69-FAD5-4210-805E-11DBD8196747}"/>
              </a:ext>
            </a:extLst>
          </p:cNvPr>
          <p:cNvSpPr/>
          <p:nvPr/>
        </p:nvSpPr>
        <p:spPr>
          <a:xfrm>
            <a:off x="8871600" y="1511999"/>
            <a:ext cx="2520000" cy="1170000"/>
          </a:xfrm>
          <a:prstGeom prst="rect">
            <a:avLst/>
          </a:prstGeom>
          <a:blipFill>
            <a:blip r:embed="rId5"/>
            <a:srcRect/>
            <a:stretch>
              <a:fillRect l="-33579" t="-180721" r="-69720" b="-11110"/>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nSpc>
                <a:spcPct val="110000"/>
              </a:lnSpc>
              <a:spcAft>
                <a:spcPts val="500"/>
              </a:spcAft>
            </a:pPr>
            <a:r>
              <a:rPr lang="en-GB" sz="1200" dirty="0">
                <a:solidFill>
                  <a:schemeClr val="bg1"/>
                </a:solidFill>
              </a:rPr>
              <a:t>Sediment ingress</a:t>
            </a:r>
          </a:p>
        </p:txBody>
      </p:sp>
      <p:sp>
        <p:nvSpPr>
          <p:cNvPr id="14" name="Arrow: Right 13">
            <a:extLst>
              <a:ext uri="{FF2B5EF4-FFF2-40B4-BE49-F238E27FC236}">
                <a16:creationId xmlns:a16="http://schemas.microsoft.com/office/drawing/2014/main" id="{756FAB3B-9E1B-49FB-AF05-11A98275EEA9}"/>
              </a:ext>
            </a:extLst>
          </p:cNvPr>
          <p:cNvSpPr/>
          <p:nvPr/>
        </p:nvSpPr>
        <p:spPr>
          <a:xfrm>
            <a:off x="5845219" y="3296978"/>
            <a:ext cx="720000" cy="720000"/>
          </a:xfrm>
          <a:prstGeom prst="rightArrow">
            <a:avLst>
              <a:gd name="adj1" fmla="val 50000"/>
              <a:gd name="adj2" fmla="val 54053"/>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hlinkClick r:id="rId6" action="ppaction://hlinksldjump"/>
            <a:extLst>
              <a:ext uri="{FF2B5EF4-FFF2-40B4-BE49-F238E27FC236}">
                <a16:creationId xmlns:a16="http://schemas.microsoft.com/office/drawing/2014/main" id="{6E7B86C3-173C-4801-ACD5-DD49F0E57C82}"/>
              </a:ext>
            </a:extLst>
          </p:cNvPr>
          <p:cNvSpPr/>
          <p:nvPr/>
        </p:nvSpPr>
        <p:spPr>
          <a:xfrm>
            <a:off x="10224000" y="5543999"/>
            <a:ext cx="1170000" cy="1170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sp>
        <p:nvSpPr>
          <p:cNvPr id="26" name="Isosceles Triangle 25">
            <a:hlinkClick r:id="" action="ppaction://hlinkshowjump?jump=nextslide"/>
            <a:extLst>
              <a:ext uri="{FF2B5EF4-FFF2-40B4-BE49-F238E27FC236}">
                <a16:creationId xmlns:a16="http://schemas.microsoft.com/office/drawing/2014/main" id="{F210BD08-7B1E-4ED4-83A8-A09992E966BD}"/>
              </a:ext>
            </a:extLst>
          </p:cNvPr>
          <p:cNvSpPr/>
          <p:nvPr/>
        </p:nvSpPr>
        <p:spPr>
          <a:xfrm rot="5400000">
            <a:off x="11433750" y="3249000"/>
            <a:ext cx="1156500" cy="360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7" name="TextBox 26">
            <a:extLst>
              <a:ext uri="{FF2B5EF4-FFF2-40B4-BE49-F238E27FC236}">
                <a16:creationId xmlns:a16="http://schemas.microsoft.com/office/drawing/2014/main" id="{798DEEDD-994F-4418-B5BD-B373CFF0190A}"/>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28" name="Isosceles Triangle 27">
            <a:hlinkClick r:id="" action="ppaction://hlinkshowjump?jump=previousslide"/>
            <a:extLst>
              <a:ext uri="{FF2B5EF4-FFF2-40B4-BE49-F238E27FC236}">
                <a16:creationId xmlns:a16="http://schemas.microsoft.com/office/drawing/2014/main" id="{C6A66D0D-1336-4686-B251-824C90233A93}"/>
              </a:ext>
            </a:extLst>
          </p:cNvPr>
          <p:cNvSpPr/>
          <p:nvPr/>
        </p:nvSpPr>
        <p:spPr>
          <a:xfrm rot="16200000">
            <a:off x="-398250" y="3249000"/>
            <a:ext cx="1156500" cy="3600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9" name="TextBox 28">
            <a:extLst>
              <a:ext uri="{FF2B5EF4-FFF2-40B4-BE49-F238E27FC236}">
                <a16:creationId xmlns:a16="http://schemas.microsoft.com/office/drawing/2014/main" id="{3B38ECE9-25A7-4379-8920-0B9D71CD0336}"/>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Tree>
    <p:extLst>
      <p:ext uri="{BB962C8B-B14F-4D97-AF65-F5344CB8AC3E}">
        <p14:creationId xmlns:p14="http://schemas.microsoft.com/office/powerpoint/2010/main" val="1915665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4000"/>
            <a:ext cx="3870000" cy="1170000"/>
          </a:xfrm>
          <a:solidFill>
            <a:schemeClr val="accent5"/>
          </a:solidFill>
          <a:ln>
            <a:solidFill>
              <a:schemeClr val="accent5"/>
            </a:solidFill>
          </a:ln>
        </p:spPr>
        <p:txBody>
          <a:bodyPr lIns="90000" tIns="90000" rIns="90000" bIns="90000" anchor="ctr">
            <a:normAutofit/>
          </a:bodyPr>
          <a:lstStyle/>
          <a:p>
            <a:pPr>
              <a:lnSpc>
                <a:spcPct val="110000"/>
              </a:lnSpc>
              <a:spcAft>
                <a:spcPts val="500"/>
              </a:spcAft>
            </a:pPr>
            <a:r>
              <a:rPr lang="en-GB" sz="3200" spc="100" dirty="0"/>
              <a:t>Wider applicability</a:t>
            </a:r>
          </a:p>
        </p:txBody>
      </p:sp>
      <p:sp>
        <p:nvSpPr>
          <p:cNvPr id="8" name="Rectangle 7">
            <a:extLst>
              <a:ext uri="{FF2B5EF4-FFF2-40B4-BE49-F238E27FC236}">
                <a16:creationId xmlns:a16="http://schemas.microsoft.com/office/drawing/2014/main" id="{F71C32AD-C970-446B-BA9C-E55DE2D2B902}"/>
              </a:ext>
            </a:extLst>
          </p:cNvPr>
          <p:cNvSpPr/>
          <p:nvPr/>
        </p:nvSpPr>
        <p:spPr>
          <a:xfrm>
            <a:off x="774000" y="2844000"/>
            <a:ext cx="2520000" cy="38699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lnSpc>
                <a:spcPct val="110000"/>
              </a:lnSpc>
              <a:spcAft>
                <a:spcPts val="500"/>
              </a:spcAft>
            </a:pPr>
            <a:r>
              <a:rPr lang="en-GB" sz="1600" dirty="0">
                <a:solidFill>
                  <a:schemeClr val="tx1"/>
                </a:solidFill>
              </a:rPr>
              <a:t>The River Nar is not alone in this, overall, English chalk streams are in a poor state of health, largely for similar reasons. Therefore, our findings are likely to be more </a:t>
            </a:r>
            <a:r>
              <a:rPr lang="en-GB" sz="1600" b="1" dirty="0">
                <a:solidFill>
                  <a:schemeClr val="tx1"/>
                </a:solidFill>
              </a:rPr>
              <a:t>widely applicable to the 200+ chalk streams in England</a:t>
            </a:r>
            <a:r>
              <a:rPr lang="en-GB" sz="1600" dirty="0">
                <a:solidFill>
                  <a:schemeClr val="tx1"/>
                </a:solidFill>
              </a:rPr>
              <a:t>. </a:t>
            </a:r>
          </a:p>
          <a:p>
            <a:pPr algn="ctr">
              <a:lnSpc>
                <a:spcPct val="110000"/>
              </a:lnSpc>
              <a:spcAft>
                <a:spcPts val="500"/>
              </a:spcAft>
            </a:pPr>
            <a:endParaRPr lang="en-GB" sz="1600" dirty="0">
              <a:solidFill>
                <a:schemeClr val="tx1"/>
              </a:solidFill>
            </a:endParaRPr>
          </a:p>
          <a:p>
            <a:pPr algn="ctr">
              <a:lnSpc>
                <a:spcPct val="110000"/>
              </a:lnSpc>
              <a:spcAft>
                <a:spcPts val="500"/>
              </a:spcAft>
            </a:pPr>
            <a:r>
              <a:rPr lang="en-GB" sz="1600" b="1" dirty="0">
                <a:solidFill>
                  <a:schemeClr val="tx1"/>
                </a:solidFill>
              </a:rPr>
              <a:t>Right: </a:t>
            </a:r>
            <a:r>
              <a:rPr lang="en-GB" sz="1600" dirty="0">
                <a:solidFill>
                  <a:schemeClr val="tx1"/>
                </a:solidFill>
              </a:rPr>
              <a:t>Pink catchments regularly fall below environmental flow limits.</a:t>
            </a:r>
          </a:p>
        </p:txBody>
      </p:sp>
      <p:sp>
        <p:nvSpPr>
          <p:cNvPr id="9" name="Rectangle 8">
            <a:extLst>
              <a:ext uri="{FF2B5EF4-FFF2-40B4-BE49-F238E27FC236}">
                <a16:creationId xmlns:a16="http://schemas.microsoft.com/office/drawing/2014/main" id="{CB3D0057-6A3B-466D-8E29-F0F46FB42EE9}"/>
              </a:ext>
            </a:extLst>
          </p:cNvPr>
          <p:cNvSpPr/>
          <p:nvPr/>
        </p:nvSpPr>
        <p:spPr>
          <a:xfrm>
            <a:off x="3474000" y="2844000"/>
            <a:ext cx="2520000" cy="2520000"/>
          </a:xfrm>
          <a:prstGeom prst="rect">
            <a:avLst/>
          </a:prstGeom>
          <a:blipFill>
            <a:blip r:embed="rId2"/>
            <a:srcRect/>
            <a:stretch>
              <a:fillRect l="-30405" t="-23780" r="-7656" b="-16102"/>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a:lnSpc>
                <a:spcPct val="110000"/>
              </a:lnSpc>
              <a:spcAft>
                <a:spcPts val="500"/>
              </a:spcAft>
            </a:pPr>
            <a:r>
              <a:rPr lang="en-GB" sz="1050" dirty="0">
                <a:solidFill>
                  <a:schemeClr val="tx1"/>
                </a:solidFill>
              </a:rPr>
              <a:t>[3]</a:t>
            </a:r>
          </a:p>
        </p:txBody>
      </p:sp>
      <p:sp>
        <p:nvSpPr>
          <p:cNvPr id="12" name="Rectangle 11">
            <a:extLst>
              <a:ext uri="{FF2B5EF4-FFF2-40B4-BE49-F238E27FC236}">
                <a16:creationId xmlns:a16="http://schemas.microsoft.com/office/drawing/2014/main" id="{844115C6-ABAB-4C2C-AC94-DE83DEDAA61D}"/>
              </a:ext>
            </a:extLst>
          </p:cNvPr>
          <p:cNvSpPr/>
          <p:nvPr/>
        </p:nvSpPr>
        <p:spPr>
          <a:xfrm>
            <a:off x="773999" y="1494000"/>
            <a:ext cx="3869999"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Framework applicable to a wide variety of case studies and flow regimes</a:t>
            </a:r>
          </a:p>
        </p:txBody>
      </p:sp>
      <p:sp>
        <p:nvSpPr>
          <p:cNvPr id="37" name="Isosceles Triangle 36">
            <a:hlinkClick r:id="" action="ppaction://hlinkshowjump?jump=previousslide"/>
            <a:extLst>
              <a:ext uri="{FF2B5EF4-FFF2-40B4-BE49-F238E27FC236}">
                <a16:creationId xmlns:a16="http://schemas.microsoft.com/office/drawing/2014/main" id="{9BE023B8-5987-4001-80B8-215163DD040D}"/>
              </a:ext>
            </a:extLst>
          </p:cNvPr>
          <p:cNvSpPr/>
          <p:nvPr/>
        </p:nvSpPr>
        <p:spPr>
          <a:xfrm rot="16200000">
            <a:off x="-398250" y="3249000"/>
            <a:ext cx="1156500" cy="360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38" name="TextBox 37">
            <a:extLst>
              <a:ext uri="{FF2B5EF4-FFF2-40B4-BE49-F238E27FC236}">
                <a16:creationId xmlns:a16="http://schemas.microsoft.com/office/drawing/2014/main" id="{3569B39E-D708-4CBA-BE2C-B62EB62E7E23}"/>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
        <p:nvSpPr>
          <p:cNvPr id="39" name="Isosceles Triangle 38">
            <a:hlinkClick r:id="rId3" action="ppaction://hlinksldjump"/>
            <a:extLst>
              <a:ext uri="{FF2B5EF4-FFF2-40B4-BE49-F238E27FC236}">
                <a16:creationId xmlns:a16="http://schemas.microsoft.com/office/drawing/2014/main" id="{A7E21285-441F-4D05-823A-D437329B7CD7}"/>
              </a:ext>
            </a:extLst>
          </p:cNvPr>
          <p:cNvSpPr/>
          <p:nvPr/>
        </p:nvSpPr>
        <p:spPr>
          <a:xfrm rot="5400000">
            <a:off x="11433750" y="3249000"/>
            <a:ext cx="1156500" cy="360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0" name="TextBox 39">
            <a:extLst>
              <a:ext uri="{FF2B5EF4-FFF2-40B4-BE49-F238E27FC236}">
                <a16:creationId xmlns:a16="http://schemas.microsoft.com/office/drawing/2014/main" id="{9F99156C-50A9-42FC-9BB9-BF20453B1A62}"/>
              </a:ext>
            </a:extLst>
          </p:cNvPr>
          <p:cNvSpPr txBox="1"/>
          <p:nvPr/>
        </p:nvSpPr>
        <p:spPr>
          <a:xfrm rot="5400000">
            <a:off x="10534223" y="3288449"/>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Return to start</a:t>
            </a:r>
          </a:p>
        </p:txBody>
      </p:sp>
      <p:sp>
        <p:nvSpPr>
          <p:cNvPr id="25" name="Rectangle 24">
            <a:extLst>
              <a:ext uri="{FF2B5EF4-FFF2-40B4-BE49-F238E27FC236}">
                <a16:creationId xmlns:a16="http://schemas.microsoft.com/office/drawing/2014/main" id="{69664E70-E98C-4C2C-9CA3-B4DE7397A4AF}"/>
              </a:ext>
            </a:extLst>
          </p:cNvPr>
          <p:cNvSpPr/>
          <p:nvPr/>
        </p:nvSpPr>
        <p:spPr>
          <a:xfrm>
            <a:off x="4811937" y="143999"/>
            <a:ext cx="3869999" cy="2520000"/>
          </a:xfrm>
          <a:prstGeom prst="rect">
            <a:avLst/>
          </a:prstGeom>
          <a:solidFill>
            <a:schemeClr val="bg1"/>
          </a:solidFill>
          <a:ln>
            <a:solidFill>
              <a:schemeClr val="bg1">
                <a:lumMod val="85000"/>
              </a:schemeClr>
            </a:solidFill>
          </a:ln>
        </p:spPr>
        <p:txBody>
          <a:bodyPr wrap="square" anchor="ctr">
            <a:noAutofit/>
          </a:bodyPr>
          <a:lstStyle/>
          <a:p>
            <a:pPr algn="ctr">
              <a:lnSpc>
                <a:spcPct val="110000"/>
              </a:lnSpc>
              <a:spcAft>
                <a:spcPts val="500"/>
              </a:spcAft>
            </a:pPr>
            <a:r>
              <a:rPr lang="en-GB" dirty="0"/>
              <a:t>The decline in river health </a:t>
            </a:r>
            <a:r>
              <a:rPr lang="en-GB" b="1" dirty="0">
                <a:solidFill>
                  <a:schemeClr val="accent5"/>
                </a:solidFill>
              </a:rPr>
              <a:t>is not, and should not, be considered a foregone conclusion</a:t>
            </a:r>
            <a:r>
              <a:rPr lang="en-GB" dirty="0"/>
              <a:t>, there remains the opportunity to intervene via improved river management.</a:t>
            </a:r>
          </a:p>
        </p:txBody>
      </p:sp>
      <p:sp>
        <p:nvSpPr>
          <p:cNvPr id="11" name="Rectangle 10">
            <a:extLst>
              <a:ext uri="{FF2B5EF4-FFF2-40B4-BE49-F238E27FC236}">
                <a16:creationId xmlns:a16="http://schemas.microsoft.com/office/drawing/2014/main" id="{E4C48245-F617-44B6-882A-C5757CACFB46}"/>
              </a:ext>
            </a:extLst>
          </p:cNvPr>
          <p:cNvSpPr/>
          <p:nvPr/>
        </p:nvSpPr>
        <p:spPr>
          <a:xfrm>
            <a:off x="6172800" y="4193998"/>
            <a:ext cx="2520000" cy="2520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lnSpc>
                <a:spcPct val="110000"/>
              </a:lnSpc>
              <a:spcAft>
                <a:spcPts val="500"/>
              </a:spcAft>
            </a:pPr>
            <a:r>
              <a:rPr lang="en-GB" sz="1600" b="1" dirty="0">
                <a:solidFill>
                  <a:schemeClr val="tx1"/>
                </a:solidFill>
              </a:rPr>
              <a:t>A coupled modelling framework to assess the hydroecological impact of climate change. </a:t>
            </a:r>
            <a:br>
              <a:rPr lang="en-GB" sz="1600" b="1" dirty="0">
                <a:solidFill>
                  <a:schemeClr val="tx1"/>
                </a:solidFill>
              </a:rPr>
            </a:br>
            <a:r>
              <a:rPr lang="en-GB" sz="1600" dirty="0">
                <a:solidFill>
                  <a:schemeClr val="tx1"/>
                </a:solidFill>
              </a:rPr>
              <a:t>Visser et al. 2019. Environmental Modelling and Software, 114, 12–28.</a:t>
            </a:r>
          </a:p>
        </p:txBody>
      </p:sp>
      <p:sp>
        <p:nvSpPr>
          <p:cNvPr id="16" name="Rectangle 15">
            <a:extLst>
              <a:ext uri="{FF2B5EF4-FFF2-40B4-BE49-F238E27FC236}">
                <a16:creationId xmlns:a16="http://schemas.microsoft.com/office/drawing/2014/main" id="{CAAD6C7B-1F05-4A71-BBC4-93CB5FA2F28E}"/>
              </a:ext>
            </a:extLst>
          </p:cNvPr>
          <p:cNvSpPr/>
          <p:nvPr/>
        </p:nvSpPr>
        <p:spPr>
          <a:xfrm>
            <a:off x="8874000" y="1494000"/>
            <a:ext cx="2520000" cy="2520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lnSpc>
                <a:spcPct val="110000"/>
              </a:lnSpc>
              <a:spcAft>
                <a:spcPts val="500"/>
              </a:spcAft>
            </a:pPr>
            <a:r>
              <a:rPr lang="en-GB" sz="1600" b="1" dirty="0">
                <a:solidFill>
                  <a:schemeClr val="tx1"/>
                </a:solidFill>
              </a:rPr>
              <a:t>The Impact of Climate Change on Hydroecological Response in Chalk Streams.</a:t>
            </a:r>
            <a:br>
              <a:rPr lang="en-GB" sz="1600" b="1" dirty="0">
                <a:solidFill>
                  <a:schemeClr val="tx1"/>
                </a:solidFill>
              </a:rPr>
            </a:br>
            <a:r>
              <a:rPr lang="en-GB" sz="1600" dirty="0">
                <a:solidFill>
                  <a:schemeClr val="tx1"/>
                </a:solidFill>
              </a:rPr>
              <a:t>Visser et al. 2019. </a:t>
            </a:r>
            <a:br>
              <a:rPr lang="en-GB" sz="1600" dirty="0">
                <a:solidFill>
                  <a:schemeClr val="tx1"/>
                </a:solidFill>
              </a:rPr>
            </a:br>
            <a:r>
              <a:rPr lang="en-GB" sz="1600" dirty="0">
                <a:solidFill>
                  <a:schemeClr val="tx1"/>
                </a:solidFill>
              </a:rPr>
              <a:t>Water, 11, 596.</a:t>
            </a:r>
          </a:p>
        </p:txBody>
      </p:sp>
      <p:grpSp>
        <p:nvGrpSpPr>
          <p:cNvPr id="27" name="Group 26">
            <a:extLst>
              <a:ext uri="{FF2B5EF4-FFF2-40B4-BE49-F238E27FC236}">
                <a16:creationId xmlns:a16="http://schemas.microsoft.com/office/drawing/2014/main" id="{010DD9BF-8CA7-4DA3-8009-EDF1987CFD29}"/>
              </a:ext>
            </a:extLst>
          </p:cNvPr>
          <p:cNvGrpSpPr/>
          <p:nvPr/>
        </p:nvGrpSpPr>
        <p:grpSpPr>
          <a:xfrm>
            <a:off x="8495449" y="3861340"/>
            <a:ext cx="2898551" cy="1502660"/>
            <a:chOff x="8495449" y="3861340"/>
            <a:chExt cx="2898551" cy="1502660"/>
          </a:xfrm>
          <a:solidFill>
            <a:schemeClr val="accent5">
              <a:lumMod val="20000"/>
              <a:lumOff val="80000"/>
            </a:schemeClr>
          </a:solidFill>
        </p:grpSpPr>
        <p:sp>
          <p:nvSpPr>
            <p:cNvPr id="15" name="Rectangle 14">
              <a:extLst>
                <a:ext uri="{FF2B5EF4-FFF2-40B4-BE49-F238E27FC236}">
                  <a16:creationId xmlns:a16="http://schemas.microsoft.com/office/drawing/2014/main" id="{7047A3A9-4356-4A52-8A2C-631323EBA48B}"/>
                </a:ext>
              </a:extLst>
            </p:cNvPr>
            <p:cNvSpPr/>
            <p:nvPr/>
          </p:nvSpPr>
          <p:spPr>
            <a:xfrm>
              <a:off x="8874000" y="4194000"/>
              <a:ext cx="2520000" cy="1170000"/>
            </a:xfrm>
            <a:prstGeom prst="rect">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b="1" dirty="0">
                  <a:solidFill>
                    <a:schemeClr val="tx1"/>
                  </a:solidFill>
                </a:rPr>
                <a:t>Further reading</a:t>
              </a:r>
            </a:p>
          </p:txBody>
        </p:sp>
        <p:sp>
          <p:nvSpPr>
            <p:cNvPr id="26" name="Isosceles Triangle 25">
              <a:extLst>
                <a:ext uri="{FF2B5EF4-FFF2-40B4-BE49-F238E27FC236}">
                  <a16:creationId xmlns:a16="http://schemas.microsoft.com/office/drawing/2014/main" id="{CB50E52A-D436-45A8-BFFE-E4F1750914FB}"/>
                </a:ext>
              </a:extLst>
            </p:cNvPr>
            <p:cNvSpPr/>
            <p:nvPr/>
          </p:nvSpPr>
          <p:spPr>
            <a:xfrm rot="16200000">
              <a:off x="8495449" y="4517276"/>
              <a:ext cx="540000" cy="540000"/>
            </a:xfrm>
            <a:prstGeom prst="triangl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Isosceles Triangle 49">
              <a:extLst>
                <a:ext uri="{FF2B5EF4-FFF2-40B4-BE49-F238E27FC236}">
                  <a16:creationId xmlns:a16="http://schemas.microsoft.com/office/drawing/2014/main" id="{629EEE8E-B62D-4EE8-A194-B578D442EF06}"/>
                </a:ext>
              </a:extLst>
            </p:cNvPr>
            <p:cNvSpPr/>
            <p:nvPr/>
          </p:nvSpPr>
          <p:spPr>
            <a:xfrm>
              <a:off x="9771600" y="3861340"/>
              <a:ext cx="540000" cy="540000"/>
            </a:xfrm>
            <a:prstGeom prst="triangle">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Rectangle 50">
            <a:extLst>
              <a:ext uri="{FF2B5EF4-FFF2-40B4-BE49-F238E27FC236}">
                <a16:creationId xmlns:a16="http://schemas.microsoft.com/office/drawing/2014/main" id="{56375BCD-8A1F-4DBC-8259-EFD33A64E1D9}"/>
              </a:ext>
            </a:extLst>
          </p:cNvPr>
          <p:cNvSpPr/>
          <p:nvPr/>
        </p:nvSpPr>
        <p:spPr>
          <a:xfrm>
            <a:off x="6172800" y="2844000"/>
            <a:ext cx="2520000" cy="11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Bef>
                <a:spcPts val="500"/>
              </a:spcBef>
            </a:pPr>
            <a:endParaRPr lang="en-GB" sz="1400" dirty="0">
              <a:solidFill>
                <a:schemeClr val="tx1"/>
              </a:solidFill>
            </a:endParaRPr>
          </a:p>
        </p:txBody>
      </p:sp>
      <p:sp>
        <p:nvSpPr>
          <p:cNvPr id="52" name="Rectangle 51">
            <a:extLst>
              <a:ext uri="{FF2B5EF4-FFF2-40B4-BE49-F238E27FC236}">
                <a16:creationId xmlns:a16="http://schemas.microsoft.com/office/drawing/2014/main" id="{AB292E76-4560-40C3-9DAF-B8A055AE1EAD}"/>
              </a:ext>
            </a:extLst>
          </p:cNvPr>
          <p:cNvSpPr/>
          <p:nvPr/>
        </p:nvSpPr>
        <p:spPr>
          <a:xfrm>
            <a:off x="3474000" y="5543998"/>
            <a:ext cx="2520000" cy="11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Bef>
                <a:spcPts val="500"/>
              </a:spcBef>
            </a:pPr>
            <a:endParaRPr lang="en-GB" sz="1400" dirty="0">
              <a:solidFill>
                <a:schemeClr val="tx1"/>
              </a:solidFill>
            </a:endParaRPr>
          </a:p>
        </p:txBody>
      </p:sp>
      <p:sp>
        <p:nvSpPr>
          <p:cNvPr id="53" name="Rectangle 52">
            <a:extLst>
              <a:ext uri="{FF2B5EF4-FFF2-40B4-BE49-F238E27FC236}">
                <a16:creationId xmlns:a16="http://schemas.microsoft.com/office/drawing/2014/main" id="{7615DEB1-B7BB-4153-98CA-9D1293A9E6B8}"/>
              </a:ext>
            </a:extLst>
          </p:cNvPr>
          <p:cNvSpPr/>
          <p:nvPr/>
        </p:nvSpPr>
        <p:spPr>
          <a:xfrm>
            <a:off x="8874000" y="143999"/>
            <a:ext cx="1170000" cy="11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sz="1050" dirty="0">
              <a:solidFill>
                <a:schemeClr val="tx1"/>
              </a:solidFill>
              <a:latin typeface="+mj-lt"/>
            </a:endParaRPr>
          </a:p>
        </p:txBody>
      </p:sp>
      <p:sp>
        <p:nvSpPr>
          <p:cNvPr id="28" name="Rectangle 27">
            <a:hlinkClick r:id="rId4" action="ppaction://hlinksldjump"/>
            <a:extLst>
              <a:ext uri="{FF2B5EF4-FFF2-40B4-BE49-F238E27FC236}">
                <a16:creationId xmlns:a16="http://schemas.microsoft.com/office/drawing/2014/main" id="{63469392-B1A0-4E15-9AD5-B11884CF81E9}"/>
              </a:ext>
            </a:extLst>
          </p:cNvPr>
          <p:cNvSpPr/>
          <p:nvPr/>
        </p:nvSpPr>
        <p:spPr>
          <a:xfrm>
            <a:off x="10224000" y="5543999"/>
            <a:ext cx="1170000" cy="1170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pic>
        <p:nvPicPr>
          <p:cNvPr id="23" name="Picture 22">
            <a:extLst>
              <a:ext uri="{FF2B5EF4-FFF2-40B4-BE49-F238E27FC236}">
                <a16:creationId xmlns:a16="http://schemas.microsoft.com/office/drawing/2014/main" id="{1EB206C5-231D-457E-95AF-E9A460770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8538" y="5540937"/>
            <a:ext cx="900924" cy="1170000"/>
          </a:xfrm>
          <a:prstGeom prst="rect">
            <a:avLst/>
          </a:prstGeom>
        </p:spPr>
      </p:pic>
      <p:pic>
        <p:nvPicPr>
          <p:cNvPr id="29" name="Picture 28">
            <a:extLst>
              <a:ext uri="{FF2B5EF4-FFF2-40B4-BE49-F238E27FC236}">
                <a16:creationId xmlns:a16="http://schemas.microsoft.com/office/drawing/2014/main" id="{9441F5FA-11B4-454B-8C47-009DC8BD45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360" y="143999"/>
            <a:ext cx="900924" cy="1170000"/>
          </a:xfrm>
          <a:prstGeom prst="rect">
            <a:avLst/>
          </a:prstGeom>
        </p:spPr>
      </p:pic>
    </p:spTree>
    <p:extLst>
      <p:ext uri="{BB962C8B-B14F-4D97-AF65-F5344CB8AC3E}">
        <p14:creationId xmlns:p14="http://schemas.microsoft.com/office/powerpoint/2010/main" val="3799691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675A-6656-4A7A-8B8A-A60C089DA4D3}"/>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88981BD7-F2B5-4CBE-A0CC-31841D91D4FC}"/>
              </a:ext>
            </a:extLst>
          </p:cNvPr>
          <p:cNvSpPr>
            <a:spLocks noGrp="1"/>
          </p:cNvSpPr>
          <p:nvPr>
            <p:ph idx="1"/>
          </p:nvPr>
        </p:nvSpPr>
        <p:spPr/>
        <p:txBody>
          <a:bodyPr>
            <a:normAutofit/>
          </a:bodyPr>
          <a:lstStyle/>
          <a:p>
            <a:pPr marL="0" indent="0">
              <a:lnSpc>
                <a:spcPct val="110000"/>
              </a:lnSpc>
              <a:spcBef>
                <a:spcPts val="0"/>
              </a:spcBef>
              <a:spcAft>
                <a:spcPts val="500"/>
              </a:spcAft>
              <a:buNone/>
            </a:pPr>
            <a:r>
              <a:rPr lang="en-GB" sz="1800" dirty="0"/>
              <a:t>[1] WWF. Living Planet Report 2016. Risk and Resilience in a New era; WWF International: Gland, Switzerland, 2016.</a:t>
            </a:r>
          </a:p>
          <a:p>
            <a:pPr marL="0" indent="0">
              <a:lnSpc>
                <a:spcPct val="110000"/>
              </a:lnSpc>
              <a:spcBef>
                <a:spcPts val="0"/>
              </a:spcBef>
              <a:spcAft>
                <a:spcPts val="500"/>
              </a:spcAft>
              <a:buNone/>
            </a:pPr>
            <a:r>
              <a:rPr lang="en-GB" sz="1800" dirty="0"/>
              <a:t>[2] </a:t>
            </a:r>
            <a:r>
              <a:rPr lang="en-GB" sz="1800" dirty="0" err="1"/>
              <a:t>Vörösmarty</a:t>
            </a:r>
            <a:r>
              <a:rPr lang="en-GB" sz="1800" dirty="0"/>
              <a:t>, C.J.; McIntyre, P.B.; Gessner, M.O.; Dudgeon, D.; </a:t>
            </a:r>
            <a:r>
              <a:rPr lang="en-GB" sz="1800" dirty="0" err="1"/>
              <a:t>Prusevich</a:t>
            </a:r>
            <a:r>
              <a:rPr lang="en-GB" sz="1800" dirty="0"/>
              <a:t>, A.; Green, P.; Glidden, S.; Bunn, S.E.; Sullivan, C.A.; </a:t>
            </a:r>
            <a:r>
              <a:rPr lang="en-GB" sz="1800" dirty="0" err="1"/>
              <a:t>Liermann</a:t>
            </a:r>
            <a:r>
              <a:rPr lang="en-GB" sz="1800" dirty="0"/>
              <a:t>, C.R.; et al. Global threats to human water security and river biodiversity. Nature 2010, 467, 555. </a:t>
            </a:r>
          </a:p>
          <a:p>
            <a:pPr marL="0" indent="0">
              <a:lnSpc>
                <a:spcPct val="110000"/>
              </a:lnSpc>
              <a:spcBef>
                <a:spcPts val="0"/>
              </a:spcBef>
              <a:spcAft>
                <a:spcPts val="500"/>
              </a:spcAft>
              <a:buNone/>
            </a:pPr>
            <a:r>
              <a:rPr lang="en-GB" sz="1800" dirty="0"/>
              <a:t>[3] O’Neill, R.; Hughes, K. The State of England’s Chalk Streams; WWF-UK: Surrey, UK, 2014.</a:t>
            </a:r>
          </a:p>
          <a:p>
            <a:pPr marL="0" indent="0">
              <a:lnSpc>
                <a:spcPct val="110000"/>
              </a:lnSpc>
              <a:spcBef>
                <a:spcPts val="0"/>
              </a:spcBef>
              <a:spcAft>
                <a:spcPts val="500"/>
              </a:spcAft>
              <a:buNone/>
            </a:pPr>
            <a:r>
              <a:rPr lang="en-GB" sz="1800" dirty="0"/>
              <a:t>[4] Environment Agency; English Nature. The State of England’s Chalk Rivers: A Report by the UK Biodiversity Action Plan Steering Group for Chalk Rivers; Environment Agency: Bristol, UK, 2004.</a:t>
            </a:r>
          </a:p>
          <a:p>
            <a:pPr marL="0" indent="0">
              <a:lnSpc>
                <a:spcPct val="110000"/>
              </a:lnSpc>
              <a:spcBef>
                <a:spcPts val="0"/>
              </a:spcBef>
              <a:spcAft>
                <a:spcPts val="500"/>
              </a:spcAft>
              <a:buNone/>
            </a:pPr>
            <a:r>
              <a:rPr lang="en-GB" sz="1800" dirty="0"/>
              <a:t>[5] Norfolk Rivers Trust. The River Nar—A Water Framework Directive Local Catchment Plan; Norfolk Rivers Trust: Norfolk, UK, 2014.</a:t>
            </a:r>
          </a:p>
          <a:p>
            <a:pPr marL="0" indent="0">
              <a:lnSpc>
                <a:spcPct val="110000"/>
              </a:lnSpc>
              <a:spcBef>
                <a:spcPts val="0"/>
              </a:spcBef>
              <a:spcAft>
                <a:spcPts val="500"/>
              </a:spcAft>
              <a:buNone/>
            </a:pPr>
            <a:r>
              <a:rPr lang="en-GB" sz="1800" dirty="0"/>
              <a:t>[6] Rangeley-Wilson, C. The River Nar—A Water Framework Directive Local Catchment Plan; Norfolk Rivers Trust: Norfolk, UK, 2012.</a:t>
            </a:r>
          </a:p>
        </p:txBody>
      </p:sp>
      <p:sp>
        <p:nvSpPr>
          <p:cNvPr id="4" name="Rectangle 3">
            <a:hlinkClick r:id="rId2" action="ppaction://hlinksldjump"/>
            <a:extLst>
              <a:ext uri="{FF2B5EF4-FFF2-40B4-BE49-F238E27FC236}">
                <a16:creationId xmlns:a16="http://schemas.microsoft.com/office/drawing/2014/main" id="{C842EFE2-3FF5-44BF-8630-4D0EB12091FD}"/>
              </a:ext>
            </a:extLst>
          </p:cNvPr>
          <p:cNvSpPr/>
          <p:nvPr/>
        </p:nvSpPr>
        <p:spPr>
          <a:xfrm>
            <a:off x="10224000" y="5543999"/>
            <a:ext cx="1170000" cy="1170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spTree>
    <p:extLst>
      <p:ext uri="{BB962C8B-B14F-4D97-AF65-F5344CB8AC3E}">
        <p14:creationId xmlns:p14="http://schemas.microsoft.com/office/powerpoint/2010/main" val="382810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hlinkClick r:id="rId2" action="ppaction://hlinksldjump"/>
            <a:extLst>
              <a:ext uri="{FF2B5EF4-FFF2-40B4-BE49-F238E27FC236}">
                <a16:creationId xmlns:a16="http://schemas.microsoft.com/office/drawing/2014/main" id="{93936C9C-9DE5-4864-B0D9-B0D48D076B20}"/>
              </a:ext>
            </a:extLst>
          </p:cNvPr>
          <p:cNvSpPr/>
          <p:nvPr/>
        </p:nvSpPr>
        <p:spPr>
          <a:xfrm>
            <a:off x="8874000" y="2844000"/>
            <a:ext cx="2520000" cy="1170000"/>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Implications</a:t>
            </a:r>
          </a:p>
        </p:txBody>
      </p:sp>
      <p:sp>
        <p:nvSpPr>
          <p:cNvPr id="19" name="Rectangle 18">
            <a:hlinkClick r:id="rId3" action="ppaction://hlinksldjump"/>
            <a:extLst>
              <a:ext uri="{FF2B5EF4-FFF2-40B4-BE49-F238E27FC236}">
                <a16:creationId xmlns:a16="http://schemas.microsoft.com/office/drawing/2014/main" id="{EE17E36A-EFA5-4433-84FB-37C3A844CEE9}"/>
              </a:ext>
            </a:extLst>
          </p:cNvPr>
          <p:cNvSpPr/>
          <p:nvPr/>
        </p:nvSpPr>
        <p:spPr>
          <a:xfrm>
            <a:off x="8874000" y="4194000"/>
            <a:ext cx="2520000" cy="1170000"/>
          </a:xfrm>
          <a:prstGeom prst="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accent1"/>
                </a:solidFill>
              </a:rPr>
              <a:t>Wider applicability</a:t>
            </a:r>
          </a:p>
        </p:txBody>
      </p:sp>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4000"/>
            <a:ext cx="2520000" cy="2520000"/>
          </a:xfrm>
          <a:solidFill>
            <a:schemeClr val="accent1"/>
          </a:solidFill>
          <a:ln>
            <a:solidFill>
              <a:schemeClr val="accent1"/>
            </a:solidFill>
          </a:ln>
        </p:spPr>
        <p:txBody>
          <a:bodyPr lIns="90000" tIns="90000" rIns="90000" bIns="90000" anchor="ctr">
            <a:normAutofit/>
          </a:bodyPr>
          <a:lstStyle/>
          <a:p>
            <a:pPr>
              <a:lnSpc>
                <a:spcPct val="110000"/>
              </a:lnSpc>
              <a:spcAft>
                <a:spcPts val="500"/>
              </a:spcAft>
            </a:pPr>
            <a:r>
              <a:rPr lang="en-GB" sz="3200" spc="100" dirty="0"/>
              <a:t>Menu</a:t>
            </a:r>
          </a:p>
        </p:txBody>
      </p:sp>
      <p:sp>
        <p:nvSpPr>
          <p:cNvPr id="10" name="Rectangle 9">
            <a:hlinkClick r:id="rId4" action="ppaction://hlinksldjump"/>
            <a:extLst>
              <a:ext uri="{FF2B5EF4-FFF2-40B4-BE49-F238E27FC236}">
                <a16:creationId xmlns:a16="http://schemas.microsoft.com/office/drawing/2014/main" id="{B4BD2211-E493-4BD2-8888-038FC04E245C}"/>
              </a:ext>
            </a:extLst>
          </p:cNvPr>
          <p:cNvSpPr/>
          <p:nvPr/>
        </p:nvSpPr>
        <p:spPr>
          <a:xfrm>
            <a:off x="3474000" y="144000"/>
            <a:ext cx="2520000" cy="2520000"/>
          </a:xfrm>
          <a:prstGeom prst="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accent1"/>
                </a:solidFill>
              </a:rPr>
              <a:t>Definition of terms</a:t>
            </a:r>
          </a:p>
        </p:txBody>
      </p:sp>
      <p:sp>
        <p:nvSpPr>
          <p:cNvPr id="12" name="Rectangle 11">
            <a:hlinkClick r:id="rId5" action="ppaction://hlinksldjump"/>
            <a:extLst>
              <a:ext uri="{FF2B5EF4-FFF2-40B4-BE49-F238E27FC236}">
                <a16:creationId xmlns:a16="http://schemas.microsoft.com/office/drawing/2014/main" id="{844115C6-ABAB-4C2C-AC94-DE83DEDAA61D}"/>
              </a:ext>
            </a:extLst>
          </p:cNvPr>
          <p:cNvSpPr/>
          <p:nvPr/>
        </p:nvSpPr>
        <p:spPr>
          <a:xfrm>
            <a:off x="6172800" y="144000"/>
            <a:ext cx="2520000" cy="2520000"/>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Biodiversity matters</a:t>
            </a:r>
          </a:p>
        </p:txBody>
      </p:sp>
      <p:sp>
        <p:nvSpPr>
          <p:cNvPr id="16" name="Rectangle 15">
            <a:hlinkClick r:id="rId6" action="ppaction://hlinksldjump"/>
            <a:extLst>
              <a:ext uri="{FF2B5EF4-FFF2-40B4-BE49-F238E27FC236}">
                <a16:creationId xmlns:a16="http://schemas.microsoft.com/office/drawing/2014/main" id="{CAAD6C7B-1F05-4A71-BBC4-93CB5FA2F28E}"/>
              </a:ext>
            </a:extLst>
          </p:cNvPr>
          <p:cNvSpPr/>
          <p:nvPr/>
        </p:nvSpPr>
        <p:spPr>
          <a:xfrm>
            <a:off x="8874000" y="144000"/>
            <a:ext cx="2520000" cy="2520000"/>
          </a:xfrm>
          <a:prstGeom prst="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a:solidFill>
                  <a:schemeClr val="accent1"/>
                </a:solidFill>
              </a:rPr>
              <a:t>Modelling the hydroecological impact of climate change</a:t>
            </a:r>
          </a:p>
        </p:txBody>
      </p:sp>
      <p:sp>
        <p:nvSpPr>
          <p:cNvPr id="20" name="Rectangle 19">
            <a:extLst>
              <a:ext uri="{FF2B5EF4-FFF2-40B4-BE49-F238E27FC236}">
                <a16:creationId xmlns:a16="http://schemas.microsoft.com/office/drawing/2014/main" id="{E4CBDFCC-B14D-4749-96DB-009AC67EED62}"/>
              </a:ext>
            </a:extLst>
          </p:cNvPr>
          <p:cNvSpPr/>
          <p:nvPr/>
        </p:nvSpPr>
        <p:spPr>
          <a:xfrm>
            <a:off x="774000" y="6173998"/>
            <a:ext cx="2520000" cy="540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rPr>
              <a:t>Click on the boxes with </a:t>
            </a:r>
            <a:br>
              <a:rPr lang="en-GB" sz="1400" dirty="0">
                <a:solidFill>
                  <a:schemeClr val="tx1"/>
                </a:solidFill>
              </a:rPr>
            </a:br>
            <a:r>
              <a:rPr lang="en-GB" sz="1400" dirty="0">
                <a:solidFill>
                  <a:schemeClr val="tx1"/>
                </a:solidFill>
              </a:rPr>
              <a:t>thick borders</a:t>
            </a:r>
          </a:p>
        </p:txBody>
      </p:sp>
      <p:sp>
        <p:nvSpPr>
          <p:cNvPr id="22" name="Rectangle 21">
            <a:extLst>
              <a:ext uri="{FF2B5EF4-FFF2-40B4-BE49-F238E27FC236}">
                <a16:creationId xmlns:a16="http://schemas.microsoft.com/office/drawing/2014/main" id="{91AC8443-C04D-43D4-8797-BCD983D70861}"/>
              </a:ext>
            </a:extLst>
          </p:cNvPr>
          <p:cNvSpPr/>
          <p:nvPr/>
        </p:nvSpPr>
        <p:spPr>
          <a:xfrm>
            <a:off x="3467816" y="6191647"/>
            <a:ext cx="2518799" cy="540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rPr>
              <a:t>Use the arrows to move </a:t>
            </a:r>
            <a:br>
              <a:rPr lang="en-GB" sz="1400" dirty="0">
                <a:solidFill>
                  <a:schemeClr val="tx1"/>
                </a:solidFill>
              </a:rPr>
            </a:br>
            <a:r>
              <a:rPr lang="en-GB" sz="1400" dirty="0">
                <a:solidFill>
                  <a:schemeClr val="tx1"/>
                </a:solidFill>
              </a:rPr>
              <a:t>forward and backwards</a:t>
            </a:r>
          </a:p>
        </p:txBody>
      </p:sp>
      <p:sp>
        <p:nvSpPr>
          <p:cNvPr id="33" name="Rectangle 32">
            <a:hlinkClick r:id="rId7" action="ppaction://hlinksldjump"/>
            <a:extLst>
              <a:ext uri="{FF2B5EF4-FFF2-40B4-BE49-F238E27FC236}">
                <a16:creationId xmlns:a16="http://schemas.microsoft.com/office/drawing/2014/main" id="{70612DDA-50F8-437D-8F4F-A1B267977169}"/>
              </a:ext>
            </a:extLst>
          </p:cNvPr>
          <p:cNvSpPr/>
          <p:nvPr/>
        </p:nvSpPr>
        <p:spPr>
          <a:xfrm>
            <a:off x="3474000" y="4193999"/>
            <a:ext cx="2520000" cy="1170000"/>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Findings: Inter-annual variability</a:t>
            </a:r>
          </a:p>
        </p:txBody>
      </p:sp>
      <p:sp>
        <p:nvSpPr>
          <p:cNvPr id="23" name="Rectangle 22">
            <a:extLst>
              <a:ext uri="{FF2B5EF4-FFF2-40B4-BE49-F238E27FC236}">
                <a16:creationId xmlns:a16="http://schemas.microsoft.com/office/drawing/2014/main" id="{1D14B550-79E1-432D-BE15-73B95C1114C0}"/>
              </a:ext>
            </a:extLst>
          </p:cNvPr>
          <p:cNvSpPr/>
          <p:nvPr/>
        </p:nvSpPr>
        <p:spPr>
          <a:xfrm>
            <a:off x="774000" y="5544000"/>
            <a:ext cx="7906431" cy="540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b="1" dirty="0">
                <a:solidFill>
                  <a:schemeClr val="tx1"/>
                </a:solidFill>
              </a:rPr>
              <a:t>How to interact with the slides</a:t>
            </a:r>
          </a:p>
        </p:txBody>
      </p:sp>
      <p:sp>
        <p:nvSpPr>
          <p:cNvPr id="39" name="Isosceles Triangle 38">
            <a:hlinkClick r:id="" action="ppaction://hlinkshowjump?jump=nextslide"/>
            <a:extLst>
              <a:ext uri="{FF2B5EF4-FFF2-40B4-BE49-F238E27FC236}">
                <a16:creationId xmlns:a16="http://schemas.microsoft.com/office/drawing/2014/main" id="{A7E21285-441F-4D05-823A-D437329B7CD7}"/>
              </a:ext>
            </a:extLst>
          </p:cNvPr>
          <p:cNvSpPr/>
          <p:nvPr/>
        </p:nvSpPr>
        <p:spPr>
          <a:xfrm rot="5400000">
            <a:off x="11433750" y="3249000"/>
            <a:ext cx="1156500" cy="36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0" name="TextBox 39">
            <a:extLst>
              <a:ext uri="{FF2B5EF4-FFF2-40B4-BE49-F238E27FC236}">
                <a16:creationId xmlns:a16="http://schemas.microsoft.com/office/drawing/2014/main" id="{9F99156C-50A9-42FC-9BB9-BF20453B1A62}"/>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15" name="Rectangle 14">
            <a:hlinkClick r:id="rId8" action="ppaction://hlinksldjump"/>
            <a:extLst>
              <a:ext uri="{FF2B5EF4-FFF2-40B4-BE49-F238E27FC236}">
                <a16:creationId xmlns:a16="http://schemas.microsoft.com/office/drawing/2014/main" id="{7047A3A9-4356-4A52-8A2C-631323EBA48B}"/>
              </a:ext>
            </a:extLst>
          </p:cNvPr>
          <p:cNvSpPr/>
          <p:nvPr/>
        </p:nvSpPr>
        <p:spPr>
          <a:xfrm>
            <a:off x="6172800" y="2844000"/>
            <a:ext cx="2520000" cy="2520000"/>
          </a:xfrm>
          <a:prstGeom prst="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a:solidFill>
                  <a:schemeClr val="accent1"/>
                </a:solidFill>
              </a:rPr>
              <a:t>Findings: River health and ecosystem functionality</a:t>
            </a:r>
          </a:p>
        </p:txBody>
      </p:sp>
      <p:sp>
        <p:nvSpPr>
          <p:cNvPr id="11" name="Rectangle 10">
            <a:hlinkClick r:id="rId9" action="ppaction://hlinksldjump"/>
            <a:extLst>
              <a:ext uri="{FF2B5EF4-FFF2-40B4-BE49-F238E27FC236}">
                <a16:creationId xmlns:a16="http://schemas.microsoft.com/office/drawing/2014/main" id="{E4C48245-F617-44B6-882A-C5757CACFB46}"/>
              </a:ext>
            </a:extLst>
          </p:cNvPr>
          <p:cNvSpPr/>
          <p:nvPr/>
        </p:nvSpPr>
        <p:spPr>
          <a:xfrm>
            <a:off x="3474000" y="2844000"/>
            <a:ext cx="2520000" cy="1170000"/>
          </a:xfrm>
          <a:prstGeom prst="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accent1"/>
                </a:solidFill>
              </a:rPr>
              <a:t>Findings: Long-term change</a:t>
            </a:r>
          </a:p>
        </p:txBody>
      </p:sp>
      <p:sp>
        <p:nvSpPr>
          <p:cNvPr id="8" name="Rectangle 7">
            <a:hlinkClick r:id="rId10" action="ppaction://hlinksldjump"/>
            <a:extLst>
              <a:ext uri="{FF2B5EF4-FFF2-40B4-BE49-F238E27FC236}">
                <a16:creationId xmlns:a16="http://schemas.microsoft.com/office/drawing/2014/main" id="{F71C32AD-C970-446B-BA9C-E55DE2D2B902}"/>
              </a:ext>
            </a:extLst>
          </p:cNvPr>
          <p:cNvSpPr/>
          <p:nvPr/>
        </p:nvSpPr>
        <p:spPr>
          <a:xfrm>
            <a:off x="774000" y="2844000"/>
            <a:ext cx="1170000" cy="1170000"/>
          </a:xfrm>
          <a:prstGeom prst="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accent1"/>
                </a:solidFill>
              </a:rPr>
              <a:t>Chalk streams</a:t>
            </a:r>
          </a:p>
        </p:txBody>
      </p:sp>
      <p:sp>
        <p:nvSpPr>
          <p:cNvPr id="9" name="Rectangle 8">
            <a:hlinkClick r:id="rId11" action="ppaction://hlinksldjump"/>
            <a:extLst>
              <a:ext uri="{FF2B5EF4-FFF2-40B4-BE49-F238E27FC236}">
                <a16:creationId xmlns:a16="http://schemas.microsoft.com/office/drawing/2014/main" id="{CB3D0057-6A3B-466D-8E29-F0F46FB42EE9}"/>
              </a:ext>
            </a:extLst>
          </p:cNvPr>
          <p:cNvSpPr/>
          <p:nvPr/>
        </p:nvSpPr>
        <p:spPr>
          <a:xfrm>
            <a:off x="2124000" y="2844000"/>
            <a:ext cx="1170000" cy="1170000"/>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Case</a:t>
            </a:r>
            <a:br>
              <a:rPr lang="en-GB" dirty="0">
                <a:solidFill>
                  <a:schemeClr val="tx1"/>
                </a:solidFill>
              </a:rPr>
            </a:br>
            <a:r>
              <a:rPr lang="en-GB" dirty="0">
                <a:solidFill>
                  <a:schemeClr val="tx1"/>
                </a:solidFill>
              </a:rPr>
              <a:t>study</a:t>
            </a:r>
          </a:p>
        </p:txBody>
      </p:sp>
      <p:sp>
        <p:nvSpPr>
          <p:cNvPr id="35" name="Rectangle 34">
            <a:hlinkClick r:id="rId12" action="ppaction://hlinksldjump"/>
            <a:extLst>
              <a:ext uri="{FF2B5EF4-FFF2-40B4-BE49-F238E27FC236}">
                <a16:creationId xmlns:a16="http://schemas.microsoft.com/office/drawing/2014/main" id="{D516C379-3191-47EC-A490-6DA62AA132B0}"/>
              </a:ext>
            </a:extLst>
          </p:cNvPr>
          <p:cNvSpPr/>
          <p:nvPr/>
        </p:nvSpPr>
        <p:spPr>
          <a:xfrm>
            <a:off x="775200" y="4194000"/>
            <a:ext cx="2518800" cy="1170000"/>
          </a:xfrm>
          <a:prstGeom prst="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accent1"/>
                </a:solidFill>
              </a:rPr>
              <a:t>Methods overview</a:t>
            </a:r>
          </a:p>
        </p:txBody>
      </p:sp>
      <p:sp>
        <p:nvSpPr>
          <p:cNvPr id="36" name="Rectangle 35">
            <a:extLst>
              <a:ext uri="{FF2B5EF4-FFF2-40B4-BE49-F238E27FC236}">
                <a16:creationId xmlns:a16="http://schemas.microsoft.com/office/drawing/2014/main" id="{ABA4AFCD-28A4-4044-B845-EEE86A4922E6}"/>
              </a:ext>
            </a:extLst>
          </p:cNvPr>
          <p:cNvSpPr/>
          <p:nvPr/>
        </p:nvSpPr>
        <p:spPr>
          <a:xfrm>
            <a:off x="10851600" y="6173997"/>
            <a:ext cx="540000" cy="540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2400" dirty="0">
                <a:solidFill>
                  <a:schemeClr val="tx1"/>
                </a:solidFill>
                <a:latin typeface="+mj-lt"/>
              </a:rPr>
              <a:t>≡</a:t>
            </a:r>
          </a:p>
        </p:txBody>
      </p:sp>
      <p:sp>
        <p:nvSpPr>
          <p:cNvPr id="24" name="Rectangle 23">
            <a:extLst>
              <a:ext uri="{FF2B5EF4-FFF2-40B4-BE49-F238E27FC236}">
                <a16:creationId xmlns:a16="http://schemas.microsoft.com/office/drawing/2014/main" id="{E53CD0FF-3EF8-4F80-BCE7-57EA05BDBA50}"/>
              </a:ext>
            </a:extLst>
          </p:cNvPr>
          <p:cNvSpPr/>
          <p:nvPr/>
        </p:nvSpPr>
        <p:spPr>
          <a:xfrm>
            <a:off x="8853044" y="6173995"/>
            <a:ext cx="1854000" cy="540000"/>
          </a:xfrm>
          <a:prstGeom prst="rect">
            <a:avLst/>
          </a:prstGeom>
          <a:solidFill>
            <a:schemeClr val="bg1">
              <a:lumMod val="95000"/>
            </a:schemeClr>
          </a:solidFill>
          <a:ln>
            <a:solidFill>
              <a:schemeClr val="bg1">
                <a:lumMod val="95000"/>
              </a:schemeClr>
            </a:solidFill>
          </a:ln>
        </p:spPr>
        <p:txBody>
          <a:bodyPr wrap="square" anchor="ctr">
            <a:noAutofit/>
          </a:bodyPr>
          <a:lstStyle/>
          <a:p>
            <a:pPr algn="ctr"/>
            <a:r>
              <a:rPr lang="en-GB" sz="1400" dirty="0"/>
              <a:t>Press to return to the menu</a:t>
            </a:r>
          </a:p>
        </p:txBody>
      </p:sp>
      <p:sp>
        <p:nvSpPr>
          <p:cNvPr id="47" name="Rectangle 46">
            <a:extLst>
              <a:ext uri="{FF2B5EF4-FFF2-40B4-BE49-F238E27FC236}">
                <a16:creationId xmlns:a16="http://schemas.microsoft.com/office/drawing/2014/main" id="{05BE0488-92CE-474A-97EF-2B1D3113D9ED}"/>
              </a:ext>
            </a:extLst>
          </p:cNvPr>
          <p:cNvSpPr/>
          <p:nvPr/>
        </p:nvSpPr>
        <p:spPr>
          <a:xfrm>
            <a:off x="6160431" y="6182823"/>
            <a:ext cx="2520000" cy="540000"/>
          </a:xfrm>
          <a:prstGeom prst="rect">
            <a:avLst/>
          </a:prstGeom>
          <a:solidFill>
            <a:schemeClr val="bg1">
              <a:lumMod val="95000"/>
            </a:schemeClr>
          </a:solidFill>
          <a:ln>
            <a:solidFill>
              <a:schemeClr val="bg1">
                <a:lumMod val="95000"/>
              </a:schemeClr>
            </a:solidFill>
          </a:ln>
        </p:spPr>
        <p:txBody>
          <a:bodyPr wrap="none" lIns="0" tIns="0" rIns="0" bIns="0" anchor="ctr">
            <a:noAutofit/>
          </a:bodyPr>
          <a:lstStyle/>
          <a:p>
            <a:pPr algn="ctr"/>
            <a:r>
              <a:rPr lang="en-GB" sz="1400" dirty="0"/>
              <a:t>Press icons to interact</a:t>
            </a:r>
          </a:p>
        </p:txBody>
      </p:sp>
      <p:sp>
        <p:nvSpPr>
          <p:cNvPr id="25" name="Isosceles Triangle 24">
            <a:hlinkClick r:id="" action="ppaction://hlinkshowjump?jump=previousslide"/>
            <a:extLst>
              <a:ext uri="{FF2B5EF4-FFF2-40B4-BE49-F238E27FC236}">
                <a16:creationId xmlns:a16="http://schemas.microsoft.com/office/drawing/2014/main" id="{534D738E-2E9A-40D8-A0EE-89B1B1BCC5F0}"/>
              </a:ext>
            </a:extLst>
          </p:cNvPr>
          <p:cNvSpPr/>
          <p:nvPr/>
        </p:nvSpPr>
        <p:spPr>
          <a:xfrm rot="16200000">
            <a:off x="-398250" y="3249000"/>
            <a:ext cx="1156500" cy="36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6" name="TextBox 25">
            <a:extLst>
              <a:ext uri="{FF2B5EF4-FFF2-40B4-BE49-F238E27FC236}">
                <a16:creationId xmlns:a16="http://schemas.microsoft.com/office/drawing/2014/main" id="{281D0920-5D4A-4216-B5B4-F5B4D5601B39}"/>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
        <p:nvSpPr>
          <p:cNvPr id="5" name="Graphic 3" descr="Line arrow: Counter-clockwise curve">
            <a:extLst>
              <a:ext uri="{FF2B5EF4-FFF2-40B4-BE49-F238E27FC236}">
                <a16:creationId xmlns:a16="http://schemas.microsoft.com/office/drawing/2014/main" id="{822B757D-4C30-46B1-8E87-28DB5A33186C}"/>
              </a:ext>
            </a:extLst>
          </p:cNvPr>
          <p:cNvSpPr/>
          <p:nvPr/>
        </p:nvSpPr>
        <p:spPr>
          <a:xfrm rot="6185907">
            <a:off x="10537940" y="6235265"/>
            <a:ext cx="237480" cy="607669"/>
          </a:xfrm>
          <a:custGeom>
            <a:avLst/>
            <a:gdLst>
              <a:gd name="connsiteX0" fmla="*/ 95250 w 323850"/>
              <a:gd name="connsiteY0" fmla="*/ 58103 h 828675"/>
              <a:gd name="connsiteX1" fmla="*/ 220980 w 323850"/>
              <a:gd name="connsiteY1" fmla="*/ 59055 h 828675"/>
              <a:gd name="connsiteX2" fmla="*/ 249555 w 323850"/>
              <a:gd name="connsiteY2" fmla="*/ 30480 h 828675"/>
              <a:gd name="connsiteX3" fmla="*/ 220980 w 323850"/>
              <a:gd name="connsiteY3" fmla="*/ 1905 h 828675"/>
              <a:gd name="connsiteX4" fmla="*/ 30480 w 323850"/>
              <a:gd name="connsiteY4" fmla="*/ 0 h 828675"/>
              <a:gd name="connsiteX5" fmla="*/ 12382 w 323850"/>
              <a:gd name="connsiteY5" fmla="*/ 6667 h 828675"/>
              <a:gd name="connsiteX6" fmla="*/ 10478 w 323850"/>
              <a:gd name="connsiteY6" fmla="*/ 8573 h 828675"/>
              <a:gd name="connsiteX7" fmla="*/ 7620 w 323850"/>
              <a:gd name="connsiteY7" fmla="*/ 11430 h 828675"/>
              <a:gd name="connsiteX8" fmla="*/ 6668 w 323850"/>
              <a:gd name="connsiteY8" fmla="*/ 13335 h 828675"/>
              <a:gd name="connsiteX9" fmla="*/ 5715 w 323850"/>
              <a:gd name="connsiteY9" fmla="*/ 15240 h 828675"/>
              <a:gd name="connsiteX10" fmla="*/ 1905 w 323850"/>
              <a:gd name="connsiteY10" fmla="*/ 28575 h 828675"/>
              <a:gd name="connsiteX11" fmla="*/ 0 w 323850"/>
              <a:gd name="connsiteY11" fmla="*/ 219075 h 828675"/>
              <a:gd name="connsiteX12" fmla="*/ 28575 w 323850"/>
              <a:gd name="connsiteY12" fmla="*/ 247650 h 828675"/>
              <a:gd name="connsiteX13" fmla="*/ 57150 w 323850"/>
              <a:gd name="connsiteY13" fmla="*/ 219075 h 828675"/>
              <a:gd name="connsiteX14" fmla="*/ 58103 w 323850"/>
              <a:gd name="connsiteY14" fmla="*/ 100965 h 828675"/>
              <a:gd name="connsiteX15" fmla="*/ 269558 w 323850"/>
              <a:gd name="connsiteY15" fmla="*/ 534353 h 828675"/>
              <a:gd name="connsiteX16" fmla="*/ 203835 w 323850"/>
              <a:gd name="connsiteY16" fmla="*/ 796290 h 828675"/>
              <a:gd name="connsiteX17" fmla="*/ 217170 w 323850"/>
              <a:gd name="connsiteY17" fmla="*/ 833438 h 828675"/>
              <a:gd name="connsiteX18" fmla="*/ 255270 w 323850"/>
              <a:gd name="connsiteY18" fmla="*/ 821055 h 828675"/>
              <a:gd name="connsiteX19" fmla="*/ 326708 w 323850"/>
              <a:gd name="connsiteY19" fmla="*/ 538163 h 828675"/>
              <a:gd name="connsiteX20" fmla="*/ 95250 w 323850"/>
              <a:gd name="connsiteY20" fmla="*/ 58103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850" h="828675">
                <a:moveTo>
                  <a:pt x="95250" y="58103"/>
                </a:moveTo>
                <a:lnTo>
                  <a:pt x="220980" y="59055"/>
                </a:lnTo>
                <a:cubicBezTo>
                  <a:pt x="237173" y="59055"/>
                  <a:pt x="249555" y="46672"/>
                  <a:pt x="249555" y="30480"/>
                </a:cubicBezTo>
                <a:cubicBezTo>
                  <a:pt x="249555" y="14288"/>
                  <a:pt x="237173" y="1905"/>
                  <a:pt x="220980" y="1905"/>
                </a:cubicBezTo>
                <a:lnTo>
                  <a:pt x="30480" y="0"/>
                </a:lnTo>
                <a:cubicBezTo>
                  <a:pt x="23813" y="0"/>
                  <a:pt x="18098" y="1905"/>
                  <a:pt x="12382" y="6667"/>
                </a:cubicBezTo>
                <a:cubicBezTo>
                  <a:pt x="11430" y="6667"/>
                  <a:pt x="11430" y="7620"/>
                  <a:pt x="10478" y="8573"/>
                </a:cubicBezTo>
                <a:cubicBezTo>
                  <a:pt x="9525" y="9525"/>
                  <a:pt x="8573" y="9525"/>
                  <a:pt x="7620" y="11430"/>
                </a:cubicBezTo>
                <a:cubicBezTo>
                  <a:pt x="7620" y="11430"/>
                  <a:pt x="6668" y="12383"/>
                  <a:pt x="6668" y="13335"/>
                </a:cubicBezTo>
                <a:cubicBezTo>
                  <a:pt x="6668" y="13335"/>
                  <a:pt x="5715" y="14288"/>
                  <a:pt x="5715" y="15240"/>
                </a:cubicBezTo>
                <a:cubicBezTo>
                  <a:pt x="2858" y="19050"/>
                  <a:pt x="1905" y="23813"/>
                  <a:pt x="1905" y="28575"/>
                </a:cubicBezTo>
                <a:lnTo>
                  <a:pt x="0" y="219075"/>
                </a:lnTo>
                <a:cubicBezTo>
                  <a:pt x="0" y="235268"/>
                  <a:pt x="12382" y="247650"/>
                  <a:pt x="28575" y="247650"/>
                </a:cubicBezTo>
                <a:cubicBezTo>
                  <a:pt x="44768" y="247650"/>
                  <a:pt x="57150" y="235268"/>
                  <a:pt x="57150" y="219075"/>
                </a:cubicBezTo>
                <a:lnTo>
                  <a:pt x="58103" y="100965"/>
                </a:lnTo>
                <a:cubicBezTo>
                  <a:pt x="207645" y="204788"/>
                  <a:pt x="279083" y="350520"/>
                  <a:pt x="269558" y="534353"/>
                </a:cubicBezTo>
                <a:cubicBezTo>
                  <a:pt x="263843" y="624840"/>
                  <a:pt x="241935" y="713423"/>
                  <a:pt x="203835" y="796290"/>
                </a:cubicBezTo>
                <a:cubicBezTo>
                  <a:pt x="197168" y="810578"/>
                  <a:pt x="202883" y="826770"/>
                  <a:pt x="217170" y="833438"/>
                </a:cubicBezTo>
                <a:cubicBezTo>
                  <a:pt x="230505" y="840105"/>
                  <a:pt x="247650" y="835343"/>
                  <a:pt x="255270" y="821055"/>
                </a:cubicBezTo>
                <a:cubicBezTo>
                  <a:pt x="296228" y="732473"/>
                  <a:pt x="320993" y="636270"/>
                  <a:pt x="326708" y="538163"/>
                </a:cubicBezTo>
                <a:cubicBezTo>
                  <a:pt x="334328" y="398145"/>
                  <a:pt x="300038" y="201930"/>
                  <a:pt x="95250" y="58103"/>
                </a:cubicBezTo>
                <a:close/>
              </a:path>
            </a:pathLst>
          </a:custGeom>
          <a:solidFill>
            <a:schemeClr val="accent2"/>
          </a:solidFill>
          <a:ln w="9525" cap="flat">
            <a:noFill/>
            <a:prstDash val="solid"/>
            <a:miter/>
          </a:ln>
        </p:spPr>
        <p:txBody>
          <a:bodyPr rtlCol="0" anchor="ctr"/>
          <a:lstStyle/>
          <a:p>
            <a:endParaRPr lang="en-GB"/>
          </a:p>
        </p:txBody>
      </p:sp>
      <p:sp>
        <p:nvSpPr>
          <p:cNvPr id="27" name="Rectangle 26">
            <a:hlinkClick r:id="rId13" action="ppaction://hlinksldjump"/>
            <a:extLst>
              <a:ext uri="{FF2B5EF4-FFF2-40B4-BE49-F238E27FC236}">
                <a16:creationId xmlns:a16="http://schemas.microsoft.com/office/drawing/2014/main" id="{737B417A-65B9-4438-BDBC-B2125A8E98AF}"/>
              </a:ext>
            </a:extLst>
          </p:cNvPr>
          <p:cNvSpPr/>
          <p:nvPr/>
        </p:nvSpPr>
        <p:spPr>
          <a:xfrm>
            <a:off x="8874000" y="5544000"/>
            <a:ext cx="2520000" cy="540000"/>
          </a:xfrm>
          <a:prstGeom prst="rect">
            <a:avLst/>
          </a:prstGeom>
          <a:solidFill>
            <a:schemeClr val="bg1"/>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accent1"/>
                </a:solidFill>
              </a:rPr>
              <a:t>References</a:t>
            </a:r>
          </a:p>
        </p:txBody>
      </p:sp>
    </p:spTree>
    <p:extLst>
      <p:ext uri="{BB962C8B-B14F-4D97-AF65-F5344CB8AC3E}">
        <p14:creationId xmlns:p14="http://schemas.microsoft.com/office/powerpoint/2010/main" val="49539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4000"/>
            <a:ext cx="2520000" cy="2520000"/>
          </a:xfrm>
          <a:solidFill>
            <a:schemeClr val="accent4"/>
          </a:solidFill>
          <a:ln>
            <a:solidFill>
              <a:schemeClr val="accent4"/>
            </a:solidFill>
          </a:ln>
        </p:spPr>
        <p:txBody>
          <a:bodyPr lIns="90000" tIns="90000" rIns="90000" bIns="90000" anchor="ctr">
            <a:normAutofit/>
          </a:bodyPr>
          <a:lstStyle/>
          <a:p>
            <a:r>
              <a:rPr lang="en-GB" sz="3200" spc="100" dirty="0"/>
              <a:t>Definition </a:t>
            </a:r>
            <a:br>
              <a:rPr lang="en-GB" sz="3200" spc="100" dirty="0"/>
            </a:br>
            <a:r>
              <a:rPr lang="en-GB" sz="3200" spc="100" dirty="0"/>
              <a:t>of terms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71C32AD-C970-446B-BA9C-E55DE2D2B902}"/>
                  </a:ext>
                </a:extLst>
              </p:cNvPr>
              <p:cNvSpPr/>
              <p:nvPr/>
            </p:nvSpPr>
            <p:spPr>
              <a:xfrm>
                <a:off x="8874000" y="144000"/>
                <a:ext cx="2520000" cy="38699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schemeClr val="tx1"/>
                    </a:solidFill>
                  </a:rPr>
                  <a:t>Proxy for river health</a:t>
                </a:r>
              </a:p>
              <a:p>
                <a:pPr algn="ctr"/>
                <a:r>
                  <a:rPr lang="en-GB" dirty="0">
                    <a:solidFill>
                      <a:schemeClr val="tx1"/>
                    </a:solidFill>
                  </a:rPr>
                  <a:t>Lotic-invertebrate index for flow evaluation (LIFE), combines macroinvertebrate functional flow preferences with the (log) abundance of each taxa to determine flow scores, </a:t>
                </a:r>
                <a:r>
                  <a:rPr lang="en-GB" i="1" dirty="0">
                    <a:solidFill>
                      <a:schemeClr val="tx1"/>
                    </a:solidFill>
                  </a:rPr>
                  <a:t>fs</a:t>
                </a:r>
                <a:r>
                  <a:rPr lang="en-GB" dirty="0">
                    <a:solidFill>
                      <a:schemeClr val="tx1"/>
                    </a:solidFill>
                  </a:rPr>
                  <a:t>. </a:t>
                </a:r>
              </a:p>
              <a:p>
                <a:pPr algn="ct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𝐿𝐼𝐹𝐸</m:t>
                      </m:r>
                      <m:r>
                        <a:rPr lang="en-GB" b="0" i="1" smtClean="0">
                          <a:solidFill>
                            <a:schemeClr val="tx1"/>
                          </a:solidFill>
                          <a:latin typeface="Cambria Math" panose="02040503050406030204" pitchFamily="18" charset="0"/>
                        </a:rPr>
                        <m:t>= </m:t>
                      </m:r>
                      <m:f>
                        <m:fPr>
                          <m:ctrlPr>
                            <a:rPr lang="en-GB" b="0" i="1" smtClean="0">
                              <a:solidFill>
                                <a:schemeClr val="tx1"/>
                              </a:solidFill>
                              <a:latin typeface="Cambria Math" panose="02040503050406030204" pitchFamily="18" charset="0"/>
                            </a:rPr>
                          </m:ctrlPr>
                        </m:fPr>
                        <m:num>
                          <m:nary>
                            <m:naryPr>
                              <m:chr m:val="∑"/>
                              <m:subHide m:val="on"/>
                              <m:supHide m:val="on"/>
                              <m:ctrlPr>
                                <a:rPr lang="en-GB" i="1">
                                  <a:solidFill>
                                    <a:schemeClr val="tx1"/>
                                  </a:solidFill>
                                  <a:latin typeface="Cambria Math" panose="02040503050406030204" pitchFamily="18" charset="0"/>
                                </a:rPr>
                              </m:ctrlPr>
                            </m:naryPr>
                            <m:sub/>
                            <m:sup/>
                            <m:e>
                              <m:r>
                                <a:rPr lang="en-GB" i="1">
                                  <a:solidFill>
                                    <a:schemeClr val="tx1"/>
                                  </a:solidFill>
                                  <a:latin typeface="Cambria Math" panose="02040503050406030204" pitchFamily="18" charset="0"/>
                                </a:rPr>
                                <m:t>𝑓𝑠</m:t>
                              </m:r>
                            </m:e>
                          </m:nary>
                        </m:num>
                        <m:den>
                          <m:r>
                            <a:rPr lang="en-GB" b="0" i="1" smtClean="0">
                              <a:solidFill>
                                <a:schemeClr val="tx1"/>
                              </a:solidFill>
                              <a:latin typeface="Cambria Math" panose="02040503050406030204" pitchFamily="18" charset="0"/>
                            </a:rPr>
                            <m:t>𝑛</m:t>
                          </m:r>
                        </m:den>
                      </m:f>
                    </m:oMath>
                  </m:oMathPara>
                </a14:m>
                <a:endParaRPr lang="en-GB" dirty="0">
                  <a:solidFill>
                    <a:schemeClr val="tx1"/>
                  </a:solidFill>
                </a:endParaRPr>
              </a:p>
            </p:txBody>
          </p:sp>
        </mc:Choice>
        <mc:Fallback xmlns="">
          <p:sp>
            <p:nvSpPr>
              <p:cNvPr id="8" name="Rectangle 7">
                <a:extLst>
                  <a:ext uri="{FF2B5EF4-FFF2-40B4-BE49-F238E27FC236}">
                    <a16:creationId xmlns:a16="http://schemas.microsoft.com/office/drawing/2014/main" id="{F71C32AD-C970-446B-BA9C-E55DE2D2B902}"/>
                  </a:ext>
                </a:extLst>
              </p:cNvPr>
              <p:cNvSpPr>
                <a:spLocks noRot="1" noChangeAspect="1" noMove="1" noResize="1" noEditPoints="1" noAdjustHandles="1" noChangeArrowheads="1" noChangeShapeType="1" noTextEdit="1"/>
              </p:cNvSpPr>
              <p:nvPr/>
            </p:nvSpPr>
            <p:spPr>
              <a:xfrm>
                <a:off x="8874000" y="144000"/>
                <a:ext cx="2520000" cy="3869998"/>
              </a:xfrm>
              <a:prstGeom prst="rect">
                <a:avLst/>
              </a:prstGeom>
              <a:blipFill>
                <a:blip r:embed="rId2"/>
                <a:stretch>
                  <a:fillRect l="-4578" r="-6747"/>
                </a:stretch>
              </a:blipFill>
              <a:ln>
                <a:solidFill>
                  <a:schemeClr val="bg1">
                    <a:lumMod val="85000"/>
                  </a:schemeClr>
                </a:solidFill>
              </a:ln>
            </p:spPr>
            <p:txBody>
              <a:bodyPr/>
              <a:lstStyle/>
              <a:p>
                <a:r>
                  <a:rPr lang="en-GB">
                    <a:noFill/>
                  </a:rPr>
                  <a:t> </a:t>
                </a:r>
              </a:p>
            </p:txBody>
          </p:sp>
        </mc:Fallback>
      </mc:AlternateContent>
      <p:graphicFrame>
        <p:nvGraphicFramePr>
          <p:cNvPr id="48" name="Table 47">
            <a:extLst>
              <a:ext uri="{FF2B5EF4-FFF2-40B4-BE49-F238E27FC236}">
                <a16:creationId xmlns:a16="http://schemas.microsoft.com/office/drawing/2014/main" id="{E2FAE3E3-1F8F-4BC0-BEFF-36D0ADDBB716}"/>
              </a:ext>
            </a:extLst>
          </p:cNvPr>
          <p:cNvGraphicFramePr>
            <a:graphicFrameLocks noGrp="1"/>
          </p:cNvGraphicFramePr>
          <p:nvPr>
            <p:extLst>
              <p:ext uri="{D42A27DB-BD31-4B8C-83A1-F6EECF244321}">
                <p14:modId xmlns:p14="http://schemas.microsoft.com/office/powerpoint/2010/main" val="3809586420"/>
              </p:ext>
            </p:extLst>
          </p:nvPr>
        </p:nvGraphicFramePr>
        <p:xfrm>
          <a:off x="3474000" y="2844000"/>
          <a:ext cx="3870000" cy="3869998"/>
        </p:xfrm>
        <a:graphic>
          <a:graphicData uri="http://schemas.openxmlformats.org/drawingml/2006/table">
            <a:tbl>
              <a:tblPr firstRow="1" firstCol="1" bandRow="1">
                <a:tableStyleId>{5C22544A-7EE6-4342-B048-85BDC9FD1C3A}</a:tableStyleId>
              </a:tblPr>
              <a:tblGrid>
                <a:gridCol w="1157470">
                  <a:extLst>
                    <a:ext uri="{9D8B030D-6E8A-4147-A177-3AD203B41FA5}">
                      <a16:colId xmlns:a16="http://schemas.microsoft.com/office/drawing/2014/main" val="3025422922"/>
                    </a:ext>
                  </a:extLst>
                </a:gridCol>
                <a:gridCol w="2712530">
                  <a:extLst>
                    <a:ext uri="{9D8B030D-6E8A-4147-A177-3AD203B41FA5}">
                      <a16:colId xmlns:a16="http://schemas.microsoft.com/office/drawing/2014/main" val="857838396"/>
                    </a:ext>
                  </a:extLst>
                </a:gridCol>
              </a:tblGrid>
              <a:tr h="583280">
                <a:tc>
                  <a:txBody>
                    <a:bodyPr/>
                    <a:lstStyle/>
                    <a:p>
                      <a:pPr algn="ctr">
                        <a:lnSpc>
                          <a:spcPct val="100000"/>
                        </a:lnSpc>
                        <a:spcAft>
                          <a:spcPts val="0"/>
                        </a:spcAft>
                      </a:pPr>
                      <a:r>
                        <a:rPr lang="en-US" sz="1200" dirty="0">
                          <a:solidFill>
                            <a:schemeClr val="tx1"/>
                          </a:solidFill>
                          <a:effectLst/>
                        </a:rPr>
                        <a:t>Functional feeding group</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sz="1200" dirty="0">
                          <a:solidFill>
                            <a:schemeClr val="tx1"/>
                          </a:solidFill>
                          <a:effectLst/>
                        </a:rPr>
                        <a:t>Description</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3577890"/>
                  </a:ext>
                </a:extLst>
              </a:tr>
              <a:tr h="474160">
                <a:tc>
                  <a:txBody>
                    <a:bodyPr/>
                    <a:lstStyle/>
                    <a:p>
                      <a:pPr algn="ctr">
                        <a:lnSpc>
                          <a:spcPct val="100000"/>
                        </a:lnSpc>
                        <a:spcAft>
                          <a:spcPts val="0"/>
                        </a:spcAft>
                      </a:pPr>
                      <a:r>
                        <a:rPr lang="en-US" sz="1200" dirty="0">
                          <a:solidFill>
                            <a:schemeClr val="tx1"/>
                          </a:solidFill>
                          <a:effectLst/>
                        </a:rPr>
                        <a:t>Collector</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sz="1200" dirty="0">
                          <a:solidFill>
                            <a:schemeClr val="tx1"/>
                          </a:solidFill>
                          <a:effectLst/>
                        </a:rPr>
                        <a:t>A broad grouping generally capturing both filterers and gatherers.</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9672935"/>
                  </a:ext>
                </a:extLst>
              </a:tr>
              <a:tr h="441094">
                <a:tc>
                  <a:txBody>
                    <a:bodyPr/>
                    <a:lstStyle/>
                    <a:p>
                      <a:pPr algn="ctr">
                        <a:lnSpc>
                          <a:spcPct val="100000"/>
                        </a:lnSpc>
                        <a:spcAft>
                          <a:spcPts val="0"/>
                        </a:spcAft>
                      </a:pPr>
                      <a:r>
                        <a:rPr lang="en-US" sz="1200">
                          <a:solidFill>
                            <a:schemeClr val="tx1"/>
                          </a:solidFill>
                          <a:effectLst/>
                        </a:rPr>
                        <a:t>Filterer</a:t>
                      </a:r>
                      <a:endParaRPr lang="en-GB" sz="1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sz="1200" dirty="0">
                          <a:solidFill>
                            <a:schemeClr val="tx1"/>
                          </a:solidFill>
                          <a:effectLst/>
                        </a:rPr>
                        <a:t>Filter suspended FPOM from the water column.</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4901869"/>
                  </a:ext>
                </a:extLst>
              </a:tr>
              <a:tr h="441094">
                <a:tc>
                  <a:txBody>
                    <a:bodyPr/>
                    <a:lstStyle/>
                    <a:p>
                      <a:pPr algn="ctr">
                        <a:lnSpc>
                          <a:spcPct val="100000"/>
                        </a:lnSpc>
                        <a:spcAft>
                          <a:spcPts val="0"/>
                        </a:spcAft>
                      </a:pPr>
                      <a:r>
                        <a:rPr lang="en-US" sz="1200">
                          <a:solidFill>
                            <a:schemeClr val="tx1"/>
                          </a:solidFill>
                          <a:effectLst/>
                        </a:rPr>
                        <a:t>Gatherer</a:t>
                      </a:r>
                      <a:endParaRPr lang="en-GB" sz="1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sz="1200" dirty="0">
                          <a:solidFill>
                            <a:schemeClr val="tx1"/>
                          </a:solidFill>
                          <a:effectLst/>
                        </a:rPr>
                        <a:t>Gather FPOM settled on the substrate. </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2398160"/>
                  </a:ext>
                </a:extLst>
              </a:tr>
              <a:tr h="441094">
                <a:tc>
                  <a:txBody>
                    <a:bodyPr/>
                    <a:lstStyle/>
                    <a:p>
                      <a:pPr algn="ctr">
                        <a:lnSpc>
                          <a:spcPct val="100000"/>
                        </a:lnSpc>
                        <a:spcAft>
                          <a:spcPts val="0"/>
                        </a:spcAft>
                      </a:pPr>
                      <a:r>
                        <a:rPr lang="en-US" sz="1200">
                          <a:solidFill>
                            <a:schemeClr val="tx1"/>
                          </a:solidFill>
                          <a:effectLst/>
                        </a:rPr>
                        <a:t>Parasite</a:t>
                      </a:r>
                      <a:endParaRPr lang="en-GB" sz="1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sz="1200" dirty="0">
                          <a:solidFill>
                            <a:schemeClr val="tx1"/>
                          </a:solidFill>
                          <a:effectLst/>
                        </a:rPr>
                        <a:t>Taxa which do not fit into other groups.</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85379392"/>
                  </a:ext>
                </a:extLst>
              </a:tr>
              <a:tr h="474160">
                <a:tc>
                  <a:txBody>
                    <a:bodyPr/>
                    <a:lstStyle/>
                    <a:p>
                      <a:pPr algn="ctr">
                        <a:lnSpc>
                          <a:spcPct val="100000"/>
                        </a:lnSpc>
                        <a:spcAft>
                          <a:spcPts val="0"/>
                        </a:spcAft>
                      </a:pPr>
                      <a:r>
                        <a:rPr lang="en-US" sz="1200">
                          <a:solidFill>
                            <a:schemeClr val="tx1"/>
                          </a:solidFill>
                          <a:effectLst/>
                        </a:rPr>
                        <a:t>Predator</a:t>
                      </a:r>
                      <a:endParaRPr lang="en-GB" sz="1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sz="1200" dirty="0">
                          <a:solidFill>
                            <a:schemeClr val="tx1"/>
                          </a:solidFill>
                          <a:effectLst/>
                        </a:rPr>
                        <a:t>Carnivorous macroinvertebrates which prey on smaller invertebrates.</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07810685"/>
                  </a:ext>
                </a:extLst>
              </a:tr>
              <a:tr h="540956">
                <a:tc>
                  <a:txBody>
                    <a:bodyPr/>
                    <a:lstStyle/>
                    <a:p>
                      <a:pPr algn="ctr">
                        <a:lnSpc>
                          <a:spcPct val="100000"/>
                        </a:lnSpc>
                        <a:spcAft>
                          <a:spcPts val="0"/>
                        </a:spcAft>
                      </a:pPr>
                      <a:r>
                        <a:rPr lang="en-US" sz="1200">
                          <a:solidFill>
                            <a:schemeClr val="tx1"/>
                          </a:solidFill>
                          <a:effectLst/>
                        </a:rPr>
                        <a:t>Scraper</a:t>
                      </a:r>
                      <a:endParaRPr lang="en-GB" sz="1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sz="1200" dirty="0">
                          <a:solidFill>
                            <a:schemeClr val="tx1"/>
                          </a:solidFill>
                          <a:effectLst/>
                        </a:rPr>
                        <a:t>Consumers of food sources attached to the substrate; e.g. algae and biofilm.</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7394409"/>
                  </a:ext>
                </a:extLst>
              </a:tr>
              <a:tr h="474160">
                <a:tc>
                  <a:txBody>
                    <a:bodyPr/>
                    <a:lstStyle/>
                    <a:p>
                      <a:pPr algn="ctr">
                        <a:lnSpc>
                          <a:spcPct val="100000"/>
                        </a:lnSpc>
                        <a:spcAft>
                          <a:spcPts val="0"/>
                        </a:spcAft>
                      </a:pPr>
                      <a:r>
                        <a:rPr lang="en-US" sz="1200">
                          <a:solidFill>
                            <a:schemeClr val="tx1"/>
                          </a:solidFill>
                          <a:effectLst/>
                        </a:rPr>
                        <a:t>Shredder</a:t>
                      </a:r>
                      <a:endParaRPr lang="en-GB" sz="120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0"/>
                        </a:spcAft>
                      </a:pPr>
                      <a:r>
                        <a:rPr lang="en-US" sz="1200" dirty="0">
                          <a:solidFill>
                            <a:schemeClr val="tx1"/>
                          </a:solidFill>
                          <a:effectLst/>
                        </a:rPr>
                        <a:t>Shred and consume plant material such as leaf litter and wood.</a:t>
                      </a:r>
                      <a:endParaRPr lang="en-GB" sz="12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4277484"/>
                  </a:ext>
                </a:extLst>
              </a:tr>
            </a:tbl>
          </a:graphicData>
        </a:graphic>
      </p:graphicFrame>
      <p:sp>
        <p:nvSpPr>
          <p:cNvPr id="9" name="Little matrix">
            <a:extLst>
              <a:ext uri="{FF2B5EF4-FFF2-40B4-BE49-F238E27FC236}">
                <a16:creationId xmlns:a16="http://schemas.microsoft.com/office/drawing/2014/main" id="{CB3D0057-6A3B-466D-8E29-F0F46FB42EE9}"/>
              </a:ext>
            </a:extLst>
          </p:cNvPr>
          <p:cNvSpPr/>
          <p:nvPr/>
        </p:nvSpPr>
        <p:spPr>
          <a:xfrm>
            <a:off x="7522800" y="4193999"/>
            <a:ext cx="2520000" cy="2520000"/>
          </a:xfrm>
          <a:prstGeom prst="rect">
            <a:avLst/>
          </a:prstGeom>
          <a:blipFill dpi="0" rotWithShape="1">
            <a:blip r:embed="rId3"/>
            <a:srcRect/>
            <a:stretch>
              <a:fillRect l="4389" t="1785" r="4318" b="1785"/>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B4BD2211-E493-4BD2-8888-038FC04E245C}"/>
              </a:ext>
            </a:extLst>
          </p:cNvPr>
          <p:cNvSpPr/>
          <p:nvPr/>
        </p:nvSpPr>
        <p:spPr>
          <a:xfrm>
            <a:off x="3474000" y="144000"/>
            <a:ext cx="52176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schemeClr val="tx1"/>
                </a:solidFill>
              </a:rPr>
              <a:t>Hydroecological response and river health</a:t>
            </a:r>
          </a:p>
          <a:p>
            <a:pPr algn="ctr"/>
            <a:r>
              <a:rPr lang="en-GB" dirty="0">
                <a:solidFill>
                  <a:schemeClr val="tx1"/>
                </a:solidFill>
              </a:rPr>
              <a:t>Flow is widely acknowledged as a major determinant of the health of the river ecosystem. </a:t>
            </a:r>
          </a:p>
          <a:p>
            <a:pPr algn="ctr"/>
            <a:r>
              <a:rPr lang="en-GB" dirty="0">
                <a:solidFill>
                  <a:schemeClr val="tx1"/>
                </a:solidFill>
              </a:rPr>
              <a:t>The term river health interchangeable with hydroecological response, and is, arguably, more useful for interpretation. </a:t>
            </a:r>
          </a:p>
        </p:txBody>
      </p:sp>
      <p:sp>
        <p:nvSpPr>
          <p:cNvPr id="11" name="Rectangle 10">
            <a:extLst>
              <a:ext uri="{FF2B5EF4-FFF2-40B4-BE49-F238E27FC236}">
                <a16:creationId xmlns:a16="http://schemas.microsoft.com/office/drawing/2014/main" id="{E4C48245-F617-44B6-882A-C5757CACFB46}"/>
              </a:ext>
            </a:extLst>
          </p:cNvPr>
          <p:cNvSpPr/>
          <p:nvPr/>
        </p:nvSpPr>
        <p:spPr>
          <a:xfrm>
            <a:off x="774000" y="2844000"/>
            <a:ext cx="252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schemeClr val="tx1"/>
                </a:solidFill>
              </a:rPr>
              <a:t>Functional feeding groups</a:t>
            </a:r>
          </a:p>
          <a:p>
            <a:pPr algn="ctr"/>
            <a:r>
              <a:rPr lang="en-GB" dirty="0">
                <a:solidFill>
                  <a:schemeClr val="tx1"/>
                </a:solidFill>
              </a:rPr>
              <a:t>Describe macroinvertebrate resource consumption. </a:t>
            </a:r>
            <a:br>
              <a:rPr lang="en-GB" dirty="0">
                <a:solidFill>
                  <a:schemeClr val="tx1"/>
                </a:solidFill>
              </a:rPr>
            </a:br>
            <a:r>
              <a:rPr lang="en-GB" dirty="0">
                <a:solidFill>
                  <a:schemeClr val="tx1"/>
                </a:solidFill>
              </a:rPr>
              <a:t>It is their processing of organic matter which facilitates essential ecosystem processes.</a:t>
            </a:r>
          </a:p>
        </p:txBody>
      </p:sp>
      <p:sp>
        <p:nvSpPr>
          <p:cNvPr id="16" name="Rectangle 15">
            <a:extLst>
              <a:ext uri="{FF2B5EF4-FFF2-40B4-BE49-F238E27FC236}">
                <a16:creationId xmlns:a16="http://schemas.microsoft.com/office/drawing/2014/main" id="{CAAD6C7B-1F05-4A71-BBC4-93CB5FA2F28E}"/>
              </a:ext>
            </a:extLst>
          </p:cNvPr>
          <p:cNvSpPr/>
          <p:nvPr/>
        </p:nvSpPr>
        <p:spPr>
          <a:xfrm>
            <a:off x="7524000" y="2847822"/>
            <a:ext cx="1170000" cy="1170000"/>
          </a:xfrm>
          <a:prstGeom prst="rect">
            <a:avLst/>
          </a:prstGeom>
          <a:solidFill>
            <a:schemeClr val="accent4"/>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b="1" dirty="0">
                <a:solidFill>
                  <a:schemeClr val="tx1"/>
                </a:solidFill>
              </a:rPr>
              <a:t>Proxy for </a:t>
            </a:r>
            <a:br>
              <a:rPr lang="en-GB" sz="1400" b="1" dirty="0">
                <a:solidFill>
                  <a:schemeClr val="tx1"/>
                </a:solidFill>
              </a:rPr>
            </a:br>
            <a:r>
              <a:rPr lang="en-GB" sz="1400" b="1" dirty="0">
                <a:solidFill>
                  <a:schemeClr val="tx1"/>
                </a:solidFill>
              </a:rPr>
              <a:t>ecosystem functionality</a:t>
            </a:r>
            <a:endParaRPr lang="en-GB" sz="1400" dirty="0">
              <a:solidFill>
                <a:schemeClr val="tx1"/>
              </a:solidFill>
            </a:endParaRPr>
          </a:p>
        </p:txBody>
      </p:sp>
      <p:sp>
        <p:nvSpPr>
          <p:cNvPr id="35" name="Rectangle 34">
            <a:hlinkClick r:id="rId4" action="ppaction://hlinksldjump"/>
            <a:extLst>
              <a:ext uri="{FF2B5EF4-FFF2-40B4-BE49-F238E27FC236}">
                <a16:creationId xmlns:a16="http://schemas.microsoft.com/office/drawing/2014/main" id="{69312652-9AEA-43EB-B07A-9199336E4922}"/>
              </a:ext>
            </a:extLst>
          </p:cNvPr>
          <p:cNvSpPr/>
          <p:nvPr/>
        </p:nvSpPr>
        <p:spPr>
          <a:xfrm>
            <a:off x="10224000" y="5543999"/>
            <a:ext cx="1170000" cy="117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sp>
        <p:nvSpPr>
          <p:cNvPr id="47" name="Rectangle 46">
            <a:extLst>
              <a:ext uri="{FF2B5EF4-FFF2-40B4-BE49-F238E27FC236}">
                <a16:creationId xmlns:a16="http://schemas.microsoft.com/office/drawing/2014/main" id="{68AE7234-49B3-414A-BF40-1B969B895EF6}"/>
              </a:ext>
            </a:extLst>
          </p:cNvPr>
          <p:cNvSpPr/>
          <p:nvPr/>
        </p:nvSpPr>
        <p:spPr>
          <a:xfrm>
            <a:off x="774000" y="5543999"/>
            <a:ext cx="252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i="1" dirty="0">
                <a:solidFill>
                  <a:schemeClr val="tx1"/>
                </a:solidFill>
              </a:rPr>
              <a:t>FPOM and CPOM, fine and coarse particulate organic matter.</a:t>
            </a:r>
          </a:p>
        </p:txBody>
      </p:sp>
      <p:sp>
        <p:nvSpPr>
          <p:cNvPr id="3" name="Isosceles Triangle 2">
            <a:extLst>
              <a:ext uri="{FF2B5EF4-FFF2-40B4-BE49-F238E27FC236}">
                <a16:creationId xmlns:a16="http://schemas.microsoft.com/office/drawing/2014/main" id="{A79FE3C0-83AE-44CA-9F5D-61520DF533FB}"/>
              </a:ext>
            </a:extLst>
          </p:cNvPr>
          <p:cNvSpPr/>
          <p:nvPr/>
        </p:nvSpPr>
        <p:spPr>
          <a:xfrm rot="5400000">
            <a:off x="8643987" y="2872733"/>
            <a:ext cx="361200" cy="31137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2">
            <a:extLst>
              <a:ext uri="{FF2B5EF4-FFF2-40B4-BE49-F238E27FC236}">
                <a16:creationId xmlns:a16="http://schemas.microsoft.com/office/drawing/2014/main" id="{1BA4F83B-9081-4BBF-89E9-C938B07A0F5E}"/>
              </a:ext>
            </a:extLst>
          </p:cNvPr>
          <p:cNvSpPr/>
          <p:nvPr/>
        </p:nvSpPr>
        <p:spPr>
          <a:xfrm rot="16200000">
            <a:off x="7211945" y="3684459"/>
            <a:ext cx="361200" cy="31137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aphic 23" descr="Zoom in">
            <a:extLst>
              <a:ext uri="{FF2B5EF4-FFF2-40B4-BE49-F238E27FC236}">
                <a16:creationId xmlns:a16="http://schemas.microsoft.com/office/drawing/2014/main" id="{A122EAB6-EF74-4910-9029-BADC67B78874}"/>
              </a:ext>
            </a:extLst>
          </p:cNvPr>
          <p:cNvGrpSpPr/>
          <p:nvPr/>
        </p:nvGrpSpPr>
        <p:grpSpPr>
          <a:xfrm>
            <a:off x="7592750" y="6049273"/>
            <a:ext cx="630000" cy="630000"/>
            <a:chOff x="13127999" y="1754298"/>
            <a:chExt cx="630000" cy="630000"/>
          </a:xfrm>
        </p:grpSpPr>
        <p:sp>
          <p:nvSpPr>
            <p:cNvPr id="27" name="Freeform: Shape 26">
              <a:extLst>
                <a:ext uri="{FF2B5EF4-FFF2-40B4-BE49-F238E27FC236}">
                  <a16:creationId xmlns:a16="http://schemas.microsoft.com/office/drawing/2014/main" id="{AFE35109-D0CB-4A7A-AA68-B89F2E1DAF63}"/>
                </a:ext>
              </a:extLst>
            </p:cNvPr>
            <p:cNvSpPr/>
            <p:nvPr/>
          </p:nvSpPr>
          <p:spPr>
            <a:xfrm>
              <a:off x="13179188" y="1815341"/>
              <a:ext cx="518438" cy="518438"/>
            </a:xfrm>
            <a:custGeom>
              <a:avLst/>
              <a:gdLst>
                <a:gd name="connsiteX0" fmla="*/ 506624 w 518437"/>
                <a:gd name="connsiteY0" fmla="*/ 441317 h 518437"/>
                <a:gd name="connsiteX1" fmla="*/ 424593 w 518437"/>
                <a:gd name="connsiteY1" fmla="*/ 359285 h 518437"/>
                <a:gd name="connsiteX2" fmla="*/ 383708 w 518437"/>
                <a:gd name="connsiteY2" fmla="*/ 346620 h 518437"/>
                <a:gd name="connsiteX3" fmla="*/ 354374 w 518437"/>
                <a:gd name="connsiteY3" fmla="*/ 317613 h 518437"/>
                <a:gd name="connsiteX4" fmla="*/ 395061 w 518437"/>
                <a:gd name="connsiteY4" fmla="*/ 198176 h 518437"/>
                <a:gd name="connsiteX5" fmla="*/ 198176 w 518437"/>
                <a:gd name="connsiteY5" fmla="*/ 1 h 518437"/>
                <a:gd name="connsiteX6" fmla="*/ 1 w 518437"/>
                <a:gd name="connsiteY6" fmla="*/ 196886 h 518437"/>
                <a:gd name="connsiteX7" fmla="*/ 196886 w 518437"/>
                <a:gd name="connsiteY7" fmla="*/ 395062 h 518437"/>
                <a:gd name="connsiteX8" fmla="*/ 317624 w 518437"/>
                <a:gd name="connsiteY8" fmla="*/ 354363 h 518437"/>
                <a:gd name="connsiteX9" fmla="*/ 346630 w 518437"/>
                <a:gd name="connsiteY9" fmla="*/ 383370 h 518437"/>
                <a:gd name="connsiteX10" fmla="*/ 359296 w 518437"/>
                <a:gd name="connsiteY10" fmla="*/ 424582 h 518437"/>
                <a:gd name="connsiteX11" fmla="*/ 441327 w 518437"/>
                <a:gd name="connsiteY11" fmla="*/ 506613 h 518437"/>
                <a:gd name="connsiteX12" fmla="*/ 506296 w 518437"/>
                <a:gd name="connsiteY12" fmla="*/ 506613 h 518437"/>
                <a:gd name="connsiteX13" fmla="*/ 506296 w 518437"/>
                <a:gd name="connsiteY13" fmla="*/ 441645 h 518437"/>
                <a:gd name="connsiteX14" fmla="*/ 198186 w 518437"/>
                <a:gd name="connsiteY14" fmla="*/ 362238 h 518437"/>
                <a:gd name="connsiteX15" fmla="*/ 34124 w 518437"/>
                <a:gd name="connsiteY15" fmla="*/ 198176 h 518437"/>
                <a:gd name="connsiteX16" fmla="*/ 198186 w 518437"/>
                <a:gd name="connsiteY16" fmla="*/ 34113 h 518437"/>
                <a:gd name="connsiteX17" fmla="*/ 362249 w 518437"/>
                <a:gd name="connsiteY17" fmla="*/ 198176 h 518437"/>
                <a:gd name="connsiteX18" fmla="*/ 198186 w 518437"/>
                <a:gd name="connsiteY18" fmla="*/ 362238 h 51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8437" h="518437">
                  <a:moveTo>
                    <a:pt x="506624" y="441317"/>
                  </a:moveTo>
                  <a:lnTo>
                    <a:pt x="424593" y="359285"/>
                  </a:lnTo>
                  <a:cubicBezTo>
                    <a:pt x="413884" y="348585"/>
                    <a:pt x="398591" y="343847"/>
                    <a:pt x="383708" y="346620"/>
                  </a:cubicBezTo>
                  <a:lnTo>
                    <a:pt x="354374" y="317613"/>
                  </a:lnTo>
                  <a:cubicBezTo>
                    <a:pt x="380831" y="283428"/>
                    <a:pt x="395147" y="241404"/>
                    <a:pt x="395061" y="198176"/>
                  </a:cubicBezTo>
                  <a:cubicBezTo>
                    <a:pt x="395418" y="89083"/>
                    <a:pt x="307269" y="357"/>
                    <a:pt x="198176" y="1"/>
                  </a:cubicBezTo>
                  <a:cubicBezTo>
                    <a:pt x="89083" y="-355"/>
                    <a:pt x="357" y="87793"/>
                    <a:pt x="1" y="196886"/>
                  </a:cubicBezTo>
                  <a:cubicBezTo>
                    <a:pt x="-355" y="305979"/>
                    <a:pt x="87793" y="394705"/>
                    <a:pt x="196886" y="395062"/>
                  </a:cubicBezTo>
                  <a:cubicBezTo>
                    <a:pt x="240523" y="395204"/>
                    <a:pt x="282979" y="380893"/>
                    <a:pt x="317624" y="354363"/>
                  </a:cubicBezTo>
                  <a:lnTo>
                    <a:pt x="346630" y="383370"/>
                  </a:lnTo>
                  <a:cubicBezTo>
                    <a:pt x="343743" y="398358"/>
                    <a:pt x="348489" y="413802"/>
                    <a:pt x="359296" y="424582"/>
                  </a:cubicBezTo>
                  <a:lnTo>
                    <a:pt x="441327" y="506613"/>
                  </a:lnTo>
                  <a:cubicBezTo>
                    <a:pt x="459268" y="524554"/>
                    <a:pt x="488355" y="524554"/>
                    <a:pt x="506296" y="506613"/>
                  </a:cubicBezTo>
                  <a:cubicBezTo>
                    <a:pt x="524236" y="488673"/>
                    <a:pt x="524236" y="459585"/>
                    <a:pt x="506296" y="441645"/>
                  </a:cubicBezTo>
                  <a:close/>
                  <a:moveTo>
                    <a:pt x="198186" y="362238"/>
                  </a:moveTo>
                  <a:cubicBezTo>
                    <a:pt x="107577" y="362238"/>
                    <a:pt x="34124" y="288785"/>
                    <a:pt x="34124" y="198176"/>
                  </a:cubicBezTo>
                  <a:cubicBezTo>
                    <a:pt x="34124" y="107567"/>
                    <a:pt x="107577" y="34113"/>
                    <a:pt x="198186" y="34113"/>
                  </a:cubicBezTo>
                  <a:cubicBezTo>
                    <a:pt x="288796" y="34113"/>
                    <a:pt x="362249" y="107567"/>
                    <a:pt x="362249" y="198176"/>
                  </a:cubicBezTo>
                  <a:cubicBezTo>
                    <a:pt x="362249" y="288785"/>
                    <a:pt x="288796" y="362238"/>
                    <a:pt x="198186" y="362238"/>
                  </a:cubicBezTo>
                  <a:close/>
                </a:path>
              </a:pathLst>
            </a:custGeom>
            <a:solidFill>
              <a:srgbClr val="000000"/>
            </a:solidFill>
            <a:ln w="6548"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4FBB139-0A33-4E56-953E-14450103B9B1}"/>
                </a:ext>
              </a:extLst>
            </p:cNvPr>
            <p:cNvSpPr/>
            <p:nvPr/>
          </p:nvSpPr>
          <p:spPr>
            <a:xfrm>
              <a:off x="13288780" y="1916982"/>
              <a:ext cx="183750" cy="183750"/>
            </a:xfrm>
            <a:custGeom>
              <a:avLst/>
              <a:gdLst>
                <a:gd name="connsiteX0" fmla="*/ 183750 w 183750"/>
                <a:gd name="connsiteY0" fmla="*/ 72188 h 183750"/>
                <a:gd name="connsiteX1" fmla="*/ 111563 w 183750"/>
                <a:gd name="connsiteY1" fmla="*/ 72188 h 183750"/>
                <a:gd name="connsiteX2" fmla="*/ 111563 w 183750"/>
                <a:gd name="connsiteY2" fmla="*/ 0 h 183750"/>
                <a:gd name="connsiteX3" fmla="*/ 72188 w 183750"/>
                <a:gd name="connsiteY3" fmla="*/ 0 h 183750"/>
                <a:gd name="connsiteX4" fmla="*/ 72188 w 183750"/>
                <a:gd name="connsiteY4" fmla="*/ 72188 h 183750"/>
                <a:gd name="connsiteX5" fmla="*/ 0 w 183750"/>
                <a:gd name="connsiteY5" fmla="*/ 72188 h 183750"/>
                <a:gd name="connsiteX6" fmla="*/ 0 w 183750"/>
                <a:gd name="connsiteY6" fmla="*/ 111563 h 183750"/>
                <a:gd name="connsiteX7" fmla="*/ 72188 w 183750"/>
                <a:gd name="connsiteY7" fmla="*/ 111563 h 183750"/>
                <a:gd name="connsiteX8" fmla="*/ 72188 w 183750"/>
                <a:gd name="connsiteY8" fmla="*/ 183750 h 183750"/>
                <a:gd name="connsiteX9" fmla="*/ 111563 w 183750"/>
                <a:gd name="connsiteY9" fmla="*/ 183750 h 183750"/>
                <a:gd name="connsiteX10" fmla="*/ 111563 w 183750"/>
                <a:gd name="connsiteY10" fmla="*/ 111563 h 183750"/>
                <a:gd name="connsiteX11" fmla="*/ 183750 w 183750"/>
                <a:gd name="connsiteY11" fmla="*/ 111563 h 183750"/>
                <a:gd name="connsiteX12" fmla="*/ 183750 w 183750"/>
                <a:gd name="connsiteY12" fmla="*/ 72188 h 18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50" h="183750">
                  <a:moveTo>
                    <a:pt x="183750" y="72188"/>
                  </a:moveTo>
                  <a:lnTo>
                    <a:pt x="111563" y="72188"/>
                  </a:lnTo>
                  <a:lnTo>
                    <a:pt x="111563" y="0"/>
                  </a:lnTo>
                  <a:lnTo>
                    <a:pt x="72188" y="0"/>
                  </a:lnTo>
                  <a:lnTo>
                    <a:pt x="72188" y="72188"/>
                  </a:lnTo>
                  <a:lnTo>
                    <a:pt x="0" y="72188"/>
                  </a:lnTo>
                  <a:lnTo>
                    <a:pt x="0" y="111563"/>
                  </a:lnTo>
                  <a:lnTo>
                    <a:pt x="72188" y="111563"/>
                  </a:lnTo>
                  <a:lnTo>
                    <a:pt x="72188" y="183750"/>
                  </a:lnTo>
                  <a:lnTo>
                    <a:pt x="111563" y="183750"/>
                  </a:lnTo>
                  <a:lnTo>
                    <a:pt x="111563" y="111563"/>
                  </a:lnTo>
                  <a:lnTo>
                    <a:pt x="183750" y="111563"/>
                  </a:lnTo>
                  <a:lnTo>
                    <a:pt x="183750" y="72188"/>
                  </a:lnTo>
                  <a:close/>
                </a:path>
              </a:pathLst>
            </a:custGeom>
            <a:solidFill>
              <a:srgbClr val="000000"/>
            </a:solidFill>
            <a:ln w="6548" cap="flat">
              <a:noFill/>
              <a:prstDash val="solid"/>
              <a:miter/>
            </a:ln>
          </p:spPr>
          <p:txBody>
            <a:bodyPr rtlCol="0" anchor="ctr"/>
            <a:lstStyle/>
            <a:p>
              <a:endParaRPr lang="en-GB"/>
            </a:p>
          </p:txBody>
        </p:sp>
      </p:grpSp>
      <p:grpSp>
        <p:nvGrpSpPr>
          <p:cNvPr id="32" name="Big matrix">
            <a:extLst>
              <a:ext uri="{FF2B5EF4-FFF2-40B4-BE49-F238E27FC236}">
                <a16:creationId xmlns:a16="http://schemas.microsoft.com/office/drawing/2014/main" id="{EB9EB757-3A2B-4CB5-991D-C8CF19A49EB0}"/>
              </a:ext>
            </a:extLst>
          </p:cNvPr>
          <p:cNvGrpSpPr/>
          <p:nvPr/>
        </p:nvGrpSpPr>
        <p:grpSpPr>
          <a:xfrm>
            <a:off x="5002800" y="1673999"/>
            <a:ext cx="5040000" cy="5040000"/>
            <a:chOff x="13047599" y="1673999"/>
            <a:chExt cx="5040000" cy="5040000"/>
          </a:xfrm>
        </p:grpSpPr>
        <p:sp>
          <p:nvSpPr>
            <p:cNvPr id="49" name="Rectangle 48">
              <a:extLst>
                <a:ext uri="{FF2B5EF4-FFF2-40B4-BE49-F238E27FC236}">
                  <a16:creationId xmlns:a16="http://schemas.microsoft.com/office/drawing/2014/main" id="{45A239DD-EE9D-46F5-B4ED-A0872A29B53C}"/>
                </a:ext>
              </a:extLst>
            </p:cNvPr>
            <p:cNvSpPr/>
            <p:nvPr/>
          </p:nvSpPr>
          <p:spPr>
            <a:xfrm>
              <a:off x="13047599" y="1673999"/>
              <a:ext cx="5040000" cy="50400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tx1"/>
                </a:solidFill>
              </a:endParaRPr>
            </a:p>
          </p:txBody>
        </p:sp>
        <p:sp>
          <p:nvSpPr>
            <p:cNvPr id="33" name="Rectangle 32">
              <a:extLst>
                <a:ext uri="{FF2B5EF4-FFF2-40B4-BE49-F238E27FC236}">
                  <a16:creationId xmlns:a16="http://schemas.microsoft.com/office/drawing/2014/main" id="{8013D984-ADB8-43CB-8212-C8A6FE9FD10A}"/>
                </a:ext>
              </a:extLst>
            </p:cNvPr>
            <p:cNvSpPr/>
            <p:nvPr/>
          </p:nvSpPr>
          <p:spPr>
            <a:xfrm>
              <a:off x="13047599" y="1673999"/>
              <a:ext cx="5040000" cy="5040000"/>
            </a:xfrm>
            <a:prstGeom prst="rect">
              <a:avLst/>
            </a:prstGeom>
            <a:blipFill>
              <a:blip r:embed="rId5"/>
              <a:stretch>
                <a:fillRect l="4389" t="1785" r="4318" b="1785"/>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solidFill>
                  <a:schemeClr val="tx1"/>
                </a:solidFill>
              </a:endParaRPr>
            </a:p>
          </p:txBody>
        </p:sp>
        <p:sp>
          <p:nvSpPr>
            <p:cNvPr id="31" name="Graphic 29" descr="Close">
              <a:extLst>
                <a:ext uri="{FF2B5EF4-FFF2-40B4-BE49-F238E27FC236}">
                  <a16:creationId xmlns:a16="http://schemas.microsoft.com/office/drawing/2014/main" id="{87A1D3BB-9676-4559-8373-C77941C1377E}"/>
                </a:ext>
              </a:extLst>
            </p:cNvPr>
            <p:cNvSpPr/>
            <p:nvPr/>
          </p:nvSpPr>
          <p:spPr>
            <a:xfrm>
              <a:off x="13147375" y="1784549"/>
              <a:ext cx="450000" cy="450000"/>
            </a:xfrm>
            <a:custGeom>
              <a:avLst/>
              <a:gdLst>
                <a:gd name="connsiteX0" fmla="*/ 674370 w 666750"/>
                <a:gd name="connsiteY0" fmla="*/ 80963 h 666750"/>
                <a:gd name="connsiteX1" fmla="*/ 593408 w 666750"/>
                <a:gd name="connsiteY1" fmla="*/ 0 h 666750"/>
                <a:gd name="connsiteX2" fmla="*/ 337185 w 666750"/>
                <a:gd name="connsiteY2" fmla="*/ 256223 h 666750"/>
                <a:gd name="connsiteX3" fmla="*/ 80963 w 666750"/>
                <a:gd name="connsiteY3" fmla="*/ 0 h 666750"/>
                <a:gd name="connsiteX4" fmla="*/ 0 w 666750"/>
                <a:gd name="connsiteY4" fmla="*/ 80963 h 666750"/>
                <a:gd name="connsiteX5" fmla="*/ 256223 w 666750"/>
                <a:gd name="connsiteY5" fmla="*/ 337185 h 666750"/>
                <a:gd name="connsiteX6" fmla="*/ 0 w 666750"/>
                <a:gd name="connsiteY6" fmla="*/ 593408 h 666750"/>
                <a:gd name="connsiteX7" fmla="*/ 80963 w 666750"/>
                <a:gd name="connsiteY7" fmla="*/ 674370 h 666750"/>
                <a:gd name="connsiteX8" fmla="*/ 337185 w 666750"/>
                <a:gd name="connsiteY8" fmla="*/ 418148 h 666750"/>
                <a:gd name="connsiteX9" fmla="*/ 593408 w 666750"/>
                <a:gd name="connsiteY9" fmla="*/ 674370 h 666750"/>
                <a:gd name="connsiteX10" fmla="*/ 674370 w 666750"/>
                <a:gd name="connsiteY10" fmla="*/ 593408 h 666750"/>
                <a:gd name="connsiteX11" fmla="*/ 418148 w 666750"/>
                <a:gd name="connsiteY11" fmla="*/ 337185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750" h="66675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000000"/>
            </a:solidFill>
            <a:ln w="9525" cap="flat">
              <a:solidFill>
                <a:schemeClr val="bg1">
                  <a:lumMod val="95000"/>
                </a:schemeClr>
              </a:solidFill>
              <a:prstDash val="solid"/>
              <a:miter/>
            </a:ln>
          </p:spPr>
          <p:txBody>
            <a:bodyPr rtlCol="0" anchor="ctr"/>
            <a:lstStyle/>
            <a:p>
              <a:endParaRPr lang="en-GB"/>
            </a:p>
          </p:txBody>
        </p:sp>
      </p:grpSp>
      <p:sp>
        <p:nvSpPr>
          <p:cNvPr id="36" name="TextBox 35">
            <a:extLst>
              <a:ext uri="{FF2B5EF4-FFF2-40B4-BE49-F238E27FC236}">
                <a16:creationId xmlns:a16="http://schemas.microsoft.com/office/drawing/2014/main" id="{6AB66DBF-042D-4F7F-8498-0630D51B095E}"/>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44" name="TextBox 43">
            <a:extLst>
              <a:ext uri="{FF2B5EF4-FFF2-40B4-BE49-F238E27FC236}">
                <a16:creationId xmlns:a16="http://schemas.microsoft.com/office/drawing/2014/main" id="{A2885FE1-7258-4AC1-9551-FAA30FC87889}"/>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
        <p:nvSpPr>
          <p:cNvPr id="24" name="Isosceles Triangle 23">
            <a:hlinkClick r:id="" action="ppaction://hlinkshowjump?jump=nextslide"/>
            <a:extLst>
              <a:ext uri="{FF2B5EF4-FFF2-40B4-BE49-F238E27FC236}">
                <a16:creationId xmlns:a16="http://schemas.microsoft.com/office/drawing/2014/main" id="{43F6A89E-FB5E-4346-9F52-3F8A07D49F60}"/>
              </a:ext>
            </a:extLst>
          </p:cNvPr>
          <p:cNvSpPr/>
          <p:nvPr/>
        </p:nvSpPr>
        <p:spPr>
          <a:xfrm rot="5400000">
            <a:off x="11433750" y="3202702"/>
            <a:ext cx="1156500" cy="360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5" name="Isosceles Triangle 24">
            <a:hlinkClick r:id="" action="ppaction://hlinkshowjump?jump=previousslide"/>
            <a:extLst>
              <a:ext uri="{FF2B5EF4-FFF2-40B4-BE49-F238E27FC236}">
                <a16:creationId xmlns:a16="http://schemas.microsoft.com/office/drawing/2014/main" id="{B5203CCA-828C-4C64-AC7C-C96DFD54C5BD}"/>
              </a:ext>
            </a:extLst>
          </p:cNvPr>
          <p:cNvSpPr/>
          <p:nvPr/>
        </p:nvSpPr>
        <p:spPr>
          <a:xfrm rot="16200000">
            <a:off x="-398250" y="3202702"/>
            <a:ext cx="1156500" cy="360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Tree>
    <p:extLst>
      <p:ext uri="{BB962C8B-B14F-4D97-AF65-F5344CB8AC3E}">
        <p14:creationId xmlns:p14="http://schemas.microsoft.com/office/powerpoint/2010/main" val="2415502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4C48245-F617-44B6-882A-C5757CACFB46}"/>
              </a:ext>
            </a:extLst>
          </p:cNvPr>
          <p:cNvSpPr/>
          <p:nvPr/>
        </p:nvSpPr>
        <p:spPr>
          <a:xfrm>
            <a:off x="6172800" y="2844000"/>
            <a:ext cx="52203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dirty="0">
              <a:solidFill>
                <a:schemeClr val="tx1"/>
              </a:solidFill>
              <a:latin typeface="+mj-lt"/>
            </a:endParaRPr>
          </a:p>
        </p:txBody>
      </p:sp>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4000"/>
            <a:ext cx="2520000" cy="2520000"/>
          </a:xfrm>
          <a:solidFill>
            <a:schemeClr val="accent5"/>
          </a:solidFill>
          <a:ln>
            <a:solidFill>
              <a:schemeClr val="accent5"/>
            </a:solidFill>
          </a:ln>
        </p:spPr>
        <p:txBody>
          <a:bodyPr lIns="90000" tIns="90000" rIns="90000" bIns="90000" anchor="ctr">
            <a:normAutofit/>
          </a:bodyPr>
          <a:lstStyle/>
          <a:p>
            <a:pPr>
              <a:lnSpc>
                <a:spcPct val="110000"/>
              </a:lnSpc>
              <a:spcAft>
                <a:spcPts val="500"/>
              </a:spcAft>
            </a:pPr>
            <a:r>
              <a:rPr lang="en-GB" sz="3200" spc="100" dirty="0"/>
              <a:t>Biodiversity matters</a:t>
            </a:r>
          </a:p>
        </p:txBody>
      </p:sp>
      <p:sp>
        <p:nvSpPr>
          <p:cNvPr id="8" name="Rectangle 7">
            <a:extLst>
              <a:ext uri="{FF2B5EF4-FFF2-40B4-BE49-F238E27FC236}">
                <a16:creationId xmlns:a16="http://schemas.microsoft.com/office/drawing/2014/main" id="{F71C32AD-C970-446B-BA9C-E55DE2D2B902}"/>
              </a:ext>
            </a:extLst>
          </p:cNvPr>
          <p:cNvSpPr/>
          <p:nvPr/>
        </p:nvSpPr>
        <p:spPr>
          <a:xfrm>
            <a:off x="774000" y="2844000"/>
            <a:ext cx="252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2000" dirty="0">
                <a:solidFill>
                  <a:schemeClr val="tx1"/>
                </a:solidFill>
                <a:latin typeface="+mj-lt"/>
              </a:rPr>
              <a:t>Biodiversity is the variability among living organisms, within &amp; between species and ecosystems.</a:t>
            </a:r>
          </a:p>
          <a:p>
            <a:pPr algn="ctr">
              <a:lnSpc>
                <a:spcPct val="110000"/>
              </a:lnSpc>
              <a:spcAft>
                <a:spcPts val="500"/>
              </a:spcAft>
            </a:pPr>
            <a:r>
              <a:rPr lang="en-GB" sz="1050" dirty="0">
                <a:solidFill>
                  <a:schemeClr val="tx1"/>
                </a:solidFill>
                <a:latin typeface="+mj-lt"/>
              </a:rPr>
              <a:t>Convention on Biological Diversity</a:t>
            </a:r>
          </a:p>
        </p:txBody>
      </p:sp>
      <p:sp>
        <p:nvSpPr>
          <p:cNvPr id="9" name="Speech Bubble: Rectangle 8">
            <a:extLst>
              <a:ext uri="{FF2B5EF4-FFF2-40B4-BE49-F238E27FC236}">
                <a16:creationId xmlns:a16="http://schemas.microsoft.com/office/drawing/2014/main" id="{CB3D0057-6A3B-466D-8E29-F0F46FB42EE9}"/>
              </a:ext>
            </a:extLst>
          </p:cNvPr>
          <p:cNvSpPr/>
          <p:nvPr/>
        </p:nvSpPr>
        <p:spPr>
          <a:xfrm>
            <a:off x="6171600" y="5543999"/>
            <a:ext cx="2520000" cy="1170001"/>
          </a:xfrm>
          <a:prstGeom prst="wedgeRectCallout">
            <a:avLst>
              <a:gd name="adj1" fmla="val -21186"/>
              <a:gd name="adj2" fmla="val -7180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600" dirty="0">
                <a:solidFill>
                  <a:schemeClr val="tx1"/>
                </a:solidFill>
                <a:latin typeface="+mj-lt"/>
              </a:rPr>
              <a:t>Freshwater is considered the most essential natural resource</a:t>
            </a:r>
            <a:r>
              <a:rPr lang="en-GB" sz="1050" dirty="0">
                <a:solidFill>
                  <a:schemeClr val="tx1"/>
                </a:solidFill>
                <a:latin typeface="+mj-lt"/>
              </a:rPr>
              <a:t> [2] </a:t>
            </a:r>
            <a:endParaRPr lang="en-GB" sz="1600" dirty="0">
              <a:solidFill>
                <a:schemeClr val="tx1"/>
              </a:solidFill>
              <a:latin typeface="+mj-lt"/>
            </a:endParaRPr>
          </a:p>
        </p:txBody>
      </p:sp>
      <p:sp>
        <p:nvSpPr>
          <p:cNvPr id="10" name="Rectangle 9">
            <a:extLst>
              <a:ext uri="{FF2B5EF4-FFF2-40B4-BE49-F238E27FC236}">
                <a16:creationId xmlns:a16="http://schemas.microsoft.com/office/drawing/2014/main" id="{B4BD2211-E493-4BD2-8888-038FC04E245C}"/>
              </a:ext>
            </a:extLst>
          </p:cNvPr>
          <p:cNvSpPr/>
          <p:nvPr/>
        </p:nvSpPr>
        <p:spPr>
          <a:xfrm>
            <a:off x="3474000" y="1493999"/>
            <a:ext cx="252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latin typeface="+mj-lt"/>
              </a:rPr>
              <a:t>Biodiversity provides </a:t>
            </a:r>
            <a:r>
              <a:rPr lang="en-GB" i="1" dirty="0">
                <a:solidFill>
                  <a:schemeClr val="tx1"/>
                </a:solidFill>
                <a:latin typeface="+mj-lt"/>
              </a:rPr>
              <a:t>more</a:t>
            </a:r>
            <a:r>
              <a:rPr lang="en-GB" dirty="0">
                <a:solidFill>
                  <a:schemeClr val="tx1"/>
                </a:solidFill>
                <a:latin typeface="+mj-lt"/>
              </a:rPr>
              <a:t> than aesthetic, cultural and economic benefits. I</a:t>
            </a:r>
            <a:r>
              <a:rPr lang="en-GB" dirty="0">
                <a:solidFill>
                  <a:schemeClr val="tx1"/>
                </a:solidFill>
              </a:rPr>
              <a:t>t improves redundancy, </a:t>
            </a:r>
            <a:r>
              <a:rPr lang="en-GB" dirty="0">
                <a:solidFill>
                  <a:schemeClr val="accent5"/>
                </a:solidFill>
              </a:rPr>
              <a:t>enhancing ecosystem resistance and resilience</a:t>
            </a:r>
            <a:r>
              <a:rPr lang="en-GB" dirty="0">
                <a:solidFill>
                  <a:schemeClr val="tx1"/>
                </a:solidFill>
              </a:rPr>
              <a:t>.</a:t>
            </a:r>
            <a:endParaRPr lang="en-GB" dirty="0">
              <a:solidFill>
                <a:schemeClr val="tx1"/>
              </a:solidFill>
              <a:latin typeface="+mj-lt"/>
            </a:endParaRPr>
          </a:p>
        </p:txBody>
      </p:sp>
      <p:sp>
        <p:nvSpPr>
          <p:cNvPr id="12" name="Speech Bubble: Rectangle 11">
            <a:extLst>
              <a:ext uri="{FF2B5EF4-FFF2-40B4-BE49-F238E27FC236}">
                <a16:creationId xmlns:a16="http://schemas.microsoft.com/office/drawing/2014/main" id="{844115C6-ABAB-4C2C-AC94-DE83DEDAA61D}"/>
              </a:ext>
            </a:extLst>
          </p:cNvPr>
          <p:cNvSpPr/>
          <p:nvPr/>
        </p:nvSpPr>
        <p:spPr>
          <a:xfrm>
            <a:off x="6172800" y="1494000"/>
            <a:ext cx="1170000" cy="1170001"/>
          </a:xfrm>
          <a:prstGeom prst="wedgeRectCallout">
            <a:avLst>
              <a:gd name="adj1" fmla="val 18595"/>
              <a:gd name="adj2" fmla="val 13962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latin typeface="+mj-lt"/>
              </a:rPr>
              <a:t>Population growth and climate change</a:t>
            </a:r>
          </a:p>
        </p:txBody>
      </p:sp>
      <p:sp>
        <p:nvSpPr>
          <p:cNvPr id="16" name="Speech Bubble: Rectangle 15">
            <a:extLst>
              <a:ext uri="{FF2B5EF4-FFF2-40B4-BE49-F238E27FC236}">
                <a16:creationId xmlns:a16="http://schemas.microsoft.com/office/drawing/2014/main" id="{CAAD6C7B-1F05-4A71-BBC4-93CB5FA2F28E}"/>
              </a:ext>
            </a:extLst>
          </p:cNvPr>
          <p:cNvSpPr/>
          <p:nvPr/>
        </p:nvSpPr>
        <p:spPr>
          <a:xfrm>
            <a:off x="7523100" y="1494000"/>
            <a:ext cx="3870000" cy="1170000"/>
          </a:xfrm>
          <a:prstGeom prst="wedgeRectCallout">
            <a:avLst>
              <a:gd name="adj1" fmla="val -19711"/>
              <a:gd name="adj2" fmla="val 14510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Freshwater biodiversity is declining at </a:t>
            </a:r>
            <a:r>
              <a:rPr lang="en-GB" b="1" i="1" dirty="0">
                <a:solidFill>
                  <a:schemeClr val="tx1"/>
                </a:solidFill>
              </a:rPr>
              <a:t>twice</a:t>
            </a:r>
            <a:r>
              <a:rPr lang="en-GB" dirty="0">
                <a:solidFill>
                  <a:schemeClr val="tx1"/>
                </a:solidFill>
              </a:rPr>
              <a:t> the rate of terrestrial and marine ecosystems combined</a:t>
            </a:r>
            <a:r>
              <a:rPr lang="en-GB" sz="1050" dirty="0">
                <a:solidFill>
                  <a:schemeClr val="tx1"/>
                </a:solidFill>
              </a:rPr>
              <a:t> [1]</a:t>
            </a:r>
          </a:p>
        </p:txBody>
      </p:sp>
      <p:sp>
        <p:nvSpPr>
          <p:cNvPr id="17" name="Rectangle 16">
            <a:extLst>
              <a:ext uri="{FF2B5EF4-FFF2-40B4-BE49-F238E27FC236}">
                <a16:creationId xmlns:a16="http://schemas.microsoft.com/office/drawing/2014/main" id="{99AFFFA0-3401-4793-B1BC-86ADF96A9A79}"/>
              </a:ext>
            </a:extLst>
          </p:cNvPr>
          <p:cNvSpPr/>
          <p:nvPr/>
        </p:nvSpPr>
        <p:spPr>
          <a:xfrm>
            <a:off x="774000" y="5544000"/>
            <a:ext cx="1170000" cy="1170000"/>
          </a:xfrm>
          <a:prstGeom prst="rect">
            <a:avLst/>
          </a:prstGeom>
          <a:blipFill>
            <a:blip r:embed="rId2"/>
            <a:srcRect/>
            <a:stretch>
              <a:fillRect l="-92590" t="-95658" r="-10410" b="-91388"/>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latin typeface="+mj-lt"/>
            </a:endParaRPr>
          </a:p>
        </p:txBody>
      </p:sp>
      <p:sp>
        <p:nvSpPr>
          <p:cNvPr id="18" name="Rectangle 17">
            <a:extLst>
              <a:ext uri="{FF2B5EF4-FFF2-40B4-BE49-F238E27FC236}">
                <a16:creationId xmlns:a16="http://schemas.microsoft.com/office/drawing/2014/main" id="{93936C9C-9DE5-4864-B0D9-B0D48D076B20}"/>
              </a:ext>
            </a:extLst>
          </p:cNvPr>
          <p:cNvSpPr/>
          <p:nvPr/>
        </p:nvSpPr>
        <p:spPr>
          <a:xfrm>
            <a:off x="2122800" y="5544000"/>
            <a:ext cx="1170000" cy="1170000"/>
          </a:xfrm>
          <a:prstGeom prst="rect">
            <a:avLst/>
          </a:prstGeom>
          <a:blipFill>
            <a:blip r:embed="rId3"/>
            <a:srcRect/>
            <a:stretch>
              <a:fillRect l="-41583" t="-20858" r="-46711" b="-12307"/>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latin typeface="+mj-lt"/>
            </a:endParaRPr>
          </a:p>
        </p:txBody>
      </p:sp>
      <p:sp>
        <p:nvSpPr>
          <p:cNvPr id="23" name="Rectangle 22">
            <a:extLst>
              <a:ext uri="{FF2B5EF4-FFF2-40B4-BE49-F238E27FC236}">
                <a16:creationId xmlns:a16="http://schemas.microsoft.com/office/drawing/2014/main" id="{1D14B550-79E1-432D-BE15-73B95C1114C0}"/>
              </a:ext>
            </a:extLst>
          </p:cNvPr>
          <p:cNvSpPr/>
          <p:nvPr/>
        </p:nvSpPr>
        <p:spPr>
          <a:xfrm>
            <a:off x="8872800" y="5544000"/>
            <a:ext cx="11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050" dirty="0">
                <a:solidFill>
                  <a:schemeClr val="tx1"/>
                </a:solidFill>
                <a:latin typeface="+mj-lt"/>
              </a:rPr>
              <a:t>Photography: </a:t>
            </a:r>
            <a:br>
              <a:rPr lang="en-GB" sz="1050" dirty="0">
                <a:solidFill>
                  <a:schemeClr val="tx1"/>
                </a:solidFill>
                <a:latin typeface="+mj-lt"/>
              </a:rPr>
            </a:br>
            <a:r>
              <a:rPr lang="en-GB" sz="1050" dirty="0">
                <a:solidFill>
                  <a:schemeClr val="tx1"/>
                </a:solidFill>
                <a:latin typeface="+mj-lt"/>
              </a:rPr>
              <a:t>Nick Ford.</a:t>
            </a:r>
            <a:br>
              <a:rPr lang="en-GB" sz="1050" dirty="0">
                <a:solidFill>
                  <a:schemeClr val="tx1"/>
                </a:solidFill>
                <a:latin typeface="+mj-lt"/>
              </a:rPr>
            </a:br>
            <a:r>
              <a:rPr lang="en-GB" sz="1050" dirty="0">
                <a:solidFill>
                  <a:schemeClr val="tx1"/>
                </a:solidFill>
                <a:latin typeface="+mj-lt"/>
              </a:rPr>
              <a:t>CC BY-NC-ND 2.0</a:t>
            </a:r>
          </a:p>
        </p:txBody>
      </p:sp>
      <p:sp>
        <p:nvSpPr>
          <p:cNvPr id="48" name="Rectangle 47">
            <a:extLst>
              <a:ext uri="{FF2B5EF4-FFF2-40B4-BE49-F238E27FC236}">
                <a16:creationId xmlns:a16="http://schemas.microsoft.com/office/drawing/2014/main" id="{F88DEAEC-6881-498A-9C55-8102D56AFE9E}"/>
              </a:ext>
            </a:extLst>
          </p:cNvPr>
          <p:cNvSpPr/>
          <p:nvPr/>
        </p:nvSpPr>
        <p:spPr>
          <a:xfrm>
            <a:off x="3474000" y="144000"/>
            <a:ext cx="2520000" cy="1170000"/>
          </a:xfrm>
          <a:prstGeom prst="rect">
            <a:avLst/>
          </a:prstGeom>
          <a:blipFill>
            <a:blip r:embed="rId4"/>
            <a:srcRect/>
            <a:stretch>
              <a:fillRect l="-30405" t="-87005" r="-33648" b="-65385"/>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sz="1200" dirty="0">
              <a:solidFill>
                <a:schemeClr val="tx1"/>
              </a:solidFill>
              <a:latin typeface="+mj-lt"/>
            </a:endParaRPr>
          </a:p>
        </p:txBody>
      </p:sp>
      <p:sp>
        <p:nvSpPr>
          <p:cNvPr id="33" name="Rectangle 32">
            <a:extLst>
              <a:ext uri="{FF2B5EF4-FFF2-40B4-BE49-F238E27FC236}">
                <a16:creationId xmlns:a16="http://schemas.microsoft.com/office/drawing/2014/main" id="{637838F7-A7D5-4790-9195-B65F6108D608}"/>
              </a:ext>
            </a:extLst>
          </p:cNvPr>
          <p:cNvSpPr/>
          <p:nvPr/>
        </p:nvSpPr>
        <p:spPr>
          <a:xfrm>
            <a:off x="8878043" y="142731"/>
            <a:ext cx="2520000" cy="1170000"/>
          </a:xfrm>
          <a:prstGeom prst="rect">
            <a:avLst/>
          </a:prstGeom>
          <a:blipFill>
            <a:blip r:embed="rId5"/>
            <a:srcRect/>
            <a:stretch>
              <a:fillRect l="-130652" t="-153635" r="-92594" b="-209827"/>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sz="1400" dirty="0">
              <a:solidFill>
                <a:schemeClr val="tx1"/>
              </a:solidFill>
              <a:latin typeface="+mj-lt"/>
            </a:endParaRPr>
          </a:p>
        </p:txBody>
      </p:sp>
      <p:sp>
        <p:nvSpPr>
          <p:cNvPr id="36" name="Rectangle 35">
            <a:extLst>
              <a:ext uri="{FF2B5EF4-FFF2-40B4-BE49-F238E27FC236}">
                <a16:creationId xmlns:a16="http://schemas.microsoft.com/office/drawing/2014/main" id="{CD64A596-43C2-4681-80AB-15F73E5D7342}"/>
              </a:ext>
            </a:extLst>
          </p:cNvPr>
          <p:cNvSpPr/>
          <p:nvPr/>
        </p:nvSpPr>
        <p:spPr>
          <a:xfrm>
            <a:off x="3474000" y="4194000"/>
            <a:ext cx="2520000" cy="2520000"/>
          </a:xfrm>
          <a:prstGeom prst="rect">
            <a:avLst/>
          </a:prstGeom>
          <a:blipFill>
            <a:blip r:embed="rId6"/>
            <a:srcRect/>
            <a:stretch>
              <a:fillRect l="-119083" t="-60714" r="-42633" b="-13746"/>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p>
        </p:txBody>
      </p:sp>
      <p:grpSp>
        <p:nvGrpSpPr>
          <p:cNvPr id="49" name="Group 48">
            <a:extLst>
              <a:ext uri="{FF2B5EF4-FFF2-40B4-BE49-F238E27FC236}">
                <a16:creationId xmlns:a16="http://schemas.microsoft.com/office/drawing/2014/main" id="{91BB738C-1205-4265-81C0-D2E54B644DD3}"/>
              </a:ext>
            </a:extLst>
          </p:cNvPr>
          <p:cNvGrpSpPr/>
          <p:nvPr/>
        </p:nvGrpSpPr>
        <p:grpSpPr>
          <a:xfrm>
            <a:off x="6381911" y="3355807"/>
            <a:ext cx="4802078" cy="1858336"/>
            <a:chOff x="7342297" y="2772927"/>
            <a:chExt cx="3731717" cy="1257109"/>
          </a:xfrm>
        </p:grpSpPr>
        <p:sp>
          <p:nvSpPr>
            <p:cNvPr id="50" name="Rectangle: Rounded Corners 49">
              <a:extLst>
                <a:ext uri="{FF2B5EF4-FFF2-40B4-BE49-F238E27FC236}">
                  <a16:creationId xmlns:a16="http://schemas.microsoft.com/office/drawing/2014/main" id="{4296B449-180D-4A9A-BD65-CA4348183DF3}"/>
                </a:ext>
              </a:extLst>
            </p:cNvPr>
            <p:cNvSpPr/>
            <p:nvPr/>
          </p:nvSpPr>
          <p:spPr>
            <a:xfrm>
              <a:off x="8458252" y="3670036"/>
              <a:ext cx="900000" cy="360000"/>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latin typeface="Arial Narrow" panose="020B0606020202030204" pitchFamily="34" charset="0"/>
                </a:rPr>
                <a:t>Ecosystem services</a:t>
              </a:r>
            </a:p>
          </p:txBody>
        </p:sp>
        <p:sp>
          <p:nvSpPr>
            <p:cNvPr id="51" name="Rectangle: Rounded Corners 50">
              <a:extLst>
                <a:ext uri="{FF2B5EF4-FFF2-40B4-BE49-F238E27FC236}">
                  <a16:creationId xmlns:a16="http://schemas.microsoft.com/office/drawing/2014/main" id="{1C0A8E25-A532-4F52-8C64-D1814CC60E63}"/>
                </a:ext>
              </a:extLst>
            </p:cNvPr>
            <p:cNvSpPr/>
            <p:nvPr/>
          </p:nvSpPr>
          <p:spPr>
            <a:xfrm>
              <a:off x="8458252" y="3089705"/>
              <a:ext cx="900000" cy="360000"/>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latin typeface="Arial Narrow" panose="020B0606020202030204" pitchFamily="34" charset="0"/>
                </a:rPr>
                <a:t>Biodiversity</a:t>
              </a:r>
            </a:p>
          </p:txBody>
        </p:sp>
        <p:sp>
          <p:nvSpPr>
            <p:cNvPr id="52" name="Rectangle: Rounded Corners 51">
              <a:extLst>
                <a:ext uri="{FF2B5EF4-FFF2-40B4-BE49-F238E27FC236}">
                  <a16:creationId xmlns:a16="http://schemas.microsoft.com/office/drawing/2014/main" id="{1BA6B98A-8C32-4538-AAB7-5E0C423E95AB}"/>
                </a:ext>
              </a:extLst>
            </p:cNvPr>
            <p:cNvSpPr/>
            <p:nvPr/>
          </p:nvSpPr>
          <p:spPr>
            <a:xfrm>
              <a:off x="7342297" y="3089705"/>
              <a:ext cx="900000" cy="360000"/>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latin typeface="Arial Narrow" panose="020B0606020202030204" pitchFamily="34" charset="0"/>
                </a:rPr>
                <a:t>Environmental pressures</a:t>
              </a:r>
            </a:p>
          </p:txBody>
        </p:sp>
        <p:sp>
          <p:nvSpPr>
            <p:cNvPr id="53" name="Rectangle: Rounded Corners 52">
              <a:extLst>
                <a:ext uri="{FF2B5EF4-FFF2-40B4-BE49-F238E27FC236}">
                  <a16:creationId xmlns:a16="http://schemas.microsoft.com/office/drawing/2014/main" id="{36AE6F4D-54DC-4EFF-8882-1B3EFD5C7131}"/>
                </a:ext>
              </a:extLst>
            </p:cNvPr>
            <p:cNvSpPr/>
            <p:nvPr/>
          </p:nvSpPr>
          <p:spPr>
            <a:xfrm>
              <a:off x="7342297" y="3666460"/>
              <a:ext cx="900000" cy="360000"/>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latin typeface="Arial Narrow" panose="020B0606020202030204" pitchFamily="34" charset="0"/>
                </a:rPr>
                <a:t>Human </a:t>
              </a:r>
              <a:br>
                <a:rPr lang="en-GB" sz="1400" dirty="0">
                  <a:solidFill>
                    <a:schemeClr val="tx1"/>
                  </a:solidFill>
                  <a:latin typeface="Arial Narrow" panose="020B0606020202030204" pitchFamily="34" charset="0"/>
                </a:rPr>
              </a:br>
              <a:r>
                <a:rPr lang="en-GB" sz="1400" dirty="0">
                  <a:solidFill>
                    <a:schemeClr val="tx1"/>
                  </a:solidFill>
                  <a:latin typeface="Arial Narrow" panose="020B0606020202030204" pitchFamily="34" charset="0"/>
                </a:rPr>
                <a:t>well-being</a:t>
              </a:r>
            </a:p>
          </p:txBody>
        </p:sp>
        <p:cxnSp>
          <p:nvCxnSpPr>
            <p:cNvPr id="54" name="Straight Arrow Connector 53">
              <a:extLst>
                <a:ext uri="{FF2B5EF4-FFF2-40B4-BE49-F238E27FC236}">
                  <a16:creationId xmlns:a16="http://schemas.microsoft.com/office/drawing/2014/main" id="{68A99A83-DB8B-45ED-BE72-E23296A0CC59}"/>
                </a:ext>
              </a:extLst>
            </p:cNvPr>
            <p:cNvCxnSpPr/>
            <p:nvPr/>
          </p:nvCxnSpPr>
          <p:spPr>
            <a:xfrm>
              <a:off x="8242297" y="3269705"/>
              <a:ext cx="215955"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E4AD773-7282-4104-8A68-863C3D801AA9}"/>
                </a:ext>
              </a:extLst>
            </p:cNvPr>
            <p:cNvCxnSpPr/>
            <p:nvPr/>
          </p:nvCxnSpPr>
          <p:spPr>
            <a:xfrm>
              <a:off x="8908252" y="3449705"/>
              <a:ext cx="0" cy="220331"/>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1B93F1A-A9A6-4A1B-B57B-8569ECE43CC4}"/>
                </a:ext>
              </a:extLst>
            </p:cNvPr>
            <p:cNvCxnSpPr/>
            <p:nvPr/>
          </p:nvCxnSpPr>
          <p:spPr>
            <a:xfrm flipV="1">
              <a:off x="7792297" y="3449705"/>
              <a:ext cx="0" cy="216755"/>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031B3C4-1A39-4A07-ADD6-D198F2F10EFB}"/>
                </a:ext>
              </a:extLst>
            </p:cNvPr>
            <p:cNvCxnSpPr/>
            <p:nvPr/>
          </p:nvCxnSpPr>
          <p:spPr>
            <a:xfrm flipH="1" flipV="1">
              <a:off x="8242297" y="3846460"/>
              <a:ext cx="215955" cy="3576"/>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68F3727C-37F7-45F0-99F7-037B9ECB506D}"/>
                </a:ext>
              </a:extLst>
            </p:cNvPr>
            <p:cNvSpPr/>
            <p:nvPr/>
          </p:nvSpPr>
          <p:spPr>
            <a:xfrm>
              <a:off x="10174014" y="2772927"/>
              <a:ext cx="900000" cy="360000"/>
            </a:xfrm>
            <a:prstGeom prst="round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latin typeface="Arial Narrow" panose="020B0606020202030204" pitchFamily="34" charset="0"/>
                </a:rPr>
                <a:t>Ecosystem functionality</a:t>
              </a:r>
            </a:p>
          </p:txBody>
        </p:sp>
        <p:cxnSp>
          <p:nvCxnSpPr>
            <p:cNvPr id="59" name="Connector: Curved 58">
              <a:extLst>
                <a:ext uri="{FF2B5EF4-FFF2-40B4-BE49-F238E27FC236}">
                  <a16:creationId xmlns:a16="http://schemas.microsoft.com/office/drawing/2014/main" id="{C5849717-6981-4B97-BB94-5050332784A6}"/>
                </a:ext>
              </a:extLst>
            </p:cNvPr>
            <p:cNvCxnSpPr>
              <a:cxnSpLocks/>
              <a:stCxn id="58" idx="0"/>
              <a:endCxn id="51" idx="0"/>
            </p:cNvCxnSpPr>
            <p:nvPr/>
          </p:nvCxnSpPr>
          <p:spPr>
            <a:xfrm rot="16200000" flipH="1" flipV="1">
              <a:off x="9607744" y="2073435"/>
              <a:ext cx="316778" cy="1715762"/>
            </a:xfrm>
            <a:prstGeom prst="curvedConnector3">
              <a:avLst>
                <a:gd name="adj1" fmla="val -72164"/>
              </a:avLst>
            </a:prstGeom>
            <a:ln w="1905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Connector: Curved 59">
              <a:extLst>
                <a:ext uri="{FF2B5EF4-FFF2-40B4-BE49-F238E27FC236}">
                  <a16:creationId xmlns:a16="http://schemas.microsoft.com/office/drawing/2014/main" id="{ECB609F5-8BC5-41C4-9FB2-9EB5D8358854}"/>
                </a:ext>
              </a:extLst>
            </p:cNvPr>
            <p:cNvCxnSpPr>
              <a:cxnSpLocks/>
              <a:stCxn id="51" idx="2"/>
            </p:cNvCxnSpPr>
            <p:nvPr/>
          </p:nvCxnSpPr>
          <p:spPr>
            <a:xfrm rot="5400000" flipH="1" flipV="1">
              <a:off x="9593609" y="2447569"/>
              <a:ext cx="316779" cy="1687494"/>
            </a:xfrm>
            <a:prstGeom prst="curvedConnector3">
              <a:avLst>
                <a:gd name="adj1" fmla="val -72164"/>
              </a:avLst>
            </a:prstGeom>
            <a:ln w="1905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7882F09D-3A30-400E-A2F8-8B437C83F5BF}"/>
                </a:ext>
              </a:extLst>
            </p:cNvPr>
            <p:cNvCxnSpPr>
              <a:cxnSpLocks/>
              <a:endCxn id="50" idx="3"/>
            </p:cNvCxnSpPr>
            <p:nvPr/>
          </p:nvCxnSpPr>
          <p:spPr>
            <a:xfrm rot="5400000">
              <a:off x="9643386" y="2847793"/>
              <a:ext cx="717110" cy="1287377"/>
            </a:xfrm>
            <a:prstGeom prst="curvedConnector2">
              <a:avLst/>
            </a:prstGeom>
            <a:ln w="1905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C08D6AD7-C9E9-44E2-BD2E-D2DAB3CA1A2C}"/>
              </a:ext>
            </a:extLst>
          </p:cNvPr>
          <p:cNvSpPr/>
          <p:nvPr/>
        </p:nvSpPr>
        <p:spPr>
          <a:xfrm>
            <a:off x="6172800" y="142731"/>
            <a:ext cx="252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pc="-20" dirty="0">
                <a:solidFill>
                  <a:schemeClr val="tx1"/>
                </a:solidFill>
              </a:rPr>
              <a:t>Concerns about the </a:t>
            </a:r>
            <a:r>
              <a:rPr lang="en-GB" b="1" spc="-20" dirty="0">
                <a:solidFill>
                  <a:schemeClr val="accent5"/>
                </a:solidFill>
              </a:rPr>
              <a:t>long-term sustainability </a:t>
            </a:r>
            <a:r>
              <a:rPr lang="en-GB" spc="-20" dirty="0">
                <a:solidFill>
                  <a:schemeClr val="tx1"/>
                </a:solidFill>
              </a:rPr>
              <a:t>of our water resources </a:t>
            </a:r>
          </a:p>
        </p:txBody>
      </p:sp>
      <p:sp>
        <p:nvSpPr>
          <p:cNvPr id="5" name="Rectangle 4">
            <a:extLst>
              <a:ext uri="{FF2B5EF4-FFF2-40B4-BE49-F238E27FC236}">
                <a16:creationId xmlns:a16="http://schemas.microsoft.com/office/drawing/2014/main" id="{CB55A9B6-758E-493B-81D2-0AB24C5DA839}"/>
              </a:ext>
            </a:extLst>
          </p:cNvPr>
          <p:cNvSpPr/>
          <p:nvPr/>
        </p:nvSpPr>
        <p:spPr>
          <a:xfrm>
            <a:off x="7287946" y="1335734"/>
            <a:ext cx="2516469" cy="1170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b="1" dirty="0"/>
          </a:p>
        </p:txBody>
      </p:sp>
      <p:sp>
        <p:nvSpPr>
          <p:cNvPr id="43" name="Rectangle 42">
            <a:hlinkClick r:id="rId7" action="ppaction://hlinksldjump"/>
            <a:extLst>
              <a:ext uri="{FF2B5EF4-FFF2-40B4-BE49-F238E27FC236}">
                <a16:creationId xmlns:a16="http://schemas.microsoft.com/office/drawing/2014/main" id="{5543A6FC-ED8A-405A-9AF3-11D9A554E1BE}"/>
              </a:ext>
            </a:extLst>
          </p:cNvPr>
          <p:cNvSpPr/>
          <p:nvPr/>
        </p:nvSpPr>
        <p:spPr>
          <a:xfrm>
            <a:off x="10224000" y="5543999"/>
            <a:ext cx="1170000" cy="1170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sp>
        <p:nvSpPr>
          <p:cNvPr id="45" name="Isosceles Triangle 44">
            <a:hlinkClick r:id="" action="ppaction://hlinkshowjump?jump=nextslide"/>
            <a:extLst>
              <a:ext uri="{FF2B5EF4-FFF2-40B4-BE49-F238E27FC236}">
                <a16:creationId xmlns:a16="http://schemas.microsoft.com/office/drawing/2014/main" id="{FC3E3FF9-2EF9-40C0-9282-647F21664352}"/>
              </a:ext>
            </a:extLst>
          </p:cNvPr>
          <p:cNvSpPr/>
          <p:nvPr/>
        </p:nvSpPr>
        <p:spPr>
          <a:xfrm rot="5400000">
            <a:off x="11433750" y="3249000"/>
            <a:ext cx="1156500" cy="360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6" name="TextBox 45">
            <a:extLst>
              <a:ext uri="{FF2B5EF4-FFF2-40B4-BE49-F238E27FC236}">
                <a16:creationId xmlns:a16="http://schemas.microsoft.com/office/drawing/2014/main" id="{FED5C22F-E16E-41BC-93D3-D28A25121012}"/>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62" name="Isosceles Triangle 61">
            <a:hlinkClick r:id="" action="ppaction://hlinkshowjump?jump=previousslide"/>
            <a:extLst>
              <a:ext uri="{FF2B5EF4-FFF2-40B4-BE49-F238E27FC236}">
                <a16:creationId xmlns:a16="http://schemas.microsoft.com/office/drawing/2014/main" id="{B79205D7-AA9D-40CF-A78D-6742662E9826}"/>
              </a:ext>
            </a:extLst>
          </p:cNvPr>
          <p:cNvSpPr/>
          <p:nvPr/>
        </p:nvSpPr>
        <p:spPr>
          <a:xfrm rot="16200000">
            <a:off x="-398250" y="3249000"/>
            <a:ext cx="1156500" cy="360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63" name="TextBox 62">
            <a:extLst>
              <a:ext uri="{FF2B5EF4-FFF2-40B4-BE49-F238E27FC236}">
                <a16:creationId xmlns:a16="http://schemas.microsoft.com/office/drawing/2014/main" id="{7ADF2667-45FC-4AC5-A989-D598EE421822}"/>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Tree>
    <p:extLst>
      <p:ext uri="{BB962C8B-B14F-4D97-AF65-F5344CB8AC3E}">
        <p14:creationId xmlns:p14="http://schemas.microsoft.com/office/powerpoint/2010/main" val="1734949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09D87621-42A9-4F52-8242-4C5410125E2A}"/>
              </a:ext>
            </a:extLst>
          </p:cNvPr>
          <p:cNvSpPr/>
          <p:nvPr/>
        </p:nvSpPr>
        <p:spPr>
          <a:xfrm>
            <a:off x="6172800" y="144000"/>
            <a:ext cx="5220000" cy="522000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solidFill>
                <a:schemeClr val="tx1"/>
              </a:solidFill>
            </a:endParaRPr>
          </a:p>
        </p:txBody>
      </p:sp>
      <p:sp>
        <p:nvSpPr>
          <p:cNvPr id="86" name="Rectangle 85">
            <a:extLst>
              <a:ext uri="{FF2B5EF4-FFF2-40B4-BE49-F238E27FC236}">
                <a16:creationId xmlns:a16="http://schemas.microsoft.com/office/drawing/2014/main" id="{10CA2764-A6C9-4EA8-9B88-23252F0CDEAB}"/>
              </a:ext>
            </a:extLst>
          </p:cNvPr>
          <p:cNvSpPr/>
          <p:nvPr/>
        </p:nvSpPr>
        <p:spPr>
          <a:xfrm>
            <a:off x="6211918" y="174076"/>
            <a:ext cx="5141766" cy="1452781"/>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lstStyle/>
          <a:p>
            <a:r>
              <a:rPr lang="en-GB" sz="1000" b="1" dirty="0">
                <a:solidFill>
                  <a:schemeClr val="tx1"/>
                </a:solidFill>
                <a:latin typeface="Arial Narrow" panose="020B0606020202030204" pitchFamily="34" charset="0"/>
              </a:rPr>
              <a:t>Level 1 – Climate</a:t>
            </a:r>
          </a:p>
        </p:txBody>
      </p:sp>
      <p:sp>
        <p:nvSpPr>
          <p:cNvPr id="87" name="Rectangle 86">
            <a:extLst>
              <a:ext uri="{FF2B5EF4-FFF2-40B4-BE49-F238E27FC236}">
                <a16:creationId xmlns:a16="http://schemas.microsoft.com/office/drawing/2014/main" id="{D5B53DF6-2800-4ADE-80FA-43F24022375C}"/>
              </a:ext>
            </a:extLst>
          </p:cNvPr>
          <p:cNvSpPr/>
          <p:nvPr/>
        </p:nvSpPr>
        <p:spPr>
          <a:xfrm>
            <a:off x="6211917" y="1626857"/>
            <a:ext cx="5141766" cy="15294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lstStyle/>
          <a:p>
            <a:r>
              <a:rPr lang="en-GB" sz="1000" b="1" dirty="0">
                <a:solidFill>
                  <a:schemeClr val="tx1"/>
                </a:solidFill>
                <a:latin typeface="Arial Narrow" panose="020B0606020202030204" pitchFamily="34" charset="0"/>
              </a:rPr>
              <a:t>Level 2 – Hydrology</a:t>
            </a:r>
          </a:p>
        </p:txBody>
      </p:sp>
      <p:sp>
        <p:nvSpPr>
          <p:cNvPr id="88" name="Rectangle 87">
            <a:extLst>
              <a:ext uri="{FF2B5EF4-FFF2-40B4-BE49-F238E27FC236}">
                <a16:creationId xmlns:a16="http://schemas.microsoft.com/office/drawing/2014/main" id="{D631F413-AFE9-46A4-8297-B529842C3E3F}"/>
              </a:ext>
            </a:extLst>
          </p:cNvPr>
          <p:cNvSpPr/>
          <p:nvPr/>
        </p:nvSpPr>
        <p:spPr>
          <a:xfrm>
            <a:off x="6211917" y="3156282"/>
            <a:ext cx="5141766" cy="1467781"/>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lstStyle/>
          <a:p>
            <a:r>
              <a:rPr lang="en-GB" sz="1000" b="1" dirty="0">
                <a:solidFill>
                  <a:schemeClr val="tx1"/>
                </a:solidFill>
                <a:latin typeface="Arial Narrow" panose="020B0606020202030204" pitchFamily="34" charset="0"/>
              </a:rPr>
              <a:t>Level 3 – Ecology</a:t>
            </a:r>
          </a:p>
        </p:txBody>
      </p:sp>
      <p:sp>
        <p:nvSpPr>
          <p:cNvPr id="89" name="Rectangle 88">
            <a:extLst>
              <a:ext uri="{FF2B5EF4-FFF2-40B4-BE49-F238E27FC236}">
                <a16:creationId xmlns:a16="http://schemas.microsoft.com/office/drawing/2014/main" id="{A714EBF0-C555-4B3E-85AC-22DD1BB58E1E}"/>
              </a:ext>
            </a:extLst>
          </p:cNvPr>
          <p:cNvSpPr/>
          <p:nvPr/>
        </p:nvSpPr>
        <p:spPr>
          <a:xfrm>
            <a:off x="6211918" y="4624063"/>
            <a:ext cx="5141766" cy="69674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lstStyle/>
          <a:p>
            <a:r>
              <a:rPr lang="en-GB" sz="1000" b="1" dirty="0">
                <a:solidFill>
                  <a:schemeClr val="tx1"/>
                </a:solidFill>
                <a:latin typeface="Arial Narrow" panose="020B0606020202030204" pitchFamily="34" charset="0"/>
              </a:rPr>
              <a:t>Level 4 – Ecosystem services</a:t>
            </a:r>
          </a:p>
        </p:txBody>
      </p:sp>
      <p:sp>
        <p:nvSpPr>
          <p:cNvPr id="90" name="Rectangle: Rounded Corners 89">
            <a:extLst>
              <a:ext uri="{FF2B5EF4-FFF2-40B4-BE49-F238E27FC236}">
                <a16:creationId xmlns:a16="http://schemas.microsoft.com/office/drawing/2014/main" id="{45CE81CA-9844-4DDA-858D-9AF6C2D71716}"/>
              </a:ext>
            </a:extLst>
          </p:cNvPr>
          <p:cNvSpPr/>
          <p:nvPr/>
        </p:nvSpPr>
        <p:spPr>
          <a:xfrm>
            <a:off x="8032179" y="316457"/>
            <a:ext cx="807438" cy="403719"/>
          </a:xfrm>
          <a:prstGeom prst="roundRect">
            <a:avLst/>
          </a:prstGeom>
          <a:ln w="952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latin typeface="Arial Narrow" panose="020B0606020202030204" pitchFamily="34" charset="0"/>
              </a:rPr>
              <a:t>Climate change projections</a:t>
            </a:r>
          </a:p>
        </p:txBody>
      </p:sp>
      <p:sp>
        <p:nvSpPr>
          <p:cNvPr id="91" name="TextBox 90">
            <a:extLst>
              <a:ext uri="{FF2B5EF4-FFF2-40B4-BE49-F238E27FC236}">
                <a16:creationId xmlns:a16="http://schemas.microsoft.com/office/drawing/2014/main" id="{14C90A1F-7629-4C6E-B643-E5F1995FBBD1}"/>
              </a:ext>
            </a:extLst>
          </p:cNvPr>
          <p:cNvSpPr txBox="1"/>
          <p:nvPr/>
        </p:nvSpPr>
        <p:spPr>
          <a:xfrm rot="16200000">
            <a:off x="10248561" y="2749710"/>
            <a:ext cx="1469549" cy="248511"/>
          </a:xfrm>
          <a:prstGeom prst="rect">
            <a:avLst/>
          </a:prstGeom>
          <a:noFill/>
        </p:spPr>
        <p:txBody>
          <a:bodyPr wrap="none" rtlCol="0">
            <a:spAutoFit/>
          </a:bodyPr>
          <a:lstStyle/>
          <a:p>
            <a:r>
              <a:rPr lang="en-GB" sz="1200" b="1" dirty="0">
                <a:solidFill>
                  <a:schemeClr val="accent2"/>
                </a:solidFill>
                <a:latin typeface="Arial Narrow" panose="020B0606020202030204" pitchFamily="34" charset="0"/>
              </a:rPr>
              <a:t>Cascade of uncertainty</a:t>
            </a:r>
          </a:p>
        </p:txBody>
      </p:sp>
      <p:sp>
        <p:nvSpPr>
          <p:cNvPr id="92" name="TextBox 91">
            <a:extLst>
              <a:ext uri="{FF2B5EF4-FFF2-40B4-BE49-F238E27FC236}">
                <a16:creationId xmlns:a16="http://schemas.microsoft.com/office/drawing/2014/main" id="{9B6FEE3D-393B-49CF-9823-BC56BDEAEE56}"/>
              </a:ext>
            </a:extLst>
          </p:cNvPr>
          <p:cNvSpPr txBox="1"/>
          <p:nvPr/>
        </p:nvSpPr>
        <p:spPr>
          <a:xfrm>
            <a:off x="6133684" y="4445121"/>
            <a:ext cx="2171897" cy="230832"/>
          </a:xfrm>
          <a:prstGeom prst="rect">
            <a:avLst/>
          </a:prstGeom>
          <a:noFill/>
        </p:spPr>
        <p:txBody>
          <a:bodyPr wrap="square" rtlCol="0">
            <a:spAutoFit/>
          </a:bodyPr>
          <a:lstStyle/>
          <a:p>
            <a:r>
              <a:rPr lang="en-GB" sz="900" i="1" dirty="0"/>
              <a:t>*Water temperature ecological model</a:t>
            </a:r>
          </a:p>
        </p:txBody>
      </p:sp>
      <p:grpSp>
        <p:nvGrpSpPr>
          <p:cNvPr id="93" name="Group 92">
            <a:extLst>
              <a:ext uri="{FF2B5EF4-FFF2-40B4-BE49-F238E27FC236}">
                <a16:creationId xmlns:a16="http://schemas.microsoft.com/office/drawing/2014/main" id="{47C04852-AC64-4AF2-894B-66725C8171D9}"/>
              </a:ext>
            </a:extLst>
          </p:cNvPr>
          <p:cNvGrpSpPr/>
          <p:nvPr/>
        </p:nvGrpSpPr>
        <p:grpSpPr>
          <a:xfrm>
            <a:off x="9303065" y="1243176"/>
            <a:ext cx="1514668" cy="3024206"/>
            <a:chOff x="4598079" y="1713553"/>
            <a:chExt cx="1514668" cy="3024206"/>
          </a:xfrm>
        </p:grpSpPr>
        <p:cxnSp>
          <p:nvCxnSpPr>
            <p:cNvPr id="94" name="Straight Connector 93">
              <a:extLst>
                <a:ext uri="{FF2B5EF4-FFF2-40B4-BE49-F238E27FC236}">
                  <a16:creationId xmlns:a16="http://schemas.microsoft.com/office/drawing/2014/main" id="{256AFAAA-E9AE-4566-9247-DCEC95E864C5}"/>
                </a:ext>
              </a:extLst>
            </p:cNvPr>
            <p:cNvCxnSpPr>
              <a:cxnSpLocks/>
            </p:cNvCxnSpPr>
            <p:nvPr/>
          </p:nvCxnSpPr>
          <p:spPr>
            <a:xfrm flipH="1">
              <a:off x="4878793" y="4737759"/>
              <a:ext cx="1233954" cy="0"/>
            </a:xfrm>
            <a:prstGeom prst="line">
              <a:avLst/>
            </a:prstGeom>
            <a:ln w="76200">
              <a:solidFill>
                <a:schemeClr val="accent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C9447E9-AC0F-41A0-ADF2-97EFE81F1997}"/>
                </a:ext>
              </a:extLst>
            </p:cNvPr>
            <p:cNvCxnSpPr>
              <a:cxnSpLocks/>
            </p:cNvCxnSpPr>
            <p:nvPr/>
          </p:nvCxnSpPr>
          <p:spPr>
            <a:xfrm>
              <a:off x="6079279" y="1713553"/>
              <a:ext cx="0" cy="3021649"/>
            </a:xfrm>
            <a:prstGeom prst="line">
              <a:avLst/>
            </a:prstGeom>
            <a:ln w="76200">
              <a:solidFill>
                <a:schemeClr val="accent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7BEB2CB-BB6F-46EA-988B-61EBE5C757B7}"/>
                </a:ext>
              </a:extLst>
            </p:cNvPr>
            <p:cNvCxnSpPr>
              <a:cxnSpLocks/>
            </p:cNvCxnSpPr>
            <p:nvPr/>
          </p:nvCxnSpPr>
          <p:spPr>
            <a:xfrm flipH="1">
              <a:off x="4598079" y="4737338"/>
              <a:ext cx="471705" cy="0"/>
            </a:xfrm>
            <a:prstGeom prst="line">
              <a:avLst/>
            </a:prstGeom>
            <a:ln w="76200">
              <a:solidFill>
                <a:schemeClr val="accent2">
                  <a:lumMod val="50000"/>
                  <a:lumOff val="50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730A541-5F42-4CC0-BD4F-923FB4A6E74E}"/>
                </a:ext>
              </a:extLst>
            </p:cNvPr>
            <p:cNvCxnSpPr>
              <a:cxnSpLocks/>
            </p:cNvCxnSpPr>
            <p:nvPr/>
          </p:nvCxnSpPr>
          <p:spPr>
            <a:xfrm rot="16200000" flipH="1" flipV="1">
              <a:off x="5842857" y="3224377"/>
              <a:ext cx="471705" cy="0"/>
            </a:xfrm>
            <a:prstGeom prst="line">
              <a:avLst/>
            </a:prstGeom>
            <a:ln w="76200">
              <a:solidFill>
                <a:schemeClr val="accent2">
                  <a:lumMod val="50000"/>
                  <a:lumOff val="50000"/>
                </a:schemeClr>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98" name="Green">
            <a:extLst>
              <a:ext uri="{FF2B5EF4-FFF2-40B4-BE49-F238E27FC236}">
                <a16:creationId xmlns:a16="http://schemas.microsoft.com/office/drawing/2014/main" id="{CDB29D1A-8ED5-4AF0-AAE3-98026E9B060C}"/>
              </a:ext>
            </a:extLst>
          </p:cNvPr>
          <p:cNvSpPr/>
          <p:nvPr/>
        </p:nvSpPr>
        <p:spPr>
          <a:xfrm>
            <a:off x="7439117" y="712502"/>
            <a:ext cx="1002573" cy="3342955"/>
          </a:xfrm>
          <a:custGeom>
            <a:avLst/>
            <a:gdLst>
              <a:gd name="connsiteX0" fmla="*/ 1104919 w 1127779"/>
              <a:gd name="connsiteY0" fmla="*/ 2341 h 3728521"/>
              <a:gd name="connsiteX1" fmla="*/ 19 w 1127779"/>
              <a:gd name="connsiteY1" fmla="*/ 604321 h 3728521"/>
              <a:gd name="connsiteX2" fmla="*/ 1127779 w 1127779"/>
              <a:gd name="connsiteY2" fmla="*/ 3728521 h 3728521"/>
              <a:gd name="connsiteX0" fmla="*/ 1121742 w 1144602"/>
              <a:gd name="connsiteY0" fmla="*/ 33023 h 3759203"/>
              <a:gd name="connsiteX1" fmla="*/ 512142 w 1144602"/>
              <a:gd name="connsiteY1" fmla="*/ 48263 h 3759203"/>
              <a:gd name="connsiteX2" fmla="*/ 16842 w 1144602"/>
              <a:gd name="connsiteY2" fmla="*/ 635003 h 3759203"/>
              <a:gd name="connsiteX3" fmla="*/ 1144602 w 1144602"/>
              <a:gd name="connsiteY3" fmla="*/ 3759203 h 3759203"/>
              <a:gd name="connsiteX0" fmla="*/ 1110835 w 1133695"/>
              <a:gd name="connsiteY0" fmla="*/ 0 h 3726180"/>
              <a:gd name="connsiteX1" fmla="*/ 706975 w 1133695"/>
              <a:gd name="connsiteY1" fmla="*/ 205740 h 3726180"/>
              <a:gd name="connsiteX2" fmla="*/ 5935 w 1133695"/>
              <a:gd name="connsiteY2" fmla="*/ 601980 h 3726180"/>
              <a:gd name="connsiteX3" fmla="*/ 1133695 w 1133695"/>
              <a:gd name="connsiteY3" fmla="*/ 3726180 h 3726180"/>
              <a:gd name="connsiteX0" fmla="*/ 1111440 w 1134300"/>
              <a:gd name="connsiteY0" fmla="*/ 0 h 3726180"/>
              <a:gd name="connsiteX1" fmla="*/ 707580 w 1134300"/>
              <a:gd name="connsiteY1" fmla="*/ 205740 h 3726180"/>
              <a:gd name="connsiteX2" fmla="*/ 6540 w 1134300"/>
              <a:gd name="connsiteY2" fmla="*/ 601980 h 3726180"/>
              <a:gd name="connsiteX3" fmla="*/ 1134300 w 1134300"/>
              <a:gd name="connsiteY3" fmla="*/ 3726180 h 3726180"/>
              <a:gd name="connsiteX0" fmla="*/ 1110635 w 1133495"/>
              <a:gd name="connsiteY0" fmla="*/ 0 h 3726180"/>
              <a:gd name="connsiteX1" fmla="*/ 706775 w 1133495"/>
              <a:gd name="connsiteY1" fmla="*/ 205740 h 3726180"/>
              <a:gd name="connsiteX2" fmla="*/ 5735 w 1133495"/>
              <a:gd name="connsiteY2" fmla="*/ 601980 h 3726180"/>
              <a:gd name="connsiteX3" fmla="*/ 1133495 w 1133495"/>
              <a:gd name="connsiteY3" fmla="*/ 3726180 h 3726180"/>
              <a:gd name="connsiteX0" fmla="*/ 1104934 w 1127794"/>
              <a:gd name="connsiteY0" fmla="*/ 0 h 3726180"/>
              <a:gd name="connsiteX1" fmla="*/ 701074 w 1127794"/>
              <a:gd name="connsiteY1" fmla="*/ 205740 h 3726180"/>
              <a:gd name="connsiteX2" fmla="*/ 34 w 1127794"/>
              <a:gd name="connsiteY2" fmla="*/ 601980 h 3726180"/>
              <a:gd name="connsiteX3" fmla="*/ 1127794 w 1127794"/>
              <a:gd name="connsiteY3" fmla="*/ 3726180 h 3726180"/>
              <a:gd name="connsiteX0" fmla="*/ 1109563 w 1132423"/>
              <a:gd name="connsiteY0" fmla="*/ 0 h 3726180"/>
              <a:gd name="connsiteX1" fmla="*/ 705703 w 1132423"/>
              <a:gd name="connsiteY1" fmla="*/ 205740 h 3726180"/>
              <a:gd name="connsiteX2" fmla="*/ 4663 w 1132423"/>
              <a:gd name="connsiteY2" fmla="*/ 601980 h 3726180"/>
              <a:gd name="connsiteX3" fmla="*/ 1132423 w 1132423"/>
              <a:gd name="connsiteY3" fmla="*/ 3726180 h 3726180"/>
              <a:gd name="connsiteX0" fmla="*/ 1115436 w 1138296"/>
              <a:gd name="connsiteY0" fmla="*/ 0 h 3726180"/>
              <a:gd name="connsiteX1" fmla="*/ 711576 w 1138296"/>
              <a:gd name="connsiteY1" fmla="*/ 205740 h 3726180"/>
              <a:gd name="connsiteX2" fmla="*/ 10536 w 1138296"/>
              <a:gd name="connsiteY2" fmla="*/ 601980 h 3726180"/>
              <a:gd name="connsiteX3" fmla="*/ 1138296 w 1138296"/>
              <a:gd name="connsiteY3" fmla="*/ 3726180 h 3726180"/>
              <a:gd name="connsiteX0" fmla="*/ 1164082 w 1186942"/>
              <a:gd name="connsiteY0" fmla="*/ 0 h 3726180"/>
              <a:gd name="connsiteX1" fmla="*/ 760222 w 1186942"/>
              <a:gd name="connsiteY1" fmla="*/ 205740 h 3726180"/>
              <a:gd name="connsiteX2" fmla="*/ 59182 w 1186942"/>
              <a:gd name="connsiteY2" fmla="*/ 601980 h 3726180"/>
              <a:gd name="connsiteX3" fmla="*/ 1186942 w 1186942"/>
              <a:gd name="connsiteY3" fmla="*/ 3726180 h 3726180"/>
              <a:gd name="connsiteX0" fmla="*/ 1098105 w 1120965"/>
              <a:gd name="connsiteY0" fmla="*/ 0 h 3726180"/>
              <a:gd name="connsiteX1" fmla="*/ 694245 w 1120965"/>
              <a:gd name="connsiteY1" fmla="*/ 205740 h 3726180"/>
              <a:gd name="connsiteX2" fmla="*/ 38925 w 1120965"/>
              <a:gd name="connsiteY2" fmla="*/ 891540 h 3726180"/>
              <a:gd name="connsiteX3" fmla="*/ 1120965 w 1120965"/>
              <a:gd name="connsiteY3" fmla="*/ 3726180 h 3726180"/>
              <a:gd name="connsiteX0" fmla="*/ 1127440 w 1150300"/>
              <a:gd name="connsiteY0" fmla="*/ 0 h 3726180"/>
              <a:gd name="connsiteX1" fmla="*/ 723580 w 1150300"/>
              <a:gd name="connsiteY1" fmla="*/ 205740 h 3726180"/>
              <a:gd name="connsiteX2" fmla="*/ 37780 w 1150300"/>
              <a:gd name="connsiteY2" fmla="*/ 403860 h 3726180"/>
              <a:gd name="connsiteX3" fmla="*/ 1150300 w 1150300"/>
              <a:gd name="connsiteY3" fmla="*/ 3726180 h 3726180"/>
              <a:gd name="connsiteX0" fmla="*/ 1098151 w 1121011"/>
              <a:gd name="connsiteY0" fmla="*/ 0 h 3726180"/>
              <a:gd name="connsiteX1" fmla="*/ 633331 w 1121011"/>
              <a:gd name="connsiteY1" fmla="*/ 106680 h 3726180"/>
              <a:gd name="connsiteX2" fmla="*/ 8491 w 1121011"/>
              <a:gd name="connsiteY2" fmla="*/ 403860 h 3726180"/>
              <a:gd name="connsiteX3" fmla="*/ 1121011 w 1121011"/>
              <a:gd name="connsiteY3" fmla="*/ 3726180 h 3726180"/>
              <a:gd name="connsiteX0" fmla="*/ 1089673 w 1112533"/>
              <a:gd name="connsiteY0" fmla="*/ 1416 h 3727596"/>
              <a:gd name="connsiteX1" fmla="*/ 13 w 1112533"/>
              <a:gd name="connsiteY1" fmla="*/ 405276 h 3727596"/>
              <a:gd name="connsiteX2" fmla="*/ 1112533 w 1112533"/>
              <a:gd name="connsiteY2" fmla="*/ 3727596 h 3727596"/>
              <a:gd name="connsiteX0" fmla="*/ 1089673 w 1112533"/>
              <a:gd name="connsiteY0" fmla="*/ 0 h 3726180"/>
              <a:gd name="connsiteX1" fmla="*/ 13 w 1112533"/>
              <a:gd name="connsiteY1" fmla="*/ 403860 h 3726180"/>
              <a:gd name="connsiteX2" fmla="*/ 1112533 w 1112533"/>
              <a:gd name="connsiteY2" fmla="*/ 3726180 h 3726180"/>
              <a:gd name="connsiteX0" fmla="*/ 1066814 w 1089674"/>
              <a:gd name="connsiteY0" fmla="*/ 0 h 3726180"/>
              <a:gd name="connsiteX1" fmla="*/ 14 w 1089674"/>
              <a:gd name="connsiteY1" fmla="*/ 647700 h 3726180"/>
              <a:gd name="connsiteX2" fmla="*/ 1089674 w 1089674"/>
              <a:gd name="connsiteY2" fmla="*/ 3726180 h 3726180"/>
              <a:gd name="connsiteX0" fmla="*/ 1094645 w 1117505"/>
              <a:gd name="connsiteY0" fmla="*/ 0 h 3726180"/>
              <a:gd name="connsiteX1" fmla="*/ 27845 w 1117505"/>
              <a:gd name="connsiteY1" fmla="*/ 647700 h 3726180"/>
              <a:gd name="connsiteX2" fmla="*/ 1117505 w 1117505"/>
              <a:gd name="connsiteY2" fmla="*/ 3726180 h 3726180"/>
              <a:gd name="connsiteX0" fmla="*/ 1094645 w 1117505"/>
              <a:gd name="connsiteY0" fmla="*/ 0 h 3726180"/>
              <a:gd name="connsiteX1" fmla="*/ 27845 w 1117505"/>
              <a:gd name="connsiteY1" fmla="*/ 647700 h 3726180"/>
              <a:gd name="connsiteX2" fmla="*/ 1117505 w 1117505"/>
              <a:gd name="connsiteY2" fmla="*/ 3726180 h 3726180"/>
            </a:gdLst>
            <a:ahLst/>
            <a:cxnLst>
              <a:cxn ang="0">
                <a:pos x="connsiteX0" y="connsiteY0"/>
              </a:cxn>
              <a:cxn ang="0">
                <a:pos x="connsiteX1" y="connsiteY1"/>
              </a:cxn>
              <a:cxn ang="0">
                <a:pos x="connsiteX2" y="connsiteY2"/>
              </a:cxn>
            </a:cxnLst>
            <a:rect l="l" t="t" r="r" b="b"/>
            <a:pathLst>
              <a:path w="1117505" h="3726180">
                <a:moveTo>
                  <a:pt x="1094645" y="0"/>
                </a:moveTo>
                <a:cubicBezTo>
                  <a:pt x="852393" y="350837"/>
                  <a:pt x="-181705" y="-80010"/>
                  <a:pt x="27845" y="647700"/>
                </a:cubicBezTo>
                <a:cubicBezTo>
                  <a:pt x="237395" y="1375410"/>
                  <a:pt x="14510" y="2573655"/>
                  <a:pt x="1117505" y="3726180"/>
                </a:cubicBezTo>
              </a:path>
            </a:pathLst>
          </a:custGeom>
          <a:no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Yellow">
            <a:extLst>
              <a:ext uri="{FF2B5EF4-FFF2-40B4-BE49-F238E27FC236}">
                <a16:creationId xmlns:a16="http://schemas.microsoft.com/office/drawing/2014/main" id="{D17F324F-4339-4EDC-8848-EF4C8A03F0D4}"/>
              </a:ext>
            </a:extLst>
          </p:cNvPr>
          <p:cNvSpPr/>
          <p:nvPr/>
        </p:nvSpPr>
        <p:spPr>
          <a:xfrm>
            <a:off x="7383070" y="712502"/>
            <a:ext cx="1058620" cy="3342955"/>
          </a:xfrm>
          <a:custGeom>
            <a:avLst/>
            <a:gdLst>
              <a:gd name="connsiteX0" fmla="*/ 1104919 w 1127779"/>
              <a:gd name="connsiteY0" fmla="*/ 2341 h 3728521"/>
              <a:gd name="connsiteX1" fmla="*/ 19 w 1127779"/>
              <a:gd name="connsiteY1" fmla="*/ 604321 h 3728521"/>
              <a:gd name="connsiteX2" fmla="*/ 1127779 w 1127779"/>
              <a:gd name="connsiteY2" fmla="*/ 3728521 h 3728521"/>
              <a:gd name="connsiteX0" fmla="*/ 1121742 w 1144602"/>
              <a:gd name="connsiteY0" fmla="*/ 33023 h 3759203"/>
              <a:gd name="connsiteX1" fmla="*/ 512142 w 1144602"/>
              <a:gd name="connsiteY1" fmla="*/ 48263 h 3759203"/>
              <a:gd name="connsiteX2" fmla="*/ 16842 w 1144602"/>
              <a:gd name="connsiteY2" fmla="*/ 635003 h 3759203"/>
              <a:gd name="connsiteX3" fmla="*/ 1144602 w 1144602"/>
              <a:gd name="connsiteY3" fmla="*/ 3759203 h 3759203"/>
              <a:gd name="connsiteX0" fmla="*/ 1110835 w 1133695"/>
              <a:gd name="connsiteY0" fmla="*/ 0 h 3726180"/>
              <a:gd name="connsiteX1" fmla="*/ 706975 w 1133695"/>
              <a:gd name="connsiteY1" fmla="*/ 205740 h 3726180"/>
              <a:gd name="connsiteX2" fmla="*/ 5935 w 1133695"/>
              <a:gd name="connsiteY2" fmla="*/ 601980 h 3726180"/>
              <a:gd name="connsiteX3" fmla="*/ 1133695 w 1133695"/>
              <a:gd name="connsiteY3" fmla="*/ 3726180 h 3726180"/>
              <a:gd name="connsiteX0" fmla="*/ 1111440 w 1134300"/>
              <a:gd name="connsiteY0" fmla="*/ 0 h 3726180"/>
              <a:gd name="connsiteX1" fmla="*/ 707580 w 1134300"/>
              <a:gd name="connsiteY1" fmla="*/ 205740 h 3726180"/>
              <a:gd name="connsiteX2" fmla="*/ 6540 w 1134300"/>
              <a:gd name="connsiteY2" fmla="*/ 601980 h 3726180"/>
              <a:gd name="connsiteX3" fmla="*/ 1134300 w 1134300"/>
              <a:gd name="connsiteY3" fmla="*/ 3726180 h 3726180"/>
              <a:gd name="connsiteX0" fmla="*/ 1110635 w 1133495"/>
              <a:gd name="connsiteY0" fmla="*/ 0 h 3726180"/>
              <a:gd name="connsiteX1" fmla="*/ 706775 w 1133495"/>
              <a:gd name="connsiteY1" fmla="*/ 205740 h 3726180"/>
              <a:gd name="connsiteX2" fmla="*/ 5735 w 1133495"/>
              <a:gd name="connsiteY2" fmla="*/ 601980 h 3726180"/>
              <a:gd name="connsiteX3" fmla="*/ 1133495 w 1133495"/>
              <a:gd name="connsiteY3" fmla="*/ 3726180 h 3726180"/>
              <a:gd name="connsiteX0" fmla="*/ 1104934 w 1127794"/>
              <a:gd name="connsiteY0" fmla="*/ 0 h 3726180"/>
              <a:gd name="connsiteX1" fmla="*/ 701074 w 1127794"/>
              <a:gd name="connsiteY1" fmla="*/ 205740 h 3726180"/>
              <a:gd name="connsiteX2" fmla="*/ 34 w 1127794"/>
              <a:gd name="connsiteY2" fmla="*/ 601980 h 3726180"/>
              <a:gd name="connsiteX3" fmla="*/ 1127794 w 1127794"/>
              <a:gd name="connsiteY3" fmla="*/ 3726180 h 3726180"/>
              <a:gd name="connsiteX0" fmla="*/ 1109563 w 1132423"/>
              <a:gd name="connsiteY0" fmla="*/ 0 h 3726180"/>
              <a:gd name="connsiteX1" fmla="*/ 705703 w 1132423"/>
              <a:gd name="connsiteY1" fmla="*/ 205740 h 3726180"/>
              <a:gd name="connsiteX2" fmla="*/ 4663 w 1132423"/>
              <a:gd name="connsiteY2" fmla="*/ 601980 h 3726180"/>
              <a:gd name="connsiteX3" fmla="*/ 1132423 w 1132423"/>
              <a:gd name="connsiteY3" fmla="*/ 3726180 h 3726180"/>
              <a:gd name="connsiteX0" fmla="*/ 1115436 w 1138296"/>
              <a:gd name="connsiteY0" fmla="*/ 0 h 3726180"/>
              <a:gd name="connsiteX1" fmla="*/ 711576 w 1138296"/>
              <a:gd name="connsiteY1" fmla="*/ 205740 h 3726180"/>
              <a:gd name="connsiteX2" fmla="*/ 10536 w 1138296"/>
              <a:gd name="connsiteY2" fmla="*/ 601980 h 3726180"/>
              <a:gd name="connsiteX3" fmla="*/ 1138296 w 1138296"/>
              <a:gd name="connsiteY3" fmla="*/ 3726180 h 3726180"/>
              <a:gd name="connsiteX0" fmla="*/ 1164082 w 1186942"/>
              <a:gd name="connsiteY0" fmla="*/ 0 h 3726180"/>
              <a:gd name="connsiteX1" fmla="*/ 760222 w 1186942"/>
              <a:gd name="connsiteY1" fmla="*/ 205740 h 3726180"/>
              <a:gd name="connsiteX2" fmla="*/ 59182 w 1186942"/>
              <a:gd name="connsiteY2" fmla="*/ 601980 h 3726180"/>
              <a:gd name="connsiteX3" fmla="*/ 1186942 w 1186942"/>
              <a:gd name="connsiteY3" fmla="*/ 3726180 h 3726180"/>
              <a:gd name="connsiteX0" fmla="*/ 1098105 w 1120965"/>
              <a:gd name="connsiteY0" fmla="*/ 0 h 3726180"/>
              <a:gd name="connsiteX1" fmla="*/ 694245 w 1120965"/>
              <a:gd name="connsiteY1" fmla="*/ 205740 h 3726180"/>
              <a:gd name="connsiteX2" fmla="*/ 38925 w 1120965"/>
              <a:gd name="connsiteY2" fmla="*/ 891540 h 3726180"/>
              <a:gd name="connsiteX3" fmla="*/ 1120965 w 1120965"/>
              <a:gd name="connsiteY3" fmla="*/ 3726180 h 3726180"/>
              <a:gd name="connsiteX0" fmla="*/ 1127440 w 1150300"/>
              <a:gd name="connsiteY0" fmla="*/ 0 h 3726180"/>
              <a:gd name="connsiteX1" fmla="*/ 723580 w 1150300"/>
              <a:gd name="connsiteY1" fmla="*/ 205740 h 3726180"/>
              <a:gd name="connsiteX2" fmla="*/ 37780 w 1150300"/>
              <a:gd name="connsiteY2" fmla="*/ 403860 h 3726180"/>
              <a:gd name="connsiteX3" fmla="*/ 1150300 w 1150300"/>
              <a:gd name="connsiteY3" fmla="*/ 3726180 h 3726180"/>
              <a:gd name="connsiteX0" fmla="*/ 1098151 w 1121011"/>
              <a:gd name="connsiteY0" fmla="*/ 0 h 3726180"/>
              <a:gd name="connsiteX1" fmla="*/ 633331 w 1121011"/>
              <a:gd name="connsiteY1" fmla="*/ 106680 h 3726180"/>
              <a:gd name="connsiteX2" fmla="*/ 8491 w 1121011"/>
              <a:gd name="connsiteY2" fmla="*/ 403860 h 3726180"/>
              <a:gd name="connsiteX3" fmla="*/ 1121011 w 1121011"/>
              <a:gd name="connsiteY3" fmla="*/ 3726180 h 3726180"/>
              <a:gd name="connsiteX0" fmla="*/ 1089673 w 1112533"/>
              <a:gd name="connsiteY0" fmla="*/ 1416 h 3727596"/>
              <a:gd name="connsiteX1" fmla="*/ 13 w 1112533"/>
              <a:gd name="connsiteY1" fmla="*/ 405276 h 3727596"/>
              <a:gd name="connsiteX2" fmla="*/ 1112533 w 1112533"/>
              <a:gd name="connsiteY2" fmla="*/ 3727596 h 3727596"/>
              <a:gd name="connsiteX0" fmla="*/ 1089673 w 1112533"/>
              <a:gd name="connsiteY0" fmla="*/ 0 h 3726180"/>
              <a:gd name="connsiteX1" fmla="*/ 13 w 1112533"/>
              <a:gd name="connsiteY1" fmla="*/ 403860 h 3726180"/>
              <a:gd name="connsiteX2" fmla="*/ 1112533 w 1112533"/>
              <a:gd name="connsiteY2" fmla="*/ 3726180 h 3726180"/>
              <a:gd name="connsiteX0" fmla="*/ 1066814 w 1089674"/>
              <a:gd name="connsiteY0" fmla="*/ 0 h 3726180"/>
              <a:gd name="connsiteX1" fmla="*/ 14 w 1089674"/>
              <a:gd name="connsiteY1" fmla="*/ 647700 h 3726180"/>
              <a:gd name="connsiteX2" fmla="*/ 1089674 w 1089674"/>
              <a:gd name="connsiteY2" fmla="*/ 3726180 h 3726180"/>
              <a:gd name="connsiteX0" fmla="*/ 1094645 w 1117505"/>
              <a:gd name="connsiteY0" fmla="*/ 0 h 3726180"/>
              <a:gd name="connsiteX1" fmla="*/ 27845 w 1117505"/>
              <a:gd name="connsiteY1" fmla="*/ 647700 h 3726180"/>
              <a:gd name="connsiteX2" fmla="*/ 1117505 w 1117505"/>
              <a:gd name="connsiteY2" fmla="*/ 3726180 h 3726180"/>
              <a:gd name="connsiteX0" fmla="*/ 1094645 w 1117505"/>
              <a:gd name="connsiteY0" fmla="*/ 0 h 3726180"/>
              <a:gd name="connsiteX1" fmla="*/ 27845 w 1117505"/>
              <a:gd name="connsiteY1" fmla="*/ 647700 h 3726180"/>
              <a:gd name="connsiteX2" fmla="*/ 728885 w 1117505"/>
              <a:gd name="connsiteY2" fmla="*/ 2834639 h 3726180"/>
              <a:gd name="connsiteX3" fmla="*/ 1117505 w 1117505"/>
              <a:gd name="connsiteY3" fmla="*/ 3726180 h 3726180"/>
              <a:gd name="connsiteX0" fmla="*/ 1201582 w 1224442"/>
              <a:gd name="connsiteY0" fmla="*/ 0 h 3726180"/>
              <a:gd name="connsiteX1" fmla="*/ 134782 w 1224442"/>
              <a:gd name="connsiteY1" fmla="*/ 647700 h 3726180"/>
              <a:gd name="connsiteX2" fmla="*/ 134782 w 1224442"/>
              <a:gd name="connsiteY2" fmla="*/ 3108959 h 3726180"/>
              <a:gd name="connsiteX3" fmla="*/ 1224442 w 1224442"/>
              <a:gd name="connsiteY3" fmla="*/ 3726180 h 3726180"/>
              <a:gd name="connsiteX0" fmla="*/ 1201582 w 1224442"/>
              <a:gd name="connsiteY0" fmla="*/ 0 h 3726180"/>
              <a:gd name="connsiteX1" fmla="*/ 134782 w 1224442"/>
              <a:gd name="connsiteY1" fmla="*/ 647700 h 3726180"/>
              <a:gd name="connsiteX2" fmla="*/ 134782 w 1224442"/>
              <a:gd name="connsiteY2" fmla="*/ 3108959 h 3726180"/>
              <a:gd name="connsiteX3" fmla="*/ 1224442 w 1224442"/>
              <a:gd name="connsiteY3" fmla="*/ 3726180 h 3726180"/>
              <a:gd name="connsiteX0" fmla="*/ 1201582 w 1224442"/>
              <a:gd name="connsiteY0" fmla="*/ 0 h 3726180"/>
              <a:gd name="connsiteX1" fmla="*/ 134782 w 1224442"/>
              <a:gd name="connsiteY1" fmla="*/ 647700 h 3726180"/>
              <a:gd name="connsiteX2" fmla="*/ 134782 w 1224442"/>
              <a:gd name="connsiteY2" fmla="*/ 3108959 h 3726180"/>
              <a:gd name="connsiteX3" fmla="*/ 1224442 w 1224442"/>
              <a:gd name="connsiteY3" fmla="*/ 3726180 h 3726180"/>
              <a:gd name="connsiteX0" fmla="*/ 1243974 w 1266834"/>
              <a:gd name="connsiteY0" fmla="*/ 0 h 3726180"/>
              <a:gd name="connsiteX1" fmla="*/ 177174 w 1266834"/>
              <a:gd name="connsiteY1" fmla="*/ 647700 h 3726180"/>
              <a:gd name="connsiteX2" fmla="*/ 177174 w 1266834"/>
              <a:gd name="connsiteY2" fmla="*/ 3108959 h 3726180"/>
              <a:gd name="connsiteX3" fmla="*/ 1266834 w 1266834"/>
              <a:gd name="connsiteY3" fmla="*/ 3726180 h 3726180"/>
              <a:gd name="connsiteX0" fmla="*/ 1157117 w 1179977"/>
              <a:gd name="connsiteY0" fmla="*/ 0 h 3726180"/>
              <a:gd name="connsiteX1" fmla="*/ 90317 w 1179977"/>
              <a:gd name="connsiteY1" fmla="*/ 647700 h 3726180"/>
              <a:gd name="connsiteX2" fmla="*/ 90317 w 1179977"/>
              <a:gd name="connsiteY2" fmla="*/ 3108959 h 3726180"/>
              <a:gd name="connsiteX3" fmla="*/ 1179977 w 1179977"/>
              <a:gd name="connsiteY3" fmla="*/ 3726180 h 3726180"/>
            </a:gdLst>
            <a:ahLst/>
            <a:cxnLst>
              <a:cxn ang="0">
                <a:pos x="connsiteX0" y="connsiteY0"/>
              </a:cxn>
              <a:cxn ang="0">
                <a:pos x="connsiteX1" y="connsiteY1"/>
              </a:cxn>
              <a:cxn ang="0">
                <a:pos x="connsiteX2" y="connsiteY2"/>
              </a:cxn>
              <a:cxn ang="0">
                <a:pos x="connsiteX3" y="connsiteY3"/>
              </a:cxn>
            </a:cxnLst>
            <a:rect l="l" t="t" r="r" b="b"/>
            <a:pathLst>
              <a:path w="1179977" h="3726180">
                <a:moveTo>
                  <a:pt x="1157117" y="0"/>
                </a:moveTo>
                <a:cubicBezTo>
                  <a:pt x="914865" y="350837"/>
                  <a:pt x="-135743" y="-30480"/>
                  <a:pt x="90317" y="647700"/>
                </a:cubicBezTo>
                <a:cubicBezTo>
                  <a:pt x="316377" y="1325880"/>
                  <a:pt x="-197973" y="2481579"/>
                  <a:pt x="90317" y="3108959"/>
                </a:cubicBezTo>
                <a:cubicBezTo>
                  <a:pt x="378607" y="3736339"/>
                  <a:pt x="718967" y="3387090"/>
                  <a:pt x="1179977" y="3726180"/>
                </a:cubicBezTo>
              </a:path>
            </a:pathLst>
          </a:custGeom>
          <a:no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ABABB9C7-DCBC-41DD-BF66-599432731B84}"/>
              </a:ext>
            </a:extLst>
          </p:cNvPr>
          <p:cNvSpPr/>
          <p:nvPr/>
        </p:nvSpPr>
        <p:spPr>
          <a:xfrm>
            <a:off x="7062898" y="3313664"/>
            <a:ext cx="807438" cy="403719"/>
          </a:xfrm>
          <a:prstGeom prst="roundRect">
            <a:avLst/>
          </a:prstGeom>
          <a:ln w="952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latin typeface="Arial Narrow" panose="020B0606020202030204" pitchFamily="34" charset="0"/>
              </a:rPr>
              <a:t>WT-ECO* model</a:t>
            </a:r>
          </a:p>
        </p:txBody>
      </p:sp>
      <p:sp>
        <p:nvSpPr>
          <p:cNvPr id="101" name="Blue">
            <a:extLst>
              <a:ext uri="{FF2B5EF4-FFF2-40B4-BE49-F238E27FC236}">
                <a16:creationId xmlns:a16="http://schemas.microsoft.com/office/drawing/2014/main" id="{A907CA9A-66A6-417C-BE8C-FED3C64A1E1E}"/>
              </a:ext>
            </a:extLst>
          </p:cNvPr>
          <p:cNvSpPr/>
          <p:nvPr/>
        </p:nvSpPr>
        <p:spPr>
          <a:xfrm>
            <a:off x="7420726" y="691992"/>
            <a:ext cx="1007292" cy="3568554"/>
          </a:xfrm>
          <a:custGeom>
            <a:avLst/>
            <a:gdLst>
              <a:gd name="connsiteX0" fmla="*/ 1089660 w 1194512"/>
              <a:gd name="connsiteY0" fmla="*/ 0 h 3977640"/>
              <a:gd name="connsiteX1" fmla="*/ 0 w 1194512"/>
              <a:gd name="connsiteY1" fmla="*/ 655320 h 3977640"/>
              <a:gd name="connsiteX2" fmla="*/ 1089660 w 1194512"/>
              <a:gd name="connsiteY2" fmla="*/ 1455420 h 3977640"/>
              <a:gd name="connsiteX3" fmla="*/ 1089660 w 1194512"/>
              <a:gd name="connsiteY3" fmla="*/ 3977640 h 3977640"/>
              <a:gd name="connsiteX0" fmla="*/ 1107491 w 1212343"/>
              <a:gd name="connsiteY0" fmla="*/ 0 h 3977640"/>
              <a:gd name="connsiteX1" fmla="*/ 17831 w 1212343"/>
              <a:gd name="connsiteY1" fmla="*/ 655320 h 3977640"/>
              <a:gd name="connsiteX2" fmla="*/ 1107491 w 1212343"/>
              <a:gd name="connsiteY2" fmla="*/ 1455420 h 3977640"/>
              <a:gd name="connsiteX3" fmla="*/ 1107491 w 1212343"/>
              <a:gd name="connsiteY3" fmla="*/ 3977640 h 3977640"/>
              <a:gd name="connsiteX0" fmla="*/ 1101037 w 1205889"/>
              <a:gd name="connsiteY0" fmla="*/ 0 h 3977640"/>
              <a:gd name="connsiteX1" fmla="*/ 11377 w 1205889"/>
              <a:gd name="connsiteY1" fmla="*/ 655320 h 3977640"/>
              <a:gd name="connsiteX2" fmla="*/ 1101037 w 1205889"/>
              <a:gd name="connsiteY2" fmla="*/ 1455420 h 3977640"/>
              <a:gd name="connsiteX3" fmla="*/ 1101037 w 1205889"/>
              <a:gd name="connsiteY3" fmla="*/ 3977640 h 3977640"/>
              <a:gd name="connsiteX0" fmla="*/ 1122763 w 1227615"/>
              <a:gd name="connsiteY0" fmla="*/ 0 h 3977640"/>
              <a:gd name="connsiteX1" fmla="*/ 33103 w 1227615"/>
              <a:gd name="connsiteY1" fmla="*/ 655320 h 3977640"/>
              <a:gd name="connsiteX2" fmla="*/ 1122763 w 1227615"/>
              <a:gd name="connsiteY2" fmla="*/ 1455420 h 3977640"/>
              <a:gd name="connsiteX3" fmla="*/ 1122763 w 1227615"/>
              <a:gd name="connsiteY3" fmla="*/ 3977640 h 3977640"/>
              <a:gd name="connsiteX0" fmla="*/ 1122763 w 1227615"/>
              <a:gd name="connsiteY0" fmla="*/ 0 h 3977640"/>
              <a:gd name="connsiteX1" fmla="*/ 33103 w 1227615"/>
              <a:gd name="connsiteY1" fmla="*/ 655320 h 3977640"/>
              <a:gd name="connsiteX2" fmla="*/ 1122763 w 1227615"/>
              <a:gd name="connsiteY2" fmla="*/ 1455420 h 3977640"/>
              <a:gd name="connsiteX3" fmla="*/ 1122763 w 1227615"/>
              <a:gd name="connsiteY3" fmla="*/ 3977640 h 3977640"/>
              <a:gd name="connsiteX0" fmla="*/ 1122763 w 1162840"/>
              <a:gd name="connsiteY0" fmla="*/ 0 h 3977640"/>
              <a:gd name="connsiteX1" fmla="*/ 33103 w 1162840"/>
              <a:gd name="connsiteY1" fmla="*/ 655320 h 3977640"/>
              <a:gd name="connsiteX2" fmla="*/ 1122763 w 1162840"/>
              <a:gd name="connsiteY2" fmla="*/ 1455420 h 3977640"/>
              <a:gd name="connsiteX3" fmla="*/ 1122763 w 1162840"/>
              <a:gd name="connsiteY3" fmla="*/ 3977640 h 3977640"/>
              <a:gd name="connsiteX0" fmla="*/ 1122763 w 1122764"/>
              <a:gd name="connsiteY0" fmla="*/ 0 h 3977640"/>
              <a:gd name="connsiteX1" fmla="*/ 33103 w 1122764"/>
              <a:gd name="connsiteY1" fmla="*/ 655320 h 3977640"/>
              <a:gd name="connsiteX2" fmla="*/ 1122763 w 1122764"/>
              <a:gd name="connsiteY2" fmla="*/ 1455420 h 3977640"/>
              <a:gd name="connsiteX3" fmla="*/ 1122763 w 1122764"/>
              <a:gd name="connsiteY3" fmla="*/ 3977640 h 3977640"/>
            </a:gdLst>
            <a:ahLst/>
            <a:cxnLst>
              <a:cxn ang="0">
                <a:pos x="connsiteX0" y="connsiteY0"/>
              </a:cxn>
              <a:cxn ang="0">
                <a:pos x="connsiteX1" y="connsiteY1"/>
              </a:cxn>
              <a:cxn ang="0">
                <a:pos x="connsiteX2" y="connsiteY2"/>
              </a:cxn>
              <a:cxn ang="0">
                <a:pos x="connsiteX3" y="connsiteY3"/>
              </a:cxn>
            </a:cxnLst>
            <a:rect l="l" t="t" r="r" b="b"/>
            <a:pathLst>
              <a:path w="1122764" h="3977640">
                <a:moveTo>
                  <a:pt x="1122763" y="0"/>
                </a:moveTo>
                <a:cubicBezTo>
                  <a:pt x="1042753" y="351155"/>
                  <a:pt x="-218357" y="46990"/>
                  <a:pt x="33103" y="655320"/>
                </a:cubicBezTo>
                <a:cubicBezTo>
                  <a:pt x="284563" y="1263650"/>
                  <a:pt x="1124033" y="749300"/>
                  <a:pt x="1122763" y="1455420"/>
                </a:cubicBezTo>
                <a:cubicBezTo>
                  <a:pt x="1121493" y="2161540"/>
                  <a:pt x="1114508" y="2962910"/>
                  <a:pt x="1122763" y="3977640"/>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Blue 2">
            <a:extLst>
              <a:ext uri="{FF2B5EF4-FFF2-40B4-BE49-F238E27FC236}">
                <a16:creationId xmlns:a16="http://schemas.microsoft.com/office/drawing/2014/main" id="{0FDAEDD4-8F2D-4101-AADA-4CE66AF11044}"/>
              </a:ext>
            </a:extLst>
          </p:cNvPr>
          <p:cNvSpPr/>
          <p:nvPr/>
        </p:nvSpPr>
        <p:spPr>
          <a:xfrm flipH="1">
            <a:off x="8425206" y="691782"/>
            <a:ext cx="1007292" cy="3568554"/>
          </a:xfrm>
          <a:custGeom>
            <a:avLst/>
            <a:gdLst>
              <a:gd name="connsiteX0" fmla="*/ 1089660 w 1194512"/>
              <a:gd name="connsiteY0" fmla="*/ 0 h 3977640"/>
              <a:gd name="connsiteX1" fmla="*/ 0 w 1194512"/>
              <a:gd name="connsiteY1" fmla="*/ 655320 h 3977640"/>
              <a:gd name="connsiteX2" fmla="*/ 1089660 w 1194512"/>
              <a:gd name="connsiteY2" fmla="*/ 1455420 h 3977640"/>
              <a:gd name="connsiteX3" fmla="*/ 1089660 w 1194512"/>
              <a:gd name="connsiteY3" fmla="*/ 3977640 h 3977640"/>
              <a:gd name="connsiteX0" fmla="*/ 1107491 w 1212343"/>
              <a:gd name="connsiteY0" fmla="*/ 0 h 3977640"/>
              <a:gd name="connsiteX1" fmla="*/ 17831 w 1212343"/>
              <a:gd name="connsiteY1" fmla="*/ 655320 h 3977640"/>
              <a:gd name="connsiteX2" fmla="*/ 1107491 w 1212343"/>
              <a:gd name="connsiteY2" fmla="*/ 1455420 h 3977640"/>
              <a:gd name="connsiteX3" fmla="*/ 1107491 w 1212343"/>
              <a:gd name="connsiteY3" fmla="*/ 3977640 h 3977640"/>
              <a:gd name="connsiteX0" fmla="*/ 1101037 w 1205889"/>
              <a:gd name="connsiteY0" fmla="*/ 0 h 3977640"/>
              <a:gd name="connsiteX1" fmla="*/ 11377 w 1205889"/>
              <a:gd name="connsiteY1" fmla="*/ 655320 h 3977640"/>
              <a:gd name="connsiteX2" fmla="*/ 1101037 w 1205889"/>
              <a:gd name="connsiteY2" fmla="*/ 1455420 h 3977640"/>
              <a:gd name="connsiteX3" fmla="*/ 1101037 w 1205889"/>
              <a:gd name="connsiteY3" fmla="*/ 3977640 h 3977640"/>
              <a:gd name="connsiteX0" fmla="*/ 1122763 w 1227615"/>
              <a:gd name="connsiteY0" fmla="*/ 0 h 3977640"/>
              <a:gd name="connsiteX1" fmla="*/ 33103 w 1227615"/>
              <a:gd name="connsiteY1" fmla="*/ 655320 h 3977640"/>
              <a:gd name="connsiteX2" fmla="*/ 1122763 w 1227615"/>
              <a:gd name="connsiteY2" fmla="*/ 1455420 h 3977640"/>
              <a:gd name="connsiteX3" fmla="*/ 1122763 w 1227615"/>
              <a:gd name="connsiteY3" fmla="*/ 3977640 h 3977640"/>
              <a:gd name="connsiteX0" fmla="*/ 1122763 w 1227615"/>
              <a:gd name="connsiteY0" fmla="*/ 0 h 3977640"/>
              <a:gd name="connsiteX1" fmla="*/ 33103 w 1227615"/>
              <a:gd name="connsiteY1" fmla="*/ 655320 h 3977640"/>
              <a:gd name="connsiteX2" fmla="*/ 1122763 w 1227615"/>
              <a:gd name="connsiteY2" fmla="*/ 1455420 h 3977640"/>
              <a:gd name="connsiteX3" fmla="*/ 1122763 w 1227615"/>
              <a:gd name="connsiteY3" fmla="*/ 3977640 h 3977640"/>
              <a:gd name="connsiteX0" fmla="*/ 1122763 w 1162840"/>
              <a:gd name="connsiteY0" fmla="*/ 0 h 3977640"/>
              <a:gd name="connsiteX1" fmla="*/ 33103 w 1162840"/>
              <a:gd name="connsiteY1" fmla="*/ 655320 h 3977640"/>
              <a:gd name="connsiteX2" fmla="*/ 1122763 w 1162840"/>
              <a:gd name="connsiteY2" fmla="*/ 1455420 h 3977640"/>
              <a:gd name="connsiteX3" fmla="*/ 1122763 w 1162840"/>
              <a:gd name="connsiteY3" fmla="*/ 3977640 h 3977640"/>
              <a:gd name="connsiteX0" fmla="*/ 1122763 w 1122764"/>
              <a:gd name="connsiteY0" fmla="*/ 0 h 3977640"/>
              <a:gd name="connsiteX1" fmla="*/ 33103 w 1122764"/>
              <a:gd name="connsiteY1" fmla="*/ 655320 h 3977640"/>
              <a:gd name="connsiteX2" fmla="*/ 1122763 w 1122764"/>
              <a:gd name="connsiteY2" fmla="*/ 1455420 h 3977640"/>
              <a:gd name="connsiteX3" fmla="*/ 1122763 w 1122764"/>
              <a:gd name="connsiteY3" fmla="*/ 3977640 h 3977640"/>
            </a:gdLst>
            <a:ahLst/>
            <a:cxnLst>
              <a:cxn ang="0">
                <a:pos x="connsiteX0" y="connsiteY0"/>
              </a:cxn>
              <a:cxn ang="0">
                <a:pos x="connsiteX1" y="connsiteY1"/>
              </a:cxn>
              <a:cxn ang="0">
                <a:pos x="connsiteX2" y="connsiteY2"/>
              </a:cxn>
              <a:cxn ang="0">
                <a:pos x="connsiteX3" y="connsiteY3"/>
              </a:cxn>
            </a:cxnLst>
            <a:rect l="l" t="t" r="r" b="b"/>
            <a:pathLst>
              <a:path w="1122764" h="3977640">
                <a:moveTo>
                  <a:pt x="1122763" y="0"/>
                </a:moveTo>
                <a:cubicBezTo>
                  <a:pt x="1042753" y="351155"/>
                  <a:pt x="-218357" y="46990"/>
                  <a:pt x="33103" y="655320"/>
                </a:cubicBezTo>
                <a:cubicBezTo>
                  <a:pt x="284563" y="1263650"/>
                  <a:pt x="1124033" y="749300"/>
                  <a:pt x="1122763" y="1455420"/>
                </a:cubicBezTo>
                <a:cubicBezTo>
                  <a:pt x="1121493" y="2161540"/>
                  <a:pt x="1114508" y="2962910"/>
                  <a:pt x="1122763" y="3977640"/>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range">
            <a:extLst>
              <a:ext uri="{FF2B5EF4-FFF2-40B4-BE49-F238E27FC236}">
                <a16:creationId xmlns:a16="http://schemas.microsoft.com/office/drawing/2014/main" id="{895EB83F-499C-4F20-94D5-340147E29129}"/>
              </a:ext>
            </a:extLst>
          </p:cNvPr>
          <p:cNvSpPr/>
          <p:nvPr/>
        </p:nvSpPr>
        <p:spPr>
          <a:xfrm>
            <a:off x="7419404" y="675264"/>
            <a:ext cx="2034062" cy="4344112"/>
          </a:xfrm>
          <a:custGeom>
            <a:avLst/>
            <a:gdLst>
              <a:gd name="connsiteX0" fmla="*/ 1089660 w 1194512"/>
              <a:gd name="connsiteY0" fmla="*/ 0 h 3977640"/>
              <a:gd name="connsiteX1" fmla="*/ 0 w 1194512"/>
              <a:gd name="connsiteY1" fmla="*/ 655320 h 3977640"/>
              <a:gd name="connsiteX2" fmla="*/ 1089660 w 1194512"/>
              <a:gd name="connsiteY2" fmla="*/ 1455420 h 3977640"/>
              <a:gd name="connsiteX3" fmla="*/ 1089660 w 1194512"/>
              <a:gd name="connsiteY3" fmla="*/ 3977640 h 3977640"/>
              <a:gd name="connsiteX0" fmla="*/ 1107491 w 1212343"/>
              <a:gd name="connsiteY0" fmla="*/ 0 h 3977640"/>
              <a:gd name="connsiteX1" fmla="*/ 17831 w 1212343"/>
              <a:gd name="connsiteY1" fmla="*/ 655320 h 3977640"/>
              <a:gd name="connsiteX2" fmla="*/ 1107491 w 1212343"/>
              <a:gd name="connsiteY2" fmla="*/ 1455420 h 3977640"/>
              <a:gd name="connsiteX3" fmla="*/ 1107491 w 1212343"/>
              <a:gd name="connsiteY3" fmla="*/ 3977640 h 3977640"/>
              <a:gd name="connsiteX0" fmla="*/ 1101037 w 1205889"/>
              <a:gd name="connsiteY0" fmla="*/ 0 h 3977640"/>
              <a:gd name="connsiteX1" fmla="*/ 11377 w 1205889"/>
              <a:gd name="connsiteY1" fmla="*/ 655320 h 3977640"/>
              <a:gd name="connsiteX2" fmla="*/ 1101037 w 1205889"/>
              <a:gd name="connsiteY2" fmla="*/ 1455420 h 3977640"/>
              <a:gd name="connsiteX3" fmla="*/ 1101037 w 1205889"/>
              <a:gd name="connsiteY3" fmla="*/ 3977640 h 3977640"/>
              <a:gd name="connsiteX0" fmla="*/ 1122763 w 1227615"/>
              <a:gd name="connsiteY0" fmla="*/ 0 h 3977640"/>
              <a:gd name="connsiteX1" fmla="*/ 33103 w 1227615"/>
              <a:gd name="connsiteY1" fmla="*/ 655320 h 3977640"/>
              <a:gd name="connsiteX2" fmla="*/ 1122763 w 1227615"/>
              <a:gd name="connsiteY2" fmla="*/ 1455420 h 3977640"/>
              <a:gd name="connsiteX3" fmla="*/ 1122763 w 1227615"/>
              <a:gd name="connsiteY3" fmla="*/ 3977640 h 3977640"/>
              <a:gd name="connsiteX0" fmla="*/ 1122763 w 1227615"/>
              <a:gd name="connsiteY0" fmla="*/ 0 h 3977640"/>
              <a:gd name="connsiteX1" fmla="*/ 33103 w 1227615"/>
              <a:gd name="connsiteY1" fmla="*/ 655320 h 3977640"/>
              <a:gd name="connsiteX2" fmla="*/ 1122763 w 1227615"/>
              <a:gd name="connsiteY2" fmla="*/ 1455420 h 3977640"/>
              <a:gd name="connsiteX3" fmla="*/ 1122763 w 1227615"/>
              <a:gd name="connsiteY3" fmla="*/ 3977640 h 3977640"/>
              <a:gd name="connsiteX0" fmla="*/ 1122763 w 1162840"/>
              <a:gd name="connsiteY0" fmla="*/ 0 h 3977640"/>
              <a:gd name="connsiteX1" fmla="*/ 33103 w 1162840"/>
              <a:gd name="connsiteY1" fmla="*/ 655320 h 3977640"/>
              <a:gd name="connsiteX2" fmla="*/ 1122763 w 1162840"/>
              <a:gd name="connsiteY2" fmla="*/ 1455420 h 3977640"/>
              <a:gd name="connsiteX3" fmla="*/ 1122763 w 1162840"/>
              <a:gd name="connsiteY3" fmla="*/ 3977640 h 3977640"/>
              <a:gd name="connsiteX0" fmla="*/ 1122763 w 1122764"/>
              <a:gd name="connsiteY0" fmla="*/ 0 h 3977640"/>
              <a:gd name="connsiteX1" fmla="*/ 33103 w 1122764"/>
              <a:gd name="connsiteY1" fmla="*/ 655320 h 3977640"/>
              <a:gd name="connsiteX2" fmla="*/ 1122763 w 1122764"/>
              <a:gd name="connsiteY2" fmla="*/ 1455420 h 3977640"/>
              <a:gd name="connsiteX3" fmla="*/ 1122763 w 1122764"/>
              <a:gd name="connsiteY3" fmla="*/ 3977640 h 3977640"/>
              <a:gd name="connsiteX0" fmla="*/ 1122763 w 1203971"/>
              <a:gd name="connsiteY0" fmla="*/ 0 h 3977640"/>
              <a:gd name="connsiteX1" fmla="*/ 33103 w 1203971"/>
              <a:gd name="connsiteY1" fmla="*/ 655320 h 3977640"/>
              <a:gd name="connsiteX2" fmla="*/ 1122763 w 1203971"/>
              <a:gd name="connsiteY2" fmla="*/ 1455420 h 3977640"/>
              <a:gd name="connsiteX3" fmla="*/ 1124237 w 1203971"/>
              <a:gd name="connsiteY3" fmla="*/ 2182726 h 3977640"/>
              <a:gd name="connsiteX4" fmla="*/ 1122763 w 1203971"/>
              <a:gd name="connsiteY4" fmla="*/ 3977640 h 3977640"/>
              <a:gd name="connsiteX0" fmla="*/ 1122763 w 1203971"/>
              <a:gd name="connsiteY0" fmla="*/ 0 h 3977640"/>
              <a:gd name="connsiteX1" fmla="*/ 33103 w 1203971"/>
              <a:gd name="connsiteY1" fmla="*/ 655320 h 3977640"/>
              <a:gd name="connsiteX2" fmla="*/ 1122763 w 1203971"/>
              <a:gd name="connsiteY2" fmla="*/ 1455420 h 3977640"/>
              <a:gd name="connsiteX3" fmla="*/ 1124237 w 1203971"/>
              <a:gd name="connsiteY3" fmla="*/ 2373226 h 3977640"/>
              <a:gd name="connsiteX4" fmla="*/ 1122763 w 1203971"/>
              <a:gd name="connsiteY4" fmla="*/ 3977640 h 3977640"/>
              <a:gd name="connsiteX0" fmla="*/ 1122763 w 1204201"/>
              <a:gd name="connsiteY0" fmla="*/ 0 h 3977640"/>
              <a:gd name="connsiteX1" fmla="*/ 33103 w 1204201"/>
              <a:gd name="connsiteY1" fmla="*/ 655320 h 3977640"/>
              <a:gd name="connsiteX2" fmla="*/ 1122763 w 1204201"/>
              <a:gd name="connsiteY2" fmla="*/ 1455420 h 3977640"/>
              <a:gd name="connsiteX3" fmla="*/ 1124237 w 1204201"/>
              <a:gd name="connsiteY3" fmla="*/ 2373226 h 3977640"/>
              <a:gd name="connsiteX4" fmla="*/ 1116617 w 1204201"/>
              <a:gd name="connsiteY4" fmla="*/ 3180946 h 3977640"/>
              <a:gd name="connsiteX5" fmla="*/ 1122763 w 1204201"/>
              <a:gd name="connsiteY5" fmla="*/ 3977640 h 3977640"/>
              <a:gd name="connsiteX0" fmla="*/ 1122763 w 2221517"/>
              <a:gd name="connsiteY0" fmla="*/ 0 h 3977640"/>
              <a:gd name="connsiteX1" fmla="*/ 33103 w 2221517"/>
              <a:gd name="connsiteY1" fmla="*/ 655320 h 3977640"/>
              <a:gd name="connsiteX2" fmla="*/ 1122763 w 2221517"/>
              <a:gd name="connsiteY2" fmla="*/ 1455420 h 3977640"/>
              <a:gd name="connsiteX3" fmla="*/ 1124237 w 2221517"/>
              <a:gd name="connsiteY3" fmla="*/ 2373226 h 3977640"/>
              <a:gd name="connsiteX4" fmla="*/ 2221517 w 2221517"/>
              <a:gd name="connsiteY4" fmla="*/ 3150466 h 3977640"/>
              <a:gd name="connsiteX5" fmla="*/ 1122763 w 2221517"/>
              <a:gd name="connsiteY5" fmla="*/ 3977640 h 3977640"/>
              <a:gd name="connsiteX0" fmla="*/ 1122763 w 2221517"/>
              <a:gd name="connsiteY0" fmla="*/ 0 h 3977640"/>
              <a:gd name="connsiteX1" fmla="*/ 33103 w 2221517"/>
              <a:gd name="connsiteY1" fmla="*/ 655320 h 3977640"/>
              <a:gd name="connsiteX2" fmla="*/ 1122763 w 2221517"/>
              <a:gd name="connsiteY2" fmla="*/ 1455420 h 3977640"/>
              <a:gd name="connsiteX3" fmla="*/ 1124237 w 2221517"/>
              <a:gd name="connsiteY3" fmla="*/ 2373226 h 3977640"/>
              <a:gd name="connsiteX4" fmla="*/ 2221517 w 2221517"/>
              <a:gd name="connsiteY4" fmla="*/ 3150466 h 3977640"/>
              <a:gd name="connsiteX5" fmla="*/ 1122763 w 2221517"/>
              <a:gd name="connsiteY5" fmla="*/ 3977640 h 3977640"/>
              <a:gd name="connsiteX0" fmla="*/ 1122763 w 2221517"/>
              <a:gd name="connsiteY0" fmla="*/ 0 h 3977640"/>
              <a:gd name="connsiteX1" fmla="*/ 33103 w 2221517"/>
              <a:gd name="connsiteY1" fmla="*/ 655320 h 3977640"/>
              <a:gd name="connsiteX2" fmla="*/ 1122763 w 2221517"/>
              <a:gd name="connsiteY2" fmla="*/ 1455420 h 3977640"/>
              <a:gd name="connsiteX3" fmla="*/ 1124237 w 2221517"/>
              <a:gd name="connsiteY3" fmla="*/ 2373226 h 3977640"/>
              <a:gd name="connsiteX4" fmla="*/ 2221517 w 2221517"/>
              <a:gd name="connsiteY4" fmla="*/ 3150466 h 3977640"/>
              <a:gd name="connsiteX5" fmla="*/ 1122763 w 2221517"/>
              <a:gd name="connsiteY5" fmla="*/ 3977640 h 3977640"/>
              <a:gd name="connsiteX0" fmla="*/ 1122763 w 2221517"/>
              <a:gd name="connsiteY0" fmla="*/ 0 h 3977640"/>
              <a:gd name="connsiteX1" fmla="*/ 33103 w 2221517"/>
              <a:gd name="connsiteY1" fmla="*/ 655320 h 3977640"/>
              <a:gd name="connsiteX2" fmla="*/ 1122763 w 2221517"/>
              <a:gd name="connsiteY2" fmla="*/ 1455420 h 3977640"/>
              <a:gd name="connsiteX3" fmla="*/ 1124237 w 2221517"/>
              <a:gd name="connsiteY3" fmla="*/ 2373226 h 3977640"/>
              <a:gd name="connsiteX4" fmla="*/ 2221517 w 2221517"/>
              <a:gd name="connsiteY4" fmla="*/ 3150466 h 3977640"/>
              <a:gd name="connsiteX5" fmla="*/ 1122763 w 2221517"/>
              <a:gd name="connsiteY5" fmla="*/ 3977640 h 3977640"/>
              <a:gd name="connsiteX0" fmla="*/ 1122763 w 2221517"/>
              <a:gd name="connsiteY0" fmla="*/ 0 h 3977640"/>
              <a:gd name="connsiteX1" fmla="*/ 33103 w 2221517"/>
              <a:gd name="connsiteY1" fmla="*/ 655320 h 3977640"/>
              <a:gd name="connsiteX2" fmla="*/ 1122763 w 2221517"/>
              <a:gd name="connsiteY2" fmla="*/ 1455420 h 3977640"/>
              <a:gd name="connsiteX3" fmla="*/ 1124237 w 2221517"/>
              <a:gd name="connsiteY3" fmla="*/ 2373226 h 3977640"/>
              <a:gd name="connsiteX4" fmla="*/ 2221517 w 2221517"/>
              <a:gd name="connsiteY4" fmla="*/ 3150466 h 3977640"/>
              <a:gd name="connsiteX5" fmla="*/ 1122763 w 2221517"/>
              <a:gd name="connsiteY5" fmla="*/ 3977640 h 3977640"/>
              <a:gd name="connsiteX0" fmla="*/ 1122763 w 2222113"/>
              <a:gd name="connsiteY0" fmla="*/ 0 h 3977640"/>
              <a:gd name="connsiteX1" fmla="*/ 33103 w 2222113"/>
              <a:gd name="connsiteY1" fmla="*/ 655320 h 3977640"/>
              <a:gd name="connsiteX2" fmla="*/ 1122763 w 2222113"/>
              <a:gd name="connsiteY2" fmla="*/ 1455420 h 3977640"/>
              <a:gd name="connsiteX3" fmla="*/ 1124237 w 2222113"/>
              <a:gd name="connsiteY3" fmla="*/ 2373226 h 3977640"/>
              <a:gd name="connsiteX4" fmla="*/ 2221517 w 2222113"/>
              <a:gd name="connsiteY4" fmla="*/ 3150466 h 3977640"/>
              <a:gd name="connsiteX5" fmla="*/ 1122763 w 2222113"/>
              <a:gd name="connsiteY5" fmla="*/ 3977640 h 3977640"/>
              <a:gd name="connsiteX0" fmla="*/ 1122763 w 2221518"/>
              <a:gd name="connsiteY0" fmla="*/ 0 h 4861560"/>
              <a:gd name="connsiteX1" fmla="*/ 33103 w 2221518"/>
              <a:gd name="connsiteY1" fmla="*/ 655320 h 4861560"/>
              <a:gd name="connsiteX2" fmla="*/ 1122763 w 2221518"/>
              <a:gd name="connsiteY2" fmla="*/ 1455420 h 4861560"/>
              <a:gd name="connsiteX3" fmla="*/ 1124237 w 2221518"/>
              <a:gd name="connsiteY3" fmla="*/ 2373226 h 4861560"/>
              <a:gd name="connsiteX4" fmla="*/ 2221517 w 2221518"/>
              <a:gd name="connsiteY4" fmla="*/ 3150466 h 4861560"/>
              <a:gd name="connsiteX5" fmla="*/ 1115143 w 2221518"/>
              <a:gd name="connsiteY5" fmla="*/ 4861560 h 4861560"/>
              <a:gd name="connsiteX0" fmla="*/ 1122763 w 2221518"/>
              <a:gd name="connsiteY0" fmla="*/ 0 h 4996110"/>
              <a:gd name="connsiteX1" fmla="*/ 33103 w 2221518"/>
              <a:gd name="connsiteY1" fmla="*/ 655320 h 4996110"/>
              <a:gd name="connsiteX2" fmla="*/ 1122763 w 2221518"/>
              <a:gd name="connsiteY2" fmla="*/ 1455420 h 4996110"/>
              <a:gd name="connsiteX3" fmla="*/ 1124237 w 2221518"/>
              <a:gd name="connsiteY3" fmla="*/ 2373226 h 4996110"/>
              <a:gd name="connsiteX4" fmla="*/ 2221517 w 2221518"/>
              <a:gd name="connsiteY4" fmla="*/ 3150466 h 4996110"/>
              <a:gd name="connsiteX5" fmla="*/ 1115143 w 2221518"/>
              <a:gd name="connsiteY5" fmla="*/ 4861560 h 4996110"/>
              <a:gd name="connsiteX6" fmla="*/ 1131857 w 2221518"/>
              <a:gd name="connsiteY6" fmla="*/ 4887826 h 4996110"/>
              <a:gd name="connsiteX0" fmla="*/ 1122763 w 2221518"/>
              <a:gd name="connsiteY0" fmla="*/ 0 h 4930944"/>
              <a:gd name="connsiteX1" fmla="*/ 33103 w 2221518"/>
              <a:gd name="connsiteY1" fmla="*/ 655320 h 4930944"/>
              <a:gd name="connsiteX2" fmla="*/ 1122763 w 2221518"/>
              <a:gd name="connsiteY2" fmla="*/ 1455420 h 4930944"/>
              <a:gd name="connsiteX3" fmla="*/ 1124237 w 2221518"/>
              <a:gd name="connsiteY3" fmla="*/ 2373226 h 4930944"/>
              <a:gd name="connsiteX4" fmla="*/ 2221517 w 2221518"/>
              <a:gd name="connsiteY4" fmla="*/ 3150466 h 4930944"/>
              <a:gd name="connsiteX5" fmla="*/ 1115143 w 2221518"/>
              <a:gd name="connsiteY5" fmla="*/ 4861560 h 4930944"/>
              <a:gd name="connsiteX6" fmla="*/ 476537 w 2221518"/>
              <a:gd name="connsiteY6" fmla="*/ 4445866 h 4930944"/>
              <a:gd name="connsiteX0" fmla="*/ 1122763 w 2221520"/>
              <a:gd name="connsiteY0" fmla="*/ 0 h 4445866"/>
              <a:gd name="connsiteX1" fmla="*/ 33103 w 2221520"/>
              <a:gd name="connsiteY1" fmla="*/ 655320 h 4445866"/>
              <a:gd name="connsiteX2" fmla="*/ 1122763 w 2221520"/>
              <a:gd name="connsiteY2" fmla="*/ 1455420 h 4445866"/>
              <a:gd name="connsiteX3" fmla="*/ 1124237 w 2221520"/>
              <a:gd name="connsiteY3" fmla="*/ 2373226 h 4445866"/>
              <a:gd name="connsiteX4" fmla="*/ 2221517 w 2221520"/>
              <a:gd name="connsiteY4" fmla="*/ 3150466 h 4445866"/>
              <a:gd name="connsiteX5" fmla="*/ 1138003 w 2221520"/>
              <a:gd name="connsiteY5" fmla="*/ 4023360 h 4445866"/>
              <a:gd name="connsiteX6" fmla="*/ 476537 w 2221520"/>
              <a:gd name="connsiteY6" fmla="*/ 4445866 h 4445866"/>
              <a:gd name="connsiteX0" fmla="*/ 1122763 w 2221520"/>
              <a:gd name="connsiteY0" fmla="*/ 0 h 4842106"/>
              <a:gd name="connsiteX1" fmla="*/ 33103 w 2221520"/>
              <a:gd name="connsiteY1" fmla="*/ 655320 h 4842106"/>
              <a:gd name="connsiteX2" fmla="*/ 1122763 w 2221520"/>
              <a:gd name="connsiteY2" fmla="*/ 1455420 h 4842106"/>
              <a:gd name="connsiteX3" fmla="*/ 1124237 w 2221520"/>
              <a:gd name="connsiteY3" fmla="*/ 2373226 h 4842106"/>
              <a:gd name="connsiteX4" fmla="*/ 2221517 w 2221520"/>
              <a:gd name="connsiteY4" fmla="*/ 3150466 h 4842106"/>
              <a:gd name="connsiteX5" fmla="*/ 1138003 w 2221520"/>
              <a:gd name="connsiteY5" fmla="*/ 4023360 h 4842106"/>
              <a:gd name="connsiteX6" fmla="*/ 1139477 w 2221520"/>
              <a:gd name="connsiteY6" fmla="*/ 4842106 h 4842106"/>
              <a:gd name="connsiteX0" fmla="*/ 1122763 w 2221520"/>
              <a:gd name="connsiteY0" fmla="*/ 0 h 4842106"/>
              <a:gd name="connsiteX1" fmla="*/ 33103 w 2221520"/>
              <a:gd name="connsiteY1" fmla="*/ 655320 h 4842106"/>
              <a:gd name="connsiteX2" fmla="*/ 1122763 w 2221520"/>
              <a:gd name="connsiteY2" fmla="*/ 1455420 h 4842106"/>
              <a:gd name="connsiteX3" fmla="*/ 1124237 w 2221520"/>
              <a:gd name="connsiteY3" fmla="*/ 2373226 h 4842106"/>
              <a:gd name="connsiteX4" fmla="*/ 2221517 w 2221520"/>
              <a:gd name="connsiteY4" fmla="*/ 3150466 h 4842106"/>
              <a:gd name="connsiteX5" fmla="*/ 1138003 w 2221520"/>
              <a:gd name="connsiteY5" fmla="*/ 4023360 h 4842106"/>
              <a:gd name="connsiteX6" fmla="*/ 1139477 w 2221520"/>
              <a:gd name="connsiteY6" fmla="*/ 4842106 h 4842106"/>
              <a:gd name="connsiteX0" fmla="*/ 1122763 w 2221521"/>
              <a:gd name="connsiteY0" fmla="*/ 0 h 4842106"/>
              <a:gd name="connsiteX1" fmla="*/ 33103 w 2221521"/>
              <a:gd name="connsiteY1" fmla="*/ 655320 h 4842106"/>
              <a:gd name="connsiteX2" fmla="*/ 1122763 w 2221521"/>
              <a:gd name="connsiteY2" fmla="*/ 1455420 h 4842106"/>
              <a:gd name="connsiteX3" fmla="*/ 1124237 w 2221521"/>
              <a:gd name="connsiteY3" fmla="*/ 2373226 h 4842106"/>
              <a:gd name="connsiteX4" fmla="*/ 2221517 w 2221521"/>
              <a:gd name="connsiteY4" fmla="*/ 3150466 h 4842106"/>
              <a:gd name="connsiteX5" fmla="*/ 1138003 w 2221521"/>
              <a:gd name="connsiteY5" fmla="*/ 4023360 h 4842106"/>
              <a:gd name="connsiteX6" fmla="*/ 1139477 w 2221521"/>
              <a:gd name="connsiteY6" fmla="*/ 4842106 h 4842106"/>
              <a:gd name="connsiteX0" fmla="*/ 1122763 w 2221520"/>
              <a:gd name="connsiteY0" fmla="*/ 0 h 4842106"/>
              <a:gd name="connsiteX1" fmla="*/ 33103 w 2221520"/>
              <a:gd name="connsiteY1" fmla="*/ 655320 h 4842106"/>
              <a:gd name="connsiteX2" fmla="*/ 1122763 w 2221520"/>
              <a:gd name="connsiteY2" fmla="*/ 1455420 h 4842106"/>
              <a:gd name="connsiteX3" fmla="*/ 1124237 w 2221520"/>
              <a:gd name="connsiteY3" fmla="*/ 2373226 h 4842106"/>
              <a:gd name="connsiteX4" fmla="*/ 2221517 w 2221520"/>
              <a:gd name="connsiteY4" fmla="*/ 3150466 h 4842106"/>
              <a:gd name="connsiteX5" fmla="*/ 1138003 w 2221520"/>
              <a:gd name="connsiteY5" fmla="*/ 4023360 h 4842106"/>
              <a:gd name="connsiteX6" fmla="*/ 1139477 w 2221520"/>
              <a:gd name="connsiteY6" fmla="*/ 4842106 h 4842106"/>
              <a:gd name="connsiteX0" fmla="*/ 1122763 w 2267241"/>
              <a:gd name="connsiteY0" fmla="*/ 0 h 4842106"/>
              <a:gd name="connsiteX1" fmla="*/ 33103 w 2267241"/>
              <a:gd name="connsiteY1" fmla="*/ 655320 h 4842106"/>
              <a:gd name="connsiteX2" fmla="*/ 1122763 w 2267241"/>
              <a:gd name="connsiteY2" fmla="*/ 1455420 h 4842106"/>
              <a:gd name="connsiteX3" fmla="*/ 1124237 w 2267241"/>
              <a:gd name="connsiteY3" fmla="*/ 2373226 h 4842106"/>
              <a:gd name="connsiteX4" fmla="*/ 2267237 w 2267241"/>
              <a:gd name="connsiteY4" fmla="*/ 3180946 h 4842106"/>
              <a:gd name="connsiteX5" fmla="*/ 1138003 w 2267241"/>
              <a:gd name="connsiteY5" fmla="*/ 4023360 h 4842106"/>
              <a:gd name="connsiteX6" fmla="*/ 1139477 w 2267241"/>
              <a:gd name="connsiteY6" fmla="*/ 4842106 h 4842106"/>
              <a:gd name="connsiteX0" fmla="*/ 1122763 w 2267241"/>
              <a:gd name="connsiteY0" fmla="*/ 0 h 4842106"/>
              <a:gd name="connsiteX1" fmla="*/ 33103 w 2267241"/>
              <a:gd name="connsiteY1" fmla="*/ 655320 h 4842106"/>
              <a:gd name="connsiteX2" fmla="*/ 1122763 w 2267241"/>
              <a:gd name="connsiteY2" fmla="*/ 1455420 h 4842106"/>
              <a:gd name="connsiteX3" fmla="*/ 1124237 w 2267241"/>
              <a:gd name="connsiteY3" fmla="*/ 2373226 h 4842106"/>
              <a:gd name="connsiteX4" fmla="*/ 2267237 w 2267241"/>
              <a:gd name="connsiteY4" fmla="*/ 3180946 h 4842106"/>
              <a:gd name="connsiteX5" fmla="*/ 1138003 w 2267241"/>
              <a:gd name="connsiteY5" fmla="*/ 4023360 h 4842106"/>
              <a:gd name="connsiteX6" fmla="*/ 1139477 w 2267241"/>
              <a:gd name="connsiteY6" fmla="*/ 4842106 h 4842106"/>
              <a:gd name="connsiteX0" fmla="*/ 1122763 w 2267241"/>
              <a:gd name="connsiteY0" fmla="*/ 0 h 4842106"/>
              <a:gd name="connsiteX1" fmla="*/ 33103 w 2267241"/>
              <a:gd name="connsiteY1" fmla="*/ 655320 h 4842106"/>
              <a:gd name="connsiteX2" fmla="*/ 1122763 w 2267241"/>
              <a:gd name="connsiteY2" fmla="*/ 1455420 h 4842106"/>
              <a:gd name="connsiteX3" fmla="*/ 1124237 w 2267241"/>
              <a:gd name="connsiteY3" fmla="*/ 2373226 h 4842106"/>
              <a:gd name="connsiteX4" fmla="*/ 2267237 w 2267241"/>
              <a:gd name="connsiteY4" fmla="*/ 3180946 h 4842106"/>
              <a:gd name="connsiteX5" fmla="*/ 1138003 w 2267241"/>
              <a:gd name="connsiteY5" fmla="*/ 4023360 h 4842106"/>
              <a:gd name="connsiteX6" fmla="*/ 1139477 w 2267241"/>
              <a:gd name="connsiteY6" fmla="*/ 4842106 h 4842106"/>
              <a:gd name="connsiteX0" fmla="*/ 1122763 w 2267240"/>
              <a:gd name="connsiteY0" fmla="*/ 0 h 4842106"/>
              <a:gd name="connsiteX1" fmla="*/ 33103 w 2267240"/>
              <a:gd name="connsiteY1" fmla="*/ 655320 h 4842106"/>
              <a:gd name="connsiteX2" fmla="*/ 1122763 w 2267240"/>
              <a:gd name="connsiteY2" fmla="*/ 1455420 h 4842106"/>
              <a:gd name="connsiteX3" fmla="*/ 1124237 w 2267240"/>
              <a:gd name="connsiteY3" fmla="*/ 2373226 h 4842106"/>
              <a:gd name="connsiteX4" fmla="*/ 2267237 w 2267240"/>
              <a:gd name="connsiteY4" fmla="*/ 3180946 h 4842106"/>
              <a:gd name="connsiteX5" fmla="*/ 1138003 w 2267240"/>
              <a:gd name="connsiteY5" fmla="*/ 4023360 h 4842106"/>
              <a:gd name="connsiteX6" fmla="*/ 1139477 w 2267240"/>
              <a:gd name="connsiteY6" fmla="*/ 4842106 h 484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240" h="4842106">
                <a:moveTo>
                  <a:pt x="1122763" y="0"/>
                </a:moveTo>
                <a:cubicBezTo>
                  <a:pt x="1042753" y="351155"/>
                  <a:pt x="-218357" y="46990"/>
                  <a:pt x="33103" y="655320"/>
                </a:cubicBezTo>
                <a:cubicBezTo>
                  <a:pt x="284563" y="1263650"/>
                  <a:pt x="1131407" y="1070042"/>
                  <a:pt x="1122763" y="1455420"/>
                </a:cubicBezTo>
                <a:cubicBezTo>
                  <a:pt x="1114119" y="1840798"/>
                  <a:pt x="1123991" y="1895138"/>
                  <a:pt x="1124237" y="2373226"/>
                </a:cubicBezTo>
                <a:cubicBezTo>
                  <a:pt x="1124483" y="2851314"/>
                  <a:pt x="2264943" y="2905924"/>
                  <a:pt x="2267237" y="3180946"/>
                </a:cubicBezTo>
                <a:cubicBezTo>
                  <a:pt x="2269531" y="3455968"/>
                  <a:pt x="1127843" y="3655060"/>
                  <a:pt x="1138003" y="4023360"/>
                </a:cubicBezTo>
                <a:cubicBezTo>
                  <a:pt x="1148163" y="4391660"/>
                  <a:pt x="1135995" y="4836634"/>
                  <a:pt x="1139477" y="4842106"/>
                </a:cubicBezTo>
              </a:path>
            </a:pathLst>
          </a:custGeom>
          <a:noFill/>
          <a:ln w="19050">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range 2">
            <a:extLst>
              <a:ext uri="{FF2B5EF4-FFF2-40B4-BE49-F238E27FC236}">
                <a16:creationId xmlns:a16="http://schemas.microsoft.com/office/drawing/2014/main" id="{2372B619-2DA4-4DA3-9B87-0B5B9016C15E}"/>
              </a:ext>
            </a:extLst>
          </p:cNvPr>
          <p:cNvSpPr/>
          <p:nvPr/>
        </p:nvSpPr>
        <p:spPr>
          <a:xfrm>
            <a:off x="8423547" y="706151"/>
            <a:ext cx="1011957" cy="1292352"/>
          </a:xfrm>
          <a:custGeom>
            <a:avLst/>
            <a:gdLst>
              <a:gd name="connsiteX0" fmla="*/ 6096 w 1011936"/>
              <a:gd name="connsiteY0" fmla="*/ 0 h 1292352"/>
              <a:gd name="connsiteX1" fmla="*/ 1011936 w 1011936"/>
              <a:gd name="connsiteY1" fmla="*/ 505968 h 1292352"/>
              <a:gd name="connsiteX2" fmla="*/ 0 w 1011936"/>
              <a:gd name="connsiteY2" fmla="*/ 1292352 h 1292352"/>
              <a:gd name="connsiteX0" fmla="*/ 6096 w 1011937"/>
              <a:gd name="connsiteY0" fmla="*/ 0 h 1292352"/>
              <a:gd name="connsiteX1" fmla="*/ 1011936 w 1011937"/>
              <a:gd name="connsiteY1" fmla="*/ 505968 h 1292352"/>
              <a:gd name="connsiteX2" fmla="*/ 0 w 1011937"/>
              <a:gd name="connsiteY2" fmla="*/ 1292352 h 1292352"/>
              <a:gd name="connsiteX0" fmla="*/ 6096 w 1011991"/>
              <a:gd name="connsiteY0" fmla="*/ 0 h 1292352"/>
              <a:gd name="connsiteX1" fmla="*/ 1011936 w 1011991"/>
              <a:gd name="connsiteY1" fmla="*/ 505968 h 1292352"/>
              <a:gd name="connsiteX2" fmla="*/ 0 w 1011991"/>
              <a:gd name="connsiteY2" fmla="*/ 1292352 h 1292352"/>
              <a:gd name="connsiteX0" fmla="*/ 6096 w 1011975"/>
              <a:gd name="connsiteY0" fmla="*/ 0 h 1292352"/>
              <a:gd name="connsiteX1" fmla="*/ 1011936 w 1011975"/>
              <a:gd name="connsiteY1" fmla="*/ 505968 h 1292352"/>
              <a:gd name="connsiteX2" fmla="*/ 0 w 1011975"/>
              <a:gd name="connsiteY2" fmla="*/ 1292352 h 1292352"/>
              <a:gd name="connsiteX0" fmla="*/ 7608 w 1013487"/>
              <a:gd name="connsiteY0" fmla="*/ 0 h 1292352"/>
              <a:gd name="connsiteX1" fmla="*/ 1013448 w 1013487"/>
              <a:gd name="connsiteY1" fmla="*/ 505968 h 1292352"/>
              <a:gd name="connsiteX2" fmla="*/ 1512 w 1013487"/>
              <a:gd name="connsiteY2" fmla="*/ 1292352 h 1292352"/>
              <a:gd name="connsiteX0" fmla="*/ 7552 w 1014240"/>
              <a:gd name="connsiteY0" fmla="*/ 0 h 1292352"/>
              <a:gd name="connsiteX1" fmla="*/ 1013392 w 1014240"/>
              <a:gd name="connsiteY1" fmla="*/ 505968 h 1292352"/>
              <a:gd name="connsiteX2" fmla="*/ 1456 w 1014240"/>
              <a:gd name="connsiteY2" fmla="*/ 1292352 h 1292352"/>
              <a:gd name="connsiteX0" fmla="*/ 7592 w 1013450"/>
              <a:gd name="connsiteY0" fmla="*/ 0 h 1292352"/>
              <a:gd name="connsiteX1" fmla="*/ 1013432 w 1013450"/>
              <a:gd name="connsiteY1" fmla="*/ 505968 h 1292352"/>
              <a:gd name="connsiteX2" fmla="*/ 1496 w 1013450"/>
              <a:gd name="connsiteY2" fmla="*/ 1292352 h 1292352"/>
              <a:gd name="connsiteX0" fmla="*/ 6096 w 1011957"/>
              <a:gd name="connsiteY0" fmla="*/ 0 h 1292352"/>
              <a:gd name="connsiteX1" fmla="*/ 1011936 w 1011957"/>
              <a:gd name="connsiteY1" fmla="*/ 505968 h 1292352"/>
              <a:gd name="connsiteX2" fmla="*/ 0 w 1011957"/>
              <a:gd name="connsiteY2" fmla="*/ 1292352 h 1292352"/>
              <a:gd name="connsiteX0" fmla="*/ 6096 w 1011957"/>
              <a:gd name="connsiteY0" fmla="*/ 0 h 1292352"/>
              <a:gd name="connsiteX1" fmla="*/ 1011936 w 1011957"/>
              <a:gd name="connsiteY1" fmla="*/ 505968 h 1292352"/>
              <a:gd name="connsiteX2" fmla="*/ 0 w 1011957"/>
              <a:gd name="connsiteY2" fmla="*/ 1292352 h 1292352"/>
            </a:gdLst>
            <a:ahLst/>
            <a:cxnLst>
              <a:cxn ang="0">
                <a:pos x="connsiteX0" y="connsiteY0"/>
              </a:cxn>
              <a:cxn ang="0">
                <a:pos x="connsiteX1" y="connsiteY1"/>
              </a:cxn>
              <a:cxn ang="0">
                <a:pos x="connsiteX2" y="connsiteY2"/>
              </a:cxn>
            </a:cxnLst>
            <a:rect l="l" t="t" r="r" b="b"/>
            <a:pathLst>
              <a:path w="1011957" h="1292352">
                <a:moveTo>
                  <a:pt x="6096" y="0"/>
                </a:moveTo>
                <a:cubicBezTo>
                  <a:pt x="60960" y="217424"/>
                  <a:pt x="1006856" y="22352"/>
                  <a:pt x="1011936" y="505968"/>
                </a:cubicBezTo>
                <a:cubicBezTo>
                  <a:pt x="1017016" y="989584"/>
                  <a:pt x="123952" y="816864"/>
                  <a:pt x="0" y="1292352"/>
                </a:cubicBezTo>
              </a:path>
            </a:pathLst>
          </a:custGeom>
          <a:noFill/>
          <a:ln w="19050">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C86D975D-4337-4A95-9AA1-93FBFEB823BC}"/>
              </a:ext>
            </a:extLst>
          </p:cNvPr>
          <p:cNvSpPr/>
          <p:nvPr/>
        </p:nvSpPr>
        <p:spPr>
          <a:xfrm>
            <a:off x="8032179" y="1815060"/>
            <a:ext cx="807438" cy="403719"/>
          </a:xfrm>
          <a:prstGeom prst="roundRect">
            <a:avLst/>
          </a:prstGeom>
          <a:ln w="952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latin typeface="Arial Narrow" panose="020B0606020202030204" pitchFamily="34" charset="0"/>
              </a:rPr>
              <a:t>Hydrological modelling</a:t>
            </a:r>
          </a:p>
        </p:txBody>
      </p:sp>
      <p:sp>
        <p:nvSpPr>
          <p:cNvPr id="106" name="Rectangle: Rounded Corners 105">
            <a:extLst>
              <a:ext uri="{FF2B5EF4-FFF2-40B4-BE49-F238E27FC236}">
                <a16:creationId xmlns:a16="http://schemas.microsoft.com/office/drawing/2014/main" id="{8AED94E4-C959-45A0-8E70-EC07722E363C}"/>
              </a:ext>
            </a:extLst>
          </p:cNvPr>
          <p:cNvSpPr/>
          <p:nvPr/>
        </p:nvSpPr>
        <p:spPr>
          <a:xfrm>
            <a:off x="8032179" y="2564362"/>
            <a:ext cx="807438" cy="403719"/>
          </a:xfrm>
          <a:prstGeom prst="roundRect">
            <a:avLst/>
          </a:prstGeom>
          <a:ln w="952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latin typeface="Arial Narrow" panose="020B0606020202030204" pitchFamily="34" charset="0"/>
              </a:rPr>
              <a:t>Altered flow regime</a:t>
            </a:r>
          </a:p>
        </p:txBody>
      </p:sp>
      <p:sp>
        <p:nvSpPr>
          <p:cNvPr id="107" name="Rectangle: Rounded Corners 106">
            <a:extLst>
              <a:ext uri="{FF2B5EF4-FFF2-40B4-BE49-F238E27FC236}">
                <a16:creationId xmlns:a16="http://schemas.microsoft.com/office/drawing/2014/main" id="{A25F6007-DF27-4116-8C08-DA1723282CE7}"/>
              </a:ext>
            </a:extLst>
          </p:cNvPr>
          <p:cNvSpPr/>
          <p:nvPr/>
        </p:nvSpPr>
        <p:spPr>
          <a:xfrm>
            <a:off x="9001460" y="1065759"/>
            <a:ext cx="807438" cy="403719"/>
          </a:xfrm>
          <a:prstGeom prst="roundRect">
            <a:avLst/>
          </a:prstGeom>
          <a:ln w="952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latin typeface="Arial Narrow" panose="020B0606020202030204" pitchFamily="34" charset="0"/>
              </a:rPr>
              <a:t>Precipitation</a:t>
            </a:r>
          </a:p>
        </p:txBody>
      </p:sp>
      <p:sp>
        <p:nvSpPr>
          <p:cNvPr id="108" name="Rectangle: Rounded Corners 107">
            <a:extLst>
              <a:ext uri="{FF2B5EF4-FFF2-40B4-BE49-F238E27FC236}">
                <a16:creationId xmlns:a16="http://schemas.microsoft.com/office/drawing/2014/main" id="{9DA1ABA1-5DEC-4550-BB82-E4D767DFFEF1}"/>
              </a:ext>
            </a:extLst>
          </p:cNvPr>
          <p:cNvSpPr/>
          <p:nvPr/>
        </p:nvSpPr>
        <p:spPr>
          <a:xfrm>
            <a:off x="8032179" y="4812266"/>
            <a:ext cx="807438" cy="403719"/>
          </a:xfrm>
          <a:prstGeom prst="roundRect">
            <a:avLst/>
          </a:prstGeom>
          <a:ln w="952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latin typeface="Arial Narrow" panose="020B0606020202030204" pitchFamily="34" charset="0"/>
              </a:rPr>
              <a:t>Ecosystem services</a:t>
            </a:r>
          </a:p>
        </p:txBody>
      </p:sp>
      <p:sp>
        <p:nvSpPr>
          <p:cNvPr id="109" name="Rectangle: Rounded Corners 108">
            <a:extLst>
              <a:ext uri="{FF2B5EF4-FFF2-40B4-BE49-F238E27FC236}">
                <a16:creationId xmlns:a16="http://schemas.microsoft.com/office/drawing/2014/main" id="{AB443BE5-EA11-4E9D-9709-84B0EDF87344}"/>
              </a:ext>
            </a:extLst>
          </p:cNvPr>
          <p:cNvSpPr/>
          <p:nvPr/>
        </p:nvSpPr>
        <p:spPr>
          <a:xfrm>
            <a:off x="8032179" y="4062965"/>
            <a:ext cx="807438" cy="403719"/>
          </a:xfrm>
          <a:prstGeom prst="roundRect">
            <a:avLst/>
          </a:prstGeom>
          <a:ln w="952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latin typeface="Arial Narrow" panose="020B0606020202030204" pitchFamily="34" charset="0"/>
              </a:rPr>
              <a:t>Hydroecological response</a:t>
            </a:r>
          </a:p>
        </p:txBody>
      </p:sp>
      <p:sp>
        <p:nvSpPr>
          <p:cNvPr id="110" name="Orange box small">
            <a:extLst>
              <a:ext uri="{FF2B5EF4-FFF2-40B4-BE49-F238E27FC236}">
                <a16:creationId xmlns:a16="http://schemas.microsoft.com/office/drawing/2014/main" id="{D07B869D-319A-4992-8FDC-03201265B695}"/>
              </a:ext>
            </a:extLst>
          </p:cNvPr>
          <p:cNvSpPr/>
          <p:nvPr/>
        </p:nvSpPr>
        <p:spPr>
          <a:xfrm>
            <a:off x="9001460" y="3313664"/>
            <a:ext cx="807438" cy="403719"/>
          </a:xfrm>
          <a:prstGeom prst="roundRect">
            <a:avLst/>
          </a:prstGeom>
          <a:ln w="9525">
            <a:solidFill>
              <a:schemeClr val="accent2">
                <a:lumMod val="50000"/>
                <a:lumOff val="50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solidFill>
                  <a:schemeClr val="accent2"/>
                </a:solidFill>
                <a:latin typeface="Arial Narrow" panose="020B0606020202030204" pitchFamily="34" charset="0"/>
              </a:rPr>
              <a:t>Hydroecological model</a:t>
            </a:r>
          </a:p>
        </p:txBody>
      </p:sp>
      <p:sp>
        <p:nvSpPr>
          <p:cNvPr id="111" name="Rectangle: Rounded Corners 110">
            <a:extLst>
              <a:ext uri="{FF2B5EF4-FFF2-40B4-BE49-F238E27FC236}">
                <a16:creationId xmlns:a16="http://schemas.microsoft.com/office/drawing/2014/main" id="{35DFCD71-022B-452C-A775-FF870D56B3AF}"/>
              </a:ext>
            </a:extLst>
          </p:cNvPr>
          <p:cNvSpPr/>
          <p:nvPr/>
        </p:nvSpPr>
        <p:spPr>
          <a:xfrm>
            <a:off x="7062898" y="1065759"/>
            <a:ext cx="807438" cy="403719"/>
          </a:xfrm>
          <a:prstGeom prst="roundRect">
            <a:avLst/>
          </a:prstGeom>
          <a:ln w="952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1000" kern="1200" dirty="0">
                <a:latin typeface="Arial Narrow" panose="020B0606020202030204" pitchFamily="34" charset="0"/>
              </a:rPr>
              <a:t>Temperature</a:t>
            </a:r>
          </a:p>
        </p:txBody>
      </p:sp>
      <p:grpSp>
        <p:nvGrpSpPr>
          <p:cNvPr id="112" name="Yellow box">
            <a:extLst>
              <a:ext uri="{FF2B5EF4-FFF2-40B4-BE49-F238E27FC236}">
                <a16:creationId xmlns:a16="http://schemas.microsoft.com/office/drawing/2014/main" id="{CC024ECC-55EC-4908-9150-63710EF85F4A}"/>
              </a:ext>
            </a:extLst>
          </p:cNvPr>
          <p:cNvGrpSpPr/>
          <p:nvPr/>
        </p:nvGrpSpPr>
        <p:grpSpPr>
          <a:xfrm>
            <a:off x="4822800" y="144000"/>
            <a:ext cx="1171200" cy="1170000"/>
            <a:chOff x="117814" y="614377"/>
            <a:chExt cx="1171200" cy="1170000"/>
          </a:xfrm>
        </p:grpSpPr>
        <p:sp>
          <p:nvSpPr>
            <p:cNvPr id="113" name="Yellow box">
              <a:extLst>
                <a:ext uri="{FF2B5EF4-FFF2-40B4-BE49-F238E27FC236}">
                  <a16:creationId xmlns:a16="http://schemas.microsoft.com/office/drawing/2014/main" id="{05858AF5-8F97-4653-9B98-5285B881EB09}"/>
                </a:ext>
              </a:extLst>
            </p:cNvPr>
            <p:cNvSpPr/>
            <p:nvPr/>
          </p:nvSpPr>
          <p:spPr>
            <a:xfrm>
              <a:off x="117814" y="614377"/>
              <a:ext cx="1171200" cy="1170000"/>
            </a:xfrm>
            <a:prstGeom prst="rect">
              <a:avLst/>
            </a:prstGeom>
            <a:solidFill>
              <a:schemeClr val="accent3"/>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tx1"/>
                </a:solidFill>
              </a:endParaRPr>
            </a:p>
          </p:txBody>
        </p:sp>
        <p:sp>
          <p:nvSpPr>
            <p:cNvPr id="114" name="Graphic 39" descr="Play">
              <a:extLst>
                <a:ext uri="{FF2B5EF4-FFF2-40B4-BE49-F238E27FC236}">
                  <a16:creationId xmlns:a16="http://schemas.microsoft.com/office/drawing/2014/main" id="{DB205B33-AB69-4AFB-A074-58E284DFBB1E}"/>
                </a:ext>
              </a:extLst>
            </p:cNvPr>
            <p:cNvSpPr/>
            <p:nvPr/>
          </p:nvSpPr>
          <p:spPr>
            <a:xfrm>
              <a:off x="430046" y="846952"/>
              <a:ext cx="542925" cy="704850"/>
            </a:xfrm>
            <a:custGeom>
              <a:avLst/>
              <a:gdLst>
                <a:gd name="connsiteX0" fmla="*/ 0 w 542925"/>
                <a:gd name="connsiteY0" fmla="*/ 0 h 704850"/>
                <a:gd name="connsiteX1" fmla="*/ 546735 w 542925"/>
                <a:gd name="connsiteY1" fmla="*/ 352425 h 704850"/>
                <a:gd name="connsiteX2" fmla="*/ 0 w 542925"/>
                <a:gd name="connsiteY2" fmla="*/ 704850 h 704850"/>
              </a:gdLst>
              <a:ahLst/>
              <a:cxnLst>
                <a:cxn ang="0">
                  <a:pos x="connsiteX0" y="connsiteY0"/>
                </a:cxn>
                <a:cxn ang="0">
                  <a:pos x="connsiteX1" y="connsiteY1"/>
                </a:cxn>
                <a:cxn ang="0">
                  <a:pos x="connsiteX2" y="connsiteY2"/>
                </a:cxn>
              </a:cxnLst>
              <a:rect l="l" t="t" r="r" b="b"/>
              <a:pathLst>
                <a:path w="542925" h="704850">
                  <a:moveTo>
                    <a:pt x="0" y="0"/>
                  </a:moveTo>
                  <a:lnTo>
                    <a:pt x="546735" y="352425"/>
                  </a:lnTo>
                  <a:lnTo>
                    <a:pt x="0" y="704850"/>
                  </a:lnTo>
                  <a:close/>
                </a:path>
              </a:pathLst>
            </a:custGeom>
            <a:solidFill>
              <a:srgbClr val="000000"/>
            </a:solidFill>
            <a:ln w="9525" cap="flat">
              <a:noFill/>
              <a:prstDash val="solid"/>
              <a:miter/>
            </a:ln>
          </p:spPr>
          <p:txBody>
            <a:bodyPr rtlCol="0" anchor="ctr"/>
            <a:lstStyle/>
            <a:p>
              <a:endParaRPr lang="en-GB"/>
            </a:p>
          </p:txBody>
        </p:sp>
      </p:grpSp>
      <p:grpSp>
        <p:nvGrpSpPr>
          <p:cNvPr id="115" name="Green box">
            <a:extLst>
              <a:ext uri="{FF2B5EF4-FFF2-40B4-BE49-F238E27FC236}">
                <a16:creationId xmlns:a16="http://schemas.microsoft.com/office/drawing/2014/main" id="{5F098E2E-3E96-417E-839D-CC7586DC455B}"/>
              </a:ext>
            </a:extLst>
          </p:cNvPr>
          <p:cNvGrpSpPr/>
          <p:nvPr/>
        </p:nvGrpSpPr>
        <p:grpSpPr>
          <a:xfrm>
            <a:off x="4822800" y="1494000"/>
            <a:ext cx="1171200" cy="1170000"/>
            <a:chOff x="117814" y="1964377"/>
            <a:chExt cx="1171200" cy="1170000"/>
          </a:xfrm>
        </p:grpSpPr>
        <p:sp>
          <p:nvSpPr>
            <p:cNvPr id="116" name="Green box">
              <a:extLst>
                <a:ext uri="{FF2B5EF4-FFF2-40B4-BE49-F238E27FC236}">
                  <a16:creationId xmlns:a16="http://schemas.microsoft.com/office/drawing/2014/main" id="{23FA1019-5285-41B6-A53E-77DF765B04E5}"/>
                </a:ext>
              </a:extLst>
            </p:cNvPr>
            <p:cNvSpPr/>
            <p:nvPr/>
          </p:nvSpPr>
          <p:spPr>
            <a:xfrm>
              <a:off x="117814" y="1964377"/>
              <a:ext cx="1171200" cy="1170000"/>
            </a:xfrm>
            <a:prstGeom prst="rect">
              <a:avLst/>
            </a:prstGeom>
            <a:solidFill>
              <a:schemeClr val="accent4">
                <a:lumMod val="75000"/>
              </a:schemeClr>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tx1"/>
                </a:solidFill>
              </a:endParaRPr>
            </a:p>
          </p:txBody>
        </p:sp>
        <p:sp>
          <p:nvSpPr>
            <p:cNvPr id="117" name="Graphic 39" descr="Play">
              <a:extLst>
                <a:ext uri="{FF2B5EF4-FFF2-40B4-BE49-F238E27FC236}">
                  <a16:creationId xmlns:a16="http://schemas.microsoft.com/office/drawing/2014/main" id="{8848B7EC-0A1B-4866-BACE-F118CD9EB295}"/>
                </a:ext>
              </a:extLst>
            </p:cNvPr>
            <p:cNvSpPr/>
            <p:nvPr/>
          </p:nvSpPr>
          <p:spPr>
            <a:xfrm>
              <a:off x="431952" y="2196952"/>
              <a:ext cx="542925" cy="704850"/>
            </a:xfrm>
            <a:custGeom>
              <a:avLst/>
              <a:gdLst>
                <a:gd name="connsiteX0" fmla="*/ 0 w 542925"/>
                <a:gd name="connsiteY0" fmla="*/ 0 h 704850"/>
                <a:gd name="connsiteX1" fmla="*/ 546735 w 542925"/>
                <a:gd name="connsiteY1" fmla="*/ 352425 h 704850"/>
                <a:gd name="connsiteX2" fmla="*/ 0 w 542925"/>
                <a:gd name="connsiteY2" fmla="*/ 704850 h 704850"/>
              </a:gdLst>
              <a:ahLst/>
              <a:cxnLst>
                <a:cxn ang="0">
                  <a:pos x="connsiteX0" y="connsiteY0"/>
                </a:cxn>
                <a:cxn ang="0">
                  <a:pos x="connsiteX1" y="connsiteY1"/>
                </a:cxn>
                <a:cxn ang="0">
                  <a:pos x="connsiteX2" y="connsiteY2"/>
                </a:cxn>
              </a:cxnLst>
              <a:rect l="l" t="t" r="r" b="b"/>
              <a:pathLst>
                <a:path w="542925" h="704850">
                  <a:moveTo>
                    <a:pt x="0" y="0"/>
                  </a:moveTo>
                  <a:lnTo>
                    <a:pt x="546735" y="352425"/>
                  </a:lnTo>
                  <a:lnTo>
                    <a:pt x="0" y="704850"/>
                  </a:lnTo>
                  <a:close/>
                </a:path>
              </a:pathLst>
            </a:custGeom>
            <a:solidFill>
              <a:srgbClr val="000000"/>
            </a:solidFill>
            <a:ln w="9525" cap="flat">
              <a:noFill/>
              <a:prstDash val="solid"/>
              <a:miter/>
            </a:ln>
          </p:spPr>
          <p:txBody>
            <a:bodyPr rtlCol="0" anchor="ctr"/>
            <a:lstStyle/>
            <a:p>
              <a:endParaRPr lang="en-GB"/>
            </a:p>
          </p:txBody>
        </p:sp>
      </p:grpSp>
      <p:grpSp>
        <p:nvGrpSpPr>
          <p:cNvPr id="118" name="Blue box">
            <a:extLst>
              <a:ext uri="{FF2B5EF4-FFF2-40B4-BE49-F238E27FC236}">
                <a16:creationId xmlns:a16="http://schemas.microsoft.com/office/drawing/2014/main" id="{70B1FC0E-1FD8-465B-BED0-940A71014221}"/>
              </a:ext>
            </a:extLst>
          </p:cNvPr>
          <p:cNvGrpSpPr/>
          <p:nvPr/>
        </p:nvGrpSpPr>
        <p:grpSpPr>
          <a:xfrm>
            <a:off x="4822800" y="2844000"/>
            <a:ext cx="1171200" cy="1170000"/>
            <a:chOff x="117814" y="3314377"/>
            <a:chExt cx="1171200" cy="1170000"/>
          </a:xfrm>
        </p:grpSpPr>
        <p:sp>
          <p:nvSpPr>
            <p:cNvPr id="119" name="Blue box">
              <a:extLst>
                <a:ext uri="{FF2B5EF4-FFF2-40B4-BE49-F238E27FC236}">
                  <a16:creationId xmlns:a16="http://schemas.microsoft.com/office/drawing/2014/main" id="{932900AB-7DA0-457E-B20C-101018D6332B}"/>
                </a:ext>
              </a:extLst>
            </p:cNvPr>
            <p:cNvSpPr/>
            <p:nvPr/>
          </p:nvSpPr>
          <p:spPr>
            <a:xfrm>
              <a:off x="117814" y="3314377"/>
              <a:ext cx="1171200" cy="1170000"/>
            </a:xfrm>
            <a:prstGeom prst="rect">
              <a:avLst/>
            </a:prstGeom>
            <a:solidFill>
              <a:schemeClr val="accent5"/>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tx1"/>
                </a:solidFill>
              </a:endParaRPr>
            </a:p>
          </p:txBody>
        </p:sp>
        <p:sp>
          <p:nvSpPr>
            <p:cNvPr id="120" name="Graphic 39" descr="Play">
              <a:extLst>
                <a:ext uri="{FF2B5EF4-FFF2-40B4-BE49-F238E27FC236}">
                  <a16:creationId xmlns:a16="http://schemas.microsoft.com/office/drawing/2014/main" id="{F32B88D6-F75C-44EE-8F93-29AA3026904D}"/>
                </a:ext>
              </a:extLst>
            </p:cNvPr>
            <p:cNvSpPr/>
            <p:nvPr/>
          </p:nvSpPr>
          <p:spPr>
            <a:xfrm>
              <a:off x="431952" y="3546952"/>
              <a:ext cx="542925" cy="704850"/>
            </a:xfrm>
            <a:custGeom>
              <a:avLst/>
              <a:gdLst>
                <a:gd name="connsiteX0" fmla="*/ 0 w 542925"/>
                <a:gd name="connsiteY0" fmla="*/ 0 h 704850"/>
                <a:gd name="connsiteX1" fmla="*/ 546735 w 542925"/>
                <a:gd name="connsiteY1" fmla="*/ 352425 h 704850"/>
                <a:gd name="connsiteX2" fmla="*/ 0 w 542925"/>
                <a:gd name="connsiteY2" fmla="*/ 704850 h 704850"/>
              </a:gdLst>
              <a:ahLst/>
              <a:cxnLst>
                <a:cxn ang="0">
                  <a:pos x="connsiteX0" y="connsiteY0"/>
                </a:cxn>
                <a:cxn ang="0">
                  <a:pos x="connsiteX1" y="connsiteY1"/>
                </a:cxn>
                <a:cxn ang="0">
                  <a:pos x="connsiteX2" y="connsiteY2"/>
                </a:cxn>
              </a:cxnLst>
              <a:rect l="l" t="t" r="r" b="b"/>
              <a:pathLst>
                <a:path w="542925" h="704850">
                  <a:moveTo>
                    <a:pt x="0" y="0"/>
                  </a:moveTo>
                  <a:lnTo>
                    <a:pt x="546735" y="352425"/>
                  </a:lnTo>
                  <a:lnTo>
                    <a:pt x="0" y="704850"/>
                  </a:lnTo>
                  <a:close/>
                </a:path>
              </a:pathLst>
            </a:custGeom>
            <a:solidFill>
              <a:srgbClr val="000000"/>
            </a:solidFill>
            <a:ln w="9525" cap="flat">
              <a:noFill/>
              <a:prstDash val="solid"/>
              <a:miter/>
            </a:ln>
          </p:spPr>
          <p:txBody>
            <a:bodyPr rtlCol="0" anchor="ctr"/>
            <a:lstStyle/>
            <a:p>
              <a:endParaRPr lang="en-GB"/>
            </a:p>
          </p:txBody>
        </p:sp>
      </p:grpSp>
      <p:grpSp>
        <p:nvGrpSpPr>
          <p:cNvPr id="121" name="Orange box">
            <a:extLst>
              <a:ext uri="{FF2B5EF4-FFF2-40B4-BE49-F238E27FC236}">
                <a16:creationId xmlns:a16="http://schemas.microsoft.com/office/drawing/2014/main" id="{4D6368A9-2256-4556-9403-ADD023756C35}"/>
              </a:ext>
            </a:extLst>
          </p:cNvPr>
          <p:cNvGrpSpPr/>
          <p:nvPr/>
        </p:nvGrpSpPr>
        <p:grpSpPr>
          <a:xfrm>
            <a:off x="4822800" y="4194000"/>
            <a:ext cx="1171200" cy="1170000"/>
            <a:chOff x="117814" y="4664377"/>
            <a:chExt cx="1171200" cy="1170000"/>
          </a:xfrm>
        </p:grpSpPr>
        <p:sp>
          <p:nvSpPr>
            <p:cNvPr id="122" name="Orange box">
              <a:extLst>
                <a:ext uri="{FF2B5EF4-FFF2-40B4-BE49-F238E27FC236}">
                  <a16:creationId xmlns:a16="http://schemas.microsoft.com/office/drawing/2014/main" id="{C7E2702C-75C9-4261-9464-710CC7290744}"/>
                </a:ext>
              </a:extLst>
            </p:cNvPr>
            <p:cNvSpPr/>
            <p:nvPr/>
          </p:nvSpPr>
          <p:spPr>
            <a:xfrm>
              <a:off x="117814" y="4664377"/>
              <a:ext cx="1171200" cy="1170000"/>
            </a:xfrm>
            <a:prstGeom prst="rect">
              <a:avLst/>
            </a:prstGeom>
            <a:solidFill>
              <a:schemeClr val="accent2">
                <a:lumMod val="50000"/>
                <a:lumOff val="50000"/>
              </a:schemeClr>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chemeClr val="tx1"/>
                </a:solidFill>
              </a:endParaRPr>
            </a:p>
          </p:txBody>
        </p:sp>
        <p:sp>
          <p:nvSpPr>
            <p:cNvPr id="123" name="Graphic 39" descr="Play">
              <a:extLst>
                <a:ext uri="{FF2B5EF4-FFF2-40B4-BE49-F238E27FC236}">
                  <a16:creationId xmlns:a16="http://schemas.microsoft.com/office/drawing/2014/main" id="{C824B0F0-1BBB-47BD-938E-DB55803D2FB9}"/>
                </a:ext>
              </a:extLst>
            </p:cNvPr>
            <p:cNvSpPr/>
            <p:nvPr/>
          </p:nvSpPr>
          <p:spPr>
            <a:xfrm>
              <a:off x="431952" y="4896952"/>
              <a:ext cx="542925" cy="704850"/>
            </a:xfrm>
            <a:custGeom>
              <a:avLst/>
              <a:gdLst>
                <a:gd name="connsiteX0" fmla="*/ 0 w 542925"/>
                <a:gd name="connsiteY0" fmla="*/ 0 h 704850"/>
                <a:gd name="connsiteX1" fmla="*/ 546735 w 542925"/>
                <a:gd name="connsiteY1" fmla="*/ 352425 h 704850"/>
                <a:gd name="connsiteX2" fmla="*/ 0 w 542925"/>
                <a:gd name="connsiteY2" fmla="*/ 704850 h 704850"/>
              </a:gdLst>
              <a:ahLst/>
              <a:cxnLst>
                <a:cxn ang="0">
                  <a:pos x="connsiteX0" y="connsiteY0"/>
                </a:cxn>
                <a:cxn ang="0">
                  <a:pos x="connsiteX1" y="connsiteY1"/>
                </a:cxn>
                <a:cxn ang="0">
                  <a:pos x="connsiteX2" y="connsiteY2"/>
                </a:cxn>
              </a:cxnLst>
              <a:rect l="l" t="t" r="r" b="b"/>
              <a:pathLst>
                <a:path w="542925" h="704850">
                  <a:moveTo>
                    <a:pt x="0" y="0"/>
                  </a:moveTo>
                  <a:lnTo>
                    <a:pt x="546735" y="352425"/>
                  </a:lnTo>
                  <a:lnTo>
                    <a:pt x="0" y="704850"/>
                  </a:lnTo>
                  <a:close/>
                </a:path>
              </a:pathLst>
            </a:custGeom>
            <a:solidFill>
              <a:srgbClr val="000000"/>
            </a:solidFill>
            <a:ln w="9525" cap="flat">
              <a:noFill/>
              <a:prstDash val="solid"/>
              <a:miter/>
            </a:ln>
          </p:spPr>
          <p:txBody>
            <a:bodyPr rtlCol="0" anchor="ctr"/>
            <a:lstStyle/>
            <a:p>
              <a:endParaRPr lang="en-GB"/>
            </a:p>
          </p:txBody>
        </p:sp>
      </p:grpSp>
      <p:sp>
        <p:nvSpPr>
          <p:cNvPr id="9" name="Rectangle 8">
            <a:extLst>
              <a:ext uri="{FF2B5EF4-FFF2-40B4-BE49-F238E27FC236}">
                <a16:creationId xmlns:a16="http://schemas.microsoft.com/office/drawing/2014/main" id="{CB3D0057-6A3B-466D-8E29-F0F46FB42EE9}"/>
              </a:ext>
            </a:extLst>
          </p:cNvPr>
          <p:cNvSpPr/>
          <p:nvPr/>
        </p:nvSpPr>
        <p:spPr>
          <a:xfrm>
            <a:off x="4822800" y="5537874"/>
            <a:ext cx="3870000" cy="1170000"/>
          </a:xfrm>
          <a:prstGeom prst="rect">
            <a:avLst/>
          </a:prstGeom>
          <a:blipFill>
            <a:blip r:embed="rId2"/>
            <a:srcRect/>
            <a:stretch>
              <a:fillRect l="-3771" t="-8975" r="-5397" b="-68209"/>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srgbClr val="FF0000"/>
              </a:solidFill>
            </a:endParaRPr>
          </a:p>
        </p:txBody>
      </p:sp>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4000"/>
            <a:ext cx="3870000" cy="2520000"/>
          </a:xfrm>
          <a:solidFill>
            <a:schemeClr val="bg1"/>
          </a:solidFill>
          <a:ln>
            <a:solidFill>
              <a:schemeClr val="bg1">
                <a:lumMod val="85000"/>
              </a:schemeClr>
            </a:solidFill>
          </a:ln>
        </p:spPr>
        <p:txBody>
          <a:bodyPr lIns="90000" tIns="90000" rIns="90000" bIns="90000" anchor="ctr">
            <a:noAutofit/>
          </a:bodyPr>
          <a:lstStyle/>
          <a:p>
            <a:r>
              <a:rPr lang="en-GB" sz="3200" spc="100" dirty="0"/>
              <a:t>Modelling the hydroecological impact of climate change</a:t>
            </a:r>
          </a:p>
        </p:txBody>
      </p:sp>
      <p:sp>
        <p:nvSpPr>
          <p:cNvPr id="8" name="Rectangle 7">
            <a:extLst>
              <a:ext uri="{FF2B5EF4-FFF2-40B4-BE49-F238E27FC236}">
                <a16:creationId xmlns:a16="http://schemas.microsoft.com/office/drawing/2014/main" id="{F71C32AD-C970-446B-BA9C-E55DE2D2B902}"/>
              </a:ext>
            </a:extLst>
          </p:cNvPr>
          <p:cNvSpPr/>
          <p:nvPr/>
        </p:nvSpPr>
        <p:spPr>
          <a:xfrm>
            <a:off x="774000" y="4187874"/>
            <a:ext cx="387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Methods investigating </a:t>
            </a:r>
            <a:br>
              <a:rPr lang="en-GB" dirty="0">
                <a:solidFill>
                  <a:schemeClr val="tx1"/>
                </a:solidFill>
              </a:rPr>
            </a:br>
            <a:r>
              <a:rPr lang="en-GB" dirty="0">
                <a:solidFill>
                  <a:schemeClr val="tx1"/>
                </a:solidFill>
              </a:rPr>
              <a:t>hydroecological response have, typically, been qualitative in nature </a:t>
            </a:r>
            <a:br>
              <a:rPr lang="en-GB" dirty="0">
                <a:solidFill>
                  <a:schemeClr val="tx1"/>
                </a:solidFill>
              </a:rPr>
            </a:br>
            <a:r>
              <a:rPr lang="en-GB" dirty="0">
                <a:solidFill>
                  <a:schemeClr val="tx1"/>
                </a:solidFill>
              </a:rPr>
              <a:t>or quantitative with limited scope.</a:t>
            </a:r>
          </a:p>
          <a:p>
            <a:pPr algn="ctr"/>
            <a:r>
              <a:rPr lang="en-GB" dirty="0">
                <a:solidFill>
                  <a:schemeClr val="tx1"/>
                </a:solidFill>
              </a:rPr>
              <a:t>The effect of uncertainty (e.g. parameter, structural, emissions scenario) is rarely considered.</a:t>
            </a:r>
          </a:p>
        </p:txBody>
      </p:sp>
      <p:sp>
        <p:nvSpPr>
          <p:cNvPr id="19" name="Rectangle 18">
            <a:extLst>
              <a:ext uri="{FF2B5EF4-FFF2-40B4-BE49-F238E27FC236}">
                <a16:creationId xmlns:a16="http://schemas.microsoft.com/office/drawing/2014/main" id="{EE17E36A-EFA5-4433-84FB-37C3A844CEE9}"/>
              </a:ext>
            </a:extLst>
          </p:cNvPr>
          <p:cNvSpPr/>
          <p:nvPr/>
        </p:nvSpPr>
        <p:spPr>
          <a:xfrm>
            <a:off x="774000" y="2851469"/>
            <a:ext cx="38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Hydroecological impact, the impact </a:t>
            </a:r>
            <a:br>
              <a:rPr lang="en-GB" dirty="0">
                <a:solidFill>
                  <a:schemeClr val="tx1"/>
                </a:solidFill>
              </a:rPr>
            </a:br>
            <a:r>
              <a:rPr lang="en-GB" dirty="0">
                <a:solidFill>
                  <a:schemeClr val="tx1"/>
                </a:solidFill>
              </a:rPr>
              <a:t>of the flow regime on river ecology</a:t>
            </a:r>
          </a:p>
        </p:txBody>
      </p:sp>
      <p:sp>
        <p:nvSpPr>
          <p:cNvPr id="80" name="Rectangle 79">
            <a:hlinkClick r:id="rId3" action="ppaction://hlinksldjump"/>
            <a:extLst>
              <a:ext uri="{FF2B5EF4-FFF2-40B4-BE49-F238E27FC236}">
                <a16:creationId xmlns:a16="http://schemas.microsoft.com/office/drawing/2014/main" id="{F6E8A524-4349-46DC-BFBA-1F1459DD4EF0}"/>
              </a:ext>
            </a:extLst>
          </p:cNvPr>
          <p:cNvSpPr/>
          <p:nvPr/>
        </p:nvSpPr>
        <p:spPr>
          <a:xfrm>
            <a:off x="10224000" y="5543999"/>
            <a:ext cx="1170000" cy="1170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sp>
        <p:nvSpPr>
          <p:cNvPr id="81" name="Isosceles Triangle 80">
            <a:hlinkClick r:id="" action="ppaction://hlinkshowjump?jump=nextslide"/>
            <a:extLst>
              <a:ext uri="{FF2B5EF4-FFF2-40B4-BE49-F238E27FC236}">
                <a16:creationId xmlns:a16="http://schemas.microsoft.com/office/drawing/2014/main" id="{ADDB653A-56B4-43FD-9EC0-EB5A2D86155A}"/>
              </a:ext>
            </a:extLst>
          </p:cNvPr>
          <p:cNvSpPr/>
          <p:nvPr/>
        </p:nvSpPr>
        <p:spPr>
          <a:xfrm rot="5400000">
            <a:off x="11433750" y="3249000"/>
            <a:ext cx="1156500" cy="3600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82" name="TextBox 81">
            <a:extLst>
              <a:ext uri="{FF2B5EF4-FFF2-40B4-BE49-F238E27FC236}">
                <a16:creationId xmlns:a16="http://schemas.microsoft.com/office/drawing/2014/main" id="{47E24FC4-403E-4EC5-AC63-BD500B8FC576}"/>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83" name="Isosceles Triangle 82">
            <a:hlinkClick r:id="" action="ppaction://hlinkshowjump?jump=previousslide"/>
            <a:extLst>
              <a:ext uri="{FF2B5EF4-FFF2-40B4-BE49-F238E27FC236}">
                <a16:creationId xmlns:a16="http://schemas.microsoft.com/office/drawing/2014/main" id="{98AE0335-E875-4D89-A0E4-74B5D69FE8C9}"/>
              </a:ext>
            </a:extLst>
          </p:cNvPr>
          <p:cNvSpPr/>
          <p:nvPr/>
        </p:nvSpPr>
        <p:spPr>
          <a:xfrm rot="16200000">
            <a:off x="-398250" y="3249000"/>
            <a:ext cx="1156500" cy="3600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84" name="TextBox 83">
            <a:extLst>
              <a:ext uri="{FF2B5EF4-FFF2-40B4-BE49-F238E27FC236}">
                <a16:creationId xmlns:a16="http://schemas.microsoft.com/office/drawing/2014/main" id="{616C818D-068E-47C2-B814-F4F616E9F701}"/>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pic>
        <p:nvPicPr>
          <p:cNvPr id="4" name="Picture 3">
            <a:extLst>
              <a:ext uri="{FF2B5EF4-FFF2-40B4-BE49-F238E27FC236}">
                <a16:creationId xmlns:a16="http://schemas.microsoft.com/office/drawing/2014/main" id="{1D1421F2-F0EA-46D1-ADD0-3FAE8E114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538" y="5540937"/>
            <a:ext cx="900924" cy="1170000"/>
          </a:xfrm>
          <a:prstGeom prst="rect">
            <a:avLst/>
          </a:prstGeom>
        </p:spPr>
      </p:pic>
    </p:spTree>
    <p:extLst>
      <p:ext uri="{BB962C8B-B14F-4D97-AF65-F5344CB8AC3E}">
        <p14:creationId xmlns:p14="http://schemas.microsoft.com/office/powerpoint/2010/main" val="353896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2"/>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up)">
                                      <p:cBhvr>
                                        <p:cTn id="7" dur="1500"/>
                                        <p:tgtEl>
                                          <p:spTgt spid="99"/>
                                        </p:tgtEl>
                                      </p:cBhvr>
                                    </p:animEffect>
                                  </p:childTnLst>
                                </p:cTn>
                              </p:par>
                            </p:childTnLst>
                          </p:cTn>
                        </p:par>
                      </p:childTnLst>
                    </p:cTn>
                  </p:par>
                </p:childTnLst>
              </p:cTn>
              <p:nextCondLst>
                <p:cond evt="onClick" delay="0">
                  <p:tgtEl>
                    <p:spTgt spid="112"/>
                  </p:tgtEl>
                </p:cond>
              </p:nextCondLst>
            </p:seq>
            <p:seq concurrent="1" nextAc="seek">
              <p:cTn id="8" restart="whenNotActive" fill="hold" evtFilter="cancelBubble" nodeType="interactiveSeq">
                <p:stCondLst>
                  <p:cond evt="onClick" delay="0">
                    <p:tgtEl>
                      <p:spTgt spid="115"/>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wipe(up)">
                                      <p:cBhvr>
                                        <p:cTn id="13" dur="1500"/>
                                        <p:tgtEl>
                                          <p:spTgt spid="98"/>
                                        </p:tgtEl>
                                      </p:cBhvr>
                                    </p:animEffect>
                                  </p:childTnLst>
                                </p:cTn>
                              </p:par>
                            </p:childTnLst>
                          </p:cTn>
                        </p:par>
                      </p:childTnLst>
                    </p:cTn>
                  </p:par>
                </p:childTnLst>
              </p:cTn>
              <p:nextCondLst>
                <p:cond evt="onClick" delay="0">
                  <p:tgtEl>
                    <p:spTgt spid="115"/>
                  </p:tgtEl>
                </p:cond>
              </p:nextCondLst>
            </p:seq>
            <p:seq concurrent="1" nextAc="seek">
              <p:cTn id="14" restart="whenNotActive" fill="hold" evtFilter="cancelBubble" nodeType="interactiveSeq">
                <p:stCondLst>
                  <p:cond evt="onClick" delay="0">
                    <p:tgtEl>
                      <p:spTgt spid="118"/>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wipe(up)">
                                      <p:cBhvr>
                                        <p:cTn id="19" dur="1500"/>
                                        <p:tgtEl>
                                          <p:spTgt spid="10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wipe(up)">
                                      <p:cBhvr>
                                        <p:cTn id="22" dur="1500"/>
                                        <p:tgtEl>
                                          <p:spTgt spid="102"/>
                                        </p:tgtEl>
                                      </p:cBhvr>
                                    </p:animEffect>
                                  </p:childTnLst>
                                </p:cTn>
                              </p:par>
                            </p:childTnLst>
                          </p:cTn>
                        </p:par>
                      </p:childTnLst>
                    </p:cTn>
                  </p:par>
                </p:childTnLst>
              </p:cTn>
              <p:nextCondLst>
                <p:cond evt="onClick" delay="0">
                  <p:tgtEl>
                    <p:spTgt spid="118"/>
                  </p:tgtEl>
                </p:cond>
              </p:nextCondLst>
            </p:seq>
            <p:seq concurrent="1" nextAc="seek">
              <p:cTn id="23" restart="whenNotActive" fill="hold" evtFilter="cancelBubble" nodeType="interactiveSeq">
                <p:stCondLst>
                  <p:cond evt="onClick" delay="0">
                    <p:tgtEl>
                      <p:spTgt spid="121"/>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wipe(up)">
                                      <p:cBhvr>
                                        <p:cTn id="28" dur="1500"/>
                                        <p:tgtEl>
                                          <p:spTgt spid="10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wipe(up)">
                                      <p:cBhvr>
                                        <p:cTn id="31" dur="250"/>
                                        <p:tgtEl>
                                          <p:spTgt spid="104"/>
                                        </p:tgtEl>
                                      </p:cBhvr>
                                    </p:animEffect>
                                  </p:childTnLst>
                                </p:cTn>
                              </p:par>
                            </p:childTnLst>
                          </p:cTn>
                        </p:par>
                        <p:par>
                          <p:cTn id="32" fill="hold">
                            <p:stCondLst>
                              <p:cond delay="1500"/>
                            </p:stCondLst>
                            <p:childTnLst>
                              <p:par>
                                <p:cTn id="33" presetID="1" presetClass="entr" presetSubtype="0" fill="hold" grpId="0" nodeType="after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110"/>
                                        </p:tgtEl>
                                        <p:attrNameLst>
                                          <p:attrName>style.visibility</p:attrName>
                                        </p:attrNameLst>
                                      </p:cBhvr>
                                      <p:to>
                                        <p:strVal val="visible"/>
                                      </p:to>
                                    </p:set>
                                  </p:childTnLst>
                                </p:cTn>
                              </p:par>
                            </p:childTnLst>
                          </p:cTn>
                        </p:par>
                        <p:par>
                          <p:cTn id="38" fill="hold">
                            <p:stCondLst>
                              <p:cond delay="1500"/>
                            </p:stCondLst>
                            <p:childTnLst>
                              <p:par>
                                <p:cTn id="39" presetID="1" presetClass="entr" presetSubtype="0" fill="hold" nodeType="after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childTnLst>
                          </p:cTn>
                        </p:par>
                      </p:childTnLst>
                    </p:cTn>
                  </p:par>
                </p:childTnLst>
              </p:cTn>
              <p:nextCondLst>
                <p:cond evt="onClick" delay="0">
                  <p:tgtEl>
                    <p:spTgt spid="121"/>
                  </p:tgtEl>
                </p:cond>
              </p:nextCondLst>
            </p:seq>
          </p:childTnLst>
        </p:cTn>
      </p:par>
    </p:tnLst>
    <p:bldLst>
      <p:bldP spid="91" grpId="0"/>
      <p:bldP spid="98" grpId="0" animBg="1"/>
      <p:bldP spid="99" grpId="0" animBg="1"/>
      <p:bldP spid="101" grpId="0" animBg="1"/>
      <p:bldP spid="102" grpId="0" animBg="1"/>
      <p:bldP spid="103" grpId="0" animBg="1"/>
      <p:bldP spid="104" grpId="0" animBg="1"/>
      <p:bldP spid="1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4000"/>
            <a:ext cx="2520000" cy="2520000"/>
          </a:xfrm>
          <a:solidFill>
            <a:schemeClr val="accent1"/>
          </a:solidFill>
          <a:ln>
            <a:solidFill>
              <a:schemeClr val="bg1">
                <a:lumMod val="85000"/>
              </a:schemeClr>
            </a:solidFill>
          </a:ln>
        </p:spPr>
        <p:txBody>
          <a:bodyPr lIns="90000" tIns="90000" rIns="90000" bIns="90000" anchor="ctr">
            <a:normAutofit/>
          </a:bodyPr>
          <a:lstStyle/>
          <a:p>
            <a:pPr>
              <a:lnSpc>
                <a:spcPct val="110000"/>
              </a:lnSpc>
              <a:spcAft>
                <a:spcPts val="500"/>
              </a:spcAft>
            </a:pPr>
            <a:r>
              <a:rPr lang="en-GB" sz="3200" spc="100" dirty="0"/>
              <a:t>Chalk streams</a:t>
            </a:r>
          </a:p>
        </p:txBody>
      </p:sp>
      <p:sp>
        <p:nvSpPr>
          <p:cNvPr id="8" name="Rectangle 7">
            <a:extLst>
              <a:ext uri="{FF2B5EF4-FFF2-40B4-BE49-F238E27FC236}">
                <a16:creationId xmlns:a16="http://schemas.microsoft.com/office/drawing/2014/main" id="{F71C32AD-C970-446B-BA9C-E55DE2D2B902}"/>
              </a:ext>
            </a:extLst>
          </p:cNvPr>
          <p:cNvSpPr/>
          <p:nvPr/>
        </p:nvSpPr>
        <p:spPr>
          <a:xfrm>
            <a:off x="774000" y="2844000"/>
            <a:ext cx="2520000" cy="2520000"/>
          </a:xfrm>
          <a:prstGeom prst="rect">
            <a:avLst/>
          </a:prstGeom>
          <a:blipFill>
            <a:blip r:embed="rId2">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10" name="Rectangle 9">
            <a:extLst>
              <a:ext uri="{FF2B5EF4-FFF2-40B4-BE49-F238E27FC236}">
                <a16:creationId xmlns:a16="http://schemas.microsoft.com/office/drawing/2014/main" id="{B4BD2211-E493-4BD2-8888-038FC04E245C}"/>
              </a:ext>
            </a:extLst>
          </p:cNvPr>
          <p:cNvSpPr/>
          <p:nvPr/>
        </p:nvSpPr>
        <p:spPr>
          <a:xfrm>
            <a:off x="3474000" y="144000"/>
            <a:ext cx="252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Support uniquely </a:t>
            </a:r>
            <a:r>
              <a:rPr lang="en-GB" dirty="0">
                <a:solidFill>
                  <a:schemeClr val="accent1"/>
                </a:solidFill>
              </a:rPr>
              <a:t>“diverse and fecund ecosystems” </a:t>
            </a:r>
            <a:r>
              <a:rPr lang="en-GB" sz="1050" dirty="0">
                <a:solidFill>
                  <a:schemeClr val="tx1"/>
                </a:solidFill>
              </a:rPr>
              <a:t>[3]</a:t>
            </a:r>
          </a:p>
        </p:txBody>
      </p:sp>
      <p:sp>
        <p:nvSpPr>
          <p:cNvPr id="11" name="Rectangle 10">
            <a:extLst>
              <a:ext uri="{FF2B5EF4-FFF2-40B4-BE49-F238E27FC236}">
                <a16:creationId xmlns:a16="http://schemas.microsoft.com/office/drawing/2014/main" id="{E4C48245-F617-44B6-882A-C5757CACFB46}"/>
              </a:ext>
            </a:extLst>
          </p:cNvPr>
          <p:cNvSpPr/>
          <p:nvPr/>
        </p:nvSpPr>
        <p:spPr>
          <a:xfrm>
            <a:off x="6172800" y="4194000"/>
            <a:ext cx="252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2400" i="1" dirty="0">
                <a:solidFill>
                  <a:schemeClr val="tx1"/>
                </a:solidFill>
              </a:rPr>
              <a:t>Complex </a:t>
            </a:r>
            <a:br>
              <a:rPr lang="en-GB" sz="2400" i="1" dirty="0">
                <a:solidFill>
                  <a:schemeClr val="tx1"/>
                </a:solidFill>
              </a:rPr>
            </a:br>
            <a:r>
              <a:rPr lang="en-GB" sz="2400" dirty="0">
                <a:solidFill>
                  <a:schemeClr val="tx1"/>
                </a:solidFill>
              </a:rPr>
              <a:t>hydrological</a:t>
            </a:r>
            <a:br>
              <a:rPr lang="en-GB" sz="2400" dirty="0">
                <a:solidFill>
                  <a:schemeClr val="tx1"/>
                </a:solidFill>
              </a:rPr>
            </a:br>
            <a:r>
              <a:rPr lang="en-GB" sz="2400" dirty="0">
                <a:solidFill>
                  <a:schemeClr val="tx1"/>
                </a:solidFill>
              </a:rPr>
              <a:t>processes</a:t>
            </a:r>
          </a:p>
        </p:txBody>
      </p:sp>
      <p:sp>
        <p:nvSpPr>
          <p:cNvPr id="12" name="Rectangle 11">
            <a:extLst>
              <a:ext uri="{FF2B5EF4-FFF2-40B4-BE49-F238E27FC236}">
                <a16:creationId xmlns:a16="http://schemas.microsoft.com/office/drawing/2014/main" id="{844115C6-ABAB-4C2C-AC94-DE83DEDAA61D}"/>
              </a:ext>
            </a:extLst>
          </p:cNvPr>
          <p:cNvSpPr/>
          <p:nvPr/>
        </p:nvSpPr>
        <p:spPr>
          <a:xfrm>
            <a:off x="6172800" y="144000"/>
            <a:ext cx="2520000" cy="2520000"/>
          </a:xfrm>
          <a:prstGeom prst="rect">
            <a:avLst/>
          </a:prstGeom>
          <a:blipFill>
            <a:blip r:embed="rId3">
              <a:extLst>
                <a:ext uri="{28A0092B-C50C-407E-A947-70E740481C1C}">
                  <a14:useLocalDpi xmlns:a14="http://schemas.microsoft.com/office/drawing/2010/main"/>
                </a:ext>
              </a:extLst>
            </a:blip>
            <a:srcRect/>
            <a:stretch>
              <a:fillRect/>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15" name="Rectangle 14">
            <a:extLst>
              <a:ext uri="{FF2B5EF4-FFF2-40B4-BE49-F238E27FC236}">
                <a16:creationId xmlns:a16="http://schemas.microsoft.com/office/drawing/2014/main" id="{7047A3A9-4356-4A52-8A2C-631323EBA48B}"/>
              </a:ext>
            </a:extLst>
          </p:cNvPr>
          <p:cNvSpPr/>
          <p:nvPr/>
        </p:nvSpPr>
        <p:spPr>
          <a:xfrm>
            <a:off x="8874000" y="2844000"/>
            <a:ext cx="252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b="1" dirty="0">
                <a:solidFill>
                  <a:schemeClr val="tx1"/>
                </a:solidFill>
              </a:rPr>
              <a:t>Chalk streams have a long memory</a:t>
            </a:r>
            <a:r>
              <a:rPr lang="en-GB" sz="1400" dirty="0">
                <a:solidFill>
                  <a:schemeClr val="tx1"/>
                </a:solidFill>
              </a:rPr>
              <a:t>. The impact of flow perturbation (i.e. flood and drought) is in part, determined by the </a:t>
            </a:r>
            <a:r>
              <a:rPr lang="en-GB" sz="1400" b="1" dirty="0">
                <a:solidFill>
                  <a:schemeClr val="tx1"/>
                </a:solidFill>
              </a:rPr>
              <a:t>health of the river ecosystem prior to an event</a:t>
            </a:r>
            <a:r>
              <a:rPr lang="en-GB" sz="1400" dirty="0">
                <a:solidFill>
                  <a:schemeClr val="tx1"/>
                </a:solidFill>
              </a:rPr>
              <a:t>.</a:t>
            </a:r>
          </a:p>
        </p:txBody>
      </p:sp>
      <p:sp>
        <p:nvSpPr>
          <p:cNvPr id="16" name="Rectangle 15">
            <a:extLst>
              <a:ext uri="{FF2B5EF4-FFF2-40B4-BE49-F238E27FC236}">
                <a16:creationId xmlns:a16="http://schemas.microsoft.com/office/drawing/2014/main" id="{CAAD6C7B-1F05-4A71-BBC4-93CB5FA2F28E}"/>
              </a:ext>
            </a:extLst>
          </p:cNvPr>
          <p:cNvSpPr/>
          <p:nvPr/>
        </p:nvSpPr>
        <p:spPr>
          <a:xfrm>
            <a:off x="8874000" y="144000"/>
            <a:ext cx="252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600" dirty="0">
                <a:solidFill>
                  <a:schemeClr val="tx1"/>
                </a:solidFill>
              </a:rPr>
              <a:t>English chalk streams</a:t>
            </a:r>
          </a:p>
          <a:p>
            <a:pPr algn="ctr">
              <a:lnSpc>
                <a:spcPct val="110000"/>
              </a:lnSpc>
              <a:spcAft>
                <a:spcPts val="500"/>
              </a:spcAft>
            </a:pPr>
            <a:r>
              <a:rPr lang="en-GB" sz="2000" b="1" dirty="0">
                <a:solidFill>
                  <a:schemeClr val="accent1"/>
                </a:solidFill>
              </a:rPr>
              <a:t>“remain in a shocking state of health” </a:t>
            </a:r>
            <a:r>
              <a:rPr lang="en-GB" sz="1050" dirty="0">
                <a:solidFill>
                  <a:schemeClr val="tx1"/>
                </a:solidFill>
              </a:rPr>
              <a:t>[3,4]</a:t>
            </a:r>
            <a:endParaRPr lang="en-GB" sz="1000" dirty="0">
              <a:solidFill>
                <a:schemeClr val="tx1"/>
              </a:solidFill>
            </a:endParaRPr>
          </a:p>
        </p:txBody>
      </p:sp>
      <p:sp>
        <p:nvSpPr>
          <p:cNvPr id="17" name="Rectangle 16">
            <a:extLst>
              <a:ext uri="{FF2B5EF4-FFF2-40B4-BE49-F238E27FC236}">
                <a16:creationId xmlns:a16="http://schemas.microsoft.com/office/drawing/2014/main" id="{99AFFFA0-3401-4793-B1BC-86ADF96A9A79}"/>
              </a:ext>
            </a:extLst>
          </p:cNvPr>
          <p:cNvSpPr/>
          <p:nvPr/>
        </p:nvSpPr>
        <p:spPr>
          <a:xfrm>
            <a:off x="774000" y="5544000"/>
            <a:ext cx="1170000" cy="1170000"/>
          </a:xfrm>
          <a:prstGeom prst="rect">
            <a:avLst/>
          </a:prstGeom>
          <a:blipFill>
            <a:blip r:embed="rId4" cstate="hqprint">
              <a:extLst>
                <a:ext uri="{28A0092B-C50C-407E-A947-70E740481C1C}">
                  <a14:useLocalDpi xmlns:a14="http://schemas.microsoft.com/office/drawing/2010/main"/>
                </a:ext>
              </a:extLst>
            </a:blip>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19" name="Rectangle 18">
            <a:extLst>
              <a:ext uri="{FF2B5EF4-FFF2-40B4-BE49-F238E27FC236}">
                <a16:creationId xmlns:a16="http://schemas.microsoft.com/office/drawing/2014/main" id="{EE17E36A-EFA5-4433-84FB-37C3A844CEE9}"/>
              </a:ext>
            </a:extLst>
          </p:cNvPr>
          <p:cNvSpPr/>
          <p:nvPr/>
        </p:nvSpPr>
        <p:spPr>
          <a:xfrm>
            <a:off x="3474000" y="5544000"/>
            <a:ext cx="11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050" dirty="0">
                <a:solidFill>
                  <a:schemeClr val="tx1"/>
                </a:solidFill>
              </a:rPr>
              <a:t>Photography: </a:t>
            </a:r>
            <a:br>
              <a:rPr lang="en-GB" sz="1050" dirty="0">
                <a:solidFill>
                  <a:schemeClr val="tx1"/>
                </a:solidFill>
              </a:rPr>
            </a:br>
            <a:r>
              <a:rPr lang="en-GB" sz="1050" dirty="0">
                <a:solidFill>
                  <a:schemeClr val="tx1"/>
                </a:solidFill>
              </a:rPr>
              <a:t>Nick Ford.</a:t>
            </a:r>
            <a:br>
              <a:rPr lang="en-GB" sz="1050" dirty="0">
                <a:solidFill>
                  <a:schemeClr val="tx1"/>
                </a:solidFill>
              </a:rPr>
            </a:br>
            <a:r>
              <a:rPr lang="en-GB" sz="1050" dirty="0">
                <a:solidFill>
                  <a:schemeClr val="tx1"/>
                </a:solidFill>
              </a:rPr>
              <a:t>CC BY-NC-ND 2.0</a:t>
            </a:r>
          </a:p>
        </p:txBody>
      </p:sp>
      <p:sp>
        <p:nvSpPr>
          <p:cNvPr id="20" name="Rectangle 19">
            <a:extLst>
              <a:ext uri="{FF2B5EF4-FFF2-40B4-BE49-F238E27FC236}">
                <a16:creationId xmlns:a16="http://schemas.microsoft.com/office/drawing/2014/main" id="{E4CBDFCC-B14D-4749-96DB-009AC67EED62}"/>
              </a:ext>
            </a:extLst>
          </p:cNvPr>
          <p:cNvSpPr/>
          <p:nvPr/>
        </p:nvSpPr>
        <p:spPr>
          <a:xfrm>
            <a:off x="4824000" y="5544000"/>
            <a:ext cx="1170000" cy="1170000"/>
          </a:xfrm>
          <a:prstGeom prst="rect">
            <a:avLst/>
          </a:prstGeom>
          <a:blipFill>
            <a:blip r:embed="rId5"/>
            <a:srcRect/>
            <a:stretch>
              <a:fillRect l="-35220" t="-85780" r="-11189" b="-21246"/>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1" name="Rectangle 20">
            <a:extLst>
              <a:ext uri="{FF2B5EF4-FFF2-40B4-BE49-F238E27FC236}">
                <a16:creationId xmlns:a16="http://schemas.microsoft.com/office/drawing/2014/main" id="{DA4E96FB-0BCE-452D-9F4F-78B216146C22}"/>
              </a:ext>
            </a:extLst>
          </p:cNvPr>
          <p:cNvSpPr/>
          <p:nvPr/>
        </p:nvSpPr>
        <p:spPr>
          <a:xfrm>
            <a:off x="6172800" y="2844000"/>
            <a:ext cx="1170000" cy="1170000"/>
          </a:xfrm>
          <a:prstGeom prst="rect">
            <a:avLst/>
          </a:prstGeom>
          <a:blipFill>
            <a:blip r:embed="rId6"/>
            <a:srcRect/>
            <a:stretch>
              <a:fillRect l="-107679" t="-123075" r="-223269" b="-81732"/>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2" name="Rectangle 21">
            <a:extLst>
              <a:ext uri="{FF2B5EF4-FFF2-40B4-BE49-F238E27FC236}">
                <a16:creationId xmlns:a16="http://schemas.microsoft.com/office/drawing/2014/main" id="{91AC8443-C04D-43D4-8797-BCD983D70861}"/>
              </a:ext>
            </a:extLst>
          </p:cNvPr>
          <p:cNvSpPr/>
          <p:nvPr/>
        </p:nvSpPr>
        <p:spPr>
          <a:xfrm>
            <a:off x="7521600" y="2844000"/>
            <a:ext cx="1170000" cy="1170000"/>
          </a:xfrm>
          <a:prstGeom prst="rect">
            <a:avLst/>
          </a:prstGeom>
          <a:blipFill>
            <a:blip r:embed="rId7"/>
            <a:srcRect/>
            <a:stretch>
              <a:fillRect l="-33334" r="-33334"/>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3" name="Rectangle 22">
            <a:extLst>
              <a:ext uri="{FF2B5EF4-FFF2-40B4-BE49-F238E27FC236}">
                <a16:creationId xmlns:a16="http://schemas.microsoft.com/office/drawing/2014/main" id="{1D14B550-79E1-432D-BE15-73B95C1114C0}"/>
              </a:ext>
            </a:extLst>
          </p:cNvPr>
          <p:cNvSpPr/>
          <p:nvPr/>
        </p:nvSpPr>
        <p:spPr>
          <a:xfrm>
            <a:off x="8872800" y="5544000"/>
            <a:ext cx="1170000" cy="1170000"/>
          </a:xfrm>
          <a:prstGeom prst="rect">
            <a:avLst/>
          </a:prstGeom>
          <a:blipFill>
            <a:blip r:embed="rId8">
              <a:extLst>
                <a:ext uri="{28A0092B-C50C-407E-A947-70E740481C1C}">
                  <a14:useLocalDpi xmlns:a14="http://schemas.microsoft.com/office/drawing/2010/main"/>
                </a:ext>
              </a:extLst>
            </a:blip>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dirty="0">
              <a:solidFill>
                <a:srgbClr val="FF0000"/>
              </a:solidFill>
            </a:endParaRPr>
          </a:p>
        </p:txBody>
      </p:sp>
      <p:grpSp>
        <p:nvGrpSpPr>
          <p:cNvPr id="41" name="Group 40">
            <a:extLst>
              <a:ext uri="{FF2B5EF4-FFF2-40B4-BE49-F238E27FC236}">
                <a16:creationId xmlns:a16="http://schemas.microsoft.com/office/drawing/2014/main" id="{D3F83A39-A001-48E2-92C6-64C753B02000}"/>
              </a:ext>
            </a:extLst>
          </p:cNvPr>
          <p:cNvGrpSpPr/>
          <p:nvPr/>
        </p:nvGrpSpPr>
        <p:grpSpPr>
          <a:xfrm rot="10800000">
            <a:off x="11505050" y="2317621"/>
            <a:ext cx="686950" cy="2222756"/>
            <a:chOff x="164309" y="2470023"/>
            <a:chExt cx="686950" cy="2222756"/>
          </a:xfrm>
        </p:grpSpPr>
        <p:sp>
          <p:nvSpPr>
            <p:cNvPr id="39" name="Isosceles Triangle 38">
              <a:extLst>
                <a:ext uri="{FF2B5EF4-FFF2-40B4-BE49-F238E27FC236}">
                  <a16:creationId xmlns:a16="http://schemas.microsoft.com/office/drawing/2014/main" id="{A7E21285-441F-4D05-823A-D437329B7CD7}"/>
                </a:ext>
              </a:extLst>
            </p:cNvPr>
            <p:cNvSpPr/>
            <p:nvPr/>
          </p:nvSpPr>
          <p:spPr>
            <a:xfrm rot="16200000">
              <a:off x="-233941" y="3401400"/>
              <a:ext cx="1156500" cy="36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0" name="TextBox 39">
              <a:extLst>
                <a:ext uri="{FF2B5EF4-FFF2-40B4-BE49-F238E27FC236}">
                  <a16:creationId xmlns:a16="http://schemas.microsoft.com/office/drawing/2014/main" id="{9F99156C-50A9-42FC-9BB9-BF20453B1A62}"/>
                </a:ext>
              </a:extLst>
            </p:cNvPr>
            <p:cNvSpPr txBox="1"/>
            <p:nvPr/>
          </p:nvSpPr>
          <p:spPr>
            <a:xfrm rot="16200000">
              <a:off x="-400670" y="3440849"/>
              <a:ext cx="2222756" cy="281103"/>
            </a:xfrm>
            <a:prstGeom prst="rect">
              <a:avLst/>
            </a:prstGeom>
            <a:noFill/>
            <a:ln>
              <a:noFill/>
            </a:ln>
          </p:spPr>
          <p:txBody>
            <a:bodyPr wrap="square" lIns="0" tIns="0" rIns="0" bIns="0" rtlCol="0" anchor="ctr">
              <a:spAutoFit/>
            </a:bodyPr>
            <a:lstStyle/>
            <a:p>
              <a:pPr algn="ctr">
                <a:lnSpc>
                  <a:spcPct val="110000"/>
                </a:lnSpc>
                <a:spcAft>
                  <a:spcPts val="500"/>
                </a:spcAft>
              </a:pPr>
              <a:r>
                <a:rPr lang="en-GB" spc="100" dirty="0"/>
                <a:t>Next</a:t>
              </a:r>
            </a:p>
          </p:txBody>
        </p:sp>
      </p:grpSp>
      <p:sp>
        <p:nvSpPr>
          <p:cNvPr id="49" name="Rectangle 48">
            <a:extLst>
              <a:ext uri="{FF2B5EF4-FFF2-40B4-BE49-F238E27FC236}">
                <a16:creationId xmlns:a16="http://schemas.microsoft.com/office/drawing/2014/main" id="{5DDC49FE-1688-4BE5-ADCC-7601C0CBC0B2}"/>
              </a:ext>
            </a:extLst>
          </p:cNvPr>
          <p:cNvSpPr/>
          <p:nvPr/>
        </p:nvSpPr>
        <p:spPr>
          <a:xfrm>
            <a:off x="3474000" y="4194000"/>
            <a:ext cx="252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400" dirty="0">
                <a:solidFill>
                  <a:schemeClr val="tx1"/>
                </a:solidFill>
              </a:rPr>
              <a:t>The chalk is one of England’s principle aquifers, providing </a:t>
            </a:r>
            <a:r>
              <a:rPr lang="en-GB" sz="1400" b="1" dirty="0">
                <a:solidFill>
                  <a:schemeClr val="accent1"/>
                </a:solidFill>
              </a:rPr>
              <a:t>70% of the drinking water</a:t>
            </a:r>
            <a:r>
              <a:rPr lang="en-GB" sz="1400" dirty="0">
                <a:solidFill>
                  <a:schemeClr val="accent1"/>
                </a:solidFill>
              </a:rPr>
              <a:t> </a:t>
            </a:r>
            <a:br>
              <a:rPr lang="en-GB" sz="1400" dirty="0">
                <a:solidFill>
                  <a:schemeClr val="tx1"/>
                </a:solidFill>
              </a:rPr>
            </a:br>
            <a:r>
              <a:rPr lang="en-GB" sz="1400" dirty="0">
                <a:solidFill>
                  <a:schemeClr val="tx1"/>
                </a:solidFill>
              </a:rPr>
              <a:t>in south-east England</a:t>
            </a:r>
            <a:r>
              <a:rPr lang="en-GB" sz="1050" dirty="0">
                <a:solidFill>
                  <a:schemeClr val="tx1"/>
                </a:solidFill>
              </a:rPr>
              <a:t> [3]</a:t>
            </a:r>
            <a:endParaRPr lang="en-GB" sz="1400" dirty="0">
              <a:solidFill>
                <a:schemeClr val="tx1"/>
              </a:solidFill>
            </a:endParaRPr>
          </a:p>
        </p:txBody>
      </p:sp>
      <p:grpSp>
        <p:nvGrpSpPr>
          <p:cNvPr id="24" name="Group 23">
            <a:extLst>
              <a:ext uri="{FF2B5EF4-FFF2-40B4-BE49-F238E27FC236}">
                <a16:creationId xmlns:a16="http://schemas.microsoft.com/office/drawing/2014/main" id="{9ACC533D-803D-4E5A-BD48-80552447290B}"/>
              </a:ext>
            </a:extLst>
          </p:cNvPr>
          <p:cNvGrpSpPr/>
          <p:nvPr/>
        </p:nvGrpSpPr>
        <p:grpSpPr>
          <a:xfrm>
            <a:off x="2122800" y="5544000"/>
            <a:ext cx="1170000" cy="1170000"/>
            <a:chOff x="2122800" y="5544000"/>
            <a:chExt cx="1170000" cy="1170000"/>
          </a:xfrm>
        </p:grpSpPr>
        <p:sp>
          <p:nvSpPr>
            <p:cNvPr id="18" name="Rectangle 17">
              <a:extLst>
                <a:ext uri="{FF2B5EF4-FFF2-40B4-BE49-F238E27FC236}">
                  <a16:creationId xmlns:a16="http://schemas.microsoft.com/office/drawing/2014/main" id="{93936C9C-9DE5-4864-B0D9-B0D48D076B20}"/>
                </a:ext>
              </a:extLst>
            </p:cNvPr>
            <p:cNvSpPr/>
            <p:nvPr/>
          </p:nvSpPr>
          <p:spPr>
            <a:xfrm>
              <a:off x="2122800" y="5544000"/>
              <a:ext cx="11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rtlCol="0" anchor="ctr"/>
            <a:lstStyle/>
            <a:p>
              <a:pPr algn="ctr">
                <a:lnSpc>
                  <a:spcPct val="110000"/>
                </a:lnSpc>
                <a:spcAft>
                  <a:spcPts val="500"/>
                </a:spcAft>
              </a:pPr>
              <a:r>
                <a:rPr lang="en-GB" dirty="0">
                  <a:solidFill>
                    <a:schemeClr val="tx1"/>
                  </a:solidFill>
                </a:rPr>
                <a:t>Famous for…</a:t>
              </a:r>
            </a:p>
            <a:p>
              <a:pPr algn="ctr">
                <a:lnSpc>
                  <a:spcPct val="110000"/>
                </a:lnSpc>
                <a:spcAft>
                  <a:spcPts val="500"/>
                </a:spcAft>
              </a:pPr>
              <a:endParaRPr lang="en-GB" dirty="0">
                <a:solidFill>
                  <a:schemeClr val="tx1"/>
                </a:solidFill>
              </a:endParaRPr>
            </a:p>
            <a:p>
              <a:pPr algn="ctr">
                <a:lnSpc>
                  <a:spcPct val="110000"/>
                </a:lnSpc>
                <a:spcAft>
                  <a:spcPts val="500"/>
                </a:spcAft>
              </a:pPr>
              <a:endParaRPr lang="en-GB" dirty="0">
                <a:solidFill>
                  <a:schemeClr val="tx1"/>
                </a:solidFill>
              </a:endParaRPr>
            </a:p>
          </p:txBody>
        </p:sp>
        <p:sp>
          <p:nvSpPr>
            <p:cNvPr id="14" name="Graphic 12" descr="Fish">
              <a:extLst>
                <a:ext uri="{FF2B5EF4-FFF2-40B4-BE49-F238E27FC236}">
                  <a16:creationId xmlns:a16="http://schemas.microsoft.com/office/drawing/2014/main" id="{40862501-F582-4185-A1F2-707E0FE5ACE9}"/>
                </a:ext>
              </a:extLst>
            </p:cNvPr>
            <p:cNvSpPr/>
            <p:nvPr/>
          </p:nvSpPr>
          <p:spPr>
            <a:xfrm>
              <a:off x="2194200" y="6168311"/>
              <a:ext cx="990000" cy="472500"/>
            </a:xfrm>
            <a:custGeom>
              <a:avLst/>
              <a:gdLst>
                <a:gd name="connsiteX0" fmla="*/ 821250 w 990000"/>
                <a:gd name="connsiteY0" fmla="*/ 213750 h 472500"/>
                <a:gd name="connsiteX1" fmla="*/ 798750 w 990000"/>
                <a:gd name="connsiteY1" fmla="*/ 191250 h 472500"/>
                <a:gd name="connsiteX2" fmla="*/ 821250 w 990000"/>
                <a:gd name="connsiteY2" fmla="*/ 168750 h 472500"/>
                <a:gd name="connsiteX3" fmla="*/ 843750 w 990000"/>
                <a:gd name="connsiteY3" fmla="*/ 191250 h 472500"/>
                <a:gd name="connsiteX4" fmla="*/ 821250 w 990000"/>
                <a:gd name="connsiteY4" fmla="*/ 213750 h 472500"/>
                <a:gd name="connsiteX5" fmla="*/ 630000 w 990000"/>
                <a:gd name="connsiteY5" fmla="*/ 78750 h 472500"/>
                <a:gd name="connsiteX6" fmla="*/ 544500 w 990000"/>
                <a:gd name="connsiteY6" fmla="*/ 85500 h 472500"/>
                <a:gd name="connsiteX7" fmla="*/ 382500 w 990000"/>
                <a:gd name="connsiteY7" fmla="*/ 0 h 472500"/>
                <a:gd name="connsiteX8" fmla="*/ 407250 w 990000"/>
                <a:gd name="connsiteY8" fmla="*/ 114750 h 472500"/>
                <a:gd name="connsiteX9" fmla="*/ 157500 w 990000"/>
                <a:gd name="connsiteY9" fmla="*/ 168750 h 472500"/>
                <a:gd name="connsiteX10" fmla="*/ 0 w 990000"/>
                <a:gd name="connsiteY10" fmla="*/ 78750 h 472500"/>
                <a:gd name="connsiteX11" fmla="*/ 33750 w 990000"/>
                <a:gd name="connsiteY11" fmla="*/ 236250 h 472500"/>
                <a:gd name="connsiteX12" fmla="*/ 0 w 990000"/>
                <a:gd name="connsiteY12" fmla="*/ 393750 h 472500"/>
                <a:gd name="connsiteX13" fmla="*/ 157500 w 990000"/>
                <a:gd name="connsiteY13" fmla="*/ 303750 h 472500"/>
                <a:gd name="connsiteX14" fmla="*/ 407250 w 990000"/>
                <a:gd name="connsiteY14" fmla="*/ 357750 h 472500"/>
                <a:gd name="connsiteX15" fmla="*/ 382500 w 990000"/>
                <a:gd name="connsiteY15" fmla="*/ 472500 h 472500"/>
                <a:gd name="connsiteX16" fmla="*/ 544500 w 990000"/>
                <a:gd name="connsiteY16" fmla="*/ 387000 h 472500"/>
                <a:gd name="connsiteX17" fmla="*/ 630000 w 990000"/>
                <a:gd name="connsiteY17" fmla="*/ 393750 h 472500"/>
                <a:gd name="connsiteX18" fmla="*/ 990000 w 990000"/>
                <a:gd name="connsiteY18" fmla="*/ 236250 h 472500"/>
                <a:gd name="connsiteX19" fmla="*/ 630000 w 990000"/>
                <a:gd name="connsiteY19" fmla="*/ 78750 h 4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0000" h="472500">
                  <a:moveTo>
                    <a:pt x="821250" y="213750"/>
                  </a:moveTo>
                  <a:cubicBezTo>
                    <a:pt x="808875" y="213750"/>
                    <a:pt x="798750" y="203625"/>
                    <a:pt x="798750" y="191250"/>
                  </a:cubicBezTo>
                  <a:cubicBezTo>
                    <a:pt x="798750" y="178875"/>
                    <a:pt x="808875" y="168750"/>
                    <a:pt x="821250" y="168750"/>
                  </a:cubicBezTo>
                  <a:cubicBezTo>
                    <a:pt x="833625" y="168750"/>
                    <a:pt x="843750" y="178875"/>
                    <a:pt x="843750" y="191250"/>
                  </a:cubicBezTo>
                  <a:cubicBezTo>
                    <a:pt x="843750" y="203625"/>
                    <a:pt x="833625" y="213750"/>
                    <a:pt x="821250" y="213750"/>
                  </a:cubicBezTo>
                  <a:close/>
                  <a:moveTo>
                    <a:pt x="630000" y="78750"/>
                  </a:moveTo>
                  <a:cubicBezTo>
                    <a:pt x="603000" y="78750"/>
                    <a:pt x="573750" y="81000"/>
                    <a:pt x="544500" y="85500"/>
                  </a:cubicBezTo>
                  <a:lnTo>
                    <a:pt x="382500" y="0"/>
                  </a:lnTo>
                  <a:cubicBezTo>
                    <a:pt x="382500" y="0"/>
                    <a:pt x="383625" y="65250"/>
                    <a:pt x="407250" y="114750"/>
                  </a:cubicBezTo>
                  <a:cubicBezTo>
                    <a:pt x="310500" y="139500"/>
                    <a:pt x="219375" y="168750"/>
                    <a:pt x="157500" y="168750"/>
                  </a:cubicBezTo>
                  <a:lnTo>
                    <a:pt x="0" y="78750"/>
                  </a:lnTo>
                  <a:cubicBezTo>
                    <a:pt x="0" y="140625"/>
                    <a:pt x="33750" y="236250"/>
                    <a:pt x="33750" y="236250"/>
                  </a:cubicBezTo>
                  <a:cubicBezTo>
                    <a:pt x="33750" y="236250"/>
                    <a:pt x="0" y="331875"/>
                    <a:pt x="0" y="393750"/>
                  </a:cubicBezTo>
                  <a:lnTo>
                    <a:pt x="157500" y="303750"/>
                  </a:lnTo>
                  <a:cubicBezTo>
                    <a:pt x="219375" y="303750"/>
                    <a:pt x="310500" y="333000"/>
                    <a:pt x="407250" y="357750"/>
                  </a:cubicBezTo>
                  <a:cubicBezTo>
                    <a:pt x="383625" y="407250"/>
                    <a:pt x="382500" y="472500"/>
                    <a:pt x="382500" y="472500"/>
                  </a:cubicBezTo>
                  <a:lnTo>
                    <a:pt x="544500" y="387000"/>
                  </a:lnTo>
                  <a:cubicBezTo>
                    <a:pt x="573750" y="391500"/>
                    <a:pt x="603000" y="393750"/>
                    <a:pt x="630000" y="393750"/>
                  </a:cubicBezTo>
                  <a:cubicBezTo>
                    <a:pt x="772875" y="393750"/>
                    <a:pt x="990000" y="286875"/>
                    <a:pt x="990000" y="236250"/>
                  </a:cubicBezTo>
                  <a:cubicBezTo>
                    <a:pt x="990000" y="185625"/>
                    <a:pt x="772875" y="78750"/>
                    <a:pt x="630000" y="78750"/>
                  </a:cubicBezTo>
                  <a:close/>
                </a:path>
              </a:pathLst>
            </a:custGeom>
            <a:solidFill>
              <a:srgbClr val="62592C"/>
            </a:solidFill>
            <a:ln w="11212" cap="flat">
              <a:noFill/>
              <a:prstDash val="solid"/>
              <a:miter/>
            </a:ln>
          </p:spPr>
          <p:txBody>
            <a:bodyPr rtlCol="0" anchor="ctr"/>
            <a:lstStyle/>
            <a:p>
              <a:pPr>
                <a:lnSpc>
                  <a:spcPct val="110000"/>
                </a:lnSpc>
                <a:spcAft>
                  <a:spcPts val="500"/>
                </a:spcAft>
              </a:pPr>
              <a:endParaRPr lang="en-GB"/>
            </a:p>
          </p:txBody>
        </p:sp>
      </p:grpSp>
      <p:grpSp>
        <p:nvGrpSpPr>
          <p:cNvPr id="45" name="Group 44">
            <a:extLst>
              <a:ext uri="{FF2B5EF4-FFF2-40B4-BE49-F238E27FC236}">
                <a16:creationId xmlns:a16="http://schemas.microsoft.com/office/drawing/2014/main" id="{30C2A6C3-5535-4171-83A0-B1D65A8582B9}"/>
              </a:ext>
            </a:extLst>
          </p:cNvPr>
          <p:cNvGrpSpPr/>
          <p:nvPr/>
        </p:nvGrpSpPr>
        <p:grpSpPr>
          <a:xfrm>
            <a:off x="3474000" y="1494000"/>
            <a:ext cx="2520000" cy="2520000"/>
            <a:chOff x="3474000" y="1494000"/>
            <a:chExt cx="2520000" cy="2520000"/>
          </a:xfrm>
        </p:grpSpPr>
        <p:grpSp>
          <p:nvGrpSpPr>
            <p:cNvPr id="27" name="Group 26">
              <a:extLst>
                <a:ext uri="{FF2B5EF4-FFF2-40B4-BE49-F238E27FC236}">
                  <a16:creationId xmlns:a16="http://schemas.microsoft.com/office/drawing/2014/main" id="{6F493AC3-757B-4645-B69C-87E6351D4940}"/>
                </a:ext>
              </a:extLst>
            </p:cNvPr>
            <p:cNvGrpSpPr/>
            <p:nvPr/>
          </p:nvGrpSpPr>
          <p:grpSpPr>
            <a:xfrm>
              <a:off x="3474000" y="1494000"/>
              <a:ext cx="2520000" cy="2520000"/>
              <a:chOff x="3474000" y="1494000"/>
              <a:chExt cx="2520000" cy="2520000"/>
            </a:xfrm>
          </p:grpSpPr>
          <p:sp>
            <p:nvSpPr>
              <p:cNvPr id="9" name="Rectangle 8">
                <a:extLst>
                  <a:ext uri="{FF2B5EF4-FFF2-40B4-BE49-F238E27FC236}">
                    <a16:creationId xmlns:a16="http://schemas.microsoft.com/office/drawing/2014/main" id="{CB3D0057-6A3B-466D-8E29-F0F46FB42EE9}"/>
                  </a:ext>
                </a:extLst>
              </p:cNvPr>
              <p:cNvSpPr/>
              <p:nvPr/>
            </p:nvSpPr>
            <p:spPr>
              <a:xfrm>
                <a:off x="3474000" y="1494000"/>
                <a:ext cx="2520000" cy="2520000"/>
              </a:xfrm>
              <a:prstGeom prst="rect">
                <a:avLst/>
              </a:prstGeom>
              <a:blipFill>
                <a:blip r:embed="rId9"/>
                <a:srcRect/>
                <a:stretch>
                  <a:fillRect l="-48" t="-1" r="-18309" b="-17143"/>
                </a:stretch>
              </a:blipFill>
              <a:ln w="12700" cmpd="thickThin">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b="1" dirty="0">
                    <a:solidFill>
                      <a:schemeClr val="tx1"/>
                    </a:solidFill>
                  </a:rPr>
                  <a:t>Chalk streams are unique to Southern England and Northern France</a:t>
                </a:r>
              </a:p>
            </p:txBody>
          </p:sp>
        </p:grpSp>
        <p:grpSp>
          <p:nvGrpSpPr>
            <p:cNvPr id="29" name="Graphic 6" descr="Zoom in">
              <a:extLst>
                <a:ext uri="{FF2B5EF4-FFF2-40B4-BE49-F238E27FC236}">
                  <a16:creationId xmlns:a16="http://schemas.microsoft.com/office/drawing/2014/main" id="{C5BCA90D-486C-4C0D-AF81-024C417F3C4D}"/>
                </a:ext>
              </a:extLst>
            </p:cNvPr>
            <p:cNvGrpSpPr/>
            <p:nvPr/>
          </p:nvGrpSpPr>
          <p:grpSpPr>
            <a:xfrm>
              <a:off x="3527292" y="1542768"/>
              <a:ext cx="540000" cy="540000"/>
              <a:chOff x="3527292" y="1542768"/>
              <a:chExt cx="540000" cy="540000"/>
            </a:xfrm>
          </p:grpSpPr>
          <p:sp>
            <p:nvSpPr>
              <p:cNvPr id="33" name="Freeform: Shape 32">
                <a:extLst>
                  <a:ext uri="{FF2B5EF4-FFF2-40B4-BE49-F238E27FC236}">
                    <a16:creationId xmlns:a16="http://schemas.microsoft.com/office/drawing/2014/main" id="{43E13CE0-CC00-443E-9197-C003147BD4CB}"/>
                  </a:ext>
                </a:extLst>
              </p:cNvPr>
              <p:cNvSpPr/>
              <p:nvPr/>
            </p:nvSpPr>
            <p:spPr>
              <a:xfrm>
                <a:off x="3571168" y="1595090"/>
                <a:ext cx="444375" cy="444375"/>
              </a:xfrm>
              <a:custGeom>
                <a:avLst/>
                <a:gdLst>
                  <a:gd name="connsiteX0" fmla="*/ 434249 w 444375"/>
                  <a:gd name="connsiteY0" fmla="*/ 378271 h 444375"/>
                  <a:gd name="connsiteX1" fmla="*/ 363937 w 444375"/>
                  <a:gd name="connsiteY1" fmla="*/ 307959 h 444375"/>
                  <a:gd name="connsiteX2" fmla="*/ 328893 w 444375"/>
                  <a:gd name="connsiteY2" fmla="*/ 297103 h 444375"/>
                  <a:gd name="connsiteX3" fmla="*/ 303749 w 444375"/>
                  <a:gd name="connsiteY3" fmla="*/ 272240 h 444375"/>
                  <a:gd name="connsiteX4" fmla="*/ 338624 w 444375"/>
                  <a:gd name="connsiteY4" fmla="*/ 169865 h 444375"/>
                  <a:gd name="connsiteX5" fmla="*/ 169865 w 444375"/>
                  <a:gd name="connsiteY5" fmla="*/ 1 h 444375"/>
                  <a:gd name="connsiteX6" fmla="*/ 1 w 444375"/>
                  <a:gd name="connsiteY6" fmla="*/ 168760 h 444375"/>
                  <a:gd name="connsiteX7" fmla="*/ 168760 w 444375"/>
                  <a:gd name="connsiteY7" fmla="*/ 338624 h 444375"/>
                  <a:gd name="connsiteX8" fmla="*/ 272249 w 444375"/>
                  <a:gd name="connsiteY8" fmla="*/ 303740 h 444375"/>
                  <a:gd name="connsiteX9" fmla="*/ 297112 w 444375"/>
                  <a:gd name="connsiteY9" fmla="*/ 328603 h 444375"/>
                  <a:gd name="connsiteX10" fmla="*/ 307968 w 444375"/>
                  <a:gd name="connsiteY10" fmla="*/ 363928 h 444375"/>
                  <a:gd name="connsiteX11" fmla="*/ 378280 w 444375"/>
                  <a:gd name="connsiteY11" fmla="*/ 434240 h 444375"/>
                  <a:gd name="connsiteX12" fmla="*/ 433968 w 444375"/>
                  <a:gd name="connsiteY12" fmla="*/ 434240 h 444375"/>
                  <a:gd name="connsiteX13" fmla="*/ 433968 w 444375"/>
                  <a:gd name="connsiteY13" fmla="*/ 378553 h 444375"/>
                  <a:gd name="connsiteX14" fmla="*/ 169874 w 444375"/>
                  <a:gd name="connsiteY14" fmla="*/ 310490 h 444375"/>
                  <a:gd name="connsiteX15" fmla="*/ 29249 w 444375"/>
                  <a:gd name="connsiteY15" fmla="*/ 169865 h 444375"/>
                  <a:gd name="connsiteX16" fmla="*/ 169874 w 444375"/>
                  <a:gd name="connsiteY16" fmla="*/ 29240 h 444375"/>
                  <a:gd name="connsiteX17" fmla="*/ 310499 w 444375"/>
                  <a:gd name="connsiteY17" fmla="*/ 169865 h 444375"/>
                  <a:gd name="connsiteX18" fmla="*/ 169874 w 444375"/>
                  <a:gd name="connsiteY18" fmla="*/ 310490 h 4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375" h="444375">
                    <a:moveTo>
                      <a:pt x="434249" y="378271"/>
                    </a:moveTo>
                    <a:lnTo>
                      <a:pt x="363937" y="307959"/>
                    </a:lnTo>
                    <a:cubicBezTo>
                      <a:pt x="354758" y="298787"/>
                      <a:pt x="341649" y="294726"/>
                      <a:pt x="328893" y="297103"/>
                    </a:cubicBezTo>
                    <a:lnTo>
                      <a:pt x="303749" y="272240"/>
                    </a:lnTo>
                    <a:cubicBezTo>
                      <a:pt x="326427" y="242938"/>
                      <a:pt x="338698" y="206918"/>
                      <a:pt x="338624" y="169865"/>
                    </a:cubicBezTo>
                    <a:cubicBezTo>
                      <a:pt x="338930" y="76357"/>
                      <a:pt x="263373" y="306"/>
                      <a:pt x="169865" y="1"/>
                    </a:cubicBezTo>
                    <a:cubicBezTo>
                      <a:pt x="76357" y="-304"/>
                      <a:pt x="306" y="75252"/>
                      <a:pt x="1" y="168760"/>
                    </a:cubicBezTo>
                    <a:cubicBezTo>
                      <a:pt x="-304" y="262268"/>
                      <a:pt x="75251" y="338319"/>
                      <a:pt x="168760" y="338624"/>
                    </a:cubicBezTo>
                    <a:cubicBezTo>
                      <a:pt x="206163" y="338746"/>
                      <a:pt x="242553" y="326480"/>
                      <a:pt x="272249" y="303740"/>
                    </a:cubicBezTo>
                    <a:lnTo>
                      <a:pt x="297112" y="328603"/>
                    </a:lnTo>
                    <a:cubicBezTo>
                      <a:pt x="294637" y="341450"/>
                      <a:pt x="298705" y="354687"/>
                      <a:pt x="307968" y="363928"/>
                    </a:cubicBezTo>
                    <a:lnTo>
                      <a:pt x="378280" y="434240"/>
                    </a:lnTo>
                    <a:cubicBezTo>
                      <a:pt x="393658" y="449618"/>
                      <a:pt x="418590" y="449618"/>
                      <a:pt x="433968" y="434240"/>
                    </a:cubicBezTo>
                    <a:cubicBezTo>
                      <a:pt x="449346" y="418862"/>
                      <a:pt x="449346" y="393930"/>
                      <a:pt x="433968" y="378553"/>
                    </a:cubicBezTo>
                    <a:close/>
                    <a:moveTo>
                      <a:pt x="169874" y="310490"/>
                    </a:moveTo>
                    <a:cubicBezTo>
                      <a:pt x="92209" y="310490"/>
                      <a:pt x="29249" y="247530"/>
                      <a:pt x="29249" y="169865"/>
                    </a:cubicBezTo>
                    <a:cubicBezTo>
                      <a:pt x="29249" y="92200"/>
                      <a:pt x="92209" y="29240"/>
                      <a:pt x="169874" y="29240"/>
                    </a:cubicBezTo>
                    <a:cubicBezTo>
                      <a:pt x="247539" y="29240"/>
                      <a:pt x="310499" y="92200"/>
                      <a:pt x="310499" y="169865"/>
                    </a:cubicBezTo>
                    <a:cubicBezTo>
                      <a:pt x="310499" y="247530"/>
                      <a:pt x="247539" y="310490"/>
                      <a:pt x="169874" y="310490"/>
                    </a:cubicBezTo>
                    <a:close/>
                  </a:path>
                </a:pathLst>
              </a:custGeom>
              <a:solidFill>
                <a:srgbClr val="000000"/>
              </a:solidFill>
              <a:ln w="12700" cap="flat">
                <a:solidFill>
                  <a:schemeClr val="accent6"/>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99FB7F7-7E0A-4348-BF75-93C4A34EE0F0}"/>
                  </a:ext>
                </a:extLst>
              </p:cNvPr>
              <p:cNvSpPr/>
              <p:nvPr/>
            </p:nvSpPr>
            <p:spPr>
              <a:xfrm>
                <a:off x="3665105" y="1682212"/>
                <a:ext cx="157500" cy="157500"/>
              </a:xfrm>
              <a:custGeom>
                <a:avLst/>
                <a:gdLst>
                  <a:gd name="connsiteX0" fmla="*/ 157500 w 157500"/>
                  <a:gd name="connsiteY0" fmla="*/ 61875 h 157500"/>
                  <a:gd name="connsiteX1" fmla="*/ 95625 w 157500"/>
                  <a:gd name="connsiteY1" fmla="*/ 61875 h 157500"/>
                  <a:gd name="connsiteX2" fmla="*/ 95625 w 157500"/>
                  <a:gd name="connsiteY2" fmla="*/ 0 h 157500"/>
                  <a:gd name="connsiteX3" fmla="*/ 61875 w 157500"/>
                  <a:gd name="connsiteY3" fmla="*/ 0 h 157500"/>
                  <a:gd name="connsiteX4" fmla="*/ 61875 w 157500"/>
                  <a:gd name="connsiteY4" fmla="*/ 61875 h 157500"/>
                  <a:gd name="connsiteX5" fmla="*/ 0 w 157500"/>
                  <a:gd name="connsiteY5" fmla="*/ 61875 h 157500"/>
                  <a:gd name="connsiteX6" fmla="*/ 0 w 157500"/>
                  <a:gd name="connsiteY6" fmla="*/ 95625 h 157500"/>
                  <a:gd name="connsiteX7" fmla="*/ 61875 w 157500"/>
                  <a:gd name="connsiteY7" fmla="*/ 95625 h 157500"/>
                  <a:gd name="connsiteX8" fmla="*/ 61875 w 157500"/>
                  <a:gd name="connsiteY8" fmla="*/ 157500 h 157500"/>
                  <a:gd name="connsiteX9" fmla="*/ 95625 w 157500"/>
                  <a:gd name="connsiteY9" fmla="*/ 157500 h 157500"/>
                  <a:gd name="connsiteX10" fmla="*/ 95625 w 157500"/>
                  <a:gd name="connsiteY10" fmla="*/ 95625 h 157500"/>
                  <a:gd name="connsiteX11" fmla="*/ 157500 w 157500"/>
                  <a:gd name="connsiteY11" fmla="*/ 95625 h 157500"/>
                  <a:gd name="connsiteX12" fmla="*/ 157500 w 157500"/>
                  <a:gd name="connsiteY12" fmla="*/ 61875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500" h="157500">
                    <a:moveTo>
                      <a:pt x="157500" y="61875"/>
                    </a:moveTo>
                    <a:lnTo>
                      <a:pt x="95625" y="61875"/>
                    </a:lnTo>
                    <a:lnTo>
                      <a:pt x="95625" y="0"/>
                    </a:lnTo>
                    <a:lnTo>
                      <a:pt x="61875" y="0"/>
                    </a:lnTo>
                    <a:lnTo>
                      <a:pt x="61875" y="61875"/>
                    </a:lnTo>
                    <a:lnTo>
                      <a:pt x="0" y="61875"/>
                    </a:lnTo>
                    <a:lnTo>
                      <a:pt x="0" y="95625"/>
                    </a:lnTo>
                    <a:lnTo>
                      <a:pt x="61875" y="95625"/>
                    </a:lnTo>
                    <a:lnTo>
                      <a:pt x="61875" y="157500"/>
                    </a:lnTo>
                    <a:lnTo>
                      <a:pt x="95625" y="157500"/>
                    </a:lnTo>
                    <a:lnTo>
                      <a:pt x="95625" y="95625"/>
                    </a:lnTo>
                    <a:lnTo>
                      <a:pt x="157500" y="95625"/>
                    </a:lnTo>
                    <a:lnTo>
                      <a:pt x="157500" y="61875"/>
                    </a:lnTo>
                    <a:close/>
                  </a:path>
                </a:pathLst>
              </a:custGeom>
              <a:solidFill>
                <a:srgbClr val="000000"/>
              </a:solidFill>
              <a:ln w="12700" cap="flat">
                <a:solidFill>
                  <a:schemeClr val="accent6"/>
                </a:solidFill>
                <a:prstDash val="solid"/>
                <a:miter/>
              </a:ln>
            </p:spPr>
            <p:txBody>
              <a:bodyPr rtlCol="0" anchor="ctr"/>
              <a:lstStyle/>
              <a:p>
                <a:endParaRPr lang="en-GB"/>
              </a:p>
            </p:txBody>
          </p:sp>
        </p:grpSp>
      </p:grpSp>
      <p:grpSp>
        <p:nvGrpSpPr>
          <p:cNvPr id="44" name="Group 43">
            <a:extLst>
              <a:ext uri="{FF2B5EF4-FFF2-40B4-BE49-F238E27FC236}">
                <a16:creationId xmlns:a16="http://schemas.microsoft.com/office/drawing/2014/main" id="{47C8BE6C-CFCE-4E80-BFE1-D8CD5A881A0A}"/>
              </a:ext>
            </a:extLst>
          </p:cNvPr>
          <p:cNvGrpSpPr/>
          <p:nvPr/>
        </p:nvGrpSpPr>
        <p:grpSpPr>
          <a:xfrm>
            <a:off x="3474000" y="1494000"/>
            <a:ext cx="5220000" cy="5220000"/>
            <a:chOff x="3474000" y="1494000"/>
            <a:chExt cx="5220000" cy="5220000"/>
          </a:xfrm>
        </p:grpSpPr>
        <p:grpSp>
          <p:nvGrpSpPr>
            <p:cNvPr id="26" name="Group 25">
              <a:extLst>
                <a:ext uri="{FF2B5EF4-FFF2-40B4-BE49-F238E27FC236}">
                  <a16:creationId xmlns:a16="http://schemas.microsoft.com/office/drawing/2014/main" id="{DA718B7B-1DF5-441B-9E82-AE555E74BE0C}"/>
                </a:ext>
              </a:extLst>
            </p:cNvPr>
            <p:cNvGrpSpPr/>
            <p:nvPr/>
          </p:nvGrpSpPr>
          <p:grpSpPr>
            <a:xfrm>
              <a:off x="3474000" y="1494000"/>
              <a:ext cx="5220000" cy="5220000"/>
              <a:chOff x="3474000" y="1494000"/>
              <a:chExt cx="5220000" cy="5220000"/>
            </a:xfrm>
          </p:grpSpPr>
          <p:grpSp>
            <p:nvGrpSpPr>
              <p:cNvPr id="5" name="Group 4">
                <a:extLst>
                  <a:ext uri="{FF2B5EF4-FFF2-40B4-BE49-F238E27FC236}">
                    <a16:creationId xmlns:a16="http://schemas.microsoft.com/office/drawing/2014/main" id="{E9348BF8-5E0C-4F79-B78A-C754AC09F991}"/>
                  </a:ext>
                </a:extLst>
              </p:cNvPr>
              <p:cNvGrpSpPr/>
              <p:nvPr/>
            </p:nvGrpSpPr>
            <p:grpSpPr>
              <a:xfrm>
                <a:off x="3474000" y="1494000"/>
                <a:ext cx="5220000" cy="5220000"/>
                <a:chOff x="3474000" y="1487250"/>
                <a:chExt cx="5220000" cy="5220000"/>
              </a:xfrm>
            </p:grpSpPr>
            <p:sp>
              <p:nvSpPr>
                <p:cNvPr id="28" name="Rectangle 27">
                  <a:extLst>
                    <a:ext uri="{FF2B5EF4-FFF2-40B4-BE49-F238E27FC236}">
                      <a16:creationId xmlns:a16="http://schemas.microsoft.com/office/drawing/2014/main" id="{C1EB6C9E-26F5-4DD4-A412-659D9911FC50}"/>
                    </a:ext>
                  </a:extLst>
                </p:cNvPr>
                <p:cNvSpPr/>
                <p:nvPr/>
              </p:nvSpPr>
              <p:spPr>
                <a:xfrm>
                  <a:off x="3474000" y="1487250"/>
                  <a:ext cx="5220000" cy="5220000"/>
                </a:xfrm>
                <a:prstGeom prst="rect">
                  <a:avLst/>
                </a:prstGeom>
                <a:blipFill>
                  <a:blip r:embed="rId9"/>
                  <a:srcRect/>
                  <a:stretch>
                    <a:fillRect l="-48" t="-1" r="-18309" b="-17143"/>
                  </a:stretch>
                </a:blipFill>
                <a:ln w="12700" cmpd="thickThi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b="1" dirty="0">
                    <a:solidFill>
                      <a:schemeClr val="tx1"/>
                    </a:solidFill>
                  </a:endParaRPr>
                </a:p>
              </p:txBody>
            </p:sp>
            <p:sp>
              <p:nvSpPr>
                <p:cNvPr id="4" name="Callout: Line with No Border 3">
                  <a:extLst>
                    <a:ext uri="{FF2B5EF4-FFF2-40B4-BE49-F238E27FC236}">
                      <a16:creationId xmlns:a16="http://schemas.microsoft.com/office/drawing/2014/main" id="{66CD6978-BB41-401D-843D-9CA482D8A3B2}"/>
                    </a:ext>
                  </a:extLst>
                </p:cNvPr>
                <p:cNvSpPr/>
                <p:nvPr/>
              </p:nvSpPr>
              <p:spPr>
                <a:xfrm>
                  <a:off x="6458537" y="3096768"/>
                  <a:ext cx="2007819" cy="679466"/>
                </a:xfrm>
                <a:prstGeom prst="callout1">
                  <a:avLst>
                    <a:gd name="adj1" fmla="val 51048"/>
                    <a:gd name="adj2" fmla="val 168"/>
                    <a:gd name="adj3" fmla="val 334999"/>
                    <a:gd name="adj4" fmla="val 5387"/>
                  </a:avLst>
                </a:prstGeom>
                <a:solidFill>
                  <a:srgbClr val="C1E0AD"/>
                </a:solidFill>
                <a:ln w="19050">
                  <a:solidFill>
                    <a:schemeClr val="accent2"/>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Cretaceous chalk</a:t>
                  </a:r>
                </a:p>
              </p:txBody>
            </p:sp>
            <p:sp>
              <p:nvSpPr>
                <p:cNvPr id="31" name="Callout: Line with No Border 30">
                  <a:extLst>
                    <a:ext uri="{FF2B5EF4-FFF2-40B4-BE49-F238E27FC236}">
                      <a16:creationId xmlns:a16="http://schemas.microsoft.com/office/drawing/2014/main" id="{5425B221-32B7-44EF-8AAB-A2C0E2B294A3}"/>
                    </a:ext>
                  </a:extLst>
                </p:cNvPr>
                <p:cNvSpPr/>
                <p:nvPr/>
              </p:nvSpPr>
              <p:spPr>
                <a:xfrm>
                  <a:off x="6458537" y="3096768"/>
                  <a:ext cx="2007819" cy="679466"/>
                </a:xfrm>
                <a:prstGeom prst="callout1">
                  <a:avLst>
                    <a:gd name="adj1" fmla="val 52843"/>
                    <a:gd name="adj2" fmla="val -1046"/>
                    <a:gd name="adj3" fmla="val 309878"/>
                    <a:gd name="adj4" fmla="val -14044"/>
                  </a:avLst>
                </a:prstGeom>
                <a:solidFill>
                  <a:srgbClr val="C1E0AD"/>
                </a:solidFill>
                <a:ln w="19050">
                  <a:solidFill>
                    <a:schemeClr val="accent2"/>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Cretaceous chalk</a:t>
                  </a:r>
                </a:p>
              </p:txBody>
            </p:sp>
            <p:sp>
              <p:nvSpPr>
                <p:cNvPr id="32" name="Callout: Line with No Border 31">
                  <a:extLst>
                    <a:ext uri="{FF2B5EF4-FFF2-40B4-BE49-F238E27FC236}">
                      <a16:creationId xmlns:a16="http://schemas.microsoft.com/office/drawing/2014/main" id="{81FAEB8B-6965-40BF-8BC2-1B286B5EC93B}"/>
                    </a:ext>
                  </a:extLst>
                </p:cNvPr>
                <p:cNvSpPr/>
                <p:nvPr/>
              </p:nvSpPr>
              <p:spPr>
                <a:xfrm>
                  <a:off x="6458537" y="3096768"/>
                  <a:ext cx="2007819" cy="679466"/>
                </a:xfrm>
                <a:prstGeom prst="callout1">
                  <a:avLst>
                    <a:gd name="adj1" fmla="val 49254"/>
                    <a:gd name="adj2" fmla="val 168"/>
                    <a:gd name="adj3" fmla="val 139415"/>
                    <a:gd name="adj4" fmla="val -15866"/>
                  </a:avLst>
                </a:prstGeom>
                <a:solidFill>
                  <a:schemeClr val="bg1"/>
                </a:solidFill>
                <a:ln w="19050">
                  <a:solidFill>
                    <a:schemeClr val="accent2"/>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Cretaceous chalk</a:t>
                  </a:r>
                </a:p>
              </p:txBody>
            </p:sp>
          </p:grpSp>
        </p:grpSp>
        <p:grpSp>
          <p:nvGrpSpPr>
            <p:cNvPr id="35" name="Graphic 24" descr="Zoom out">
              <a:extLst>
                <a:ext uri="{FF2B5EF4-FFF2-40B4-BE49-F238E27FC236}">
                  <a16:creationId xmlns:a16="http://schemas.microsoft.com/office/drawing/2014/main" id="{0E28EC8D-F5CD-444F-8F93-9157E8011569}"/>
                </a:ext>
              </a:extLst>
            </p:cNvPr>
            <p:cNvGrpSpPr/>
            <p:nvPr/>
          </p:nvGrpSpPr>
          <p:grpSpPr>
            <a:xfrm>
              <a:off x="3519000" y="1542768"/>
              <a:ext cx="540000" cy="540000"/>
              <a:chOff x="3519000" y="1542768"/>
              <a:chExt cx="540000" cy="540000"/>
            </a:xfrm>
          </p:grpSpPr>
          <p:sp>
            <p:nvSpPr>
              <p:cNvPr id="36" name="Freeform: Shape 35">
                <a:extLst>
                  <a:ext uri="{FF2B5EF4-FFF2-40B4-BE49-F238E27FC236}">
                    <a16:creationId xmlns:a16="http://schemas.microsoft.com/office/drawing/2014/main" id="{569AACA9-E829-4C48-A638-A70C300C0934}"/>
                  </a:ext>
                </a:extLst>
              </p:cNvPr>
              <p:cNvSpPr/>
              <p:nvPr/>
            </p:nvSpPr>
            <p:spPr>
              <a:xfrm>
                <a:off x="3562876" y="1595090"/>
                <a:ext cx="444375" cy="444375"/>
              </a:xfrm>
              <a:custGeom>
                <a:avLst/>
                <a:gdLst>
                  <a:gd name="connsiteX0" fmla="*/ 434249 w 444375"/>
                  <a:gd name="connsiteY0" fmla="*/ 378271 h 444375"/>
                  <a:gd name="connsiteX1" fmla="*/ 363937 w 444375"/>
                  <a:gd name="connsiteY1" fmla="*/ 307959 h 444375"/>
                  <a:gd name="connsiteX2" fmla="*/ 328893 w 444375"/>
                  <a:gd name="connsiteY2" fmla="*/ 297103 h 444375"/>
                  <a:gd name="connsiteX3" fmla="*/ 303749 w 444375"/>
                  <a:gd name="connsiteY3" fmla="*/ 272240 h 444375"/>
                  <a:gd name="connsiteX4" fmla="*/ 338624 w 444375"/>
                  <a:gd name="connsiteY4" fmla="*/ 169865 h 444375"/>
                  <a:gd name="connsiteX5" fmla="*/ 169865 w 444375"/>
                  <a:gd name="connsiteY5" fmla="*/ 1 h 444375"/>
                  <a:gd name="connsiteX6" fmla="*/ 1 w 444375"/>
                  <a:gd name="connsiteY6" fmla="*/ 168760 h 444375"/>
                  <a:gd name="connsiteX7" fmla="*/ 168760 w 444375"/>
                  <a:gd name="connsiteY7" fmla="*/ 338624 h 444375"/>
                  <a:gd name="connsiteX8" fmla="*/ 272249 w 444375"/>
                  <a:gd name="connsiteY8" fmla="*/ 303740 h 444375"/>
                  <a:gd name="connsiteX9" fmla="*/ 297112 w 444375"/>
                  <a:gd name="connsiteY9" fmla="*/ 328603 h 444375"/>
                  <a:gd name="connsiteX10" fmla="*/ 307968 w 444375"/>
                  <a:gd name="connsiteY10" fmla="*/ 363928 h 444375"/>
                  <a:gd name="connsiteX11" fmla="*/ 378280 w 444375"/>
                  <a:gd name="connsiteY11" fmla="*/ 434240 h 444375"/>
                  <a:gd name="connsiteX12" fmla="*/ 433968 w 444375"/>
                  <a:gd name="connsiteY12" fmla="*/ 434240 h 444375"/>
                  <a:gd name="connsiteX13" fmla="*/ 433968 w 444375"/>
                  <a:gd name="connsiteY13" fmla="*/ 378553 h 444375"/>
                  <a:gd name="connsiteX14" fmla="*/ 169874 w 444375"/>
                  <a:gd name="connsiteY14" fmla="*/ 310490 h 444375"/>
                  <a:gd name="connsiteX15" fmla="*/ 29249 w 444375"/>
                  <a:gd name="connsiteY15" fmla="*/ 169865 h 444375"/>
                  <a:gd name="connsiteX16" fmla="*/ 169874 w 444375"/>
                  <a:gd name="connsiteY16" fmla="*/ 29240 h 444375"/>
                  <a:gd name="connsiteX17" fmla="*/ 310499 w 444375"/>
                  <a:gd name="connsiteY17" fmla="*/ 169865 h 444375"/>
                  <a:gd name="connsiteX18" fmla="*/ 169874 w 444375"/>
                  <a:gd name="connsiteY18" fmla="*/ 310490 h 4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375" h="444375">
                    <a:moveTo>
                      <a:pt x="434249" y="378271"/>
                    </a:moveTo>
                    <a:lnTo>
                      <a:pt x="363937" y="307959"/>
                    </a:lnTo>
                    <a:cubicBezTo>
                      <a:pt x="354758" y="298787"/>
                      <a:pt x="341649" y="294726"/>
                      <a:pt x="328893" y="297103"/>
                    </a:cubicBezTo>
                    <a:lnTo>
                      <a:pt x="303749" y="272240"/>
                    </a:lnTo>
                    <a:cubicBezTo>
                      <a:pt x="326427" y="242938"/>
                      <a:pt x="338698" y="206918"/>
                      <a:pt x="338624" y="169865"/>
                    </a:cubicBezTo>
                    <a:cubicBezTo>
                      <a:pt x="338930" y="76357"/>
                      <a:pt x="263373" y="306"/>
                      <a:pt x="169865" y="1"/>
                    </a:cubicBezTo>
                    <a:cubicBezTo>
                      <a:pt x="76357" y="-304"/>
                      <a:pt x="306" y="75252"/>
                      <a:pt x="1" y="168760"/>
                    </a:cubicBezTo>
                    <a:cubicBezTo>
                      <a:pt x="-304" y="262268"/>
                      <a:pt x="75251" y="338319"/>
                      <a:pt x="168760" y="338624"/>
                    </a:cubicBezTo>
                    <a:cubicBezTo>
                      <a:pt x="206163" y="338746"/>
                      <a:pt x="242553" y="326480"/>
                      <a:pt x="272249" y="303740"/>
                    </a:cubicBezTo>
                    <a:lnTo>
                      <a:pt x="297112" y="328603"/>
                    </a:lnTo>
                    <a:cubicBezTo>
                      <a:pt x="294637" y="341450"/>
                      <a:pt x="298705" y="354687"/>
                      <a:pt x="307968" y="363928"/>
                    </a:cubicBezTo>
                    <a:lnTo>
                      <a:pt x="378280" y="434240"/>
                    </a:lnTo>
                    <a:cubicBezTo>
                      <a:pt x="393658" y="449618"/>
                      <a:pt x="418590" y="449618"/>
                      <a:pt x="433968" y="434240"/>
                    </a:cubicBezTo>
                    <a:cubicBezTo>
                      <a:pt x="449346" y="418862"/>
                      <a:pt x="449346" y="393930"/>
                      <a:pt x="433968" y="378553"/>
                    </a:cubicBezTo>
                    <a:close/>
                    <a:moveTo>
                      <a:pt x="169874" y="310490"/>
                    </a:moveTo>
                    <a:cubicBezTo>
                      <a:pt x="92209" y="310490"/>
                      <a:pt x="29249" y="247530"/>
                      <a:pt x="29249" y="169865"/>
                    </a:cubicBezTo>
                    <a:cubicBezTo>
                      <a:pt x="29249" y="92200"/>
                      <a:pt x="92209" y="29240"/>
                      <a:pt x="169874" y="29240"/>
                    </a:cubicBezTo>
                    <a:cubicBezTo>
                      <a:pt x="247539" y="29240"/>
                      <a:pt x="310499" y="92200"/>
                      <a:pt x="310499" y="169865"/>
                    </a:cubicBezTo>
                    <a:cubicBezTo>
                      <a:pt x="310499" y="247530"/>
                      <a:pt x="247539" y="310490"/>
                      <a:pt x="169874" y="310490"/>
                    </a:cubicBezTo>
                    <a:close/>
                  </a:path>
                </a:pathLst>
              </a:custGeom>
              <a:solidFill>
                <a:srgbClr val="000000"/>
              </a:solidFill>
              <a:ln w="5556"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1E7C966-FA2F-49D0-B873-3F486109E9EC}"/>
                  </a:ext>
                </a:extLst>
              </p:cNvPr>
              <p:cNvSpPr/>
              <p:nvPr/>
            </p:nvSpPr>
            <p:spPr>
              <a:xfrm>
                <a:off x="3656813" y="1744087"/>
                <a:ext cx="151875" cy="33750"/>
              </a:xfrm>
              <a:custGeom>
                <a:avLst/>
                <a:gdLst>
                  <a:gd name="connsiteX0" fmla="*/ 0 w 151875"/>
                  <a:gd name="connsiteY0" fmla="*/ 33750 h 33750"/>
                  <a:gd name="connsiteX1" fmla="*/ 0 w 151875"/>
                  <a:gd name="connsiteY1" fmla="*/ 0 h 33750"/>
                  <a:gd name="connsiteX2" fmla="*/ 157500 w 151875"/>
                  <a:gd name="connsiteY2" fmla="*/ 0 h 33750"/>
                  <a:gd name="connsiteX3" fmla="*/ 157500 w 151875"/>
                  <a:gd name="connsiteY3" fmla="*/ 33750 h 33750"/>
                </a:gdLst>
                <a:ahLst/>
                <a:cxnLst>
                  <a:cxn ang="0">
                    <a:pos x="connsiteX0" y="connsiteY0"/>
                  </a:cxn>
                  <a:cxn ang="0">
                    <a:pos x="connsiteX1" y="connsiteY1"/>
                  </a:cxn>
                  <a:cxn ang="0">
                    <a:pos x="connsiteX2" y="connsiteY2"/>
                  </a:cxn>
                  <a:cxn ang="0">
                    <a:pos x="connsiteX3" y="connsiteY3"/>
                  </a:cxn>
                </a:cxnLst>
                <a:rect l="l" t="t" r="r" b="b"/>
                <a:pathLst>
                  <a:path w="151875" h="33750">
                    <a:moveTo>
                      <a:pt x="0" y="33750"/>
                    </a:moveTo>
                    <a:lnTo>
                      <a:pt x="0" y="0"/>
                    </a:lnTo>
                    <a:lnTo>
                      <a:pt x="157500" y="0"/>
                    </a:lnTo>
                    <a:lnTo>
                      <a:pt x="157500" y="33750"/>
                    </a:lnTo>
                    <a:close/>
                  </a:path>
                </a:pathLst>
              </a:custGeom>
              <a:solidFill>
                <a:srgbClr val="000000"/>
              </a:solidFill>
              <a:ln w="5556" cap="flat">
                <a:noFill/>
                <a:prstDash val="solid"/>
                <a:miter/>
              </a:ln>
            </p:spPr>
            <p:txBody>
              <a:bodyPr rtlCol="0" anchor="ctr"/>
              <a:lstStyle/>
              <a:p>
                <a:endParaRPr lang="en-GB"/>
              </a:p>
            </p:txBody>
          </p:sp>
        </p:grpSp>
      </p:grpSp>
      <p:sp>
        <p:nvSpPr>
          <p:cNvPr id="46" name="Rectangle 45">
            <a:hlinkClick r:id="rId10" action="ppaction://hlinksldjump"/>
            <a:extLst>
              <a:ext uri="{FF2B5EF4-FFF2-40B4-BE49-F238E27FC236}">
                <a16:creationId xmlns:a16="http://schemas.microsoft.com/office/drawing/2014/main" id="{497247EF-61F5-47A0-9124-ACAFADA5FBFF}"/>
              </a:ext>
            </a:extLst>
          </p:cNvPr>
          <p:cNvSpPr/>
          <p:nvPr/>
        </p:nvSpPr>
        <p:spPr>
          <a:xfrm>
            <a:off x="10224000" y="5543999"/>
            <a:ext cx="1170000" cy="117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sp>
        <p:nvSpPr>
          <p:cNvPr id="47" name="Isosceles Triangle 46">
            <a:hlinkClick r:id="" action="ppaction://hlinkshowjump?jump=previousslide"/>
            <a:extLst>
              <a:ext uri="{FF2B5EF4-FFF2-40B4-BE49-F238E27FC236}">
                <a16:creationId xmlns:a16="http://schemas.microsoft.com/office/drawing/2014/main" id="{DE6C1377-91DB-46E4-98D3-42E7689B9CCD}"/>
              </a:ext>
            </a:extLst>
          </p:cNvPr>
          <p:cNvSpPr/>
          <p:nvPr/>
        </p:nvSpPr>
        <p:spPr>
          <a:xfrm rot="16200000">
            <a:off x="-398250" y="3249000"/>
            <a:ext cx="1156500" cy="36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8" name="TextBox 47">
            <a:extLst>
              <a:ext uri="{FF2B5EF4-FFF2-40B4-BE49-F238E27FC236}">
                <a16:creationId xmlns:a16="http://schemas.microsoft.com/office/drawing/2014/main" id="{C132F694-4B52-47D4-A0CC-FB86D98102B3}"/>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Tree>
    <p:extLst>
      <p:ext uri="{BB962C8B-B14F-4D97-AF65-F5344CB8AC3E}">
        <p14:creationId xmlns:p14="http://schemas.microsoft.com/office/powerpoint/2010/main" val="3290450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7" restart="whenNotActive" fill="hold" evtFilter="cancelBubble" nodeType="interactiveSeq">
                <p:stCondLst>
                  <p:cond evt="onClick" delay="0">
                    <p:tgtEl>
                      <p:spTgt spid="4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4000"/>
            <a:ext cx="3870000" cy="1170000"/>
          </a:xfrm>
          <a:solidFill>
            <a:schemeClr val="accent5"/>
          </a:solidFill>
          <a:ln>
            <a:solidFill>
              <a:schemeClr val="accent5"/>
            </a:solidFill>
          </a:ln>
        </p:spPr>
        <p:txBody>
          <a:bodyPr lIns="90000" tIns="90000" rIns="90000" bIns="90000" anchor="ctr">
            <a:normAutofit fontScale="90000"/>
          </a:bodyPr>
          <a:lstStyle/>
          <a:p>
            <a:pPr>
              <a:lnSpc>
                <a:spcPct val="110000"/>
              </a:lnSpc>
              <a:spcAft>
                <a:spcPts val="500"/>
              </a:spcAft>
            </a:pPr>
            <a:r>
              <a:rPr lang="en-GB" sz="3200" spc="100" dirty="0"/>
              <a:t>Case study</a:t>
            </a:r>
            <a:br>
              <a:rPr lang="en-GB" sz="3200" spc="100" dirty="0"/>
            </a:br>
            <a:r>
              <a:rPr lang="en-GB" sz="3200" spc="100" dirty="0"/>
              <a:t>River Nar, Norfolk</a:t>
            </a:r>
          </a:p>
        </p:txBody>
      </p:sp>
      <p:sp>
        <p:nvSpPr>
          <p:cNvPr id="53" name="Ecology large">
            <a:extLst>
              <a:ext uri="{FF2B5EF4-FFF2-40B4-BE49-F238E27FC236}">
                <a16:creationId xmlns:a16="http://schemas.microsoft.com/office/drawing/2014/main" id="{EBBBCADF-388C-42DD-AEC3-E77B50BF8845}"/>
              </a:ext>
            </a:extLst>
          </p:cNvPr>
          <p:cNvSpPr/>
          <p:nvPr/>
        </p:nvSpPr>
        <p:spPr>
          <a:xfrm>
            <a:off x="3471600" y="2830095"/>
            <a:ext cx="2520000" cy="2520000"/>
          </a:xfrm>
          <a:prstGeom prst="rect">
            <a:avLst/>
          </a:prstGeom>
          <a:solidFill>
            <a:schemeClr val="bg1">
              <a:lumMod val="95000"/>
            </a:schemeClr>
          </a:solidFill>
          <a:ln>
            <a:solidFill>
              <a:schemeClr val="bg1">
                <a:lumMod val="95000"/>
              </a:schemeClr>
            </a:solidFill>
          </a:ln>
        </p:spPr>
        <p:txBody>
          <a:bodyPr wrap="square" lIns="90000" tIns="0" rIns="90000" bIns="0" anchor="ctr">
            <a:noAutofit/>
          </a:bodyPr>
          <a:lstStyle/>
          <a:p>
            <a:pPr algn="ctr">
              <a:lnSpc>
                <a:spcPct val="110000"/>
              </a:lnSpc>
              <a:spcAft>
                <a:spcPts val="500"/>
              </a:spcAft>
            </a:pPr>
            <a:r>
              <a:rPr lang="en-US" sz="1400" b="1" dirty="0"/>
              <a:t>Ecology</a:t>
            </a:r>
          </a:p>
          <a:p>
            <a:pPr algn="ctr">
              <a:lnSpc>
                <a:spcPct val="110000"/>
              </a:lnSpc>
              <a:spcAft>
                <a:spcPts val="500"/>
              </a:spcAft>
            </a:pPr>
            <a:r>
              <a:rPr lang="en-US" sz="1400" dirty="0"/>
              <a:t>Peaks of macroinvertebrate activity occur in </a:t>
            </a:r>
            <a:r>
              <a:rPr lang="en-US" sz="1400" b="1" dirty="0"/>
              <a:t>spring</a:t>
            </a:r>
            <a:r>
              <a:rPr lang="en-US" sz="1400" dirty="0"/>
              <a:t> (AMJ), the hatching season, as flow begins to recede, and </a:t>
            </a:r>
            <a:r>
              <a:rPr lang="en-US" sz="1400" b="1" dirty="0"/>
              <a:t>autumn</a:t>
            </a:r>
            <a:r>
              <a:rPr lang="en-US" sz="1400" dirty="0"/>
              <a:t> (OND), as detritus (food) enters the river system.</a:t>
            </a:r>
          </a:p>
        </p:txBody>
      </p:sp>
      <p:sp>
        <p:nvSpPr>
          <p:cNvPr id="36" name="Hydrology large">
            <a:extLst>
              <a:ext uri="{FF2B5EF4-FFF2-40B4-BE49-F238E27FC236}">
                <a16:creationId xmlns:a16="http://schemas.microsoft.com/office/drawing/2014/main" id="{59D4B073-005A-4CD0-8836-8D5EA1FBD165}"/>
              </a:ext>
            </a:extLst>
          </p:cNvPr>
          <p:cNvSpPr/>
          <p:nvPr/>
        </p:nvSpPr>
        <p:spPr>
          <a:xfrm>
            <a:off x="6172800" y="4194000"/>
            <a:ext cx="2520000" cy="2520000"/>
          </a:xfrm>
          <a:prstGeom prst="rect">
            <a:avLst/>
          </a:prstGeom>
          <a:solidFill>
            <a:schemeClr val="bg1">
              <a:lumMod val="95000"/>
            </a:schemeClr>
          </a:solidFill>
          <a:ln>
            <a:solidFill>
              <a:schemeClr val="bg1">
                <a:lumMod val="95000"/>
              </a:schemeClr>
            </a:solidFill>
          </a:ln>
        </p:spPr>
        <p:txBody>
          <a:bodyPr wrap="square" tIns="0" bIns="0" anchor="ctr">
            <a:noAutofit/>
          </a:bodyPr>
          <a:lstStyle/>
          <a:p>
            <a:pPr algn="ctr">
              <a:lnSpc>
                <a:spcPct val="110000"/>
              </a:lnSpc>
              <a:spcAft>
                <a:spcPts val="500"/>
              </a:spcAft>
            </a:pPr>
            <a:r>
              <a:rPr lang="en-US" sz="1400" b="1" dirty="0"/>
              <a:t>Hydrology</a:t>
            </a:r>
          </a:p>
          <a:p>
            <a:pPr algn="ctr">
              <a:lnSpc>
                <a:spcPct val="110000"/>
              </a:lnSpc>
              <a:spcAft>
                <a:spcPts val="500"/>
              </a:spcAft>
            </a:pPr>
            <a:r>
              <a:rPr lang="en-US" sz="1400" dirty="0"/>
              <a:t>Groundwater fed from a</a:t>
            </a:r>
            <a:br>
              <a:rPr lang="en-US" sz="1400" dirty="0"/>
            </a:br>
            <a:r>
              <a:rPr lang="en-US" sz="1400" dirty="0"/>
              <a:t>chalk aquifer</a:t>
            </a:r>
          </a:p>
          <a:p>
            <a:pPr algn="ctr">
              <a:lnSpc>
                <a:spcPct val="110000"/>
              </a:lnSpc>
              <a:spcAft>
                <a:spcPts val="500"/>
              </a:spcAft>
            </a:pPr>
            <a:r>
              <a:rPr lang="en-US" sz="1400" dirty="0"/>
              <a:t>BFI 0.91</a:t>
            </a:r>
          </a:p>
          <a:p>
            <a:pPr algn="ctr">
              <a:lnSpc>
                <a:spcPct val="110000"/>
              </a:lnSpc>
              <a:spcAft>
                <a:spcPts val="500"/>
              </a:spcAft>
            </a:pPr>
            <a:r>
              <a:rPr lang="en-US" sz="1400" dirty="0"/>
              <a:t>Aquifer recharge occurs in the autumn months with flow peaking in January and February</a:t>
            </a:r>
            <a:endParaRPr lang="en-GB" sz="1400" dirty="0"/>
          </a:p>
        </p:txBody>
      </p:sp>
      <p:sp>
        <p:nvSpPr>
          <p:cNvPr id="9" name="Rectangle 8">
            <a:extLst>
              <a:ext uri="{FF2B5EF4-FFF2-40B4-BE49-F238E27FC236}">
                <a16:creationId xmlns:a16="http://schemas.microsoft.com/office/drawing/2014/main" id="{CB3D0057-6A3B-466D-8E29-F0F46FB42EE9}"/>
              </a:ext>
            </a:extLst>
          </p:cNvPr>
          <p:cNvSpPr/>
          <p:nvPr/>
        </p:nvSpPr>
        <p:spPr>
          <a:xfrm>
            <a:off x="3474000" y="2844000"/>
            <a:ext cx="2520000" cy="2520000"/>
          </a:xfrm>
          <a:prstGeom prst="rect">
            <a:avLst/>
          </a:prstGeom>
          <a:blipFill>
            <a:blip r:embed="rId2"/>
            <a:srcRect/>
            <a:stretch>
              <a:fillRect l="-3689" t="-58343" r="-136652" b="-1665"/>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nSpc>
                <a:spcPct val="110000"/>
              </a:lnSpc>
              <a:spcAft>
                <a:spcPts val="500"/>
              </a:spcAft>
            </a:pPr>
            <a:r>
              <a:rPr lang="en-GB" sz="1200" dirty="0">
                <a:solidFill>
                  <a:schemeClr val="bg1"/>
                </a:solidFill>
              </a:rPr>
              <a:t>Canalised river banks</a:t>
            </a:r>
          </a:p>
        </p:txBody>
      </p:sp>
      <p:sp>
        <p:nvSpPr>
          <p:cNvPr id="10" name="Rectangle 9">
            <a:extLst>
              <a:ext uri="{FF2B5EF4-FFF2-40B4-BE49-F238E27FC236}">
                <a16:creationId xmlns:a16="http://schemas.microsoft.com/office/drawing/2014/main" id="{B4BD2211-E493-4BD2-8888-038FC04E245C}"/>
              </a:ext>
            </a:extLst>
          </p:cNvPr>
          <p:cNvSpPr/>
          <p:nvPr/>
        </p:nvSpPr>
        <p:spPr>
          <a:xfrm>
            <a:off x="3474000" y="1494000"/>
            <a:ext cx="1167600" cy="117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11" name="Rectangle 10">
            <a:extLst>
              <a:ext uri="{FF2B5EF4-FFF2-40B4-BE49-F238E27FC236}">
                <a16:creationId xmlns:a16="http://schemas.microsoft.com/office/drawing/2014/main" id="{E4C48245-F617-44B6-882A-C5757CACFB46}"/>
              </a:ext>
            </a:extLst>
          </p:cNvPr>
          <p:cNvSpPr/>
          <p:nvPr/>
        </p:nvSpPr>
        <p:spPr>
          <a:xfrm>
            <a:off x="6172800" y="4194000"/>
            <a:ext cx="2520000" cy="2520000"/>
          </a:xfrm>
          <a:prstGeom prst="rect">
            <a:avLst/>
          </a:prstGeom>
          <a:blipFill>
            <a:blip r:embed="rId3"/>
            <a:srcRect/>
            <a:stretch>
              <a:fillRect l="-55321" t="-35367" r="-35898" b="-1210"/>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gn="r">
              <a:lnSpc>
                <a:spcPct val="110000"/>
              </a:lnSpc>
              <a:spcAft>
                <a:spcPts val="500"/>
              </a:spcAft>
            </a:pPr>
            <a:r>
              <a:rPr lang="en-GB" sz="1400" dirty="0">
                <a:solidFill>
                  <a:schemeClr val="bg1"/>
                </a:solidFill>
              </a:rPr>
              <a:t>Water meadow</a:t>
            </a:r>
          </a:p>
        </p:txBody>
      </p:sp>
      <p:sp>
        <p:nvSpPr>
          <p:cNvPr id="16" name="Rectangle 15">
            <a:extLst>
              <a:ext uri="{FF2B5EF4-FFF2-40B4-BE49-F238E27FC236}">
                <a16:creationId xmlns:a16="http://schemas.microsoft.com/office/drawing/2014/main" id="{CAAD6C7B-1F05-4A71-BBC4-93CB5FA2F28E}"/>
              </a:ext>
            </a:extLst>
          </p:cNvPr>
          <p:cNvSpPr/>
          <p:nvPr/>
        </p:nvSpPr>
        <p:spPr>
          <a:xfrm>
            <a:off x="4822800" y="144000"/>
            <a:ext cx="387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2000" b="1" dirty="0">
                <a:solidFill>
                  <a:schemeClr val="accent5"/>
                </a:solidFill>
              </a:rPr>
              <a:t>“technically infeasible”</a:t>
            </a:r>
            <a:br>
              <a:rPr lang="en-GB" sz="2000" b="1" dirty="0">
                <a:solidFill>
                  <a:schemeClr val="accent5"/>
                </a:solidFill>
              </a:rPr>
            </a:br>
            <a:r>
              <a:rPr lang="en-GB" sz="2000" dirty="0">
                <a:solidFill>
                  <a:schemeClr val="tx1"/>
                </a:solidFill>
              </a:rPr>
              <a:t>for the river to meet the </a:t>
            </a:r>
            <a:br>
              <a:rPr lang="en-GB" sz="2000" dirty="0">
                <a:solidFill>
                  <a:schemeClr val="tx1"/>
                </a:solidFill>
              </a:rPr>
            </a:br>
            <a:r>
              <a:rPr lang="en-GB" sz="2000" dirty="0">
                <a:solidFill>
                  <a:schemeClr val="tx1"/>
                </a:solidFill>
              </a:rPr>
              <a:t>ecological requirements of the Water Framework Directive </a:t>
            </a:r>
            <a:r>
              <a:rPr lang="en-GB" sz="1200" dirty="0">
                <a:solidFill>
                  <a:schemeClr val="tx1"/>
                </a:solidFill>
              </a:rPr>
              <a:t>[5,6]</a:t>
            </a:r>
            <a:endParaRPr lang="en-GB" sz="2000" dirty="0">
              <a:solidFill>
                <a:schemeClr val="tx1"/>
              </a:solidFill>
            </a:endParaRPr>
          </a:p>
        </p:txBody>
      </p:sp>
      <p:sp>
        <p:nvSpPr>
          <p:cNvPr id="17" name="Rectangle 16">
            <a:extLst>
              <a:ext uri="{FF2B5EF4-FFF2-40B4-BE49-F238E27FC236}">
                <a16:creationId xmlns:a16="http://schemas.microsoft.com/office/drawing/2014/main" id="{99AFFFA0-3401-4793-B1BC-86ADF96A9A79}"/>
              </a:ext>
            </a:extLst>
          </p:cNvPr>
          <p:cNvSpPr/>
          <p:nvPr/>
        </p:nvSpPr>
        <p:spPr>
          <a:xfrm>
            <a:off x="774000" y="5544000"/>
            <a:ext cx="1170000" cy="1170000"/>
          </a:xfrm>
          <a:prstGeom prst="rect">
            <a:avLst/>
          </a:prstGeom>
          <a:blipFill>
            <a:blip r:embed="rId4"/>
            <a:srcRect/>
            <a:stretch>
              <a:fillRect t="-20721" b="-20721"/>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20" name="Rectangle 19">
            <a:extLst>
              <a:ext uri="{FF2B5EF4-FFF2-40B4-BE49-F238E27FC236}">
                <a16:creationId xmlns:a16="http://schemas.microsoft.com/office/drawing/2014/main" id="{E4CBDFCC-B14D-4749-96DB-009AC67EED62}"/>
              </a:ext>
            </a:extLst>
          </p:cNvPr>
          <p:cNvSpPr/>
          <p:nvPr/>
        </p:nvSpPr>
        <p:spPr>
          <a:xfrm>
            <a:off x="4824000" y="5544000"/>
            <a:ext cx="1170000" cy="1170000"/>
          </a:xfrm>
          <a:prstGeom prst="rect">
            <a:avLst/>
          </a:prstGeom>
          <a:blipFill>
            <a:blip r:embed="rId5"/>
            <a:srcRect/>
            <a:stretch>
              <a:fillRect l="-43447" t="-36154" r="-77791" b="-10762"/>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3" name="Rectangle 42">
            <a:extLst>
              <a:ext uri="{FF2B5EF4-FFF2-40B4-BE49-F238E27FC236}">
                <a16:creationId xmlns:a16="http://schemas.microsoft.com/office/drawing/2014/main" id="{569206EB-E3D2-42D4-B019-E327E0F857E2}"/>
              </a:ext>
            </a:extLst>
          </p:cNvPr>
          <p:cNvSpPr/>
          <p:nvPr/>
        </p:nvSpPr>
        <p:spPr>
          <a:xfrm>
            <a:off x="10853400" y="5543999"/>
            <a:ext cx="540000" cy="54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4" name="Rectangle 43">
            <a:hlinkClick r:id="rId6" action="ppaction://hlinksldjump"/>
            <a:extLst>
              <a:ext uri="{FF2B5EF4-FFF2-40B4-BE49-F238E27FC236}">
                <a16:creationId xmlns:a16="http://schemas.microsoft.com/office/drawing/2014/main" id="{2C012FC2-64CB-4488-B783-C3699D010214}"/>
              </a:ext>
            </a:extLst>
          </p:cNvPr>
          <p:cNvSpPr/>
          <p:nvPr/>
        </p:nvSpPr>
        <p:spPr>
          <a:xfrm>
            <a:off x="10853100" y="6173998"/>
            <a:ext cx="540000" cy="540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2400" dirty="0">
                <a:solidFill>
                  <a:schemeClr val="tx1"/>
                </a:solidFill>
              </a:rPr>
              <a:t>≡</a:t>
            </a:r>
          </a:p>
        </p:txBody>
      </p:sp>
      <p:sp>
        <p:nvSpPr>
          <p:cNvPr id="45" name="Rectangle 44">
            <a:extLst>
              <a:ext uri="{FF2B5EF4-FFF2-40B4-BE49-F238E27FC236}">
                <a16:creationId xmlns:a16="http://schemas.microsoft.com/office/drawing/2014/main" id="{21EEE834-B0D9-4576-92DB-2277A3AB50E8}"/>
              </a:ext>
            </a:extLst>
          </p:cNvPr>
          <p:cNvSpPr/>
          <p:nvPr/>
        </p:nvSpPr>
        <p:spPr>
          <a:xfrm>
            <a:off x="10224000" y="5543999"/>
            <a:ext cx="540000" cy="54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6" name="Rectangle 45">
            <a:extLst>
              <a:ext uri="{FF2B5EF4-FFF2-40B4-BE49-F238E27FC236}">
                <a16:creationId xmlns:a16="http://schemas.microsoft.com/office/drawing/2014/main" id="{5FB11C5B-DEAC-4AF9-BF36-704546E1D235}"/>
              </a:ext>
            </a:extLst>
          </p:cNvPr>
          <p:cNvSpPr/>
          <p:nvPr/>
        </p:nvSpPr>
        <p:spPr>
          <a:xfrm>
            <a:off x="10223400" y="6173998"/>
            <a:ext cx="540000" cy="54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50" name="Rectangle 49">
            <a:extLst>
              <a:ext uri="{FF2B5EF4-FFF2-40B4-BE49-F238E27FC236}">
                <a16:creationId xmlns:a16="http://schemas.microsoft.com/office/drawing/2014/main" id="{A187ABA7-1F2D-4F93-8EFA-07FE90F812F3}"/>
              </a:ext>
            </a:extLst>
          </p:cNvPr>
          <p:cNvSpPr/>
          <p:nvPr/>
        </p:nvSpPr>
        <p:spPr>
          <a:xfrm>
            <a:off x="774000" y="1494000"/>
            <a:ext cx="11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250"/>
              </a:spcAft>
            </a:pPr>
            <a:r>
              <a:rPr lang="en-GB" sz="1400" dirty="0">
                <a:solidFill>
                  <a:schemeClr val="accent5"/>
                </a:solidFill>
              </a:rPr>
              <a:t>Site of </a:t>
            </a:r>
            <a:br>
              <a:rPr lang="en-GB" sz="1400" dirty="0">
                <a:solidFill>
                  <a:schemeClr val="accent5"/>
                </a:solidFill>
              </a:rPr>
            </a:br>
            <a:r>
              <a:rPr lang="en-GB" sz="1400" dirty="0">
                <a:solidFill>
                  <a:schemeClr val="accent5"/>
                </a:solidFill>
              </a:rPr>
              <a:t>Special Scientific Interest </a:t>
            </a:r>
            <a:br>
              <a:rPr lang="en-GB" sz="1400" dirty="0">
                <a:solidFill>
                  <a:schemeClr val="accent5"/>
                </a:solidFill>
              </a:rPr>
            </a:br>
            <a:r>
              <a:rPr lang="en-GB" sz="1400" dirty="0">
                <a:solidFill>
                  <a:schemeClr val="accent5"/>
                </a:solidFill>
              </a:rPr>
              <a:t>(SSSI)</a:t>
            </a:r>
          </a:p>
        </p:txBody>
      </p:sp>
      <p:sp>
        <p:nvSpPr>
          <p:cNvPr id="51" name="Rectangle 50">
            <a:extLst>
              <a:ext uri="{FF2B5EF4-FFF2-40B4-BE49-F238E27FC236}">
                <a16:creationId xmlns:a16="http://schemas.microsoft.com/office/drawing/2014/main" id="{C9A44582-C311-4413-A7D7-91EA1F0E7732}"/>
              </a:ext>
            </a:extLst>
          </p:cNvPr>
          <p:cNvSpPr/>
          <p:nvPr/>
        </p:nvSpPr>
        <p:spPr>
          <a:xfrm>
            <a:off x="2122800" y="1494000"/>
            <a:ext cx="25188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250"/>
              </a:spcAft>
            </a:pPr>
            <a:r>
              <a:rPr lang="en-GB" sz="1600" dirty="0">
                <a:solidFill>
                  <a:schemeClr val="tx1"/>
                </a:solidFill>
              </a:rPr>
              <a:t>Chalk sub-catchment</a:t>
            </a:r>
            <a:br>
              <a:rPr lang="en-GB" sz="1600" dirty="0">
                <a:solidFill>
                  <a:schemeClr val="tx1"/>
                </a:solidFill>
              </a:rPr>
            </a:br>
            <a:r>
              <a:rPr lang="en-GB" sz="1600" b="1" dirty="0">
                <a:solidFill>
                  <a:schemeClr val="tx1"/>
                </a:solidFill>
              </a:rPr>
              <a:t>153 km</a:t>
            </a:r>
            <a:r>
              <a:rPr lang="en-GB" sz="1600" b="1" baseline="30000" dirty="0">
                <a:solidFill>
                  <a:schemeClr val="tx1"/>
                </a:solidFill>
              </a:rPr>
              <a:t>2</a:t>
            </a:r>
          </a:p>
          <a:p>
            <a:pPr algn="ctr">
              <a:lnSpc>
                <a:spcPct val="110000"/>
              </a:lnSpc>
              <a:spcAft>
                <a:spcPts val="250"/>
              </a:spcAft>
            </a:pPr>
            <a:r>
              <a:rPr lang="en-GB" sz="1600" dirty="0">
                <a:solidFill>
                  <a:schemeClr val="tx1"/>
                </a:solidFill>
              </a:rPr>
              <a:t>From source</a:t>
            </a:r>
            <a:br>
              <a:rPr lang="en-GB" sz="1600" dirty="0">
                <a:solidFill>
                  <a:schemeClr val="tx1"/>
                </a:solidFill>
              </a:rPr>
            </a:br>
            <a:r>
              <a:rPr lang="en-GB" sz="1600" b="1" dirty="0">
                <a:solidFill>
                  <a:schemeClr val="tx1"/>
                </a:solidFill>
              </a:rPr>
              <a:t>24 km</a:t>
            </a:r>
          </a:p>
        </p:txBody>
      </p:sp>
      <p:sp>
        <p:nvSpPr>
          <p:cNvPr id="15" name="Rectangle 14">
            <a:extLst>
              <a:ext uri="{FF2B5EF4-FFF2-40B4-BE49-F238E27FC236}">
                <a16:creationId xmlns:a16="http://schemas.microsoft.com/office/drawing/2014/main" id="{7047A3A9-4356-4A52-8A2C-631323EBA48B}"/>
              </a:ext>
            </a:extLst>
          </p:cNvPr>
          <p:cNvSpPr/>
          <p:nvPr/>
        </p:nvSpPr>
        <p:spPr>
          <a:xfrm>
            <a:off x="8874000" y="144000"/>
            <a:ext cx="2520000" cy="38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nSpc>
                <a:spcPct val="110000"/>
              </a:lnSpc>
              <a:spcAft>
                <a:spcPts val="500"/>
              </a:spcAft>
            </a:pPr>
            <a:r>
              <a:rPr lang="en-GB" sz="1600" dirty="0">
                <a:solidFill>
                  <a:schemeClr val="tx1"/>
                </a:solidFill>
              </a:rPr>
              <a:t>Pressures on the river include:</a:t>
            </a:r>
          </a:p>
          <a:p>
            <a:pPr marL="90000" indent="-90000">
              <a:lnSpc>
                <a:spcPct val="110000"/>
              </a:lnSpc>
              <a:buFont typeface="Arial" panose="020B0604020202020204" pitchFamily="34" charset="0"/>
              <a:buChar char="•"/>
            </a:pPr>
            <a:r>
              <a:rPr lang="en-GB" sz="1600" b="1" dirty="0">
                <a:solidFill>
                  <a:schemeClr val="tx1"/>
                </a:solidFill>
              </a:rPr>
              <a:t>Physical modification</a:t>
            </a:r>
          </a:p>
          <a:p>
            <a:pPr marL="270000" lvl="1" indent="-90000">
              <a:lnSpc>
                <a:spcPct val="110000"/>
              </a:lnSpc>
              <a:buFont typeface="Arial" panose="020B0604020202020204" pitchFamily="34" charset="0"/>
              <a:buChar char="•"/>
            </a:pPr>
            <a:r>
              <a:rPr lang="en-GB" sz="1600" dirty="0">
                <a:solidFill>
                  <a:schemeClr val="tx1"/>
                </a:solidFill>
              </a:rPr>
              <a:t>Medieval navigation systems</a:t>
            </a:r>
          </a:p>
          <a:p>
            <a:pPr marL="270000" lvl="1" indent="-90000">
              <a:lnSpc>
                <a:spcPct val="110000"/>
              </a:lnSpc>
              <a:buFont typeface="Arial" panose="020B0604020202020204" pitchFamily="34" charset="0"/>
              <a:buChar char="•"/>
            </a:pPr>
            <a:r>
              <a:rPr lang="en-GB" sz="1600" dirty="0">
                <a:solidFill>
                  <a:schemeClr val="tx1"/>
                </a:solidFill>
              </a:rPr>
              <a:t>Domesday mills</a:t>
            </a:r>
          </a:p>
          <a:p>
            <a:pPr marL="270000" lvl="1" indent="-90000">
              <a:lnSpc>
                <a:spcPct val="110000"/>
              </a:lnSpc>
              <a:buFont typeface="Arial" panose="020B0604020202020204" pitchFamily="34" charset="0"/>
              <a:buChar char="•"/>
            </a:pPr>
            <a:r>
              <a:rPr lang="en-GB" sz="1600" dirty="0">
                <a:solidFill>
                  <a:schemeClr val="tx1"/>
                </a:solidFill>
              </a:rPr>
              <a:t>Ornamental estate lakes and water meadows</a:t>
            </a:r>
          </a:p>
          <a:p>
            <a:pPr marL="270000" lvl="1" indent="-90000">
              <a:lnSpc>
                <a:spcPct val="110000"/>
              </a:lnSpc>
              <a:buFont typeface="Arial" panose="020B0604020202020204" pitchFamily="34" charset="0"/>
              <a:buChar char="•"/>
            </a:pPr>
            <a:r>
              <a:rPr lang="en-GB" sz="1600" dirty="0">
                <a:solidFill>
                  <a:schemeClr val="tx1"/>
                </a:solidFill>
              </a:rPr>
              <a:t>Agricultural drainage and more</a:t>
            </a:r>
          </a:p>
          <a:p>
            <a:pPr marL="90000" indent="-90000">
              <a:lnSpc>
                <a:spcPct val="110000"/>
              </a:lnSpc>
              <a:spcAft>
                <a:spcPts val="500"/>
              </a:spcAft>
              <a:buFont typeface="Arial" panose="020B0604020202020204" pitchFamily="34" charset="0"/>
              <a:buChar char="•"/>
            </a:pPr>
            <a:r>
              <a:rPr lang="en-GB" sz="1600" b="1" dirty="0">
                <a:solidFill>
                  <a:schemeClr val="tx1"/>
                </a:solidFill>
              </a:rPr>
              <a:t>Sediment ingress</a:t>
            </a:r>
          </a:p>
          <a:p>
            <a:pPr marL="90000" indent="-90000">
              <a:lnSpc>
                <a:spcPct val="110000"/>
              </a:lnSpc>
              <a:spcAft>
                <a:spcPts val="500"/>
              </a:spcAft>
              <a:buFont typeface="Arial" panose="020B0604020202020204" pitchFamily="34" charset="0"/>
              <a:buChar char="•"/>
            </a:pPr>
            <a:r>
              <a:rPr lang="en-GB" sz="1600" b="1" dirty="0">
                <a:solidFill>
                  <a:schemeClr val="tx1"/>
                </a:solidFill>
              </a:rPr>
              <a:t>Over-abstraction</a:t>
            </a:r>
          </a:p>
        </p:txBody>
      </p:sp>
      <p:sp>
        <p:nvSpPr>
          <p:cNvPr id="58" name="Rectangle 57">
            <a:extLst>
              <a:ext uri="{FF2B5EF4-FFF2-40B4-BE49-F238E27FC236}">
                <a16:creationId xmlns:a16="http://schemas.microsoft.com/office/drawing/2014/main" id="{6EB714AD-DA2C-49DA-9E5E-284EEC001BC8}"/>
              </a:ext>
            </a:extLst>
          </p:cNvPr>
          <p:cNvSpPr/>
          <p:nvPr/>
        </p:nvSpPr>
        <p:spPr>
          <a:xfrm>
            <a:off x="8874000" y="4158000"/>
            <a:ext cx="2520000" cy="1925999"/>
          </a:xfrm>
          <a:prstGeom prst="rect">
            <a:avLst/>
          </a:prstGeom>
          <a:blipFill>
            <a:blip r:embed="rId7"/>
            <a:srcRect/>
            <a:stretch>
              <a:fillRect l="-36646" t="-138714" r="-185694" b="-42452"/>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nSpc>
                <a:spcPct val="110000"/>
              </a:lnSpc>
              <a:spcAft>
                <a:spcPts val="500"/>
              </a:spcAft>
            </a:pPr>
            <a:r>
              <a:rPr lang="en-GB" sz="1200" dirty="0">
                <a:solidFill>
                  <a:schemeClr val="bg1"/>
                </a:solidFill>
              </a:rPr>
              <a:t>Impoundment: Historic mill</a:t>
            </a:r>
          </a:p>
        </p:txBody>
      </p:sp>
      <p:sp>
        <p:nvSpPr>
          <p:cNvPr id="59" name="Rectangle 58">
            <a:extLst>
              <a:ext uri="{FF2B5EF4-FFF2-40B4-BE49-F238E27FC236}">
                <a16:creationId xmlns:a16="http://schemas.microsoft.com/office/drawing/2014/main" id="{7AC3FE35-9B8C-4FD0-806D-C5743C31D730}"/>
              </a:ext>
            </a:extLst>
          </p:cNvPr>
          <p:cNvSpPr/>
          <p:nvPr/>
        </p:nvSpPr>
        <p:spPr>
          <a:xfrm>
            <a:off x="9548700" y="6173998"/>
            <a:ext cx="540000" cy="54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60" name="Rectangle 59">
            <a:extLst>
              <a:ext uri="{FF2B5EF4-FFF2-40B4-BE49-F238E27FC236}">
                <a16:creationId xmlns:a16="http://schemas.microsoft.com/office/drawing/2014/main" id="{9173749D-DAC3-4BB9-81E7-DB6008598E5A}"/>
              </a:ext>
            </a:extLst>
          </p:cNvPr>
          <p:cNvSpPr/>
          <p:nvPr/>
        </p:nvSpPr>
        <p:spPr>
          <a:xfrm>
            <a:off x="8874000" y="6173998"/>
            <a:ext cx="1889400" cy="54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1050" dirty="0">
                <a:solidFill>
                  <a:schemeClr val="tx1"/>
                </a:solidFill>
              </a:rPr>
              <a:t>Photography: </a:t>
            </a:r>
            <a:br>
              <a:rPr lang="en-GB" sz="1050" dirty="0">
                <a:solidFill>
                  <a:schemeClr val="tx1"/>
                </a:solidFill>
              </a:rPr>
            </a:br>
            <a:r>
              <a:rPr lang="en-GB" sz="1050" dirty="0">
                <a:solidFill>
                  <a:schemeClr val="tx1"/>
                </a:solidFill>
              </a:rPr>
              <a:t>Nick Ford.</a:t>
            </a:r>
            <a:br>
              <a:rPr lang="en-GB" sz="1050" dirty="0">
                <a:solidFill>
                  <a:schemeClr val="tx1"/>
                </a:solidFill>
              </a:rPr>
            </a:br>
            <a:r>
              <a:rPr lang="en-GB" sz="1050" dirty="0">
                <a:solidFill>
                  <a:schemeClr val="tx1"/>
                </a:solidFill>
              </a:rPr>
              <a:t>CC BY-NC-ND 2.0</a:t>
            </a:r>
          </a:p>
        </p:txBody>
      </p:sp>
      <p:sp>
        <p:nvSpPr>
          <p:cNvPr id="61" name="Rectangle 60">
            <a:extLst>
              <a:ext uri="{FF2B5EF4-FFF2-40B4-BE49-F238E27FC236}">
                <a16:creationId xmlns:a16="http://schemas.microsoft.com/office/drawing/2014/main" id="{58EDF0AE-532D-484B-8E0E-2F4F99C4E38E}"/>
              </a:ext>
            </a:extLst>
          </p:cNvPr>
          <p:cNvSpPr/>
          <p:nvPr/>
        </p:nvSpPr>
        <p:spPr>
          <a:xfrm>
            <a:off x="6172800" y="2844000"/>
            <a:ext cx="1170000" cy="1170000"/>
          </a:xfrm>
          <a:prstGeom prst="rect">
            <a:avLst/>
          </a:prstGeom>
          <a:blipFill>
            <a:blip r:embed="rId8"/>
            <a:stretch>
              <a:fillRect l="-74781" t="-20618" r="-15179" b="-15096"/>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62" name="Rectangle 61">
            <a:extLst>
              <a:ext uri="{FF2B5EF4-FFF2-40B4-BE49-F238E27FC236}">
                <a16:creationId xmlns:a16="http://schemas.microsoft.com/office/drawing/2014/main" id="{A08010B2-20F6-4306-A1B3-01A2A1ADF6EA}"/>
              </a:ext>
            </a:extLst>
          </p:cNvPr>
          <p:cNvSpPr/>
          <p:nvPr/>
        </p:nvSpPr>
        <p:spPr>
          <a:xfrm>
            <a:off x="7522800" y="2844000"/>
            <a:ext cx="1170000" cy="1170000"/>
          </a:xfrm>
          <a:prstGeom prst="rect">
            <a:avLst/>
          </a:prstGeom>
          <a:blipFill>
            <a:blip r:embed="rId9"/>
            <a:srcRect/>
            <a:stretch>
              <a:fillRect l="-80030" t="-44988" r="-88673" b="-44990"/>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grpSp>
        <p:nvGrpSpPr>
          <p:cNvPr id="63" name="Hydrology">
            <a:extLst>
              <a:ext uri="{FF2B5EF4-FFF2-40B4-BE49-F238E27FC236}">
                <a16:creationId xmlns:a16="http://schemas.microsoft.com/office/drawing/2014/main" id="{A9D25303-6903-4B7B-A4AE-E607E385059F}"/>
              </a:ext>
            </a:extLst>
          </p:cNvPr>
          <p:cNvGrpSpPr/>
          <p:nvPr/>
        </p:nvGrpSpPr>
        <p:grpSpPr>
          <a:xfrm>
            <a:off x="3474000" y="5544000"/>
            <a:ext cx="1170000" cy="1201751"/>
            <a:chOff x="3474000" y="5544000"/>
            <a:chExt cx="1170000" cy="1201751"/>
          </a:xfrm>
        </p:grpSpPr>
        <p:sp>
          <p:nvSpPr>
            <p:cNvPr id="19" name="Rectangle 18">
              <a:extLst>
                <a:ext uri="{FF2B5EF4-FFF2-40B4-BE49-F238E27FC236}">
                  <a16:creationId xmlns:a16="http://schemas.microsoft.com/office/drawing/2014/main" id="{EE17E36A-EFA5-4433-84FB-37C3A844CEE9}"/>
                </a:ext>
              </a:extLst>
            </p:cNvPr>
            <p:cNvSpPr/>
            <p:nvPr/>
          </p:nvSpPr>
          <p:spPr>
            <a:xfrm>
              <a:off x="3474000" y="5544000"/>
              <a:ext cx="1170000" cy="1170000"/>
            </a:xfrm>
            <a:prstGeom prst="rect">
              <a:avLst/>
            </a:prstGeom>
            <a:solidFill>
              <a:schemeClr val="bg1"/>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t"/>
            <a:lstStyle/>
            <a:p>
              <a:pPr algn="ctr">
                <a:lnSpc>
                  <a:spcPct val="110000"/>
                </a:lnSpc>
                <a:spcAft>
                  <a:spcPts val="500"/>
                </a:spcAft>
              </a:pPr>
              <a:r>
                <a:rPr lang="en-GB" dirty="0">
                  <a:solidFill>
                    <a:schemeClr val="tx1"/>
                  </a:solidFill>
                </a:rPr>
                <a:t>Hydrology</a:t>
              </a:r>
            </a:p>
          </p:txBody>
        </p:sp>
        <p:grpSp>
          <p:nvGrpSpPr>
            <p:cNvPr id="26" name="Graphic 24" descr="Rain">
              <a:extLst>
                <a:ext uri="{FF2B5EF4-FFF2-40B4-BE49-F238E27FC236}">
                  <a16:creationId xmlns:a16="http://schemas.microsoft.com/office/drawing/2014/main" id="{543DF81C-A097-4C25-AEA0-484D82D91BBD}"/>
                </a:ext>
              </a:extLst>
            </p:cNvPr>
            <p:cNvGrpSpPr/>
            <p:nvPr/>
          </p:nvGrpSpPr>
          <p:grpSpPr>
            <a:xfrm>
              <a:off x="3605871" y="5831351"/>
              <a:ext cx="914400" cy="914400"/>
              <a:chOff x="10036200" y="7577798"/>
              <a:chExt cx="914400" cy="914400"/>
            </a:xfrm>
          </p:grpSpPr>
          <p:sp>
            <p:nvSpPr>
              <p:cNvPr id="27" name="Freeform: Shape 26">
                <a:extLst>
                  <a:ext uri="{FF2B5EF4-FFF2-40B4-BE49-F238E27FC236}">
                    <a16:creationId xmlns:a16="http://schemas.microsoft.com/office/drawing/2014/main" id="{201560C0-1CA6-4D34-9B48-11E228BA68A9}"/>
                  </a:ext>
                </a:extLst>
              </p:cNvPr>
              <p:cNvSpPr/>
              <p:nvPr/>
            </p:nvSpPr>
            <p:spPr>
              <a:xfrm>
                <a:off x="10427677" y="8135011"/>
                <a:ext cx="133350" cy="200025"/>
              </a:xfrm>
              <a:custGeom>
                <a:avLst/>
                <a:gdLst>
                  <a:gd name="connsiteX0" fmla="*/ 133350 w 133350"/>
                  <a:gd name="connsiteY0" fmla="*/ 133350 h 200025"/>
                  <a:gd name="connsiteX1" fmla="*/ 66675 w 133350"/>
                  <a:gd name="connsiteY1" fmla="*/ 200025 h 200025"/>
                  <a:gd name="connsiteX2" fmla="*/ 0 w 133350"/>
                  <a:gd name="connsiteY2" fmla="*/ 133350 h 200025"/>
                  <a:gd name="connsiteX3" fmla="*/ 66675 w 133350"/>
                  <a:gd name="connsiteY3" fmla="*/ 0 h 200025"/>
                  <a:gd name="connsiteX4" fmla="*/ 133350 w 133350"/>
                  <a:gd name="connsiteY4" fmla="*/ 1333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200025">
                    <a:moveTo>
                      <a:pt x="133350" y="133350"/>
                    </a:moveTo>
                    <a:cubicBezTo>
                      <a:pt x="133350" y="170498"/>
                      <a:pt x="103823" y="200025"/>
                      <a:pt x="66675" y="200025"/>
                    </a:cubicBezTo>
                    <a:cubicBezTo>
                      <a:pt x="29528" y="200025"/>
                      <a:pt x="0" y="170498"/>
                      <a:pt x="0" y="133350"/>
                    </a:cubicBezTo>
                    <a:cubicBezTo>
                      <a:pt x="0" y="96202"/>
                      <a:pt x="66675" y="0"/>
                      <a:pt x="66675" y="0"/>
                    </a:cubicBezTo>
                    <a:cubicBezTo>
                      <a:pt x="66675" y="0"/>
                      <a:pt x="133350" y="97155"/>
                      <a:pt x="133350" y="133350"/>
                    </a:cubicBezTo>
                    <a:close/>
                  </a:path>
                </a:pathLst>
              </a:custGeom>
              <a:solidFill>
                <a:schemeClr val="bg1"/>
              </a:solidFill>
              <a:ln w="9525" cap="flat">
                <a:solidFill>
                  <a:schemeClr val="accent5"/>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485C332-FDD3-40C8-B01F-A6CCD5365447}"/>
                  </a:ext>
                </a:extLst>
              </p:cNvPr>
              <p:cNvSpPr/>
              <p:nvPr/>
            </p:nvSpPr>
            <p:spPr>
              <a:xfrm>
                <a:off x="10608652" y="8135011"/>
                <a:ext cx="95250" cy="142875"/>
              </a:xfrm>
              <a:custGeom>
                <a:avLst/>
                <a:gdLst>
                  <a:gd name="connsiteX0" fmla="*/ 95250 w 95250"/>
                  <a:gd name="connsiteY0" fmla="*/ 95250 h 142875"/>
                  <a:gd name="connsiteX1" fmla="*/ 47625 w 95250"/>
                  <a:gd name="connsiteY1" fmla="*/ 142875 h 142875"/>
                  <a:gd name="connsiteX2" fmla="*/ 0 w 95250"/>
                  <a:gd name="connsiteY2" fmla="*/ 95250 h 142875"/>
                  <a:gd name="connsiteX3" fmla="*/ 47625 w 95250"/>
                  <a:gd name="connsiteY3" fmla="*/ 0 h 142875"/>
                  <a:gd name="connsiteX4" fmla="*/ 95250 w 95250"/>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solidFill>
                <a:schemeClr val="bg1"/>
              </a:solidFill>
              <a:ln w="9525" cap="flat">
                <a:solidFill>
                  <a:schemeClr val="accent5"/>
                </a:solid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388D64B-F3B2-4932-B219-D36FE08D8874}"/>
                  </a:ext>
                </a:extLst>
              </p:cNvPr>
              <p:cNvSpPr/>
              <p:nvPr/>
            </p:nvSpPr>
            <p:spPr>
              <a:xfrm>
                <a:off x="10284803" y="8135011"/>
                <a:ext cx="85725" cy="142875"/>
              </a:xfrm>
              <a:custGeom>
                <a:avLst/>
                <a:gdLst>
                  <a:gd name="connsiteX0" fmla="*/ 95250 w 85725"/>
                  <a:gd name="connsiteY0" fmla="*/ 95250 h 142875"/>
                  <a:gd name="connsiteX1" fmla="*/ 47625 w 85725"/>
                  <a:gd name="connsiteY1" fmla="*/ 142875 h 142875"/>
                  <a:gd name="connsiteX2" fmla="*/ 0 w 85725"/>
                  <a:gd name="connsiteY2" fmla="*/ 95250 h 142875"/>
                  <a:gd name="connsiteX3" fmla="*/ 47625 w 85725"/>
                  <a:gd name="connsiteY3" fmla="*/ 0 h 142875"/>
                  <a:gd name="connsiteX4" fmla="*/ 95250 w 85725"/>
                  <a:gd name="connsiteY4" fmla="*/ 9525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42875">
                    <a:moveTo>
                      <a:pt x="95250" y="95250"/>
                    </a:moveTo>
                    <a:cubicBezTo>
                      <a:pt x="95250" y="121920"/>
                      <a:pt x="74295" y="142875"/>
                      <a:pt x="47625" y="142875"/>
                    </a:cubicBezTo>
                    <a:cubicBezTo>
                      <a:pt x="20955" y="142875"/>
                      <a:pt x="0" y="121920"/>
                      <a:pt x="0" y="95250"/>
                    </a:cubicBezTo>
                    <a:cubicBezTo>
                      <a:pt x="0" y="68580"/>
                      <a:pt x="47625" y="0"/>
                      <a:pt x="47625" y="0"/>
                    </a:cubicBezTo>
                    <a:cubicBezTo>
                      <a:pt x="47625" y="0"/>
                      <a:pt x="95250" y="69533"/>
                      <a:pt x="95250" y="95250"/>
                    </a:cubicBezTo>
                    <a:close/>
                  </a:path>
                </a:pathLst>
              </a:custGeom>
              <a:solidFill>
                <a:schemeClr val="bg1"/>
              </a:solidFill>
              <a:ln w="9525" cap="flat">
                <a:solidFill>
                  <a:schemeClr val="accent5"/>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C7C487-F5D2-4580-96FB-C1985FBF1692}"/>
                  </a:ext>
                </a:extLst>
              </p:cNvPr>
              <p:cNvSpPr/>
              <p:nvPr/>
            </p:nvSpPr>
            <p:spPr>
              <a:xfrm>
                <a:off x="10167423" y="7735652"/>
                <a:ext cx="647700" cy="361950"/>
              </a:xfrm>
              <a:custGeom>
                <a:avLst/>
                <a:gdLst>
                  <a:gd name="connsiteX0" fmla="*/ 650779 w 647700"/>
                  <a:gd name="connsiteY0" fmla="*/ 270771 h 361950"/>
                  <a:gd name="connsiteX1" fmla="*/ 619347 w 647700"/>
                  <a:gd name="connsiteY1" fmla="*/ 202191 h 361950"/>
                  <a:gd name="connsiteX2" fmla="*/ 546004 w 647700"/>
                  <a:gd name="connsiteY2" fmla="*/ 182188 h 361950"/>
                  <a:gd name="connsiteX3" fmla="*/ 546004 w 647700"/>
                  <a:gd name="connsiteY3" fmla="*/ 181236 h 361950"/>
                  <a:gd name="connsiteX4" fmla="*/ 498379 w 647700"/>
                  <a:gd name="connsiteY4" fmla="*/ 88843 h 361950"/>
                  <a:gd name="connsiteX5" fmla="*/ 395509 w 647700"/>
                  <a:gd name="connsiteY5" fmla="*/ 72651 h 361950"/>
                  <a:gd name="connsiteX6" fmla="*/ 241204 w 647700"/>
                  <a:gd name="connsiteY6" fmla="*/ 4071 h 361950"/>
                  <a:gd name="connsiteX7" fmla="*/ 135477 w 647700"/>
                  <a:gd name="connsiteY7" fmla="*/ 135516 h 361950"/>
                  <a:gd name="connsiteX8" fmla="*/ 24987 w 647700"/>
                  <a:gd name="connsiteY8" fmla="*/ 177426 h 361950"/>
                  <a:gd name="connsiteX9" fmla="*/ 9747 w 647700"/>
                  <a:gd name="connsiteY9" fmla="*/ 294583 h 361950"/>
                  <a:gd name="connsiteX10" fmla="*/ 106902 w 647700"/>
                  <a:gd name="connsiteY10" fmla="*/ 362211 h 361950"/>
                  <a:gd name="connsiteX11" fmla="*/ 564102 w 647700"/>
                  <a:gd name="connsiteY11" fmla="*/ 362211 h 361950"/>
                  <a:gd name="connsiteX12" fmla="*/ 650779 w 647700"/>
                  <a:gd name="connsiteY12" fmla="*/ 27077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700" h="361950">
                    <a:moveTo>
                      <a:pt x="650779" y="270771"/>
                    </a:moveTo>
                    <a:cubicBezTo>
                      <a:pt x="650779" y="244101"/>
                      <a:pt x="639349" y="219336"/>
                      <a:pt x="619347" y="202191"/>
                    </a:cubicBezTo>
                    <a:cubicBezTo>
                      <a:pt x="599344" y="185046"/>
                      <a:pt x="572674" y="177426"/>
                      <a:pt x="546004" y="182188"/>
                    </a:cubicBezTo>
                    <a:lnTo>
                      <a:pt x="546004" y="181236"/>
                    </a:lnTo>
                    <a:cubicBezTo>
                      <a:pt x="546004" y="145041"/>
                      <a:pt x="528860" y="109798"/>
                      <a:pt x="498379" y="88843"/>
                    </a:cubicBezTo>
                    <a:cubicBezTo>
                      <a:pt x="468852" y="66936"/>
                      <a:pt x="430752" y="61221"/>
                      <a:pt x="395509" y="72651"/>
                    </a:cubicBezTo>
                    <a:cubicBezTo>
                      <a:pt x="365982" y="17406"/>
                      <a:pt x="302164" y="-11169"/>
                      <a:pt x="241204" y="4071"/>
                    </a:cubicBezTo>
                    <a:cubicBezTo>
                      <a:pt x="180244" y="18358"/>
                      <a:pt x="136429" y="72651"/>
                      <a:pt x="135477" y="135516"/>
                    </a:cubicBezTo>
                    <a:cubicBezTo>
                      <a:pt x="93567" y="127896"/>
                      <a:pt x="50704" y="144088"/>
                      <a:pt x="24987" y="177426"/>
                    </a:cubicBezTo>
                    <a:cubicBezTo>
                      <a:pt x="-1683" y="210763"/>
                      <a:pt x="-7398" y="255531"/>
                      <a:pt x="9747" y="294583"/>
                    </a:cubicBezTo>
                    <a:cubicBezTo>
                      <a:pt x="26892" y="333636"/>
                      <a:pt x="64039" y="359353"/>
                      <a:pt x="106902" y="362211"/>
                    </a:cubicBezTo>
                    <a:lnTo>
                      <a:pt x="564102" y="362211"/>
                    </a:lnTo>
                    <a:cubicBezTo>
                      <a:pt x="613632" y="359353"/>
                      <a:pt x="650779" y="319348"/>
                      <a:pt x="650779" y="270771"/>
                    </a:cubicBezTo>
                    <a:close/>
                  </a:path>
                </a:pathLst>
              </a:custGeom>
              <a:solidFill>
                <a:schemeClr val="bg1"/>
              </a:solidFill>
              <a:ln w="9525" cap="flat">
                <a:solidFill>
                  <a:schemeClr val="accent5"/>
                </a:solidFill>
                <a:prstDash val="solid"/>
                <a:miter/>
              </a:ln>
            </p:spPr>
            <p:txBody>
              <a:bodyPr rtlCol="0" anchor="ctr"/>
              <a:lstStyle/>
              <a:p>
                <a:endParaRPr lang="en-GB"/>
              </a:p>
            </p:txBody>
          </p:sp>
        </p:grpSp>
      </p:grpSp>
      <p:grpSp>
        <p:nvGrpSpPr>
          <p:cNvPr id="35" name="Ecology">
            <a:extLst>
              <a:ext uri="{FF2B5EF4-FFF2-40B4-BE49-F238E27FC236}">
                <a16:creationId xmlns:a16="http://schemas.microsoft.com/office/drawing/2014/main" id="{F07C6564-5F17-4E13-BE3D-999BCBE3167A}"/>
              </a:ext>
            </a:extLst>
          </p:cNvPr>
          <p:cNvGrpSpPr/>
          <p:nvPr/>
        </p:nvGrpSpPr>
        <p:grpSpPr>
          <a:xfrm>
            <a:off x="2122800" y="5544000"/>
            <a:ext cx="1170000" cy="1170000"/>
            <a:chOff x="2122800" y="5544000"/>
            <a:chExt cx="1170000" cy="1170000"/>
          </a:xfrm>
        </p:grpSpPr>
        <p:sp>
          <p:nvSpPr>
            <p:cNvPr id="18" name="Rectangle 17">
              <a:extLst>
                <a:ext uri="{FF2B5EF4-FFF2-40B4-BE49-F238E27FC236}">
                  <a16:creationId xmlns:a16="http://schemas.microsoft.com/office/drawing/2014/main" id="{93936C9C-9DE5-4864-B0D9-B0D48D076B20}"/>
                </a:ext>
              </a:extLst>
            </p:cNvPr>
            <p:cNvSpPr/>
            <p:nvPr/>
          </p:nvSpPr>
          <p:spPr>
            <a:xfrm>
              <a:off x="2122800" y="5544000"/>
              <a:ext cx="1170000" cy="1170000"/>
            </a:xfrm>
            <a:prstGeom prst="rect">
              <a:avLst/>
            </a:prstGeom>
            <a:solidFill>
              <a:schemeClr val="bg1"/>
            </a:solid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t"/>
            <a:lstStyle/>
            <a:p>
              <a:pPr algn="ctr">
                <a:lnSpc>
                  <a:spcPct val="110000"/>
                </a:lnSpc>
                <a:spcAft>
                  <a:spcPts val="500"/>
                </a:spcAft>
              </a:pPr>
              <a:r>
                <a:rPr lang="en-GB" dirty="0">
                  <a:solidFill>
                    <a:schemeClr val="tx1"/>
                  </a:solidFill>
                </a:rPr>
                <a:t>Ecology</a:t>
              </a:r>
            </a:p>
          </p:txBody>
        </p:sp>
        <p:grpSp>
          <p:nvGrpSpPr>
            <p:cNvPr id="31" name="Graphic 13" descr="Bug under magnifying glass">
              <a:extLst>
                <a:ext uri="{FF2B5EF4-FFF2-40B4-BE49-F238E27FC236}">
                  <a16:creationId xmlns:a16="http://schemas.microsoft.com/office/drawing/2014/main" id="{2B4E3638-26C1-4FF0-B110-5E498D14F853}"/>
                </a:ext>
              </a:extLst>
            </p:cNvPr>
            <p:cNvGrpSpPr/>
            <p:nvPr/>
          </p:nvGrpSpPr>
          <p:grpSpPr>
            <a:xfrm>
              <a:off x="2317786" y="5901542"/>
              <a:ext cx="720000" cy="720000"/>
              <a:chOff x="8143845" y="7395777"/>
              <a:chExt cx="914400" cy="914400"/>
            </a:xfrm>
          </p:grpSpPr>
          <p:sp>
            <p:nvSpPr>
              <p:cNvPr id="32" name="Freeform: Shape 31">
                <a:extLst>
                  <a:ext uri="{FF2B5EF4-FFF2-40B4-BE49-F238E27FC236}">
                    <a16:creationId xmlns:a16="http://schemas.microsoft.com/office/drawing/2014/main" id="{7B329FF4-0A36-44CB-8107-41BE86B11D8C}"/>
                  </a:ext>
                </a:extLst>
              </p:cNvPr>
              <p:cNvSpPr/>
              <p:nvPr/>
            </p:nvSpPr>
            <p:spPr>
              <a:xfrm>
                <a:off x="8224563" y="7470067"/>
                <a:ext cx="752475" cy="752475"/>
              </a:xfrm>
              <a:custGeom>
                <a:avLst/>
                <a:gdLst>
                  <a:gd name="connsiteX0" fmla="*/ 19770 w 752475"/>
                  <a:gd name="connsiteY0" fmla="*/ 735335 h 752475"/>
                  <a:gd name="connsiteX1" fmla="*/ 114063 w 752475"/>
                  <a:gd name="connsiteY1" fmla="*/ 735339 h 752475"/>
                  <a:gd name="connsiteX2" fmla="*/ 114068 w 752475"/>
                  <a:gd name="connsiteY2" fmla="*/ 735335 h 752475"/>
                  <a:gd name="connsiteX3" fmla="*/ 233607 w 752475"/>
                  <a:gd name="connsiteY3" fmla="*/ 615796 h 752475"/>
                  <a:gd name="connsiteX4" fmla="*/ 251990 w 752475"/>
                  <a:gd name="connsiteY4" fmla="*/ 556455 h 752475"/>
                  <a:gd name="connsiteX5" fmla="*/ 293614 w 752475"/>
                  <a:gd name="connsiteY5" fmla="*/ 514355 h 752475"/>
                  <a:gd name="connsiteX6" fmla="*/ 695549 w 752475"/>
                  <a:gd name="connsiteY6" fmla="*/ 461015 h 752475"/>
                  <a:gd name="connsiteX7" fmla="*/ 642209 w 752475"/>
                  <a:gd name="connsiteY7" fmla="*/ 59080 h 752475"/>
                  <a:gd name="connsiteX8" fmla="*/ 240274 w 752475"/>
                  <a:gd name="connsiteY8" fmla="*/ 112420 h 752475"/>
                  <a:gd name="connsiteX9" fmla="*/ 240274 w 752475"/>
                  <a:gd name="connsiteY9" fmla="*/ 461015 h 752475"/>
                  <a:gd name="connsiteX10" fmla="*/ 198174 w 752475"/>
                  <a:gd name="connsiteY10" fmla="*/ 503115 h 752475"/>
                  <a:gd name="connsiteX11" fmla="*/ 138833 w 752475"/>
                  <a:gd name="connsiteY11" fmla="*/ 521498 h 752475"/>
                  <a:gd name="connsiteX12" fmla="*/ 19770 w 752475"/>
                  <a:gd name="connsiteY12" fmla="*/ 640561 h 752475"/>
                  <a:gd name="connsiteX13" fmla="*/ 19288 w 752475"/>
                  <a:gd name="connsiteY13" fmla="*/ 734853 h 752475"/>
                  <a:gd name="connsiteX14" fmla="*/ 19770 w 752475"/>
                  <a:gd name="connsiteY14" fmla="*/ 735335 h 752475"/>
                  <a:gd name="connsiteX15" fmla="*/ 238369 w 752475"/>
                  <a:gd name="connsiteY15" fmla="*/ 287660 h 752475"/>
                  <a:gd name="connsiteX16" fmla="*/ 466969 w 752475"/>
                  <a:gd name="connsiteY16" fmla="*/ 59060 h 752475"/>
                  <a:gd name="connsiteX17" fmla="*/ 695569 w 752475"/>
                  <a:gd name="connsiteY17" fmla="*/ 287660 h 752475"/>
                  <a:gd name="connsiteX18" fmla="*/ 466969 w 752475"/>
                  <a:gd name="connsiteY18" fmla="*/ 516260 h 752475"/>
                  <a:gd name="connsiteX19" fmla="*/ 238369 w 752475"/>
                  <a:gd name="connsiteY19" fmla="*/ 287660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75" h="752475">
                    <a:moveTo>
                      <a:pt x="19770" y="735335"/>
                    </a:moveTo>
                    <a:cubicBezTo>
                      <a:pt x="45807" y="761374"/>
                      <a:pt x="88024" y="761376"/>
                      <a:pt x="114063" y="735339"/>
                    </a:cubicBezTo>
                    <a:cubicBezTo>
                      <a:pt x="114065" y="735338"/>
                      <a:pt x="114066" y="735337"/>
                      <a:pt x="114068" y="735335"/>
                    </a:cubicBezTo>
                    <a:lnTo>
                      <a:pt x="233607" y="615796"/>
                    </a:lnTo>
                    <a:cubicBezTo>
                      <a:pt x="249138" y="600253"/>
                      <a:pt x="256014" y="578056"/>
                      <a:pt x="251990" y="556455"/>
                    </a:cubicBezTo>
                    <a:lnTo>
                      <a:pt x="293614" y="514355"/>
                    </a:lnTo>
                    <a:cubicBezTo>
                      <a:pt x="419335" y="610616"/>
                      <a:pt x="599287" y="586735"/>
                      <a:pt x="695549" y="461015"/>
                    </a:cubicBezTo>
                    <a:cubicBezTo>
                      <a:pt x="791811" y="335294"/>
                      <a:pt x="767930" y="155342"/>
                      <a:pt x="642209" y="59080"/>
                    </a:cubicBezTo>
                    <a:cubicBezTo>
                      <a:pt x="516488" y="-37182"/>
                      <a:pt x="336536" y="-13301"/>
                      <a:pt x="240274" y="112420"/>
                    </a:cubicBezTo>
                    <a:cubicBezTo>
                      <a:pt x="161521" y="215274"/>
                      <a:pt x="161521" y="358160"/>
                      <a:pt x="240274" y="461015"/>
                    </a:cubicBezTo>
                    <a:lnTo>
                      <a:pt x="198174" y="503115"/>
                    </a:lnTo>
                    <a:cubicBezTo>
                      <a:pt x="176573" y="499091"/>
                      <a:pt x="154376" y="505967"/>
                      <a:pt x="138833" y="521498"/>
                    </a:cubicBezTo>
                    <a:lnTo>
                      <a:pt x="19770" y="640561"/>
                    </a:lnTo>
                    <a:cubicBezTo>
                      <a:pt x="-6401" y="666466"/>
                      <a:pt x="-6617" y="708682"/>
                      <a:pt x="19288" y="734853"/>
                    </a:cubicBezTo>
                    <a:cubicBezTo>
                      <a:pt x="19448" y="735014"/>
                      <a:pt x="19608" y="735175"/>
                      <a:pt x="19770" y="735335"/>
                    </a:cubicBezTo>
                    <a:close/>
                    <a:moveTo>
                      <a:pt x="238369" y="287660"/>
                    </a:moveTo>
                    <a:cubicBezTo>
                      <a:pt x="238369" y="161408"/>
                      <a:pt x="340717" y="59060"/>
                      <a:pt x="466969" y="59060"/>
                    </a:cubicBezTo>
                    <a:cubicBezTo>
                      <a:pt x="593221" y="59060"/>
                      <a:pt x="695569" y="161408"/>
                      <a:pt x="695569" y="287660"/>
                    </a:cubicBezTo>
                    <a:cubicBezTo>
                      <a:pt x="695569" y="413912"/>
                      <a:pt x="593221" y="516260"/>
                      <a:pt x="466969" y="516260"/>
                    </a:cubicBezTo>
                    <a:cubicBezTo>
                      <a:pt x="340869" y="515894"/>
                      <a:pt x="238735" y="413760"/>
                      <a:pt x="238369" y="287660"/>
                    </a:cubicBezTo>
                    <a:close/>
                  </a:path>
                </a:pathLst>
              </a:custGeom>
              <a:solidFill>
                <a:schemeClr val="bg1"/>
              </a:solidFill>
              <a:ln w="9525" cap="flat">
                <a:solidFill>
                  <a:schemeClr val="accent5"/>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ED448A8-08DC-4B51-A494-CAC8C74B2C44}"/>
                  </a:ext>
                </a:extLst>
              </p:cNvPr>
              <p:cNvSpPr/>
              <p:nvPr/>
            </p:nvSpPr>
            <p:spPr>
              <a:xfrm>
                <a:off x="8539532" y="7662199"/>
                <a:ext cx="304800" cy="247650"/>
              </a:xfrm>
              <a:custGeom>
                <a:avLst/>
                <a:gdLst>
                  <a:gd name="connsiteX0" fmla="*/ 299638 w 304800"/>
                  <a:gd name="connsiteY0" fmla="*/ 156869 h 247650"/>
                  <a:gd name="connsiteX1" fmla="*/ 256109 w 304800"/>
                  <a:gd name="connsiteY1" fmla="*/ 113720 h 247650"/>
                  <a:gd name="connsiteX2" fmla="*/ 250870 w 304800"/>
                  <a:gd name="connsiteY2" fmla="*/ 111625 h 247650"/>
                  <a:gd name="connsiteX3" fmla="*/ 224009 w 304800"/>
                  <a:gd name="connsiteY3" fmla="*/ 111625 h 247650"/>
                  <a:gd name="connsiteX4" fmla="*/ 220771 w 304800"/>
                  <a:gd name="connsiteY4" fmla="*/ 94480 h 247650"/>
                  <a:gd name="connsiteX5" fmla="*/ 255632 w 304800"/>
                  <a:gd name="connsiteY5" fmla="*/ 87812 h 247650"/>
                  <a:gd name="connsiteX6" fmla="*/ 264205 w 304800"/>
                  <a:gd name="connsiteY6" fmla="*/ 79430 h 247650"/>
                  <a:gd name="connsiteX7" fmla="*/ 278778 w 304800"/>
                  <a:gd name="connsiteY7" fmla="*/ 13613 h 247650"/>
                  <a:gd name="connsiteX8" fmla="*/ 270781 w 304800"/>
                  <a:gd name="connsiteY8" fmla="*/ 345 h 247650"/>
                  <a:gd name="connsiteX9" fmla="*/ 270491 w 304800"/>
                  <a:gd name="connsiteY9" fmla="*/ 278 h 247650"/>
                  <a:gd name="connsiteX10" fmla="*/ 257585 w 304800"/>
                  <a:gd name="connsiteY10" fmla="*/ 8347 h 247650"/>
                  <a:gd name="connsiteX11" fmla="*/ 257537 w 304800"/>
                  <a:gd name="connsiteY11" fmla="*/ 8564 h 247650"/>
                  <a:gd name="connsiteX12" fmla="*/ 244488 w 304800"/>
                  <a:gd name="connsiteY12" fmla="*/ 67429 h 247650"/>
                  <a:gd name="connsiteX13" fmla="*/ 214770 w 304800"/>
                  <a:gd name="connsiteY13" fmla="*/ 73049 h 247650"/>
                  <a:gd name="connsiteX14" fmla="*/ 207722 w 304800"/>
                  <a:gd name="connsiteY14" fmla="*/ 57428 h 247650"/>
                  <a:gd name="connsiteX15" fmla="*/ 96279 w 304800"/>
                  <a:gd name="connsiteY15" fmla="*/ 57428 h 247650"/>
                  <a:gd name="connsiteX16" fmla="*/ 89231 w 304800"/>
                  <a:gd name="connsiteY16" fmla="*/ 73334 h 247650"/>
                  <a:gd name="connsiteX17" fmla="*/ 59513 w 304800"/>
                  <a:gd name="connsiteY17" fmla="*/ 67715 h 247650"/>
                  <a:gd name="connsiteX18" fmla="*/ 46559 w 304800"/>
                  <a:gd name="connsiteY18" fmla="*/ 8850 h 247650"/>
                  <a:gd name="connsiteX19" fmla="*/ 32904 w 304800"/>
                  <a:gd name="connsiteY19" fmla="*/ 1535 h 247650"/>
                  <a:gd name="connsiteX20" fmla="*/ 25223 w 304800"/>
                  <a:gd name="connsiteY20" fmla="*/ 13517 h 247650"/>
                  <a:gd name="connsiteX21" fmla="*/ 39796 w 304800"/>
                  <a:gd name="connsiteY21" fmla="*/ 79335 h 247650"/>
                  <a:gd name="connsiteX22" fmla="*/ 48368 w 304800"/>
                  <a:gd name="connsiteY22" fmla="*/ 87717 h 247650"/>
                  <a:gd name="connsiteX23" fmla="*/ 83230 w 304800"/>
                  <a:gd name="connsiteY23" fmla="*/ 94385 h 247650"/>
                  <a:gd name="connsiteX24" fmla="*/ 80087 w 304800"/>
                  <a:gd name="connsiteY24" fmla="*/ 111530 h 247650"/>
                  <a:gd name="connsiteX25" fmla="*/ 52845 w 304800"/>
                  <a:gd name="connsiteY25" fmla="*/ 111530 h 247650"/>
                  <a:gd name="connsiteX26" fmla="*/ 47511 w 304800"/>
                  <a:gd name="connsiteY26" fmla="*/ 113625 h 247650"/>
                  <a:gd name="connsiteX27" fmla="*/ 4363 w 304800"/>
                  <a:gd name="connsiteY27" fmla="*/ 156869 h 247650"/>
                  <a:gd name="connsiteX28" fmla="*/ 2172 w 304800"/>
                  <a:gd name="connsiteY28" fmla="*/ 172109 h 247650"/>
                  <a:gd name="connsiteX29" fmla="*/ 17412 w 304800"/>
                  <a:gd name="connsiteY29" fmla="*/ 174299 h 247650"/>
                  <a:gd name="connsiteX30" fmla="*/ 58560 w 304800"/>
                  <a:gd name="connsiteY30" fmla="*/ 132866 h 247650"/>
                  <a:gd name="connsiteX31" fmla="*/ 77610 w 304800"/>
                  <a:gd name="connsiteY31" fmla="*/ 132866 h 247650"/>
                  <a:gd name="connsiteX32" fmla="*/ 77610 w 304800"/>
                  <a:gd name="connsiteY32" fmla="*/ 141438 h 247650"/>
                  <a:gd name="connsiteX33" fmla="*/ 79610 w 304800"/>
                  <a:gd name="connsiteY33" fmla="*/ 158297 h 247650"/>
                  <a:gd name="connsiteX34" fmla="*/ 51797 w 304800"/>
                  <a:gd name="connsiteY34" fmla="*/ 165251 h 247650"/>
                  <a:gd name="connsiteX35" fmla="*/ 44177 w 304800"/>
                  <a:gd name="connsiteY35" fmla="*/ 172109 h 247650"/>
                  <a:gd name="connsiteX36" fmla="*/ 21413 w 304800"/>
                  <a:gd name="connsiteY36" fmla="*/ 234402 h 247650"/>
                  <a:gd name="connsiteX37" fmla="*/ 27890 w 304800"/>
                  <a:gd name="connsiteY37" fmla="*/ 248404 h 247650"/>
                  <a:gd name="connsiteX38" fmla="*/ 31604 w 304800"/>
                  <a:gd name="connsiteY38" fmla="*/ 249071 h 247650"/>
                  <a:gd name="connsiteX39" fmla="*/ 41891 w 304800"/>
                  <a:gd name="connsiteY39" fmla="*/ 241927 h 247650"/>
                  <a:gd name="connsiteX40" fmla="*/ 62656 w 304800"/>
                  <a:gd name="connsiteY40" fmla="*/ 184777 h 247650"/>
                  <a:gd name="connsiteX41" fmla="*/ 87802 w 304800"/>
                  <a:gd name="connsiteY41" fmla="*/ 178490 h 247650"/>
                  <a:gd name="connsiteX42" fmla="*/ 139332 w 304800"/>
                  <a:gd name="connsiteY42" fmla="*/ 213828 h 247650"/>
                  <a:gd name="connsiteX43" fmla="*/ 142856 w 304800"/>
                  <a:gd name="connsiteY43" fmla="*/ 212685 h 247650"/>
                  <a:gd name="connsiteX44" fmla="*/ 142856 w 304800"/>
                  <a:gd name="connsiteY44" fmla="*/ 133628 h 247650"/>
                  <a:gd name="connsiteX45" fmla="*/ 152381 w 304800"/>
                  <a:gd name="connsiteY45" fmla="*/ 124103 h 247650"/>
                  <a:gd name="connsiteX46" fmla="*/ 161906 w 304800"/>
                  <a:gd name="connsiteY46" fmla="*/ 133628 h 247650"/>
                  <a:gd name="connsiteX47" fmla="*/ 161906 w 304800"/>
                  <a:gd name="connsiteY47" fmla="*/ 212876 h 247650"/>
                  <a:gd name="connsiteX48" fmla="*/ 165431 w 304800"/>
                  <a:gd name="connsiteY48" fmla="*/ 214019 h 247650"/>
                  <a:gd name="connsiteX49" fmla="*/ 216961 w 304800"/>
                  <a:gd name="connsiteY49" fmla="*/ 178681 h 247650"/>
                  <a:gd name="connsiteX50" fmla="*/ 242107 w 304800"/>
                  <a:gd name="connsiteY50" fmla="*/ 184967 h 247650"/>
                  <a:gd name="connsiteX51" fmla="*/ 262967 w 304800"/>
                  <a:gd name="connsiteY51" fmla="*/ 242117 h 247650"/>
                  <a:gd name="connsiteX52" fmla="*/ 273158 w 304800"/>
                  <a:gd name="connsiteY52" fmla="*/ 249261 h 247650"/>
                  <a:gd name="connsiteX53" fmla="*/ 276873 w 304800"/>
                  <a:gd name="connsiteY53" fmla="*/ 248594 h 247650"/>
                  <a:gd name="connsiteX54" fmla="*/ 283350 w 304800"/>
                  <a:gd name="connsiteY54" fmla="*/ 234593 h 247650"/>
                  <a:gd name="connsiteX55" fmla="*/ 260204 w 304800"/>
                  <a:gd name="connsiteY55" fmla="*/ 171728 h 247650"/>
                  <a:gd name="connsiteX56" fmla="*/ 252584 w 304800"/>
                  <a:gd name="connsiteY56" fmla="*/ 164870 h 247650"/>
                  <a:gd name="connsiteX57" fmla="*/ 224771 w 304800"/>
                  <a:gd name="connsiteY57" fmla="*/ 157916 h 247650"/>
                  <a:gd name="connsiteX58" fmla="*/ 226772 w 304800"/>
                  <a:gd name="connsiteY58" fmla="*/ 141057 h 247650"/>
                  <a:gd name="connsiteX59" fmla="*/ 226772 w 304800"/>
                  <a:gd name="connsiteY59" fmla="*/ 132485 h 247650"/>
                  <a:gd name="connsiteX60" fmla="*/ 245822 w 304800"/>
                  <a:gd name="connsiteY60" fmla="*/ 132485 h 247650"/>
                  <a:gd name="connsiteX61" fmla="*/ 286970 w 304800"/>
                  <a:gd name="connsiteY61" fmla="*/ 173918 h 247650"/>
                  <a:gd name="connsiteX62" fmla="*/ 302295 w 304800"/>
                  <a:gd name="connsiteY62" fmla="*/ 174891 h 247650"/>
                  <a:gd name="connsiteX63" fmla="*/ 303268 w 304800"/>
                  <a:gd name="connsiteY63" fmla="*/ 159566 h 247650"/>
                  <a:gd name="connsiteX64" fmla="*/ 299638 w 304800"/>
                  <a:gd name="connsiteY64" fmla="*/ 15686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04800" h="247650">
                    <a:moveTo>
                      <a:pt x="299638" y="156869"/>
                    </a:moveTo>
                    <a:lnTo>
                      <a:pt x="256109" y="113720"/>
                    </a:lnTo>
                    <a:cubicBezTo>
                      <a:pt x="254585" y="112560"/>
                      <a:pt x="252774" y="111836"/>
                      <a:pt x="250870" y="111625"/>
                    </a:cubicBezTo>
                    <a:lnTo>
                      <a:pt x="224009" y="111625"/>
                    </a:lnTo>
                    <a:cubicBezTo>
                      <a:pt x="223057" y="105910"/>
                      <a:pt x="222009" y="100100"/>
                      <a:pt x="220771" y="94480"/>
                    </a:cubicBezTo>
                    <a:lnTo>
                      <a:pt x="255632" y="87812"/>
                    </a:lnTo>
                    <a:cubicBezTo>
                      <a:pt x="259925" y="87016"/>
                      <a:pt x="263312" y="83704"/>
                      <a:pt x="264205" y="79430"/>
                    </a:cubicBezTo>
                    <a:lnTo>
                      <a:pt x="278778" y="13613"/>
                    </a:lnTo>
                    <a:cubicBezTo>
                      <a:pt x="280234" y="7740"/>
                      <a:pt x="276653" y="1801"/>
                      <a:pt x="270781" y="345"/>
                    </a:cubicBezTo>
                    <a:cubicBezTo>
                      <a:pt x="270685" y="321"/>
                      <a:pt x="270589" y="298"/>
                      <a:pt x="270491" y="278"/>
                    </a:cubicBezTo>
                    <a:cubicBezTo>
                      <a:pt x="264699" y="-1058"/>
                      <a:pt x="258920" y="2555"/>
                      <a:pt x="257585" y="8347"/>
                    </a:cubicBezTo>
                    <a:cubicBezTo>
                      <a:pt x="257569" y="8419"/>
                      <a:pt x="257553" y="8492"/>
                      <a:pt x="257537" y="8564"/>
                    </a:cubicBezTo>
                    <a:lnTo>
                      <a:pt x="244488" y="67429"/>
                    </a:lnTo>
                    <a:lnTo>
                      <a:pt x="214770" y="73049"/>
                    </a:lnTo>
                    <a:cubicBezTo>
                      <a:pt x="213102" y="67560"/>
                      <a:pt x="210733" y="62310"/>
                      <a:pt x="207722" y="57428"/>
                    </a:cubicBezTo>
                    <a:lnTo>
                      <a:pt x="96279" y="57428"/>
                    </a:lnTo>
                    <a:cubicBezTo>
                      <a:pt x="93245" y="62400"/>
                      <a:pt x="90876" y="67747"/>
                      <a:pt x="89231" y="73334"/>
                    </a:cubicBezTo>
                    <a:lnTo>
                      <a:pt x="59513" y="67715"/>
                    </a:lnTo>
                    <a:lnTo>
                      <a:pt x="46559" y="8850"/>
                    </a:lnTo>
                    <a:cubicBezTo>
                      <a:pt x="44808" y="3059"/>
                      <a:pt x="38695" y="-216"/>
                      <a:pt x="32904" y="1535"/>
                    </a:cubicBezTo>
                    <a:cubicBezTo>
                      <a:pt x="27744" y="3095"/>
                      <a:pt x="24485" y="8178"/>
                      <a:pt x="25223" y="13517"/>
                    </a:cubicBezTo>
                    <a:lnTo>
                      <a:pt x="39796" y="79335"/>
                    </a:lnTo>
                    <a:cubicBezTo>
                      <a:pt x="40735" y="83584"/>
                      <a:pt x="44099" y="86874"/>
                      <a:pt x="48368" y="87717"/>
                    </a:cubicBezTo>
                    <a:lnTo>
                      <a:pt x="83230" y="94385"/>
                    </a:lnTo>
                    <a:cubicBezTo>
                      <a:pt x="81992" y="100004"/>
                      <a:pt x="80944" y="105815"/>
                      <a:pt x="80087" y="111530"/>
                    </a:cubicBezTo>
                    <a:lnTo>
                      <a:pt x="52845" y="111530"/>
                    </a:lnTo>
                    <a:cubicBezTo>
                      <a:pt x="50907" y="111719"/>
                      <a:pt x="49060" y="112445"/>
                      <a:pt x="47511" y="113625"/>
                    </a:cubicBezTo>
                    <a:lnTo>
                      <a:pt x="4363" y="156869"/>
                    </a:lnTo>
                    <a:cubicBezTo>
                      <a:pt x="-450" y="160472"/>
                      <a:pt x="-1431" y="167296"/>
                      <a:pt x="2172" y="172109"/>
                    </a:cubicBezTo>
                    <a:cubicBezTo>
                      <a:pt x="5775" y="176921"/>
                      <a:pt x="12599" y="177903"/>
                      <a:pt x="17412" y="174299"/>
                    </a:cubicBezTo>
                    <a:lnTo>
                      <a:pt x="58560" y="132866"/>
                    </a:lnTo>
                    <a:lnTo>
                      <a:pt x="77610" y="132866"/>
                    </a:lnTo>
                    <a:cubicBezTo>
                      <a:pt x="77610" y="136104"/>
                      <a:pt x="77610" y="138962"/>
                      <a:pt x="77610" y="141438"/>
                    </a:cubicBezTo>
                    <a:cubicBezTo>
                      <a:pt x="77642" y="147115"/>
                      <a:pt x="78313" y="152771"/>
                      <a:pt x="79610" y="158297"/>
                    </a:cubicBezTo>
                    <a:lnTo>
                      <a:pt x="51797" y="165251"/>
                    </a:lnTo>
                    <a:cubicBezTo>
                      <a:pt x="48270" y="166118"/>
                      <a:pt x="45411" y="168692"/>
                      <a:pt x="44177" y="172109"/>
                    </a:cubicBezTo>
                    <a:lnTo>
                      <a:pt x="21413" y="234402"/>
                    </a:lnTo>
                    <a:cubicBezTo>
                      <a:pt x="19361" y="240056"/>
                      <a:pt x="22253" y="246306"/>
                      <a:pt x="27890" y="248404"/>
                    </a:cubicBezTo>
                    <a:cubicBezTo>
                      <a:pt x="29088" y="248809"/>
                      <a:pt x="30339" y="249033"/>
                      <a:pt x="31604" y="249071"/>
                    </a:cubicBezTo>
                    <a:cubicBezTo>
                      <a:pt x="36191" y="249078"/>
                      <a:pt x="40296" y="246227"/>
                      <a:pt x="41891" y="241927"/>
                    </a:cubicBezTo>
                    <a:lnTo>
                      <a:pt x="62656" y="184777"/>
                    </a:lnTo>
                    <a:lnTo>
                      <a:pt x="87802" y="178490"/>
                    </a:lnTo>
                    <a:cubicBezTo>
                      <a:pt x="98891" y="197326"/>
                      <a:pt x="117767" y="210270"/>
                      <a:pt x="139332" y="213828"/>
                    </a:cubicBezTo>
                    <a:lnTo>
                      <a:pt x="142856" y="212685"/>
                    </a:lnTo>
                    <a:lnTo>
                      <a:pt x="142856" y="133628"/>
                    </a:lnTo>
                    <a:cubicBezTo>
                      <a:pt x="142856" y="128367"/>
                      <a:pt x="147121" y="124103"/>
                      <a:pt x="152381" y="124103"/>
                    </a:cubicBezTo>
                    <a:cubicBezTo>
                      <a:pt x="157642" y="124103"/>
                      <a:pt x="161906" y="128367"/>
                      <a:pt x="161906" y="133628"/>
                    </a:cubicBezTo>
                    <a:lnTo>
                      <a:pt x="161906" y="212876"/>
                    </a:lnTo>
                    <a:lnTo>
                      <a:pt x="165431" y="214019"/>
                    </a:lnTo>
                    <a:cubicBezTo>
                      <a:pt x="187017" y="210511"/>
                      <a:pt x="205912" y="197554"/>
                      <a:pt x="216961" y="178681"/>
                    </a:cubicBezTo>
                    <a:lnTo>
                      <a:pt x="242107" y="184967"/>
                    </a:lnTo>
                    <a:lnTo>
                      <a:pt x="262967" y="242117"/>
                    </a:lnTo>
                    <a:cubicBezTo>
                      <a:pt x="264503" y="246421"/>
                      <a:pt x="268589" y="249285"/>
                      <a:pt x="273158" y="249261"/>
                    </a:cubicBezTo>
                    <a:cubicBezTo>
                      <a:pt x="274423" y="249224"/>
                      <a:pt x="275675" y="248999"/>
                      <a:pt x="276873" y="248594"/>
                    </a:cubicBezTo>
                    <a:cubicBezTo>
                      <a:pt x="282510" y="246497"/>
                      <a:pt x="285401" y="240247"/>
                      <a:pt x="283350" y="234593"/>
                    </a:cubicBezTo>
                    <a:lnTo>
                      <a:pt x="260204" y="171728"/>
                    </a:lnTo>
                    <a:cubicBezTo>
                      <a:pt x="258971" y="168311"/>
                      <a:pt x="256112" y="165737"/>
                      <a:pt x="252584" y="164870"/>
                    </a:cubicBezTo>
                    <a:lnTo>
                      <a:pt x="224771" y="157916"/>
                    </a:lnTo>
                    <a:cubicBezTo>
                      <a:pt x="226069" y="152389"/>
                      <a:pt x="226740" y="146734"/>
                      <a:pt x="226772" y="141057"/>
                    </a:cubicBezTo>
                    <a:cubicBezTo>
                      <a:pt x="226772" y="138581"/>
                      <a:pt x="226772" y="135723"/>
                      <a:pt x="226772" y="132485"/>
                    </a:cubicBezTo>
                    <a:lnTo>
                      <a:pt x="245822" y="132485"/>
                    </a:lnTo>
                    <a:lnTo>
                      <a:pt x="286970" y="173918"/>
                    </a:lnTo>
                    <a:cubicBezTo>
                      <a:pt x="290933" y="178419"/>
                      <a:pt x="297795" y="178854"/>
                      <a:pt x="302295" y="174891"/>
                    </a:cubicBezTo>
                    <a:cubicBezTo>
                      <a:pt x="306796" y="170927"/>
                      <a:pt x="307231" y="164067"/>
                      <a:pt x="303268" y="159566"/>
                    </a:cubicBezTo>
                    <a:cubicBezTo>
                      <a:pt x="302260" y="158422"/>
                      <a:pt x="301024" y="157503"/>
                      <a:pt x="299638" y="156869"/>
                    </a:cubicBezTo>
                    <a:close/>
                  </a:path>
                </a:pathLst>
              </a:custGeom>
              <a:solidFill>
                <a:schemeClr val="bg1"/>
              </a:solidFill>
              <a:ln w="9525" cap="flat">
                <a:solidFill>
                  <a:schemeClr val="accent5"/>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7A58D2C-11EA-4E34-B554-CBB9B53201ED}"/>
                  </a:ext>
                </a:extLst>
              </p:cNvPr>
              <p:cNvSpPr/>
              <p:nvPr/>
            </p:nvSpPr>
            <p:spPr>
              <a:xfrm>
                <a:off x="8631659" y="7586537"/>
                <a:ext cx="114300" cy="104775"/>
              </a:xfrm>
              <a:custGeom>
                <a:avLst/>
                <a:gdLst>
                  <a:gd name="connsiteX0" fmla="*/ 116452 w 114300"/>
                  <a:gd name="connsiteY0" fmla="*/ 13456 h 104775"/>
                  <a:gd name="connsiteX1" fmla="*/ 119786 w 114300"/>
                  <a:gd name="connsiteY1" fmla="*/ 3931 h 104775"/>
                  <a:gd name="connsiteX2" fmla="*/ 110261 w 114300"/>
                  <a:gd name="connsiteY2" fmla="*/ 693 h 104775"/>
                  <a:gd name="connsiteX3" fmla="*/ 87782 w 114300"/>
                  <a:gd name="connsiteY3" fmla="*/ 21076 h 104775"/>
                  <a:gd name="connsiteX4" fmla="*/ 78257 w 114300"/>
                  <a:gd name="connsiteY4" fmla="*/ 41460 h 104775"/>
                  <a:gd name="connsiteX5" fmla="*/ 42253 w 114300"/>
                  <a:gd name="connsiteY5" fmla="*/ 41460 h 104775"/>
                  <a:gd name="connsiteX6" fmla="*/ 32728 w 114300"/>
                  <a:gd name="connsiteY6" fmla="*/ 21076 h 104775"/>
                  <a:gd name="connsiteX7" fmla="*/ 10249 w 114300"/>
                  <a:gd name="connsiteY7" fmla="*/ 693 h 104775"/>
                  <a:gd name="connsiteX8" fmla="*/ 724 w 114300"/>
                  <a:gd name="connsiteY8" fmla="*/ 3931 h 104775"/>
                  <a:gd name="connsiteX9" fmla="*/ 3962 w 114300"/>
                  <a:gd name="connsiteY9" fmla="*/ 13456 h 104775"/>
                  <a:gd name="connsiteX10" fmla="*/ 20059 w 114300"/>
                  <a:gd name="connsiteY10" fmla="*/ 28315 h 104775"/>
                  <a:gd name="connsiteX11" fmla="*/ 28727 w 114300"/>
                  <a:gd name="connsiteY11" fmla="*/ 48318 h 104775"/>
                  <a:gd name="connsiteX12" fmla="*/ 2724 w 114300"/>
                  <a:gd name="connsiteY12" fmla="*/ 104515 h 104775"/>
                  <a:gd name="connsiteX13" fmla="*/ 3391 w 114300"/>
                  <a:gd name="connsiteY13" fmla="*/ 114040 h 104775"/>
                  <a:gd name="connsiteX14" fmla="*/ 116357 w 114300"/>
                  <a:gd name="connsiteY14" fmla="*/ 114040 h 104775"/>
                  <a:gd name="connsiteX15" fmla="*/ 117024 w 114300"/>
                  <a:gd name="connsiteY15" fmla="*/ 104515 h 104775"/>
                  <a:gd name="connsiteX16" fmla="*/ 91021 w 114300"/>
                  <a:gd name="connsiteY16" fmla="*/ 48699 h 104775"/>
                  <a:gd name="connsiteX17" fmla="*/ 99688 w 114300"/>
                  <a:gd name="connsiteY17" fmla="*/ 28696 h 104775"/>
                  <a:gd name="connsiteX18" fmla="*/ 116452 w 114300"/>
                  <a:gd name="connsiteY18" fmla="*/ 1345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104775">
                    <a:moveTo>
                      <a:pt x="116452" y="13456"/>
                    </a:moveTo>
                    <a:cubicBezTo>
                      <a:pt x="119958" y="11707"/>
                      <a:pt x="121436" y="7485"/>
                      <a:pt x="119786" y="3931"/>
                    </a:cubicBezTo>
                    <a:cubicBezTo>
                      <a:pt x="117969" y="501"/>
                      <a:pt x="113793" y="-919"/>
                      <a:pt x="110261" y="693"/>
                    </a:cubicBezTo>
                    <a:cubicBezTo>
                      <a:pt x="101085" y="5361"/>
                      <a:pt x="93323" y="12399"/>
                      <a:pt x="87782" y="21076"/>
                    </a:cubicBezTo>
                    <a:cubicBezTo>
                      <a:pt x="83756" y="27439"/>
                      <a:pt x="80554" y="34288"/>
                      <a:pt x="78257" y="41460"/>
                    </a:cubicBezTo>
                    <a:cubicBezTo>
                      <a:pt x="66691" y="36887"/>
                      <a:pt x="53819" y="36887"/>
                      <a:pt x="42253" y="41460"/>
                    </a:cubicBezTo>
                    <a:cubicBezTo>
                      <a:pt x="40035" y="34258"/>
                      <a:pt x="36829" y="27398"/>
                      <a:pt x="32728" y="21076"/>
                    </a:cubicBezTo>
                    <a:cubicBezTo>
                      <a:pt x="27208" y="12380"/>
                      <a:pt x="19441" y="5337"/>
                      <a:pt x="10249" y="693"/>
                    </a:cubicBezTo>
                    <a:cubicBezTo>
                      <a:pt x="6720" y="-971"/>
                      <a:pt x="2507" y="461"/>
                      <a:pt x="724" y="3931"/>
                    </a:cubicBezTo>
                    <a:cubicBezTo>
                      <a:pt x="-995" y="7457"/>
                      <a:pt x="451" y="11708"/>
                      <a:pt x="3962" y="13456"/>
                    </a:cubicBezTo>
                    <a:cubicBezTo>
                      <a:pt x="10522" y="16935"/>
                      <a:pt x="16067" y="22054"/>
                      <a:pt x="20059" y="28315"/>
                    </a:cubicBezTo>
                    <a:cubicBezTo>
                      <a:pt x="24008" y="34471"/>
                      <a:pt x="26935" y="41226"/>
                      <a:pt x="28727" y="48318"/>
                    </a:cubicBezTo>
                    <a:cubicBezTo>
                      <a:pt x="11760" y="61962"/>
                      <a:pt x="2142" y="82751"/>
                      <a:pt x="2724" y="104515"/>
                    </a:cubicBezTo>
                    <a:cubicBezTo>
                      <a:pt x="2753" y="107700"/>
                      <a:pt x="2975" y="110882"/>
                      <a:pt x="3391" y="114040"/>
                    </a:cubicBezTo>
                    <a:lnTo>
                      <a:pt x="116357" y="114040"/>
                    </a:lnTo>
                    <a:cubicBezTo>
                      <a:pt x="116772" y="110882"/>
                      <a:pt x="116994" y="107700"/>
                      <a:pt x="117024" y="104515"/>
                    </a:cubicBezTo>
                    <a:cubicBezTo>
                      <a:pt x="117472" y="82886"/>
                      <a:pt x="107867" y="62271"/>
                      <a:pt x="91021" y="48699"/>
                    </a:cubicBezTo>
                    <a:cubicBezTo>
                      <a:pt x="92812" y="41607"/>
                      <a:pt x="95739" y="34852"/>
                      <a:pt x="99688" y="28696"/>
                    </a:cubicBezTo>
                    <a:cubicBezTo>
                      <a:pt x="103812" y="22208"/>
                      <a:pt x="109601" y="16944"/>
                      <a:pt x="116452" y="13456"/>
                    </a:cubicBezTo>
                    <a:close/>
                  </a:path>
                </a:pathLst>
              </a:custGeom>
              <a:solidFill>
                <a:schemeClr val="bg1"/>
              </a:solidFill>
              <a:ln w="9525" cap="flat">
                <a:solidFill>
                  <a:schemeClr val="accent5"/>
                </a:solidFill>
                <a:prstDash val="solid"/>
                <a:miter/>
              </a:ln>
            </p:spPr>
            <p:txBody>
              <a:bodyPr rtlCol="0" anchor="ctr"/>
              <a:lstStyle/>
              <a:p>
                <a:endParaRPr lang="en-GB"/>
              </a:p>
            </p:txBody>
          </p:sp>
        </p:grpSp>
      </p:grpSp>
      <p:grpSp>
        <p:nvGrpSpPr>
          <p:cNvPr id="14" name="UK">
            <a:extLst>
              <a:ext uri="{FF2B5EF4-FFF2-40B4-BE49-F238E27FC236}">
                <a16:creationId xmlns:a16="http://schemas.microsoft.com/office/drawing/2014/main" id="{DED4F7BE-3DFF-4818-ABFD-8AB3E7D5DBC0}"/>
              </a:ext>
            </a:extLst>
          </p:cNvPr>
          <p:cNvGrpSpPr/>
          <p:nvPr/>
        </p:nvGrpSpPr>
        <p:grpSpPr>
          <a:xfrm>
            <a:off x="774000" y="2844000"/>
            <a:ext cx="2520000" cy="2520000"/>
            <a:chOff x="774000" y="2844000"/>
            <a:chExt cx="2520000" cy="2520000"/>
          </a:xfrm>
        </p:grpSpPr>
        <p:sp>
          <p:nvSpPr>
            <p:cNvPr id="8" name="Rectangle 7">
              <a:extLst>
                <a:ext uri="{FF2B5EF4-FFF2-40B4-BE49-F238E27FC236}">
                  <a16:creationId xmlns:a16="http://schemas.microsoft.com/office/drawing/2014/main" id="{F71C32AD-C970-446B-BA9C-E55DE2D2B902}"/>
                </a:ext>
              </a:extLst>
            </p:cNvPr>
            <p:cNvSpPr/>
            <p:nvPr/>
          </p:nvSpPr>
          <p:spPr>
            <a:xfrm>
              <a:off x="774000" y="2844000"/>
              <a:ext cx="2520000" cy="2520000"/>
            </a:xfrm>
            <a:prstGeom prst="rect">
              <a:avLst/>
            </a:prstGeom>
            <a:blipFill>
              <a:blip r:embed="rId10"/>
              <a:srcRect/>
              <a:stretch>
                <a:fillRect l="-114741" t="-163333" r="207" b="-39173"/>
              </a:stretch>
            </a:blip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0" tIns="90000" rIns="90000" bIns="90000" rtlCol="0" anchor="t"/>
            <a:lstStyle/>
            <a:p>
              <a:pPr>
                <a:lnSpc>
                  <a:spcPct val="110000"/>
                </a:lnSpc>
                <a:spcAft>
                  <a:spcPts val="500"/>
                </a:spcAft>
              </a:pPr>
              <a:r>
                <a:rPr lang="en-GB" sz="1400" dirty="0">
                  <a:solidFill>
                    <a:schemeClr val="tx1"/>
                  </a:solidFill>
                </a:rPr>
                <a:t>English chalk aquifer</a:t>
              </a:r>
            </a:p>
            <a:p>
              <a:pPr>
                <a:lnSpc>
                  <a:spcPct val="110000"/>
                </a:lnSpc>
                <a:spcAft>
                  <a:spcPts val="500"/>
                </a:spcAft>
              </a:pPr>
              <a:r>
                <a:rPr lang="en-GB" sz="1400" dirty="0">
                  <a:solidFill>
                    <a:schemeClr val="tx1"/>
                  </a:solidFill>
                </a:rPr>
                <a:t>River Nar chalk </a:t>
              </a:r>
              <a:br>
                <a:rPr lang="en-GB" sz="1400" dirty="0">
                  <a:solidFill>
                    <a:schemeClr val="tx1"/>
                  </a:solidFill>
                </a:rPr>
              </a:br>
              <a:r>
                <a:rPr lang="en-GB" sz="1400" dirty="0">
                  <a:solidFill>
                    <a:schemeClr val="tx1"/>
                  </a:solidFill>
                </a:rPr>
                <a:t>sub-catchment</a:t>
              </a:r>
            </a:p>
          </p:txBody>
        </p:sp>
        <p:sp>
          <p:nvSpPr>
            <p:cNvPr id="13" name="Rectangle 12">
              <a:extLst>
                <a:ext uri="{FF2B5EF4-FFF2-40B4-BE49-F238E27FC236}">
                  <a16:creationId xmlns:a16="http://schemas.microsoft.com/office/drawing/2014/main" id="{BC2C1B9B-74A5-41C5-96CC-AF6854CAD64E}"/>
                </a:ext>
              </a:extLst>
            </p:cNvPr>
            <p:cNvSpPr/>
            <p:nvPr/>
          </p:nvSpPr>
          <p:spPr>
            <a:xfrm>
              <a:off x="1003063" y="2940509"/>
              <a:ext cx="216000" cy="216000"/>
            </a:xfrm>
            <a:prstGeom prst="rect">
              <a:avLst/>
            </a:prstGeom>
            <a:solidFill>
              <a:srgbClr val="E5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06C39B9F-E3B3-4074-B06B-91C4A610B9C7}"/>
                </a:ext>
              </a:extLst>
            </p:cNvPr>
            <p:cNvSpPr/>
            <p:nvPr/>
          </p:nvSpPr>
          <p:spPr>
            <a:xfrm>
              <a:off x="1003063" y="3232697"/>
              <a:ext cx="216000" cy="216000"/>
            </a:xfrm>
            <a:prstGeom prst="rect">
              <a:avLst/>
            </a:prstGeom>
            <a:solidFill>
              <a:srgbClr val="3BB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catch">
            <a:extLst>
              <a:ext uri="{FF2B5EF4-FFF2-40B4-BE49-F238E27FC236}">
                <a16:creationId xmlns:a16="http://schemas.microsoft.com/office/drawing/2014/main" id="{2AB969E9-E00D-4D87-87A0-9A5D39201D16}"/>
              </a:ext>
            </a:extLst>
          </p:cNvPr>
          <p:cNvGrpSpPr/>
          <p:nvPr/>
        </p:nvGrpSpPr>
        <p:grpSpPr>
          <a:xfrm>
            <a:off x="774000" y="2844000"/>
            <a:ext cx="2520000" cy="2520000"/>
            <a:chOff x="4567069" y="1514715"/>
            <a:chExt cx="2520000" cy="2520000"/>
          </a:xfrm>
        </p:grpSpPr>
        <p:sp>
          <p:nvSpPr>
            <p:cNvPr id="69" name="Rectangle 68">
              <a:extLst>
                <a:ext uri="{FF2B5EF4-FFF2-40B4-BE49-F238E27FC236}">
                  <a16:creationId xmlns:a16="http://schemas.microsoft.com/office/drawing/2014/main" id="{E8514A77-3B53-49A3-A784-117C1DAE31E4}"/>
                </a:ext>
              </a:extLst>
            </p:cNvPr>
            <p:cNvSpPr/>
            <p:nvPr/>
          </p:nvSpPr>
          <p:spPr>
            <a:xfrm>
              <a:off x="4567069" y="1514715"/>
              <a:ext cx="2520000" cy="2520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oup 69">
              <a:extLst>
                <a:ext uri="{FF2B5EF4-FFF2-40B4-BE49-F238E27FC236}">
                  <a16:creationId xmlns:a16="http://schemas.microsoft.com/office/drawing/2014/main" id="{9C0A7699-9BC0-4910-A012-D492865DED02}"/>
                </a:ext>
              </a:extLst>
            </p:cNvPr>
            <p:cNvGrpSpPr/>
            <p:nvPr/>
          </p:nvGrpSpPr>
          <p:grpSpPr>
            <a:xfrm>
              <a:off x="4567069" y="1514715"/>
              <a:ext cx="2520000" cy="2520000"/>
              <a:chOff x="2655518" y="850436"/>
              <a:chExt cx="2520000" cy="2520000"/>
            </a:xfrm>
          </p:grpSpPr>
          <p:sp>
            <p:nvSpPr>
              <p:cNvPr id="71" name="Rectangle 70">
                <a:extLst>
                  <a:ext uri="{FF2B5EF4-FFF2-40B4-BE49-F238E27FC236}">
                    <a16:creationId xmlns:a16="http://schemas.microsoft.com/office/drawing/2014/main" id="{389073B4-6526-49D1-B688-F14C027715D7}"/>
                  </a:ext>
                </a:extLst>
              </p:cNvPr>
              <p:cNvSpPr/>
              <p:nvPr/>
            </p:nvSpPr>
            <p:spPr>
              <a:xfrm>
                <a:off x="2655518" y="850436"/>
                <a:ext cx="2520000" cy="2520000"/>
              </a:xfrm>
              <a:prstGeom prst="rect">
                <a:avLst/>
              </a:prstGeom>
              <a:blipFill>
                <a:blip r:embed="rId11"/>
                <a:srcRect/>
                <a:stretch>
                  <a:fillRect l="4285" t="20681" r="2718" b="3213"/>
                </a:stretch>
              </a:blip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0" tIns="90000" rIns="90000" bIns="90000" rtlCol="0" anchor="t"/>
              <a:lstStyle/>
              <a:p>
                <a:r>
                  <a:rPr lang="en-GB" sz="1400">
                    <a:solidFill>
                      <a:schemeClr val="tx1"/>
                    </a:solidFill>
                  </a:rPr>
                  <a:t>River Nar</a:t>
                </a:r>
              </a:p>
              <a:p>
                <a:r>
                  <a:rPr lang="en-GB" sz="1400">
                    <a:solidFill>
                      <a:schemeClr val="tx1"/>
                    </a:solidFill>
                  </a:rPr>
                  <a:t>Study sites</a:t>
                </a:r>
              </a:p>
            </p:txBody>
          </p:sp>
          <p:sp>
            <p:nvSpPr>
              <p:cNvPr id="72" name="Rectangle 71">
                <a:extLst>
                  <a:ext uri="{FF2B5EF4-FFF2-40B4-BE49-F238E27FC236}">
                    <a16:creationId xmlns:a16="http://schemas.microsoft.com/office/drawing/2014/main" id="{79513035-7F7F-4137-96E7-FA7D6C6A84CC}"/>
                  </a:ext>
                </a:extLst>
              </p:cNvPr>
              <p:cNvSpPr/>
              <p:nvPr/>
            </p:nvSpPr>
            <p:spPr>
              <a:xfrm>
                <a:off x="2763518" y="1155589"/>
                <a:ext cx="216000" cy="216000"/>
              </a:xfrm>
              <a:prstGeom prst="rect">
                <a:avLst/>
              </a:prstGeom>
              <a:solidFill>
                <a:srgbClr val="46C86E"/>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0CFA3EB7-21C1-455B-AF1C-88C4D1FE26A0}"/>
                  </a:ext>
                </a:extLst>
              </p:cNvPr>
              <p:cNvSpPr/>
              <p:nvPr/>
            </p:nvSpPr>
            <p:spPr>
              <a:xfrm>
                <a:off x="2763518" y="935379"/>
                <a:ext cx="216000" cy="216000"/>
              </a:xfrm>
              <a:prstGeom prst="rect">
                <a:avLst/>
              </a:prstGeom>
              <a:solidFill>
                <a:srgbClr val="235FA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4" name="Isosceles Triangle 53">
            <a:hlinkClick r:id="" action="ppaction://hlinkshowjump?jump=nextslide"/>
            <a:extLst>
              <a:ext uri="{FF2B5EF4-FFF2-40B4-BE49-F238E27FC236}">
                <a16:creationId xmlns:a16="http://schemas.microsoft.com/office/drawing/2014/main" id="{A3983D36-4636-4D6D-84BE-785C1CADE488}"/>
              </a:ext>
            </a:extLst>
          </p:cNvPr>
          <p:cNvSpPr/>
          <p:nvPr/>
        </p:nvSpPr>
        <p:spPr>
          <a:xfrm rot="5400000">
            <a:off x="11433750" y="3249000"/>
            <a:ext cx="1156500" cy="360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55" name="TextBox 54">
            <a:extLst>
              <a:ext uri="{FF2B5EF4-FFF2-40B4-BE49-F238E27FC236}">
                <a16:creationId xmlns:a16="http://schemas.microsoft.com/office/drawing/2014/main" id="{16DBCCC7-FB7D-4977-8FD2-C7D67EC43DA8}"/>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56" name="Isosceles Triangle 55">
            <a:hlinkClick r:id="" action="ppaction://hlinkshowjump?jump=previousslide"/>
            <a:extLst>
              <a:ext uri="{FF2B5EF4-FFF2-40B4-BE49-F238E27FC236}">
                <a16:creationId xmlns:a16="http://schemas.microsoft.com/office/drawing/2014/main" id="{F4EC404E-90C2-4057-BEEC-EDF5E5B3881E}"/>
              </a:ext>
            </a:extLst>
          </p:cNvPr>
          <p:cNvSpPr/>
          <p:nvPr/>
        </p:nvSpPr>
        <p:spPr>
          <a:xfrm rot="16200000">
            <a:off x="-398250" y="3249000"/>
            <a:ext cx="1156500" cy="360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57" name="TextBox 56">
            <a:extLst>
              <a:ext uri="{FF2B5EF4-FFF2-40B4-BE49-F238E27FC236}">
                <a16:creationId xmlns:a16="http://schemas.microsoft.com/office/drawing/2014/main" id="{026CA01D-5D1B-4CF3-A389-96F7C6DED57F}"/>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Tree>
    <p:extLst>
      <p:ext uri="{BB962C8B-B14F-4D97-AF65-F5344CB8AC3E}">
        <p14:creationId xmlns:p14="http://schemas.microsoft.com/office/powerpoint/2010/main" val="2150827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250"/>
                                        <p:tgtEl>
                                          <p:spTgt spid="9"/>
                                        </p:tgtEl>
                                        <p:attrNameLst>
                                          <p:attrName>ppt_w</p:attrName>
                                        </p:attrNameLst>
                                      </p:cBhvr>
                                      <p:tavLst>
                                        <p:tav tm="0">
                                          <p:val>
                                            <p:strVal val="ppt_w"/>
                                          </p:val>
                                        </p:tav>
                                        <p:tav tm="100000">
                                          <p:val>
                                            <p:fltVal val="0"/>
                                          </p:val>
                                        </p:tav>
                                      </p:tavLst>
                                    </p:anim>
                                    <p:anim calcmode="lin" valueType="num">
                                      <p:cBhvr>
                                        <p:cTn id="7" dur="250"/>
                                        <p:tgtEl>
                                          <p:spTgt spid="9"/>
                                        </p:tgtEl>
                                        <p:attrNameLst>
                                          <p:attrName>ppt_h</p:attrName>
                                        </p:attrNameLst>
                                      </p:cBhvr>
                                      <p:tavLst>
                                        <p:tav tm="0">
                                          <p:val>
                                            <p:strVal val="ppt_h"/>
                                          </p:val>
                                        </p:tav>
                                        <p:tav tm="100000">
                                          <p:val>
                                            <p:strVal val="ppt_h"/>
                                          </p:val>
                                        </p:tav>
                                      </p:tavLst>
                                    </p:anim>
                                    <p:set>
                                      <p:cBhvr>
                                        <p:cTn id="8" dur="1" fill="hold">
                                          <p:stCondLst>
                                            <p:cond delay="249"/>
                                          </p:stCondLst>
                                        </p:cTn>
                                        <p:tgtEl>
                                          <p:spTgt spid="9"/>
                                        </p:tgtEl>
                                        <p:attrNameLst>
                                          <p:attrName>style.visibility</p:attrName>
                                        </p:attrNameLst>
                                      </p:cBhvr>
                                      <p:to>
                                        <p:strVal val="hidden"/>
                                      </p:to>
                                    </p:set>
                                  </p:childTnLst>
                                </p:cTn>
                              </p:par>
                            </p:childTnLst>
                          </p:cTn>
                        </p:par>
                        <p:par>
                          <p:cTn id="9" fill="hold">
                            <p:stCondLst>
                              <p:cond delay="250"/>
                            </p:stCondLst>
                            <p:childTnLst>
                              <p:par>
                                <p:cTn id="10" presetID="17" presetClass="entr" presetSubtype="1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250" fill="hold"/>
                                        <p:tgtEl>
                                          <p:spTgt spid="53"/>
                                        </p:tgtEl>
                                        <p:attrNameLst>
                                          <p:attrName>ppt_w</p:attrName>
                                        </p:attrNameLst>
                                      </p:cBhvr>
                                      <p:tavLst>
                                        <p:tav tm="0">
                                          <p:val>
                                            <p:fltVal val="0"/>
                                          </p:val>
                                        </p:tav>
                                        <p:tav tm="100000">
                                          <p:val>
                                            <p:strVal val="#ppt_w"/>
                                          </p:val>
                                        </p:tav>
                                      </p:tavLst>
                                    </p:anim>
                                    <p:anim calcmode="lin" valueType="num">
                                      <p:cBhvr>
                                        <p:cTn id="13" dur="25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xit" presetSubtype="10" fill="hold" grpId="1" nodeType="clickEffect">
                                  <p:stCondLst>
                                    <p:cond delay="0"/>
                                  </p:stCondLst>
                                  <p:childTnLst>
                                    <p:anim calcmode="lin" valueType="num">
                                      <p:cBhvr>
                                        <p:cTn id="17" dur="250"/>
                                        <p:tgtEl>
                                          <p:spTgt spid="53"/>
                                        </p:tgtEl>
                                        <p:attrNameLst>
                                          <p:attrName>ppt_w</p:attrName>
                                        </p:attrNameLst>
                                      </p:cBhvr>
                                      <p:tavLst>
                                        <p:tav tm="0">
                                          <p:val>
                                            <p:strVal val="ppt_w"/>
                                          </p:val>
                                        </p:tav>
                                        <p:tav tm="100000">
                                          <p:val>
                                            <p:fltVal val="0"/>
                                          </p:val>
                                        </p:tav>
                                      </p:tavLst>
                                    </p:anim>
                                    <p:anim calcmode="lin" valueType="num">
                                      <p:cBhvr>
                                        <p:cTn id="18" dur="250"/>
                                        <p:tgtEl>
                                          <p:spTgt spid="53"/>
                                        </p:tgtEl>
                                        <p:attrNameLst>
                                          <p:attrName>ppt_h</p:attrName>
                                        </p:attrNameLst>
                                      </p:cBhvr>
                                      <p:tavLst>
                                        <p:tav tm="0">
                                          <p:val>
                                            <p:strVal val="ppt_h"/>
                                          </p:val>
                                        </p:tav>
                                        <p:tav tm="100000">
                                          <p:val>
                                            <p:strVal val="ppt_h"/>
                                          </p:val>
                                        </p:tav>
                                      </p:tavLst>
                                    </p:anim>
                                    <p:set>
                                      <p:cBhvr>
                                        <p:cTn id="19" dur="1" fill="hold">
                                          <p:stCondLst>
                                            <p:cond delay="249"/>
                                          </p:stCondLst>
                                        </p:cTn>
                                        <p:tgtEl>
                                          <p:spTgt spid="53"/>
                                        </p:tgtEl>
                                        <p:attrNameLst>
                                          <p:attrName>style.visibility</p:attrName>
                                        </p:attrNameLst>
                                      </p:cBhvr>
                                      <p:to>
                                        <p:strVal val="hidden"/>
                                      </p:to>
                                    </p:set>
                                  </p:childTnLst>
                                </p:cTn>
                              </p:par>
                            </p:childTnLst>
                          </p:cTn>
                        </p:par>
                        <p:par>
                          <p:cTn id="20" fill="hold">
                            <p:stCondLst>
                              <p:cond delay="250"/>
                            </p:stCondLst>
                            <p:childTnLst>
                              <p:par>
                                <p:cTn id="21" presetID="17" presetClass="entr" presetSubtype="10" fill="hold" grpId="1"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250" fill="hold"/>
                                        <p:tgtEl>
                                          <p:spTgt spid="9"/>
                                        </p:tgtEl>
                                        <p:attrNameLst>
                                          <p:attrName>ppt_w</p:attrName>
                                        </p:attrNameLst>
                                      </p:cBhvr>
                                      <p:tavLst>
                                        <p:tav tm="0">
                                          <p:val>
                                            <p:fltVal val="0"/>
                                          </p:val>
                                        </p:tav>
                                        <p:tav tm="100000">
                                          <p:val>
                                            <p:strVal val="#ppt_w"/>
                                          </p:val>
                                        </p:tav>
                                      </p:tavLst>
                                    </p:anim>
                                    <p:anim calcmode="lin" valueType="num">
                                      <p:cBhvr>
                                        <p:cTn id="24" dur="25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5"/>
                  </p:tgtEl>
                </p:cond>
              </p:nextCondLst>
            </p:seq>
            <p:seq concurrent="1" nextAc="seek">
              <p:cTn id="25" restart="whenNotActive" fill="hold" evtFilter="cancelBubble" nodeType="interactiveSeq">
                <p:stCondLst>
                  <p:cond evt="onClick" delay="0">
                    <p:tgtEl>
                      <p:spTgt spid="63"/>
                    </p:tgtEl>
                  </p:cond>
                </p:stCondLst>
                <p:endSync evt="end" delay="0">
                  <p:rtn val="all"/>
                </p:endSync>
                <p:childTnLst>
                  <p:par>
                    <p:cTn id="26" fill="hold">
                      <p:stCondLst>
                        <p:cond delay="0"/>
                      </p:stCondLst>
                      <p:childTnLst>
                        <p:par>
                          <p:cTn id="27" fill="hold">
                            <p:stCondLst>
                              <p:cond delay="0"/>
                            </p:stCondLst>
                            <p:childTnLst>
                              <p:par>
                                <p:cTn id="28" presetID="17" presetClass="exit" presetSubtype="10" fill="hold" grpId="0" nodeType="clickEffect">
                                  <p:stCondLst>
                                    <p:cond delay="0"/>
                                  </p:stCondLst>
                                  <p:childTnLst>
                                    <p:anim calcmode="lin" valueType="num">
                                      <p:cBhvr>
                                        <p:cTn id="29" dur="250"/>
                                        <p:tgtEl>
                                          <p:spTgt spid="11"/>
                                        </p:tgtEl>
                                        <p:attrNameLst>
                                          <p:attrName>ppt_w</p:attrName>
                                        </p:attrNameLst>
                                      </p:cBhvr>
                                      <p:tavLst>
                                        <p:tav tm="0">
                                          <p:val>
                                            <p:strVal val="ppt_w"/>
                                          </p:val>
                                        </p:tav>
                                        <p:tav tm="100000">
                                          <p:val>
                                            <p:fltVal val="0"/>
                                          </p:val>
                                        </p:tav>
                                      </p:tavLst>
                                    </p:anim>
                                    <p:anim calcmode="lin" valueType="num">
                                      <p:cBhvr>
                                        <p:cTn id="30" dur="250"/>
                                        <p:tgtEl>
                                          <p:spTgt spid="11"/>
                                        </p:tgtEl>
                                        <p:attrNameLst>
                                          <p:attrName>ppt_h</p:attrName>
                                        </p:attrNameLst>
                                      </p:cBhvr>
                                      <p:tavLst>
                                        <p:tav tm="0">
                                          <p:val>
                                            <p:strVal val="ppt_h"/>
                                          </p:val>
                                        </p:tav>
                                        <p:tav tm="100000">
                                          <p:val>
                                            <p:strVal val="ppt_h"/>
                                          </p:val>
                                        </p:tav>
                                      </p:tavLst>
                                    </p:anim>
                                    <p:set>
                                      <p:cBhvr>
                                        <p:cTn id="31" dur="1" fill="hold">
                                          <p:stCondLst>
                                            <p:cond delay="249"/>
                                          </p:stCondLst>
                                        </p:cTn>
                                        <p:tgtEl>
                                          <p:spTgt spid="11"/>
                                        </p:tgtEl>
                                        <p:attrNameLst>
                                          <p:attrName>style.visibility</p:attrName>
                                        </p:attrNameLst>
                                      </p:cBhvr>
                                      <p:to>
                                        <p:strVal val="hidden"/>
                                      </p:to>
                                    </p:set>
                                  </p:childTnLst>
                                </p:cTn>
                              </p:par>
                            </p:childTnLst>
                          </p:cTn>
                        </p:par>
                        <p:par>
                          <p:cTn id="32" fill="hold">
                            <p:stCondLst>
                              <p:cond delay="250"/>
                            </p:stCondLst>
                            <p:childTnLst>
                              <p:par>
                                <p:cTn id="33" presetID="17" presetClass="entr" presetSubtype="10"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250" fill="hold"/>
                                        <p:tgtEl>
                                          <p:spTgt spid="36"/>
                                        </p:tgtEl>
                                        <p:attrNameLst>
                                          <p:attrName>ppt_w</p:attrName>
                                        </p:attrNameLst>
                                      </p:cBhvr>
                                      <p:tavLst>
                                        <p:tav tm="0">
                                          <p:val>
                                            <p:fltVal val="0"/>
                                          </p:val>
                                        </p:tav>
                                        <p:tav tm="100000">
                                          <p:val>
                                            <p:strVal val="#ppt_w"/>
                                          </p:val>
                                        </p:tav>
                                      </p:tavLst>
                                    </p:anim>
                                    <p:anim calcmode="lin" valueType="num">
                                      <p:cBhvr>
                                        <p:cTn id="36" dur="25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xit" presetSubtype="10" fill="hold" grpId="1" nodeType="clickEffect">
                                  <p:stCondLst>
                                    <p:cond delay="0"/>
                                  </p:stCondLst>
                                  <p:childTnLst>
                                    <p:anim calcmode="lin" valueType="num">
                                      <p:cBhvr>
                                        <p:cTn id="40" dur="250"/>
                                        <p:tgtEl>
                                          <p:spTgt spid="36"/>
                                        </p:tgtEl>
                                        <p:attrNameLst>
                                          <p:attrName>ppt_w</p:attrName>
                                        </p:attrNameLst>
                                      </p:cBhvr>
                                      <p:tavLst>
                                        <p:tav tm="0">
                                          <p:val>
                                            <p:strVal val="ppt_w"/>
                                          </p:val>
                                        </p:tav>
                                        <p:tav tm="100000">
                                          <p:val>
                                            <p:fltVal val="0"/>
                                          </p:val>
                                        </p:tav>
                                      </p:tavLst>
                                    </p:anim>
                                    <p:anim calcmode="lin" valueType="num">
                                      <p:cBhvr>
                                        <p:cTn id="41" dur="250"/>
                                        <p:tgtEl>
                                          <p:spTgt spid="36"/>
                                        </p:tgtEl>
                                        <p:attrNameLst>
                                          <p:attrName>ppt_h</p:attrName>
                                        </p:attrNameLst>
                                      </p:cBhvr>
                                      <p:tavLst>
                                        <p:tav tm="0">
                                          <p:val>
                                            <p:strVal val="ppt_h"/>
                                          </p:val>
                                        </p:tav>
                                        <p:tav tm="100000">
                                          <p:val>
                                            <p:strVal val="ppt_h"/>
                                          </p:val>
                                        </p:tav>
                                      </p:tavLst>
                                    </p:anim>
                                    <p:set>
                                      <p:cBhvr>
                                        <p:cTn id="42" dur="1" fill="hold">
                                          <p:stCondLst>
                                            <p:cond delay="249"/>
                                          </p:stCondLst>
                                        </p:cTn>
                                        <p:tgtEl>
                                          <p:spTgt spid="36"/>
                                        </p:tgtEl>
                                        <p:attrNameLst>
                                          <p:attrName>style.visibility</p:attrName>
                                        </p:attrNameLst>
                                      </p:cBhvr>
                                      <p:to>
                                        <p:strVal val="hidden"/>
                                      </p:to>
                                    </p:set>
                                  </p:childTnLst>
                                </p:cTn>
                              </p:par>
                            </p:childTnLst>
                          </p:cTn>
                        </p:par>
                        <p:par>
                          <p:cTn id="43" fill="hold">
                            <p:stCondLst>
                              <p:cond delay="250"/>
                            </p:stCondLst>
                            <p:childTnLst>
                              <p:par>
                                <p:cTn id="44" presetID="17" presetClass="entr" presetSubtype="10" fill="hold" grpId="1"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250" fill="hold"/>
                                        <p:tgtEl>
                                          <p:spTgt spid="11"/>
                                        </p:tgtEl>
                                        <p:attrNameLst>
                                          <p:attrName>ppt_w</p:attrName>
                                        </p:attrNameLst>
                                      </p:cBhvr>
                                      <p:tavLst>
                                        <p:tav tm="0">
                                          <p:val>
                                            <p:fltVal val="0"/>
                                          </p:val>
                                        </p:tav>
                                        <p:tav tm="100000">
                                          <p:val>
                                            <p:strVal val="#ppt_w"/>
                                          </p:val>
                                        </p:tav>
                                      </p:tavLst>
                                    </p:anim>
                                    <p:anim calcmode="lin" valueType="num">
                                      <p:cBhvr>
                                        <p:cTn id="47" dur="2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7" presetClass="exit" presetSubtype="10" fill="hold" nodeType="clickEffect">
                                  <p:stCondLst>
                                    <p:cond delay="0"/>
                                  </p:stCondLst>
                                  <p:childTnLst>
                                    <p:anim calcmode="lin" valueType="num">
                                      <p:cBhvr>
                                        <p:cTn id="52" dur="250"/>
                                        <p:tgtEl>
                                          <p:spTgt spid="14"/>
                                        </p:tgtEl>
                                        <p:attrNameLst>
                                          <p:attrName>ppt_w</p:attrName>
                                        </p:attrNameLst>
                                      </p:cBhvr>
                                      <p:tavLst>
                                        <p:tav tm="0">
                                          <p:val>
                                            <p:strVal val="ppt_w"/>
                                          </p:val>
                                        </p:tav>
                                        <p:tav tm="100000">
                                          <p:val>
                                            <p:fltVal val="0"/>
                                          </p:val>
                                        </p:tav>
                                      </p:tavLst>
                                    </p:anim>
                                    <p:anim calcmode="lin" valueType="num">
                                      <p:cBhvr>
                                        <p:cTn id="53" dur="250"/>
                                        <p:tgtEl>
                                          <p:spTgt spid="14"/>
                                        </p:tgtEl>
                                        <p:attrNameLst>
                                          <p:attrName>ppt_h</p:attrName>
                                        </p:attrNameLst>
                                      </p:cBhvr>
                                      <p:tavLst>
                                        <p:tav tm="0">
                                          <p:val>
                                            <p:strVal val="ppt_h"/>
                                          </p:val>
                                        </p:tav>
                                        <p:tav tm="100000">
                                          <p:val>
                                            <p:strVal val="ppt_h"/>
                                          </p:val>
                                        </p:tav>
                                      </p:tavLst>
                                    </p:anim>
                                    <p:set>
                                      <p:cBhvr>
                                        <p:cTn id="54" dur="1" fill="hold">
                                          <p:stCondLst>
                                            <p:cond delay="249"/>
                                          </p:stCondLst>
                                        </p:cTn>
                                        <p:tgtEl>
                                          <p:spTgt spid="14"/>
                                        </p:tgtEl>
                                        <p:attrNameLst>
                                          <p:attrName>style.visibility</p:attrName>
                                        </p:attrNameLst>
                                      </p:cBhvr>
                                      <p:to>
                                        <p:strVal val="hidden"/>
                                      </p:to>
                                    </p:set>
                                  </p:childTnLst>
                                </p:cTn>
                              </p:par>
                            </p:childTnLst>
                          </p:cTn>
                        </p:par>
                        <p:par>
                          <p:cTn id="55" fill="hold">
                            <p:stCondLst>
                              <p:cond delay="250"/>
                            </p:stCondLst>
                            <p:childTnLst>
                              <p:par>
                                <p:cTn id="56" presetID="17" presetClass="entr" presetSubtype="10" fill="hold" nodeType="afterEffect">
                                  <p:stCondLst>
                                    <p:cond delay="0"/>
                                  </p:stCondLst>
                                  <p:childTnLst>
                                    <p:set>
                                      <p:cBhvr>
                                        <p:cTn id="57" dur="1" fill="hold">
                                          <p:stCondLst>
                                            <p:cond delay="0"/>
                                          </p:stCondLst>
                                        </p:cTn>
                                        <p:tgtEl>
                                          <p:spTgt spid="68"/>
                                        </p:tgtEl>
                                        <p:attrNameLst>
                                          <p:attrName>style.visibility</p:attrName>
                                        </p:attrNameLst>
                                      </p:cBhvr>
                                      <p:to>
                                        <p:strVal val="visible"/>
                                      </p:to>
                                    </p:set>
                                    <p:anim calcmode="lin" valueType="num">
                                      <p:cBhvr>
                                        <p:cTn id="58" dur="250" fill="hold"/>
                                        <p:tgtEl>
                                          <p:spTgt spid="68"/>
                                        </p:tgtEl>
                                        <p:attrNameLst>
                                          <p:attrName>ppt_w</p:attrName>
                                        </p:attrNameLst>
                                      </p:cBhvr>
                                      <p:tavLst>
                                        <p:tav tm="0">
                                          <p:val>
                                            <p:fltVal val="0"/>
                                          </p:val>
                                        </p:tav>
                                        <p:tav tm="100000">
                                          <p:val>
                                            <p:strVal val="#ppt_w"/>
                                          </p:val>
                                        </p:tav>
                                      </p:tavLst>
                                    </p:anim>
                                    <p:anim calcmode="lin" valueType="num">
                                      <p:cBhvr>
                                        <p:cTn id="59" dur="250" fill="hold"/>
                                        <p:tgtEl>
                                          <p:spTgt spid="6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68"/>
                    </p:tgtEl>
                  </p:cond>
                </p:stCondLst>
                <p:endSync evt="end" delay="0">
                  <p:rtn val="all"/>
                </p:endSync>
                <p:childTnLst>
                  <p:par>
                    <p:cTn id="61" fill="hold">
                      <p:stCondLst>
                        <p:cond delay="0"/>
                      </p:stCondLst>
                      <p:childTnLst>
                        <p:par>
                          <p:cTn id="62" fill="hold">
                            <p:stCondLst>
                              <p:cond delay="0"/>
                            </p:stCondLst>
                            <p:childTnLst>
                              <p:par>
                                <p:cTn id="63" presetID="17" presetClass="exit" presetSubtype="10" fill="hold" nodeType="clickEffect">
                                  <p:stCondLst>
                                    <p:cond delay="0"/>
                                  </p:stCondLst>
                                  <p:childTnLst>
                                    <p:anim calcmode="lin" valueType="num">
                                      <p:cBhvr>
                                        <p:cTn id="64" dur="250"/>
                                        <p:tgtEl>
                                          <p:spTgt spid="68"/>
                                        </p:tgtEl>
                                        <p:attrNameLst>
                                          <p:attrName>ppt_w</p:attrName>
                                        </p:attrNameLst>
                                      </p:cBhvr>
                                      <p:tavLst>
                                        <p:tav tm="0">
                                          <p:val>
                                            <p:strVal val="ppt_w"/>
                                          </p:val>
                                        </p:tav>
                                        <p:tav tm="100000">
                                          <p:val>
                                            <p:fltVal val="0"/>
                                          </p:val>
                                        </p:tav>
                                      </p:tavLst>
                                    </p:anim>
                                    <p:anim calcmode="lin" valueType="num">
                                      <p:cBhvr>
                                        <p:cTn id="65" dur="250"/>
                                        <p:tgtEl>
                                          <p:spTgt spid="68"/>
                                        </p:tgtEl>
                                        <p:attrNameLst>
                                          <p:attrName>ppt_h</p:attrName>
                                        </p:attrNameLst>
                                      </p:cBhvr>
                                      <p:tavLst>
                                        <p:tav tm="0">
                                          <p:val>
                                            <p:strVal val="ppt_h"/>
                                          </p:val>
                                        </p:tav>
                                        <p:tav tm="100000">
                                          <p:val>
                                            <p:strVal val="ppt_h"/>
                                          </p:val>
                                        </p:tav>
                                      </p:tavLst>
                                    </p:anim>
                                    <p:set>
                                      <p:cBhvr>
                                        <p:cTn id="66" dur="1" fill="hold">
                                          <p:stCondLst>
                                            <p:cond delay="249"/>
                                          </p:stCondLst>
                                        </p:cTn>
                                        <p:tgtEl>
                                          <p:spTgt spid="68"/>
                                        </p:tgtEl>
                                        <p:attrNameLst>
                                          <p:attrName>style.visibility</p:attrName>
                                        </p:attrNameLst>
                                      </p:cBhvr>
                                      <p:to>
                                        <p:strVal val="hidden"/>
                                      </p:to>
                                    </p:set>
                                  </p:childTnLst>
                                </p:cTn>
                              </p:par>
                            </p:childTnLst>
                          </p:cTn>
                        </p:par>
                        <p:par>
                          <p:cTn id="67" fill="hold">
                            <p:stCondLst>
                              <p:cond delay="250"/>
                            </p:stCondLst>
                            <p:childTnLst>
                              <p:par>
                                <p:cTn id="68" presetID="17" presetClass="entr" presetSubtype="10"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250" fill="hold"/>
                                        <p:tgtEl>
                                          <p:spTgt spid="14"/>
                                        </p:tgtEl>
                                        <p:attrNameLst>
                                          <p:attrName>ppt_w</p:attrName>
                                        </p:attrNameLst>
                                      </p:cBhvr>
                                      <p:tavLst>
                                        <p:tav tm="0">
                                          <p:val>
                                            <p:fltVal val="0"/>
                                          </p:val>
                                        </p:tav>
                                        <p:tav tm="100000">
                                          <p:val>
                                            <p:strVal val="#ppt_w"/>
                                          </p:val>
                                        </p:tav>
                                      </p:tavLst>
                                    </p:anim>
                                    <p:anim calcmode="lin" valueType="num">
                                      <p:cBhvr>
                                        <p:cTn id="71" dur="25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68"/>
                  </p:tgtEl>
                </p:cond>
              </p:nextCondLst>
            </p:seq>
          </p:childTnLst>
        </p:cTn>
      </p:par>
    </p:tnLst>
    <p:bldLst>
      <p:bldP spid="53" grpId="0" animBg="1"/>
      <p:bldP spid="53" grpId="1" animBg="1"/>
      <p:bldP spid="36" grpId="0" animBg="1"/>
      <p:bldP spid="36"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863999"/>
            <a:ext cx="2520000" cy="1170000"/>
          </a:xfrm>
          <a:solidFill>
            <a:schemeClr val="accent4"/>
          </a:solidFill>
          <a:ln>
            <a:solidFill>
              <a:schemeClr val="accent4"/>
            </a:solidFill>
          </a:ln>
        </p:spPr>
        <p:txBody>
          <a:bodyPr lIns="90000" tIns="90000" rIns="90000" bIns="90000" anchor="ctr">
            <a:normAutofit/>
          </a:bodyPr>
          <a:lstStyle/>
          <a:p>
            <a:pPr>
              <a:lnSpc>
                <a:spcPct val="110000"/>
              </a:lnSpc>
              <a:spcAft>
                <a:spcPts val="500"/>
              </a:spcAft>
            </a:pPr>
            <a:r>
              <a:rPr lang="en-GB" sz="3200" spc="100" dirty="0">
                <a:latin typeface="+mn-lt"/>
              </a:rPr>
              <a:t>Methods</a:t>
            </a:r>
          </a:p>
        </p:txBody>
      </p:sp>
      <p:sp>
        <p:nvSpPr>
          <p:cNvPr id="32" name="Rectangle 31">
            <a:extLst>
              <a:ext uri="{FF2B5EF4-FFF2-40B4-BE49-F238E27FC236}">
                <a16:creationId xmlns:a16="http://schemas.microsoft.com/office/drawing/2014/main" id="{0523ED6E-1B17-40B7-8946-5DD61EBA7F17}"/>
              </a:ext>
            </a:extLst>
          </p:cNvPr>
          <p:cNvSpPr/>
          <p:nvPr/>
        </p:nvSpPr>
        <p:spPr>
          <a:xfrm>
            <a:off x="3474000" y="2213999"/>
            <a:ext cx="38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110000"/>
              </a:lnSpc>
              <a:spcAft>
                <a:spcPts val="500"/>
              </a:spcAft>
            </a:pPr>
            <a:r>
              <a:rPr lang="en-GB" sz="1400" b="1" dirty="0">
                <a:solidFill>
                  <a:schemeClr val="tx1"/>
                </a:solidFill>
              </a:rPr>
              <a:t>Weather generator. </a:t>
            </a:r>
            <a:r>
              <a:rPr lang="en-GB" sz="1400" dirty="0">
                <a:solidFill>
                  <a:schemeClr val="tx1"/>
                </a:solidFill>
              </a:rPr>
              <a:t>Able to represent climatic variability, allowing low probability events, vital to ecosystem functionality, to be captured more effectively.</a:t>
            </a:r>
          </a:p>
        </p:txBody>
      </p:sp>
      <p:sp>
        <p:nvSpPr>
          <p:cNvPr id="10" name="Rectangle 9">
            <a:extLst>
              <a:ext uri="{FF2B5EF4-FFF2-40B4-BE49-F238E27FC236}">
                <a16:creationId xmlns:a16="http://schemas.microsoft.com/office/drawing/2014/main" id="{B4BD2211-E493-4BD2-8888-038FC04E245C}"/>
              </a:ext>
            </a:extLst>
          </p:cNvPr>
          <p:cNvSpPr/>
          <p:nvPr/>
        </p:nvSpPr>
        <p:spPr>
          <a:xfrm>
            <a:off x="3474000" y="863999"/>
            <a:ext cx="3868800" cy="117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UKCP09 probabilistic </a:t>
            </a:r>
            <a:br>
              <a:rPr lang="en-GB" dirty="0">
                <a:solidFill>
                  <a:schemeClr val="tx1"/>
                </a:solidFill>
              </a:rPr>
            </a:br>
            <a:r>
              <a:rPr lang="en-GB" dirty="0">
                <a:solidFill>
                  <a:schemeClr val="tx1"/>
                </a:solidFill>
              </a:rPr>
              <a:t>climate projections</a:t>
            </a:r>
          </a:p>
        </p:txBody>
      </p:sp>
      <p:sp>
        <p:nvSpPr>
          <p:cNvPr id="31" name="Rectangle 30">
            <a:extLst>
              <a:ext uri="{FF2B5EF4-FFF2-40B4-BE49-F238E27FC236}">
                <a16:creationId xmlns:a16="http://schemas.microsoft.com/office/drawing/2014/main" id="{9027F26B-18F2-42BB-AB37-132EE6812739}"/>
              </a:ext>
            </a:extLst>
          </p:cNvPr>
          <p:cNvSpPr/>
          <p:nvPr/>
        </p:nvSpPr>
        <p:spPr>
          <a:xfrm>
            <a:off x="774000" y="2213999"/>
            <a:ext cx="2520000" cy="117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Coupled modelling framework</a:t>
            </a:r>
          </a:p>
        </p:txBody>
      </p:sp>
      <p:sp>
        <p:nvSpPr>
          <p:cNvPr id="34" name="Rectangle 33">
            <a:extLst>
              <a:ext uri="{FF2B5EF4-FFF2-40B4-BE49-F238E27FC236}">
                <a16:creationId xmlns:a16="http://schemas.microsoft.com/office/drawing/2014/main" id="{36C9A6A8-DB95-42D5-B8F0-46A90056932B}"/>
              </a:ext>
            </a:extLst>
          </p:cNvPr>
          <p:cNvSpPr/>
          <p:nvPr/>
        </p:nvSpPr>
        <p:spPr>
          <a:xfrm>
            <a:off x="7523400" y="863999"/>
            <a:ext cx="3868800" cy="117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dirty="0">
                <a:solidFill>
                  <a:schemeClr val="tx1"/>
                </a:solidFill>
              </a:rPr>
              <a:t>River health and ecosystem functionality</a:t>
            </a:r>
          </a:p>
        </p:txBody>
      </p:sp>
      <p:sp>
        <p:nvSpPr>
          <p:cNvPr id="33" name="Rectangle 32">
            <a:extLst>
              <a:ext uri="{FF2B5EF4-FFF2-40B4-BE49-F238E27FC236}">
                <a16:creationId xmlns:a16="http://schemas.microsoft.com/office/drawing/2014/main" id="{7D362CF1-3C7D-4098-BF7B-3CE50A7E600F}"/>
              </a:ext>
            </a:extLst>
          </p:cNvPr>
          <p:cNvSpPr/>
          <p:nvPr/>
        </p:nvSpPr>
        <p:spPr>
          <a:xfrm>
            <a:off x="7523400" y="2213999"/>
            <a:ext cx="38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110000"/>
              </a:lnSpc>
              <a:spcAft>
                <a:spcPts val="500"/>
              </a:spcAft>
            </a:pPr>
            <a:r>
              <a:rPr lang="en-GB" sz="1400" dirty="0">
                <a:solidFill>
                  <a:schemeClr val="tx1"/>
                </a:solidFill>
              </a:rPr>
              <a:t>A range of represented traits maximises the productivity and functionality of the ecosystem.</a:t>
            </a:r>
          </a:p>
        </p:txBody>
      </p:sp>
      <p:sp>
        <p:nvSpPr>
          <p:cNvPr id="14" name="Rectangle 13">
            <a:extLst>
              <a:ext uri="{FF2B5EF4-FFF2-40B4-BE49-F238E27FC236}">
                <a16:creationId xmlns:a16="http://schemas.microsoft.com/office/drawing/2014/main" id="{ECBBE249-FCFB-49FB-BB77-165CDCEA4E8E}"/>
              </a:ext>
            </a:extLst>
          </p:cNvPr>
          <p:cNvSpPr/>
          <p:nvPr/>
        </p:nvSpPr>
        <p:spPr>
          <a:xfrm>
            <a:off x="774000" y="6211668"/>
            <a:ext cx="2520000" cy="373436"/>
          </a:xfrm>
          <a:prstGeom prst="rect">
            <a:avLst/>
          </a:prstGeom>
        </p:spPr>
        <p:txBody>
          <a:bodyPr wrap="square">
            <a:spAutoFit/>
          </a:bodyPr>
          <a:lstStyle/>
          <a:p>
            <a:pPr>
              <a:lnSpc>
                <a:spcPct val="110000"/>
              </a:lnSpc>
              <a:spcAft>
                <a:spcPts val="500"/>
              </a:spcAft>
            </a:pPr>
            <a:endParaRPr lang="en-GB" dirty="0"/>
          </a:p>
        </p:txBody>
      </p:sp>
      <p:sp>
        <p:nvSpPr>
          <p:cNvPr id="19" name="Rectangle 18">
            <a:extLst>
              <a:ext uri="{FF2B5EF4-FFF2-40B4-BE49-F238E27FC236}">
                <a16:creationId xmlns:a16="http://schemas.microsoft.com/office/drawing/2014/main" id="{3F6C8760-841F-433F-9544-7B3F0DEF94A1}"/>
              </a:ext>
            </a:extLst>
          </p:cNvPr>
          <p:cNvSpPr/>
          <p:nvPr/>
        </p:nvSpPr>
        <p:spPr>
          <a:xfrm>
            <a:off x="774000" y="3564074"/>
            <a:ext cx="2520000" cy="252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110000"/>
              </a:lnSpc>
              <a:spcAft>
                <a:spcPts val="500"/>
              </a:spcAft>
            </a:pPr>
            <a:r>
              <a:rPr lang="en-GB" sz="1400" dirty="0">
                <a:solidFill>
                  <a:schemeClr val="tx1"/>
                </a:solidFill>
              </a:rPr>
              <a:t>The hydrological and hydroecological models were parameterised and validated in the course of the development of the coupled modelling framework.</a:t>
            </a:r>
          </a:p>
        </p:txBody>
      </p:sp>
      <p:sp>
        <p:nvSpPr>
          <p:cNvPr id="20" name="Rectangle 19">
            <a:extLst>
              <a:ext uri="{FF2B5EF4-FFF2-40B4-BE49-F238E27FC236}">
                <a16:creationId xmlns:a16="http://schemas.microsoft.com/office/drawing/2014/main" id="{4C2FB769-289E-461A-A8AC-F1FD6D04DA4E}"/>
              </a:ext>
            </a:extLst>
          </p:cNvPr>
          <p:cNvSpPr/>
          <p:nvPr/>
        </p:nvSpPr>
        <p:spPr>
          <a:xfrm>
            <a:off x="3474000" y="3564074"/>
            <a:ext cx="38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110000"/>
              </a:lnSpc>
              <a:spcAft>
                <a:spcPts val="500"/>
              </a:spcAft>
            </a:pPr>
            <a:r>
              <a:rPr lang="en-GB" sz="1400" b="1" dirty="0">
                <a:solidFill>
                  <a:schemeClr val="tx1"/>
                </a:solidFill>
              </a:rPr>
              <a:t>Scenario. </a:t>
            </a:r>
            <a:r>
              <a:rPr lang="en-US" sz="1400" dirty="0">
                <a:solidFill>
                  <a:schemeClr val="tx1"/>
                </a:solidFill>
              </a:rPr>
              <a:t>IPCC AR4 SRES A1F1 high emissions</a:t>
            </a:r>
            <a:endParaRPr lang="en-GB" sz="1400" dirty="0">
              <a:solidFill>
                <a:schemeClr val="tx1"/>
              </a:solidFill>
            </a:endParaRPr>
          </a:p>
        </p:txBody>
      </p:sp>
      <p:sp>
        <p:nvSpPr>
          <p:cNvPr id="21" name="Rectangle 20">
            <a:extLst>
              <a:ext uri="{FF2B5EF4-FFF2-40B4-BE49-F238E27FC236}">
                <a16:creationId xmlns:a16="http://schemas.microsoft.com/office/drawing/2014/main" id="{1E890271-ABC1-47B5-B320-EA7CF112E724}"/>
              </a:ext>
            </a:extLst>
          </p:cNvPr>
          <p:cNvSpPr/>
          <p:nvPr/>
        </p:nvSpPr>
        <p:spPr>
          <a:xfrm>
            <a:off x="3472800" y="4914074"/>
            <a:ext cx="38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110000"/>
              </a:lnSpc>
              <a:spcAft>
                <a:spcPts val="500"/>
              </a:spcAft>
            </a:pPr>
            <a:r>
              <a:rPr lang="en-US" sz="1400" b="1" dirty="0">
                <a:solidFill>
                  <a:schemeClr val="tx1"/>
                </a:solidFill>
              </a:rPr>
              <a:t>Time slices. </a:t>
            </a:r>
            <a:r>
              <a:rPr lang="en-GB" sz="1400" dirty="0">
                <a:solidFill>
                  <a:schemeClr val="tx1"/>
                </a:solidFill>
              </a:rPr>
              <a:t>2030s (2021-2050), 2050s (2041-2070) and 2080s (2071-2099); </a:t>
            </a:r>
            <a:r>
              <a:rPr lang="en-US" sz="1400" dirty="0">
                <a:solidFill>
                  <a:schemeClr val="tx1"/>
                </a:solidFill>
              </a:rPr>
              <a:t>10,000 generations per time slice.</a:t>
            </a:r>
            <a:endParaRPr lang="en-GB" sz="1400" dirty="0">
              <a:solidFill>
                <a:schemeClr val="tx1"/>
              </a:solidFill>
            </a:endParaRPr>
          </a:p>
        </p:txBody>
      </p:sp>
      <p:sp>
        <p:nvSpPr>
          <p:cNvPr id="22" name="Rectangle 21">
            <a:extLst>
              <a:ext uri="{FF2B5EF4-FFF2-40B4-BE49-F238E27FC236}">
                <a16:creationId xmlns:a16="http://schemas.microsoft.com/office/drawing/2014/main" id="{CF4E5D81-6732-4F7A-BEB3-040F13D8CFF3}"/>
              </a:ext>
            </a:extLst>
          </p:cNvPr>
          <p:cNvSpPr/>
          <p:nvPr/>
        </p:nvSpPr>
        <p:spPr>
          <a:xfrm>
            <a:off x="7523400" y="3563629"/>
            <a:ext cx="3870000" cy="1170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110000"/>
              </a:lnSpc>
              <a:spcAft>
                <a:spcPts val="500"/>
              </a:spcAft>
            </a:pPr>
            <a:r>
              <a:rPr lang="en-GB" sz="1400" dirty="0">
                <a:solidFill>
                  <a:schemeClr val="tx1"/>
                </a:solidFill>
              </a:rPr>
              <a:t>A matrix of macroinvertebrate functional flow preferences (from the LIFE index) and functional feeding groups.</a:t>
            </a:r>
          </a:p>
        </p:txBody>
      </p:sp>
      <p:sp>
        <p:nvSpPr>
          <p:cNvPr id="23" name="Rectangle 22">
            <a:extLst>
              <a:ext uri="{FF2B5EF4-FFF2-40B4-BE49-F238E27FC236}">
                <a16:creationId xmlns:a16="http://schemas.microsoft.com/office/drawing/2014/main" id="{71CACABC-CF03-44A8-ACCC-293C39B01AF8}"/>
              </a:ext>
            </a:extLst>
          </p:cNvPr>
          <p:cNvSpPr/>
          <p:nvPr/>
        </p:nvSpPr>
        <p:spPr>
          <a:xfrm>
            <a:off x="7521600" y="4913258"/>
            <a:ext cx="2520000" cy="180073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eaLnBrk="0" fontAlgn="base" hangingPunct="0">
              <a:lnSpc>
                <a:spcPct val="110000"/>
              </a:lnSpc>
              <a:spcBef>
                <a:spcPct val="0"/>
              </a:spcBef>
              <a:spcAft>
                <a:spcPts val="500"/>
              </a:spcAft>
            </a:pPr>
            <a:r>
              <a:rPr lang="en-US" altLang="en-US" sz="1400" dirty="0">
                <a:solidFill>
                  <a:srgbClr val="000000"/>
                </a:solidFill>
                <a:ea typeface="Times New Roman" panose="02020603050405020304" pitchFamily="18" charset="0"/>
                <a:cs typeface="Times New Roman" panose="02020603050405020304" pitchFamily="18" charset="0"/>
              </a:rPr>
              <a:t>Spring species level macroinvertebrate data, observed from 1993-2014.</a:t>
            </a:r>
            <a:r>
              <a:rPr lang="en-US" altLang="en-US" sz="1400" dirty="0">
                <a:solidFill>
                  <a:srgbClr val="FF0000"/>
                </a:solidFill>
                <a:ea typeface="Times New Roman" panose="02020603050405020304" pitchFamily="18" charset="0"/>
                <a:cs typeface="Times New Roman" panose="02020603050405020304" pitchFamily="18" charset="0"/>
              </a:rPr>
              <a:t> </a:t>
            </a:r>
            <a:r>
              <a:rPr lang="en-US" altLang="en-US" sz="1400" dirty="0">
                <a:solidFill>
                  <a:srgbClr val="000000"/>
                </a:solidFill>
                <a:ea typeface="SimSun" panose="02010600030101010101" pitchFamily="2" charset="-122"/>
                <a:cs typeface="Times New Roman" panose="02020603050405020304" pitchFamily="18" charset="0"/>
              </a:rPr>
              <a:t>The data covers periods of very high and low flows, ensuring that response to extremes are captured. </a:t>
            </a:r>
            <a:endParaRPr lang="en-GB" sz="1400" dirty="0">
              <a:solidFill>
                <a:schemeClr val="tx1"/>
              </a:solidFill>
            </a:endParaRPr>
          </a:p>
        </p:txBody>
      </p:sp>
      <p:sp>
        <p:nvSpPr>
          <p:cNvPr id="29" name="Rectangle 28">
            <a:hlinkClick r:id="rId2" action="ppaction://hlinksldjump"/>
            <a:extLst>
              <a:ext uri="{FF2B5EF4-FFF2-40B4-BE49-F238E27FC236}">
                <a16:creationId xmlns:a16="http://schemas.microsoft.com/office/drawing/2014/main" id="{15CF225A-763B-4443-8FCD-74E60A6D9B31}"/>
              </a:ext>
            </a:extLst>
          </p:cNvPr>
          <p:cNvSpPr/>
          <p:nvPr/>
        </p:nvSpPr>
        <p:spPr>
          <a:xfrm>
            <a:off x="10224000" y="5543999"/>
            <a:ext cx="1170000" cy="117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sp>
        <p:nvSpPr>
          <p:cNvPr id="30" name="Isosceles Triangle 29">
            <a:hlinkClick r:id="" action="ppaction://hlinkshowjump?jump=nextslide"/>
            <a:extLst>
              <a:ext uri="{FF2B5EF4-FFF2-40B4-BE49-F238E27FC236}">
                <a16:creationId xmlns:a16="http://schemas.microsoft.com/office/drawing/2014/main" id="{613FA5EE-3FA1-4098-9B0B-46B03C7C1E30}"/>
              </a:ext>
            </a:extLst>
          </p:cNvPr>
          <p:cNvSpPr/>
          <p:nvPr/>
        </p:nvSpPr>
        <p:spPr>
          <a:xfrm rot="5400000">
            <a:off x="11433750" y="3249000"/>
            <a:ext cx="1156500" cy="360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35" name="TextBox 34">
            <a:extLst>
              <a:ext uri="{FF2B5EF4-FFF2-40B4-BE49-F238E27FC236}">
                <a16:creationId xmlns:a16="http://schemas.microsoft.com/office/drawing/2014/main" id="{8FAEABA7-7E0B-44A8-9857-72A59863D718}"/>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36" name="Isosceles Triangle 35">
            <a:hlinkClick r:id="" action="ppaction://hlinkshowjump?jump=previousslide"/>
            <a:extLst>
              <a:ext uri="{FF2B5EF4-FFF2-40B4-BE49-F238E27FC236}">
                <a16:creationId xmlns:a16="http://schemas.microsoft.com/office/drawing/2014/main" id="{82B9D34E-39C8-438A-9F71-791D4343CE3D}"/>
              </a:ext>
            </a:extLst>
          </p:cNvPr>
          <p:cNvSpPr/>
          <p:nvPr/>
        </p:nvSpPr>
        <p:spPr>
          <a:xfrm rot="16200000">
            <a:off x="-398250" y="3249000"/>
            <a:ext cx="1156500" cy="360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43" name="TextBox 42">
            <a:extLst>
              <a:ext uri="{FF2B5EF4-FFF2-40B4-BE49-F238E27FC236}">
                <a16:creationId xmlns:a16="http://schemas.microsoft.com/office/drawing/2014/main" id="{FB1E5781-A93F-4289-9AB6-46813722500B}"/>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Tree>
    <p:extLst>
      <p:ext uri="{BB962C8B-B14F-4D97-AF65-F5344CB8AC3E}">
        <p14:creationId xmlns:p14="http://schemas.microsoft.com/office/powerpoint/2010/main" val="4222894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95F9-B07F-4F4C-99B0-254138CB3DF2}"/>
              </a:ext>
            </a:extLst>
          </p:cNvPr>
          <p:cNvSpPr>
            <a:spLocks noGrp="1"/>
          </p:cNvSpPr>
          <p:nvPr>
            <p:ph type="title"/>
          </p:nvPr>
        </p:nvSpPr>
        <p:spPr>
          <a:xfrm>
            <a:off x="774000" y="143999"/>
            <a:ext cx="10617600" cy="1170000"/>
          </a:xfrm>
          <a:solidFill>
            <a:schemeClr val="accent1"/>
          </a:solidFill>
          <a:ln>
            <a:solidFill>
              <a:schemeClr val="bg1">
                <a:lumMod val="95000"/>
              </a:schemeClr>
            </a:solidFill>
          </a:ln>
        </p:spPr>
        <p:txBody>
          <a:bodyPr lIns="90000" tIns="90000" rIns="90000" bIns="90000" anchor="ctr">
            <a:normAutofit/>
          </a:bodyPr>
          <a:lstStyle/>
          <a:p>
            <a:r>
              <a:rPr lang="en-GB" sz="3200" spc="100" dirty="0"/>
              <a:t>Findings: Long-term change</a:t>
            </a:r>
          </a:p>
        </p:txBody>
      </p:sp>
      <p:sp>
        <p:nvSpPr>
          <p:cNvPr id="16" name="1 Distribution">
            <a:extLst>
              <a:ext uri="{FF2B5EF4-FFF2-40B4-BE49-F238E27FC236}">
                <a16:creationId xmlns:a16="http://schemas.microsoft.com/office/drawing/2014/main" id="{CAAD6C7B-1F05-4A71-BBC4-93CB5FA2F28E}"/>
              </a:ext>
            </a:extLst>
          </p:cNvPr>
          <p:cNvSpPr/>
          <p:nvPr/>
        </p:nvSpPr>
        <p:spPr>
          <a:xfrm>
            <a:off x="756091" y="1494000"/>
            <a:ext cx="3420000" cy="5400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Distribution</a:t>
            </a:r>
          </a:p>
        </p:txBody>
      </p:sp>
      <p:sp>
        <p:nvSpPr>
          <p:cNvPr id="34" name="2 Summary stats">
            <a:extLst>
              <a:ext uri="{FF2B5EF4-FFF2-40B4-BE49-F238E27FC236}">
                <a16:creationId xmlns:a16="http://schemas.microsoft.com/office/drawing/2014/main" id="{A88678BE-36FA-43CA-99B4-6D385494014A}"/>
              </a:ext>
            </a:extLst>
          </p:cNvPr>
          <p:cNvSpPr/>
          <p:nvPr/>
        </p:nvSpPr>
        <p:spPr>
          <a:xfrm>
            <a:off x="4363846" y="1494000"/>
            <a:ext cx="3420000" cy="5400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Summary statistics</a:t>
            </a:r>
          </a:p>
        </p:txBody>
      </p:sp>
      <p:sp>
        <p:nvSpPr>
          <p:cNvPr id="35" name="3 Summary">
            <a:extLst>
              <a:ext uri="{FF2B5EF4-FFF2-40B4-BE49-F238E27FC236}">
                <a16:creationId xmlns:a16="http://schemas.microsoft.com/office/drawing/2014/main" id="{407CDEEA-516D-4871-8CC1-5DDC4CE4DD9D}"/>
              </a:ext>
            </a:extLst>
          </p:cNvPr>
          <p:cNvSpPr/>
          <p:nvPr/>
        </p:nvSpPr>
        <p:spPr>
          <a:xfrm>
            <a:off x="7971600" y="1494000"/>
            <a:ext cx="3420000" cy="5400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Summary</a:t>
            </a:r>
          </a:p>
        </p:txBody>
      </p:sp>
      <p:sp>
        <p:nvSpPr>
          <p:cNvPr id="48" name="Rectangle 47">
            <a:hlinkClick r:id="rId2" action="ppaction://hlinksldjump"/>
            <a:extLst>
              <a:ext uri="{FF2B5EF4-FFF2-40B4-BE49-F238E27FC236}">
                <a16:creationId xmlns:a16="http://schemas.microsoft.com/office/drawing/2014/main" id="{625705CA-B8EE-4229-AA20-B037C17440E4}"/>
              </a:ext>
            </a:extLst>
          </p:cNvPr>
          <p:cNvSpPr/>
          <p:nvPr/>
        </p:nvSpPr>
        <p:spPr>
          <a:xfrm>
            <a:off x="10851600" y="6173998"/>
            <a:ext cx="540000" cy="54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r>
              <a:rPr lang="en-GB" sz="4000" dirty="0">
                <a:solidFill>
                  <a:schemeClr val="tx1"/>
                </a:solidFill>
                <a:latin typeface="+mj-lt"/>
              </a:rPr>
              <a:t>≡</a:t>
            </a:r>
          </a:p>
        </p:txBody>
      </p:sp>
      <p:sp>
        <p:nvSpPr>
          <p:cNvPr id="53" name="Summary">
            <a:extLst>
              <a:ext uri="{FF2B5EF4-FFF2-40B4-BE49-F238E27FC236}">
                <a16:creationId xmlns:a16="http://schemas.microsoft.com/office/drawing/2014/main" id="{2B1E0AF5-7D16-4D62-B9EB-C4F63797D959}"/>
              </a:ext>
            </a:extLst>
          </p:cNvPr>
          <p:cNvSpPr/>
          <p:nvPr/>
        </p:nvSpPr>
        <p:spPr>
          <a:xfrm>
            <a:off x="777000" y="2213340"/>
            <a:ext cx="10638000" cy="332868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nSpc>
                <a:spcPct val="110000"/>
              </a:lnSpc>
              <a:spcAft>
                <a:spcPts val="500"/>
              </a:spcAft>
            </a:pPr>
            <a:r>
              <a:rPr lang="en-GB" b="1" spc="100" dirty="0">
                <a:solidFill>
                  <a:schemeClr val="tx1"/>
                </a:solidFill>
              </a:rPr>
              <a:t>Summary</a:t>
            </a:r>
          </a:p>
          <a:p>
            <a:pPr marL="285750" indent="-285750">
              <a:lnSpc>
                <a:spcPct val="110000"/>
              </a:lnSpc>
              <a:spcAft>
                <a:spcPts val="500"/>
              </a:spcAft>
              <a:buFont typeface="Arial" panose="020B0604020202020204" pitchFamily="34" charset="0"/>
              <a:buChar char="•"/>
            </a:pPr>
            <a:r>
              <a:rPr lang="en-GB" dirty="0">
                <a:solidFill>
                  <a:schemeClr val="tx1"/>
                </a:solidFill>
              </a:rPr>
              <a:t>The aggregated projections indicate a </a:t>
            </a:r>
            <a:r>
              <a:rPr lang="en-GB" b="1" dirty="0">
                <a:solidFill>
                  <a:schemeClr val="tx1"/>
                </a:solidFill>
              </a:rPr>
              <a:t>very limited change in the mean hydroecological response </a:t>
            </a:r>
            <a:r>
              <a:rPr lang="en-GB" dirty="0">
                <a:solidFill>
                  <a:schemeClr val="tx1"/>
                </a:solidFill>
              </a:rPr>
              <a:t>under climate change, assuming a high emissions scenario.</a:t>
            </a:r>
          </a:p>
          <a:p>
            <a:pPr marL="285750" indent="-285750">
              <a:lnSpc>
                <a:spcPct val="110000"/>
              </a:lnSpc>
              <a:spcAft>
                <a:spcPts val="500"/>
              </a:spcAft>
              <a:buFont typeface="Arial" panose="020B0604020202020204" pitchFamily="34" charset="0"/>
              <a:buChar char="•"/>
            </a:pPr>
            <a:r>
              <a:rPr lang="en-GB" dirty="0">
                <a:solidFill>
                  <a:schemeClr val="tx1"/>
                </a:solidFill>
              </a:rPr>
              <a:t>The summary statistics suggest that, by the end-of-century, there may be a </a:t>
            </a:r>
            <a:r>
              <a:rPr lang="en-GB" b="1" dirty="0">
                <a:solidFill>
                  <a:schemeClr val="tx1"/>
                </a:solidFill>
              </a:rPr>
              <a:t>restructuring of the macroinvertebrate community response to low-probability events</a:t>
            </a:r>
            <a:r>
              <a:rPr lang="en-GB" dirty="0">
                <a:solidFill>
                  <a:schemeClr val="tx1"/>
                </a:solidFill>
              </a:rPr>
              <a:t>. </a:t>
            </a:r>
          </a:p>
          <a:p>
            <a:pPr marL="285750" indent="-285750">
              <a:lnSpc>
                <a:spcPct val="110000"/>
              </a:lnSpc>
              <a:spcAft>
                <a:spcPts val="500"/>
              </a:spcAft>
              <a:buFont typeface="Arial" panose="020B0604020202020204" pitchFamily="34" charset="0"/>
              <a:buChar char="•"/>
            </a:pPr>
            <a:r>
              <a:rPr lang="en-GB" dirty="0">
                <a:solidFill>
                  <a:schemeClr val="tx1"/>
                </a:solidFill>
              </a:rPr>
              <a:t>Note that, the smaller scale of change observed between the 2030s to 2050s may be explained by the overlap between these two time slices (2041-2050). </a:t>
            </a:r>
          </a:p>
          <a:p>
            <a:pPr marL="285750" indent="-285750">
              <a:lnSpc>
                <a:spcPct val="110000"/>
              </a:lnSpc>
              <a:spcAft>
                <a:spcPts val="500"/>
              </a:spcAft>
              <a:buFont typeface="Arial" panose="020B0604020202020204" pitchFamily="34" charset="0"/>
              <a:buChar char="•"/>
            </a:pPr>
            <a:r>
              <a:rPr lang="en-GB" dirty="0">
                <a:solidFill>
                  <a:schemeClr val="tx1"/>
                </a:solidFill>
              </a:rPr>
              <a:t>The long-term mean may </a:t>
            </a:r>
            <a:r>
              <a:rPr lang="en-GB" b="1" dirty="0">
                <a:solidFill>
                  <a:schemeClr val="tx1"/>
                </a:solidFill>
              </a:rPr>
              <a:t>mask significant changes in the inter-annual variability </a:t>
            </a:r>
            <a:r>
              <a:rPr lang="en-GB" dirty="0">
                <a:solidFill>
                  <a:schemeClr val="tx1"/>
                </a:solidFill>
              </a:rPr>
              <a:t>of hydroecological response. </a:t>
            </a:r>
          </a:p>
        </p:txBody>
      </p:sp>
      <p:grpSp>
        <p:nvGrpSpPr>
          <p:cNvPr id="62" name="Table" hidden="1">
            <a:extLst>
              <a:ext uri="{FF2B5EF4-FFF2-40B4-BE49-F238E27FC236}">
                <a16:creationId xmlns:a16="http://schemas.microsoft.com/office/drawing/2014/main" id="{139167AD-415B-4BB9-A2E3-7E35868A7814}"/>
              </a:ext>
            </a:extLst>
          </p:cNvPr>
          <p:cNvGrpSpPr/>
          <p:nvPr/>
        </p:nvGrpSpPr>
        <p:grpSpPr>
          <a:xfrm>
            <a:off x="776100" y="2212024"/>
            <a:ext cx="10639800" cy="4501316"/>
            <a:chOff x="1628030" y="645463"/>
            <a:chExt cx="10639800" cy="4501316"/>
          </a:xfrm>
        </p:grpSpPr>
        <p:sp>
          <p:nvSpPr>
            <p:cNvPr id="63" name="Rectangle 62">
              <a:extLst>
                <a:ext uri="{FF2B5EF4-FFF2-40B4-BE49-F238E27FC236}">
                  <a16:creationId xmlns:a16="http://schemas.microsoft.com/office/drawing/2014/main" id="{E4E0E0CE-27FD-4D86-B844-E9C2224F7191}"/>
                </a:ext>
              </a:extLst>
            </p:cNvPr>
            <p:cNvSpPr/>
            <p:nvPr/>
          </p:nvSpPr>
          <p:spPr>
            <a:xfrm>
              <a:off x="1628930" y="646121"/>
              <a:ext cx="10638000" cy="45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oup 63">
              <a:extLst>
                <a:ext uri="{FF2B5EF4-FFF2-40B4-BE49-F238E27FC236}">
                  <a16:creationId xmlns:a16="http://schemas.microsoft.com/office/drawing/2014/main" id="{B1A12654-6B66-41CF-812B-007965B21EB3}"/>
                </a:ext>
              </a:extLst>
            </p:cNvPr>
            <p:cNvGrpSpPr/>
            <p:nvPr/>
          </p:nvGrpSpPr>
          <p:grpSpPr>
            <a:xfrm>
              <a:off x="1628030" y="645463"/>
              <a:ext cx="10639800" cy="4501316"/>
              <a:chOff x="638330" y="331077"/>
              <a:chExt cx="10639800" cy="4501316"/>
            </a:xfrm>
          </p:grpSpPr>
          <p:pic>
            <p:nvPicPr>
              <p:cNvPr id="65" name="Picture 64">
                <a:extLst>
                  <a:ext uri="{FF2B5EF4-FFF2-40B4-BE49-F238E27FC236}">
                    <a16:creationId xmlns:a16="http://schemas.microsoft.com/office/drawing/2014/main" id="{72DB756C-B83D-486F-8E1D-1EA528EBCF87}"/>
                  </a:ext>
                </a:extLst>
              </p:cNvPr>
              <p:cNvPicPr>
                <a:picLocks noChangeAspect="1"/>
              </p:cNvPicPr>
              <p:nvPr/>
            </p:nvPicPr>
            <p:blipFill>
              <a:blip r:embed="rId3"/>
              <a:stretch>
                <a:fillRect/>
              </a:stretch>
            </p:blipFill>
            <p:spPr>
              <a:xfrm>
                <a:off x="3429403" y="736735"/>
                <a:ext cx="5060119" cy="2542252"/>
              </a:xfrm>
              <a:prstGeom prst="rect">
                <a:avLst/>
              </a:prstGeom>
            </p:spPr>
          </p:pic>
          <p:sp>
            <p:nvSpPr>
              <p:cNvPr id="66" name="Speech Bubble: Rectangle 65">
                <a:extLst>
                  <a:ext uri="{FF2B5EF4-FFF2-40B4-BE49-F238E27FC236}">
                    <a16:creationId xmlns:a16="http://schemas.microsoft.com/office/drawing/2014/main" id="{D69AAF17-50D7-46E9-A3F8-11D3B2EB6375}"/>
                  </a:ext>
                </a:extLst>
              </p:cNvPr>
              <p:cNvSpPr/>
              <p:nvPr/>
            </p:nvSpPr>
            <p:spPr>
              <a:xfrm>
                <a:off x="638330" y="332393"/>
                <a:ext cx="2524123" cy="2296247"/>
              </a:xfrm>
              <a:prstGeom prst="wedgeRectCallout">
                <a:avLst>
                  <a:gd name="adj1" fmla="val 57304"/>
                  <a:gd name="adj2" fmla="val 14028"/>
                </a:avLst>
              </a:prstGeom>
              <a:solidFill>
                <a:schemeClr val="accent1"/>
              </a:solidFill>
            </p:spPr>
            <p:txBody>
              <a:bodyPr wrap="square" tIns="90000" bIns="90000">
                <a:spAutoFit/>
              </a:bodyPr>
              <a:lstStyle/>
              <a:p>
                <a:pPr>
                  <a:lnSpc>
                    <a:spcPct val="110000"/>
                  </a:lnSpc>
                  <a:spcAft>
                    <a:spcPts val="0"/>
                  </a:spcAft>
                </a:pPr>
                <a:r>
                  <a:rPr lang="en-GB" sz="1400" dirty="0"/>
                  <a:t>After an initial increase in variance (2030s), standard deviation falls to below the baseline level by the 2080s. This change is suggestive of </a:t>
                </a:r>
                <a:r>
                  <a:rPr lang="en-GB" sz="1400" b="1" dirty="0"/>
                  <a:t>a minor increase in low probability hydroecological responses by the end of the century</a:t>
                </a:r>
                <a:r>
                  <a:rPr lang="en-GB" sz="1400" dirty="0"/>
                  <a:t>. </a:t>
                </a:r>
              </a:p>
            </p:txBody>
          </p:sp>
          <p:sp>
            <p:nvSpPr>
              <p:cNvPr id="67" name="Rectangle 66">
                <a:extLst>
                  <a:ext uri="{FF2B5EF4-FFF2-40B4-BE49-F238E27FC236}">
                    <a16:creationId xmlns:a16="http://schemas.microsoft.com/office/drawing/2014/main" id="{0FD8F86B-55ED-441F-8566-1CB08F6D584B}"/>
                  </a:ext>
                </a:extLst>
              </p:cNvPr>
              <p:cNvSpPr/>
              <p:nvPr/>
            </p:nvSpPr>
            <p:spPr>
              <a:xfrm>
                <a:off x="5957330" y="3662393"/>
                <a:ext cx="5320800" cy="117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nSpc>
                    <a:spcPct val="110000"/>
                  </a:lnSpc>
                </a:pPr>
                <a:r>
                  <a:rPr lang="en-GB" sz="1200" baseline="30000" dirty="0">
                    <a:solidFill>
                      <a:schemeClr val="tx1"/>
                    </a:solidFill>
                  </a:rPr>
                  <a:t>2</a:t>
                </a:r>
                <a:r>
                  <a:rPr lang="en-GB" sz="1200" dirty="0">
                    <a:solidFill>
                      <a:schemeClr val="tx1"/>
                    </a:solidFill>
                  </a:rPr>
                  <a:t>For excess kurtosis and skewness, comparisons from baseline to future are not possible, due to differences in sample size (n = 1000 on baseline, n = 10,000 for projections).</a:t>
                </a:r>
              </a:p>
            </p:txBody>
          </p:sp>
          <p:sp>
            <p:nvSpPr>
              <p:cNvPr id="68" name="Rectangle 67">
                <a:extLst>
                  <a:ext uri="{FF2B5EF4-FFF2-40B4-BE49-F238E27FC236}">
                    <a16:creationId xmlns:a16="http://schemas.microsoft.com/office/drawing/2014/main" id="{F571DADC-263E-46B3-A6D5-E28E15501F4D}"/>
                  </a:ext>
                </a:extLst>
              </p:cNvPr>
              <p:cNvSpPr/>
              <p:nvPr/>
            </p:nvSpPr>
            <p:spPr>
              <a:xfrm>
                <a:off x="638330" y="3662393"/>
                <a:ext cx="5320800" cy="117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nSpc>
                    <a:spcPct val="110000"/>
                  </a:lnSpc>
                </a:pPr>
                <a:r>
                  <a:rPr lang="en-GB" sz="1200" baseline="30000" dirty="0">
                    <a:solidFill>
                      <a:schemeClr val="tx1"/>
                    </a:solidFill>
                  </a:rPr>
                  <a:t>1</a:t>
                </a:r>
                <a:r>
                  <a:rPr lang="en-GB" sz="1200" dirty="0">
                    <a:solidFill>
                      <a:schemeClr val="tx1"/>
                    </a:solidFill>
                  </a:rPr>
                  <a:t>Excess kurtosis is a measure of the combined weight of the tails relative to the normal distribution; for example, a negative value means that more of the dataset is located in the tails than the normal distribution. (Kurtosis is often misinterpreted as a measure of </a:t>
                </a:r>
                <a:r>
                  <a:rPr lang="en-GB" sz="1200" dirty="0" err="1">
                    <a:solidFill>
                      <a:schemeClr val="tx1"/>
                    </a:solidFill>
                  </a:rPr>
                  <a:t>peakedness</a:t>
                </a:r>
                <a:r>
                  <a:rPr lang="en-GB" sz="1200" dirty="0">
                    <a:solidFill>
                      <a:schemeClr val="tx1"/>
                    </a:solidFill>
                  </a:rPr>
                  <a:t>.)</a:t>
                </a:r>
              </a:p>
            </p:txBody>
          </p:sp>
          <p:sp>
            <p:nvSpPr>
              <p:cNvPr id="69" name="Speech Bubble: Rectangle 68">
                <a:extLst>
                  <a:ext uri="{FF2B5EF4-FFF2-40B4-BE49-F238E27FC236}">
                    <a16:creationId xmlns:a16="http://schemas.microsoft.com/office/drawing/2014/main" id="{4B5A0AB0-0AD8-4141-864A-3B35B70C6192}"/>
                  </a:ext>
                </a:extLst>
              </p:cNvPr>
              <p:cNvSpPr/>
              <p:nvPr/>
            </p:nvSpPr>
            <p:spPr>
              <a:xfrm>
                <a:off x="8756472" y="331077"/>
                <a:ext cx="2516948" cy="1822272"/>
              </a:xfrm>
              <a:prstGeom prst="wedgeRectCallout">
                <a:avLst>
                  <a:gd name="adj1" fmla="val -66143"/>
                  <a:gd name="adj2" fmla="val 58993"/>
                </a:avLst>
              </a:prstGeom>
              <a:solidFill>
                <a:schemeClr val="accent1"/>
              </a:solidFill>
            </p:spPr>
            <p:txBody>
              <a:bodyPr wrap="square" tIns="90000" bIns="90000">
                <a:spAutoFit/>
              </a:bodyPr>
              <a:lstStyle/>
              <a:p>
                <a:pPr>
                  <a:lnSpc>
                    <a:spcPct val="110000"/>
                  </a:lnSpc>
                  <a:spcAft>
                    <a:spcPts val="0"/>
                  </a:spcAft>
                </a:pPr>
                <a:r>
                  <a:rPr lang="en-GB" sz="1400" dirty="0"/>
                  <a:t>Indicates the weight is not located in the tails (hence the observed clustering in the PDFs). The change in kurtosis from the 2030s to 2050s is more than half that of the 2050s to 2080s. </a:t>
                </a:r>
              </a:p>
            </p:txBody>
          </p:sp>
          <p:sp>
            <p:nvSpPr>
              <p:cNvPr id="70" name="Speech Bubble: Rectangle 69">
                <a:extLst>
                  <a:ext uri="{FF2B5EF4-FFF2-40B4-BE49-F238E27FC236}">
                    <a16:creationId xmlns:a16="http://schemas.microsoft.com/office/drawing/2014/main" id="{4F1E2C58-4B78-4C0F-93D7-1EF48D1EADDC}"/>
                  </a:ext>
                </a:extLst>
              </p:cNvPr>
              <p:cNvSpPr/>
              <p:nvPr/>
            </p:nvSpPr>
            <p:spPr>
              <a:xfrm>
                <a:off x="8756472" y="2549769"/>
                <a:ext cx="2520758" cy="1111308"/>
              </a:xfrm>
              <a:prstGeom prst="wedgeRectCallout">
                <a:avLst>
                  <a:gd name="adj1" fmla="val -65312"/>
                  <a:gd name="adj2" fmla="val -15594"/>
                </a:avLst>
              </a:prstGeom>
              <a:solidFill>
                <a:schemeClr val="accent1"/>
              </a:solidFill>
            </p:spPr>
            <p:txBody>
              <a:bodyPr wrap="square" tIns="90000" bIns="90000">
                <a:spAutoFit/>
              </a:bodyPr>
              <a:lstStyle/>
              <a:p>
                <a:pPr>
                  <a:lnSpc>
                    <a:spcPct val="110000"/>
                  </a:lnSpc>
                  <a:spcAft>
                    <a:spcPts val="0"/>
                  </a:spcAft>
                </a:pPr>
                <a:r>
                  <a:rPr lang="en-GB" sz="1400" dirty="0"/>
                  <a:t>All four time-periods are right-skewed. The increase from 2050s to 2080s is almost 3 times that of 2030s to 2050s. </a:t>
                </a:r>
              </a:p>
            </p:txBody>
          </p:sp>
          <p:sp>
            <p:nvSpPr>
              <p:cNvPr id="71" name="Rectangle 70">
                <a:extLst>
                  <a:ext uri="{FF2B5EF4-FFF2-40B4-BE49-F238E27FC236}">
                    <a16:creationId xmlns:a16="http://schemas.microsoft.com/office/drawing/2014/main" id="{B0D07492-8F4F-4384-B686-DB7E0C90D35C}"/>
                  </a:ext>
                </a:extLst>
              </p:cNvPr>
              <p:cNvSpPr/>
              <p:nvPr/>
            </p:nvSpPr>
            <p:spPr>
              <a:xfrm>
                <a:off x="638330" y="332393"/>
                <a:ext cx="10638000" cy="450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2" name="Distribution figures" hidden="1">
            <a:extLst>
              <a:ext uri="{FF2B5EF4-FFF2-40B4-BE49-F238E27FC236}">
                <a16:creationId xmlns:a16="http://schemas.microsoft.com/office/drawing/2014/main" id="{D59A707E-0950-4FE5-9750-8E93E40A156E}"/>
              </a:ext>
            </a:extLst>
          </p:cNvPr>
          <p:cNvGrpSpPr/>
          <p:nvPr/>
        </p:nvGrpSpPr>
        <p:grpSpPr>
          <a:xfrm>
            <a:off x="1462383" y="2213343"/>
            <a:ext cx="9267234" cy="4499997"/>
            <a:chOff x="1462383" y="2214001"/>
            <a:chExt cx="9267234" cy="4499997"/>
          </a:xfrm>
        </p:grpSpPr>
        <p:pic>
          <p:nvPicPr>
            <p:cNvPr id="31" name="Picture 24">
              <a:extLst>
                <a:ext uri="{FF2B5EF4-FFF2-40B4-BE49-F238E27FC236}">
                  <a16:creationId xmlns:a16="http://schemas.microsoft.com/office/drawing/2014/main" id="{CB9D6EEE-BFD9-41C8-B10C-1956F7756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383" y="2214001"/>
              <a:ext cx="9267234" cy="44999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Speech Bubble: Rectangle 2">
              <a:extLst>
                <a:ext uri="{FF2B5EF4-FFF2-40B4-BE49-F238E27FC236}">
                  <a16:creationId xmlns:a16="http://schemas.microsoft.com/office/drawing/2014/main" id="{F95A8681-D892-4EC0-A9B8-715A58C9B8B0}"/>
                </a:ext>
              </a:extLst>
            </p:cNvPr>
            <p:cNvSpPr/>
            <p:nvPr/>
          </p:nvSpPr>
          <p:spPr>
            <a:xfrm>
              <a:off x="2201114" y="3161679"/>
              <a:ext cx="3785158" cy="1052758"/>
            </a:xfrm>
            <a:prstGeom prst="wedgeRectCallout">
              <a:avLst>
                <a:gd name="adj1" fmla="val 69535"/>
                <a:gd name="adj2" fmla="val -3709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a:solidFill>
                    <a:schemeClr val="tx1"/>
                  </a:solidFill>
                </a:rPr>
                <a:t>For the baseline, LIFE scores are centred on ~7, i.e. macroinvertebrates have an average flow preference of slow to sluggish</a:t>
              </a:r>
            </a:p>
          </p:txBody>
        </p:sp>
        <p:sp>
          <p:nvSpPr>
            <p:cNvPr id="49" name="Speech Bubble: Rectangle 48">
              <a:extLst>
                <a:ext uri="{FF2B5EF4-FFF2-40B4-BE49-F238E27FC236}">
                  <a16:creationId xmlns:a16="http://schemas.microsoft.com/office/drawing/2014/main" id="{5C5834DC-1A11-4608-B08A-6B124FD4779A}"/>
                </a:ext>
              </a:extLst>
            </p:cNvPr>
            <p:cNvSpPr/>
            <p:nvPr/>
          </p:nvSpPr>
          <p:spPr>
            <a:xfrm>
              <a:off x="2190396" y="4295679"/>
              <a:ext cx="3795876" cy="1052758"/>
            </a:xfrm>
            <a:prstGeom prst="wedgeRectCallout">
              <a:avLst>
                <a:gd name="adj1" fmla="val 69481"/>
                <a:gd name="adj2" fmla="val -105653"/>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a:solidFill>
                    <a:schemeClr val="tx1"/>
                  </a:solidFill>
                </a:rPr>
                <a:t>By the 2030s the clustering of LIFE scores reduces, whilst the average LIFE score begins to increase, representing a moderate shift towards higher flow preferences</a:t>
              </a:r>
            </a:p>
          </p:txBody>
        </p:sp>
        <p:sp>
          <p:nvSpPr>
            <p:cNvPr id="50" name="Speech Bubble: Rectangle 49">
              <a:extLst>
                <a:ext uri="{FF2B5EF4-FFF2-40B4-BE49-F238E27FC236}">
                  <a16:creationId xmlns:a16="http://schemas.microsoft.com/office/drawing/2014/main" id="{7E215F75-68F5-4A63-9B60-7D33668930B4}"/>
                </a:ext>
              </a:extLst>
            </p:cNvPr>
            <p:cNvSpPr/>
            <p:nvPr/>
          </p:nvSpPr>
          <p:spPr>
            <a:xfrm>
              <a:off x="8180832" y="3152002"/>
              <a:ext cx="2389632" cy="1388375"/>
            </a:xfrm>
            <a:prstGeom prst="wedgeRectCallout">
              <a:avLst>
                <a:gd name="adj1" fmla="val -96853"/>
                <a:gd name="adj2" fmla="val -23559"/>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a:solidFill>
                    <a:schemeClr val="tx1"/>
                  </a:solidFill>
                </a:rPr>
                <a:t>The trend of increasing LIFE scores continues into the 2080s, where the clustering</a:t>
              </a:r>
              <a:br>
                <a:rPr lang="en-GB" sz="1400" dirty="0">
                  <a:solidFill>
                    <a:schemeClr val="tx1"/>
                  </a:solidFill>
                </a:rPr>
              </a:br>
              <a:r>
                <a:rPr lang="en-GB" sz="1400" dirty="0">
                  <a:solidFill>
                    <a:schemeClr val="tx1"/>
                  </a:solidFill>
                </a:rPr>
                <a:t>of LIFE scores can be seen </a:t>
              </a:r>
              <a:br>
                <a:rPr lang="en-GB" sz="1400" dirty="0">
                  <a:solidFill>
                    <a:schemeClr val="tx1"/>
                  </a:solidFill>
                </a:rPr>
              </a:br>
              <a:r>
                <a:rPr lang="en-GB" sz="1400" dirty="0">
                  <a:solidFill>
                    <a:schemeClr val="tx1"/>
                  </a:solidFill>
                </a:rPr>
                <a:t>to increase again</a:t>
              </a:r>
            </a:p>
          </p:txBody>
        </p:sp>
      </p:grpSp>
      <p:sp>
        <p:nvSpPr>
          <p:cNvPr id="52" name="Start" hidden="1">
            <a:extLst>
              <a:ext uri="{FF2B5EF4-FFF2-40B4-BE49-F238E27FC236}">
                <a16:creationId xmlns:a16="http://schemas.microsoft.com/office/drawing/2014/main" id="{A8235CF2-E884-41C4-9001-61449D9ED2C5}"/>
              </a:ext>
            </a:extLst>
          </p:cNvPr>
          <p:cNvSpPr/>
          <p:nvPr/>
        </p:nvSpPr>
        <p:spPr>
          <a:xfrm>
            <a:off x="777000" y="2213340"/>
            <a:ext cx="10638000" cy="220436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lnSpc>
                <a:spcPct val="110000"/>
              </a:lnSpc>
              <a:spcAft>
                <a:spcPts val="500"/>
              </a:spcAft>
            </a:pPr>
            <a:r>
              <a:rPr lang="en-GB" dirty="0">
                <a:solidFill>
                  <a:schemeClr val="tx1"/>
                </a:solidFill>
              </a:rPr>
              <a:t>The LIFE index is the proxy for hydroecological response and river health.</a:t>
            </a:r>
          </a:p>
          <a:p>
            <a:pPr algn="ctr">
              <a:lnSpc>
                <a:spcPct val="110000"/>
              </a:lnSpc>
              <a:spcAft>
                <a:spcPts val="500"/>
              </a:spcAft>
            </a:pPr>
            <a:r>
              <a:rPr lang="en-GB" dirty="0">
                <a:solidFill>
                  <a:schemeClr val="tx1"/>
                </a:solidFill>
              </a:rPr>
              <a:t>The long-term changes represents the aggregated LIFE scores over the 30-year time slices for a 99.5% probability of occurrence (assuming a high emissions scenario), a </a:t>
            </a:r>
            <a:r>
              <a:rPr lang="en-GB" i="1" dirty="0">
                <a:solidFill>
                  <a:schemeClr val="tx1"/>
                </a:solidFill>
              </a:rPr>
              <a:t>virtually certain </a:t>
            </a:r>
            <a:r>
              <a:rPr lang="en-GB" dirty="0">
                <a:solidFill>
                  <a:schemeClr val="tx1"/>
                </a:solidFill>
              </a:rPr>
              <a:t>outcome under the IPCC definition.</a:t>
            </a:r>
          </a:p>
          <a:p>
            <a:pPr algn="ctr">
              <a:lnSpc>
                <a:spcPct val="110000"/>
              </a:lnSpc>
              <a:spcAft>
                <a:spcPts val="500"/>
              </a:spcAft>
            </a:pPr>
            <a:r>
              <a:rPr lang="en-GB" b="1" dirty="0">
                <a:solidFill>
                  <a:schemeClr val="tx1"/>
                </a:solidFill>
              </a:rPr>
              <a:t>Click the buttons above to navigate.</a:t>
            </a:r>
          </a:p>
        </p:txBody>
      </p:sp>
      <p:sp>
        <p:nvSpPr>
          <p:cNvPr id="30" name="Isosceles Triangle 29">
            <a:hlinkClick r:id="" action="ppaction://hlinkshowjump?jump=nextslide"/>
            <a:extLst>
              <a:ext uri="{FF2B5EF4-FFF2-40B4-BE49-F238E27FC236}">
                <a16:creationId xmlns:a16="http://schemas.microsoft.com/office/drawing/2014/main" id="{A7BB25A0-FA3D-43E2-992A-FF06EF2D8770}"/>
              </a:ext>
            </a:extLst>
          </p:cNvPr>
          <p:cNvSpPr/>
          <p:nvPr/>
        </p:nvSpPr>
        <p:spPr>
          <a:xfrm rot="5400000">
            <a:off x="11433750" y="3249000"/>
            <a:ext cx="1156500" cy="36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32" name="TextBox 31">
            <a:extLst>
              <a:ext uri="{FF2B5EF4-FFF2-40B4-BE49-F238E27FC236}">
                <a16:creationId xmlns:a16="http://schemas.microsoft.com/office/drawing/2014/main" id="{751BD86A-99B1-459D-9EB6-4B3F20A4789D}"/>
              </a:ext>
            </a:extLst>
          </p:cNvPr>
          <p:cNvSpPr txBox="1"/>
          <p:nvPr/>
        </p:nvSpPr>
        <p:spPr>
          <a:xfrm rot="5400000">
            <a:off x="10534223"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Next</a:t>
            </a:r>
          </a:p>
        </p:txBody>
      </p:sp>
      <p:sp>
        <p:nvSpPr>
          <p:cNvPr id="33" name="Isosceles Triangle 32">
            <a:hlinkClick r:id="" action="ppaction://hlinkshowjump?jump=previousslide"/>
            <a:extLst>
              <a:ext uri="{FF2B5EF4-FFF2-40B4-BE49-F238E27FC236}">
                <a16:creationId xmlns:a16="http://schemas.microsoft.com/office/drawing/2014/main" id="{DB3114B6-670C-4467-AE54-90B7E5BF1AFC}"/>
              </a:ext>
            </a:extLst>
          </p:cNvPr>
          <p:cNvSpPr/>
          <p:nvPr/>
        </p:nvSpPr>
        <p:spPr>
          <a:xfrm rot="16200000">
            <a:off x="-398250" y="3249000"/>
            <a:ext cx="1156500" cy="36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spcAft>
                <a:spcPts val="500"/>
              </a:spcAft>
            </a:pPr>
            <a:endParaRPr lang="en-GB">
              <a:solidFill>
                <a:schemeClr val="tx1"/>
              </a:solidFill>
            </a:endParaRPr>
          </a:p>
        </p:txBody>
      </p:sp>
      <p:sp>
        <p:nvSpPr>
          <p:cNvPr id="36" name="TextBox 35">
            <a:extLst>
              <a:ext uri="{FF2B5EF4-FFF2-40B4-BE49-F238E27FC236}">
                <a16:creationId xmlns:a16="http://schemas.microsoft.com/office/drawing/2014/main" id="{3FB5F8E0-948D-4F1A-A902-CA5D08519ED5}"/>
              </a:ext>
            </a:extLst>
          </p:cNvPr>
          <p:cNvSpPr txBox="1"/>
          <p:nvPr/>
        </p:nvSpPr>
        <p:spPr>
          <a:xfrm rot="16200000">
            <a:off x="-564979" y="3288448"/>
            <a:ext cx="2222756" cy="281103"/>
          </a:xfrm>
          <a:prstGeom prst="rect">
            <a:avLst/>
          </a:prstGeom>
          <a:noFill/>
        </p:spPr>
        <p:txBody>
          <a:bodyPr wrap="square" lIns="0" tIns="0" rIns="0" bIns="0" rtlCol="0" anchor="ctr">
            <a:spAutoFit/>
          </a:bodyPr>
          <a:lstStyle/>
          <a:p>
            <a:pPr algn="ctr">
              <a:lnSpc>
                <a:spcPct val="110000"/>
              </a:lnSpc>
              <a:spcAft>
                <a:spcPts val="500"/>
              </a:spcAft>
            </a:pPr>
            <a:r>
              <a:rPr lang="en-GB" spc="100" dirty="0"/>
              <a:t>Previous</a:t>
            </a:r>
          </a:p>
        </p:txBody>
      </p:sp>
    </p:spTree>
    <p:extLst>
      <p:ext uri="{BB962C8B-B14F-4D97-AF65-F5344CB8AC3E}">
        <p14:creationId xmlns:p14="http://schemas.microsoft.com/office/powerpoint/2010/main" val="4291881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250"/>
                                        <p:tgtEl>
                                          <p:spTgt spid="52"/>
                                        </p:tgtEl>
                                        <p:attrNameLst>
                                          <p:attrName>ppt_w</p:attrName>
                                        </p:attrNameLst>
                                      </p:cBhvr>
                                      <p:tavLst>
                                        <p:tav tm="0">
                                          <p:val>
                                            <p:strVal val="ppt_w"/>
                                          </p:val>
                                        </p:tav>
                                        <p:tav tm="100000">
                                          <p:val>
                                            <p:fltVal val="0"/>
                                          </p:val>
                                        </p:tav>
                                      </p:tavLst>
                                    </p:anim>
                                    <p:anim calcmode="lin" valueType="num">
                                      <p:cBhvr>
                                        <p:cTn id="7" dur="250"/>
                                        <p:tgtEl>
                                          <p:spTgt spid="52"/>
                                        </p:tgtEl>
                                        <p:attrNameLst>
                                          <p:attrName>ppt_h</p:attrName>
                                        </p:attrNameLst>
                                      </p:cBhvr>
                                      <p:tavLst>
                                        <p:tav tm="0">
                                          <p:val>
                                            <p:strVal val="ppt_h"/>
                                          </p:val>
                                        </p:tav>
                                        <p:tav tm="100000">
                                          <p:val>
                                            <p:strVal val="ppt_h"/>
                                          </p:val>
                                        </p:tav>
                                      </p:tavLst>
                                    </p:anim>
                                    <p:set>
                                      <p:cBhvr>
                                        <p:cTn id="8" dur="1" fill="hold">
                                          <p:stCondLst>
                                            <p:cond delay="249"/>
                                          </p:stCondLst>
                                        </p:cTn>
                                        <p:tgtEl>
                                          <p:spTgt spid="52"/>
                                        </p:tgtEl>
                                        <p:attrNameLst>
                                          <p:attrName>style.visibility</p:attrName>
                                        </p:attrNameLst>
                                      </p:cBhvr>
                                      <p:to>
                                        <p:strVal val="hidden"/>
                                      </p:to>
                                    </p:set>
                                  </p:childTnLst>
                                </p:cTn>
                              </p:par>
                            </p:childTnLst>
                          </p:cTn>
                        </p:par>
                        <p:par>
                          <p:cTn id="9" fill="hold">
                            <p:stCondLst>
                              <p:cond delay="250"/>
                            </p:stCondLst>
                            <p:childTnLst>
                              <p:par>
                                <p:cTn id="10" presetID="17"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fltVal val="0"/>
                                          </p:val>
                                        </p:tav>
                                        <p:tav tm="100000">
                                          <p:val>
                                            <p:strVal val="#ppt_w"/>
                                          </p:val>
                                        </p:tav>
                                      </p:tavLst>
                                    </p:anim>
                                    <p:anim calcmode="lin" valueType="num">
                                      <p:cBhvr>
                                        <p:cTn id="13" dur="25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250"/>
                                        <p:tgtEl>
                                          <p:spTgt spid="12"/>
                                        </p:tgtEl>
                                        <p:attrNameLst>
                                          <p:attrName>ppt_w</p:attrName>
                                        </p:attrNameLst>
                                      </p:cBhvr>
                                      <p:tavLst>
                                        <p:tav tm="0">
                                          <p:val>
                                            <p:strVal val="ppt_w"/>
                                          </p:val>
                                        </p:tav>
                                        <p:tav tm="100000">
                                          <p:val>
                                            <p:fltVal val="0"/>
                                          </p:val>
                                        </p:tav>
                                      </p:tavLst>
                                    </p:anim>
                                    <p:anim calcmode="lin" valueType="num">
                                      <p:cBhvr>
                                        <p:cTn id="19" dur="250"/>
                                        <p:tgtEl>
                                          <p:spTgt spid="12"/>
                                        </p:tgtEl>
                                        <p:attrNameLst>
                                          <p:attrName>ppt_h</p:attrName>
                                        </p:attrNameLst>
                                      </p:cBhvr>
                                      <p:tavLst>
                                        <p:tav tm="0">
                                          <p:val>
                                            <p:strVal val="ppt_h"/>
                                          </p:val>
                                        </p:tav>
                                        <p:tav tm="100000">
                                          <p:val>
                                            <p:strVal val="ppt_h"/>
                                          </p:val>
                                        </p:tav>
                                      </p:tavLst>
                                    </p:anim>
                                    <p:set>
                                      <p:cBhvr>
                                        <p:cTn id="20" dur="1" fill="hold">
                                          <p:stCondLst>
                                            <p:cond delay="249"/>
                                          </p:stCondLst>
                                        </p:cTn>
                                        <p:tgtEl>
                                          <p:spTgt spid="12"/>
                                        </p:tgtEl>
                                        <p:attrNameLst>
                                          <p:attrName>style.visibility</p:attrName>
                                        </p:attrNameLst>
                                      </p:cBhvr>
                                      <p:to>
                                        <p:strVal val="hidden"/>
                                      </p:to>
                                    </p:set>
                                  </p:childTnLst>
                                </p:cTn>
                              </p:par>
                            </p:childTnLst>
                          </p:cTn>
                        </p:par>
                        <p:par>
                          <p:cTn id="21" fill="hold">
                            <p:stCondLst>
                              <p:cond delay="250"/>
                            </p:stCondLst>
                            <p:childTnLst>
                              <p:par>
                                <p:cTn id="22" presetID="17" presetClass="entr" presetSubtype="10"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p:cTn id="24" dur="250" fill="hold"/>
                                        <p:tgtEl>
                                          <p:spTgt spid="62"/>
                                        </p:tgtEl>
                                        <p:attrNameLst>
                                          <p:attrName>ppt_w</p:attrName>
                                        </p:attrNameLst>
                                      </p:cBhvr>
                                      <p:tavLst>
                                        <p:tav tm="0">
                                          <p:val>
                                            <p:fltVal val="0"/>
                                          </p:val>
                                        </p:tav>
                                        <p:tav tm="100000">
                                          <p:val>
                                            <p:strVal val="#ppt_w"/>
                                          </p:val>
                                        </p:tav>
                                      </p:tavLst>
                                    </p:anim>
                                    <p:anim calcmode="lin" valueType="num">
                                      <p:cBhvr>
                                        <p:cTn id="25" dur="250" fill="hold"/>
                                        <p:tgtEl>
                                          <p:spTgt spid="6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250"/>
                                        <p:tgtEl>
                                          <p:spTgt spid="62"/>
                                        </p:tgtEl>
                                        <p:attrNameLst>
                                          <p:attrName>ppt_w</p:attrName>
                                        </p:attrNameLst>
                                      </p:cBhvr>
                                      <p:tavLst>
                                        <p:tav tm="0">
                                          <p:val>
                                            <p:strVal val="ppt_w"/>
                                          </p:val>
                                        </p:tav>
                                        <p:tav tm="100000">
                                          <p:val>
                                            <p:fltVal val="0"/>
                                          </p:val>
                                        </p:tav>
                                      </p:tavLst>
                                    </p:anim>
                                    <p:anim calcmode="lin" valueType="num">
                                      <p:cBhvr>
                                        <p:cTn id="31" dur="250"/>
                                        <p:tgtEl>
                                          <p:spTgt spid="62"/>
                                        </p:tgtEl>
                                        <p:attrNameLst>
                                          <p:attrName>ppt_h</p:attrName>
                                        </p:attrNameLst>
                                      </p:cBhvr>
                                      <p:tavLst>
                                        <p:tav tm="0">
                                          <p:val>
                                            <p:strVal val="ppt_h"/>
                                          </p:val>
                                        </p:tav>
                                        <p:tav tm="100000">
                                          <p:val>
                                            <p:strVal val="ppt_h"/>
                                          </p:val>
                                        </p:tav>
                                      </p:tavLst>
                                    </p:anim>
                                    <p:set>
                                      <p:cBhvr>
                                        <p:cTn id="32" dur="1" fill="hold">
                                          <p:stCondLst>
                                            <p:cond delay="249"/>
                                          </p:stCondLst>
                                        </p:cTn>
                                        <p:tgtEl>
                                          <p:spTgt spid="62"/>
                                        </p:tgtEl>
                                        <p:attrNameLst>
                                          <p:attrName>style.visibility</p:attrName>
                                        </p:attrNameLst>
                                      </p:cBhvr>
                                      <p:to>
                                        <p:strVal val="hidden"/>
                                      </p:to>
                                    </p:set>
                                  </p:childTnLst>
                                </p:cTn>
                              </p:par>
                            </p:childTnLst>
                          </p:cTn>
                        </p:par>
                        <p:par>
                          <p:cTn id="33" fill="hold">
                            <p:stCondLst>
                              <p:cond delay="250"/>
                            </p:stCondLst>
                            <p:childTnLst>
                              <p:par>
                                <p:cTn id="34" presetID="17" presetClass="entr" presetSubtype="10" fill="hold" grpId="0" nodeType="after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p:cTn id="36" dur="250" fill="hold"/>
                                        <p:tgtEl>
                                          <p:spTgt spid="53"/>
                                        </p:tgtEl>
                                        <p:attrNameLst>
                                          <p:attrName>ppt_w</p:attrName>
                                        </p:attrNameLst>
                                      </p:cBhvr>
                                      <p:tavLst>
                                        <p:tav tm="0">
                                          <p:val>
                                            <p:fltVal val="0"/>
                                          </p:val>
                                        </p:tav>
                                        <p:tav tm="100000">
                                          <p:val>
                                            <p:strVal val="#ppt_w"/>
                                          </p:val>
                                        </p:tav>
                                      </p:tavLst>
                                    </p:anim>
                                    <p:anim calcmode="lin" valueType="num">
                                      <p:cBhvr>
                                        <p:cTn id="37" dur="250" fill="hold"/>
                                        <p:tgtEl>
                                          <p:spTgt spid="5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5"/>
                  </p:tgtEl>
                </p:cond>
              </p:nextCondLst>
            </p:seq>
          </p:childTnLst>
        </p:cTn>
      </p:par>
    </p:tnLst>
    <p:bldLst>
      <p:bldP spid="53" grpId="0" animBg="1"/>
      <p:bldP spid="52" grpId="0" animBg="1"/>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3C91E6"/>
      </a:accent1>
      <a:accent2>
        <a:srgbClr val="242038"/>
      </a:accent2>
      <a:accent3>
        <a:srgbClr val="54F2F2"/>
      </a:accent3>
      <a:accent4>
        <a:srgbClr val="FFF05A"/>
      </a:accent4>
      <a:accent5>
        <a:srgbClr val="9FD356"/>
      </a:accent5>
      <a:accent6>
        <a:srgbClr val="F7FFF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2144</TotalTime>
  <Words>2413</Words>
  <Application>Microsoft Office PowerPoint</Application>
  <PresentationFormat>Widescreen</PresentationFormat>
  <Paragraphs>281</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Narrow</vt:lpstr>
      <vt:lpstr>Calibri</vt:lpstr>
      <vt:lpstr>Cambria Math</vt:lpstr>
      <vt:lpstr>Palatino Linotype</vt:lpstr>
      <vt:lpstr>Office Theme</vt:lpstr>
      <vt:lpstr>PowerPoint Presentation</vt:lpstr>
      <vt:lpstr>Menu</vt:lpstr>
      <vt:lpstr>Definition  of terms</vt:lpstr>
      <vt:lpstr>Biodiversity matters</vt:lpstr>
      <vt:lpstr>Modelling the hydroecological impact of climate change</vt:lpstr>
      <vt:lpstr>Chalk streams</vt:lpstr>
      <vt:lpstr>Case study River Nar, Norfolk</vt:lpstr>
      <vt:lpstr>Methods</vt:lpstr>
      <vt:lpstr>Findings: Long-term change</vt:lpstr>
      <vt:lpstr>Findings: Inter-annual variability</vt:lpstr>
      <vt:lpstr>PowerPoint Presentation</vt:lpstr>
      <vt:lpstr>Implications</vt:lpstr>
      <vt:lpstr>Wider applicability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PICO</dc:title>
  <dc:creator>Annie Visser</dc:creator>
  <cp:lastModifiedBy>Annie Visser</cp:lastModifiedBy>
  <cp:revision>400</cp:revision>
  <dcterms:created xsi:type="dcterms:W3CDTF">2019-03-24T16:37:37Z</dcterms:created>
  <dcterms:modified xsi:type="dcterms:W3CDTF">2019-04-18T12:12:18Z</dcterms:modified>
</cp:coreProperties>
</file>