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6" r:id="rId2"/>
    <p:sldId id="346" r:id="rId3"/>
    <p:sldId id="355" r:id="rId4"/>
    <p:sldId id="356" r:id="rId5"/>
    <p:sldId id="357" r:id="rId6"/>
    <p:sldId id="358" r:id="rId7"/>
    <p:sldId id="359" r:id="rId8"/>
    <p:sldId id="360" r:id="rId9"/>
    <p:sldId id="348" r:id="rId10"/>
  </p:sldIdLst>
  <p:sldSz cx="10693400" cy="7561263"/>
  <p:notesSz cx="6797675" cy="9926638"/>
  <p:defaultTextStyle>
    <a:defPPr>
      <a:defRPr lang="en-GB"/>
    </a:defPPr>
    <a:lvl1pPr marL="0" indent="0" algn="l" defTabSz="1043056" rtl="0" eaLnBrk="1" latinLnBrk="0" hangingPunct="1">
      <a:spcBef>
        <a:spcPts val="0"/>
      </a:spcBef>
      <a:buClr>
        <a:schemeClr val="accent2"/>
      </a:buClr>
      <a:buFontTx/>
      <a:buNone/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360000" indent="-360000" algn="l" defTabSz="1043056" rtl="0" eaLnBrk="1" latinLnBrk="0" hangingPunct="1">
      <a:spcBef>
        <a:spcPts val="0"/>
      </a:spcBef>
      <a:buClr>
        <a:schemeClr val="accent2"/>
      </a:buClr>
      <a:buSzPct val="80000"/>
      <a:buFont typeface="Wingdings" pitchFamily="2" charset="2"/>
      <a:buChar char="n"/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720000" indent="-360000" algn="l" defTabSz="1043056" rtl="0" eaLnBrk="1" latinLnBrk="0" hangingPunct="1">
      <a:spcBef>
        <a:spcPts val="0"/>
      </a:spcBef>
      <a:buClr>
        <a:schemeClr val="accent2"/>
      </a:buClr>
      <a:buFont typeface="Wingdings 2" pitchFamily="18" charset="2"/>
      <a:buChar char=""/>
      <a:defRPr sz="2000" kern="1200" baseline="0">
        <a:solidFill>
          <a:schemeClr val="tx1"/>
        </a:solidFill>
        <a:latin typeface="+mn-lt"/>
        <a:ea typeface="+mn-ea"/>
        <a:cs typeface="+mn-cs"/>
      </a:defRPr>
    </a:lvl3pPr>
    <a:lvl4pPr marL="1080000" indent="-360000" algn="l" defTabSz="1043056" rtl="0" eaLnBrk="1" latinLnBrk="0" hangingPunct="1">
      <a:spcBef>
        <a:spcPts val="0"/>
      </a:spcBef>
      <a:buClr>
        <a:schemeClr val="accent2"/>
      </a:buClr>
      <a:buFont typeface="Arial" pitchFamily="34" charset="0"/>
      <a:buChar char="–"/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440000" indent="-360000" algn="l" defTabSz="1043056" rtl="0" eaLnBrk="1" latinLnBrk="0" hangingPunct="1">
      <a:spcBef>
        <a:spcPts val="0"/>
      </a:spcBef>
      <a:buClr>
        <a:schemeClr val="accent2"/>
      </a:buClr>
      <a:buFont typeface="Arial" pitchFamily="34" charset="0"/>
      <a:buChar char="–"/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1800000" indent="-360000" algn="l" defTabSz="1043056" rtl="0" eaLnBrk="1" latinLnBrk="0" hangingPunct="1">
      <a:spcBef>
        <a:spcPts val="0"/>
      </a:spcBef>
      <a:buClr>
        <a:schemeClr val="accent2"/>
      </a:buClr>
      <a:buFont typeface="Arial" pitchFamily="34" charset="0"/>
      <a:buChar char="–"/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160000" indent="-360000" algn="l" defTabSz="1043056" rtl="0" eaLnBrk="1" latinLnBrk="0" hangingPunct="1">
      <a:spcBef>
        <a:spcPts val="0"/>
      </a:spcBef>
      <a:buClr>
        <a:schemeClr val="accent2"/>
      </a:buClr>
      <a:buFont typeface="Arial" pitchFamily="34" charset="0"/>
      <a:buChar char="–"/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2520000" indent="-360000" algn="l" defTabSz="1043056" rtl="0" eaLnBrk="1" latinLnBrk="0" hangingPunct="1">
      <a:spcBef>
        <a:spcPts val="0"/>
      </a:spcBef>
      <a:buClr>
        <a:schemeClr val="accent2"/>
      </a:buClr>
      <a:buFont typeface="Arial" pitchFamily="34" charset="0"/>
      <a:buChar char="–"/>
      <a:defRPr sz="2000" kern="1200" baseline="0">
        <a:solidFill>
          <a:schemeClr val="tx1"/>
        </a:solidFill>
        <a:latin typeface="+mn-lt"/>
        <a:ea typeface="+mn-ea"/>
        <a:cs typeface="+mn-cs"/>
      </a:defRPr>
    </a:lvl8pPr>
    <a:lvl9pPr marL="2880000" indent="-360000" algn="l" defTabSz="1043056" rtl="0" eaLnBrk="1" latinLnBrk="0" hangingPunct="1">
      <a:spcBef>
        <a:spcPts val="0"/>
      </a:spcBef>
      <a:buClr>
        <a:schemeClr val="accent2"/>
      </a:buClr>
      <a:buFont typeface="Arial" pitchFamily="34" charset="0"/>
      <a:buChar char="–"/>
      <a:defRPr sz="2000" kern="1200" baseline="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EF6447A-24EA-4742-A8FB-1DF080B5CEFA}">
  <a:tblStyle styleId="{CEF6447A-24EA-4742-A8FB-1DF080B5CEFA}" styleName="HR Wallingford Table">
    <a:wholeTbl>
      <a:tcTxStyle>
        <a:fontRef idx="minor">
          <a:prstClr val="black"/>
        </a:fontRef>
        <a:schemeClr val="dk1"/>
      </a:tcTxStyle>
      <a:tcStyle>
        <a:tcBdr>
          <a:left>
            <a:ln w="6350" cmpd="sng">
              <a:solidFill>
                <a:schemeClr val="lt2"/>
              </a:solidFill>
            </a:ln>
          </a:left>
          <a:right>
            <a:ln w="6350" cmpd="sng">
              <a:solidFill>
                <a:schemeClr val="lt2"/>
              </a:solidFill>
            </a:ln>
          </a:right>
          <a:top>
            <a:ln w="6350" cmpd="sng">
              <a:solidFill>
                <a:schemeClr val="accent1"/>
              </a:solidFill>
            </a:ln>
          </a:top>
          <a:bottom>
            <a:ln w="6350" cmpd="sng">
              <a:solidFill>
                <a:schemeClr val="accent1"/>
              </a:solidFill>
            </a:ln>
          </a:bottom>
          <a:insideH>
            <a:ln w="6350" cmpd="sng">
              <a:solidFill>
                <a:schemeClr val="lt2"/>
              </a:solidFill>
            </a:ln>
          </a:insideH>
          <a:insideV>
            <a:ln w="6350" cmpd="sng">
              <a:solidFill>
                <a:schemeClr val="lt2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</a:tcStyle>
    </a:band1H>
    <a:band2H>
      <a:tcStyle>
        <a:tcBdr>
          <a:insideV>
            <a:ln w="6350" cmpd="sng">
              <a:solidFill>
                <a:schemeClr val="lt1"/>
              </a:solidFill>
            </a:ln>
          </a:insideV>
        </a:tcBdr>
        <a:fill>
          <a:solidFill>
            <a:schemeClr val="lt2"/>
          </a:solidFill>
        </a:fill>
      </a:tcStyle>
    </a:band2H>
    <a:band1V>
      <a:tcStyle>
        <a:tcBdr/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</a:tcStyle>
    </a:lastCol>
    <a:firstCol>
      <a:tcTxStyle>
        <a:fontRef idx="minor">
          <a:prstClr val="black"/>
        </a:fontRef>
        <a:schemeClr val="accent1"/>
      </a:tcTxStyle>
      <a:tcStyle>
        <a:tcBdr/>
      </a:tcStyle>
    </a:firstCol>
    <a:lastRow>
      <a:tcTxStyle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75" autoAdjust="0"/>
    <p:restoredTop sz="98163" autoAdjust="0"/>
  </p:normalViewPr>
  <p:slideViewPr>
    <p:cSldViewPr snapToGrid="0" showGuides="1">
      <p:cViewPr>
        <p:scale>
          <a:sx n="100" d="100"/>
          <a:sy n="100" d="100"/>
        </p:scale>
        <p:origin x="-1758" y="-228"/>
      </p:cViewPr>
      <p:guideLst>
        <p:guide orient="horz" pos="204"/>
        <p:guide orient="horz" pos="4694"/>
        <p:guide orient="horz" pos="748"/>
        <p:guide orient="horz" pos="4335"/>
        <p:guide orient="horz" pos="889"/>
        <p:guide pos="188"/>
        <p:guide pos="6543"/>
        <p:guide pos="3312"/>
        <p:guide pos="34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-3354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E6469-B347-4781-A4A5-B5C47192F586}" type="datetimeFigureOut">
              <a:rPr lang="en-GB" smtClean="0"/>
              <a:t>05/04/2019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7CAB6-CC1E-468C-AF0B-EBEEBA1B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228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117F5BBC-3886-4D4D-884F-D8B21292CE1C}" type="datetimeFigureOut">
              <a:rPr lang="en-GB" smtClean="0"/>
              <a:t>05/04/2019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4E4C8975-CA6E-45EC-AA23-3681907697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9823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C8975-CA6E-45EC-AA23-3681907697B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204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47625" y="1475118"/>
            <a:ext cx="10597372" cy="6038490"/>
          </a:xfrm>
          <a:prstGeom prst="rect">
            <a:avLst/>
          </a:prstGeom>
          <a:solidFill>
            <a:schemeClr val="accent2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301054" y="6948983"/>
            <a:ext cx="4956745" cy="360000"/>
          </a:xfrm>
        </p:spPr>
        <p:txBody>
          <a:bodyPr/>
          <a:lstStyle>
            <a:lvl1pPr algn="l">
              <a:defRPr sz="1800" b="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29 June 2017</a:t>
            </a:r>
            <a:endParaRPr lang="en-GB" noProof="0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3088" y="330267"/>
            <a:ext cx="28522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 bwMode="gray">
          <a:xfrm>
            <a:off x="-2502172" y="1412875"/>
            <a:ext cx="2376264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800" noProof="0" dirty="0" smtClean="0"/>
              <a:t>Please note:</a:t>
            </a:r>
          </a:p>
          <a:p>
            <a:r>
              <a:rPr lang="en-GB" sz="1800" noProof="0" dirty="0" smtClean="0"/>
              <a:t>This</a:t>
            </a:r>
            <a:r>
              <a:rPr lang="en-GB" sz="1800" baseline="0" noProof="0" dirty="0" smtClean="0"/>
              <a:t> is an Office 2010 template. Documents and presentations should NOT be edited as a 2003 file (</a:t>
            </a:r>
            <a:r>
              <a:rPr lang="en-GB" sz="1800" baseline="0" noProof="0" dirty="0" err="1" smtClean="0"/>
              <a:t>ppt</a:t>
            </a:r>
            <a:r>
              <a:rPr lang="en-GB" sz="1800" baseline="0" noProof="0" dirty="0" smtClean="0"/>
              <a:t>) as this will distort the template settings.</a:t>
            </a:r>
            <a:endParaRPr lang="en-GB" sz="1800" noProof="0" dirty="0"/>
          </a:p>
        </p:txBody>
      </p:sp>
      <p:sp>
        <p:nvSpPr>
          <p:cNvPr id="13" name="Rounded Rectangle 12"/>
          <p:cNvSpPr/>
          <p:nvPr userDrawn="1"/>
        </p:nvSpPr>
        <p:spPr bwMode="gray">
          <a:xfrm>
            <a:off x="43131" y="5112354"/>
            <a:ext cx="9930267" cy="1685262"/>
          </a:xfrm>
          <a:custGeom>
            <a:avLst/>
            <a:gdLst>
              <a:gd name="connsiteX0" fmla="*/ 0 w 10675372"/>
              <a:gd name="connsiteY0" fmla="*/ 526141 h 1728000"/>
              <a:gd name="connsiteX1" fmla="*/ 526141 w 10675372"/>
              <a:gd name="connsiteY1" fmla="*/ 0 h 1728000"/>
              <a:gd name="connsiteX2" fmla="*/ 10149231 w 10675372"/>
              <a:gd name="connsiteY2" fmla="*/ 0 h 1728000"/>
              <a:gd name="connsiteX3" fmla="*/ 10675372 w 10675372"/>
              <a:gd name="connsiteY3" fmla="*/ 526141 h 1728000"/>
              <a:gd name="connsiteX4" fmla="*/ 10675372 w 10675372"/>
              <a:gd name="connsiteY4" fmla="*/ 1201859 h 1728000"/>
              <a:gd name="connsiteX5" fmla="*/ 10149231 w 10675372"/>
              <a:gd name="connsiteY5" fmla="*/ 1728000 h 1728000"/>
              <a:gd name="connsiteX6" fmla="*/ 526141 w 10675372"/>
              <a:gd name="connsiteY6" fmla="*/ 1728000 h 1728000"/>
              <a:gd name="connsiteX7" fmla="*/ 0 w 10675372"/>
              <a:gd name="connsiteY7" fmla="*/ 1201859 h 1728000"/>
              <a:gd name="connsiteX8" fmla="*/ 0 w 10675372"/>
              <a:gd name="connsiteY8" fmla="*/ 526141 h 1728000"/>
              <a:gd name="connsiteX0" fmla="*/ 0 w 10675372"/>
              <a:gd name="connsiteY0" fmla="*/ 526141 h 1728000"/>
              <a:gd name="connsiteX1" fmla="*/ 526141 w 10675372"/>
              <a:gd name="connsiteY1" fmla="*/ 0 h 1728000"/>
              <a:gd name="connsiteX2" fmla="*/ 10149231 w 10675372"/>
              <a:gd name="connsiteY2" fmla="*/ 0 h 1728000"/>
              <a:gd name="connsiteX3" fmla="*/ 10675372 w 10675372"/>
              <a:gd name="connsiteY3" fmla="*/ 526141 h 1728000"/>
              <a:gd name="connsiteX4" fmla="*/ 10675372 w 10675372"/>
              <a:gd name="connsiteY4" fmla="*/ 1201859 h 1728000"/>
              <a:gd name="connsiteX5" fmla="*/ 10149231 w 10675372"/>
              <a:gd name="connsiteY5" fmla="*/ 1728000 h 1728000"/>
              <a:gd name="connsiteX6" fmla="*/ 526141 w 10675372"/>
              <a:gd name="connsiteY6" fmla="*/ 1728000 h 1728000"/>
              <a:gd name="connsiteX7" fmla="*/ 0 w 10675372"/>
              <a:gd name="connsiteY7" fmla="*/ 1201859 h 1728000"/>
              <a:gd name="connsiteX8" fmla="*/ 0 w 10675372"/>
              <a:gd name="connsiteY8" fmla="*/ 526141 h 1728000"/>
              <a:gd name="connsiteX0" fmla="*/ 0 w 10675372"/>
              <a:gd name="connsiteY0" fmla="*/ 526141 h 1728000"/>
              <a:gd name="connsiteX1" fmla="*/ 526141 w 10675372"/>
              <a:gd name="connsiteY1" fmla="*/ 0 h 1728000"/>
              <a:gd name="connsiteX2" fmla="*/ 10149231 w 10675372"/>
              <a:gd name="connsiteY2" fmla="*/ 0 h 1728000"/>
              <a:gd name="connsiteX3" fmla="*/ 10675372 w 10675372"/>
              <a:gd name="connsiteY3" fmla="*/ 526141 h 1728000"/>
              <a:gd name="connsiteX4" fmla="*/ 10675372 w 10675372"/>
              <a:gd name="connsiteY4" fmla="*/ 1201859 h 1728000"/>
              <a:gd name="connsiteX5" fmla="*/ 10149231 w 10675372"/>
              <a:gd name="connsiteY5" fmla="*/ 1728000 h 1728000"/>
              <a:gd name="connsiteX6" fmla="*/ 526141 w 10675372"/>
              <a:gd name="connsiteY6" fmla="*/ 1728000 h 1728000"/>
              <a:gd name="connsiteX7" fmla="*/ 0 w 10675372"/>
              <a:gd name="connsiteY7" fmla="*/ 1201859 h 1728000"/>
              <a:gd name="connsiteX8" fmla="*/ 0 w 10675372"/>
              <a:gd name="connsiteY8" fmla="*/ 526141 h 1728000"/>
              <a:gd name="connsiteX0" fmla="*/ 0 w 10675372"/>
              <a:gd name="connsiteY0" fmla="*/ 527050 h 1728909"/>
              <a:gd name="connsiteX1" fmla="*/ 526141 w 10675372"/>
              <a:gd name="connsiteY1" fmla="*/ 909 h 1728909"/>
              <a:gd name="connsiteX2" fmla="*/ 10149231 w 10675372"/>
              <a:gd name="connsiteY2" fmla="*/ 909 h 1728909"/>
              <a:gd name="connsiteX3" fmla="*/ 10675372 w 10675372"/>
              <a:gd name="connsiteY3" fmla="*/ 0 h 1728909"/>
              <a:gd name="connsiteX4" fmla="*/ 10675372 w 10675372"/>
              <a:gd name="connsiteY4" fmla="*/ 1202768 h 1728909"/>
              <a:gd name="connsiteX5" fmla="*/ 10149231 w 10675372"/>
              <a:gd name="connsiteY5" fmla="*/ 1728909 h 1728909"/>
              <a:gd name="connsiteX6" fmla="*/ 526141 w 10675372"/>
              <a:gd name="connsiteY6" fmla="*/ 1728909 h 1728909"/>
              <a:gd name="connsiteX7" fmla="*/ 0 w 10675372"/>
              <a:gd name="connsiteY7" fmla="*/ 1202768 h 1728909"/>
              <a:gd name="connsiteX8" fmla="*/ 0 w 10675372"/>
              <a:gd name="connsiteY8" fmla="*/ 527050 h 1728909"/>
              <a:gd name="connsiteX0" fmla="*/ 0 w 10675372"/>
              <a:gd name="connsiteY0" fmla="*/ 527050 h 1728909"/>
              <a:gd name="connsiteX1" fmla="*/ 526141 w 10675372"/>
              <a:gd name="connsiteY1" fmla="*/ 909 h 1728909"/>
              <a:gd name="connsiteX2" fmla="*/ 10149231 w 10675372"/>
              <a:gd name="connsiteY2" fmla="*/ 909 h 1728909"/>
              <a:gd name="connsiteX3" fmla="*/ 10675372 w 10675372"/>
              <a:gd name="connsiteY3" fmla="*/ 0 h 1728909"/>
              <a:gd name="connsiteX4" fmla="*/ 10675372 w 10675372"/>
              <a:gd name="connsiteY4" fmla="*/ 1202768 h 1728909"/>
              <a:gd name="connsiteX5" fmla="*/ 10149231 w 10675372"/>
              <a:gd name="connsiteY5" fmla="*/ 1728909 h 1728909"/>
              <a:gd name="connsiteX6" fmla="*/ 526141 w 10675372"/>
              <a:gd name="connsiteY6" fmla="*/ 1728909 h 1728909"/>
              <a:gd name="connsiteX7" fmla="*/ 0 w 10675372"/>
              <a:gd name="connsiteY7" fmla="*/ 1202768 h 1728909"/>
              <a:gd name="connsiteX8" fmla="*/ 0 w 10675372"/>
              <a:gd name="connsiteY8" fmla="*/ 527050 h 1728909"/>
              <a:gd name="connsiteX0" fmla="*/ 0 w 10675372"/>
              <a:gd name="connsiteY0" fmla="*/ 527050 h 1728909"/>
              <a:gd name="connsiteX1" fmla="*/ 526141 w 10675372"/>
              <a:gd name="connsiteY1" fmla="*/ 909 h 1728909"/>
              <a:gd name="connsiteX2" fmla="*/ 10149231 w 10675372"/>
              <a:gd name="connsiteY2" fmla="*/ 909 h 1728909"/>
              <a:gd name="connsiteX3" fmla="*/ 10675372 w 10675372"/>
              <a:gd name="connsiteY3" fmla="*/ 0 h 1728909"/>
              <a:gd name="connsiteX4" fmla="*/ 10675372 w 10675372"/>
              <a:gd name="connsiteY4" fmla="*/ 1202768 h 1728909"/>
              <a:gd name="connsiteX5" fmla="*/ 10149231 w 10675372"/>
              <a:gd name="connsiteY5" fmla="*/ 1728909 h 1728909"/>
              <a:gd name="connsiteX6" fmla="*/ 526141 w 10675372"/>
              <a:gd name="connsiteY6" fmla="*/ 1728909 h 1728909"/>
              <a:gd name="connsiteX7" fmla="*/ 0 w 10675372"/>
              <a:gd name="connsiteY7" fmla="*/ 1202768 h 1728909"/>
              <a:gd name="connsiteX8" fmla="*/ 0 w 10675372"/>
              <a:gd name="connsiteY8" fmla="*/ 527050 h 1728909"/>
              <a:gd name="connsiteX0" fmla="*/ 0 w 10675372"/>
              <a:gd name="connsiteY0" fmla="*/ 527050 h 1728909"/>
              <a:gd name="connsiteX1" fmla="*/ 526141 w 10675372"/>
              <a:gd name="connsiteY1" fmla="*/ 909 h 1728909"/>
              <a:gd name="connsiteX2" fmla="*/ 10149231 w 10675372"/>
              <a:gd name="connsiteY2" fmla="*/ 909 h 1728909"/>
              <a:gd name="connsiteX3" fmla="*/ 10675372 w 10675372"/>
              <a:gd name="connsiteY3" fmla="*/ 0 h 1728909"/>
              <a:gd name="connsiteX4" fmla="*/ 10675372 w 10675372"/>
              <a:gd name="connsiteY4" fmla="*/ 1202768 h 1728909"/>
              <a:gd name="connsiteX5" fmla="*/ 10149231 w 10675372"/>
              <a:gd name="connsiteY5" fmla="*/ 1728909 h 1728909"/>
              <a:gd name="connsiteX6" fmla="*/ 526141 w 10675372"/>
              <a:gd name="connsiteY6" fmla="*/ 1728909 h 1728909"/>
              <a:gd name="connsiteX7" fmla="*/ 0 w 10675372"/>
              <a:gd name="connsiteY7" fmla="*/ 1202768 h 1728909"/>
              <a:gd name="connsiteX8" fmla="*/ 0 w 10675372"/>
              <a:gd name="connsiteY8" fmla="*/ 527050 h 1728909"/>
              <a:gd name="connsiteX0" fmla="*/ 0 w 10675372"/>
              <a:gd name="connsiteY0" fmla="*/ 527050 h 1728909"/>
              <a:gd name="connsiteX1" fmla="*/ 526141 w 10675372"/>
              <a:gd name="connsiteY1" fmla="*/ 909 h 1728909"/>
              <a:gd name="connsiteX2" fmla="*/ 10149231 w 10675372"/>
              <a:gd name="connsiteY2" fmla="*/ 909 h 1728909"/>
              <a:gd name="connsiteX3" fmla="*/ 10675372 w 10675372"/>
              <a:gd name="connsiteY3" fmla="*/ 0 h 1728909"/>
              <a:gd name="connsiteX4" fmla="*/ 10675372 w 10675372"/>
              <a:gd name="connsiteY4" fmla="*/ 1202768 h 1728909"/>
              <a:gd name="connsiteX5" fmla="*/ 10149231 w 10675372"/>
              <a:gd name="connsiteY5" fmla="*/ 1728909 h 1728909"/>
              <a:gd name="connsiteX6" fmla="*/ 526141 w 10675372"/>
              <a:gd name="connsiteY6" fmla="*/ 1728909 h 1728909"/>
              <a:gd name="connsiteX7" fmla="*/ 0 w 10675372"/>
              <a:gd name="connsiteY7" fmla="*/ 527050 h 1728909"/>
              <a:gd name="connsiteX0" fmla="*/ 0 w 10149231"/>
              <a:gd name="connsiteY0" fmla="*/ 1728909 h 1728909"/>
              <a:gd name="connsiteX1" fmla="*/ 0 w 10149231"/>
              <a:gd name="connsiteY1" fmla="*/ 909 h 1728909"/>
              <a:gd name="connsiteX2" fmla="*/ 9623090 w 10149231"/>
              <a:gd name="connsiteY2" fmla="*/ 909 h 1728909"/>
              <a:gd name="connsiteX3" fmla="*/ 10149231 w 10149231"/>
              <a:gd name="connsiteY3" fmla="*/ 0 h 1728909"/>
              <a:gd name="connsiteX4" fmla="*/ 10149231 w 10149231"/>
              <a:gd name="connsiteY4" fmla="*/ 1202768 h 1728909"/>
              <a:gd name="connsiteX5" fmla="*/ 9623090 w 10149231"/>
              <a:gd name="connsiteY5" fmla="*/ 1728909 h 1728909"/>
              <a:gd name="connsiteX6" fmla="*/ 0 w 10149231"/>
              <a:gd name="connsiteY6" fmla="*/ 1728909 h 1728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231" h="1728909">
                <a:moveTo>
                  <a:pt x="0" y="1728909"/>
                </a:moveTo>
                <a:lnTo>
                  <a:pt x="0" y="909"/>
                </a:lnTo>
                <a:lnTo>
                  <a:pt x="9623090" y="909"/>
                </a:lnTo>
                <a:lnTo>
                  <a:pt x="10149231" y="0"/>
                </a:lnTo>
                <a:lnTo>
                  <a:pt x="10149231" y="1202768"/>
                </a:lnTo>
                <a:cubicBezTo>
                  <a:pt x="10149231" y="1493348"/>
                  <a:pt x="9913670" y="1728909"/>
                  <a:pt x="9623090" y="1728909"/>
                </a:cubicBezTo>
                <a:lnTo>
                  <a:pt x="0" y="1728909"/>
                </a:lnTo>
                <a:close/>
              </a:path>
            </a:pathLst>
          </a:custGeom>
          <a:solidFill>
            <a:schemeClr val="accent1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0" name="Rectangle 19"/>
          <p:cNvSpPr/>
          <p:nvPr userDrawn="1"/>
        </p:nvSpPr>
        <p:spPr bwMode="gray">
          <a:xfrm>
            <a:off x="61912" y="1475117"/>
            <a:ext cx="9910763" cy="3643200"/>
          </a:xfrm>
          <a:prstGeom prst="rect">
            <a:avLst/>
          </a:prstGeom>
          <a:solidFill>
            <a:schemeClr val="tx2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93298" y="5256895"/>
            <a:ext cx="9286468" cy="900000"/>
          </a:xfrm>
        </p:spPr>
        <p:txBody>
          <a:bodyPr anchor="ctr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93299" y="6228903"/>
            <a:ext cx="9286468" cy="394173"/>
          </a:xfrm>
        </p:spPr>
        <p:txBody>
          <a:bodyPr anchor="ctr" anchorCtr="0"/>
          <a:lstStyle>
            <a:lvl1pPr marL="0" indent="0" algn="l">
              <a:buNone/>
              <a:defRPr sz="2400" b="0">
                <a:solidFill>
                  <a:schemeClr val="bg2"/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434013" y="6948488"/>
            <a:ext cx="4089400" cy="360362"/>
          </a:xfrm>
        </p:spPr>
        <p:txBody>
          <a:bodyPr anchor="ctr"/>
          <a:lstStyle>
            <a:lvl1pPr algn="r"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smtClean="0"/>
              <a:t>Author name or Event here</a:t>
            </a:r>
            <a:endParaRPr lang="en-GB" noProof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97200" y="1522800"/>
            <a:ext cx="9828000" cy="3549600"/>
          </a:xfrm>
          <a:solidFill>
            <a:schemeClr val="bg2"/>
          </a:solidFill>
        </p:spPr>
        <p:txBody>
          <a:bodyPr/>
          <a:lstStyle>
            <a:lvl1pPr marL="0" marR="0" indent="0" algn="l" defTabSz="1043056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smtClean="0"/>
              <a:t>Please click the icon and insert a suitable image. The picture will automatically be cropped to fit this shape. Ensure that the original image size is sufficient.</a:t>
            </a:r>
          </a:p>
        </p:txBody>
      </p:sp>
    </p:spTree>
    <p:extLst>
      <p:ext uri="{BB962C8B-B14F-4D97-AF65-F5344CB8AC3E}">
        <p14:creationId xmlns:p14="http://schemas.microsoft.com/office/powerpoint/2010/main" val="3501542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 smtClean="0"/>
              <a:t>29 June 2017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GB" dirty="0" smtClean="0"/>
              <a:t>Page </a:t>
            </a:r>
            <a:fld id="{017C07C6-ACB6-4716-9739-321FBCDFAF4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930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12"/>
          <p:cNvSpPr/>
          <p:nvPr userDrawn="1"/>
        </p:nvSpPr>
        <p:spPr bwMode="gray">
          <a:xfrm flipH="1" flipV="1">
            <a:off x="52387" y="1547813"/>
            <a:ext cx="8966718" cy="5298884"/>
          </a:xfrm>
          <a:prstGeom prst="rect">
            <a:avLst/>
          </a:prstGeom>
          <a:solidFill>
            <a:schemeClr val="accent2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 bwMode="gray">
          <a:xfrm>
            <a:off x="306388" y="6270700"/>
            <a:ext cx="7848624" cy="432000"/>
          </a:xfrm>
        </p:spPr>
        <p:txBody>
          <a:bodyPr anchor="ctr" anchorCtr="0"/>
          <a:lstStyle>
            <a:lvl1pPr marL="0" indent="0">
              <a:buNone/>
              <a:defRPr sz="2300" b="0">
                <a:solidFill>
                  <a:schemeClr val="bg2"/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smtClean="0"/>
              <a:t>Enter Subtitle or Strapline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smtClean="0"/>
              <a:t>29 June 2017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 smtClean="0"/>
              <a:t>Page </a:t>
            </a:r>
            <a:fld id="{017C07C6-ACB6-4716-9739-321FBCDFAF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 bwMode="gray">
          <a:xfrm>
            <a:off x="9070497" y="7084572"/>
            <a:ext cx="1308050" cy="360000"/>
          </a:xfrm>
          <a:prstGeom prst="rect">
            <a:avLst/>
          </a:prstGeom>
          <a:noFill/>
        </p:spPr>
        <p:txBody>
          <a:bodyPr wrap="none" lIns="0" tIns="180000" rIns="0" bIns="180000" rtlCol="0" anchor="ctr" anchorCtr="0">
            <a:noAutofit/>
          </a:bodyPr>
          <a:lstStyle/>
          <a:p>
            <a:pPr algn="r"/>
            <a:r>
              <a:rPr lang="en-GB" sz="1000" b="0" noProof="0" dirty="0" smtClean="0">
                <a:solidFill>
                  <a:schemeClr val="accent1"/>
                </a:solidFill>
              </a:rPr>
              <a:t>© HR Wallingford 2019</a:t>
            </a:r>
          </a:p>
        </p:txBody>
      </p:sp>
      <p:sp>
        <p:nvSpPr>
          <p:cNvPr id="14" name="Rounded Rectangle 12"/>
          <p:cNvSpPr/>
          <p:nvPr userDrawn="1"/>
        </p:nvSpPr>
        <p:spPr bwMode="gray">
          <a:xfrm flipH="1" flipV="1">
            <a:off x="52386" y="4827453"/>
            <a:ext cx="8253411" cy="1296135"/>
          </a:xfrm>
          <a:prstGeom prst="snipRoundRect">
            <a:avLst>
              <a:gd name="adj1" fmla="val 22091"/>
              <a:gd name="adj2" fmla="val 0"/>
            </a:avLst>
          </a:prstGeom>
          <a:solidFill>
            <a:schemeClr val="accent1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306388" y="5014729"/>
            <a:ext cx="7848624" cy="921590"/>
          </a:xfrm>
        </p:spPr>
        <p:txBody>
          <a:bodyPr anchor="ctr" anchorCtr="0"/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Enter Section Title</a:t>
            </a:r>
            <a:endParaRPr lang="en-GB" noProof="0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9019107" y="1547813"/>
            <a:ext cx="1615025" cy="5295866"/>
          </a:xfrm>
          <a:prstGeom prst="rect">
            <a:avLst/>
          </a:prstGeom>
          <a:solidFill>
            <a:schemeClr val="tx2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57149" y="1547813"/>
            <a:ext cx="8245021" cy="3286654"/>
          </a:xfrm>
          <a:prstGeom prst="rect">
            <a:avLst/>
          </a:prstGeom>
          <a:solidFill>
            <a:schemeClr val="tx2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Picture Placeholder 21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00545" y="1600201"/>
            <a:ext cx="8136000" cy="3197224"/>
          </a:xfrm>
          <a:solidFill>
            <a:schemeClr val="bg2"/>
          </a:solidFill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noProof="0" smtClean="0"/>
              <a:t>Please click the icon and insert a suitable image. The picture will automatically be cropped to fit this shape. Ensure that the original image size is sufficient.</a:t>
            </a:r>
            <a:endParaRPr lang="en-GB" noProof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3088" y="330267"/>
            <a:ext cx="28522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33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 smtClean="0"/>
              <a:t>29 June 2017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GB" dirty="0" smtClean="0"/>
              <a:t>Page </a:t>
            </a:r>
            <a:fld id="{017C07C6-ACB6-4716-9739-321FBCDFAF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gray">
          <a:xfrm>
            <a:off x="298800" y="1404000"/>
            <a:ext cx="4951412" cy="54684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 bwMode="gray">
          <a:xfrm>
            <a:off x="5434013" y="1404000"/>
            <a:ext cx="4948452" cy="54684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11676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 smtClean="0"/>
              <a:t>29 June 2017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GB" dirty="0" smtClean="0"/>
              <a:t>Page </a:t>
            </a:r>
            <a:fld id="{017C07C6-ACB6-4716-9739-321FBCDFAF4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69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gray">
          <a:xfrm>
            <a:off x="0" y="7084572"/>
            <a:ext cx="10693400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2" name="TextBox 11"/>
          <p:cNvSpPr txBox="1"/>
          <p:nvPr userDrawn="1"/>
        </p:nvSpPr>
        <p:spPr bwMode="gray">
          <a:xfrm>
            <a:off x="9070497" y="7084572"/>
            <a:ext cx="1308050" cy="360000"/>
          </a:xfrm>
          <a:prstGeom prst="rect">
            <a:avLst/>
          </a:prstGeom>
          <a:noFill/>
        </p:spPr>
        <p:txBody>
          <a:bodyPr wrap="none" lIns="0" tIns="180000" rIns="0" bIns="180000" rtlCol="0" anchor="ctr" anchorCtr="0">
            <a:noAutofit/>
          </a:bodyPr>
          <a:lstStyle/>
          <a:p>
            <a:pPr algn="r"/>
            <a:r>
              <a:rPr lang="en-GB" sz="1000" b="0" noProof="0" dirty="0" smtClean="0">
                <a:solidFill>
                  <a:schemeClr val="bg1"/>
                </a:solidFill>
              </a:rPr>
              <a:t>© HR Wallingford 2017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 smtClean="0"/>
              <a:t>29 June 2017</a:t>
            </a:r>
            <a:endParaRPr lang="en-GB" noProof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GB" dirty="0" smtClean="0"/>
              <a:t>Page </a:t>
            </a:r>
            <a:fld id="{017C07C6-ACB6-4716-9739-321FBCDFAF4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6388" y="477906"/>
            <a:ext cx="1618936" cy="53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848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gray">
          <a:xfrm>
            <a:off x="0" y="1286933"/>
            <a:ext cx="10693400" cy="56896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noProof="0" smtClean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025867" y="311547"/>
            <a:ext cx="8352680" cy="86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98547" y="1405467"/>
            <a:ext cx="10080000" cy="54694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Subheading (first level)</a:t>
            </a:r>
          </a:p>
          <a:p>
            <a:pPr lvl="1"/>
            <a:r>
              <a:rPr lang="en-GB" noProof="0" dirty="0" smtClean="0"/>
              <a:t>Flow text - not indented (second level)</a:t>
            </a:r>
          </a:p>
          <a:p>
            <a:pPr lvl="2"/>
            <a:r>
              <a:rPr lang="en-GB" noProof="0" dirty="0" smtClean="0"/>
              <a:t>Main Bullet (third level)</a:t>
            </a:r>
          </a:p>
          <a:p>
            <a:pPr lvl="3"/>
            <a:r>
              <a:rPr lang="en-GB" noProof="0" dirty="0" smtClean="0"/>
              <a:t>Sub-Bullet (fourth level)</a:t>
            </a:r>
          </a:p>
          <a:p>
            <a:pPr lvl="4"/>
            <a:r>
              <a:rPr lang="en-GB" noProof="0" dirty="0" smtClean="0"/>
              <a:t>Minor Sub-Bullet (fifth level)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22" name="Rectangle 21"/>
          <p:cNvSpPr/>
          <p:nvPr/>
        </p:nvSpPr>
        <p:spPr bwMode="gray">
          <a:xfrm>
            <a:off x="0" y="7084572"/>
            <a:ext cx="10693400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98547" y="7084572"/>
            <a:ext cx="1440000" cy="360000"/>
          </a:xfrm>
          <a:prstGeom prst="rect">
            <a:avLst/>
          </a:prstGeom>
        </p:spPr>
        <p:txBody>
          <a:bodyPr vert="horz" lIns="0" tIns="180000" rIns="0" bIns="180000" rtlCol="0" anchor="ctr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9 April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1842530" y="7084572"/>
            <a:ext cx="6300000" cy="360000"/>
          </a:xfrm>
          <a:prstGeom prst="rect">
            <a:avLst/>
          </a:prstGeom>
        </p:spPr>
        <p:txBody>
          <a:bodyPr vert="horz" lIns="0" tIns="180000" rIns="0" bIns="180000" rtlCol="0" anchor="ctr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246513" y="7084572"/>
            <a:ext cx="720000" cy="360000"/>
          </a:xfrm>
          <a:prstGeom prst="rect">
            <a:avLst/>
          </a:prstGeom>
        </p:spPr>
        <p:txBody>
          <a:bodyPr vert="horz" lIns="0" tIns="180000" rIns="0" bIns="180000" rtlCol="0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Page </a:t>
            </a:r>
            <a:fld id="{017C07C6-ACB6-4716-9739-321FBCDFAF4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6388" y="477906"/>
            <a:ext cx="1618936" cy="53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 bwMode="gray">
          <a:xfrm>
            <a:off x="9080022" y="7084572"/>
            <a:ext cx="1308050" cy="360000"/>
          </a:xfrm>
          <a:prstGeom prst="rect">
            <a:avLst/>
          </a:prstGeom>
          <a:noFill/>
        </p:spPr>
        <p:txBody>
          <a:bodyPr wrap="none" lIns="0" tIns="180000" rIns="0" bIns="180000" rtlCol="0" anchor="ctr" anchorCtr="0">
            <a:noAutofit/>
          </a:bodyPr>
          <a:lstStyle/>
          <a:p>
            <a:pPr algn="r"/>
            <a:r>
              <a:rPr lang="en-GB" sz="1000" b="0" noProof="0" dirty="0" smtClean="0">
                <a:solidFill>
                  <a:schemeClr val="bg1"/>
                </a:solidFill>
              </a:rPr>
              <a:t>© HR Wallingford 2019</a:t>
            </a:r>
          </a:p>
        </p:txBody>
      </p:sp>
    </p:spTree>
    <p:extLst>
      <p:ext uri="{BB962C8B-B14F-4D97-AF65-F5344CB8AC3E}">
        <p14:creationId xmlns:p14="http://schemas.microsoft.com/office/powerpoint/2010/main" val="251515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r" defTabSz="1043056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1043056" rtl="0" eaLnBrk="1" latinLnBrk="0" hangingPunct="1">
        <a:spcBef>
          <a:spcPts val="900"/>
        </a:spcBef>
        <a:buFontTx/>
        <a:buNone/>
        <a:defRPr sz="2600" b="0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1043056" rtl="0" eaLnBrk="1" latinLnBrk="0" hangingPunct="1">
        <a:spcBef>
          <a:spcPts val="600"/>
        </a:spcBef>
        <a:buClr>
          <a:schemeClr val="accent2"/>
        </a:buClr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360000" algn="l" defTabSz="1043056" rtl="0" eaLnBrk="1" latinLnBrk="0" hangingPunct="1">
        <a:spcBef>
          <a:spcPts val="600"/>
        </a:spcBef>
        <a:buClr>
          <a:schemeClr val="accent2"/>
        </a:buClr>
        <a:buSzPct val="80000"/>
        <a:buFont typeface="Wingdings" pitchFamily="2" charset="2"/>
        <a:buChar char="n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360000" algn="l" defTabSz="1043056" rtl="0" eaLnBrk="1" latinLnBrk="0" hangingPunct="1">
        <a:spcBef>
          <a:spcPts val="400"/>
        </a:spcBef>
        <a:buClr>
          <a:schemeClr val="accent2"/>
        </a:buClr>
        <a:buFont typeface="Wingdings 2" pitchFamily="18" charset="2"/>
        <a:buChar char="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360000" algn="l" defTabSz="1043056" rtl="0" eaLnBrk="1" latinLnBrk="0" hangingPunct="1">
        <a:spcBef>
          <a:spcPts val="400"/>
        </a:spcBef>
        <a:buClr>
          <a:schemeClr val="accent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000" indent="-360000" algn="l" defTabSz="1043056" rtl="0" eaLnBrk="1" latinLnBrk="0" hangingPunct="1">
        <a:spcBef>
          <a:spcPts val="400"/>
        </a:spcBef>
        <a:buClr>
          <a:schemeClr val="accent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0" indent="-360000" algn="l" defTabSz="1043056" rtl="0" eaLnBrk="1" latinLnBrk="0" hangingPunct="1">
        <a:spcBef>
          <a:spcPts val="400"/>
        </a:spcBef>
        <a:buClr>
          <a:schemeClr val="accent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160000" indent="-360000" algn="l" defTabSz="1043056" rtl="0" eaLnBrk="1" latinLnBrk="0" hangingPunct="1">
        <a:spcBef>
          <a:spcPts val="400"/>
        </a:spcBef>
        <a:buClr>
          <a:schemeClr val="accent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520000" indent="-360000" algn="l" defTabSz="1043056" rtl="0" eaLnBrk="1" latinLnBrk="0" hangingPunct="1">
        <a:spcBef>
          <a:spcPts val="400"/>
        </a:spcBef>
        <a:buClr>
          <a:schemeClr val="accent2"/>
        </a:buClr>
        <a:buFont typeface="Arial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indent="0" algn="l" defTabSz="1043056" rtl="0" eaLnBrk="1" latinLnBrk="0" hangingPunct="1">
        <a:spcBef>
          <a:spcPts val="0"/>
        </a:spcBef>
        <a:buClr>
          <a:schemeClr val="accent2"/>
        </a:buClr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360000" algn="l" defTabSz="1043056" rtl="0" eaLnBrk="1" latinLnBrk="0" hangingPunct="1">
        <a:spcBef>
          <a:spcPts val="0"/>
        </a:spcBef>
        <a:buClr>
          <a:schemeClr val="accent2"/>
        </a:buClr>
        <a:buSzPct val="80000"/>
        <a:buFont typeface="Wingdings" pitchFamily="2" charset="2"/>
        <a:buChar char="n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1043056" rtl="0" eaLnBrk="1" latinLnBrk="0" hangingPunct="1">
        <a:spcBef>
          <a:spcPts val="0"/>
        </a:spcBef>
        <a:buClr>
          <a:schemeClr val="accent2"/>
        </a:buClr>
        <a:buFont typeface="Wingdings 2" pitchFamily="18" charset="2"/>
        <a:buChar char="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360000" algn="l" defTabSz="1043056" rtl="0" eaLnBrk="1" latinLnBrk="0" hangingPunct="1">
        <a:spcBef>
          <a:spcPts val="0"/>
        </a:spcBef>
        <a:buClr>
          <a:schemeClr val="accent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360000" algn="l" defTabSz="1043056" rtl="0" eaLnBrk="1" latinLnBrk="0" hangingPunct="1">
        <a:spcBef>
          <a:spcPts val="0"/>
        </a:spcBef>
        <a:buClr>
          <a:schemeClr val="accent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360000" algn="l" defTabSz="1043056" rtl="0" eaLnBrk="1" latinLnBrk="0" hangingPunct="1">
        <a:spcBef>
          <a:spcPts val="0"/>
        </a:spcBef>
        <a:buClr>
          <a:schemeClr val="accent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0" indent="-360000" algn="l" defTabSz="1043056" rtl="0" eaLnBrk="1" latinLnBrk="0" hangingPunct="1">
        <a:spcBef>
          <a:spcPts val="0"/>
        </a:spcBef>
        <a:buClr>
          <a:schemeClr val="accent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520000" indent="-360000" algn="l" defTabSz="1043056" rtl="0" eaLnBrk="1" latinLnBrk="0" hangingPunct="1">
        <a:spcBef>
          <a:spcPts val="0"/>
        </a:spcBef>
        <a:buClr>
          <a:schemeClr val="accent2"/>
        </a:buClr>
        <a:buFont typeface="Arial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80000" indent="-360000" algn="l" defTabSz="1043056" rtl="0" eaLnBrk="1" latinLnBrk="0" hangingPunct="1">
        <a:spcBef>
          <a:spcPts val="0"/>
        </a:spcBef>
        <a:buClr>
          <a:schemeClr val="accent2"/>
        </a:buClr>
        <a:buFont typeface="Arial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12" Type="http://schemas.openxmlformats.org/officeDocument/2006/relationships/slide" Target="slide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6.gif"/><Relationship Id="rId5" Type="http://schemas.openxmlformats.org/officeDocument/2006/relationships/slide" Target="slide4.xml"/><Relationship Id="rId10" Type="http://schemas.openxmlformats.org/officeDocument/2006/relationships/slide" Target="slide2.xml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12" Type="http://schemas.openxmlformats.org/officeDocument/2006/relationships/slide" Target="slide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7.gif"/><Relationship Id="rId5" Type="http://schemas.openxmlformats.org/officeDocument/2006/relationships/slide" Target="slide4.xml"/><Relationship Id="rId10" Type="http://schemas.openxmlformats.org/officeDocument/2006/relationships/slide" Target="slide2.xml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9.xml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8.png"/><Relationship Id="rId5" Type="http://schemas.openxmlformats.org/officeDocument/2006/relationships/slide" Target="slide4.xml"/><Relationship Id="rId10" Type="http://schemas.openxmlformats.org/officeDocument/2006/relationships/slide" Target="slide2.xml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9.xml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0.png"/><Relationship Id="rId5" Type="http://schemas.openxmlformats.org/officeDocument/2006/relationships/slide" Target="slide4.xml"/><Relationship Id="rId10" Type="http://schemas.openxmlformats.org/officeDocument/2006/relationships/slide" Target="slide2.xml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12" Type="http://schemas.openxmlformats.org/officeDocument/2006/relationships/slide" Target="slide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2.gif"/><Relationship Id="rId5" Type="http://schemas.openxmlformats.org/officeDocument/2006/relationships/slide" Target="slide4.xml"/><Relationship Id="rId10" Type="http://schemas.openxmlformats.org/officeDocument/2006/relationships/slide" Target="slide2.xml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12" Type="http://schemas.openxmlformats.org/officeDocument/2006/relationships/slide" Target="slide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4.gif"/><Relationship Id="rId5" Type="http://schemas.openxmlformats.org/officeDocument/2006/relationships/slide" Target="slide4.xml"/><Relationship Id="rId10" Type="http://schemas.openxmlformats.org/officeDocument/2006/relationships/slide" Target="slide2.xml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slide" Target="slide4.xml"/><Relationship Id="rId10" Type="http://schemas.openxmlformats.org/officeDocument/2006/relationships/slide" Target="slide2.xml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dirty="0" smtClean="0"/>
              <a:t>9 April 2019</a:t>
            </a:r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en-GB" sz="2800" dirty="0"/>
              <a:t>Stochastic generation of </a:t>
            </a:r>
            <a:r>
              <a:rPr lang="en-GB" sz="2800" dirty="0" err="1"/>
              <a:t>spatio</a:t>
            </a:r>
            <a:r>
              <a:rPr lang="en-GB" sz="2800" dirty="0"/>
              <a:t>-temporal compound </a:t>
            </a:r>
            <a:r>
              <a:rPr lang="en-GB" sz="2800" dirty="0" smtClean="0"/>
              <a:t>events</a:t>
            </a:r>
            <a:endParaRPr lang="en-GB" sz="2800" dirty="0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en-GB" b="1" dirty="0" smtClean="0"/>
              <a:t>- </a:t>
            </a:r>
            <a:r>
              <a:rPr lang="en-GB" dirty="0"/>
              <a:t>for Flood Risk Assessment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 bwMode="gray"/>
        <p:txBody>
          <a:bodyPr/>
          <a:lstStyle/>
          <a:p>
            <a:r>
              <a:rPr lang="en-GB" dirty="0"/>
              <a:t>Dirk </a:t>
            </a:r>
            <a:r>
              <a:rPr lang="en-GB" dirty="0" smtClean="0"/>
              <a:t>Diederen and Ye Liu</a:t>
            </a:r>
            <a:endParaRPr lang="en-GB" dirty="0"/>
          </a:p>
        </p:txBody>
      </p:sp>
      <p:pic>
        <p:nvPicPr>
          <p:cNvPr id="8" name="Picture Placeholder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6" b="21106"/>
          <a:stretch>
            <a:fillRect/>
          </a:stretch>
        </p:blipFill>
        <p:spPr bwMode="gray">
          <a:xfrm>
            <a:off x="0" y="1278397"/>
            <a:ext cx="10693400" cy="3862156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7" name="Picture 5" descr="\\hrw-uk.local\projects\live\mcs1302$\report_production\presentations\2017_06_TUD\logos\E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585" y="-18338"/>
            <a:ext cx="1989815" cy="12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hrw-uk.local\projects\live\mcs1302$\report_production\presentations\2018_09_Bristol_ProgressYear2\pico\banner_System-Ris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74" y="-1"/>
            <a:ext cx="4688225" cy="127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82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 April 2019</a:t>
            </a:r>
            <a:endParaRPr lang="en-GB" dirty="0"/>
          </a:p>
        </p:txBody>
      </p:sp>
      <p:cxnSp>
        <p:nvCxnSpPr>
          <p:cNvPr id="23" name="Straight Connector 22"/>
          <p:cNvCxnSpPr>
            <a:stCxn id="28" idx="2"/>
            <a:endCxn id="29" idx="0"/>
          </p:cNvCxnSpPr>
          <p:nvPr/>
        </p:nvCxnSpPr>
        <p:spPr>
          <a:xfrm flipH="1">
            <a:off x="3545775" y="3545227"/>
            <a:ext cx="3" cy="920484"/>
          </a:xfrm>
          <a:prstGeom prst="line">
            <a:avLst/>
          </a:prstGeom>
          <a:ln w="63500" cmpd="sng">
            <a:solidFill>
              <a:schemeClr val="tx1">
                <a:alpha val="23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760653" y="3869862"/>
            <a:ext cx="1512168" cy="3"/>
          </a:xfrm>
          <a:prstGeom prst="line">
            <a:avLst/>
          </a:prstGeom>
          <a:ln w="63500" cmpd="sng">
            <a:solidFill>
              <a:schemeClr val="tx1">
                <a:alpha val="2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Arrow 24"/>
          <p:cNvSpPr/>
          <p:nvPr/>
        </p:nvSpPr>
        <p:spPr>
          <a:xfrm rot="16200000">
            <a:off x="1142211" y="4324136"/>
            <a:ext cx="783728" cy="231323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31" tIns="40066" rIns="80131" bIns="40066" rtlCol="0" anchor="ctr"/>
          <a:lstStyle/>
          <a:p>
            <a:pPr algn="ctr" defTabSz="914048">
              <a:buClr>
                <a:srgbClr val="005172"/>
              </a:buClr>
            </a:pPr>
            <a:endParaRPr lang="en-GB" sz="1400">
              <a:solidFill>
                <a:srgbClr val="3C3C3B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9727" y="5187644"/>
            <a:ext cx="1296910" cy="511804"/>
          </a:xfrm>
          <a:prstGeom prst="rect">
            <a:avLst/>
          </a:prstGeom>
          <a:noFill/>
        </p:spPr>
        <p:txBody>
          <a:bodyPr wrap="square" lIns="80131" tIns="40066" rIns="80131" bIns="40066" rtlCol="0">
            <a:spAutoFit/>
          </a:bodyPr>
          <a:lstStyle/>
          <a:p>
            <a:pPr algn="ctr" defTabSz="914048">
              <a:buClr>
                <a:srgbClr val="005172"/>
              </a:buClr>
            </a:pPr>
            <a:r>
              <a:rPr lang="en-GB" sz="1400" b="1" dirty="0">
                <a:solidFill>
                  <a:srgbClr val="3C3C3B"/>
                </a:solidFill>
              </a:rPr>
              <a:t>A</a:t>
            </a:r>
            <a:r>
              <a:rPr lang="en-GB" sz="1400" b="1" dirty="0" smtClean="0">
                <a:solidFill>
                  <a:srgbClr val="3C3C3B"/>
                </a:solidFill>
              </a:rPr>
              <a:t>. </a:t>
            </a:r>
            <a:r>
              <a:rPr lang="en-GB" sz="1400" b="1" dirty="0">
                <a:solidFill>
                  <a:srgbClr val="3C3C3B"/>
                </a:solidFill>
              </a:rPr>
              <a:t>Event Identification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930779" y="5774318"/>
            <a:ext cx="1249757" cy="357915"/>
          </a:xfrm>
          <a:prstGeom prst="rect">
            <a:avLst/>
          </a:prstGeom>
        </p:spPr>
        <p:txBody>
          <a:bodyPr wrap="none" lIns="80131" tIns="40066" rIns="80131" bIns="40066">
            <a:spAutoFit/>
          </a:bodyPr>
          <a:lstStyle/>
          <a:p>
            <a:pPr algn="ctr" defTabSz="914048">
              <a:buClr>
                <a:srgbClr val="005172"/>
              </a:buClr>
            </a:pPr>
            <a:r>
              <a:rPr lang="en-GB" b="1" dirty="0">
                <a:solidFill>
                  <a:srgbClr val="3C3C3B"/>
                </a:solidFill>
              </a:rPr>
              <a:t>Continuous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924426" y="3187312"/>
            <a:ext cx="1242703" cy="357915"/>
          </a:xfrm>
          <a:prstGeom prst="rect">
            <a:avLst/>
          </a:prstGeom>
        </p:spPr>
        <p:txBody>
          <a:bodyPr wrap="none" lIns="80131" tIns="40066" rIns="80131" bIns="40066">
            <a:spAutoFit/>
          </a:bodyPr>
          <a:lstStyle/>
          <a:p>
            <a:pPr algn="ctr" defTabSz="914048">
              <a:buClr>
                <a:srgbClr val="005172"/>
              </a:buClr>
            </a:pPr>
            <a:r>
              <a:rPr lang="en-GB" b="1" dirty="0">
                <a:solidFill>
                  <a:srgbClr val="3C3C3B"/>
                </a:solidFill>
              </a:rPr>
              <a:t>Descriptors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89691" y="4465711"/>
            <a:ext cx="1512168" cy="450246"/>
          </a:xfrm>
          <a:prstGeom prst="rect">
            <a:avLst/>
          </a:prstGeom>
        </p:spPr>
        <p:txBody>
          <a:bodyPr wrap="square" lIns="80131" tIns="40066" rIns="80131" bIns="40066">
            <a:spAutoFit/>
          </a:bodyPr>
          <a:lstStyle/>
          <a:p>
            <a:pPr algn="ctr" defTabSz="914048">
              <a:buClr>
                <a:srgbClr val="005172"/>
              </a:buClr>
            </a:pPr>
            <a:r>
              <a:rPr lang="en-GB" b="1" dirty="0">
                <a:solidFill>
                  <a:srgbClr val="3C3C3B"/>
                </a:solidFill>
              </a:rPr>
              <a:t>Events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361175" y="2673843"/>
            <a:ext cx="2376264" cy="65310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31" tIns="40066" rIns="80131" bIns="40066" rtlCol="0" anchor="ctr"/>
          <a:lstStyle/>
          <a:p>
            <a:pPr algn="ctr" defTabSz="914048">
              <a:buClr>
                <a:srgbClr val="005172"/>
              </a:buClr>
            </a:pPr>
            <a:r>
              <a:rPr lang="en-GB" sz="1400" b="1" dirty="0">
                <a:solidFill>
                  <a:srgbClr val="3C3C3B"/>
                </a:solidFill>
              </a:rPr>
              <a:t>C</a:t>
            </a:r>
            <a:r>
              <a:rPr lang="en-GB" sz="1400" b="1" dirty="0" smtClean="0">
                <a:solidFill>
                  <a:srgbClr val="3C3C3B"/>
                </a:solidFill>
              </a:rPr>
              <a:t>. </a:t>
            </a:r>
            <a:r>
              <a:rPr lang="en-GB" sz="1400" b="1" dirty="0">
                <a:solidFill>
                  <a:srgbClr val="3C3C3B"/>
                </a:solidFill>
              </a:rPr>
              <a:t>Multivariate statistics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60883" y="2250504"/>
            <a:ext cx="1133055" cy="419469"/>
          </a:xfrm>
          <a:prstGeom prst="rect">
            <a:avLst/>
          </a:prstGeom>
          <a:noFill/>
        </p:spPr>
        <p:txBody>
          <a:bodyPr wrap="none" lIns="80131" tIns="40066" rIns="80131" bIns="40066" rtlCol="0">
            <a:spAutoFit/>
          </a:bodyPr>
          <a:lstStyle/>
          <a:p>
            <a:pPr algn="ctr" defTabSz="914048">
              <a:buClr>
                <a:srgbClr val="005172"/>
              </a:buClr>
            </a:pPr>
            <a:r>
              <a:rPr lang="en-GB" sz="2200" b="1" u="sng" dirty="0">
                <a:solidFill>
                  <a:srgbClr val="3C3C3B"/>
                </a:solidFill>
              </a:rPr>
              <a:t>10 years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60475" y="2278736"/>
            <a:ext cx="1449038" cy="419469"/>
          </a:xfrm>
          <a:prstGeom prst="rect">
            <a:avLst/>
          </a:prstGeom>
          <a:noFill/>
        </p:spPr>
        <p:txBody>
          <a:bodyPr wrap="none" lIns="80131" tIns="40066" rIns="80131" bIns="40066" rtlCol="0">
            <a:spAutoFit/>
          </a:bodyPr>
          <a:lstStyle/>
          <a:p>
            <a:pPr algn="ctr" defTabSz="914048">
              <a:buClr>
                <a:srgbClr val="005172"/>
              </a:buClr>
            </a:pPr>
            <a:r>
              <a:rPr lang="en-GB" sz="2200" b="1" u="sng" dirty="0">
                <a:solidFill>
                  <a:srgbClr val="3C3C3B"/>
                </a:solidFill>
              </a:rPr>
              <a:t>100 years</a:t>
            </a:r>
          </a:p>
        </p:txBody>
      </p:sp>
      <p:sp>
        <p:nvSpPr>
          <p:cNvPr id="39" name="Right Arrow 38"/>
          <p:cNvSpPr/>
          <p:nvPr/>
        </p:nvSpPr>
        <p:spPr>
          <a:xfrm rot="16200000">
            <a:off x="1090038" y="2713246"/>
            <a:ext cx="783728" cy="231323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31" tIns="40066" rIns="80131" bIns="40066" rtlCol="0" anchor="ctr"/>
          <a:lstStyle/>
          <a:p>
            <a:pPr algn="ctr" defTabSz="914048">
              <a:buClr>
                <a:srgbClr val="005172"/>
              </a:buClr>
            </a:pPr>
            <a:endParaRPr lang="en-GB" sz="1400">
              <a:solidFill>
                <a:srgbClr val="3C3C3B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7553" y="3576754"/>
            <a:ext cx="1296910" cy="511804"/>
          </a:xfrm>
          <a:prstGeom prst="rect">
            <a:avLst/>
          </a:prstGeom>
          <a:noFill/>
        </p:spPr>
        <p:txBody>
          <a:bodyPr wrap="square" lIns="80131" tIns="40066" rIns="80131" bIns="40066" rtlCol="0">
            <a:spAutoFit/>
          </a:bodyPr>
          <a:lstStyle/>
          <a:p>
            <a:pPr algn="ctr" defTabSz="914048">
              <a:buClr>
                <a:srgbClr val="005172"/>
              </a:buClr>
            </a:pPr>
            <a:r>
              <a:rPr lang="en-GB" sz="1400" b="1" dirty="0">
                <a:solidFill>
                  <a:srgbClr val="3C3C3B"/>
                </a:solidFill>
              </a:rPr>
              <a:t>B</a:t>
            </a:r>
            <a:r>
              <a:rPr lang="en-GB" sz="1400" b="1" dirty="0" smtClean="0">
                <a:solidFill>
                  <a:srgbClr val="3C3C3B"/>
                </a:solidFill>
              </a:rPr>
              <a:t>. </a:t>
            </a:r>
            <a:r>
              <a:rPr lang="en-GB" sz="1400" b="1" dirty="0">
                <a:solidFill>
                  <a:srgbClr val="3C3C3B"/>
                </a:solidFill>
              </a:rPr>
              <a:t>Event Description</a:t>
            </a:r>
          </a:p>
        </p:txBody>
      </p:sp>
      <p:sp>
        <p:nvSpPr>
          <p:cNvPr id="41" name="Right Arrow 40"/>
          <p:cNvSpPr/>
          <p:nvPr/>
        </p:nvSpPr>
        <p:spPr>
          <a:xfrm rot="5400000">
            <a:off x="5189022" y="2750453"/>
            <a:ext cx="783728" cy="231323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31" tIns="40066" rIns="80131" bIns="40066" rtlCol="0" anchor="ctr"/>
          <a:lstStyle/>
          <a:p>
            <a:pPr algn="ctr" defTabSz="914048">
              <a:buClr>
                <a:srgbClr val="005172"/>
              </a:buClr>
            </a:pPr>
            <a:endParaRPr lang="en-GB" sz="1400">
              <a:solidFill>
                <a:srgbClr val="3C3C3B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23395" y="3593639"/>
            <a:ext cx="1523195" cy="511804"/>
          </a:xfrm>
          <a:prstGeom prst="rect">
            <a:avLst/>
          </a:prstGeom>
          <a:noFill/>
        </p:spPr>
        <p:txBody>
          <a:bodyPr wrap="square" lIns="80131" tIns="40066" rIns="80131" bIns="40066" rtlCol="0">
            <a:spAutoFit/>
          </a:bodyPr>
          <a:lstStyle/>
          <a:p>
            <a:pPr algn="ctr" defTabSz="914048">
              <a:buClr>
                <a:srgbClr val="005172"/>
              </a:buClr>
            </a:pPr>
            <a:r>
              <a:rPr lang="en-GB" sz="1400" b="1" dirty="0">
                <a:solidFill>
                  <a:srgbClr val="3C3C3B"/>
                </a:solidFill>
              </a:rPr>
              <a:t>D</a:t>
            </a:r>
            <a:r>
              <a:rPr lang="en-GB" sz="1400" b="1" dirty="0" smtClean="0">
                <a:solidFill>
                  <a:srgbClr val="3C3C3B"/>
                </a:solidFill>
              </a:rPr>
              <a:t>. </a:t>
            </a:r>
            <a:r>
              <a:rPr lang="en-GB" sz="1400" b="1" dirty="0">
                <a:solidFill>
                  <a:srgbClr val="3C3C3B"/>
                </a:solidFill>
              </a:rPr>
              <a:t>Event Reconstruction</a:t>
            </a:r>
          </a:p>
        </p:txBody>
      </p:sp>
      <p:sp>
        <p:nvSpPr>
          <p:cNvPr id="43" name="Right Arrow 42"/>
          <p:cNvSpPr/>
          <p:nvPr/>
        </p:nvSpPr>
        <p:spPr>
          <a:xfrm rot="5400000">
            <a:off x="5189022" y="4350606"/>
            <a:ext cx="783728" cy="231323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31" tIns="40066" rIns="80131" bIns="40066" rtlCol="0" anchor="ctr"/>
          <a:lstStyle/>
          <a:p>
            <a:pPr algn="ctr" defTabSz="914048">
              <a:buClr>
                <a:srgbClr val="005172"/>
              </a:buClr>
            </a:pPr>
            <a:endParaRPr lang="en-GB" sz="1400">
              <a:solidFill>
                <a:srgbClr val="3C3C3B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00036" y="5198032"/>
            <a:ext cx="1169916" cy="530386"/>
          </a:xfrm>
          <a:prstGeom prst="rect">
            <a:avLst/>
          </a:prstGeom>
          <a:noFill/>
        </p:spPr>
        <p:txBody>
          <a:bodyPr wrap="square" lIns="80131" tIns="40066" rIns="80131" bIns="40066" rtlCol="0">
            <a:spAutoFit/>
          </a:bodyPr>
          <a:lstStyle/>
          <a:p>
            <a:pPr algn="ctr" defTabSz="914048">
              <a:buClr>
                <a:srgbClr val="005172"/>
              </a:buClr>
            </a:pPr>
            <a:r>
              <a:rPr lang="en-GB" sz="1400" b="1" dirty="0">
                <a:solidFill>
                  <a:srgbClr val="3C3C3B"/>
                </a:solidFill>
              </a:rPr>
              <a:t>E</a:t>
            </a:r>
            <a:r>
              <a:rPr lang="en-GB" sz="1400" b="1" dirty="0" smtClean="0">
                <a:solidFill>
                  <a:srgbClr val="3C3C3B"/>
                </a:solidFill>
              </a:rPr>
              <a:t>.</a:t>
            </a:r>
            <a:endParaRPr lang="en-GB" sz="1400" b="1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400" b="1" dirty="0" smtClean="0">
                <a:solidFill>
                  <a:srgbClr val="3C3C3B"/>
                </a:solidFill>
              </a:rPr>
              <a:t>STP and GF</a:t>
            </a:r>
            <a:endParaRPr lang="en-GB" sz="1400" b="1" dirty="0">
              <a:solidFill>
                <a:srgbClr val="3C3C3B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3549308" y="4906556"/>
            <a:ext cx="1" cy="932439"/>
          </a:xfrm>
          <a:prstGeom prst="line">
            <a:avLst/>
          </a:prstGeom>
          <a:ln w="63500" cmpd="sng">
            <a:solidFill>
              <a:schemeClr val="tx1">
                <a:alpha val="23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789691" y="5463222"/>
            <a:ext cx="1512168" cy="3"/>
          </a:xfrm>
          <a:prstGeom prst="line">
            <a:avLst/>
          </a:prstGeom>
          <a:ln w="63500" cmpd="sng">
            <a:solidFill>
              <a:schemeClr val="tx1">
                <a:alpha val="2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3549309" y="6236137"/>
            <a:ext cx="1" cy="365143"/>
          </a:xfrm>
          <a:prstGeom prst="line">
            <a:avLst/>
          </a:prstGeom>
          <a:ln w="63500" cmpd="sng">
            <a:solidFill>
              <a:schemeClr val="tx1">
                <a:alpha val="23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870120" y="2147446"/>
            <a:ext cx="1293229" cy="55910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3. Statistical model</a:t>
            </a:r>
            <a:endParaRPr lang="en-GB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363319" y="1440536"/>
            <a:ext cx="2374120" cy="573357"/>
          </a:xfrm>
          <a:prstGeom prst="rect">
            <a:avLst/>
          </a:prstGeom>
          <a:noFill/>
        </p:spPr>
        <p:txBody>
          <a:bodyPr wrap="square" lIns="80131" tIns="40066" rIns="80131" bIns="40066" rtlCol="0">
            <a:spAutoFit/>
          </a:bodyPr>
          <a:lstStyle/>
          <a:p>
            <a:pPr algn="ctr" defTabSz="914048">
              <a:buClr>
                <a:srgbClr val="005172"/>
              </a:buClr>
            </a:pPr>
            <a:r>
              <a:rPr lang="en-GB" sz="3200" b="1" dirty="0" smtClean="0">
                <a:solidFill>
                  <a:srgbClr val="3C3C3B"/>
                </a:solidFill>
              </a:rPr>
              <a:t>Generator</a:t>
            </a:r>
            <a:endParaRPr lang="en-GB" sz="3200" b="1" dirty="0">
              <a:solidFill>
                <a:srgbClr val="3C3C3B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190076" y="1440536"/>
            <a:ext cx="2374120" cy="573357"/>
          </a:xfrm>
          <a:prstGeom prst="rect">
            <a:avLst/>
          </a:prstGeom>
          <a:noFill/>
        </p:spPr>
        <p:txBody>
          <a:bodyPr wrap="square" lIns="80131" tIns="40066" rIns="80131" bIns="40066" rtlCol="0">
            <a:spAutoFit/>
          </a:bodyPr>
          <a:lstStyle/>
          <a:p>
            <a:pPr algn="ctr" defTabSz="914048">
              <a:buClr>
                <a:srgbClr val="005172"/>
              </a:buClr>
            </a:pPr>
            <a:r>
              <a:rPr lang="en-GB" sz="3200" b="1" dirty="0" smtClean="0">
                <a:solidFill>
                  <a:srgbClr val="3C3C3B"/>
                </a:solidFill>
              </a:rPr>
              <a:t>Inspection</a:t>
            </a:r>
            <a:endParaRPr lang="en-GB" sz="3200" b="1" dirty="0">
              <a:solidFill>
                <a:srgbClr val="3C3C3B"/>
              </a:solidFill>
            </a:endParaRPr>
          </a:p>
        </p:txBody>
      </p:sp>
      <p:pic>
        <p:nvPicPr>
          <p:cNvPr id="63" name="Picture 62" descr="\\hrw-uk.local\projects\live\mcs1302$\report_production\presentations\2017_06_TUD\logos\E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398448"/>
            <a:ext cx="1066800" cy="6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\\hrw-uk.local\projects\live\mcs1302$\report_production\presentations\2018_09_Bristol_ProgressYear2\pico\banner_System-Risk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2657"/>
            <a:ext cx="1328454" cy="6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Content Placeholder 51">
            <a:hlinkClick r:id="rId4" action="ppaction://hlinksldjump" highlightClick="1"/>
          </p:cNvPr>
          <p:cNvSpPr txBox="1">
            <a:spLocks/>
          </p:cNvSpPr>
          <p:nvPr/>
        </p:nvSpPr>
        <p:spPr bwMode="gray">
          <a:xfrm>
            <a:off x="847724" y="5985719"/>
            <a:ext cx="1372702" cy="589658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0. observed </a:t>
            </a:r>
            <a:r>
              <a:rPr lang="en-GB" sz="1600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76" name="Content Placeholder 51">
            <a:hlinkClick r:id="rId5" action="ppaction://hlinksldjump" highlightClick="1"/>
          </p:cNvPr>
          <p:cNvSpPr txBox="1">
            <a:spLocks/>
          </p:cNvSpPr>
          <p:nvPr/>
        </p:nvSpPr>
        <p:spPr bwMode="gray">
          <a:xfrm>
            <a:off x="795551" y="4382075"/>
            <a:ext cx="1372702" cy="617518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1. observed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events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77" name="Content Placeholder 51">
            <a:hlinkClick r:id="rId6" action="ppaction://hlinksldjump" highlightClick="1"/>
          </p:cNvPr>
          <p:cNvSpPr txBox="1">
            <a:spLocks/>
          </p:cNvSpPr>
          <p:nvPr/>
        </p:nvSpPr>
        <p:spPr bwMode="gray">
          <a:xfrm>
            <a:off x="795551" y="2667420"/>
            <a:ext cx="1372702" cy="66595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2. observed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descriptors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78" name="Content Placeholder 51">
            <a:hlinkClick r:id="rId7" action="ppaction://hlinksldjump" highlightClick="1"/>
          </p:cNvPr>
          <p:cNvSpPr txBox="1">
            <a:spLocks/>
          </p:cNvSpPr>
          <p:nvPr/>
        </p:nvSpPr>
        <p:spPr bwMode="gray">
          <a:xfrm>
            <a:off x="4894535" y="2711607"/>
            <a:ext cx="1372702" cy="66595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4.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descriptors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79" name="Content Placeholder 51">
            <a:hlinkClick r:id="rId8" action="ppaction://hlinksldjump" highlightClick="1"/>
          </p:cNvPr>
          <p:cNvSpPr txBox="1">
            <a:spLocks/>
          </p:cNvSpPr>
          <p:nvPr/>
        </p:nvSpPr>
        <p:spPr bwMode="gray">
          <a:xfrm>
            <a:off x="4898643" y="4354583"/>
            <a:ext cx="1372702" cy="617519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5.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events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80" name="Content Placeholder 51">
            <a:hlinkClick r:id="rId9" action="ppaction://hlinksldjump" highlightClick="1"/>
          </p:cNvPr>
          <p:cNvSpPr txBox="1">
            <a:spLocks/>
          </p:cNvSpPr>
          <p:nvPr/>
        </p:nvSpPr>
        <p:spPr bwMode="gray">
          <a:xfrm>
            <a:off x="4898643" y="5953276"/>
            <a:ext cx="1372702" cy="62210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6.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35" name="Content Placeholder 51">
            <a:hlinkClick r:id="rId10" action="ppaction://hlinksldjump" highlightClick="1"/>
          </p:cNvPr>
          <p:cNvSpPr txBox="1">
            <a:spLocks/>
          </p:cNvSpPr>
          <p:nvPr/>
        </p:nvSpPr>
        <p:spPr bwMode="gray">
          <a:xfrm>
            <a:off x="8690785" y="2241972"/>
            <a:ext cx="1372702" cy="622101"/>
          </a:xfrm>
          <a:prstGeom prst="actionButtonBlank">
            <a:avLst/>
          </a:prstGeom>
          <a:solidFill>
            <a:srgbClr val="FFC00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600" dirty="0" smtClean="0">
                <a:solidFill>
                  <a:schemeClr val="tx1"/>
                </a:solidFill>
              </a:rPr>
              <a:t>Return levels (POT+GPD)</a:t>
            </a:r>
            <a:endParaRPr lang="en-GB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3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048"/>
            <a:r>
              <a:rPr lang="en-GB" dirty="0">
                <a:solidFill>
                  <a:srgbClr val="3C3C3B"/>
                </a:solidFill>
              </a:rPr>
              <a:t>Generator - </a:t>
            </a:r>
            <a:br>
              <a:rPr lang="en-GB" dirty="0">
                <a:solidFill>
                  <a:srgbClr val="3C3C3B"/>
                </a:solidFill>
              </a:rPr>
            </a:br>
            <a:r>
              <a:rPr lang="en-GB" dirty="0" smtClean="0">
                <a:solidFill>
                  <a:srgbClr val="3C3C3B"/>
                </a:solidFill>
              </a:rPr>
              <a:t>0</a:t>
            </a:r>
            <a:r>
              <a:rPr lang="en-GB" dirty="0">
                <a:solidFill>
                  <a:srgbClr val="3C3C3B"/>
                </a:solidFill>
              </a:rPr>
              <a:t>. </a:t>
            </a:r>
            <a:r>
              <a:rPr lang="en-GB" dirty="0" smtClean="0">
                <a:solidFill>
                  <a:srgbClr val="3C3C3B"/>
                </a:solidFill>
              </a:rPr>
              <a:t>Observed </a:t>
            </a:r>
            <a:r>
              <a:rPr lang="en-GB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 April 2019</a:t>
            </a:r>
            <a:endParaRPr lang="en-GB" dirty="0"/>
          </a:p>
        </p:txBody>
      </p:sp>
      <p:pic>
        <p:nvPicPr>
          <p:cNvPr id="9" name="Picture 8" descr="\\hrw-uk.local\projects\live\mcs1302$\report_production\presentations\2017_06_TUD\logos\E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398448"/>
            <a:ext cx="1066800" cy="6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hrw-uk.local\projects\live\mcs1302$\report_production\presentations\2018_09_Bristol_ProgressYear2\pico\banner_System-Risk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2657"/>
            <a:ext cx="1328454" cy="6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51">
            <a:hlinkClick r:id="rId4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1952634"/>
            <a:ext cx="1372702" cy="589658"/>
          </a:xfrm>
          <a:prstGeom prst="actionButtonBlank">
            <a:avLst/>
          </a:prstGeom>
          <a:solidFill>
            <a:srgbClr val="FFFF0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0. observed </a:t>
            </a:r>
            <a:r>
              <a:rPr lang="en-GB" sz="1600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12" name="Content Placeholder 51">
            <a:hlinkClick r:id="rId5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2542292"/>
            <a:ext cx="1372702" cy="617518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1. observed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events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3" name="Content Placeholder 51">
            <a:hlinkClick r:id="rId6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3145953"/>
            <a:ext cx="1372702" cy="66595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2. observed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descriptors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4" name="Content Placeholder 51">
            <a:hlinkClick r:id="rId7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3798047"/>
            <a:ext cx="1372702" cy="66595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4.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descriptors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5" name="Content Placeholder 51">
            <a:hlinkClick r:id="rId8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4439172"/>
            <a:ext cx="1372702" cy="617519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5.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events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6" name="Content Placeholder 51">
            <a:hlinkClick r:id="rId9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5056691"/>
            <a:ext cx="1372702" cy="62210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6.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17" name="Action Button: Home 16">
            <a:hlinkClick r:id="rId10" action="ppaction://hlinksldjump" highlightClick="1"/>
          </p:cNvPr>
          <p:cNvSpPr/>
          <p:nvPr/>
        </p:nvSpPr>
        <p:spPr>
          <a:xfrm>
            <a:off x="9217674" y="1362976"/>
            <a:ext cx="1372702" cy="589658"/>
          </a:xfrm>
          <a:prstGeom prst="actionButtonHome">
            <a:avLst/>
          </a:prstGeom>
          <a:solidFill>
            <a:srgbClr val="DFEBEF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\\hrw-uk.local\projects\live\mcs1302$\model\R\CFSR\gif\0.3_hourlyAvg_compound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16" y="1362976"/>
            <a:ext cx="7305675" cy="512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5601" y="1929900"/>
            <a:ext cx="126957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Precipitation</a:t>
            </a:r>
          </a:p>
          <a:p>
            <a:r>
              <a:rPr lang="en-US" sz="1800" dirty="0" smtClean="0"/>
              <a:t>rate</a:t>
            </a:r>
            <a:endParaRPr lang="en-GB" sz="1800" dirty="0" err="1" smtClean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5601" y="3534905"/>
            <a:ext cx="89768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Low 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pressure</a:t>
            </a:r>
            <a:endParaRPr lang="en-GB" sz="1800" dirty="0" err="1" smtClean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3615" y="5330623"/>
            <a:ext cx="62837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Wind 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speed</a:t>
            </a:r>
            <a:endParaRPr lang="en-GB" sz="1800" dirty="0" err="1" smtClean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04080" y="6580890"/>
            <a:ext cx="147476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CFSR (hourly)</a:t>
            </a:r>
            <a:endParaRPr lang="en-GB" sz="1800" dirty="0" err="1" smtClean="0">
              <a:solidFill>
                <a:schemeClr val="tx1"/>
              </a:solidFill>
            </a:endParaRPr>
          </a:p>
        </p:txBody>
      </p:sp>
      <p:sp>
        <p:nvSpPr>
          <p:cNvPr id="19" name="Content Placeholder 51">
            <a:hlinkClick r:id="rId12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5706468"/>
            <a:ext cx="1372702" cy="622101"/>
          </a:xfrm>
          <a:prstGeom prst="actionButtonBlank">
            <a:avLst/>
          </a:prstGeom>
          <a:solidFill>
            <a:srgbClr val="FFC00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600" dirty="0" smtClean="0">
                <a:solidFill>
                  <a:schemeClr val="tx1"/>
                </a:solidFill>
              </a:rPr>
              <a:t>Return levels (POT+GPD)</a:t>
            </a:r>
            <a:endParaRPr lang="en-GB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0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048"/>
            <a:r>
              <a:rPr lang="en-GB" dirty="0">
                <a:solidFill>
                  <a:srgbClr val="3C3C3B"/>
                </a:solidFill>
              </a:rPr>
              <a:t>Generator - </a:t>
            </a:r>
            <a:br>
              <a:rPr lang="en-GB" dirty="0">
                <a:solidFill>
                  <a:srgbClr val="3C3C3B"/>
                </a:solidFill>
              </a:rPr>
            </a:br>
            <a:r>
              <a:rPr lang="en-GB" dirty="0" smtClean="0">
                <a:solidFill>
                  <a:srgbClr val="3C3C3B"/>
                </a:solidFill>
              </a:rPr>
              <a:t>1</a:t>
            </a:r>
            <a:r>
              <a:rPr lang="en-GB" dirty="0">
                <a:solidFill>
                  <a:srgbClr val="3C3C3B"/>
                </a:solidFill>
              </a:rPr>
              <a:t>. </a:t>
            </a:r>
            <a:r>
              <a:rPr lang="en-GB" dirty="0" smtClean="0">
                <a:solidFill>
                  <a:srgbClr val="3C3C3B"/>
                </a:solidFill>
              </a:rPr>
              <a:t>Observed events</a:t>
            </a:r>
            <a:endParaRPr lang="en-GB" dirty="0">
              <a:solidFill>
                <a:srgbClr val="3C3C3B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 April 2019</a:t>
            </a:r>
            <a:endParaRPr lang="en-GB" dirty="0"/>
          </a:p>
        </p:txBody>
      </p:sp>
      <p:pic>
        <p:nvPicPr>
          <p:cNvPr id="9" name="Picture 8" descr="\\hrw-uk.local\projects\live\mcs1302$\report_production\presentations\2017_06_TUD\logos\E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398448"/>
            <a:ext cx="1066800" cy="6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hrw-uk.local\projects\live\mcs1302$\report_production\presentations\2018_09_Bristol_ProgressYear2\pico\banner_System-Risk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2657"/>
            <a:ext cx="1328454" cy="6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1">
            <a:hlinkClick r:id="rId4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1952634"/>
            <a:ext cx="1372702" cy="589658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0. observed </a:t>
            </a:r>
            <a:r>
              <a:rPr lang="en-GB" sz="1600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7" name="Content Placeholder 51">
            <a:hlinkClick r:id="rId5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2542292"/>
            <a:ext cx="1372702" cy="617518"/>
          </a:xfrm>
          <a:prstGeom prst="actionButtonBlank">
            <a:avLst/>
          </a:prstGeom>
          <a:solidFill>
            <a:srgbClr val="FFFF0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1. observed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events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8" name="Content Placeholder 51">
            <a:hlinkClick r:id="rId6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3145953"/>
            <a:ext cx="1372702" cy="66595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2. observed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descriptors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1" name="Content Placeholder 51">
            <a:hlinkClick r:id="rId7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3798047"/>
            <a:ext cx="1372702" cy="66595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4.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descriptors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2" name="Content Placeholder 51">
            <a:hlinkClick r:id="rId8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4439172"/>
            <a:ext cx="1372702" cy="617519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5.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events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3" name="Content Placeholder 51">
            <a:hlinkClick r:id="rId9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5056691"/>
            <a:ext cx="1372702" cy="62210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6.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14" name="Action Button: Home 13">
            <a:hlinkClick r:id="rId10" action="ppaction://hlinksldjump" highlightClick="1"/>
          </p:cNvPr>
          <p:cNvSpPr/>
          <p:nvPr/>
        </p:nvSpPr>
        <p:spPr>
          <a:xfrm>
            <a:off x="9217674" y="1362976"/>
            <a:ext cx="1372702" cy="589658"/>
          </a:xfrm>
          <a:prstGeom prst="actionButtonHome">
            <a:avLst/>
          </a:prstGeom>
          <a:solidFill>
            <a:srgbClr val="DFEBEF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92756" y="5959237"/>
            <a:ext cx="256993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Black: 	precipitation rate</a:t>
            </a:r>
          </a:p>
          <a:p>
            <a:r>
              <a:rPr lang="en-US" sz="1600" dirty="0" smtClean="0"/>
              <a:t>Orange: 	low pressure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Blue: 	wind speed</a:t>
            </a:r>
            <a:endParaRPr lang="en-GB" sz="1600" dirty="0" err="1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\\hrw-uk.local\projects\live\mcs1302$\model\R\CFSR\gif\V4c_1.1_eventsSeparate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9" y="1331009"/>
            <a:ext cx="7864191" cy="44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4986" y="5824832"/>
            <a:ext cx="3943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5172"/>
              </a:buClr>
            </a:pPr>
            <a:r>
              <a:rPr lang="en-US" sz="1600" dirty="0" smtClean="0">
                <a:solidFill>
                  <a:srgbClr val="3C3C3B"/>
                </a:solidFill>
              </a:rPr>
              <a:t>- Event </a:t>
            </a:r>
            <a:r>
              <a:rPr lang="en-US" sz="1600" dirty="0">
                <a:solidFill>
                  <a:srgbClr val="3C3C3B"/>
                </a:solidFill>
              </a:rPr>
              <a:t>identification is a subjective </a:t>
            </a:r>
            <a:r>
              <a:rPr lang="en-US" sz="1600" dirty="0" smtClean="0">
                <a:solidFill>
                  <a:srgbClr val="3C3C3B"/>
                </a:solidFill>
              </a:rPr>
              <a:t>procedure. (discussion?)</a:t>
            </a:r>
          </a:p>
          <a:p>
            <a:pPr lvl="0">
              <a:buClr>
                <a:srgbClr val="005172"/>
              </a:buClr>
            </a:pPr>
            <a:endParaRPr lang="en-US" sz="1600" dirty="0">
              <a:solidFill>
                <a:srgbClr val="3C3C3B"/>
              </a:solidFill>
            </a:endParaRPr>
          </a:p>
          <a:p>
            <a:pPr lvl="0">
              <a:buClr>
                <a:srgbClr val="005172"/>
              </a:buClr>
            </a:pPr>
            <a:r>
              <a:rPr lang="en-US" sz="1600" dirty="0" smtClean="0">
                <a:solidFill>
                  <a:srgbClr val="3C3C3B"/>
                </a:solidFill>
              </a:rPr>
              <a:t>Method:	(</a:t>
            </a:r>
            <a:r>
              <a:rPr lang="en-US" sz="1600" dirty="0">
                <a:solidFill>
                  <a:srgbClr val="3C3C3B"/>
                </a:solidFill>
              </a:rPr>
              <a:t>global)  </a:t>
            </a:r>
            <a:r>
              <a:rPr lang="en-US" sz="1600" dirty="0" smtClean="0">
                <a:solidFill>
                  <a:srgbClr val="3C3C3B"/>
                </a:solidFill>
              </a:rPr>
              <a:t>thresholds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22" name="Content Placeholder 51">
            <a:hlinkClick r:id="rId12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5706468"/>
            <a:ext cx="1372702" cy="622101"/>
          </a:xfrm>
          <a:prstGeom prst="actionButtonBlank">
            <a:avLst/>
          </a:prstGeom>
          <a:solidFill>
            <a:srgbClr val="FFC00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600" dirty="0" smtClean="0">
                <a:solidFill>
                  <a:schemeClr val="tx1"/>
                </a:solidFill>
              </a:rPr>
              <a:t>Return levels (POT+GPD)</a:t>
            </a:r>
            <a:endParaRPr lang="en-GB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1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048"/>
            <a:r>
              <a:rPr lang="en-GB" dirty="0">
                <a:solidFill>
                  <a:srgbClr val="3C3C3B"/>
                </a:solidFill>
              </a:rPr>
              <a:t>Generator - </a:t>
            </a:r>
            <a:br>
              <a:rPr lang="en-GB" dirty="0">
                <a:solidFill>
                  <a:srgbClr val="3C3C3B"/>
                </a:solidFill>
              </a:rPr>
            </a:br>
            <a:r>
              <a:rPr lang="en-GB" dirty="0" smtClean="0">
                <a:solidFill>
                  <a:srgbClr val="3C3C3B"/>
                </a:solidFill>
              </a:rPr>
              <a:t>2</a:t>
            </a:r>
            <a:r>
              <a:rPr lang="en-GB" dirty="0">
                <a:solidFill>
                  <a:srgbClr val="3C3C3B"/>
                </a:solidFill>
              </a:rPr>
              <a:t>. </a:t>
            </a:r>
            <a:r>
              <a:rPr lang="en-GB" dirty="0" smtClean="0">
                <a:solidFill>
                  <a:srgbClr val="3C3C3B"/>
                </a:solidFill>
              </a:rPr>
              <a:t>Observed descriptors</a:t>
            </a:r>
            <a:endParaRPr lang="en-GB" dirty="0">
              <a:solidFill>
                <a:srgbClr val="3C3C3B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 April 2019</a:t>
            </a:r>
            <a:endParaRPr lang="en-GB" dirty="0"/>
          </a:p>
        </p:txBody>
      </p:sp>
      <p:pic>
        <p:nvPicPr>
          <p:cNvPr id="9" name="Picture 8" descr="\\hrw-uk.local\projects\live\mcs1302$\report_production\presentations\2017_06_TUD\logos\E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398448"/>
            <a:ext cx="1066800" cy="6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hrw-uk.local\projects\live\mcs1302$\report_production\presentations\2018_09_Bristol_ProgressYear2\pico\banner_System-Risk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2657"/>
            <a:ext cx="1328454" cy="6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1">
            <a:hlinkClick r:id="rId4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1952634"/>
            <a:ext cx="1372702" cy="589658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0. observed </a:t>
            </a:r>
            <a:r>
              <a:rPr lang="en-GB" sz="1600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7" name="Content Placeholder 51">
            <a:hlinkClick r:id="rId5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2542292"/>
            <a:ext cx="1372702" cy="617518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1. observed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events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8" name="Content Placeholder 51">
            <a:hlinkClick r:id="rId6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3145953"/>
            <a:ext cx="1372702" cy="665951"/>
          </a:xfrm>
          <a:prstGeom prst="actionButtonBlank">
            <a:avLst/>
          </a:prstGeom>
          <a:solidFill>
            <a:srgbClr val="FFFF0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2. observed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descriptors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1" name="Content Placeholder 51">
            <a:hlinkClick r:id="rId7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3798047"/>
            <a:ext cx="1372702" cy="66595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4.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descriptors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2" name="Content Placeholder 51">
            <a:hlinkClick r:id="rId8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4439172"/>
            <a:ext cx="1372702" cy="617519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5.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events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3" name="Content Placeholder 51">
            <a:hlinkClick r:id="rId9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5056691"/>
            <a:ext cx="1372702" cy="62210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6.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14" name="Action Button: Home 13">
            <a:hlinkClick r:id="rId10" action="ppaction://hlinksldjump" highlightClick="1"/>
          </p:cNvPr>
          <p:cNvSpPr/>
          <p:nvPr/>
        </p:nvSpPr>
        <p:spPr>
          <a:xfrm>
            <a:off x="9217674" y="1362976"/>
            <a:ext cx="1372702" cy="589658"/>
          </a:xfrm>
          <a:prstGeom prst="actionButtonHome">
            <a:avLst/>
          </a:prstGeom>
          <a:solidFill>
            <a:srgbClr val="DFEBEF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5722" y="1288473"/>
            <a:ext cx="22521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Classification</a:t>
            </a:r>
            <a:endParaRPr lang="en-GB" dirty="0" err="1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63145" y="1196139"/>
            <a:ext cx="4020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Per class</a:t>
            </a:r>
            <a:endParaRPr lang="en-GB" dirty="0"/>
          </a:p>
        </p:txBody>
      </p:sp>
      <p:pic>
        <p:nvPicPr>
          <p:cNvPr id="2050" name="Picture 2" descr="\\hrw-uk.local\projects\live\mcs1302$\model\R\CFSR\visualise\generator\V4c\2_observed_features\2_classification\prate\images\V4c_classification_som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22" y="1657805"/>
            <a:ext cx="2252105" cy="450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hrw-uk.local\projects\live\mcs1302$\model\R\CFSR\visualise\generator\V4c\2_observed_features\1_featuresAll\prate_wnd10mAbs\images\V4c_feat_obs_all_prate_wnd10mAbs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145" y="1657804"/>
            <a:ext cx="4020988" cy="40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0" y="6185354"/>
            <a:ext cx="425944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Each class should contain events that can be compared</a:t>
            </a:r>
          </a:p>
          <a:p>
            <a:pPr algn="ctr"/>
            <a:r>
              <a:rPr lang="en-US" sz="1600" dirty="0" smtClean="0"/>
              <a:t>(e.g. cyclones or drizzle or tropical storms, </a:t>
            </a:r>
            <a:r>
              <a:rPr lang="en-US" sz="1600" dirty="0" err="1" smtClean="0"/>
              <a:t>etc</a:t>
            </a:r>
            <a:r>
              <a:rPr lang="en-US" sz="1600" dirty="0" smtClean="0"/>
              <a:t>)</a:t>
            </a:r>
            <a:endParaRPr lang="en-GB" sz="1600" dirty="0" err="1" smtClean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63145" y="5771296"/>
            <a:ext cx="402098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 matrix of observed descriptors per class (for multivariate analysis)</a:t>
            </a:r>
            <a:endParaRPr lang="en-GB" sz="1600" dirty="0" err="1" smtClean="0">
              <a:solidFill>
                <a:schemeClr val="tx1"/>
              </a:solidFill>
            </a:endParaRPr>
          </a:p>
        </p:txBody>
      </p:sp>
      <p:sp>
        <p:nvSpPr>
          <p:cNvPr id="23" name="Content Placeholder 51">
            <a:hlinkClick r:id="rId13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5706468"/>
            <a:ext cx="1372702" cy="622101"/>
          </a:xfrm>
          <a:prstGeom prst="actionButtonBlank">
            <a:avLst/>
          </a:prstGeom>
          <a:solidFill>
            <a:srgbClr val="FFC00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600" dirty="0" smtClean="0">
                <a:solidFill>
                  <a:schemeClr val="tx1"/>
                </a:solidFill>
              </a:rPr>
              <a:t>Return levels (POT+GPD)</a:t>
            </a:r>
            <a:endParaRPr lang="en-GB" sz="1600" dirty="0" smtClean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679463" y="1415260"/>
            <a:ext cx="0" cy="5489508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51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048"/>
            <a:r>
              <a:rPr lang="en-GB" dirty="0">
                <a:solidFill>
                  <a:srgbClr val="3C3C3B"/>
                </a:solidFill>
              </a:rPr>
              <a:t>Generator - </a:t>
            </a:r>
            <a:br>
              <a:rPr lang="en-GB" dirty="0">
                <a:solidFill>
                  <a:srgbClr val="3C3C3B"/>
                </a:solidFill>
              </a:rPr>
            </a:br>
            <a:r>
              <a:rPr lang="en-GB" dirty="0" smtClean="0">
                <a:solidFill>
                  <a:srgbClr val="3C3C3B"/>
                </a:solidFill>
              </a:rPr>
              <a:t>4</a:t>
            </a:r>
            <a:r>
              <a:rPr lang="en-GB" dirty="0">
                <a:solidFill>
                  <a:srgbClr val="3C3C3B"/>
                </a:solidFill>
              </a:rPr>
              <a:t>. </a:t>
            </a:r>
            <a:r>
              <a:rPr lang="en-GB" dirty="0" smtClean="0">
                <a:solidFill>
                  <a:srgbClr val="3C3C3B"/>
                </a:solidFill>
              </a:rPr>
              <a:t>Synthetic descriptors</a:t>
            </a:r>
            <a:endParaRPr lang="en-GB" dirty="0">
              <a:solidFill>
                <a:srgbClr val="3C3C3B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 April 2019</a:t>
            </a:r>
            <a:endParaRPr lang="en-GB" dirty="0"/>
          </a:p>
        </p:txBody>
      </p:sp>
      <p:pic>
        <p:nvPicPr>
          <p:cNvPr id="9" name="Picture 8" descr="\\hrw-uk.local\projects\live\mcs1302$\report_production\presentations\2017_06_TUD\logos\E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398448"/>
            <a:ext cx="1066800" cy="6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hrw-uk.local\projects\live\mcs1302$\report_production\presentations\2018_09_Bristol_ProgressYear2\pico\banner_System-Risk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2657"/>
            <a:ext cx="1328454" cy="6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1">
            <a:hlinkClick r:id="rId4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1952634"/>
            <a:ext cx="1372702" cy="589658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0. observed </a:t>
            </a:r>
            <a:r>
              <a:rPr lang="en-GB" sz="1600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7" name="Content Placeholder 51">
            <a:hlinkClick r:id="rId5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2542292"/>
            <a:ext cx="1372702" cy="617518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1. observed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events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8" name="Content Placeholder 51">
            <a:hlinkClick r:id="rId6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3145953"/>
            <a:ext cx="1372702" cy="66595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2. observed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descriptors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1" name="Content Placeholder 51">
            <a:hlinkClick r:id="rId7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3798047"/>
            <a:ext cx="1372702" cy="665951"/>
          </a:xfrm>
          <a:prstGeom prst="actionButtonBlank">
            <a:avLst/>
          </a:prstGeom>
          <a:solidFill>
            <a:srgbClr val="FFFF0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4.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descriptors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2" name="Content Placeholder 51">
            <a:hlinkClick r:id="rId8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4439172"/>
            <a:ext cx="1372702" cy="617519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5.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events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3" name="Content Placeholder 51">
            <a:hlinkClick r:id="rId9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5056691"/>
            <a:ext cx="1372702" cy="62210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6.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14" name="Action Button: Home 13">
            <a:hlinkClick r:id="rId10" action="ppaction://hlinksldjump" highlightClick="1"/>
          </p:cNvPr>
          <p:cNvSpPr/>
          <p:nvPr/>
        </p:nvSpPr>
        <p:spPr>
          <a:xfrm>
            <a:off x="9217674" y="1362976"/>
            <a:ext cx="1372702" cy="589658"/>
          </a:xfrm>
          <a:prstGeom prst="actionButtonHome">
            <a:avLst/>
          </a:prstGeom>
          <a:solidFill>
            <a:srgbClr val="DFEBEF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 descr="\\hrw-uk.local\projects\live\mcs1302$\model\R\CFSR\visualise\generator\V4c\4_synthetic_features\1_sample\prate_wnd10mAbs\images\V4c_feat_obs_vs_syn_ori_prate_wnd10mAbs_class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295048"/>
            <a:ext cx="5693780" cy="569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5746" y="5387161"/>
            <a:ext cx="220027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Stochastic process:</a:t>
            </a:r>
          </a:p>
          <a:p>
            <a:r>
              <a:rPr lang="en-US" sz="1600" dirty="0" smtClean="0"/>
              <a:t>t</a:t>
            </a:r>
            <a:r>
              <a:rPr lang="en-US" sz="1600" dirty="0" smtClean="0">
                <a:solidFill>
                  <a:schemeClr val="tx1"/>
                </a:solidFill>
              </a:rPr>
              <a:t>he observed descriptors (purple) should be a likely subset of the synthetic (yellow)</a:t>
            </a:r>
            <a:endParaRPr lang="en-GB" sz="1600" dirty="0" err="1" smtClean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5106" y="1348914"/>
            <a:ext cx="220027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Synthetic descriptors are sampled from a multivariate statistical model</a:t>
            </a:r>
            <a:endParaRPr lang="en-GB" sz="1600" dirty="0" err="1" smtClean="0">
              <a:solidFill>
                <a:schemeClr val="tx1"/>
              </a:solidFill>
            </a:endParaRPr>
          </a:p>
        </p:txBody>
      </p:sp>
      <p:pic>
        <p:nvPicPr>
          <p:cNvPr id="3075" name="Picture 3" descr="\\hrw-uk.local\projects\live\mcs1302$\report_production\presentations\2019_04_EGU\V4c_feat_obs_vs_syn_ori_prate_wnd10mAbs_class2 Zoom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8" y="2602869"/>
            <a:ext cx="2669914" cy="241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>
            <a:stCxn id="3075" idx="3"/>
          </p:cNvCxnSpPr>
          <p:nvPr/>
        </p:nvCxnSpPr>
        <p:spPr>
          <a:xfrm flipV="1">
            <a:off x="2763032" y="2851051"/>
            <a:ext cx="673361" cy="960853"/>
          </a:xfrm>
          <a:prstGeom prst="straightConnector1">
            <a:avLst/>
          </a:prstGeom>
          <a:ln w="63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457" y="2556123"/>
            <a:ext cx="2695575" cy="2448928"/>
          </a:xfrm>
          <a:prstGeom prst="rect">
            <a:avLst/>
          </a:prstGeom>
          <a:noFill/>
          <a:ln w="635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28" name="Content Placeholder 51">
            <a:hlinkClick r:id="rId13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5706468"/>
            <a:ext cx="1372702" cy="622101"/>
          </a:xfrm>
          <a:prstGeom prst="actionButtonBlank">
            <a:avLst/>
          </a:prstGeom>
          <a:solidFill>
            <a:srgbClr val="FFC00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600" dirty="0" smtClean="0">
                <a:solidFill>
                  <a:schemeClr val="tx1"/>
                </a:solidFill>
              </a:rPr>
              <a:t>Return levels (POT+GPD)</a:t>
            </a:r>
            <a:endParaRPr lang="en-GB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1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048"/>
            <a:r>
              <a:rPr lang="en-GB" dirty="0">
                <a:solidFill>
                  <a:srgbClr val="3C3C3B"/>
                </a:solidFill>
              </a:rPr>
              <a:t>Generator - </a:t>
            </a:r>
            <a:br>
              <a:rPr lang="en-GB" dirty="0">
                <a:solidFill>
                  <a:srgbClr val="3C3C3B"/>
                </a:solidFill>
              </a:rPr>
            </a:br>
            <a:r>
              <a:rPr lang="en-GB" dirty="0" smtClean="0">
                <a:solidFill>
                  <a:srgbClr val="3C3C3B"/>
                </a:solidFill>
              </a:rPr>
              <a:t>5</a:t>
            </a:r>
            <a:r>
              <a:rPr lang="en-GB" dirty="0">
                <a:solidFill>
                  <a:srgbClr val="3C3C3B"/>
                </a:solidFill>
              </a:rPr>
              <a:t>. </a:t>
            </a:r>
            <a:r>
              <a:rPr lang="en-GB" dirty="0" smtClean="0">
                <a:solidFill>
                  <a:srgbClr val="3C3C3B"/>
                </a:solidFill>
              </a:rPr>
              <a:t>Synthetic events</a:t>
            </a:r>
            <a:endParaRPr lang="en-GB" dirty="0">
              <a:solidFill>
                <a:srgbClr val="3C3C3B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 April 2019</a:t>
            </a:r>
            <a:endParaRPr lang="en-GB" dirty="0"/>
          </a:p>
        </p:txBody>
      </p:sp>
      <p:pic>
        <p:nvPicPr>
          <p:cNvPr id="9" name="Picture 8" descr="\\hrw-uk.local\projects\live\mcs1302$\report_production\presentations\2017_06_TUD\logos\E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398448"/>
            <a:ext cx="1066800" cy="6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hrw-uk.local\projects\live\mcs1302$\report_production\presentations\2018_09_Bristol_ProgressYear2\pico\banner_System-Risk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2657"/>
            <a:ext cx="1328454" cy="6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1">
            <a:hlinkClick r:id="rId4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1952634"/>
            <a:ext cx="1372702" cy="589658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0. observed </a:t>
            </a:r>
            <a:r>
              <a:rPr lang="en-GB" sz="1600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7" name="Content Placeholder 51">
            <a:hlinkClick r:id="rId5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2542292"/>
            <a:ext cx="1372702" cy="617518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1. observed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events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8" name="Content Placeholder 51">
            <a:hlinkClick r:id="rId6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3145953"/>
            <a:ext cx="1372702" cy="66595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2. observed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descriptors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1" name="Content Placeholder 51">
            <a:hlinkClick r:id="rId7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3798047"/>
            <a:ext cx="1372702" cy="66595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4.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descriptors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2" name="Content Placeholder 51">
            <a:hlinkClick r:id="rId8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4439172"/>
            <a:ext cx="1372702" cy="617519"/>
          </a:xfrm>
          <a:prstGeom prst="actionButtonBlank">
            <a:avLst/>
          </a:prstGeom>
          <a:solidFill>
            <a:srgbClr val="FFFF0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5.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events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3" name="Content Placeholder 51">
            <a:hlinkClick r:id="rId9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5056691"/>
            <a:ext cx="1372702" cy="62210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6.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14" name="Action Button: Home 13">
            <a:hlinkClick r:id="rId10" action="ppaction://hlinksldjump" highlightClick="1"/>
          </p:cNvPr>
          <p:cNvSpPr/>
          <p:nvPr/>
        </p:nvSpPr>
        <p:spPr>
          <a:xfrm>
            <a:off x="9217674" y="1362976"/>
            <a:ext cx="1372702" cy="589658"/>
          </a:xfrm>
          <a:prstGeom prst="actionButtonHome">
            <a:avLst/>
          </a:prstGeom>
          <a:solidFill>
            <a:srgbClr val="DFEBEF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433477"/>
            <a:ext cx="32194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Event reconstruction</a:t>
            </a:r>
            <a:endParaRPr lang="en-GB" sz="1800" dirty="0" err="1" smtClean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39829" y="5913070"/>
            <a:ext cx="2482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The reconstructed synthetic events respect the synthetic descriptors</a:t>
            </a:r>
            <a:endParaRPr lang="en-GB" sz="1600" dirty="0" err="1"/>
          </a:p>
        </p:txBody>
      </p:sp>
      <p:pic>
        <p:nvPicPr>
          <p:cNvPr id="4098" name="Picture 2" descr="\\hrw-uk.local\projects\live\mcs1302$\model\R\CFSR\gif\V4c_5.1_synthetic_events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279" y="1948015"/>
            <a:ext cx="2707564" cy="46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ontent Placeholder 51">
            <a:hlinkClick r:id="rId12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5706468"/>
            <a:ext cx="1372702" cy="622101"/>
          </a:xfrm>
          <a:prstGeom prst="actionButtonBlank">
            <a:avLst/>
          </a:prstGeom>
          <a:solidFill>
            <a:srgbClr val="FFC00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600" dirty="0" smtClean="0">
                <a:solidFill>
                  <a:schemeClr val="tx1"/>
                </a:solidFill>
              </a:rPr>
              <a:t>Return levels (POT+GPD)</a:t>
            </a:r>
            <a:endParaRPr lang="en-GB" sz="1600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\\hrw-uk.local\projects\live\MCS1302$\model\LateX\papers\paper_precipitation_CFSR\fig\reconstruction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2948"/>
            <a:ext cx="3219450" cy="515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233279" y="1362976"/>
            <a:ext cx="2707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/>
              <a:t>Result: </a:t>
            </a:r>
          </a:p>
          <a:p>
            <a:pPr algn="ctr"/>
            <a:r>
              <a:rPr lang="en-US" sz="1800" dirty="0" smtClean="0"/>
              <a:t>synthetic events </a:t>
            </a:r>
            <a:endParaRPr lang="en-GB" sz="1800" dirty="0"/>
          </a:p>
        </p:txBody>
      </p:sp>
      <p:sp>
        <p:nvSpPr>
          <p:cNvPr id="44" name="TextBox 43"/>
          <p:cNvSpPr txBox="1"/>
          <p:nvPr/>
        </p:nvSpPr>
        <p:spPr>
          <a:xfrm>
            <a:off x="3219450" y="2460345"/>
            <a:ext cx="184158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Start from the observed event.</a:t>
            </a:r>
          </a:p>
          <a:p>
            <a:endParaRPr lang="en-US" sz="1800" dirty="0"/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Make it smaller.</a:t>
            </a:r>
          </a:p>
          <a:p>
            <a:endParaRPr lang="en-US" sz="1800" dirty="0"/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endParaRPr lang="en-US" sz="1800" dirty="0"/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/>
              <a:t>Or bigger.</a:t>
            </a:r>
            <a:endParaRPr lang="en-GB" sz="1800" dirty="0" err="1" smtClean="0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5974863" y="1362976"/>
            <a:ext cx="0" cy="5489508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51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048"/>
            <a:r>
              <a:rPr lang="en-GB" dirty="0" smtClean="0">
                <a:solidFill>
                  <a:srgbClr val="3C3C3B"/>
                </a:solidFill>
              </a:rPr>
              <a:t>Generator - </a:t>
            </a:r>
            <a:br>
              <a:rPr lang="en-GB" dirty="0" smtClean="0">
                <a:solidFill>
                  <a:srgbClr val="3C3C3B"/>
                </a:solidFill>
              </a:rPr>
            </a:br>
            <a:r>
              <a:rPr lang="en-GB" dirty="0" smtClean="0">
                <a:solidFill>
                  <a:srgbClr val="3C3C3B"/>
                </a:solidFill>
              </a:rPr>
              <a:t>6</a:t>
            </a:r>
            <a:r>
              <a:rPr lang="en-GB" dirty="0">
                <a:solidFill>
                  <a:srgbClr val="3C3C3B"/>
                </a:solidFill>
              </a:rPr>
              <a:t>. </a:t>
            </a:r>
            <a:r>
              <a:rPr lang="en-GB" dirty="0" smtClean="0">
                <a:solidFill>
                  <a:srgbClr val="3C3C3B"/>
                </a:solidFill>
              </a:rPr>
              <a:t>Synthetic data</a:t>
            </a:r>
            <a:endParaRPr lang="en-GB" dirty="0">
              <a:solidFill>
                <a:srgbClr val="3C3C3B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 April 2019</a:t>
            </a:r>
            <a:endParaRPr lang="en-GB" dirty="0"/>
          </a:p>
        </p:txBody>
      </p:sp>
      <p:pic>
        <p:nvPicPr>
          <p:cNvPr id="9" name="Picture 8" descr="\\hrw-uk.local\projects\live\mcs1302$\report_production\presentations\2017_06_TUD\logos\E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398448"/>
            <a:ext cx="1066800" cy="6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hrw-uk.local\projects\live\mcs1302$\report_production\presentations\2018_09_Bristol_ProgressYear2\pico\banner_System-Risk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2657"/>
            <a:ext cx="1328454" cy="6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1">
            <a:hlinkClick r:id="rId4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1952634"/>
            <a:ext cx="1372702" cy="589658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0. observed </a:t>
            </a:r>
            <a:r>
              <a:rPr lang="en-GB" sz="1600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7" name="Content Placeholder 51">
            <a:hlinkClick r:id="rId5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2542292"/>
            <a:ext cx="1372702" cy="617518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1. observed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events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8" name="Content Placeholder 51">
            <a:hlinkClick r:id="rId6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3145953"/>
            <a:ext cx="1372702" cy="66595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2. observed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descriptors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1" name="Content Placeholder 51">
            <a:hlinkClick r:id="rId7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3798047"/>
            <a:ext cx="1372702" cy="66595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4.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descriptors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2" name="Content Placeholder 51">
            <a:hlinkClick r:id="rId8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4439172"/>
            <a:ext cx="1372702" cy="617519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5.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events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3" name="Content Placeholder 51">
            <a:hlinkClick r:id="rId9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5056691"/>
            <a:ext cx="1372702" cy="622101"/>
          </a:xfrm>
          <a:prstGeom prst="actionButtonBlank">
            <a:avLst/>
          </a:prstGeom>
          <a:solidFill>
            <a:srgbClr val="FFFF0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6.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14" name="Action Button: Home 13">
            <a:hlinkClick r:id="rId10" action="ppaction://hlinksldjump" highlightClick="1"/>
          </p:cNvPr>
          <p:cNvSpPr/>
          <p:nvPr/>
        </p:nvSpPr>
        <p:spPr>
          <a:xfrm>
            <a:off x="9217674" y="1362976"/>
            <a:ext cx="1372702" cy="589658"/>
          </a:xfrm>
          <a:prstGeom prst="actionButtonHome">
            <a:avLst/>
          </a:prstGeom>
          <a:solidFill>
            <a:srgbClr val="DFEBEF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tx1"/>
              </a:solidFill>
            </a:endParaRPr>
          </a:p>
        </p:txBody>
      </p:sp>
      <p:pic>
        <p:nvPicPr>
          <p:cNvPr id="17" name="Picture 2" descr="\\hrw-uk.local\projects\live\mcs1302$\report_production\presentations\2018_04_EGU\V1_6.1_synthetic_continous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657805"/>
            <a:ext cx="6856395" cy="49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85601" y="1929900"/>
            <a:ext cx="13080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Original data</a:t>
            </a:r>
            <a:endParaRPr lang="en-GB" sz="1800" dirty="0" err="1" smtClean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5601" y="3534905"/>
            <a:ext cx="146193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Synthetic data</a:t>
            </a:r>
            <a:endParaRPr lang="en-GB" sz="1800" dirty="0" err="1" smtClean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3615" y="5330623"/>
            <a:ext cx="104740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Difference</a:t>
            </a:r>
            <a:endParaRPr lang="en-GB" sz="1800" dirty="0" err="1" smtClean="0">
              <a:solidFill>
                <a:schemeClr val="tx1"/>
              </a:solidFill>
            </a:endParaRPr>
          </a:p>
        </p:txBody>
      </p:sp>
      <p:sp>
        <p:nvSpPr>
          <p:cNvPr id="20" name="Content Placeholder 51">
            <a:hlinkClick r:id="rId12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5706468"/>
            <a:ext cx="1372702" cy="622101"/>
          </a:xfrm>
          <a:prstGeom prst="actionButtonBlank">
            <a:avLst/>
          </a:prstGeom>
          <a:solidFill>
            <a:srgbClr val="FFC00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600" dirty="0" smtClean="0">
                <a:solidFill>
                  <a:schemeClr val="tx1"/>
                </a:solidFill>
              </a:rPr>
              <a:t>Return levels (POT+GPD)</a:t>
            </a:r>
            <a:endParaRPr lang="en-GB" sz="1600" dirty="0" smtClean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57401" y="6644775"/>
            <a:ext cx="532197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(Precipitation, similar results for wind and pressure)</a:t>
            </a:r>
            <a:endParaRPr lang="en-GB" sz="18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1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Inspection –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Return Levels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 April 2019</a:t>
            </a:r>
            <a:endParaRPr lang="en-GB" dirty="0"/>
          </a:p>
        </p:txBody>
      </p:sp>
      <p:pic>
        <p:nvPicPr>
          <p:cNvPr id="9" name="Picture 8" descr="\\hrw-uk.local\projects\live\mcs1302$\report_production\presentations\2017_06_TUD\logos\E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398448"/>
            <a:ext cx="1066800" cy="6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hrw-uk.local\projects\live\mcs1302$\report_production\presentations\2018_09_Bristol_ProgressYear2\pico\banner_System-Risk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2657"/>
            <a:ext cx="1328454" cy="6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51">
            <a:hlinkClick r:id="rId4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1952634"/>
            <a:ext cx="1372702" cy="589658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0. observed </a:t>
            </a:r>
            <a:r>
              <a:rPr lang="en-GB" sz="1600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13" name="Content Placeholder 51">
            <a:hlinkClick r:id="rId5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2542292"/>
            <a:ext cx="1372702" cy="617518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1. observed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events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4" name="Content Placeholder 51">
            <a:hlinkClick r:id="rId6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3145953"/>
            <a:ext cx="1372702" cy="66595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2. observed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descriptors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5" name="Content Placeholder 51">
            <a:hlinkClick r:id="rId7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3798047"/>
            <a:ext cx="1372702" cy="66595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4.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descriptors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6" name="Content Placeholder 51">
            <a:hlinkClick r:id="rId8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4439172"/>
            <a:ext cx="1372702" cy="617519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5.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events</a:t>
            </a:r>
            <a:endParaRPr lang="en-GB" sz="1600" dirty="0">
              <a:solidFill>
                <a:srgbClr val="3C3C3B"/>
              </a:solidFill>
            </a:endParaRPr>
          </a:p>
        </p:txBody>
      </p:sp>
      <p:sp>
        <p:nvSpPr>
          <p:cNvPr id="17" name="Content Placeholder 51">
            <a:hlinkClick r:id="rId9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5056691"/>
            <a:ext cx="1372702" cy="622101"/>
          </a:xfrm>
          <a:prstGeom prst="actionButtonBlank">
            <a:avLst/>
          </a:prstGeom>
          <a:solidFill>
            <a:srgbClr val="92D05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8">
              <a:buClr>
                <a:srgbClr val="005172"/>
              </a:buClr>
            </a:pPr>
            <a:r>
              <a:rPr lang="en-GB" sz="1600" dirty="0" smtClean="0">
                <a:solidFill>
                  <a:srgbClr val="3C3C3B"/>
                </a:solidFill>
              </a:rPr>
              <a:t>6. synthetic</a:t>
            </a:r>
            <a:endParaRPr lang="en-GB" sz="1600" dirty="0">
              <a:solidFill>
                <a:srgbClr val="3C3C3B"/>
              </a:solidFill>
            </a:endParaRPr>
          </a:p>
          <a:p>
            <a:pPr algn="ctr" defTabSz="914048">
              <a:buClr>
                <a:srgbClr val="005172"/>
              </a:buClr>
            </a:pPr>
            <a:r>
              <a:rPr lang="en-GB" sz="1600" dirty="0">
                <a:solidFill>
                  <a:srgbClr val="3C3C3B"/>
                </a:solidFill>
              </a:rPr>
              <a:t>data</a:t>
            </a:r>
          </a:p>
        </p:txBody>
      </p:sp>
      <p:sp>
        <p:nvSpPr>
          <p:cNvPr id="18" name="Action Button: Home 17">
            <a:hlinkClick r:id="rId10" action="ppaction://hlinksldjump" highlightClick="1"/>
          </p:cNvPr>
          <p:cNvSpPr/>
          <p:nvPr/>
        </p:nvSpPr>
        <p:spPr>
          <a:xfrm>
            <a:off x="9217674" y="1362976"/>
            <a:ext cx="1372702" cy="589658"/>
          </a:xfrm>
          <a:prstGeom prst="actionButtonHome">
            <a:avLst/>
          </a:prstGeom>
          <a:solidFill>
            <a:srgbClr val="DFEBEF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19" name="Content Placeholder 51">
            <a:hlinkClick r:id="rId11" action="ppaction://hlinksldjump" highlightClick="1"/>
          </p:cNvPr>
          <p:cNvSpPr txBox="1">
            <a:spLocks/>
          </p:cNvSpPr>
          <p:nvPr/>
        </p:nvSpPr>
        <p:spPr bwMode="gray">
          <a:xfrm>
            <a:off x="9217674" y="5706468"/>
            <a:ext cx="1372702" cy="622101"/>
          </a:xfrm>
          <a:prstGeom prst="actionButtonBlank">
            <a:avLst/>
          </a:prstGeom>
          <a:solidFill>
            <a:srgbClr val="FFFF00"/>
          </a:solidFill>
          <a:ln w="63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1043056" rtl="0" eaLnBrk="1" latinLnBrk="0" hangingPunct="1">
              <a:spcBef>
                <a:spcPts val="900"/>
              </a:spcBef>
              <a:buFontTx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Tx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Wingdings 2" pitchFamily="18" charset="2"/>
              <a:buChar char="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0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6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20000" indent="-36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600" dirty="0" smtClean="0">
                <a:solidFill>
                  <a:schemeClr val="tx1"/>
                </a:solidFill>
              </a:rPr>
              <a:t>Return levels (POT+GPD)</a:t>
            </a:r>
            <a:endParaRPr lang="en-GB" sz="1600" dirty="0" smtClean="0">
              <a:solidFill>
                <a:schemeClr val="tx1"/>
              </a:solidFill>
            </a:endParaRPr>
          </a:p>
        </p:txBody>
      </p:sp>
      <p:pic>
        <p:nvPicPr>
          <p:cNvPr id="5122" name="Picture 2" descr="\\hrw-uk.local\projects\live\mcs1302$\model\R\CFSR\V1e_returnLevels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7463"/>
            <a:ext cx="7943850" cy="47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28673" y="1354352"/>
            <a:ext cx="204325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/>
              <a:t>RL calculated from: </a:t>
            </a:r>
            <a:endParaRPr lang="en-GB" sz="1800" dirty="0" err="1" smtClean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6" idx="2"/>
          </p:cNvCxnSpPr>
          <p:nvPr/>
        </p:nvCxnSpPr>
        <p:spPr>
          <a:xfrm flipH="1">
            <a:off x="2734830" y="1631351"/>
            <a:ext cx="215469" cy="235549"/>
          </a:xfrm>
          <a:prstGeom prst="straightConnector1">
            <a:avLst/>
          </a:prstGeom>
          <a:ln w="63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2"/>
          </p:cNvCxnSpPr>
          <p:nvPr/>
        </p:nvCxnSpPr>
        <p:spPr>
          <a:xfrm>
            <a:off x="2950299" y="1631351"/>
            <a:ext cx="191725" cy="235549"/>
          </a:xfrm>
          <a:prstGeom prst="straightConnector1">
            <a:avLst/>
          </a:prstGeom>
          <a:ln w="63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19225" y="1693465"/>
            <a:ext cx="117981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observed 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data (10 </a:t>
            </a:r>
            <a:r>
              <a:rPr lang="en-US" sz="1800" dirty="0" err="1" smtClean="0">
                <a:solidFill>
                  <a:schemeClr val="tx1"/>
                </a:solidFill>
              </a:rPr>
              <a:t>yr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en-GB" sz="1800" dirty="0" err="1" smtClean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07395" y="1699515"/>
            <a:ext cx="130805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synthetic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data (100 </a:t>
            </a:r>
            <a:r>
              <a:rPr lang="en-US" sz="1800" dirty="0" err="1" smtClean="0">
                <a:solidFill>
                  <a:schemeClr val="tx1"/>
                </a:solidFill>
              </a:rPr>
              <a:t>yr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en-GB" sz="1800" dirty="0" err="1" smtClean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25831" y="1554965"/>
            <a:ext cx="15260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RL.syn-RL.obs</a:t>
            </a:r>
            <a:endParaRPr lang="en-GB" sz="1800" dirty="0" err="1" smtClean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18324" y="6367442"/>
            <a:ext cx="2475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Peaks-Over-Threshold</a:t>
            </a:r>
          </a:p>
          <a:p>
            <a:pPr algn="ctr"/>
            <a:r>
              <a:rPr lang="en-US" sz="1200" dirty="0" smtClean="0"/>
              <a:t>+</a:t>
            </a:r>
          </a:p>
          <a:p>
            <a:pPr algn="ctr"/>
            <a:r>
              <a:rPr lang="en-US" sz="1200" dirty="0" err="1" smtClean="0"/>
              <a:t>Generalised</a:t>
            </a:r>
            <a:r>
              <a:rPr lang="en-US" sz="1200" dirty="0" smtClean="0"/>
              <a:t> Pareto Distribution)</a:t>
            </a:r>
            <a:endParaRPr lang="en-GB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5699646" y="1858150"/>
            <a:ext cx="224420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/>
              <a:t>mean(</a:t>
            </a:r>
            <a:r>
              <a:rPr lang="en-US" sz="1800" dirty="0" err="1" smtClean="0"/>
              <a:t>RL.syn,RL.obs</a:t>
            </a:r>
            <a:r>
              <a:rPr lang="en-US" sz="1800" dirty="0" smtClean="0"/>
              <a:t>)</a:t>
            </a:r>
            <a:endParaRPr lang="en-GB" sz="1800" dirty="0" err="1" smtClean="0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872023" y="1866900"/>
            <a:ext cx="1633677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158792" y="1717665"/>
            <a:ext cx="54085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Diff =</a:t>
            </a:r>
            <a:endParaRPr lang="en-GB" sz="18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 Wallingford Presentation">
  <a:themeElements>
    <a:clrScheme name="HR Wallingford">
      <a:dk1>
        <a:srgbClr val="3C3C3B"/>
      </a:dk1>
      <a:lt1>
        <a:sysClr val="window" lastClr="FFFFFF"/>
      </a:lt1>
      <a:dk2>
        <a:srgbClr val="9D9D9C"/>
      </a:dk2>
      <a:lt2>
        <a:srgbClr val="EDEDED"/>
      </a:lt2>
      <a:accent1>
        <a:srgbClr val="5E9CAE"/>
      </a:accent1>
      <a:accent2>
        <a:srgbClr val="005172"/>
      </a:accent2>
      <a:accent3>
        <a:srgbClr val="156570"/>
      </a:accent3>
      <a:accent4>
        <a:srgbClr val="879637"/>
      </a:accent4>
      <a:accent5>
        <a:srgbClr val="D47620"/>
      </a:accent5>
      <a:accent6>
        <a:srgbClr val="983222"/>
      </a:accent6>
      <a:hlink>
        <a:srgbClr val="857363"/>
      </a:hlink>
      <a:folHlink>
        <a:srgbClr val="D2B95D"/>
      </a:folHlink>
    </a:clrScheme>
    <a:fontScheme name="HR Wallingfo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FEBEF"/>
        </a:solidFill>
        <a:ln w="6350">
          <a:solidFill>
            <a:schemeClr val="bg1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HR Wallingford Presentation</Template>
  <TotalTime>13760</TotalTime>
  <Words>484</Words>
  <Application>Microsoft Office PowerPoint</Application>
  <PresentationFormat>Custom</PresentationFormat>
  <Paragraphs>181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HR Wallingford Presentation</vt:lpstr>
      <vt:lpstr>Stochastic generation of spatio-temporal compound events</vt:lpstr>
      <vt:lpstr>Workflow</vt:lpstr>
      <vt:lpstr>Generator -  0. Observed data</vt:lpstr>
      <vt:lpstr>Generator -  1. Observed events</vt:lpstr>
      <vt:lpstr>Generator -  2. Observed descriptors</vt:lpstr>
      <vt:lpstr>Generator -  4. Synthetic descriptors</vt:lpstr>
      <vt:lpstr>Generator -  5. Synthetic events</vt:lpstr>
      <vt:lpstr>Generator -  6. Synthetic data</vt:lpstr>
      <vt:lpstr>Inspection –  Return Levels</vt:lpstr>
    </vt:vector>
  </TitlesOfParts>
  <Company>HR Wallingford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to go here</dc:title>
  <dc:creator>Dirk Diederen</dc:creator>
  <cp:lastModifiedBy>Dirk Diederen</cp:lastModifiedBy>
  <cp:revision>340</cp:revision>
  <dcterms:created xsi:type="dcterms:W3CDTF">2017-06-19T14:15:49Z</dcterms:created>
  <dcterms:modified xsi:type="dcterms:W3CDTF">2019-04-05T15:05:29Z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1.02</vt:lpwstr>
  </property>
  <property fmtid="{D5CDD505-2E9C-101B-9397-08002B2CF9AE}" pid="3" name="Date">
    <vt:lpwstr>10 September 2012</vt:lpwstr>
  </property>
</Properties>
</file>