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7" r:id="rId2"/>
    <p:sldId id="304" r:id="rId3"/>
    <p:sldId id="306" r:id="rId4"/>
    <p:sldId id="292" r:id="rId5"/>
    <p:sldId id="317" r:id="rId6"/>
    <p:sldId id="309" r:id="rId7"/>
    <p:sldId id="302" r:id="rId8"/>
    <p:sldId id="282" r:id="rId9"/>
    <p:sldId id="296" r:id="rId10"/>
    <p:sldId id="311" r:id="rId11"/>
    <p:sldId id="315" r:id="rId12"/>
    <p:sldId id="293" r:id="rId13"/>
    <p:sldId id="310" r:id="rId14"/>
    <p:sldId id="307" r:id="rId15"/>
    <p:sldId id="316" r:id="rId16"/>
    <p:sldId id="31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3838"/>
    <a:srgbClr val="595959"/>
    <a:srgbClr val="F2F2F2"/>
    <a:srgbClr val="F8F8F8"/>
    <a:srgbClr val="F6F6F6"/>
    <a:srgbClr val="F8FAFA"/>
    <a:srgbClr val="FAFAFA"/>
    <a:srgbClr val="D717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730"/>
    <p:restoredTop sz="94331"/>
  </p:normalViewPr>
  <p:slideViewPr>
    <p:cSldViewPr snapToGrid="0" snapToObjects="1">
      <p:cViewPr>
        <p:scale>
          <a:sx n="100" d="100"/>
          <a:sy n="100" d="100"/>
        </p:scale>
        <p:origin x="1688" y="9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55951E-50E8-A442-A5EE-66E7428DFAE8}" type="datetimeFigureOut">
              <a:rPr lang="en-US" smtClean="0"/>
              <a:t>4/21/19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73A90A-BAAA-C140-A440-9F6849BF8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171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3A90A-BAAA-C140-A440-9F6849BF8C6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0591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combat this noise, we look at total counts for all freezing</a:t>
            </a:r>
            <a:r>
              <a:rPr lang="en-US" baseline="0" dirty="0" smtClean="0"/>
              <a:t> periods over 2007-2015.</a:t>
            </a:r>
          </a:p>
          <a:p>
            <a:r>
              <a:rPr lang="en-US" baseline="0" dirty="0" smtClean="0"/>
              <a:t>We can really start to see the influence of </a:t>
            </a:r>
            <a:r>
              <a:rPr lang="en-US" baseline="0" dirty="0" err="1" smtClean="0"/>
              <a:t>GlobSnow</a:t>
            </a:r>
            <a:r>
              <a:rPr lang="en-US" baseline="0" dirty="0" smtClean="0"/>
              <a:t> on the B4 error flag totals over the CAA and Eurasia. Similar patterns of higher errors appear in the CAA over the other components as well.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8FFD2-DE2F-5948-9240-31531C1E707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5520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combat this noise, we look at total counts for all freezing</a:t>
            </a:r>
            <a:r>
              <a:rPr lang="en-US" baseline="0" dirty="0" smtClean="0"/>
              <a:t> periods over 2007-2015.</a:t>
            </a:r>
          </a:p>
          <a:p>
            <a:r>
              <a:rPr lang="en-US" baseline="0" dirty="0" smtClean="0"/>
              <a:t>We can really start to see the influence of </a:t>
            </a:r>
            <a:r>
              <a:rPr lang="en-US" baseline="0" dirty="0" err="1" smtClean="0"/>
              <a:t>GlobSnow</a:t>
            </a:r>
            <a:r>
              <a:rPr lang="en-US" baseline="0" dirty="0" smtClean="0"/>
              <a:t> on the B4 error flag totals over the CAA and Eurasia. Similar patterns of higher errors appear in the CAA over the other components as well.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8FFD2-DE2F-5948-9240-31531C1E707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9376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2FE34-1F38-5744-8851-C5B72D2CD14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240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Uncertainty Flag Counts between </a:t>
            </a:r>
            <a:r>
              <a:rPr lang="en-US" dirty="0" err="1" smtClean="0"/>
              <a:t>csat</a:t>
            </a:r>
            <a:r>
              <a:rPr lang="en-US" dirty="0" smtClean="0"/>
              <a:t> and B4 &amp; components over the full NH for</a:t>
            </a:r>
            <a:r>
              <a:rPr lang="en-US" baseline="0" dirty="0" smtClean="0"/>
              <a:t> DJF</a:t>
            </a:r>
            <a:r>
              <a:rPr lang="en-US" dirty="0" smtClean="0"/>
              <a:t>. We also show the</a:t>
            </a:r>
            <a:r>
              <a:rPr lang="en-US" baseline="0" dirty="0" smtClean="0"/>
              <a:t> Resolute Bay case component breakdown and the influence of </a:t>
            </a:r>
            <a:r>
              <a:rPr lang="en-US" baseline="0" dirty="0" err="1" smtClean="0"/>
              <a:t>GlobSnow</a:t>
            </a:r>
            <a:r>
              <a:rPr lang="en-US" baseline="0" dirty="0" smtClean="0"/>
              <a:t>. </a:t>
            </a:r>
          </a:p>
          <a:p>
            <a:r>
              <a:rPr lang="en-US" baseline="0" dirty="0" smtClean="0"/>
              <a:t>It is a bit hard to see in the component breakdowns on the right, but only </a:t>
            </a:r>
            <a:r>
              <a:rPr lang="en-US" baseline="0" dirty="0" err="1" smtClean="0"/>
              <a:t>GlobSnow</a:t>
            </a:r>
            <a:r>
              <a:rPr lang="en-US" baseline="0" dirty="0" smtClean="0"/>
              <a:t> is showing this January issue on the grid cell at Resolute Bay (it also appears with a higher error flag count here).</a:t>
            </a:r>
          </a:p>
          <a:p>
            <a:r>
              <a:rPr lang="en-US" baseline="0" dirty="0" smtClean="0"/>
              <a:t>Also to note: Other patterns start appear in the component products over parts of CAA and Russia. However, still a fair bit of noise.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8FFD2-DE2F-5948-9240-31531C1E707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5207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CADD4-33FD-E848-816F-E4472C5441E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5374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also wanted to check to see what the bias between the two looked like.</a:t>
            </a:r>
          </a:p>
          <a:p>
            <a:r>
              <a:rPr lang="en-US" dirty="0" smtClean="0"/>
              <a:t>When</a:t>
            </a:r>
            <a:r>
              <a:rPr lang="en-US" baseline="0" dirty="0" smtClean="0"/>
              <a:t> a delta is flagged, we record the SWE estimate from the product and </a:t>
            </a:r>
            <a:r>
              <a:rPr lang="en-US" baseline="0" dirty="0" err="1" smtClean="0"/>
              <a:t>csat</a:t>
            </a:r>
            <a:r>
              <a:rPr lang="en-US" baseline="0" dirty="0" smtClean="0"/>
              <a:t> and then calculate the sum for both </a:t>
            </a:r>
            <a:r>
              <a:rPr lang="en-US" baseline="0" dirty="0" err="1" smtClean="0"/>
              <a:t>csat</a:t>
            </a:r>
            <a:r>
              <a:rPr lang="en-US" baseline="0" dirty="0" smtClean="0"/>
              <a:t> and the products over all error flagged periods.</a:t>
            </a:r>
          </a:p>
          <a:p>
            <a:r>
              <a:rPr lang="en-US" baseline="0" dirty="0" smtClean="0"/>
              <a:t>Then we calculate the difference between these sums as CloudSat </a:t>
            </a:r>
            <a:r>
              <a:rPr lang="mr-IN" baseline="0" dirty="0" smtClean="0"/>
              <a:t>–</a:t>
            </a:r>
            <a:r>
              <a:rPr lang="en-US" baseline="0" dirty="0" smtClean="0"/>
              <a:t> Reanalysis to get an idea of the general bias which we see here.</a:t>
            </a:r>
          </a:p>
          <a:p>
            <a:r>
              <a:rPr lang="en-US" baseline="0" dirty="0" smtClean="0"/>
              <a:t>Overall a slight negative bias is noted with some interesting areas over Eurasia (especially in </a:t>
            </a:r>
            <a:r>
              <a:rPr lang="en-US" baseline="0" dirty="0" err="1" smtClean="0"/>
              <a:t>GlobSnow</a:t>
            </a:r>
            <a:r>
              <a:rPr lang="en-US" baseline="0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8FFD2-DE2F-5948-9240-31531C1E707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533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DB4CC-031B-6341-B094-A9A702F2C6F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632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DB4CC-031B-6341-B094-A9A702F2C6F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942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Notes: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 smtClean="0"/>
          </a:p>
          <a:p>
            <a:r>
              <a:rPr lang="en-US" dirty="0" smtClean="0"/>
              <a:t>- This is a </a:t>
            </a:r>
            <a:r>
              <a:rPr lang="en-US" baseline="0" dirty="0" smtClean="0"/>
              <a:t>high level overview of my research plan for the work we are doing with CloudSat. </a:t>
            </a:r>
          </a:p>
          <a:p>
            <a:r>
              <a:rPr lang="en-US" baseline="0" dirty="0" smtClean="0"/>
              <a:t>- The past year has been spent primarily on part 1 and we are now focusing on part 2 (which is the majority of the content in this presentation) </a:t>
            </a:r>
            <a:r>
              <a:rPr lang="en-US" baseline="0" dirty="0" err="1" smtClean="0"/>
              <a:t>wrt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dSWE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CADD4-33FD-E848-816F-E4472C5441E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7235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Notes</a:t>
            </a:r>
            <a:r>
              <a:rPr lang="en-US" b="1" baseline="0" dirty="0" smtClean="0"/>
              <a:t> of potential interest: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CloudSat does well (stronger correlations) at a 1 degree monthly timescale at estimating snow accumulation at our high Arctic stations (and performs worse as we move further South)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We can expand from just a few stations to the full NH using this 1 degree gridding method to compare against other gridded reanalysis products over this region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CADD4-33FD-E848-816F-E4472C5441E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496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Notes</a:t>
            </a:r>
            <a:r>
              <a:rPr lang="en-US" b="1" baseline="0" dirty="0" smtClean="0"/>
              <a:t> of potential interest: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CloudSat does well (stronger correlations) at a 1 degree monthly timescale at estimating snow accumulation at our high Arctic stations (and performs worse as we move further South)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We can expand from just a few stations to the full NH using this 1 degree gridding method to compare against other gridded reanalysis products over this region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CADD4-33FD-E848-816F-E4472C5441E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1180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Note:</a:t>
            </a:r>
            <a:r>
              <a:rPr lang="en-US" b="1" baseline="0" dirty="0" smtClean="0"/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dSWE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calculated as </a:t>
            </a:r>
            <a:r>
              <a:rPr lang="en-US" sz="1200" b="0" i="1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dSWE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(</a:t>
            </a:r>
            <a:r>
              <a:rPr lang="en-US" sz="1200" b="0" i="1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avg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(mon2) </a:t>
            </a:r>
            <a:r>
              <a:rPr lang="mr-IN" sz="1200" b="0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avg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(mon1))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Blended-4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change in average SWE noted between two consecutive months)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Note: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CloudSat deltas used here calculated as </a:t>
            </a:r>
            <a:r>
              <a:rPr lang="en-US" sz="1200" b="0" i="1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csat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avg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mean(mon1, mon2)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average amount of snowfall observed by CloudSat over the same two consecutive months)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3A90A-BAAA-C140-A440-9F6849BF8C6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3967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Notes:</a:t>
            </a:r>
          </a:p>
          <a:p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This is the correlation between the 2-month </a:t>
            </a:r>
            <a:r>
              <a:rPr lang="en-US" dirty="0" err="1" smtClean="0"/>
              <a:t>dSWE</a:t>
            </a:r>
            <a:r>
              <a:rPr lang="en-US" dirty="0" smtClean="0"/>
              <a:t> from Blended-4</a:t>
            </a:r>
            <a:r>
              <a:rPr lang="en-US" baseline="0" dirty="0" smtClean="0"/>
              <a:t> and the 2-month average snowfall from CloudSat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We note low correlations when we look at all seasons together, however when we break this down into each individual season, we can start to see some patterns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For instance, during JJA (when there is little accumulation and mostly ablation) there is a large discrepancy between the datasets since CloudSat is unable to see the melting snow. On the other hand SON (when accumulation begins to generally dominate)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This fixed version also now shows stronger correlations during DJF and March/April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The very high Arctic (&gt;80 N) appears to have high correlations across all periods (including JJA)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2FE34-1F38-5744-8851-C5B72D2CD14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0306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3A90A-BAAA-C140-A440-9F6849BF8C6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330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B7D17-07AF-3C4F-A59B-E7934258FBBA}" type="datetimeFigureOut">
              <a:rPr lang="en-US" smtClean="0"/>
              <a:t>4/21/19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15507-D804-FB48-93D3-D4D7300ED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179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B7D17-07AF-3C4F-A59B-E7934258FBBA}" type="datetimeFigureOut">
              <a:rPr lang="en-US" smtClean="0"/>
              <a:t>4/21/19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15507-D804-FB48-93D3-D4D7300ED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364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B7D17-07AF-3C4F-A59B-E7934258FBBA}" type="datetimeFigureOut">
              <a:rPr lang="en-US" smtClean="0"/>
              <a:t>4/21/19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15507-D804-FB48-93D3-D4D7300ED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779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B7D17-07AF-3C4F-A59B-E7934258FBBA}" type="datetimeFigureOut">
              <a:rPr lang="en-US" smtClean="0"/>
              <a:t>4/21/19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15507-D804-FB48-93D3-D4D7300ED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26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B7D17-07AF-3C4F-A59B-E7934258FBBA}" type="datetimeFigureOut">
              <a:rPr lang="en-US" smtClean="0"/>
              <a:t>4/21/19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15507-D804-FB48-93D3-D4D7300ED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383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B7D17-07AF-3C4F-A59B-E7934258FBBA}" type="datetimeFigureOut">
              <a:rPr lang="en-US" smtClean="0"/>
              <a:t>4/21/19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15507-D804-FB48-93D3-D4D7300ED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691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B7D17-07AF-3C4F-A59B-E7934258FBBA}" type="datetimeFigureOut">
              <a:rPr lang="en-US" smtClean="0"/>
              <a:t>4/21/19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15507-D804-FB48-93D3-D4D7300ED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164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B7D17-07AF-3C4F-A59B-E7934258FBBA}" type="datetimeFigureOut">
              <a:rPr lang="en-US" smtClean="0"/>
              <a:t>4/21/19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15507-D804-FB48-93D3-D4D7300ED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724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B7D17-07AF-3C4F-A59B-E7934258FBBA}" type="datetimeFigureOut">
              <a:rPr lang="en-US" smtClean="0"/>
              <a:t>4/21/19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15507-D804-FB48-93D3-D4D7300ED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65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B7D17-07AF-3C4F-A59B-E7934258FBBA}" type="datetimeFigureOut">
              <a:rPr lang="en-US" smtClean="0"/>
              <a:t>4/21/19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15507-D804-FB48-93D3-D4D7300ED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55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B7D17-07AF-3C4F-A59B-E7934258FBBA}" type="datetimeFigureOut">
              <a:rPr lang="en-US" smtClean="0"/>
              <a:t>4/21/19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15507-D804-FB48-93D3-D4D7300ED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297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B7D17-07AF-3C4F-A59B-E7934258FBBA}" type="datetimeFigureOut">
              <a:rPr lang="en-US" smtClean="0"/>
              <a:t>4/21/19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15507-D804-FB48-93D3-D4D7300ED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668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2.tiff"/><Relationship Id="rId5" Type="http://schemas.openxmlformats.org/officeDocument/2006/relationships/image" Target="../media/image3.tiff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4" Type="http://schemas.openxmlformats.org/officeDocument/2006/relationships/image" Target="../media/image55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7" Type="http://schemas.openxmlformats.org/officeDocument/2006/relationships/image" Target="../media/image43.png"/><Relationship Id="rId8" Type="http://schemas.openxmlformats.org/officeDocument/2006/relationships/image" Target="../media/image64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7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png"/><Relationship Id="rId1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4.tiff"/><Relationship Id="rId5" Type="http://schemas.openxmlformats.org/officeDocument/2006/relationships/image" Target="../media/image23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tiff"/><Relationship Id="rId7" Type="http://schemas.openxmlformats.org/officeDocument/2006/relationships/image" Target="../media/image3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9" Type="http://schemas.openxmlformats.org/officeDocument/2006/relationships/image" Target="../media/image46.tiff"/><Relationship Id="rId10" Type="http://schemas.openxmlformats.org/officeDocument/2006/relationships/image" Target="../media/image47.png"/><Relationship Id="rId11" Type="http://schemas.openxmlformats.org/officeDocument/2006/relationships/image" Target="../media/image4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999" y="424180"/>
            <a:ext cx="9144000" cy="925830"/>
          </a:xfrm>
        </p:spPr>
        <p:txBody>
          <a:bodyPr anchor="t">
            <a:noAutofit/>
          </a:bodyPr>
          <a:lstStyle/>
          <a:p>
            <a:r>
              <a:rPr lang="en-US" sz="3800" b="1" dirty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Evaluation of Gridded Snow Products</a:t>
            </a:r>
            <a:br>
              <a:rPr lang="en-US" sz="3800" b="1" dirty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</a:br>
            <a:r>
              <a:rPr lang="en-US" sz="3800" b="1" dirty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Using CloudSat Snowfall Estimates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16914" y="1615797"/>
            <a:ext cx="5588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>
                <a:solidFill>
                  <a:schemeClr val="bg1"/>
                </a:solidFill>
              </a:rPr>
              <a:t>Fraser King</a:t>
            </a:r>
            <a:r>
              <a:rPr lang="en-CA" smtClean="0">
                <a:solidFill>
                  <a:schemeClr val="bg1"/>
                </a:solidFill>
              </a:rPr>
              <a:t>, Christopher </a:t>
            </a:r>
            <a:r>
              <a:rPr lang="en-CA" dirty="0" smtClean="0">
                <a:solidFill>
                  <a:schemeClr val="bg1"/>
                </a:solidFill>
              </a:rPr>
              <a:t>Fletcher - University of Waterloo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5744" y="5735920"/>
            <a:ext cx="3429000" cy="13748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7414" y="6015566"/>
            <a:ext cx="645885" cy="6458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711" y="6408632"/>
            <a:ext cx="1096689" cy="38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67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331" y="3109837"/>
            <a:ext cx="3884400" cy="3884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331" y="-213041"/>
            <a:ext cx="3884400" cy="3884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2974" y="376932"/>
            <a:ext cx="6768000" cy="676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162" y="3109837"/>
            <a:ext cx="3884400" cy="3884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050" y="-213041"/>
            <a:ext cx="3884400" cy="3884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37326" y="6493510"/>
            <a:ext cx="965200" cy="279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Count</a:t>
            </a: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368820" y="6611621"/>
            <a:ext cx="517880" cy="233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Count</a:t>
            </a:r>
            <a:endParaRPr lang="en-US" sz="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309391" y="6611621"/>
            <a:ext cx="517880" cy="233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Count</a:t>
            </a:r>
            <a:endParaRPr lang="en-US" sz="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329942" y="3285145"/>
            <a:ext cx="517880" cy="1438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Count</a:t>
            </a:r>
            <a:endParaRPr lang="en-US" sz="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336522" y="3285145"/>
            <a:ext cx="517880" cy="1438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Count</a:t>
            </a:r>
            <a:endParaRPr lang="en-US" sz="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flipH="1">
            <a:off x="304796" y="206829"/>
            <a:ext cx="10798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Outlier Count Totals</a:t>
            </a:r>
            <a:endParaRPr lang="en-US" sz="4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1226570" y="6611621"/>
            <a:ext cx="8210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King et al. 2019</a:t>
            </a:r>
            <a:endParaRPr lang="en-US" sz="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4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739099" y="2794609"/>
            <a:ext cx="2661826" cy="35763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00645" y="2794609"/>
            <a:ext cx="2661826" cy="35763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6289" y="2794609"/>
            <a:ext cx="2661826" cy="35763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flipH="1">
            <a:off x="304796" y="206829"/>
            <a:ext cx="10798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Summary</a:t>
            </a:r>
            <a:endParaRPr lang="en-US" sz="4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9357" y="2971949"/>
            <a:ext cx="2342575" cy="23425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42" y="2935321"/>
            <a:ext cx="2396177" cy="239617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49971" y="5441524"/>
            <a:ext cx="26581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/>
              <a:t>High Latitude Performance</a:t>
            </a:r>
            <a:endParaRPr lang="en-US" sz="22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4784263" y="5428364"/>
            <a:ext cx="26782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/>
              <a:t>Accumulation</a:t>
            </a:r>
          </a:p>
          <a:p>
            <a:pPr algn="ctr"/>
            <a:r>
              <a:rPr lang="en-US" sz="2200" b="1" dirty="0" smtClean="0"/>
              <a:t>Period Agreement</a:t>
            </a:r>
            <a:endParaRPr lang="en-US" sz="2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8755481" y="5439662"/>
            <a:ext cx="26454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/>
              <a:t>Outlier Detection</a:t>
            </a:r>
          </a:p>
          <a:p>
            <a:pPr algn="ctr"/>
            <a:r>
              <a:rPr lang="en-US" sz="2200" b="1" dirty="0" smtClean="0"/>
              <a:t>Techniques</a:t>
            </a:r>
            <a:endParaRPr lang="en-US" sz="2200" b="1" dirty="0"/>
          </a:p>
        </p:txBody>
      </p:sp>
      <p:sp>
        <p:nvSpPr>
          <p:cNvPr id="21" name="Rectangle 20"/>
          <p:cNvSpPr/>
          <p:nvPr/>
        </p:nvSpPr>
        <p:spPr>
          <a:xfrm>
            <a:off x="3053558" y="1017815"/>
            <a:ext cx="6156960" cy="1280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Q: 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Can we use CloudSat to enhance current gridded snow products?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3" name="Elbow Connector 12"/>
          <p:cNvCxnSpPr>
            <a:stCxn id="21" idx="2"/>
            <a:endCxn id="12" idx="0"/>
          </p:cNvCxnSpPr>
          <p:nvPr/>
        </p:nvCxnSpPr>
        <p:spPr>
          <a:xfrm rot="5400000">
            <a:off x="5883481" y="2546052"/>
            <a:ext cx="496634" cy="480"/>
          </a:xfrm>
          <a:prstGeom prst="bentConnector3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>
            <a:stCxn id="21" idx="3"/>
            <a:endCxn id="14" idx="0"/>
          </p:cNvCxnSpPr>
          <p:nvPr/>
        </p:nvCxnSpPr>
        <p:spPr>
          <a:xfrm>
            <a:off x="9210518" y="1657895"/>
            <a:ext cx="859494" cy="1136714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>
            <a:stCxn id="21" idx="1"/>
            <a:endCxn id="11" idx="0"/>
          </p:cNvCxnSpPr>
          <p:nvPr/>
        </p:nvCxnSpPr>
        <p:spPr>
          <a:xfrm rot="10800000" flipV="1">
            <a:off x="2177202" y="1657895"/>
            <a:ext cx="876356" cy="1136714"/>
          </a:xfrm>
          <a:prstGeom prst="bentConnector2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/>
          <p:cNvCxnSpPr>
            <a:stCxn id="21" idx="1"/>
            <a:endCxn id="11" idx="0"/>
          </p:cNvCxnSpPr>
          <p:nvPr/>
        </p:nvCxnSpPr>
        <p:spPr>
          <a:xfrm rot="10800000" flipV="1">
            <a:off x="2177202" y="1657895"/>
            <a:ext cx="876356" cy="1136714"/>
          </a:xfrm>
          <a:prstGeom prst="bentConnector2">
            <a:avLst/>
          </a:prstGeom>
          <a:ln>
            <a:solidFill>
              <a:srgbClr val="5959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>
            <a:stCxn id="21" idx="2"/>
            <a:endCxn id="12" idx="0"/>
          </p:cNvCxnSpPr>
          <p:nvPr/>
        </p:nvCxnSpPr>
        <p:spPr>
          <a:xfrm rot="5400000">
            <a:off x="5883481" y="2546052"/>
            <a:ext cx="496634" cy="480"/>
          </a:xfrm>
          <a:prstGeom prst="bentConnector3">
            <a:avLst/>
          </a:prstGeom>
          <a:ln>
            <a:solidFill>
              <a:srgbClr val="5959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/>
          <p:cNvCxnSpPr>
            <a:stCxn id="21" idx="3"/>
            <a:endCxn id="14" idx="0"/>
          </p:cNvCxnSpPr>
          <p:nvPr/>
        </p:nvCxnSpPr>
        <p:spPr>
          <a:xfrm>
            <a:off x="9210518" y="1657895"/>
            <a:ext cx="859494" cy="1136714"/>
          </a:xfrm>
          <a:prstGeom prst="bentConnector2">
            <a:avLst/>
          </a:prstGeom>
          <a:ln>
            <a:solidFill>
              <a:srgbClr val="5959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725" y="2843476"/>
            <a:ext cx="2685635" cy="2635200"/>
          </a:xfrm>
          <a:prstGeom prst="rect">
            <a:avLst/>
          </a:prstGeom>
        </p:spPr>
      </p:pic>
      <p:sp>
        <p:nvSpPr>
          <p:cNvPr id="25" name="Frame 24"/>
          <p:cNvSpPr/>
          <p:nvPr/>
        </p:nvSpPr>
        <p:spPr>
          <a:xfrm>
            <a:off x="10194847" y="5082116"/>
            <a:ext cx="166453" cy="178511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10281874" y="4540777"/>
            <a:ext cx="0" cy="523923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258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 flipH="1">
            <a:off x="304796" y="206829"/>
            <a:ext cx="10798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Questions?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288" y="1772502"/>
            <a:ext cx="4112673" cy="29843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917" y="5649149"/>
            <a:ext cx="1313771" cy="9840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688" y="5716011"/>
            <a:ext cx="3390900" cy="8503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606" y="5971310"/>
            <a:ext cx="3187219" cy="39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51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242" y="966456"/>
            <a:ext cx="5577840" cy="55778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72" y="2135642"/>
            <a:ext cx="3580209" cy="35575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851" y="963485"/>
            <a:ext cx="5577840" cy="5577840"/>
          </a:xfrm>
          <a:prstGeom prst="rect">
            <a:avLst/>
          </a:prstGeom>
        </p:spPr>
      </p:pic>
      <p:sp>
        <p:nvSpPr>
          <p:cNvPr id="15" name="Frame 14"/>
          <p:cNvSpPr/>
          <p:nvPr/>
        </p:nvSpPr>
        <p:spPr>
          <a:xfrm>
            <a:off x="5007798" y="3217845"/>
            <a:ext cx="435851" cy="467424"/>
          </a:xfrm>
          <a:prstGeom prst="frame">
            <a:avLst>
              <a:gd name="adj1" fmla="val 809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745" y="2135642"/>
            <a:ext cx="3496956" cy="34969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745" y="2135642"/>
            <a:ext cx="3496956" cy="34969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655" y="2135642"/>
            <a:ext cx="3644626" cy="3559472"/>
          </a:xfrm>
          <a:prstGeom prst="rect">
            <a:avLst/>
          </a:prstGeom>
        </p:spPr>
      </p:pic>
      <p:sp>
        <p:nvSpPr>
          <p:cNvPr id="17" name="Frame 16"/>
          <p:cNvSpPr/>
          <p:nvPr/>
        </p:nvSpPr>
        <p:spPr>
          <a:xfrm>
            <a:off x="1662703" y="5197130"/>
            <a:ext cx="180105" cy="193152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Frame 18"/>
          <p:cNvSpPr/>
          <p:nvPr/>
        </p:nvSpPr>
        <p:spPr>
          <a:xfrm>
            <a:off x="1662703" y="5112692"/>
            <a:ext cx="180105" cy="193152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flipH="1">
            <a:off x="304796" y="206829"/>
            <a:ext cx="10798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Blended-4 Component Analysis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59886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1" animBg="1"/>
      <p:bldP spid="19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0617" y="1136618"/>
            <a:ext cx="4701146" cy="5461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055" y="1136450"/>
            <a:ext cx="4639067" cy="546179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flipH="1">
            <a:off x="304798" y="206829"/>
            <a:ext cx="85598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Northern Hemisphere Expansion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19459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6852" y="202854"/>
            <a:ext cx="5661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Bias (CloudSat </a:t>
            </a:r>
            <a:r>
              <a:rPr lang="mr-IN" sz="3600" b="1" dirty="0" smtClean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dirty="0" err="1" smtClean="0">
                <a:latin typeface="Arial" charset="0"/>
                <a:ea typeface="Arial" charset="0"/>
                <a:cs typeface="Arial" charset="0"/>
              </a:rPr>
              <a:t>dSWE</a:t>
            </a:r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)</a:t>
            </a:r>
            <a:endParaRPr lang="en-US" sz="36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2972" y="384817"/>
            <a:ext cx="6767297" cy="67672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861" y="3109427"/>
            <a:ext cx="3885353" cy="38853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153" y="-213890"/>
            <a:ext cx="3884400" cy="3884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081" y="3108851"/>
            <a:ext cx="3884400" cy="388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793" y="-213890"/>
            <a:ext cx="3884400" cy="38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039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704" y="771103"/>
            <a:ext cx="6115957" cy="56548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6852" y="202854"/>
            <a:ext cx="5661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 smtClean="0">
                <a:latin typeface="Arial" charset="0"/>
                <a:ea typeface="Arial" charset="0"/>
                <a:cs typeface="Arial" charset="0"/>
              </a:rPr>
              <a:t>Counts</a:t>
            </a:r>
            <a:endParaRPr lang="en-US" sz="36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512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25"/>
          <p:cNvSpPr/>
          <p:nvPr/>
        </p:nvSpPr>
        <p:spPr>
          <a:xfrm>
            <a:off x="4354866" y="1859212"/>
            <a:ext cx="3710112" cy="3710112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  <a:gs pos="0">
                <a:schemeClr val="bg2">
                  <a:lumMod val="9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17" y="2471675"/>
            <a:ext cx="3605381" cy="34918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436" y="1800660"/>
            <a:ext cx="3849518" cy="38495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782" y="1499190"/>
            <a:ext cx="4075394" cy="43380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436" y="1800660"/>
            <a:ext cx="3849518" cy="38495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436" y="1800660"/>
            <a:ext cx="3849518" cy="384951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1" y="2710500"/>
            <a:ext cx="400825" cy="4008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319" y="2346882"/>
            <a:ext cx="400825" cy="4008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897" y="3045732"/>
            <a:ext cx="400825" cy="4008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528" y="3524232"/>
            <a:ext cx="400825" cy="4008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63" y="2978826"/>
            <a:ext cx="400825" cy="4008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564" y="2578001"/>
            <a:ext cx="400825" cy="40082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76" y="2124476"/>
            <a:ext cx="400825" cy="40082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759800" y="2546205"/>
            <a:ext cx="77938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?</a:t>
            </a:r>
            <a:endParaRPr lang="en-US" sz="10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30063" y="2527620"/>
            <a:ext cx="77938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?</a:t>
            </a:r>
            <a:endParaRPr lang="en-US" sz="10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484" y="5698097"/>
            <a:ext cx="3063650" cy="58040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891" y="6202"/>
            <a:ext cx="3605434" cy="6858000"/>
          </a:xfrm>
          <a:prstGeom prst="rect">
            <a:avLst/>
          </a:prstGeom>
        </p:spPr>
      </p:pic>
      <p:cxnSp>
        <p:nvCxnSpPr>
          <p:cNvPr id="29" name="Straight Connector 28"/>
          <p:cNvCxnSpPr/>
          <p:nvPr/>
        </p:nvCxnSpPr>
        <p:spPr>
          <a:xfrm flipH="1">
            <a:off x="10132229" y="4360979"/>
            <a:ext cx="326207" cy="852745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983" y="1994846"/>
            <a:ext cx="3860987" cy="3414561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9362758" y="5150224"/>
            <a:ext cx="20672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Roboto" charset="0"/>
                <a:ea typeface="Roboto" charset="0"/>
                <a:cs typeface="Roboto" charset="0"/>
              </a:rPr>
              <a:t>CPR</a:t>
            </a:r>
            <a:r>
              <a:rPr lang="en-US" sz="2200" dirty="0" smtClean="0">
                <a:latin typeface="Roboto" charset="0"/>
                <a:ea typeface="Roboto" charset="0"/>
                <a:cs typeface="Roboto" charset="0"/>
              </a:rPr>
              <a:t> </a:t>
            </a:r>
            <a:r>
              <a:rPr lang="mr-IN" sz="2200" dirty="0" smtClean="0">
                <a:latin typeface="Roboto" charset="0"/>
                <a:ea typeface="Roboto" charset="0"/>
                <a:cs typeface="Roboto" charset="0"/>
              </a:rPr>
              <a:t>–</a:t>
            </a:r>
            <a:r>
              <a:rPr lang="en-US" sz="2200" dirty="0" smtClean="0">
                <a:latin typeface="Roboto" charset="0"/>
                <a:ea typeface="Roboto" charset="0"/>
                <a:cs typeface="Roboto" charset="0"/>
              </a:rPr>
              <a:t> Cloud</a:t>
            </a:r>
          </a:p>
          <a:p>
            <a:pPr algn="ctr"/>
            <a:r>
              <a:rPr lang="en-US" sz="2200" dirty="0" smtClean="0">
                <a:latin typeface="Roboto" charset="0"/>
                <a:ea typeface="Roboto" charset="0"/>
                <a:cs typeface="Roboto" charset="0"/>
              </a:rPr>
              <a:t> Profiling Radar</a:t>
            </a:r>
            <a:endParaRPr lang="en-US" sz="2200" dirty="0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 flipH="1">
            <a:off x="304799" y="206829"/>
            <a:ext cx="63833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Roboto" charset="0"/>
                <a:ea typeface="Roboto" charset="0"/>
                <a:cs typeface="Roboto" charset="0"/>
              </a:rPr>
              <a:t>Estimating Arctic Snow</a:t>
            </a:r>
            <a:endParaRPr lang="en-US" sz="4400" b="1" dirty="0"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68089" y="5230366"/>
            <a:ext cx="543900" cy="18323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9015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8" grpId="0"/>
      <p:bldP spid="3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 flipH="1">
            <a:off x="304799" y="206829"/>
            <a:ext cx="63833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Roboto" charset="0"/>
                <a:ea typeface="Roboto" charset="0"/>
                <a:cs typeface="Roboto" charset="0"/>
              </a:rPr>
              <a:t>Introducing CloudSat</a:t>
            </a:r>
            <a:endParaRPr lang="en-US" sz="4400" b="1" dirty="0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25" name="Bent Arrow 24"/>
          <p:cNvSpPr/>
          <p:nvPr/>
        </p:nvSpPr>
        <p:spPr>
          <a:xfrm>
            <a:off x="5046625" y="1872890"/>
            <a:ext cx="599768" cy="1046130"/>
          </a:xfrm>
          <a:prstGeom prst="bentArrow">
            <a:avLst>
              <a:gd name="adj1" fmla="val 20082"/>
              <a:gd name="adj2" fmla="val 25000"/>
              <a:gd name="adj3" fmla="val 25000"/>
              <a:gd name="adj4" fmla="val 43750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Bent Arrow 25"/>
          <p:cNvSpPr/>
          <p:nvPr/>
        </p:nvSpPr>
        <p:spPr>
          <a:xfrm flipV="1">
            <a:off x="5046625" y="3196817"/>
            <a:ext cx="599768" cy="1020536"/>
          </a:xfrm>
          <a:prstGeom prst="bentArrow">
            <a:avLst>
              <a:gd name="adj1" fmla="val 20082"/>
              <a:gd name="adj2" fmla="val 25000"/>
              <a:gd name="adj3" fmla="val 25000"/>
              <a:gd name="adj4" fmla="val 33914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Right Arrow 26"/>
          <p:cNvSpPr/>
          <p:nvPr/>
        </p:nvSpPr>
        <p:spPr>
          <a:xfrm>
            <a:off x="4325171" y="2683257"/>
            <a:ext cx="1520544" cy="733234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CPR Data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70" y="1575834"/>
            <a:ext cx="2998066" cy="29980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74" y="1579337"/>
            <a:ext cx="3011534" cy="299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99" y="1576286"/>
            <a:ext cx="2998800" cy="299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36" y="1577373"/>
            <a:ext cx="2998800" cy="2998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254" y="1443457"/>
            <a:ext cx="5382731" cy="32946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254" y="1443457"/>
            <a:ext cx="5382731" cy="329468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254" y="1443457"/>
            <a:ext cx="5382731" cy="3294684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1587606" y="5225198"/>
            <a:ext cx="8813050" cy="9725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066212" y="5491204"/>
            <a:ext cx="7407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CloudSat Snow Proﬁle </a:t>
            </a:r>
            <a:r>
              <a:rPr lang="en-US" sz="2400" dirty="0" smtClean="0"/>
              <a:t>product:  </a:t>
            </a:r>
            <a:r>
              <a:rPr lang="en-US" sz="2400" b="1" dirty="0" smtClean="0"/>
              <a:t>2C-SNOW-PROFILE</a:t>
            </a:r>
            <a:r>
              <a:rPr lang="en-US" sz="2400" dirty="0"/>
              <a:t> 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408458" y="1305364"/>
            <a:ext cx="1995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CloudSat Overpass:</a:t>
            </a: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0521262" y="4640358"/>
            <a:ext cx="8210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King et al. 2019</a:t>
            </a:r>
            <a:endParaRPr lang="en-US" sz="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594492" y="5234943"/>
            <a:ext cx="1398199" cy="956428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234" y="5241293"/>
            <a:ext cx="1178495" cy="104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65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43" grpId="0" animBg="1"/>
      <p:bldP spid="18" grpId="0"/>
      <p:bldP spid="2" grpId="0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228340" y="1226062"/>
            <a:ext cx="6156960" cy="1280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Q: 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Can we use CloudSat to enhance current gridded snow products?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63143" y="3136142"/>
            <a:ext cx="5709920" cy="1280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1. 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Initial validation against ground station observations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37095" y="4818892"/>
            <a:ext cx="5709920" cy="1280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2. 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Comparison with </a:t>
            </a:r>
          </a:p>
          <a:p>
            <a:pPr algn="ctr"/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gridded data products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9" name="Elbow Connector 18"/>
          <p:cNvCxnSpPr>
            <a:stCxn id="13" idx="2"/>
            <a:endCxn id="14" idx="0"/>
          </p:cNvCxnSpPr>
          <p:nvPr/>
        </p:nvCxnSpPr>
        <p:spPr>
          <a:xfrm rot="5400000">
            <a:off x="5097502" y="1926824"/>
            <a:ext cx="629920" cy="1788717"/>
          </a:xfrm>
          <a:prstGeom prst="bentConnector3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>
            <a:stCxn id="13" idx="2"/>
            <a:endCxn id="15" idx="0"/>
          </p:cNvCxnSpPr>
          <p:nvPr/>
        </p:nvCxnSpPr>
        <p:spPr>
          <a:xfrm rot="16200000" flipH="1">
            <a:off x="5993102" y="2819939"/>
            <a:ext cx="2312670" cy="1685235"/>
          </a:xfrm>
          <a:prstGeom prst="bentConnector3">
            <a:avLst>
              <a:gd name="adj1" fmla="val 13722"/>
            </a:avLst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flipH="1">
            <a:off x="304799" y="206829"/>
            <a:ext cx="55952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Overview</a:t>
            </a:r>
            <a:endParaRPr lang="en-US" sz="4400" b="1" dirty="0"/>
          </a:p>
        </p:txBody>
      </p:sp>
      <p:sp>
        <p:nvSpPr>
          <p:cNvPr id="2" name="Oval 1"/>
          <p:cNvSpPr/>
          <p:nvPr/>
        </p:nvSpPr>
        <p:spPr>
          <a:xfrm>
            <a:off x="10270134" y="4461192"/>
            <a:ext cx="958186" cy="958186"/>
          </a:xfrm>
          <a:prstGeom prst="ellipse">
            <a:avLst/>
          </a:prstGeom>
          <a:solidFill>
            <a:srgbClr val="F2F2F2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138" y="4639196"/>
            <a:ext cx="602178" cy="602178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279586" y="2752584"/>
            <a:ext cx="958186" cy="958186"/>
          </a:xfrm>
          <a:prstGeom prst="ellipse">
            <a:avLst/>
          </a:prstGeom>
          <a:solidFill>
            <a:srgbClr val="F2F2F2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790" y="2972340"/>
            <a:ext cx="518674" cy="51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7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771766" y="2070349"/>
            <a:ext cx="4749110" cy="30525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780584" y="2081487"/>
            <a:ext cx="4733279" cy="783769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296092" y="5624181"/>
            <a:ext cx="5497033" cy="7119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 flipH="1">
            <a:off x="304799" y="206829"/>
            <a:ext cx="6274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Data Products</a:t>
            </a:r>
            <a:endParaRPr lang="en-US" sz="4400" b="1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70143" y="1176995"/>
            <a:ext cx="11250591" cy="6749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 smtClean="0">
                <a:latin typeface="Calibri" charset="0"/>
                <a:ea typeface="Calibri" charset="0"/>
                <a:cs typeface="Calibri" charset="0"/>
              </a:rPr>
              <a:t>The data used </a:t>
            </a:r>
            <a:r>
              <a:rPr lang="en-US" sz="2600" smtClean="0">
                <a:latin typeface="Calibri" charset="0"/>
                <a:ea typeface="Calibri" charset="0"/>
                <a:cs typeface="Calibri" charset="0"/>
              </a:rPr>
              <a:t>in this study came </a:t>
            </a:r>
            <a:r>
              <a:rPr lang="en-US" sz="2600" dirty="0" smtClean="0">
                <a:latin typeface="Calibri" charset="0"/>
                <a:ea typeface="Calibri" charset="0"/>
                <a:cs typeface="Calibri" charset="0"/>
              </a:rPr>
              <a:t>from two sources: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86674" y="2162218"/>
            <a:ext cx="3913501" cy="6749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latin typeface="Calibri" charset="0"/>
                <a:ea typeface="Calibri" charset="0"/>
                <a:cs typeface="Calibri" charset="0"/>
              </a:rPr>
              <a:t>ECCC Stations</a:t>
            </a:r>
            <a:endParaRPr lang="en-US" sz="3600" dirty="0" smtClean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950866" y="3043920"/>
            <a:ext cx="4336357" cy="20291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charset="0"/>
              <a:buChar char="•"/>
            </a:pPr>
            <a:r>
              <a:rPr lang="en-US" sz="2600" dirty="0" smtClean="0">
                <a:latin typeface="Calibri" charset="0"/>
                <a:ea typeface="Calibri" charset="0"/>
                <a:cs typeface="Calibri" charset="0"/>
              </a:rPr>
              <a:t>Daily precipitation</a:t>
            </a:r>
            <a:r>
              <a:rPr lang="en-US" sz="26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600" dirty="0" smtClean="0">
                <a:latin typeface="Calibri" charset="0"/>
                <a:ea typeface="Calibri" charset="0"/>
                <a:cs typeface="Calibri" charset="0"/>
              </a:rPr>
              <a:t>from automatic weighing gauges</a:t>
            </a:r>
          </a:p>
          <a:p>
            <a:pPr marL="457200" indent="-457200">
              <a:buFont typeface="Arial" charset="0"/>
              <a:buChar char="•"/>
            </a:pPr>
            <a:endParaRPr lang="en-US" sz="2600" dirty="0">
              <a:latin typeface="Calibri" charset="0"/>
              <a:ea typeface="Calibri" charset="0"/>
              <a:cs typeface="Calibri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600" dirty="0" smtClean="0">
                <a:latin typeface="Calibri" charset="0"/>
                <a:ea typeface="Calibri" charset="0"/>
                <a:cs typeface="Calibri" charset="0"/>
              </a:rPr>
              <a:t>Collected from four sites across the Canadian Arctic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520194" y="2070046"/>
            <a:ext cx="4749110" cy="30525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6529012" y="2081184"/>
            <a:ext cx="4733279" cy="783769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7234179" y="2160363"/>
            <a:ext cx="4093000" cy="6749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latin typeface="Calibri" charset="0"/>
                <a:ea typeface="Calibri" charset="0"/>
                <a:cs typeface="Calibri" charset="0"/>
              </a:rPr>
              <a:t>Blended-4 SWE</a:t>
            </a:r>
            <a:endParaRPr lang="en-US" sz="3600" dirty="0" smtClean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563525" y="5647576"/>
            <a:ext cx="11617842" cy="6749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600" smtClean="0">
                <a:latin typeface="Calibri" charset="0"/>
                <a:ea typeface="Calibri" charset="0"/>
                <a:cs typeface="Calibri" charset="0"/>
              </a:rPr>
              <a:t>January 2007 to December 2015</a:t>
            </a:r>
            <a:endParaRPr lang="en-US" sz="2600" dirty="0" smtClean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6726488" y="3018915"/>
            <a:ext cx="4474575" cy="20291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charset="0"/>
              <a:buChar char="•"/>
            </a:pPr>
            <a:r>
              <a:rPr lang="en-US" sz="2600" dirty="0" smtClean="0">
                <a:latin typeface="Calibri" charset="0"/>
                <a:ea typeface="Calibri" charset="0"/>
                <a:cs typeface="Calibri" charset="0"/>
              </a:rPr>
              <a:t>Daily 1</a:t>
            </a:r>
            <a:r>
              <a:rPr lang="it-IT" sz="2800" dirty="0" smtClean="0"/>
              <a:t>° </a:t>
            </a:r>
            <a:r>
              <a:rPr lang="en-US" sz="2600" dirty="0" smtClean="0">
                <a:latin typeface="Calibri" charset="0"/>
                <a:ea typeface="Calibri" charset="0"/>
                <a:cs typeface="Calibri" charset="0"/>
              </a:rPr>
              <a:t>NH gridded terrestrial SWE product </a:t>
            </a:r>
          </a:p>
          <a:p>
            <a:pPr marL="457200" indent="-457200">
              <a:buFont typeface="Arial" charset="0"/>
              <a:buChar char="•"/>
            </a:pPr>
            <a:endParaRPr lang="en-US" sz="2600" dirty="0" smtClean="0">
              <a:latin typeface="Calibri" charset="0"/>
              <a:ea typeface="Calibri" charset="0"/>
              <a:cs typeface="Calibri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600" dirty="0" smtClean="0">
                <a:latin typeface="Calibri" charset="0"/>
                <a:ea typeface="Calibri" charset="0"/>
                <a:cs typeface="Calibri" charset="0"/>
              </a:rPr>
              <a:t>Crocus, MERRA-2, </a:t>
            </a:r>
            <a:r>
              <a:rPr lang="en-US" sz="2600" dirty="0" err="1" smtClean="0">
                <a:latin typeface="Calibri" charset="0"/>
                <a:ea typeface="Calibri" charset="0"/>
                <a:cs typeface="Calibri" charset="0"/>
              </a:rPr>
              <a:t>GlobSnow</a:t>
            </a:r>
            <a:r>
              <a:rPr lang="en-US" sz="2600" dirty="0" smtClean="0">
                <a:latin typeface="Calibri" charset="0"/>
                <a:ea typeface="Calibri" charset="0"/>
                <a:cs typeface="Calibri" charset="0"/>
              </a:rPr>
              <a:t> and Brown’s SSM</a:t>
            </a:r>
            <a:endParaRPr lang="en-US" sz="26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362" y="2171363"/>
            <a:ext cx="602178" cy="602178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3183565" y="56484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8933851" y="5184606"/>
            <a:ext cx="1134962" cy="1134962"/>
          </a:xfrm>
          <a:prstGeom prst="rect">
            <a:avLst/>
          </a:prstGeom>
        </p:spPr>
      </p:pic>
      <p:pic>
        <p:nvPicPr>
          <p:cNvPr id="46" name="Picture 45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10800000" flipH="1">
            <a:off x="2077496" y="5179574"/>
            <a:ext cx="1134000" cy="113496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913" y="2203262"/>
            <a:ext cx="518674" cy="5186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648" y="5758098"/>
            <a:ext cx="455562" cy="45556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330309" y="4907124"/>
            <a:ext cx="9669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Mudryk</a:t>
            </a:r>
            <a:r>
              <a:rPr lang="en-US" sz="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et al. 2015</a:t>
            </a:r>
            <a:endParaRPr lang="en-US" sz="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18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8205212" y="1422003"/>
            <a:ext cx="3446400" cy="37112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49898" y="4485109"/>
            <a:ext cx="2931951" cy="19629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046686" y="1421367"/>
            <a:ext cx="3593689" cy="50266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own Arrow 29"/>
          <p:cNvSpPr/>
          <p:nvPr/>
        </p:nvSpPr>
        <p:spPr>
          <a:xfrm>
            <a:off x="1911294" y="3788524"/>
            <a:ext cx="169608" cy="361356"/>
          </a:xfrm>
          <a:prstGeom prst="down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own Arrow 30"/>
          <p:cNvSpPr/>
          <p:nvPr/>
        </p:nvSpPr>
        <p:spPr>
          <a:xfrm rot="16200000">
            <a:off x="3691478" y="5302419"/>
            <a:ext cx="162622" cy="328313"/>
          </a:xfrm>
          <a:prstGeom prst="down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466064" y="1080358"/>
            <a:ext cx="2125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1. </a:t>
            </a:r>
            <a:r>
              <a:rPr lang="en-US" dirty="0" smtClean="0"/>
              <a:t>Station selection: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487966" y="4140994"/>
            <a:ext cx="2255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2. </a:t>
            </a:r>
            <a:r>
              <a:rPr lang="en-US" dirty="0" smtClean="0"/>
              <a:t>Overpass gridding: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3950008" y="1072169"/>
            <a:ext cx="2285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</a:t>
            </a:r>
            <a:r>
              <a:rPr lang="en-US" b="1" dirty="0" smtClean="0"/>
              <a:t>. </a:t>
            </a:r>
            <a:r>
              <a:rPr lang="en-US" dirty="0" smtClean="0"/>
              <a:t>CloudSat validation:</a:t>
            </a:r>
            <a:endParaRPr lang="en-US" dirty="0"/>
          </a:p>
        </p:txBody>
      </p:sp>
      <p:pic>
        <p:nvPicPr>
          <p:cNvPr id="40" name="Picture 39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357" y="1487883"/>
            <a:ext cx="3071750" cy="3589315"/>
          </a:xfrm>
          <a:prstGeom prst="rect">
            <a:avLst/>
          </a:prstGeom>
        </p:spPr>
      </p:pic>
      <p:sp>
        <p:nvSpPr>
          <p:cNvPr id="37" name="Down Arrow 36"/>
          <p:cNvSpPr/>
          <p:nvPr/>
        </p:nvSpPr>
        <p:spPr>
          <a:xfrm rot="16200000">
            <a:off x="7848090" y="3804090"/>
            <a:ext cx="174226" cy="356349"/>
          </a:xfrm>
          <a:prstGeom prst="down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8113377" y="1072169"/>
            <a:ext cx="2878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4. </a:t>
            </a:r>
            <a:r>
              <a:rPr lang="en-US" dirty="0" smtClean="0"/>
              <a:t>CloudSat gridded product: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17" y="1380174"/>
            <a:ext cx="3106185" cy="238293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8189763" y="5677300"/>
            <a:ext cx="3461849" cy="7688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NH comparison against other</a:t>
            </a:r>
          </a:p>
          <a:p>
            <a:pPr algn="ctr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gridded SWE products 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2" name="Down Arrow 41"/>
          <p:cNvSpPr/>
          <p:nvPr/>
        </p:nvSpPr>
        <p:spPr>
          <a:xfrm>
            <a:off x="9879131" y="5254176"/>
            <a:ext cx="162622" cy="328313"/>
          </a:xfrm>
          <a:prstGeom prst="down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 flipH="1">
            <a:off x="304799" y="206829"/>
            <a:ext cx="6274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Initial Validation</a:t>
            </a:r>
            <a:endParaRPr lang="en-US" sz="4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813" y="3982265"/>
            <a:ext cx="3307691" cy="2448000"/>
          </a:xfrm>
          <a:prstGeom prst="rect">
            <a:avLst/>
          </a:prstGeom>
        </p:spPr>
      </p:pic>
      <p:pic>
        <p:nvPicPr>
          <p:cNvPr id="2" name="Picture 1"/>
          <p:cNvPicPr>
            <a:picLocks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98" y="1383382"/>
            <a:ext cx="3002400" cy="23364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462" y="1487883"/>
            <a:ext cx="3373227" cy="244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60" y="4601723"/>
            <a:ext cx="2709954" cy="178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60" y="4601150"/>
            <a:ext cx="2710826" cy="178257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030789" y="1496506"/>
            <a:ext cx="1767840" cy="11449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CloudSat Accumulation Grid</a:t>
            </a:r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898751" y="6276001"/>
            <a:ext cx="8210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King et al. 2019</a:t>
            </a:r>
            <a:endParaRPr lang="en-US" sz="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95787" y="6446167"/>
            <a:ext cx="85151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Hiley</a:t>
            </a:r>
            <a:r>
              <a:rPr lang="en-US" sz="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et al. 2010</a:t>
            </a:r>
            <a:endParaRPr lang="en-US" sz="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27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27" grpId="0" animBg="1"/>
      <p:bldP spid="22" grpId="0" animBg="1"/>
      <p:bldP spid="30" grpId="0" animBg="1"/>
      <p:bldP spid="31" grpId="0" animBg="1"/>
      <p:bldP spid="33" grpId="0"/>
      <p:bldP spid="34" grpId="0"/>
      <p:bldP spid="37" grpId="0" animBg="1"/>
      <p:bldP spid="38" grpId="0"/>
      <p:bldP spid="21" grpId="0" animBg="1"/>
      <p:bldP spid="42" grpId="0" animBg="1"/>
      <p:bldP spid="8" grpId="0" animBg="1"/>
      <p:bldP spid="25" grpId="0"/>
      <p:bldP spid="26" grpId="0"/>
      <p:bldP spid="2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6403166" y="1310346"/>
            <a:ext cx="4960800" cy="3272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6414362" y="1325796"/>
            <a:ext cx="4944654" cy="783769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96348" y="1311289"/>
            <a:ext cx="4961362" cy="3270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701408" y="1320498"/>
            <a:ext cx="4948838" cy="783769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 flipH="1">
            <a:off x="304797" y="206829"/>
            <a:ext cx="70626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Monthly Changes in SWE</a:t>
            </a:r>
            <a:endParaRPr lang="en-US" sz="4400" b="1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27228" y="1374613"/>
            <a:ext cx="4397031" cy="6749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err="1" smtClean="0">
                <a:latin typeface="Calibri" charset="0"/>
                <a:ea typeface="Calibri" charset="0"/>
                <a:cs typeface="Calibri" charset="0"/>
              </a:rPr>
              <a:t>dSWE</a:t>
            </a:r>
            <a:r>
              <a:rPr lang="en-US" sz="3600" b="1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600" dirty="0" smtClean="0">
                <a:latin typeface="Calibri" charset="0"/>
                <a:ea typeface="Calibri" charset="0"/>
                <a:cs typeface="Calibri" charset="0"/>
              </a:rPr>
              <a:t>(Blended-4)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630223" y="1367883"/>
            <a:ext cx="4506685" cy="6749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latin typeface="Calibri" charset="0"/>
                <a:ea typeface="Calibri" charset="0"/>
                <a:cs typeface="Calibri" charset="0"/>
              </a:rPr>
              <a:t>CloudSat</a:t>
            </a:r>
            <a:r>
              <a:rPr lang="en-US" sz="3600" b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600" b="1" dirty="0" smtClean="0">
                <a:latin typeface="Calibri" charset="0"/>
                <a:ea typeface="Calibri" charset="0"/>
                <a:cs typeface="Calibri" charset="0"/>
              </a:rPr>
              <a:t>Average SWE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163" y="2233450"/>
            <a:ext cx="1335600" cy="133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307" y="2222650"/>
            <a:ext cx="1335600" cy="1335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69341" y="2228731"/>
            <a:ext cx="49885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/>
              <a:t>-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53243" y="3660165"/>
            <a:ext cx="5047572" cy="6749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600" dirty="0" smtClean="0">
                <a:latin typeface="Calibri" charset="0"/>
                <a:ea typeface="Calibri" charset="0"/>
                <a:cs typeface="Calibri" charset="0"/>
              </a:rPr>
              <a:t>The difference in average SWE between 2 consecutive months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84952" y="2617405"/>
            <a:ext cx="1562276" cy="6749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3600" b="1" dirty="0" smtClean="0"/>
              <a:t>Δ</a:t>
            </a:r>
            <a:r>
              <a:rPr lang="en-US" sz="3600" b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600" b="1" dirty="0" smtClean="0">
                <a:latin typeface="Calibri" charset="0"/>
                <a:ea typeface="Calibri" charset="0"/>
                <a:cs typeface="Calibri" charset="0"/>
              </a:rPr>
              <a:t>Feb =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6500807" y="2623321"/>
            <a:ext cx="1562276" cy="6749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3600" b="1" dirty="0" smtClean="0">
                <a:latin typeface="Calibri" charset="0"/>
                <a:ea typeface="Calibri" charset="0"/>
                <a:cs typeface="Calibri" charset="0"/>
              </a:rPr>
              <a:t>Feb</a:t>
            </a:r>
            <a:r>
              <a:rPr lang="en-CA" sz="3600" b="1" dirty="0" smtClean="0"/>
              <a:t> </a:t>
            </a:r>
            <a:r>
              <a:rPr lang="en-US" sz="3600" b="1" dirty="0" smtClean="0">
                <a:latin typeface="Calibri" charset="0"/>
                <a:ea typeface="Calibri" charset="0"/>
                <a:cs typeface="Calibri" charset="0"/>
              </a:rPr>
              <a:t>=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604558" y="2636083"/>
            <a:ext cx="641134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359780" y="3658586"/>
            <a:ext cx="5047572" cy="6749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600" dirty="0" smtClean="0">
                <a:latin typeface="Calibri" charset="0"/>
                <a:ea typeface="Calibri" charset="0"/>
                <a:cs typeface="Calibri" charset="0"/>
              </a:rPr>
              <a:t>The average CloudSat snowfall</a:t>
            </a:r>
          </a:p>
          <a:p>
            <a:pPr algn="ctr"/>
            <a:r>
              <a:rPr lang="en-US" sz="2600" dirty="0" smtClean="0">
                <a:latin typeface="Calibri" charset="0"/>
                <a:ea typeface="Calibri" charset="0"/>
                <a:cs typeface="Calibri" charset="0"/>
              </a:rPr>
              <a:t> over the same 2 month period 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7468338" y="2623320"/>
            <a:ext cx="1334289" cy="6749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err="1" smtClean="0">
                <a:latin typeface="Calibri" charset="0"/>
                <a:ea typeface="Calibri" charset="0"/>
                <a:cs typeface="Calibri" charset="0"/>
              </a:rPr>
              <a:t>Avg</a:t>
            </a:r>
            <a:r>
              <a:rPr lang="en-US" sz="36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600" dirty="0" smtClean="0">
                <a:latin typeface="Calibri" charset="0"/>
                <a:ea typeface="Calibri" charset="0"/>
                <a:cs typeface="Calibri" charset="0"/>
              </a:rPr>
              <a:t>(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098" y="2237927"/>
            <a:ext cx="1337701" cy="13377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750" y="2237927"/>
            <a:ext cx="1337701" cy="1337701"/>
          </a:xfrm>
          <a:prstGeom prst="rect">
            <a:avLst/>
          </a:prstGeom>
        </p:spPr>
      </p:pic>
      <p:sp>
        <p:nvSpPr>
          <p:cNvPr id="33" name="Title 1"/>
          <p:cNvSpPr txBox="1">
            <a:spLocks/>
          </p:cNvSpPr>
          <p:nvPr/>
        </p:nvSpPr>
        <p:spPr>
          <a:xfrm>
            <a:off x="11008638" y="2655004"/>
            <a:ext cx="335450" cy="6749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>
                <a:latin typeface="Calibri" charset="0"/>
                <a:ea typeface="Calibri" charset="0"/>
                <a:cs typeface="Calibri" charset="0"/>
              </a:rPr>
              <a:t>)</a:t>
            </a: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9681424" y="2681935"/>
            <a:ext cx="335450" cy="6749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latin typeface="Calibri" charset="0"/>
                <a:ea typeface="Calibri" charset="0"/>
                <a:cs typeface="Calibri" charset="0"/>
              </a:rPr>
              <a:t>,</a:t>
            </a:r>
            <a:endParaRPr lang="en-US" sz="3600" dirty="0" smtClean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02" y="5010782"/>
            <a:ext cx="3387109" cy="1506696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5119960" y="5259130"/>
            <a:ext cx="2088664" cy="11354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How well </a:t>
            </a:r>
            <a:r>
              <a:rPr lang="en-US" sz="2400" smtClean="0">
                <a:solidFill>
                  <a:schemeClr val="tx1"/>
                </a:solidFill>
              </a:rPr>
              <a:t>do </a:t>
            </a:r>
          </a:p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these agree?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21" name="Elbow Connector 20"/>
          <p:cNvCxnSpPr>
            <a:stCxn id="16" idx="2"/>
            <a:endCxn id="26" idx="0"/>
          </p:cNvCxnSpPr>
          <p:nvPr/>
        </p:nvCxnSpPr>
        <p:spPr>
          <a:xfrm rot="5400000">
            <a:off x="7185737" y="3561301"/>
            <a:ext cx="676384" cy="2719274"/>
          </a:xfrm>
          <a:prstGeom prst="bentConnector3">
            <a:avLst/>
          </a:prstGeom>
          <a:ln>
            <a:solidFill>
              <a:srgbClr val="5959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15" idx="2"/>
            <a:endCxn id="26" idx="0"/>
          </p:cNvCxnSpPr>
          <p:nvPr/>
        </p:nvCxnSpPr>
        <p:spPr>
          <a:xfrm rot="16200000" flipH="1">
            <a:off x="4331981" y="3426818"/>
            <a:ext cx="677359" cy="2987263"/>
          </a:xfrm>
          <a:prstGeom prst="bentConnector3">
            <a:avLst/>
          </a:prstGeom>
          <a:ln>
            <a:solidFill>
              <a:srgbClr val="5959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3890" y="5532257"/>
            <a:ext cx="1070527" cy="74068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20543">
            <a:off x="8945889" y="4647252"/>
            <a:ext cx="1951294" cy="194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20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 flipH="1">
            <a:off x="304796" y="206829"/>
            <a:ext cx="10798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Seasonal Correlations</a:t>
            </a:r>
            <a:endParaRPr lang="en-US" sz="4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800" y="1087200"/>
            <a:ext cx="4697681" cy="54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200" y="1087200"/>
            <a:ext cx="4697681" cy="5457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201822" y="6329356"/>
            <a:ext cx="8210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King et al. 2019</a:t>
            </a:r>
            <a:endParaRPr lang="en-US" sz="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90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4441003" y="1631058"/>
            <a:ext cx="3341768" cy="42819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flipH="1">
            <a:off x="304796" y="206829"/>
            <a:ext cx="10798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Outlier Detection</a:t>
            </a:r>
            <a:endParaRPr lang="en-US" sz="4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088900" y="5679062"/>
            <a:ext cx="2605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rgbClr val="FF0000"/>
                </a:solidFill>
              </a:rPr>
              <a:t>Δ</a:t>
            </a:r>
            <a:r>
              <a:rPr lang="en-CA" b="1" dirty="0" smtClean="0"/>
              <a:t> = </a:t>
            </a:r>
            <a:r>
              <a:rPr lang="en-US" dirty="0" smtClean="0"/>
              <a:t>(Jan 2008 </a:t>
            </a:r>
            <a:r>
              <a:rPr lang="mr-IN" dirty="0" smtClean="0"/>
              <a:t>–</a:t>
            </a:r>
            <a:r>
              <a:rPr lang="en-US" dirty="0" smtClean="0"/>
              <a:t> Dec 2007)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589186" y="4608512"/>
            <a:ext cx="29908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Dec </a:t>
            </a:r>
            <a:r>
              <a:rPr lang="en-CA" dirty="0" err="1"/>
              <a:t>a</a:t>
            </a:r>
            <a:r>
              <a:rPr lang="en-CA" dirty="0" err="1" smtClean="0"/>
              <a:t>vg</a:t>
            </a:r>
            <a:r>
              <a:rPr lang="en-CA" dirty="0" smtClean="0"/>
              <a:t> Max Temp = </a:t>
            </a:r>
            <a:r>
              <a:rPr lang="en-CA" b="1" dirty="0" smtClean="0"/>
              <a:t>-24.5 </a:t>
            </a:r>
            <a:r>
              <a:rPr lang="it-IT" b="1" dirty="0" smtClean="0"/>
              <a:t>°</a:t>
            </a:r>
            <a:r>
              <a:rPr lang="en-CA" b="1" dirty="0" smtClean="0"/>
              <a:t>C</a:t>
            </a:r>
          </a:p>
          <a:p>
            <a:r>
              <a:rPr lang="en-US" dirty="0" smtClean="0"/>
              <a:t>Jan </a:t>
            </a:r>
            <a:r>
              <a:rPr lang="en-US" dirty="0" err="1"/>
              <a:t>a</a:t>
            </a:r>
            <a:r>
              <a:rPr lang="en-US" dirty="0" err="1" smtClean="0"/>
              <a:t>vg</a:t>
            </a:r>
            <a:r>
              <a:rPr lang="en-US" dirty="0" smtClean="0"/>
              <a:t> Max Temp =  </a:t>
            </a:r>
            <a:r>
              <a:rPr lang="en-US" b="1" dirty="0" smtClean="0"/>
              <a:t>-28.3 </a:t>
            </a:r>
            <a:r>
              <a:rPr lang="it-IT" b="1" dirty="0" smtClean="0"/>
              <a:t>°</a:t>
            </a:r>
            <a:r>
              <a:rPr lang="en-US" b="1" dirty="0" smtClean="0"/>
              <a:t>C</a:t>
            </a:r>
            <a:endParaRPr lang="en-CA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247567" y="1671807"/>
            <a:ext cx="163153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500" b="1" dirty="0" smtClean="0"/>
              <a:t>ECCC Data:</a:t>
            </a:r>
            <a:endParaRPr lang="en-CA" sz="25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967859" y="2063808"/>
            <a:ext cx="2367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smtClean="0"/>
              <a:t>Location: </a:t>
            </a:r>
            <a:r>
              <a:rPr lang="en-CA" dirty="0" smtClean="0"/>
              <a:t>Resolute Bay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575192" y="5459002"/>
            <a:ext cx="318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No recorded liquid precipitation</a:t>
            </a:r>
            <a:endParaRPr lang="en-CA" dirty="0"/>
          </a:p>
        </p:txBody>
      </p:sp>
      <p:sp>
        <p:nvSpPr>
          <p:cNvPr id="19" name="TextBox 18"/>
          <p:cNvSpPr txBox="1"/>
          <p:nvPr/>
        </p:nvSpPr>
        <p:spPr>
          <a:xfrm>
            <a:off x="4524392" y="5168639"/>
            <a:ext cx="3299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Station </a:t>
            </a:r>
            <a:r>
              <a:rPr lang="en-CA" dirty="0" err="1" smtClean="0"/>
              <a:t>avg</a:t>
            </a:r>
            <a:r>
              <a:rPr lang="en-CA" dirty="0" smtClean="0"/>
              <a:t> snowfall = </a:t>
            </a:r>
            <a:r>
              <a:rPr lang="en-CA" b="1" dirty="0" smtClean="0"/>
              <a:t>6</a:t>
            </a:r>
            <a:r>
              <a:rPr lang="en-CA" dirty="0" smtClean="0"/>
              <a:t> </a:t>
            </a:r>
            <a:r>
              <a:rPr lang="en-CA" b="1" dirty="0" smtClean="0"/>
              <a:t>mm SWE</a:t>
            </a:r>
            <a:endParaRPr lang="en-CA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00" y="1763598"/>
            <a:ext cx="3951405" cy="38772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128" y="1779147"/>
            <a:ext cx="3877200" cy="38772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128" y="1777238"/>
            <a:ext cx="3877200" cy="38772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886" y="1778394"/>
            <a:ext cx="3874164" cy="387416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75" y="1762848"/>
            <a:ext cx="3951405" cy="38772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52" y="1760747"/>
            <a:ext cx="3951405" cy="38772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/>
        </p:nvCxnSpPr>
        <p:spPr>
          <a:xfrm>
            <a:off x="571225" y="4634379"/>
            <a:ext cx="3458469" cy="0"/>
          </a:xfrm>
          <a:prstGeom prst="line">
            <a:avLst/>
          </a:prstGeom>
          <a:ln>
            <a:solidFill>
              <a:srgbClr val="3B3838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2584935" y="4262846"/>
            <a:ext cx="0" cy="774731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3280" y="5074170"/>
            <a:ext cx="1058636" cy="17907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99" y="1939048"/>
            <a:ext cx="3454262" cy="3373266"/>
          </a:xfrm>
          <a:prstGeom prst="rect">
            <a:avLst/>
          </a:prstGeom>
        </p:spPr>
      </p:pic>
      <p:sp>
        <p:nvSpPr>
          <p:cNvPr id="30" name="Frame 29"/>
          <p:cNvSpPr/>
          <p:nvPr/>
        </p:nvSpPr>
        <p:spPr>
          <a:xfrm>
            <a:off x="2478151" y="5074170"/>
            <a:ext cx="208694" cy="223812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Frame 23"/>
          <p:cNvSpPr/>
          <p:nvPr/>
        </p:nvSpPr>
        <p:spPr>
          <a:xfrm>
            <a:off x="2091765" y="2623835"/>
            <a:ext cx="208694" cy="223812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Frame 24"/>
          <p:cNvSpPr/>
          <p:nvPr/>
        </p:nvSpPr>
        <p:spPr>
          <a:xfrm>
            <a:off x="2542006" y="2040206"/>
            <a:ext cx="208694" cy="223812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34" name="Frame 33"/>
          <p:cNvSpPr/>
          <p:nvPr/>
        </p:nvSpPr>
        <p:spPr>
          <a:xfrm>
            <a:off x="604136" y="2946392"/>
            <a:ext cx="208694" cy="223812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4871148" y="2436041"/>
            <a:ext cx="2523600" cy="215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36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11" grpId="0"/>
      <p:bldP spid="11" grpId="1"/>
      <p:bldP spid="12" grpId="0"/>
      <p:bldP spid="14" grpId="0"/>
      <p:bldP spid="15" grpId="0"/>
      <p:bldP spid="16" grpId="0"/>
      <p:bldP spid="19" grpId="0"/>
      <p:bldP spid="30" grpId="0" animBg="1"/>
      <p:bldP spid="24" grpId="0" animBg="1"/>
      <p:bldP spid="25" grpId="0" animBg="1"/>
      <p:bldP spid="3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5868</TotalTime>
  <Words>1019</Words>
  <Application>Microsoft Macintosh PowerPoint</Application>
  <PresentationFormat>Widescreen</PresentationFormat>
  <Paragraphs>127</Paragraphs>
  <Slides>16</Slides>
  <Notes>15</Notes>
  <HiddenSlides>4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Mangal</vt:lpstr>
      <vt:lpstr>Roboto</vt:lpstr>
      <vt:lpstr>Office Theme</vt:lpstr>
      <vt:lpstr>Evaluation of Gridded Snow Products Using CloudSat Snowfall Estimates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Fraser King</dc:creator>
  <cp:lastModifiedBy>Fraser King</cp:lastModifiedBy>
  <cp:revision>786</cp:revision>
  <cp:lastPrinted>2019-04-07T17:24:42Z</cp:lastPrinted>
  <dcterms:created xsi:type="dcterms:W3CDTF">2018-10-30T15:56:41Z</dcterms:created>
  <dcterms:modified xsi:type="dcterms:W3CDTF">2019-04-21T10:31:52Z</dcterms:modified>
</cp:coreProperties>
</file>