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77" r:id="rId6"/>
    <p:sldId id="269" r:id="rId7"/>
    <p:sldId id="271" r:id="rId8"/>
    <p:sldId id="287" r:id="rId9"/>
    <p:sldId id="285" r:id="rId10"/>
    <p:sldId id="288" r:id="rId11"/>
    <p:sldId id="282" r:id="rId12"/>
    <p:sldId id="278" r:id="rId13"/>
    <p:sldId id="260" r:id="rId14"/>
    <p:sldId id="281" r:id="rId15"/>
    <p:sldId id="268" r:id="rId16"/>
    <p:sldId id="265" r:id="rId17"/>
    <p:sldId id="275" r:id="rId18"/>
    <p:sldId id="261" r:id="rId19"/>
    <p:sldId id="276" r:id="rId20"/>
    <p:sldId id="284" r:id="rId21"/>
    <p:sldId id="280" r:id="rId22"/>
    <p:sldId id="283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121" autoAdjust="0"/>
  </p:normalViewPr>
  <p:slideViewPr>
    <p:cSldViewPr>
      <p:cViewPr>
        <p:scale>
          <a:sx n="100" d="100"/>
          <a:sy n="100" d="100"/>
        </p:scale>
        <p:origin x="-516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5717-8E7B-4B13-8567-66083CB06DFD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24AB-48D9-46B6-892B-2BB0C9794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3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24AB-48D9-46B6-892B-2BB0C97940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7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8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9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1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3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8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7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4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1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6549-0A9A-4C73-B7F7-B7709331553B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82BD-7494-4444-AEFE-DF7B2DB2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9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-hazards-earth-syst-sci.net/14/773/2014/nhess-14-773-2014.html" TargetMode="External"/><Relationship Id="rId2" Type="http://schemas.openxmlformats.org/officeDocument/2006/relationships/hyperlink" Target="http://dx.doi.org/10.1016/j.jastp.2009.12.00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8/s41598-018-36341-z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64703"/>
            <a:ext cx="8640960" cy="2016225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The DC and AC global atmospheric electric circuits as central tenets in Earth system science today</a:t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128792" cy="345638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Michael J. Rycroft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CAESAR Consultancy, Cambridge, U.K.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Presentation at EGU General Assembly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Vienna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7 to 12 April 2019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Ionospheric conductance, 19 UT, July, active Sun </a:t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>Top panel: integral Pedersen conductance</a:t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>Bottom panel: Hall conductance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2050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65" y="2132856"/>
            <a:ext cx="49202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2088232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Return part of global circuit, land/ocean surface, with spatially varying conductivity</a:t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>T. </a:t>
            </a:r>
            <a:r>
              <a:rPr lang="en-GB" sz="3600" dirty="0" err="1" smtClean="0">
                <a:solidFill>
                  <a:srgbClr val="FF0000"/>
                </a:solidFill>
              </a:rPr>
              <a:t>Divett</a:t>
            </a:r>
            <a:r>
              <a:rPr lang="en-GB" sz="3600" dirty="0" smtClean="0">
                <a:solidFill>
                  <a:srgbClr val="FF0000"/>
                </a:solidFill>
              </a:rPr>
              <a:t> et al., Space Weather </a:t>
            </a:r>
            <a:r>
              <a:rPr lang="en-GB" sz="3600" b="1" dirty="0" smtClean="0">
                <a:solidFill>
                  <a:srgbClr val="FF0000"/>
                </a:solidFill>
              </a:rPr>
              <a:t>15</a:t>
            </a:r>
            <a:r>
              <a:rPr lang="en-GB" sz="3600" dirty="0" smtClean="0">
                <a:solidFill>
                  <a:srgbClr val="FF0000"/>
                </a:solidFill>
              </a:rPr>
              <a:t>, 1396-1412, 2017 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5365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AC global atmospheric electric circuit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GB" dirty="0"/>
              <a:t>Schumann resonances of Earth-ionosphere </a:t>
            </a:r>
            <a:r>
              <a:rPr lang="en-GB" dirty="0" smtClean="0"/>
              <a:t>cavity </a:t>
            </a:r>
            <a:r>
              <a:rPr lang="en-GB" dirty="0"/>
              <a:t>(</a:t>
            </a:r>
            <a:r>
              <a:rPr lang="en-GB" dirty="0" smtClean="0"/>
              <a:t>8, 14, 20 …Hz</a:t>
            </a:r>
            <a:r>
              <a:rPr lang="en-GB" dirty="0"/>
              <a:t>) (Rycroft, 1965; </a:t>
            </a:r>
            <a:r>
              <a:rPr lang="en-GB" dirty="0" err="1"/>
              <a:t>Simoes</a:t>
            </a:r>
            <a:r>
              <a:rPr lang="en-GB" dirty="0"/>
              <a:t> et al., 2008</a:t>
            </a:r>
            <a:r>
              <a:rPr lang="en-GB" dirty="0" smtClean="0"/>
              <a:t>)</a:t>
            </a:r>
          </a:p>
          <a:p>
            <a:r>
              <a:rPr lang="en-GB" dirty="0" smtClean="0"/>
              <a:t>Lowest energy photons in the Universe</a:t>
            </a:r>
            <a:endParaRPr lang="en-GB" dirty="0"/>
          </a:p>
          <a:p>
            <a:r>
              <a:rPr lang="en-GB" dirty="0"/>
              <a:t>“There is music in the spacing of the spheres”, Pythagoras</a:t>
            </a:r>
          </a:p>
          <a:p>
            <a:r>
              <a:rPr lang="en-GB" dirty="0"/>
              <a:t>Geo-location of strong lightning discharges</a:t>
            </a:r>
          </a:p>
          <a:p>
            <a:r>
              <a:rPr lang="en-GB" dirty="0"/>
              <a:t>Need few observing stations around Earth (Whitley et al., 2011)</a:t>
            </a:r>
          </a:p>
          <a:p>
            <a:r>
              <a:rPr lang="en-GB" dirty="0"/>
              <a:t>“Q bursts” (Ogawa, 1967</a:t>
            </a:r>
            <a:r>
              <a:rPr lang="en-GB" dirty="0" smtClean="0"/>
              <a:t>) produced by the strongest lightning discharges and by sprites</a:t>
            </a:r>
            <a:endParaRPr lang="en-GB" dirty="0"/>
          </a:p>
          <a:p>
            <a:r>
              <a:rPr lang="en-GB" dirty="0"/>
              <a:t>Atmospherics (</a:t>
            </a:r>
            <a:r>
              <a:rPr lang="en-GB" dirty="0" err="1"/>
              <a:t>sferics</a:t>
            </a:r>
            <a:r>
              <a:rPr lang="en-GB" dirty="0"/>
              <a:t>, kHz radiation): lightning detection networks, e.g., WWLLN</a:t>
            </a:r>
          </a:p>
          <a:p>
            <a:r>
              <a:rPr lang="en-GB" dirty="0"/>
              <a:t>Hutchins et al. (2014) study thunderstorm contribution to global circuit current using WWLLN </a:t>
            </a:r>
            <a:r>
              <a:rPr lang="en-GB" dirty="0" smtClean="0"/>
              <a:t>data: they estimated 1.1 kA</a:t>
            </a:r>
            <a:endParaRPr lang="en-GB" dirty="0"/>
          </a:p>
          <a:p>
            <a:r>
              <a:rPr lang="en-GB" dirty="0" err="1"/>
              <a:t>Mezuman</a:t>
            </a:r>
            <a:r>
              <a:rPr lang="en-GB" dirty="0"/>
              <a:t> et al. (2014) study thunderstorm centres in relation to Carnegie curve, and over </a:t>
            </a:r>
            <a:r>
              <a:rPr lang="en-GB" dirty="0" smtClean="0"/>
              <a:t>oceans</a:t>
            </a:r>
            <a:endParaRPr lang="en-GB" dirty="0"/>
          </a:p>
          <a:p>
            <a:r>
              <a:rPr lang="en-GB" dirty="0"/>
              <a:t>Rapid “teleconnection” of electrical phenomena around global circuit: </a:t>
            </a:r>
            <a:r>
              <a:rPr lang="en-GB" dirty="0" smtClean="0"/>
              <a:t>time constant, tau ~ minutes </a:t>
            </a:r>
            <a:r>
              <a:rPr lang="en-GB" dirty="0"/>
              <a:t>(DC), 0.1 s (AC)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0"/>
            <a:ext cx="9649072" cy="148478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</a:t>
            </a:r>
            <a:r>
              <a:rPr lang="en-GB" sz="3600" dirty="0" smtClean="0">
                <a:solidFill>
                  <a:srgbClr val="FF0000"/>
                </a:solidFill>
              </a:rPr>
              <a:t>he DC and AC (fundamental Schumann resonance) global circuit models are consistent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18051"/>
          </a:xfrm>
        </p:spPr>
        <p:txBody>
          <a:bodyPr/>
          <a:lstStyle/>
          <a:p>
            <a:r>
              <a:rPr lang="en-GB" sz="2000" dirty="0" smtClean="0"/>
              <a:t>R.K. Cole and E.T. Pierce, </a:t>
            </a:r>
            <a:r>
              <a:rPr lang="en-GB" sz="2000" dirty="0"/>
              <a:t>Electrification in the Earth's atmosphere for altitudes between 0 and 100 </a:t>
            </a:r>
            <a:r>
              <a:rPr lang="en-GB" sz="2000" dirty="0" err="1" smtClean="0"/>
              <a:t>kilometers</a:t>
            </a:r>
            <a:r>
              <a:rPr lang="en-GB" sz="2000" dirty="0" smtClean="0"/>
              <a:t>, JGR </a:t>
            </a:r>
            <a:r>
              <a:rPr lang="en-GB" sz="2000" b="1" dirty="0" smtClean="0"/>
              <a:t>70</a:t>
            </a:r>
            <a:r>
              <a:rPr lang="en-GB" sz="2000" dirty="0" smtClean="0"/>
              <a:t>, 2735-2749, 1965.  Used ELF radio wave data</a:t>
            </a:r>
          </a:p>
          <a:p>
            <a:r>
              <a:rPr lang="en-GB" sz="2000" dirty="0" smtClean="0"/>
              <a:t>I.G</a:t>
            </a:r>
            <a:r>
              <a:rPr lang="en-GB" sz="2000" dirty="0"/>
              <a:t>. </a:t>
            </a:r>
            <a:r>
              <a:rPr lang="en-GB" sz="2000" dirty="0" err="1"/>
              <a:t>Kudintseva</a:t>
            </a:r>
            <a:r>
              <a:rPr lang="en-GB" sz="2000" dirty="0"/>
              <a:t>, A.P. </a:t>
            </a:r>
            <a:r>
              <a:rPr lang="en-GB" sz="2000" dirty="0" err="1"/>
              <a:t>Nickolaenko</a:t>
            </a:r>
            <a:r>
              <a:rPr lang="en-GB" sz="2000" dirty="0"/>
              <a:t>, M.J. Rycroft and A. </a:t>
            </a:r>
            <a:r>
              <a:rPr lang="en-GB" sz="2000" dirty="0" err="1"/>
              <a:t>Odzimek</a:t>
            </a:r>
            <a:r>
              <a:rPr lang="en-GB" sz="2000" dirty="0"/>
              <a:t>, AC and DC global electric circuit properties and the height profile of atmospheric conductivity, Annals of Geophysics </a:t>
            </a:r>
            <a:r>
              <a:rPr lang="en-GB" sz="2000" b="1" dirty="0"/>
              <a:t>59</a:t>
            </a:r>
            <a:r>
              <a:rPr lang="en-GB" sz="2000" dirty="0"/>
              <a:t>, 5, A0545, doi:10.4401/ag-6870, </a:t>
            </a:r>
            <a:r>
              <a:rPr lang="en-GB" sz="2000" dirty="0" smtClean="0"/>
              <a:t>2016. Propose new hybrid model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040561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1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What is the power available in these circuits ?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Power of thunderstorms ~ 100 MV x 1,250 A ~ 10</a:t>
            </a:r>
            <a:r>
              <a:rPr lang="en-GB" baseline="30000" dirty="0" smtClean="0"/>
              <a:t>11 </a:t>
            </a:r>
            <a:r>
              <a:rPr lang="en-GB" dirty="0" smtClean="0"/>
              <a:t>W</a:t>
            </a:r>
          </a:p>
          <a:p>
            <a:r>
              <a:rPr lang="en-GB" dirty="0"/>
              <a:t>Lightning: global energy dissipation rate ~  10</a:t>
            </a:r>
            <a:r>
              <a:rPr lang="en-GB" baseline="30000" dirty="0"/>
              <a:t>11 </a:t>
            </a:r>
            <a:r>
              <a:rPr lang="en-GB" dirty="0"/>
              <a:t>W, according to Sellers (1965</a:t>
            </a:r>
            <a:r>
              <a:rPr lang="en-GB" dirty="0" smtClean="0"/>
              <a:t>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DC circuit</a:t>
            </a:r>
          </a:p>
          <a:p>
            <a:r>
              <a:rPr lang="en-GB" dirty="0" smtClean="0"/>
              <a:t>Power = 250,000 V x 1,250 A ~ 3 x 10</a:t>
            </a:r>
            <a:r>
              <a:rPr lang="en-GB" baseline="30000" dirty="0" smtClean="0"/>
              <a:t>8</a:t>
            </a:r>
            <a:r>
              <a:rPr lang="en-GB" dirty="0" smtClean="0"/>
              <a:t> W, </a:t>
            </a:r>
            <a:r>
              <a:rPr lang="en-GB" dirty="0"/>
              <a:t>~</a:t>
            </a:r>
            <a:r>
              <a:rPr lang="en-GB" dirty="0" smtClean="0"/>
              <a:t> 300 MW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AC circuit</a:t>
            </a:r>
          </a:p>
          <a:p>
            <a:r>
              <a:rPr lang="en-GB" dirty="0" smtClean="0"/>
              <a:t>Energy flux, </a:t>
            </a:r>
            <a:r>
              <a:rPr lang="en-GB" dirty="0" err="1" smtClean="0"/>
              <a:t>Poynting</a:t>
            </a:r>
            <a:r>
              <a:rPr lang="en-GB" dirty="0" smtClean="0"/>
              <a:t> vector </a:t>
            </a:r>
            <a:r>
              <a:rPr lang="en-GB" b="1" dirty="0" smtClean="0"/>
              <a:t>S</a:t>
            </a:r>
            <a:r>
              <a:rPr lang="en-GB" dirty="0" smtClean="0"/>
              <a:t> = </a:t>
            </a:r>
            <a:r>
              <a:rPr lang="en-GB" b="1" dirty="0" smtClean="0"/>
              <a:t>E</a:t>
            </a:r>
            <a:r>
              <a:rPr lang="en-GB" dirty="0" smtClean="0"/>
              <a:t> x </a:t>
            </a:r>
            <a:r>
              <a:rPr lang="en-GB" b="1" dirty="0" smtClean="0"/>
              <a:t>B</a:t>
            </a:r>
            <a:r>
              <a:rPr lang="en-GB" dirty="0" smtClean="0"/>
              <a:t>/</a:t>
            </a:r>
            <a:r>
              <a:rPr lang="el-GR" dirty="0" smtClean="0"/>
              <a:t>μ</a:t>
            </a:r>
            <a:r>
              <a:rPr lang="en-GB" baseline="-25000" dirty="0" smtClean="0"/>
              <a:t>o </a:t>
            </a:r>
            <a:r>
              <a:rPr lang="en-GB" dirty="0" smtClean="0"/>
              <a:t>= c </a:t>
            </a:r>
            <a:r>
              <a:rPr lang="el-GR" dirty="0"/>
              <a:t>ϵ</a:t>
            </a:r>
            <a:r>
              <a:rPr lang="en-GB" baseline="-25000" dirty="0" smtClean="0"/>
              <a:t>0  </a:t>
            </a:r>
            <a:r>
              <a:rPr lang="en-GB" dirty="0" smtClean="0"/>
              <a:t>E</a:t>
            </a:r>
            <a:r>
              <a:rPr lang="en-GB" baseline="30000" dirty="0" smtClean="0"/>
              <a:t>2</a:t>
            </a:r>
          </a:p>
          <a:p>
            <a:pPr marL="0" indent="0">
              <a:buNone/>
            </a:pPr>
            <a:r>
              <a:rPr lang="en-GB" baseline="30000" dirty="0"/>
              <a:t> </a:t>
            </a:r>
            <a:r>
              <a:rPr lang="en-GB" baseline="30000" dirty="0" smtClean="0"/>
              <a:t>     </a:t>
            </a:r>
            <a:r>
              <a:rPr lang="en-GB" dirty="0" smtClean="0"/>
              <a:t>With E</a:t>
            </a:r>
            <a:r>
              <a:rPr lang="en-GB" baseline="-25000" dirty="0" smtClean="0"/>
              <a:t>ELF</a:t>
            </a:r>
            <a:r>
              <a:rPr lang="en-GB" dirty="0" smtClean="0"/>
              <a:t> ~ 1 mV/m, S ~ 3 x 10</a:t>
            </a:r>
            <a:r>
              <a:rPr lang="en-GB" baseline="30000" dirty="0" smtClean="0"/>
              <a:t>-9</a:t>
            </a:r>
            <a:r>
              <a:rPr lang="en-GB" dirty="0" smtClean="0"/>
              <a:t> Wm</a:t>
            </a:r>
            <a:r>
              <a:rPr lang="en-GB" baseline="30000" dirty="0" smtClean="0"/>
              <a:t>-2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Over area = Earth’s diameter x height of ionosphere,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energy ~ 1 kW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1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2592288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(and semi-fair) weather model results</a:t>
            </a:r>
            <a:br>
              <a:rPr lang="en-GB" alt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Rycroft </a:t>
            </a:r>
            <a:r>
              <a:rPr lang="en-GB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al., </a:t>
            </a:r>
            <a:r>
              <a:rPr lang="en-GB" alt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JASTP, </a:t>
            </a:r>
            <a:r>
              <a:rPr lang="en-GB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r>
              <a:rPr lang="en-GB" alt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2485-2509,2007</a:t>
            </a:r>
            <a:r>
              <a:rPr lang="en-GB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Apply Gauss’ law of electrostatics: in b), </a:t>
            </a:r>
            <a:r>
              <a:rPr lang="en-GB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2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en-GB" alt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~ 130 V/m</a:t>
            </a:r>
            <a:b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In c), 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ote that ~ </a:t>
            </a:r>
            <a:r>
              <a:rPr lang="en-GB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 of the positive electric charge in the atmosphere lies at altitudes BELOW 4 km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0" descr="fig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2276872"/>
          </a:xfrm>
        </p:spPr>
        <p:txBody>
          <a:bodyPr>
            <a:noAutofit/>
          </a:bodyPr>
          <a:lstStyle/>
          <a:p>
            <a:r>
              <a:rPr lang="en-GB" altLang="en-US" sz="3600" dirty="0" smtClean="0">
                <a:solidFill>
                  <a:srgbClr val="FF0000"/>
                </a:solidFill>
              </a:rPr>
              <a:t/>
            </a:r>
            <a:br>
              <a:rPr lang="en-GB" altLang="en-US" sz="3600" dirty="0" smtClean="0">
                <a:solidFill>
                  <a:srgbClr val="FF0000"/>
                </a:solidFill>
              </a:rPr>
            </a:br>
            <a:r>
              <a:rPr lang="en-GB" altLang="en-US" sz="3600" dirty="0" smtClean="0">
                <a:solidFill>
                  <a:srgbClr val="FF0000"/>
                </a:solidFill>
              </a:rPr>
              <a:t>C. </a:t>
            </a:r>
            <a:r>
              <a:rPr lang="en-GB" altLang="en-US" sz="3600" dirty="0" err="1" smtClean="0">
                <a:solidFill>
                  <a:srgbClr val="FF0000"/>
                </a:solidFill>
              </a:rPr>
              <a:t>Haldoupis</a:t>
            </a:r>
            <a:r>
              <a:rPr lang="en-GB" altLang="en-US" sz="3600" dirty="0" smtClean="0">
                <a:solidFill>
                  <a:srgbClr val="FF0000"/>
                </a:solidFill>
              </a:rPr>
              <a:t>, M. Rycroft, E. Williams and C. Price</a:t>
            </a:r>
            <a:r>
              <a:rPr lang="en-GB" altLang="en-US" sz="3600" dirty="0">
                <a:solidFill>
                  <a:srgbClr val="FF0000"/>
                </a:solidFill>
              </a:rPr>
              <a:t/>
            </a:r>
            <a:br>
              <a:rPr lang="en-GB" altLang="en-US" sz="3600" dirty="0">
                <a:solidFill>
                  <a:srgbClr val="FF0000"/>
                </a:solidFill>
              </a:rPr>
            </a:br>
            <a:r>
              <a:rPr lang="en-GB" altLang="en-US" sz="3600" dirty="0" smtClean="0">
                <a:solidFill>
                  <a:srgbClr val="FF0000"/>
                </a:solidFill>
              </a:rPr>
              <a:t>Is the “Earth-ionosphere capacitor” a valid component in the atmospheric global electric circuit? JASTP </a:t>
            </a:r>
            <a:r>
              <a:rPr lang="en-GB" altLang="en-US" sz="3600" b="1" dirty="0" smtClean="0">
                <a:solidFill>
                  <a:srgbClr val="FF0000"/>
                </a:solidFill>
              </a:rPr>
              <a:t>164</a:t>
            </a:r>
            <a:r>
              <a:rPr lang="en-GB" altLang="en-US" sz="3600" dirty="0">
                <a:solidFill>
                  <a:srgbClr val="FF0000"/>
                </a:solidFill>
              </a:rPr>
              <a:t>,</a:t>
            </a:r>
            <a:r>
              <a:rPr lang="en-GB" altLang="en-US" sz="3600" dirty="0" smtClean="0">
                <a:solidFill>
                  <a:srgbClr val="FF0000"/>
                </a:solidFill>
              </a:rPr>
              <a:t> 127–131, 2017</a:t>
            </a:r>
            <a:br>
              <a:rPr lang="en-GB" altLang="en-US" sz="3600" dirty="0" smtClean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888"/>
            <a:ext cx="8686800" cy="42930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NO, it is not</a:t>
            </a:r>
          </a:p>
          <a:p>
            <a:r>
              <a:rPr lang="en-GB" dirty="0" smtClean="0"/>
              <a:t>Positive charge is NOT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on the ionosphere; it is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distributed through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atmosphere</a:t>
            </a:r>
          </a:p>
          <a:p>
            <a:r>
              <a:rPr lang="en-GB" dirty="0" smtClean="0"/>
              <a:t>Most charge is near the</a:t>
            </a:r>
          </a:p>
          <a:p>
            <a:pPr marL="0" indent="0">
              <a:buNone/>
            </a:pPr>
            <a:r>
              <a:rPr lang="en-GB" dirty="0" smtClean="0"/>
              <a:t>    Earth’s surface</a:t>
            </a:r>
            <a:endParaRPr lang="en-GB" dirty="0"/>
          </a:p>
          <a:p>
            <a:r>
              <a:rPr lang="en-GB" dirty="0" smtClean="0"/>
              <a:t>It is the </a:t>
            </a:r>
            <a:r>
              <a:rPr lang="en-GB" dirty="0" smtClean="0">
                <a:solidFill>
                  <a:srgbClr val="FF0000"/>
                </a:solidFill>
              </a:rPr>
              <a:t>“Earth-atmosphere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capacitor” </a:t>
            </a:r>
            <a:r>
              <a:rPr lang="en-GB" dirty="0" smtClean="0"/>
              <a:t>that is important</a:t>
            </a:r>
          </a:p>
          <a:p>
            <a:pPr marL="0" indent="0">
              <a:buNone/>
            </a:pPr>
            <a:r>
              <a:rPr lang="en-GB" dirty="0" smtClean="0"/>
              <a:t>    Also see </a:t>
            </a:r>
            <a:r>
              <a:rPr lang="en-GB" dirty="0" err="1" smtClean="0"/>
              <a:t>Uman</a:t>
            </a:r>
            <a:r>
              <a:rPr lang="en-GB" dirty="0" smtClean="0"/>
              <a:t> (1974)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42798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The Earth-atmosphere capacitor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Charge on Earth’s surface, Q = 4 </a:t>
            </a:r>
            <a:r>
              <a:rPr lang="el-GR" sz="3000" dirty="0" smtClean="0">
                <a:solidFill>
                  <a:srgbClr val="FF0000"/>
                </a:solidFill>
              </a:rPr>
              <a:t>π</a:t>
            </a:r>
            <a:r>
              <a:rPr lang="en-GB" sz="3000" dirty="0" smtClean="0">
                <a:solidFill>
                  <a:srgbClr val="FF0000"/>
                </a:solidFill>
              </a:rPr>
              <a:t> R</a:t>
            </a:r>
            <a:r>
              <a:rPr lang="en-GB" sz="2800" baseline="-25000" dirty="0" smtClean="0">
                <a:solidFill>
                  <a:srgbClr val="FF0000"/>
                </a:solidFill>
              </a:rPr>
              <a:t>E</a:t>
            </a:r>
            <a:r>
              <a:rPr lang="en-GB" sz="2800" baseline="30000" dirty="0" smtClean="0">
                <a:solidFill>
                  <a:srgbClr val="FF0000"/>
                </a:solidFill>
              </a:rPr>
              <a:t>2 </a:t>
            </a:r>
            <a:r>
              <a:rPr lang="el-GR" sz="3000" dirty="0">
                <a:solidFill>
                  <a:srgbClr val="FF0000"/>
                </a:solidFill>
              </a:rPr>
              <a:t>ϵ</a:t>
            </a:r>
            <a:r>
              <a:rPr lang="en-GB" sz="3000" baseline="-25000" dirty="0" smtClean="0">
                <a:solidFill>
                  <a:srgbClr val="FF0000"/>
                </a:solidFill>
              </a:rPr>
              <a:t>0 </a:t>
            </a:r>
            <a:r>
              <a:rPr lang="en-GB" sz="3000" dirty="0" err="1" smtClean="0">
                <a:solidFill>
                  <a:srgbClr val="FF0000"/>
                </a:solidFill>
              </a:rPr>
              <a:t>E</a:t>
            </a:r>
            <a:r>
              <a:rPr lang="en-GB" sz="3000" baseline="-25000" dirty="0" err="1" smtClean="0">
                <a:solidFill>
                  <a:srgbClr val="FF0000"/>
                </a:solidFill>
              </a:rPr>
              <a:t>surface</a:t>
            </a:r>
            <a:endParaRPr lang="en-GB" sz="3000" dirty="0" smtClean="0">
              <a:solidFill>
                <a:srgbClr val="FF0000"/>
              </a:solidFill>
            </a:endParaRPr>
          </a:p>
          <a:p>
            <a:r>
              <a:rPr lang="en-GB" sz="3000" dirty="0" smtClean="0"/>
              <a:t>With </a:t>
            </a:r>
            <a:r>
              <a:rPr lang="en-GB" sz="3000" dirty="0" err="1" smtClean="0"/>
              <a:t>E</a:t>
            </a:r>
            <a:r>
              <a:rPr lang="en-GB" sz="3000" baseline="-25000" dirty="0" err="1" smtClean="0"/>
              <a:t>surface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~ 130 V/m, </a:t>
            </a:r>
            <a:r>
              <a:rPr lang="en-GB" sz="3000" dirty="0" smtClean="0">
                <a:solidFill>
                  <a:srgbClr val="FF0000"/>
                </a:solidFill>
              </a:rPr>
              <a:t>Q ~ 5.9 x 10</a:t>
            </a:r>
            <a:r>
              <a:rPr lang="en-GB" sz="3000" baseline="30000" dirty="0" smtClean="0">
                <a:solidFill>
                  <a:srgbClr val="FF0000"/>
                </a:solidFill>
              </a:rPr>
              <a:t>5</a:t>
            </a:r>
            <a:r>
              <a:rPr lang="en-GB" sz="3000" dirty="0" smtClean="0">
                <a:solidFill>
                  <a:srgbClr val="FF0000"/>
                </a:solidFill>
              </a:rPr>
              <a:t> C</a:t>
            </a:r>
            <a:r>
              <a:rPr lang="en-GB" sz="3000" dirty="0"/>
              <a:t> </a:t>
            </a:r>
            <a:endParaRPr lang="en-GB" sz="3000" dirty="0" smtClean="0"/>
          </a:p>
          <a:p>
            <a:r>
              <a:rPr lang="en-GB" sz="3000" dirty="0"/>
              <a:t>C</a:t>
            </a:r>
            <a:r>
              <a:rPr lang="en-GB" sz="3000" dirty="0" smtClean="0"/>
              <a:t>harge density on Earth’s surface ~ </a:t>
            </a:r>
            <a:r>
              <a:rPr lang="en-GB" sz="3000" dirty="0"/>
              <a:t>1</a:t>
            </a:r>
            <a:r>
              <a:rPr lang="en-GB" sz="3000" dirty="0" smtClean="0"/>
              <a:t> </a:t>
            </a:r>
            <a:r>
              <a:rPr lang="en-GB" sz="3000" dirty="0" err="1" smtClean="0"/>
              <a:t>nC</a:t>
            </a:r>
            <a:r>
              <a:rPr lang="en-GB" sz="3000" dirty="0" smtClean="0"/>
              <a:t> m</a:t>
            </a:r>
            <a:r>
              <a:rPr lang="en-GB" sz="3000" baseline="30000" dirty="0" smtClean="0"/>
              <a:t>-2</a:t>
            </a:r>
          </a:p>
          <a:p>
            <a:r>
              <a:rPr lang="en-GB" sz="3000" dirty="0" smtClean="0">
                <a:solidFill>
                  <a:srgbClr val="FF0000"/>
                </a:solidFill>
              </a:rPr>
              <a:t>C</a:t>
            </a:r>
            <a:r>
              <a:rPr lang="en-GB" sz="3000" dirty="0" smtClean="0"/>
              <a:t> = Q/V = 5.9 x 10</a:t>
            </a:r>
            <a:r>
              <a:rPr lang="en-GB" sz="3000" baseline="30000" dirty="0" smtClean="0"/>
              <a:t>5</a:t>
            </a:r>
            <a:r>
              <a:rPr lang="en-GB" sz="3000" dirty="0" smtClean="0"/>
              <a:t> C / 2.5 x 10</a:t>
            </a:r>
            <a:r>
              <a:rPr lang="en-GB" sz="3000" baseline="30000" dirty="0" smtClean="0"/>
              <a:t>5</a:t>
            </a:r>
            <a:r>
              <a:rPr lang="en-GB" sz="3000" dirty="0" smtClean="0"/>
              <a:t> V </a:t>
            </a:r>
            <a:r>
              <a:rPr lang="en-GB" sz="3000" dirty="0"/>
              <a:t>~</a:t>
            </a:r>
            <a:r>
              <a:rPr lang="en-GB" sz="3000" dirty="0" smtClean="0"/>
              <a:t> </a:t>
            </a:r>
            <a:r>
              <a:rPr lang="en-GB" sz="3000" dirty="0">
                <a:solidFill>
                  <a:srgbClr val="FF0000"/>
                </a:solidFill>
              </a:rPr>
              <a:t>2</a:t>
            </a:r>
            <a:r>
              <a:rPr lang="en-GB" sz="3000" dirty="0" smtClean="0">
                <a:solidFill>
                  <a:srgbClr val="FF0000"/>
                </a:solidFill>
              </a:rPr>
              <a:t> F</a:t>
            </a:r>
          </a:p>
          <a:p>
            <a:r>
              <a:rPr lang="en-GB" sz="3000" dirty="0" smtClean="0"/>
              <a:t>From electrostatics theory,</a:t>
            </a:r>
          </a:p>
          <a:p>
            <a:pPr marL="0" indent="0">
              <a:buNone/>
            </a:pPr>
            <a:r>
              <a:rPr lang="en-GB" sz="3000" dirty="0" smtClean="0"/>
              <a:t>    </a:t>
            </a:r>
            <a:r>
              <a:rPr lang="en-GB" sz="3000" dirty="0" smtClean="0">
                <a:solidFill>
                  <a:srgbClr val="FF0000"/>
                </a:solidFill>
              </a:rPr>
              <a:t>C</a:t>
            </a:r>
            <a:r>
              <a:rPr lang="en-GB" sz="3000" dirty="0" smtClean="0"/>
              <a:t> = 4 </a:t>
            </a:r>
            <a:r>
              <a:rPr lang="el-GR" sz="3000" dirty="0" smtClean="0"/>
              <a:t>π</a:t>
            </a:r>
            <a:r>
              <a:rPr lang="en-GB" sz="3000" dirty="0" smtClean="0"/>
              <a:t> </a:t>
            </a:r>
            <a:r>
              <a:rPr lang="el-GR" sz="3000" dirty="0" smtClean="0"/>
              <a:t>ϵ</a:t>
            </a:r>
            <a:r>
              <a:rPr lang="en-GB" sz="3000" baseline="-25000" dirty="0" smtClean="0"/>
              <a:t>0 </a:t>
            </a:r>
            <a:r>
              <a:rPr lang="en-GB" sz="3000" dirty="0" smtClean="0"/>
              <a:t>ab/(b-a) = </a:t>
            </a:r>
            <a:r>
              <a:rPr lang="en-GB" sz="3000" dirty="0" smtClean="0">
                <a:solidFill>
                  <a:srgbClr val="FF0000"/>
                </a:solidFill>
              </a:rPr>
              <a:t>4 </a:t>
            </a:r>
            <a:r>
              <a:rPr lang="el-GR" sz="3000" dirty="0" smtClean="0">
                <a:solidFill>
                  <a:srgbClr val="FF0000"/>
                </a:solidFill>
              </a:rPr>
              <a:t>π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l-GR" sz="3000" dirty="0" smtClean="0">
                <a:solidFill>
                  <a:srgbClr val="FF0000"/>
                </a:solidFill>
              </a:rPr>
              <a:t>ϵ</a:t>
            </a:r>
            <a:r>
              <a:rPr lang="en-GB" sz="3000" baseline="-25000" dirty="0" smtClean="0">
                <a:solidFill>
                  <a:srgbClr val="FF0000"/>
                </a:solidFill>
              </a:rPr>
              <a:t>0 </a:t>
            </a:r>
            <a:r>
              <a:rPr lang="en-GB" sz="3000" dirty="0" smtClean="0">
                <a:solidFill>
                  <a:srgbClr val="FF0000"/>
                </a:solidFill>
              </a:rPr>
              <a:t>R</a:t>
            </a:r>
            <a:r>
              <a:rPr lang="en-GB" sz="3000" baseline="-30000" dirty="0" smtClean="0">
                <a:solidFill>
                  <a:srgbClr val="FF0000"/>
                </a:solidFill>
              </a:rPr>
              <a:t>E</a:t>
            </a:r>
            <a:r>
              <a:rPr lang="en-GB" sz="3000" baseline="30000" dirty="0" smtClean="0">
                <a:solidFill>
                  <a:srgbClr val="FF0000"/>
                </a:solidFill>
              </a:rPr>
              <a:t>2</a:t>
            </a:r>
            <a:r>
              <a:rPr lang="en-GB" sz="3000" dirty="0" smtClean="0">
                <a:solidFill>
                  <a:srgbClr val="FF0000"/>
                </a:solidFill>
              </a:rPr>
              <a:t>/h</a:t>
            </a:r>
            <a:r>
              <a:rPr lang="en-GB" sz="3000" dirty="0" smtClean="0"/>
              <a:t>, where h = (b-a)</a:t>
            </a:r>
          </a:p>
          <a:p>
            <a:r>
              <a:rPr lang="en-GB" sz="3000" dirty="0" smtClean="0"/>
              <a:t>For ionosphere, with h = 70 km, C = 0.066 F</a:t>
            </a:r>
          </a:p>
          <a:p>
            <a:r>
              <a:rPr lang="en-GB" sz="3000" dirty="0" smtClean="0"/>
              <a:t>To have C = 2 F, </a:t>
            </a:r>
            <a:r>
              <a:rPr lang="en-GB" sz="3000" dirty="0" smtClean="0">
                <a:solidFill>
                  <a:srgbClr val="FF0000"/>
                </a:solidFill>
              </a:rPr>
              <a:t>h</a:t>
            </a:r>
            <a:r>
              <a:rPr lang="en-GB" sz="3000" dirty="0" smtClean="0"/>
              <a:t> = 1 / 4 </a:t>
            </a:r>
            <a:r>
              <a:rPr lang="el-GR" sz="3000" dirty="0" smtClean="0"/>
              <a:t>π</a:t>
            </a:r>
            <a:r>
              <a:rPr lang="en-GB" sz="3000" dirty="0" smtClean="0"/>
              <a:t> </a:t>
            </a:r>
            <a:r>
              <a:rPr lang="el-GR" sz="3000" dirty="0" smtClean="0"/>
              <a:t>ϵ</a:t>
            </a:r>
            <a:r>
              <a:rPr lang="en-GB" sz="3000" baseline="-25000" dirty="0" smtClean="0"/>
              <a:t>0 </a:t>
            </a:r>
            <a:r>
              <a:rPr lang="en-GB" sz="3000" dirty="0" smtClean="0"/>
              <a:t>R</a:t>
            </a:r>
            <a:r>
              <a:rPr lang="en-GB" sz="3000" baseline="-30000" dirty="0" smtClean="0"/>
              <a:t>E</a:t>
            </a:r>
            <a:r>
              <a:rPr lang="en-GB" sz="3000" baseline="30000" dirty="0" smtClean="0"/>
              <a:t>2</a:t>
            </a:r>
            <a:r>
              <a:rPr lang="en-GB" sz="3000" dirty="0" smtClean="0"/>
              <a:t>, which is ~ </a:t>
            </a:r>
            <a:r>
              <a:rPr lang="en-GB" sz="3000" dirty="0">
                <a:solidFill>
                  <a:srgbClr val="FF0000"/>
                </a:solidFill>
              </a:rPr>
              <a:t>2</a:t>
            </a:r>
            <a:r>
              <a:rPr lang="en-GB" sz="3000" dirty="0" smtClean="0">
                <a:solidFill>
                  <a:srgbClr val="FF0000"/>
                </a:solidFill>
              </a:rPr>
              <a:t> km</a:t>
            </a:r>
          </a:p>
          <a:p>
            <a:r>
              <a:rPr lang="en-GB" sz="3000" dirty="0" smtClean="0"/>
              <a:t>So it is </a:t>
            </a:r>
            <a:r>
              <a:rPr lang="en-GB" sz="3000" dirty="0" smtClean="0">
                <a:solidFill>
                  <a:srgbClr val="FF0000"/>
                </a:solidFill>
              </a:rPr>
              <a:t>the Earth-atmosphere capacitor </a:t>
            </a:r>
            <a:r>
              <a:rPr lang="en-GB" sz="3000" dirty="0" smtClean="0"/>
              <a:t>which is important, not the Earth-ionosphere capacitor</a:t>
            </a:r>
          </a:p>
          <a:p>
            <a:pPr marL="0" indent="0">
              <a:buNone/>
            </a:pPr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8086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58417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Where are the positive charges on the upper plate of the DC global circuit capacitor?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01000" cy="5040560"/>
          </a:xfrm>
        </p:spPr>
        <p:txBody>
          <a:bodyPr>
            <a:noAutofit/>
          </a:bodyPr>
          <a:lstStyle/>
          <a:p>
            <a:r>
              <a:rPr lang="en-GB" sz="2200" dirty="0" smtClean="0"/>
              <a:t>On water droplets at tops of </a:t>
            </a:r>
            <a:r>
              <a:rPr lang="en-GB" sz="2200" dirty="0" err="1" smtClean="0"/>
              <a:t>stratiform</a:t>
            </a:r>
            <a:r>
              <a:rPr lang="en-GB" sz="2200" dirty="0" smtClean="0"/>
              <a:t> (or layer) clouds, at altitude &lt; </a:t>
            </a:r>
            <a:r>
              <a:rPr lang="en-GB" sz="2200" dirty="0"/>
              <a:t>3</a:t>
            </a:r>
            <a:r>
              <a:rPr lang="en-GB" sz="2200" dirty="0" smtClean="0"/>
              <a:t> km; typically there are ~ 10 electronic charges/droplet</a:t>
            </a:r>
          </a:p>
          <a:p>
            <a:r>
              <a:rPr lang="en-GB" sz="2200" dirty="0" smtClean="0"/>
              <a:t>Measurements: mean cloud top space charge ~ 30 </a:t>
            </a:r>
            <a:r>
              <a:rPr lang="en-GB" sz="2200" dirty="0" err="1" smtClean="0"/>
              <a:t>pC</a:t>
            </a:r>
            <a:r>
              <a:rPr lang="en-GB" sz="2200" dirty="0" smtClean="0"/>
              <a:t>/m</a:t>
            </a:r>
            <a:r>
              <a:rPr lang="en-GB" sz="2200" baseline="30000" dirty="0" smtClean="0"/>
              <a:t>3 </a:t>
            </a:r>
            <a:r>
              <a:rPr lang="en-GB" sz="2200" dirty="0" smtClean="0"/>
              <a:t>(</a:t>
            </a:r>
            <a:r>
              <a:rPr lang="en-GB" sz="2200" dirty="0"/>
              <a:t>N</a:t>
            </a:r>
            <a:r>
              <a:rPr lang="en-GB" sz="2200" dirty="0" smtClean="0"/>
              <a:t>icoll and Harrison, </a:t>
            </a:r>
            <a:r>
              <a:rPr lang="en-GB" sz="2200" dirty="0" err="1" smtClean="0"/>
              <a:t>Q.J.R.Met.S</a:t>
            </a:r>
            <a:r>
              <a:rPr lang="en-GB" sz="2200" dirty="0" smtClean="0"/>
              <a:t>. </a:t>
            </a:r>
            <a:r>
              <a:rPr lang="en-GB" sz="2200" b="1" dirty="0" smtClean="0"/>
              <a:t>142</a:t>
            </a:r>
            <a:r>
              <a:rPr lang="en-GB" sz="2200" dirty="0" smtClean="0"/>
              <a:t>, 2679-2691, 2016)</a:t>
            </a:r>
          </a:p>
          <a:p>
            <a:r>
              <a:rPr lang="en-GB" sz="2200" dirty="0"/>
              <a:t>A</a:t>
            </a:r>
            <a:r>
              <a:rPr lang="en-GB" sz="2200" dirty="0" smtClean="0"/>
              <a:t>lso charge in clouds themselves (at heights ~ 1 to 4 km)</a:t>
            </a:r>
          </a:p>
          <a:p>
            <a:r>
              <a:rPr lang="en-GB" sz="2200" dirty="0" smtClean="0"/>
              <a:t>These clouds cover about 40% of the Earth’s surface</a:t>
            </a:r>
          </a:p>
          <a:p>
            <a:r>
              <a:rPr lang="en-GB" sz="2200" dirty="0" smtClean="0"/>
              <a:t>The total charge in these clouds can be shown to be equal and opposite to the charge on the Earth’s surface  (Harrison</a:t>
            </a:r>
            <a:r>
              <a:rPr lang="en-GB" sz="2200" dirty="0"/>
              <a:t> </a:t>
            </a:r>
            <a:r>
              <a:rPr lang="en-GB" sz="2200" dirty="0" smtClean="0"/>
              <a:t>et al., in preparation, 2019)</a:t>
            </a:r>
          </a:p>
          <a:p>
            <a:r>
              <a:rPr lang="en-GB" sz="2200" dirty="0"/>
              <a:t>Greater charge for lower altitude clouds, with lower conductivity due to reduced cosmic ray </a:t>
            </a:r>
            <a:r>
              <a:rPr lang="en-GB" sz="2200" dirty="0" smtClean="0"/>
              <a:t>ionisation there</a:t>
            </a:r>
            <a:endParaRPr lang="en-GB" sz="2200" dirty="0"/>
          </a:p>
          <a:p>
            <a:r>
              <a:rPr lang="en-GB" sz="2200" dirty="0">
                <a:solidFill>
                  <a:srgbClr val="FF0000"/>
                </a:solidFill>
              </a:rPr>
              <a:t>Link between electrical properties of clouds and cloud microphysics, radiative properties and precipitation, and hence </a:t>
            </a:r>
            <a:r>
              <a:rPr lang="en-GB" sz="2200" dirty="0" smtClean="0">
                <a:solidFill>
                  <a:srgbClr val="FF0000"/>
                </a:solidFill>
              </a:rPr>
              <a:t>with climate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98072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Climate models including atmospheric electricity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04867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L.J. </a:t>
            </a:r>
            <a:r>
              <a:rPr lang="en-GB" sz="2200" dirty="0" err="1" smtClean="0"/>
              <a:t>Gray</a:t>
            </a:r>
            <a:r>
              <a:rPr lang="en-GB" sz="2200" dirty="0" smtClean="0"/>
              <a:t> et al., Solar influences on climate, Rev. </a:t>
            </a:r>
            <a:r>
              <a:rPr lang="en-GB" sz="2200" dirty="0" err="1" smtClean="0"/>
              <a:t>Geophys</a:t>
            </a:r>
            <a:r>
              <a:rPr lang="en-GB" sz="2200" dirty="0" smtClean="0"/>
              <a:t>. </a:t>
            </a:r>
            <a:r>
              <a:rPr lang="en-GB" sz="2200" b="1" dirty="0" smtClean="0"/>
              <a:t>48</a:t>
            </a:r>
            <a:r>
              <a:rPr lang="en-GB" sz="2200" dirty="0" smtClean="0"/>
              <a:t>, RG4001, 1-53, 2010</a:t>
            </a:r>
          </a:p>
          <a:p>
            <a:r>
              <a:rPr lang="en-GB" sz="2200" dirty="0" smtClean="0"/>
              <a:t>E.A</a:t>
            </a:r>
            <a:r>
              <a:rPr lang="en-GB" sz="2200" dirty="0"/>
              <a:t>. </a:t>
            </a:r>
            <a:r>
              <a:rPr lang="en-GB" sz="2200" dirty="0" err="1" smtClean="0"/>
              <a:t>Mareev</a:t>
            </a:r>
            <a:r>
              <a:rPr lang="en-GB" sz="2200" dirty="0" smtClean="0"/>
              <a:t>, </a:t>
            </a:r>
            <a:r>
              <a:rPr lang="en-GB" sz="2200" dirty="0"/>
              <a:t>Global electric circuit research: achievements and </a:t>
            </a:r>
            <a:r>
              <a:rPr lang="en-GB" sz="2200" dirty="0" smtClean="0"/>
              <a:t>prospects, Phys.-</a:t>
            </a:r>
            <a:r>
              <a:rPr lang="en-GB" sz="2200" dirty="0" err="1" smtClean="0"/>
              <a:t>Usp</a:t>
            </a:r>
            <a:r>
              <a:rPr lang="en-GB" sz="2200" dirty="0" smtClean="0"/>
              <a:t>. </a:t>
            </a:r>
            <a:r>
              <a:rPr lang="en-GB" sz="2200" b="1" dirty="0" smtClean="0"/>
              <a:t>53</a:t>
            </a:r>
            <a:r>
              <a:rPr lang="en-GB" sz="2200" dirty="0" smtClean="0"/>
              <a:t>, 504, 2010</a:t>
            </a:r>
          </a:p>
          <a:p>
            <a:r>
              <a:rPr lang="en-GB" sz="2200" dirty="0" smtClean="0"/>
              <a:t>E.A. </a:t>
            </a:r>
            <a:r>
              <a:rPr lang="en-GB" sz="2200" dirty="0" err="1" smtClean="0"/>
              <a:t>Mareev</a:t>
            </a:r>
            <a:r>
              <a:rPr lang="en-GB" sz="2200" dirty="0" smtClean="0"/>
              <a:t> and </a:t>
            </a:r>
            <a:r>
              <a:rPr lang="en-GB" sz="2200" dirty="0"/>
              <a:t>E. M. </a:t>
            </a:r>
            <a:r>
              <a:rPr lang="en-GB" sz="2200" dirty="0" err="1" smtClean="0"/>
              <a:t>Volodin</a:t>
            </a:r>
            <a:r>
              <a:rPr lang="en-GB" sz="2200" dirty="0" smtClean="0"/>
              <a:t>, </a:t>
            </a:r>
            <a:r>
              <a:rPr lang="en-GB" sz="2200" dirty="0"/>
              <a:t>Variation of the global electric circuit and </a:t>
            </a:r>
            <a:r>
              <a:rPr lang="en-GB" sz="2200" dirty="0" smtClean="0"/>
              <a:t>ionospheric potential </a:t>
            </a:r>
            <a:r>
              <a:rPr lang="en-GB" sz="2200" dirty="0"/>
              <a:t>in a general circulation </a:t>
            </a:r>
            <a:r>
              <a:rPr lang="en-GB" sz="2200" dirty="0" smtClean="0"/>
              <a:t>model, </a:t>
            </a:r>
            <a:r>
              <a:rPr lang="en-GB" sz="2200" dirty="0" err="1" smtClean="0"/>
              <a:t>Geophys</a:t>
            </a:r>
            <a:r>
              <a:rPr lang="en-GB" sz="2200" dirty="0" smtClean="0"/>
              <a:t>. Res. Lett. </a:t>
            </a:r>
            <a:r>
              <a:rPr lang="en-GB" sz="2200" b="1" dirty="0" smtClean="0"/>
              <a:t>41</a:t>
            </a:r>
            <a:r>
              <a:rPr lang="en-GB" sz="2200" dirty="0" smtClean="0"/>
              <a:t>, 9009–9016</a:t>
            </a:r>
            <a:r>
              <a:rPr lang="en-GB" sz="2200" dirty="0"/>
              <a:t>, </a:t>
            </a:r>
            <a:r>
              <a:rPr lang="en-GB" sz="2200" dirty="0" smtClean="0"/>
              <a:t>doi:10.1002/2014GL062352, 2014</a:t>
            </a:r>
          </a:p>
          <a:p>
            <a:r>
              <a:rPr lang="en-GB" sz="2200" dirty="0"/>
              <a:t>G. M. </a:t>
            </a:r>
            <a:r>
              <a:rPr lang="en-GB" sz="2200" dirty="0" smtClean="0"/>
              <a:t>Lucas, </a:t>
            </a:r>
            <a:r>
              <a:rPr lang="en-GB" sz="2200" dirty="0"/>
              <a:t>A. J. G. </a:t>
            </a:r>
            <a:r>
              <a:rPr lang="en-GB" sz="2200" dirty="0" err="1" smtClean="0"/>
              <a:t>Baumgaertner</a:t>
            </a:r>
            <a:r>
              <a:rPr lang="en-GB" sz="2200" dirty="0" smtClean="0"/>
              <a:t> and </a:t>
            </a:r>
            <a:r>
              <a:rPr lang="en-GB" sz="2200" dirty="0"/>
              <a:t>J. P. </a:t>
            </a:r>
            <a:r>
              <a:rPr lang="en-GB" sz="2200" dirty="0" smtClean="0"/>
              <a:t>Thayer, </a:t>
            </a:r>
            <a:r>
              <a:rPr lang="en-GB" sz="2200" dirty="0"/>
              <a:t>A global electric circuit model within a </a:t>
            </a:r>
            <a:r>
              <a:rPr lang="en-GB" sz="2200" dirty="0" smtClean="0"/>
              <a:t>community climate model, J. </a:t>
            </a:r>
            <a:r>
              <a:rPr lang="en-GB" sz="2200" dirty="0" err="1" smtClean="0"/>
              <a:t>Geophys</a:t>
            </a:r>
            <a:r>
              <a:rPr lang="en-GB" sz="2200" dirty="0" smtClean="0"/>
              <a:t>. Res. Atmos. </a:t>
            </a:r>
            <a:r>
              <a:rPr lang="en-GB" sz="2200" b="1" dirty="0" smtClean="0"/>
              <a:t>120</a:t>
            </a:r>
            <a:r>
              <a:rPr lang="en-GB" sz="2200" dirty="0" smtClean="0"/>
              <a:t>, 12,054-12,066, doi:10.1002/2015JD023562, 2015</a:t>
            </a:r>
          </a:p>
          <a:p>
            <a:r>
              <a:rPr lang="en-GB" sz="2200" dirty="0" smtClean="0"/>
              <a:t>M.M. Lam and B.A. Tinsley, Solar wind-atmospheric electricity-cloud microphysics connections to weather and climate, J. Atmos. Sol.-Terr. Phys. </a:t>
            </a:r>
            <a:r>
              <a:rPr lang="en-GB" sz="2200" b="1" dirty="0" smtClean="0"/>
              <a:t>149</a:t>
            </a:r>
            <a:r>
              <a:rPr lang="en-GB" sz="2200" dirty="0" smtClean="0"/>
              <a:t>, 277-290, 2016</a:t>
            </a:r>
          </a:p>
          <a:p>
            <a:r>
              <a:rPr lang="en-GB" sz="2200" dirty="0" smtClean="0"/>
              <a:t>What are the effects of nuclear explosions, aerosols and dust from volcanoes, and space weather events, on the DC global electric circuit?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271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/>
              <a:t>“Our true lover of knowledge naturally strives for truth”, Plato, 380 BC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901031"/>
            <a:ext cx="4927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Earthquakes, and precursor effects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r>
              <a:rPr lang="en-GB" sz="1800" dirty="0" smtClean="0"/>
              <a:t>Electrostatic, electrodynamic, electromagnetic or gravity wave effect?</a:t>
            </a:r>
          </a:p>
          <a:p>
            <a:r>
              <a:rPr lang="en-GB" sz="1800" u="sng" dirty="0" smtClean="0">
                <a:hlinkClick r:id="rId2"/>
              </a:rPr>
              <a:t>R.G. Harrison, K.L</a:t>
            </a:r>
            <a:r>
              <a:rPr lang="en-GB" sz="1800" u="sng" dirty="0">
                <a:hlinkClick r:id="rId2"/>
              </a:rPr>
              <a:t>. </a:t>
            </a:r>
            <a:r>
              <a:rPr lang="en-GB" sz="1800" u="sng" dirty="0" err="1">
                <a:hlinkClick r:id="rId2"/>
              </a:rPr>
              <a:t>Aplin</a:t>
            </a:r>
            <a:r>
              <a:rPr lang="en-GB" sz="1800" u="sng" dirty="0">
                <a:hlinkClick r:id="rId2"/>
              </a:rPr>
              <a:t> and M.J. Rycroft, Atmospheric electricity coupling between earthquake regions and the ionosphere J. </a:t>
            </a:r>
            <a:r>
              <a:rPr lang="en-GB" sz="1800" u="sng" dirty="0" smtClean="0">
                <a:hlinkClick r:id="rId2"/>
              </a:rPr>
              <a:t>Atmos. Sol.-Terr. Phys. </a:t>
            </a:r>
            <a:r>
              <a:rPr lang="en-GB" sz="1800" b="1" u="sng" dirty="0">
                <a:hlinkClick r:id="rId2"/>
              </a:rPr>
              <a:t>72</a:t>
            </a:r>
            <a:r>
              <a:rPr lang="en-GB" sz="1800" u="sng" dirty="0">
                <a:hlinkClick r:id="rId2"/>
              </a:rPr>
              <a:t>, </a:t>
            </a:r>
            <a:r>
              <a:rPr lang="en-GB" sz="1800" u="sng" dirty="0" smtClean="0">
                <a:hlinkClick r:id="rId2"/>
              </a:rPr>
              <a:t>376-381, 2010 </a:t>
            </a:r>
            <a:r>
              <a:rPr lang="en-GB" sz="1800" u="sng" dirty="0">
                <a:hlinkClick r:id="rId2"/>
              </a:rPr>
              <a:t>http://dx.doi.org/10.1016/j.jastp.2009.12.004</a:t>
            </a:r>
            <a:endParaRPr lang="en-GB" sz="1800" u="sng" dirty="0" smtClean="0"/>
          </a:p>
          <a:p>
            <a:r>
              <a:rPr lang="en-GB" sz="1800" dirty="0"/>
              <a:t>L. P. </a:t>
            </a:r>
            <a:r>
              <a:rPr lang="en-GB" sz="1800" dirty="0" err="1" smtClean="0"/>
              <a:t>Korsunova</a:t>
            </a:r>
            <a:r>
              <a:rPr lang="en-GB" sz="1800" dirty="0" smtClean="0"/>
              <a:t>, V. </a:t>
            </a:r>
            <a:r>
              <a:rPr lang="en-GB" sz="1800" dirty="0" err="1" smtClean="0"/>
              <a:t>Hegai</a:t>
            </a:r>
            <a:r>
              <a:rPr lang="en-GB" sz="1800" dirty="0" smtClean="0"/>
              <a:t>, Y. </a:t>
            </a:r>
            <a:r>
              <a:rPr lang="en-GB" sz="1800" dirty="0" err="1" smtClean="0"/>
              <a:t>Mikhailov</a:t>
            </a:r>
            <a:r>
              <a:rPr lang="en-GB" sz="1800" dirty="0" smtClean="0"/>
              <a:t> and S. Smirnov, </a:t>
            </a:r>
            <a:r>
              <a:rPr lang="en-GB" sz="1800" dirty="0"/>
              <a:t>Regularities in the Manifestation of Earthquake Precursors in the Ionosphere and Near-Surface Atmospheric Electric Fields in </a:t>
            </a:r>
            <a:r>
              <a:rPr lang="en-GB" sz="1800" dirty="0" smtClean="0"/>
              <a:t>Kamchatka, Geomagnetism and </a:t>
            </a:r>
            <a:r>
              <a:rPr lang="en-GB" sz="1800" dirty="0" err="1" smtClean="0"/>
              <a:t>Aeronomy</a:t>
            </a:r>
            <a:r>
              <a:rPr lang="en-GB" sz="1800" dirty="0" smtClean="0"/>
              <a:t> </a:t>
            </a:r>
            <a:r>
              <a:rPr lang="en-GB" sz="1800" b="1" dirty="0" smtClean="0"/>
              <a:t>53</a:t>
            </a:r>
            <a:r>
              <a:rPr lang="en-GB" sz="1800" dirty="0" smtClean="0"/>
              <a:t>, 227-233, 2013</a:t>
            </a:r>
          </a:p>
          <a:p>
            <a:r>
              <a:rPr lang="en-GB" sz="1800" dirty="0">
                <a:hlinkClick r:id="rId3"/>
              </a:rPr>
              <a:t>R.G. Harrison, K.L. </a:t>
            </a:r>
            <a:r>
              <a:rPr lang="en-GB" sz="1800" dirty="0" err="1">
                <a:hlinkClick r:id="rId3"/>
              </a:rPr>
              <a:t>Aplin</a:t>
            </a:r>
            <a:r>
              <a:rPr lang="en-GB" sz="1800" dirty="0">
                <a:hlinkClick r:id="rId3"/>
              </a:rPr>
              <a:t>, M.J. Rycroft, Brief Communication: Earthquake–cloud coupling </a:t>
            </a:r>
            <a:r>
              <a:rPr lang="en-GB" sz="1800" dirty="0" smtClean="0">
                <a:hlinkClick r:id="rId3"/>
              </a:rPr>
              <a:t> through </a:t>
            </a:r>
            <a:r>
              <a:rPr lang="en-GB" sz="1800" dirty="0">
                <a:hlinkClick r:id="rId3"/>
              </a:rPr>
              <a:t>the global atmospheric electric circuit, Nat. Hazards Earth Syst. Sci. </a:t>
            </a:r>
            <a:r>
              <a:rPr lang="en-GB" sz="1800" b="1" dirty="0">
                <a:hlinkClick r:id="rId3"/>
              </a:rPr>
              <a:t>14</a:t>
            </a:r>
            <a:r>
              <a:rPr lang="en-GB" sz="1800" dirty="0">
                <a:hlinkClick r:id="rId3"/>
              </a:rPr>
              <a:t>, </a:t>
            </a:r>
            <a:r>
              <a:rPr lang="en-GB" sz="1800" dirty="0" smtClean="0">
                <a:hlinkClick r:id="rId3"/>
              </a:rPr>
              <a:t>773-777</a:t>
            </a:r>
            <a:r>
              <a:rPr lang="en-GB" sz="1800" dirty="0" smtClean="0"/>
              <a:t>, </a:t>
            </a:r>
            <a:r>
              <a:rPr lang="en-GB" sz="1800" u="sng" dirty="0">
                <a:hlinkClick r:id="rId3"/>
              </a:rPr>
              <a:t>doi:10.5194/nhess-14-773-2014</a:t>
            </a:r>
            <a:r>
              <a:rPr lang="en-GB" sz="1800" dirty="0"/>
              <a:t> 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A.P. </a:t>
            </a:r>
            <a:r>
              <a:rPr lang="en-GB" sz="1800" dirty="0" err="1" smtClean="0"/>
              <a:t>Nickolaenko</a:t>
            </a:r>
            <a:r>
              <a:rPr lang="en-GB" sz="1800" dirty="0" smtClean="0"/>
              <a:t> and </a:t>
            </a:r>
            <a:r>
              <a:rPr lang="en-GB" sz="1800" dirty="0" err="1" smtClean="0"/>
              <a:t>M.Hayakawa</a:t>
            </a:r>
            <a:r>
              <a:rPr lang="en-GB" sz="1800" dirty="0" smtClean="0"/>
              <a:t>, Localized </a:t>
            </a:r>
            <a:r>
              <a:rPr lang="en-GB" sz="1800" dirty="0"/>
              <a:t>ionospheric disturbance over the earthquake epicentre and modifications of Schumann resonance electromagnetic </a:t>
            </a:r>
            <a:r>
              <a:rPr lang="en-GB" sz="1800" dirty="0" smtClean="0"/>
              <a:t>fields</a:t>
            </a:r>
            <a:r>
              <a:rPr lang="en-GB" sz="1800" dirty="0"/>
              <a:t>, Geomatics, Natural Hazards and </a:t>
            </a:r>
            <a:r>
              <a:rPr lang="en-GB" sz="1800" dirty="0" smtClean="0"/>
              <a:t>Risk, </a:t>
            </a:r>
            <a:r>
              <a:rPr lang="en-GB" sz="1800" b="1" dirty="0" smtClean="0"/>
              <a:t>5</a:t>
            </a:r>
            <a:r>
              <a:rPr lang="en-GB" sz="1800" dirty="0"/>
              <a:t>, DOI: </a:t>
            </a:r>
            <a:r>
              <a:rPr lang="en-GB" sz="1800" dirty="0" smtClean="0"/>
              <a:t>10.1080/19475705.2013.809557, 2014</a:t>
            </a:r>
          </a:p>
          <a:p>
            <a:r>
              <a:rPr lang="en-GB" sz="1800" dirty="0"/>
              <a:t>S. A. </a:t>
            </a:r>
            <a:r>
              <a:rPr lang="en-GB" sz="1800" dirty="0" err="1" smtClean="0"/>
              <a:t>Pulinets</a:t>
            </a:r>
            <a:r>
              <a:rPr lang="en-GB" sz="1800" dirty="0" smtClean="0"/>
              <a:t>,</a:t>
            </a:r>
            <a:r>
              <a:rPr lang="en-GB" sz="1800" dirty="0"/>
              <a:t> </a:t>
            </a:r>
            <a:r>
              <a:rPr lang="en-GB" sz="1800" dirty="0" smtClean="0"/>
              <a:t>D</a:t>
            </a:r>
            <a:r>
              <a:rPr lang="en-GB" sz="1800" dirty="0"/>
              <a:t>. P. </a:t>
            </a:r>
            <a:r>
              <a:rPr lang="en-GB" sz="1800" dirty="0" err="1" smtClean="0"/>
              <a:t>Ouzounov</a:t>
            </a:r>
            <a:r>
              <a:rPr lang="en-GB" sz="1800" dirty="0" smtClean="0"/>
              <a:t>, </a:t>
            </a:r>
            <a:r>
              <a:rPr lang="en-GB" sz="1800" dirty="0"/>
              <a:t>A. V. </a:t>
            </a:r>
            <a:r>
              <a:rPr lang="en-GB" sz="1800" dirty="0" err="1" smtClean="0"/>
              <a:t>Karelin</a:t>
            </a:r>
            <a:r>
              <a:rPr lang="en-GB" sz="1800" dirty="0" smtClean="0"/>
              <a:t>, </a:t>
            </a:r>
            <a:r>
              <a:rPr lang="en-GB" sz="1800" dirty="0"/>
              <a:t>and D. V. </a:t>
            </a:r>
            <a:r>
              <a:rPr lang="en-GB" sz="1800" dirty="0" err="1" smtClean="0"/>
              <a:t>Davidenko</a:t>
            </a:r>
            <a:r>
              <a:rPr lang="en-GB" sz="1800" dirty="0" smtClean="0"/>
              <a:t>, Physical </a:t>
            </a:r>
            <a:r>
              <a:rPr lang="en-GB" sz="1800" dirty="0"/>
              <a:t>Bases of the Generation of </a:t>
            </a:r>
            <a:r>
              <a:rPr lang="en-GB" sz="1800" dirty="0" smtClean="0"/>
              <a:t>Short Term </a:t>
            </a:r>
            <a:r>
              <a:rPr lang="en-GB" sz="1800" dirty="0"/>
              <a:t>Earthquake Precursors: A Complex Model of </a:t>
            </a:r>
            <a:r>
              <a:rPr lang="en-GB" sz="1800" dirty="0" smtClean="0"/>
              <a:t>Ionization Induced </a:t>
            </a:r>
            <a:r>
              <a:rPr lang="en-GB" sz="1800" dirty="0"/>
              <a:t>Geophysical Processes in the Lithosphere–Atmosphere–Ionosphere–Magnetosphere </a:t>
            </a:r>
            <a:r>
              <a:rPr lang="en-GB" sz="1800" dirty="0" smtClean="0"/>
              <a:t>System, Geomagnetism and </a:t>
            </a:r>
            <a:r>
              <a:rPr lang="en-GB" sz="1800" dirty="0" err="1" smtClean="0"/>
              <a:t>Aeronomy</a:t>
            </a:r>
            <a:r>
              <a:rPr lang="en-GB" sz="1800" dirty="0"/>
              <a:t> </a:t>
            </a:r>
            <a:r>
              <a:rPr lang="en-GB" sz="1800" b="1" dirty="0" smtClean="0"/>
              <a:t>55</a:t>
            </a:r>
            <a:r>
              <a:rPr lang="en-GB" sz="1800" dirty="0" smtClean="0"/>
              <a:t>, 521-538, 2015</a:t>
            </a:r>
          </a:p>
          <a:p>
            <a:r>
              <a:rPr lang="en-GB" sz="1800" dirty="0" smtClean="0"/>
              <a:t>D. </a:t>
            </a:r>
            <a:r>
              <a:rPr lang="en-GB" sz="1800" dirty="0" err="1" smtClean="0"/>
              <a:t>Ouzounov</a:t>
            </a:r>
            <a:r>
              <a:rPr lang="en-GB" sz="1800" dirty="0" smtClean="0"/>
              <a:t>, S. </a:t>
            </a:r>
            <a:r>
              <a:rPr lang="en-GB" sz="1800" dirty="0" err="1" smtClean="0"/>
              <a:t>Pulinets</a:t>
            </a:r>
            <a:r>
              <a:rPr lang="en-GB" sz="1800" dirty="0" smtClean="0"/>
              <a:t>, K. Hattori and P. Taylor (</a:t>
            </a:r>
            <a:r>
              <a:rPr lang="en-GB" sz="1800" dirty="0" err="1" smtClean="0"/>
              <a:t>eds</a:t>
            </a:r>
            <a:r>
              <a:rPr lang="en-GB" sz="1800" dirty="0" smtClean="0"/>
              <a:t>), Pre-earthquake processes: A multidisciplinary approach to earthquake prediction studies, AGU Geophysical </a:t>
            </a:r>
            <a:r>
              <a:rPr lang="en-GB" sz="1800" dirty="0"/>
              <a:t>M</a:t>
            </a:r>
            <a:r>
              <a:rPr lang="en-GB" sz="1800" dirty="0" smtClean="0"/>
              <a:t>onograph number 234, John Wiley &amp; Sons Inc., 2018</a:t>
            </a:r>
            <a:endParaRPr lang="en-GB" sz="18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42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</a:rPr>
              <a:t>Heliobiology</a:t>
            </a:r>
            <a:r>
              <a:rPr lang="en-GB" sz="3600" dirty="0" smtClean="0">
                <a:solidFill>
                  <a:srgbClr val="FF0000"/>
                </a:solidFill>
              </a:rPr>
              <a:t/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>What is the relationship of ELF radio waves to animal and human health?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968552"/>
          </a:xfrm>
        </p:spPr>
        <p:txBody>
          <a:bodyPr>
            <a:noAutofit/>
          </a:bodyPr>
          <a:lstStyle/>
          <a:p>
            <a:r>
              <a:rPr lang="en-GB" sz="2200" dirty="0" smtClean="0"/>
              <a:t>S. J. Palmer, M. J. Rycroft and M. </a:t>
            </a:r>
            <a:r>
              <a:rPr lang="en-GB" sz="2200" dirty="0" err="1" smtClean="0"/>
              <a:t>Cermak</a:t>
            </a:r>
            <a:r>
              <a:rPr lang="en-GB" sz="2200" dirty="0" smtClean="0"/>
              <a:t>, Solar and geomagnetic activity, extremely low frequency magnetic and electric fields and human health at the Earth’s surface, </a:t>
            </a:r>
            <a:r>
              <a:rPr lang="en-GB" sz="2200" dirty="0" err="1" smtClean="0"/>
              <a:t>Surv</a:t>
            </a:r>
            <a:r>
              <a:rPr lang="en-GB" sz="2200" dirty="0" smtClean="0"/>
              <a:t>. </a:t>
            </a:r>
            <a:r>
              <a:rPr lang="en-GB" sz="2200" dirty="0" err="1" smtClean="0"/>
              <a:t>Geophys</a:t>
            </a:r>
            <a:r>
              <a:rPr lang="en-GB" sz="2200" dirty="0" smtClean="0"/>
              <a:t>. </a:t>
            </a:r>
            <a:r>
              <a:rPr lang="en-GB" sz="2200" b="1" dirty="0" smtClean="0"/>
              <a:t>27</a:t>
            </a:r>
            <a:r>
              <a:rPr lang="en-GB" sz="2200" dirty="0" smtClean="0"/>
              <a:t>, 557-595, 2006</a:t>
            </a:r>
          </a:p>
          <a:p>
            <a:r>
              <a:rPr lang="en-GB" sz="2200" dirty="0" smtClean="0"/>
              <a:t>N. </a:t>
            </a:r>
            <a:r>
              <a:rPr lang="en-GB" sz="2200" dirty="0" err="1" smtClean="0"/>
              <a:t>Filipovic</a:t>
            </a:r>
            <a:r>
              <a:rPr lang="en-GB" sz="2200" dirty="0" smtClean="0"/>
              <a:t> et al., Electromagnetic field investigation on different cancer cell lines, Cancer Cell International </a:t>
            </a:r>
            <a:r>
              <a:rPr lang="en-GB" sz="2200" b="1" dirty="0" smtClean="0"/>
              <a:t>14</a:t>
            </a:r>
            <a:r>
              <a:rPr lang="en-GB" sz="2200" dirty="0" smtClean="0"/>
              <a:t>, DOI: 10.1186/s12935-014-0084-x, 2014</a:t>
            </a:r>
          </a:p>
          <a:p>
            <a:r>
              <a:rPr lang="en-GB" sz="2200" dirty="0" smtClean="0"/>
              <a:t>M. </a:t>
            </a:r>
            <a:r>
              <a:rPr lang="en-GB" sz="2200" dirty="0" err="1" smtClean="0"/>
              <a:t>Destefanis</a:t>
            </a:r>
            <a:r>
              <a:rPr lang="en-GB" sz="2200" dirty="0" smtClean="0"/>
              <a:t> et al., Extremely low frequency electromagnetic fields affect proliferation and mitochondrial activity of human cancer cell lines, International Journal of Radiation Biology </a:t>
            </a:r>
            <a:r>
              <a:rPr lang="en-GB" sz="2200" b="1" dirty="0" smtClean="0"/>
              <a:t>91</a:t>
            </a:r>
            <a:r>
              <a:rPr lang="en-GB" sz="2200" dirty="0" smtClean="0"/>
              <a:t>, 1-9, 2015, DOI: 10.3109/09553002.2015.1101648</a:t>
            </a:r>
          </a:p>
          <a:p>
            <a:r>
              <a:rPr lang="en-GB" sz="2200" dirty="0" smtClean="0"/>
              <a:t>Atmospheric ELF fields protect cells in rats under stress conditions</a:t>
            </a:r>
          </a:p>
          <a:p>
            <a:r>
              <a:rPr lang="en-GB" sz="2200" dirty="0" smtClean="0"/>
              <a:t>G. </a:t>
            </a:r>
            <a:r>
              <a:rPr lang="en-GB" sz="2200" dirty="0" err="1" smtClean="0"/>
              <a:t>Elhalel</a:t>
            </a:r>
            <a:r>
              <a:rPr lang="en-GB" sz="2200" dirty="0" smtClean="0"/>
              <a:t>, C. Price, D. </a:t>
            </a:r>
            <a:r>
              <a:rPr lang="en-GB" sz="2200" dirty="0" err="1" smtClean="0"/>
              <a:t>Fixler</a:t>
            </a:r>
            <a:r>
              <a:rPr lang="en-GB" sz="2200" dirty="0" smtClean="0"/>
              <a:t> and A. </a:t>
            </a:r>
            <a:r>
              <a:rPr lang="en-GB" sz="2200" dirty="0" err="1" smtClean="0"/>
              <a:t>Shainberg</a:t>
            </a:r>
            <a:r>
              <a:rPr lang="en-GB" sz="2200" dirty="0" smtClean="0"/>
              <a:t>, </a:t>
            </a:r>
            <a:r>
              <a:rPr lang="en-GB" sz="2200" dirty="0" err="1" smtClean="0"/>
              <a:t>Cardioprotection</a:t>
            </a:r>
            <a:r>
              <a:rPr lang="en-GB" sz="2200" dirty="0" smtClean="0"/>
              <a:t> from stress conditions by weak magnetic fields in the Schumann Resonance band, Scientific Reports 2019. </a:t>
            </a:r>
            <a:r>
              <a:rPr lang="en-GB" sz="2200" dirty="0" smtClean="0">
                <a:hlinkClick r:id="rId2"/>
              </a:rPr>
              <a:t>DOI: 10.1038/s41598-018-36341-z</a:t>
            </a:r>
            <a:r>
              <a:rPr lang="en-GB" sz="2200" dirty="0" smtClean="0"/>
              <a:t> </a:t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552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115212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Gravitational waves due to two colliding black holes</a:t>
            </a:r>
            <a:r>
              <a:rPr lang="en-GB" smtClean="0">
                <a:solidFill>
                  <a:srgbClr val="FF0000"/>
                </a:solidFill>
              </a:rPr>
              <a:t>, observed 26 </a:t>
            </a:r>
            <a:r>
              <a:rPr lang="en-GB" dirty="0" smtClean="0">
                <a:solidFill>
                  <a:srgbClr val="FF0000"/>
                </a:solidFill>
              </a:rPr>
              <a:t>December 2015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579296" cy="537321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 smtClean="0"/>
              <a:t>Gravitational waves are of</a:t>
            </a:r>
          </a:p>
          <a:p>
            <a:pPr marL="0" indent="0">
              <a:buNone/>
            </a:pPr>
            <a:r>
              <a:rPr lang="en-GB" sz="8800" dirty="0" smtClean="0"/>
              <a:t>     comparable </a:t>
            </a:r>
            <a:r>
              <a:rPr lang="en-GB" sz="8800" dirty="0"/>
              <a:t>frequencies to</a:t>
            </a:r>
          </a:p>
          <a:p>
            <a:pPr marL="0" indent="0">
              <a:buNone/>
            </a:pPr>
            <a:r>
              <a:rPr lang="en-GB" sz="8800" dirty="0"/>
              <a:t>     </a:t>
            </a:r>
            <a:r>
              <a:rPr lang="en-GB" sz="8800" dirty="0" smtClean="0"/>
              <a:t>Schumann resonances</a:t>
            </a:r>
          </a:p>
          <a:p>
            <a:r>
              <a:rPr lang="en-GB" sz="8800" dirty="0" smtClean="0"/>
              <a:t>Can they couple?</a:t>
            </a:r>
          </a:p>
          <a:p>
            <a:r>
              <a:rPr lang="en-GB" sz="8800" dirty="0"/>
              <a:t>Z. K. </a:t>
            </a:r>
            <a:r>
              <a:rPr lang="en-GB" sz="8800" dirty="0" err="1"/>
              <a:t>Silagadze</a:t>
            </a:r>
            <a:r>
              <a:rPr lang="en-GB" sz="8800" dirty="0"/>
              <a:t>, Schumann </a:t>
            </a:r>
          </a:p>
          <a:p>
            <a:pPr marL="0" indent="0">
              <a:buNone/>
            </a:pPr>
            <a:r>
              <a:rPr lang="en-GB" sz="8800" dirty="0"/>
              <a:t>     resonance transients and the</a:t>
            </a:r>
          </a:p>
          <a:p>
            <a:pPr marL="0" indent="0">
              <a:buNone/>
            </a:pPr>
            <a:r>
              <a:rPr lang="en-GB" sz="8800" dirty="0"/>
              <a:t>     search for gravitational waves,</a:t>
            </a:r>
          </a:p>
          <a:p>
            <a:pPr marL="0" indent="0">
              <a:buNone/>
            </a:pPr>
            <a:r>
              <a:rPr lang="en-GB" sz="8800" dirty="0"/>
              <a:t>     Modern Physics Letters A </a:t>
            </a:r>
            <a:r>
              <a:rPr lang="en-GB" sz="8800" b="1" dirty="0"/>
              <a:t>33</a:t>
            </a:r>
            <a:r>
              <a:rPr lang="en-GB" sz="8800" dirty="0"/>
              <a:t>, </a:t>
            </a:r>
          </a:p>
          <a:p>
            <a:pPr marL="0" indent="0">
              <a:buNone/>
            </a:pPr>
            <a:r>
              <a:rPr lang="en-GB" sz="8800" dirty="0"/>
              <a:t>     1850023, </a:t>
            </a:r>
            <a:r>
              <a:rPr lang="en-GB" sz="8800" dirty="0" smtClean="0"/>
              <a:t>2018</a:t>
            </a:r>
          </a:p>
          <a:p>
            <a:r>
              <a:rPr lang="en-GB" sz="8800" dirty="0" smtClean="0"/>
              <a:t>E. </a:t>
            </a:r>
            <a:r>
              <a:rPr lang="en-GB" sz="8800" dirty="0" err="1" smtClean="0"/>
              <a:t>Thrane</a:t>
            </a:r>
            <a:r>
              <a:rPr lang="en-GB" sz="8800" dirty="0" smtClean="0"/>
              <a:t>, N</a:t>
            </a:r>
            <a:r>
              <a:rPr lang="en-GB" sz="8800" dirty="0"/>
              <a:t>. Christensen and</a:t>
            </a:r>
          </a:p>
          <a:p>
            <a:pPr marL="0" indent="0">
              <a:buNone/>
            </a:pPr>
            <a:r>
              <a:rPr lang="en-GB" sz="8800" dirty="0"/>
              <a:t>     R.M.S. Schofield, Correlated </a:t>
            </a:r>
          </a:p>
          <a:p>
            <a:pPr marL="0" indent="0">
              <a:buNone/>
            </a:pPr>
            <a:r>
              <a:rPr lang="en-GB" sz="8800" dirty="0"/>
              <a:t>     magnetic noise in global</a:t>
            </a:r>
          </a:p>
          <a:p>
            <a:pPr marL="0" indent="0">
              <a:buNone/>
            </a:pPr>
            <a:r>
              <a:rPr lang="en-GB" sz="8800" dirty="0"/>
              <a:t>     networks of gravitational-wave</a:t>
            </a:r>
          </a:p>
          <a:p>
            <a:pPr marL="0" indent="0">
              <a:buNone/>
            </a:pPr>
            <a:r>
              <a:rPr lang="en-GB" sz="8800" dirty="0"/>
              <a:t>     </a:t>
            </a:r>
            <a:r>
              <a:rPr lang="en-GB" sz="8800" dirty="0" smtClean="0"/>
              <a:t>detectors</a:t>
            </a:r>
            <a:r>
              <a:rPr lang="en-GB" sz="8800" dirty="0"/>
              <a:t>: Observations and implications, Phys. Rev. D </a:t>
            </a:r>
            <a:r>
              <a:rPr lang="en-GB" sz="8800" b="1" dirty="0"/>
              <a:t>87</a:t>
            </a:r>
            <a:r>
              <a:rPr lang="en-GB" sz="8800" dirty="0"/>
              <a:t>, </a:t>
            </a:r>
            <a:r>
              <a:rPr lang="en-GB" sz="8800" dirty="0" smtClean="0"/>
              <a:t>123009,2013</a:t>
            </a:r>
            <a:endParaRPr lang="en-GB" sz="8800" dirty="0"/>
          </a:p>
          <a:p>
            <a:r>
              <a:rPr lang="en-GB" sz="8800" dirty="0" smtClean="0"/>
              <a:t>I. </a:t>
            </a:r>
            <a:r>
              <a:rPr lang="en-GB" sz="8800" dirty="0" err="1" smtClean="0"/>
              <a:t>Kowalska-Leszczynska</a:t>
            </a:r>
            <a:r>
              <a:rPr lang="en-GB" sz="8800" dirty="0" smtClean="0"/>
              <a:t> et al., Class. Quantum </a:t>
            </a:r>
            <a:r>
              <a:rPr lang="en-GB" sz="8800" dirty="0" err="1" smtClean="0"/>
              <a:t>Grav</a:t>
            </a:r>
            <a:r>
              <a:rPr lang="en-GB" sz="8800" dirty="0" smtClean="0"/>
              <a:t>. </a:t>
            </a:r>
            <a:r>
              <a:rPr lang="en-GB" sz="8800" b="1" dirty="0" smtClean="0"/>
              <a:t>34</a:t>
            </a:r>
            <a:r>
              <a:rPr lang="en-GB" sz="8800" dirty="0" smtClean="0"/>
              <a:t>, 074002, 2017</a:t>
            </a:r>
          </a:p>
          <a:p>
            <a:pPr marL="0" indent="0">
              <a:buNone/>
            </a:pPr>
            <a:endParaRPr lang="en-GB" sz="8800" dirty="0" smtClean="0"/>
          </a:p>
          <a:p>
            <a:pPr marL="0" indent="0">
              <a:buNone/>
            </a:pPr>
            <a:r>
              <a:rPr lang="en-GB" sz="8800" dirty="0"/>
              <a:t> </a:t>
            </a:r>
            <a:r>
              <a:rPr lang="en-GB" sz="8800" dirty="0" smtClean="0"/>
              <a:t>    </a:t>
            </a:r>
          </a:p>
          <a:p>
            <a:pPr marL="0" indent="0">
              <a:buNone/>
            </a:pPr>
            <a:endParaRPr lang="en-GB" sz="8800" dirty="0" smtClean="0"/>
          </a:p>
          <a:p>
            <a:pPr marL="0" indent="0">
              <a:buNone/>
            </a:pPr>
            <a:endParaRPr lang="en-GB" sz="9600" dirty="0" smtClean="0"/>
          </a:p>
          <a:p>
            <a:endParaRPr lang="en-GB" sz="96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</a:t>
            </a:r>
            <a:endParaRPr lang="en-GB" sz="2400" dirty="0"/>
          </a:p>
        </p:txBody>
      </p:sp>
      <p:pic>
        <p:nvPicPr>
          <p:cNvPr id="1027" name="Picture 3" descr="C:\Users\Michael Rycroft\Desktop\ligo-sign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31" y="1538883"/>
            <a:ext cx="4355976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and conclusions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DC (powered by thunderstorms and rain clouds) and AC (powered by lightning) electric circuits are central tenets of atmospheric electricity</a:t>
            </a:r>
          </a:p>
          <a:p>
            <a:r>
              <a:rPr lang="en-GB" dirty="0" smtClean="0"/>
              <a:t>We have consistency between </a:t>
            </a:r>
            <a:r>
              <a:rPr lang="en-GB" dirty="0" smtClean="0">
                <a:solidFill>
                  <a:srgbClr val="FF0000"/>
                </a:solidFill>
              </a:rPr>
              <a:t>DC and AC global circuit models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Huge variability</a:t>
            </a:r>
            <a:r>
              <a:rPr lang="en-GB" dirty="0" smtClean="0"/>
              <a:t> having </a:t>
            </a:r>
            <a:r>
              <a:rPr lang="en-GB" smtClean="0">
                <a:solidFill>
                  <a:srgbClr val="FF0000"/>
                </a:solidFill>
              </a:rPr>
              <a:t>spatial scales</a:t>
            </a:r>
            <a:r>
              <a:rPr lang="en-GB" smtClean="0"/>
              <a:t> </a:t>
            </a:r>
            <a:r>
              <a:rPr lang="en-GB" dirty="0" smtClean="0"/>
              <a:t>of 1 mm to 1 Gm, and </a:t>
            </a:r>
            <a:r>
              <a:rPr lang="en-GB" smtClean="0">
                <a:solidFill>
                  <a:srgbClr val="FF0000"/>
                </a:solidFill>
              </a:rPr>
              <a:t>temporal scales</a:t>
            </a:r>
            <a:r>
              <a:rPr lang="en-GB" smtClean="0"/>
              <a:t> </a:t>
            </a:r>
            <a:r>
              <a:rPr lang="en-GB" dirty="0" smtClean="0"/>
              <a:t>of 1 </a:t>
            </a:r>
            <a:r>
              <a:rPr lang="el-GR" dirty="0" smtClean="0"/>
              <a:t>μ</a:t>
            </a:r>
            <a:r>
              <a:rPr lang="en-GB" dirty="0" smtClean="0"/>
              <a:t>s to 30 years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High resolution three dimensional computer models </a:t>
            </a:r>
            <a:r>
              <a:rPr lang="en-GB" dirty="0" smtClean="0"/>
              <a:t>with conductivities varying in space and time in the atmosphere, ionosphere, land, ocean and below thunderstorms are now possible, and </a:t>
            </a:r>
            <a:r>
              <a:rPr lang="en-GB" dirty="0" smtClean="0">
                <a:solidFill>
                  <a:srgbClr val="FF0000"/>
                </a:solidFill>
              </a:rPr>
              <a:t>should be attempted</a:t>
            </a:r>
          </a:p>
          <a:p>
            <a:r>
              <a:rPr lang="en-GB" dirty="0" smtClean="0"/>
              <a:t>In what ways is the </a:t>
            </a:r>
            <a:r>
              <a:rPr lang="en-GB" dirty="0" smtClean="0">
                <a:solidFill>
                  <a:srgbClr val="FF0000"/>
                </a:solidFill>
              </a:rPr>
              <a:t>ionosphere above thunderstorms modified</a:t>
            </a:r>
            <a:r>
              <a:rPr lang="en-GB" dirty="0" smtClean="0"/>
              <a:t>? And how?</a:t>
            </a:r>
          </a:p>
          <a:p>
            <a:r>
              <a:rPr lang="en-GB" dirty="0" smtClean="0"/>
              <a:t>There is an </a:t>
            </a:r>
            <a:r>
              <a:rPr lang="en-GB" dirty="0" smtClean="0">
                <a:solidFill>
                  <a:srgbClr val="FF0000"/>
                </a:solidFill>
              </a:rPr>
              <a:t>Earth- atmosphere capacitor</a:t>
            </a:r>
            <a:r>
              <a:rPr lang="en-GB" dirty="0" smtClean="0"/>
              <a:t>, with positive charges being distributed throughout atmosphere, mostly in troposphere, not an Earth-ionosphere capacitor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Upper plate </a:t>
            </a:r>
            <a:r>
              <a:rPr lang="en-GB" dirty="0" smtClean="0"/>
              <a:t>of capacitor </a:t>
            </a:r>
            <a:r>
              <a:rPr lang="en-GB" dirty="0" smtClean="0">
                <a:solidFill>
                  <a:srgbClr val="FF0000"/>
                </a:solidFill>
              </a:rPr>
              <a:t>at height ~ 2 km</a:t>
            </a:r>
            <a:r>
              <a:rPr lang="en-GB" dirty="0" smtClean="0"/>
              <a:t>, at top of </a:t>
            </a:r>
            <a:r>
              <a:rPr lang="en-GB" dirty="0" err="1" smtClean="0"/>
              <a:t>stratiform</a:t>
            </a:r>
            <a:r>
              <a:rPr lang="en-GB" dirty="0" smtClean="0"/>
              <a:t> clouds</a:t>
            </a:r>
          </a:p>
          <a:p>
            <a:r>
              <a:rPr lang="en-GB" dirty="0" smtClean="0"/>
              <a:t>What is the </a:t>
            </a:r>
            <a:r>
              <a:rPr lang="en-GB" dirty="0" smtClean="0">
                <a:solidFill>
                  <a:srgbClr val="FF0000"/>
                </a:solidFill>
              </a:rPr>
              <a:t>charge on the Earth’s surface</a:t>
            </a:r>
            <a:r>
              <a:rPr lang="en-GB" dirty="0" smtClean="0"/>
              <a:t>? Is it – 6 x 10</a:t>
            </a:r>
            <a:r>
              <a:rPr lang="en-GB" baseline="30000" dirty="0" smtClean="0"/>
              <a:t>5 </a:t>
            </a:r>
            <a:r>
              <a:rPr lang="en-GB" dirty="0" smtClean="0"/>
              <a:t>C?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Climate models </a:t>
            </a:r>
            <a:r>
              <a:rPr lang="en-GB" dirty="0" smtClean="0"/>
              <a:t>can now include atmospheric electricity</a:t>
            </a:r>
          </a:p>
          <a:p>
            <a:r>
              <a:rPr lang="en-GB" dirty="0" smtClean="0"/>
              <a:t>Do </a:t>
            </a:r>
            <a:r>
              <a:rPr lang="en-GB" dirty="0" smtClean="0">
                <a:solidFill>
                  <a:srgbClr val="FF0000"/>
                </a:solidFill>
              </a:rPr>
              <a:t>earthquakes</a:t>
            </a:r>
            <a:r>
              <a:rPr lang="en-GB" dirty="0" smtClean="0"/>
              <a:t>, and their precursors, affect the global electric circuit? How?</a:t>
            </a:r>
          </a:p>
          <a:p>
            <a:r>
              <a:rPr lang="en-GB" dirty="0" smtClean="0"/>
              <a:t>Do AC electric fields (Schumann resonances) affect </a:t>
            </a:r>
            <a:r>
              <a:rPr lang="en-GB" dirty="0" smtClean="0">
                <a:solidFill>
                  <a:srgbClr val="FF0000"/>
                </a:solidFill>
              </a:rPr>
              <a:t>human health</a:t>
            </a:r>
            <a:r>
              <a:rPr lang="en-GB" dirty="0" smtClean="0"/>
              <a:t>?</a:t>
            </a:r>
          </a:p>
          <a:p>
            <a:r>
              <a:rPr lang="en-GB" dirty="0" smtClean="0"/>
              <a:t>Are there links between Schumann resonances and </a:t>
            </a:r>
            <a:r>
              <a:rPr lang="en-GB" dirty="0" smtClean="0">
                <a:solidFill>
                  <a:srgbClr val="FF0000"/>
                </a:solidFill>
              </a:rPr>
              <a:t>gravitational waves</a:t>
            </a:r>
            <a:r>
              <a:rPr lang="en-GB" dirty="0" smtClean="0"/>
              <a:t>?</a:t>
            </a:r>
          </a:p>
          <a:p>
            <a:r>
              <a:rPr lang="en-GB" dirty="0" smtClean="0"/>
              <a:t>There are many puzzles, and research opportunities, remaining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8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Some </a:t>
            </a:r>
            <a:r>
              <a:rPr lang="en-GB" sz="3600" dirty="0">
                <a:solidFill>
                  <a:srgbClr val="FF0000"/>
                </a:solidFill>
              </a:rPr>
              <a:t>k</a:t>
            </a:r>
            <a:r>
              <a:rPr lang="en-GB" sz="3600" dirty="0" smtClean="0">
                <a:solidFill>
                  <a:srgbClr val="FF0000"/>
                </a:solidFill>
              </a:rPr>
              <a:t>ey references, 2007 - 2018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K.L. </a:t>
            </a:r>
            <a:r>
              <a:rPr lang="en-GB" dirty="0" err="1"/>
              <a:t>Aplin</a:t>
            </a:r>
            <a:r>
              <a:rPr lang="en-GB" dirty="0"/>
              <a:t>, R.G. Harrison and M.J. Rycroft, Investigating Earth’s </a:t>
            </a:r>
            <a:r>
              <a:rPr lang="en-GB" dirty="0" smtClean="0"/>
              <a:t>atmospheric </a:t>
            </a:r>
            <a:r>
              <a:rPr lang="en-GB" dirty="0"/>
              <a:t>e</a:t>
            </a:r>
            <a:r>
              <a:rPr lang="en-GB" dirty="0" smtClean="0"/>
              <a:t>lectricity</a:t>
            </a:r>
            <a:r>
              <a:rPr lang="en-GB" dirty="0"/>
              <a:t>: a </a:t>
            </a:r>
            <a:r>
              <a:rPr lang="en-GB" dirty="0" smtClean="0"/>
              <a:t>role </a:t>
            </a:r>
            <a:r>
              <a:rPr lang="en-GB" dirty="0"/>
              <a:t>m</a:t>
            </a:r>
            <a:r>
              <a:rPr lang="en-GB" dirty="0" smtClean="0"/>
              <a:t>odel </a:t>
            </a:r>
            <a:r>
              <a:rPr lang="en-GB" dirty="0"/>
              <a:t>for </a:t>
            </a:r>
            <a:r>
              <a:rPr lang="en-GB" dirty="0" smtClean="0"/>
              <a:t>planetary </a:t>
            </a:r>
            <a:r>
              <a:rPr lang="en-GB" dirty="0"/>
              <a:t>s</a:t>
            </a:r>
            <a:r>
              <a:rPr lang="en-GB" dirty="0" smtClean="0"/>
              <a:t>tudies</a:t>
            </a:r>
            <a:r>
              <a:rPr lang="en-GB" dirty="0"/>
              <a:t>, Space Sci. Rev</a:t>
            </a:r>
            <a:r>
              <a:rPr lang="en-GB" dirty="0" smtClean="0"/>
              <a:t>. </a:t>
            </a:r>
            <a:r>
              <a:rPr lang="en-GB" b="1" dirty="0"/>
              <a:t>137</a:t>
            </a:r>
            <a:r>
              <a:rPr lang="en-GB" dirty="0"/>
              <a:t>, 11-27, 2008</a:t>
            </a:r>
          </a:p>
          <a:p>
            <a:r>
              <a:rPr lang="en-GB" dirty="0"/>
              <a:t>A.J.G. Baumgartner, J. P. Thayer, R. R. Neely III and G. Lucas, Toward a comprehensive global electric circuit model: Atmospheric conductivity and its variability in CESM1(WACCM) model simulations, J. </a:t>
            </a:r>
            <a:r>
              <a:rPr lang="en-GB" dirty="0" err="1"/>
              <a:t>Geophys</a:t>
            </a:r>
            <a:r>
              <a:rPr lang="en-GB" dirty="0"/>
              <a:t>. Res. </a:t>
            </a:r>
            <a:r>
              <a:rPr lang="en-GB" b="1" dirty="0"/>
              <a:t>118</a:t>
            </a:r>
            <a:r>
              <a:rPr lang="en-GB" dirty="0"/>
              <a:t>, 9221-9232</a:t>
            </a:r>
            <a:r>
              <a:rPr lang="en-GB" dirty="0" smtClean="0"/>
              <a:t>, doi:10.1002/jgrd.50725, 2013</a:t>
            </a:r>
            <a:endParaRPr lang="en-GB" dirty="0"/>
          </a:p>
          <a:p>
            <a:r>
              <a:rPr lang="en-GB" dirty="0"/>
              <a:t>V. </a:t>
            </a:r>
            <a:r>
              <a:rPr lang="en-GB" dirty="0" err="1"/>
              <a:t>Bayona</a:t>
            </a:r>
            <a:r>
              <a:rPr lang="en-GB" dirty="0"/>
              <a:t>, N. Flyer, </a:t>
            </a:r>
            <a:r>
              <a:rPr lang="en-GB" dirty="0" smtClean="0"/>
              <a:t>G. M</a:t>
            </a:r>
            <a:r>
              <a:rPr lang="en-GB" dirty="0"/>
              <a:t>. </a:t>
            </a:r>
            <a:r>
              <a:rPr lang="en-GB" dirty="0" smtClean="0"/>
              <a:t>Lucas </a:t>
            </a:r>
            <a:r>
              <a:rPr lang="en-GB" dirty="0"/>
              <a:t>and A. J. G. </a:t>
            </a:r>
            <a:r>
              <a:rPr lang="en-GB" dirty="0" err="1"/>
              <a:t>Baumgaertner</a:t>
            </a:r>
            <a:r>
              <a:rPr lang="en-GB" dirty="0"/>
              <a:t>, A 3-D RBF-FD solver for </a:t>
            </a:r>
            <a:r>
              <a:rPr lang="en-GB" dirty="0" err="1"/>
              <a:t>modeling</a:t>
            </a:r>
            <a:r>
              <a:rPr lang="en-GB" dirty="0"/>
              <a:t> the atmospheric global electric circuit with topography (GEC-RBFFD v1.0), </a:t>
            </a:r>
            <a:r>
              <a:rPr lang="en-GB" dirty="0" err="1"/>
              <a:t>Geosci</a:t>
            </a:r>
            <a:r>
              <a:rPr lang="en-GB" dirty="0"/>
              <a:t>. Model Dev. </a:t>
            </a:r>
            <a:r>
              <a:rPr lang="en-GB" b="1" dirty="0"/>
              <a:t>8</a:t>
            </a:r>
            <a:r>
              <a:rPr lang="en-GB" dirty="0"/>
              <a:t>, 3007–3020, </a:t>
            </a:r>
            <a:r>
              <a:rPr lang="en-GB" dirty="0" smtClean="0"/>
              <a:t>2015</a:t>
            </a:r>
          </a:p>
          <a:p>
            <a:r>
              <a:rPr lang="en-GB" dirty="0" smtClean="0"/>
              <a:t>V. V. </a:t>
            </a:r>
            <a:r>
              <a:rPr lang="en-GB" dirty="0" err="1" smtClean="0"/>
              <a:t>Denisenko</a:t>
            </a:r>
            <a:r>
              <a:rPr lang="en-GB" dirty="0" smtClean="0"/>
              <a:t>, M. J. Rycroft and R. G. Harrison, </a:t>
            </a:r>
            <a:r>
              <a:rPr lang="en-GB" dirty="0"/>
              <a:t>Mathematical s</a:t>
            </a:r>
            <a:r>
              <a:rPr lang="en-GB" dirty="0" smtClean="0"/>
              <a:t>imulation </a:t>
            </a:r>
            <a:r>
              <a:rPr lang="en-GB" dirty="0"/>
              <a:t>of the </a:t>
            </a:r>
            <a:r>
              <a:rPr lang="en-GB" dirty="0" smtClean="0"/>
              <a:t>ionospheric </a:t>
            </a:r>
            <a:r>
              <a:rPr lang="en-GB" dirty="0"/>
              <a:t>e</a:t>
            </a:r>
            <a:r>
              <a:rPr lang="en-GB" dirty="0" smtClean="0"/>
              <a:t>lectric </a:t>
            </a:r>
            <a:r>
              <a:rPr lang="en-GB" dirty="0"/>
              <a:t>f</a:t>
            </a:r>
            <a:r>
              <a:rPr lang="en-GB" dirty="0" smtClean="0"/>
              <a:t>ield as </a:t>
            </a:r>
            <a:r>
              <a:rPr lang="en-GB" dirty="0"/>
              <a:t>a </a:t>
            </a:r>
            <a:r>
              <a:rPr lang="en-GB" dirty="0" smtClean="0"/>
              <a:t>part </a:t>
            </a:r>
            <a:r>
              <a:rPr lang="en-GB" dirty="0"/>
              <a:t>of the </a:t>
            </a:r>
            <a:r>
              <a:rPr lang="en-GB" dirty="0" smtClean="0"/>
              <a:t>global </a:t>
            </a:r>
            <a:r>
              <a:rPr lang="en-GB" dirty="0"/>
              <a:t>e</a:t>
            </a:r>
            <a:r>
              <a:rPr lang="en-GB" dirty="0" smtClean="0"/>
              <a:t>lectric </a:t>
            </a:r>
            <a:r>
              <a:rPr lang="en-GB" dirty="0"/>
              <a:t>c</a:t>
            </a:r>
            <a:r>
              <a:rPr lang="en-GB" dirty="0" smtClean="0"/>
              <a:t>ircuit, </a:t>
            </a:r>
            <a:r>
              <a:rPr lang="en-GB" dirty="0" err="1" smtClean="0"/>
              <a:t>Surv</a:t>
            </a:r>
            <a:r>
              <a:rPr lang="en-GB" dirty="0" smtClean="0"/>
              <a:t>. </a:t>
            </a:r>
            <a:r>
              <a:rPr lang="en-GB" dirty="0" err="1" smtClean="0"/>
              <a:t>Geophys</a:t>
            </a:r>
            <a:r>
              <a:rPr lang="en-GB" dirty="0" smtClean="0"/>
              <a:t>. </a:t>
            </a:r>
            <a:r>
              <a:rPr lang="en-GB" b="1" dirty="0" smtClean="0"/>
              <a:t>39</a:t>
            </a:r>
            <a:r>
              <a:rPr lang="en-GB" dirty="0" smtClean="0"/>
              <a:t>, 1-35, 2018</a:t>
            </a:r>
          </a:p>
          <a:p>
            <a:r>
              <a:rPr lang="en-GB" dirty="0" smtClean="0"/>
              <a:t>R. P. Feynman, Electricity in the atmosphere, Feynman lectures on physics, volume 2, chapter 9, </a:t>
            </a:r>
            <a:endParaRPr lang="en-GB" dirty="0"/>
          </a:p>
          <a:p>
            <a:r>
              <a:rPr lang="en-GB" dirty="0"/>
              <a:t>J. </a:t>
            </a:r>
            <a:r>
              <a:rPr lang="en-GB" dirty="0" err="1"/>
              <a:t>Jansky</a:t>
            </a:r>
            <a:r>
              <a:rPr lang="en-GB" dirty="0"/>
              <a:t> and V. P. </a:t>
            </a:r>
            <a:r>
              <a:rPr lang="en-GB" dirty="0" err="1"/>
              <a:t>Pasko</a:t>
            </a:r>
            <a:r>
              <a:rPr lang="en-GB" dirty="0"/>
              <a:t>, Charge balance and ionospheric potential dynamics in time-dependent global electric circuit model, J. </a:t>
            </a:r>
            <a:r>
              <a:rPr lang="en-GB" dirty="0" err="1"/>
              <a:t>Geophys</a:t>
            </a:r>
            <a:r>
              <a:rPr lang="en-GB" dirty="0"/>
              <a:t>.  Res. </a:t>
            </a:r>
            <a:r>
              <a:rPr lang="en-GB" b="1" dirty="0"/>
              <a:t>119</a:t>
            </a:r>
            <a:r>
              <a:rPr lang="en-GB" dirty="0" smtClean="0"/>
              <a:t>, </a:t>
            </a:r>
            <a:r>
              <a:rPr lang="en-GB" dirty="0" err="1"/>
              <a:t>doi</a:t>
            </a:r>
            <a:r>
              <a:rPr lang="en-GB" dirty="0"/>
              <a:t>: </a:t>
            </a:r>
            <a:r>
              <a:rPr lang="en-GB" dirty="0" smtClean="0"/>
              <a:t>10.1002/2014JA020326, 2014</a:t>
            </a:r>
            <a:endParaRPr lang="en-GB" dirty="0"/>
          </a:p>
          <a:p>
            <a:r>
              <a:rPr lang="en-GB" dirty="0"/>
              <a:t>J. </a:t>
            </a:r>
            <a:r>
              <a:rPr lang="en-GB" dirty="0" err="1"/>
              <a:t>Jansky</a:t>
            </a:r>
            <a:r>
              <a:rPr lang="en-GB" dirty="0"/>
              <a:t> and V. P. </a:t>
            </a:r>
            <a:r>
              <a:rPr lang="en-GB" dirty="0" err="1"/>
              <a:t>Pasko</a:t>
            </a:r>
            <a:r>
              <a:rPr lang="en-GB" dirty="0"/>
              <a:t>, Effects of conductivity perturbations in time-dependent global electric circuit model, J. </a:t>
            </a:r>
            <a:r>
              <a:rPr lang="en-GB" dirty="0" err="1"/>
              <a:t>Geophys</a:t>
            </a:r>
            <a:r>
              <a:rPr lang="en-GB" dirty="0"/>
              <a:t>. Res. </a:t>
            </a:r>
            <a:r>
              <a:rPr lang="en-GB" b="1" dirty="0"/>
              <a:t>120</a:t>
            </a:r>
            <a:r>
              <a:rPr lang="en-GB" dirty="0"/>
              <a:t>, 10654-10668, 2015 </a:t>
            </a:r>
          </a:p>
          <a:p>
            <a:r>
              <a:rPr lang="en-GB" dirty="0"/>
              <a:t>J. </a:t>
            </a:r>
            <a:r>
              <a:rPr lang="en-GB" dirty="0" err="1"/>
              <a:t>Jansky</a:t>
            </a:r>
            <a:r>
              <a:rPr lang="en-GB" dirty="0"/>
              <a:t>, G.M. Lucas, C. </a:t>
            </a:r>
            <a:r>
              <a:rPr lang="en-GB" dirty="0" err="1"/>
              <a:t>Kalb</a:t>
            </a:r>
            <a:r>
              <a:rPr lang="en-GB" dirty="0"/>
              <a:t>, V. </a:t>
            </a:r>
            <a:r>
              <a:rPr lang="en-GB" dirty="0" err="1"/>
              <a:t>Bayona</a:t>
            </a:r>
            <a:r>
              <a:rPr lang="en-GB" dirty="0"/>
              <a:t>, M.J. Peterson, W. </a:t>
            </a:r>
            <a:r>
              <a:rPr lang="en-GB" dirty="0" err="1"/>
              <a:t>Deierling</a:t>
            </a:r>
            <a:r>
              <a:rPr lang="en-GB" dirty="0"/>
              <a:t>, N. Flyer and V.P. </a:t>
            </a:r>
            <a:r>
              <a:rPr lang="en-GB" dirty="0" err="1"/>
              <a:t>Pasko</a:t>
            </a:r>
            <a:r>
              <a:rPr lang="en-GB" dirty="0" smtClean="0"/>
              <a:t>, Analysis of the diurnal variation of the global electric circuit obtained from different numerical models, J</a:t>
            </a:r>
            <a:r>
              <a:rPr lang="en-GB" dirty="0"/>
              <a:t>. </a:t>
            </a:r>
            <a:r>
              <a:rPr lang="en-GB" dirty="0" err="1"/>
              <a:t>Geophys</a:t>
            </a:r>
            <a:r>
              <a:rPr lang="en-GB" dirty="0"/>
              <a:t>. Res. </a:t>
            </a:r>
            <a:r>
              <a:rPr lang="en-GB" b="1" dirty="0"/>
              <a:t>122, </a:t>
            </a:r>
            <a:r>
              <a:rPr lang="en-GB" dirty="0"/>
              <a:t>12,906-12,917, </a:t>
            </a:r>
            <a:r>
              <a:rPr lang="en-GB" dirty="0" smtClean="0"/>
              <a:t>2017</a:t>
            </a:r>
          </a:p>
          <a:p>
            <a:r>
              <a:rPr lang="en-GB" dirty="0"/>
              <a:t>I.G. </a:t>
            </a:r>
            <a:r>
              <a:rPr lang="en-GB" dirty="0" err="1"/>
              <a:t>Kudintseva</a:t>
            </a:r>
            <a:r>
              <a:rPr lang="en-GB" dirty="0"/>
              <a:t>, A.P. </a:t>
            </a:r>
            <a:r>
              <a:rPr lang="en-GB" dirty="0" err="1"/>
              <a:t>Nickolaenko</a:t>
            </a:r>
            <a:r>
              <a:rPr lang="en-GB" dirty="0"/>
              <a:t>, M.J. Rycroft and A. </a:t>
            </a:r>
            <a:r>
              <a:rPr lang="en-GB" dirty="0" err="1"/>
              <a:t>Odzimek</a:t>
            </a:r>
            <a:r>
              <a:rPr lang="en-GB" dirty="0"/>
              <a:t>, AC and DC global electric circuit properties and the height profile of atmospheric conductivity, Annals of Geophysics </a:t>
            </a:r>
            <a:r>
              <a:rPr lang="en-GB" b="1" dirty="0"/>
              <a:t>59</a:t>
            </a:r>
            <a:r>
              <a:rPr lang="en-GB" dirty="0"/>
              <a:t>, 5, A0545, doi:10.4401/ag-6870, 2016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5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Some more key references, 2007 - 2018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E.A</a:t>
            </a:r>
            <a:r>
              <a:rPr lang="en-GB" sz="1800" dirty="0"/>
              <a:t>. </a:t>
            </a:r>
            <a:r>
              <a:rPr lang="en-GB" sz="1800" dirty="0" err="1"/>
              <a:t>Mareev</a:t>
            </a:r>
            <a:r>
              <a:rPr lang="en-GB" sz="1800" dirty="0"/>
              <a:t> and E.M. </a:t>
            </a:r>
            <a:r>
              <a:rPr lang="en-GB" sz="1800" dirty="0" err="1"/>
              <a:t>Volodin</a:t>
            </a:r>
            <a:r>
              <a:rPr lang="en-GB" sz="1800" dirty="0"/>
              <a:t>, Variation of the global electric circuit and ionospheric potential in a global circulation model, </a:t>
            </a:r>
            <a:r>
              <a:rPr lang="en-GB" sz="1800" dirty="0" err="1"/>
              <a:t>Geophys</a:t>
            </a:r>
            <a:r>
              <a:rPr lang="en-GB" sz="1800" dirty="0"/>
              <a:t>. Res. Lett. </a:t>
            </a:r>
            <a:r>
              <a:rPr lang="en-GB" sz="1800" b="1" dirty="0"/>
              <a:t>41</a:t>
            </a:r>
            <a:r>
              <a:rPr lang="en-GB" sz="1800" dirty="0"/>
              <a:t>, 9009-9016, </a:t>
            </a:r>
            <a:r>
              <a:rPr lang="en-GB" sz="1800" dirty="0" smtClean="0"/>
              <a:t>2014</a:t>
            </a:r>
          </a:p>
          <a:p>
            <a:r>
              <a:rPr lang="en-GB" sz="1800" dirty="0" smtClean="0"/>
              <a:t>A. </a:t>
            </a:r>
            <a:r>
              <a:rPr lang="en-GB" sz="1800" dirty="0" err="1" smtClean="0"/>
              <a:t>Odzimek</a:t>
            </a:r>
            <a:r>
              <a:rPr lang="en-GB" sz="1800" dirty="0" smtClean="0"/>
              <a:t>, M. Lester and M. </a:t>
            </a:r>
            <a:r>
              <a:rPr lang="en-GB" sz="1800" dirty="0" err="1" smtClean="0"/>
              <a:t>Kubicki</a:t>
            </a:r>
            <a:r>
              <a:rPr lang="en-GB" sz="1800" dirty="0" smtClean="0"/>
              <a:t>, </a:t>
            </a:r>
            <a:r>
              <a:rPr lang="en-GB" sz="1800" dirty="0"/>
              <a:t>EGATEC: A new high‐resolution engineering model of the global atmospheric electric circuit—Currents in the lower </a:t>
            </a:r>
            <a:r>
              <a:rPr lang="en-GB" sz="1800" dirty="0" smtClean="0"/>
              <a:t>atmosphere, J. </a:t>
            </a:r>
            <a:r>
              <a:rPr lang="en-GB" sz="1800" dirty="0" err="1" smtClean="0"/>
              <a:t>Geophys</a:t>
            </a:r>
            <a:r>
              <a:rPr lang="en-GB" sz="1800" dirty="0" smtClean="0"/>
              <a:t>. Res. </a:t>
            </a:r>
            <a:r>
              <a:rPr lang="en-GB" sz="1800" b="1" dirty="0" smtClean="0"/>
              <a:t>115</a:t>
            </a:r>
            <a:r>
              <a:rPr lang="en-GB" sz="1800" dirty="0" smtClean="0"/>
              <a:t>, D18207, doi:10.1029/2009JD013341</a:t>
            </a:r>
            <a:r>
              <a:rPr lang="en-GB" sz="1800" dirty="0"/>
              <a:t>, </a:t>
            </a:r>
            <a:r>
              <a:rPr lang="en-GB" sz="1800" dirty="0" smtClean="0"/>
              <a:t>2010</a:t>
            </a:r>
            <a:endParaRPr lang="en-GB" sz="1800" b="1" dirty="0"/>
          </a:p>
          <a:p>
            <a:r>
              <a:rPr lang="en-GB" sz="1800" dirty="0"/>
              <a:t>M.J. Rycroft, A. </a:t>
            </a:r>
            <a:r>
              <a:rPr lang="en-GB" sz="1800" dirty="0" err="1"/>
              <a:t>Odzimek</a:t>
            </a:r>
            <a:r>
              <a:rPr lang="en-GB" sz="1800" dirty="0"/>
              <a:t>, N.F. Arnold, M. </a:t>
            </a:r>
            <a:r>
              <a:rPr lang="en-GB" sz="1800" dirty="0" err="1"/>
              <a:t>Fullekrug</a:t>
            </a:r>
            <a:r>
              <a:rPr lang="en-GB" sz="1800" dirty="0"/>
              <a:t>, A. Kulak and T. </a:t>
            </a:r>
            <a:r>
              <a:rPr lang="en-GB" sz="1800" dirty="0" err="1"/>
              <a:t>Neubert</a:t>
            </a:r>
            <a:r>
              <a:rPr lang="en-GB" sz="1800" dirty="0"/>
              <a:t>, New model simulations of the global atmospheric electric circuit driven by thunderstorms and electrified shower clouds: the roles of lightning and sprites, J. Atmos. Solar-Terr. Phys</a:t>
            </a:r>
            <a:r>
              <a:rPr lang="en-GB" sz="1800" dirty="0" smtClean="0"/>
              <a:t>. </a:t>
            </a:r>
            <a:r>
              <a:rPr lang="en-GB" sz="1800" b="1" dirty="0"/>
              <a:t>69</a:t>
            </a:r>
            <a:r>
              <a:rPr lang="en-GB" sz="1800" dirty="0"/>
              <a:t>, 2485-2509, 2007 </a:t>
            </a:r>
          </a:p>
          <a:p>
            <a:r>
              <a:rPr lang="en-GB" sz="1800" dirty="0"/>
              <a:t>M.J. Rycroft and </a:t>
            </a:r>
            <a:r>
              <a:rPr lang="en-GB" sz="1800" dirty="0" err="1"/>
              <a:t>R.G.Harrison</a:t>
            </a:r>
            <a:r>
              <a:rPr lang="en-GB" sz="1800" dirty="0"/>
              <a:t>, Electromagnetic </a:t>
            </a:r>
            <a:r>
              <a:rPr lang="en-GB" sz="1800" dirty="0" smtClean="0"/>
              <a:t>atmosphere-plasma </a:t>
            </a:r>
            <a:r>
              <a:rPr lang="en-GB" sz="1800" dirty="0"/>
              <a:t>c</a:t>
            </a:r>
            <a:r>
              <a:rPr lang="en-GB" sz="1800" dirty="0" smtClean="0"/>
              <a:t>oupling</a:t>
            </a:r>
            <a:r>
              <a:rPr lang="en-GB" sz="1800" dirty="0"/>
              <a:t>: The </a:t>
            </a:r>
            <a:r>
              <a:rPr lang="en-GB" sz="1800" dirty="0" smtClean="0"/>
              <a:t>global </a:t>
            </a:r>
            <a:r>
              <a:rPr lang="en-GB" sz="1800" dirty="0"/>
              <a:t>a</a:t>
            </a:r>
            <a:r>
              <a:rPr lang="en-GB" sz="1800" dirty="0" smtClean="0"/>
              <a:t>tmospheric </a:t>
            </a:r>
            <a:r>
              <a:rPr lang="en-GB" sz="1800" dirty="0"/>
              <a:t>e</a:t>
            </a:r>
            <a:r>
              <a:rPr lang="en-GB" sz="1800" dirty="0" smtClean="0"/>
              <a:t>lectric </a:t>
            </a:r>
            <a:r>
              <a:rPr lang="en-GB" sz="1800" dirty="0"/>
              <a:t>c</a:t>
            </a:r>
            <a:r>
              <a:rPr lang="en-GB" sz="1800" dirty="0" smtClean="0"/>
              <a:t>ircuit</a:t>
            </a:r>
            <a:r>
              <a:rPr lang="en-GB" sz="1800" dirty="0"/>
              <a:t>, Space Sci. Rev. </a:t>
            </a:r>
            <a:r>
              <a:rPr lang="en-GB" sz="1800" b="1" dirty="0"/>
              <a:t>168</a:t>
            </a:r>
            <a:r>
              <a:rPr lang="en-GB" sz="1800" dirty="0"/>
              <a:t>, 363-384, 2012a</a:t>
            </a:r>
          </a:p>
          <a:p>
            <a:r>
              <a:rPr lang="en-GB" sz="1800" dirty="0"/>
              <a:t>M.J. Rycroft, K.A. Nicoll, K.L. </a:t>
            </a:r>
            <a:r>
              <a:rPr lang="en-GB" sz="1800" dirty="0" err="1"/>
              <a:t>Aplin</a:t>
            </a:r>
            <a:r>
              <a:rPr lang="en-GB" sz="1800" dirty="0"/>
              <a:t> and R.G. Harrison, Recent advances in global electric circuit coupling between the space environment and the troposphere, J. Atmos. Solar-Terr. Phys</a:t>
            </a:r>
            <a:r>
              <a:rPr lang="en-GB" sz="1800" dirty="0" smtClean="0"/>
              <a:t>. </a:t>
            </a:r>
            <a:r>
              <a:rPr lang="en-GB" sz="1800" b="1" dirty="0"/>
              <a:t>90</a:t>
            </a:r>
            <a:r>
              <a:rPr lang="en-GB" sz="1800" dirty="0"/>
              <a:t>-</a:t>
            </a:r>
            <a:r>
              <a:rPr lang="en-GB" sz="1800" b="1" dirty="0"/>
              <a:t>91</a:t>
            </a:r>
            <a:r>
              <a:rPr lang="en-GB" sz="1800" dirty="0"/>
              <a:t>, 198-211, 2012b</a:t>
            </a:r>
          </a:p>
          <a:p>
            <a:r>
              <a:rPr lang="en-GB" sz="1800" dirty="0"/>
              <a:t>B.A. Tinsley, The global atmospheric electric circuit and its effects on cloud microphysics, Reports on Progress in Physics </a:t>
            </a:r>
            <a:r>
              <a:rPr lang="en-GB" sz="1800" b="1" dirty="0"/>
              <a:t>71</a:t>
            </a:r>
            <a:r>
              <a:rPr lang="en-GB" sz="1800" dirty="0"/>
              <a:t>, </a:t>
            </a:r>
            <a:r>
              <a:rPr lang="en-GB" sz="1800" dirty="0" smtClean="0"/>
              <a:t>066801, 2008</a:t>
            </a:r>
          </a:p>
          <a:p>
            <a:r>
              <a:rPr lang="en-GB" sz="1800" dirty="0" smtClean="0"/>
              <a:t>M.A. </a:t>
            </a:r>
            <a:r>
              <a:rPr lang="en-GB" sz="1800" dirty="0" err="1" smtClean="0"/>
              <a:t>Uman</a:t>
            </a:r>
            <a:r>
              <a:rPr lang="en-GB" sz="1800" dirty="0" smtClean="0"/>
              <a:t>, The Earth and its atmosphere as a leaky spherical capacitor, American Journal of Physics, </a:t>
            </a:r>
            <a:r>
              <a:rPr lang="en-GB" sz="1800" b="1" dirty="0" smtClean="0"/>
              <a:t>42</a:t>
            </a:r>
            <a:r>
              <a:rPr lang="en-GB" sz="1800" dirty="0" smtClean="0"/>
              <a:t>, 1033-1035, 1974</a:t>
            </a:r>
            <a:endParaRPr lang="en-GB" sz="1800" dirty="0"/>
          </a:p>
          <a:p>
            <a:r>
              <a:rPr lang="en-GB" sz="1800" dirty="0"/>
              <a:t>E.R. Williams, The global electrical circuit: A review, Atmospheric Research </a:t>
            </a:r>
            <a:r>
              <a:rPr lang="en-GB" sz="1800" b="1" dirty="0"/>
              <a:t>91</a:t>
            </a:r>
            <a:r>
              <a:rPr lang="en-GB" sz="1800" dirty="0"/>
              <a:t>, 140-152, 2009</a:t>
            </a:r>
          </a:p>
          <a:p>
            <a:r>
              <a:rPr lang="en-GB" sz="1800" dirty="0"/>
              <a:t>E.R. Williams and E.A. </a:t>
            </a:r>
            <a:r>
              <a:rPr lang="en-GB" sz="1800" dirty="0" err="1"/>
              <a:t>Mareev</a:t>
            </a:r>
            <a:r>
              <a:rPr lang="en-GB" sz="1800" dirty="0"/>
              <a:t>, Recent progress on the global electrical circuit, Atmos. Res. </a:t>
            </a:r>
            <a:r>
              <a:rPr lang="en-GB" sz="1800" b="1" dirty="0"/>
              <a:t>135-136</a:t>
            </a:r>
            <a:r>
              <a:rPr lang="en-GB" sz="1800" dirty="0"/>
              <a:t>, 298-227, 2014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648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Earth system science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733256"/>
          </a:xfrm>
        </p:spPr>
        <p:txBody>
          <a:bodyPr>
            <a:normAutofit/>
          </a:bodyPr>
          <a:lstStyle/>
          <a:p>
            <a:r>
              <a:rPr lang="en-GB" sz="1800" dirty="0"/>
              <a:t>C</a:t>
            </a:r>
            <a:r>
              <a:rPr lang="en-GB" sz="1800" dirty="0" smtClean="0"/>
              <a:t>onsiders </a:t>
            </a:r>
            <a:r>
              <a:rPr lang="en-GB" sz="1800" dirty="0"/>
              <a:t>the Earth’s atmosphere, biosphere, surface and oceans - supporting humankind - as a closely interacting </a:t>
            </a:r>
            <a:r>
              <a:rPr lang="en-GB" sz="1800" dirty="0" smtClean="0"/>
              <a:t>system</a:t>
            </a:r>
          </a:p>
          <a:p>
            <a:r>
              <a:rPr lang="en-GB" sz="1800" dirty="0" smtClean="0"/>
              <a:t>G. </a:t>
            </a:r>
            <a:r>
              <a:rPr lang="en-GB" sz="1800" dirty="0" err="1" smtClean="0"/>
              <a:t>Bloschl</a:t>
            </a:r>
            <a:r>
              <a:rPr lang="en-GB" sz="1800" dirty="0" smtClean="0"/>
              <a:t>, H. </a:t>
            </a:r>
            <a:r>
              <a:rPr lang="en-GB" sz="1800" dirty="0" err="1" smtClean="0"/>
              <a:t>Thybo</a:t>
            </a:r>
            <a:r>
              <a:rPr lang="en-GB" sz="1800" dirty="0" smtClean="0"/>
              <a:t> and H. </a:t>
            </a:r>
            <a:r>
              <a:rPr lang="en-GB" sz="1800" dirty="0" err="1" smtClean="0"/>
              <a:t>Savenije</a:t>
            </a:r>
            <a:r>
              <a:rPr lang="en-GB" sz="1800" dirty="0" smtClean="0"/>
              <a:t>, A </a:t>
            </a:r>
            <a:r>
              <a:rPr lang="en-GB" sz="1800" dirty="0"/>
              <a:t>v</a:t>
            </a:r>
            <a:r>
              <a:rPr lang="en-GB" sz="1800" dirty="0" smtClean="0"/>
              <a:t>oyage through scales: The Earth system in space and time, EGU, 2015, ISBN 978-3-901753-84-8</a:t>
            </a:r>
          </a:p>
          <a:p>
            <a:r>
              <a:rPr lang="en-GB" sz="1800" dirty="0" smtClean="0"/>
              <a:t>M. J. </a:t>
            </a:r>
            <a:r>
              <a:rPr lang="en-GB" sz="1800" dirty="0" smtClean="0"/>
              <a:t>Rycroft </a:t>
            </a:r>
            <a:r>
              <a:rPr lang="en-GB" sz="1800" dirty="0" smtClean="0"/>
              <a:t>and R. G. Harrison</a:t>
            </a:r>
            <a:r>
              <a:rPr lang="en-GB" sz="1800" dirty="0" smtClean="0"/>
              <a:t>, Electromagnetic atmosphere-plasma coupling: The global electric circuit, Space Sci. Rev. </a:t>
            </a:r>
            <a:r>
              <a:rPr lang="en-GB" sz="1800" b="1" dirty="0" smtClean="0"/>
              <a:t>168</a:t>
            </a:r>
            <a:r>
              <a:rPr lang="en-GB" sz="1800" dirty="0" smtClean="0"/>
              <a:t>, 363-384, 2012</a:t>
            </a:r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J. E. </a:t>
            </a:r>
            <a:r>
              <a:rPr lang="en-GB" sz="1800" dirty="0" err="1" smtClean="0"/>
              <a:t>Borovsky</a:t>
            </a:r>
            <a:r>
              <a:rPr lang="en-GB" sz="1800" dirty="0" smtClean="0"/>
              <a:t> and J. A. Valdivia, </a:t>
            </a:r>
            <a:r>
              <a:rPr lang="en-GB" sz="1800" dirty="0"/>
              <a:t>The Earth’s </a:t>
            </a:r>
            <a:r>
              <a:rPr lang="en-GB" sz="1800" dirty="0" smtClean="0"/>
              <a:t>magnetosphere</a:t>
            </a:r>
            <a:r>
              <a:rPr lang="en-GB" sz="1800" dirty="0"/>
              <a:t>: A s</a:t>
            </a:r>
            <a:r>
              <a:rPr lang="en-GB" sz="1800" dirty="0" smtClean="0"/>
              <a:t>ystems </a:t>
            </a:r>
            <a:r>
              <a:rPr lang="en-GB" sz="1800" dirty="0"/>
              <a:t>s</a:t>
            </a:r>
            <a:r>
              <a:rPr lang="en-GB" sz="1800" dirty="0" smtClean="0"/>
              <a:t>cience </a:t>
            </a:r>
            <a:r>
              <a:rPr lang="en-GB" sz="1800" dirty="0"/>
              <a:t>o</a:t>
            </a:r>
            <a:r>
              <a:rPr lang="en-GB" sz="1800" dirty="0" smtClean="0"/>
              <a:t>verview and assessment, </a:t>
            </a:r>
            <a:r>
              <a:rPr lang="en-GB" sz="1800" dirty="0" err="1" smtClean="0"/>
              <a:t>Surv</a:t>
            </a:r>
            <a:r>
              <a:rPr lang="en-GB" sz="1800" dirty="0" smtClean="0"/>
              <a:t>. </a:t>
            </a:r>
            <a:r>
              <a:rPr lang="en-GB" sz="1800" dirty="0" err="1" smtClean="0"/>
              <a:t>Geophys</a:t>
            </a:r>
            <a:r>
              <a:rPr lang="en-GB" sz="1800" dirty="0" smtClean="0"/>
              <a:t>. </a:t>
            </a:r>
            <a:r>
              <a:rPr lang="en-GB" sz="1800" b="1" dirty="0" smtClean="0"/>
              <a:t>39</a:t>
            </a:r>
            <a:r>
              <a:rPr lang="en-GB" sz="1800" dirty="0" smtClean="0"/>
              <a:t>, 817-859, 2018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82453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Model </a:t>
            </a:r>
            <a:r>
              <a:rPr lang="en-GB" sz="3600" dirty="0" smtClean="0">
                <a:solidFill>
                  <a:srgbClr val="FF0000"/>
                </a:solidFill>
              </a:rPr>
              <a:t>of </a:t>
            </a:r>
            <a:r>
              <a:rPr lang="en-GB" sz="3600" dirty="0">
                <a:solidFill>
                  <a:srgbClr val="FF0000"/>
                </a:solidFill>
              </a:rPr>
              <a:t>DC </a:t>
            </a:r>
            <a:r>
              <a:rPr lang="en-GB" sz="3600" dirty="0" smtClean="0">
                <a:solidFill>
                  <a:srgbClr val="FF0000"/>
                </a:solidFill>
              </a:rPr>
              <a:t>global atmospheric </a:t>
            </a:r>
            <a:r>
              <a:rPr lang="en-GB" sz="3600" dirty="0">
                <a:solidFill>
                  <a:srgbClr val="FF0000"/>
                </a:solidFill>
              </a:rPr>
              <a:t>electric circuit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Rycroft et al., JASTP, </a:t>
            </a:r>
            <a:r>
              <a:rPr lang="en-GB" sz="3600" b="1" dirty="0">
                <a:solidFill>
                  <a:srgbClr val="FF0000"/>
                </a:solidFill>
              </a:rPr>
              <a:t>62</a:t>
            </a:r>
            <a:r>
              <a:rPr lang="en-GB" sz="3600" dirty="0">
                <a:solidFill>
                  <a:srgbClr val="FF0000"/>
                </a:solidFill>
              </a:rPr>
              <a:t>, 1563-1576, 2000</a:t>
            </a:r>
          </a:p>
        </p:txBody>
      </p:sp>
      <p:pic>
        <p:nvPicPr>
          <p:cNvPr id="4" name="Picture 5" descr="fig5Rycroft-etal20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84" y="1600200"/>
            <a:ext cx="65778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g5Rycroft-etal20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4625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Average model </a:t>
            </a:r>
            <a:r>
              <a:rPr lang="en-GB" sz="4000" dirty="0">
                <a:solidFill>
                  <a:srgbClr val="FF0000"/>
                </a:solidFill>
              </a:rPr>
              <a:t>of the height profile </a:t>
            </a:r>
            <a:r>
              <a:rPr lang="en-GB" sz="4000" dirty="0" smtClean="0">
                <a:solidFill>
                  <a:srgbClr val="FF0000"/>
                </a:solidFill>
              </a:rPr>
              <a:t>of the night-time atmospheric </a:t>
            </a:r>
            <a:r>
              <a:rPr lang="en-GB" sz="4000" dirty="0">
                <a:solidFill>
                  <a:srgbClr val="FF0000"/>
                </a:solidFill>
              </a:rPr>
              <a:t>electric conductivity</a:t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4000" dirty="0">
                <a:solidFill>
                  <a:srgbClr val="FF0000"/>
                </a:solidFill>
              </a:rPr>
              <a:t>Rycroft et al. JASTP, </a:t>
            </a:r>
            <a:r>
              <a:rPr lang="en-GB" sz="4000" b="1" dirty="0">
                <a:solidFill>
                  <a:srgbClr val="FF0000"/>
                </a:solidFill>
              </a:rPr>
              <a:t>69</a:t>
            </a:r>
            <a:r>
              <a:rPr lang="en-GB" sz="4000" dirty="0">
                <a:solidFill>
                  <a:srgbClr val="FF0000"/>
                </a:solidFill>
              </a:rPr>
              <a:t>, 2485-2509, </a:t>
            </a:r>
            <a:r>
              <a:rPr lang="en-GB" sz="4000" dirty="0" smtClean="0">
                <a:solidFill>
                  <a:srgbClr val="FF0000"/>
                </a:solidFill>
              </a:rPr>
              <a:t>2007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9" descr="fig2Var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9046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216024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Conductance of the Earth’s atmosphere</a:t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 err="1" smtClean="0">
                <a:solidFill>
                  <a:srgbClr val="FF0000"/>
                </a:solidFill>
              </a:rPr>
              <a:t>Denisenko</a:t>
            </a:r>
            <a:r>
              <a:rPr lang="en-GB" sz="3600" dirty="0" smtClean="0">
                <a:solidFill>
                  <a:srgbClr val="FF0000"/>
                </a:solidFill>
              </a:rPr>
              <a:t>, Rycroft and Harrison, </a:t>
            </a:r>
            <a:r>
              <a:rPr lang="en-GB" sz="3600" dirty="0" err="1" smtClean="0">
                <a:solidFill>
                  <a:srgbClr val="FF0000"/>
                </a:solidFill>
              </a:rPr>
              <a:t>Surv</a:t>
            </a:r>
            <a:r>
              <a:rPr lang="en-GB" sz="3600" dirty="0" smtClean="0">
                <a:solidFill>
                  <a:srgbClr val="FF0000"/>
                </a:solidFill>
              </a:rPr>
              <a:t>. </a:t>
            </a:r>
            <a:r>
              <a:rPr lang="en-GB" sz="3600" dirty="0" err="1" smtClean="0">
                <a:solidFill>
                  <a:srgbClr val="FF0000"/>
                </a:solidFill>
              </a:rPr>
              <a:t>Geophys</a:t>
            </a:r>
            <a:r>
              <a:rPr lang="en-GB" sz="3600" dirty="0" smtClean="0">
                <a:solidFill>
                  <a:srgbClr val="FF0000"/>
                </a:solidFill>
              </a:rPr>
              <a:t>. </a:t>
            </a:r>
            <a:r>
              <a:rPr lang="en-GB" sz="3600" b="1" dirty="0" smtClean="0">
                <a:solidFill>
                  <a:srgbClr val="FF0000"/>
                </a:solidFill>
              </a:rPr>
              <a:t>40</a:t>
            </a:r>
            <a:r>
              <a:rPr lang="en-GB" sz="3600" dirty="0" smtClean="0">
                <a:solidFill>
                  <a:srgbClr val="FF0000"/>
                </a:solidFill>
              </a:rPr>
              <a:t>, 1-39, 2019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4285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Modifying the ionosphere above thunderstorms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r>
              <a:rPr lang="en-GB" sz="2200" dirty="0" smtClean="0"/>
              <a:t>Sprites and elves (transient luminous events) modify the ionospheric electron density</a:t>
            </a:r>
          </a:p>
          <a:p>
            <a:r>
              <a:rPr lang="en-GB" sz="2200" dirty="0" smtClean="0"/>
              <a:t>X.-M. Shao, E.H. Lay and A.R. Jacobson, Reduction of electron density in the night-time lower ionosphere in response to a thunderstorm, Nature Geoscience 2012, </a:t>
            </a:r>
            <a:r>
              <a:rPr lang="en-GB" sz="2200" dirty="0" err="1" smtClean="0"/>
              <a:t>doi</a:t>
            </a:r>
            <a:r>
              <a:rPr lang="en-GB" sz="2200" dirty="0" smtClean="0"/>
              <a:t>: 10.1038/NGEO1668</a:t>
            </a:r>
          </a:p>
          <a:p>
            <a:r>
              <a:rPr lang="en-GB" sz="2200" dirty="0" smtClean="0"/>
              <a:t>C.J. Rodger, M. Cho, M.A. </a:t>
            </a:r>
            <a:r>
              <a:rPr lang="en-GB" sz="2200" dirty="0" err="1" smtClean="0"/>
              <a:t>Clilverd</a:t>
            </a:r>
            <a:r>
              <a:rPr lang="en-GB" sz="2200" dirty="0" smtClean="0"/>
              <a:t> and M.J. Rycroft, </a:t>
            </a:r>
            <a:r>
              <a:rPr lang="en-GB" sz="2200" dirty="0"/>
              <a:t>Lower ionospheric modification by lightning-EMP: Simulation of the </a:t>
            </a:r>
            <a:r>
              <a:rPr lang="en-GB" sz="2200" dirty="0" err="1"/>
              <a:t>nighttime</a:t>
            </a:r>
            <a:r>
              <a:rPr lang="en-GB" sz="2200" dirty="0"/>
              <a:t> ionosphere over the United </a:t>
            </a:r>
            <a:r>
              <a:rPr lang="en-GB" sz="2200" dirty="0" smtClean="0"/>
              <a:t>States, </a:t>
            </a:r>
            <a:r>
              <a:rPr lang="en-GB" sz="2200" dirty="0" err="1" smtClean="0"/>
              <a:t>Geophys</a:t>
            </a:r>
            <a:r>
              <a:rPr lang="en-GB" sz="2200" dirty="0" smtClean="0"/>
              <a:t>. Res. Lett. </a:t>
            </a:r>
            <a:r>
              <a:rPr lang="en-GB" sz="2200" b="1" dirty="0" smtClean="0"/>
              <a:t>28</a:t>
            </a:r>
            <a:r>
              <a:rPr lang="en-GB" sz="2200" dirty="0" smtClean="0"/>
              <a:t>, 199-202, 2001</a:t>
            </a:r>
          </a:p>
          <a:p>
            <a:pPr marL="0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    Electron density increases</a:t>
            </a:r>
          </a:p>
          <a:p>
            <a:r>
              <a:rPr lang="en-GB" sz="2200" dirty="0"/>
              <a:t>M.A. Salem, N. Liu and H.K. </a:t>
            </a:r>
            <a:r>
              <a:rPr lang="en-GB" sz="2200" dirty="0" err="1"/>
              <a:t>Rassoul</a:t>
            </a:r>
            <a:r>
              <a:rPr lang="en-GB" sz="2200" dirty="0"/>
              <a:t>, Modification of the lower ionospheric conductivity by thunderstorm electrostatic fields, </a:t>
            </a:r>
            <a:r>
              <a:rPr lang="en-GB" sz="2200" dirty="0" err="1"/>
              <a:t>Geophys</a:t>
            </a:r>
            <a:r>
              <a:rPr lang="en-GB" sz="2200" dirty="0"/>
              <a:t>. Res. Lett</a:t>
            </a:r>
            <a:r>
              <a:rPr lang="en-GB" sz="2200" dirty="0" smtClean="0"/>
              <a:t>. </a:t>
            </a:r>
            <a:r>
              <a:rPr lang="en-GB" sz="2200" dirty="0"/>
              <a:t>2015, </a:t>
            </a:r>
            <a:r>
              <a:rPr lang="en-GB" sz="2200" dirty="0" err="1"/>
              <a:t>doi</a:t>
            </a:r>
            <a:r>
              <a:rPr lang="en-GB" sz="2200" dirty="0"/>
              <a:t>: 10.1002/2015GL066933</a:t>
            </a:r>
          </a:p>
          <a:p>
            <a:pPr marL="0" indent="0">
              <a:buNone/>
            </a:pPr>
            <a:r>
              <a:rPr lang="en-GB" sz="2200" dirty="0"/>
              <a:t>    </a:t>
            </a:r>
            <a:r>
              <a:rPr lang="en-GB" sz="2200" dirty="0" smtClean="0"/>
              <a:t> Conductivity </a:t>
            </a:r>
            <a:r>
              <a:rPr lang="en-GB" sz="2200" dirty="0"/>
              <a:t>decreases but electron density </a:t>
            </a:r>
            <a:r>
              <a:rPr lang="en-GB" sz="2200" dirty="0" smtClean="0"/>
              <a:t>increases</a:t>
            </a:r>
            <a:endParaRPr lang="en-GB" sz="2200" dirty="0"/>
          </a:p>
          <a:p>
            <a:r>
              <a:rPr lang="en-GB" sz="2200" dirty="0" smtClean="0"/>
              <a:t>Is ionospheric sporadic-E layer enhanced? Investigations by </a:t>
            </a:r>
            <a:r>
              <a:rPr lang="en-GB" sz="2200" dirty="0" err="1" smtClean="0"/>
              <a:t>Rastogi</a:t>
            </a:r>
            <a:r>
              <a:rPr lang="en-GB" sz="2200" dirty="0" smtClean="0"/>
              <a:t> (1962), Davis and Johnson (2005), Davis and Lo (2008), Lay et al. (2013), </a:t>
            </a:r>
            <a:r>
              <a:rPr lang="en-GB" sz="2200" dirty="0" err="1" smtClean="0"/>
              <a:t>Barta</a:t>
            </a:r>
            <a:r>
              <a:rPr lang="en-GB" sz="2200" dirty="0" smtClean="0"/>
              <a:t> et al. (2015, 2017), </a:t>
            </a:r>
            <a:r>
              <a:rPr lang="en-GB" sz="2200" dirty="0" err="1" smtClean="0"/>
              <a:t>Haldoupis</a:t>
            </a:r>
            <a:r>
              <a:rPr lang="en-GB" sz="2200" dirty="0" smtClean="0"/>
              <a:t> (2018)</a:t>
            </a:r>
          </a:p>
          <a:p>
            <a:pPr marL="0" indent="0">
              <a:buNone/>
            </a:pP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896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2139</Words>
  <Application>Microsoft Office PowerPoint</Application>
  <PresentationFormat>On-screen Show (4:3)</PresentationFormat>
  <Paragraphs>191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DC and AC global atmospheric electric circuits as central tenets in Earth system science today </vt:lpstr>
      <vt:lpstr>“Our true lover of knowledge naturally strives for truth”, Plato, 380 BC</vt:lpstr>
      <vt:lpstr>Some key references, 2007 - 2018</vt:lpstr>
      <vt:lpstr>Some more key references, 2007 - 2018</vt:lpstr>
      <vt:lpstr>Earth system science</vt:lpstr>
      <vt:lpstr>Model of DC global atmospheric electric circuit Rycroft et al., JASTP, 62, 1563-1576, 2000</vt:lpstr>
      <vt:lpstr>Average model of the height profile of the night-time atmospheric electric conductivity Rycroft et al. JASTP, 69, 2485-2509, 2007 </vt:lpstr>
      <vt:lpstr>Conductance of the Earth’s atmosphere Denisenko, Rycroft and Harrison, Surv. Geophys. 40, 1-39, 2019</vt:lpstr>
      <vt:lpstr>Modifying the ionosphere above thunderstorms</vt:lpstr>
      <vt:lpstr>Ionospheric conductance, 19 UT, July, active Sun  Top panel: integral Pedersen conductance Bottom panel: Hall conductance</vt:lpstr>
      <vt:lpstr>Return part of global circuit, land/ocean surface, with spatially varying conductivity T. Divett et al., Space Weather 15, 1396-1412, 2017 </vt:lpstr>
      <vt:lpstr>AC global atmospheric electric circuit</vt:lpstr>
      <vt:lpstr>The DC and AC (fundamental Schumann resonance) global circuit models are consistent</vt:lpstr>
      <vt:lpstr>What is the power available in these circuits ?</vt:lpstr>
      <vt:lpstr>Fair (and semi-fair) weather model results Rycroft et al., JASTP, 69, 2485-2509,2007 1. Apply Gauss’ law of electrostatics: in b), Esurface ~ 130 V/m 2. In c), note that ~ 90% of the positive electric charge in the atmosphere lies at altitudes BELOW 4 km</vt:lpstr>
      <vt:lpstr> C. Haldoupis, M. Rycroft, E. Williams and C. Price Is the “Earth-ionosphere capacitor” a valid component in the atmospheric global electric circuit? JASTP 164, 127–131, 2017 </vt:lpstr>
      <vt:lpstr>The Earth-atmosphere capacitor</vt:lpstr>
      <vt:lpstr>Where are the positive charges on the upper plate of the DC global circuit capacitor?</vt:lpstr>
      <vt:lpstr>Climate models including atmospheric electricity</vt:lpstr>
      <vt:lpstr>Earthquakes, and precursor effects</vt:lpstr>
      <vt:lpstr>Heliobiology What is the relationship of ELF radio waves to animal and human health? </vt:lpstr>
      <vt:lpstr>Gravitational waves due to two colliding black holes, observed 26 December 2015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important questions in atmospheric electricity</dc:title>
  <dc:creator>Michael Rycroft</dc:creator>
  <cp:lastModifiedBy>Michael Rycroft</cp:lastModifiedBy>
  <cp:revision>147</cp:revision>
  <dcterms:created xsi:type="dcterms:W3CDTF">2018-07-31T10:42:45Z</dcterms:created>
  <dcterms:modified xsi:type="dcterms:W3CDTF">2019-03-21T14:55:06Z</dcterms:modified>
</cp:coreProperties>
</file>