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77" r:id="rId6"/>
    <p:sldId id="261" r:id="rId7"/>
    <p:sldId id="262" r:id="rId8"/>
    <p:sldId id="268" r:id="rId9"/>
    <p:sldId id="263" r:id="rId10"/>
    <p:sldId id="265" r:id="rId11"/>
    <p:sldId id="266" r:id="rId12"/>
    <p:sldId id="269" r:id="rId13"/>
    <p:sldId id="280" r:id="rId14"/>
    <p:sldId id="271" r:id="rId15"/>
    <p:sldId id="279" r:id="rId16"/>
    <p:sldId id="273" r:id="rId17"/>
    <p:sldId id="276" r:id="rId18"/>
    <p:sldId id="274" r:id="rId19"/>
    <p:sldId id="275" r:id="rId20"/>
  </p:sldIdLst>
  <p:sldSz cx="12192000" cy="6858000"/>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5ED"/>
    <a:srgbClr val="DC4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357"/>
  </p:normalViewPr>
  <p:slideViewPr>
    <p:cSldViewPr snapToGrid="0" snapToObjects="1">
      <p:cViewPr varScale="1">
        <p:scale>
          <a:sx n="91" d="100"/>
          <a:sy n="91" d="100"/>
        </p:scale>
        <p:origin x="128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9BD37D7-8257-7641-B21F-6D977B85914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Segnaposto data 2">
            <a:extLst>
              <a:ext uri="{FF2B5EF4-FFF2-40B4-BE49-F238E27FC236}">
                <a16:creationId xmlns:a16="http://schemas.microsoft.com/office/drawing/2014/main" id="{5CB1F6FB-0B45-BD4D-92E6-D2DF836F748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93E4B22-26E6-8F48-8C79-B6B28AA9D9DE}" type="datetimeFigureOut">
              <a:rPr lang="en-GB" smtClean="0"/>
              <a:t>16/04/2019</a:t>
            </a:fld>
            <a:endParaRPr lang="en-GB"/>
          </a:p>
        </p:txBody>
      </p:sp>
      <p:sp>
        <p:nvSpPr>
          <p:cNvPr id="4" name="Segnaposto piè di pagina 3">
            <a:extLst>
              <a:ext uri="{FF2B5EF4-FFF2-40B4-BE49-F238E27FC236}">
                <a16:creationId xmlns:a16="http://schemas.microsoft.com/office/drawing/2014/main" id="{FFB0C389-4314-894C-B1D8-17FBC93D7517}"/>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a:extLst>
              <a:ext uri="{FF2B5EF4-FFF2-40B4-BE49-F238E27FC236}">
                <a16:creationId xmlns:a16="http://schemas.microsoft.com/office/drawing/2014/main" id="{EB0006EA-4936-A94E-8591-B4108909412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41CCF58-9057-AA4E-BC3A-CA77AE235ACE}" type="slidenum">
              <a:rPr lang="en-GB" smtClean="0"/>
              <a:t>‹N›</a:t>
            </a:fld>
            <a:endParaRPr lang="en-GB"/>
          </a:p>
        </p:txBody>
      </p:sp>
    </p:spTree>
    <p:extLst>
      <p:ext uri="{BB962C8B-B14F-4D97-AF65-F5344CB8AC3E}">
        <p14:creationId xmlns:p14="http://schemas.microsoft.com/office/powerpoint/2010/main" val="316809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1A0A156-ADB0-2A4F-B9F7-1990E70A5E38}" type="datetimeFigureOut">
              <a:rPr lang="en-GB" smtClean="0"/>
              <a:t>16/04/2019</a:t>
            </a:fld>
            <a:endParaRPr lang="en-GB"/>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E0D757A-1008-3048-8BDA-A2369A3D9C9B}" type="slidenum">
              <a:rPr lang="en-GB" smtClean="0"/>
              <a:t>‹N›</a:t>
            </a:fld>
            <a:endParaRPr lang="en-GB"/>
          </a:p>
        </p:txBody>
      </p:sp>
    </p:spTree>
    <p:extLst>
      <p:ext uri="{BB962C8B-B14F-4D97-AF65-F5344CB8AC3E}">
        <p14:creationId xmlns:p14="http://schemas.microsoft.com/office/powerpoint/2010/main" val="82534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a:t>
            </a:fld>
            <a:endParaRPr lang="en-GB"/>
          </a:p>
        </p:txBody>
      </p:sp>
    </p:spTree>
    <p:extLst>
      <p:ext uri="{BB962C8B-B14F-4D97-AF65-F5344CB8AC3E}">
        <p14:creationId xmlns:p14="http://schemas.microsoft.com/office/powerpoint/2010/main" val="109025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E0D757A-1008-3048-8BDA-A2369A3D9C9B}" type="slidenum">
              <a:rPr lang="en-GB" smtClean="0"/>
              <a:t>10</a:t>
            </a:fld>
            <a:endParaRPr lang="en-GB"/>
          </a:p>
        </p:txBody>
      </p:sp>
    </p:spTree>
    <p:extLst>
      <p:ext uri="{BB962C8B-B14F-4D97-AF65-F5344CB8AC3E}">
        <p14:creationId xmlns:p14="http://schemas.microsoft.com/office/powerpoint/2010/main" val="318587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11</a:t>
            </a:fld>
            <a:endParaRPr lang="en-GB"/>
          </a:p>
        </p:txBody>
      </p:sp>
    </p:spTree>
    <p:extLst>
      <p:ext uri="{BB962C8B-B14F-4D97-AF65-F5344CB8AC3E}">
        <p14:creationId xmlns:p14="http://schemas.microsoft.com/office/powerpoint/2010/main" val="300183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12</a:t>
            </a:fld>
            <a:endParaRPr lang="en-GB"/>
          </a:p>
        </p:txBody>
      </p:sp>
    </p:spTree>
    <p:extLst>
      <p:ext uri="{BB962C8B-B14F-4D97-AF65-F5344CB8AC3E}">
        <p14:creationId xmlns:p14="http://schemas.microsoft.com/office/powerpoint/2010/main" val="342050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13</a:t>
            </a:fld>
            <a:endParaRPr lang="en-GB"/>
          </a:p>
        </p:txBody>
      </p:sp>
    </p:spTree>
    <p:extLst>
      <p:ext uri="{BB962C8B-B14F-4D97-AF65-F5344CB8AC3E}">
        <p14:creationId xmlns:p14="http://schemas.microsoft.com/office/powerpoint/2010/main" val="52679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14</a:t>
            </a:fld>
            <a:endParaRPr lang="en-GB"/>
          </a:p>
        </p:txBody>
      </p:sp>
    </p:spTree>
    <p:extLst>
      <p:ext uri="{BB962C8B-B14F-4D97-AF65-F5344CB8AC3E}">
        <p14:creationId xmlns:p14="http://schemas.microsoft.com/office/powerpoint/2010/main" val="277980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16</a:t>
            </a:fld>
            <a:endParaRPr lang="en-GB"/>
          </a:p>
        </p:txBody>
      </p:sp>
    </p:spTree>
    <p:extLst>
      <p:ext uri="{BB962C8B-B14F-4D97-AF65-F5344CB8AC3E}">
        <p14:creationId xmlns:p14="http://schemas.microsoft.com/office/powerpoint/2010/main" val="222431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17</a:t>
            </a:fld>
            <a:endParaRPr lang="en-GB"/>
          </a:p>
        </p:txBody>
      </p:sp>
    </p:spTree>
    <p:extLst>
      <p:ext uri="{BB962C8B-B14F-4D97-AF65-F5344CB8AC3E}">
        <p14:creationId xmlns:p14="http://schemas.microsoft.com/office/powerpoint/2010/main" val="1227797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18</a:t>
            </a:fld>
            <a:endParaRPr lang="en-GB"/>
          </a:p>
        </p:txBody>
      </p:sp>
    </p:spTree>
    <p:extLst>
      <p:ext uri="{BB962C8B-B14F-4D97-AF65-F5344CB8AC3E}">
        <p14:creationId xmlns:p14="http://schemas.microsoft.com/office/powerpoint/2010/main" val="18060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E0D757A-1008-3048-8BDA-A2369A3D9C9B}" type="slidenum">
              <a:rPr lang="en-GB" smtClean="0"/>
              <a:t>2</a:t>
            </a:fld>
            <a:endParaRPr lang="en-GB"/>
          </a:p>
        </p:txBody>
      </p:sp>
    </p:spTree>
    <p:extLst>
      <p:ext uri="{BB962C8B-B14F-4D97-AF65-F5344CB8AC3E}">
        <p14:creationId xmlns:p14="http://schemas.microsoft.com/office/powerpoint/2010/main" val="244573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E0D757A-1008-3048-8BDA-A2369A3D9C9B}" type="slidenum">
              <a:rPr lang="en-GB" smtClean="0"/>
              <a:t>3</a:t>
            </a:fld>
            <a:endParaRPr lang="en-GB"/>
          </a:p>
        </p:txBody>
      </p:sp>
    </p:spTree>
    <p:extLst>
      <p:ext uri="{BB962C8B-B14F-4D97-AF65-F5344CB8AC3E}">
        <p14:creationId xmlns:p14="http://schemas.microsoft.com/office/powerpoint/2010/main" val="212718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E0D757A-1008-3048-8BDA-A2369A3D9C9B}" type="slidenum">
              <a:rPr lang="en-GB" smtClean="0"/>
              <a:t>4</a:t>
            </a:fld>
            <a:endParaRPr lang="en-GB"/>
          </a:p>
        </p:txBody>
      </p:sp>
    </p:spTree>
    <p:extLst>
      <p:ext uri="{BB962C8B-B14F-4D97-AF65-F5344CB8AC3E}">
        <p14:creationId xmlns:p14="http://schemas.microsoft.com/office/powerpoint/2010/main" val="10749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E0D757A-1008-3048-8BDA-A2369A3D9C9B}" type="slidenum">
              <a:rPr lang="en-GB" smtClean="0"/>
              <a:t>5</a:t>
            </a:fld>
            <a:endParaRPr lang="en-GB"/>
          </a:p>
        </p:txBody>
      </p:sp>
    </p:spTree>
    <p:extLst>
      <p:ext uri="{BB962C8B-B14F-4D97-AF65-F5344CB8AC3E}">
        <p14:creationId xmlns:p14="http://schemas.microsoft.com/office/powerpoint/2010/main" val="72433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6</a:t>
            </a:fld>
            <a:endParaRPr lang="en-GB"/>
          </a:p>
        </p:txBody>
      </p:sp>
    </p:spTree>
    <p:extLst>
      <p:ext uri="{BB962C8B-B14F-4D97-AF65-F5344CB8AC3E}">
        <p14:creationId xmlns:p14="http://schemas.microsoft.com/office/powerpoint/2010/main" val="162105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7</a:t>
            </a:fld>
            <a:endParaRPr lang="en-GB"/>
          </a:p>
        </p:txBody>
      </p:sp>
    </p:spTree>
    <p:extLst>
      <p:ext uri="{BB962C8B-B14F-4D97-AF65-F5344CB8AC3E}">
        <p14:creationId xmlns:p14="http://schemas.microsoft.com/office/powerpoint/2010/main" val="254979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E0D757A-1008-3048-8BDA-A2369A3D9C9B}" type="slidenum">
              <a:rPr lang="en-GB" smtClean="0"/>
              <a:t>8</a:t>
            </a:fld>
            <a:endParaRPr lang="en-GB"/>
          </a:p>
        </p:txBody>
      </p:sp>
    </p:spTree>
    <p:extLst>
      <p:ext uri="{BB962C8B-B14F-4D97-AF65-F5344CB8AC3E}">
        <p14:creationId xmlns:p14="http://schemas.microsoft.com/office/powerpoint/2010/main" val="147435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E0D757A-1008-3048-8BDA-A2369A3D9C9B}" type="slidenum">
              <a:rPr lang="en-GB" smtClean="0"/>
              <a:t>9</a:t>
            </a:fld>
            <a:endParaRPr lang="en-GB"/>
          </a:p>
        </p:txBody>
      </p:sp>
    </p:spTree>
    <p:extLst>
      <p:ext uri="{BB962C8B-B14F-4D97-AF65-F5344CB8AC3E}">
        <p14:creationId xmlns:p14="http://schemas.microsoft.com/office/powerpoint/2010/main" val="243133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7B2906-7AA0-7D4C-BF38-74B58704D0E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6A524E5-BE58-2A4A-8D13-6B651FB0F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A77EF341-EBE3-424F-90C8-B67AE142733F}"/>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5" name="Segnaposto piè di pagina 4">
            <a:extLst>
              <a:ext uri="{FF2B5EF4-FFF2-40B4-BE49-F238E27FC236}">
                <a16:creationId xmlns:a16="http://schemas.microsoft.com/office/drawing/2014/main" id="{74E1DB67-FF0F-A74C-B8CF-6FF2AC92CA1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387CE4A-ECBE-BE41-87C8-D88A7BDD2C41}"/>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105349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896FB-1563-C645-93A2-4D220B7096B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62B7C95F-539E-2443-A509-1E864536223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69D4A48-B723-544E-9383-471C367941CD}"/>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5" name="Segnaposto piè di pagina 4">
            <a:extLst>
              <a:ext uri="{FF2B5EF4-FFF2-40B4-BE49-F238E27FC236}">
                <a16:creationId xmlns:a16="http://schemas.microsoft.com/office/drawing/2014/main" id="{D7700823-D5E3-F34D-819A-E9C44595414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9678EA5-74F8-1440-9F7A-DCDC2492E681}"/>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120225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82A00EA-2F9E-7E48-BACE-CF34AD01358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C0642BF-FB10-5A4C-A638-AB27148DEFA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FE32F82-5257-C741-BF62-10398E9DCFAD}"/>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5" name="Segnaposto piè di pagina 4">
            <a:extLst>
              <a:ext uri="{FF2B5EF4-FFF2-40B4-BE49-F238E27FC236}">
                <a16:creationId xmlns:a16="http://schemas.microsoft.com/office/drawing/2014/main" id="{D6333F51-CE76-484C-80FD-776F191E6A6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B1EF2C2-0F5E-AD47-AAF0-0C39C920B305}"/>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8299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E2FD86-8764-8547-B638-BB32FC371F7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3A7C4B2-7059-634E-862D-864C94B9D2A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FFA3494-29E8-0C49-81AC-34F8E250CD4B}"/>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5" name="Segnaposto piè di pagina 4">
            <a:extLst>
              <a:ext uri="{FF2B5EF4-FFF2-40B4-BE49-F238E27FC236}">
                <a16:creationId xmlns:a16="http://schemas.microsoft.com/office/drawing/2014/main" id="{E853A61E-4B95-674A-973D-F69F3B8364F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C441B1E-DE54-3C43-BB71-AC37B2CE7082}"/>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196876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BAFCF-0A06-BD42-AB33-BE7324082B4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FBF4434-E0AB-C443-B620-A5C300353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33371A5-EBD5-B847-8234-6038C7269F93}"/>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5" name="Segnaposto piè di pagina 4">
            <a:extLst>
              <a:ext uri="{FF2B5EF4-FFF2-40B4-BE49-F238E27FC236}">
                <a16:creationId xmlns:a16="http://schemas.microsoft.com/office/drawing/2014/main" id="{804FE446-83B7-334A-AAB0-C5B34DD6607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EDE7ED71-318B-5B4B-91D1-C6D324DCDF0A}"/>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6317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2ABE6-AE9C-814B-AF32-BF9BAE4F292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D36ACFB-297D-FD4C-AE0B-4D7C3EAD05F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87877E30-4769-564D-B72B-B719666C8D8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41422B3-ED94-2D49-9438-E5F1CCB2B20B}"/>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6" name="Segnaposto piè di pagina 5">
            <a:extLst>
              <a:ext uri="{FF2B5EF4-FFF2-40B4-BE49-F238E27FC236}">
                <a16:creationId xmlns:a16="http://schemas.microsoft.com/office/drawing/2014/main" id="{6025F6BB-8AC1-9948-9168-D15D763367D5}"/>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6D32ECBE-2E01-D24A-AC23-D403A1D715E6}"/>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123910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2B2A2-E9A9-8944-BED4-3C0A38DDF47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BBB8CE6-AE5E-5945-B289-30097A7D2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7D1C54-2EE3-A64C-B49D-5E4DEC187B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2346B8B5-2E88-EF4C-BA92-98A6EB492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2B863D1-16BE-5749-8707-2B0A52CB8BA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3128D7D4-4A50-B946-8619-E2631B279796}"/>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8" name="Segnaposto piè di pagina 7">
            <a:extLst>
              <a:ext uri="{FF2B5EF4-FFF2-40B4-BE49-F238E27FC236}">
                <a16:creationId xmlns:a16="http://schemas.microsoft.com/office/drawing/2014/main" id="{EF8A41F4-8300-7746-A5BE-8F15A63AB021}"/>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2A698AAC-B221-BB4F-962F-0D28CA8AB1CA}"/>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352150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E71CA9-CB1E-0A46-A6DE-99089F7F78B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8164E3D5-F3B2-4B4D-B41B-2586ECE4CB9F}"/>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4" name="Segnaposto piè di pagina 3">
            <a:extLst>
              <a:ext uri="{FF2B5EF4-FFF2-40B4-BE49-F238E27FC236}">
                <a16:creationId xmlns:a16="http://schemas.microsoft.com/office/drawing/2014/main" id="{2B103BDE-8074-6A41-92C5-86600CFF3FD1}"/>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9A103339-014A-F549-A0B6-272B7BDBAD72}"/>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112301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96084EA-37D6-1248-A8FC-B1B50D65D03A}"/>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3" name="Segnaposto piè di pagina 2">
            <a:extLst>
              <a:ext uri="{FF2B5EF4-FFF2-40B4-BE49-F238E27FC236}">
                <a16:creationId xmlns:a16="http://schemas.microsoft.com/office/drawing/2014/main" id="{6BDF7FB7-54B4-2343-B463-C8649A8FE54F}"/>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6FBD00F4-E97E-184B-BC66-2DB6CC3EF905}"/>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56029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E09B3E-CDD3-1046-BD2A-6DC0A465E9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8DDC1B5-63E8-B649-945F-541C8F0A2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C96CF19-B3D1-E645-9E56-7679E985D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5E7F66-B1CA-0C48-A8E1-0E86741D1D29}"/>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6" name="Segnaposto piè di pagina 5">
            <a:extLst>
              <a:ext uri="{FF2B5EF4-FFF2-40B4-BE49-F238E27FC236}">
                <a16:creationId xmlns:a16="http://schemas.microsoft.com/office/drawing/2014/main" id="{07F484C4-585C-6C40-829A-30524F9AA1C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1077803-A03E-CA40-BA42-BCF72C98B875}"/>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74774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6C531-FE8B-A94C-BD69-E461CCF0858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EEB2051C-ECA2-694D-B0EE-A1075CC6F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E4B94054-B755-004D-99E8-AEA0C3296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080EA4-D7E0-E448-A9CC-C98939F65FA3}"/>
              </a:ext>
            </a:extLst>
          </p:cNvPr>
          <p:cNvSpPr>
            <a:spLocks noGrp="1"/>
          </p:cNvSpPr>
          <p:nvPr>
            <p:ph type="dt" sz="half" idx="10"/>
          </p:nvPr>
        </p:nvSpPr>
        <p:spPr/>
        <p:txBody>
          <a:bodyPr/>
          <a:lstStyle/>
          <a:p>
            <a:fld id="{3C013DBB-13C3-0D4F-9453-BCDC62DD0C8D}" type="datetimeFigureOut">
              <a:rPr lang="en-GB" smtClean="0"/>
              <a:t>16/04/2019</a:t>
            </a:fld>
            <a:endParaRPr lang="en-GB"/>
          </a:p>
        </p:txBody>
      </p:sp>
      <p:sp>
        <p:nvSpPr>
          <p:cNvPr id="6" name="Segnaposto piè di pagina 5">
            <a:extLst>
              <a:ext uri="{FF2B5EF4-FFF2-40B4-BE49-F238E27FC236}">
                <a16:creationId xmlns:a16="http://schemas.microsoft.com/office/drawing/2014/main" id="{7DEE43B3-92A9-3B4D-AAEE-5BB919709C4A}"/>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67110601-06D7-7A47-BB18-C8B96D480559}"/>
              </a:ext>
            </a:extLst>
          </p:cNvPr>
          <p:cNvSpPr>
            <a:spLocks noGrp="1"/>
          </p:cNvSpPr>
          <p:nvPr>
            <p:ph type="sldNum" sz="quarter" idx="12"/>
          </p:nvPr>
        </p:nvSpPr>
        <p:spPr/>
        <p:txBody>
          <a:bodyPr/>
          <a:lstStyle/>
          <a:p>
            <a:fld id="{12DA5D81-AF84-854B-89F0-9B0EF689BA55}" type="slidenum">
              <a:rPr lang="en-GB" smtClean="0"/>
              <a:t>‹N›</a:t>
            </a:fld>
            <a:endParaRPr lang="en-GB"/>
          </a:p>
        </p:txBody>
      </p:sp>
    </p:spTree>
    <p:extLst>
      <p:ext uri="{BB962C8B-B14F-4D97-AF65-F5344CB8AC3E}">
        <p14:creationId xmlns:p14="http://schemas.microsoft.com/office/powerpoint/2010/main" val="315743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55467A-3222-784C-BA7F-4BFAA63A4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073426F4-D01C-6141-8C66-340D6EE56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C075023-36E4-DE40-952F-6847CED4F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13DBB-13C3-0D4F-9453-BCDC62DD0C8D}" type="datetimeFigureOut">
              <a:rPr lang="en-GB" smtClean="0"/>
              <a:t>16/04/2019</a:t>
            </a:fld>
            <a:endParaRPr lang="en-GB"/>
          </a:p>
        </p:txBody>
      </p:sp>
      <p:sp>
        <p:nvSpPr>
          <p:cNvPr id="5" name="Segnaposto piè di pagina 4">
            <a:extLst>
              <a:ext uri="{FF2B5EF4-FFF2-40B4-BE49-F238E27FC236}">
                <a16:creationId xmlns:a16="http://schemas.microsoft.com/office/drawing/2014/main" id="{8E38E359-10E6-164E-8699-CE114C869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F9EDD23D-1146-164F-A6FE-3EC65ADED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A5D81-AF84-854B-89F0-9B0EF689BA55}" type="slidenum">
              <a:rPr lang="en-GB" smtClean="0"/>
              <a:t>‹N›</a:t>
            </a:fld>
            <a:endParaRPr lang="en-GB"/>
          </a:p>
        </p:txBody>
      </p:sp>
    </p:spTree>
    <p:extLst>
      <p:ext uri="{BB962C8B-B14F-4D97-AF65-F5344CB8AC3E}">
        <p14:creationId xmlns:p14="http://schemas.microsoft.com/office/powerpoint/2010/main" val="133912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s://www.nas.nasa.gov/" TargetMode="External"/><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gif"/><Relationship Id="rId10" Type="http://schemas.openxmlformats.org/officeDocument/2006/relationships/image" Target="../media/image20.png"/><Relationship Id="rId4" Type="http://schemas.openxmlformats.org/officeDocument/2006/relationships/image" Target="../media/image17.gif"/><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png"/><Relationship Id="rId7"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7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hyperlink" Target="https://www.nas.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9" name="Immagine 28" descr="Immagine che contiene torta&#10;&#10;Descrizione generata automaticamente">
            <a:extLst>
              <a:ext uri="{FF2B5EF4-FFF2-40B4-BE49-F238E27FC236}">
                <a16:creationId xmlns:a16="http://schemas.microsoft.com/office/drawing/2014/main" id="{89115287-5B95-1341-81D8-EEBF4F5B7BF4}"/>
              </a:ext>
            </a:extLst>
          </p:cNvPr>
          <p:cNvPicPr>
            <a:picLocks noChangeAspect="1"/>
          </p:cNvPicPr>
          <p:nvPr/>
        </p:nvPicPr>
        <p:blipFill rotWithShape="1">
          <a:blip r:embed="rId3"/>
          <a:srcRect r="31333"/>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6" name="CasellaDiTesto 25">
            <a:extLst>
              <a:ext uri="{FF2B5EF4-FFF2-40B4-BE49-F238E27FC236}">
                <a16:creationId xmlns:a16="http://schemas.microsoft.com/office/drawing/2014/main" id="{BC5F8EF1-9C91-934A-A540-47134E7FCF00}"/>
              </a:ext>
            </a:extLst>
          </p:cNvPr>
          <p:cNvSpPr txBox="1"/>
          <p:nvPr/>
        </p:nvSpPr>
        <p:spPr>
          <a:xfrm>
            <a:off x="10842171" y="449943"/>
            <a:ext cx="184731" cy="369332"/>
          </a:xfrm>
          <a:prstGeom prst="rect">
            <a:avLst/>
          </a:prstGeom>
          <a:noFill/>
        </p:spPr>
        <p:txBody>
          <a:bodyPr wrap="none" rtlCol="0">
            <a:spAutoFit/>
          </a:bodyPr>
          <a:lstStyle/>
          <a:p>
            <a:endParaRPr lang="en-GB" dirty="0"/>
          </a:p>
        </p:txBody>
      </p:sp>
      <p:pic>
        <p:nvPicPr>
          <p:cNvPr id="4" name="Immagine 3">
            <a:extLst>
              <a:ext uri="{FF2B5EF4-FFF2-40B4-BE49-F238E27FC236}">
                <a16:creationId xmlns:a16="http://schemas.microsoft.com/office/drawing/2014/main" id="{F0A16381-85AD-EC4D-8212-2DB7A96EBB28}"/>
              </a:ext>
            </a:extLst>
          </p:cNvPr>
          <p:cNvPicPr>
            <a:picLocks noChangeAspect="1"/>
          </p:cNvPicPr>
          <p:nvPr/>
        </p:nvPicPr>
        <p:blipFill>
          <a:blip r:embed="rId4"/>
          <a:stretch>
            <a:fillRect/>
          </a:stretch>
        </p:blipFill>
        <p:spPr>
          <a:xfrm>
            <a:off x="117064" y="108324"/>
            <a:ext cx="1335013" cy="1058623"/>
          </a:xfrm>
          <a:prstGeom prst="rect">
            <a:avLst/>
          </a:prstGeom>
        </p:spPr>
      </p:pic>
      <p:grpSp>
        <p:nvGrpSpPr>
          <p:cNvPr id="22" name="Gruppo 21">
            <a:extLst>
              <a:ext uri="{FF2B5EF4-FFF2-40B4-BE49-F238E27FC236}">
                <a16:creationId xmlns:a16="http://schemas.microsoft.com/office/drawing/2014/main" id="{22364A7F-13C2-4D4B-842B-344E97545D65}"/>
              </a:ext>
            </a:extLst>
          </p:cNvPr>
          <p:cNvGrpSpPr/>
          <p:nvPr/>
        </p:nvGrpSpPr>
        <p:grpSpPr>
          <a:xfrm>
            <a:off x="345861" y="5963313"/>
            <a:ext cx="6568825" cy="764070"/>
            <a:chOff x="345861" y="5963313"/>
            <a:chExt cx="6568825" cy="764070"/>
          </a:xfrm>
        </p:grpSpPr>
        <p:grpSp>
          <p:nvGrpSpPr>
            <p:cNvPr id="21" name="Gruppo 20">
              <a:extLst>
                <a:ext uri="{FF2B5EF4-FFF2-40B4-BE49-F238E27FC236}">
                  <a16:creationId xmlns:a16="http://schemas.microsoft.com/office/drawing/2014/main" id="{0FC02262-38FF-A24D-B72C-C674A9C30173}"/>
                </a:ext>
              </a:extLst>
            </p:cNvPr>
            <p:cNvGrpSpPr/>
            <p:nvPr/>
          </p:nvGrpSpPr>
          <p:grpSpPr>
            <a:xfrm>
              <a:off x="1156300" y="5963313"/>
              <a:ext cx="5758386" cy="764070"/>
              <a:chOff x="1684948" y="5963313"/>
              <a:chExt cx="5758386" cy="764070"/>
            </a:xfrm>
          </p:grpSpPr>
          <p:pic>
            <p:nvPicPr>
              <p:cNvPr id="7" name="Immagine 6">
                <a:extLst>
                  <a:ext uri="{FF2B5EF4-FFF2-40B4-BE49-F238E27FC236}">
                    <a16:creationId xmlns:a16="http://schemas.microsoft.com/office/drawing/2014/main" id="{00E5C389-FAC0-A042-831F-C7302D27D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948" y="6012527"/>
                <a:ext cx="1606212" cy="665641"/>
              </a:xfrm>
              <a:prstGeom prst="rect">
                <a:avLst/>
              </a:prstGeom>
            </p:spPr>
          </p:pic>
          <p:pic>
            <p:nvPicPr>
              <p:cNvPr id="8" name="Immagine 7">
                <a:extLst>
                  <a:ext uri="{FF2B5EF4-FFF2-40B4-BE49-F238E27FC236}">
                    <a16:creationId xmlns:a16="http://schemas.microsoft.com/office/drawing/2014/main" id="{99239DB9-7B00-EB46-93AB-03A16E977C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1160" y="5963313"/>
                <a:ext cx="1717322" cy="764070"/>
              </a:xfrm>
              <a:prstGeom prst="rect">
                <a:avLst/>
              </a:prstGeom>
            </p:spPr>
          </p:pic>
          <p:pic>
            <p:nvPicPr>
              <p:cNvPr id="9" name="Immagine 8">
                <a:extLst>
                  <a:ext uri="{FF2B5EF4-FFF2-40B4-BE49-F238E27FC236}">
                    <a16:creationId xmlns:a16="http://schemas.microsoft.com/office/drawing/2014/main" id="{2A18C20F-A1CE-4641-8014-1416F0A3DF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1173" y="6027563"/>
                <a:ext cx="734005" cy="699820"/>
              </a:xfrm>
              <a:prstGeom prst="rect">
                <a:avLst/>
              </a:prstGeom>
            </p:spPr>
          </p:pic>
          <p:pic>
            <p:nvPicPr>
              <p:cNvPr id="10" name="Immagine 9">
                <a:extLst>
                  <a:ext uri="{FF2B5EF4-FFF2-40B4-BE49-F238E27FC236}">
                    <a16:creationId xmlns:a16="http://schemas.microsoft.com/office/drawing/2014/main" id="{6B85CE49-B84C-D943-9E4A-BCC600FAD121}"/>
                  </a:ext>
                </a:extLst>
              </p:cNvPr>
              <p:cNvPicPr>
                <a:picLocks noChangeAspect="1"/>
              </p:cNvPicPr>
              <p:nvPr/>
            </p:nvPicPr>
            <p:blipFill>
              <a:blip r:embed="rId8"/>
              <a:stretch>
                <a:fillRect/>
              </a:stretch>
            </p:blipFill>
            <p:spPr>
              <a:xfrm>
                <a:off x="6116196" y="6219589"/>
                <a:ext cx="1327138" cy="315768"/>
              </a:xfrm>
              <a:prstGeom prst="rect">
                <a:avLst/>
              </a:prstGeom>
            </p:spPr>
          </p:pic>
        </p:grpSp>
        <p:pic>
          <p:nvPicPr>
            <p:cNvPr id="11" name="Immagine 10">
              <a:extLst>
                <a:ext uri="{FF2B5EF4-FFF2-40B4-BE49-F238E27FC236}">
                  <a16:creationId xmlns:a16="http://schemas.microsoft.com/office/drawing/2014/main" id="{C6DFCB8C-E199-0D4D-875A-534C05746AC7}"/>
                </a:ext>
              </a:extLst>
            </p:cNvPr>
            <p:cNvPicPr>
              <a:picLocks noChangeAspect="1"/>
            </p:cNvPicPr>
            <p:nvPr/>
          </p:nvPicPr>
          <p:blipFill>
            <a:blip r:embed="rId9"/>
            <a:stretch>
              <a:fillRect/>
            </a:stretch>
          </p:blipFill>
          <p:spPr>
            <a:xfrm>
              <a:off x="345861" y="6012526"/>
              <a:ext cx="665641" cy="665641"/>
            </a:xfrm>
            <a:prstGeom prst="rect">
              <a:avLst/>
            </a:prstGeom>
          </p:spPr>
        </p:pic>
      </p:grpSp>
      <p:sp>
        <p:nvSpPr>
          <p:cNvPr id="18" name="Rettangolo 17">
            <a:extLst>
              <a:ext uri="{FF2B5EF4-FFF2-40B4-BE49-F238E27FC236}">
                <a16:creationId xmlns:a16="http://schemas.microsoft.com/office/drawing/2014/main" id="{DFDE1180-51C0-7941-B274-4EEBB7B53A79}"/>
              </a:ext>
            </a:extLst>
          </p:cNvPr>
          <p:cNvSpPr/>
          <p:nvPr/>
        </p:nvSpPr>
        <p:spPr>
          <a:xfrm>
            <a:off x="117064" y="4933464"/>
            <a:ext cx="12095132" cy="590931"/>
          </a:xfrm>
          <a:prstGeom prst="rect">
            <a:avLst/>
          </a:prstGeom>
          <a:solidFill>
            <a:schemeClr val="bg1">
              <a:alpha val="53000"/>
            </a:schemeClr>
          </a:solidFill>
        </p:spPr>
        <p:txBody>
          <a:bodyPr wrap="square">
            <a:spAutoFit/>
          </a:bodyPr>
          <a:lstStyle/>
          <a:p>
            <a:pPr algn="just">
              <a:lnSpc>
                <a:spcPct val="90000"/>
              </a:lnSpc>
              <a:spcBef>
                <a:spcPct val="0"/>
              </a:spcBef>
            </a:pPr>
            <a:r>
              <a:rPr lang="it-IT" baseline="30000" dirty="0">
                <a:solidFill>
                  <a:schemeClr val="bg2">
                    <a:lumMod val="50000"/>
                  </a:schemeClr>
                </a:solidFill>
              </a:rPr>
              <a:t>1 </a:t>
            </a:r>
            <a:r>
              <a:rPr lang="it-IT" dirty="0">
                <a:solidFill>
                  <a:schemeClr val="bg2">
                    <a:lumMod val="50000"/>
                  </a:schemeClr>
                </a:solidFill>
              </a:rPr>
              <a:t>Ca’ Foscari </a:t>
            </a:r>
            <a:r>
              <a:rPr lang="it-IT" dirty="0" err="1">
                <a:solidFill>
                  <a:schemeClr val="bg2">
                    <a:lumMod val="50000"/>
                  </a:schemeClr>
                </a:solidFill>
              </a:rPr>
              <a:t>University</a:t>
            </a:r>
            <a:r>
              <a:rPr lang="it-IT" dirty="0">
                <a:solidFill>
                  <a:schemeClr val="bg2">
                    <a:lumMod val="50000"/>
                  </a:schemeClr>
                </a:solidFill>
              </a:rPr>
              <a:t> of </a:t>
            </a:r>
            <a:r>
              <a:rPr lang="it-IT" dirty="0" err="1">
                <a:solidFill>
                  <a:schemeClr val="bg2">
                    <a:lumMod val="50000"/>
                  </a:schemeClr>
                </a:solidFill>
              </a:rPr>
              <a:t>Venice</a:t>
            </a:r>
            <a:r>
              <a:rPr lang="it-IT" dirty="0">
                <a:solidFill>
                  <a:schemeClr val="bg2">
                    <a:lumMod val="50000"/>
                  </a:schemeClr>
                </a:solidFill>
              </a:rPr>
              <a:t> </a:t>
            </a:r>
            <a:r>
              <a:rPr lang="it-IT" baseline="30000" dirty="0">
                <a:solidFill>
                  <a:schemeClr val="bg2">
                    <a:lumMod val="50000"/>
                  </a:schemeClr>
                </a:solidFill>
              </a:rPr>
              <a:t>2</a:t>
            </a:r>
            <a:r>
              <a:rPr lang="it-IT" dirty="0">
                <a:solidFill>
                  <a:schemeClr val="bg2">
                    <a:lumMod val="50000"/>
                  </a:schemeClr>
                </a:solidFill>
              </a:rPr>
              <a:t> Centro Euro-Mediterraneo sui Cambiamenti Climatici, CMCC, Bologna</a:t>
            </a:r>
          </a:p>
          <a:p>
            <a:pPr algn="just">
              <a:lnSpc>
                <a:spcPct val="90000"/>
              </a:lnSpc>
              <a:spcBef>
                <a:spcPct val="0"/>
              </a:spcBef>
            </a:pPr>
            <a:r>
              <a:rPr lang="it-IT" baseline="30000" dirty="0">
                <a:solidFill>
                  <a:schemeClr val="bg2">
                    <a:lumMod val="50000"/>
                  </a:schemeClr>
                </a:solidFill>
              </a:rPr>
              <a:t>3</a:t>
            </a:r>
            <a:r>
              <a:rPr lang="it-IT" dirty="0">
                <a:solidFill>
                  <a:schemeClr val="bg2">
                    <a:lumMod val="50000"/>
                  </a:schemeClr>
                </a:solidFill>
              </a:rPr>
              <a:t> </a:t>
            </a:r>
            <a:r>
              <a:rPr lang="fr" dirty="0">
                <a:solidFill>
                  <a:schemeClr val="bg2">
                    <a:lumMod val="50000"/>
                  </a:schemeClr>
                </a:solidFill>
              </a:rPr>
              <a:t>Institut des Géosciences de l'Environnement, IGE, </a:t>
            </a:r>
            <a:r>
              <a:rPr lang="it-IT" dirty="0">
                <a:solidFill>
                  <a:schemeClr val="bg2">
                    <a:lumMod val="50000"/>
                  </a:schemeClr>
                </a:solidFill>
              </a:rPr>
              <a:t>Grenoble </a:t>
            </a:r>
            <a:r>
              <a:rPr lang="it-IT" baseline="30000" dirty="0">
                <a:solidFill>
                  <a:schemeClr val="bg2">
                    <a:lumMod val="50000"/>
                  </a:schemeClr>
                </a:solidFill>
              </a:rPr>
              <a:t>4</a:t>
            </a:r>
            <a:r>
              <a:rPr lang="it-IT" dirty="0">
                <a:solidFill>
                  <a:schemeClr val="bg2">
                    <a:lumMod val="50000"/>
                  </a:schemeClr>
                </a:solidFill>
              </a:rPr>
              <a:t> </a:t>
            </a:r>
            <a:r>
              <a:rPr lang="it-IT" dirty="0" err="1">
                <a:solidFill>
                  <a:schemeClr val="bg2">
                    <a:lumMod val="50000"/>
                  </a:schemeClr>
                </a:solidFill>
              </a:rPr>
              <a:t>Parthenope</a:t>
            </a:r>
            <a:r>
              <a:rPr lang="it-IT" dirty="0">
                <a:solidFill>
                  <a:schemeClr val="bg2">
                    <a:lumMod val="50000"/>
                  </a:schemeClr>
                </a:solidFill>
              </a:rPr>
              <a:t> </a:t>
            </a:r>
            <a:r>
              <a:rPr lang="it-IT" dirty="0" err="1">
                <a:solidFill>
                  <a:schemeClr val="bg2">
                    <a:lumMod val="50000"/>
                  </a:schemeClr>
                </a:solidFill>
              </a:rPr>
              <a:t>University</a:t>
            </a:r>
            <a:r>
              <a:rPr lang="it-IT" dirty="0">
                <a:solidFill>
                  <a:schemeClr val="bg2">
                    <a:lumMod val="50000"/>
                  </a:schemeClr>
                </a:solidFill>
              </a:rPr>
              <a:t> of </a:t>
            </a:r>
            <a:r>
              <a:rPr lang="it-IT" dirty="0" err="1">
                <a:solidFill>
                  <a:schemeClr val="bg2">
                    <a:lumMod val="50000"/>
                  </a:schemeClr>
                </a:solidFill>
              </a:rPr>
              <a:t>Naples</a:t>
            </a:r>
            <a:endParaRPr lang="it-IT" dirty="0">
              <a:solidFill>
                <a:schemeClr val="bg2">
                  <a:lumMod val="50000"/>
                </a:schemeClr>
              </a:solidFill>
            </a:endParaRPr>
          </a:p>
        </p:txBody>
      </p:sp>
      <p:sp>
        <p:nvSpPr>
          <p:cNvPr id="19" name="Rettangolo 18">
            <a:extLst>
              <a:ext uri="{FF2B5EF4-FFF2-40B4-BE49-F238E27FC236}">
                <a16:creationId xmlns:a16="http://schemas.microsoft.com/office/drawing/2014/main" id="{A4736AFB-4AB8-6149-B708-10EFD583DC94}"/>
              </a:ext>
            </a:extLst>
          </p:cNvPr>
          <p:cNvSpPr/>
          <p:nvPr/>
        </p:nvSpPr>
        <p:spPr>
          <a:xfrm>
            <a:off x="117064" y="3733045"/>
            <a:ext cx="6096000" cy="769441"/>
          </a:xfrm>
          <a:prstGeom prst="rect">
            <a:avLst/>
          </a:prstGeom>
        </p:spPr>
        <p:txBody>
          <a:bodyPr>
            <a:spAutoFit/>
          </a:bodyPr>
          <a:lstStyle/>
          <a:p>
            <a:pPr>
              <a:spcBef>
                <a:spcPct val="0"/>
              </a:spcBef>
            </a:pPr>
            <a:r>
              <a:rPr lang="it-IT" sz="2200" baseline="30000" dirty="0">
                <a:solidFill>
                  <a:schemeClr val="bg2">
                    <a:lumMod val="25000"/>
                  </a:schemeClr>
                </a:solidFill>
              </a:rPr>
              <a:t>1,2 </a:t>
            </a:r>
            <a:r>
              <a:rPr lang="it-IT" sz="2200" dirty="0">
                <a:solidFill>
                  <a:schemeClr val="bg2">
                    <a:lumMod val="25000"/>
                  </a:schemeClr>
                </a:solidFill>
              </a:rPr>
              <a:t>Fedele G. (</a:t>
            </a:r>
            <a:r>
              <a:rPr lang="it-IT" sz="2200" dirty="0" err="1">
                <a:solidFill>
                  <a:schemeClr val="bg2">
                    <a:lumMod val="25000"/>
                  </a:schemeClr>
                </a:solidFill>
              </a:rPr>
              <a:t>giusy.fedele@unive.it</a:t>
            </a:r>
            <a:r>
              <a:rPr lang="it-IT" sz="2200" dirty="0">
                <a:solidFill>
                  <a:schemeClr val="bg2">
                    <a:lumMod val="25000"/>
                  </a:schemeClr>
                </a:solidFill>
              </a:rPr>
              <a:t>), </a:t>
            </a:r>
          </a:p>
          <a:p>
            <a:pPr>
              <a:spcBef>
                <a:spcPct val="0"/>
              </a:spcBef>
            </a:pPr>
            <a:r>
              <a:rPr lang="it-IT" sz="2200" baseline="30000" dirty="0">
                <a:solidFill>
                  <a:schemeClr val="bg2">
                    <a:lumMod val="25000"/>
                  </a:schemeClr>
                </a:solidFill>
              </a:rPr>
              <a:t>3 </a:t>
            </a:r>
            <a:r>
              <a:rPr lang="it-IT" sz="2200" dirty="0">
                <a:solidFill>
                  <a:schemeClr val="bg2">
                    <a:lumMod val="25000"/>
                  </a:schemeClr>
                </a:solidFill>
              </a:rPr>
              <a:t>Penduff T., </a:t>
            </a:r>
            <a:r>
              <a:rPr lang="it-IT" sz="2200" baseline="30000" dirty="0">
                <a:solidFill>
                  <a:schemeClr val="bg2">
                    <a:lumMod val="25000"/>
                  </a:schemeClr>
                </a:solidFill>
              </a:rPr>
              <a:t>4 </a:t>
            </a:r>
            <a:r>
              <a:rPr lang="it-IT" sz="2200" dirty="0">
                <a:solidFill>
                  <a:schemeClr val="bg2">
                    <a:lumMod val="25000"/>
                  </a:schemeClr>
                </a:solidFill>
              </a:rPr>
              <a:t>Pierini S., </a:t>
            </a:r>
            <a:r>
              <a:rPr lang="it-IT" sz="2200" baseline="30000" dirty="0">
                <a:solidFill>
                  <a:schemeClr val="bg2">
                    <a:lumMod val="25000"/>
                  </a:schemeClr>
                </a:solidFill>
              </a:rPr>
              <a:t>2 </a:t>
            </a:r>
            <a:r>
              <a:rPr lang="it-IT" sz="2200" dirty="0">
                <a:solidFill>
                  <a:schemeClr val="bg2">
                    <a:lumMod val="25000"/>
                  </a:schemeClr>
                </a:solidFill>
              </a:rPr>
              <a:t>Bellucci A., </a:t>
            </a:r>
            <a:r>
              <a:rPr lang="it-IT" sz="2200" baseline="30000" dirty="0">
                <a:solidFill>
                  <a:schemeClr val="bg2">
                    <a:lumMod val="25000"/>
                  </a:schemeClr>
                </a:solidFill>
              </a:rPr>
              <a:t>2 </a:t>
            </a:r>
            <a:r>
              <a:rPr lang="it-IT" sz="2200" dirty="0">
                <a:solidFill>
                  <a:schemeClr val="bg2">
                    <a:lumMod val="25000"/>
                  </a:schemeClr>
                </a:solidFill>
              </a:rPr>
              <a:t>Masina S.</a:t>
            </a:r>
            <a:endParaRPr lang="en-US" sz="2200" dirty="0">
              <a:solidFill>
                <a:schemeClr val="bg2">
                  <a:lumMod val="25000"/>
                </a:schemeClr>
              </a:solidFill>
            </a:endParaRPr>
          </a:p>
        </p:txBody>
      </p:sp>
      <p:sp>
        <p:nvSpPr>
          <p:cNvPr id="20" name="Rettangolo 19">
            <a:extLst>
              <a:ext uri="{FF2B5EF4-FFF2-40B4-BE49-F238E27FC236}">
                <a16:creationId xmlns:a16="http://schemas.microsoft.com/office/drawing/2014/main" id="{4964B02E-DB94-EF49-BA55-C3783F16C5C7}"/>
              </a:ext>
            </a:extLst>
          </p:cNvPr>
          <p:cNvSpPr/>
          <p:nvPr/>
        </p:nvSpPr>
        <p:spPr>
          <a:xfrm>
            <a:off x="485775" y="2014538"/>
            <a:ext cx="4522707" cy="557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F4CB44AD-1A5F-D54A-9BF8-93A36794D7B7}"/>
              </a:ext>
            </a:extLst>
          </p:cNvPr>
          <p:cNvSpPr txBox="1"/>
          <p:nvPr/>
        </p:nvSpPr>
        <p:spPr>
          <a:xfrm>
            <a:off x="117064" y="1676095"/>
            <a:ext cx="5801870" cy="1981505"/>
          </a:xfrm>
          <a:prstGeom prst="rect">
            <a:avLst/>
          </a:prstGeom>
          <a:solidFill>
            <a:schemeClr val="bg1"/>
          </a:solidFill>
        </p:spPr>
        <p:txBody>
          <a:bodyPr vert="horz" lIns="91440" tIns="45720" rIns="91440" bIns="45720" rtlCol="0" anchor="t">
            <a:normAutofit fontScale="25000" lnSpcReduction="20000"/>
          </a:bodyPr>
          <a:lstStyle/>
          <a:p>
            <a:pPr>
              <a:lnSpc>
                <a:spcPct val="120000"/>
              </a:lnSpc>
              <a:spcBef>
                <a:spcPct val="0"/>
              </a:spcBef>
            </a:pPr>
            <a:r>
              <a:rPr lang="en-US" sz="12300" dirty="0">
                <a:latin typeface="+mj-lt"/>
                <a:ea typeface="+mj-ea"/>
                <a:cs typeface="+mj-cs"/>
              </a:rPr>
              <a:t>ANALYSIS OF THE KUROSHIO EXTENSION DECADAL VARIABILITY :</a:t>
            </a:r>
            <a:br>
              <a:rPr lang="en-US" sz="12300" dirty="0">
                <a:latin typeface="+mj-lt"/>
                <a:ea typeface="+mj-ea"/>
                <a:cs typeface="+mj-cs"/>
              </a:rPr>
            </a:br>
            <a:r>
              <a:rPr lang="en-US" sz="12300" dirty="0">
                <a:latin typeface="+mj-lt"/>
                <a:ea typeface="+mj-ea"/>
                <a:cs typeface="+mj-cs"/>
              </a:rPr>
              <a:t>Internal Mechanisms and External Forcings</a:t>
            </a:r>
          </a:p>
          <a:p>
            <a:pPr>
              <a:lnSpc>
                <a:spcPct val="90000"/>
              </a:lnSpc>
              <a:spcBef>
                <a:spcPct val="0"/>
              </a:spcBef>
            </a:pPr>
            <a:endParaRPr lang="en-US" sz="3300" dirty="0">
              <a:latin typeface="+mj-lt"/>
              <a:ea typeface="+mj-ea"/>
              <a:cs typeface="+mj-cs"/>
            </a:endParaRPr>
          </a:p>
          <a:p>
            <a:pPr>
              <a:lnSpc>
                <a:spcPct val="90000"/>
              </a:lnSpc>
              <a:spcBef>
                <a:spcPct val="0"/>
              </a:spcBef>
            </a:pPr>
            <a:r>
              <a:rPr lang="en-US" sz="3300" dirty="0">
                <a:latin typeface="+mj-lt"/>
                <a:ea typeface="+mj-ea"/>
                <a:cs typeface="+mj-cs"/>
              </a:rPr>
              <a:t> </a:t>
            </a:r>
            <a:endParaRPr lang="it-IT" dirty="0"/>
          </a:p>
          <a:p>
            <a:pPr>
              <a:lnSpc>
                <a:spcPct val="90000"/>
              </a:lnSpc>
              <a:spcBef>
                <a:spcPct val="0"/>
              </a:spcBef>
            </a:pPr>
            <a:endParaRPr lang="it-IT" dirty="0"/>
          </a:p>
          <a:p>
            <a:pPr>
              <a:lnSpc>
                <a:spcPct val="90000"/>
              </a:lnSpc>
              <a:spcBef>
                <a:spcPct val="0"/>
              </a:spcBef>
            </a:pPr>
            <a:endParaRPr lang="it-IT" baseline="30000" dirty="0"/>
          </a:p>
          <a:p>
            <a:pPr>
              <a:lnSpc>
                <a:spcPct val="90000"/>
              </a:lnSpc>
              <a:spcBef>
                <a:spcPct val="0"/>
              </a:spcBef>
            </a:pPr>
            <a:endParaRPr lang="it-IT" sz="3600" baseline="30000" dirty="0"/>
          </a:p>
          <a:p>
            <a:pPr>
              <a:lnSpc>
                <a:spcPct val="90000"/>
              </a:lnSpc>
              <a:spcBef>
                <a:spcPct val="0"/>
              </a:spcBef>
            </a:pPr>
            <a:endParaRPr lang="en-US" sz="3600" dirty="0"/>
          </a:p>
          <a:p>
            <a:pPr>
              <a:lnSpc>
                <a:spcPct val="90000"/>
              </a:lnSpc>
              <a:spcBef>
                <a:spcPct val="0"/>
              </a:spcBef>
            </a:pPr>
            <a:endParaRPr lang="en-US" sz="3300" dirty="0">
              <a:latin typeface="+mj-lt"/>
              <a:ea typeface="+mj-ea"/>
              <a:cs typeface="+mj-cs"/>
            </a:endParaRPr>
          </a:p>
          <a:p>
            <a:pPr>
              <a:lnSpc>
                <a:spcPct val="90000"/>
              </a:lnSpc>
              <a:spcBef>
                <a:spcPct val="0"/>
              </a:spcBef>
              <a:spcAft>
                <a:spcPts val="600"/>
              </a:spcAft>
            </a:pPr>
            <a:endParaRPr lang="en-US" sz="3300" dirty="0">
              <a:latin typeface="+mj-lt"/>
              <a:ea typeface="+mj-ea"/>
              <a:cs typeface="+mj-cs"/>
            </a:endParaRPr>
          </a:p>
        </p:txBody>
      </p:sp>
      <p:pic>
        <p:nvPicPr>
          <p:cNvPr id="13" name="Immagine 12" descr="Immagine che contiene segnale, esterni, cielo, giallo&#10;&#10;Descrizione generata automaticamente">
            <a:extLst>
              <a:ext uri="{FF2B5EF4-FFF2-40B4-BE49-F238E27FC236}">
                <a16:creationId xmlns:a16="http://schemas.microsoft.com/office/drawing/2014/main" id="{B5C20640-D089-564F-9E26-DA37BD7EBBCB}"/>
              </a:ext>
            </a:extLst>
          </p:cNvPr>
          <p:cNvPicPr>
            <a:picLocks noChangeAspect="1"/>
          </p:cNvPicPr>
          <p:nvPr/>
        </p:nvPicPr>
        <p:blipFill>
          <a:blip r:embed="rId10"/>
          <a:stretch>
            <a:fillRect/>
          </a:stretch>
        </p:blipFill>
        <p:spPr>
          <a:xfrm>
            <a:off x="11780004" y="4933464"/>
            <a:ext cx="422094" cy="590931"/>
          </a:xfrm>
          <a:prstGeom prst="rect">
            <a:avLst/>
          </a:prstGeom>
        </p:spPr>
      </p:pic>
      <p:sp>
        <p:nvSpPr>
          <p:cNvPr id="2" name="Rettangolo 1">
            <a:extLst>
              <a:ext uri="{FF2B5EF4-FFF2-40B4-BE49-F238E27FC236}">
                <a16:creationId xmlns:a16="http://schemas.microsoft.com/office/drawing/2014/main" id="{58CBA151-92FA-164A-BA17-91A327CEA005}"/>
              </a:ext>
            </a:extLst>
          </p:cNvPr>
          <p:cNvSpPr/>
          <p:nvPr/>
        </p:nvSpPr>
        <p:spPr>
          <a:xfrm>
            <a:off x="9577614" y="6642556"/>
            <a:ext cx="2675732" cy="215444"/>
          </a:xfrm>
          <a:prstGeom prst="rect">
            <a:avLst/>
          </a:prstGeom>
        </p:spPr>
        <p:txBody>
          <a:bodyPr wrap="none">
            <a:spAutoFit/>
          </a:bodyPr>
          <a:lstStyle/>
          <a:p>
            <a:r>
              <a:rPr lang="en" sz="800" b="1" dirty="0">
                <a:solidFill>
                  <a:schemeClr val="bg1"/>
                </a:solidFill>
                <a:latin typeface="proxima-nova-alt-condensed"/>
              </a:rPr>
              <a:t>Credit: C. </a:t>
            </a:r>
            <a:r>
              <a:rPr lang="en" sz="800" b="1" dirty="0" err="1">
                <a:solidFill>
                  <a:schemeClr val="bg1"/>
                </a:solidFill>
                <a:latin typeface="proxima-nova-alt-condensed"/>
              </a:rPr>
              <a:t>Henze</a:t>
            </a:r>
            <a:r>
              <a:rPr lang="en" sz="800" b="1" dirty="0">
                <a:solidFill>
                  <a:schemeClr val="bg1"/>
                </a:solidFill>
                <a:latin typeface="proxima-nova-alt-condensed"/>
              </a:rPr>
              <a:t>, </a:t>
            </a:r>
            <a:r>
              <a:rPr lang="en" sz="800" b="1" dirty="0">
                <a:solidFill>
                  <a:schemeClr val="bg1"/>
                </a:solidFill>
                <a:latin typeface="proxima-nova-alt-condensed"/>
                <a:hlinkClick r:id="rId11">
                  <a:extLst>
                    <a:ext uri="{A12FA001-AC4F-418D-AE19-62706E023703}">
                      <ahyp:hlinkClr xmlns:ahyp="http://schemas.microsoft.com/office/drawing/2018/hyperlinkcolor" val="tx"/>
                    </a:ext>
                  </a:extLst>
                </a:hlinkClick>
              </a:rPr>
              <a:t>NASA Advanced Supercomputing Division</a:t>
            </a:r>
            <a:endParaRPr lang="en-GB" sz="800" dirty="0">
              <a:solidFill>
                <a:schemeClr val="bg1"/>
              </a:solidFill>
            </a:endParaRPr>
          </a:p>
        </p:txBody>
      </p:sp>
    </p:spTree>
    <p:extLst>
      <p:ext uri="{BB962C8B-B14F-4D97-AF65-F5344CB8AC3E}">
        <p14:creationId xmlns:p14="http://schemas.microsoft.com/office/powerpoint/2010/main" val="358520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5" name="Rettangolo 4">
            <a:extLst>
              <a:ext uri="{FF2B5EF4-FFF2-40B4-BE49-F238E27FC236}">
                <a16:creationId xmlns:a16="http://schemas.microsoft.com/office/drawing/2014/main" id="{A1E2935D-B836-6C4C-965A-B39C94BC57C4}"/>
              </a:ext>
            </a:extLst>
          </p:cNvPr>
          <p:cNvSpPr/>
          <p:nvPr/>
        </p:nvSpPr>
        <p:spPr>
          <a:xfrm>
            <a:off x="10349961" y="12252"/>
            <a:ext cx="1446230" cy="475900"/>
          </a:xfrm>
          <a:prstGeom prst="rect">
            <a:avLst/>
          </a:prstGeom>
        </p:spPr>
        <p:txBody>
          <a:bodyPr wrap="none">
            <a:spAutoFit/>
          </a:bodyPr>
          <a:lstStyle/>
          <a:p>
            <a:pPr algn="ctr">
              <a:lnSpc>
                <a:spcPct val="110000"/>
              </a:lnSpc>
              <a:spcAft>
                <a:spcPts val="600"/>
              </a:spcAft>
            </a:pPr>
            <a:r>
              <a:rPr lang="it-IT" sz="2400" b="1" dirty="0"/>
              <a:t>OCCICLIM</a:t>
            </a:r>
            <a:endParaRPr lang="it-IT" sz="2400" b="1" dirty="0">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4" name="Tabella 3">
            <a:extLst>
              <a:ext uri="{FF2B5EF4-FFF2-40B4-BE49-F238E27FC236}">
                <a16:creationId xmlns:a16="http://schemas.microsoft.com/office/drawing/2014/main" id="{3A51C5E3-7AEB-DB43-914F-80F0356240D0}"/>
              </a:ext>
            </a:extLst>
          </p:cNvPr>
          <p:cNvGraphicFramePr>
            <a:graphicFrameLocks noGrp="1"/>
          </p:cNvGraphicFramePr>
          <p:nvPr>
            <p:extLst>
              <p:ext uri="{D42A27DB-BD31-4B8C-83A1-F6EECF244321}">
                <p14:modId xmlns:p14="http://schemas.microsoft.com/office/powerpoint/2010/main" val="281675060"/>
              </p:ext>
            </p:extLst>
          </p:nvPr>
        </p:nvGraphicFramePr>
        <p:xfrm>
          <a:off x="644124" y="651345"/>
          <a:ext cx="10903752" cy="2215991"/>
        </p:xfrm>
        <a:graphic>
          <a:graphicData uri="http://schemas.openxmlformats.org/drawingml/2006/table">
            <a:tbl>
              <a:tblPr firstRow="1" firstCol="1" bandRow="1">
                <a:noFill/>
                <a:tableStyleId>{8799B23B-EC83-4686-B30A-512413B5E67A}</a:tableStyleId>
              </a:tblPr>
              <a:tblGrid>
                <a:gridCol w="2750691">
                  <a:extLst>
                    <a:ext uri="{9D8B030D-6E8A-4147-A177-3AD203B41FA5}">
                      <a16:colId xmlns:a16="http://schemas.microsoft.com/office/drawing/2014/main" val="4267176799"/>
                    </a:ext>
                  </a:extLst>
                </a:gridCol>
                <a:gridCol w="1910176">
                  <a:extLst>
                    <a:ext uri="{9D8B030D-6E8A-4147-A177-3AD203B41FA5}">
                      <a16:colId xmlns:a16="http://schemas.microsoft.com/office/drawing/2014/main" val="62307941"/>
                    </a:ext>
                  </a:extLst>
                </a:gridCol>
                <a:gridCol w="1971437">
                  <a:extLst>
                    <a:ext uri="{9D8B030D-6E8A-4147-A177-3AD203B41FA5}">
                      <a16:colId xmlns:a16="http://schemas.microsoft.com/office/drawing/2014/main" val="1235511053"/>
                    </a:ext>
                  </a:extLst>
                </a:gridCol>
                <a:gridCol w="2028580">
                  <a:extLst>
                    <a:ext uri="{9D8B030D-6E8A-4147-A177-3AD203B41FA5}">
                      <a16:colId xmlns:a16="http://schemas.microsoft.com/office/drawing/2014/main" val="2205657700"/>
                    </a:ext>
                  </a:extLst>
                </a:gridCol>
                <a:gridCol w="2242868">
                  <a:extLst>
                    <a:ext uri="{9D8B030D-6E8A-4147-A177-3AD203B41FA5}">
                      <a16:colId xmlns:a16="http://schemas.microsoft.com/office/drawing/2014/main" val="3768025278"/>
                    </a:ext>
                  </a:extLst>
                </a:gridCol>
              </a:tblGrid>
              <a:tr h="934883">
                <a:tc row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it-IT" sz="2700" b="1" cap="none" spc="0" dirty="0">
                          <a:solidFill>
                            <a:schemeClr val="tx1">
                              <a:lumMod val="75000"/>
                              <a:lumOff val="25000"/>
                            </a:schemeClr>
                          </a:solidFill>
                          <a:effectLst/>
                        </a:rPr>
                        <a:t>Pure </a:t>
                      </a:r>
                      <a:r>
                        <a:rPr lang="it-IT" sz="2700" b="1" cap="none" spc="0" dirty="0" err="1">
                          <a:solidFill>
                            <a:schemeClr val="tx1">
                              <a:lumMod val="75000"/>
                              <a:lumOff val="25000"/>
                            </a:schemeClr>
                          </a:solidFill>
                          <a:effectLst/>
                        </a:rPr>
                        <a:t>intrinsic</a:t>
                      </a:r>
                      <a:r>
                        <a:rPr lang="it-IT" sz="2700" b="1" cap="none" spc="0" dirty="0">
                          <a:solidFill>
                            <a:schemeClr val="tx1">
                              <a:lumMod val="75000"/>
                              <a:lumOff val="25000"/>
                            </a:schemeClr>
                          </a:solidFill>
                          <a:effectLst/>
                        </a:rPr>
                        <a:t> </a:t>
                      </a:r>
                      <a:r>
                        <a:rPr lang="it-IT" sz="2700" b="1" cap="none" spc="0" dirty="0" err="1">
                          <a:solidFill>
                            <a:schemeClr val="tx1">
                              <a:lumMod val="75000"/>
                              <a:lumOff val="25000"/>
                            </a:schemeClr>
                          </a:solidFill>
                          <a:effectLst/>
                        </a:rPr>
                        <a:t>variability</a:t>
                      </a:r>
                      <a:endParaRPr lang="it-IT" sz="2700" b="1" cap="none" spc="0" dirty="0">
                        <a:solidFill>
                          <a:schemeClr val="tx1">
                            <a:lumMod val="75000"/>
                            <a:lumOff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279294" marR="209470" marT="139647" marB="139647" anchor="ctr">
                    <a:lnL w="19050" cap="flat" cmpd="sng" algn="ctr">
                      <a:noFill/>
                      <a:prstDash val="solid"/>
                    </a:lnL>
                    <a:lnR w="9525" cap="flat" cmpd="sng" algn="ctr">
                      <a:solidFill>
                        <a:srgbClr val="C7C6C1"/>
                      </a:solidFill>
                      <a:prstDash val="solid"/>
                      <a:round/>
                      <a:headEnd type="none" w="med" len="med"/>
                      <a:tailEnd type="none" w="med" len="med"/>
                    </a:lnR>
                    <a:lnT w="9525" cap="flat" cmpd="sng" algn="ctr">
                      <a:noFill/>
                      <a:prstDash val="solid"/>
                    </a:lnT>
                    <a:lnB w="9525" cap="flat" cmpd="sng" algn="ctr">
                      <a:solidFill>
                        <a:srgbClr val="C7C6C1"/>
                      </a:solidFill>
                      <a:prstDash val="solid"/>
                      <a:round/>
                      <a:headEnd type="none" w="med" len="med"/>
                      <a:tailEnd type="none" w="med" len="med"/>
                    </a:lnB>
                    <a:noFill/>
                  </a:tcPr>
                </a:tc>
                <a:tc>
                  <a:txBody>
                    <a:bodyPr/>
                    <a:lstStyle/>
                    <a:p>
                      <a:pPr algn="ctr">
                        <a:lnSpc>
                          <a:spcPct val="110000"/>
                        </a:lnSpc>
                        <a:spcAft>
                          <a:spcPts val="0"/>
                        </a:spcAft>
                      </a:pPr>
                      <a:r>
                        <a:rPr lang="it-IT" sz="1700" b="1" cap="all" spc="150" dirty="0">
                          <a:solidFill>
                            <a:schemeClr val="bg2">
                              <a:lumMod val="25000"/>
                            </a:schemeClr>
                          </a:solidFill>
                          <a:effectLst/>
                        </a:rPr>
                        <a:t>EXTENT AND </a:t>
                      </a:r>
                      <a:r>
                        <a:rPr lang="it-IT" sz="1700" b="1" cap="all" spc="150" dirty="0" err="1">
                          <a:solidFill>
                            <a:schemeClr val="bg2">
                              <a:lumMod val="25000"/>
                            </a:schemeClr>
                          </a:solidFill>
                          <a:effectLst/>
                        </a:rPr>
                        <a:t>resolution</a:t>
                      </a:r>
                      <a:endParaRPr lang="it-IT" sz="1700" b="1" cap="all" spc="150" dirty="0">
                        <a:solidFill>
                          <a:schemeClr val="bg2">
                            <a:lumMod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9525" cap="flat" cmpd="sng" algn="ctr">
                      <a:solidFill>
                        <a:srgbClr val="C7C6C1"/>
                      </a:solidFill>
                      <a:prstDash val="solid"/>
                      <a:round/>
                      <a:headEnd type="none" w="med" len="med"/>
                      <a:tailEnd type="none" w="med" len="me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a:lnSpc>
                          <a:spcPct val="110000"/>
                        </a:lnSpc>
                        <a:spcAft>
                          <a:spcPts val="0"/>
                        </a:spcAft>
                      </a:pPr>
                      <a:r>
                        <a:rPr lang="it-IT" sz="1700" b="1" cap="all" spc="150" dirty="0">
                          <a:solidFill>
                            <a:schemeClr val="bg2">
                              <a:lumMod val="25000"/>
                            </a:schemeClr>
                          </a:solidFill>
                          <a:effectLst/>
                          <a:latin typeface="Calibri" panose="020F0502020204030204" pitchFamily="34" charset="0"/>
                          <a:ea typeface="Arial" panose="020B0604020202020204" pitchFamily="34" charset="0"/>
                          <a:cs typeface="Calibri" panose="020F0502020204030204" pitchFamily="34" charset="0"/>
                        </a:rPr>
                        <a:t>MEMBERS AND DURATION</a:t>
                      </a:r>
                    </a:p>
                  </a:txBody>
                  <a:tcPr marL="142065" marR="142065" marT="142065" marB="142065" anchor="ctr">
                    <a:lnL w="9525" cap="flat" cmpd="sng" algn="ctr">
                      <a:noFill/>
                      <a:prstDash val="solid"/>
                      <a:round/>
                      <a:headEnd type="none" w="med" len="med"/>
                      <a:tailEnd type="none" w="med" len="med"/>
                    </a:lnL>
                    <a:lnR w="12700" cmpd="sng">
                      <a:noFill/>
                      <a:prstDash val="solid"/>
                    </a:lnR>
                    <a:lnT w="9525" cap="flat" cmpd="sng" algn="ctr">
                      <a:noFill/>
                      <a:prstDash val="solid"/>
                    </a:lnT>
                    <a:lnB w="9525" cap="flat" cmpd="sng" algn="ctr">
                      <a:solidFill>
                        <a:srgbClr val="C7C6C1"/>
                      </a:solidFill>
                      <a:prstDash val="solid"/>
                      <a:round/>
                      <a:headEnd type="none" w="med" len="med"/>
                      <a:tailEnd type="none" w="med" len="med"/>
                    </a:lnB>
                    <a:noFill/>
                  </a:tcPr>
                </a:tc>
                <a:tc>
                  <a:txBody>
                    <a:bodyPr/>
                    <a:lstStyle/>
                    <a:p>
                      <a:pPr algn="ctr">
                        <a:lnSpc>
                          <a:spcPct val="110000"/>
                        </a:lnSpc>
                        <a:spcAft>
                          <a:spcPts val="0"/>
                        </a:spcAft>
                      </a:pPr>
                      <a:r>
                        <a:rPr lang="it-IT" sz="1700" b="1" cap="all" spc="150" dirty="0">
                          <a:solidFill>
                            <a:schemeClr val="bg2">
                              <a:lumMod val="25000"/>
                            </a:schemeClr>
                          </a:solidFill>
                          <a:effectLst/>
                        </a:rPr>
                        <a:t>Forcing</a:t>
                      </a:r>
                      <a:endParaRPr lang="it-IT" sz="1700" b="1" cap="all" spc="150" dirty="0">
                        <a:solidFill>
                          <a:schemeClr val="bg2">
                            <a:lumMod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a:lnSpc>
                          <a:spcPct val="110000"/>
                        </a:lnSpc>
                        <a:spcAft>
                          <a:spcPts val="0"/>
                        </a:spcAft>
                      </a:pPr>
                      <a:r>
                        <a:rPr lang="it-IT" sz="1700" b="1" cap="all" spc="150" dirty="0">
                          <a:solidFill>
                            <a:schemeClr val="bg2">
                              <a:lumMod val="25000"/>
                            </a:schemeClr>
                          </a:solidFill>
                          <a:effectLst/>
                        </a:rPr>
                        <a:t>Time</a:t>
                      </a:r>
                    </a:p>
                    <a:p>
                      <a:pPr algn="ctr">
                        <a:lnSpc>
                          <a:spcPct val="110000"/>
                        </a:lnSpc>
                        <a:spcAft>
                          <a:spcPts val="0"/>
                        </a:spcAft>
                      </a:pPr>
                      <a:r>
                        <a:rPr lang="it-IT" sz="1700" b="1" cap="all" spc="150" dirty="0">
                          <a:solidFill>
                            <a:schemeClr val="bg2">
                              <a:lumMod val="25000"/>
                            </a:schemeClr>
                          </a:solidFill>
                          <a:effectLst/>
                        </a:rPr>
                        <a:t> sampling</a:t>
                      </a:r>
                      <a:endParaRPr lang="it-IT" sz="1700" b="1" cap="all" spc="150" dirty="0">
                        <a:solidFill>
                          <a:schemeClr val="bg2">
                            <a:lumMod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176872851"/>
                  </a:ext>
                </a:extLst>
              </a:tr>
              <a:tr h="1281108">
                <a:tc vMerge="1">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lang="it-IT" sz="2700" b="1" cap="none" spc="0" dirty="0">
                        <a:solidFill>
                          <a:schemeClr val="tx1">
                            <a:lumMod val="75000"/>
                            <a:lumOff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279294" marR="209470" marT="139647" marB="139647" anchor="ctr">
                    <a:lnL w="19050" cap="flat" cmpd="sng" algn="ctr">
                      <a:noFill/>
                      <a:prstDash val="solid"/>
                    </a:lnL>
                    <a:lnR w="9525" cap="flat" cmpd="sng" algn="ctr">
                      <a:solidFill>
                        <a:srgbClr val="C7C6C1"/>
                      </a:solid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pPr algn="ctr">
                        <a:lnSpc>
                          <a:spcPct val="110000"/>
                        </a:lnSpc>
                        <a:spcAft>
                          <a:spcPts val="0"/>
                        </a:spcAft>
                      </a:pPr>
                      <a:r>
                        <a:rPr lang="it-IT" sz="1800" b="0" cap="none" spc="0" dirty="0">
                          <a:solidFill>
                            <a:schemeClr val="tx1">
                              <a:lumMod val="75000"/>
                              <a:lumOff val="25000"/>
                            </a:schemeClr>
                          </a:solidFill>
                          <a:effectLst/>
                        </a:rPr>
                        <a:t>Global 1/4°</a:t>
                      </a:r>
                      <a:endParaRPr lang="it-IT" sz="1800" b="0" cap="none" spc="0" dirty="0">
                        <a:solidFill>
                          <a:schemeClr val="tx1">
                            <a:lumMod val="75000"/>
                            <a:lumOff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279294" marR="209470" marT="139647" marB="139647" anchor="ctr">
                    <a:lnL w="9525" cap="flat" cmpd="sng" algn="ctr">
                      <a:solidFill>
                        <a:srgbClr val="C7C6C1"/>
                      </a:solid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pPr algn="ctr">
                        <a:lnSpc>
                          <a:spcPct val="110000"/>
                        </a:lnSpc>
                        <a:spcAft>
                          <a:spcPts val="0"/>
                        </a:spcAft>
                      </a:pPr>
                      <a:r>
                        <a:rPr lang="it-IT" sz="1800" b="0" cap="none" spc="0" dirty="0">
                          <a:solidFill>
                            <a:schemeClr val="tx1">
                              <a:lumMod val="75000"/>
                              <a:lumOff val="25000"/>
                            </a:schemeClr>
                          </a:solidFill>
                          <a:effectLst/>
                          <a:latin typeface="Calibri" panose="020F0502020204030204" pitchFamily="34" charset="0"/>
                          <a:ea typeface="Arial" panose="020B0604020202020204" pitchFamily="34" charset="0"/>
                          <a:cs typeface="Calibri" panose="020F0502020204030204" pitchFamily="34" charset="0"/>
                        </a:rPr>
                        <a:t>1 </a:t>
                      </a:r>
                      <a:r>
                        <a:rPr lang="it-IT" sz="1800" b="0" cap="none" spc="0" dirty="0" err="1">
                          <a:solidFill>
                            <a:schemeClr val="tx1">
                              <a:lumMod val="75000"/>
                              <a:lumOff val="25000"/>
                            </a:schemeClr>
                          </a:solidFill>
                          <a:effectLst/>
                          <a:latin typeface="Calibri" panose="020F0502020204030204" pitchFamily="34" charset="0"/>
                          <a:ea typeface="Arial" panose="020B0604020202020204" pitchFamily="34" charset="0"/>
                          <a:cs typeface="Calibri" panose="020F0502020204030204" pitchFamily="34" charset="0"/>
                        </a:rPr>
                        <a:t>member</a:t>
                      </a:r>
                      <a:endParaRPr lang="it-IT" sz="1800" b="0" cap="none" spc="0" dirty="0">
                        <a:solidFill>
                          <a:schemeClr val="tx1">
                            <a:lumMod val="75000"/>
                            <a:lumOff val="25000"/>
                          </a:schemeClr>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10000"/>
                        </a:lnSpc>
                        <a:spcAft>
                          <a:spcPts val="0"/>
                        </a:spcAft>
                      </a:pPr>
                      <a:r>
                        <a:rPr lang="it-IT" sz="1800" b="0" cap="none" spc="0" dirty="0">
                          <a:solidFill>
                            <a:schemeClr val="tx1">
                              <a:lumMod val="75000"/>
                              <a:lumOff val="25000"/>
                            </a:schemeClr>
                          </a:solidFill>
                          <a:effectLst/>
                          <a:latin typeface="Calibri" panose="020F0502020204030204" pitchFamily="34" charset="0"/>
                          <a:ea typeface="Arial" panose="020B0604020202020204" pitchFamily="34" charset="0"/>
                          <a:cs typeface="Calibri" panose="020F0502020204030204" pitchFamily="34" charset="0"/>
                        </a:rPr>
                        <a:t>300 yrs</a:t>
                      </a:r>
                    </a:p>
                  </a:txBody>
                  <a:tcPr marL="279294" marR="209470" marT="139647" marB="139647" anchor="ctr">
                    <a:lnL w="9525" cap="flat" cmpd="sng" algn="ctr">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it-IT" sz="1800" b="0" cap="none" spc="0" dirty="0" err="1">
                          <a:solidFill>
                            <a:schemeClr val="bg2">
                              <a:lumMod val="25000"/>
                            </a:schemeClr>
                          </a:solidFill>
                          <a:effectLst/>
                        </a:rPr>
                        <a:t>Climatological</a:t>
                      </a:r>
                      <a:r>
                        <a:rPr lang="it-IT" sz="1800" b="0" cap="none" spc="0" dirty="0">
                          <a:solidFill>
                            <a:schemeClr val="bg2">
                              <a:lumMod val="25000"/>
                            </a:schemeClr>
                          </a:solidFill>
                          <a:effectLst/>
                        </a:rPr>
                        <a:t> </a:t>
                      </a:r>
                      <a:r>
                        <a:rPr lang="it-IT" sz="1800" b="0" cap="none" spc="0" dirty="0" err="1">
                          <a:solidFill>
                            <a:schemeClr val="bg2">
                              <a:lumMod val="25000"/>
                            </a:schemeClr>
                          </a:solidFill>
                          <a:effectLst/>
                        </a:rPr>
                        <a:t>Seasonal</a:t>
                      </a:r>
                      <a:r>
                        <a:rPr lang="it-IT" sz="1800" b="0" cap="none" spc="0" dirty="0">
                          <a:solidFill>
                            <a:schemeClr val="bg2">
                              <a:lumMod val="25000"/>
                            </a:schemeClr>
                          </a:solidFill>
                          <a:effectLst/>
                        </a:rPr>
                        <a:t> </a:t>
                      </a:r>
                      <a:r>
                        <a:rPr lang="it-IT" sz="1800" b="0" cap="none" spc="0" dirty="0" err="1">
                          <a:solidFill>
                            <a:schemeClr val="bg2">
                              <a:lumMod val="25000"/>
                            </a:schemeClr>
                          </a:solidFill>
                          <a:effectLst/>
                        </a:rPr>
                        <a:t>Cycle</a:t>
                      </a:r>
                      <a:endParaRPr lang="it-IT" sz="1800" b="0" cap="none" spc="0" dirty="0">
                        <a:solidFill>
                          <a:schemeClr val="bg2">
                            <a:lumMod val="25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0000"/>
                        </a:lnSpc>
                        <a:spcAft>
                          <a:spcPts val="0"/>
                        </a:spcAft>
                      </a:pPr>
                      <a:endParaRPr lang="it-IT" sz="1800" b="0" cap="none" spc="0" dirty="0">
                        <a:solidFill>
                          <a:schemeClr val="tx1">
                            <a:lumMod val="75000"/>
                            <a:lumOff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279294" marR="209470" marT="139647" marB="139647" anchor="ctr">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it-IT" sz="1800" b="0" cap="none" spc="0" dirty="0">
                          <a:solidFill>
                            <a:schemeClr val="tx1">
                              <a:lumMod val="75000"/>
                              <a:lumOff val="25000"/>
                            </a:schemeClr>
                          </a:solidFill>
                          <a:effectLst/>
                        </a:rPr>
                        <a:t>5 </a:t>
                      </a:r>
                    </a:p>
                    <a:p>
                      <a:pPr marL="0" marR="0" lvl="0" indent="0" algn="ctr" defTabSz="914400" rtl="0" eaLnBrk="1" fontAlgn="auto" latinLnBrk="0" hangingPunct="1">
                        <a:lnSpc>
                          <a:spcPct val="110000"/>
                        </a:lnSpc>
                        <a:spcBef>
                          <a:spcPts val="0"/>
                        </a:spcBef>
                        <a:spcAft>
                          <a:spcPts val="0"/>
                        </a:spcAft>
                        <a:buClrTx/>
                        <a:buSzTx/>
                        <a:buFontTx/>
                        <a:buNone/>
                        <a:tabLst/>
                        <a:defRPr/>
                      </a:pPr>
                      <a:r>
                        <a:rPr lang="it-IT" sz="1800" b="0" cap="none" spc="0" dirty="0">
                          <a:solidFill>
                            <a:schemeClr val="tx1">
                              <a:lumMod val="75000"/>
                              <a:lumOff val="25000"/>
                            </a:schemeClr>
                          </a:solidFill>
                          <a:effectLst/>
                        </a:rPr>
                        <a:t>days</a:t>
                      </a:r>
                      <a:endParaRPr lang="it-IT" sz="1800" b="0" cap="none" spc="0" dirty="0">
                        <a:solidFill>
                          <a:schemeClr val="tx1">
                            <a:lumMod val="75000"/>
                            <a:lumOff val="2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279294" marR="209470" marT="139647" marB="139647" anchor="ctr">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extLst>
                  <a:ext uri="{0D108BD9-81ED-4DB2-BD59-A6C34878D82A}">
                    <a16:rowId xmlns:a16="http://schemas.microsoft.com/office/drawing/2014/main" val="946458373"/>
                  </a:ext>
                </a:extLst>
              </a:tr>
            </a:tbl>
          </a:graphicData>
        </a:graphic>
      </p:graphicFrame>
      <p:sp>
        <p:nvSpPr>
          <p:cNvPr id="6" name="Rettangolo 5">
            <a:extLst>
              <a:ext uri="{FF2B5EF4-FFF2-40B4-BE49-F238E27FC236}">
                <a16:creationId xmlns:a16="http://schemas.microsoft.com/office/drawing/2014/main" id="{BABFA404-C066-464D-B2F2-213055037BDA}"/>
              </a:ext>
            </a:extLst>
          </p:cNvPr>
          <p:cNvSpPr/>
          <p:nvPr/>
        </p:nvSpPr>
        <p:spPr>
          <a:xfrm>
            <a:off x="748760" y="3462797"/>
            <a:ext cx="10799115" cy="2215991"/>
          </a:xfrm>
          <a:prstGeom prst="rect">
            <a:avLst/>
          </a:prstGeom>
        </p:spPr>
        <p:txBody>
          <a:bodyPr wrap="square">
            <a:spAutoFit/>
          </a:bodyPr>
          <a:lstStyle/>
          <a:p>
            <a:r>
              <a:rPr lang="en-US" sz="3200" dirty="0">
                <a:solidFill>
                  <a:schemeClr val="bg2">
                    <a:lumMod val="25000"/>
                  </a:schemeClr>
                </a:solidFill>
                <a:latin typeface="Calibri" panose="020F0502020204030204" pitchFamily="34" charset="0"/>
                <a:ea typeface="Arial" panose="020B0604020202020204" pitchFamily="34" charset="0"/>
                <a:cs typeface="Times New Roman" panose="02020603050405020304" pitchFamily="18" charset="0"/>
              </a:rPr>
              <a:t>STRATEGY:</a:t>
            </a:r>
          </a:p>
          <a:p>
            <a:endParaRPr lang="en-US" dirty="0">
              <a:solidFill>
                <a:schemeClr val="bg2">
                  <a:lumMod val="25000"/>
                </a:schemeClr>
              </a:solidFill>
              <a:latin typeface="Calibri" panose="020F0502020204030204" pitchFamily="34" charset="0"/>
              <a:ea typeface="Arial" panose="020B0604020202020204" pitchFamily="34" charset="0"/>
              <a:cs typeface="Times New Roman" panose="02020603050405020304" pitchFamily="18" charset="0"/>
            </a:endParaRPr>
          </a:p>
          <a:p>
            <a:r>
              <a:rPr lang="en-US" sz="2400" dirty="0">
                <a:solidFill>
                  <a:schemeClr val="bg2">
                    <a:lumMod val="25000"/>
                  </a:schemeClr>
                </a:solidFill>
                <a:latin typeface="Calibri" panose="020F0502020204030204" pitchFamily="34" charset="0"/>
                <a:ea typeface="Arial" panose="020B0604020202020204" pitchFamily="34" charset="0"/>
                <a:cs typeface="Times New Roman" panose="02020603050405020304" pitchFamily="18" charset="0"/>
              </a:rPr>
              <a:t>TO CREATE A PSEUDO-ENSEMBLE FROM OCCICLIM</a:t>
            </a:r>
          </a:p>
          <a:p>
            <a:endParaRPr lang="en-US" sz="2400" dirty="0">
              <a:solidFill>
                <a:schemeClr val="bg2">
                  <a:lumMod val="25000"/>
                </a:schemeClr>
              </a:solidFill>
              <a:latin typeface="Calibri" panose="020F0502020204030204" pitchFamily="34" charset="0"/>
              <a:ea typeface="Arial" panose="020B0604020202020204" pitchFamily="34" charset="0"/>
              <a:cs typeface="Times New Roman" panose="02020603050405020304" pitchFamily="18" charset="0"/>
            </a:endParaRPr>
          </a:p>
          <a:p>
            <a:r>
              <a:rPr lang="en-US" sz="2000" dirty="0">
                <a:solidFill>
                  <a:schemeClr val="bg2">
                    <a:lumMod val="25000"/>
                  </a:schemeClr>
                </a:solidFill>
                <a:latin typeface="Calibri" panose="020F0502020204030204" pitchFamily="34" charset="0"/>
                <a:ea typeface="Arial" panose="020B0604020202020204" pitchFamily="34" charset="0"/>
                <a:cs typeface="Times New Roman" panose="02020603050405020304" pitchFamily="18" charset="0"/>
              </a:rPr>
              <a:t>50 members x 36 yrs have been built randomly from the indices already computed, in order to compare the pure intrinsic variability with the total one given by OCCITENS.</a:t>
            </a:r>
            <a:endParaRPr lang="en-GB" sz="2000" dirty="0">
              <a:solidFill>
                <a:schemeClr val="bg2">
                  <a:lumMod val="25000"/>
                </a:schemeClr>
              </a:solidFill>
            </a:endParaRPr>
          </a:p>
        </p:txBody>
      </p:sp>
      <p:sp>
        <p:nvSpPr>
          <p:cNvPr id="7" name="Rettangolo 6">
            <a:extLst>
              <a:ext uri="{FF2B5EF4-FFF2-40B4-BE49-F238E27FC236}">
                <a16:creationId xmlns:a16="http://schemas.microsoft.com/office/drawing/2014/main" id="{1C9AB44C-64A4-FB41-92B7-1BB8A18144EF}"/>
              </a:ext>
            </a:extLst>
          </p:cNvPr>
          <p:cNvSpPr/>
          <p:nvPr/>
        </p:nvSpPr>
        <p:spPr>
          <a:xfrm>
            <a:off x="644124" y="530357"/>
            <a:ext cx="2758557" cy="2336980"/>
          </a:xfrm>
          <a:prstGeom prst="rect">
            <a:avLst/>
          </a:prstGeom>
          <a:noFill/>
          <a:ln w="28575">
            <a:solidFill>
              <a:srgbClr val="EB55ED"/>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860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CCITENS">
            <a:extLst>
              <a:ext uri="{FF2B5EF4-FFF2-40B4-BE49-F238E27FC236}">
                <a16:creationId xmlns:a16="http://schemas.microsoft.com/office/drawing/2014/main" id="{7DDCF555-DB60-7E44-95BA-E926CB537581}"/>
              </a:ext>
            </a:extLst>
          </p:cNvPr>
          <p:cNvSpPr txBox="1"/>
          <p:nvPr/>
        </p:nvSpPr>
        <p:spPr>
          <a:xfrm>
            <a:off x="2767650" y="127865"/>
            <a:ext cx="876843"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OCCITENS</a:t>
            </a:r>
          </a:p>
        </p:txBody>
      </p:sp>
      <p:sp>
        <p:nvSpPr>
          <p:cNvPr id="40" name="OCCICLIM">
            <a:extLst>
              <a:ext uri="{FF2B5EF4-FFF2-40B4-BE49-F238E27FC236}">
                <a16:creationId xmlns:a16="http://schemas.microsoft.com/office/drawing/2014/main" id="{D8B448A6-8900-3040-8AFC-158D938A2971}"/>
              </a:ext>
            </a:extLst>
          </p:cNvPr>
          <p:cNvSpPr txBox="1"/>
          <p:nvPr/>
        </p:nvSpPr>
        <p:spPr>
          <a:xfrm>
            <a:off x="8392475" y="127865"/>
            <a:ext cx="873637"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OCCICLIM</a:t>
            </a:r>
          </a:p>
        </p:txBody>
      </p:sp>
      <p:pic>
        <p:nvPicPr>
          <p:cNvPr id="43" name="Immagine 42">
            <a:extLst>
              <a:ext uri="{FF2B5EF4-FFF2-40B4-BE49-F238E27FC236}">
                <a16:creationId xmlns:a16="http://schemas.microsoft.com/office/drawing/2014/main" id="{8539C329-7C4F-0B49-913E-D225D3573BA9}"/>
              </a:ext>
            </a:extLst>
          </p:cNvPr>
          <p:cNvPicPr>
            <a:picLocks noChangeAspect="1"/>
          </p:cNvPicPr>
          <p:nvPr/>
        </p:nvPicPr>
        <p:blipFill>
          <a:blip r:embed="rId3"/>
          <a:stretch>
            <a:fillRect/>
          </a:stretch>
        </p:blipFill>
        <p:spPr>
          <a:xfrm>
            <a:off x="11714988" y="6441053"/>
            <a:ext cx="446215" cy="353834"/>
          </a:xfrm>
          <a:prstGeom prst="rect">
            <a:avLst/>
          </a:prstGeom>
        </p:spPr>
      </p:pic>
      <p:pic>
        <p:nvPicPr>
          <p:cNvPr id="3" name="Immagine 2" descr="Immagine che contiene testo, mappa&#10;&#10;Descrizione generata automaticamente">
            <a:extLst>
              <a:ext uri="{FF2B5EF4-FFF2-40B4-BE49-F238E27FC236}">
                <a16:creationId xmlns:a16="http://schemas.microsoft.com/office/drawing/2014/main" id="{1435A6BD-592E-E44A-BEAB-E790302D9D4E}"/>
              </a:ext>
            </a:extLst>
          </p:cNvPr>
          <p:cNvPicPr>
            <a:picLocks noChangeAspect="1"/>
          </p:cNvPicPr>
          <p:nvPr/>
        </p:nvPicPr>
        <p:blipFill>
          <a:blip r:embed="rId4"/>
          <a:stretch>
            <a:fillRect/>
          </a:stretch>
        </p:blipFill>
        <p:spPr>
          <a:xfrm>
            <a:off x="1575181" y="513170"/>
            <a:ext cx="3905249" cy="2928936"/>
          </a:xfrm>
          <a:prstGeom prst="rect">
            <a:avLst/>
          </a:prstGeom>
        </p:spPr>
      </p:pic>
      <p:pic>
        <p:nvPicPr>
          <p:cNvPr id="5" name="Immagine 4" descr="Immagine che contiene testo, mappa&#10;&#10;Descrizione generata automaticamente">
            <a:extLst>
              <a:ext uri="{FF2B5EF4-FFF2-40B4-BE49-F238E27FC236}">
                <a16:creationId xmlns:a16="http://schemas.microsoft.com/office/drawing/2014/main" id="{C2AAFD12-BE5F-DD44-837D-508113BD360A}"/>
              </a:ext>
            </a:extLst>
          </p:cNvPr>
          <p:cNvPicPr>
            <a:picLocks noChangeAspect="1"/>
          </p:cNvPicPr>
          <p:nvPr/>
        </p:nvPicPr>
        <p:blipFill>
          <a:blip r:embed="rId5"/>
          <a:stretch>
            <a:fillRect/>
          </a:stretch>
        </p:blipFill>
        <p:spPr>
          <a:xfrm>
            <a:off x="7067697" y="538966"/>
            <a:ext cx="3836458" cy="2877344"/>
          </a:xfrm>
          <a:prstGeom prst="rect">
            <a:avLst/>
          </a:prstGeom>
        </p:spPr>
      </p:pic>
      <mc:AlternateContent xmlns:mc="http://schemas.openxmlformats.org/markup-compatibility/2006" xmlns:a14="http://schemas.microsoft.com/office/drawing/2010/main">
        <mc:Choice Requires="a14">
          <p:sp>
            <p:nvSpPr>
              <p:cNvPr id="8" name="Rettangolo 7">
                <a:extLst>
                  <a:ext uri="{FF2B5EF4-FFF2-40B4-BE49-F238E27FC236}">
                    <a16:creationId xmlns:a16="http://schemas.microsoft.com/office/drawing/2014/main" id="{2EFC35DC-1957-EA4C-8F98-2C42F6A23567}"/>
                  </a:ext>
                </a:extLst>
              </p:cNvPr>
              <p:cNvSpPr/>
              <p:nvPr/>
            </p:nvSpPr>
            <p:spPr>
              <a:xfrm>
                <a:off x="370319" y="6414180"/>
                <a:ext cx="10974351" cy="369332"/>
              </a:xfrm>
              <a:prstGeom prst="rect">
                <a:avLst/>
              </a:prstGeom>
            </p:spPr>
            <p:txBody>
              <a:bodyPr wrap="none">
                <a:spAutoFit/>
              </a:bodyPr>
              <a:lstStyle/>
              <a:p>
                <a:pPr algn="ct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oMath>
                </a14:m>
                <a:r>
                  <a:rPr lang="it-IT" dirty="0"/>
                  <a:t>,</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Ψ</m:t>
                    </m:r>
                  </m:oMath>
                </a14:m>
                <a:r>
                  <a:rPr lang="it-IT" dirty="0"/>
                  <a:t>: Latitude and Velocity </a:t>
                </a:r>
                <a:r>
                  <a:rPr lang="it-IT" dirty="0" err="1"/>
                  <a:t>Indices</a:t>
                </a:r>
                <a:r>
                  <a:rPr lang="it-IT" dirty="0"/>
                  <a:t>. </a:t>
                </a:r>
                <a:r>
                  <a:rPr lang="it-IT" dirty="0" err="1"/>
                  <a:t>Changing</a:t>
                </a:r>
                <a:r>
                  <a:rPr lang="it-IT" dirty="0"/>
                  <a:t> the Y-</a:t>
                </a:r>
                <a:r>
                  <a:rPr lang="it-IT" dirty="0" err="1"/>
                  <a:t>axis</a:t>
                </a:r>
                <a:r>
                  <a:rPr lang="it-IT" dirty="0"/>
                  <a:t> </a:t>
                </a:r>
                <a:r>
                  <a:rPr lang="it-IT" dirty="0" err="1"/>
                  <a:t>variable</a:t>
                </a:r>
                <a:r>
                  <a:rPr lang="it-IT" dirty="0"/>
                  <a:t> </a:t>
                </a:r>
                <a:r>
                  <a:rPr lang="it-IT" dirty="0" err="1"/>
                  <a:t>we</a:t>
                </a:r>
                <a:r>
                  <a:rPr lang="it-IT" dirty="0"/>
                  <a:t> </a:t>
                </a:r>
                <a:r>
                  <a:rPr lang="it-IT" dirty="0" err="1"/>
                  <a:t>always</a:t>
                </a:r>
                <a:r>
                  <a:rPr lang="it-IT" dirty="0"/>
                  <a:t> </a:t>
                </a:r>
                <a:r>
                  <a:rPr lang="it-IT" dirty="0" err="1"/>
                  <a:t>get</a:t>
                </a:r>
                <a:r>
                  <a:rPr lang="it-IT" dirty="0"/>
                  <a:t> the </a:t>
                </a:r>
                <a:r>
                  <a:rPr lang="it-IT" dirty="0" err="1"/>
                  <a:t>same</a:t>
                </a:r>
                <a:r>
                  <a:rPr lang="it-IT" dirty="0"/>
                  <a:t> </a:t>
                </a:r>
                <a:r>
                  <a:rPr lang="it-IT" dirty="0" err="1"/>
                  <a:t>footprint</a:t>
                </a:r>
                <a:r>
                  <a:rPr lang="it-IT" dirty="0"/>
                  <a:t> of the </a:t>
                </a:r>
                <a:r>
                  <a:rPr lang="it-IT" dirty="0" err="1"/>
                  <a:t>attractor</a:t>
                </a:r>
                <a:r>
                  <a:rPr lang="it-IT" dirty="0"/>
                  <a:t>.  </a:t>
                </a:r>
              </a:p>
            </p:txBody>
          </p:sp>
        </mc:Choice>
        <mc:Fallback xmlns="">
          <p:sp>
            <p:nvSpPr>
              <p:cNvPr id="8" name="Rettangolo 7">
                <a:extLst>
                  <a:ext uri="{FF2B5EF4-FFF2-40B4-BE49-F238E27FC236}">
                    <a16:creationId xmlns:a16="http://schemas.microsoft.com/office/drawing/2014/main" id="{2EFC35DC-1957-EA4C-8F98-2C42F6A23567}"/>
                  </a:ext>
                </a:extLst>
              </p:cNvPr>
              <p:cNvSpPr>
                <a:spLocks noRot="1" noChangeAspect="1" noMove="1" noResize="1" noEditPoints="1" noAdjustHandles="1" noChangeArrowheads="1" noChangeShapeType="1" noTextEdit="1"/>
              </p:cNvSpPr>
              <p:nvPr/>
            </p:nvSpPr>
            <p:spPr>
              <a:xfrm>
                <a:off x="370319" y="6414180"/>
                <a:ext cx="10974351" cy="369332"/>
              </a:xfrm>
              <a:prstGeom prst="rect">
                <a:avLst/>
              </a:prstGeom>
              <a:blipFill>
                <a:blip r:embed="rId8"/>
                <a:stretch>
                  <a:fillRect t="-3333" b="-23333"/>
                </a:stretch>
              </a:blipFill>
            </p:spPr>
            <p:txBody>
              <a:bodyPr/>
              <a:lstStyle/>
              <a:p>
                <a:r>
                  <a:rPr lang="en-GB">
                    <a:noFill/>
                  </a:rPr>
                  <a:t> </a:t>
                </a:r>
              </a:p>
            </p:txBody>
          </p:sp>
        </mc:Fallback>
      </mc:AlternateContent>
      <p:grpSp>
        <p:nvGrpSpPr>
          <p:cNvPr id="6" name="Gruppo 5">
            <a:extLst>
              <a:ext uri="{FF2B5EF4-FFF2-40B4-BE49-F238E27FC236}">
                <a16:creationId xmlns:a16="http://schemas.microsoft.com/office/drawing/2014/main" id="{CDC15E80-DCD4-0F49-99D8-D8EC8E04D271}"/>
              </a:ext>
            </a:extLst>
          </p:cNvPr>
          <p:cNvGrpSpPr/>
          <p:nvPr/>
        </p:nvGrpSpPr>
        <p:grpSpPr>
          <a:xfrm>
            <a:off x="1482548" y="3667731"/>
            <a:ext cx="3285624" cy="2506776"/>
            <a:chOff x="1482548" y="3667731"/>
            <a:chExt cx="3285624" cy="2506776"/>
          </a:xfrm>
        </p:grpSpPr>
        <p:pic>
          <p:nvPicPr>
            <p:cNvPr id="41" name="Area_Occitens.png" descr="Area_Occitens.png">
              <a:extLst>
                <a:ext uri="{FF2B5EF4-FFF2-40B4-BE49-F238E27FC236}">
                  <a16:creationId xmlns:a16="http://schemas.microsoft.com/office/drawing/2014/main" id="{88A53422-A8F9-464E-AB76-0175CBDEB5D3}"/>
                </a:ext>
              </a:extLst>
            </p:cNvPr>
            <p:cNvPicPr>
              <a:picLocks noChangeAspect="1"/>
            </p:cNvPicPr>
            <p:nvPr/>
          </p:nvPicPr>
          <p:blipFill>
            <a:blip r:embed="rId9">
              <a:extLst/>
            </a:blip>
            <a:stretch>
              <a:fillRect/>
            </a:stretch>
          </p:blipFill>
          <p:spPr>
            <a:xfrm>
              <a:off x="1643972" y="3749544"/>
              <a:ext cx="3124200" cy="2343150"/>
            </a:xfrm>
            <a:prstGeom prst="rect">
              <a:avLst/>
            </a:prstGeom>
            <a:ln w="12700">
              <a:miter lim="400000"/>
            </a:ln>
          </p:spPr>
        </p:pic>
        <p:sp>
          <p:nvSpPr>
            <p:cNvPr id="4" name="CasellaDiTesto 3">
              <a:extLst>
                <a:ext uri="{FF2B5EF4-FFF2-40B4-BE49-F238E27FC236}">
                  <a16:creationId xmlns:a16="http://schemas.microsoft.com/office/drawing/2014/main" id="{EF1E73DD-8A85-7D4E-A814-22FD4F61E478}"/>
                </a:ext>
              </a:extLst>
            </p:cNvPr>
            <p:cNvSpPr txBox="1"/>
            <p:nvPr/>
          </p:nvSpPr>
          <p:spPr>
            <a:xfrm rot="16200000">
              <a:off x="413826" y="4736453"/>
              <a:ext cx="2506776" cy="369332"/>
            </a:xfrm>
            <a:prstGeom prst="rect">
              <a:avLst/>
            </a:prstGeom>
            <a:solidFill>
              <a:schemeClr val="bg1"/>
            </a:solidFill>
          </p:spPr>
          <p:txBody>
            <a:bodyPr wrap="none" rtlCol="0">
              <a:spAutoFit/>
            </a:bodyPr>
            <a:lstStyle/>
            <a:p>
              <a:r>
                <a:rPr lang="en-GB" dirty="0"/>
                <a:t>Area(Year)/Max Area (%)</a:t>
              </a:r>
            </a:p>
          </p:txBody>
        </p:sp>
      </p:grpSp>
      <p:grpSp>
        <p:nvGrpSpPr>
          <p:cNvPr id="9" name="Gruppo 8">
            <a:extLst>
              <a:ext uri="{FF2B5EF4-FFF2-40B4-BE49-F238E27FC236}">
                <a16:creationId xmlns:a16="http://schemas.microsoft.com/office/drawing/2014/main" id="{6D10547A-083F-2D4E-8401-540E738BE98F}"/>
              </a:ext>
            </a:extLst>
          </p:cNvPr>
          <p:cNvGrpSpPr/>
          <p:nvPr/>
        </p:nvGrpSpPr>
        <p:grpSpPr>
          <a:xfrm>
            <a:off x="7136043" y="3667731"/>
            <a:ext cx="3224544" cy="2506776"/>
            <a:chOff x="7136043" y="3667731"/>
            <a:chExt cx="3224544" cy="2506776"/>
          </a:xfrm>
        </p:grpSpPr>
        <p:pic>
          <p:nvPicPr>
            <p:cNvPr id="7" name="Immagine 6" descr="Immagine che contiene screenshot&#10;&#10;Descrizione generata automaticamente">
              <a:extLst>
                <a:ext uri="{FF2B5EF4-FFF2-40B4-BE49-F238E27FC236}">
                  <a16:creationId xmlns:a16="http://schemas.microsoft.com/office/drawing/2014/main" id="{401D30FB-EC97-4843-89E1-3752068D1DC4}"/>
                </a:ext>
              </a:extLst>
            </p:cNvPr>
            <p:cNvPicPr>
              <a:picLocks noChangeAspect="1"/>
            </p:cNvPicPr>
            <p:nvPr/>
          </p:nvPicPr>
          <p:blipFill>
            <a:blip r:embed="rId10"/>
            <a:stretch>
              <a:fillRect/>
            </a:stretch>
          </p:blipFill>
          <p:spPr>
            <a:xfrm>
              <a:off x="7297998" y="3749544"/>
              <a:ext cx="3062589" cy="2296942"/>
            </a:xfrm>
            <a:prstGeom prst="rect">
              <a:avLst/>
            </a:prstGeom>
          </p:spPr>
        </p:pic>
        <p:sp>
          <p:nvSpPr>
            <p:cNvPr id="16" name="CasellaDiTesto 15">
              <a:extLst>
                <a:ext uri="{FF2B5EF4-FFF2-40B4-BE49-F238E27FC236}">
                  <a16:creationId xmlns:a16="http://schemas.microsoft.com/office/drawing/2014/main" id="{EA7F1B8C-A5DF-5E48-B69B-F7762674936D}"/>
                </a:ext>
              </a:extLst>
            </p:cNvPr>
            <p:cNvSpPr txBox="1"/>
            <p:nvPr/>
          </p:nvSpPr>
          <p:spPr>
            <a:xfrm rot="16200000">
              <a:off x="6067321" y="4736453"/>
              <a:ext cx="2506776" cy="369332"/>
            </a:xfrm>
            <a:prstGeom prst="rect">
              <a:avLst/>
            </a:prstGeom>
            <a:solidFill>
              <a:schemeClr val="bg1"/>
            </a:solidFill>
          </p:spPr>
          <p:txBody>
            <a:bodyPr wrap="none" rtlCol="0">
              <a:spAutoFit/>
            </a:bodyPr>
            <a:lstStyle/>
            <a:p>
              <a:r>
                <a:rPr lang="en-GB" dirty="0"/>
                <a:t>Area(Year)/Max Area (%)</a:t>
              </a:r>
            </a:p>
          </p:txBody>
        </p:sp>
      </p:grpSp>
      <p:sp>
        <p:nvSpPr>
          <p:cNvPr id="18" name="CasellaDiTesto 17">
            <a:extLst>
              <a:ext uri="{FF2B5EF4-FFF2-40B4-BE49-F238E27FC236}">
                <a16:creationId xmlns:a16="http://schemas.microsoft.com/office/drawing/2014/main" id="{B53BCF18-C9D2-2C43-BF49-9AD02F62A88D}"/>
              </a:ext>
            </a:extLst>
          </p:cNvPr>
          <p:cNvSpPr txBox="1"/>
          <p:nvPr/>
        </p:nvSpPr>
        <p:spPr>
          <a:xfrm>
            <a:off x="2131575" y="3611995"/>
            <a:ext cx="2295821" cy="369332"/>
          </a:xfrm>
          <a:prstGeom prst="rect">
            <a:avLst/>
          </a:prstGeom>
          <a:solidFill>
            <a:schemeClr val="bg1"/>
          </a:solidFill>
        </p:spPr>
        <p:txBody>
          <a:bodyPr wrap="none" rtlCol="0">
            <a:spAutoFit/>
          </a:bodyPr>
          <a:lstStyle/>
          <a:p>
            <a:r>
              <a:rPr lang="en-GB" dirty="0"/>
              <a:t>OCCITENS: 10% isoline</a:t>
            </a:r>
          </a:p>
        </p:txBody>
      </p:sp>
      <p:sp>
        <p:nvSpPr>
          <p:cNvPr id="20" name="CasellaDiTesto 19">
            <a:extLst>
              <a:ext uri="{FF2B5EF4-FFF2-40B4-BE49-F238E27FC236}">
                <a16:creationId xmlns:a16="http://schemas.microsoft.com/office/drawing/2014/main" id="{5526FBA2-BE0C-8940-AE7B-D71089A96002}"/>
              </a:ext>
            </a:extLst>
          </p:cNvPr>
          <p:cNvSpPr txBox="1"/>
          <p:nvPr/>
        </p:nvSpPr>
        <p:spPr>
          <a:xfrm>
            <a:off x="7768465" y="3593229"/>
            <a:ext cx="2292615" cy="369332"/>
          </a:xfrm>
          <a:prstGeom prst="rect">
            <a:avLst/>
          </a:prstGeom>
          <a:solidFill>
            <a:schemeClr val="bg1"/>
          </a:solidFill>
        </p:spPr>
        <p:txBody>
          <a:bodyPr wrap="none" rtlCol="0">
            <a:spAutoFit/>
          </a:bodyPr>
          <a:lstStyle/>
          <a:p>
            <a:r>
              <a:rPr lang="en-GB" dirty="0"/>
              <a:t>OCCICLIM: 10% isoline</a:t>
            </a:r>
          </a:p>
        </p:txBody>
      </p:sp>
      <p:sp>
        <p:nvSpPr>
          <p:cNvPr id="22" name="CasellaDiTesto 21">
            <a:extLst>
              <a:ext uri="{FF2B5EF4-FFF2-40B4-BE49-F238E27FC236}">
                <a16:creationId xmlns:a16="http://schemas.microsoft.com/office/drawing/2014/main" id="{91627F9D-4E7C-4F4A-80AB-4602BDB932A6}"/>
              </a:ext>
            </a:extLst>
          </p:cNvPr>
          <p:cNvSpPr txBox="1"/>
          <p:nvPr/>
        </p:nvSpPr>
        <p:spPr>
          <a:xfrm>
            <a:off x="2767650" y="4113732"/>
            <a:ext cx="825675" cy="323165"/>
          </a:xfrm>
          <a:prstGeom prst="rect">
            <a:avLst/>
          </a:prstGeom>
          <a:noFill/>
        </p:spPr>
        <p:txBody>
          <a:bodyPr wrap="none" rtlCol="0">
            <a:spAutoFit/>
          </a:bodyPr>
          <a:lstStyle/>
          <a:p>
            <a:r>
              <a:rPr lang="en-GB" sz="1500" dirty="0"/>
              <a:t>Latitude</a:t>
            </a:r>
          </a:p>
        </p:txBody>
      </p:sp>
      <p:sp>
        <p:nvSpPr>
          <p:cNvPr id="34" name="Rettangolo 33">
            <a:extLst>
              <a:ext uri="{FF2B5EF4-FFF2-40B4-BE49-F238E27FC236}">
                <a16:creationId xmlns:a16="http://schemas.microsoft.com/office/drawing/2014/main" id="{6AEECDDF-9B1D-3E4A-8BCA-978EA892E4CB}"/>
              </a:ext>
            </a:extLst>
          </p:cNvPr>
          <p:cNvSpPr/>
          <p:nvPr/>
        </p:nvSpPr>
        <p:spPr>
          <a:xfrm rot="16200000">
            <a:off x="6752283" y="1757932"/>
            <a:ext cx="926600" cy="369332"/>
          </a:xfrm>
          <a:prstGeom prst="rect">
            <a:avLst/>
          </a:prstGeom>
          <a:solidFill>
            <a:schemeClr val="bg1"/>
          </a:solidFill>
        </p:spPr>
        <p:txBody>
          <a:bodyPr wrap="none">
            <a:spAutoFit/>
          </a:bodyPr>
          <a:lstStyle/>
          <a:p>
            <a:r>
              <a:rPr lang="en-GB" dirty="0"/>
              <a:t>Velocity</a:t>
            </a:r>
          </a:p>
        </p:txBody>
      </p:sp>
      <p:sp>
        <p:nvSpPr>
          <p:cNvPr id="35" name="Rettangolo 34">
            <a:extLst>
              <a:ext uri="{FF2B5EF4-FFF2-40B4-BE49-F238E27FC236}">
                <a16:creationId xmlns:a16="http://schemas.microsoft.com/office/drawing/2014/main" id="{5EFCC19E-2936-6543-877C-4959C6508892}"/>
              </a:ext>
            </a:extLst>
          </p:cNvPr>
          <p:cNvSpPr/>
          <p:nvPr/>
        </p:nvSpPr>
        <p:spPr>
          <a:xfrm rot="16200000">
            <a:off x="1267519" y="1792972"/>
            <a:ext cx="926600" cy="369332"/>
          </a:xfrm>
          <a:prstGeom prst="rect">
            <a:avLst/>
          </a:prstGeom>
          <a:solidFill>
            <a:schemeClr val="bg1"/>
          </a:solidFill>
        </p:spPr>
        <p:txBody>
          <a:bodyPr wrap="none">
            <a:spAutoFit/>
          </a:bodyPr>
          <a:lstStyle/>
          <a:p>
            <a:r>
              <a:rPr lang="en-GB" dirty="0"/>
              <a:t>Velocity</a:t>
            </a:r>
          </a:p>
        </p:txBody>
      </p:sp>
      <p:sp>
        <p:nvSpPr>
          <p:cNvPr id="36" name="CasellaDiTesto 35">
            <a:extLst>
              <a:ext uri="{FF2B5EF4-FFF2-40B4-BE49-F238E27FC236}">
                <a16:creationId xmlns:a16="http://schemas.microsoft.com/office/drawing/2014/main" id="{FFDA382C-F570-D74F-8977-2F7745610943}"/>
              </a:ext>
            </a:extLst>
          </p:cNvPr>
          <p:cNvSpPr txBox="1"/>
          <p:nvPr/>
        </p:nvSpPr>
        <p:spPr>
          <a:xfrm>
            <a:off x="2793323" y="3285219"/>
            <a:ext cx="956800" cy="369332"/>
          </a:xfrm>
          <a:prstGeom prst="rect">
            <a:avLst/>
          </a:prstGeom>
          <a:solidFill>
            <a:schemeClr val="bg1"/>
          </a:solidFill>
        </p:spPr>
        <p:txBody>
          <a:bodyPr wrap="none" rtlCol="0">
            <a:spAutoFit/>
          </a:bodyPr>
          <a:lstStyle/>
          <a:p>
            <a:r>
              <a:rPr lang="en-GB" dirty="0"/>
              <a:t>Latitude</a:t>
            </a:r>
          </a:p>
        </p:txBody>
      </p:sp>
      <p:sp>
        <p:nvSpPr>
          <p:cNvPr id="37" name="CasellaDiTesto 36">
            <a:extLst>
              <a:ext uri="{FF2B5EF4-FFF2-40B4-BE49-F238E27FC236}">
                <a16:creationId xmlns:a16="http://schemas.microsoft.com/office/drawing/2014/main" id="{952D5DAA-D978-7A4A-8FD0-2F77B14A9CFD}"/>
              </a:ext>
            </a:extLst>
          </p:cNvPr>
          <p:cNvSpPr txBox="1"/>
          <p:nvPr/>
        </p:nvSpPr>
        <p:spPr>
          <a:xfrm>
            <a:off x="8350893" y="3281188"/>
            <a:ext cx="956800" cy="369332"/>
          </a:xfrm>
          <a:prstGeom prst="rect">
            <a:avLst/>
          </a:prstGeom>
          <a:solidFill>
            <a:schemeClr val="bg1"/>
          </a:solidFill>
        </p:spPr>
        <p:txBody>
          <a:bodyPr wrap="none" rtlCol="0">
            <a:spAutoFit/>
          </a:bodyPr>
          <a:lstStyle/>
          <a:p>
            <a:r>
              <a:rPr lang="en-GB" dirty="0"/>
              <a:t>Latitude</a:t>
            </a:r>
          </a:p>
        </p:txBody>
      </p:sp>
    </p:spTree>
    <p:extLst>
      <p:ext uri="{BB962C8B-B14F-4D97-AF65-F5344CB8AC3E}">
        <p14:creationId xmlns:p14="http://schemas.microsoft.com/office/powerpoint/2010/main" val="123182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27" name="Rectangle 26">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29" name="Rectangle 28">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pic>
        <p:nvPicPr>
          <p:cNvPr id="33" name="Immagine 32">
            <a:extLst>
              <a:ext uri="{FF2B5EF4-FFF2-40B4-BE49-F238E27FC236}">
                <a16:creationId xmlns:a16="http://schemas.microsoft.com/office/drawing/2014/main" id="{3CC4CF53-3104-0444-BB54-3C2389C3054B}"/>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8" name="CasellaDiTesto 7">
            <a:extLst>
              <a:ext uri="{FF2B5EF4-FFF2-40B4-BE49-F238E27FC236}">
                <a16:creationId xmlns:a16="http://schemas.microsoft.com/office/drawing/2014/main" id="{6E432254-682A-5E46-A3C3-B71986A9DAF8}"/>
              </a:ext>
            </a:extLst>
          </p:cNvPr>
          <p:cNvSpPr txBox="1"/>
          <p:nvPr/>
        </p:nvSpPr>
        <p:spPr>
          <a:xfrm>
            <a:off x="5122751" y="3074231"/>
            <a:ext cx="1822710" cy="830997"/>
          </a:xfrm>
          <a:prstGeom prst="rect">
            <a:avLst/>
          </a:prstGeom>
          <a:solidFill>
            <a:schemeClr val="bg1">
              <a:alpha val="62000"/>
            </a:schemeClr>
          </a:solidFill>
        </p:spPr>
        <p:txBody>
          <a:bodyPr wrap="square" rtlCol="0">
            <a:spAutoFit/>
          </a:bodyPr>
          <a:lstStyle/>
          <a:p>
            <a:pPr algn="ctr"/>
            <a:r>
              <a:rPr lang="en-GB" sz="2400" b="1" dirty="0"/>
              <a:t>TWO</a:t>
            </a:r>
          </a:p>
          <a:p>
            <a:pPr algn="ctr"/>
            <a:r>
              <a:rPr lang="en-GB" sz="2400" b="1" dirty="0"/>
              <a:t>MODES</a:t>
            </a:r>
          </a:p>
        </p:txBody>
      </p:sp>
      <p:sp>
        <p:nvSpPr>
          <p:cNvPr id="9" name="CasellaDiTesto 8">
            <a:extLst>
              <a:ext uri="{FF2B5EF4-FFF2-40B4-BE49-F238E27FC236}">
                <a16:creationId xmlns:a16="http://schemas.microsoft.com/office/drawing/2014/main" id="{C5B2FF26-25DE-B04A-AFC0-D9298F1028C5}"/>
              </a:ext>
            </a:extLst>
          </p:cNvPr>
          <p:cNvSpPr txBox="1"/>
          <p:nvPr/>
        </p:nvSpPr>
        <p:spPr>
          <a:xfrm rot="20911244">
            <a:off x="8461064" y="2335107"/>
            <a:ext cx="864836" cy="184666"/>
          </a:xfrm>
          <a:prstGeom prst="rect">
            <a:avLst/>
          </a:prstGeom>
          <a:noFill/>
        </p:spPr>
        <p:txBody>
          <a:bodyPr wrap="square" rtlCol="0">
            <a:spAutoFit/>
          </a:bodyPr>
          <a:lstStyle/>
          <a:p>
            <a:r>
              <a:rPr lang="en-GB" sz="600" dirty="0">
                <a:solidFill>
                  <a:schemeClr val="bg1"/>
                </a:solidFill>
              </a:rPr>
              <a:t>   X                    X </a:t>
            </a:r>
          </a:p>
        </p:txBody>
      </p:sp>
      <p:sp>
        <p:nvSpPr>
          <p:cNvPr id="20" name="OCCITENS">
            <a:extLst>
              <a:ext uri="{FF2B5EF4-FFF2-40B4-BE49-F238E27FC236}">
                <a16:creationId xmlns:a16="http://schemas.microsoft.com/office/drawing/2014/main" id="{7DCFDB32-22E1-144C-B47D-D4BBB95CD8DF}"/>
              </a:ext>
            </a:extLst>
          </p:cNvPr>
          <p:cNvSpPr txBox="1"/>
          <p:nvPr/>
        </p:nvSpPr>
        <p:spPr>
          <a:xfrm>
            <a:off x="2767650" y="127865"/>
            <a:ext cx="876843"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OCCITENS</a:t>
            </a:r>
          </a:p>
        </p:txBody>
      </p:sp>
      <p:sp>
        <p:nvSpPr>
          <p:cNvPr id="21" name="OCCICLIM">
            <a:extLst>
              <a:ext uri="{FF2B5EF4-FFF2-40B4-BE49-F238E27FC236}">
                <a16:creationId xmlns:a16="http://schemas.microsoft.com/office/drawing/2014/main" id="{3481BB3C-9054-D24C-B04B-BDF8B261DFCD}"/>
              </a:ext>
            </a:extLst>
          </p:cNvPr>
          <p:cNvSpPr txBox="1"/>
          <p:nvPr/>
        </p:nvSpPr>
        <p:spPr>
          <a:xfrm>
            <a:off x="8392475" y="127865"/>
            <a:ext cx="873637"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OCCICLIM</a:t>
            </a:r>
          </a:p>
        </p:txBody>
      </p:sp>
      <p:cxnSp>
        <p:nvCxnSpPr>
          <p:cNvPr id="5" name="Connettore 2 4">
            <a:extLst>
              <a:ext uri="{FF2B5EF4-FFF2-40B4-BE49-F238E27FC236}">
                <a16:creationId xmlns:a16="http://schemas.microsoft.com/office/drawing/2014/main" id="{463B67AA-925A-BA4F-886A-46D810D6027A}"/>
              </a:ext>
            </a:extLst>
          </p:cNvPr>
          <p:cNvCxnSpPr/>
          <p:nvPr/>
        </p:nvCxnSpPr>
        <p:spPr>
          <a:xfrm>
            <a:off x="4592080" y="3293175"/>
            <a:ext cx="545066" cy="491994"/>
          </a:xfrm>
          <a:prstGeom prst="straightConnector1">
            <a:avLst/>
          </a:prstGeom>
          <a:ln w="38100">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id="{9512AFB5-CE80-904E-9109-6C3F97033B7E}"/>
              </a:ext>
            </a:extLst>
          </p:cNvPr>
          <p:cNvGrpSpPr/>
          <p:nvPr/>
        </p:nvGrpSpPr>
        <p:grpSpPr>
          <a:xfrm>
            <a:off x="1482548" y="3667731"/>
            <a:ext cx="3285624" cy="2506776"/>
            <a:chOff x="1482548" y="3667731"/>
            <a:chExt cx="3285624" cy="2506776"/>
          </a:xfrm>
        </p:grpSpPr>
        <p:pic>
          <p:nvPicPr>
            <p:cNvPr id="24" name="Area_Occitens.png" descr="Area_Occitens.png">
              <a:extLst>
                <a:ext uri="{FF2B5EF4-FFF2-40B4-BE49-F238E27FC236}">
                  <a16:creationId xmlns:a16="http://schemas.microsoft.com/office/drawing/2014/main" id="{75F7A0B2-A91C-9E49-A75B-098244D2A310}"/>
                </a:ext>
              </a:extLst>
            </p:cNvPr>
            <p:cNvPicPr>
              <a:picLocks noChangeAspect="1"/>
            </p:cNvPicPr>
            <p:nvPr/>
          </p:nvPicPr>
          <p:blipFill>
            <a:blip r:embed="rId4">
              <a:extLst/>
            </a:blip>
            <a:stretch>
              <a:fillRect/>
            </a:stretch>
          </p:blipFill>
          <p:spPr>
            <a:xfrm>
              <a:off x="1643972" y="3749544"/>
              <a:ext cx="3124200" cy="2343150"/>
            </a:xfrm>
            <a:prstGeom prst="rect">
              <a:avLst/>
            </a:prstGeom>
            <a:ln w="12700">
              <a:miter lim="400000"/>
            </a:ln>
          </p:spPr>
        </p:pic>
        <p:sp>
          <p:nvSpPr>
            <p:cNvPr id="25" name="CasellaDiTesto 24">
              <a:extLst>
                <a:ext uri="{FF2B5EF4-FFF2-40B4-BE49-F238E27FC236}">
                  <a16:creationId xmlns:a16="http://schemas.microsoft.com/office/drawing/2014/main" id="{4966A73C-E2E0-1249-A152-7DACA5969492}"/>
                </a:ext>
              </a:extLst>
            </p:cNvPr>
            <p:cNvSpPr txBox="1"/>
            <p:nvPr/>
          </p:nvSpPr>
          <p:spPr>
            <a:xfrm rot="16200000">
              <a:off x="413826" y="4736453"/>
              <a:ext cx="2506776" cy="369332"/>
            </a:xfrm>
            <a:prstGeom prst="rect">
              <a:avLst/>
            </a:prstGeom>
            <a:solidFill>
              <a:schemeClr val="bg1"/>
            </a:solidFill>
          </p:spPr>
          <p:txBody>
            <a:bodyPr wrap="none" rtlCol="0">
              <a:spAutoFit/>
            </a:bodyPr>
            <a:lstStyle/>
            <a:p>
              <a:r>
                <a:rPr lang="en-GB" dirty="0"/>
                <a:t>Area(Year)/Max Area (%)</a:t>
              </a:r>
            </a:p>
          </p:txBody>
        </p:sp>
      </p:grpSp>
      <p:pic>
        <p:nvPicPr>
          <p:cNvPr id="28" name="Immagine 27" descr="Immagine che contiene screenshot&#10;&#10;Descrizione generata automaticamente">
            <a:extLst>
              <a:ext uri="{FF2B5EF4-FFF2-40B4-BE49-F238E27FC236}">
                <a16:creationId xmlns:a16="http://schemas.microsoft.com/office/drawing/2014/main" id="{940B1D48-68CD-8649-9161-2D7A4CFFE0B4}"/>
              </a:ext>
            </a:extLst>
          </p:cNvPr>
          <p:cNvPicPr>
            <a:picLocks noChangeAspect="1"/>
          </p:cNvPicPr>
          <p:nvPr/>
        </p:nvPicPr>
        <p:blipFill>
          <a:blip r:embed="rId5"/>
          <a:stretch>
            <a:fillRect/>
          </a:stretch>
        </p:blipFill>
        <p:spPr>
          <a:xfrm>
            <a:off x="7297998" y="3749544"/>
            <a:ext cx="3062589" cy="2296942"/>
          </a:xfrm>
          <a:prstGeom prst="rect">
            <a:avLst/>
          </a:prstGeom>
        </p:spPr>
      </p:pic>
      <p:pic>
        <p:nvPicPr>
          <p:cNvPr id="7" name="Immagine 6" descr="Immagine che contiene screenshot&#10;&#10;Descrizione generata automaticamente">
            <a:extLst>
              <a:ext uri="{FF2B5EF4-FFF2-40B4-BE49-F238E27FC236}">
                <a16:creationId xmlns:a16="http://schemas.microsoft.com/office/drawing/2014/main" id="{2B1B9FBB-1C67-9047-BD96-AA974054DB67}"/>
              </a:ext>
            </a:extLst>
          </p:cNvPr>
          <p:cNvPicPr>
            <a:picLocks noChangeAspect="1"/>
          </p:cNvPicPr>
          <p:nvPr/>
        </p:nvPicPr>
        <p:blipFill>
          <a:blip r:embed="rId6"/>
          <a:stretch>
            <a:fillRect/>
          </a:stretch>
        </p:blipFill>
        <p:spPr>
          <a:xfrm>
            <a:off x="4641980" y="3938768"/>
            <a:ext cx="2625214" cy="2005713"/>
          </a:xfrm>
          <a:prstGeom prst="rect">
            <a:avLst/>
          </a:prstGeom>
          <a:ln>
            <a:solidFill>
              <a:schemeClr val="bg2">
                <a:lumMod val="25000"/>
              </a:schemeClr>
            </a:solidFill>
          </a:ln>
        </p:spPr>
      </p:pic>
      <p:sp>
        <p:nvSpPr>
          <p:cNvPr id="31" name="CasellaDiTesto 30">
            <a:extLst>
              <a:ext uri="{FF2B5EF4-FFF2-40B4-BE49-F238E27FC236}">
                <a16:creationId xmlns:a16="http://schemas.microsoft.com/office/drawing/2014/main" id="{9A82C879-10E9-4C43-96AF-FD6DB5EDE7B2}"/>
              </a:ext>
            </a:extLst>
          </p:cNvPr>
          <p:cNvSpPr txBox="1"/>
          <p:nvPr/>
        </p:nvSpPr>
        <p:spPr>
          <a:xfrm>
            <a:off x="2131575" y="3611995"/>
            <a:ext cx="2295821" cy="369332"/>
          </a:xfrm>
          <a:prstGeom prst="rect">
            <a:avLst/>
          </a:prstGeom>
          <a:solidFill>
            <a:schemeClr val="bg1"/>
          </a:solidFill>
        </p:spPr>
        <p:txBody>
          <a:bodyPr wrap="none" rtlCol="0">
            <a:spAutoFit/>
          </a:bodyPr>
          <a:lstStyle/>
          <a:p>
            <a:r>
              <a:rPr lang="en-GB" dirty="0"/>
              <a:t>OCCITENS: 10% isoline</a:t>
            </a:r>
          </a:p>
        </p:txBody>
      </p:sp>
      <p:sp>
        <p:nvSpPr>
          <p:cNvPr id="32" name="CasellaDiTesto 31">
            <a:extLst>
              <a:ext uri="{FF2B5EF4-FFF2-40B4-BE49-F238E27FC236}">
                <a16:creationId xmlns:a16="http://schemas.microsoft.com/office/drawing/2014/main" id="{E361E3BC-1BC6-9741-AA40-13659C224D19}"/>
              </a:ext>
            </a:extLst>
          </p:cNvPr>
          <p:cNvSpPr txBox="1"/>
          <p:nvPr/>
        </p:nvSpPr>
        <p:spPr>
          <a:xfrm>
            <a:off x="7768465" y="3593229"/>
            <a:ext cx="2292615" cy="369332"/>
          </a:xfrm>
          <a:prstGeom prst="rect">
            <a:avLst/>
          </a:prstGeom>
          <a:solidFill>
            <a:schemeClr val="bg1"/>
          </a:solidFill>
        </p:spPr>
        <p:txBody>
          <a:bodyPr wrap="none" rtlCol="0">
            <a:spAutoFit/>
          </a:bodyPr>
          <a:lstStyle/>
          <a:p>
            <a:r>
              <a:rPr lang="en-GB" dirty="0"/>
              <a:t>OCCICLIM: 10% isoline</a:t>
            </a:r>
          </a:p>
        </p:txBody>
      </p:sp>
      <p:pic>
        <p:nvPicPr>
          <p:cNvPr id="26" name="Immagine 25" descr="Immagine che contiene testo, mappa&#10;&#10;Descrizione generata automaticamente">
            <a:extLst>
              <a:ext uri="{FF2B5EF4-FFF2-40B4-BE49-F238E27FC236}">
                <a16:creationId xmlns:a16="http://schemas.microsoft.com/office/drawing/2014/main" id="{17DF1FB8-CC50-B64B-ADF0-95EEA7546BD7}"/>
              </a:ext>
            </a:extLst>
          </p:cNvPr>
          <p:cNvPicPr>
            <a:picLocks noChangeAspect="1"/>
          </p:cNvPicPr>
          <p:nvPr/>
        </p:nvPicPr>
        <p:blipFill>
          <a:blip r:embed="rId7"/>
          <a:stretch>
            <a:fillRect/>
          </a:stretch>
        </p:blipFill>
        <p:spPr>
          <a:xfrm>
            <a:off x="1575181" y="513170"/>
            <a:ext cx="3905249" cy="2928936"/>
          </a:xfrm>
          <a:prstGeom prst="rect">
            <a:avLst/>
          </a:prstGeom>
        </p:spPr>
      </p:pic>
      <p:pic>
        <p:nvPicPr>
          <p:cNvPr id="30" name="Immagine 29" descr="Immagine che contiene testo, mappa&#10;&#10;Descrizione generata automaticamente">
            <a:extLst>
              <a:ext uri="{FF2B5EF4-FFF2-40B4-BE49-F238E27FC236}">
                <a16:creationId xmlns:a16="http://schemas.microsoft.com/office/drawing/2014/main" id="{15FF9A15-C1F8-D74E-86E0-7B16DD5E4DA0}"/>
              </a:ext>
            </a:extLst>
          </p:cNvPr>
          <p:cNvPicPr>
            <a:picLocks noChangeAspect="1"/>
          </p:cNvPicPr>
          <p:nvPr/>
        </p:nvPicPr>
        <p:blipFill>
          <a:blip r:embed="rId8"/>
          <a:stretch>
            <a:fillRect/>
          </a:stretch>
        </p:blipFill>
        <p:spPr>
          <a:xfrm>
            <a:off x="7067697" y="538966"/>
            <a:ext cx="3836458" cy="2877344"/>
          </a:xfrm>
          <a:prstGeom prst="rect">
            <a:avLst/>
          </a:prstGeom>
        </p:spPr>
      </p:pic>
      <p:sp>
        <p:nvSpPr>
          <p:cNvPr id="36" name="Rettangolo 35">
            <a:extLst>
              <a:ext uri="{FF2B5EF4-FFF2-40B4-BE49-F238E27FC236}">
                <a16:creationId xmlns:a16="http://schemas.microsoft.com/office/drawing/2014/main" id="{74462AF2-599E-B14F-9D87-337BE9333427}"/>
              </a:ext>
            </a:extLst>
          </p:cNvPr>
          <p:cNvSpPr/>
          <p:nvPr/>
        </p:nvSpPr>
        <p:spPr>
          <a:xfrm rot="16200000">
            <a:off x="6752283" y="1757932"/>
            <a:ext cx="926600" cy="369332"/>
          </a:xfrm>
          <a:prstGeom prst="rect">
            <a:avLst/>
          </a:prstGeom>
          <a:solidFill>
            <a:schemeClr val="bg1"/>
          </a:solidFill>
        </p:spPr>
        <p:txBody>
          <a:bodyPr wrap="none">
            <a:spAutoFit/>
          </a:bodyPr>
          <a:lstStyle/>
          <a:p>
            <a:r>
              <a:rPr lang="en-GB" dirty="0"/>
              <a:t>Velocity</a:t>
            </a:r>
          </a:p>
        </p:txBody>
      </p:sp>
      <p:sp>
        <p:nvSpPr>
          <p:cNvPr id="37" name="Rettangolo 36">
            <a:extLst>
              <a:ext uri="{FF2B5EF4-FFF2-40B4-BE49-F238E27FC236}">
                <a16:creationId xmlns:a16="http://schemas.microsoft.com/office/drawing/2014/main" id="{EE7EF3EC-2C18-1843-9DD3-921D9A0ABD19}"/>
              </a:ext>
            </a:extLst>
          </p:cNvPr>
          <p:cNvSpPr/>
          <p:nvPr/>
        </p:nvSpPr>
        <p:spPr>
          <a:xfrm rot="16200000">
            <a:off x="1267519" y="1792972"/>
            <a:ext cx="926600" cy="369332"/>
          </a:xfrm>
          <a:prstGeom prst="rect">
            <a:avLst/>
          </a:prstGeom>
          <a:solidFill>
            <a:schemeClr val="bg1"/>
          </a:solidFill>
        </p:spPr>
        <p:txBody>
          <a:bodyPr wrap="none">
            <a:spAutoFit/>
          </a:bodyPr>
          <a:lstStyle/>
          <a:p>
            <a:r>
              <a:rPr lang="en-GB" dirty="0"/>
              <a:t>Velocity</a:t>
            </a:r>
          </a:p>
        </p:txBody>
      </p:sp>
      <p:sp>
        <p:nvSpPr>
          <p:cNvPr id="38" name="CasellaDiTesto 37">
            <a:extLst>
              <a:ext uri="{FF2B5EF4-FFF2-40B4-BE49-F238E27FC236}">
                <a16:creationId xmlns:a16="http://schemas.microsoft.com/office/drawing/2014/main" id="{F8831D72-9050-E745-9289-EB2855C2D59C}"/>
              </a:ext>
            </a:extLst>
          </p:cNvPr>
          <p:cNvSpPr txBox="1"/>
          <p:nvPr/>
        </p:nvSpPr>
        <p:spPr>
          <a:xfrm>
            <a:off x="2793323" y="3299287"/>
            <a:ext cx="956800" cy="369332"/>
          </a:xfrm>
          <a:prstGeom prst="rect">
            <a:avLst/>
          </a:prstGeom>
          <a:solidFill>
            <a:schemeClr val="bg1"/>
          </a:solidFill>
        </p:spPr>
        <p:txBody>
          <a:bodyPr wrap="none" rtlCol="0">
            <a:spAutoFit/>
          </a:bodyPr>
          <a:lstStyle/>
          <a:p>
            <a:r>
              <a:rPr lang="en-GB" dirty="0"/>
              <a:t>Latitude</a:t>
            </a:r>
          </a:p>
        </p:txBody>
      </p:sp>
      <p:sp>
        <p:nvSpPr>
          <p:cNvPr id="39" name="CasellaDiTesto 38">
            <a:extLst>
              <a:ext uri="{FF2B5EF4-FFF2-40B4-BE49-F238E27FC236}">
                <a16:creationId xmlns:a16="http://schemas.microsoft.com/office/drawing/2014/main" id="{2BAA529F-7C85-C841-914E-D6E124B62533}"/>
              </a:ext>
            </a:extLst>
          </p:cNvPr>
          <p:cNvSpPr txBox="1"/>
          <p:nvPr/>
        </p:nvSpPr>
        <p:spPr>
          <a:xfrm>
            <a:off x="8350893" y="3295256"/>
            <a:ext cx="956800" cy="369332"/>
          </a:xfrm>
          <a:prstGeom prst="rect">
            <a:avLst/>
          </a:prstGeom>
          <a:solidFill>
            <a:schemeClr val="bg1"/>
          </a:solidFill>
        </p:spPr>
        <p:txBody>
          <a:bodyPr wrap="none" rtlCol="0">
            <a:spAutoFit/>
          </a:bodyPr>
          <a:lstStyle/>
          <a:p>
            <a:r>
              <a:rPr lang="en-GB" dirty="0"/>
              <a:t>Latitude</a:t>
            </a:r>
          </a:p>
        </p:txBody>
      </p:sp>
    </p:spTree>
    <p:extLst>
      <p:ext uri="{BB962C8B-B14F-4D97-AF65-F5344CB8AC3E}">
        <p14:creationId xmlns:p14="http://schemas.microsoft.com/office/powerpoint/2010/main" val="146191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CCITENS">
            <a:extLst>
              <a:ext uri="{FF2B5EF4-FFF2-40B4-BE49-F238E27FC236}">
                <a16:creationId xmlns:a16="http://schemas.microsoft.com/office/drawing/2014/main" id="{2D71EC34-BFD6-8642-BCC8-F41AE40E3E9B}"/>
              </a:ext>
            </a:extLst>
          </p:cNvPr>
          <p:cNvSpPr txBox="1"/>
          <p:nvPr/>
        </p:nvSpPr>
        <p:spPr>
          <a:xfrm>
            <a:off x="2767650" y="127865"/>
            <a:ext cx="876843"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OCCITENS</a:t>
            </a:r>
          </a:p>
        </p:txBody>
      </p:sp>
      <p:sp>
        <p:nvSpPr>
          <p:cNvPr id="17" name="OCCICLIM">
            <a:extLst>
              <a:ext uri="{FF2B5EF4-FFF2-40B4-BE49-F238E27FC236}">
                <a16:creationId xmlns:a16="http://schemas.microsoft.com/office/drawing/2014/main" id="{1CE16534-559C-6E46-A852-EFB67AE837F0}"/>
              </a:ext>
            </a:extLst>
          </p:cNvPr>
          <p:cNvSpPr txBox="1"/>
          <p:nvPr/>
        </p:nvSpPr>
        <p:spPr>
          <a:xfrm>
            <a:off x="8392475" y="127865"/>
            <a:ext cx="873637"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OCCICLIM</a:t>
            </a:r>
          </a:p>
        </p:txBody>
      </p:sp>
      <p:pic>
        <p:nvPicPr>
          <p:cNvPr id="18" name="Immagine 17">
            <a:extLst>
              <a:ext uri="{FF2B5EF4-FFF2-40B4-BE49-F238E27FC236}">
                <a16:creationId xmlns:a16="http://schemas.microsoft.com/office/drawing/2014/main" id="{CD81F662-14BD-284E-B228-51B6A38EB251}"/>
              </a:ext>
            </a:extLst>
          </p:cNvPr>
          <p:cNvPicPr>
            <a:picLocks noChangeAspect="1"/>
          </p:cNvPicPr>
          <p:nvPr/>
        </p:nvPicPr>
        <p:blipFill>
          <a:blip r:embed="rId3"/>
          <a:stretch>
            <a:fillRect/>
          </a:stretch>
        </p:blipFill>
        <p:spPr>
          <a:xfrm>
            <a:off x="11714988" y="6441053"/>
            <a:ext cx="446215" cy="353834"/>
          </a:xfrm>
          <a:prstGeom prst="rect">
            <a:avLst/>
          </a:prstGeom>
        </p:spPr>
      </p:pic>
      <p:grpSp>
        <p:nvGrpSpPr>
          <p:cNvPr id="19" name="Gruppo 18">
            <a:extLst>
              <a:ext uri="{FF2B5EF4-FFF2-40B4-BE49-F238E27FC236}">
                <a16:creationId xmlns:a16="http://schemas.microsoft.com/office/drawing/2014/main" id="{CDF2F3EB-3FB0-5345-9A01-EA55C961A447}"/>
              </a:ext>
            </a:extLst>
          </p:cNvPr>
          <p:cNvGrpSpPr/>
          <p:nvPr/>
        </p:nvGrpSpPr>
        <p:grpSpPr>
          <a:xfrm>
            <a:off x="1482548" y="3667731"/>
            <a:ext cx="3285624" cy="2506776"/>
            <a:chOff x="1482548" y="3667731"/>
            <a:chExt cx="3285624" cy="2506776"/>
          </a:xfrm>
        </p:grpSpPr>
        <p:pic>
          <p:nvPicPr>
            <p:cNvPr id="20" name="Area_Occitens.png" descr="Area_Occitens.png">
              <a:extLst>
                <a:ext uri="{FF2B5EF4-FFF2-40B4-BE49-F238E27FC236}">
                  <a16:creationId xmlns:a16="http://schemas.microsoft.com/office/drawing/2014/main" id="{356E993D-3830-0A4D-92BD-39704D63F8D4}"/>
                </a:ext>
              </a:extLst>
            </p:cNvPr>
            <p:cNvPicPr>
              <a:picLocks noChangeAspect="1"/>
            </p:cNvPicPr>
            <p:nvPr/>
          </p:nvPicPr>
          <p:blipFill>
            <a:blip r:embed="rId4">
              <a:extLst/>
            </a:blip>
            <a:stretch>
              <a:fillRect/>
            </a:stretch>
          </p:blipFill>
          <p:spPr>
            <a:xfrm>
              <a:off x="1643972" y="3749544"/>
              <a:ext cx="3124200" cy="2343150"/>
            </a:xfrm>
            <a:prstGeom prst="rect">
              <a:avLst/>
            </a:prstGeom>
            <a:ln w="12700">
              <a:miter lim="400000"/>
            </a:ln>
          </p:spPr>
        </p:pic>
        <p:sp>
          <p:nvSpPr>
            <p:cNvPr id="21" name="CasellaDiTesto 20">
              <a:extLst>
                <a:ext uri="{FF2B5EF4-FFF2-40B4-BE49-F238E27FC236}">
                  <a16:creationId xmlns:a16="http://schemas.microsoft.com/office/drawing/2014/main" id="{B9123DBC-57B0-6D40-B581-D5EC4C9331E1}"/>
                </a:ext>
              </a:extLst>
            </p:cNvPr>
            <p:cNvSpPr txBox="1"/>
            <p:nvPr/>
          </p:nvSpPr>
          <p:spPr>
            <a:xfrm rot="16200000">
              <a:off x="413826" y="4736453"/>
              <a:ext cx="2506776" cy="369332"/>
            </a:xfrm>
            <a:prstGeom prst="rect">
              <a:avLst/>
            </a:prstGeom>
            <a:solidFill>
              <a:schemeClr val="bg1"/>
            </a:solidFill>
          </p:spPr>
          <p:txBody>
            <a:bodyPr wrap="none" rtlCol="0">
              <a:spAutoFit/>
            </a:bodyPr>
            <a:lstStyle/>
            <a:p>
              <a:r>
                <a:rPr lang="en-GB" dirty="0"/>
                <a:t>Area(Year)/Max Area (%)</a:t>
              </a:r>
            </a:p>
          </p:txBody>
        </p:sp>
      </p:grpSp>
      <p:grpSp>
        <p:nvGrpSpPr>
          <p:cNvPr id="22" name="Gruppo 21">
            <a:extLst>
              <a:ext uri="{FF2B5EF4-FFF2-40B4-BE49-F238E27FC236}">
                <a16:creationId xmlns:a16="http://schemas.microsoft.com/office/drawing/2014/main" id="{2477B1D7-A4B6-DE42-B3B7-894EBCDD5DCB}"/>
              </a:ext>
            </a:extLst>
          </p:cNvPr>
          <p:cNvGrpSpPr/>
          <p:nvPr/>
        </p:nvGrpSpPr>
        <p:grpSpPr>
          <a:xfrm>
            <a:off x="7136043" y="3667731"/>
            <a:ext cx="3224544" cy="2506776"/>
            <a:chOff x="7136043" y="3667731"/>
            <a:chExt cx="3224544" cy="2506776"/>
          </a:xfrm>
        </p:grpSpPr>
        <p:pic>
          <p:nvPicPr>
            <p:cNvPr id="23" name="Immagine 22" descr="Immagine che contiene screenshot&#10;&#10;Descrizione generata automaticamente">
              <a:extLst>
                <a:ext uri="{FF2B5EF4-FFF2-40B4-BE49-F238E27FC236}">
                  <a16:creationId xmlns:a16="http://schemas.microsoft.com/office/drawing/2014/main" id="{A6D29907-F2CC-D349-B3BF-B9A6FC9D8C04}"/>
                </a:ext>
              </a:extLst>
            </p:cNvPr>
            <p:cNvPicPr>
              <a:picLocks noChangeAspect="1"/>
            </p:cNvPicPr>
            <p:nvPr/>
          </p:nvPicPr>
          <p:blipFill>
            <a:blip r:embed="rId5"/>
            <a:stretch>
              <a:fillRect/>
            </a:stretch>
          </p:blipFill>
          <p:spPr>
            <a:xfrm>
              <a:off x="7297998" y="3749544"/>
              <a:ext cx="3062589" cy="2296942"/>
            </a:xfrm>
            <a:prstGeom prst="rect">
              <a:avLst/>
            </a:prstGeom>
          </p:spPr>
        </p:pic>
        <p:sp>
          <p:nvSpPr>
            <p:cNvPr id="24" name="CasellaDiTesto 23">
              <a:extLst>
                <a:ext uri="{FF2B5EF4-FFF2-40B4-BE49-F238E27FC236}">
                  <a16:creationId xmlns:a16="http://schemas.microsoft.com/office/drawing/2014/main" id="{A6A3BB3F-EC61-564D-8826-4A3C6471E8FC}"/>
                </a:ext>
              </a:extLst>
            </p:cNvPr>
            <p:cNvSpPr txBox="1"/>
            <p:nvPr/>
          </p:nvSpPr>
          <p:spPr>
            <a:xfrm rot="16200000">
              <a:off x="6067321" y="4736453"/>
              <a:ext cx="2506776" cy="369332"/>
            </a:xfrm>
            <a:prstGeom prst="rect">
              <a:avLst/>
            </a:prstGeom>
            <a:solidFill>
              <a:schemeClr val="bg1"/>
            </a:solidFill>
          </p:spPr>
          <p:txBody>
            <a:bodyPr wrap="none" rtlCol="0">
              <a:spAutoFit/>
            </a:bodyPr>
            <a:lstStyle/>
            <a:p>
              <a:r>
                <a:rPr lang="en-GB" dirty="0"/>
                <a:t>Area(Year)/Max Area (%)</a:t>
              </a:r>
            </a:p>
          </p:txBody>
        </p:sp>
      </p:grpSp>
      <p:sp>
        <p:nvSpPr>
          <p:cNvPr id="25" name="CasellaDiTesto 24">
            <a:extLst>
              <a:ext uri="{FF2B5EF4-FFF2-40B4-BE49-F238E27FC236}">
                <a16:creationId xmlns:a16="http://schemas.microsoft.com/office/drawing/2014/main" id="{681F0B66-90E5-EB4E-B9DE-45B44C9EA468}"/>
              </a:ext>
            </a:extLst>
          </p:cNvPr>
          <p:cNvSpPr txBox="1"/>
          <p:nvPr/>
        </p:nvSpPr>
        <p:spPr>
          <a:xfrm>
            <a:off x="2131575" y="3611995"/>
            <a:ext cx="2295821" cy="369332"/>
          </a:xfrm>
          <a:prstGeom prst="rect">
            <a:avLst/>
          </a:prstGeom>
          <a:solidFill>
            <a:schemeClr val="bg1"/>
          </a:solidFill>
        </p:spPr>
        <p:txBody>
          <a:bodyPr wrap="none" rtlCol="0">
            <a:spAutoFit/>
          </a:bodyPr>
          <a:lstStyle/>
          <a:p>
            <a:r>
              <a:rPr lang="en-GB" dirty="0"/>
              <a:t>OCCITENS: 10% isoline</a:t>
            </a:r>
          </a:p>
        </p:txBody>
      </p:sp>
      <p:sp>
        <p:nvSpPr>
          <p:cNvPr id="26" name="CasellaDiTesto 25">
            <a:extLst>
              <a:ext uri="{FF2B5EF4-FFF2-40B4-BE49-F238E27FC236}">
                <a16:creationId xmlns:a16="http://schemas.microsoft.com/office/drawing/2014/main" id="{E5897C70-D95B-3E40-ADEA-0CC73ED16DB0}"/>
              </a:ext>
            </a:extLst>
          </p:cNvPr>
          <p:cNvSpPr txBox="1"/>
          <p:nvPr/>
        </p:nvSpPr>
        <p:spPr>
          <a:xfrm>
            <a:off x="7768465" y="3593229"/>
            <a:ext cx="2292615" cy="369332"/>
          </a:xfrm>
          <a:prstGeom prst="rect">
            <a:avLst/>
          </a:prstGeom>
          <a:solidFill>
            <a:schemeClr val="bg1"/>
          </a:solidFill>
        </p:spPr>
        <p:txBody>
          <a:bodyPr wrap="none" rtlCol="0">
            <a:spAutoFit/>
          </a:bodyPr>
          <a:lstStyle/>
          <a:p>
            <a:r>
              <a:rPr lang="en-GB" dirty="0"/>
              <a:t>OCCICLIM: 10% isoline</a:t>
            </a:r>
          </a:p>
        </p:txBody>
      </p:sp>
      <p:pic>
        <p:nvPicPr>
          <p:cNvPr id="27" name="Immagine 26" descr="Immagine che contiene testo, mappa&#10;&#10;Descrizione generata automaticamente">
            <a:extLst>
              <a:ext uri="{FF2B5EF4-FFF2-40B4-BE49-F238E27FC236}">
                <a16:creationId xmlns:a16="http://schemas.microsoft.com/office/drawing/2014/main" id="{AF87E717-4462-B045-8BF7-CF49305FE0A1}"/>
              </a:ext>
            </a:extLst>
          </p:cNvPr>
          <p:cNvPicPr>
            <a:picLocks noChangeAspect="1"/>
          </p:cNvPicPr>
          <p:nvPr/>
        </p:nvPicPr>
        <p:blipFill>
          <a:blip r:embed="rId6"/>
          <a:stretch>
            <a:fillRect/>
          </a:stretch>
        </p:blipFill>
        <p:spPr>
          <a:xfrm>
            <a:off x="1575181" y="513170"/>
            <a:ext cx="3905249" cy="2928936"/>
          </a:xfrm>
          <a:prstGeom prst="rect">
            <a:avLst/>
          </a:prstGeom>
        </p:spPr>
      </p:pic>
      <p:pic>
        <p:nvPicPr>
          <p:cNvPr id="28" name="Immagine 27" descr="Immagine che contiene testo, mappa&#10;&#10;Descrizione generata automaticamente">
            <a:extLst>
              <a:ext uri="{FF2B5EF4-FFF2-40B4-BE49-F238E27FC236}">
                <a16:creationId xmlns:a16="http://schemas.microsoft.com/office/drawing/2014/main" id="{12A3D874-1C27-2C4C-B47B-B53EF941AA84}"/>
              </a:ext>
            </a:extLst>
          </p:cNvPr>
          <p:cNvPicPr>
            <a:picLocks noChangeAspect="1"/>
          </p:cNvPicPr>
          <p:nvPr/>
        </p:nvPicPr>
        <p:blipFill>
          <a:blip r:embed="rId7"/>
          <a:stretch>
            <a:fillRect/>
          </a:stretch>
        </p:blipFill>
        <p:spPr>
          <a:xfrm>
            <a:off x="7067697" y="538966"/>
            <a:ext cx="3836458" cy="2877344"/>
          </a:xfrm>
          <a:prstGeom prst="rect">
            <a:avLst/>
          </a:prstGeom>
        </p:spPr>
      </p:pic>
      <p:sp>
        <p:nvSpPr>
          <p:cNvPr id="31" name="Rettangolo 30">
            <a:extLst>
              <a:ext uri="{FF2B5EF4-FFF2-40B4-BE49-F238E27FC236}">
                <a16:creationId xmlns:a16="http://schemas.microsoft.com/office/drawing/2014/main" id="{5E4769AB-01FD-E944-88C3-129CCD5F08F6}"/>
              </a:ext>
            </a:extLst>
          </p:cNvPr>
          <p:cNvSpPr/>
          <p:nvPr/>
        </p:nvSpPr>
        <p:spPr>
          <a:xfrm rot="16200000">
            <a:off x="6752283" y="1757932"/>
            <a:ext cx="926600" cy="369332"/>
          </a:xfrm>
          <a:prstGeom prst="rect">
            <a:avLst/>
          </a:prstGeom>
          <a:solidFill>
            <a:schemeClr val="bg1"/>
          </a:solidFill>
        </p:spPr>
        <p:txBody>
          <a:bodyPr wrap="none">
            <a:spAutoFit/>
          </a:bodyPr>
          <a:lstStyle/>
          <a:p>
            <a:r>
              <a:rPr lang="en-GB" dirty="0"/>
              <a:t>Velocity</a:t>
            </a:r>
          </a:p>
        </p:txBody>
      </p:sp>
      <p:sp>
        <p:nvSpPr>
          <p:cNvPr id="32" name="Rettangolo 31">
            <a:extLst>
              <a:ext uri="{FF2B5EF4-FFF2-40B4-BE49-F238E27FC236}">
                <a16:creationId xmlns:a16="http://schemas.microsoft.com/office/drawing/2014/main" id="{B95D1426-9584-7449-9720-0349677A0157}"/>
              </a:ext>
            </a:extLst>
          </p:cNvPr>
          <p:cNvSpPr/>
          <p:nvPr/>
        </p:nvSpPr>
        <p:spPr>
          <a:xfrm rot="16200000">
            <a:off x="1267519" y="1792972"/>
            <a:ext cx="926600" cy="369332"/>
          </a:xfrm>
          <a:prstGeom prst="rect">
            <a:avLst/>
          </a:prstGeom>
          <a:solidFill>
            <a:schemeClr val="bg1"/>
          </a:solidFill>
        </p:spPr>
        <p:txBody>
          <a:bodyPr wrap="none">
            <a:spAutoFit/>
          </a:bodyPr>
          <a:lstStyle/>
          <a:p>
            <a:r>
              <a:rPr lang="en-GB" dirty="0"/>
              <a:t>Velocity</a:t>
            </a:r>
          </a:p>
        </p:txBody>
      </p:sp>
      <p:sp>
        <p:nvSpPr>
          <p:cNvPr id="33" name="CasellaDiTesto 32">
            <a:extLst>
              <a:ext uri="{FF2B5EF4-FFF2-40B4-BE49-F238E27FC236}">
                <a16:creationId xmlns:a16="http://schemas.microsoft.com/office/drawing/2014/main" id="{56A58F62-F773-4345-9A2A-D9793988426E}"/>
              </a:ext>
            </a:extLst>
          </p:cNvPr>
          <p:cNvSpPr txBox="1"/>
          <p:nvPr/>
        </p:nvSpPr>
        <p:spPr>
          <a:xfrm>
            <a:off x="2793323" y="3299287"/>
            <a:ext cx="956800" cy="369332"/>
          </a:xfrm>
          <a:prstGeom prst="rect">
            <a:avLst/>
          </a:prstGeom>
          <a:solidFill>
            <a:schemeClr val="bg1"/>
          </a:solidFill>
        </p:spPr>
        <p:txBody>
          <a:bodyPr wrap="none" rtlCol="0">
            <a:spAutoFit/>
          </a:bodyPr>
          <a:lstStyle/>
          <a:p>
            <a:r>
              <a:rPr lang="en-GB" dirty="0"/>
              <a:t>Latitude</a:t>
            </a:r>
          </a:p>
        </p:txBody>
      </p:sp>
      <p:sp>
        <p:nvSpPr>
          <p:cNvPr id="34" name="CasellaDiTesto 33">
            <a:extLst>
              <a:ext uri="{FF2B5EF4-FFF2-40B4-BE49-F238E27FC236}">
                <a16:creationId xmlns:a16="http://schemas.microsoft.com/office/drawing/2014/main" id="{7C62BF6C-F4C7-4247-A6C0-7DC70F9FDCD8}"/>
              </a:ext>
            </a:extLst>
          </p:cNvPr>
          <p:cNvSpPr txBox="1"/>
          <p:nvPr/>
        </p:nvSpPr>
        <p:spPr>
          <a:xfrm>
            <a:off x="8350893" y="3295256"/>
            <a:ext cx="956800" cy="369332"/>
          </a:xfrm>
          <a:prstGeom prst="rect">
            <a:avLst/>
          </a:prstGeom>
          <a:solidFill>
            <a:schemeClr val="bg1"/>
          </a:solidFill>
        </p:spPr>
        <p:txBody>
          <a:bodyPr wrap="none" rtlCol="0">
            <a:spAutoFit/>
          </a:bodyPr>
          <a:lstStyle/>
          <a:p>
            <a:r>
              <a:rPr lang="en-GB" dirty="0"/>
              <a:t>Latitude</a:t>
            </a:r>
          </a:p>
        </p:txBody>
      </p:sp>
    </p:spTree>
    <p:extLst>
      <p:ext uri="{BB962C8B-B14F-4D97-AF65-F5344CB8AC3E}">
        <p14:creationId xmlns:p14="http://schemas.microsoft.com/office/powerpoint/2010/main" val="170943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18425AD1-FD02-8F4A-937B-959A5010FAC2}"/>
              </a:ext>
            </a:extLst>
          </p:cNvPr>
          <p:cNvPicPr>
            <a:picLocks noChangeAspect="1"/>
          </p:cNvPicPr>
          <p:nvPr/>
        </p:nvPicPr>
        <p:blipFill>
          <a:blip r:embed="rId3"/>
          <a:stretch>
            <a:fillRect/>
          </a:stretch>
        </p:blipFill>
        <p:spPr>
          <a:xfrm>
            <a:off x="11714989" y="6617969"/>
            <a:ext cx="223108" cy="176917"/>
          </a:xfrm>
          <a:prstGeom prst="rect">
            <a:avLst/>
          </a:prstGeom>
        </p:spPr>
      </p:pic>
      <p:sp>
        <p:nvSpPr>
          <p:cNvPr id="31" name="OCCITENS">
            <a:extLst>
              <a:ext uri="{FF2B5EF4-FFF2-40B4-BE49-F238E27FC236}">
                <a16:creationId xmlns:a16="http://schemas.microsoft.com/office/drawing/2014/main" id="{8DCCCD7F-CF82-D34D-94BA-225B27046B05}"/>
              </a:ext>
            </a:extLst>
          </p:cNvPr>
          <p:cNvSpPr txBox="1"/>
          <p:nvPr/>
        </p:nvSpPr>
        <p:spPr>
          <a:xfrm>
            <a:off x="2436540" y="101066"/>
            <a:ext cx="876843"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OCCITENS</a:t>
            </a:r>
          </a:p>
        </p:txBody>
      </p:sp>
      <p:sp>
        <p:nvSpPr>
          <p:cNvPr id="35" name="OCCICLIM">
            <a:extLst>
              <a:ext uri="{FF2B5EF4-FFF2-40B4-BE49-F238E27FC236}">
                <a16:creationId xmlns:a16="http://schemas.microsoft.com/office/drawing/2014/main" id="{6C0FA6BF-516D-B346-B3D7-7D7025B35514}"/>
              </a:ext>
            </a:extLst>
          </p:cNvPr>
          <p:cNvSpPr txBox="1"/>
          <p:nvPr/>
        </p:nvSpPr>
        <p:spPr>
          <a:xfrm>
            <a:off x="8392475" y="127865"/>
            <a:ext cx="873637"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OCCICLIM</a:t>
            </a:r>
          </a:p>
        </p:txBody>
      </p:sp>
      <p:pic>
        <p:nvPicPr>
          <p:cNvPr id="24" name="Immagine 23" descr="Immagine che contiene testo, mappa&#10;&#10;Descrizione generata automaticamente">
            <a:extLst>
              <a:ext uri="{FF2B5EF4-FFF2-40B4-BE49-F238E27FC236}">
                <a16:creationId xmlns:a16="http://schemas.microsoft.com/office/drawing/2014/main" id="{FC0CA232-5806-014D-975E-8C3EF2C33B49}"/>
              </a:ext>
            </a:extLst>
          </p:cNvPr>
          <p:cNvPicPr>
            <a:picLocks noChangeAspect="1"/>
          </p:cNvPicPr>
          <p:nvPr/>
        </p:nvPicPr>
        <p:blipFill>
          <a:blip r:embed="rId4"/>
          <a:stretch>
            <a:fillRect/>
          </a:stretch>
        </p:blipFill>
        <p:spPr>
          <a:xfrm>
            <a:off x="1575181" y="513170"/>
            <a:ext cx="3905249" cy="2928936"/>
          </a:xfrm>
          <a:prstGeom prst="rect">
            <a:avLst/>
          </a:prstGeom>
        </p:spPr>
      </p:pic>
      <p:pic>
        <p:nvPicPr>
          <p:cNvPr id="25" name="Immagine 24" descr="Immagine che contiene testo, mappa&#10;&#10;Descrizione generata automaticamente">
            <a:extLst>
              <a:ext uri="{FF2B5EF4-FFF2-40B4-BE49-F238E27FC236}">
                <a16:creationId xmlns:a16="http://schemas.microsoft.com/office/drawing/2014/main" id="{47F4DD5A-C213-6B48-B94E-F9FC0F3AF361}"/>
              </a:ext>
            </a:extLst>
          </p:cNvPr>
          <p:cNvPicPr>
            <a:picLocks noChangeAspect="1"/>
          </p:cNvPicPr>
          <p:nvPr/>
        </p:nvPicPr>
        <p:blipFill>
          <a:blip r:embed="rId5"/>
          <a:stretch>
            <a:fillRect/>
          </a:stretch>
        </p:blipFill>
        <p:spPr>
          <a:xfrm>
            <a:off x="7067697" y="538966"/>
            <a:ext cx="3836458" cy="2877344"/>
          </a:xfrm>
          <a:prstGeom prst="rect">
            <a:avLst/>
          </a:prstGeom>
        </p:spPr>
      </p:pic>
      <p:sp>
        <p:nvSpPr>
          <p:cNvPr id="26" name="CasellaDiTesto 25">
            <a:extLst>
              <a:ext uri="{FF2B5EF4-FFF2-40B4-BE49-F238E27FC236}">
                <a16:creationId xmlns:a16="http://schemas.microsoft.com/office/drawing/2014/main" id="{C8B27A03-B83C-F44F-A983-7718508EB135}"/>
              </a:ext>
            </a:extLst>
          </p:cNvPr>
          <p:cNvSpPr txBox="1"/>
          <p:nvPr/>
        </p:nvSpPr>
        <p:spPr>
          <a:xfrm>
            <a:off x="2793323" y="3299287"/>
            <a:ext cx="956800" cy="369332"/>
          </a:xfrm>
          <a:prstGeom prst="rect">
            <a:avLst/>
          </a:prstGeom>
          <a:solidFill>
            <a:schemeClr val="bg1"/>
          </a:solidFill>
        </p:spPr>
        <p:txBody>
          <a:bodyPr wrap="none" rtlCol="0">
            <a:spAutoFit/>
          </a:bodyPr>
          <a:lstStyle/>
          <a:p>
            <a:r>
              <a:rPr lang="en-GB" dirty="0"/>
              <a:t>Latitude</a:t>
            </a:r>
          </a:p>
        </p:txBody>
      </p:sp>
      <p:sp>
        <p:nvSpPr>
          <p:cNvPr id="27" name="CasellaDiTesto 26">
            <a:extLst>
              <a:ext uri="{FF2B5EF4-FFF2-40B4-BE49-F238E27FC236}">
                <a16:creationId xmlns:a16="http://schemas.microsoft.com/office/drawing/2014/main" id="{29EE6216-580D-B24A-93F8-E3E9F3C299AF}"/>
              </a:ext>
            </a:extLst>
          </p:cNvPr>
          <p:cNvSpPr txBox="1"/>
          <p:nvPr/>
        </p:nvSpPr>
        <p:spPr>
          <a:xfrm>
            <a:off x="8350893" y="3295256"/>
            <a:ext cx="956800" cy="369332"/>
          </a:xfrm>
          <a:prstGeom prst="rect">
            <a:avLst/>
          </a:prstGeom>
          <a:solidFill>
            <a:schemeClr val="bg1"/>
          </a:solidFill>
        </p:spPr>
        <p:txBody>
          <a:bodyPr wrap="none" rtlCol="0">
            <a:spAutoFit/>
          </a:bodyPr>
          <a:lstStyle/>
          <a:p>
            <a:r>
              <a:rPr lang="en-GB" dirty="0"/>
              <a:t>Latitude</a:t>
            </a:r>
          </a:p>
        </p:txBody>
      </p:sp>
      <p:sp>
        <p:nvSpPr>
          <p:cNvPr id="28" name="Rettangolo 27">
            <a:extLst>
              <a:ext uri="{FF2B5EF4-FFF2-40B4-BE49-F238E27FC236}">
                <a16:creationId xmlns:a16="http://schemas.microsoft.com/office/drawing/2014/main" id="{A4B448F7-1A1B-C641-85F5-192F0934FBFB}"/>
              </a:ext>
            </a:extLst>
          </p:cNvPr>
          <p:cNvSpPr/>
          <p:nvPr/>
        </p:nvSpPr>
        <p:spPr>
          <a:xfrm rot="16200000">
            <a:off x="6752283" y="1757932"/>
            <a:ext cx="926600" cy="369332"/>
          </a:xfrm>
          <a:prstGeom prst="rect">
            <a:avLst/>
          </a:prstGeom>
          <a:solidFill>
            <a:schemeClr val="bg1"/>
          </a:solidFill>
        </p:spPr>
        <p:txBody>
          <a:bodyPr wrap="none">
            <a:spAutoFit/>
          </a:bodyPr>
          <a:lstStyle/>
          <a:p>
            <a:r>
              <a:rPr lang="en-GB" dirty="0"/>
              <a:t>Velocity</a:t>
            </a:r>
          </a:p>
        </p:txBody>
      </p:sp>
      <p:sp>
        <p:nvSpPr>
          <p:cNvPr id="29" name="Rettangolo 28">
            <a:extLst>
              <a:ext uri="{FF2B5EF4-FFF2-40B4-BE49-F238E27FC236}">
                <a16:creationId xmlns:a16="http://schemas.microsoft.com/office/drawing/2014/main" id="{45228B8C-5D96-3740-A3B5-940C19BE4764}"/>
              </a:ext>
            </a:extLst>
          </p:cNvPr>
          <p:cNvSpPr/>
          <p:nvPr/>
        </p:nvSpPr>
        <p:spPr>
          <a:xfrm rot="16200000">
            <a:off x="1267519" y="1792972"/>
            <a:ext cx="926600" cy="369332"/>
          </a:xfrm>
          <a:prstGeom prst="rect">
            <a:avLst/>
          </a:prstGeom>
          <a:solidFill>
            <a:schemeClr val="bg1"/>
          </a:solidFill>
        </p:spPr>
        <p:txBody>
          <a:bodyPr wrap="none">
            <a:spAutoFit/>
          </a:bodyPr>
          <a:lstStyle/>
          <a:p>
            <a:r>
              <a:rPr lang="en-GB" dirty="0"/>
              <a:t>Velocity</a:t>
            </a:r>
          </a:p>
        </p:txBody>
      </p:sp>
      <p:sp>
        <p:nvSpPr>
          <p:cNvPr id="32" name="Center of Gravity">
            <a:extLst>
              <a:ext uri="{FF2B5EF4-FFF2-40B4-BE49-F238E27FC236}">
                <a16:creationId xmlns:a16="http://schemas.microsoft.com/office/drawing/2014/main" id="{4DD789D6-D06B-BC4F-9E95-32E384EC0DFD}"/>
              </a:ext>
            </a:extLst>
          </p:cNvPr>
          <p:cNvSpPr txBox="1"/>
          <p:nvPr/>
        </p:nvSpPr>
        <p:spPr>
          <a:xfrm>
            <a:off x="5377084" y="3280923"/>
            <a:ext cx="1437831"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Center of Gravity</a:t>
            </a:r>
          </a:p>
        </p:txBody>
      </p:sp>
      <p:pic>
        <p:nvPicPr>
          <p:cNvPr id="30" name="Immagine 29" descr="Immagine che contiene screenshot&#10;&#10;Descrizione generata automaticamente">
            <a:extLst>
              <a:ext uri="{FF2B5EF4-FFF2-40B4-BE49-F238E27FC236}">
                <a16:creationId xmlns:a16="http://schemas.microsoft.com/office/drawing/2014/main" id="{5F1BCD6E-438F-8348-8057-3204B6838777}"/>
              </a:ext>
            </a:extLst>
          </p:cNvPr>
          <p:cNvPicPr>
            <a:picLocks noChangeAspect="1"/>
          </p:cNvPicPr>
          <p:nvPr/>
        </p:nvPicPr>
        <p:blipFill>
          <a:blip r:embed="rId6"/>
          <a:stretch>
            <a:fillRect/>
          </a:stretch>
        </p:blipFill>
        <p:spPr>
          <a:xfrm>
            <a:off x="1647751" y="3642778"/>
            <a:ext cx="3247945" cy="2435959"/>
          </a:xfrm>
          <a:prstGeom prst="rect">
            <a:avLst/>
          </a:prstGeom>
        </p:spPr>
      </p:pic>
      <p:pic>
        <p:nvPicPr>
          <p:cNvPr id="36" name="Immagine 35" descr="Immagine che contiene screenshot&#10;&#10;Descrizione generata automaticamente">
            <a:extLst>
              <a:ext uri="{FF2B5EF4-FFF2-40B4-BE49-F238E27FC236}">
                <a16:creationId xmlns:a16="http://schemas.microsoft.com/office/drawing/2014/main" id="{4F1F6DE0-40E6-3A46-B117-17E9C955FCF2}"/>
              </a:ext>
            </a:extLst>
          </p:cNvPr>
          <p:cNvPicPr>
            <a:picLocks noChangeAspect="1"/>
          </p:cNvPicPr>
          <p:nvPr/>
        </p:nvPicPr>
        <p:blipFill>
          <a:blip r:embed="rId7"/>
          <a:stretch>
            <a:fillRect/>
          </a:stretch>
        </p:blipFill>
        <p:spPr>
          <a:xfrm>
            <a:off x="7296304" y="3642777"/>
            <a:ext cx="3247945" cy="2435959"/>
          </a:xfrm>
          <a:prstGeom prst="rect">
            <a:avLst/>
          </a:prstGeom>
        </p:spPr>
      </p:pic>
      <p:sp>
        <p:nvSpPr>
          <p:cNvPr id="38" name="CasellaDiTesto 37">
            <a:extLst>
              <a:ext uri="{FF2B5EF4-FFF2-40B4-BE49-F238E27FC236}">
                <a16:creationId xmlns:a16="http://schemas.microsoft.com/office/drawing/2014/main" id="{D1BF00FC-C3B5-1249-8E67-CCAA52ADDD80}"/>
              </a:ext>
            </a:extLst>
          </p:cNvPr>
          <p:cNvSpPr txBox="1"/>
          <p:nvPr/>
        </p:nvSpPr>
        <p:spPr>
          <a:xfrm>
            <a:off x="2708209" y="5931308"/>
            <a:ext cx="956800" cy="369332"/>
          </a:xfrm>
          <a:prstGeom prst="rect">
            <a:avLst/>
          </a:prstGeom>
          <a:solidFill>
            <a:schemeClr val="bg1"/>
          </a:solidFill>
        </p:spPr>
        <p:txBody>
          <a:bodyPr wrap="none" rtlCol="0">
            <a:spAutoFit/>
          </a:bodyPr>
          <a:lstStyle/>
          <a:p>
            <a:r>
              <a:rPr lang="en-GB" dirty="0"/>
              <a:t>Latitude</a:t>
            </a:r>
          </a:p>
        </p:txBody>
      </p:sp>
      <p:sp>
        <p:nvSpPr>
          <p:cNvPr id="40" name="CasellaDiTesto 39">
            <a:extLst>
              <a:ext uri="{FF2B5EF4-FFF2-40B4-BE49-F238E27FC236}">
                <a16:creationId xmlns:a16="http://schemas.microsoft.com/office/drawing/2014/main" id="{8C7E32E3-0B08-6141-BF5A-53799A17B4C0}"/>
              </a:ext>
            </a:extLst>
          </p:cNvPr>
          <p:cNvSpPr txBox="1"/>
          <p:nvPr/>
        </p:nvSpPr>
        <p:spPr>
          <a:xfrm>
            <a:off x="8441876" y="5943957"/>
            <a:ext cx="956800" cy="369332"/>
          </a:xfrm>
          <a:prstGeom prst="rect">
            <a:avLst/>
          </a:prstGeom>
          <a:solidFill>
            <a:schemeClr val="bg1"/>
          </a:solidFill>
        </p:spPr>
        <p:txBody>
          <a:bodyPr wrap="none" rtlCol="0">
            <a:spAutoFit/>
          </a:bodyPr>
          <a:lstStyle/>
          <a:p>
            <a:r>
              <a:rPr lang="en-GB" dirty="0"/>
              <a:t>Latitude</a:t>
            </a:r>
          </a:p>
        </p:txBody>
      </p:sp>
      <p:sp>
        <p:nvSpPr>
          <p:cNvPr id="41" name="Rettangolo 40">
            <a:extLst>
              <a:ext uri="{FF2B5EF4-FFF2-40B4-BE49-F238E27FC236}">
                <a16:creationId xmlns:a16="http://schemas.microsoft.com/office/drawing/2014/main" id="{5D64B1E8-A982-374D-90D3-B88896521FB6}"/>
              </a:ext>
            </a:extLst>
          </p:cNvPr>
          <p:cNvSpPr/>
          <p:nvPr/>
        </p:nvSpPr>
        <p:spPr>
          <a:xfrm rot="16200000">
            <a:off x="6752283" y="4538781"/>
            <a:ext cx="926600" cy="369332"/>
          </a:xfrm>
          <a:prstGeom prst="rect">
            <a:avLst/>
          </a:prstGeom>
          <a:solidFill>
            <a:schemeClr val="bg1"/>
          </a:solidFill>
        </p:spPr>
        <p:txBody>
          <a:bodyPr wrap="none">
            <a:spAutoFit/>
          </a:bodyPr>
          <a:lstStyle/>
          <a:p>
            <a:r>
              <a:rPr lang="en-GB" dirty="0"/>
              <a:t>Velocity</a:t>
            </a:r>
          </a:p>
        </p:txBody>
      </p:sp>
      <p:sp>
        <p:nvSpPr>
          <p:cNvPr id="42" name="Rettangolo 41">
            <a:extLst>
              <a:ext uri="{FF2B5EF4-FFF2-40B4-BE49-F238E27FC236}">
                <a16:creationId xmlns:a16="http://schemas.microsoft.com/office/drawing/2014/main" id="{0F13CF6B-295B-FF4B-B011-94495D4132ED}"/>
              </a:ext>
            </a:extLst>
          </p:cNvPr>
          <p:cNvSpPr/>
          <p:nvPr/>
        </p:nvSpPr>
        <p:spPr>
          <a:xfrm rot="16200000">
            <a:off x="1267519" y="4573821"/>
            <a:ext cx="926600" cy="369332"/>
          </a:xfrm>
          <a:prstGeom prst="rect">
            <a:avLst/>
          </a:prstGeom>
          <a:solidFill>
            <a:schemeClr val="bg1"/>
          </a:solidFill>
        </p:spPr>
        <p:txBody>
          <a:bodyPr wrap="none">
            <a:spAutoFit/>
          </a:bodyPr>
          <a:lstStyle/>
          <a:p>
            <a:r>
              <a:rPr lang="en-GB" dirty="0"/>
              <a:t>Velocity</a:t>
            </a:r>
          </a:p>
        </p:txBody>
      </p:sp>
    </p:spTree>
    <p:extLst>
      <p:ext uri="{BB962C8B-B14F-4D97-AF65-F5344CB8AC3E}">
        <p14:creationId xmlns:p14="http://schemas.microsoft.com/office/powerpoint/2010/main" val="67700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CCITENS">
            <a:extLst>
              <a:ext uri="{FF2B5EF4-FFF2-40B4-BE49-F238E27FC236}">
                <a16:creationId xmlns:a16="http://schemas.microsoft.com/office/drawing/2014/main" id="{21870B97-698A-0643-B362-FC8738AEA745}"/>
              </a:ext>
            </a:extLst>
          </p:cNvPr>
          <p:cNvSpPr txBox="1"/>
          <p:nvPr/>
        </p:nvSpPr>
        <p:spPr>
          <a:xfrm>
            <a:off x="2436540" y="101066"/>
            <a:ext cx="876843"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OCCITENS</a:t>
            </a:r>
          </a:p>
        </p:txBody>
      </p:sp>
      <p:pic>
        <p:nvPicPr>
          <p:cNvPr id="17" name="Immagine 16" descr="Immagine che contiene testo, mappa&#10;&#10;Descrizione generata automaticamente">
            <a:extLst>
              <a:ext uri="{FF2B5EF4-FFF2-40B4-BE49-F238E27FC236}">
                <a16:creationId xmlns:a16="http://schemas.microsoft.com/office/drawing/2014/main" id="{7D90D630-636A-E74F-82B6-36C546A1A896}"/>
              </a:ext>
            </a:extLst>
          </p:cNvPr>
          <p:cNvPicPr>
            <a:picLocks noChangeAspect="1"/>
          </p:cNvPicPr>
          <p:nvPr/>
        </p:nvPicPr>
        <p:blipFill>
          <a:blip r:embed="rId2"/>
          <a:stretch>
            <a:fillRect/>
          </a:stretch>
        </p:blipFill>
        <p:spPr>
          <a:xfrm>
            <a:off x="1575181" y="653849"/>
            <a:ext cx="3905249" cy="2928936"/>
          </a:xfrm>
          <a:prstGeom prst="rect">
            <a:avLst/>
          </a:prstGeom>
        </p:spPr>
      </p:pic>
      <p:pic>
        <p:nvPicPr>
          <p:cNvPr id="19" name="Immagine 18" descr="Immagine che contiene testo, mappa&#10;&#10;Descrizione generata automaticamente">
            <a:extLst>
              <a:ext uri="{FF2B5EF4-FFF2-40B4-BE49-F238E27FC236}">
                <a16:creationId xmlns:a16="http://schemas.microsoft.com/office/drawing/2014/main" id="{0CA2EB40-42D6-5248-B833-8C96DF6F892F}"/>
              </a:ext>
            </a:extLst>
          </p:cNvPr>
          <p:cNvPicPr>
            <a:picLocks noChangeAspect="1"/>
          </p:cNvPicPr>
          <p:nvPr/>
        </p:nvPicPr>
        <p:blipFill>
          <a:blip r:embed="rId3"/>
          <a:stretch>
            <a:fillRect/>
          </a:stretch>
        </p:blipFill>
        <p:spPr>
          <a:xfrm>
            <a:off x="7067697" y="679645"/>
            <a:ext cx="3836458" cy="2877344"/>
          </a:xfrm>
          <a:prstGeom prst="rect">
            <a:avLst/>
          </a:prstGeom>
        </p:spPr>
      </p:pic>
      <p:sp>
        <p:nvSpPr>
          <p:cNvPr id="22" name="OCCICLIM">
            <a:extLst>
              <a:ext uri="{FF2B5EF4-FFF2-40B4-BE49-F238E27FC236}">
                <a16:creationId xmlns:a16="http://schemas.microsoft.com/office/drawing/2014/main" id="{2333F0F4-DE9C-6249-A9CE-FFC7DFF77E21}"/>
              </a:ext>
            </a:extLst>
          </p:cNvPr>
          <p:cNvSpPr txBox="1"/>
          <p:nvPr/>
        </p:nvSpPr>
        <p:spPr>
          <a:xfrm>
            <a:off x="8392475" y="127865"/>
            <a:ext cx="873637" cy="310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200" b="0">
                <a:solidFill>
                  <a:srgbClr val="FFFFFF"/>
                </a:solidFill>
                <a:latin typeface="+mn-lt"/>
                <a:ea typeface="+mn-ea"/>
                <a:cs typeface="+mn-cs"/>
                <a:sym typeface="Helvetica Neue Medium"/>
              </a:defRPr>
            </a:lvl1pPr>
          </a:lstStyle>
          <a:p>
            <a:r>
              <a:rPr sz="1547" dirty="0"/>
              <a:t>OCCICLIM</a:t>
            </a:r>
          </a:p>
        </p:txBody>
      </p:sp>
      <p:pic>
        <p:nvPicPr>
          <p:cNvPr id="23" name="Immagine 22" descr="Immagine che contiene screenshot&#10;&#10;Descrizione generata automaticamente">
            <a:extLst>
              <a:ext uri="{FF2B5EF4-FFF2-40B4-BE49-F238E27FC236}">
                <a16:creationId xmlns:a16="http://schemas.microsoft.com/office/drawing/2014/main" id="{F06576BD-4FD4-6B43-BF51-03CD070F88D6}"/>
              </a:ext>
            </a:extLst>
          </p:cNvPr>
          <p:cNvPicPr>
            <a:picLocks noChangeAspect="1"/>
          </p:cNvPicPr>
          <p:nvPr/>
        </p:nvPicPr>
        <p:blipFill>
          <a:blip r:embed="rId4"/>
          <a:stretch>
            <a:fillRect/>
          </a:stretch>
        </p:blipFill>
        <p:spPr>
          <a:xfrm>
            <a:off x="7184148" y="3809009"/>
            <a:ext cx="3127192" cy="2345394"/>
          </a:xfrm>
          <a:prstGeom prst="rect">
            <a:avLst/>
          </a:prstGeom>
        </p:spPr>
      </p:pic>
      <p:pic>
        <p:nvPicPr>
          <p:cNvPr id="24" name="Immagine 23" descr="Immagine che contiene screenshot&#10;&#10;Descrizione generata automaticamente">
            <a:extLst>
              <a:ext uri="{FF2B5EF4-FFF2-40B4-BE49-F238E27FC236}">
                <a16:creationId xmlns:a16="http://schemas.microsoft.com/office/drawing/2014/main" id="{2E5CFD37-973C-2541-9431-7023AFD99162}"/>
              </a:ext>
            </a:extLst>
          </p:cNvPr>
          <p:cNvPicPr>
            <a:picLocks noChangeAspect="1"/>
          </p:cNvPicPr>
          <p:nvPr/>
        </p:nvPicPr>
        <p:blipFill>
          <a:blip r:embed="rId5"/>
          <a:stretch>
            <a:fillRect/>
          </a:stretch>
        </p:blipFill>
        <p:spPr>
          <a:xfrm>
            <a:off x="1773343" y="3809009"/>
            <a:ext cx="3080079" cy="2310059"/>
          </a:xfrm>
          <a:prstGeom prst="rect">
            <a:avLst/>
          </a:prstGeom>
        </p:spPr>
      </p:pic>
      <p:sp>
        <p:nvSpPr>
          <p:cNvPr id="25" name="Rettangolo 24">
            <a:extLst>
              <a:ext uri="{FF2B5EF4-FFF2-40B4-BE49-F238E27FC236}">
                <a16:creationId xmlns:a16="http://schemas.microsoft.com/office/drawing/2014/main" id="{BBCE9A7E-B3A6-9644-8F26-3C432B64AA3D}"/>
              </a:ext>
            </a:extLst>
          </p:cNvPr>
          <p:cNvSpPr/>
          <p:nvPr/>
        </p:nvSpPr>
        <p:spPr>
          <a:xfrm>
            <a:off x="0" y="-11875"/>
            <a:ext cx="12168000" cy="68580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rPr>
              <a:t>INTRINSIC VARIABILITY </a:t>
            </a:r>
          </a:p>
          <a:p>
            <a:pPr algn="ctr"/>
            <a:r>
              <a:rPr lang="it-IT" sz="3200" b="1" dirty="0">
                <a:solidFill>
                  <a:schemeClr val="tx1"/>
                </a:solidFill>
              </a:rPr>
              <a:t>PACED BY AN EXTERNAL FORCING</a:t>
            </a:r>
          </a:p>
          <a:p>
            <a:pPr algn="ctr"/>
            <a:endParaRPr lang="en-GB" sz="3200" dirty="0">
              <a:solidFill>
                <a:schemeClr val="tx1"/>
              </a:solidFill>
            </a:endParaRPr>
          </a:p>
        </p:txBody>
      </p:sp>
    </p:spTree>
    <p:extLst>
      <p:ext uri="{BB962C8B-B14F-4D97-AF65-F5344CB8AC3E}">
        <p14:creationId xmlns:p14="http://schemas.microsoft.com/office/powerpoint/2010/main" val="55456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45BDDA5-2F06-A34A-B2B5-4F86E87D449A}"/>
              </a:ext>
            </a:extLst>
          </p:cNvPr>
          <p:cNvGrpSpPr/>
          <p:nvPr/>
        </p:nvGrpSpPr>
        <p:grpSpPr>
          <a:xfrm>
            <a:off x="1409700" y="295464"/>
            <a:ext cx="10751503" cy="6499423"/>
            <a:chOff x="1409700" y="295464"/>
            <a:chExt cx="10751503" cy="6499423"/>
          </a:xfrm>
        </p:grpSpPr>
        <p:grpSp>
          <p:nvGrpSpPr>
            <p:cNvPr id="8" name="Gruppo 7">
              <a:extLst>
                <a:ext uri="{FF2B5EF4-FFF2-40B4-BE49-F238E27FC236}">
                  <a16:creationId xmlns:a16="http://schemas.microsoft.com/office/drawing/2014/main" id="{333410E1-EA74-7844-B00E-6CCDD1E3A053}"/>
                </a:ext>
              </a:extLst>
            </p:cNvPr>
            <p:cNvGrpSpPr/>
            <p:nvPr/>
          </p:nvGrpSpPr>
          <p:grpSpPr>
            <a:xfrm>
              <a:off x="1409700" y="295464"/>
              <a:ext cx="9372600" cy="6267072"/>
              <a:chOff x="1500188" y="446333"/>
              <a:chExt cx="9372600" cy="6267072"/>
            </a:xfrm>
          </p:grpSpPr>
          <p:grpSp>
            <p:nvGrpSpPr>
              <p:cNvPr id="2" name="Gruppo 1">
                <a:extLst>
                  <a:ext uri="{FF2B5EF4-FFF2-40B4-BE49-F238E27FC236}">
                    <a16:creationId xmlns:a16="http://schemas.microsoft.com/office/drawing/2014/main" id="{8F2C1678-76D2-AA43-91FB-1864495F3339}"/>
                  </a:ext>
                </a:extLst>
              </p:cNvPr>
              <p:cNvGrpSpPr/>
              <p:nvPr/>
            </p:nvGrpSpPr>
            <p:grpSpPr>
              <a:xfrm>
                <a:off x="1916162" y="446333"/>
                <a:ext cx="8359676" cy="5578078"/>
                <a:chOff x="392162" y="640008"/>
                <a:chExt cx="8359676" cy="5578078"/>
              </a:xfrm>
            </p:grpSpPr>
            <p:pic>
              <p:nvPicPr>
                <p:cNvPr id="3" name="Clim_2conf.png" descr="Clim_2conf.png">
                  <a:extLst>
                    <a:ext uri="{FF2B5EF4-FFF2-40B4-BE49-F238E27FC236}">
                      <a16:creationId xmlns:a16="http://schemas.microsoft.com/office/drawing/2014/main" id="{D501BD03-1470-184B-BA69-8188259942AD}"/>
                    </a:ext>
                  </a:extLst>
                </p:cNvPr>
                <p:cNvPicPr>
                  <a:picLocks noChangeAspect="1"/>
                </p:cNvPicPr>
                <p:nvPr/>
              </p:nvPicPr>
              <p:blipFill>
                <a:blip r:embed="rId3">
                  <a:extLst/>
                </a:blip>
                <a:srcRect l="7187" r="14799"/>
                <a:stretch>
                  <a:fillRect/>
                </a:stretch>
              </p:blipFill>
              <p:spPr>
                <a:xfrm>
                  <a:off x="392208" y="640008"/>
                  <a:ext cx="8359630" cy="5578078"/>
                </a:xfrm>
                <a:prstGeom prst="rect">
                  <a:avLst/>
                </a:prstGeom>
                <a:ln w="12700">
                  <a:miter lim="400000"/>
                </a:ln>
              </p:spPr>
            </p:pic>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3DA2504A-0FDA-FB49-BAE0-397E57021554}"/>
                        </a:ext>
                      </a:extLst>
                    </p:cNvPr>
                    <p:cNvSpPr txBox="1"/>
                    <p:nvPr/>
                  </p:nvSpPr>
                  <p:spPr>
                    <a:xfrm>
                      <a:off x="2974875" y="5848660"/>
                      <a:ext cx="2933700" cy="36933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Φ</m:t>
                            </m:r>
                          </m:oMath>
                        </m:oMathPara>
                      </a14:m>
                      <a:endParaRPr lang="it-IT" i="1" dirty="0"/>
                    </a:p>
                  </p:txBody>
                </p:sp>
              </mc:Choice>
              <mc:Fallback xmlns="">
                <p:sp>
                  <p:nvSpPr>
                    <p:cNvPr id="4" name="CasellaDiTesto 3">
                      <a:extLst>
                        <a:ext uri="{FF2B5EF4-FFF2-40B4-BE49-F238E27FC236}">
                          <a16:creationId xmlns:a16="http://schemas.microsoft.com/office/drawing/2014/main" id="{3DA2504A-0FDA-FB49-BAE0-397E57021554}"/>
                        </a:ext>
                      </a:extLst>
                    </p:cNvPr>
                    <p:cNvSpPr txBox="1">
                      <a:spLocks noRot="1" noChangeAspect="1" noMove="1" noResize="1" noEditPoints="1" noAdjustHandles="1" noChangeArrowheads="1" noChangeShapeType="1" noTextEdit="1"/>
                    </p:cNvSpPr>
                    <p:nvPr/>
                  </p:nvSpPr>
                  <p:spPr>
                    <a:xfrm>
                      <a:off x="2974875" y="5848660"/>
                      <a:ext cx="293370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5FBCB769-F916-E045-8C67-3081A96748E2}"/>
                        </a:ext>
                      </a:extLst>
                    </p:cNvPr>
                    <p:cNvSpPr txBox="1"/>
                    <p:nvPr/>
                  </p:nvSpPr>
                  <p:spPr>
                    <a:xfrm rot="16200000">
                      <a:off x="-890022" y="3244334"/>
                      <a:ext cx="2933700" cy="36933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Ψ</m:t>
                            </m:r>
                          </m:oMath>
                        </m:oMathPara>
                      </a14:m>
                      <a:endParaRPr lang="it-IT" dirty="0"/>
                    </a:p>
                  </p:txBody>
                </p:sp>
              </mc:Choice>
              <mc:Fallback xmlns="">
                <p:sp>
                  <p:nvSpPr>
                    <p:cNvPr id="5" name="CasellaDiTesto 4">
                      <a:extLst>
                        <a:ext uri="{FF2B5EF4-FFF2-40B4-BE49-F238E27FC236}">
                          <a16:creationId xmlns:a16="http://schemas.microsoft.com/office/drawing/2014/main" id="{5FBCB769-F916-E045-8C67-3081A96748E2}"/>
                        </a:ext>
                      </a:extLst>
                    </p:cNvPr>
                    <p:cNvSpPr txBox="1">
                      <a:spLocks noRot="1" noChangeAspect="1" noMove="1" noResize="1" noEditPoints="1" noAdjustHandles="1" noChangeArrowheads="1" noChangeShapeType="1" noTextEdit="1"/>
                    </p:cNvSpPr>
                    <p:nvPr/>
                  </p:nvSpPr>
                  <p:spPr>
                    <a:xfrm rot="16200000">
                      <a:off x="-890022" y="3244334"/>
                      <a:ext cx="2933700" cy="369332"/>
                    </a:xfrm>
                    <a:prstGeom prst="rect">
                      <a:avLst/>
                    </a:prstGeom>
                    <a:blipFill>
                      <a:blip r:embed="rId5"/>
                      <a:stretch>
                        <a:fillRect/>
                      </a:stretch>
                    </a:blipFill>
                  </p:spPr>
                  <p:txBody>
                    <a:bodyPr/>
                    <a:lstStyle/>
                    <a:p>
                      <a:r>
                        <a:rPr lang="en-GB">
                          <a:noFill/>
                        </a:rPr>
                        <a:t> </a:t>
                      </a:r>
                    </a:p>
                  </p:txBody>
                </p:sp>
              </mc:Fallback>
            </mc:AlternateContent>
          </p:grpSp>
          <p:sp>
            <p:nvSpPr>
              <p:cNvPr id="7" name="Rettangolo 6">
                <a:extLst>
                  <a:ext uri="{FF2B5EF4-FFF2-40B4-BE49-F238E27FC236}">
                    <a16:creationId xmlns:a16="http://schemas.microsoft.com/office/drawing/2014/main" id="{B4B1AEDD-6C20-0F43-9686-4E5E3790B411}"/>
                  </a:ext>
                </a:extLst>
              </p:cNvPr>
              <p:cNvSpPr/>
              <p:nvPr/>
            </p:nvSpPr>
            <p:spPr>
              <a:xfrm>
                <a:off x="1500188" y="6251740"/>
                <a:ext cx="9372600" cy="461665"/>
              </a:xfrm>
              <a:prstGeom prst="rect">
                <a:avLst/>
              </a:prstGeom>
            </p:spPr>
            <p:txBody>
              <a:bodyPr wrap="square">
                <a:spAutoFit/>
              </a:bodyPr>
              <a:lstStyle/>
              <a:p>
                <a:r>
                  <a:rPr lang="en-US" sz="2400" b="1" dirty="0">
                    <a:solidFill>
                      <a:srgbClr val="C00000"/>
                    </a:solidFill>
                    <a:latin typeface="Calibri" panose="020F0502020204030204" pitchFamily="34" charset="0"/>
                    <a:ea typeface="Arial" panose="020B0604020202020204" pitchFamily="34" charset="0"/>
                  </a:rPr>
                  <a:t>The external forcing acts reducing the entropy of the dynamical system</a:t>
                </a:r>
                <a:r>
                  <a:rPr lang="it-IT" sz="2400" b="1" dirty="0">
                    <a:solidFill>
                      <a:srgbClr val="C00000"/>
                    </a:solidFill>
                  </a:rPr>
                  <a:t> </a:t>
                </a:r>
              </a:p>
            </p:txBody>
          </p:sp>
        </p:grpSp>
        <p:pic>
          <p:nvPicPr>
            <p:cNvPr id="9" name="Immagine 8">
              <a:extLst>
                <a:ext uri="{FF2B5EF4-FFF2-40B4-BE49-F238E27FC236}">
                  <a16:creationId xmlns:a16="http://schemas.microsoft.com/office/drawing/2014/main" id="{A7C00053-817F-0343-A95A-415CE48C3DDF}"/>
                </a:ext>
              </a:extLst>
            </p:cNvPr>
            <p:cNvPicPr>
              <a:picLocks noChangeAspect="1"/>
            </p:cNvPicPr>
            <p:nvPr/>
          </p:nvPicPr>
          <p:blipFill>
            <a:blip r:embed="rId6"/>
            <a:stretch>
              <a:fillRect/>
            </a:stretch>
          </p:blipFill>
          <p:spPr>
            <a:xfrm>
              <a:off x="11714988" y="6441053"/>
              <a:ext cx="446215" cy="353834"/>
            </a:xfrm>
            <a:prstGeom prst="rect">
              <a:avLst/>
            </a:prstGeom>
          </p:spPr>
        </p:pic>
        <p:sp>
          <p:nvSpPr>
            <p:cNvPr id="10" name="Rettangolo 9">
              <a:extLst>
                <a:ext uri="{FF2B5EF4-FFF2-40B4-BE49-F238E27FC236}">
                  <a16:creationId xmlns:a16="http://schemas.microsoft.com/office/drawing/2014/main" id="{1ACC7D20-3EED-FB43-93CD-9B8303C1166D}"/>
                </a:ext>
              </a:extLst>
            </p:cNvPr>
            <p:cNvSpPr/>
            <p:nvPr/>
          </p:nvSpPr>
          <p:spPr>
            <a:xfrm rot="16200000">
              <a:off x="1543350" y="2899789"/>
              <a:ext cx="926600" cy="369332"/>
            </a:xfrm>
            <a:prstGeom prst="rect">
              <a:avLst/>
            </a:prstGeom>
            <a:solidFill>
              <a:schemeClr val="bg1"/>
            </a:solidFill>
          </p:spPr>
          <p:txBody>
            <a:bodyPr wrap="square">
              <a:spAutoFit/>
            </a:bodyPr>
            <a:lstStyle/>
            <a:p>
              <a:r>
                <a:rPr lang="en-GB" dirty="0"/>
                <a:t>Velocity</a:t>
              </a:r>
            </a:p>
          </p:txBody>
        </p:sp>
        <p:sp>
          <p:nvSpPr>
            <p:cNvPr id="11" name="Rettangolo 10">
              <a:extLst>
                <a:ext uri="{FF2B5EF4-FFF2-40B4-BE49-F238E27FC236}">
                  <a16:creationId xmlns:a16="http://schemas.microsoft.com/office/drawing/2014/main" id="{4C2C8D47-099B-C54E-9952-41DD96D29601}"/>
                </a:ext>
              </a:extLst>
            </p:cNvPr>
            <p:cNvSpPr/>
            <p:nvPr/>
          </p:nvSpPr>
          <p:spPr>
            <a:xfrm>
              <a:off x="5396837" y="5504116"/>
              <a:ext cx="956800" cy="369332"/>
            </a:xfrm>
            <a:prstGeom prst="rect">
              <a:avLst/>
            </a:prstGeom>
            <a:solidFill>
              <a:schemeClr val="bg1"/>
            </a:solidFill>
          </p:spPr>
          <p:txBody>
            <a:bodyPr wrap="square">
              <a:spAutoFit/>
            </a:bodyPr>
            <a:lstStyle/>
            <a:p>
              <a:r>
                <a:rPr lang="en-GB" dirty="0"/>
                <a:t>Latitude</a:t>
              </a:r>
            </a:p>
          </p:txBody>
        </p:sp>
      </p:grpSp>
    </p:spTree>
    <p:extLst>
      <p:ext uri="{BB962C8B-B14F-4D97-AF65-F5344CB8AC3E}">
        <p14:creationId xmlns:p14="http://schemas.microsoft.com/office/powerpoint/2010/main" val="408324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46E04DD-D044-F345-87A2-2882A923E5DB}"/>
              </a:ext>
            </a:extLst>
          </p:cNvPr>
          <p:cNvSpPr/>
          <p:nvPr/>
        </p:nvSpPr>
        <p:spPr>
          <a:xfrm>
            <a:off x="365760" y="357276"/>
            <a:ext cx="11349228" cy="2301517"/>
          </a:xfrm>
          <a:prstGeom prst="rect">
            <a:avLst/>
          </a:prstGeom>
          <a:solidFill>
            <a:schemeClr val="accent3">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ttangolo 2">
            <a:extLst>
              <a:ext uri="{FF2B5EF4-FFF2-40B4-BE49-F238E27FC236}">
                <a16:creationId xmlns:a16="http://schemas.microsoft.com/office/drawing/2014/main" id="{C24571F7-158D-AB41-A8CC-A4EC42E3CD80}"/>
              </a:ext>
            </a:extLst>
          </p:cNvPr>
          <p:cNvSpPr/>
          <p:nvPr/>
        </p:nvSpPr>
        <p:spPr>
          <a:xfrm>
            <a:off x="477012" y="426631"/>
            <a:ext cx="11237976" cy="2646878"/>
          </a:xfrm>
          <a:prstGeom prst="rect">
            <a:avLst/>
          </a:prstGeom>
        </p:spPr>
        <p:txBody>
          <a:bodyPr wrap="square">
            <a:spAutoFit/>
          </a:bodyPr>
          <a:lstStyle/>
          <a:p>
            <a:r>
              <a:rPr lang="en" sz="3200" b="1" dirty="0">
                <a:solidFill>
                  <a:schemeClr val="bg2">
                    <a:lumMod val="25000"/>
                  </a:schemeClr>
                </a:solidFill>
              </a:rPr>
              <a:t>CONCLUSIONS</a:t>
            </a:r>
          </a:p>
          <a:p>
            <a:endParaRPr lang="en" sz="2400" b="1" dirty="0">
              <a:solidFill>
                <a:schemeClr val="bg2">
                  <a:lumMod val="25000"/>
                </a:schemeClr>
              </a:solidFill>
            </a:endParaRPr>
          </a:p>
          <a:p>
            <a:pPr marL="342900" indent="-342900">
              <a:buFont typeface="Arial" panose="020B0604020202020204" pitchFamily="34" charset="0"/>
              <a:buChar char="•"/>
            </a:pPr>
            <a:r>
              <a:rPr lang="en" sz="2400" dirty="0">
                <a:solidFill>
                  <a:schemeClr val="bg2">
                    <a:lumMod val="25000"/>
                  </a:schemeClr>
                </a:solidFill>
              </a:rPr>
              <a:t>OCCIPUT ensemble simulation : disentangle the intrinsic and forced variabilities</a:t>
            </a:r>
          </a:p>
          <a:p>
            <a:pPr marL="342900" indent="-342900">
              <a:buFont typeface="Arial" panose="020B0604020202020204" pitchFamily="34" charset="0"/>
              <a:buChar char="•"/>
            </a:pPr>
            <a:r>
              <a:rPr lang="en" sz="2400" dirty="0">
                <a:solidFill>
                  <a:schemeClr val="bg2">
                    <a:lumMod val="25000"/>
                  </a:schemeClr>
                </a:solidFill>
              </a:rPr>
              <a:t>The KE LFV is a case of </a:t>
            </a:r>
            <a:r>
              <a:rPr lang="it-IT" sz="2400" dirty="0" err="1">
                <a:solidFill>
                  <a:schemeClr val="bg2">
                    <a:lumMod val="25000"/>
                  </a:schemeClr>
                </a:solidFill>
              </a:rPr>
              <a:t>intrinsic</a:t>
            </a:r>
            <a:r>
              <a:rPr lang="it-IT" sz="2400" dirty="0">
                <a:solidFill>
                  <a:schemeClr val="bg2">
                    <a:lumMod val="25000"/>
                  </a:schemeClr>
                </a:solidFill>
              </a:rPr>
              <a:t> </a:t>
            </a:r>
            <a:r>
              <a:rPr lang="it-IT" sz="2400" dirty="0" err="1">
                <a:solidFill>
                  <a:schemeClr val="bg2">
                    <a:lumMod val="25000"/>
                  </a:schemeClr>
                </a:solidFill>
              </a:rPr>
              <a:t>variability</a:t>
            </a:r>
            <a:r>
              <a:rPr lang="it-IT" sz="2400" dirty="0">
                <a:solidFill>
                  <a:schemeClr val="bg2">
                    <a:lumMod val="25000"/>
                  </a:schemeClr>
                </a:solidFill>
              </a:rPr>
              <a:t> </a:t>
            </a:r>
            <a:r>
              <a:rPr lang="it-IT" sz="2400" dirty="0" err="1">
                <a:solidFill>
                  <a:schemeClr val="bg2">
                    <a:lumMod val="25000"/>
                  </a:schemeClr>
                </a:solidFill>
              </a:rPr>
              <a:t>paced</a:t>
            </a:r>
            <a:r>
              <a:rPr lang="it-IT" sz="2400" dirty="0">
                <a:solidFill>
                  <a:schemeClr val="bg2">
                    <a:lumMod val="25000"/>
                  </a:schemeClr>
                </a:solidFill>
              </a:rPr>
              <a:t> by an </a:t>
            </a:r>
            <a:r>
              <a:rPr lang="it-IT" sz="2400" dirty="0" err="1">
                <a:solidFill>
                  <a:schemeClr val="bg2">
                    <a:lumMod val="25000"/>
                  </a:schemeClr>
                </a:solidFill>
              </a:rPr>
              <a:t>external</a:t>
            </a:r>
            <a:r>
              <a:rPr lang="it-IT" sz="2400" dirty="0">
                <a:solidFill>
                  <a:schemeClr val="bg2">
                    <a:lumMod val="25000"/>
                  </a:schemeClr>
                </a:solidFill>
              </a:rPr>
              <a:t> forcing</a:t>
            </a:r>
          </a:p>
          <a:p>
            <a:pPr marL="342900" indent="-342900">
              <a:buFont typeface="Arial" panose="020B0604020202020204" pitchFamily="34" charset="0"/>
              <a:buChar char="•"/>
            </a:pPr>
            <a:r>
              <a:rPr lang="en-US" sz="2400" dirty="0">
                <a:solidFill>
                  <a:schemeClr val="bg2">
                    <a:lumMod val="25000"/>
                  </a:schemeClr>
                </a:solidFill>
                <a:latin typeface="Calibri" panose="020F0502020204030204" pitchFamily="34" charset="0"/>
                <a:ea typeface="Arial" panose="020B0604020202020204" pitchFamily="34" charset="0"/>
              </a:rPr>
              <a:t>The external forcing acts reducing the entropy of the dynamical system</a:t>
            </a:r>
            <a:r>
              <a:rPr lang="it-IT" sz="2400" dirty="0">
                <a:solidFill>
                  <a:schemeClr val="bg2">
                    <a:lumMod val="25000"/>
                  </a:schemeClr>
                </a:solidFill>
              </a:rPr>
              <a:t> </a:t>
            </a:r>
          </a:p>
          <a:p>
            <a:endParaRPr lang="en" sz="2000" b="1" dirty="0">
              <a:solidFill>
                <a:schemeClr val="bg2">
                  <a:lumMod val="25000"/>
                </a:schemeClr>
              </a:solidFill>
            </a:endParaRPr>
          </a:p>
          <a:p>
            <a:endParaRPr lang="en" sz="1600" dirty="0">
              <a:solidFill>
                <a:srgbClr val="C30004"/>
              </a:solidFill>
            </a:endParaRPr>
          </a:p>
        </p:txBody>
      </p:sp>
      <p:pic>
        <p:nvPicPr>
          <p:cNvPr id="4" name="Immagine 3">
            <a:extLst>
              <a:ext uri="{FF2B5EF4-FFF2-40B4-BE49-F238E27FC236}">
                <a16:creationId xmlns:a16="http://schemas.microsoft.com/office/drawing/2014/main" id="{F417A28D-C470-9D43-9034-1505054D470D}"/>
              </a:ext>
            </a:extLst>
          </p:cNvPr>
          <p:cNvPicPr>
            <a:picLocks noChangeAspect="1"/>
          </p:cNvPicPr>
          <p:nvPr/>
        </p:nvPicPr>
        <p:blipFill>
          <a:blip r:embed="rId3"/>
          <a:stretch>
            <a:fillRect/>
          </a:stretch>
        </p:blipFill>
        <p:spPr>
          <a:xfrm>
            <a:off x="11714988" y="6441053"/>
            <a:ext cx="446215" cy="353834"/>
          </a:xfrm>
          <a:prstGeom prst="rect">
            <a:avLst/>
          </a:prstGeom>
        </p:spPr>
      </p:pic>
    </p:spTree>
    <p:extLst>
      <p:ext uri="{BB962C8B-B14F-4D97-AF65-F5344CB8AC3E}">
        <p14:creationId xmlns:p14="http://schemas.microsoft.com/office/powerpoint/2010/main" val="2231063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o 26">
            <a:extLst>
              <a:ext uri="{FF2B5EF4-FFF2-40B4-BE49-F238E27FC236}">
                <a16:creationId xmlns:a16="http://schemas.microsoft.com/office/drawing/2014/main" id="{BB0E896E-8E8E-C840-9774-F1130338E47A}"/>
              </a:ext>
            </a:extLst>
          </p:cNvPr>
          <p:cNvGrpSpPr/>
          <p:nvPr/>
        </p:nvGrpSpPr>
        <p:grpSpPr>
          <a:xfrm>
            <a:off x="365760" y="210195"/>
            <a:ext cx="11795443" cy="6584692"/>
            <a:chOff x="365760" y="210195"/>
            <a:chExt cx="11795443" cy="6584692"/>
          </a:xfrm>
        </p:grpSpPr>
        <p:grpSp>
          <p:nvGrpSpPr>
            <p:cNvPr id="24" name="Gruppo 23">
              <a:extLst>
                <a:ext uri="{FF2B5EF4-FFF2-40B4-BE49-F238E27FC236}">
                  <a16:creationId xmlns:a16="http://schemas.microsoft.com/office/drawing/2014/main" id="{9E709BD9-988C-AC46-83C7-E0ECC13A43EF}"/>
                </a:ext>
              </a:extLst>
            </p:cNvPr>
            <p:cNvGrpSpPr/>
            <p:nvPr/>
          </p:nvGrpSpPr>
          <p:grpSpPr>
            <a:xfrm>
              <a:off x="365760" y="210195"/>
              <a:ext cx="11795443" cy="6584692"/>
              <a:chOff x="365760" y="210195"/>
              <a:chExt cx="11795443" cy="6584692"/>
            </a:xfrm>
          </p:grpSpPr>
          <p:grpSp>
            <p:nvGrpSpPr>
              <p:cNvPr id="18" name="Gruppo 17">
                <a:extLst>
                  <a:ext uri="{FF2B5EF4-FFF2-40B4-BE49-F238E27FC236}">
                    <a16:creationId xmlns:a16="http://schemas.microsoft.com/office/drawing/2014/main" id="{CE842835-554F-2A43-98FC-2BCB410828DB}"/>
                  </a:ext>
                </a:extLst>
              </p:cNvPr>
              <p:cNvGrpSpPr/>
              <p:nvPr/>
            </p:nvGrpSpPr>
            <p:grpSpPr>
              <a:xfrm>
                <a:off x="365760" y="210195"/>
                <a:ext cx="11795443" cy="6584692"/>
                <a:chOff x="365760" y="210195"/>
                <a:chExt cx="11795443" cy="6584692"/>
              </a:xfrm>
            </p:grpSpPr>
            <p:sp>
              <p:nvSpPr>
                <p:cNvPr id="5" name="Rettangolo 4">
                  <a:extLst>
                    <a:ext uri="{FF2B5EF4-FFF2-40B4-BE49-F238E27FC236}">
                      <a16:creationId xmlns:a16="http://schemas.microsoft.com/office/drawing/2014/main" id="{0F4333CA-8A33-B942-84EB-C54A1448DFB4}"/>
                    </a:ext>
                  </a:extLst>
                </p:cNvPr>
                <p:cNvSpPr/>
                <p:nvPr/>
              </p:nvSpPr>
              <p:spPr>
                <a:xfrm>
                  <a:off x="365760" y="210195"/>
                  <a:ext cx="11349228" cy="6230858"/>
                </a:xfrm>
                <a:prstGeom prst="rect">
                  <a:avLst/>
                </a:prstGeom>
                <a:solidFill>
                  <a:schemeClr val="accent3">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ttangolo 16">
                  <a:extLst>
                    <a:ext uri="{FF2B5EF4-FFF2-40B4-BE49-F238E27FC236}">
                      <a16:creationId xmlns:a16="http://schemas.microsoft.com/office/drawing/2014/main" id="{1661FD9D-A07A-7D40-8CB0-4D39D75EFF39}"/>
                    </a:ext>
                  </a:extLst>
                </p:cNvPr>
                <p:cNvSpPr/>
                <p:nvPr/>
              </p:nvSpPr>
              <p:spPr>
                <a:xfrm>
                  <a:off x="380274" y="2468205"/>
                  <a:ext cx="11312352" cy="3578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4" name="Rettangolo 3">
                  <a:extLst>
                    <a:ext uri="{FF2B5EF4-FFF2-40B4-BE49-F238E27FC236}">
                      <a16:creationId xmlns:a16="http://schemas.microsoft.com/office/drawing/2014/main" id="{46452564-983E-D544-9438-E208EE2462B5}"/>
                    </a:ext>
                  </a:extLst>
                </p:cNvPr>
                <p:cNvSpPr/>
                <p:nvPr/>
              </p:nvSpPr>
              <p:spPr>
                <a:xfrm>
                  <a:off x="473611" y="357277"/>
                  <a:ext cx="11241377" cy="1692771"/>
                </a:xfrm>
                <a:prstGeom prst="rect">
                  <a:avLst/>
                </a:prstGeom>
              </p:spPr>
              <p:txBody>
                <a:bodyPr wrap="square">
                  <a:spAutoFit/>
                </a:bodyPr>
                <a:lstStyle/>
                <a:p>
                  <a:r>
                    <a:rPr lang="en" sz="3600" b="1" dirty="0">
                      <a:solidFill>
                        <a:schemeClr val="bg2">
                          <a:lumMod val="25000"/>
                        </a:schemeClr>
                      </a:solidFill>
                      <a:latin typeface="+mj-lt"/>
                    </a:rPr>
                    <a:t>WORK IN PROGRESS</a:t>
                  </a:r>
                </a:p>
                <a:p>
                  <a:endParaRPr lang="en" sz="2000" dirty="0">
                    <a:solidFill>
                      <a:schemeClr val="bg2">
                        <a:lumMod val="25000"/>
                      </a:schemeClr>
                    </a:solidFill>
                    <a:latin typeface="+mj-lt"/>
                  </a:endParaRPr>
                </a:p>
                <a:p>
                  <a:r>
                    <a:rPr lang="en" sz="2400" b="1" dirty="0">
                      <a:solidFill>
                        <a:schemeClr val="bg2">
                          <a:lumMod val="25000"/>
                        </a:schemeClr>
                      </a:solidFill>
                      <a:latin typeface="+mj-lt"/>
                    </a:rPr>
                    <a:t>What is the ability of state of the art models in reproducing the observed KE LFV: the role of horizontal resolution -PRIMAVERA project- Model data from </a:t>
                  </a:r>
                  <a:r>
                    <a:rPr lang="en" sz="2400" b="1" dirty="0">
                      <a:solidFill>
                        <a:srgbClr val="7030A0"/>
                      </a:solidFill>
                      <a:latin typeface="+mj-lt"/>
                    </a:rPr>
                    <a:t>HIGHRESMIP-CMIP6</a:t>
                  </a:r>
                  <a:endParaRPr lang="en" sz="2400" b="1" dirty="0">
                    <a:solidFill>
                      <a:srgbClr val="7030A0"/>
                    </a:solidFill>
                    <a:latin typeface="+mj-lt"/>
                    <a:sym typeface="Wingdings" pitchFamily="2" charset="2"/>
                  </a:endParaRPr>
                </a:p>
              </p:txBody>
            </p:sp>
            <p:pic>
              <p:nvPicPr>
                <p:cNvPr id="16" name="Immagine 15">
                  <a:extLst>
                    <a:ext uri="{FF2B5EF4-FFF2-40B4-BE49-F238E27FC236}">
                      <a16:creationId xmlns:a16="http://schemas.microsoft.com/office/drawing/2014/main" id="{DFFFACDB-274B-C944-9A28-AF22CFC4D69E}"/>
                    </a:ext>
                  </a:extLst>
                </p:cNvPr>
                <p:cNvPicPr>
                  <a:picLocks noChangeAspect="1"/>
                </p:cNvPicPr>
                <p:nvPr/>
              </p:nvPicPr>
              <p:blipFill rotWithShape="1">
                <a:blip r:embed="rId4"/>
                <a:srcRect b="42787"/>
                <a:stretch/>
              </p:blipFill>
              <p:spPr>
                <a:xfrm>
                  <a:off x="602674" y="2468880"/>
                  <a:ext cx="7007388" cy="2024020"/>
                </a:xfrm>
                <a:prstGeom prst="rect">
                  <a:avLst/>
                </a:prstGeom>
              </p:spPr>
            </p:pic>
            <p:pic>
              <p:nvPicPr>
                <p:cNvPr id="10" name="Immagine 9">
                  <a:extLst>
                    <a:ext uri="{FF2B5EF4-FFF2-40B4-BE49-F238E27FC236}">
                      <a16:creationId xmlns:a16="http://schemas.microsoft.com/office/drawing/2014/main" id="{B4511DE8-3E16-4340-A889-FB493B15E2E7}"/>
                    </a:ext>
                  </a:extLst>
                </p:cNvPr>
                <p:cNvPicPr>
                  <a:picLocks noChangeAspect="1"/>
                </p:cNvPicPr>
                <p:nvPr/>
              </p:nvPicPr>
              <p:blipFill>
                <a:blip r:embed="rId5"/>
                <a:stretch>
                  <a:fillRect/>
                </a:stretch>
              </p:blipFill>
              <p:spPr>
                <a:xfrm>
                  <a:off x="602674" y="5557435"/>
                  <a:ext cx="2343726" cy="557646"/>
                </a:xfrm>
                <a:prstGeom prst="rect">
                  <a:avLst/>
                </a:prstGeom>
              </p:spPr>
            </p:pic>
            <p:grpSp>
              <p:nvGrpSpPr>
                <p:cNvPr id="11" name="Gruppo 10">
                  <a:extLst>
                    <a:ext uri="{FF2B5EF4-FFF2-40B4-BE49-F238E27FC236}">
                      <a16:creationId xmlns:a16="http://schemas.microsoft.com/office/drawing/2014/main" id="{62D71AEC-C5C4-C04A-ABA4-10897FA82138}"/>
                    </a:ext>
                  </a:extLst>
                </p:cNvPr>
                <p:cNvGrpSpPr/>
                <p:nvPr/>
              </p:nvGrpSpPr>
              <p:grpSpPr>
                <a:xfrm>
                  <a:off x="7634514" y="2381796"/>
                  <a:ext cx="3948667" cy="3488317"/>
                  <a:chOff x="7634514" y="2381796"/>
                  <a:chExt cx="3948667" cy="3488317"/>
                </a:xfrm>
              </p:grpSpPr>
              <p:sp>
                <p:nvSpPr>
                  <p:cNvPr id="3" name="Rettangolo 2">
                    <a:extLst>
                      <a:ext uri="{FF2B5EF4-FFF2-40B4-BE49-F238E27FC236}">
                        <a16:creationId xmlns:a16="http://schemas.microsoft.com/office/drawing/2014/main" id="{C91EC804-C9C8-EE43-B8D9-80DF1D68317F}"/>
                      </a:ext>
                    </a:extLst>
                  </p:cNvPr>
                  <p:cNvSpPr/>
                  <p:nvPr/>
                </p:nvSpPr>
                <p:spPr>
                  <a:xfrm>
                    <a:off x="7634514" y="2381796"/>
                    <a:ext cx="3948667" cy="3440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Immagine 6">
                    <a:extLst>
                      <a:ext uri="{FF2B5EF4-FFF2-40B4-BE49-F238E27FC236}">
                        <a16:creationId xmlns:a16="http://schemas.microsoft.com/office/drawing/2014/main" id="{3A334179-6B24-2343-A923-A978ADA61883}"/>
                      </a:ext>
                    </a:extLst>
                  </p:cNvPr>
                  <p:cNvPicPr>
                    <a:picLocks noChangeAspect="1"/>
                  </p:cNvPicPr>
                  <p:nvPr/>
                </p:nvPicPr>
                <p:blipFill>
                  <a:blip r:embed="rId6"/>
                  <a:stretch>
                    <a:fillRect/>
                  </a:stretch>
                </p:blipFill>
                <p:spPr>
                  <a:xfrm>
                    <a:off x="7736115" y="2468880"/>
                    <a:ext cx="3847066" cy="2024020"/>
                  </a:xfrm>
                  <a:prstGeom prst="rect">
                    <a:avLst/>
                  </a:prstGeom>
                </p:spPr>
              </p:pic>
              <p:pic>
                <p:nvPicPr>
                  <p:cNvPr id="14" name="Immagine 13">
                    <a:extLst>
                      <a:ext uri="{FF2B5EF4-FFF2-40B4-BE49-F238E27FC236}">
                        <a16:creationId xmlns:a16="http://schemas.microsoft.com/office/drawing/2014/main" id="{07813419-47A6-B247-9256-8B7A3606400A}"/>
                      </a:ext>
                    </a:extLst>
                  </p:cNvPr>
                  <p:cNvPicPr>
                    <a:picLocks noChangeAspect="1"/>
                  </p:cNvPicPr>
                  <p:nvPr/>
                </p:nvPicPr>
                <p:blipFill rotWithShape="1">
                  <a:blip r:embed="rId7"/>
                  <a:srcRect l="1889" t="1098" r="3529" b="54513"/>
                  <a:stretch/>
                </p:blipFill>
                <p:spPr>
                  <a:xfrm>
                    <a:off x="7774511" y="4467591"/>
                    <a:ext cx="3726728" cy="1402522"/>
                  </a:xfrm>
                  <a:prstGeom prst="rect">
                    <a:avLst/>
                  </a:prstGeom>
                </p:spPr>
              </p:pic>
            </p:grpSp>
            <p:sp>
              <p:nvSpPr>
                <p:cNvPr id="12" name="CasellaDiTesto 11">
                  <a:extLst>
                    <a:ext uri="{FF2B5EF4-FFF2-40B4-BE49-F238E27FC236}">
                      <a16:creationId xmlns:a16="http://schemas.microsoft.com/office/drawing/2014/main" id="{8AAB4937-F3D1-0F4F-A7EE-000480E7BF64}"/>
                    </a:ext>
                  </a:extLst>
                </p:cNvPr>
                <p:cNvSpPr txBox="1"/>
                <p:nvPr/>
              </p:nvSpPr>
              <p:spPr>
                <a:xfrm>
                  <a:off x="9751439" y="6126242"/>
                  <a:ext cx="1941187" cy="276999"/>
                </a:xfrm>
                <a:prstGeom prst="rect">
                  <a:avLst/>
                </a:prstGeom>
                <a:noFill/>
              </p:spPr>
              <p:txBody>
                <a:bodyPr wrap="square" rtlCol="0">
                  <a:spAutoFit/>
                </a:bodyPr>
                <a:lstStyle/>
                <a:p>
                  <a:r>
                    <a:rPr lang="en-GB" sz="1200" b="1" dirty="0">
                      <a:solidFill>
                        <a:schemeClr val="bg2">
                          <a:lumMod val="50000"/>
                        </a:schemeClr>
                      </a:solidFill>
                      <a:latin typeface="+mj-lt"/>
                    </a:rPr>
                    <a:t>Fedele et al., in preparation</a:t>
                  </a:r>
                </a:p>
              </p:txBody>
            </p:sp>
          </p:grpSp>
          <p:sp>
            <p:nvSpPr>
              <p:cNvPr id="19" name="CasellaDiTesto 18">
                <a:extLst>
                  <a:ext uri="{FF2B5EF4-FFF2-40B4-BE49-F238E27FC236}">
                    <a16:creationId xmlns:a16="http://schemas.microsoft.com/office/drawing/2014/main" id="{62203550-9B9B-EF48-93BB-D20ED2DF0C32}"/>
                  </a:ext>
                </a:extLst>
              </p:cNvPr>
              <p:cNvSpPr txBox="1"/>
              <p:nvPr/>
            </p:nvSpPr>
            <p:spPr>
              <a:xfrm>
                <a:off x="8533763" y="5713501"/>
                <a:ext cx="547816" cy="246221"/>
              </a:xfrm>
              <a:prstGeom prst="rect">
                <a:avLst/>
              </a:prstGeom>
              <a:noFill/>
            </p:spPr>
            <p:txBody>
              <a:bodyPr wrap="square" rtlCol="0">
                <a:spAutoFit/>
              </a:bodyPr>
              <a:lstStyle/>
              <a:p>
                <a:r>
                  <a:rPr lang="en-GB" sz="1000" dirty="0">
                    <a:solidFill>
                      <a:schemeClr val="bg2">
                        <a:lumMod val="50000"/>
                      </a:schemeClr>
                    </a:solidFill>
                  </a:rPr>
                  <a:t>LKE</a:t>
                </a:r>
              </a:p>
            </p:txBody>
          </p:sp>
          <p:sp>
            <p:nvSpPr>
              <p:cNvPr id="23" name="CasellaDiTesto 22">
                <a:extLst>
                  <a:ext uri="{FF2B5EF4-FFF2-40B4-BE49-F238E27FC236}">
                    <a16:creationId xmlns:a16="http://schemas.microsoft.com/office/drawing/2014/main" id="{82439569-BD16-7C4D-AD83-54C6CC0C03D3}"/>
                  </a:ext>
                </a:extLst>
              </p:cNvPr>
              <p:cNvSpPr txBox="1"/>
              <p:nvPr/>
            </p:nvSpPr>
            <p:spPr>
              <a:xfrm>
                <a:off x="10348685" y="5713501"/>
                <a:ext cx="661769" cy="246221"/>
              </a:xfrm>
              <a:prstGeom prst="rect">
                <a:avLst/>
              </a:prstGeom>
              <a:noFill/>
            </p:spPr>
            <p:txBody>
              <a:bodyPr wrap="square" rtlCol="0">
                <a:spAutoFit/>
              </a:bodyPr>
              <a:lstStyle/>
              <a:p>
                <a:r>
                  <a:rPr lang="en-GB" sz="1000" dirty="0">
                    <a:solidFill>
                      <a:schemeClr val="bg2">
                        <a:lumMod val="50000"/>
                      </a:schemeClr>
                    </a:solidFill>
                  </a:rPr>
                  <a:t>Latitude</a:t>
                </a:r>
              </a:p>
            </p:txBody>
          </p:sp>
        </p:grpSp>
        <p:sp>
          <p:nvSpPr>
            <p:cNvPr id="25" name="CasellaDiTesto 24">
              <a:extLst>
                <a:ext uri="{FF2B5EF4-FFF2-40B4-BE49-F238E27FC236}">
                  <a16:creationId xmlns:a16="http://schemas.microsoft.com/office/drawing/2014/main" id="{466BABB5-08CE-A24D-A599-B6D9F53AFB2C}"/>
                </a:ext>
              </a:extLst>
            </p:cNvPr>
            <p:cNvSpPr txBox="1"/>
            <p:nvPr/>
          </p:nvSpPr>
          <p:spPr>
            <a:xfrm>
              <a:off x="11418718" y="4742900"/>
              <a:ext cx="547816" cy="215444"/>
            </a:xfrm>
            <a:prstGeom prst="rect">
              <a:avLst/>
            </a:prstGeom>
            <a:noFill/>
          </p:spPr>
          <p:txBody>
            <a:bodyPr wrap="square" rtlCol="0">
              <a:spAutoFit/>
            </a:bodyPr>
            <a:lstStyle/>
            <a:p>
              <a:r>
                <a:rPr lang="en-GB" sz="800" dirty="0">
                  <a:solidFill>
                    <a:srgbClr val="C00000"/>
                  </a:solidFill>
                </a:rPr>
                <a:t>HR</a:t>
              </a:r>
            </a:p>
          </p:txBody>
        </p:sp>
        <p:sp>
          <p:nvSpPr>
            <p:cNvPr id="26" name="CasellaDiTesto 25">
              <a:extLst>
                <a:ext uri="{FF2B5EF4-FFF2-40B4-BE49-F238E27FC236}">
                  <a16:creationId xmlns:a16="http://schemas.microsoft.com/office/drawing/2014/main" id="{9C798256-6796-CA4D-B7C1-516E3A52ACBA}"/>
                </a:ext>
              </a:extLst>
            </p:cNvPr>
            <p:cNvSpPr txBox="1"/>
            <p:nvPr/>
          </p:nvSpPr>
          <p:spPr>
            <a:xfrm>
              <a:off x="11393758" y="5320194"/>
              <a:ext cx="547816" cy="215444"/>
            </a:xfrm>
            <a:prstGeom prst="rect">
              <a:avLst/>
            </a:prstGeom>
            <a:noFill/>
          </p:spPr>
          <p:txBody>
            <a:bodyPr wrap="square" rtlCol="0">
              <a:spAutoFit/>
            </a:bodyPr>
            <a:lstStyle/>
            <a:p>
              <a:r>
                <a:rPr lang="en-GB" sz="800" dirty="0">
                  <a:solidFill>
                    <a:srgbClr val="C00000"/>
                  </a:solidFill>
                </a:rPr>
                <a:t>VHR</a:t>
              </a:r>
            </a:p>
          </p:txBody>
        </p:sp>
      </p:grpSp>
    </p:spTree>
    <p:extLst>
      <p:ext uri="{BB962C8B-B14F-4D97-AF65-F5344CB8AC3E}">
        <p14:creationId xmlns:p14="http://schemas.microsoft.com/office/powerpoint/2010/main" val="210778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orta&#10;&#10;Descrizione generata automaticamente">
            <a:extLst>
              <a:ext uri="{FF2B5EF4-FFF2-40B4-BE49-F238E27FC236}">
                <a16:creationId xmlns:a16="http://schemas.microsoft.com/office/drawing/2014/main" id="{E0B7B350-61D8-C640-BB54-33243717C45B}"/>
              </a:ext>
            </a:extLst>
          </p:cNvPr>
          <p:cNvPicPr>
            <a:picLocks noChangeAspect="1"/>
          </p:cNvPicPr>
          <p:nvPr/>
        </p:nvPicPr>
        <p:blipFill rotWithShape="1">
          <a:blip r:embed="rId2"/>
          <a:srcRect r="31333"/>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CasellaDiTesto 2">
            <a:extLst>
              <a:ext uri="{FF2B5EF4-FFF2-40B4-BE49-F238E27FC236}">
                <a16:creationId xmlns:a16="http://schemas.microsoft.com/office/drawing/2014/main" id="{DEA4CAE5-A8A4-FC44-97D2-8160B512D029}"/>
              </a:ext>
            </a:extLst>
          </p:cNvPr>
          <p:cNvSpPr txBox="1"/>
          <p:nvPr/>
        </p:nvSpPr>
        <p:spPr>
          <a:xfrm>
            <a:off x="0" y="2718026"/>
            <a:ext cx="5801870" cy="1421947"/>
          </a:xfrm>
          <a:prstGeom prst="rect">
            <a:avLst/>
          </a:prstGeom>
          <a:solidFill>
            <a:schemeClr val="bg1"/>
          </a:solidFill>
        </p:spPr>
        <p:txBody>
          <a:bodyPr vert="horz" lIns="91440" tIns="45720" rIns="91440" bIns="45720" rtlCol="0" anchor="t">
            <a:normAutofit fontScale="62500" lnSpcReduction="20000"/>
          </a:bodyPr>
          <a:lstStyle/>
          <a:p>
            <a:pPr algn="ctr">
              <a:lnSpc>
                <a:spcPct val="120000"/>
              </a:lnSpc>
              <a:spcBef>
                <a:spcPct val="0"/>
              </a:spcBef>
            </a:pPr>
            <a:r>
              <a:rPr lang="it-IT" sz="5100" b="1" dirty="0">
                <a:latin typeface="+mj-lt"/>
                <a:ea typeface="+mj-ea"/>
                <a:cs typeface="+mj-cs"/>
              </a:rPr>
              <a:t>THANKS FOR YOUR ATTENTION</a:t>
            </a:r>
          </a:p>
          <a:p>
            <a:pPr algn="ctr">
              <a:lnSpc>
                <a:spcPct val="120000"/>
              </a:lnSpc>
              <a:spcBef>
                <a:spcPct val="0"/>
              </a:spcBef>
            </a:pPr>
            <a:endParaRPr lang="it-IT" sz="4000" dirty="0">
              <a:latin typeface="+mj-lt"/>
              <a:ea typeface="+mj-ea"/>
              <a:cs typeface="+mj-cs"/>
            </a:endParaRPr>
          </a:p>
          <a:p>
            <a:pPr algn="ctr">
              <a:lnSpc>
                <a:spcPct val="120000"/>
              </a:lnSpc>
              <a:spcBef>
                <a:spcPct val="0"/>
              </a:spcBef>
            </a:pPr>
            <a:r>
              <a:rPr lang="en-US" sz="3400" dirty="0">
                <a:latin typeface="+mj-lt"/>
                <a:ea typeface="+mj-ea"/>
                <a:cs typeface="+mj-cs"/>
              </a:rPr>
              <a:t>Fedele G. (</a:t>
            </a:r>
            <a:r>
              <a:rPr lang="en-US" sz="3400" dirty="0" err="1">
                <a:latin typeface="+mj-lt"/>
                <a:ea typeface="+mj-ea"/>
                <a:cs typeface="+mj-cs"/>
              </a:rPr>
              <a:t>giusy.fedele@unive.it</a:t>
            </a:r>
            <a:r>
              <a:rPr lang="en-US" sz="3400" dirty="0">
                <a:latin typeface="+mj-lt"/>
                <a:ea typeface="+mj-ea"/>
                <a:cs typeface="+mj-cs"/>
              </a:rPr>
              <a:t>)</a:t>
            </a:r>
          </a:p>
        </p:txBody>
      </p:sp>
      <p:pic>
        <p:nvPicPr>
          <p:cNvPr id="4" name="Immagine 3">
            <a:extLst>
              <a:ext uri="{FF2B5EF4-FFF2-40B4-BE49-F238E27FC236}">
                <a16:creationId xmlns:a16="http://schemas.microsoft.com/office/drawing/2014/main" id="{3BB87DEB-B638-8E4C-B714-950743A7076E}"/>
              </a:ext>
            </a:extLst>
          </p:cNvPr>
          <p:cNvPicPr>
            <a:picLocks noChangeAspect="1"/>
          </p:cNvPicPr>
          <p:nvPr/>
        </p:nvPicPr>
        <p:blipFill>
          <a:blip r:embed="rId3"/>
          <a:stretch>
            <a:fillRect/>
          </a:stretch>
        </p:blipFill>
        <p:spPr>
          <a:xfrm>
            <a:off x="117064" y="108324"/>
            <a:ext cx="1335013" cy="1058623"/>
          </a:xfrm>
          <a:prstGeom prst="rect">
            <a:avLst/>
          </a:prstGeom>
        </p:spPr>
      </p:pic>
      <p:grpSp>
        <p:nvGrpSpPr>
          <p:cNvPr id="5" name="Gruppo 4">
            <a:extLst>
              <a:ext uri="{FF2B5EF4-FFF2-40B4-BE49-F238E27FC236}">
                <a16:creationId xmlns:a16="http://schemas.microsoft.com/office/drawing/2014/main" id="{BD4CFA12-D3B5-FD4A-80E7-8BB985BA557C}"/>
              </a:ext>
            </a:extLst>
          </p:cNvPr>
          <p:cNvGrpSpPr/>
          <p:nvPr/>
        </p:nvGrpSpPr>
        <p:grpSpPr>
          <a:xfrm>
            <a:off x="345861" y="5963313"/>
            <a:ext cx="6568825" cy="764070"/>
            <a:chOff x="345861" y="5963313"/>
            <a:chExt cx="6568825" cy="764070"/>
          </a:xfrm>
        </p:grpSpPr>
        <p:grpSp>
          <p:nvGrpSpPr>
            <p:cNvPr id="6" name="Gruppo 5">
              <a:extLst>
                <a:ext uri="{FF2B5EF4-FFF2-40B4-BE49-F238E27FC236}">
                  <a16:creationId xmlns:a16="http://schemas.microsoft.com/office/drawing/2014/main" id="{4997EE0C-557F-2A47-BED4-67FEFEC7901F}"/>
                </a:ext>
              </a:extLst>
            </p:cNvPr>
            <p:cNvGrpSpPr/>
            <p:nvPr/>
          </p:nvGrpSpPr>
          <p:grpSpPr>
            <a:xfrm>
              <a:off x="1156300" y="5963313"/>
              <a:ext cx="5758386" cy="764070"/>
              <a:chOff x="1684948" y="5963313"/>
              <a:chExt cx="5758386" cy="764070"/>
            </a:xfrm>
          </p:grpSpPr>
          <p:pic>
            <p:nvPicPr>
              <p:cNvPr id="8" name="Immagine 7">
                <a:extLst>
                  <a:ext uri="{FF2B5EF4-FFF2-40B4-BE49-F238E27FC236}">
                    <a16:creationId xmlns:a16="http://schemas.microsoft.com/office/drawing/2014/main" id="{FA86312A-9B19-D74C-8F52-D34030D7F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948" y="6012527"/>
                <a:ext cx="1606212" cy="665641"/>
              </a:xfrm>
              <a:prstGeom prst="rect">
                <a:avLst/>
              </a:prstGeom>
            </p:spPr>
          </p:pic>
          <p:pic>
            <p:nvPicPr>
              <p:cNvPr id="9" name="Immagine 8">
                <a:extLst>
                  <a:ext uri="{FF2B5EF4-FFF2-40B4-BE49-F238E27FC236}">
                    <a16:creationId xmlns:a16="http://schemas.microsoft.com/office/drawing/2014/main" id="{9DA66C4F-C3FF-0B44-9BBE-62C349662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1160" y="5963313"/>
                <a:ext cx="1717322" cy="764070"/>
              </a:xfrm>
              <a:prstGeom prst="rect">
                <a:avLst/>
              </a:prstGeom>
            </p:spPr>
          </p:pic>
          <p:pic>
            <p:nvPicPr>
              <p:cNvPr id="10" name="Immagine 9">
                <a:extLst>
                  <a:ext uri="{FF2B5EF4-FFF2-40B4-BE49-F238E27FC236}">
                    <a16:creationId xmlns:a16="http://schemas.microsoft.com/office/drawing/2014/main" id="{633988D0-38FE-C244-A151-A6056E4145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1173" y="6027563"/>
                <a:ext cx="734005" cy="699820"/>
              </a:xfrm>
              <a:prstGeom prst="rect">
                <a:avLst/>
              </a:prstGeom>
            </p:spPr>
          </p:pic>
          <p:pic>
            <p:nvPicPr>
              <p:cNvPr id="11" name="Immagine 10">
                <a:extLst>
                  <a:ext uri="{FF2B5EF4-FFF2-40B4-BE49-F238E27FC236}">
                    <a16:creationId xmlns:a16="http://schemas.microsoft.com/office/drawing/2014/main" id="{5F79DFCB-D20B-834A-B563-C2B17D5B29CC}"/>
                  </a:ext>
                </a:extLst>
              </p:cNvPr>
              <p:cNvPicPr>
                <a:picLocks noChangeAspect="1"/>
              </p:cNvPicPr>
              <p:nvPr/>
            </p:nvPicPr>
            <p:blipFill>
              <a:blip r:embed="rId7"/>
              <a:stretch>
                <a:fillRect/>
              </a:stretch>
            </p:blipFill>
            <p:spPr>
              <a:xfrm>
                <a:off x="6116196" y="6219589"/>
                <a:ext cx="1327138" cy="315768"/>
              </a:xfrm>
              <a:prstGeom prst="rect">
                <a:avLst/>
              </a:prstGeom>
            </p:spPr>
          </p:pic>
        </p:grpSp>
        <p:pic>
          <p:nvPicPr>
            <p:cNvPr id="7" name="Immagine 6">
              <a:extLst>
                <a:ext uri="{FF2B5EF4-FFF2-40B4-BE49-F238E27FC236}">
                  <a16:creationId xmlns:a16="http://schemas.microsoft.com/office/drawing/2014/main" id="{8D831EC0-1D6C-6B45-80EA-A3130F67BF48}"/>
                </a:ext>
              </a:extLst>
            </p:cNvPr>
            <p:cNvPicPr>
              <a:picLocks noChangeAspect="1"/>
            </p:cNvPicPr>
            <p:nvPr/>
          </p:nvPicPr>
          <p:blipFill>
            <a:blip r:embed="rId8"/>
            <a:stretch>
              <a:fillRect/>
            </a:stretch>
          </p:blipFill>
          <p:spPr>
            <a:xfrm>
              <a:off x="345861" y="6012526"/>
              <a:ext cx="665641" cy="665641"/>
            </a:xfrm>
            <a:prstGeom prst="rect">
              <a:avLst/>
            </a:prstGeom>
          </p:spPr>
        </p:pic>
      </p:grpSp>
      <p:sp>
        <p:nvSpPr>
          <p:cNvPr id="12" name="Rettangolo 11">
            <a:extLst>
              <a:ext uri="{FF2B5EF4-FFF2-40B4-BE49-F238E27FC236}">
                <a16:creationId xmlns:a16="http://schemas.microsoft.com/office/drawing/2014/main" id="{CE1661B6-7B0E-4C47-8A7E-F59A1EE4A9FF}"/>
              </a:ext>
            </a:extLst>
          </p:cNvPr>
          <p:cNvSpPr/>
          <p:nvPr/>
        </p:nvSpPr>
        <p:spPr>
          <a:xfrm>
            <a:off x="9577614" y="6642556"/>
            <a:ext cx="2675732" cy="215444"/>
          </a:xfrm>
          <a:prstGeom prst="rect">
            <a:avLst/>
          </a:prstGeom>
        </p:spPr>
        <p:txBody>
          <a:bodyPr wrap="none">
            <a:spAutoFit/>
          </a:bodyPr>
          <a:lstStyle/>
          <a:p>
            <a:r>
              <a:rPr lang="en" sz="800" b="1" dirty="0">
                <a:solidFill>
                  <a:schemeClr val="bg1"/>
                </a:solidFill>
                <a:latin typeface="proxima-nova-alt-condensed"/>
              </a:rPr>
              <a:t>Credit: C. </a:t>
            </a:r>
            <a:r>
              <a:rPr lang="en" sz="800" b="1" dirty="0" err="1">
                <a:solidFill>
                  <a:schemeClr val="bg1"/>
                </a:solidFill>
                <a:latin typeface="proxima-nova-alt-condensed"/>
              </a:rPr>
              <a:t>Henze</a:t>
            </a:r>
            <a:r>
              <a:rPr lang="en" sz="800" b="1" dirty="0">
                <a:solidFill>
                  <a:schemeClr val="bg1"/>
                </a:solidFill>
                <a:latin typeface="proxima-nova-alt-condensed"/>
              </a:rPr>
              <a:t>, </a:t>
            </a:r>
            <a:r>
              <a:rPr lang="en" sz="800" b="1" dirty="0">
                <a:solidFill>
                  <a:schemeClr val="bg1"/>
                </a:solidFill>
                <a:latin typeface="proxima-nova-alt-condensed"/>
                <a:hlinkClick r:id="rId9">
                  <a:extLst>
                    <a:ext uri="{A12FA001-AC4F-418D-AE19-62706E023703}">
                      <ahyp:hlinkClr xmlns:ahyp="http://schemas.microsoft.com/office/drawing/2018/hyperlinkcolor" val="tx"/>
                    </a:ext>
                  </a:extLst>
                </a:hlinkClick>
              </a:rPr>
              <a:t>NASA Advanced Supercomputing Division</a:t>
            </a:r>
            <a:endParaRPr lang="en-GB" sz="800" dirty="0">
              <a:solidFill>
                <a:schemeClr val="bg1"/>
              </a:solidFill>
            </a:endParaRPr>
          </a:p>
        </p:txBody>
      </p:sp>
    </p:spTree>
    <p:extLst>
      <p:ext uri="{BB962C8B-B14F-4D97-AF65-F5344CB8AC3E}">
        <p14:creationId xmlns:p14="http://schemas.microsoft.com/office/powerpoint/2010/main" val="179174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2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descr="Immagine che contiene screenshot&#10;&#10;Descrizione generata automaticamente">
            <a:extLst>
              <a:ext uri="{FF2B5EF4-FFF2-40B4-BE49-F238E27FC236}">
                <a16:creationId xmlns:a16="http://schemas.microsoft.com/office/drawing/2014/main" id="{4BE86B8B-FEC2-9B47-A160-D3E45FAF0FF2}"/>
              </a:ext>
            </a:extLst>
          </p:cNvPr>
          <p:cNvPicPr>
            <a:picLocks noChangeAspect="1"/>
          </p:cNvPicPr>
          <p:nvPr/>
        </p:nvPicPr>
        <p:blipFill rotWithShape="1">
          <a:blip r:embed="rId3"/>
          <a:srcRect t="39962" b="4737"/>
          <a:stretch/>
        </p:blipFill>
        <p:spPr>
          <a:xfrm>
            <a:off x="1953944" y="3137101"/>
            <a:ext cx="8284112" cy="3080825"/>
          </a:xfrm>
          <a:prstGeom prst="rect">
            <a:avLst/>
          </a:prstGeom>
        </p:spPr>
      </p:pic>
      <p:sp>
        <p:nvSpPr>
          <p:cNvPr id="13" name="CasellaDiTesto 12">
            <a:extLst>
              <a:ext uri="{FF2B5EF4-FFF2-40B4-BE49-F238E27FC236}">
                <a16:creationId xmlns:a16="http://schemas.microsoft.com/office/drawing/2014/main" id="{37003336-390A-B94A-90AB-664C30F63FFA}"/>
              </a:ext>
            </a:extLst>
          </p:cNvPr>
          <p:cNvSpPr txBox="1"/>
          <p:nvPr/>
        </p:nvSpPr>
        <p:spPr>
          <a:xfrm>
            <a:off x="392604" y="12252"/>
            <a:ext cx="1777794" cy="461665"/>
          </a:xfrm>
          <a:prstGeom prst="rect">
            <a:avLst/>
          </a:prstGeom>
          <a:noFill/>
        </p:spPr>
        <p:txBody>
          <a:bodyPr wrap="none" rtlCol="0">
            <a:spAutoFit/>
          </a:bodyPr>
          <a:lstStyle/>
          <a:p>
            <a:r>
              <a:rPr lang="en-GB" sz="2400" b="1" dirty="0">
                <a:solidFill>
                  <a:schemeClr val="bg2">
                    <a:lumMod val="50000"/>
                  </a:schemeClr>
                </a:solidFill>
              </a:rPr>
              <a:t>Introduction</a:t>
            </a:r>
          </a:p>
        </p:txBody>
      </p:sp>
      <p:pic>
        <p:nvPicPr>
          <p:cNvPr id="38" name="Immagine 37">
            <a:extLst>
              <a:ext uri="{FF2B5EF4-FFF2-40B4-BE49-F238E27FC236}">
                <a16:creationId xmlns:a16="http://schemas.microsoft.com/office/drawing/2014/main" id="{B993333B-6B39-BB42-8ACF-B0C7F673393C}"/>
              </a:ext>
            </a:extLst>
          </p:cNvPr>
          <p:cNvPicPr>
            <a:picLocks noChangeAspect="1"/>
          </p:cNvPicPr>
          <p:nvPr/>
        </p:nvPicPr>
        <p:blipFill>
          <a:blip r:embed="rId4"/>
          <a:stretch>
            <a:fillRect/>
          </a:stretch>
        </p:blipFill>
        <p:spPr>
          <a:xfrm>
            <a:off x="11714988" y="6441053"/>
            <a:ext cx="446215" cy="353834"/>
          </a:xfrm>
          <a:prstGeom prst="rect">
            <a:avLst/>
          </a:prstGeom>
        </p:spPr>
      </p:pic>
      <p:sp>
        <p:nvSpPr>
          <p:cNvPr id="41" name="Rettangolo 40">
            <a:extLst>
              <a:ext uri="{FF2B5EF4-FFF2-40B4-BE49-F238E27FC236}">
                <a16:creationId xmlns:a16="http://schemas.microsoft.com/office/drawing/2014/main" id="{8F3E6CFD-55B9-844A-92EA-47E9F269BEFF}"/>
              </a:ext>
            </a:extLst>
          </p:cNvPr>
          <p:cNvSpPr/>
          <p:nvPr/>
        </p:nvSpPr>
        <p:spPr>
          <a:xfrm>
            <a:off x="7990450" y="6498200"/>
            <a:ext cx="3487008" cy="276999"/>
          </a:xfrm>
          <a:prstGeom prst="rect">
            <a:avLst/>
          </a:prstGeom>
        </p:spPr>
        <p:txBody>
          <a:bodyPr wrap="square">
            <a:spAutoFit/>
          </a:bodyPr>
          <a:lstStyle/>
          <a:p>
            <a:r>
              <a:rPr lang="en" sz="1200" b="1" dirty="0">
                <a:solidFill>
                  <a:schemeClr val="bg2">
                    <a:lumMod val="50000"/>
                  </a:schemeClr>
                </a:solidFill>
                <a:latin typeface="+mj-lt"/>
              </a:rPr>
              <a:t>(Figures Adapted from Qiu and Chen, 2005)</a:t>
            </a:r>
            <a:endParaRPr lang="en" sz="1200" dirty="0">
              <a:solidFill>
                <a:schemeClr val="bg2">
                  <a:lumMod val="50000"/>
                </a:schemeClr>
              </a:solidFill>
              <a:effectLst/>
              <a:latin typeface="+mj-lt"/>
            </a:endParaRPr>
          </a:p>
        </p:txBody>
      </p:sp>
      <p:sp>
        <p:nvSpPr>
          <p:cNvPr id="20" name="Rettangolo 19">
            <a:extLst>
              <a:ext uri="{FF2B5EF4-FFF2-40B4-BE49-F238E27FC236}">
                <a16:creationId xmlns:a16="http://schemas.microsoft.com/office/drawing/2014/main" id="{C827BE96-ADF4-EE41-A786-45720D0F6EA0}"/>
              </a:ext>
            </a:extLst>
          </p:cNvPr>
          <p:cNvSpPr/>
          <p:nvPr/>
        </p:nvSpPr>
        <p:spPr>
          <a:xfrm>
            <a:off x="1281500" y="803636"/>
            <a:ext cx="9761637" cy="2154436"/>
          </a:xfrm>
          <a:prstGeom prst="rect">
            <a:avLst/>
          </a:prstGeom>
        </p:spPr>
        <p:txBody>
          <a:bodyPr wrap="square">
            <a:spAutoFit/>
          </a:bodyPr>
          <a:lstStyle/>
          <a:p>
            <a:pPr algn="ctr"/>
            <a:r>
              <a:rPr lang="en" sz="2400" b="1" dirty="0">
                <a:solidFill>
                  <a:schemeClr val="bg2">
                    <a:lumMod val="25000"/>
                  </a:schemeClr>
                </a:solidFill>
                <a:latin typeface="+mj-lt"/>
              </a:rPr>
              <a:t>Why study the Kuroshio Extension (KE) from a Climatic Point of View? </a:t>
            </a:r>
          </a:p>
          <a:p>
            <a:endParaRPr lang="en" sz="2000" dirty="0">
              <a:solidFill>
                <a:schemeClr val="bg2">
                  <a:lumMod val="25000"/>
                </a:schemeClr>
              </a:solidFill>
              <a:latin typeface="+mj-lt"/>
            </a:endParaRPr>
          </a:p>
          <a:p>
            <a:pPr algn="just">
              <a:buFont typeface="Arial" panose="020B0604020202020204" pitchFamily="34" charset="0"/>
              <a:buChar char="•"/>
            </a:pPr>
            <a:r>
              <a:rPr lang="en" dirty="0">
                <a:solidFill>
                  <a:schemeClr val="bg2">
                    <a:lumMod val="25000"/>
                  </a:schemeClr>
                </a:solidFill>
                <a:latin typeface="+mj-lt"/>
              </a:rPr>
              <a:t>Highest eddy kinetic energy level (EKE) in the North Pacific Ocean. EKE changes lead to high temperature anomalies that are capable of enhancing the variability of the midlatitude coupled ocean–atmosphere system.</a:t>
            </a:r>
          </a:p>
          <a:p>
            <a:pPr algn="just">
              <a:buFont typeface="Arial" panose="020B0604020202020204" pitchFamily="34" charset="0"/>
              <a:buChar char="•"/>
            </a:pPr>
            <a:r>
              <a:rPr lang="en" dirty="0">
                <a:solidFill>
                  <a:schemeClr val="bg2">
                    <a:lumMod val="25000"/>
                  </a:schemeClr>
                </a:solidFill>
                <a:latin typeface="+mj-lt"/>
              </a:rPr>
              <a:t>The KE is known to undergo relevant variations on the decadal time scale. The mechanisms that generate the mean structure of the KE and its low frequency variability (LFV) are still under debate. </a:t>
            </a:r>
            <a:endParaRPr lang="en" dirty="0">
              <a:solidFill>
                <a:schemeClr val="bg2">
                  <a:lumMod val="25000"/>
                </a:schemeClr>
              </a:solidFill>
              <a:effectLst/>
              <a:latin typeface="+mj-lt"/>
            </a:endParaRPr>
          </a:p>
        </p:txBody>
      </p:sp>
    </p:spTree>
    <p:extLst>
      <p:ext uri="{BB962C8B-B14F-4D97-AF65-F5344CB8AC3E}">
        <p14:creationId xmlns:p14="http://schemas.microsoft.com/office/powerpoint/2010/main" val="193766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screenshot&#10;&#10;Descrizione generata automaticamente">
            <a:extLst>
              <a:ext uri="{FF2B5EF4-FFF2-40B4-BE49-F238E27FC236}">
                <a16:creationId xmlns:a16="http://schemas.microsoft.com/office/drawing/2014/main" id="{CA87157F-4511-9142-8A4F-49E5CAA509FA}"/>
              </a:ext>
            </a:extLst>
          </p:cNvPr>
          <p:cNvPicPr>
            <a:picLocks noChangeAspect="1"/>
          </p:cNvPicPr>
          <p:nvPr/>
        </p:nvPicPr>
        <p:blipFill rotWithShape="1">
          <a:blip r:embed="rId3"/>
          <a:srcRect b="32009"/>
          <a:stretch/>
        </p:blipFill>
        <p:spPr>
          <a:xfrm>
            <a:off x="1984512" y="643467"/>
            <a:ext cx="8222975" cy="3787856"/>
          </a:xfrm>
          <a:prstGeom prst="rect">
            <a:avLst/>
          </a:prstGeom>
        </p:spPr>
      </p:pic>
      <p:pic>
        <p:nvPicPr>
          <p:cNvPr id="6" name="Immagine 5">
            <a:extLst>
              <a:ext uri="{FF2B5EF4-FFF2-40B4-BE49-F238E27FC236}">
                <a16:creationId xmlns:a16="http://schemas.microsoft.com/office/drawing/2014/main" id="{42D6B311-0B97-4847-A6AB-7C762D100DF9}"/>
              </a:ext>
            </a:extLst>
          </p:cNvPr>
          <p:cNvPicPr>
            <a:picLocks noChangeAspect="1"/>
          </p:cNvPicPr>
          <p:nvPr/>
        </p:nvPicPr>
        <p:blipFill>
          <a:blip r:embed="rId4"/>
          <a:stretch>
            <a:fillRect/>
          </a:stretch>
        </p:blipFill>
        <p:spPr>
          <a:xfrm>
            <a:off x="11714988" y="6441053"/>
            <a:ext cx="446215" cy="353834"/>
          </a:xfrm>
          <a:prstGeom prst="rect">
            <a:avLst/>
          </a:prstGeom>
        </p:spPr>
      </p:pic>
      <p:sp>
        <p:nvSpPr>
          <p:cNvPr id="8" name="CasellaDiTesto 7">
            <a:extLst>
              <a:ext uri="{FF2B5EF4-FFF2-40B4-BE49-F238E27FC236}">
                <a16:creationId xmlns:a16="http://schemas.microsoft.com/office/drawing/2014/main" id="{1AFB5C29-CB8A-F94A-8749-A750E00E57B5}"/>
              </a:ext>
            </a:extLst>
          </p:cNvPr>
          <p:cNvSpPr txBox="1"/>
          <p:nvPr/>
        </p:nvSpPr>
        <p:spPr>
          <a:xfrm>
            <a:off x="392604" y="12252"/>
            <a:ext cx="1777794" cy="461665"/>
          </a:xfrm>
          <a:prstGeom prst="rect">
            <a:avLst/>
          </a:prstGeom>
          <a:noFill/>
        </p:spPr>
        <p:txBody>
          <a:bodyPr wrap="none" rtlCol="0">
            <a:spAutoFit/>
          </a:bodyPr>
          <a:lstStyle/>
          <a:p>
            <a:r>
              <a:rPr lang="en-GB" sz="2400" b="1" dirty="0">
                <a:solidFill>
                  <a:schemeClr val="bg2">
                    <a:lumMod val="50000"/>
                  </a:schemeClr>
                </a:solidFill>
              </a:rPr>
              <a:t>Introduction</a:t>
            </a:r>
          </a:p>
        </p:txBody>
      </p:sp>
      <p:sp>
        <p:nvSpPr>
          <p:cNvPr id="4" name="Rettangolo 3">
            <a:extLst>
              <a:ext uri="{FF2B5EF4-FFF2-40B4-BE49-F238E27FC236}">
                <a16:creationId xmlns:a16="http://schemas.microsoft.com/office/drawing/2014/main" id="{AEB5AFC0-0939-E240-814A-CA8597992A8B}"/>
              </a:ext>
            </a:extLst>
          </p:cNvPr>
          <p:cNvSpPr/>
          <p:nvPr/>
        </p:nvSpPr>
        <p:spPr>
          <a:xfrm>
            <a:off x="1984512" y="4608799"/>
            <a:ext cx="8222974" cy="1477328"/>
          </a:xfrm>
          <a:prstGeom prst="rect">
            <a:avLst/>
          </a:prstGeom>
        </p:spPr>
        <p:txBody>
          <a:bodyPr wrap="square">
            <a:spAutoFit/>
          </a:bodyPr>
          <a:lstStyle/>
          <a:p>
            <a:pPr algn="ctr">
              <a:buFont typeface="Arial" panose="020B0604020202020204" pitchFamily="34" charset="0"/>
              <a:buChar char="•"/>
            </a:pPr>
            <a:r>
              <a:rPr lang="en" dirty="0">
                <a:solidFill>
                  <a:schemeClr val="bg2">
                    <a:lumMod val="25000"/>
                  </a:schemeClr>
                </a:solidFill>
                <a:latin typeface="+mj-lt"/>
              </a:rPr>
              <a:t>Synchronization with external forcings (Qiu and Chen, 2005,2010).</a:t>
            </a:r>
          </a:p>
          <a:p>
            <a:pPr algn="ctr">
              <a:buFont typeface="Arial" panose="020B0604020202020204" pitchFamily="34" charset="0"/>
              <a:buChar char="•"/>
            </a:pPr>
            <a:r>
              <a:rPr lang="en" dirty="0">
                <a:solidFill>
                  <a:schemeClr val="bg2">
                    <a:lumMod val="25000"/>
                  </a:schemeClr>
                </a:solidFill>
                <a:latin typeface="+mj-lt"/>
              </a:rPr>
              <a:t>Many authors have suggested that nonlinear intrinsic oceanic mechanisms can play a fundamental role in the phenomenon (Pierini, 2006).</a:t>
            </a:r>
          </a:p>
          <a:p>
            <a:pPr algn="ctr">
              <a:buFont typeface="Arial" panose="020B0604020202020204" pitchFamily="34" charset="0"/>
              <a:buChar char="•"/>
            </a:pPr>
            <a:r>
              <a:rPr lang="en" dirty="0">
                <a:solidFill>
                  <a:schemeClr val="bg2">
                    <a:lumMod val="25000"/>
                  </a:schemeClr>
                </a:solidFill>
                <a:latin typeface="+mj-lt"/>
              </a:rPr>
              <a:t>The KE LFV is interpreted as a case of intrinsic climate variability paced by external forcing through the coherence resonance mechanism (Pierini, 2014).</a:t>
            </a:r>
          </a:p>
        </p:txBody>
      </p:sp>
      <p:sp>
        <p:nvSpPr>
          <p:cNvPr id="10" name="Rettangolo 9">
            <a:extLst>
              <a:ext uri="{FF2B5EF4-FFF2-40B4-BE49-F238E27FC236}">
                <a16:creationId xmlns:a16="http://schemas.microsoft.com/office/drawing/2014/main" id="{6BC9D668-2C4A-274B-8A12-6A2B469FF4D4}"/>
              </a:ext>
            </a:extLst>
          </p:cNvPr>
          <p:cNvSpPr/>
          <p:nvPr/>
        </p:nvSpPr>
        <p:spPr>
          <a:xfrm>
            <a:off x="7990450" y="6498200"/>
            <a:ext cx="3487008" cy="276999"/>
          </a:xfrm>
          <a:prstGeom prst="rect">
            <a:avLst/>
          </a:prstGeom>
        </p:spPr>
        <p:txBody>
          <a:bodyPr wrap="square">
            <a:spAutoFit/>
          </a:bodyPr>
          <a:lstStyle/>
          <a:p>
            <a:r>
              <a:rPr lang="en" sz="1200" b="1" dirty="0">
                <a:solidFill>
                  <a:schemeClr val="bg2">
                    <a:lumMod val="50000"/>
                  </a:schemeClr>
                </a:solidFill>
                <a:latin typeface="+mj-lt"/>
              </a:rPr>
              <a:t>(Figures Adapted from Qiu and Chen, 2005, 2010)</a:t>
            </a:r>
            <a:endParaRPr lang="en" sz="1200" dirty="0">
              <a:solidFill>
                <a:schemeClr val="bg2">
                  <a:lumMod val="50000"/>
                </a:schemeClr>
              </a:solidFill>
              <a:effectLst/>
              <a:latin typeface="+mj-lt"/>
            </a:endParaRPr>
          </a:p>
        </p:txBody>
      </p:sp>
      <p:grpSp>
        <p:nvGrpSpPr>
          <p:cNvPr id="5" name="Gruppo 4">
            <a:extLst>
              <a:ext uri="{FF2B5EF4-FFF2-40B4-BE49-F238E27FC236}">
                <a16:creationId xmlns:a16="http://schemas.microsoft.com/office/drawing/2014/main" id="{29C182AB-5BD1-8B46-8B34-B25E1D2F0097}"/>
              </a:ext>
            </a:extLst>
          </p:cNvPr>
          <p:cNvGrpSpPr/>
          <p:nvPr/>
        </p:nvGrpSpPr>
        <p:grpSpPr>
          <a:xfrm>
            <a:off x="6218273" y="1651290"/>
            <a:ext cx="257916" cy="1843506"/>
            <a:chOff x="6218273" y="1651290"/>
            <a:chExt cx="257916" cy="1843506"/>
          </a:xfrm>
        </p:grpSpPr>
        <p:sp>
          <p:nvSpPr>
            <p:cNvPr id="3" name="CasellaDiTesto 2">
              <a:extLst>
                <a:ext uri="{FF2B5EF4-FFF2-40B4-BE49-F238E27FC236}">
                  <a16:creationId xmlns:a16="http://schemas.microsoft.com/office/drawing/2014/main" id="{7BE175CB-DB0A-CE43-AA09-2EE666FCE95B}"/>
                </a:ext>
              </a:extLst>
            </p:cNvPr>
            <p:cNvSpPr txBox="1"/>
            <p:nvPr/>
          </p:nvSpPr>
          <p:spPr>
            <a:xfrm rot="5400000">
              <a:off x="6168573" y="1712685"/>
              <a:ext cx="369012" cy="246221"/>
            </a:xfrm>
            <a:prstGeom prst="rect">
              <a:avLst/>
            </a:prstGeom>
            <a:noFill/>
          </p:spPr>
          <p:txBody>
            <a:bodyPr wrap="none" rtlCol="0">
              <a:spAutoFit/>
            </a:bodyPr>
            <a:lstStyle/>
            <a:p>
              <a:r>
                <a:rPr lang="en-GB" sz="1000" b="1" dirty="0">
                  <a:solidFill>
                    <a:schemeClr val="bg2">
                      <a:lumMod val="25000"/>
                    </a:schemeClr>
                  </a:solidFill>
                </a:rPr>
                <a:t>LKE</a:t>
              </a:r>
            </a:p>
          </p:txBody>
        </p:sp>
        <p:sp>
          <p:nvSpPr>
            <p:cNvPr id="11" name="CasellaDiTesto 10">
              <a:extLst>
                <a:ext uri="{FF2B5EF4-FFF2-40B4-BE49-F238E27FC236}">
                  <a16:creationId xmlns:a16="http://schemas.microsoft.com/office/drawing/2014/main" id="{57F31505-7CCB-7144-B2F7-B50C17CD41F6}"/>
                </a:ext>
              </a:extLst>
            </p:cNvPr>
            <p:cNvSpPr txBox="1"/>
            <p:nvPr/>
          </p:nvSpPr>
          <p:spPr>
            <a:xfrm rot="5400000">
              <a:off x="6162963" y="2391765"/>
              <a:ext cx="380232" cy="246221"/>
            </a:xfrm>
            <a:prstGeom prst="rect">
              <a:avLst/>
            </a:prstGeom>
            <a:noFill/>
          </p:spPr>
          <p:txBody>
            <a:bodyPr wrap="none" rtlCol="0">
              <a:spAutoFit/>
            </a:bodyPr>
            <a:lstStyle/>
            <a:p>
              <a:r>
                <a:rPr lang="en-GB" sz="1000" b="1" dirty="0">
                  <a:solidFill>
                    <a:schemeClr val="bg2">
                      <a:lumMod val="25000"/>
                    </a:schemeClr>
                  </a:solidFill>
                </a:rPr>
                <a:t>EKE</a:t>
              </a:r>
            </a:p>
          </p:txBody>
        </p:sp>
        <p:sp>
          <p:nvSpPr>
            <p:cNvPr id="12" name="CasellaDiTesto 11">
              <a:extLst>
                <a:ext uri="{FF2B5EF4-FFF2-40B4-BE49-F238E27FC236}">
                  <a16:creationId xmlns:a16="http://schemas.microsoft.com/office/drawing/2014/main" id="{51E60B1A-1E55-DE44-B54E-79233F129ECC}"/>
                </a:ext>
              </a:extLst>
            </p:cNvPr>
            <p:cNvSpPr txBox="1"/>
            <p:nvPr/>
          </p:nvSpPr>
          <p:spPr>
            <a:xfrm rot="5400000">
              <a:off x="6028638" y="3058939"/>
              <a:ext cx="625492" cy="246221"/>
            </a:xfrm>
            <a:prstGeom prst="rect">
              <a:avLst/>
            </a:prstGeom>
            <a:noFill/>
          </p:spPr>
          <p:txBody>
            <a:bodyPr wrap="none" rtlCol="0">
              <a:spAutoFit/>
            </a:bodyPr>
            <a:lstStyle/>
            <a:p>
              <a:r>
                <a:rPr lang="en-GB" sz="1000" b="1" dirty="0">
                  <a:solidFill>
                    <a:schemeClr val="bg2">
                      <a:lumMod val="25000"/>
                    </a:schemeClr>
                  </a:solidFill>
                </a:rPr>
                <a:t>Latitude</a:t>
              </a:r>
            </a:p>
          </p:txBody>
        </p:sp>
      </p:grpSp>
      <p:sp>
        <p:nvSpPr>
          <p:cNvPr id="13" name="CasellaDiTesto 12">
            <a:extLst>
              <a:ext uri="{FF2B5EF4-FFF2-40B4-BE49-F238E27FC236}">
                <a16:creationId xmlns:a16="http://schemas.microsoft.com/office/drawing/2014/main" id="{0772D91D-ED20-D843-87D5-FF827A89C9EB}"/>
              </a:ext>
            </a:extLst>
          </p:cNvPr>
          <p:cNvSpPr txBox="1"/>
          <p:nvPr/>
        </p:nvSpPr>
        <p:spPr>
          <a:xfrm rot="5400000">
            <a:off x="8924094" y="2579028"/>
            <a:ext cx="1915909" cy="246221"/>
          </a:xfrm>
          <a:prstGeom prst="rect">
            <a:avLst/>
          </a:prstGeom>
          <a:noFill/>
        </p:spPr>
        <p:txBody>
          <a:bodyPr wrap="none" rtlCol="0">
            <a:spAutoFit/>
          </a:bodyPr>
          <a:lstStyle/>
          <a:p>
            <a:r>
              <a:rPr lang="en-GB" sz="1000" b="1" dirty="0">
                <a:solidFill>
                  <a:schemeClr val="bg2">
                    <a:lumMod val="25000"/>
                  </a:schemeClr>
                </a:solidFill>
              </a:rPr>
              <a:t>Pacific Decadal Oscillation (PDO)</a:t>
            </a:r>
          </a:p>
        </p:txBody>
      </p:sp>
      <p:sp>
        <p:nvSpPr>
          <p:cNvPr id="14" name="CasellaDiTesto 13">
            <a:extLst>
              <a:ext uri="{FF2B5EF4-FFF2-40B4-BE49-F238E27FC236}">
                <a16:creationId xmlns:a16="http://schemas.microsoft.com/office/drawing/2014/main" id="{1FBE23CF-5AFD-0B4F-95D4-6465808B989D}"/>
              </a:ext>
            </a:extLst>
          </p:cNvPr>
          <p:cNvSpPr txBox="1"/>
          <p:nvPr/>
        </p:nvSpPr>
        <p:spPr>
          <a:xfrm>
            <a:off x="6923316" y="3868004"/>
            <a:ext cx="369012" cy="246221"/>
          </a:xfrm>
          <a:prstGeom prst="rect">
            <a:avLst/>
          </a:prstGeom>
          <a:noFill/>
        </p:spPr>
        <p:txBody>
          <a:bodyPr wrap="none" rtlCol="0">
            <a:spAutoFit/>
          </a:bodyPr>
          <a:lstStyle/>
          <a:p>
            <a:r>
              <a:rPr lang="en-GB" sz="1000" b="1" dirty="0">
                <a:solidFill>
                  <a:schemeClr val="bg2">
                    <a:lumMod val="25000"/>
                  </a:schemeClr>
                </a:solidFill>
              </a:rPr>
              <a:t>LKE</a:t>
            </a:r>
          </a:p>
        </p:txBody>
      </p:sp>
    </p:spTree>
    <p:extLst>
      <p:ext uri="{BB962C8B-B14F-4D97-AF65-F5344CB8AC3E}">
        <p14:creationId xmlns:p14="http://schemas.microsoft.com/office/powerpoint/2010/main" val="352374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6452564-983E-D544-9438-E208EE2462B5}"/>
              </a:ext>
            </a:extLst>
          </p:cNvPr>
          <p:cNvSpPr/>
          <p:nvPr/>
        </p:nvSpPr>
        <p:spPr>
          <a:xfrm>
            <a:off x="473611" y="357277"/>
            <a:ext cx="11241377" cy="1600438"/>
          </a:xfrm>
          <a:prstGeom prst="rect">
            <a:avLst/>
          </a:prstGeom>
        </p:spPr>
        <p:txBody>
          <a:bodyPr wrap="square">
            <a:spAutoFit/>
          </a:bodyPr>
          <a:lstStyle/>
          <a:p>
            <a:r>
              <a:rPr lang="en" sz="3600" b="1" dirty="0">
                <a:solidFill>
                  <a:schemeClr val="bg2">
                    <a:lumMod val="25000"/>
                  </a:schemeClr>
                </a:solidFill>
                <a:latin typeface="+mj-lt"/>
              </a:rPr>
              <a:t>QUESTION</a:t>
            </a:r>
          </a:p>
          <a:p>
            <a:endParaRPr lang="en" dirty="0">
              <a:solidFill>
                <a:srgbClr val="C30004"/>
              </a:solidFill>
              <a:latin typeface="+mj-lt"/>
            </a:endParaRPr>
          </a:p>
          <a:p>
            <a:r>
              <a:rPr lang="en" sz="2400" dirty="0">
                <a:solidFill>
                  <a:schemeClr val="bg2">
                    <a:lumMod val="25000"/>
                  </a:schemeClr>
                </a:solidFill>
                <a:latin typeface="+mj-lt"/>
              </a:rPr>
              <a:t>What is the role of the intrinsic variability and external forcing in driving the KE LFV?</a:t>
            </a:r>
          </a:p>
          <a:p>
            <a:endParaRPr lang="en" sz="2000" dirty="0">
              <a:solidFill>
                <a:schemeClr val="bg2">
                  <a:lumMod val="25000"/>
                </a:schemeClr>
              </a:solidFill>
              <a:latin typeface="+mj-lt"/>
            </a:endParaRPr>
          </a:p>
        </p:txBody>
      </p:sp>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6" name="Rettangolo 5">
            <a:extLst>
              <a:ext uri="{FF2B5EF4-FFF2-40B4-BE49-F238E27FC236}">
                <a16:creationId xmlns:a16="http://schemas.microsoft.com/office/drawing/2014/main" id="{1076989E-B0F3-824F-9D0F-2CF6F2A99B0B}"/>
              </a:ext>
            </a:extLst>
          </p:cNvPr>
          <p:cNvSpPr/>
          <p:nvPr/>
        </p:nvSpPr>
        <p:spPr>
          <a:xfrm>
            <a:off x="365760" y="357277"/>
            <a:ext cx="11349228" cy="3071723"/>
          </a:xfrm>
          <a:prstGeom prst="rect">
            <a:avLst/>
          </a:prstGeom>
          <a:solidFill>
            <a:schemeClr val="accent3">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368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F4333CA-8A33-B942-84EB-C54A1448DFB4}"/>
              </a:ext>
            </a:extLst>
          </p:cNvPr>
          <p:cNvSpPr/>
          <p:nvPr/>
        </p:nvSpPr>
        <p:spPr>
          <a:xfrm>
            <a:off x="365760" y="357277"/>
            <a:ext cx="11349228" cy="3071723"/>
          </a:xfrm>
          <a:prstGeom prst="rect">
            <a:avLst/>
          </a:prstGeom>
          <a:solidFill>
            <a:schemeClr val="accent3">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ttangolo 3">
            <a:extLst>
              <a:ext uri="{FF2B5EF4-FFF2-40B4-BE49-F238E27FC236}">
                <a16:creationId xmlns:a16="http://schemas.microsoft.com/office/drawing/2014/main" id="{46452564-983E-D544-9438-E208EE2462B5}"/>
              </a:ext>
            </a:extLst>
          </p:cNvPr>
          <p:cNvSpPr/>
          <p:nvPr/>
        </p:nvSpPr>
        <p:spPr>
          <a:xfrm>
            <a:off x="473611" y="357277"/>
            <a:ext cx="11241377" cy="2893100"/>
          </a:xfrm>
          <a:prstGeom prst="rect">
            <a:avLst/>
          </a:prstGeom>
        </p:spPr>
        <p:txBody>
          <a:bodyPr wrap="square">
            <a:spAutoFit/>
          </a:bodyPr>
          <a:lstStyle/>
          <a:p>
            <a:r>
              <a:rPr lang="en" sz="3600" b="1" dirty="0">
                <a:solidFill>
                  <a:schemeClr val="bg2">
                    <a:lumMod val="25000"/>
                  </a:schemeClr>
                </a:solidFill>
                <a:latin typeface="+mj-lt"/>
              </a:rPr>
              <a:t>QUESTION</a:t>
            </a:r>
          </a:p>
          <a:p>
            <a:endParaRPr lang="en" dirty="0">
              <a:solidFill>
                <a:srgbClr val="C30004"/>
              </a:solidFill>
              <a:latin typeface="+mj-lt"/>
            </a:endParaRPr>
          </a:p>
          <a:p>
            <a:r>
              <a:rPr lang="en" sz="2400" dirty="0">
                <a:solidFill>
                  <a:schemeClr val="bg2">
                    <a:lumMod val="25000"/>
                  </a:schemeClr>
                </a:solidFill>
                <a:latin typeface="+mj-lt"/>
              </a:rPr>
              <a:t>What is the role of the intrinsic variability and external forcing in driving the KE LFV?</a:t>
            </a:r>
          </a:p>
          <a:p>
            <a:endParaRPr lang="en" sz="2400" dirty="0">
              <a:solidFill>
                <a:schemeClr val="bg2">
                  <a:lumMod val="25000"/>
                </a:schemeClr>
              </a:solidFill>
              <a:latin typeface="+mj-lt"/>
            </a:endParaRPr>
          </a:p>
          <a:p>
            <a:r>
              <a:rPr lang="en" sz="3600" b="1" dirty="0">
                <a:solidFill>
                  <a:schemeClr val="bg2">
                    <a:lumMod val="25000"/>
                  </a:schemeClr>
                </a:solidFill>
                <a:latin typeface="+mj-lt"/>
              </a:rPr>
              <a:t>METHOD</a:t>
            </a:r>
          </a:p>
          <a:p>
            <a:endParaRPr lang="en" sz="2000" b="1" dirty="0">
              <a:solidFill>
                <a:schemeClr val="bg2">
                  <a:lumMod val="25000"/>
                </a:schemeClr>
              </a:solidFill>
              <a:latin typeface="+mj-lt"/>
            </a:endParaRPr>
          </a:p>
          <a:p>
            <a:r>
              <a:rPr lang="en" sz="2400" dirty="0">
                <a:solidFill>
                  <a:schemeClr val="bg2">
                    <a:lumMod val="25000"/>
                  </a:schemeClr>
                </a:solidFill>
                <a:latin typeface="+mj-lt"/>
              </a:rPr>
              <a:t>To explore a</a:t>
            </a:r>
            <a:r>
              <a:rPr lang="en" sz="2400" i="1" dirty="0">
                <a:solidFill>
                  <a:schemeClr val="bg2">
                    <a:lumMod val="25000"/>
                  </a:schemeClr>
                </a:solidFill>
                <a:latin typeface="+mj-lt"/>
              </a:rPr>
              <a:t> large </a:t>
            </a:r>
            <a:r>
              <a:rPr lang="en" sz="2400" dirty="0">
                <a:solidFill>
                  <a:schemeClr val="bg2">
                    <a:lumMod val="25000"/>
                  </a:schemeClr>
                </a:solidFill>
                <a:latin typeface="+mj-lt"/>
              </a:rPr>
              <a:t>ensemble of ocean-only eddy-permitting model simulations: </a:t>
            </a:r>
            <a:r>
              <a:rPr lang="en" sz="2400" b="1" dirty="0">
                <a:solidFill>
                  <a:schemeClr val="bg2">
                    <a:lumMod val="25000"/>
                  </a:schemeClr>
                </a:solidFill>
                <a:latin typeface="+mj-lt"/>
              </a:rPr>
              <a:t>OCCIPUT</a:t>
            </a:r>
            <a:r>
              <a:rPr lang="en" sz="2400" dirty="0">
                <a:solidFill>
                  <a:schemeClr val="bg2">
                    <a:lumMod val="25000"/>
                  </a:schemeClr>
                </a:solidFill>
                <a:latin typeface="+mj-lt"/>
              </a:rPr>
              <a:t> </a:t>
            </a:r>
          </a:p>
        </p:txBody>
      </p:sp>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Tree>
    <p:extLst>
      <p:ext uri="{BB962C8B-B14F-4D97-AF65-F5344CB8AC3E}">
        <p14:creationId xmlns:p14="http://schemas.microsoft.com/office/powerpoint/2010/main" val="288076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3B47905E-F4FE-7940-BD75-69E967B9F8BB}"/>
              </a:ext>
            </a:extLst>
          </p:cNvPr>
          <p:cNvSpPr txBox="1"/>
          <p:nvPr/>
        </p:nvSpPr>
        <p:spPr>
          <a:xfrm>
            <a:off x="526073" y="46657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dirty="0">
                <a:solidFill>
                  <a:srgbClr val="FFFFFF"/>
                </a:solidFill>
                <a:latin typeface="+mj-lt"/>
                <a:ea typeface="+mj-ea"/>
                <a:cs typeface="+mj-cs"/>
              </a:rPr>
              <a:t>OCCIPUT</a:t>
            </a:r>
            <a:r>
              <a:rPr lang="en-US" sz="4800" kern="1200" baseline="30000" dirty="0">
                <a:solidFill>
                  <a:srgbClr val="FFFFFF"/>
                </a:solidFill>
                <a:latin typeface="+mj-lt"/>
                <a:ea typeface="+mj-ea"/>
                <a:cs typeface="+mj-cs"/>
              </a:rPr>
              <a:t>*</a:t>
            </a:r>
            <a:endParaRPr lang="en-US" sz="5400" kern="1200" baseline="30000" dirty="0">
              <a:solidFill>
                <a:srgbClr val="FFFFFF"/>
              </a:solidFill>
              <a:latin typeface="+mj-lt"/>
              <a:ea typeface="+mj-ea"/>
              <a:cs typeface="+mj-cs"/>
            </a:endParaRPr>
          </a:p>
        </p:txBody>
      </p:sp>
      <p:cxnSp>
        <p:nvCxnSpPr>
          <p:cNvPr id="31" name="Straight Connector 2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8" name="Tabella 7">
            <a:extLst>
              <a:ext uri="{FF2B5EF4-FFF2-40B4-BE49-F238E27FC236}">
                <a16:creationId xmlns:a16="http://schemas.microsoft.com/office/drawing/2014/main" id="{D95B9E81-BB36-284A-9A64-EF2229B216B1}"/>
              </a:ext>
            </a:extLst>
          </p:cNvPr>
          <p:cNvGraphicFramePr>
            <a:graphicFrameLocks noGrp="1"/>
          </p:cNvGraphicFramePr>
          <p:nvPr>
            <p:extLst>
              <p:ext uri="{D42A27DB-BD31-4B8C-83A1-F6EECF244321}">
                <p14:modId xmlns:p14="http://schemas.microsoft.com/office/powerpoint/2010/main" val="2880265273"/>
              </p:ext>
            </p:extLst>
          </p:nvPr>
        </p:nvGraphicFramePr>
        <p:xfrm>
          <a:off x="376311" y="2497293"/>
          <a:ext cx="11496822" cy="3312343"/>
        </p:xfrm>
        <a:graphic>
          <a:graphicData uri="http://schemas.openxmlformats.org/drawingml/2006/table">
            <a:tbl>
              <a:tblPr firstRow="1" firstCol="1" bandRow="1">
                <a:noFill/>
                <a:tableStyleId>{8799B23B-EC83-4686-B30A-512413B5E67A}</a:tableStyleId>
              </a:tblPr>
              <a:tblGrid>
                <a:gridCol w="1643016">
                  <a:extLst>
                    <a:ext uri="{9D8B030D-6E8A-4147-A177-3AD203B41FA5}">
                      <a16:colId xmlns:a16="http://schemas.microsoft.com/office/drawing/2014/main" val="1463733284"/>
                    </a:ext>
                  </a:extLst>
                </a:gridCol>
                <a:gridCol w="1657152">
                  <a:extLst>
                    <a:ext uri="{9D8B030D-6E8A-4147-A177-3AD203B41FA5}">
                      <a16:colId xmlns:a16="http://schemas.microsoft.com/office/drawing/2014/main" val="2187304654"/>
                    </a:ext>
                  </a:extLst>
                </a:gridCol>
                <a:gridCol w="1504915">
                  <a:extLst>
                    <a:ext uri="{9D8B030D-6E8A-4147-A177-3AD203B41FA5}">
                      <a16:colId xmlns:a16="http://schemas.microsoft.com/office/drawing/2014/main" val="594735283"/>
                    </a:ext>
                  </a:extLst>
                </a:gridCol>
                <a:gridCol w="2295731">
                  <a:extLst>
                    <a:ext uri="{9D8B030D-6E8A-4147-A177-3AD203B41FA5}">
                      <a16:colId xmlns:a16="http://schemas.microsoft.com/office/drawing/2014/main" val="2703835946"/>
                    </a:ext>
                  </a:extLst>
                </a:gridCol>
                <a:gridCol w="2198004">
                  <a:extLst>
                    <a:ext uri="{9D8B030D-6E8A-4147-A177-3AD203B41FA5}">
                      <a16:colId xmlns:a16="http://schemas.microsoft.com/office/drawing/2014/main" val="4110368776"/>
                    </a:ext>
                  </a:extLst>
                </a:gridCol>
                <a:gridCol w="2198004">
                  <a:extLst>
                    <a:ext uri="{9D8B030D-6E8A-4147-A177-3AD203B41FA5}">
                      <a16:colId xmlns:a16="http://schemas.microsoft.com/office/drawing/2014/main" val="291211150"/>
                    </a:ext>
                  </a:extLst>
                </a:gridCol>
              </a:tblGrid>
              <a:tr h="878951">
                <a:tc>
                  <a:txBody>
                    <a:bodyPr/>
                    <a:lstStyle/>
                    <a:p>
                      <a:pPr algn="ctr">
                        <a:lnSpc>
                          <a:spcPct val="110000"/>
                        </a:lnSpc>
                        <a:spcAft>
                          <a:spcPts val="0"/>
                        </a:spcAft>
                      </a:pPr>
                      <a:r>
                        <a:rPr lang="it-IT" sz="1700" b="0" cap="all" spc="150">
                          <a:solidFill>
                            <a:schemeClr val="lt1"/>
                          </a:solidFill>
                          <a:effectLst/>
                        </a:rPr>
                        <a:t>Simulation</a:t>
                      </a:r>
                      <a:endParaRPr lang="it-IT" sz="17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lnL>
                    <a:lnR w="12700" cmpd="sng">
                      <a:noFill/>
                    </a:lnR>
                    <a:lnT w="12700" cmpd="sng">
                      <a:noFill/>
                    </a:lnT>
                    <a:lnB w="38100" cmpd="sng">
                      <a:noFill/>
                    </a:lnB>
                    <a:solidFill>
                      <a:srgbClr val="505356"/>
                    </a:solidFill>
                  </a:tcPr>
                </a:tc>
                <a:tc>
                  <a:txBody>
                    <a:bodyPr/>
                    <a:lstStyle/>
                    <a:p>
                      <a:pPr algn="ctr">
                        <a:lnSpc>
                          <a:spcPct val="110000"/>
                        </a:lnSpc>
                        <a:spcAft>
                          <a:spcPts val="0"/>
                        </a:spcAft>
                      </a:pPr>
                      <a:r>
                        <a:rPr lang="it-IT" sz="1700" b="0" i="0" u="none" strike="noStrike" kern="1200" dirty="0">
                          <a:solidFill>
                            <a:schemeClr val="bg1"/>
                          </a:solidFill>
                          <a:effectLst/>
                          <a:latin typeface="+mn-lt"/>
                          <a:ea typeface="+mn-ea"/>
                          <a:cs typeface="+mn-cs"/>
                        </a:rPr>
                        <a:t>EXTENT AND RESOLUTION</a:t>
                      </a:r>
                      <a:endParaRPr lang="it-IT" sz="1700" b="0" cap="none" spc="15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lnL>
                    <a:lnR w="12700" cmpd="sng">
                      <a:noFill/>
                    </a:lnR>
                    <a:lnT w="12700" cmpd="sng">
                      <a:noFill/>
                    </a:lnT>
                    <a:lnB w="38100" cmpd="sng">
                      <a:noFill/>
                    </a:lnB>
                    <a:solidFill>
                      <a:srgbClr val="505356"/>
                    </a:solidFill>
                  </a:tcPr>
                </a:tc>
                <a:tc>
                  <a:txBody>
                    <a:bodyPr/>
                    <a:lstStyle/>
                    <a:p>
                      <a:pPr algn="ctr">
                        <a:lnSpc>
                          <a:spcPct val="110000"/>
                        </a:lnSpc>
                        <a:spcAft>
                          <a:spcPts val="0"/>
                        </a:spcAft>
                      </a:pPr>
                      <a:r>
                        <a:rPr lang="it-IT" sz="1700" b="0" i="0" u="none" strike="noStrike" kern="1200" dirty="0">
                          <a:solidFill>
                            <a:schemeClr val="bg1"/>
                          </a:solidFill>
                          <a:effectLst/>
                          <a:latin typeface="+mn-lt"/>
                          <a:ea typeface="+mn-ea"/>
                          <a:cs typeface="+mn-cs"/>
                        </a:rPr>
                        <a:t>MEMBERS AND DURATION</a:t>
                      </a:r>
                      <a:endParaRPr lang="it-IT" sz="1700" b="0" cap="none" spc="15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lnL>
                    <a:lnR w="12700" cmpd="sng">
                      <a:noFill/>
                    </a:lnR>
                    <a:lnT w="12700" cmpd="sng">
                      <a:noFill/>
                    </a:lnT>
                    <a:lnB w="38100" cmpd="sng">
                      <a:noFill/>
                    </a:lnB>
                    <a:solidFill>
                      <a:srgbClr val="505356"/>
                    </a:solidFill>
                  </a:tcPr>
                </a:tc>
                <a:tc>
                  <a:txBody>
                    <a:bodyPr/>
                    <a:lstStyle/>
                    <a:p>
                      <a:pPr algn="ctr">
                        <a:lnSpc>
                          <a:spcPct val="110000"/>
                        </a:lnSpc>
                        <a:spcAft>
                          <a:spcPts val="0"/>
                        </a:spcAft>
                      </a:pPr>
                      <a:r>
                        <a:rPr lang="it-IT" sz="1700" b="0" cap="all" spc="150" dirty="0">
                          <a:solidFill>
                            <a:schemeClr val="lt1"/>
                          </a:solidFill>
                          <a:effectLst/>
                        </a:rPr>
                        <a:t>Forcing</a:t>
                      </a:r>
                      <a:endParaRPr lang="it-IT" sz="1700" b="0" cap="all" spc="150" dirty="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lnL>
                    <a:lnR w="12700" cmpd="sng">
                      <a:noFill/>
                    </a:lnR>
                    <a:lnT w="12700" cmpd="sng">
                      <a:noFill/>
                    </a:lnT>
                    <a:lnB w="38100" cmpd="sng">
                      <a:noFill/>
                    </a:lnB>
                    <a:solidFill>
                      <a:srgbClr val="505356"/>
                    </a:solidFill>
                  </a:tcPr>
                </a:tc>
                <a:tc>
                  <a:txBody>
                    <a:bodyPr/>
                    <a:lstStyle/>
                    <a:p>
                      <a:pPr algn="ctr">
                        <a:lnSpc>
                          <a:spcPct val="110000"/>
                        </a:lnSpc>
                        <a:spcAft>
                          <a:spcPts val="0"/>
                        </a:spcAft>
                      </a:pPr>
                      <a:r>
                        <a:rPr lang="it-IT" sz="1700" b="0" i="0" u="none" strike="noStrike" kern="1200" dirty="0">
                          <a:solidFill>
                            <a:schemeClr val="bg1"/>
                          </a:solidFill>
                          <a:effectLst/>
                          <a:latin typeface="+mn-lt"/>
                          <a:ea typeface="+mn-ea"/>
                          <a:cs typeface="+mn-cs"/>
                        </a:rPr>
                        <a:t>SIMULATED VARIABILITY</a:t>
                      </a:r>
                      <a:endParaRPr lang="it-IT" sz="1700" b="0" cap="none" spc="15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lnL>
                    <a:lnR w="12700" cmpd="sng">
                      <a:noFill/>
                    </a:lnR>
                    <a:lnT w="12700" cmpd="sng">
                      <a:noFill/>
                    </a:lnT>
                    <a:lnB w="38100" cmpd="sng">
                      <a:noFill/>
                    </a:lnB>
                    <a:solidFill>
                      <a:srgbClr val="505356"/>
                    </a:solidFill>
                  </a:tcPr>
                </a:tc>
                <a:tc>
                  <a:txBody>
                    <a:bodyPr/>
                    <a:lstStyle/>
                    <a:p>
                      <a:pPr algn="ctr">
                        <a:lnSpc>
                          <a:spcPct val="110000"/>
                        </a:lnSpc>
                        <a:spcAft>
                          <a:spcPts val="0"/>
                        </a:spcAft>
                      </a:pPr>
                      <a:r>
                        <a:rPr lang="it-IT" sz="1700" b="0" cap="all" spc="150" dirty="0">
                          <a:solidFill>
                            <a:schemeClr val="lt1"/>
                          </a:solidFill>
                          <a:effectLst/>
                        </a:rPr>
                        <a:t>Time</a:t>
                      </a:r>
                    </a:p>
                    <a:p>
                      <a:pPr algn="ctr">
                        <a:lnSpc>
                          <a:spcPct val="110000"/>
                        </a:lnSpc>
                        <a:spcAft>
                          <a:spcPts val="0"/>
                        </a:spcAft>
                      </a:pPr>
                      <a:r>
                        <a:rPr lang="it-IT" sz="1700" b="0" cap="all" spc="150" dirty="0">
                          <a:solidFill>
                            <a:schemeClr val="lt1"/>
                          </a:solidFill>
                          <a:effectLst/>
                        </a:rPr>
                        <a:t> sampling</a:t>
                      </a:r>
                      <a:endParaRPr lang="it-IT" sz="1700" b="0" cap="all" spc="150" dirty="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242809565"/>
                  </a:ext>
                </a:extLst>
              </a:tr>
              <a:tr h="1207425">
                <a:tc>
                  <a:txBody>
                    <a:bodyPr/>
                    <a:lstStyle/>
                    <a:p>
                      <a:pPr algn="ctr">
                        <a:lnSpc>
                          <a:spcPct val="110000"/>
                        </a:lnSpc>
                        <a:spcAft>
                          <a:spcPts val="0"/>
                        </a:spcAft>
                      </a:pPr>
                      <a:r>
                        <a:rPr lang="it-IT" sz="1800" b="1" cap="none" spc="0" dirty="0">
                          <a:solidFill>
                            <a:schemeClr val="tx1"/>
                          </a:solidFill>
                          <a:effectLst/>
                        </a:rPr>
                        <a:t>OCCITENS</a:t>
                      </a:r>
                    </a:p>
                  </a:txBody>
                  <a:tcPr marL="142065" marR="142065" marT="142065" marB="142065"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0000"/>
                        </a:lnSpc>
                        <a:spcAft>
                          <a:spcPts val="0"/>
                        </a:spcAft>
                      </a:pPr>
                      <a:r>
                        <a:rPr lang="it-IT" sz="1800" cap="none" spc="0" dirty="0">
                          <a:solidFill>
                            <a:schemeClr val="tx1"/>
                          </a:solidFill>
                          <a:effectLst/>
                        </a:rPr>
                        <a:t>Global 1/4°</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38100" cmpd="sng">
                      <a:noFill/>
                    </a:lnT>
                    <a:lnB w="12700" cmpd="sng">
                      <a:noFill/>
                      <a:prstDash val="soli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it-IT" sz="1800" b="1" i="0" u="none" strike="noStrike" kern="1200" dirty="0">
                          <a:solidFill>
                            <a:schemeClr val="tx1"/>
                          </a:solidFill>
                          <a:effectLst/>
                          <a:latin typeface="+mn-lt"/>
                          <a:ea typeface="+mn-ea"/>
                          <a:cs typeface="+mn-cs"/>
                        </a:rPr>
                        <a:t>50-members</a:t>
                      </a:r>
                    </a:p>
                    <a:p>
                      <a:pPr marL="0" marR="0" lvl="0" indent="0" algn="ctr" defTabSz="914400" rtl="0" eaLnBrk="1" fontAlgn="auto" latinLnBrk="0" hangingPunct="1">
                        <a:lnSpc>
                          <a:spcPct val="110000"/>
                        </a:lnSpc>
                        <a:spcBef>
                          <a:spcPts val="0"/>
                        </a:spcBef>
                        <a:spcAft>
                          <a:spcPts val="0"/>
                        </a:spcAft>
                        <a:buClrTx/>
                        <a:buSzTx/>
                        <a:buFontTx/>
                        <a:buNone/>
                        <a:tabLst/>
                        <a:defRPr/>
                      </a:pPr>
                      <a:r>
                        <a:rPr lang="it-IT" sz="1800" b="1" i="0" u="none" strike="noStrike" kern="1200" dirty="0">
                          <a:solidFill>
                            <a:schemeClr val="tx1"/>
                          </a:solidFill>
                          <a:effectLst/>
                          <a:latin typeface="+mn-lt"/>
                          <a:ea typeface="+mn-ea"/>
                          <a:cs typeface="+mn-cs"/>
                        </a:rPr>
                        <a:t>ENSEMBLE</a:t>
                      </a:r>
                    </a:p>
                    <a:p>
                      <a:pPr marL="0" marR="0" lvl="0" indent="0" algn="ctr" defTabSz="914400" rtl="0" eaLnBrk="1" fontAlgn="auto" latinLnBrk="0" hangingPunct="1">
                        <a:lnSpc>
                          <a:spcPct val="110000"/>
                        </a:lnSpc>
                        <a:spcBef>
                          <a:spcPts val="0"/>
                        </a:spcBef>
                        <a:spcAft>
                          <a:spcPts val="0"/>
                        </a:spcAft>
                        <a:buClrTx/>
                        <a:buSzTx/>
                        <a:buFontTx/>
                        <a:buNone/>
                        <a:tabLst/>
                        <a:defRPr/>
                      </a:pPr>
                      <a:r>
                        <a:rPr lang="it-IT" sz="1800" b="0" i="0" u="none" strike="noStrike" kern="1200" dirty="0">
                          <a:solidFill>
                            <a:schemeClr val="tx1"/>
                          </a:solidFill>
                          <a:effectLst/>
                          <a:latin typeface="+mn-lt"/>
                          <a:ea typeface="+mn-ea"/>
                          <a:cs typeface="+mn-cs"/>
                        </a:rPr>
                        <a:t>1980-2015</a:t>
                      </a:r>
                      <a:endParaRPr lang="it-IT" sz="1800" b="1" cap="none" spc="0" dirty="0">
                        <a:solidFill>
                          <a:schemeClr val="tx1"/>
                        </a:solidFill>
                        <a:effectLst/>
                      </a:endParaRPr>
                    </a:p>
                  </a:txBody>
                  <a:tcPr marL="142065" marR="142065" marT="142065" marB="142065"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0000"/>
                        </a:lnSpc>
                        <a:spcAft>
                          <a:spcPts val="0"/>
                        </a:spcAft>
                      </a:pPr>
                      <a:r>
                        <a:rPr lang="it-IT" sz="1800" b="0" i="0" u="none" strike="noStrike" kern="1200" dirty="0">
                          <a:solidFill>
                            <a:schemeClr val="tx1"/>
                          </a:solidFill>
                          <a:effectLst/>
                          <a:latin typeface="+mn-lt"/>
                          <a:ea typeface="+mn-ea"/>
                          <a:cs typeface="+mn-cs"/>
                        </a:rPr>
                        <a:t>Full </a:t>
                      </a:r>
                      <a:r>
                        <a:rPr lang="it-IT" sz="1800" b="0" i="0" u="none" strike="noStrike" kern="1200" dirty="0" err="1">
                          <a:solidFill>
                            <a:schemeClr val="tx1"/>
                          </a:solidFill>
                          <a:effectLst/>
                          <a:latin typeface="+mn-lt"/>
                          <a:ea typeface="+mn-ea"/>
                          <a:cs typeface="+mn-cs"/>
                        </a:rPr>
                        <a:t>variability</a:t>
                      </a:r>
                      <a:r>
                        <a:rPr lang="it-IT" sz="1800" b="0" i="0" u="none" strike="noStrike" kern="1200" dirty="0">
                          <a:solidFill>
                            <a:schemeClr val="tx1"/>
                          </a:solidFill>
                          <a:effectLst/>
                          <a:latin typeface="+mn-lt"/>
                          <a:ea typeface="+mn-ea"/>
                          <a:cs typeface="+mn-cs"/>
                        </a:rPr>
                        <a:t> </a:t>
                      </a:r>
                    </a:p>
                    <a:p>
                      <a:pPr algn="ctr">
                        <a:lnSpc>
                          <a:spcPct val="110000"/>
                        </a:lnSpc>
                        <a:spcAft>
                          <a:spcPts val="0"/>
                        </a:spcAft>
                      </a:pPr>
                      <a:r>
                        <a:rPr lang="it-IT" sz="1800" b="0" i="0" u="none" strike="noStrike" kern="1200" dirty="0">
                          <a:solidFill>
                            <a:schemeClr val="tx1"/>
                          </a:solidFill>
                          <a:effectLst/>
                          <a:latin typeface="+mn-lt"/>
                          <a:ea typeface="+mn-ea"/>
                          <a:cs typeface="+mn-cs"/>
                        </a:rPr>
                        <a:t>(ERA-interim)</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0000"/>
                        </a:lnSpc>
                        <a:spcAft>
                          <a:spcPts val="0"/>
                        </a:spcAft>
                      </a:pPr>
                      <a:r>
                        <a:rPr lang="it-IT" sz="1800" b="1" cap="none" spc="0" dirty="0" err="1">
                          <a:solidFill>
                            <a:schemeClr val="tx1"/>
                          </a:solidFill>
                          <a:effectLst/>
                        </a:rPr>
                        <a:t>Forced</a:t>
                      </a:r>
                      <a:r>
                        <a:rPr lang="it-IT" sz="1800" b="1" cap="none" spc="0" dirty="0">
                          <a:solidFill>
                            <a:schemeClr val="tx1"/>
                          </a:solidFill>
                          <a:effectLst/>
                        </a:rPr>
                        <a:t> and </a:t>
                      </a:r>
                      <a:r>
                        <a:rPr lang="it-IT" sz="1800" b="1" cap="none" spc="0" dirty="0" err="1">
                          <a:solidFill>
                            <a:schemeClr val="tx1"/>
                          </a:solidFill>
                          <a:effectLst/>
                        </a:rPr>
                        <a:t>intrinsic</a:t>
                      </a:r>
                      <a:r>
                        <a:rPr lang="it-IT" sz="1800" b="1" cap="none" spc="0" dirty="0">
                          <a:solidFill>
                            <a:schemeClr val="tx1"/>
                          </a:solidFill>
                          <a:effectLst/>
                        </a:rPr>
                        <a:t> </a:t>
                      </a:r>
                      <a:r>
                        <a:rPr lang="it-IT" sz="1800" b="1" cap="none" spc="0" dirty="0" err="1">
                          <a:solidFill>
                            <a:schemeClr val="tx1"/>
                          </a:solidFill>
                          <a:effectLst/>
                        </a:rPr>
                        <a:t>variability</a:t>
                      </a:r>
                      <a:endParaRPr lang="it-IT" sz="18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0000"/>
                        </a:lnSpc>
                        <a:spcAft>
                          <a:spcPts val="0"/>
                        </a:spcAft>
                      </a:pPr>
                      <a:r>
                        <a:rPr lang="en-US" sz="1800" cap="none" spc="0" dirty="0">
                          <a:solidFill>
                            <a:schemeClr val="tx1"/>
                          </a:solidFill>
                          <a:effectLst/>
                        </a:rPr>
                        <a:t> </a:t>
                      </a:r>
                      <a:endParaRPr lang="it-IT" sz="1800" cap="none" spc="0" dirty="0">
                        <a:solidFill>
                          <a:schemeClr val="tx1"/>
                        </a:solidFill>
                        <a:effectLst/>
                      </a:endParaRPr>
                    </a:p>
                    <a:p>
                      <a:pPr algn="ctr">
                        <a:lnSpc>
                          <a:spcPct val="110000"/>
                        </a:lnSpc>
                        <a:spcAft>
                          <a:spcPts val="0"/>
                        </a:spcAft>
                      </a:pPr>
                      <a:r>
                        <a:rPr lang="en-US" sz="1800" cap="none" spc="0" dirty="0">
                          <a:solidFill>
                            <a:schemeClr val="tx1"/>
                          </a:solidFill>
                          <a:effectLst/>
                        </a:rPr>
                        <a:t>5 days</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399406137"/>
                  </a:ext>
                </a:extLst>
              </a:tr>
              <a:tr h="981699">
                <a:tc>
                  <a:txBody>
                    <a:bodyPr/>
                    <a:lstStyle/>
                    <a:p>
                      <a:pPr algn="ctr">
                        <a:lnSpc>
                          <a:spcPct val="110000"/>
                        </a:lnSpc>
                        <a:spcAft>
                          <a:spcPts val="0"/>
                        </a:spcAft>
                      </a:pPr>
                      <a:r>
                        <a:rPr lang="it-IT" sz="1800" b="1" cap="none" spc="0">
                          <a:solidFill>
                            <a:schemeClr val="tx1"/>
                          </a:solidFill>
                          <a:effectLst/>
                        </a:rPr>
                        <a:t>OCCICLIM</a:t>
                      </a:r>
                      <a:endParaRPr lang="it-IT" sz="18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10000"/>
                        </a:lnSpc>
                        <a:spcAft>
                          <a:spcPts val="0"/>
                        </a:spcAft>
                      </a:pPr>
                      <a:r>
                        <a:rPr lang="it-IT" sz="1800" cap="none" spc="0" dirty="0">
                          <a:solidFill>
                            <a:schemeClr val="tx1"/>
                          </a:solidFill>
                          <a:effectLst/>
                        </a:rPr>
                        <a:t>Global 1/4°</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10000"/>
                        </a:lnSpc>
                        <a:spcAft>
                          <a:spcPts val="0"/>
                        </a:spcAft>
                      </a:pPr>
                      <a:r>
                        <a:rPr lang="it-IT" sz="1800" b="0" i="0" u="none" strike="noStrike" kern="1200" dirty="0">
                          <a:solidFill>
                            <a:schemeClr val="tx1"/>
                          </a:solidFill>
                          <a:effectLst/>
                          <a:latin typeface="+mn-lt"/>
                          <a:ea typeface="+mn-ea"/>
                          <a:cs typeface="+mn-cs"/>
                        </a:rPr>
                        <a:t>1 </a:t>
                      </a:r>
                      <a:r>
                        <a:rPr lang="it-IT" sz="1800" b="0" i="0" u="none" strike="noStrike" kern="1200" dirty="0" err="1">
                          <a:solidFill>
                            <a:schemeClr val="tx1"/>
                          </a:solidFill>
                          <a:effectLst/>
                          <a:latin typeface="+mn-lt"/>
                          <a:ea typeface="+mn-ea"/>
                          <a:cs typeface="+mn-cs"/>
                        </a:rPr>
                        <a:t>member</a:t>
                      </a:r>
                      <a:endParaRPr lang="it-IT" sz="1800" b="0" i="0" u="none" strike="noStrike" kern="1200" dirty="0">
                        <a:solidFill>
                          <a:schemeClr val="tx1"/>
                        </a:solidFill>
                        <a:effectLst/>
                        <a:latin typeface="+mn-lt"/>
                        <a:ea typeface="+mn-ea"/>
                        <a:cs typeface="+mn-cs"/>
                      </a:endParaRPr>
                    </a:p>
                    <a:p>
                      <a:pPr algn="ctr">
                        <a:lnSpc>
                          <a:spcPct val="110000"/>
                        </a:lnSpc>
                        <a:spcAft>
                          <a:spcPts val="0"/>
                        </a:spcAft>
                      </a:pPr>
                      <a:r>
                        <a:rPr lang="it-IT" sz="1800" b="0" i="0" u="none" strike="noStrike" kern="1200" dirty="0">
                          <a:solidFill>
                            <a:schemeClr val="tx1"/>
                          </a:solidFill>
                          <a:effectLst/>
                          <a:latin typeface="+mn-lt"/>
                          <a:ea typeface="+mn-ea"/>
                          <a:cs typeface="+mn-cs"/>
                        </a:rPr>
                        <a:t> 300 </a:t>
                      </a:r>
                      <a:r>
                        <a:rPr lang="it-IT" sz="1800" b="0" i="0" u="none" strike="noStrike" kern="1200" dirty="0" err="1">
                          <a:solidFill>
                            <a:schemeClr val="tx1"/>
                          </a:solidFill>
                          <a:effectLst/>
                          <a:latin typeface="+mn-lt"/>
                          <a:ea typeface="+mn-ea"/>
                          <a:cs typeface="+mn-cs"/>
                        </a:rPr>
                        <a:t>years</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10000"/>
                        </a:lnSpc>
                        <a:spcAft>
                          <a:spcPts val="0"/>
                        </a:spcAft>
                      </a:pPr>
                      <a:r>
                        <a:rPr lang="it-IT" sz="1800" cap="none" spc="0" dirty="0" err="1">
                          <a:solidFill>
                            <a:schemeClr val="tx1"/>
                          </a:solidFill>
                          <a:effectLst/>
                        </a:rPr>
                        <a:t>Climatological</a:t>
                      </a:r>
                      <a:r>
                        <a:rPr lang="it-IT" sz="1800" cap="none" spc="0" dirty="0">
                          <a:solidFill>
                            <a:schemeClr val="tx1"/>
                          </a:solidFill>
                          <a:effectLst/>
                        </a:rPr>
                        <a:t> </a:t>
                      </a:r>
                      <a:r>
                        <a:rPr lang="it-IT" sz="1800" cap="none" spc="0" dirty="0" err="1">
                          <a:solidFill>
                            <a:schemeClr val="tx1"/>
                          </a:solidFill>
                          <a:effectLst/>
                        </a:rPr>
                        <a:t>Seasonal</a:t>
                      </a:r>
                      <a:r>
                        <a:rPr lang="it-IT" sz="1800" cap="none" spc="0" dirty="0">
                          <a:solidFill>
                            <a:schemeClr val="tx1"/>
                          </a:solidFill>
                          <a:effectLst/>
                        </a:rPr>
                        <a:t> </a:t>
                      </a:r>
                      <a:r>
                        <a:rPr lang="it-IT" sz="1800" cap="none" spc="0" dirty="0" err="1">
                          <a:solidFill>
                            <a:schemeClr val="tx1"/>
                          </a:solidFill>
                          <a:effectLst/>
                        </a:rPr>
                        <a:t>Cycle</a:t>
                      </a:r>
                      <a:r>
                        <a:rPr lang="it-IT" sz="1800" cap="none" spc="0" dirty="0">
                          <a:solidFill>
                            <a:schemeClr val="tx1"/>
                          </a:solidFill>
                          <a:effectLst/>
                        </a:rPr>
                        <a:t> </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10000"/>
                        </a:lnSpc>
                        <a:spcAft>
                          <a:spcPts val="0"/>
                        </a:spcAft>
                      </a:pPr>
                      <a:r>
                        <a:rPr lang="it-IT" sz="1800" b="1" cap="none" spc="0" dirty="0">
                          <a:solidFill>
                            <a:schemeClr val="tx1"/>
                          </a:solidFill>
                          <a:effectLst/>
                        </a:rPr>
                        <a:t>Pure </a:t>
                      </a:r>
                      <a:r>
                        <a:rPr lang="it-IT" sz="1800" b="1" cap="none" spc="0" dirty="0" err="1">
                          <a:solidFill>
                            <a:schemeClr val="tx1"/>
                          </a:solidFill>
                          <a:effectLst/>
                        </a:rPr>
                        <a:t>intrinsic</a:t>
                      </a:r>
                      <a:r>
                        <a:rPr lang="it-IT" sz="1800" b="1" cap="none" spc="0" dirty="0">
                          <a:solidFill>
                            <a:schemeClr val="tx1"/>
                          </a:solidFill>
                          <a:effectLst/>
                        </a:rPr>
                        <a:t> </a:t>
                      </a:r>
                      <a:r>
                        <a:rPr lang="it-IT" sz="1800" b="1" cap="none" spc="0" dirty="0" err="1">
                          <a:solidFill>
                            <a:schemeClr val="tx1"/>
                          </a:solidFill>
                          <a:effectLst/>
                        </a:rPr>
                        <a:t>variability</a:t>
                      </a:r>
                      <a:endParaRPr lang="it-IT" sz="18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10000"/>
                        </a:lnSpc>
                        <a:spcAft>
                          <a:spcPts val="0"/>
                        </a:spcAft>
                      </a:pPr>
                      <a:r>
                        <a:rPr lang="it-IT" sz="1800" cap="none" spc="0" dirty="0">
                          <a:solidFill>
                            <a:schemeClr val="tx1"/>
                          </a:solidFill>
                          <a:effectLst/>
                        </a:rPr>
                        <a:t> 5 days</a:t>
                      </a:r>
                      <a:endParaRPr lang="it-IT" sz="18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42065" marR="142065" marT="142065" marB="142065"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685434195"/>
                  </a:ext>
                </a:extLst>
              </a:tr>
            </a:tbl>
          </a:graphicData>
        </a:graphic>
      </p:graphicFrame>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3" name="CasellaDiTesto 2">
            <a:extLst>
              <a:ext uri="{FF2B5EF4-FFF2-40B4-BE49-F238E27FC236}">
                <a16:creationId xmlns:a16="http://schemas.microsoft.com/office/drawing/2014/main" id="{483EAB6C-6B4E-E24D-BDD7-5673901849F8}"/>
              </a:ext>
            </a:extLst>
          </p:cNvPr>
          <p:cNvSpPr txBox="1"/>
          <p:nvPr/>
        </p:nvSpPr>
        <p:spPr>
          <a:xfrm>
            <a:off x="6865426" y="6441053"/>
            <a:ext cx="4743533" cy="646331"/>
          </a:xfrm>
          <a:prstGeom prst="rect">
            <a:avLst/>
          </a:prstGeom>
          <a:noFill/>
        </p:spPr>
        <p:txBody>
          <a:bodyPr wrap="square" rtlCol="0">
            <a:spAutoFit/>
          </a:bodyPr>
          <a:lstStyle/>
          <a:p>
            <a:r>
              <a:rPr lang="en-GB" dirty="0">
                <a:solidFill>
                  <a:schemeClr val="bg2">
                    <a:lumMod val="50000"/>
                  </a:schemeClr>
                </a:solidFill>
              </a:rPr>
              <a:t>*</a:t>
            </a:r>
            <a:r>
              <a:rPr lang="da" dirty="0">
                <a:solidFill>
                  <a:schemeClr val="bg2">
                    <a:lumMod val="50000"/>
                  </a:schemeClr>
                </a:solidFill>
              </a:rPr>
              <a:t>Penduff et al. (2014) and Bessières et al. (2017) </a:t>
            </a:r>
          </a:p>
          <a:p>
            <a:endParaRPr lang="en-GB" dirty="0">
              <a:solidFill>
                <a:schemeClr val="bg2">
                  <a:lumMod val="50000"/>
                </a:schemeClr>
              </a:solidFill>
            </a:endParaRPr>
          </a:p>
        </p:txBody>
      </p:sp>
    </p:spTree>
    <p:extLst>
      <p:ext uri="{BB962C8B-B14F-4D97-AF65-F5344CB8AC3E}">
        <p14:creationId xmlns:p14="http://schemas.microsoft.com/office/powerpoint/2010/main" val="203214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9" name="CasellaDiTesto 8">
            <a:extLst>
              <a:ext uri="{FF2B5EF4-FFF2-40B4-BE49-F238E27FC236}">
                <a16:creationId xmlns:a16="http://schemas.microsoft.com/office/drawing/2014/main" id="{2FF174E0-726E-0C4A-A2A6-9ECEA517EC7E}"/>
              </a:ext>
            </a:extLst>
          </p:cNvPr>
          <p:cNvSpPr txBox="1"/>
          <p:nvPr/>
        </p:nvSpPr>
        <p:spPr>
          <a:xfrm>
            <a:off x="392604" y="12252"/>
            <a:ext cx="9432390" cy="461665"/>
          </a:xfrm>
          <a:prstGeom prst="rect">
            <a:avLst/>
          </a:prstGeom>
          <a:noFill/>
        </p:spPr>
        <p:txBody>
          <a:bodyPr wrap="none" rtlCol="0">
            <a:spAutoFit/>
          </a:bodyPr>
          <a:lstStyle/>
          <a:p>
            <a:r>
              <a:rPr lang="en-GB" sz="2400" b="1" dirty="0">
                <a:solidFill>
                  <a:schemeClr val="bg2">
                    <a:lumMod val="50000"/>
                  </a:schemeClr>
                </a:solidFill>
              </a:rPr>
              <a:t>KE LFV Indices </a:t>
            </a:r>
            <a:r>
              <a:rPr lang="en-GB" b="1" dirty="0">
                <a:solidFill>
                  <a:schemeClr val="bg2">
                    <a:lumMod val="50000"/>
                  </a:schemeClr>
                </a:solidFill>
              </a:rPr>
              <a:t>after post-processing (Nonlinear detrending filter and Lowess Low Pass Filter)</a:t>
            </a:r>
            <a:endParaRPr lang="en-GB" sz="2400" b="1" dirty="0">
              <a:solidFill>
                <a:schemeClr val="bg2">
                  <a:lumMod val="50000"/>
                </a:schemeClr>
              </a:solidFill>
            </a:endParaRPr>
          </a:p>
        </p:txBody>
      </p:sp>
      <p:sp>
        <p:nvSpPr>
          <p:cNvPr id="7" name="Rettangolo 6">
            <a:extLst>
              <a:ext uri="{FF2B5EF4-FFF2-40B4-BE49-F238E27FC236}">
                <a16:creationId xmlns:a16="http://schemas.microsoft.com/office/drawing/2014/main" id="{F8A7C54F-6F66-814D-9E5D-7C85809EDC64}"/>
              </a:ext>
            </a:extLst>
          </p:cNvPr>
          <p:cNvSpPr/>
          <p:nvPr/>
        </p:nvSpPr>
        <p:spPr>
          <a:xfrm>
            <a:off x="706808" y="5173785"/>
            <a:ext cx="4139147" cy="707886"/>
          </a:xfrm>
          <a:prstGeom prst="rect">
            <a:avLst/>
          </a:prstGeom>
        </p:spPr>
        <p:txBody>
          <a:bodyPr wrap="square">
            <a:spAutoFit/>
          </a:bodyPr>
          <a:lstStyle/>
          <a:p>
            <a:pPr lvl="0" algn="just">
              <a:spcAft>
                <a:spcPts val="0"/>
              </a:spcAft>
              <a:buClr>
                <a:srgbClr val="002060"/>
              </a:buClr>
              <a:buSzPts val="1500"/>
            </a:pPr>
            <a:r>
              <a:rPr lang="en-US" sz="2000" b="1" dirty="0">
                <a:solidFill>
                  <a:schemeClr val="bg2">
                    <a:lumMod val="50000"/>
                  </a:schemeClr>
                </a:solidFill>
              </a:rPr>
              <a:t>Max total </a:t>
            </a:r>
            <a:r>
              <a:rPr lang="en-US" sz="2000" b="1" dirty="0" err="1">
                <a:solidFill>
                  <a:schemeClr val="bg2">
                    <a:lumMod val="50000"/>
                  </a:schemeClr>
                </a:solidFill>
              </a:rPr>
              <a:t>geost</a:t>
            </a:r>
            <a:r>
              <a:rPr lang="en-US" sz="2000" b="1" dirty="0">
                <a:solidFill>
                  <a:schemeClr val="bg2">
                    <a:lumMod val="50000"/>
                  </a:schemeClr>
                </a:solidFill>
              </a:rPr>
              <a:t>. velocity in the box </a:t>
            </a:r>
          </a:p>
          <a:p>
            <a:pPr lvl="0" algn="just">
              <a:spcAft>
                <a:spcPts val="0"/>
              </a:spcAft>
              <a:buClr>
                <a:srgbClr val="002060"/>
              </a:buClr>
              <a:buSzPts val="1500"/>
            </a:pPr>
            <a:r>
              <a:rPr lang="en-US" sz="2000" dirty="0">
                <a:solidFill>
                  <a:schemeClr val="bg2">
                    <a:lumMod val="50000"/>
                  </a:schemeClr>
                </a:solidFill>
              </a:rPr>
              <a:t>(141-153°E,30-40°) </a:t>
            </a:r>
            <a:r>
              <a:rPr lang="it-IT" sz="2000" dirty="0">
                <a:solidFill>
                  <a:schemeClr val="bg2">
                    <a:lumMod val="50000"/>
                  </a:schemeClr>
                </a:solidFill>
              </a:rPr>
              <a:t>integrated zonally</a:t>
            </a:r>
            <a:endParaRPr lang="en-GB" sz="2000" dirty="0"/>
          </a:p>
        </p:txBody>
      </p:sp>
      <p:cxnSp>
        <p:nvCxnSpPr>
          <p:cNvPr id="16" name="Connettore 2 15">
            <a:extLst>
              <a:ext uri="{FF2B5EF4-FFF2-40B4-BE49-F238E27FC236}">
                <a16:creationId xmlns:a16="http://schemas.microsoft.com/office/drawing/2014/main" id="{CCEAA76E-7C98-5A49-A24A-87563AEC94F8}"/>
              </a:ext>
            </a:extLst>
          </p:cNvPr>
          <p:cNvCxnSpPr>
            <a:cxnSpLocks/>
          </p:cNvCxnSpPr>
          <p:nvPr/>
        </p:nvCxnSpPr>
        <p:spPr>
          <a:xfrm flipH="1">
            <a:off x="2776025" y="1477107"/>
            <a:ext cx="2330547" cy="557405"/>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BEAD854F-EC9E-CD4E-9952-DCD7C148F7D2}"/>
              </a:ext>
            </a:extLst>
          </p:cNvPr>
          <p:cNvCxnSpPr>
            <a:cxnSpLocks/>
          </p:cNvCxnSpPr>
          <p:nvPr/>
        </p:nvCxnSpPr>
        <p:spPr>
          <a:xfrm flipH="1" flipV="1">
            <a:off x="2778370" y="2502320"/>
            <a:ext cx="2328202" cy="437922"/>
          </a:xfrm>
          <a:prstGeom prst="straightConnector1">
            <a:avLst/>
          </a:prstGeom>
          <a:ln>
            <a:solidFill>
              <a:schemeClr val="bg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111E4769-8CDF-9542-A694-E8FCCED9B4FF}"/>
              </a:ext>
            </a:extLst>
          </p:cNvPr>
          <p:cNvSpPr/>
          <p:nvPr/>
        </p:nvSpPr>
        <p:spPr>
          <a:xfrm>
            <a:off x="10346754" y="12252"/>
            <a:ext cx="1452642" cy="475900"/>
          </a:xfrm>
          <a:prstGeom prst="rect">
            <a:avLst/>
          </a:prstGeom>
        </p:spPr>
        <p:txBody>
          <a:bodyPr wrap="none">
            <a:spAutoFit/>
          </a:bodyPr>
          <a:lstStyle/>
          <a:p>
            <a:pPr algn="ctr">
              <a:lnSpc>
                <a:spcPct val="110000"/>
              </a:lnSpc>
              <a:spcAft>
                <a:spcPts val="0"/>
              </a:spcAft>
            </a:pPr>
            <a:r>
              <a:rPr lang="it-IT" sz="2400" b="1" dirty="0"/>
              <a:t>OCCITENS</a:t>
            </a:r>
            <a:endParaRPr lang="it-IT" sz="2400" b="1" dirty="0">
              <a:latin typeface="Arial" panose="020B0604020202020204" pitchFamily="34" charset="0"/>
              <a:ea typeface="Arial" panose="020B0604020202020204" pitchFamily="34" charset="0"/>
              <a:cs typeface="Times New Roman" panose="02020603050405020304" pitchFamily="18" charset="0"/>
            </a:endParaRPr>
          </a:p>
        </p:txBody>
      </p:sp>
      <p:grpSp>
        <p:nvGrpSpPr>
          <p:cNvPr id="8" name="Gruppo 7">
            <a:extLst>
              <a:ext uri="{FF2B5EF4-FFF2-40B4-BE49-F238E27FC236}">
                <a16:creationId xmlns:a16="http://schemas.microsoft.com/office/drawing/2014/main" id="{0086D959-65CE-7D49-B89F-CBAE31E049E0}"/>
              </a:ext>
            </a:extLst>
          </p:cNvPr>
          <p:cNvGrpSpPr/>
          <p:nvPr/>
        </p:nvGrpSpPr>
        <p:grpSpPr>
          <a:xfrm>
            <a:off x="4781294" y="630767"/>
            <a:ext cx="6877858" cy="6055090"/>
            <a:chOff x="4781294" y="630767"/>
            <a:chExt cx="6877858" cy="6055090"/>
          </a:xfrm>
        </p:grpSpPr>
        <p:pic>
          <p:nvPicPr>
            <p:cNvPr id="3" name="Immagine 2">
              <a:extLst>
                <a:ext uri="{FF2B5EF4-FFF2-40B4-BE49-F238E27FC236}">
                  <a16:creationId xmlns:a16="http://schemas.microsoft.com/office/drawing/2014/main" id="{D7820643-587E-9046-856C-78BC2C308271}"/>
                </a:ext>
              </a:extLst>
            </p:cNvPr>
            <p:cNvPicPr/>
            <p:nvPr/>
          </p:nvPicPr>
          <p:blipFill>
            <a:blip r:embed="rId4"/>
            <a:stretch>
              <a:fillRect/>
            </a:stretch>
          </p:blipFill>
          <p:spPr>
            <a:xfrm>
              <a:off x="4781294" y="630767"/>
              <a:ext cx="6877858" cy="5571066"/>
            </a:xfrm>
            <a:prstGeom prst="rect">
              <a:avLst/>
            </a:prstGeom>
          </p:spPr>
        </p:pic>
        <p:sp>
          <p:nvSpPr>
            <p:cNvPr id="4" name="CasellaDiTesto 3">
              <a:extLst>
                <a:ext uri="{FF2B5EF4-FFF2-40B4-BE49-F238E27FC236}">
                  <a16:creationId xmlns:a16="http://schemas.microsoft.com/office/drawing/2014/main" id="{3FC8EF38-6BFE-E54F-9A15-6BA21EB8548E}"/>
                </a:ext>
              </a:extLst>
            </p:cNvPr>
            <p:cNvSpPr txBox="1"/>
            <p:nvPr/>
          </p:nvSpPr>
          <p:spPr>
            <a:xfrm>
              <a:off x="7044563" y="6316525"/>
              <a:ext cx="1306286" cy="369332"/>
            </a:xfrm>
            <a:prstGeom prst="rect">
              <a:avLst/>
            </a:prstGeom>
            <a:noFill/>
          </p:spPr>
          <p:txBody>
            <a:bodyPr wrap="square" rtlCol="0">
              <a:spAutoFit/>
            </a:bodyPr>
            <a:lstStyle/>
            <a:p>
              <a:pPr algn="ctr"/>
              <a:r>
                <a:rPr lang="en-GB" b="1" dirty="0"/>
                <a:t>Time</a:t>
              </a:r>
            </a:p>
          </p:txBody>
        </p:sp>
      </p:grpSp>
      <p:sp>
        <p:nvSpPr>
          <p:cNvPr id="6" name="Rettangolo 5">
            <a:extLst>
              <a:ext uri="{FF2B5EF4-FFF2-40B4-BE49-F238E27FC236}">
                <a16:creationId xmlns:a16="http://schemas.microsoft.com/office/drawing/2014/main" id="{F73697E5-2DB3-574E-8AD5-0B9C63899306}"/>
              </a:ext>
            </a:extLst>
          </p:cNvPr>
          <p:cNvSpPr/>
          <p:nvPr/>
        </p:nvSpPr>
        <p:spPr>
          <a:xfrm>
            <a:off x="605208" y="3879297"/>
            <a:ext cx="4476162" cy="400110"/>
          </a:xfrm>
          <a:prstGeom prst="rect">
            <a:avLst/>
          </a:prstGeom>
        </p:spPr>
        <p:txBody>
          <a:bodyPr wrap="none">
            <a:spAutoFit/>
          </a:bodyPr>
          <a:lstStyle/>
          <a:p>
            <a:r>
              <a:rPr lang="en-US" sz="2000" b="1" dirty="0">
                <a:solidFill>
                  <a:schemeClr val="bg2">
                    <a:lumMod val="50000"/>
                  </a:schemeClr>
                </a:solidFill>
              </a:rPr>
              <a:t>Average in the box </a:t>
            </a:r>
            <a:r>
              <a:rPr lang="en-US" sz="2000" dirty="0">
                <a:solidFill>
                  <a:schemeClr val="bg2">
                    <a:lumMod val="50000"/>
                  </a:schemeClr>
                </a:solidFill>
              </a:rPr>
              <a:t>(141-153°E, 32-38°N)</a:t>
            </a:r>
            <a:r>
              <a:rPr lang="it-IT" sz="2000" dirty="0">
                <a:solidFill>
                  <a:schemeClr val="bg2">
                    <a:lumMod val="50000"/>
                  </a:schemeClr>
                </a:solidFill>
              </a:rPr>
              <a:t> </a:t>
            </a:r>
            <a:endParaRPr lang="en-GB" sz="2000" dirty="0"/>
          </a:p>
        </p:txBody>
      </p:sp>
      <p:sp>
        <p:nvSpPr>
          <p:cNvPr id="5" name="Rettangolo 4">
            <a:extLst>
              <a:ext uri="{FF2B5EF4-FFF2-40B4-BE49-F238E27FC236}">
                <a16:creationId xmlns:a16="http://schemas.microsoft.com/office/drawing/2014/main" id="{91F98412-DECA-2647-98C9-4804BF76640E}"/>
              </a:ext>
            </a:extLst>
          </p:cNvPr>
          <p:cNvSpPr/>
          <p:nvPr/>
        </p:nvSpPr>
        <p:spPr>
          <a:xfrm>
            <a:off x="475106" y="2076716"/>
            <a:ext cx="4601837" cy="400110"/>
          </a:xfrm>
          <a:prstGeom prst="rect">
            <a:avLst/>
          </a:prstGeom>
        </p:spPr>
        <p:txBody>
          <a:bodyPr wrap="none">
            <a:spAutoFit/>
          </a:bodyPr>
          <a:lstStyle/>
          <a:p>
            <a:pPr algn="just">
              <a:buClr>
                <a:srgbClr val="002060"/>
              </a:buClr>
              <a:buSzPts val="1500"/>
            </a:pPr>
            <a:r>
              <a:rPr lang="en-US" sz="2000" dirty="0">
                <a:solidFill>
                  <a:schemeClr val="bg2">
                    <a:lumMod val="50000"/>
                  </a:schemeClr>
                </a:solidFill>
              </a:rPr>
              <a:t>Reference SSH isoline of the jet 0.7 meters</a:t>
            </a:r>
            <a:endParaRPr lang="en-US" sz="2000" b="1" dirty="0">
              <a:solidFill>
                <a:schemeClr val="bg2">
                  <a:lumMod val="50000"/>
                </a:schemeClr>
              </a:solidFill>
            </a:endParaRPr>
          </a:p>
        </p:txBody>
      </p:sp>
    </p:spTree>
    <p:extLst>
      <p:ext uri="{BB962C8B-B14F-4D97-AF65-F5344CB8AC3E}">
        <p14:creationId xmlns:p14="http://schemas.microsoft.com/office/powerpoint/2010/main" val="419225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3"/>
          <a:stretch>
            <a:fillRect/>
          </a:stretch>
        </p:blipFill>
        <p:spPr>
          <a:xfrm>
            <a:off x="11714988" y="6441053"/>
            <a:ext cx="446215" cy="353834"/>
          </a:xfrm>
          <a:prstGeom prst="rect">
            <a:avLst/>
          </a:prstGeom>
        </p:spPr>
      </p:pic>
      <p:sp>
        <p:nvSpPr>
          <p:cNvPr id="30" name="Rettangolo 29">
            <a:extLst>
              <a:ext uri="{FF2B5EF4-FFF2-40B4-BE49-F238E27FC236}">
                <a16:creationId xmlns:a16="http://schemas.microsoft.com/office/drawing/2014/main" id="{2AA513B0-33DE-904C-97BE-D1DC0D733EF3}"/>
              </a:ext>
            </a:extLst>
          </p:cNvPr>
          <p:cNvSpPr/>
          <p:nvPr/>
        </p:nvSpPr>
        <p:spPr>
          <a:xfrm>
            <a:off x="10346754" y="12252"/>
            <a:ext cx="1452642" cy="475900"/>
          </a:xfrm>
          <a:prstGeom prst="rect">
            <a:avLst/>
          </a:prstGeom>
        </p:spPr>
        <p:txBody>
          <a:bodyPr wrap="none">
            <a:spAutoFit/>
          </a:bodyPr>
          <a:lstStyle/>
          <a:p>
            <a:pPr algn="ctr">
              <a:lnSpc>
                <a:spcPct val="110000"/>
              </a:lnSpc>
              <a:spcAft>
                <a:spcPts val="0"/>
              </a:spcAft>
            </a:pPr>
            <a:r>
              <a:rPr lang="it-IT" sz="2400" b="1" dirty="0"/>
              <a:t>OCCITENS</a:t>
            </a:r>
            <a:endParaRPr lang="it-IT" sz="2400" b="1" dirty="0">
              <a:latin typeface="Arial" panose="020B0604020202020204" pitchFamily="34" charset="0"/>
              <a:ea typeface="Arial" panose="020B0604020202020204" pitchFamily="34" charset="0"/>
              <a:cs typeface="Times New Roman" panose="02020603050405020304" pitchFamily="18" charset="0"/>
            </a:endParaRPr>
          </a:p>
        </p:txBody>
      </p:sp>
      <p:grpSp>
        <p:nvGrpSpPr>
          <p:cNvPr id="3" name="Gruppo 2">
            <a:extLst>
              <a:ext uri="{FF2B5EF4-FFF2-40B4-BE49-F238E27FC236}">
                <a16:creationId xmlns:a16="http://schemas.microsoft.com/office/drawing/2014/main" id="{2D9557E2-8BA5-9D48-9F6F-36C5ABB5EA97}"/>
              </a:ext>
            </a:extLst>
          </p:cNvPr>
          <p:cNvGrpSpPr/>
          <p:nvPr/>
        </p:nvGrpSpPr>
        <p:grpSpPr>
          <a:xfrm>
            <a:off x="4781294" y="641147"/>
            <a:ext cx="6877858" cy="6044710"/>
            <a:chOff x="4781294" y="641147"/>
            <a:chExt cx="6877858" cy="6044710"/>
          </a:xfrm>
        </p:grpSpPr>
        <p:grpSp>
          <p:nvGrpSpPr>
            <p:cNvPr id="27" name="Gruppo 26">
              <a:extLst>
                <a:ext uri="{FF2B5EF4-FFF2-40B4-BE49-F238E27FC236}">
                  <a16:creationId xmlns:a16="http://schemas.microsoft.com/office/drawing/2014/main" id="{57D49A9C-7E27-D84C-849C-34B3871BAE6D}"/>
                </a:ext>
              </a:extLst>
            </p:cNvPr>
            <p:cNvGrpSpPr/>
            <p:nvPr/>
          </p:nvGrpSpPr>
          <p:grpSpPr>
            <a:xfrm>
              <a:off x="4781294" y="641147"/>
              <a:ext cx="6877858" cy="5573386"/>
              <a:chOff x="4781294" y="641147"/>
              <a:chExt cx="6877858" cy="5573386"/>
            </a:xfrm>
          </p:grpSpPr>
          <p:pic>
            <p:nvPicPr>
              <p:cNvPr id="14" name="Immagine 13">
                <a:extLst>
                  <a:ext uri="{FF2B5EF4-FFF2-40B4-BE49-F238E27FC236}">
                    <a16:creationId xmlns:a16="http://schemas.microsoft.com/office/drawing/2014/main" id="{2755CE51-3714-9345-AAC5-AA8BF8D09F1E}"/>
                  </a:ext>
                </a:extLst>
              </p:cNvPr>
              <p:cNvPicPr/>
              <p:nvPr/>
            </p:nvPicPr>
            <p:blipFill>
              <a:blip r:embed="rId4"/>
              <a:stretch>
                <a:fillRect/>
              </a:stretch>
            </p:blipFill>
            <p:spPr>
              <a:xfrm>
                <a:off x="4781294" y="643467"/>
                <a:ext cx="6877858" cy="5571066"/>
              </a:xfrm>
              <a:prstGeom prst="rect">
                <a:avLst/>
              </a:prstGeom>
            </p:spPr>
          </p:pic>
          <p:pic>
            <p:nvPicPr>
              <p:cNvPr id="19" name="Immagine 18">
                <a:extLst>
                  <a:ext uri="{FF2B5EF4-FFF2-40B4-BE49-F238E27FC236}">
                    <a16:creationId xmlns:a16="http://schemas.microsoft.com/office/drawing/2014/main" id="{D15D11E9-3AB3-B643-8032-243C8AEB3019}"/>
                  </a:ext>
                </a:extLst>
              </p:cNvPr>
              <p:cNvPicPr>
                <a:picLocks noChangeAspect="1"/>
              </p:cNvPicPr>
              <p:nvPr/>
            </p:nvPicPr>
            <p:blipFill>
              <a:blip r:embed="rId5"/>
              <a:stretch>
                <a:fillRect/>
              </a:stretch>
            </p:blipFill>
            <p:spPr>
              <a:xfrm>
                <a:off x="10533981" y="641147"/>
                <a:ext cx="1074371" cy="839483"/>
              </a:xfrm>
              <a:prstGeom prst="rect">
                <a:avLst/>
              </a:prstGeom>
            </p:spPr>
          </p:pic>
          <p:pic>
            <p:nvPicPr>
              <p:cNvPr id="21" name="Immagine 20">
                <a:extLst>
                  <a:ext uri="{FF2B5EF4-FFF2-40B4-BE49-F238E27FC236}">
                    <a16:creationId xmlns:a16="http://schemas.microsoft.com/office/drawing/2014/main" id="{C896BE84-8E66-7343-A66E-B969A99E125A}"/>
                  </a:ext>
                </a:extLst>
              </p:cNvPr>
              <p:cNvPicPr>
                <a:picLocks noChangeAspect="1"/>
              </p:cNvPicPr>
              <p:nvPr/>
            </p:nvPicPr>
            <p:blipFill>
              <a:blip r:embed="rId6"/>
              <a:stretch>
                <a:fillRect/>
              </a:stretch>
            </p:blipFill>
            <p:spPr>
              <a:xfrm>
                <a:off x="10570621" y="1960690"/>
                <a:ext cx="1037731" cy="793170"/>
              </a:xfrm>
              <a:prstGeom prst="rect">
                <a:avLst/>
              </a:prstGeom>
            </p:spPr>
          </p:pic>
          <p:pic>
            <p:nvPicPr>
              <p:cNvPr id="23" name="Immagine 22">
                <a:extLst>
                  <a:ext uri="{FF2B5EF4-FFF2-40B4-BE49-F238E27FC236}">
                    <a16:creationId xmlns:a16="http://schemas.microsoft.com/office/drawing/2014/main" id="{4210AC19-D3DD-934A-A588-205AC0E6C774}"/>
                  </a:ext>
                </a:extLst>
              </p:cNvPr>
              <p:cNvPicPr>
                <a:picLocks noChangeAspect="1"/>
              </p:cNvPicPr>
              <p:nvPr/>
            </p:nvPicPr>
            <p:blipFill>
              <a:blip r:embed="rId7"/>
              <a:stretch>
                <a:fillRect/>
              </a:stretch>
            </p:blipFill>
            <p:spPr>
              <a:xfrm>
                <a:off x="10570621" y="3233920"/>
                <a:ext cx="1037731" cy="795332"/>
              </a:xfrm>
              <a:prstGeom prst="rect">
                <a:avLst/>
              </a:prstGeom>
            </p:spPr>
          </p:pic>
          <p:pic>
            <p:nvPicPr>
              <p:cNvPr id="25" name="Immagine 24" descr="Immagine che contiene screenshot&#10;&#10;Descrizione generata automaticamente">
                <a:extLst>
                  <a:ext uri="{FF2B5EF4-FFF2-40B4-BE49-F238E27FC236}">
                    <a16:creationId xmlns:a16="http://schemas.microsoft.com/office/drawing/2014/main" id="{2B9A2A1A-66ED-E241-8F7E-A73DB6114DA9}"/>
                  </a:ext>
                </a:extLst>
              </p:cNvPr>
              <p:cNvPicPr>
                <a:picLocks noChangeAspect="1"/>
              </p:cNvPicPr>
              <p:nvPr/>
            </p:nvPicPr>
            <p:blipFill>
              <a:blip r:embed="rId8"/>
              <a:stretch>
                <a:fillRect/>
              </a:stretch>
            </p:blipFill>
            <p:spPr>
              <a:xfrm>
                <a:off x="10581843" y="4509312"/>
                <a:ext cx="1015285" cy="793769"/>
              </a:xfrm>
              <a:prstGeom prst="rect">
                <a:avLst/>
              </a:prstGeom>
            </p:spPr>
          </p:pic>
        </p:grpSp>
        <p:sp>
          <p:nvSpPr>
            <p:cNvPr id="13" name="CasellaDiTesto 12">
              <a:extLst>
                <a:ext uri="{FF2B5EF4-FFF2-40B4-BE49-F238E27FC236}">
                  <a16:creationId xmlns:a16="http://schemas.microsoft.com/office/drawing/2014/main" id="{B87B1AC6-A7A0-E04E-8486-72DB3A999FCA}"/>
                </a:ext>
              </a:extLst>
            </p:cNvPr>
            <p:cNvSpPr txBox="1"/>
            <p:nvPr/>
          </p:nvSpPr>
          <p:spPr>
            <a:xfrm>
              <a:off x="7044563" y="6316525"/>
              <a:ext cx="1306286" cy="369332"/>
            </a:xfrm>
            <a:prstGeom prst="rect">
              <a:avLst/>
            </a:prstGeom>
            <a:noFill/>
          </p:spPr>
          <p:txBody>
            <a:bodyPr wrap="square" rtlCol="0">
              <a:spAutoFit/>
            </a:bodyPr>
            <a:lstStyle/>
            <a:p>
              <a:pPr algn="ctr"/>
              <a:r>
                <a:rPr lang="en-GB" b="1" dirty="0"/>
                <a:t>Time</a:t>
              </a:r>
            </a:p>
          </p:txBody>
        </p:sp>
      </p:grpSp>
      <p:pic>
        <p:nvPicPr>
          <p:cNvPr id="5" name="Immagine 4" descr="Immagine che contiene screenshot, testo&#10;&#10;Descrizione generata automaticamente">
            <a:extLst>
              <a:ext uri="{FF2B5EF4-FFF2-40B4-BE49-F238E27FC236}">
                <a16:creationId xmlns:a16="http://schemas.microsoft.com/office/drawing/2014/main" id="{D869A030-6C98-C74D-BA70-D6A5E3439EA5}"/>
              </a:ext>
            </a:extLst>
          </p:cNvPr>
          <p:cNvPicPr>
            <a:picLocks noChangeAspect="1"/>
          </p:cNvPicPr>
          <p:nvPr/>
        </p:nvPicPr>
        <p:blipFill>
          <a:blip r:embed="rId9"/>
          <a:stretch>
            <a:fillRect/>
          </a:stretch>
        </p:blipFill>
        <p:spPr>
          <a:xfrm>
            <a:off x="532849" y="599743"/>
            <a:ext cx="4443100" cy="5750880"/>
          </a:xfrm>
          <a:prstGeom prst="rect">
            <a:avLst/>
          </a:prstGeom>
        </p:spPr>
      </p:pic>
    </p:spTree>
    <p:extLst>
      <p:ext uri="{BB962C8B-B14F-4D97-AF65-F5344CB8AC3E}">
        <p14:creationId xmlns:p14="http://schemas.microsoft.com/office/powerpoint/2010/main" val="89928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Immagine 30" descr="Immagine che contiene screenshot, testo&#10;&#10;Descrizione generata automaticamente">
            <a:extLst>
              <a:ext uri="{FF2B5EF4-FFF2-40B4-BE49-F238E27FC236}">
                <a16:creationId xmlns:a16="http://schemas.microsoft.com/office/drawing/2014/main" id="{EAED42C3-D331-CA4B-81CA-76939767DF52}"/>
              </a:ext>
            </a:extLst>
          </p:cNvPr>
          <p:cNvPicPr>
            <a:picLocks noChangeAspect="1"/>
          </p:cNvPicPr>
          <p:nvPr/>
        </p:nvPicPr>
        <p:blipFill>
          <a:blip r:embed="rId3"/>
          <a:stretch>
            <a:fillRect/>
          </a:stretch>
        </p:blipFill>
        <p:spPr>
          <a:xfrm>
            <a:off x="532849" y="599743"/>
            <a:ext cx="4443100" cy="5750880"/>
          </a:xfrm>
          <a:prstGeom prst="rect">
            <a:avLst/>
          </a:prstGeom>
        </p:spPr>
      </p:pic>
      <p:pic>
        <p:nvPicPr>
          <p:cNvPr id="2" name="Immagine 1">
            <a:extLst>
              <a:ext uri="{FF2B5EF4-FFF2-40B4-BE49-F238E27FC236}">
                <a16:creationId xmlns:a16="http://schemas.microsoft.com/office/drawing/2014/main" id="{A47A7D1F-0095-B14A-B759-C68B5566F23C}"/>
              </a:ext>
            </a:extLst>
          </p:cNvPr>
          <p:cNvPicPr>
            <a:picLocks noChangeAspect="1"/>
          </p:cNvPicPr>
          <p:nvPr/>
        </p:nvPicPr>
        <p:blipFill>
          <a:blip r:embed="rId4"/>
          <a:stretch>
            <a:fillRect/>
          </a:stretch>
        </p:blipFill>
        <p:spPr>
          <a:xfrm>
            <a:off x="11714988" y="6441053"/>
            <a:ext cx="446215" cy="353834"/>
          </a:xfrm>
          <a:prstGeom prst="rect">
            <a:avLst/>
          </a:prstGeom>
        </p:spPr>
      </p:pic>
      <p:grpSp>
        <p:nvGrpSpPr>
          <p:cNvPr id="25" name="Gruppo 24">
            <a:extLst>
              <a:ext uri="{FF2B5EF4-FFF2-40B4-BE49-F238E27FC236}">
                <a16:creationId xmlns:a16="http://schemas.microsoft.com/office/drawing/2014/main" id="{4656817D-F9AF-B840-B918-07FA137E30D3}"/>
              </a:ext>
            </a:extLst>
          </p:cNvPr>
          <p:cNvGrpSpPr/>
          <p:nvPr/>
        </p:nvGrpSpPr>
        <p:grpSpPr>
          <a:xfrm>
            <a:off x="4781294" y="643467"/>
            <a:ext cx="6877858" cy="5571066"/>
            <a:chOff x="4781294" y="643467"/>
            <a:chExt cx="6877858" cy="5571066"/>
          </a:xfrm>
        </p:grpSpPr>
        <p:pic>
          <p:nvPicPr>
            <p:cNvPr id="14" name="Immagine 13">
              <a:extLst>
                <a:ext uri="{FF2B5EF4-FFF2-40B4-BE49-F238E27FC236}">
                  <a16:creationId xmlns:a16="http://schemas.microsoft.com/office/drawing/2014/main" id="{A2ED1907-C4BC-5145-8F6F-3BBC10601AC5}"/>
                </a:ext>
              </a:extLst>
            </p:cNvPr>
            <p:cNvPicPr/>
            <p:nvPr/>
          </p:nvPicPr>
          <p:blipFill>
            <a:blip r:embed="rId5"/>
            <a:stretch>
              <a:fillRect/>
            </a:stretch>
          </p:blipFill>
          <p:spPr>
            <a:xfrm>
              <a:off x="4781294" y="643467"/>
              <a:ext cx="6877858" cy="5571066"/>
            </a:xfrm>
            <a:prstGeom prst="rect">
              <a:avLst/>
            </a:prstGeom>
          </p:spPr>
        </p:pic>
        <p:sp>
          <p:nvSpPr>
            <p:cNvPr id="5" name="CasellaDiTesto 4">
              <a:extLst>
                <a:ext uri="{FF2B5EF4-FFF2-40B4-BE49-F238E27FC236}">
                  <a16:creationId xmlns:a16="http://schemas.microsoft.com/office/drawing/2014/main" id="{531F4E28-6F1A-DD48-9F03-2B6D1C463AE8}"/>
                </a:ext>
              </a:extLst>
            </p:cNvPr>
            <p:cNvSpPr txBox="1"/>
            <p:nvPr/>
          </p:nvSpPr>
          <p:spPr>
            <a:xfrm>
              <a:off x="9359900" y="1816100"/>
              <a:ext cx="723900" cy="369332"/>
            </a:xfrm>
            <a:prstGeom prst="rect">
              <a:avLst/>
            </a:prstGeom>
            <a:noFill/>
          </p:spPr>
          <p:txBody>
            <a:bodyPr wrap="square" rtlCol="0">
              <a:spAutoFit/>
            </a:bodyPr>
            <a:lstStyle/>
            <a:p>
              <a:pPr algn="r"/>
              <a:r>
                <a:rPr lang="en-GB" b="1" dirty="0">
                  <a:solidFill>
                    <a:srgbClr val="DC4FDD"/>
                  </a:solidFill>
                </a:rPr>
                <a:t>R=0.6</a:t>
              </a:r>
            </a:p>
          </p:txBody>
        </p:sp>
        <p:sp>
          <p:nvSpPr>
            <p:cNvPr id="21" name="CasellaDiTesto 20">
              <a:extLst>
                <a:ext uri="{FF2B5EF4-FFF2-40B4-BE49-F238E27FC236}">
                  <a16:creationId xmlns:a16="http://schemas.microsoft.com/office/drawing/2014/main" id="{D7B4BAF6-9A74-B54F-BAB4-37F1CD6E058D}"/>
                </a:ext>
              </a:extLst>
            </p:cNvPr>
            <p:cNvSpPr txBox="1"/>
            <p:nvPr/>
          </p:nvSpPr>
          <p:spPr>
            <a:xfrm>
              <a:off x="9202922" y="3047999"/>
              <a:ext cx="880878" cy="369332"/>
            </a:xfrm>
            <a:prstGeom prst="rect">
              <a:avLst/>
            </a:prstGeom>
            <a:noFill/>
          </p:spPr>
          <p:txBody>
            <a:bodyPr wrap="square" rtlCol="0">
              <a:spAutoFit/>
            </a:bodyPr>
            <a:lstStyle/>
            <a:p>
              <a:pPr algn="r"/>
              <a:r>
                <a:rPr lang="en-GB" b="1" dirty="0">
                  <a:solidFill>
                    <a:schemeClr val="accent2"/>
                  </a:solidFill>
                </a:rPr>
                <a:t>R=2.82</a:t>
              </a:r>
            </a:p>
          </p:txBody>
        </p:sp>
        <p:sp>
          <p:nvSpPr>
            <p:cNvPr id="22" name="CasellaDiTesto 21">
              <a:extLst>
                <a:ext uri="{FF2B5EF4-FFF2-40B4-BE49-F238E27FC236}">
                  <a16:creationId xmlns:a16="http://schemas.microsoft.com/office/drawing/2014/main" id="{9B8BF8D5-941B-E24F-AE06-37B5996C9AEF}"/>
                </a:ext>
              </a:extLst>
            </p:cNvPr>
            <p:cNvSpPr txBox="1"/>
            <p:nvPr/>
          </p:nvSpPr>
          <p:spPr>
            <a:xfrm>
              <a:off x="9380931" y="4279898"/>
              <a:ext cx="723900" cy="369332"/>
            </a:xfrm>
            <a:prstGeom prst="rect">
              <a:avLst/>
            </a:prstGeom>
            <a:noFill/>
          </p:spPr>
          <p:txBody>
            <a:bodyPr wrap="square" rtlCol="0">
              <a:spAutoFit/>
            </a:bodyPr>
            <a:lstStyle/>
            <a:p>
              <a:r>
                <a:rPr lang="en-GB" b="1" dirty="0">
                  <a:solidFill>
                    <a:schemeClr val="accent2"/>
                  </a:solidFill>
                </a:rPr>
                <a:t>R=2.6</a:t>
              </a:r>
            </a:p>
          </p:txBody>
        </p:sp>
        <p:sp>
          <p:nvSpPr>
            <p:cNvPr id="23" name="CasellaDiTesto 22">
              <a:extLst>
                <a:ext uri="{FF2B5EF4-FFF2-40B4-BE49-F238E27FC236}">
                  <a16:creationId xmlns:a16="http://schemas.microsoft.com/office/drawing/2014/main" id="{5A060E65-B59B-0E43-900B-7E8D5C7DD816}"/>
                </a:ext>
              </a:extLst>
            </p:cNvPr>
            <p:cNvSpPr txBox="1"/>
            <p:nvPr/>
          </p:nvSpPr>
          <p:spPr>
            <a:xfrm>
              <a:off x="9202922" y="5537196"/>
              <a:ext cx="880878" cy="369332"/>
            </a:xfrm>
            <a:prstGeom prst="rect">
              <a:avLst/>
            </a:prstGeom>
            <a:noFill/>
          </p:spPr>
          <p:txBody>
            <a:bodyPr wrap="square" rtlCol="0">
              <a:spAutoFit/>
            </a:bodyPr>
            <a:lstStyle/>
            <a:p>
              <a:pPr algn="r"/>
              <a:r>
                <a:rPr lang="en-GB" b="1" dirty="0">
                  <a:solidFill>
                    <a:schemeClr val="accent2"/>
                  </a:solidFill>
                </a:rPr>
                <a:t>R=2</a:t>
              </a:r>
            </a:p>
          </p:txBody>
        </p:sp>
      </p:grpSp>
      <p:sp>
        <p:nvSpPr>
          <p:cNvPr id="6" name="Rettangolo 5">
            <a:extLst>
              <a:ext uri="{FF2B5EF4-FFF2-40B4-BE49-F238E27FC236}">
                <a16:creationId xmlns:a16="http://schemas.microsoft.com/office/drawing/2014/main" id="{52B783A4-F4F0-9B46-A45B-DB1349BBB7AD}"/>
              </a:ext>
            </a:extLst>
          </p:cNvPr>
          <p:cNvSpPr/>
          <p:nvPr/>
        </p:nvSpPr>
        <p:spPr>
          <a:xfrm>
            <a:off x="10426700" y="643467"/>
            <a:ext cx="1232452" cy="5571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uppo 31">
            <a:extLst>
              <a:ext uri="{FF2B5EF4-FFF2-40B4-BE49-F238E27FC236}">
                <a16:creationId xmlns:a16="http://schemas.microsoft.com/office/drawing/2014/main" id="{7A8369DE-1804-BC49-9557-9529624D4FEE}"/>
              </a:ext>
            </a:extLst>
          </p:cNvPr>
          <p:cNvGrpSpPr/>
          <p:nvPr/>
        </p:nvGrpSpPr>
        <p:grpSpPr>
          <a:xfrm>
            <a:off x="10521283" y="1157069"/>
            <a:ext cx="1415955" cy="1015663"/>
            <a:chOff x="10421112" y="1226919"/>
            <a:chExt cx="1591611" cy="1015663"/>
          </a:xfrm>
        </p:grpSpPr>
        <p:sp>
          <p:nvSpPr>
            <p:cNvPr id="26" name="Rettangolo 25">
              <a:extLst>
                <a:ext uri="{FF2B5EF4-FFF2-40B4-BE49-F238E27FC236}">
                  <a16:creationId xmlns:a16="http://schemas.microsoft.com/office/drawing/2014/main" id="{74193CDC-51AA-284E-8673-C9F0A4024B86}"/>
                </a:ext>
              </a:extLst>
            </p:cNvPr>
            <p:cNvSpPr/>
            <p:nvPr/>
          </p:nvSpPr>
          <p:spPr>
            <a:xfrm>
              <a:off x="10426700" y="1346200"/>
              <a:ext cx="139700" cy="139700"/>
            </a:xfrm>
            <a:prstGeom prst="rect">
              <a:avLst/>
            </a:prstGeom>
            <a:solidFill>
              <a:srgbClr val="EB55ED"/>
            </a:solidFill>
            <a:ln>
              <a:solidFill>
                <a:srgbClr val="EB5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55ED"/>
                </a:solidFill>
              </a:endParaRPr>
            </a:p>
          </p:txBody>
        </p:sp>
        <p:sp>
          <p:nvSpPr>
            <p:cNvPr id="28" name="Rettangolo 27">
              <a:extLst>
                <a:ext uri="{FF2B5EF4-FFF2-40B4-BE49-F238E27FC236}">
                  <a16:creationId xmlns:a16="http://schemas.microsoft.com/office/drawing/2014/main" id="{C2447F1A-8565-BF45-9578-7F079E2FA1B4}"/>
                </a:ext>
              </a:extLst>
            </p:cNvPr>
            <p:cNvSpPr/>
            <p:nvPr/>
          </p:nvSpPr>
          <p:spPr>
            <a:xfrm>
              <a:off x="10421112" y="1981200"/>
              <a:ext cx="139700" cy="1397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55ED"/>
                </a:solidFill>
              </a:endParaRPr>
            </a:p>
          </p:txBody>
        </p:sp>
        <p:sp>
          <p:nvSpPr>
            <p:cNvPr id="30" name="CasellaDiTesto 29">
              <a:extLst>
                <a:ext uri="{FF2B5EF4-FFF2-40B4-BE49-F238E27FC236}">
                  <a16:creationId xmlns:a16="http://schemas.microsoft.com/office/drawing/2014/main" id="{3E584291-C54C-2049-A3F3-B15163BECA53}"/>
                </a:ext>
              </a:extLst>
            </p:cNvPr>
            <p:cNvSpPr txBox="1"/>
            <p:nvPr/>
          </p:nvSpPr>
          <p:spPr>
            <a:xfrm>
              <a:off x="10583737" y="1226919"/>
              <a:ext cx="1428986" cy="1015663"/>
            </a:xfrm>
            <a:prstGeom prst="rect">
              <a:avLst/>
            </a:prstGeom>
            <a:noFill/>
          </p:spPr>
          <p:txBody>
            <a:bodyPr wrap="square" rtlCol="0">
              <a:spAutoFit/>
            </a:bodyPr>
            <a:lstStyle/>
            <a:p>
              <a:r>
                <a:rPr lang="en-GB" sz="2000" dirty="0" err="1">
                  <a:solidFill>
                    <a:schemeClr val="bg2">
                      <a:lumMod val="25000"/>
                    </a:schemeClr>
                  </a:solidFill>
                </a:rPr>
                <a:t>A</a:t>
              </a:r>
              <a:r>
                <a:rPr lang="en-GB" sz="2000" baseline="-25000" dirty="0" err="1">
                  <a:solidFill>
                    <a:schemeClr val="bg2">
                      <a:lumMod val="25000"/>
                    </a:schemeClr>
                  </a:solidFill>
                </a:rPr>
                <a:t>f</a:t>
              </a:r>
              <a:r>
                <a:rPr lang="en-GB" sz="2000" dirty="0">
                  <a:solidFill>
                    <a:schemeClr val="bg2">
                      <a:lumMod val="25000"/>
                    </a:schemeClr>
                  </a:solidFill>
                </a:rPr>
                <a:t> &gt; A</a:t>
              </a:r>
              <a:r>
                <a:rPr lang="en-GB" sz="2000" baseline="-25000" dirty="0">
                  <a:solidFill>
                    <a:schemeClr val="bg2">
                      <a:lumMod val="25000"/>
                    </a:schemeClr>
                  </a:solidFill>
                </a:rPr>
                <a:t>i</a:t>
              </a:r>
            </a:p>
            <a:p>
              <a:endParaRPr lang="en-GB" sz="2000" dirty="0">
                <a:solidFill>
                  <a:schemeClr val="bg2">
                    <a:lumMod val="25000"/>
                  </a:schemeClr>
                </a:solidFill>
              </a:endParaRPr>
            </a:p>
            <a:p>
              <a:r>
                <a:rPr lang="en-GB" sz="2000" dirty="0">
                  <a:solidFill>
                    <a:schemeClr val="bg2">
                      <a:lumMod val="25000"/>
                    </a:schemeClr>
                  </a:solidFill>
                </a:rPr>
                <a:t>A</a:t>
              </a:r>
              <a:r>
                <a:rPr lang="en-GB" sz="2000" baseline="-25000" dirty="0">
                  <a:solidFill>
                    <a:schemeClr val="bg2">
                      <a:lumMod val="25000"/>
                    </a:schemeClr>
                  </a:solidFill>
                </a:rPr>
                <a:t>i</a:t>
              </a:r>
              <a:r>
                <a:rPr lang="en-GB" sz="2000" dirty="0">
                  <a:solidFill>
                    <a:schemeClr val="bg2">
                      <a:lumMod val="25000"/>
                    </a:schemeClr>
                  </a:solidFill>
                </a:rPr>
                <a:t> &gt; </a:t>
              </a:r>
              <a:r>
                <a:rPr lang="en-GB" sz="2000" dirty="0" err="1">
                  <a:solidFill>
                    <a:schemeClr val="bg2">
                      <a:lumMod val="25000"/>
                    </a:schemeClr>
                  </a:solidFill>
                </a:rPr>
                <a:t>A</a:t>
              </a:r>
              <a:r>
                <a:rPr lang="en-GB" sz="2000" baseline="-25000" dirty="0" err="1">
                  <a:solidFill>
                    <a:schemeClr val="bg2">
                      <a:lumMod val="25000"/>
                    </a:schemeClr>
                  </a:solidFill>
                </a:rPr>
                <a:t>f</a:t>
              </a:r>
              <a:endParaRPr lang="en-GB" sz="2000" baseline="-25000" dirty="0">
                <a:solidFill>
                  <a:schemeClr val="bg2">
                    <a:lumMod val="25000"/>
                  </a:schemeClr>
                </a:solidFill>
              </a:endParaRPr>
            </a:p>
          </p:txBody>
        </p:sp>
      </p:grpSp>
      <p:sp>
        <p:nvSpPr>
          <p:cNvPr id="33" name="Rettangolo 32">
            <a:extLst>
              <a:ext uri="{FF2B5EF4-FFF2-40B4-BE49-F238E27FC236}">
                <a16:creationId xmlns:a16="http://schemas.microsoft.com/office/drawing/2014/main" id="{20A4D2F4-0F13-5948-ABF7-692A09230022}"/>
              </a:ext>
            </a:extLst>
          </p:cNvPr>
          <p:cNvSpPr/>
          <p:nvPr/>
        </p:nvSpPr>
        <p:spPr>
          <a:xfrm>
            <a:off x="10346754" y="12252"/>
            <a:ext cx="1452642" cy="475900"/>
          </a:xfrm>
          <a:prstGeom prst="rect">
            <a:avLst/>
          </a:prstGeom>
        </p:spPr>
        <p:txBody>
          <a:bodyPr wrap="none">
            <a:spAutoFit/>
          </a:bodyPr>
          <a:lstStyle/>
          <a:p>
            <a:pPr algn="ctr">
              <a:lnSpc>
                <a:spcPct val="110000"/>
              </a:lnSpc>
              <a:spcAft>
                <a:spcPts val="0"/>
              </a:spcAft>
            </a:pPr>
            <a:r>
              <a:rPr lang="it-IT" sz="2400" b="1" dirty="0"/>
              <a:t>OCCITENS</a:t>
            </a:r>
            <a:endParaRPr lang="it-IT" sz="2400" b="1" dirty="0">
              <a:latin typeface="Arial" panose="020B0604020202020204" pitchFamily="34" charset="0"/>
              <a:ea typeface="Arial" panose="020B0604020202020204" pitchFamily="34" charset="0"/>
              <a:cs typeface="Times New Roman" panose="02020603050405020304" pitchFamily="18" charset="0"/>
            </a:endParaRPr>
          </a:p>
        </p:txBody>
      </p:sp>
      <p:sp>
        <p:nvSpPr>
          <p:cNvPr id="18" name="CasellaDiTesto 17">
            <a:extLst>
              <a:ext uri="{FF2B5EF4-FFF2-40B4-BE49-F238E27FC236}">
                <a16:creationId xmlns:a16="http://schemas.microsoft.com/office/drawing/2014/main" id="{ED118A4F-E25A-BF48-BF4D-C616D3CFD98C}"/>
              </a:ext>
            </a:extLst>
          </p:cNvPr>
          <p:cNvSpPr txBox="1"/>
          <p:nvPr/>
        </p:nvSpPr>
        <p:spPr>
          <a:xfrm>
            <a:off x="7044563" y="6316525"/>
            <a:ext cx="1306286" cy="369332"/>
          </a:xfrm>
          <a:prstGeom prst="rect">
            <a:avLst/>
          </a:prstGeom>
          <a:noFill/>
        </p:spPr>
        <p:txBody>
          <a:bodyPr wrap="square" rtlCol="0">
            <a:spAutoFit/>
          </a:bodyPr>
          <a:lstStyle/>
          <a:p>
            <a:pPr algn="ctr"/>
            <a:r>
              <a:rPr lang="en-GB" b="1" dirty="0"/>
              <a:t>Time</a:t>
            </a:r>
          </a:p>
        </p:txBody>
      </p:sp>
      <p:grpSp>
        <p:nvGrpSpPr>
          <p:cNvPr id="4" name="Gruppo 3">
            <a:extLst>
              <a:ext uri="{FF2B5EF4-FFF2-40B4-BE49-F238E27FC236}">
                <a16:creationId xmlns:a16="http://schemas.microsoft.com/office/drawing/2014/main" id="{E46E7EF9-70CE-0348-9FF4-54EB63D74E76}"/>
              </a:ext>
            </a:extLst>
          </p:cNvPr>
          <p:cNvGrpSpPr/>
          <p:nvPr/>
        </p:nvGrpSpPr>
        <p:grpSpPr>
          <a:xfrm>
            <a:off x="4768514" y="1011758"/>
            <a:ext cx="653303" cy="5019586"/>
            <a:chOff x="4826570" y="1011758"/>
            <a:chExt cx="653303" cy="5019586"/>
          </a:xfrm>
        </p:grpSpPr>
        <p:sp>
          <p:nvSpPr>
            <p:cNvPr id="20" name="CasellaDiTesto 19">
              <a:extLst>
                <a:ext uri="{FF2B5EF4-FFF2-40B4-BE49-F238E27FC236}">
                  <a16:creationId xmlns:a16="http://schemas.microsoft.com/office/drawing/2014/main" id="{D76169F4-23BE-6D49-BD73-2CE28C637D46}"/>
                </a:ext>
              </a:extLst>
            </p:cNvPr>
            <p:cNvSpPr txBox="1"/>
            <p:nvPr/>
          </p:nvSpPr>
          <p:spPr>
            <a:xfrm rot="16200000">
              <a:off x="4503565" y="1341735"/>
              <a:ext cx="1306286" cy="646331"/>
            </a:xfrm>
            <a:prstGeom prst="rect">
              <a:avLst/>
            </a:prstGeom>
            <a:solidFill>
              <a:schemeClr val="bg1">
                <a:alpha val="90000"/>
              </a:schemeClr>
            </a:solidFill>
          </p:spPr>
          <p:txBody>
            <a:bodyPr wrap="square" rtlCol="0">
              <a:spAutoFit/>
            </a:bodyPr>
            <a:lstStyle/>
            <a:p>
              <a:pPr algn="ctr"/>
              <a:r>
                <a:rPr lang="en-GB" b="1" dirty="0"/>
                <a:t>Latitude</a:t>
              </a:r>
            </a:p>
            <a:p>
              <a:pPr algn="ctr"/>
              <a:endParaRPr lang="en-GB" b="1" dirty="0"/>
            </a:p>
          </p:txBody>
        </p:sp>
        <p:sp>
          <p:nvSpPr>
            <p:cNvPr id="24" name="CasellaDiTesto 23">
              <a:extLst>
                <a:ext uri="{FF2B5EF4-FFF2-40B4-BE49-F238E27FC236}">
                  <a16:creationId xmlns:a16="http://schemas.microsoft.com/office/drawing/2014/main" id="{1350F084-9B77-C941-9EF4-45FBB3AB2AA7}"/>
                </a:ext>
              </a:extLst>
            </p:cNvPr>
            <p:cNvSpPr txBox="1"/>
            <p:nvPr/>
          </p:nvSpPr>
          <p:spPr>
            <a:xfrm rot="16200000">
              <a:off x="4500079" y="2525513"/>
              <a:ext cx="1306286" cy="646331"/>
            </a:xfrm>
            <a:prstGeom prst="rect">
              <a:avLst/>
            </a:prstGeom>
            <a:solidFill>
              <a:schemeClr val="bg1">
                <a:alpha val="90000"/>
              </a:schemeClr>
            </a:solidFill>
          </p:spPr>
          <p:txBody>
            <a:bodyPr wrap="square" rtlCol="0">
              <a:spAutoFit/>
            </a:bodyPr>
            <a:lstStyle/>
            <a:p>
              <a:pPr algn="ctr"/>
              <a:r>
                <a:rPr lang="en-GB" b="1" dirty="0"/>
                <a:t>LKE</a:t>
              </a:r>
            </a:p>
            <a:p>
              <a:pPr algn="ctr"/>
              <a:endParaRPr lang="en-GB" b="1" dirty="0"/>
            </a:p>
          </p:txBody>
        </p:sp>
        <p:sp>
          <p:nvSpPr>
            <p:cNvPr id="27" name="CasellaDiTesto 26">
              <a:extLst>
                <a:ext uri="{FF2B5EF4-FFF2-40B4-BE49-F238E27FC236}">
                  <a16:creationId xmlns:a16="http://schemas.microsoft.com/office/drawing/2014/main" id="{1333E7BA-8A57-C847-B860-1019623513C1}"/>
                </a:ext>
              </a:extLst>
            </p:cNvPr>
            <p:cNvSpPr txBox="1"/>
            <p:nvPr/>
          </p:nvSpPr>
          <p:spPr>
            <a:xfrm rot="16200000">
              <a:off x="4496593" y="3744793"/>
              <a:ext cx="1306286" cy="646331"/>
            </a:xfrm>
            <a:prstGeom prst="rect">
              <a:avLst/>
            </a:prstGeom>
            <a:solidFill>
              <a:schemeClr val="bg1">
                <a:alpha val="90000"/>
              </a:schemeClr>
            </a:solidFill>
          </p:spPr>
          <p:txBody>
            <a:bodyPr wrap="square" rtlCol="0">
              <a:spAutoFit/>
            </a:bodyPr>
            <a:lstStyle/>
            <a:p>
              <a:pPr algn="ctr"/>
              <a:r>
                <a:rPr lang="en-GB" b="1" dirty="0"/>
                <a:t>EKE</a:t>
              </a:r>
            </a:p>
            <a:p>
              <a:pPr algn="ctr"/>
              <a:endParaRPr lang="en-GB" b="1" dirty="0"/>
            </a:p>
          </p:txBody>
        </p:sp>
        <p:sp>
          <p:nvSpPr>
            <p:cNvPr id="29" name="CasellaDiTesto 28">
              <a:extLst>
                <a:ext uri="{FF2B5EF4-FFF2-40B4-BE49-F238E27FC236}">
                  <a16:creationId xmlns:a16="http://schemas.microsoft.com/office/drawing/2014/main" id="{87645A92-DE72-B449-9757-F43849EF7B91}"/>
                </a:ext>
              </a:extLst>
            </p:cNvPr>
            <p:cNvSpPr txBox="1"/>
            <p:nvPr/>
          </p:nvSpPr>
          <p:spPr>
            <a:xfrm rot="16200000">
              <a:off x="4503565" y="5055035"/>
              <a:ext cx="1306286" cy="646331"/>
            </a:xfrm>
            <a:prstGeom prst="rect">
              <a:avLst/>
            </a:prstGeom>
            <a:solidFill>
              <a:schemeClr val="bg1">
                <a:alpha val="90000"/>
              </a:schemeClr>
            </a:solidFill>
          </p:spPr>
          <p:txBody>
            <a:bodyPr wrap="square" rtlCol="0">
              <a:spAutoFit/>
            </a:bodyPr>
            <a:lstStyle/>
            <a:p>
              <a:pPr algn="ctr"/>
              <a:r>
                <a:rPr lang="en-GB" b="1" dirty="0"/>
                <a:t>KE Velocity</a:t>
              </a:r>
            </a:p>
            <a:p>
              <a:pPr algn="ctr"/>
              <a:endParaRPr lang="en-GB" b="1" dirty="0"/>
            </a:p>
          </p:txBody>
        </p:sp>
      </p:grpSp>
    </p:spTree>
    <p:extLst>
      <p:ext uri="{BB962C8B-B14F-4D97-AF65-F5344CB8AC3E}">
        <p14:creationId xmlns:p14="http://schemas.microsoft.com/office/powerpoint/2010/main" val="10298097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707</Words>
  <Application>Microsoft Macintosh PowerPoint</Application>
  <PresentationFormat>Widescreen</PresentationFormat>
  <Paragraphs>192</Paragraphs>
  <Slides>19</Slides>
  <Notes>17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Cambria Math</vt:lpstr>
      <vt:lpstr>proxima-nova-alt-condensed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Giusy Fedele</dc:creator>
  <cp:lastModifiedBy>Giusy Fedele</cp:lastModifiedBy>
  <cp:revision>12</cp:revision>
  <dcterms:created xsi:type="dcterms:W3CDTF">2019-04-04T15:00:56Z</dcterms:created>
  <dcterms:modified xsi:type="dcterms:W3CDTF">2019-04-16T10:10:46Z</dcterms:modified>
</cp:coreProperties>
</file>