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1"/>
  </p:notesMasterIdLst>
  <p:sldIdLst>
    <p:sldId id="274" r:id="rId2"/>
    <p:sldId id="286" r:id="rId3"/>
    <p:sldId id="282" r:id="rId4"/>
    <p:sldId id="299" r:id="rId5"/>
    <p:sldId id="294" r:id="rId6"/>
    <p:sldId id="293" r:id="rId7"/>
    <p:sldId id="295" r:id="rId8"/>
    <p:sldId id="283" r:id="rId9"/>
    <p:sldId id="296" r:id="rId10"/>
    <p:sldId id="297" r:id="rId11"/>
    <p:sldId id="284" r:id="rId12"/>
    <p:sldId id="287" r:id="rId13"/>
    <p:sldId id="288" r:id="rId14"/>
    <p:sldId id="289" r:id="rId15"/>
    <p:sldId id="290" r:id="rId16"/>
    <p:sldId id="285" r:id="rId17"/>
    <p:sldId id="291" r:id="rId18"/>
    <p:sldId id="298" r:id="rId19"/>
    <p:sldId id="292"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906" autoAdjust="0"/>
  </p:normalViewPr>
  <p:slideViewPr>
    <p:cSldViewPr snapToGrid="0">
      <p:cViewPr>
        <p:scale>
          <a:sx n="100" d="100"/>
          <a:sy n="100" d="100"/>
        </p:scale>
        <p:origin x="117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4C97-B0AB-415A-87C7-A72C5EB9248F}" type="datetimeFigureOut">
              <a:rPr lang="en-GB" smtClean="0"/>
              <a:t>24/04/2019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Good morning everyone. My name is Graeme Anderson, and I work in Piers Buchanan and Teil Howard's Aviation Science team in the Business Group area of the UK Met Office. I'm going to be talking this morning about the US Geostationary Lightning Mapper instrument, or GLM, and how it can be used for aviation applications. </a:t>
            </a:r>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a:t>
            </a:fld>
            <a:endParaRPr lang="en-GB"/>
          </a:p>
        </p:txBody>
      </p:sp>
    </p:spTree>
    <p:extLst>
      <p:ext uri="{BB962C8B-B14F-4D97-AF65-F5344CB8AC3E}">
        <p14:creationId xmlns:p14="http://schemas.microsoft.com/office/powerpoint/2010/main" val="85443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Over the nine months of the assessment period, the GLM detected over one million flashes per day on average. This figure shows the distribution of flashes observed over those nine months. </a:t>
            </a:r>
            <a:r>
              <a:rPr lang="en-GB" sz="1200" kern="1200">
                <a:solidFill>
                  <a:schemeClr val="tx1"/>
                </a:solidFill>
                <a:effectLst/>
                <a:latin typeface="+mn-lt"/>
                <a:ea typeface="+mn-ea"/>
                <a:cs typeface="+mn-cs"/>
              </a:rPr>
              <a:t>Flashes are </a:t>
            </a:r>
            <a:r>
              <a:rPr lang="en-GB" sz="1200" kern="1200" dirty="0">
                <a:solidFill>
                  <a:schemeClr val="tx1"/>
                </a:solidFill>
                <a:effectLst/>
                <a:latin typeface="+mn-lt"/>
                <a:ea typeface="+mn-ea"/>
                <a:cs typeface="+mn-cs"/>
              </a:rPr>
              <a:t>clearly more focussed over the continents than the oceans, although the warm water of the Gulf of Mexico and the Gulf Stream do lead to high densities in these areas. Cool waters in the East Pacific lead to suppressed convection and low lightning densities in this region. The shape of the Andes is clearly distinguishable in the lightning data. Tracks of individual intense storms are also visible over the oceans.</a:t>
            </a:r>
          </a:p>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10</a:t>
            </a:fld>
            <a:endParaRPr lang="en-GB"/>
          </a:p>
        </p:txBody>
      </p:sp>
    </p:spTree>
    <p:extLst>
      <p:ext uri="{BB962C8B-B14F-4D97-AF65-F5344CB8AC3E}">
        <p14:creationId xmlns:p14="http://schemas.microsoft.com/office/powerpoint/2010/main" val="4136921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are there any issues with the data?</a:t>
            </a:r>
          </a:p>
        </p:txBody>
      </p:sp>
      <p:sp>
        <p:nvSpPr>
          <p:cNvPr id="4" name="Slide Number Placeholder 3"/>
          <p:cNvSpPr>
            <a:spLocks noGrp="1"/>
          </p:cNvSpPr>
          <p:nvPr>
            <p:ph type="sldNum" sz="quarter" idx="5"/>
          </p:nvPr>
        </p:nvSpPr>
        <p:spPr/>
        <p:txBody>
          <a:bodyPr/>
          <a:lstStyle/>
          <a:p>
            <a:fld id="{D262B7FA-AB46-4993-BA79-F306F77A2046}" type="slidenum">
              <a:rPr lang="en-GB" smtClean="0"/>
              <a:t>11</a:t>
            </a:fld>
            <a:endParaRPr lang="en-GB"/>
          </a:p>
        </p:txBody>
      </p:sp>
    </p:spTree>
    <p:extLst>
      <p:ext uri="{BB962C8B-B14F-4D97-AF65-F5344CB8AC3E}">
        <p14:creationId xmlns:p14="http://schemas.microsoft.com/office/powerpoint/2010/main" val="59492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with any observation system, the GLM has limitations. The fact that it looks for the visible flash from lightning means that it is less sensitive during the day time than at night, with detection efficiency (that is, the fraction of flashes detected relative to the number that actually occurred) dropping from 90% to 70%, respectively. False flashes can also be introduced by high energy particles impacting on the sensor.</a:t>
            </a:r>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12</a:t>
            </a:fld>
            <a:endParaRPr lang="en-GB"/>
          </a:p>
        </p:txBody>
      </p:sp>
    </p:spTree>
    <p:extLst>
      <p:ext uri="{BB962C8B-B14F-4D97-AF65-F5344CB8AC3E}">
        <p14:creationId xmlns:p14="http://schemas.microsoft.com/office/powerpoint/2010/main" val="1682955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Uncharacteristically straight lines of flashes are also apparent in the data, off the coast of Chile and to the east of the Bahamas. These are caused by oversensitivity at the edges of a couple of subarrays within the sensor array. The instrument scientists are working to rectify these issues.</a:t>
            </a:r>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13</a:t>
            </a:fld>
            <a:endParaRPr lang="en-GB"/>
          </a:p>
        </p:txBody>
      </p:sp>
    </p:spTree>
    <p:extLst>
      <p:ext uri="{BB962C8B-B14F-4D97-AF65-F5344CB8AC3E}">
        <p14:creationId xmlns:p14="http://schemas.microsoft.com/office/powerpoint/2010/main" val="2867933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Short-lived bursts of flashes across the GLM field of view have also been noted on occasion. These appear as flashes over a very wide area for a period of only a minute or two. These have been attributed to satellite orientation correction manoeuvres, leading bright cloud edges to move into the field of view of previously dark pixels. These sorts of manoeuvres are being carried out at night now, to try to reduce their impact.</a:t>
            </a:r>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14</a:t>
            </a:fld>
            <a:endParaRPr lang="en-GB"/>
          </a:p>
        </p:txBody>
      </p:sp>
    </p:spTree>
    <p:extLst>
      <p:ext uri="{BB962C8B-B14F-4D97-AF65-F5344CB8AC3E}">
        <p14:creationId xmlns:p14="http://schemas.microsoft.com/office/powerpoint/2010/main" val="860148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Sun glint and solar intrusion have led to unusual patterns appearing in GLM flash data. The pattern of flashes in the plot on the left is suspected to be caused by sunglint, and this issue seems to be worst around the summer and winter solstices. The pattern of flashes on the right is representative of an effect suspected to be caused by solar intrusion into the GLM baffle, and these issues become worse around the spring and autumn equinoxes.</a:t>
            </a:r>
          </a:p>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15</a:t>
            </a:fld>
            <a:endParaRPr lang="en-GB"/>
          </a:p>
        </p:txBody>
      </p:sp>
    </p:spTree>
    <p:extLst>
      <p:ext uri="{BB962C8B-B14F-4D97-AF65-F5344CB8AC3E}">
        <p14:creationId xmlns:p14="http://schemas.microsoft.com/office/powerpoint/2010/main" val="176135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advantage of the GLM is that it will provide new lightning location data in a region that has previously had limited coverage from lightning location systems. </a:t>
            </a:r>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16</a:t>
            </a:fld>
            <a:endParaRPr lang="en-GB"/>
          </a:p>
        </p:txBody>
      </p:sp>
    </p:spTree>
    <p:extLst>
      <p:ext uri="{BB962C8B-B14F-4D97-AF65-F5344CB8AC3E}">
        <p14:creationId xmlns:p14="http://schemas.microsoft.com/office/powerpoint/2010/main" val="945786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figure shows the ratios of the densities of flashes detected by the GLM and the Met Office ATDnet lightning location system. ATDnet only uses ground-based sensors sited in Europe, and so is not designed to detect lightning over the whole Atlantic or over the Americas. Clearly the addition of GLM data for Met Office purposes greatly increases the amount of lightning detection data we have for this region. </a:t>
            </a:r>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17</a:t>
            </a:fld>
            <a:endParaRPr lang="en-GB"/>
          </a:p>
        </p:txBody>
      </p:sp>
    </p:spTree>
    <p:extLst>
      <p:ext uri="{BB962C8B-B14F-4D97-AF65-F5344CB8AC3E}">
        <p14:creationId xmlns:p14="http://schemas.microsoft.com/office/powerpoint/2010/main" val="1925846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This data will be useful for forecasters monitoring and providing forecasts for the regions covered by the GLM.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continuous long-term monitoring of lightning will allow for the development of more reliable lightning climatologies.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With respect to the Met Office's role as a World Area Forecast Centre, the data will be useful in verifying our forecasts of convection. Gridded GLM data can be used for matching whether convection did or did not occur for a given forecast location. Additionally, the reliability and high sensitivity of the GLM means that the intensity of storms can also fairly reliably be diagnosed, with can be used for assessment of convection severity forecasts.</a:t>
            </a:r>
          </a:p>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18</a:t>
            </a:fld>
            <a:endParaRPr lang="en-GB"/>
          </a:p>
        </p:txBody>
      </p:sp>
    </p:spTree>
    <p:extLst>
      <p:ext uri="{BB962C8B-B14F-4D97-AF65-F5344CB8AC3E}">
        <p14:creationId xmlns:p14="http://schemas.microsoft.com/office/powerpoint/2010/main" val="709482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to summarise my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GLM is a new satellite-based lightning location instrument, providing coverage of the Americas, along with some of the Atlantic and Pacific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it detects over a million flashes per day, on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there are some issues and limitations with the data, but it appears to be generally beneficial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and we will be using the data for various applications at the Met Office, including convection forecast verification.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I should just briefly acknowledge that this piece of work was funded by the UK Civil Aviation Authority. Thank you for listening, are there any questions?</a:t>
            </a:r>
          </a:p>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19</a:t>
            </a:fld>
            <a:endParaRPr lang="en-GB"/>
          </a:p>
        </p:txBody>
      </p:sp>
    </p:spTree>
    <p:extLst>
      <p:ext uri="{BB962C8B-B14F-4D97-AF65-F5344CB8AC3E}">
        <p14:creationId xmlns:p14="http://schemas.microsoft.com/office/powerpoint/2010/main" val="267208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 going to split my talk into four main sections: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is a GLM?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can it do?</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are the issues?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can it be used?</a:t>
            </a:r>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2</a:t>
            </a:fld>
            <a:endParaRPr lang="en-GB"/>
          </a:p>
        </p:txBody>
      </p:sp>
    </p:spTree>
    <p:extLst>
      <p:ext uri="{BB962C8B-B14F-4D97-AF65-F5344CB8AC3E}">
        <p14:creationId xmlns:p14="http://schemas.microsoft.com/office/powerpoint/2010/main" val="105973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what is a GLM?</a:t>
            </a:r>
          </a:p>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3</a:t>
            </a:fld>
            <a:endParaRPr lang="en-GB"/>
          </a:p>
        </p:txBody>
      </p:sp>
    </p:spTree>
    <p:extLst>
      <p:ext uri="{BB962C8B-B14F-4D97-AF65-F5344CB8AC3E}">
        <p14:creationId xmlns:p14="http://schemas.microsoft.com/office/powerpoint/2010/main" val="218907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GLM is an instrument which will appear on the GOES-R series of geostationary weather satellites operated by NASA and NOAA in the US. It is an optical lightning location instrument, in that it looks for the visible flash in the top of the cloud caused by a lightning discharge. </a:t>
            </a:r>
          </a:p>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4</a:t>
            </a:fld>
            <a:endParaRPr lang="en-GB"/>
          </a:p>
        </p:txBody>
      </p:sp>
    </p:spTree>
    <p:extLst>
      <p:ext uri="{BB962C8B-B14F-4D97-AF65-F5344CB8AC3E}">
        <p14:creationId xmlns:p14="http://schemas.microsoft.com/office/powerpoint/2010/main" val="363220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image shows the field of view once two GLM instruments are in orbit. The data is from predecessor low earth orbit instruments. The first GLM went operational on the GOES-16 satellite in late 2017 in the GOES East position, and the second went operational in February 2019 on the GOES-17 satellite in the GOES-West position. Between them, they will provide coverage from the southern tip of south America to the south of Canada, and from the mid-Atlantic to the mid-Pacific.</a:t>
            </a:r>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5</a:t>
            </a:fld>
            <a:endParaRPr lang="en-GB"/>
          </a:p>
        </p:txBody>
      </p:sp>
    </p:spTree>
    <p:extLst>
      <p:ext uri="{BB962C8B-B14F-4D97-AF65-F5344CB8AC3E}">
        <p14:creationId xmlns:p14="http://schemas.microsoft.com/office/powerpoint/2010/main" val="2320354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Each GLM instrument works as an imager with a very high frame rate. Each instrument consists of a 1300 by 1372 pixel sensor array, which is sensitive to a narrow band of near-infrared light of around 777nm. The density of pixels gives the GLM a resolution of around 8km at the sub-satellite point, up to around 14km at the edge of its field of view.</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GLM builds up a background image of the what its field of view looks like over the course of a few tens of seconds. Once this background image is built up, it starts comparing its instantaneous view with this background image 500 times per second. If any pixel becomes brighter than the background image by a certain threshold, an 'event' is recorded at that pixel.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6</a:t>
            </a:fld>
            <a:endParaRPr lang="en-GB"/>
          </a:p>
        </p:txBody>
      </p:sp>
    </p:spTree>
    <p:extLst>
      <p:ext uri="{BB962C8B-B14F-4D97-AF65-F5344CB8AC3E}">
        <p14:creationId xmlns:p14="http://schemas.microsoft.com/office/powerpoint/2010/main" val="374594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Lightning flashes will often extend beyond the limits of a single pixels, and so a clustering algorithm is used to connect up perpendicularly and diagonally connected events in the sensor plane, to create new objects referred to as 'groups'. Lightning discharges will also frequently last longer than a single time frame, and so groups within certain spatial and temporal criteria can be grouped together again to create new objects called 'flashes', which are analogous to what we would describe as a single lightning flash.</a:t>
            </a:r>
          </a:p>
          <a:p>
            <a:endParaRPr lang="en-GB" dirty="0"/>
          </a:p>
        </p:txBody>
      </p:sp>
      <p:sp>
        <p:nvSpPr>
          <p:cNvPr id="4" name="Slide Number Placeholder 3"/>
          <p:cNvSpPr>
            <a:spLocks noGrp="1"/>
          </p:cNvSpPr>
          <p:nvPr>
            <p:ph type="sldNum" sz="quarter" idx="10"/>
          </p:nvPr>
        </p:nvSpPr>
        <p:spPr/>
        <p:txBody>
          <a:bodyPr/>
          <a:lstStyle/>
          <a:p>
            <a:fld id="{D262B7FA-AB46-4993-BA79-F306F77A2046}" type="slidenum">
              <a:rPr lang="en-GB" smtClean="0"/>
              <a:t>7</a:t>
            </a:fld>
            <a:endParaRPr lang="en-GB"/>
          </a:p>
        </p:txBody>
      </p:sp>
    </p:spTree>
    <p:extLst>
      <p:ext uri="{BB962C8B-B14F-4D97-AF65-F5344CB8AC3E}">
        <p14:creationId xmlns:p14="http://schemas.microsoft.com/office/powerpoint/2010/main" val="158772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Met Office has been receiving data from the GOES-16 GLM since May 2018. In order to determine the suitability of the GLM for Met Office applications, an assessment has been undertaken to look at the data quality. Data was assessed between May 2018 and January 2019, inclusive. </a:t>
            </a:r>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8</a:t>
            </a:fld>
            <a:endParaRPr lang="en-GB"/>
          </a:p>
        </p:txBody>
      </p:sp>
    </p:spTree>
    <p:extLst>
      <p:ext uri="{BB962C8B-B14F-4D97-AF65-F5344CB8AC3E}">
        <p14:creationId xmlns:p14="http://schemas.microsoft.com/office/powerpoint/2010/main" val="391371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video shows a snapshot of some GLM data from single day.</a:t>
            </a:r>
          </a:p>
          <a:p>
            <a:endParaRPr lang="en-GB" dirty="0"/>
          </a:p>
        </p:txBody>
      </p:sp>
      <p:sp>
        <p:nvSpPr>
          <p:cNvPr id="4" name="Slide Number Placeholder 3"/>
          <p:cNvSpPr>
            <a:spLocks noGrp="1"/>
          </p:cNvSpPr>
          <p:nvPr>
            <p:ph type="sldNum" sz="quarter" idx="5"/>
          </p:nvPr>
        </p:nvSpPr>
        <p:spPr/>
        <p:txBody>
          <a:bodyPr/>
          <a:lstStyle/>
          <a:p>
            <a:fld id="{D262B7FA-AB46-4993-BA79-F306F77A2046}" type="slidenum">
              <a:rPr lang="en-GB" smtClean="0"/>
              <a:t>9</a:t>
            </a:fld>
            <a:endParaRPr lang="en-GB"/>
          </a:p>
        </p:txBody>
      </p:sp>
    </p:spTree>
    <p:extLst>
      <p:ext uri="{BB962C8B-B14F-4D97-AF65-F5344CB8AC3E}">
        <p14:creationId xmlns:p14="http://schemas.microsoft.com/office/powerpoint/2010/main" val="1182958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5377" cy="5150942"/>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363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87159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219481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70483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5597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0434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dirty="0"/>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3217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0401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403103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558874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46137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87437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55211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10915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861333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dirty="0"/>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	</a:t>
            </a:r>
            <a:endParaRPr lang="en-GB" sz="800" dirty="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dirty="0"/>
              <a:t>For more information </a:t>
            </a:r>
            <a:r>
              <a:rPr lang="fr-BE" sz="1600" dirty="0" err="1"/>
              <a:t>please</a:t>
            </a:r>
            <a:r>
              <a:rPr lang="fr-BE" sz="1600" dirty="0"/>
              <a:t> contact</a:t>
            </a:r>
            <a:endParaRPr lang="en-GB" sz="1600" dirty="0"/>
          </a:p>
        </p:txBody>
      </p:sp>
      <p:sp>
        <p:nvSpPr>
          <p:cNvPr id="9" name="TextBox 8"/>
          <p:cNvSpPr txBox="1"/>
          <p:nvPr userDrawn="1"/>
        </p:nvSpPr>
        <p:spPr>
          <a:xfrm>
            <a:off x="786704" y="2616442"/>
            <a:ext cx="8100000" cy="360000"/>
          </a:xfrm>
          <a:prstGeom prst="rect">
            <a:avLst/>
          </a:prstGeom>
          <a:noFill/>
        </p:spPr>
        <p:txBody>
          <a:bodyPr wrap="square" rtlCol="0" anchor="ctr">
            <a:spAutoFit/>
          </a:bodyPr>
          <a:lstStyle/>
          <a:p>
            <a:pPr marL="0" indent="0">
              <a:buFont typeface="Arial" panose="020B0604020202020204" pitchFamily="34" charset="0"/>
              <a:buNone/>
            </a:pPr>
            <a:r>
              <a:rPr lang="fr-BE" sz="1600" dirty="0"/>
              <a:t>www.metoffice.gov.uk</a:t>
            </a:r>
            <a:endParaRPr lang="en-GB" sz="1600" dirty="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dirty="0"/>
              <a:t>Insert phone number here</a:t>
            </a:r>
            <a:endParaRPr lang="en-GB" dirty="0"/>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dirty="0"/>
              <a:t>Insert e-mail here</a:t>
            </a:r>
            <a:endParaRPr lang="en-GB" dirty="0"/>
          </a:p>
        </p:txBody>
      </p:sp>
      <p:pic>
        <p:nvPicPr>
          <p:cNvPr id="16" name="email-icon.png"/>
          <p:cNvPicPr>
            <a:picLocks noChangeAspect="1"/>
          </p:cNvPicPr>
          <p:nvPr userDrawn="1"/>
        </p:nvPicPr>
        <p:blipFill>
          <a:blip r:embed="rId2" cstate="print">
            <a:extLst/>
          </a:blip>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extLst/>
          </a:blip>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extLst/>
          </a:blip>
          <a:stretch>
            <a:fillRect/>
          </a:stretch>
        </p:blipFill>
        <p:spPr>
          <a:xfrm>
            <a:off x="324000" y="2617307"/>
            <a:ext cx="467999" cy="396000"/>
          </a:xfrm>
          <a:prstGeom prst="rect">
            <a:avLst/>
          </a:prstGeom>
          <a:ln w="12700">
            <a:miter lim="400000"/>
          </a:ln>
        </p:spPr>
      </p:pic>
    </p:spTree>
    <p:extLst>
      <p:ext uri="{BB962C8B-B14F-4D97-AF65-F5344CB8AC3E}">
        <p14:creationId xmlns:p14="http://schemas.microsoft.com/office/powerpoint/2010/main" val="72025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extLst/>
          </a:blip>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4508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 y="0"/>
            <a:ext cx="9155568"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pic>
        <p:nvPicPr>
          <p:cNvPr id="11" name="MO_MASTER_black_mono_for_light_backg_RBG.png"/>
          <p:cNvPicPr>
            <a:picLocks noChangeAspect="1"/>
          </p:cNvPicPr>
          <p:nvPr userDrawn="1"/>
        </p:nvPicPr>
        <p:blipFill>
          <a:blip r:embed="rId3" cstate="print">
            <a:extLst/>
          </a:blip>
          <a:stretch>
            <a:fillRect/>
          </a:stretch>
        </p:blipFill>
        <p:spPr>
          <a:xfrm>
            <a:off x="183946" y="54592"/>
            <a:ext cx="1802343" cy="565200"/>
          </a:xfrm>
          <a:prstGeom prst="rect">
            <a:avLst/>
          </a:prstGeom>
          <a:ln w="12700">
            <a:miter lim="400000"/>
          </a:ln>
        </p:spPr>
      </p:pic>
    </p:spTree>
    <p:extLst>
      <p:ext uri="{BB962C8B-B14F-4D97-AF65-F5344CB8AC3E}">
        <p14:creationId xmlns:p14="http://schemas.microsoft.com/office/powerpoint/2010/main" val="231951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Tree>
    <p:extLst>
      <p:ext uri="{BB962C8B-B14F-4D97-AF65-F5344CB8AC3E}">
        <p14:creationId xmlns:p14="http://schemas.microsoft.com/office/powerpoint/2010/main" val="360936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8486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Tree>
    <p:extLst>
      <p:ext uri="{BB962C8B-B14F-4D97-AF65-F5344CB8AC3E}">
        <p14:creationId xmlns:p14="http://schemas.microsoft.com/office/powerpoint/2010/main" val="231997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accent6"/>
                </a:solidFill>
                <a:effectLst/>
                <a:uLnTx/>
                <a:uFillTx/>
                <a:latin typeface="Arial"/>
                <a:cs typeface="Arial"/>
                <a:sym typeface="Arial"/>
              </a:rPr>
              <a:t>Working together </a:t>
            </a:r>
            <a:br>
              <a:rPr kumimoji="0" sz="800" b="0" i="0" u="none" strike="noStrike" kern="0" cap="none" spc="0" normalizeH="0" baseline="0" noProof="0" dirty="0">
                <a:ln>
                  <a:noFill/>
                </a:ln>
                <a:solidFill>
                  <a:schemeClr val="accent6"/>
                </a:solidFill>
                <a:effectLst/>
                <a:uLnTx/>
                <a:uFillTx/>
                <a:latin typeface="Arial"/>
                <a:cs typeface="Arial"/>
                <a:sym typeface="Arial"/>
              </a:rPr>
            </a:br>
            <a:r>
              <a:rPr kumimoji="0" sz="800" b="0" i="0" u="none" strike="noStrike" kern="0" cap="none" spc="0" normalizeH="0" baseline="0" noProof="0" dirty="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4720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1262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MO_MASTER_black_mono_for_light_backg_RBG.png"/>
          <p:cNvPicPr>
            <a:picLocks noChangeAspect="1"/>
          </p:cNvPicPr>
          <p:nvPr userDrawn="1"/>
        </p:nvPicPr>
        <p:blipFill>
          <a:blip r:embed="rId25" cstate="print">
            <a:extLst/>
          </a:blip>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59" r:id="rId3"/>
    <p:sldLayoutId id="2147483686" r:id="rId4"/>
    <p:sldLayoutId id="2147483681" r:id="rId5"/>
    <p:sldLayoutId id="2147483684" r:id="rId6"/>
    <p:sldLayoutId id="2147483682" r:id="rId7"/>
    <p:sldLayoutId id="2147483685" r:id="rId8"/>
    <p:sldLayoutId id="2147483660" r:id="rId9"/>
    <p:sldLayoutId id="2147483662" r:id="rId10"/>
    <p:sldLayoutId id="2147483670" r:id="rId11"/>
    <p:sldLayoutId id="2147483669" r:id="rId12"/>
    <p:sldLayoutId id="2147483668" r:id="rId13"/>
    <p:sldLayoutId id="2147483664" r:id="rId14"/>
    <p:sldLayoutId id="2147483671" r:id="rId15"/>
    <p:sldLayoutId id="2147483665" r:id="rId16"/>
    <p:sldLayoutId id="2147483677" r:id="rId17"/>
    <p:sldLayoutId id="2147483672" r:id="rId18"/>
    <p:sldLayoutId id="2147483676" r:id="rId19"/>
    <p:sldLayoutId id="2147483674" r:id="rId20"/>
    <p:sldLayoutId id="2147483675" r:id="rId21"/>
    <p:sldLayoutId id="2147483673" r:id="rId22"/>
    <p:sldLayoutId id="2147483683" r:id="rId23"/>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550" y="698400"/>
            <a:ext cx="5016036" cy="2095600"/>
          </a:xfrm>
        </p:spPr>
        <p:txBody>
          <a:bodyPr>
            <a:normAutofit fontScale="90000"/>
          </a:bodyPr>
          <a:lstStyle/>
          <a:p>
            <a:r>
              <a:rPr lang="en-US" dirty="0"/>
              <a:t>Assessment of the GOES-16 Geostationary Lightning Mapper for global severe convection aviation applications</a:t>
            </a:r>
            <a:endParaRPr lang="en-GB" dirty="0"/>
          </a:p>
        </p:txBody>
      </p:sp>
      <p:sp>
        <p:nvSpPr>
          <p:cNvPr id="3" name="Subtitle 2"/>
          <p:cNvSpPr>
            <a:spLocks noGrp="1"/>
          </p:cNvSpPr>
          <p:nvPr>
            <p:ph type="subTitle" idx="1"/>
          </p:nvPr>
        </p:nvSpPr>
        <p:spPr>
          <a:xfrm>
            <a:off x="207550" y="3255369"/>
            <a:ext cx="2415510" cy="1320800"/>
          </a:xfrm>
        </p:spPr>
        <p:txBody>
          <a:bodyPr>
            <a:normAutofit/>
          </a:bodyPr>
          <a:lstStyle/>
          <a:p>
            <a:r>
              <a:rPr lang="en-GB" dirty="0"/>
              <a:t>Graeme Anderson</a:t>
            </a:r>
          </a:p>
          <a:p>
            <a:r>
              <a:rPr lang="en-GB" dirty="0"/>
              <a:t>EGU 2019, Vienna</a:t>
            </a:r>
          </a:p>
          <a:p>
            <a:r>
              <a:rPr lang="en-GB" dirty="0"/>
              <a:t>12</a:t>
            </a:r>
            <a:r>
              <a:rPr lang="en-GB" baseline="30000" dirty="0"/>
              <a:t>th</a:t>
            </a:r>
            <a:r>
              <a:rPr lang="en-GB" dirty="0"/>
              <a:t> April 2019</a:t>
            </a:r>
          </a:p>
        </p:txBody>
      </p:sp>
      <p:pic>
        <p:nvPicPr>
          <p:cNvPr id="4" name="Picture 3">
            <a:extLst>
              <a:ext uri="{FF2B5EF4-FFF2-40B4-BE49-F238E27FC236}">
                <a16:creationId xmlns:a16="http://schemas.microsoft.com/office/drawing/2014/main" id="{273F40BA-8B9F-4F87-9117-5CAE701DB87F}"/>
              </a:ext>
            </a:extLst>
          </p:cNvPr>
          <p:cNvPicPr>
            <a:picLocks noChangeAspect="1"/>
          </p:cNvPicPr>
          <p:nvPr/>
        </p:nvPicPr>
        <p:blipFill>
          <a:blip r:embed="rId3"/>
          <a:stretch>
            <a:fillRect/>
          </a:stretch>
        </p:blipFill>
        <p:spPr>
          <a:xfrm>
            <a:off x="8142381" y="142552"/>
            <a:ext cx="794069" cy="1111696"/>
          </a:xfrm>
          <a:prstGeom prst="rect">
            <a:avLst/>
          </a:prstGeom>
        </p:spPr>
      </p:pic>
      <p:pic>
        <p:nvPicPr>
          <p:cNvPr id="6" name="Picture 5">
            <a:extLst>
              <a:ext uri="{FF2B5EF4-FFF2-40B4-BE49-F238E27FC236}">
                <a16:creationId xmlns:a16="http://schemas.microsoft.com/office/drawing/2014/main" id="{6FAF6C18-0FB9-4704-B50C-4B1C04BE8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079" y="4576169"/>
            <a:ext cx="1269841" cy="444445"/>
          </a:xfrm>
          <a:prstGeom prst="rect">
            <a:avLst/>
          </a:prstGeom>
        </p:spPr>
      </p:pic>
    </p:spTree>
    <p:extLst>
      <p:ext uri="{BB962C8B-B14F-4D97-AF65-F5344CB8AC3E}">
        <p14:creationId xmlns:p14="http://schemas.microsoft.com/office/powerpoint/2010/main" val="2738203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AB85-9374-4B4C-9351-AEB14C1B4F08}"/>
              </a:ext>
            </a:extLst>
          </p:cNvPr>
          <p:cNvSpPr>
            <a:spLocks noGrp="1"/>
          </p:cNvSpPr>
          <p:nvPr>
            <p:ph type="title"/>
          </p:nvPr>
        </p:nvSpPr>
        <p:spPr>
          <a:xfrm>
            <a:off x="252000" y="699739"/>
            <a:ext cx="1107462" cy="942943"/>
          </a:xfrm>
        </p:spPr>
        <p:txBody>
          <a:bodyPr>
            <a:normAutofit fontScale="90000"/>
          </a:bodyPr>
          <a:lstStyle/>
          <a:p>
            <a:r>
              <a:rPr lang="en-GB" dirty="0"/>
              <a:t>GLM </a:t>
            </a:r>
            <a:br>
              <a:rPr lang="en-GB" dirty="0"/>
            </a:br>
            <a:r>
              <a:rPr lang="en-GB" dirty="0"/>
              <a:t>data</a:t>
            </a:r>
          </a:p>
        </p:txBody>
      </p:sp>
      <p:pic>
        <p:nvPicPr>
          <p:cNvPr id="3" name="Picture 2">
            <a:extLst>
              <a:ext uri="{FF2B5EF4-FFF2-40B4-BE49-F238E27FC236}">
                <a16:creationId xmlns:a16="http://schemas.microsoft.com/office/drawing/2014/main" id="{5078EA1E-7A2A-4914-A1A8-BFEC063A9FEC}"/>
              </a:ext>
            </a:extLst>
          </p:cNvPr>
          <p:cNvPicPr/>
          <p:nvPr/>
        </p:nvPicPr>
        <p:blipFill rotWithShape="1">
          <a:blip r:embed="rId3" cstate="print">
            <a:extLst>
              <a:ext uri="{28A0092B-C50C-407E-A947-70E740481C1C}">
                <a14:useLocalDpi xmlns:a14="http://schemas.microsoft.com/office/drawing/2010/main" val="0"/>
              </a:ext>
            </a:extLst>
          </a:blip>
          <a:srcRect r="2311" b="3679"/>
          <a:stretch/>
        </p:blipFill>
        <p:spPr bwMode="auto">
          <a:xfrm>
            <a:off x="2562142" y="584969"/>
            <a:ext cx="4019715" cy="396342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A871BCB6-6653-4CE4-A7DD-5F0927A52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373927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8540-0E51-4F61-ABAD-3205C4ACE89F}"/>
              </a:ext>
            </a:extLst>
          </p:cNvPr>
          <p:cNvSpPr>
            <a:spLocks noGrp="1"/>
          </p:cNvSpPr>
          <p:nvPr>
            <p:ph type="title"/>
          </p:nvPr>
        </p:nvSpPr>
        <p:spPr/>
        <p:txBody>
          <a:bodyPr/>
          <a:lstStyle/>
          <a:p>
            <a:r>
              <a:rPr lang="en-GB" dirty="0"/>
              <a:t>What are the issues?</a:t>
            </a:r>
          </a:p>
        </p:txBody>
      </p:sp>
      <p:pic>
        <p:nvPicPr>
          <p:cNvPr id="4" name="Picture 3">
            <a:extLst>
              <a:ext uri="{FF2B5EF4-FFF2-40B4-BE49-F238E27FC236}">
                <a16:creationId xmlns:a16="http://schemas.microsoft.com/office/drawing/2014/main" id="{27BF8EAF-C0AF-47FA-A4CA-3116C7911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921836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0C62-79FF-449B-9EB0-C910FD518074}"/>
              </a:ext>
            </a:extLst>
          </p:cNvPr>
          <p:cNvSpPr>
            <a:spLocks noGrp="1"/>
          </p:cNvSpPr>
          <p:nvPr>
            <p:ph type="title"/>
          </p:nvPr>
        </p:nvSpPr>
        <p:spPr/>
        <p:txBody>
          <a:bodyPr>
            <a:normAutofit/>
          </a:bodyPr>
          <a:lstStyle/>
          <a:p>
            <a:r>
              <a:rPr lang="en-GB" dirty="0"/>
              <a:t>Sensitivity issues</a:t>
            </a:r>
          </a:p>
        </p:txBody>
      </p:sp>
      <p:sp>
        <p:nvSpPr>
          <p:cNvPr id="4" name="Content Placeholder 1">
            <a:extLst>
              <a:ext uri="{FF2B5EF4-FFF2-40B4-BE49-F238E27FC236}">
                <a16:creationId xmlns:a16="http://schemas.microsoft.com/office/drawing/2014/main" id="{9C97CCF6-97EB-49BD-8A80-CB3FAEEF3031}"/>
              </a:ext>
            </a:extLst>
          </p:cNvPr>
          <p:cNvSpPr txBox="1">
            <a:spLocks/>
          </p:cNvSpPr>
          <p:nvPr/>
        </p:nvSpPr>
        <p:spPr>
          <a:xfrm>
            <a:off x="252000" y="1549594"/>
            <a:ext cx="8640000" cy="305840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800" dirty="0"/>
              <a:t>Diurnal changes in sensitivity</a:t>
            </a:r>
          </a:p>
          <a:p>
            <a:pPr lvl="1"/>
            <a:r>
              <a:rPr lang="en-GB" sz="2400" dirty="0"/>
              <a:t>90% at night</a:t>
            </a:r>
          </a:p>
          <a:p>
            <a:pPr lvl="1"/>
            <a:r>
              <a:rPr lang="en-GB" sz="2400" dirty="0"/>
              <a:t>70% during the day</a:t>
            </a:r>
          </a:p>
          <a:p>
            <a:endParaRPr lang="en-GB" sz="2800" dirty="0"/>
          </a:p>
          <a:p>
            <a:r>
              <a:rPr lang="en-GB" sz="2800" dirty="0"/>
              <a:t>High energy particles</a:t>
            </a:r>
          </a:p>
        </p:txBody>
      </p:sp>
      <p:pic>
        <p:nvPicPr>
          <p:cNvPr id="6" name="Picture 5">
            <a:extLst>
              <a:ext uri="{FF2B5EF4-FFF2-40B4-BE49-F238E27FC236}">
                <a16:creationId xmlns:a16="http://schemas.microsoft.com/office/drawing/2014/main" id="{9E6E4A47-AB21-4C75-89E2-FF55772AF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59447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0C62-79FF-449B-9EB0-C910FD518074}"/>
              </a:ext>
            </a:extLst>
          </p:cNvPr>
          <p:cNvSpPr>
            <a:spLocks noGrp="1"/>
          </p:cNvSpPr>
          <p:nvPr>
            <p:ph type="title"/>
          </p:nvPr>
        </p:nvSpPr>
        <p:spPr/>
        <p:txBody>
          <a:bodyPr/>
          <a:lstStyle/>
          <a:p>
            <a:r>
              <a:rPr lang="en-GB" dirty="0"/>
              <a:t>‘Stripes’</a:t>
            </a:r>
          </a:p>
        </p:txBody>
      </p:sp>
      <p:pic>
        <p:nvPicPr>
          <p:cNvPr id="3" name="Picture 2">
            <a:extLst>
              <a:ext uri="{FF2B5EF4-FFF2-40B4-BE49-F238E27FC236}">
                <a16:creationId xmlns:a16="http://schemas.microsoft.com/office/drawing/2014/main" id="{8365B385-9CEA-4BE5-99E5-05268D29AFC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77130" y="684954"/>
            <a:ext cx="5486400" cy="3657600"/>
          </a:xfrm>
          <a:prstGeom prst="rect">
            <a:avLst/>
          </a:prstGeom>
          <a:noFill/>
          <a:ln>
            <a:noFill/>
          </a:ln>
        </p:spPr>
      </p:pic>
      <p:sp>
        <p:nvSpPr>
          <p:cNvPr id="4" name="Oval 3">
            <a:extLst>
              <a:ext uri="{FF2B5EF4-FFF2-40B4-BE49-F238E27FC236}">
                <a16:creationId xmlns:a16="http://schemas.microsoft.com/office/drawing/2014/main" id="{C3B9D19A-D875-4B26-8283-4F3FD898CC62}"/>
              </a:ext>
            </a:extLst>
          </p:cNvPr>
          <p:cNvSpPr/>
          <p:nvPr/>
        </p:nvSpPr>
        <p:spPr>
          <a:xfrm>
            <a:off x="3378830" y="2476500"/>
            <a:ext cx="18415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8F24345-D0A8-48EA-999C-889C06F2B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378555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0C62-79FF-449B-9EB0-C910FD518074}"/>
              </a:ext>
            </a:extLst>
          </p:cNvPr>
          <p:cNvSpPr>
            <a:spLocks noGrp="1"/>
          </p:cNvSpPr>
          <p:nvPr>
            <p:ph type="title"/>
          </p:nvPr>
        </p:nvSpPr>
        <p:spPr>
          <a:xfrm>
            <a:off x="252000" y="699740"/>
            <a:ext cx="3657607" cy="851998"/>
          </a:xfrm>
        </p:spPr>
        <p:txBody>
          <a:bodyPr>
            <a:normAutofit fontScale="90000"/>
          </a:bodyPr>
          <a:lstStyle/>
          <a:p>
            <a:r>
              <a:rPr lang="en-GB" dirty="0"/>
              <a:t>Widespread bursts</a:t>
            </a:r>
            <a:br>
              <a:rPr lang="en-GB" dirty="0"/>
            </a:br>
            <a:r>
              <a:rPr lang="en-GB" dirty="0"/>
              <a:t>of erroneous flashes</a:t>
            </a:r>
          </a:p>
        </p:txBody>
      </p:sp>
      <p:pic>
        <p:nvPicPr>
          <p:cNvPr id="3" name="Picture 2">
            <a:extLst>
              <a:ext uri="{FF2B5EF4-FFF2-40B4-BE49-F238E27FC236}">
                <a16:creationId xmlns:a16="http://schemas.microsoft.com/office/drawing/2014/main" id="{01C01B4B-7A1C-4A60-BA70-0D5850C2D725}"/>
              </a:ext>
            </a:extLst>
          </p:cNvPr>
          <p:cNvPicPr/>
          <p:nvPr/>
        </p:nvPicPr>
        <p:blipFill rotWithShape="1">
          <a:blip r:embed="rId3">
            <a:extLst>
              <a:ext uri="{28A0092B-C50C-407E-A947-70E740481C1C}">
                <a14:useLocalDpi xmlns:a14="http://schemas.microsoft.com/office/drawing/2010/main" val="0"/>
              </a:ext>
            </a:extLst>
          </a:blip>
          <a:srcRect l="3770" r="8444"/>
          <a:stretch/>
        </p:blipFill>
        <p:spPr bwMode="auto">
          <a:xfrm>
            <a:off x="4075699" y="657860"/>
            <a:ext cx="4816301" cy="3657607"/>
          </a:xfrm>
          <a:prstGeom prst="rect">
            <a:avLst/>
          </a:prstGeom>
          <a:noFill/>
          <a:ln>
            <a:noFill/>
          </a:ln>
        </p:spPr>
      </p:pic>
      <p:pic>
        <p:nvPicPr>
          <p:cNvPr id="4" name="Picture 3">
            <a:extLst>
              <a:ext uri="{FF2B5EF4-FFF2-40B4-BE49-F238E27FC236}">
                <a16:creationId xmlns:a16="http://schemas.microsoft.com/office/drawing/2014/main" id="{3DD3BD7F-1904-426C-8A4A-5483F19A11E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092" y="2299402"/>
            <a:ext cx="3657607" cy="1463043"/>
          </a:xfrm>
          <a:prstGeom prst="rect">
            <a:avLst/>
          </a:prstGeom>
          <a:noFill/>
          <a:ln>
            <a:noFill/>
          </a:ln>
        </p:spPr>
      </p:pic>
      <p:sp>
        <p:nvSpPr>
          <p:cNvPr id="5" name="Oval 4">
            <a:extLst>
              <a:ext uri="{FF2B5EF4-FFF2-40B4-BE49-F238E27FC236}">
                <a16:creationId xmlns:a16="http://schemas.microsoft.com/office/drawing/2014/main" id="{1809049F-FB7F-40F4-8A22-D0B80E716F72}"/>
              </a:ext>
            </a:extLst>
          </p:cNvPr>
          <p:cNvSpPr/>
          <p:nvPr/>
        </p:nvSpPr>
        <p:spPr>
          <a:xfrm>
            <a:off x="5238750" y="987740"/>
            <a:ext cx="1619250" cy="3028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209C185-103C-4774-A6F1-7DDFBF4CB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416543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0C62-79FF-449B-9EB0-C910FD518074}"/>
              </a:ext>
            </a:extLst>
          </p:cNvPr>
          <p:cNvSpPr>
            <a:spLocks noGrp="1"/>
          </p:cNvSpPr>
          <p:nvPr>
            <p:ph type="title"/>
          </p:nvPr>
        </p:nvSpPr>
        <p:spPr/>
        <p:txBody>
          <a:bodyPr/>
          <a:lstStyle/>
          <a:p>
            <a:r>
              <a:rPr lang="en-GB" dirty="0"/>
              <a:t>Sunglint and solar intrusion</a:t>
            </a:r>
          </a:p>
        </p:txBody>
      </p:sp>
      <p:pic>
        <p:nvPicPr>
          <p:cNvPr id="3" name="Picture 2">
            <a:extLst>
              <a:ext uri="{FF2B5EF4-FFF2-40B4-BE49-F238E27FC236}">
                <a16:creationId xmlns:a16="http://schemas.microsoft.com/office/drawing/2014/main" id="{6F7FF4CE-A186-4C81-AC86-012B258B9B6F}"/>
              </a:ext>
            </a:extLst>
          </p:cNvPr>
          <p:cNvPicPr/>
          <p:nvPr/>
        </p:nvPicPr>
        <p:blipFill rotWithShape="1">
          <a:blip r:embed="rId3" cstate="print">
            <a:extLst>
              <a:ext uri="{28A0092B-C50C-407E-A947-70E740481C1C}">
                <a14:useLocalDpi xmlns:a14="http://schemas.microsoft.com/office/drawing/2010/main" val="0"/>
              </a:ext>
            </a:extLst>
          </a:blip>
          <a:srcRect l="4293" r="38296"/>
          <a:stretch/>
        </p:blipFill>
        <p:spPr bwMode="auto">
          <a:xfrm>
            <a:off x="935340" y="1517674"/>
            <a:ext cx="2519836" cy="2926086"/>
          </a:xfrm>
          <a:prstGeom prst="rect">
            <a:avLst/>
          </a:prstGeom>
          <a:noFill/>
          <a:ln>
            <a:noFill/>
          </a:ln>
        </p:spPr>
      </p:pic>
      <p:pic>
        <p:nvPicPr>
          <p:cNvPr id="4" name="Picture 3">
            <a:extLst>
              <a:ext uri="{FF2B5EF4-FFF2-40B4-BE49-F238E27FC236}">
                <a16:creationId xmlns:a16="http://schemas.microsoft.com/office/drawing/2014/main" id="{E40AEC2D-3722-4AE2-B834-8F7249AF9B7B}"/>
              </a:ext>
            </a:extLst>
          </p:cNvPr>
          <p:cNvPicPr/>
          <p:nvPr/>
        </p:nvPicPr>
        <p:blipFill rotWithShape="1">
          <a:blip r:embed="rId4" cstate="print">
            <a:extLst>
              <a:ext uri="{28A0092B-C50C-407E-A947-70E740481C1C}">
                <a14:useLocalDpi xmlns:a14="http://schemas.microsoft.com/office/drawing/2010/main" val="0"/>
              </a:ext>
            </a:extLst>
          </a:blip>
          <a:srcRect l="2672" r="6521"/>
          <a:stretch/>
        </p:blipFill>
        <p:spPr bwMode="auto">
          <a:xfrm>
            <a:off x="4222991" y="1517674"/>
            <a:ext cx="3985669" cy="2926086"/>
          </a:xfrm>
          <a:prstGeom prst="rect">
            <a:avLst/>
          </a:prstGeom>
          <a:noFill/>
          <a:ln>
            <a:noFill/>
          </a:ln>
        </p:spPr>
      </p:pic>
      <p:pic>
        <p:nvPicPr>
          <p:cNvPr id="5" name="Picture 4">
            <a:extLst>
              <a:ext uri="{FF2B5EF4-FFF2-40B4-BE49-F238E27FC236}">
                <a16:creationId xmlns:a16="http://schemas.microsoft.com/office/drawing/2014/main" id="{435F1518-C441-44F8-9234-D9540D86B3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312127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8540-0E51-4F61-ABAD-3205C4ACE89F}"/>
              </a:ext>
            </a:extLst>
          </p:cNvPr>
          <p:cNvSpPr>
            <a:spLocks noGrp="1"/>
          </p:cNvSpPr>
          <p:nvPr>
            <p:ph type="title"/>
          </p:nvPr>
        </p:nvSpPr>
        <p:spPr/>
        <p:txBody>
          <a:bodyPr/>
          <a:lstStyle/>
          <a:p>
            <a:r>
              <a:rPr lang="en-GB" dirty="0"/>
              <a:t>How can it be used?</a:t>
            </a:r>
          </a:p>
        </p:txBody>
      </p:sp>
      <p:pic>
        <p:nvPicPr>
          <p:cNvPr id="3" name="Picture 2">
            <a:extLst>
              <a:ext uri="{FF2B5EF4-FFF2-40B4-BE49-F238E27FC236}">
                <a16:creationId xmlns:a16="http://schemas.microsoft.com/office/drawing/2014/main" id="{7352C301-3F70-4B3B-9777-29C3E889F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3028982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92F1-5F47-4238-9087-02E9FE205B77}"/>
              </a:ext>
            </a:extLst>
          </p:cNvPr>
          <p:cNvSpPr>
            <a:spLocks noGrp="1"/>
          </p:cNvSpPr>
          <p:nvPr>
            <p:ph type="title"/>
          </p:nvPr>
        </p:nvSpPr>
        <p:spPr>
          <a:xfrm>
            <a:off x="252000" y="699740"/>
            <a:ext cx="2581942" cy="1038318"/>
          </a:xfrm>
        </p:spPr>
        <p:txBody>
          <a:bodyPr>
            <a:normAutofit/>
          </a:bodyPr>
          <a:lstStyle/>
          <a:p>
            <a:r>
              <a:rPr lang="en-GB" dirty="0"/>
              <a:t>Comparison with ATDnet</a:t>
            </a:r>
          </a:p>
        </p:txBody>
      </p:sp>
      <p:pic>
        <p:nvPicPr>
          <p:cNvPr id="3" name="Picture 2">
            <a:extLst>
              <a:ext uri="{FF2B5EF4-FFF2-40B4-BE49-F238E27FC236}">
                <a16:creationId xmlns:a16="http://schemas.microsoft.com/office/drawing/2014/main" id="{84E9FA62-0B6B-47AC-97B7-AF19AEC865B1}"/>
              </a:ext>
            </a:extLst>
          </p:cNvPr>
          <p:cNvPicPr/>
          <p:nvPr/>
        </p:nvPicPr>
        <p:blipFill rotWithShape="1">
          <a:blip r:embed="rId3" cstate="print">
            <a:extLst>
              <a:ext uri="{28A0092B-C50C-407E-A947-70E740481C1C}">
                <a14:useLocalDpi xmlns:a14="http://schemas.microsoft.com/office/drawing/2010/main" val="0"/>
              </a:ext>
            </a:extLst>
          </a:blip>
          <a:srcRect b="3993"/>
          <a:stretch/>
        </p:blipFill>
        <p:spPr bwMode="auto">
          <a:xfrm>
            <a:off x="3804183" y="491798"/>
            <a:ext cx="4114808" cy="3950504"/>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879D6D91-D948-45EC-AC70-C8E3B75AA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202096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43CBF-595E-481C-A34A-DC811C879B5D}"/>
              </a:ext>
            </a:extLst>
          </p:cNvPr>
          <p:cNvSpPr>
            <a:spLocks noGrp="1"/>
          </p:cNvSpPr>
          <p:nvPr>
            <p:ph type="title"/>
          </p:nvPr>
        </p:nvSpPr>
        <p:spPr>
          <a:xfrm>
            <a:off x="252000" y="680690"/>
            <a:ext cx="8640000" cy="576000"/>
          </a:xfrm>
        </p:spPr>
        <p:txBody>
          <a:bodyPr>
            <a:normAutofit/>
          </a:bodyPr>
          <a:lstStyle/>
          <a:p>
            <a:r>
              <a:rPr lang="en-GB" dirty="0"/>
              <a:t>Applications</a:t>
            </a:r>
          </a:p>
        </p:txBody>
      </p:sp>
      <p:sp>
        <p:nvSpPr>
          <p:cNvPr id="3" name="Content Placeholder 1">
            <a:extLst>
              <a:ext uri="{FF2B5EF4-FFF2-40B4-BE49-F238E27FC236}">
                <a16:creationId xmlns:a16="http://schemas.microsoft.com/office/drawing/2014/main" id="{99570112-7898-44ED-AD1D-B6EDECF04A58}"/>
              </a:ext>
            </a:extLst>
          </p:cNvPr>
          <p:cNvSpPr txBox="1">
            <a:spLocks/>
          </p:cNvSpPr>
          <p:nvPr/>
        </p:nvSpPr>
        <p:spPr>
          <a:xfrm>
            <a:off x="252000" y="1682750"/>
            <a:ext cx="8640000" cy="292525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2800" dirty="0"/>
              <a:t>Forecasting</a:t>
            </a:r>
          </a:p>
          <a:p>
            <a:endParaRPr lang="en-GB" sz="2800" dirty="0"/>
          </a:p>
          <a:p>
            <a:r>
              <a:rPr lang="en-GB" sz="2800" dirty="0"/>
              <a:t>Climatology</a:t>
            </a:r>
          </a:p>
          <a:p>
            <a:endParaRPr lang="en-GB" sz="2800" dirty="0"/>
          </a:p>
          <a:p>
            <a:r>
              <a:rPr lang="en-GB" sz="2800" dirty="0"/>
              <a:t>Verification</a:t>
            </a:r>
          </a:p>
        </p:txBody>
      </p:sp>
      <p:pic>
        <p:nvPicPr>
          <p:cNvPr id="4" name="Picture 3">
            <a:extLst>
              <a:ext uri="{FF2B5EF4-FFF2-40B4-BE49-F238E27FC236}">
                <a16:creationId xmlns:a16="http://schemas.microsoft.com/office/drawing/2014/main" id="{E6F1C2CC-06F4-4E73-AF7F-9414FCCA2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267007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8D87-ABC9-482A-B5C7-FFB1194D80C8}"/>
              </a:ext>
            </a:extLst>
          </p:cNvPr>
          <p:cNvSpPr>
            <a:spLocks noGrp="1"/>
          </p:cNvSpPr>
          <p:nvPr>
            <p:ph type="title"/>
          </p:nvPr>
        </p:nvSpPr>
        <p:spPr/>
        <p:txBody>
          <a:bodyPr/>
          <a:lstStyle/>
          <a:p>
            <a:r>
              <a:rPr lang="en-GB" dirty="0"/>
              <a:t>Summary</a:t>
            </a:r>
          </a:p>
        </p:txBody>
      </p:sp>
      <p:sp>
        <p:nvSpPr>
          <p:cNvPr id="4" name="Content Placeholder 1">
            <a:extLst>
              <a:ext uri="{FF2B5EF4-FFF2-40B4-BE49-F238E27FC236}">
                <a16:creationId xmlns:a16="http://schemas.microsoft.com/office/drawing/2014/main" id="{EA2A9635-D1D8-4629-A8D6-0291FE979155}"/>
              </a:ext>
            </a:extLst>
          </p:cNvPr>
          <p:cNvSpPr>
            <a:spLocks noGrp="1"/>
          </p:cNvSpPr>
          <p:nvPr>
            <p:ph idx="1"/>
          </p:nvPr>
        </p:nvSpPr>
        <p:spPr>
          <a:xfrm>
            <a:off x="252000" y="1926522"/>
            <a:ext cx="8640000" cy="2681478"/>
          </a:xfrm>
        </p:spPr>
        <p:txBody>
          <a:bodyPr>
            <a:normAutofit lnSpcReduction="10000"/>
          </a:bodyPr>
          <a:lstStyle/>
          <a:p>
            <a:pPr marL="342900" indent="-342900">
              <a:buFont typeface="Arial" panose="020B0604020202020204" pitchFamily="34" charset="0"/>
              <a:buChar char="•"/>
            </a:pPr>
            <a:r>
              <a:rPr lang="en-GB" dirty="0"/>
              <a:t>GLM provides lightning location data over the Americas and much of the Atlantic and Pacific.</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It detects over 1 million flashes per day on average.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There are some issues with the data, but it is still beneficial.</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The Met Office will use the data for convection verification.</a:t>
            </a:r>
          </a:p>
        </p:txBody>
      </p:sp>
      <p:sp>
        <p:nvSpPr>
          <p:cNvPr id="5" name="TextBox 4">
            <a:extLst>
              <a:ext uri="{FF2B5EF4-FFF2-40B4-BE49-F238E27FC236}">
                <a16:creationId xmlns:a16="http://schemas.microsoft.com/office/drawing/2014/main" id="{1D4718FC-5111-4F31-A95B-684D331E1C28}"/>
              </a:ext>
            </a:extLst>
          </p:cNvPr>
          <p:cNvSpPr txBox="1"/>
          <p:nvPr/>
        </p:nvSpPr>
        <p:spPr>
          <a:xfrm>
            <a:off x="5022850" y="4728650"/>
            <a:ext cx="3869150" cy="307777"/>
          </a:xfrm>
          <a:prstGeom prst="rect">
            <a:avLst/>
          </a:prstGeom>
          <a:noFill/>
        </p:spPr>
        <p:txBody>
          <a:bodyPr wrap="square" rtlCol="0">
            <a:spAutoFit/>
          </a:bodyPr>
          <a:lstStyle/>
          <a:p>
            <a:pPr algn="r"/>
            <a:r>
              <a:rPr lang="en-GB" sz="1400" dirty="0"/>
              <a:t>Acknowledgement: Work funded by the CAA</a:t>
            </a:r>
          </a:p>
        </p:txBody>
      </p:sp>
      <p:pic>
        <p:nvPicPr>
          <p:cNvPr id="6" name="Picture 5">
            <a:extLst>
              <a:ext uri="{FF2B5EF4-FFF2-40B4-BE49-F238E27FC236}">
                <a16:creationId xmlns:a16="http://schemas.microsoft.com/office/drawing/2014/main" id="{C063A261-71E0-4B58-BB18-F0D2ADC91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408328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A25A79-808F-4295-BBE4-CD8FDB71A8EA}"/>
              </a:ext>
            </a:extLst>
          </p:cNvPr>
          <p:cNvSpPr>
            <a:spLocks noGrp="1"/>
          </p:cNvSpPr>
          <p:nvPr>
            <p:ph idx="1"/>
          </p:nvPr>
        </p:nvSpPr>
        <p:spPr>
          <a:xfrm>
            <a:off x="252000" y="844550"/>
            <a:ext cx="8640000" cy="3763450"/>
          </a:xfrm>
        </p:spPr>
        <p:txBody>
          <a:bodyPr>
            <a:normAutofit/>
          </a:bodyPr>
          <a:lstStyle/>
          <a:p>
            <a:r>
              <a:rPr lang="en-GB" sz="2800" dirty="0"/>
              <a:t>What is a GLM?</a:t>
            </a:r>
          </a:p>
          <a:p>
            <a:endParaRPr lang="en-GB" sz="2800" dirty="0"/>
          </a:p>
          <a:p>
            <a:r>
              <a:rPr lang="en-GB" sz="2800" dirty="0"/>
              <a:t>What can it do?</a:t>
            </a:r>
          </a:p>
          <a:p>
            <a:endParaRPr lang="en-GB" sz="2800" dirty="0"/>
          </a:p>
          <a:p>
            <a:r>
              <a:rPr lang="en-GB" sz="2800" dirty="0"/>
              <a:t>What are the issues?</a:t>
            </a:r>
          </a:p>
          <a:p>
            <a:endParaRPr lang="en-GB" sz="2800" dirty="0"/>
          </a:p>
          <a:p>
            <a:r>
              <a:rPr lang="en-GB" sz="2800" dirty="0"/>
              <a:t>How can it be used?</a:t>
            </a:r>
          </a:p>
        </p:txBody>
      </p:sp>
      <p:pic>
        <p:nvPicPr>
          <p:cNvPr id="4" name="Picture 3">
            <a:extLst>
              <a:ext uri="{FF2B5EF4-FFF2-40B4-BE49-F238E27FC236}">
                <a16:creationId xmlns:a16="http://schemas.microsoft.com/office/drawing/2014/main" id="{BEE34282-5542-480B-B33A-D8A13FCF0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25550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8540-0E51-4F61-ABAD-3205C4ACE89F}"/>
              </a:ext>
            </a:extLst>
          </p:cNvPr>
          <p:cNvSpPr>
            <a:spLocks noGrp="1"/>
          </p:cNvSpPr>
          <p:nvPr>
            <p:ph type="title"/>
          </p:nvPr>
        </p:nvSpPr>
        <p:spPr/>
        <p:txBody>
          <a:bodyPr/>
          <a:lstStyle/>
          <a:p>
            <a:r>
              <a:rPr lang="en-GB" dirty="0"/>
              <a:t>What is a GLM?</a:t>
            </a:r>
          </a:p>
        </p:txBody>
      </p:sp>
      <p:pic>
        <p:nvPicPr>
          <p:cNvPr id="4" name="Picture 3">
            <a:extLst>
              <a:ext uri="{FF2B5EF4-FFF2-40B4-BE49-F238E27FC236}">
                <a16:creationId xmlns:a16="http://schemas.microsoft.com/office/drawing/2014/main" id="{641B1914-0604-448E-8CD0-F206F855A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537186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D6C387-171F-4E59-B662-A07281FEE881}"/>
              </a:ext>
            </a:extLst>
          </p:cNvPr>
          <p:cNvSpPr>
            <a:spLocks noGrp="1"/>
          </p:cNvSpPr>
          <p:nvPr>
            <p:ph type="title"/>
          </p:nvPr>
        </p:nvSpPr>
        <p:spPr>
          <a:xfrm>
            <a:off x="252000" y="699740"/>
            <a:ext cx="4146464" cy="576000"/>
          </a:xfrm>
        </p:spPr>
        <p:txBody>
          <a:bodyPr/>
          <a:lstStyle/>
          <a:p>
            <a:r>
              <a:rPr lang="en-GB" dirty="0"/>
              <a:t>The GLM</a:t>
            </a:r>
          </a:p>
        </p:txBody>
      </p:sp>
      <p:sp>
        <p:nvSpPr>
          <p:cNvPr id="5" name="Content Placeholder 1">
            <a:extLst>
              <a:ext uri="{FF2B5EF4-FFF2-40B4-BE49-F238E27FC236}">
                <a16:creationId xmlns:a16="http://schemas.microsoft.com/office/drawing/2014/main" id="{728508C9-898F-4114-9E6D-77095CDEE38F}"/>
              </a:ext>
            </a:extLst>
          </p:cNvPr>
          <p:cNvSpPr>
            <a:spLocks noGrp="1"/>
          </p:cNvSpPr>
          <p:nvPr>
            <p:ph idx="1"/>
          </p:nvPr>
        </p:nvSpPr>
        <p:spPr>
          <a:xfrm>
            <a:off x="252000" y="1662544"/>
            <a:ext cx="8640000" cy="2945455"/>
          </a:xfrm>
        </p:spPr>
        <p:txBody>
          <a:bodyPr>
            <a:normAutofit/>
          </a:bodyPr>
          <a:lstStyle/>
          <a:p>
            <a:r>
              <a:rPr lang="en-GB" sz="2800" dirty="0"/>
              <a:t>Instrument on US geostationary weather satellites.</a:t>
            </a:r>
          </a:p>
          <a:p>
            <a:endParaRPr lang="en-GB" sz="2800" dirty="0"/>
          </a:p>
          <a:p>
            <a:r>
              <a:rPr lang="en-GB" sz="2800" dirty="0"/>
              <a:t>Optically locates lighting.</a:t>
            </a:r>
          </a:p>
          <a:p>
            <a:endParaRPr lang="en-GB" sz="2800" dirty="0"/>
          </a:p>
        </p:txBody>
      </p:sp>
      <p:pic>
        <p:nvPicPr>
          <p:cNvPr id="6" name="Picture 5">
            <a:extLst>
              <a:ext uri="{FF2B5EF4-FFF2-40B4-BE49-F238E27FC236}">
                <a16:creationId xmlns:a16="http://schemas.microsoft.com/office/drawing/2014/main" id="{34C38FF2-48C5-4468-9B65-161B8D12E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10225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D6CE6-5A55-41F6-96B2-95B689C5ACD5}"/>
              </a:ext>
            </a:extLst>
          </p:cNvPr>
          <p:cNvPicPr>
            <a:picLocks noChangeAspect="1"/>
          </p:cNvPicPr>
          <p:nvPr/>
        </p:nvPicPr>
        <p:blipFill>
          <a:blip r:embed="rId3"/>
          <a:stretch>
            <a:fillRect/>
          </a:stretch>
        </p:blipFill>
        <p:spPr>
          <a:xfrm>
            <a:off x="1605003" y="710290"/>
            <a:ext cx="5933994" cy="3722919"/>
          </a:xfrm>
          <a:prstGeom prst="rect">
            <a:avLst/>
          </a:prstGeom>
        </p:spPr>
      </p:pic>
      <p:sp>
        <p:nvSpPr>
          <p:cNvPr id="2" name="Rectangle 1">
            <a:extLst>
              <a:ext uri="{FF2B5EF4-FFF2-40B4-BE49-F238E27FC236}">
                <a16:creationId xmlns:a16="http://schemas.microsoft.com/office/drawing/2014/main" id="{2EF2AF4D-4B8B-4A18-AC4F-FB364E9E8F83}"/>
              </a:ext>
            </a:extLst>
          </p:cNvPr>
          <p:cNvSpPr/>
          <p:nvPr/>
        </p:nvSpPr>
        <p:spPr>
          <a:xfrm>
            <a:off x="4724400" y="121563"/>
            <a:ext cx="4352925" cy="430887"/>
          </a:xfrm>
          <a:prstGeom prst="rect">
            <a:avLst/>
          </a:prstGeom>
        </p:spPr>
        <p:txBody>
          <a:bodyPr wrap="square">
            <a:spAutoFit/>
          </a:bodyPr>
          <a:lstStyle/>
          <a:p>
            <a:r>
              <a:rPr lang="en-US" sz="1100" dirty="0"/>
              <a:t>From Goodman, Steven J., et al. "The GOES-R geostationary lightning mapper (GLM)." </a:t>
            </a:r>
            <a:r>
              <a:rPr lang="en-US" sz="1100" i="1" dirty="0"/>
              <a:t>Atmospheric research</a:t>
            </a:r>
            <a:r>
              <a:rPr lang="en-US" sz="1100" dirty="0"/>
              <a:t> 125 (2013): 34-49.</a:t>
            </a:r>
            <a:endParaRPr lang="en-GB" sz="1100" dirty="0"/>
          </a:p>
        </p:txBody>
      </p:sp>
      <p:pic>
        <p:nvPicPr>
          <p:cNvPr id="6" name="Picture 5">
            <a:extLst>
              <a:ext uri="{FF2B5EF4-FFF2-40B4-BE49-F238E27FC236}">
                <a16:creationId xmlns:a16="http://schemas.microsoft.com/office/drawing/2014/main" id="{347C6048-A498-4FA6-AA8A-E0FEC46C1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978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D6C387-171F-4E59-B662-A07281FEE881}"/>
              </a:ext>
            </a:extLst>
          </p:cNvPr>
          <p:cNvSpPr>
            <a:spLocks noGrp="1"/>
          </p:cNvSpPr>
          <p:nvPr>
            <p:ph type="title"/>
          </p:nvPr>
        </p:nvSpPr>
        <p:spPr>
          <a:xfrm>
            <a:off x="252000" y="699740"/>
            <a:ext cx="4146464" cy="576000"/>
          </a:xfrm>
        </p:spPr>
        <p:txBody>
          <a:bodyPr/>
          <a:lstStyle/>
          <a:p>
            <a:r>
              <a:rPr lang="en-GB" dirty="0"/>
              <a:t>The GLM instrument</a:t>
            </a:r>
          </a:p>
        </p:txBody>
      </p:sp>
      <p:pic>
        <p:nvPicPr>
          <p:cNvPr id="4" name="Picture 3">
            <a:extLst>
              <a:ext uri="{FF2B5EF4-FFF2-40B4-BE49-F238E27FC236}">
                <a16:creationId xmlns:a16="http://schemas.microsoft.com/office/drawing/2014/main" id="{8FDBCC98-1755-47CF-A9DD-F83F46A4D8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06245" y="1462249"/>
            <a:ext cx="5731510" cy="3140075"/>
          </a:xfrm>
          <a:prstGeom prst="rect">
            <a:avLst/>
          </a:prstGeom>
          <a:noFill/>
          <a:ln>
            <a:noFill/>
          </a:ln>
        </p:spPr>
      </p:pic>
      <p:sp>
        <p:nvSpPr>
          <p:cNvPr id="6" name="Rectangle 5">
            <a:extLst>
              <a:ext uri="{FF2B5EF4-FFF2-40B4-BE49-F238E27FC236}">
                <a16:creationId xmlns:a16="http://schemas.microsoft.com/office/drawing/2014/main" id="{9BA8B809-C3D1-44AD-BF03-A3883C35939E}"/>
              </a:ext>
            </a:extLst>
          </p:cNvPr>
          <p:cNvSpPr/>
          <p:nvPr/>
        </p:nvSpPr>
        <p:spPr>
          <a:xfrm>
            <a:off x="4724400" y="121563"/>
            <a:ext cx="4352925" cy="430887"/>
          </a:xfrm>
          <a:prstGeom prst="rect">
            <a:avLst/>
          </a:prstGeom>
        </p:spPr>
        <p:txBody>
          <a:bodyPr wrap="square">
            <a:spAutoFit/>
          </a:bodyPr>
          <a:lstStyle/>
          <a:p>
            <a:r>
              <a:rPr lang="en-US" sz="1100" dirty="0"/>
              <a:t>From Goodman, Steven J., et al. "The GOES-R geostationary lightning mapper (GLM)." </a:t>
            </a:r>
            <a:r>
              <a:rPr lang="en-US" sz="1100" i="1" dirty="0"/>
              <a:t>Atmospheric research</a:t>
            </a:r>
            <a:r>
              <a:rPr lang="en-US" sz="1100" dirty="0"/>
              <a:t> 125 (2013): 34-49.</a:t>
            </a:r>
            <a:endParaRPr lang="en-GB" sz="1100" dirty="0"/>
          </a:p>
        </p:txBody>
      </p:sp>
      <p:pic>
        <p:nvPicPr>
          <p:cNvPr id="7" name="Picture 6">
            <a:extLst>
              <a:ext uri="{FF2B5EF4-FFF2-40B4-BE49-F238E27FC236}">
                <a16:creationId xmlns:a16="http://schemas.microsoft.com/office/drawing/2014/main" id="{0D20997D-127F-4CE1-90F3-B4C2058B1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185736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GLM Events, Groups and Flashes</a:t>
            </a:r>
          </a:p>
        </p:txBody>
      </p:sp>
      <p:sp>
        <p:nvSpPr>
          <p:cNvPr id="2" name="Parallelogram 1"/>
          <p:cNvSpPr/>
          <p:nvPr/>
        </p:nvSpPr>
        <p:spPr>
          <a:xfrm>
            <a:off x="2665730" y="343789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arallelogram 3"/>
          <p:cNvSpPr/>
          <p:nvPr/>
        </p:nvSpPr>
        <p:spPr>
          <a:xfrm>
            <a:off x="4511040" y="310261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arallelogram 4"/>
          <p:cNvSpPr/>
          <p:nvPr/>
        </p:nvSpPr>
        <p:spPr>
          <a:xfrm>
            <a:off x="4941570" y="310261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arallelogram 5"/>
          <p:cNvSpPr/>
          <p:nvPr/>
        </p:nvSpPr>
        <p:spPr>
          <a:xfrm>
            <a:off x="4732020" y="327025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arallelogram 6"/>
          <p:cNvSpPr/>
          <p:nvPr/>
        </p:nvSpPr>
        <p:spPr>
          <a:xfrm>
            <a:off x="4522470" y="343789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arallelogram 7"/>
          <p:cNvSpPr/>
          <p:nvPr/>
        </p:nvSpPr>
        <p:spPr>
          <a:xfrm>
            <a:off x="5162550" y="327025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arallelogram 8"/>
          <p:cNvSpPr/>
          <p:nvPr/>
        </p:nvSpPr>
        <p:spPr>
          <a:xfrm>
            <a:off x="4953000" y="343789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arallelogram 9"/>
          <p:cNvSpPr/>
          <p:nvPr/>
        </p:nvSpPr>
        <p:spPr>
          <a:xfrm>
            <a:off x="6652260" y="311023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arallelogram 10"/>
          <p:cNvSpPr/>
          <p:nvPr/>
        </p:nvSpPr>
        <p:spPr>
          <a:xfrm>
            <a:off x="7082790" y="311023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arallelogram 11"/>
          <p:cNvSpPr/>
          <p:nvPr/>
        </p:nvSpPr>
        <p:spPr>
          <a:xfrm>
            <a:off x="6873240" y="327787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arallelogram 12"/>
          <p:cNvSpPr/>
          <p:nvPr/>
        </p:nvSpPr>
        <p:spPr>
          <a:xfrm>
            <a:off x="6663690" y="344551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arallelogram 13"/>
          <p:cNvSpPr/>
          <p:nvPr/>
        </p:nvSpPr>
        <p:spPr>
          <a:xfrm>
            <a:off x="7303770" y="327787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arallelogram 14"/>
          <p:cNvSpPr/>
          <p:nvPr/>
        </p:nvSpPr>
        <p:spPr>
          <a:xfrm>
            <a:off x="7094220" y="344551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arallelogram 17"/>
          <p:cNvSpPr/>
          <p:nvPr/>
        </p:nvSpPr>
        <p:spPr>
          <a:xfrm>
            <a:off x="6884670" y="260731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arallelogram 18"/>
          <p:cNvSpPr/>
          <p:nvPr/>
        </p:nvSpPr>
        <p:spPr>
          <a:xfrm>
            <a:off x="6675120" y="277495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arallelogram 19"/>
          <p:cNvSpPr/>
          <p:nvPr/>
        </p:nvSpPr>
        <p:spPr>
          <a:xfrm>
            <a:off x="7315200" y="260731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arallelogram 20"/>
          <p:cNvSpPr/>
          <p:nvPr/>
        </p:nvSpPr>
        <p:spPr>
          <a:xfrm>
            <a:off x="7105650" y="277495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arallelogram 21"/>
          <p:cNvSpPr/>
          <p:nvPr/>
        </p:nvSpPr>
        <p:spPr>
          <a:xfrm>
            <a:off x="6645910" y="210439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arallelogram 22"/>
          <p:cNvSpPr/>
          <p:nvPr/>
        </p:nvSpPr>
        <p:spPr>
          <a:xfrm>
            <a:off x="7076440" y="210439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arallelogram 23"/>
          <p:cNvSpPr/>
          <p:nvPr/>
        </p:nvSpPr>
        <p:spPr>
          <a:xfrm>
            <a:off x="6866890" y="2272030"/>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p:cNvGrpSpPr/>
          <p:nvPr/>
        </p:nvGrpSpPr>
        <p:grpSpPr>
          <a:xfrm>
            <a:off x="511721" y="2641318"/>
            <a:ext cx="1182459" cy="1489472"/>
            <a:chOff x="278403" y="2700020"/>
            <a:chExt cx="1182459" cy="1489472"/>
          </a:xfrm>
        </p:grpSpPr>
        <p:cxnSp>
          <p:nvCxnSpPr>
            <p:cNvPr id="29" name="Straight Arrow Connector 28"/>
            <p:cNvCxnSpPr/>
            <p:nvPr/>
          </p:nvCxnSpPr>
          <p:spPr>
            <a:xfrm flipH="1" flipV="1">
              <a:off x="406400" y="3131820"/>
              <a:ext cx="12700" cy="887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412750" y="4019550"/>
              <a:ext cx="76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425450" y="3689350"/>
              <a:ext cx="304800" cy="330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695779" y="3346807"/>
              <a:ext cx="300082" cy="369332"/>
            </a:xfrm>
            <a:prstGeom prst="rect">
              <a:avLst/>
            </a:prstGeom>
            <a:noFill/>
          </p:spPr>
          <p:txBody>
            <a:bodyPr wrap="none" rtlCol="0">
              <a:spAutoFit/>
            </a:bodyPr>
            <a:lstStyle/>
            <a:p>
              <a:r>
                <a:rPr lang="en-GB" dirty="0"/>
                <a:t>y</a:t>
              </a:r>
            </a:p>
          </p:txBody>
        </p:sp>
        <p:sp>
          <p:nvSpPr>
            <p:cNvPr id="39" name="TextBox 38"/>
            <p:cNvSpPr txBox="1"/>
            <p:nvPr/>
          </p:nvSpPr>
          <p:spPr>
            <a:xfrm>
              <a:off x="1160780" y="3820160"/>
              <a:ext cx="300082" cy="369332"/>
            </a:xfrm>
            <a:prstGeom prst="rect">
              <a:avLst/>
            </a:prstGeom>
            <a:noFill/>
          </p:spPr>
          <p:txBody>
            <a:bodyPr wrap="none" rtlCol="0">
              <a:spAutoFit/>
            </a:bodyPr>
            <a:lstStyle/>
            <a:p>
              <a:r>
                <a:rPr lang="en-GB" dirty="0"/>
                <a:t>x</a:t>
              </a:r>
            </a:p>
          </p:txBody>
        </p:sp>
        <p:sp>
          <p:nvSpPr>
            <p:cNvPr id="40" name="TextBox 39"/>
            <p:cNvSpPr txBox="1"/>
            <p:nvPr/>
          </p:nvSpPr>
          <p:spPr>
            <a:xfrm>
              <a:off x="278403" y="2700020"/>
              <a:ext cx="248786" cy="369332"/>
            </a:xfrm>
            <a:prstGeom prst="rect">
              <a:avLst/>
            </a:prstGeom>
            <a:noFill/>
          </p:spPr>
          <p:txBody>
            <a:bodyPr wrap="none" rtlCol="0">
              <a:spAutoFit/>
            </a:bodyPr>
            <a:lstStyle/>
            <a:p>
              <a:r>
                <a:rPr lang="en-GB" dirty="0"/>
                <a:t>t</a:t>
              </a:r>
            </a:p>
          </p:txBody>
        </p:sp>
      </p:grpSp>
      <p:sp>
        <p:nvSpPr>
          <p:cNvPr id="42" name="TextBox 41"/>
          <p:cNvSpPr txBox="1"/>
          <p:nvPr/>
        </p:nvSpPr>
        <p:spPr>
          <a:xfrm>
            <a:off x="924186" y="1780090"/>
            <a:ext cx="1825899" cy="830997"/>
          </a:xfrm>
          <a:prstGeom prst="rect">
            <a:avLst/>
          </a:prstGeom>
          <a:noFill/>
        </p:spPr>
        <p:txBody>
          <a:bodyPr wrap="square" rtlCol="0">
            <a:spAutoFit/>
          </a:bodyPr>
          <a:lstStyle/>
          <a:p>
            <a:pPr algn="ctr"/>
            <a:r>
              <a:rPr lang="en-GB" sz="2400" dirty="0"/>
              <a:t>= Triggered pixel</a:t>
            </a:r>
          </a:p>
        </p:txBody>
      </p:sp>
      <p:sp>
        <p:nvSpPr>
          <p:cNvPr id="43" name="TextBox 42"/>
          <p:cNvSpPr txBox="1"/>
          <p:nvPr/>
        </p:nvSpPr>
        <p:spPr>
          <a:xfrm>
            <a:off x="4457700" y="3726422"/>
            <a:ext cx="1428750" cy="461665"/>
          </a:xfrm>
          <a:prstGeom prst="rect">
            <a:avLst/>
          </a:prstGeom>
          <a:noFill/>
        </p:spPr>
        <p:txBody>
          <a:bodyPr wrap="square" rtlCol="0">
            <a:spAutoFit/>
          </a:bodyPr>
          <a:lstStyle/>
          <a:p>
            <a:pPr algn="ctr"/>
            <a:r>
              <a:rPr lang="en-GB" sz="2400" dirty="0"/>
              <a:t>Group</a:t>
            </a:r>
          </a:p>
        </p:txBody>
      </p:sp>
      <p:sp>
        <p:nvSpPr>
          <p:cNvPr id="44" name="TextBox 43"/>
          <p:cNvSpPr txBox="1"/>
          <p:nvPr/>
        </p:nvSpPr>
        <p:spPr>
          <a:xfrm>
            <a:off x="6616700" y="3726422"/>
            <a:ext cx="1435100" cy="461665"/>
          </a:xfrm>
          <a:prstGeom prst="rect">
            <a:avLst/>
          </a:prstGeom>
          <a:noFill/>
        </p:spPr>
        <p:txBody>
          <a:bodyPr wrap="square" rtlCol="0">
            <a:spAutoFit/>
          </a:bodyPr>
          <a:lstStyle/>
          <a:p>
            <a:pPr algn="ctr"/>
            <a:r>
              <a:rPr lang="en-GB" sz="2400" dirty="0"/>
              <a:t>Flash</a:t>
            </a:r>
          </a:p>
        </p:txBody>
      </p:sp>
      <p:sp>
        <p:nvSpPr>
          <p:cNvPr id="45" name="Rectangle 44"/>
          <p:cNvSpPr/>
          <p:nvPr/>
        </p:nvSpPr>
        <p:spPr>
          <a:xfrm>
            <a:off x="7987391" y="2272030"/>
            <a:ext cx="319318" cy="369332"/>
          </a:xfrm>
          <a:prstGeom prst="rect">
            <a:avLst/>
          </a:prstGeom>
        </p:spPr>
        <p:txBody>
          <a:bodyPr wrap="none">
            <a:spAutoFit/>
          </a:bodyPr>
          <a:lstStyle/>
          <a:p>
            <a:r>
              <a:rPr lang="en-GB" dirty="0"/>
              <a:t>+</a:t>
            </a:r>
          </a:p>
        </p:txBody>
      </p:sp>
      <p:sp>
        <p:nvSpPr>
          <p:cNvPr id="46" name="Rectangle 45"/>
          <p:cNvSpPr/>
          <p:nvPr/>
        </p:nvSpPr>
        <p:spPr>
          <a:xfrm>
            <a:off x="7982311" y="2776815"/>
            <a:ext cx="319318" cy="369332"/>
          </a:xfrm>
          <a:prstGeom prst="rect">
            <a:avLst/>
          </a:prstGeom>
        </p:spPr>
        <p:txBody>
          <a:bodyPr wrap="none">
            <a:spAutoFit/>
          </a:bodyPr>
          <a:lstStyle/>
          <a:p>
            <a:r>
              <a:rPr lang="en-GB" dirty="0"/>
              <a:t>+</a:t>
            </a:r>
          </a:p>
        </p:txBody>
      </p:sp>
      <p:sp>
        <p:nvSpPr>
          <p:cNvPr id="35" name="Parallelogram 34"/>
          <p:cNvSpPr/>
          <p:nvPr/>
        </p:nvSpPr>
        <p:spPr>
          <a:xfrm>
            <a:off x="251995" y="1942313"/>
            <a:ext cx="640080" cy="167640"/>
          </a:xfrm>
          <a:prstGeom prst="parallelogram">
            <a:avLst>
              <a:gd name="adj" fmla="val 124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2268220" y="3726422"/>
            <a:ext cx="1435100" cy="461665"/>
          </a:xfrm>
          <a:prstGeom prst="rect">
            <a:avLst/>
          </a:prstGeom>
          <a:noFill/>
        </p:spPr>
        <p:txBody>
          <a:bodyPr wrap="square" rtlCol="0">
            <a:spAutoFit/>
          </a:bodyPr>
          <a:lstStyle/>
          <a:p>
            <a:pPr algn="ctr"/>
            <a:r>
              <a:rPr lang="en-GB" sz="2400" dirty="0"/>
              <a:t>Event</a:t>
            </a:r>
          </a:p>
        </p:txBody>
      </p:sp>
      <p:pic>
        <p:nvPicPr>
          <p:cNvPr id="47" name="Picture 46">
            <a:extLst>
              <a:ext uri="{FF2B5EF4-FFF2-40B4-BE49-F238E27FC236}">
                <a16:creationId xmlns:a16="http://schemas.microsoft.com/office/drawing/2014/main" id="{4EEC453F-AF36-4D8A-AAAA-9CE2C604D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24501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8540-0E51-4F61-ABAD-3205C4ACE89F}"/>
              </a:ext>
            </a:extLst>
          </p:cNvPr>
          <p:cNvSpPr>
            <a:spLocks noGrp="1"/>
          </p:cNvSpPr>
          <p:nvPr>
            <p:ph type="title"/>
          </p:nvPr>
        </p:nvSpPr>
        <p:spPr/>
        <p:txBody>
          <a:bodyPr/>
          <a:lstStyle/>
          <a:p>
            <a:r>
              <a:rPr lang="en-GB" dirty="0"/>
              <a:t>What can it do?</a:t>
            </a:r>
          </a:p>
        </p:txBody>
      </p:sp>
      <p:pic>
        <p:nvPicPr>
          <p:cNvPr id="4" name="Picture 3">
            <a:extLst>
              <a:ext uri="{FF2B5EF4-FFF2-40B4-BE49-F238E27FC236}">
                <a16:creationId xmlns:a16="http://schemas.microsoft.com/office/drawing/2014/main" id="{C422C03B-A2F3-4D2E-A9E7-2AB27B5A7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3376510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9DE3E4-4D8A-4635-AFF1-FA1F0DB7B26D}"/>
              </a:ext>
            </a:extLst>
          </p:cNvPr>
          <p:cNvSpPr>
            <a:spLocks noGrp="1"/>
          </p:cNvSpPr>
          <p:nvPr>
            <p:ph type="title"/>
          </p:nvPr>
        </p:nvSpPr>
        <p:spPr>
          <a:xfrm>
            <a:off x="252000" y="699739"/>
            <a:ext cx="1107462" cy="942943"/>
          </a:xfrm>
        </p:spPr>
        <p:txBody>
          <a:bodyPr>
            <a:normAutofit fontScale="90000"/>
          </a:bodyPr>
          <a:lstStyle/>
          <a:p>
            <a:r>
              <a:rPr lang="en-GB" dirty="0"/>
              <a:t>GLM </a:t>
            </a:r>
            <a:br>
              <a:rPr lang="en-GB" dirty="0"/>
            </a:br>
            <a:r>
              <a:rPr lang="en-GB" dirty="0"/>
              <a:t>data</a:t>
            </a:r>
          </a:p>
        </p:txBody>
      </p:sp>
      <p:pic>
        <p:nvPicPr>
          <p:cNvPr id="4" name="glm_animation_20190206">
            <a:hlinkClick r:id="" action="ppaction://media"/>
            <a:extLst>
              <a:ext uri="{FF2B5EF4-FFF2-40B4-BE49-F238E27FC236}">
                <a16:creationId xmlns:a16="http://schemas.microsoft.com/office/drawing/2014/main" id="{ED28EF18-E920-4C02-A306-89742399C90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00847" y="600597"/>
            <a:ext cx="3942306" cy="3942306"/>
          </a:xfrm>
          <a:prstGeom prst="rect">
            <a:avLst/>
          </a:prstGeom>
        </p:spPr>
      </p:pic>
      <p:pic>
        <p:nvPicPr>
          <p:cNvPr id="7" name="Picture 6">
            <a:extLst>
              <a:ext uri="{FF2B5EF4-FFF2-40B4-BE49-F238E27FC236}">
                <a16:creationId xmlns:a16="http://schemas.microsoft.com/office/drawing/2014/main" id="{AC2C3479-E0E2-4091-B9DE-B04AFEFA72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729163"/>
            <a:ext cx="1183819" cy="414337"/>
          </a:xfrm>
          <a:prstGeom prst="rect">
            <a:avLst/>
          </a:prstGeom>
        </p:spPr>
      </p:pic>
    </p:spTree>
    <p:extLst>
      <p:ext uri="{BB962C8B-B14F-4D97-AF65-F5344CB8AC3E}">
        <p14:creationId xmlns:p14="http://schemas.microsoft.com/office/powerpoint/2010/main" val="260877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19B062-023A-40C9-A3F4-13BE4308F963}" vid="{E3889E12-D829-4549-AA70-6F580A5BA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1.Met Office PowerPoint Template</Template>
  <TotalTime>415</TotalTime>
  <Words>1475</Words>
  <Application>Microsoft Office PowerPoint</Application>
  <PresentationFormat>On-screen Show (16:9)</PresentationFormat>
  <Paragraphs>113</Paragraphs>
  <Slides>19</Slides>
  <Notes>19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Helvetica Light</vt:lpstr>
      <vt:lpstr>Office Theme</vt:lpstr>
      <vt:lpstr>Assessment of the GOES-16 Geostationary Lightning Mapper for global severe convection aviation applications</vt:lpstr>
      <vt:lpstr>PowerPoint Presentation</vt:lpstr>
      <vt:lpstr>What is a GLM?</vt:lpstr>
      <vt:lpstr>The GLM</vt:lpstr>
      <vt:lpstr>PowerPoint Presentation</vt:lpstr>
      <vt:lpstr>The GLM instrument</vt:lpstr>
      <vt:lpstr>GLM Events, Groups and Flashes</vt:lpstr>
      <vt:lpstr>What can it do?</vt:lpstr>
      <vt:lpstr>GLM  data</vt:lpstr>
      <vt:lpstr>GLM  data</vt:lpstr>
      <vt:lpstr>What are the issues?</vt:lpstr>
      <vt:lpstr>Sensitivity issues</vt:lpstr>
      <vt:lpstr>‘Stripes’</vt:lpstr>
      <vt:lpstr>Widespread bursts of erroneous flashes</vt:lpstr>
      <vt:lpstr>Sunglint and solar intrusion</vt:lpstr>
      <vt:lpstr>How can it be used?</vt:lpstr>
      <vt:lpstr>Comparison with ATDnet</vt:lpstr>
      <vt:lpstr>Applications</vt:lpstr>
      <vt:lpstr>Summary</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the GOES-16 Geostationary Lightning Mapper for global severe convection aviation applications</dc:title>
  <dc:creator>Anderson, Graeme</dc:creator>
  <cp:lastModifiedBy>Anderson, Graeme</cp:lastModifiedBy>
  <cp:revision>23</cp:revision>
  <dcterms:created xsi:type="dcterms:W3CDTF">2019-03-25T09:55:03Z</dcterms:created>
  <dcterms:modified xsi:type="dcterms:W3CDTF">2019-04-24T12:17:36Z</dcterms:modified>
</cp:coreProperties>
</file>