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263" r:id="rId2"/>
    <p:sldId id="291" r:id="rId3"/>
    <p:sldId id="304" r:id="rId4"/>
    <p:sldId id="286" r:id="rId5"/>
    <p:sldId id="264" r:id="rId6"/>
    <p:sldId id="274" r:id="rId7"/>
    <p:sldId id="275" r:id="rId8"/>
    <p:sldId id="280" r:id="rId9"/>
    <p:sldId id="281" r:id="rId10"/>
    <p:sldId id="276" r:id="rId11"/>
    <p:sldId id="297" r:id="rId12"/>
    <p:sldId id="306" r:id="rId13"/>
    <p:sldId id="308" r:id="rId14"/>
    <p:sldId id="309" r:id="rId15"/>
    <p:sldId id="307" r:id="rId16"/>
    <p:sldId id="298" r:id="rId17"/>
    <p:sldId id="302" r:id="rId18"/>
    <p:sldId id="300" r:id="rId19"/>
    <p:sldId id="294" r:id="rId20"/>
    <p:sldId id="313" r:id="rId21"/>
    <p:sldId id="312" r:id="rId22"/>
    <p:sldId id="311" r:id="rId23"/>
    <p:sldId id="293" r:id="rId24"/>
    <p:sldId id="303" r:id="rId25"/>
    <p:sldId id="285" r:id="rId26"/>
    <p:sldId id="30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4CC"/>
    <a:srgbClr val="AE22A4"/>
    <a:srgbClr val="527688"/>
    <a:srgbClr val="5E889D"/>
    <a:srgbClr val="94B0BE"/>
    <a:srgbClr val="4E3721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2" autoAdjust="0"/>
    <p:restoredTop sz="84211" autoAdjust="0"/>
  </p:normalViewPr>
  <p:slideViewPr>
    <p:cSldViewPr>
      <p:cViewPr varScale="1">
        <p:scale>
          <a:sx n="96" d="100"/>
          <a:sy n="96" d="100"/>
        </p:scale>
        <p:origin x="107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altLang="x-non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 altLang="x-non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x-none"/>
              <a:t>Click to edit Master text styles</a:t>
            </a:r>
          </a:p>
          <a:p>
            <a:pPr lvl="1"/>
            <a:r>
              <a:rPr lang="en-AU" altLang="x-none"/>
              <a:t>Second level</a:t>
            </a:r>
          </a:p>
          <a:p>
            <a:pPr lvl="2"/>
            <a:r>
              <a:rPr lang="en-AU" altLang="x-none"/>
              <a:t>Third level</a:t>
            </a:r>
          </a:p>
          <a:p>
            <a:pPr lvl="3"/>
            <a:r>
              <a:rPr lang="en-AU" altLang="x-none"/>
              <a:t>Fourth level</a:t>
            </a:r>
          </a:p>
          <a:p>
            <a:pPr lvl="4"/>
            <a:r>
              <a:rPr lang="en-AU" altLang="x-none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altLang="x-non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C604BE-0F0D-D04A-8219-1C702BFC3B16}" type="slidenum">
              <a:rPr lang="en-AU" altLang="x-none"/>
              <a:pPr/>
              <a:t>‹#›</a:t>
            </a:fld>
            <a:endParaRPr lang="en-AU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Intro points (3)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286186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11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02255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12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807784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13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02804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14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109844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15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15865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Have a version where they haven’t been moved, and then slide into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16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448534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Make the extent more prominent.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17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848487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18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11414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19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520793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20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70842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2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439472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21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22148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22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202715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OligoMiocene</a:t>
            </a:r>
            <a:r>
              <a:rPr lang="en-AU" dirty="0"/>
              <a:t> (blue)</a:t>
            </a:r>
          </a:p>
          <a:p>
            <a:r>
              <a:rPr lang="en-AU" dirty="0"/>
              <a:t>Miocene (Tan)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23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695913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24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583475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Significant porphyry and epithermal deposits.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25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057851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26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01689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3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633776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NOTES: THE seismicity is confusing, I also need to have a slide where I transition from surface geopolitical boundaries (with labels) to +slab, to just slab without boundaries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4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20615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5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540962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Question about the right place for this slide? Needs to be  before I talk about slab drop 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7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69880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8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1250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9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967175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10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90482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6DF8-AF08-4E4B-9CA5-1234BCB0AB19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11268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F67C-1848-A64D-A1D8-DC5EA66A4258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03674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E8A18-DF49-B248-B740-D51F7349A537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48706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360" y="6361776"/>
            <a:ext cx="2743200" cy="365125"/>
          </a:xfrm>
        </p:spPr>
        <p:txBody>
          <a:bodyPr/>
          <a:lstStyle>
            <a:lvl1pPr>
              <a:defRPr sz="2800"/>
            </a:lvl1pPr>
          </a:lstStyle>
          <a:p>
            <a:fld id="{F89FC6BB-8C27-F94A-91F2-E83A92A465D1}" type="slidenum">
              <a:rPr lang="en-AU" altLang="x-none" smtClean="0"/>
              <a:pPr/>
              <a:t>‹#›</a:t>
            </a:fld>
            <a:endParaRPr lang="en-AU" altLang="x-none" dirty="0"/>
          </a:p>
        </p:txBody>
      </p:sp>
    </p:spTree>
    <p:extLst>
      <p:ext uri="{BB962C8B-B14F-4D97-AF65-F5344CB8AC3E}">
        <p14:creationId xmlns:p14="http://schemas.microsoft.com/office/powerpoint/2010/main" val="245004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7EAC1-25B4-6649-AB5D-4B7E84931DA7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91708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24F7C-11E0-8C43-95D0-813906CF76BC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66910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8171-D680-7343-8453-43227B20E101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87550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17F97-46B2-A643-88E5-074E7847BE3C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081934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5683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A8E7A-4098-AB4E-8356-97C0B71B5837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02621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altLang="x-none"/>
              <a:t>Footer text goes in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A26A6-4122-6144-85F0-3BBCE759E0C0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01501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C36-DE0C-DF4C-AAF5-1561733FE351}" type="slidenum">
              <a:rPr lang="en-AU" altLang="x-none" smtClean="0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31487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5FAA25-75B2-4406-8860-5DF1468626AE}"/>
              </a:ext>
            </a:extLst>
          </p:cNvPr>
          <p:cNvSpPr txBox="1"/>
          <p:nvPr/>
        </p:nvSpPr>
        <p:spPr>
          <a:xfrm>
            <a:off x="0" y="6024146"/>
            <a:ext cx="10149775" cy="83099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600" i="1" baseline="30000" dirty="0"/>
              <a:t>1</a:t>
            </a:r>
            <a:r>
              <a:rPr lang="en-AU" sz="1600" i="1" dirty="0"/>
              <a:t> Earth Dynamics, Research School of Earth Sciences, Australian National University, Australia</a:t>
            </a:r>
          </a:p>
          <a:p>
            <a:r>
              <a:rPr lang="en-US" sz="1600" i="1" baseline="30000" dirty="0"/>
              <a:t>2</a:t>
            </a:r>
            <a:r>
              <a:rPr lang="en-US" sz="1600" i="1" dirty="0"/>
              <a:t>Faculty of Geosciences, Utrecht University, </a:t>
            </a:r>
            <a:r>
              <a:rPr lang="en-US" sz="1600" i="1" dirty="0" err="1"/>
              <a:t>Vening</a:t>
            </a:r>
            <a:r>
              <a:rPr lang="en-US" sz="1600" i="1" dirty="0"/>
              <a:t> </a:t>
            </a:r>
            <a:r>
              <a:rPr lang="en-US" sz="1600" i="1" dirty="0" err="1"/>
              <a:t>Meineszgebouw</a:t>
            </a:r>
            <a:r>
              <a:rPr lang="en-US" sz="1600" i="1" dirty="0"/>
              <a:t> A, , 3584 CB Utrecht, Netherlands.</a:t>
            </a:r>
            <a:endParaRPr lang="en-AU" sz="1600" i="1" dirty="0"/>
          </a:p>
          <a:p>
            <a:r>
              <a:rPr lang="en-AU" sz="1600" i="1" baseline="30000" dirty="0"/>
              <a:t>3</a:t>
            </a:r>
            <a:r>
              <a:rPr lang="en-AU" sz="1600" i="1" dirty="0"/>
              <a:t> Centre of Earth Evolution and Dynamics (CEED), University of Oslo, 0316 Oslo, Norway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463B8-1A25-4FC2-954B-FAF7A2A98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" y="1"/>
            <a:ext cx="5300122" cy="695279"/>
          </a:xfrm>
          <a:prstGeom prst="rect">
            <a:avLst/>
          </a:prstGeom>
        </p:spPr>
      </p:pic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7408" y="1763436"/>
            <a:ext cx="10416480" cy="2312361"/>
          </a:xfrm>
          <a:solidFill>
            <a:schemeClr val="bg1">
              <a:alpha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AU" dirty="0"/>
              <a:t>Neo-Tethyan slabs beneath Iran: reconstructing Cenozoic subduction</a:t>
            </a:r>
            <a:endParaRPr lang="x-none" altLang="x-none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826028" y="5467743"/>
            <a:ext cx="3036888" cy="1387400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en-AU" altLang="x-none" sz="2400" dirty="0"/>
              <a:t>Reuben Creighton</a:t>
            </a:r>
            <a:r>
              <a:rPr lang="en-AU" altLang="x-none" sz="2400" baseline="30000" dirty="0"/>
              <a:t>1</a:t>
            </a:r>
          </a:p>
          <a:p>
            <a:r>
              <a:rPr lang="en-AU" altLang="x-none" sz="2400" dirty="0"/>
              <a:t>Gordon Lister</a:t>
            </a:r>
            <a:r>
              <a:rPr lang="en-AU" altLang="x-none" sz="2400" baseline="30000" dirty="0"/>
              <a:t>1</a:t>
            </a:r>
          </a:p>
          <a:p>
            <a:r>
              <a:rPr lang="en-AU" altLang="x-none" sz="2400" dirty="0"/>
              <a:t>Wim Spakman</a:t>
            </a:r>
            <a:r>
              <a:rPr lang="en-AU" altLang="x-none" sz="2400" baseline="30000" dirty="0"/>
              <a:t>2,3</a:t>
            </a:r>
            <a:endParaRPr lang="x-none" altLang="x-none" sz="2400" baseline="30000" dirty="0"/>
          </a:p>
        </p:txBody>
      </p:sp>
      <p:pic>
        <p:nvPicPr>
          <p:cNvPr id="6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4C3ADE4D-437F-458D-B0F4-D29E937E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6BB-8C27-F94A-91F2-E83A92A465D1}" type="slidenum">
              <a:rPr lang="en-AU" altLang="x-none" smtClean="0"/>
              <a:pPr/>
              <a:t>10</a:t>
            </a:fld>
            <a:endParaRPr lang="en-AU" alt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CBC3A-039B-414F-9F23-39BA66DB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400"/>
            <a:ext cx="12192000" cy="6470164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5BC1900-89A8-4631-A463-B911C4A2F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6" b="11944"/>
          <a:stretch/>
        </p:blipFill>
        <p:spPr>
          <a:xfrm>
            <a:off x="1577752" y="5921896"/>
            <a:ext cx="9036496" cy="936104"/>
          </a:xfrm>
          <a:prstGeom prst="rect">
            <a:avLst/>
          </a:prstGeom>
        </p:spPr>
      </p:pic>
      <p:pic>
        <p:nvPicPr>
          <p:cNvPr id="5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576B08B8-D68F-4B3F-B98A-860E25E2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419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6BB-8C27-F94A-91F2-E83A92A465D1}" type="slidenum">
              <a:rPr lang="en-AU" altLang="x-none" smtClean="0"/>
              <a:pPr/>
              <a:t>11</a:t>
            </a:fld>
            <a:endParaRPr lang="en-AU" alt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CBC3A-039B-414F-9F23-39BA66DB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400"/>
            <a:ext cx="12192000" cy="6470164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257D5EE-767B-4A96-80B0-A6D38F64B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6" b="11944"/>
          <a:stretch/>
        </p:blipFill>
        <p:spPr>
          <a:xfrm>
            <a:off x="1577752" y="5921896"/>
            <a:ext cx="9036496" cy="936104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33E5E7E-C7F1-4E04-9ED7-5F092357B808}"/>
              </a:ext>
            </a:extLst>
          </p:cNvPr>
          <p:cNvSpPr/>
          <p:nvPr/>
        </p:nvSpPr>
        <p:spPr>
          <a:xfrm rot="16200000">
            <a:off x="6192514" y="2359632"/>
            <a:ext cx="855032" cy="760028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DC211EA-1303-4E82-83C4-75645545DAD4}"/>
              </a:ext>
            </a:extLst>
          </p:cNvPr>
          <p:cNvSpPr/>
          <p:nvPr/>
        </p:nvSpPr>
        <p:spPr>
          <a:xfrm rot="16200000">
            <a:off x="9292548" y="2265487"/>
            <a:ext cx="855032" cy="760028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8F0716C0-3F80-49C0-B25A-51738DBA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0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6A505-3D10-4EBD-B97C-FB3AFB92F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72" y="0"/>
            <a:ext cx="883845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12</a:t>
            </a:fld>
            <a:endParaRPr lang="en-AU" altLang="x-non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61116A-1A4E-4E47-B01D-2DB451222952}"/>
              </a:ext>
            </a:extLst>
          </p:cNvPr>
          <p:cNvSpPr txBox="1"/>
          <p:nvPr/>
        </p:nvSpPr>
        <p:spPr>
          <a:xfrm>
            <a:off x="10416480" y="4365104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30°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0EB56-400F-4185-B032-30E4A6897718}"/>
              </a:ext>
            </a:extLst>
          </p:cNvPr>
          <p:cNvSpPr txBox="1"/>
          <p:nvPr/>
        </p:nvSpPr>
        <p:spPr>
          <a:xfrm>
            <a:off x="10450912" y="980728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40°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68AC4E-E11E-47C5-AF86-1CF8B4B456FB}"/>
              </a:ext>
            </a:extLst>
          </p:cNvPr>
          <p:cNvSpPr txBox="1"/>
          <p:nvPr/>
        </p:nvSpPr>
        <p:spPr>
          <a:xfrm>
            <a:off x="7392144" y="6213034"/>
            <a:ext cx="65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60</a:t>
            </a:r>
            <a:r>
              <a:rPr lang="en-AU" sz="2000" dirty="0"/>
              <a:t>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EE76C8-F2A5-47BD-ABFC-4F9F3CFBC9E3}"/>
              </a:ext>
            </a:extLst>
          </p:cNvPr>
          <p:cNvSpPr txBox="1"/>
          <p:nvPr/>
        </p:nvSpPr>
        <p:spPr>
          <a:xfrm>
            <a:off x="4007768" y="6190995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50°</a:t>
            </a:r>
          </a:p>
        </p:txBody>
      </p:sp>
      <p:pic>
        <p:nvPicPr>
          <p:cNvPr id="8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831C164C-C82C-41ED-BF23-9015C43E8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354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6A505-3D10-4EBD-B97C-FB3AFB92F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72" y="0"/>
            <a:ext cx="883845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081" y="6566749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13</a:t>
            </a:fld>
            <a:endParaRPr lang="en-AU" altLang="x-non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B87223-4482-46B5-9A12-5CD18863117C}"/>
              </a:ext>
            </a:extLst>
          </p:cNvPr>
          <p:cNvCxnSpPr>
            <a:cxnSpLocks/>
          </p:cNvCxnSpPr>
          <p:nvPr/>
        </p:nvCxnSpPr>
        <p:spPr>
          <a:xfrm flipV="1">
            <a:off x="4007768" y="1493506"/>
            <a:ext cx="648072" cy="855374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236C87-EC37-4FF2-ABAA-6FC22BCC211B}"/>
              </a:ext>
            </a:extLst>
          </p:cNvPr>
          <p:cNvCxnSpPr>
            <a:cxnSpLocks/>
          </p:cNvCxnSpPr>
          <p:nvPr/>
        </p:nvCxnSpPr>
        <p:spPr>
          <a:xfrm>
            <a:off x="3863752" y="620688"/>
            <a:ext cx="792088" cy="72008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85FA33-172F-49B0-81C0-5F1014B0FCBB}"/>
              </a:ext>
            </a:extLst>
          </p:cNvPr>
          <p:cNvCxnSpPr>
            <a:cxnSpLocks/>
          </p:cNvCxnSpPr>
          <p:nvPr/>
        </p:nvCxnSpPr>
        <p:spPr>
          <a:xfrm flipV="1">
            <a:off x="5159896" y="1484784"/>
            <a:ext cx="144016" cy="108012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A5EE63-1871-48B5-BE6C-639C6BC3F1FD}"/>
              </a:ext>
            </a:extLst>
          </p:cNvPr>
          <p:cNvCxnSpPr>
            <a:cxnSpLocks/>
          </p:cNvCxnSpPr>
          <p:nvPr/>
        </p:nvCxnSpPr>
        <p:spPr>
          <a:xfrm flipV="1">
            <a:off x="6528048" y="2438535"/>
            <a:ext cx="504056" cy="1008112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889C43-7AED-48EF-850D-55BF8F044DB9}"/>
              </a:ext>
            </a:extLst>
          </p:cNvPr>
          <p:cNvSpPr txBox="1"/>
          <p:nvPr/>
        </p:nvSpPr>
        <p:spPr>
          <a:xfrm>
            <a:off x="10416480" y="4365104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30°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1D195-0F6F-4672-BF19-B175C6260A0C}"/>
              </a:ext>
            </a:extLst>
          </p:cNvPr>
          <p:cNvSpPr txBox="1"/>
          <p:nvPr/>
        </p:nvSpPr>
        <p:spPr>
          <a:xfrm>
            <a:off x="10450912" y="980728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40°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04DA30-07E8-40F5-ACE6-CFBDB53A95EC}"/>
              </a:ext>
            </a:extLst>
          </p:cNvPr>
          <p:cNvSpPr txBox="1"/>
          <p:nvPr/>
        </p:nvSpPr>
        <p:spPr>
          <a:xfrm>
            <a:off x="7392144" y="6213034"/>
            <a:ext cx="65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60</a:t>
            </a:r>
            <a:r>
              <a:rPr lang="en-AU" sz="2000" dirty="0"/>
              <a:t>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56306-EE16-445F-A44D-53465B9F8EA5}"/>
              </a:ext>
            </a:extLst>
          </p:cNvPr>
          <p:cNvSpPr txBox="1"/>
          <p:nvPr/>
        </p:nvSpPr>
        <p:spPr>
          <a:xfrm>
            <a:off x="4007768" y="6190995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50°</a:t>
            </a:r>
          </a:p>
        </p:txBody>
      </p:sp>
      <p:pic>
        <p:nvPicPr>
          <p:cNvPr id="13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1A6EC009-15F9-489B-8AF7-4390E897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69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6A505-3D10-4EBD-B97C-FB3AFB92F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72" y="0"/>
            <a:ext cx="883845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1706" y="6458799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14</a:t>
            </a:fld>
            <a:endParaRPr lang="en-AU" altLang="x-non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B87223-4482-46B5-9A12-5CD18863117C}"/>
              </a:ext>
            </a:extLst>
          </p:cNvPr>
          <p:cNvCxnSpPr>
            <a:cxnSpLocks/>
          </p:cNvCxnSpPr>
          <p:nvPr/>
        </p:nvCxnSpPr>
        <p:spPr>
          <a:xfrm flipV="1">
            <a:off x="4007768" y="1493506"/>
            <a:ext cx="648072" cy="855374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236C87-EC37-4FF2-ABAA-6FC22BCC211B}"/>
              </a:ext>
            </a:extLst>
          </p:cNvPr>
          <p:cNvCxnSpPr>
            <a:cxnSpLocks/>
          </p:cNvCxnSpPr>
          <p:nvPr/>
        </p:nvCxnSpPr>
        <p:spPr>
          <a:xfrm>
            <a:off x="3863752" y="620688"/>
            <a:ext cx="792088" cy="72008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85FA33-172F-49B0-81C0-5F1014B0FCBB}"/>
              </a:ext>
            </a:extLst>
          </p:cNvPr>
          <p:cNvCxnSpPr>
            <a:cxnSpLocks/>
          </p:cNvCxnSpPr>
          <p:nvPr/>
        </p:nvCxnSpPr>
        <p:spPr>
          <a:xfrm flipV="1">
            <a:off x="5159896" y="1484784"/>
            <a:ext cx="144016" cy="108012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A5EE63-1871-48B5-BE6C-639C6BC3F1FD}"/>
              </a:ext>
            </a:extLst>
          </p:cNvPr>
          <p:cNvCxnSpPr>
            <a:cxnSpLocks/>
          </p:cNvCxnSpPr>
          <p:nvPr/>
        </p:nvCxnSpPr>
        <p:spPr>
          <a:xfrm flipV="1">
            <a:off x="6528048" y="2438535"/>
            <a:ext cx="504056" cy="1008112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Arrow: Down 2">
            <a:extLst>
              <a:ext uri="{FF2B5EF4-FFF2-40B4-BE49-F238E27FC236}">
                <a16:creationId xmlns:a16="http://schemas.microsoft.com/office/drawing/2014/main" id="{3ACBD6D3-4705-4044-8C18-C55B86EF3557}"/>
              </a:ext>
            </a:extLst>
          </p:cNvPr>
          <p:cNvSpPr/>
          <p:nvPr/>
        </p:nvSpPr>
        <p:spPr>
          <a:xfrm rot="2319535">
            <a:off x="3124859" y="1586097"/>
            <a:ext cx="829911" cy="87749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B9EDD4A-5A7E-4A11-8D13-BBF555167B82}"/>
              </a:ext>
            </a:extLst>
          </p:cNvPr>
          <p:cNvSpPr/>
          <p:nvPr/>
        </p:nvSpPr>
        <p:spPr>
          <a:xfrm rot="1775289">
            <a:off x="5465020" y="2403830"/>
            <a:ext cx="829911" cy="87749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124D6-E3D9-4955-ACCB-EE14685C0878}"/>
              </a:ext>
            </a:extLst>
          </p:cNvPr>
          <p:cNvSpPr txBox="1"/>
          <p:nvPr/>
        </p:nvSpPr>
        <p:spPr>
          <a:xfrm>
            <a:off x="10416480" y="4365104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30°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1C3D8-065A-4FC3-9147-24A817D3ABBC}"/>
              </a:ext>
            </a:extLst>
          </p:cNvPr>
          <p:cNvSpPr txBox="1"/>
          <p:nvPr/>
        </p:nvSpPr>
        <p:spPr>
          <a:xfrm>
            <a:off x="10450912" y="980728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40°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A7F6D-77A7-4EA5-8B83-F9A27585B3EB}"/>
              </a:ext>
            </a:extLst>
          </p:cNvPr>
          <p:cNvSpPr txBox="1"/>
          <p:nvPr/>
        </p:nvSpPr>
        <p:spPr>
          <a:xfrm>
            <a:off x="7392144" y="6213034"/>
            <a:ext cx="65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60</a:t>
            </a:r>
            <a:r>
              <a:rPr lang="en-AU" sz="2000" dirty="0"/>
              <a:t>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989C7C-F1DD-41E6-9B4F-D60D185A4467}"/>
              </a:ext>
            </a:extLst>
          </p:cNvPr>
          <p:cNvSpPr txBox="1"/>
          <p:nvPr/>
        </p:nvSpPr>
        <p:spPr>
          <a:xfrm>
            <a:off x="4007768" y="6190995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50°</a:t>
            </a:r>
          </a:p>
        </p:txBody>
      </p:sp>
      <p:pic>
        <p:nvPicPr>
          <p:cNvPr id="15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77B9B2AC-C46D-4DC5-B580-C14D59C85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49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31F6B-AADA-4229-BC1F-8DA1CF59C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72" y="0"/>
            <a:ext cx="883845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1706" y="6464341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15</a:t>
            </a:fld>
            <a:endParaRPr lang="en-AU" alt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78373-BC02-4145-BC4A-8ED0CBDBBA7E}"/>
              </a:ext>
            </a:extLst>
          </p:cNvPr>
          <p:cNvSpPr txBox="1"/>
          <p:nvPr/>
        </p:nvSpPr>
        <p:spPr>
          <a:xfrm>
            <a:off x="10416480" y="4365104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30°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3017EA-04FB-4E9B-ADD3-2156A7F9870C}"/>
              </a:ext>
            </a:extLst>
          </p:cNvPr>
          <p:cNvSpPr txBox="1"/>
          <p:nvPr/>
        </p:nvSpPr>
        <p:spPr>
          <a:xfrm>
            <a:off x="10450912" y="980728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40°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664E3-AB10-4B8B-B6F0-DD132A9F2B13}"/>
              </a:ext>
            </a:extLst>
          </p:cNvPr>
          <p:cNvSpPr txBox="1"/>
          <p:nvPr/>
        </p:nvSpPr>
        <p:spPr>
          <a:xfrm>
            <a:off x="7392144" y="6213034"/>
            <a:ext cx="65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60</a:t>
            </a:r>
            <a:r>
              <a:rPr lang="en-AU" sz="2000" dirty="0"/>
              <a:t>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47E441-5E86-40DD-9958-94E670D3C0F0}"/>
              </a:ext>
            </a:extLst>
          </p:cNvPr>
          <p:cNvSpPr txBox="1"/>
          <p:nvPr/>
        </p:nvSpPr>
        <p:spPr>
          <a:xfrm>
            <a:off x="4007768" y="6190995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50°</a:t>
            </a:r>
          </a:p>
        </p:txBody>
      </p:sp>
      <p:pic>
        <p:nvPicPr>
          <p:cNvPr id="8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A2E99782-0639-4852-959C-AF38D2A61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499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BE68F9-6A0C-4C42-8A6E-C877E95B7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0"/>
            <a:ext cx="10765737" cy="62305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437781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16</a:t>
            </a:fld>
            <a:endParaRPr lang="en-AU" altLang="x-non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E22F2-853F-4D7A-9CA6-AC452AB77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107" y="6027450"/>
            <a:ext cx="1105054" cy="952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4D0CF-1660-4019-B5B6-B8EF0094C014}"/>
              </a:ext>
            </a:extLst>
          </p:cNvPr>
          <p:cNvSpPr txBox="1"/>
          <p:nvPr/>
        </p:nvSpPr>
        <p:spPr>
          <a:xfrm>
            <a:off x="5166373" y="1124744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3EF89-CF40-476F-AC46-1C3F91266A66}"/>
              </a:ext>
            </a:extLst>
          </p:cNvPr>
          <p:cNvSpPr txBox="1"/>
          <p:nvPr/>
        </p:nvSpPr>
        <p:spPr>
          <a:xfrm>
            <a:off x="2810374" y="924689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A0DCE-F36F-4617-B2B8-7BB726618582}"/>
              </a:ext>
            </a:extLst>
          </p:cNvPr>
          <p:cNvSpPr txBox="1"/>
          <p:nvPr/>
        </p:nvSpPr>
        <p:spPr>
          <a:xfrm>
            <a:off x="6653467" y="6236675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rgbClr val="FF0000"/>
                </a:solidFill>
              </a:rPr>
              <a:t>*</a:t>
            </a:r>
            <a:endParaRPr lang="en-AU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EB07E-2460-4356-A856-339DE2D6A484}"/>
              </a:ext>
            </a:extLst>
          </p:cNvPr>
          <p:cNvSpPr txBox="1"/>
          <p:nvPr/>
        </p:nvSpPr>
        <p:spPr>
          <a:xfrm>
            <a:off x="7014251" y="6280494"/>
            <a:ext cx="2365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Position</a:t>
            </a:r>
            <a:r>
              <a:rPr lang="en-AU" sz="2000" dirty="0"/>
              <a:t> </a:t>
            </a:r>
            <a:r>
              <a:rPr lang="en-AU" sz="2400" dirty="0"/>
              <a:t>modified</a:t>
            </a:r>
            <a:endParaRPr lang="en-A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6B454-B443-48AB-A2C0-E4B625226DA4}"/>
              </a:ext>
            </a:extLst>
          </p:cNvPr>
          <p:cNvSpPr txBox="1"/>
          <p:nvPr/>
        </p:nvSpPr>
        <p:spPr>
          <a:xfrm>
            <a:off x="4360011" y="6280494"/>
            <a:ext cx="1165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Overlap</a:t>
            </a:r>
            <a:endParaRPr lang="en-A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0748A-4559-4146-8909-C9C2266F7132}"/>
              </a:ext>
            </a:extLst>
          </p:cNvPr>
          <p:cNvSpPr txBox="1"/>
          <p:nvPr/>
        </p:nvSpPr>
        <p:spPr>
          <a:xfrm>
            <a:off x="9367342" y="3429000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30°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A22C4-51CF-42E5-ACCD-EF18CD403DE4}"/>
              </a:ext>
            </a:extLst>
          </p:cNvPr>
          <p:cNvSpPr txBox="1"/>
          <p:nvPr/>
        </p:nvSpPr>
        <p:spPr>
          <a:xfrm>
            <a:off x="9394593" y="-38766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40°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BE61E-718C-4050-A242-650D93394783}"/>
              </a:ext>
            </a:extLst>
          </p:cNvPr>
          <p:cNvSpPr txBox="1"/>
          <p:nvPr/>
        </p:nvSpPr>
        <p:spPr>
          <a:xfrm>
            <a:off x="6985403" y="5281116"/>
            <a:ext cx="65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60</a:t>
            </a:r>
            <a:r>
              <a:rPr lang="en-AU" sz="2000" dirty="0"/>
              <a:t>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833C4-B0D9-45AF-8312-2349B5B447B2}"/>
              </a:ext>
            </a:extLst>
          </p:cNvPr>
          <p:cNvSpPr txBox="1"/>
          <p:nvPr/>
        </p:nvSpPr>
        <p:spPr>
          <a:xfrm>
            <a:off x="3551940" y="5271591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50°</a:t>
            </a:r>
          </a:p>
        </p:txBody>
      </p:sp>
      <p:pic>
        <p:nvPicPr>
          <p:cNvPr id="14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93EA0A31-F2DA-4088-8217-39E866EA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8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BE68F9-6A0C-4C42-8A6E-C877E95B7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0"/>
            <a:ext cx="10765737" cy="62305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453336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17</a:t>
            </a:fld>
            <a:endParaRPr lang="en-AU" alt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0748A-4559-4146-8909-C9C2266F7132}"/>
              </a:ext>
            </a:extLst>
          </p:cNvPr>
          <p:cNvSpPr txBox="1"/>
          <p:nvPr/>
        </p:nvSpPr>
        <p:spPr>
          <a:xfrm>
            <a:off x="9367342" y="3429000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30°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A22C4-51CF-42E5-ACCD-EF18CD403DE4}"/>
              </a:ext>
            </a:extLst>
          </p:cNvPr>
          <p:cNvSpPr txBox="1"/>
          <p:nvPr/>
        </p:nvSpPr>
        <p:spPr>
          <a:xfrm>
            <a:off x="9394593" y="-38766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40°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BE61E-718C-4050-A242-650D93394783}"/>
              </a:ext>
            </a:extLst>
          </p:cNvPr>
          <p:cNvSpPr txBox="1"/>
          <p:nvPr/>
        </p:nvSpPr>
        <p:spPr>
          <a:xfrm>
            <a:off x="6985403" y="5281116"/>
            <a:ext cx="65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60</a:t>
            </a:r>
            <a:r>
              <a:rPr lang="en-AU" sz="2000" dirty="0"/>
              <a:t>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833C4-B0D9-45AF-8312-2349B5B447B2}"/>
              </a:ext>
            </a:extLst>
          </p:cNvPr>
          <p:cNvSpPr txBox="1"/>
          <p:nvPr/>
        </p:nvSpPr>
        <p:spPr>
          <a:xfrm>
            <a:off x="3551940" y="5271591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50°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749BE7-ED39-4DC9-90E5-60789C65D2CF}"/>
              </a:ext>
            </a:extLst>
          </p:cNvPr>
          <p:cNvCxnSpPr>
            <a:cxnSpLocks/>
          </p:cNvCxnSpPr>
          <p:nvPr/>
        </p:nvCxnSpPr>
        <p:spPr>
          <a:xfrm flipH="1">
            <a:off x="5591944" y="1196752"/>
            <a:ext cx="1584176" cy="302433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85CB4F-9B43-4196-9533-0E68AADB6BFD}"/>
              </a:ext>
            </a:extLst>
          </p:cNvPr>
          <p:cNvCxnSpPr>
            <a:cxnSpLocks/>
          </p:cNvCxnSpPr>
          <p:nvPr/>
        </p:nvCxnSpPr>
        <p:spPr>
          <a:xfrm flipH="1">
            <a:off x="1466420" y="565190"/>
            <a:ext cx="1149927" cy="1805056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C020D5-3269-41A4-A391-99FA8AE38085}"/>
              </a:ext>
            </a:extLst>
          </p:cNvPr>
          <p:cNvSpPr txBox="1"/>
          <p:nvPr/>
        </p:nvSpPr>
        <p:spPr>
          <a:xfrm>
            <a:off x="2704131" y="221265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~680 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8C54FD-82AD-4FD9-B680-9D7EA4C6FFC1}"/>
              </a:ext>
            </a:extLst>
          </p:cNvPr>
          <p:cNvSpPr txBox="1"/>
          <p:nvPr/>
        </p:nvSpPr>
        <p:spPr>
          <a:xfrm>
            <a:off x="7333454" y="840636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~1100 km</a:t>
            </a:r>
          </a:p>
        </p:txBody>
      </p:sp>
      <p:pic>
        <p:nvPicPr>
          <p:cNvPr id="14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34C77EEE-C0D3-497C-BB23-204E72DE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62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BE68F9-6A0C-4C42-8A6E-C877E95B7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0"/>
            <a:ext cx="10765737" cy="62305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455619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18</a:t>
            </a:fld>
            <a:endParaRPr lang="en-AU" alt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0748A-4559-4146-8909-C9C2266F7132}"/>
              </a:ext>
            </a:extLst>
          </p:cNvPr>
          <p:cNvSpPr txBox="1"/>
          <p:nvPr/>
        </p:nvSpPr>
        <p:spPr>
          <a:xfrm>
            <a:off x="9367342" y="3429000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30°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A22C4-51CF-42E5-ACCD-EF18CD403DE4}"/>
              </a:ext>
            </a:extLst>
          </p:cNvPr>
          <p:cNvSpPr txBox="1"/>
          <p:nvPr/>
        </p:nvSpPr>
        <p:spPr>
          <a:xfrm>
            <a:off x="9394593" y="-38766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40°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BE61E-718C-4050-A242-650D93394783}"/>
              </a:ext>
            </a:extLst>
          </p:cNvPr>
          <p:cNvSpPr txBox="1"/>
          <p:nvPr/>
        </p:nvSpPr>
        <p:spPr>
          <a:xfrm>
            <a:off x="6985403" y="5281116"/>
            <a:ext cx="65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60</a:t>
            </a:r>
            <a:r>
              <a:rPr lang="en-AU" sz="2000" dirty="0"/>
              <a:t>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833C4-B0D9-45AF-8312-2349B5B447B2}"/>
              </a:ext>
            </a:extLst>
          </p:cNvPr>
          <p:cNvSpPr txBox="1"/>
          <p:nvPr/>
        </p:nvSpPr>
        <p:spPr>
          <a:xfrm>
            <a:off x="3551940" y="5271591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50°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392857-64DB-43A9-87A1-B5F9C83A087A}"/>
              </a:ext>
            </a:extLst>
          </p:cNvPr>
          <p:cNvSpPr txBox="1"/>
          <p:nvPr/>
        </p:nvSpPr>
        <p:spPr>
          <a:xfrm>
            <a:off x="7435758" y="648002"/>
            <a:ext cx="4420882" cy="95410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Late Paleocene Slab-Breakoff</a:t>
            </a:r>
          </a:p>
          <a:p>
            <a:r>
              <a:rPr lang="en-US" sz="2800" dirty="0"/>
              <a:t>	60-55 Ma</a:t>
            </a:r>
            <a:endParaRPr lang="en-AU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A923B6-1C6F-42DE-9405-43AF6290C504}"/>
              </a:ext>
            </a:extLst>
          </p:cNvPr>
          <p:cNvSpPr txBox="1"/>
          <p:nvPr/>
        </p:nvSpPr>
        <p:spPr>
          <a:xfrm>
            <a:off x="291661" y="2904342"/>
            <a:ext cx="3476147" cy="95410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Continental Collision</a:t>
            </a:r>
          </a:p>
          <a:p>
            <a:r>
              <a:rPr lang="en-US" sz="2800" dirty="0"/>
              <a:t>	28-23 Ma</a:t>
            </a:r>
            <a:endParaRPr lang="en-AU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4E4E1E-C4A5-4BCE-A409-071D83FB7DB6}"/>
              </a:ext>
            </a:extLst>
          </p:cNvPr>
          <p:cNvSpPr txBox="1"/>
          <p:nvPr/>
        </p:nvSpPr>
        <p:spPr>
          <a:xfrm>
            <a:off x="2758881" y="6218148"/>
            <a:ext cx="6584797" cy="523220"/>
          </a:xfrm>
          <a:prstGeom prst="rect">
            <a:avLst/>
          </a:prstGeom>
          <a:solidFill>
            <a:schemeClr val="bg1">
              <a:alpha val="62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Requires subduction rates of 25-40 km/Ma</a:t>
            </a:r>
            <a:endParaRPr lang="en-AU" sz="28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74FA41-D173-4509-8706-8D7C5972CBB2}"/>
              </a:ext>
            </a:extLst>
          </p:cNvPr>
          <p:cNvSpPr/>
          <p:nvPr/>
        </p:nvSpPr>
        <p:spPr>
          <a:xfrm>
            <a:off x="1824767" y="188640"/>
            <a:ext cx="7655609" cy="3935429"/>
          </a:xfrm>
          <a:custGeom>
            <a:avLst/>
            <a:gdLst>
              <a:gd name="connsiteX0" fmla="*/ 0 w 6766560"/>
              <a:gd name="connsiteY0" fmla="*/ 0 h 3703320"/>
              <a:gd name="connsiteX1" fmla="*/ 1657350 w 6766560"/>
              <a:gd name="connsiteY1" fmla="*/ 742950 h 3703320"/>
              <a:gd name="connsiteX2" fmla="*/ 2320290 w 6766560"/>
              <a:gd name="connsiteY2" fmla="*/ 377190 h 3703320"/>
              <a:gd name="connsiteX3" fmla="*/ 4800600 w 6766560"/>
              <a:gd name="connsiteY3" fmla="*/ 971550 h 3703320"/>
              <a:gd name="connsiteX4" fmla="*/ 6766560 w 6766560"/>
              <a:gd name="connsiteY4" fmla="*/ 3703320 h 3703320"/>
              <a:gd name="connsiteX5" fmla="*/ 6766560 w 6766560"/>
              <a:gd name="connsiteY5" fmla="*/ 3703320 h 370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6560" h="3703320">
                <a:moveTo>
                  <a:pt x="0" y="0"/>
                </a:moveTo>
                <a:cubicBezTo>
                  <a:pt x="635317" y="340042"/>
                  <a:pt x="1270635" y="680085"/>
                  <a:pt x="1657350" y="742950"/>
                </a:cubicBezTo>
                <a:cubicBezTo>
                  <a:pt x="2044065" y="805815"/>
                  <a:pt x="1796415" y="339090"/>
                  <a:pt x="2320290" y="377190"/>
                </a:cubicBezTo>
                <a:cubicBezTo>
                  <a:pt x="2844165" y="415290"/>
                  <a:pt x="4059555" y="417195"/>
                  <a:pt x="4800600" y="971550"/>
                </a:cubicBezTo>
                <a:cubicBezTo>
                  <a:pt x="5541645" y="1525905"/>
                  <a:pt x="6766560" y="3703320"/>
                  <a:pt x="6766560" y="3703320"/>
                </a:cubicBezTo>
                <a:lnTo>
                  <a:pt x="6766560" y="370332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257F19-E8A7-4BFB-B7BA-C0D7BD08D38A}"/>
              </a:ext>
            </a:extLst>
          </p:cNvPr>
          <p:cNvSpPr/>
          <p:nvPr/>
        </p:nvSpPr>
        <p:spPr>
          <a:xfrm>
            <a:off x="1391478" y="1480930"/>
            <a:ext cx="4770783" cy="3091070"/>
          </a:xfrm>
          <a:custGeom>
            <a:avLst/>
            <a:gdLst>
              <a:gd name="connsiteX0" fmla="*/ 0 w 4770783"/>
              <a:gd name="connsiteY0" fmla="*/ 0 h 3091070"/>
              <a:gd name="connsiteX1" fmla="*/ 1331844 w 4770783"/>
              <a:gd name="connsiteY1" fmla="*/ 1103244 h 3091070"/>
              <a:gd name="connsiteX2" fmla="*/ 4770783 w 4770783"/>
              <a:gd name="connsiteY2" fmla="*/ 3091070 h 309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0783" h="3091070">
                <a:moveTo>
                  <a:pt x="0" y="0"/>
                </a:moveTo>
                <a:cubicBezTo>
                  <a:pt x="268357" y="294033"/>
                  <a:pt x="536714" y="588066"/>
                  <a:pt x="1331844" y="1103244"/>
                </a:cubicBezTo>
                <a:cubicBezTo>
                  <a:pt x="2126975" y="1618422"/>
                  <a:pt x="3448879" y="2354746"/>
                  <a:pt x="4770783" y="309107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9FCB17E3-BC79-4A26-9FC9-80431CA3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834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00" y="6489700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19</a:t>
            </a:fld>
            <a:endParaRPr lang="en-AU" alt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E111B-C413-44EA-8F83-7FA946998633}"/>
              </a:ext>
            </a:extLst>
          </p:cNvPr>
          <p:cNvSpPr txBox="1"/>
          <p:nvPr/>
        </p:nvSpPr>
        <p:spPr>
          <a:xfrm>
            <a:off x="13049" y="6243935"/>
            <a:ext cx="1001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McQuarrie, N., and Van Hinsbergen, D.J.J., 2013, </a:t>
            </a:r>
            <a:r>
              <a:rPr lang="en-AU" dirty="0" err="1"/>
              <a:t>Retrodeforming</a:t>
            </a:r>
            <a:r>
              <a:rPr lang="en-AU" dirty="0"/>
              <a:t> the Arabia-Eurasia collision zone: Age of collision versus magnitude of continental subduction: Geology, v. 41, p. 315–318, doi:10.1130/G33591.1.</a:t>
            </a:r>
          </a:p>
          <a:p>
            <a:endParaRPr lang="en-AU" dirty="0"/>
          </a:p>
        </p:txBody>
      </p:sp>
      <p:pic>
        <p:nvPicPr>
          <p:cNvPr id="6" name="Arabia Eurasia 55 ma">
            <a:hlinkClick r:id="" action="ppaction://media"/>
            <a:extLst>
              <a:ext uri="{FF2B5EF4-FFF2-40B4-BE49-F238E27FC236}">
                <a16:creationId xmlns:a16="http://schemas.microsoft.com/office/drawing/2014/main" id="{919D7E11-AA94-4829-8E03-08B6F096AC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3834"/>
            <a:ext cx="12192000" cy="5753100"/>
          </a:xfrm>
          <a:prstGeom prst="rect">
            <a:avLst/>
          </a:prstGeom>
        </p:spPr>
      </p:pic>
      <p:pic>
        <p:nvPicPr>
          <p:cNvPr id="5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6AD3CE7E-B77B-4FF4-9BD5-4AEE9D8C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5016" y="6597650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2</a:t>
            </a:fld>
            <a:endParaRPr lang="en-AU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EAD8F-9985-4987-857F-08905144C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2" t="2990" r="6289"/>
          <a:stretch/>
        </p:blipFill>
        <p:spPr>
          <a:xfrm>
            <a:off x="2207568" y="0"/>
            <a:ext cx="7859216" cy="6548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3AAB25-6665-49B3-BAD4-78D887A2C978}"/>
              </a:ext>
            </a:extLst>
          </p:cNvPr>
          <p:cNvSpPr txBox="1"/>
          <p:nvPr/>
        </p:nvSpPr>
        <p:spPr>
          <a:xfrm>
            <a:off x="3863752" y="6321867"/>
            <a:ext cx="60121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/>
              <a:t>Figure from </a:t>
            </a:r>
            <a:r>
              <a:rPr lang="en-AU" dirty="0" err="1"/>
              <a:t>Hassanzadeh</a:t>
            </a:r>
            <a:r>
              <a:rPr lang="en-AU" dirty="0"/>
              <a:t>, J., and Wernicke, B.P. (2016)</a:t>
            </a:r>
          </a:p>
        </p:txBody>
      </p:sp>
      <p:pic>
        <p:nvPicPr>
          <p:cNvPr id="5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12AB5A70-92EF-47D5-8AB5-14161351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4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592" y="6567910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20</a:t>
            </a:fld>
            <a:endParaRPr lang="en-AU" alt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35DAA-86EC-4C24-B4BE-E6EB47981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450"/>
            <a:ext cx="12192000" cy="575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6DC43-9FBD-4914-A2A2-F3C2C3B137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7" t="5233" r="25194" b="18621"/>
          <a:stretch/>
        </p:blipFill>
        <p:spPr>
          <a:xfrm>
            <a:off x="14944" y="3212976"/>
            <a:ext cx="5050168" cy="3650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3BA519-0E59-4DE5-BD82-27BAAB401E27}"/>
              </a:ext>
            </a:extLst>
          </p:cNvPr>
          <p:cNvSpPr/>
          <p:nvPr/>
        </p:nvSpPr>
        <p:spPr>
          <a:xfrm>
            <a:off x="0" y="3207499"/>
            <a:ext cx="5065112" cy="36505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E1667-FA46-475D-8EDD-705838FE33BB}"/>
              </a:ext>
            </a:extLst>
          </p:cNvPr>
          <p:cNvSpPr txBox="1"/>
          <p:nvPr/>
        </p:nvSpPr>
        <p:spPr>
          <a:xfrm>
            <a:off x="-23057" y="6212929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56-34</a:t>
            </a:r>
            <a:endParaRPr lang="en-A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3164F-19A8-4871-810D-F331A593D57D}"/>
              </a:ext>
            </a:extLst>
          </p:cNvPr>
          <p:cNvSpPr txBox="1"/>
          <p:nvPr/>
        </p:nvSpPr>
        <p:spPr>
          <a:xfrm>
            <a:off x="5103113" y="6273225"/>
            <a:ext cx="609720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Magmatism data from Agard et. al. 2011, after Geological Survey of Iran (1: 250 000 maps.) </a:t>
            </a:r>
            <a:endParaRPr lang="en-AU" sz="1600" dirty="0"/>
          </a:p>
        </p:txBody>
      </p:sp>
      <p:pic>
        <p:nvPicPr>
          <p:cNvPr id="10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AB137F92-6AC9-4229-B18D-81F896AB6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-27384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0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592" y="6597649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21</a:t>
            </a:fld>
            <a:endParaRPr lang="en-AU" alt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E1638-ED22-4A9A-84C4-42BAC507D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450"/>
            <a:ext cx="12192000" cy="575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776D2-BD03-475E-B17F-B9CF2F8F2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0" t="3927" r="24013" b="20783"/>
          <a:stretch/>
        </p:blipFill>
        <p:spPr>
          <a:xfrm>
            <a:off x="-14943" y="3113584"/>
            <a:ext cx="5141586" cy="37444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6B979B-2AD9-4ED3-A7FB-3E3750EBBC73}"/>
              </a:ext>
            </a:extLst>
          </p:cNvPr>
          <p:cNvSpPr/>
          <p:nvPr/>
        </p:nvSpPr>
        <p:spPr>
          <a:xfrm>
            <a:off x="-14943" y="3113584"/>
            <a:ext cx="5141586" cy="37444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4E7E6-D7CC-4AE9-85C7-94B61C811F99}"/>
              </a:ext>
            </a:extLst>
          </p:cNvPr>
          <p:cNvSpPr txBox="1"/>
          <p:nvPr/>
        </p:nvSpPr>
        <p:spPr>
          <a:xfrm>
            <a:off x="-96688" y="6212929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34-23</a:t>
            </a:r>
            <a:endParaRPr lang="en-A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735B0-F792-4559-B808-38CD314598EB}"/>
              </a:ext>
            </a:extLst>
          </p:cNvPr>
          <p:cNvSpPr txBox="1"/>
          <p:nvPr/>
        </p:nvSpPr>
        <p:spPr>
          <a:xfrm>
            <a:off x="5103113" y="6273225"/>
            <a:ext cx="609720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Magmatism data from Agard et. al. 2011, after Geological Survey of Iran (1: 250 000 maps.) </a:t>
            </a:r>
            <a:endParaRPr lang="en-AU" sz="1600" dirty="0"/>
          </a:p>
        </p:txBody>
      </p:sp>
      <p:pic>
        <p:nvPicPr>
          <p:cNvPr id="10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82D563A1-6DBD-4DA1-AC53-8BEB1A1C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936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00" y="6591468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22</a:t>
            </a:fld>
            <a:endParaRPr lang="en-AU" alt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AB262-3059-409D-BEAD-CD6CEF3E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450"/>
            <a:ext cx="12192000" cy="575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64293-46EE-4834-81CC-E71FB2CD8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93"/>
          <a:stretch/>
        </p:blipFill>
        <p:spPr>
          <a:xfrm>
            <a:off x="-100526" y="2897852"/>
            <a:ext cx="5256027" cy="39330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1B6E2D-78C0-4451-B6CA-008BD3E5A099}"/>
              </a:ext>
            </a:extLst>
          </p:cNvPr>
          <p:cNvSpPr/>
          <p:nvPr/>
        </p:nvSpPr>
        <p:spPr>
          <a:xfrm>
            <a:off x="-14943" y="2918616"/>
            <a:ext cx="5170444" cy="39246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C3F93-D002-418B-AD32-1F14D15EEFDC}"/>
              </a:ext>
            </a:extLst>
          </p:cNvPr>
          <p:cNvSpPr txBox="1"/>
          <p:nvPr/>
        </p:nvSpPr>
        <p:spPr>
          <a:xfrm>
            <a:off x="-100526" y="6174830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23-5.3</a:t>
            </a:r>
            <a:endParaRPr lang="en-A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C2B12-8550-4AFE-A9C4-201536B48AFA}"/>
              </a:ext>
            </a:extLst>
          </p:cNvPr>
          <p:cNvSpPr txBox="1"/>
          <p:nvPr/>
        </p:nvSpPr>
        <p:spPr>
          <a:xfrm>
            <a:off x="5301383" y="6273225"/>
            <a:ext cx="609720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Magmatism data from Agard et. al. 2011, after Geological Survey of Iran (1: 250 000 maps.) </a:t>
            </a:r>
            <a:endParaRPr lang="en-AU" sz="1600" dirty="0"/>
          </a:p>
        </p:txBody>
      </p:sp>
      <p:pic>
        <p:nvPicPr>
          <p:cNvPr id="9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D6DAE194-A8B1-411A-9127-FE9E6BD0F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52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B6D1EB-FEEA-4B39-AA43-F773E793C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" y="0"/>
            <a:ext cx="1207588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4869" y="6597352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23</a:t>
            </a:fld>
            <a:endParaRPr lang="en-AU" alt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B2310-D84F-4970-B09B-0109EC9F97E0}"/>
              </a:ext>
            </a:extLst>
          </p:cNvPr>
          <p:cNvSpPr txBox="1"/>
          <p:nvPr/>
        </p:nvSpPr>
        <p:spPr>
          <a:xfrm>
            <a:off x="6915720" y="619560"/>
            <a:ext cx="4189887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Regional Magmatic Changes:</a:t>
            </a:r>
          </a:p>
          <a:p>
            <a:endParaRPr lang="en-US" sz="2400" dirty="0"/>
          </a:p>
          <a:p>
            <a:r>
              <a:rPr lang="en-US" sz="2400" dirty="0"/>
              <a:t>	22 - 12 Ma</a:t>
            </a:r>
            <a:endParaRPr lang="en-US" sz="2400" baseline="30000" dirty="0"/>
          </a:p>
          <a:p>
            <a:endParaRPr lang="en-US" sz="2400" baseline="30000" dirty="0"/>
          </a:p>
          <a:p>
            <a:r>
              <a:rPr lang="en-US" sz="2400" dirty="0"/>
              <a:t>	18 - 11 Ma </a:t>
            </a:r>
            <a:endParaRPr lang="en-AU" sz="2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8FE5E6-CC74-42A8-A10E-1E2835D6BAE3}"/>
              </a:ext>
            </a:extLst>
          </p:cNvPr>
          <p:cNvCxnSpPr>
            <a:cxnSpLocks/>
          </p:cNvCxnSpPr>
          <p:nvPr/>
        </p:nvCxnSpPr>
        <p:spPr>
          <a:xfrm flipH="1">
            <a:off x="4943872" y="2204864"/>
            <a:ext cx="2035356" cy="15841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7560CC3-543E-4517-9D9A-71E5735041C9}"/>
              </a:ext>
            </a:extLst>
          </p:cNvPr>
          <p:cNvSpPr/>
          <p:nvPr/>
        </p:nvSpPr>
        <p:spPr>
          <a:xfrm rot="2376257">
            <a:off x="1157253" y="1233739"/>
            <a:ext cx="2316451" cy="10819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11CDA5-483E-4175-9338-A0708798B23F}"/>
              </a:ext>
            </a:extLst>
          </p:cNvPr>
          <p:cNvSpPr/>
          <p:nvPr/>
        </p:nvSpPr>
        <p:spPr>
          <a:xfrm rot="2376257">
            <a:off x="3567328" y="3388385"/>
            <a:ext cx="2298025" cy="873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7DD883-5280-4A07-978B-18AEB7851D3F}"/>
              </a:ext>
            </a:extLst>
          </p:cNvPr>
          <p:cNvSpPr txBox="1"/>
          <p:nvPr/>
        </p:nvSpPr>
        <p:spPr>
          <a:xfrm>
            <a:off x="1606355" y="6400810"/>
            <a:ext cx="86044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Magmatism data from Agard et. al. 2011, after Geological Survey of Iran (1: 250 000 maps.) </a:t>
            </a:r>
            <a:endParaRPr lang="en-AU" sz="1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D36BD3-CB56-40D9-9337-F145ED27CC3C}"/>
              </a:ext>
            </a:extLst>
          </p:cNvPr>
          <p:cNvCxnSpPr>
            <a:cxnSpLocks/>
          </p:cNvCxnSpPr>
          <p:nvPr/>
        </p:nvCxnSpPr>
        <p:spPr>
          <a:xfrm flipH="1">
            <a:off x="2711624" y="1628800"/>
            <a:ext cx="4267604" cy="144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AB7696-A841-47EF-9496-B4CB42829F1E}"/>
              </a:ext>
            </a:extLst>
          </p:cNvPr>
          <p:cNvSpPr txBox="1"/>
          <p:nvPr/>
        </p:nvSpPr>
        <p:spPr>
          <a:xfrm>
            <a:off x="8677943" y="3429000"/>
            <a:ext cx="242766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dirty="0"/>
              <a:t>Aghazadeh et. al. (2015)</a:t>
            </a:r>
          </a:p>
          <a:p>
            <a:r>
              <a:rPr lang="en-AU" sz="1400" dirty="0"/>
              <a:t>Chiu et. al. (2013)</a:t>
            </a:r>
          </a:p>
          <a:p>
            <a:r>
              <a:rPr lang="en-AU" sz="1400" dirty="0"/>
              <a:t>Simmonds et. al. (2017)</a:t>
            </a:r>
          </a:p>
          <a:p>
            <a:pPr lvl="0"/>
            <a:r>
              <a:rPr lang="en-AU" sz="1400" dirty="0" err="1">
                <a:solidFill>
                  <a:prstClr val="black"/>
                </a:solidFill>
              </a:rPr>
              <a:t>Zarasvandi</a:t>
            </a:r>
            <a:r>
              <a:rPr lang="en-AU" sz="1400" dirty="0">
                <a:solidFill>
                  <a:prstClr val="black"/>
                </a:solidFill>
              </a:rPr>
              <a:t> et. al. (2015)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FC6A4D-78C8-4BCF-999F-ED6C851F79D9}"/>
              </a:ext>
            </a:extLst>
          </p:cNvPr>
          <p:cNvSpPr txBox="1"/>
          <p:nvPr/>
        </p:nvSpPr>
        <p:spPr>
          <a:xfrm>
            <a:off x="8677943" y="2435442"/>
            <a:ext cx="242766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/>
              <a:t>Mid to Late Miocene:</a:t>
            </a:r>
          </a:p>
          <a:p>
            <a:r>
              <a:rPr lang="en-AU" sz="2000" dirty="0"/>
              <a:t>Eu anomaly</a:t>
            </a:r>
          </a:p>
          <a:p>
            <a:r>
              <a:rPr lang="en-AU" sz="2000" dirty="0" err="1"/>
              <a:t>Adakitic</a:t>
            </a:r>
            <a:endParaRPr lang="en-AU" sz="2000" dirty="0"/>
          </a:p>
        </p:txBody>
      </p:sp>
      <p:pic>
        <p:nvPicPr>
          <p:cNvPr id="15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ABA489D3-F860-4D0B-A2C5-108B2514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185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6BB-8C27-F94A-91F2-E83A92A465D1}" type="slidenum">
              <a:rPr lang="en-AU" altLang="x-none" smtClean="0"/>
              <a:pPr/>
              <a:t>24</a:t>
            </a:fld>
            <a:endParaRPr lang="en-AU" alt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CBC3A-039B-414F-9F23-39BA66DB2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400"/>
            <a:ext cx="12192000" cy="6470164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257D5EE-767B-4A96-80B0-A6D38F64B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6" b="11944"/>
          <a:stretch/>
        </p:blipFill>
        <p:spPr>
          <a:xfrm>
            <a:off x="1577752" y="5974728"/>
            <a:ext cx="9036496" cy="936104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33E5E7E-C7F1-4E04-9ED7-5F092357B808}"/>
              </a:ext>
            </a:extLst>
          </p:cNvPr>
          <p:cNvSpPr/>
          <p:nvPr/>
        </p:nvSpPr>
        <p:spPr>
          <a:xfrm rot="5158603">
            <a:off x="6193804" y="2296981"/>
            <a:ext cx="855032" cy="760028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DC211EA-1303-4E82-83C4-75645545DAD4}"/>
              </a:ext>
            </a:extLst>
          </p:cNvPr>
          <p:cNvSpPr/>
          <p:nvPr/>
        </p:nvSpPr>
        <p:spPr>
          <a:xfrm rot="5785376">
            <a:off x="9183680" y="2282761"/>
            <a:ext cx="855032" cy="760028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3D66E-475F-4F5C-9B30-4A52C6B3F6A2}"/>
              </a:ext>
            </a:extLst>
          </p:cNvPr>
          <p:cNvSpPr txBox="1"/>
          <p:nvPr/>
        </p:nvSpPr>
        <p:spPr>
          <a:xfrm>
            <a:off x="9790687" y="3761456"/>
            <a:ext cx="225969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11.5 - 14 km/Ma</a:t>
            </a:r>
            <a:endParaRPr lang="en-A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80609-25D8-4AED-976C-A4AA6C8AE64F}"/>
              </a:ext>
            </a:extLst>
          </p:cNvPr>
          <p:cNvSpPr txBox="1"/>
          <p:nvPr/>
        </p:nvSpPr>
        <p:spPr>
          <a:xfrm>
            <a:off x="5447928" y="4555763"/>
            <a:ext cx="25523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13.5 – 17.5 km/Ma</a:t>
            </a:r>
            <a:endParaRPr lang="en-A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0A7C3F-6000-4E6A-B075-45E2C426B264}"/>
              </a:ext>
            </a:extLst>
          </p:cNvPr>
          <p:cNvSpPr txBox="1"/>
          <p:nvPr/>
        </p:nvSpPr>
        <p:spPr>
          <a:xfrm>
            <a:off x="3503712" y="-15190"/>
            <a:ext cx="59046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Implied Sinking Rates</a:t>
            </a:r>
            <a:endParaRPr lang="en-AU" sz="4000" dirty="0"/>
          </a:p>
        </p:txBody>
      </p:sp>
      <p:pic>
        <p:nvPicPr>
          <p:cNvPr id="10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BE50156A-5840-4CCD-B697-62AC0009A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05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3B41FC-FE0B-4141-9D7E-ABC70EB1E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" y="0"/>
            <a:ext cx="1207588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592" y="6642100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25</a:t>
            </a:fld>
            <a:endParaRPr lang="en-AU" alt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20457D-21AB-4A0D-A126-3E828EEAEAE9}"/>
              </a:ext>
            </a:extLst>
          </p:cNvPr>
          <p:cNvSpPr txBox="1"/>
          <p:nvPr/>
        </p:nvSpPr>
        <p:spPr>
          <a:xfrm>
            <a:off x="7680176" y="4613066"/>
            <a:ext cx="1584176" cy="40011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/>
              <a:t>13-11.8 Ma </a:t>
            </a:r>
            <a:r>
              <a:rPr lang="en-AU" sz="2000" baseline="30000" dirty="0"/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6618-682E-49FC-84B4-0545667CB14B}"/>
              </a:ext>
            </a:extLst>
          </p:cNvPr>
          <p:cNvSpPr txBox="1"/>
          <p:nvPr/>
        </p:nvSpPr>
        <p:spPr>
          <a:xfrm>
            <a:off x="4780966" y="4514298"/>
            <a:ext cx="1749915" cy="40011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/>
              <a:t>12.1-10.9 Ma </a:t>
            </a:r>
            <a:r>
              <a:rPr lang="en-AU" sz="2000" baseline="30000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52956D-47A3-4B10-8FCA-5C39F21439E4}"/>
              </a:ext>
            </a:extLst>
          </p:cNvPr>
          <p:cNvSpPr txBox="1"/>
          <p:nvPr/>
        </p:nvSpPr>
        <p:spPr>
          <a:xfrm>
            <a:off x="5026108" y="3675825"/>
            <a:ext cx="1259632" cy="40011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/>
              <a:t>12.5 Ma </a:t>
            </a:r>
            <a:r>
              <a:rPr lang="en-AU" sz="2000" baseline="30000" dirty="0"/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1A62B-DAC8-4639-98F0-072D4D8D4A7C}"/>
              </a:ext>
            </a:extLst>
          </p:cNvPr>
          <p:cNvSpPr txBox="1"/>
          <p:nvPr/>
        </p:nvSpPr>
        <p:spPr>
          <a:xfrm>
            <a:off x="2667747" y="3246554"/>
            <a:ext cx="1706468" cy="40011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/>
              <a:t>16.7-16.1 Ma </a:t>
            </a:r>
            <a:r>
              <a:rPr lang="en-AU" sz="2000" baseline="300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106F3-916D-4E07-89C9-0543B7CBD228}"/>
              </a:ext>
            </a:extLst>
          </p:cNvPr>
          <p:cNvSpPr txBox="1"/>
          <p:nvPr/>
        </p:nvSpPr>
        <p:spPr>
          <a:xfrm>
            <a:off x="2040786" y="1423222"/>
            <a:ext cx="1253922" cy="40011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/>
              <a:t>14.2 Ma </a:t>
            </a:r>
            <a:r>
              <a:rPr lang="en-AU" sz="2000" baseline="300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3FEC2-5A21-46A7-AB35-3410AEC2A101}"/>
              </a:ext>
            </a:extLst>
          </p:cNvPr>
          <p:cNvSpPr txBox="1"/>
          <p:nvPr/>
        </p:nvSpPr>
        <p:spPr>
          <a:xfrm>
            <a:off x="2434454" y="2149692"/>
            <a:ext cx="1253922" cy="40011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/>
              <a:t>11.7 Ma </a:t>
            </a:r>
            <a:r>
              <a:rPr lang="en-AU" sz="2000" baseline="30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0DAB9-2D1C-4D22-BAB9-C7B6C803DC09}"/>
              </a:ext>
            </a:extLst>
          </p:cNvPr>
          <p:cNvSpPr txBox="1"/>
          <p:nvPr/>
        </p:nvSpPr>
        <p:spPr>
          <a:xfrm>
            <a:off x="3431704" y="6055030"/>
            <a:ext cx="474218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numCol="2" rtlCol="0">
            <a:spAutoFit/>
          </a:bodyPr>
          <a:lstStyle/>
          <a:p>
            <a:r>
              <a:rPr lang="en-AU" sz="1600" b="1" dirty="0"/>
              <a:t>1</a:t>
            </a:r>
            <a:r>
              <a:rPr lang="en-AU" sz="1600" dirty="0"/>
              <a:t> </a:t>
            </a:r>
            <a:r>
              <a:rPr lang="en-AU" sz="1600" dirty="0" err="1"/>
              <a:t>Mehrabi</a:t>
            </a:r>
            <a:r>
              <a:rPr lang="en-AU" sz="1600" dirty="0"/>
              <a:t> et al. (1999)</a:t>
            </a:r>
          </a:p>
          <a:p>
            <a:r>
              <a:rPr lang="en-AU" sz="1600" b="1" dirty="0"/>
              <a:t>2</a:t>
            </a:r>
            <a:r>
              <a:rPr lang="en-AU" sz="1600" dirty="0"/>
              <a:t> Richards et al. (2006)</a:t>
            </a:r>
          </a:p>
          <a:p>
            <a:r>
              <a:rPr lang="en-AU" sz="1600" b="1" dirty="0"/>
              <a:t>3</a:t>
            </a:r>
            <a:r>
              <a:rPr lang="en-AU" sz="1600" dirty="0"/>
              <a:t> </a:t>
            </a:r>
            <a:r>
              <a:rPr lang="en-AU" sz="1600" dirty="0" err="1"/>
              <a:t>Zarasvandi</a:t>
            </a:r>
            <a:r>
              <a:rPr lang="en-AU" sz="1600" dirty="0"/>
              <a:t> et al (2007)</a:t>
            </a:r>
          </a:p>
          <a:p>
            <a:r>
              <a:rPr lang="en-AU" sz="1600" b="1" dirty="0"/>
              <a:t>4</a:t>
            </a:r>
            <a:r>
              <a:rPr lang="en-AU" sz="1600" dirty="0"/>
              <a:t> McInnes et al (2005)</a:t>
            </a:r>
          </a:p>
          <a:p>
            <a:r>
              <a:rPr lang="en-AU" sz="1600" b="1" dirty="0"/>
              <a:t>5</a:t>
            </a:r>
            <a:r>
              <a:rPr lang="en-AU" sz="1600" dirty="0"/>
              <a:t> </a:t>
            </a:r>
            <a:r>
              <a:rPr lang="en-AU" sz="1600" dirty="0" err="1"/>
              <a:t>Razique</a:t>
            </a:r>
            <a:r>
              <a:rPr lang="en-AU" sz="1600" dirty="0"/>
              <a:t> et al. (2014)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7A1063-ADF4-4FCD-BFE9-C85BD52200DB}"/>
              </a:ext>
            </a:extLst>
          </p:cNvPr>
          <p:cNvSpPr txBox="1"/>
          <p:nvPr/>
        </p:nvSpPr>
        <p:spPr>
          <a:xfrm>
            <a:off x="2163282" y="142212"/>
            <a:ext cx="824491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Magmatic-Hydrothermal Ore Deposits</a:t>
            </a:r>
            <a:endParaRPr lang="en-AU" sz="4000" dirty="0"/>
          </a:p>
        </p:txBody>
      </p:sp>
      <p:pic>
        <p:nvPicPr>
          <p:cNvPr id="12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B9B9B351-6215-47C5-A9C6-C17991F6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822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00" y="6525344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26</a:t>
            </a:fld>
            <a:endParaRPr lang="en-AU" altLang="x-none" dirty="0"/>
          </a:p>
        </p:txBody>
      </p:sp>
      <p:pic>
        <p:nvPicPr>
          <p:cNvPr id="6" name="Picture 5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3C1B5F7C-1527-43BB-B089-573D1296E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" y="0"/>
            <a:ext cx="12192000" cy="6436415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8CC566A-DB3E-4548-A935-D2096146A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6" b="11944"/>
          <a:stretch/>
        </p:blipFill>
        <p:spPr>
          <a:xfrm>
            <a:off x="1577752" y="5921896"/>
            <a:ext cx="9036496" cy="936104"/>
          </a:xfrm>
          <a:prstGeom prst="rect">
            <a:avLst/>
          </a:prstGeom>
        </p:spPr>
      </p:pic>
      <p:pic>
        <p:nvPicPr>
          <p:cNvPr id="5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02D68FF6-9ECF-4A17-9D82-78A9C8B1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1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5016" y="6597650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3</a:t>
            </a:fld>
            <a:endParaRPr lang="en-AU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6A06C-779C-4259-863E-E4B73D8B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70900" y="-2015662"/>
            <a:ext cx="6201416" cy="10232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B1BBE-58CB-46E5-97AF-531FAAEE4A86}"/>
              </a:ext>
            </a:extLst>
          </p:cNvPr>
          <p:cNvSpPr txBox="1"/>
          <p:nvPr/>
        </p:nvSpPr>
        <p:spPr>
          <a:xfrm>
            <a:off x="2315580" y="5380672"/>
            <a:ext cx="7560840" cy="147732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van der Meer, D.G., van Hinsbergen, D.J.J., and Spakman, W., 2018, Atlas of the underworld: Slab remnants in the mantle, their sinking history, and a new outlook on lower mantle viscosity: Tectonophysics, v. 723, p. 309–448</a:t>
            </a:r>
          </a:p>
          <a:p>
            <a:endParaRPr lang="en-AU" dirty="0"/>
          </a:p>
          <a:p>
            <a:r>
              <a:rPr lang="en-AU" dirty="0"/>
              <a:t>https://www.atlas-of-the-underworld.org/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4E6BFA-9FAF-4D14-B430-2E3271A9DCE1}"/>
              </a:ext>
            </a:extLst>
          </p:cNvPr>
          <p:cNvSpPr/>
          <p:nvPr/>
        </p:nvSpPr>
        <p:spPr>
          <a:xfrm>
            <a:off x="904224" y="130214"/>
            <a:ext cx="46445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DEF55C-B00C-463C-B756-DBE91FD5075C}"/>
              </a:ext>
            </a:extLst>
          </p:cNvPr>
          <p:cNvSpPr txBox="1"/>
          <p:nvPr/>
        </p:nvSpPr>
        <p:spPr>
          <a:xfrm>
            <a:off x="-27880" y="6331631"/>
            <a:ext cx="186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UU-P07</a:t>
            </a:r>
            <a:endParaRPr lang="en-AU" dirty="0"/>
          </a:p>
        </p:txBody>
      </p:sp>
      <p:pic>
        <p:nvPicPr>
          <p:cNvPr id="7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11D4836C-85F3-43A8-BCBC-D4433D77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80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0A7738B-9236-4F96-B1B4-4A9854032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6" b="11944"/>
          <a:stretch/>
        </p:blipFill>
        <p:spPr>
          <a:xfrm>
            <a:off x="1577752" y="5990354"/>
            <a:ext cx="9036496" cy="9361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389948"/>
            <a:ext cx="585787" cy="303042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4</a:t>
            </a:fld>
            <a:endParaRPr lang="en-AU" altLang="x-none" dirty="0"/>
          </a:p>
        </p:txBody>
      </p:sp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A1A66453-245B-4394-A409-CA3D5315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-747464"/>
            <a:ext cx="9518484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2AF498-0185-4132-A18D-89EC94ECD0F6}"/>
              </a:ext>
            </a:extLst>
          </p:cNvPr>
          <p:cNvCxnSpPr>
            <a:cxnSpLocks/>
          </p:cNvCxnSpPr>
          <p:nvPr/>
        </p:nvCxnSpPr>
        <p:spPr>
          <a:xfrm flipV="1">
            <a:off x="11496600" y="980728"/>
            <a:ext cx="0" cy="5040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D47966-59D8-4421-BD51-9FF5049F1C79}"/>
              </a:ext>
            </a:extLst>
          </p:cNvPr>
          <p:cNvSpPr txBox="1"/>
          <p:nvPr/>
        </p:nvSpPr>
        <p:spPr>
          <a:xfrm>
            <a:off x="11280576" y="54868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N</a:t>
            </a:r>
          </a:p>
        </p:txBody>
      </p:sp>
      <p:pic>
        <p:nvPicPr>
          <p:cNvPr id="8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C97EBE8B-A49A-4819-9F05-EC8C3BE3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1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6BB-8C27-F94A-91F2-E83A92A465D1}" type="slidenum">
              <a:rPr lang="en-AU" altLang="x-none" smtClean="0"/>
              <a:pPr/>
              <a:t>5</a:t>
            </a:fld>
            <a:endParaRPr lang="en-AU" altLang="x-none"/>
          </a:p>
        </p:txBody>
      </p:sp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CF942ED-F5E9-4DFA-851F-D8A02046FB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76" b="11944"/>
          <a:stretch/>
        </p:blipFill>
        <p:spPr>
          <a:xfrm>
            <a:off x="1577752" y="5921896"/>
            <a:ext cx="9036496" cy="936104"/>
          </a:xfrm>
          <a:prstGeom prst="rect">
            <a:avLst/>
          </a:prstGeom>
        </p:spPr>
      </p:pic>
      <p:pic>
        <p:nvPicPr>
          <p:cNvPr id="2" name="slab (1)">
            <a:hlinkClick r:id="" action="ppaction://media"/>
            <a:extLst>
              <a:ext uri="{FF2B5EF4-FFF2-40B4-BE49-F238E27FC236}">
                <a16:creationId xmlns:a16="http://schemas.microsoft.com/office/drawing/2014/main" id="{334429C0-2F02-425C-8C3D-91AA1F36E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205" y="0"/>
            <a:ext cx="11275590" cy="5944644"/>
          </a:xfrm>
          <a:prstGeom prst="rect">
            <a:avLst/>
          </a:prstGeom>
        </p:spPr>
      </p:pic>
      <p:pic>
        <p:nvPicPr>
          <p:cNvPr id="5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1FF1181E-E0F5-4627-98CF-47E79427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19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370A8F-B4F5-4AA9-BE8A-67FC326E2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70164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4E260FB-545D-457F-857C-DCF7CD13A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6" b="11944"/>
          <a:stretch/>
        </p:blipFill>
        <p:spPr>
          <a:xfrm>
            <a:off x="1415480" y="5923260"/>
            <a:ext cx="9036496" cy="9361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6BB-8C27-F94A-91F2-E83A92A465D1}" type="slidenum">
              <a:rPr lang="en-AU" altLang="x-none" smtClean="0"/>
              <a:pPr/>
              <a:t>6</a:t>
            </a:fld>
            <a:endParaRPr lang="en-AU" altLang="x-none" dirty="0"/>
          </a:p>
        </p:txBody>
      </p:sp>
      <p:pic>
        <p:nvPicPr>
          <p:cNvPr id="6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FBC069CE-EFD7-4F43-B158-E4F6AC1CA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16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6BB-8C27-F94A-91F2-E83A92A465D1}" type="slidenum">
              <a:rPr lang="en-AU" altLang="x-none" smtClean="0"/>
              <a:pPr/>
              <a:t>7</a:t>
            </a:fld>
            <a:endParaRPr lang="en-AU" alt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14E4E-7BA0-45A4-9CDA-77D8EB6992D6}"/>
              </a:ext>
            </a:extLst>
          </p:cNvPr>
          <p:cNvSpPr txBox="1"/>
          <p:nvPr/>
        </p:nvSpPr>
        <p:spPr>
          <a:xfrm>
            <a:off x="1631504" y="6008643"/>
            <a:ext cx="9361040" cy="84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err="1"/>
              <a:t>Omrani</a:t>
            </a:r>
            <a:r>
              <a:rPr lang="en-AU" sz="1600" dirty="0"/>
              <a:t>, J., Agard, P., </a:t>
            </a:r>
            <a:r>
              <a:rPr lang="en-AU" sz="1600" dirty="0" err="1"/>
              <a:t>Whitechurch</a:t>
            </a:r>
            <a:r>
              <a:rPr lang="en-AU" sz="1600" dirty="0"/>
              <a:t>, H., Benoit, M., </a:t>
            </a:r>
            <a:r>
              <a:rPr lang="en-AU" sz="1600" dirty="0" err="1"/>
              <a:t>Prouteau</a:t>
            </a:r>
            <a:r>
              <a:rPr lang="en-AU" sz="1600" dirty="0"/>
              <a:t>, G., and Jolivet, L., 2008, Arc-magmatism and subduction history beneath the Zagros Mountains, Iran: A new report of </a:t>
            </a:r>
            <a:r>
              <a:rPr lang="en-AU" sz="1600" dirty="0" err="1"/>
              <a:t>adakites</a:t>
            </a:r>
            <a:r>
              <a:rPr lang="en-AU" sz="1600" dirty="0"/>
              <a:t> and geodynamic consequences: </a:t>
            </a:r>
            <a:r>
              <a:rPr lang="en-AU" sz="1600" dirty="0" err="1"/>
              <a:t>Lithos</a:t>
            </a:r>
            <a:r>
              <a:rPr lang="en-AU" sz="1600" dirty="0"/>
              <a:t>, v. 106, p. 380–398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59509-A3C8-4B2E-AE27-27E4306FE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467806"/>
            <a:ext cx="8191500" cy="47910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FB9E93-4185-49EE-938E-94823D3501CE}"/>
              </a:ext>
            </a:extLst>
          </p:cNvPr>
          <p:cNvSpPr/>
          <p:nvPr/>
        </p:nvSpPr>
        <p:spPr>
          <a:xfrm>
            <a:off x="1775520" y="4005064"/>
            <a:ext cx="72008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F6F27EC3-BF6E-431C-8A73-BB0DEFB7E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9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587192-FFFD-4500-ACF5-5E6F7BCB1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68" y="0"/>
            <a:ext cx="9784663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8A8303-CD76-44F2-AEA2-863145EE0EB9}"/>
              </a:ext>
            </a:extLst>
          </p:cNvPr>
          <p:cNvSpPr/>
          <p:nvPr/>
        </p:nvSpPr>
        <p:spPr>
          <a:xfrm>
            <a:off x="1524000" y="6033056"/>
            <a:ext cx="9144000" cy="82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B4E35-76BB-49BD-A569-6CAA09E5C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487"/>
          <a:stretch/>
        </p:blipFill>
        <p:spPr>
          <a:xfrm>
            <a:off x="5822241" y="6491555"/>
            <a:ext cx="921342" cy="287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58DC8-71AC-46F1-9127-E677C5E9F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207" y="6529256"/>
            <a:ext cx="834966" cy="344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28D51-FE2F-4119-9780-D9CBBE2C9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137" y="6490320"/>
            <a:ext cx="777382" cy="366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0DE58-9683-4033-8817-C5B3CF0AB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569" y="6033056"/>
            <a:ext cx="6220693" cy="457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711B40-E737-4341-811A-35BEAC092A16}"/>
              </a:ext>
            </a:extLst>
          </p:cNvPr>
          <p:cNvSpPr txBox="1"/>
          <p:nvPr/>
        </p:nvSpPr>
        <p:spPr>
          <a:xfrm>
            <a:off x="1708402" y="5997926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Contraction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9D3707-2E51-449A-9635-1B9544AD61A9}"/>
              </a:ext>
            </a:extLst>
          </p:cNvPr>
          <p:cNvSpPr txBox="1"/>
          <p:nvPr/>
        </p:nvSpPr>
        <p:spPr>
          <a:xfrm>
            <a:off x="9391828" y="6036973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Extension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625" y="6424897"/>
            <a:ext cx="647448" cy="341337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8</a:t>
            </a:fld>
            <a:endParaRPr lang="en-AU" altLang="x-none" dirty="0"/>
          </a:p>
        </p:txBody>
      </p:sp>
      <p:pic>
        <p:nvPicPr>
          <p:cNvPr id="14" name="Picture 2" descr="Image result for Pplates">
            <a:extLst>
              <a:ext uri="{FF2B5EF4-FFF2-40B4-BE49-F238E27FC236}">
                <a16:creationId xmlns:a16="http://schemas.microsoft.com/office/drawing/2014/main" id="{99FFB441-240F-4AF0-B3CE-9EA5B85AF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831" y="26434"/>
            <a:ext cx="942118" cy="9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DBD3D-B9B7-4C43-AAC5-C68AE2F481FE}"/>
              </a:ext>
            </a:extLst>
          </p:cNvPr>
          <p:cNvSpPr txBox="1"/>
          <p:nvPr/>
        </p:nvSpPr>
        <p:spPr>
          <a:xfrm>
            <a:off x="10988331" y="979331"/>
            <a:ext cx="9962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/>
              <a:t>Pplates</a:t>
            </a:r>
          </a:p>
        </p:txBody>
      </p:sp>
      <p:pic>
        <p:nvPicPr>
          <p:cNvPr id="15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19DE2E04-FE67-475E-890C-CE04DCEE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070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1346BD-2943-4F9D-B83C-14BC040ED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68" y="0"/>
            <a:ext cx="978466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380C1C-71D3-462B-86ED-50B561F4803E}"/>
              </a:ext>
            </a:extLst>
          </p:cNvPr>
          <p:cNvSpPr/>
          <p:nvPr/>
        </p:nvSpPr>
        <p:spPr>
          <a:xfrm>
            <a:off x="1524000" y="6033056"/>
            <a:ext cx="9144000" cy="82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E194A-A07B-4395-B045-A8A9D2877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487"/>
          <a:stretch/>
        </p:blipFill>
        <p:spPr>
          <a:xfrm>
            <a:off x="5822241" y="6491555"/>
            <a:ext cx="921342" cy="287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E1575-E8DF-4B38-B0F5-7ADD2FD23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207" y="6529256"/>
            <a:ext cx="834966" cy="344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6A2A6-345D-4923-8414-C4977AC42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137" y="6490320"/>
            <a:ext cx="777382" cy="366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2B979-65C0-416F-8ECC-E117DE3BB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569" y="6033056"/>
            <a:ext cx="6220693" cy="457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4F8BD-1A0A-496D-AE31-D45CCD34CFD2}"/>
              </a:ext>
            </a:extLst>
          </p:cNvPr>
          <p:cNvSpPr txBox="1"/>
          <p:nvPr/>
        </p:nvSpPr>
        <p:spPr>
          <a:xfrm>
            <a:off x="1708402" y="5997926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Contraction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447A90-7F65-45C5-98CA-6B7BFE49FCD8}"/>
              </a:ext>
            </a:extLst>
          </p:cNvPr>
          <p:cNvSpPr txBox="1"/>
          <p:nvPr/>
        </p:nvSpPr>
        <p:spPr>
          <a:xfrm>
            <a:off x="9391828" y="6036973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Extension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054CE-3955-450A-A1AF-1B173E4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9427" y="6499642"/>
            <a:ext cx="585787" cy="215900"/>
          </a:xfrm>
        </p:spPr>
        <p:txBody>
          <a:bodyPr/>
          <a:lstStyle/>
          <a:p>
            <a:fld id="{F89FC6BB-8C27-F94A-91F2-E83A92A465D1}" type="slidenum">
              <a:rPr lang="en-AU" altLang="x-none" smtClean="0"/>
              <a:pPr/>
              <a:t>9</a:t>
            </a:fld>
            <a:endParaRPr lang="en-AU" altLang="x-none" dirty="0"/>
          </a:p>
        </p:txBody>
      </p:sp>
      <p:pic>
        <p:nvPicPr>
          <p:cNvPr id="14" name="Picture 2" descr="Image result for Pplates">
            <a:extLst>
              <a:ext uri="{FF2B5EF4-FFF2-40B4-BE49-F238E27FC236}">
                <a16:creationId xmlns:a16="http://schemas.microsoft.com/office/drawing/2014/main" id="{E3FC42A6-9F91-4E92-A7E8-D48B9354F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831" y="26434"/>
            <a:ext cx="942118" cy="9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569FE1-1049-44E2-9D96-6C9DFF20DB21}"/>
              </a:ext>
            </a:extLst>
          </p:cNvPr>
          <p:cNvSpPr txBox="1"/>
          <p:nvPr/>
        </p:nvSpPr>
        <p:spPr>
          <a:xfrm>
            <a:off x="10988331" y="979331"/>
            <a:ext cx="9962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/>
              <a:t>Pplates</a:t>
            </a:r>
          </a:p>
        </p:txBody>
      </p:sp>
      <p:pic>
        <p:nvPicPr>
          <p:cNvPr id="13" name="Picture 2" descr="http://meetingorganizer.copernicus.org/webfiles/img/CreativeCommons_Attribution_License.png">
            <a:extLst>
              <a:ext uri="{FF2B5EF4-FFF2-40B4-BE49-F238E27FC236}">
                <a16:creationId xmlns:a16="http://schemas.microsoft.com/office/drawing/2014/main" id="{8513383C-B705-4FD2-910D-5DED50AB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861" y="0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78763"/>
      </p:ext>
    </p:extLst>
  </p:cSld>
  <p:clrMapOvr>
    <a:masterClrMapping/>
  </p:clrMapOvr>
</p:sld>
</file>

<file path=ppt/theme/theme1.xml><?xml version="1.0" encoding="utf-8"?>
<a:theme xmlns:a="http://schemas.openxmlformats.org/drawingml/2006/main" name="ANUPowerpointTemplate2010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2931</TotalTime>
  <Words>691</Words>
  <Application>Microsoft Office PowerPoint</Application>
  <PresentationFormat>Widescreen</PresentationFormat>
  <Paragraphs>154</Paragraphs>
  <Slides>26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ANUPowerpointTemplate2010</vt:lpstr>
      <vt:lpstr>Neo-Tethyan slabs beneath Iran: reconstructing Cenozoic subduction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Australian National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u4031391</dc:creator>
  <cp:lastModifiedBy>Reuben Creighton</cp:lastModifiedBy>
  <cp:revision>106</cp:revision>
  <dcterms:created xsi:type="dcterms:W3CDTF">2010-10-19T05:25:31Z</dcterms:created>
  <dcterms:modified xsi:type="dcterms:W3CDTF">2019-04-23T00:47:29Z</dcterms:modified>
</cp:coreProperties>
</file>