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g" ContentType="image/png"/>
  <Default Extension="emf" ContentType="image/x-em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84" r:id="rId2"/>
    <p:sldId id="315" r:id="rId3"/>
    <p:sldId id="314" r:id="rId4"/>
    <p:sldId id="257" r:id="rId5"/>
    <p:sldId id="303" r:id="rId6"/>
    <p:sldId id="304" r:id="rId7"/>
    <p:sldId id="305" r:id="rId8"/>
    <p:sldId id="261" r:id="rId9"/>
    <p:sldId id="271" r:id="rId10"/>
    <p:sldId id="272" r:id="rId11"/>
    <p:sldId id="273" r:id="rId12"/>
    <p:sldId id="277" r:id="rId13"/>
    <p:sldId id="270" r:id="rId14"/>
    <p:sldId id="262" r:id="rId15"/>
    <p:sldId id="263" r:id="rId16"/>
    <p:sldId id="310" r:id="rId17"/>
    <p:sldId id="264" r:id="rId18"/>
    <p:sldId id="266" r:id="rId19"/>
    <p:sldId id="278" r:id="rId20"/>
    <p:sldId id="279" r:id="rId21"/>
    <p:sldId id="313" r:id="rId22"/>
    <p:sldId id="311" r:id="rId23"/>
    <p:sldId id="312" r:id="rId24"/>
    <p:sldId id="267" r:id="rId25"/>
    <p:sldId id="280" r:id="rId26"/>
    <p:sldId id="282" r:id="rId27"/>
    <p:sldId id="281" r:id="rId28"/>
    <p:sldId id="268" r:id="rId29"/>
    <p:sldId id="286" r:id="rId30"/>
    <p:sldId id="290" r:id="rId31"/>
    <p:sldId id="288" r:id="rId32"/>
    <p:sldId id="293" r:id="rId33"/>
    <p:sldId id="287" r:id="rId34"/>
    <p:sldId id="294" r:id="rId35"/>
    <p:sldId id="295" r:id="rId36"/>
    <p:sldId id="296" r:id="rId37"/>
    <p:sldId id="297" r:id="rId38"/>
    <p:sldId id="298" r:id="rId39"/>
    <p:sldId id="292" r:id="rId40"/>
    <p:sldId id="299" r:id="rId41"/>
    <p:sldId id="300" r:id="rId42"/>
    <p:sldId id="301" r:id="rId43"/>
    <p:sldId id="289" r:id="rId44"/>
    <p:sldId id="269" r:id="rId45"/>
    <p:sldId id="307" r:id="rId46"/>
    <p:sldId id="308" r:id="rId47"/>
    <p:sldId id="30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ME PAGE / SUMMARY" id="{CA54FC4A-C908-5547-BD5E-09F3BDEC499B}">
          <p14:sldIdLst>
            <p14:sldId id="284"/>
            <p14:sldId id="315"/>
            <p14:sldId id="314"/>
            <p14:sldId id="257"/>
            <p14:sldId id="303"/>
            <p14:sldId id="304"/>
            <p14:sldId id="305"/>
          </p14:sldIdLst>
        </p14:section>
        <p14:section name="DATA SLIDES" id="{AA8087FB-BFC5-6B49-96E3-7C39F93E72EA}">
          <p14:sldIdLst>
            <p14:sldId id="261"/>
            <p14:sldId id="271"/>
            <p14:sldId id="272"/>
            <p14:sldId id="273"/>
            <p14:sldId id="277"/>
            <p14:sldId id="270"/>
            <p14:sldId id="262"/>
            <p14:sldId id="263"/>
            <p14:sldId id="310"/>
            <p14:sldId id="264"/>
          </p14:sldIdLst>
        </p14:section>
        <p14:section name="SURFACE SLIDES" id="{C3215914-1F9D-8C48-A8C3-604B3EE2EB88}">
          <p14:sldIdLst>
            <p14:sldId id="266"/>
            <p14:sldId id="278"/>
            <p14:sldId id="279"/>
            <p14:sldId id="313"/>
            <p14:sldId id="311"/>
            <p14:sldId id="312"/>
          </p14:sldIdLst>
        </p14:section>
        <p14:section name="THERMOCLINE SLIDES" id="{93C9A123-901D-114A-9C6E-2AB51820CA41}">
          <p14:sldIdLst>
            <p14:sldId id="267"/>
            <p14:sldId id="280"/>
            <p14:sldId id="282"/>
            <p14:sldId id="281"/>
          </p14:sldIdLst>
        </p14:section>
        <p14:section name="SCHEMATIC SLIDES" id="{06272546-E7CA-D94A-ADDD-CB13AC98C3D8}">
          <p14:sldIdLst>
            <p14:sldId id="268"/>
            <p14:sldId id="286"/>
            <p14:sldId id="290"/>
            <p14:sldId id="288"/>
            <p14:sldId id="293"/>
            <p14:sldId id="287"/>
            <p14:sldId id="294"/>
            <p14:sldId id="295"/>
            <p14:sldId id="296"/>
            <p14:sldId id="297"/>
            <p14:sldId id="298"/>
            <p14:sldId id="292"/>
            <p14:sldId id="299"/>
            <p14:sldId id="300"/>
            <p14:sldId id="301"/>
            <p14:sldId id="289"/>
          </p14:sldIdLst>
        </p14:section>
        <p14:section name="OUTLOOK SLIDES" id="{5CE1622A-FAAC-DE41-90F2-A265E2568DA1}">
          <p14:sldIdLst>
            <p14:sldId id="269"/>
            <p14:sldId id="307"/>
            <p14:sldId id="308"/>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66"/>
    <p:restoredTop sz="86378"/>
  </p:normalViewPr>
  <p:slideViewPr>
    <p:cSldViewPr snapToGrid="0" snapToObjects="1">
      <p:cViewPr varScale="1">
        <p:scale>
          <a:sx n="153" d="100"/>
          <a:sy n="153" d="100"/>
        </p:scale>
        <p:origin x="256" y="7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slide" Target="../slides/slide6.xml"/><Relationship Id="rId3" Type="http://schemas.openxmlformats.org/officeDocument/2006/relationships/slide" Target="../slides/slide7.xml"/></Relationships>
</file>

<file path=ppt/diagrams/_rels/data5.xml.rels><?xml version="1.0" encoding="UTF-8" standalone="yes"?>
<Relationships xmlns="http://schemas.openxmlformats.org/package/2006/relationships"><Relationship Id="rId3" Type="http://schemas.openxmlformats.org/officeDocument/2006/relationships/slide" Target="../slides/slide22.xml"/><Relationship Id="rId4" Type="http://schemas.openxmlformats.org/officeDocument/2006/relationships/slide" Target="../slides/slide23.xml"/><Relationship Id="rId1" Type="http://schemas.openxmlformats.org/officeDocument/2006/relationships/slide" Target="../slides/slide19.xml"/><Relationship Id="rId2" Type="http://schemas.openxmlformats.org/officeDocument/2006/relationships/slide" Target="../slides/slide20.xml"/></Relationships>
</file>

<file path=ppt/diagrams/_rels/data6.xml.rels><?xml version="1.0" encoding="UTF-8" standalone="yes"?>
<Relationships xmlns="http://schemas.openxmlformats.org/package/2006/relationships"><Relationship Id="rId1" Type="http://schemas.openxmlformats.org/officeDocument/2006/relationships/slide" Target="../slides/slide25.xml"/><Relationship Id="rId2" Type="http://schemas.openxmlformats.org/officeDocument/2006/relationships/slide" Target="../slides/slide26.xml"/><Relationship Id="rId3" Type="http://schemas.openxmlformats.org/officeDocument/2006/relationships/slide" Target="../slides/slide27.xml"/></Relationships>
</file>

<file path=ppt/diagrams/_rels/data7.xml.rels><?xml version="1.0" encoding="UTF-8" standalone="yes"?>
<Relationships xmlns="http://schemas.openxmlformats.org/package/2006/relationships"><Relationship Id="rId1" Type="http://schemas.openxmlformats.org/officeDocument/2006/relationships/slide" Target="../slides/slide45.xml"/><Relationship Id="rId2" Type="http://schemas.openxmlformats.org/officeDocument/2006/relationships/slide" Target="../slides/slide46.xml"/><Relationship Id="rId3"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67771C-6899-D646-BE14-90396ED04A83}" type="doc">
      <dgm:prSet loTypeId="urn:microsoft.com/office/officeart/2008/layout/VerticalCurvedList" loCatId="" qsTypeId="urn:microsoft.com/office/officeart/2005/8/quickstyle/simple4" qsCatId="simple" csTypeId="urn:microsoft.com/office/officeart/2005/8/colors/accent3_4" csCatId="accent3" phldr="1"/>
      <dgm:spPr/>
      <dgm:t>
        <a:bodyPr/>
        <a:lstStyle/>
        <a:p>
          <a:endParaRPr lang="en-US"/>
        </a:p>
      </dgm:t>
    </dgm:pt>
    <dgm:pt modelId="{06B86F58-1027-9041-9843-0E79E2DACB95}">
      <dgm:prSet phldrT="[Text]" custT="1"/>
      <dgm:spPr>
        <a:solidFill>
          <a:schemeClr val="accent2">
            <a:lumMod val="60000"/>
            <a:lumOff val="40000"/>
          </a:schemeClr>
        </a:solidFill>
      </dgm:spPr>
      <dgm:t>
        <a:bodyPr/>
        <a:lstStyle/>
        <a:p>
          <a:r>
            <a:rPr lang="en-US" sz="3200" u="none" dirty="0" smtClean="0">
              <a:solidFill>
                <a:schemeClr val="tx1">
                  <a:lumMod val="65000"/>
                  <a:lumOff val="35000"/>
                </a:schemeClr>
              </a:solidFill>
            </a:rPr>
            <a:t>What are STCs?</a:t>
          </a:r>
          <a:endParaRPr lang="en-US" sz="3200" u="none" dirty="0">
            <a:solidFill>
              <a:schemeClr val="tx1">
                <a:lumMod val="65000"/>
                <a:lumOff val="35000"/>
              </a:schemeClr>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B7B4F11-9FE3-F04F-9896-32879C2A32D9}" type="parTrans" cxnId="{B14369B9-47BB-3D4A-AB07-C3118E06612F}">
      <dgm:prSet/>
      <dgm:spPr/>
      <dgm:t>
        <a:bodyPr/>
        <a:lstStyle/>
        <a:p>
          <a:endParaRPr lang="en-US"/>
        </a:p>
      </dgm:t>
    </dgm:pt>
    <dgm:pt modelId="{DDFF183E-F69D-F941-A839-E9CF7C9865D0}" type="sibTrans" cxnId="{B14369B9-47BB-3D4A-AB07-C3118E06612F}">
      <dgm:prSet/>
      <dgm:spPr/>
      <dgm:t>
        <a:bodyPr/>
        <a:lstStyle/>
        <a:p>
          <a:endParaRPr lang="en-US"/>
        </a:p>
      </dgm:t>
    </dgm:pt>
    <dgm:pt modelId="{DA3C0483-7963-CC47-836E-145D86081C8D}">
      <dgm:prSet phldrT="[Text]" custT="1"/>
      <dgm:spPr>
        <a:solidFill>
          <a:schemeClr val="accent2">
            <a:lumMod val="60000"/>
            <a:lumOff val="40000"/>
          </a:schemeClr>
        </a:solidFill>
      </dgm:spPr>
      <dgm:t>
        <a:bodyPr/>
        <a:lstStyle/>
        <a:p>
          <a:r>
            <a:rPr lang="en-US" sz="3200" dirty="0" smtClean="0">
              <a:solidFill>
                <a:schemeClr val="tx1">
                  <a:lumMod val="65000"/>
                  <a:lumOff val="35000"/>
                </a:schemeClr>
              </a:solidFill>
            </a:rPr>
            <a:t>STCs matter because </a:t>
          </a:r>
          <a:r>
            <a:rPr lang="mr-IN" sz="3200" dirty="0" smtClean="0">
              <a:solidFill>
                <a:schemeClr val="tx1">
                  <a:lumMod val="65000"/>
                  <a:lumOff val="35000"/>
                </a:schemeClr>
              </a:solidFill>
            </a:rPr>
            <a:t>…</a:t>
          </a:r>
          <a:endParaRPr lang="en-US" sz="3200" dirty="0">
            <a:solidFill>
              <a:schemeClr val="tx1">
                <a:lumMod val="65000"/>
                <a:lumOff val="35000"/>
              </a:schemeClr>
            </a:solidFill>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6E6AD20-C3EA-7D4D-A387-9E09EF8B8D37}" type="parTrans" cxnId="{FA838E62-A92E-6C4A-98A3-F6831FAF0AE3}">
      <dgm:prSet/>
      <dgm:spPr/>
      <dgm:t>
        <a:bodyPr/>
        <a:lstStyle/>
        <a:p>
          <a:endParaRPr lang="en-US"/>
        </a:p>
      </dgm:t>
    </dgm:pt>
    <dgm:pt modelId="{A1780FD9-2452-4041-9908-EBE368288FEC}" type="sibTrans" cxnId="{FA838E62-A92E-6C4A-98A3-F6831FAF0AE3}">
      <dgm:prSet/>
      <dgm:spPr/>
      <dgm:t>
        <a:bodyPr/>
        <a:lstStyle/>
        <a:p>
          <a:endParaRPr lang="en-US"/>
        </a:p>
      </dgm:t>
    </dgm:pt>
    <dgm:pt modelId="{D4D21143-2128-CB4A-9D03-0C999705781F}">
      <dgm:prSet phldrT="[Text]" custT="1"/>
      <dgm:spPr>
        <a:solidFill>
          <a:schemeClr val="accent2">
            <a:lumMod val="60000"/>
            <a:lumOff val="40000"/>
          </a:schemeClr>
        </a:solidFill>
      </dgm:spPr>
      <dgm:t>
        <a:bodyPr/>
        <a:lstStyle/>
        <a:p>
          <a:r>
            <a:rPr lang="en-US" sz="3200" dirty="0" smtClean="0">
              <a:solidFill>
                <a:schemeClr val="tx1">
                  <a:lumMod val="65000"/>
                  <a:lumOff val="35000"/>
                </a:schemeClr>
              </a:solidFill>
            </a:rPr>
            <a:t>Main results</a:t>
          </a:r>
          <a:endParaRPr lang="en-US" sz="3200" dirty="0">
            <a:solidFill>
              <a:schemeClr val="tx1">
                <a:lumMod val="65000"/>
                <a:lumOff val="35000"/>
              </a:schemeClr>
            </a:solidFill>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346D6307-0553-E14A-99C6-AE555D7EB994}" type="parTrans" cxnId="{47E166DE-D76D-CA44-81F4-F4770A9682BB}">
      <dgm:prSet/>
      <dgm:spPr/>
      <dgm:t>
        <a:bodyPr/>
        <a:lstStyle/>
        <a:p>
          <a:endParaRPr lang="en-US"/>
        </a:p>
      </dgm:t>
    </dgm:pt>
    <dgm:pt modelId="{D93F2E19-24A6-B845-9A6E-C9893DF2AAC8}" type="sibTrans" cxnId="{47E166DE-D76D-CA44-81F4-F4770A9682BB}">
      <dgm:prSet/>
      <dgm:spPr/>
      <dgm:t>
        <a:bodyPr/>
        <a:lstStyle/>
        <a:p>
          <a:endParaRPr lang="en-US"/>
        </a:p>
      </dgm:t>
    </dgm:pt>
    <dgm:pt modelId="{245649BE-0BA5-2A47-8F67-792F9A4F9DFD}" type="pres">
      <dgm:prSet presAssocID="{D967771C-6899-D646-BE14-90396ED04A83}" presName="Name0" presStyleCnt="0">
        <dgm:presLayoutVars>
          <dgm:chMax val="7"/>
          <dgm:chPref val="7"/>
          <dgm:dir/>
        </dgm:presLayoutVars>
      </dgm:prSet>
      <dgm:spPr/>
      <dgm:t>
        <a:bodyPr/>
        <a:lstStyle/>
        <a:p>
          <a:endParaRPr lang="en-US"/>
        </a:p>
      </dgm:t>
    </dgm:pt>
    <dgm:pt modelId="{25A713A3-2136-B443-825D-2E8372CC3B38}" type="pres">
      <dgm:prSet presAssocID="{D967771C-6899-D646-BE14-90396ED04A83}" presName="Name1" presStyleCnt="0"/>
      <dgm:spPr/>
    </dgm:pt>
    <dgm:pt modelId="{3CD977C4-C777-6547-B752-B597044488F7}" type="pres">
      <dgm:prSet presAssocID="{D967771C-6899-D646-BE14-90396ED04A83}" presName="cycle" presStyleCnt="0"/>
      <dgm:spPr/>
    </dgm:pt>
    <dgm:pt modelId="{0688AD27-7337-2246-B4D6-732EE59A04BC}" type="pres">
      <dgm:prSet presAssocID="{D967771C-6899-D646-BE14-90396ED04A83}" presName="srcNode" presStyleLbl="node1" presStyleIdx="0" presStyleCnt="3"/>
      <dgm:spPr/>
    </dgm:pt>
    <dgm:pt modelId="{9640B937-5B16-F943-8A5B-BD9EB7114DF7}" type="pres">
      <dgm:prSet presAssocID="{D967771C-6899-D646-BE14-90396ED04A83}" presName="conn" presStyleLbl="parChTrans1D2" presStyleIdx="0" presStyleCnt="1"/>
      <dgm:spPr/>
      <dgm:t>
        <a:bodyPr/>
        <a:lstStyle/>
        <a:p>
          <a:endParaRPr lang="en-US"/>
        </a:p>
      </dgm:t>
    </dgm:pt>
    <dgm:pt modelId="{56DD56AB-5323-BC4D-B52B-DDFD71D49714}" type="pres">
      <dgm:prSet presAssocID="{D967771C-6899-D646-BE14-90396ED04A83}" presName="extraNode" presStyleLbl="node1" presStyleIdx="0" presStyleCnt="3"/>
      <dgm:spPr/>
    </dgm:pt>
    <dgm:pt modelId="{002AEDE3-96F5-244F-8F82-0C2357B93D39}" type="pres">
      <dgm:prSet presAssocID="{D967771C-6899-D646-BE14-90396ED04A83}" presName="dstNode" presStyleLbl="node1" presStyleIdx="0" presStyleCnt="3"/>
      <dgm:spPr/>
    </dgm:pt>
    <dgm:pt modelId="{B2E8DC57-06C3-1849-8313-2AD14017063E}" type="pres">
      <dgm:prSet presAssocID="{06B86F58-1027-9041-9843-0E79E2DACB95}" presName="text_1" presStyleLbl="node1" presStyleIdx="0" presStyleCnt="3">
        <dgm:presLayoutVars>
          <dgm:bulletEnabled val="1"/>
        </dgm:presLayoutVars>
      </dgm:prSet>
      <dgm:spPr/>
      <dgm:t>
        <a:bodyPr/>
        <a:lstStyle/>
        <a:p>
          <a:endParaRPr lang="en-US"/>
        </a:p>
      </dgm:t>
    </dgm:pt>
    <dgm:pt modelId="{A9300854-2FCB-234D-96D1-82725B7F796F}" type="pres">
      <dgm:prSet presAssocID="{06B86F58-1027-9041-9843-0E79E2DACB95}" presName="accent_1" presStyleCnt="0"/>
      <dgm:spPr/>
    </dgm:pt>
    <dgm:pt modelId="{3F94EE85-FBF0-0649-9DAB-81C1E6012FAC}" type="pres">
      <dgm:prSet presAssocID="{06B86F58-1027-9041-9843-0E79E2DACB95}" presName="accentRepeatNode" presStyleLbl="solidFgAcc1" presStyleIdx="0" presStyleCnt="3"/>
      <dgm:spPr>
        <a:solidFill>
          <a:schemeClr val="accent2">
            <a:lumMod val="20000"/>
            <a:lumOff val="80000"/>
          </a:schemeClr>
        </a:solidFill>
        <a:ln>
          <a:solidFill>
            <a:schemeClr val="bg2">
              <a:lumMod val="90000"/>
            </a:schemeClr>
          </a:solidFill>
        </a:ln>
      </dgm:spPr>
    </dgm:pt>
    <dgm:pt modelId="{ADF7FD1C-FED5-0948-8907-A3358423722E}" type="pres">
      <dgm:prSet presAssocID="{DA3C0483-7963-CC47-836E-145D86081C8D}" presName="text_2" presStyleLbl="node1" presStyleIdx="1" presStyleCnt="3">
        <dgm:presLayoutVars>
          <dgm:bulletEnabled val="1"/>
        </dgm:presLayoutVars>
      </dgm:prSet>
      <dgm:spPr/>
      <dgm:t>
        <a:bodyPr/>
        <a:lstStyle/>
        <a:p>
          <a:endParaRPr lang="en-US"/>
        </a:p>
      </dgm:t>
    </dgm:pt>
    <dgm:pt modelId="{F144B1EF-33DC-BD4F-A231-7A22F06F4F48}" type="pres">
      <dgm:prSet presAssocID="{DA3C0483-7963-CC47-836E-145D86081C8D}" presName="accent_2" presStyleCnt="0"/>
      <dgm:spPr/>
    </dgm:pt>
    <dgm:pt modelId="{D6993E8E-3002-774D-B772-45939CFE4013}" type="pres">
      <dgm:prSet presAssocID="{DA3C0483-7963-CC47-836E-145D86081C8D}" presName="accentRepeatNode" presStyleLbl="solidFgAcc1" presStyleIdx="1" presStyleCnt="3"/>
      <dgm:spPr>
        <a:solidFill>
          <a:schemeClr val="accent2">
            <a:lumMod val="20000"/>
            <a:lumOff val="80000"/>
          </a:schemeClr>
        </a:solidFill>
        <a:ln>
          <a:solidFill>
            <a:schemeClr val="bg2">
              <a:lumMod val="90000"/>
            </a:schemeClr>
          </a:solidFill>
        </a:ln>
      </dgm:spPr>
    </dgm:pt>
    <dgm:pt modelId="{BA5A8507-E9CA-E546-B346-E436DC64A434}" type="pres">
      <dgm:prSet presAssocID="{D4D21143-2128-CB4A-9D03-0C999705781F}" presName="text_3" presStyleLbl="node1" presStyleIdx="2" presStyleCnt="3">
        <dgm:presLayoutVars>
          <dgm:bulletEnabled val="1"/>
        </dgm:presLayoutVars>
      </dgm:prSet>
      <dgm:spPr/>
      <dgm:t>
        <a:bodyPr/>
        <a:lstStyle/>
        <a:p>
          <a:endParaRPr lang="en-US"/>
        </a:p>
      </dgm:t>
    </dgm:pt>
    <dgm:pt modelId="{9AA7B43B-7717-9748-9886-B3FF1A53B21B}" type="pres">
      <dgm:prSet presAssocID="{D4D21143-2128-CB4A-9D03-0C999705781F}" presName="accent_3" presStyleCnt="0"/>
      <dgm:spPr/>
    </dgm:pt>
    <dgm:pt modelId="{A4CD5D96-366D-CB47-B24A-9B51A5A5C94A}" type="pres">
      <dgm:prSet presAssocID="{D4D21143-2128-CB4A-9D03-0C999705781F}" presName="accentRepeatNode" presStyleLbl="solidFgAcc1" presStyleIdx="2" presStyleCnt="3"/>
      <dgm:spPr>
        <a:solidFill>
          <a:schemeClr val="accent2">
            <a:lumMod val="20000"/>
            <a:lumOff val="80000"/>
          </a:schemeClr>
        </a:solidFill>
        <a:ln>
          <a:solidFill>
            <a:schemeClr val="bg2">
              <a:lumMod val="90000"/>
            </a:schemeClr>
          </a:solidFill>
        </a:ln>
      </dgm:spPr>
    </dgm:pt>
  </dgm:ptLst>
  <dgm:cxnLst>
    <dgm:cxn modelId="{47E166DE-D76D-CA44-81F4-F4770A9682BB}" srcId="{D967771C-6899-D646-BE14-90396ED04A83}" destId="{D4D21143-2128-CB4A-9D03-0C999705781F}" srcOrd="2" destOrd="0" parTransId="{346D6307-0553-E14A-99C6-AE555D7EB994}" sibTransId="{D93F2E19-24A6-B845-9A6E-C9893DF2AAC8}"/>
    <dgm:cxn modelId="{FA838E62-A92E-6C4A-98A3-F6831FAF0AE3}" srcId="{D967771C-6899-D646-BE14-90396ED04A83}" destId="{DA3C0483-7963-CC47-836E-145D86081C8D}" srcOrd="1" destOrd="0" parTransId="{26E6AD20-C3EA-7D4D-A387-9E09EF8B8D37}" sibTransId="{A1780FD9-2452-4041-9908-EBE368288FEC}"/>
    <dgm:cxn modelId="{6CB7BC08-D6E6-A14F-830A-DE54D428F4F7}" type="presOf" srcId="{D967771C-6899-D646-BE14-90396ED04A83}" destId="{245649BE-0BA5-2A47-8F67-792F9A4F9DFD}" srcOrd="0" destOrd="0" presId="urn:microsoft.com/office/officeart/2008/layout/VerticalCurvedList"/>
    <dgm:cxn modelId="{B14369B9-47BB-3D4A-AB07-C3118E06612F}" srcId="{D967771C-6899-D646-BE14-90396ED04A83}" destId="{06B86F58-1027-9041-9843-0E79E2DACB95}" srcOrd="0" destOrd="0" parTransId="{CB7B4F11-9FE3-F04F-9896-32879C2A32D9}" sibTransId="{DDFF183E-F69D-F941-A839-E9CF7C9865D0}"/>
    <dgm:cxn modelId="{B1C91E09-D428-BB4E-86B1-05FDAC148969}" type="presOf" srcId="{D4D21143-2128-CB4A-9D03-0C999705781F}" destId="{BA5A8507-E9CA-E546-B346-E436DC64A434}" srcOrd="0" destOrd="0" presId="urn:microsoft.com/office/officeart/2008/layout/VerticalCurvedList"/>
    <dgm:cxn modelId="{DAFAFB95-F07A-F34C-BC1F-F1EFE2CB7AAD}" type="presOf" srcId="{06B86F58-1027-9041-9843-0E79E2DACB95}" destId="{B2E8DC57-06C3-1849-8313-2AD14017063E}" srcOrd="0" destOrd="0" presId="urn:microsoft.com/office/officeart/2008/layout/VerticalCurvedList"/>
    <dgm:cxn modelId="{5576B333-AAFE-7644-B354-5425BC3D79CA}" type="presOf" srcId="{DA3C0483-7963-CC47-836E-145D86081C8D}" destId="{ADF7FD1C-FED5-0948-8907-A3358423722E}" srcOrd="0" destOrd="0" presId="urn:microsoft.com/office/officeart/2008/layout/VerticalCurvedList"/>
    <dgm:cxn modelId="{1B5D8D69-DC69-5F4E-BDA1-4A61DFB14235}" type="presOf" srcId="{DDFF183E-F69D-F941-A839-E9CF7C9865D0}" destId="{9640B937-5B16-F943-8A5B-BD9EB7114DF7}" srcOrd="0" destOrd="0" presId="urn:microsoft.com/office/officeart/2008/layout/VerticalCurvedList"/>
    <dgm:cxn modelId="{135CB03F-EE62-2543-85DA-A7F37AB87BE8}" type="presParOf" srcId="{245649BE-0BA5-2A47-8F67-792F9A4F9DFD}" destId="{25A713A3-2136-B443-825D-2E8372CC3B38}" srcOrd="0" destOrd="0" presId="urn:microsoft.com/office/officeart/2008/layout/VerticalCurvedList"/>
    <dgm:cxn modelId="{5406A47A-00C1-794C-8E58-41194ED1A579}" type="presParOf" srcId="{25A713A3-2136-B443-825D-2E8372CC3B38}" destId="{3CD977C4-C777-6547-B752-B597044488F7}" srcOrd="0" destOrd="0" presId="urn:microsoft.com/office/officeart/2008/layout/VerticalCurvedList"/>
    <dgm:cxn modelId="{114C4954-AA2B-664E-8796-D1434763A9F6}" type="presParOf" srcId="{3CD977C4-C777-6547-B752-B597044488F7}" destId="{0688AD27-7337-2246-B4D6-732EE59A04BC}" srcOrd="0" destOrd="0" presId="urn:microsoft.com/office/officeart/2008/layout/VerticalCurvedList"/>
    <dgm:cxn modelId="{E7C51BC0-F2E4-F84E-B763-03E24D961CF1}" type="presParOf" srcId="{3CD977C4-C777-6547-B752-B597044488F7}" destId="{9640B937-5B16-F943-8A5B-BD9EB7114DF7}" srcOrd="1" destOrd="0" presId="urn:microsoft.com/office/officeart/2008/layout/VerticalCurvedList"/>
    <dgm:cxn modelId="{A5D4C1CC-21B4-AB4E-83B5-F3486405A1E8}" type="presParOf" srcId="{3CD977C4-C777-6547-B752-B597044488F7}" destId="{56DD56AB-5323-BC4D-B52B-DDFD71D49714}" srcOrd="2" destOrd="0" presId="urn:microsoft.com/office/officeart/2008/layout/VerticalCurvedList"/>
    <dgm:cxn modelId="{9D052A19-BFE7-1E42-A973-5908A6B08A69}" type="presParOf" srcId="{3CD977C4-C777-6547-B752-B597044488F7}" destId="{002AEDE3-96F5-244F-8F82-0C2357B93D39}" srcOrd="3" destOrd="0" presId="urn:microsoft.com/office/officeart/2008/layout/VerticalCurvedList"/>
    <dgm:cxn modelId="{4AD053F7-0F47-5546-82B5-E99D94C76C63}" type="presParOf" srcId="{25A713A3-2136-B443-825D-2E8372CC3B38}" destId="{B2E8DC57-06C3-1849-8313-2AD14017063E}" srcOrd="1" destOrd="0" presId="urn:microsoft.com/office/officeart/2008/layout/VerticalCurvedList"/>
    <dgm:cxn modelId="{28CABD01-DFCA-2242-AEE2-42BFCEB790D3}" type="presParOf" srcId="{25A713A3-2136-B443-825D-2E8372CC3B38}" destId="{A9300854-2FCB-234D-96D1-82725B7F796F}" srcOrd="2" destOrd="0" presId="urn:microsoft.com/office/officeart/2008/layout/VerticalCurvedList"/>
    <dgm:cxn modelId="{DBEAA211-7B27-F74F-81DE-694609133205}" type="presParOf" srcId="{A9300854-2FCB-234D-96D1-82725B7F796F}" destId="{3F94EE85-FBF0-0649-9DAB-81C1E6012FAC}" srcOrd="0" destOrd="0" presId="urn:microsoft.com/office/officeart/2008/layout/VerticalCurvedList"/>
    <dgm:cxn modelId="{8B12B1FE-10ED-6E49-B52C-03A1AE6CF487}" type="presParOf" srcId="{25A713A3-2136-B443-825D-2E8372CC3B38}" destId="{ADF7FD1C-FED5-0948-8907-A3358423722E}" srcOrd="3" destOrd="0" presId="urn:microsoft.com/office/officeart/2008/layout/VerticalCurvedList"/>
    <dgm:cxn modelId="{8AD9F74F-AB43-2A46-83DC-35BF323EE98D}" type="presParOf" srcId="{25A713A3-2136-B443-825D-2E8372CC3B38}" destId="{F144B1EF-33DC-BD4F-A231-7A22F06F4F48}" srcOrd="4" destOrd="0" presId="urn:microsoft.com/office/officeart/2008/layout/VerticalCurvedList"/>
    <dgm:cxn modelId="{A6D02285-BEEA-4846-BEB2-40FAE837CE80}" type="presParOf" srcId="{F144B1EF-33DC-BD4F-A231-7A22F06F4F48}" destId="{D6993E8E-3002-774D-B772-45939CFE4013}" srcOrd="0" destOrd="0" presId="urn:microsoft.com/office/officeart/2008/layout/VerticalCurvedList"/>
    <dgm:cxn modelId="{80293C66-945F-3E42-8BC3-115F395ADA1F}" type="presParOf" srcId="{25A713A3-2136-B443-825D-2E8372CC3B38}" destId="{BA5A8507-E9CA-E546-B346-E436DC64A434}" srcOrd="5" destOrd="0" presId="urn:microsoft.com/office/officeart/2008/layout/VerticalCurvedList"/>
    <dgm:cxn modelId="{C8EC630C-8B99-6647-B12F-0C01BF94B4BF}" type="presParOf" srcId="{25A713A3-2136-B443-825D-2E8372CC3B38}" destId="{9AA7B43B-7717-9748-9886-B3FF1A53B21B}" srcOrd="6" destOrd="0" presId="urn:microsoft.com/office/officeart/2008/layout/VerticalCurvedList"/>
    <dgm:cxn modelId="{61F60ED9-9F28-7F48-9DB3-1CFF93CA90D2}" type="presParOf" srcId="{9AA7B43B-7717-9748-9886-B3FF1A53B21B}" destId="{A4CD5D96-366D-CB47-B24A-9B51A5A5C94A}"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967771C-6899-D646-BE14-90396ED04A83}" type="doc">
      <dgm:prSet loTypeId="urn:microsoft.com/office/officeart/2008/layout/VerticalCurvedList" loCatId="" qsTypeId="urn:microsoft.com/office/officeart/2005/8/quickstyle/simple4" qsCatId="simple" csTypeId="urn:microsoft.com/office/officeart/2005/8/colors/accent3_4" csCatId="accent3" phldr="1"/>
      <dgm:spPr/>
      <dgm:t>
        <a:bodyPr/>
        <a:lstStyle/>
        <a:p>
          <a:endParaRPr lang="en-US"/>
        </a:p>
      </dgm:t>
    </dgm:pt>
    <dgm:pt modelId="{06B86F58-1027-9041-9843-0E79E2DACB95}">
      <dgm:prSet phldrT="[Text]" custT="1"/>
      <dgm:spPr>
        <a:solidFill>
          <a:schemeClr val="tx2">
            <a:lumMod val="40000"/>
            <a:lumOff val="60000"/>
          </a:schemeClr>
        </a:solidFill>
      </dgm:spPr>
      <dgm:t>
        <a:bodyPr/>
        <a:lstStyle/>
        <a:p>
          <a:r>
            <a:rPr lang="en-US" sz="3300" u="none" dirty="0" smtClean="0">
              <a:solidFill>
                <a:schemeClr val="tx1">
                  <a:lumMod val="65000"/>
                  <a:lumOff val="35000"/>
                </a:schemeClr>
              </a:solidFill>
            </a:rPr>
            <a:t>Impact</a:t>
          </a:r>
          <a:r>
            <a:rPr lang="en-US" sz="3300" u="none" baseline="0" dirty="0" smtClean="0">
              <a:solidFill>
                <a:schemeClr val="tx1">
                  <a:lumMod val="65000"/>
                  <a:lumOff val="35000"/>
                </a:schemeClr>
              </a:solidFill>
            </a:rPr>
            <a:t> on tropical SST variability</a:t>
          </a:r>
          <a:endParaRPr lang="en-US" sz="3300" u="none" dirty="0">
            <a:solidFill>
              <a:schemeClr val="tx1">
                <a:lumMod val="65000"/>
                <a:lumOff val="35000"/>
              </a:schemeClr>
            </a:solidFill>
          </a:endParaRPr>
        </a:p>
      </dgm:t>
    </dgm:pt>
    <dgm:pt modelId="{CB7B4F11-9FE3-F04F-9896-32879C2A32D9}" type="parTrans" cxnId="{B14369B9-47BB-3D4A-AB07-C3118E06612F}">
      <dgm:prSet/>
      <dgm:spPr/>
      <dgm:t>
        <a:bodyPr/>
        <a:lstStyle/>
        <a:p>
          <a:endParaRPr lang="en-US"/>
        </a:p>
      </dgm:t>
    </dgm:pt>
    <dgm:pt modelId="{DDFF183E-F69D-F941-A839-E9CF7C9865D0}" type="sibTrans" cxnId="{B14369B9-47BB-3D4A-AB07-C3118E06612F}">
      <dgm:prSet/>
      <dgm:spPr/>
      <dgm:t>
        <a:bodyPr/>
        <a:lstStyle/>
        <a:p>
          <a:endParaRPr lang="en-US"/>
        </a:p>
      </dgm:t>
    </dgm:pt>
    <dgm:pt modelId="{245649BE-0BA5-2A47-8F67-792F9A4F9DFD}" type="pres">
      <dgm:prSet presAssocID="{D967771C-6899-D646-BE14-90396ED04A83}" presName="Name0" presStyleCnt="0">
        <dgm:presLayoutVars>
          <dgm:chMax val="7"/>
          <dgm:chPref val="7"/>
          <dgm:dir/>
        </dgm:presLayoutVars>
      </dgm:prSet>
      <dgm:spPr/>
      <dgm:t>
        <a:bodyPr/>
        <a:lstStyle/>
        <a:p>
          <a:endParaRPr lang="en-US"/>
        </a:p>
      </dgm:t>
    </dgm:pt>
    <dgm:pt modelId="{25A713A3-2136-B443-825D-2E8372CC3B38}" type="pres">
      <dgm:prSet presAssocID="{D967771C-6899-D646-BE14-90396ED04A83}" presName="Name1" presStyleCnt="0"/>
      <dgm:spPr/>
    </dgm:pt>
    <dgm:pt modelId="{3CD977C4-C777-6547-B752-B597044488F7}" type="pres">
      <dgm:prSet presAssocID="{D967771C-6899-D646-BE14-90396ED04A83}" presName="cycle" presStyleCnt="0"/>
      <dgm:spPr/>
    </dgm:pt>
    <dgm:pt modelId="{0688AD27-7337-2246-B4D6-732EE59A04BC}" type="pres">
      <dgm:prSet presAssocID="{D967771C-6899-D646-BE14-90396ED04A83}" presName="srcNode" presStyleLbl="node1" presStyleIdx="0" presStyleCnt="1"/>
      <dgm:spPr/>
    </dgm:pt>
    <dgm:pt modelId="{9640B937-5B16-F943-8A5B-BD9EB7114DF7}" type="pres">
      <dgm:prSet presAssocID="{D967771C-6899-D646-BE14-90396ED04A83}" presName="conn" presStyleLbl="parChTrans1D2" presStyleIdx="0" presStyleCnt="1"/>
      <dgm:spPr/>
      <dgm:t>
        <a:bodyPr/>
        <a:lstStyle/>
        <a:p>
          <a:endParaRPr lang="en-US"/>
        </a:p>
      </dgm:t>
    </dgm:pt>
    <dgm:pt modelId="{56DD56AB-5323-BC4D-B52B-DDFD71D49714}" type="pres">
      <dgm:prSet presAssocID="{D967771C-6899-D646-BE14-90396ED04A83}" presName="extraNode" presStyleLbl="node1" presStyleIdx="0" presStyleCnt="1"/>
      <dgm:spPr/>
    </dgm:pt>
    <dgm:pt modelId="{002AEDE3-96F5-244F-8F82-0C2357B93D39}" type="pres">
      <dgm:prSet presAssocID="{D967771C-6899-D646-BE14-90396ED04A83}" presName="dstNode" presStyleLbl="node1" presStyleIdx="0" presStyleCnt="1"/>
      <dgm:spPr/>
    </dgm:pt>
    <dgm:pt modelId="{B2E8DC57-06C3-1849-8313-2AD14017063E}" type="pres">
      <dgm:prSet presAssocID="{06B86F58-1027-9041-9843-0E79E2DACB95}" presName="text_1" presStyleLbl="node1" presStyleIdx="0" presStyleCnt="1">
        <dgm:presLayoutVars>
          <dgm:bulletEnabled val="1"/>
        </dgm:presLayoutVars>
      </dgm:prSet>
      <dgm:spPr/>
      <dgm:t>
        <a:bodyPr/>
        <a:lstStyle/>
        <a:p>
          <a:endParaRPr lang="en-US"/>
        </a:p>
      </dgm:t>
    </dgm:pt>
    <dgm:pt modelId="{A9300854-2FCB-234D-96D1-82725B7F796F}" type="pres">
      <dgm:prSet presAssocID="{06B86F58-1027-9041-9843-0E79E2DACB95}" presName="accent_1" presStyleCnt="0"/>
      <dgm:spPr/>
    </dgm:pt>
    <dgm:pt modelId="{3F94EE85-FBF0-0649-9DAB-81C1E6012FAC}" type="pres">
      <dgm:prSet presAssocID="{06B86F58-1027-9041-9843-0E79E2DACB95}" presName="accentRepeatNode" presStyleLbl="solidFgAcc1" presStyleIdx="0" presStyleCnt="1"/>
      <dgm:spPr>
        <a:solidFill>
          <a:schemeClr val="tx2">
            <a:lumMod val="20000"/>
            <a:lumOff val="80000"/>
          </a:schemeClr>
        </a:solidFill>
        <a:ln>
          <a:solidFill>
            <a:schemeClr val="bg2">
              <a:lumMod val="90000"/>
            </a:schemeClr>
          </a:solidFill>
        </a:ln>
      </dgm:spPr>
    </dgm:pt>
  </dgm:ptLst>
  <dgm:cxnLst>
    <dgm:cxn modelId="{B14369B9-47BB-3D4A-AB07-C3118E06612F}" srcId="{D967771C-6899-D646-BE14-90396ED04A83}" destId="{06B86F58-1027-9041-9843-0E79E2DACB95}" srcOrd="0" destOrd="0" parTransId="{CB7B4F11-9FE3-F04F-9896-32879C2A32D9}" sibTransId="{DDFF183E-F69D-F941-A839-E9CF7C9865D0}"/>
    <dgm:cxn modelId="{2B7E2F1F-9092-A645-8C44-78125360549F}" type="presOf" srcId="{DDFF183E-F69D-F941-A839-E9CF7C9865D0}" destId="{9640B937-5B16-F943-8A5B-BD9EB7114DF7}" srcOrd="0" destOrd="0" presId="urn:microsoft.com/office/officeart/2008/layout/VerticalCurvedList"/>
    <dgm:cxn modelId="{83AFB090-65ED-ED4C-BC15-99B596F06547}" type="presOf" srcId="{06B86F58-1027-9041-9843-0E79E2DACB95}" destId="{B2E8DC57-06C3-1849-8313-2AD14017063E}" srcOrd="0" destOrd="0" presId="urn:microsoft.com/office/officeart/2008/layout/VerticalCurvedList"/>
    <dgm:cxn modelId="{5CED39E9-9298-C04D-A87D-1ED54AD79FBB}" type="presOf" srcId="{D967771C-6899-D646-BE14-90396ED04A83}" destId="{245649BE-0BA5-2A47-8F67-792F9A4F9DFD}" srcOrd="0" destOrd="0" presId="urn:microsoft.com/office/officeart/2008/layout/VerticalCurvedList"/>
    <dgm:cxn modelId="{7EE86BE4-5382-C240-A20F-D455358960EE}" type="presParOf" srcId="{245649BE-0BA5-2A47-8F67-792F9A4F9DFD}" destId="{25A713A3-2136-B443-825D-2E8372CC3B38}" srcOrd="0" destOrd="0" presId="urn:microsoft.com/office/officeart/2008/layout/VerticalCurvedList"/>
    <dgm:cxn modelId="{D47A2507-BA2A-F344-8411-B4CD37365593}" type="presParOf" srcId="{25A713A3-2136-B443-825D-2E8372CC3B38}" destId="{3CD977C4-C777-6547-B752-B597044488F7}" srcOrd="0" destOrd="0" presId="urn:microsoft.com/office/officeart/2008/layout/VerticalCurvedList"/>
    <dgm:cxn modelId="{66D53240-A2AC-E943-B15D-8929B1E91CA1}" type="presParOf" srcId="{3CD977C4-C777-6547-B752-B597044488F7}" destId="{0688AD27-7337-2246-B4D6-732EE59A04BC}" srcOrd="0" destOrd="0" presId="urn:microsoft.com/office/officeart/2008/layout/VerticalCurvedList"/>
    <dgm:cxn modelId="{8955FD14-B327-0042-B27C-B28A5062D40E}" type="presParOf" srcId="{3CD977C4-C777-6547-B752-B597044488F7}" destId="{9640B937-5B16-F943-8A5B-BD9EB7114DF7}" srcOrd="1" destOrd="0" presId="urn:microsoft.com/office/officeart/2008/layout/VerticalCurvedList"/>
    <dgm:cxn modelId="{2109DADA-235A-C84D-BB84-37371DE888E1}" type="presParOf" srcId="{3CD977C4-C777-6547-B752-B597044488F7}" destId="{56DD56AB-5323-BC4D-B52B-DDFD71D49714}" srcOrd="2" destOrd="0" presId="urn:microsoft.com/office/officeart/2008/layout/VerticalCurvedList"/>
    <dgm:cxn modelId="{7A9AD915-0621-A74A-906D-48B94B16958E}" type="presParOf" srcId="{3CD977C4-C777-6547-B752-B597044488F7}" destId="{002AEDE3-96F5-244F-8F82-0C2357B93D39}" srcOrd="3" destOrd="0" presId="urn:microsoft.com/office/officeart/2008/layout/VerticalCurvedList"/>
    <dgm:cxn modelId="{3A0A8057-DA6C-A348-A33B-5A5D6A6ED831}" type="presParOf" srcId="{25A713A3-2136-B443-825D-2E8372CC3B38}" destId="{B2E8DC57-06C3-1849-8313-2AD14017063E}" srcOrd="1" destOrd="0" presId="urn:microsoft.com/office/officeart/2008/layout/VerticalCurvedList"/>
    <dgm:cxn modelId="{BDD0E04E-831E-F94D-AAE0-77AD19D5A592}" type="presParOf" srcId="{25A713A3-2136-B443-825D-2E8372CC3B38}" destId="{A9300854-2FCB-234D-96D1-82725B7F796F}" srcOrd="2" destOrd="0" presId="urn:microsoft.com/office/officeart/2008/layout/VerticalCurvedList"/>
    <dgm:cxn modelId="{12F9D66A-55DA-9740-93E7-57A33FF8E128}" type="presParOf" srcId="{A9300854-2FCB-234D-96D1-82725B7F796F}" destId="{3F94EE85-FBF0-0649-9DAB-81C1E6012FAC}"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67771C-6899-D646-BE14-90396ED04A83}" type="doc">
      <dgm:prSet loTypeId="urn:microsoft.com/office/officeart/2008/layout/VerticalCurvedList" loCatId="" qsTypeId="urn:microsoft.com/office/officeart/2005/8/quickstyle/simple4" qsCatId="simple" csTypeId="urn:microsoft.com/office/officeart/2005/8/colors/accent3_4" csCatId="accent3" phldr="1"/>
      <dgm:spPr/>
      <dgm:t>
        <a:bodyPr/>
        <a:lstStyle/>
        <a:p>
          <a:endParaRPr lang="en-US"/>
        </a:p>
      </dgm:t>
    </dgm:pt>
    <dgm:pt modelId="{06B86F58-1027-9041-9843-0E79E2DACB95}">
      <dgm:prSet phldrT="[Text]"/>
      <dgm:spPr>
        <a:solidFill>
          <a:schemeClr val="accent2">
            <a:lumMod val="60000"/>
            <a:lumOff val="40000"/>
          </a:schemeClr>
        </a:solidFill>
      </dgm:spPr>
      <dgm:t>
        <a:bodyPr/>
        <a:lstStyle/>
        <a:p>
          <a:r>
            <a:rPr lang="en-US" dirty="0" smtClean="0">
              <a:solidFill>
                <a:schemeClr val="tx1">
                  <a:lumMod val="65000"/>
                  <a:lumOff val="35000"/>
                </a:schemeClr>
              </a:solidFill>
            </a:rPr>
            <a:t>What are STCs?</a:t>
          </a:r>
          <a:endParaRPr lang="en-US" dirty="0">
            <a:solidFill>
              <a:schemeClr val="tx1">
                <a:lumMod val="65000"/>
                <a:lumOff val="35000"/>
              </a:schemeClr>
            </a:solidFill>
          </a:endParaRPr>
        </a:p>
      </dgm:t>
    </dgm:pt>
    <dgm:pt modelId="{CB7B4F11-9FE3-F04F-9896-32879C2A32D9}" type="parTrans" cxnId="{B14369B9-47BB-3D4A-AB07-C3118E06612F}">
      <dgm:prSet/>
      <dgm:spPr/>
      <dgm:t>
        <a:bodyPr/>
        <a:lstStyle/>
        <a:p>
          <a:endParaRPr lang="en-US"/>
        </a:p>
      </dgm:t>
    </dgm:pt>
    <dgm:pt modelId="{DDFF183E-F69D-F941-A839-E9CF7C9865D0}" type="sibTrans" cxnId="{B14369B9-47BB-3D4A-AB07-C3118E06612F}">
      <dgm:prSet/>
      <dgm:spPr/>
      <dgm:t>
        <a:bodyPr/>
        <a:lstStyle/>
        <a:p>
          <a:endParaRPr lang="en-US"/>
        </a:p>
      </dgm:t>
    </dgm:pt>
    <dgm:pt modelId="{245649BE-0BA5-2A47-8F67-792F9A4F9DFD}" type="pres">
      <dgm:prSet presAssocID="{D967771C-6899-D646-BE14-90396ED04A83}" presName="Name0" presStyleCnt="0">
        <dgm:presLayoutVars>
          <dgm:chMax val="7"/>
          <dgm:chPref val="7"/>
          <dgm:dir/>
        </dgm:presLayoutVars>
      </dgm:prSet>
      <dgm:spPr/>
      <dgm:t>
        <a:bodyPr/>
        <a:lstStyle/>
        <a:p>
          <a:endParaRPr lang="en-US"/>
        </a:p>
      </dgm:t>
    </dgm:pt>
    <dgm:pt modelId="{25A713A3-2136-B443-825D-2E8372CC3B38}" type="pres">
      <dgm:prSet presAssocID="{D967771C-6899-D646-BE14-90396ED04A83}" presName="Name1" presStyleCnt="0"/>
      <dgm:spPr/>
    </dgm:pt>
    <dgm:pt modelId="{3CD977C4-C777-6547-B752-B597044488F7}" type="pres">
      <dgm:prSet presAssocID="{D967771C-6899-D646-BE14-90396ED04A83}" presName="cycle" presStyleCnt="0"/>
      <dgm:spPr/>
    </dgm:pt>
    <dgm:pt modelId="{0688AD27-7337-2246-B4D6-732EE59A04BC}" type="pres">
      <dgm:prSet presAssocID="{D967771C-6899-D646-BE14-90396ED04A83}" presName="srcNode" presStyleLbl="node1" presStyleIdx="0" presStyleCnt="1"/>
      <dgm:spPr/>
    </dgm:pt>
    <dgm:pt modelId="{9640B937-5B16-F943-8A5B-BD9EB7114DF7}" type="pres">
      <dgm:prSet presAssocID="{D967771C-6899-D646-BE14-90396ED04A83}" presName="conn" presStyleLbl="parChTrans1D2" presStyleIdx="0" presStyleCnt="1"/>
      <dgm:spPr/>
      <dgm:t>
        <a:bodyPr/>
        <a:lstStyle/>
        <a:p>
          <a:endParaRPr lang="en-US"/>
        </a:p>
      </dgm:t>
    </dgm:pt>
    <dgm:pt modelId="{56DD56AB-5323-BC4D-B52B-DDFD71D49714}" type="pres">
      <dgm:prSet presAssocID="{D967771C-6899-D646-BE14-90396ED04A83}" presName="extraNode" presStyleLbl="node1" presStyleIdx="0" presStyleCnt="1"/>
      <dgm:spPr/>
    </dgm:pt>
    <dgm:pt modelId="{002AEDE3-96F5-244F-8F82-0C2357B93D39}" type="pres">
      <dgm:prSet presAssocID="{D967771C-6899-D646-BE14-90396ED04A83}" presName="dstNode" presStyleLbl="node1" presStyleIdx="0" presStyleCnt="1"/>
      <dgm:spPr/>
    </dgm:pt>
    <dgm:pt modelId="{B2E8DC57-06C3-1849-8313-2AD14017063E}" type="pres">
      <dgm:prSet presAssocID="{06B86F58-1027-9041-9843-0E79E2DACB95}" presName="text_1" presStyleLbl="node1" presStyleIdx="0" presStyleCnt="1">
        <dgm:presLayoutVars>
          <dgm:bulletEnabled val="1"/>
        </dgm:presLayoutVars>
      </dgm:prSet>
      <dgm:spPr/>
      <dgm:t>
        <a:bodyPr/>
        <a:lstStyle/>
        <a:p>
          <a:endParaRPr lang="en-US"/>
        </a:p>
      </dgm:t>
    </dgm:pt>
    <dgm:pt modelId="{A9300854-2FCB-234D-96D1-82725B7F796F}" type="pres">
      <dgm:prSet presAssocID="{06B86F58-1027-9041-9843-0E79E2DACB95}" presName="accent_1" presStyleCnt="0"/>
      <dgm:spPr/>
    </dgm:pt>
    <dgm:pt modelId="{3F94EE85-FBF0-0649-9DAB-81C1E6012FAC}" type="pres">
      <dgm:prSet presAssocID="{06B86F58-1027-9041-9843-0E79E2DACB95}" presName="accentRepeatNode" presStyleLbl="solidFgAcc1" presStyleIdx="0" presStyleCnt="1"/>
      <dgm:spPr>
        <a:solidFill>
          <a:schemeClr val="accent2">
            <a:lumMod val="20000"/>
            <a:lumOff val="80000"/>
          </a:schemeClr>
        </a:solidFill>
        <a:ln>
          <a:solidFill>
            <a:schemeClr val="bg2">
              <a:lumMod val="90000"/>
            </a:schemeClr>
          </a:solidFill>
        </a:ln>
      </dgm:spPr>
    </dgm:pt>
  </dgm:ptLst>
  <dgm:cxnLst>
    <dgm:cxn modelId="{B14369B9-47BB-3D4A-AB07-C3118E06612F}" srcId="{D967771C-6899-D646-BE14-90396ED04A83}" destId="{06B86F58-1027-9041-9843-0E79E2DACB95}" srcOrd="0" destOrd="0" parTransId="{CB7B4F11-9FE3-F04F-9896-32879C2A32D9}" sibTransId="{DDFF183E-F69D-F941-A839-E9CF7C9865D0}"/>
    <dgm:cxn modelId="{8D8EC463-9BCF-2741-8176-7C33619D119D}" type="presOf" srcId="{D967771C-6899-D646-BE14-90396ED04A83}" destId="{245649BE-0BA5-2A47-8F67-792F9A4F9DFD}" srcOrd="0" destOrd="0" presId="urn:microsoft.com/office/officeart/2008/layout/VerticalCurvedList"/>
    <dgm:cxn modelId="{AF748C94-A19B-3D46-B6B8-F0368FE42DF9}" type="presOf" srcId="{06B86F58-1027-9041-9843-0E79E2DACB95}" destId="{B2E8DC57-06C3-1849-8313-2AD14017063E}" srcOrd="0" destOrd="0" presId="urn:microsoft.com/office/officeart/2008/layout/VerticalCurvedList"/>
    <dgm:cxn modelId="{1379B5F7-123C-7642-85F3-D27DB4D2AD4A}" type="presOf" srcId="{DDFF183E-F69D-F941-A839-E9CF7C9865D0}" destId="{9640B937-5B16-F943-8A5B-BD9EB7114DF7}" srcOrd="0" destOrd="0" presId="urn:microsoft.com/office/officeart/2008/layout/VerticalCurvedList"/>
    <dgm:cxn modelId="{27FDD803-046F-CD4F-8D8E-E11DB14271DB}" type="presParOf" srcId="{245649BE-0BA5-2A47-8F67-792F9A4F9DFD}" destId="{25A713A3-2136-B443-825D-2E8372CC3B38}" srcOrd="0" destOrd="0" presId="urn:microsoft.com/office/officeart/2008/layout/VerticalCurvedList"/>
    <dgm:cxn modelId="{E6BBEC04-AD36-E848-98B7-824DD9C50B79}" type="presParOf" srcId="{25A713A3-2136-B443-825D-2E8372CC3B38}" destId="{3CD977C4-C777-6547-B752-B597044488F7}" srcOrd="0" destOrd="0" presId="urn:microsoft.com/office/officeart/2008/layout/VerticalCurvedList"/>
    <dgm:cxn modelId="{D2A8643E-1C4D-2E41-95A3-A3F9BDE52DF4}" type="presParOf" srcId="{3CD977C4-C777-6547-B752-B597044488F7}" destId="{0688AD27-7337-2246-B4D6-732EE59A04BC}" srcOrd="0" destOrd="0" presId="urn:microsoft.com/office/officeart/2008/layout/VerticalCurvedList"/>
    <dgm:cxn modelId="{0A7E6B22-3A79-9C42-ABEE-6E70539B76DA}" type="presParOf" srcId="{3CD977C4-C777-6547-B752-B597044488F7}" destId="{9640B937-5B16-F943-8A5B-BD9EB7114DF7}" srcOrd="1" destOrd="0" presId="urn:microsoft.com/office/officeart/2008/layout/VerticalCurvedList"/>
    <dgm:cxn modelId="{F86724DA-96C5-DB45-8993-5C64671F51B5}" type="presParOf" srcId="{3CD977C4-C777-6547-B752-B597044488F7}" destId="{56DD56AB-5323-BC4D-B52B-DDFD71D49714}" srcOrd="2" destOrd="0" presId="urn:microsoft.com/office/officeart/2008/layout/VerticalCurvedList"/>
    <dgm:cxn modelId="{D057CEED-6F6F-7441-8260-C7C30B44098A}" type="presParOf" srcId="{3CD977C4-C777-6547-B752-B597044488F7}" destId="{002AEDE3-96F5-244F-8F82-0C2357B93D39}" srcOrd="3" destOrd="0" presId="urn:microsoft.com/office/officeart/2008/layout/VerticalCurvedList"/>
    <dgm:cxn modelId="{BEF96347-FA29-EE48-911A-5852B7330564}" type="presParOf" srcId="{25A713A3-2136-B443-825D-2E8372CC3B38}" destId="{B2E8DC57-06C3-1849-8313-2AD14017063E}" srcOrd="1" destOrd="0" presId="urn:microsoft.com/office/officeart/2008/layout/VerticalCurvedList"/>
    <dgm:cxn modelId="{343B1459-DC35-0645-9797-8D6F0C1801F4}" type="presParOf" srcId="{25A713A3-2136-B443-825D-2E8372CC3B38}" destId="{A9300854-2FCB-234D-96D1-82725B7F796F}" srcOrd="2" destOrd="0" presId="urn:microsoft.com/office/officeart/2008/layout/VerticalCurvedList"/>
    <dgm:cxn modelId="{37F4E9C6-FEBB-BE4F-9B59-41FD3BE6645E}" type="presParOf" srcId="{A9300854-2FCB-234D-96D1-82725B7F796F}" destId="{3F94EE85-FBF0-0649-9DAB-81C1E6012FAC}"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67771C-6899-D646-BE14-90396ED04A83}" type="doc">
      <dgm:prSet loTypeId="urn:microsoft.com/office/officeart/2008/layout/VerticalCurvedList" loCatId="" qsTypeId="urn:microsoft.com/office/officeart/2005/8/quickstyle/simple4" qsCatId="simple" csTypeId="urn:microsoft.com/office/officeart/2005/8/colors/accent3_4" csCatId="accent3" phldr="1"/>
      <dgm:spPr/>
      <dgm:t>
        <a:bodyPr/>
        <a:lstStyle/>
        <a:p>
          <a:endParaRPr lang="en-US"/>
        </a:p>
      </dgm:t>
    </dgm:pt>
    <dgm:pt modelId="{06B86F58-1027-9041-9843-0E79E2DACB95}">
      <dgm:prSet phldrT="[Text]"/>
      <dgm:spPr>
        <a:solidFill>
          <a:schemeClr val="accent2">
            <a:lumMod val="60000"/>
            <a:lumOff val="40000"/>
          </a:schemeClr>
        </a:solidFill>
      </dgm:spPr>
      <dgm:t>
        <a:bodyPr/>
        <a:lstStyle/>
        <a:p>
          <a:r>
            <a:rPr lang="en-US" dirty="0" smtClean="0">
              <a:solidFill>
                <a:schemeClr val="tx1">
                  <a:lumMod val="65000"/>
                  <a:lumOff val="35000"/>
                </a:schemeClr>
              </a:solidFill>
            </a:rPr>
            <a:t>STCs matter</a:t>
          </a:r>
          <a:r>
            <a:rPr lang="en-US" baseline="0" dirty="0" smtClean="0">
              <a:solidFill>
                <a:schemeClr val="tx1">
                  <a:lumMod val="65000"/>
                  <a:lumOff val="35000"/>
                </a:schemeClr>
              </a:solidFill>
            </a:rPr>
            <a:t> because </a:t>
          </a:r>
          <a:r>
            <a:rPr lang="mr-IN" baseline="0" dirty="0" smtClean="0">
              <a:solidFill>
                <a:schemeClr val="tx1">
                  <a:lumMod val="65000"/>
                  <a:lumOff val="35000"/>
                </a:schemeClr>
              </a:solidFill>
            </a:rPr>
            <a:t>…</a:t>
          </a:r>
          <a:endParaRPr lang="en-US" dirty="0">
            <a:solidFill>
              <a:schemeClr val="tx1">
                <a:lumMod val="65000"/>
                <a:lumOff val="35000"/>
              </a:schemeClr>
            </a:solidFill>
          </a:endParaRPr>
        </a:p>
      </dgm:t>
    </dgm:pt>
    <dgm:pt modelId="{CB7B4F11-9FE3-F04F-9896-32879C2A32D9}" type="parTrans" cxnId="{B14369B9-47BB-3D4A-AB07-C3118E06612F}">
      <dgm:prSet/>
      <dgm:spPr/>
      <dgm:t>
        <a:bodyPr/>
        <a:lstStyle/>
        <a:p>
          <a:endParaRPr lang="en-US"/>
        </a:p>
      </dgm:t>
    </dgm:pt>
    <dgm:pt modelId="{DDFF183E-F69D-F941-A839-E9CF7C9865D0}" type="sibTrans" cxnId="{B14369B9-47BB-3D4A-AB07-C3118E06612F}">
      <dgm:prSet/>
      <dgm:spPr/>
      <dgm:t>
        <a:bodyPr/>
        <a:lstStyle/>
        <a:p>
          <a:endParaRPr lang="en-US"/>
        </a:p>
      </dgm:t>
    </dgm:pt>
    <dgm:pt modelId="{245649BE-0BA5-2A47-8F67-792F9A4F9DFD}" type="pres">
      <dgm:prSet presAssocID="{D967771C-6899-D646-BE14-90396ED04A83}" presName="Name0" presStyleCnt="0">
        <dgm:presLayoutVars>
          <dgm:chMax val="7"/>
          <dgm:chPref val="7"/>
          <dgm:dir/>
        </dgm:presLayoutVars>
      </dgm:prSet>
      <dgm:spPr/>
      <dgm:t>
        <a:bodyPr/>
        <a:lstStyle/>
        <a:p>
          <a:endParaRPr lang="en-US"/>
        </a:p>
      </dgm:t>
    </dgm:pt>
    <dgm:pt modelId="{25A713A3-2136-B443-825D-2E8372CC3B38}" type="pres">
      <dgm:prSet presAssocID="{D967771C-6899-D646-BE14-90396ED04A83}" presName="Name1" presStyleCnt="0"/>
      <dgm:spPr/>
    </dgm:pt>
    <dgm:pt modelId="{3CD977C4-C777-6547-B752-B597044488F7}" type="pres">
      <dgm:prSet presAssocID="{D967771C-6899-D646-BE14-90396ED04A83}" presName="cycle" presStyleCnt="0"/>
      <dgm:spPr/>
    </dgm:pt>
    <dgm:pt modelId="{0688AD27-7337-2246-B4D6-732EE59A04BC}" type="pres">
      <dgm:prSet presAssocID="{D967771C-6899-D646-BE14-90396ED04A83}" presName="srcNode" presStyleLbl="node1" presStyleIdx="0" presStyleCnt="1"/>
      <dgm:spPr/>
    </dgm:pt>
    <dgm:pt modelId="{9640B937-5B16-F943-8A5B-BD9EB7114DF7}" type="pres">
      <dgm:prSet presAssocID="{D967771C-6899-D646-BE14-90396ED04A83}" presName="conn" presStyleLbl="parChTrans1D2" presStyleIdx="0" presStyleCnt="1"/>
      <dgm:spPr/>
      <dgm:t>
        <a:bodyPr/>
        <a:lstStyle/>
        <a:p>
          <a:endParaRPr lang="en-US"/>
        </a:p>
      </dgm:t>
    </dgm:pt>
    <dgm:pt modelId="{56DD56AB-5323-BC4D-B52B-DDFD71D49714}" type="pres">
      <dgm:prSet presAssocID="{D967771C-6899-D646-BE14-90396ED04A83}" presName="extraNode" presStyleLbl="node1" presStyleIdx="0" presStyleCnt="1"/>
      <dgm:spPr/>
    </dgm:pt>
    <dgm:pt modelId="{002AEDE3-96F5-244F-8F82-0C2357B93D39}" type="pres">
      <dgm:prSet presAssocID="{D967771C-6899-D646-BE14-90396ED04A83}" presName="dstNode" presStyleLbl="node1" presStyleIdx="0" presStyleCnt="1"/>
      <dgm:spPr/>
    </dgm:pt>
    <dgm:pt modelId="{B2E8DC57-06C3-1849-8313-2AD14017063E}" type="pres">
      <dgm:prSet presAssocID="{06B86F58-1027-9041-9843-0E79E2DACB95}" presName="text_1" presStyleLbl="node1" presStyleIdx="0" presStyleCnt="1">
        <dgm:presLayoutVars>
          <dgm:bulletEnabled val="1"/>
        </dgm:presLayoutVars>
      </dgm:prSet>
      <dgm:spPr/>
      <dgm:t>
        <a:bodyPr/>
        <a:lstStyle/>
        <a:p>
          <a:endParaRPr lang="en-US"/>
        </a:p>
      </dgm:t>
    </dgm:pt>
    <dgm:pt modelId="{A9300854-2FCB-234D-96D1-82725B7F796F}" type="pres">
      <dgm:prSet presAssocID="{06B86F58-1027-9041-9843-0E79E2DACB95}" presName="accent_1" presStyleCnt="0"/>
      <dgm:spPr/>
    </dgm:pt>
    <dgm:pt modelId="{3F94EE85-FBF0-0649-9DAB-81C1E6012FAC}" type="pres">
      <dgm:prSet presAssocID="{06B86F58-1027-9041-9843-0E79E2DACB95}" presName="accentRepeatNode" presStyleLbl="solidFgAcc1" presStyleIdx="0" presStyleCnt="1"/>
      <dgm:spPr>
        <a:solidFill>
          <a:schemeClr val="accent2">
            <a:lumMod val="20000"/>
            <a:lumOff val="80000"/>
          </a:schemeClr>
        </a:solidFill>
        <a:ln>
          <a:solidFill>
            <a:schemeClr val="bg2">
              <a:lumMod val="90000"/>
            </a:schemeClr>
          </a:solidFill>
        </a:ln>
      </dgm:spPr>
      <dgm:t>
        <a:bodyPr/>
        <a:lstStyle/>
        <a:p>
          <a:endParaRPr lang="en-US"/>
        </a:p>
      </dgm:t>
    </dgm:pt>
  </dgm:ptLst>
  <dgm:cxnLst>
    <dgm:cxn modelId="{B14369B9-47BB-3D4A-AB07-C3118E06612F}" srcId="{D967771C-6899-D646-BE14-90396ED04A83}" destId="{06B86F58-1027-9041-9843-0E79E2DACB95}" srcOrd="0" destOrd="0" parTransId="{CB7B4F11-9FE3-F04F-9896-32879C2A32D9}" sibTransId="{DDFF183E-F69D-F941-A839-E9CF7C9865D0}"/>
    <dgm:cxn modelId="{CAFF0CF9-E000-F543-9276-C4F1A2EB555C}" type="presOf" srcId="{D967771C-6899-D646-BE14-90396ED04A83}" destId="{245649BE-0BA5-2A47-8F67-792F9A4F9DFD}" srcOrd="0" destOrd="0" presId="urn:microsoft.com/office/officeart/2008/layout/VerticalCurvedList"/>
    <dgm:cxn modelId="{5108221C-47B7-A44B-BC48-DF32617F0417}" type="presOf" srcId="{DDFF183E-F69D-F941-A839-E9CF7C9865D0}" destId="{9640B937-5B16-F943-8A5B-BD9EB7114DF7}" srcOrd="0" destOrd="0" presId="urn:microsoft.com/office/officeart/2008/layout/VerticalCurvedList"/>
    <dgm:cxn modelId="{A2BB7DF9-330E-5546-9CFD-DDF7DF34E58D}" type="presOf" srcId="{06B86F58-1027-9041-9843-0E79E2DACB95}" destId="{B2E8DC57-06C3-1849-8313-2AD14017063E}" srcOrd="0" destOrd="0" presId="urn:microsoft.com/office/officeart/2008/layout/VerticalCurvedList"/>
    <dgm:cxn modelId="{18EAC37A-E43F-3F49-8FE1-FE734B5054F8}" type="presParOf" srcId="{245649BE-0BA5-2A47-8F67-792F9A4F9DFD}" destId="{25A713A3-2136-B443-825D-2E8372CC3B38}" srcOrd="0" destOrd="0" presId="urn:microsoft.com/office/officeart/2008/layout/VerticalCurvedList"/>
    <dgm:cxn modelId="{0A98F596-5E46-2F4F-86B0-E537DF58F004}" type="presParOf" srcId="{25A713A3-2136-B443-825D-2E8372CC3B38}" destId="{3CD977C4-C777-6547-B752-B597044488F7}" srcOrd="0" destOrd="0" presId="urn:microsoft.com/office/officeart/2008/layout/VerticalCurvedList"/>
    <dgm:cxn modelId="{4DB3AD51-C9DF-124B-9161-F8B67273F3AC}" type="presParOf" srcId="{3CD977C4-C777-6547-B752-B597044488F7}" destId="{0688AD27-7337-2246-B4D6-732EE59A04BC}" srcOrd="0" destOrd="0" presId="urn:microsoft.com/office/officeart/2008/layout/VerticalCurvedList"/>
    <dgm:cxn modelId="{F07758AB-48A8-324D-8198-992418FAE3E3}" type="presParOf" srcId="{3CD977C4-C777-6547-B752-B597044488F7}" destId="{9640B937-5B16-F943-8A5B-BD9EB7114DF7}" srcOrd="1" destOrd="0" presId="urn:microsoft.com/office/officeart/2008/layout/VerticalCurvedList"/>
    <dgm:cxn modelId="{F775C2E2-D53A-4C42-ACF8-1EFCDFDA9376}" type="presParOf" srcId="{3CD977C4-C777-6547-B752-B597044488F7}" destId="{56DD56AB-5323-BC4D-B52B-DDFD71D49714}" srcOrd="2" destOrd="0" presId="urn:microsoft.com/office/officeart/2008/layout/VerticalCurvedList"/>
    <dgm:cxn modelId="{3A0D7D94-80B5-7043-B49B-21E4369A70E2}" type="presParOf" srcId="{3CD977C4-C777-6547-B752-B597044488F7}" destId="{002AEDE3-96F5-244F-8F82-0C2357B93D39}" srcOrd="3" destOrd="0" presId="urn:microsoft.com/office/officeart/2008/layout/VerticalCurvedList"/>
    <dgm:cxn modelId="{CD08DD34-1933-C748-93EF-52272432E95A}" type="presParOf" srcId="{25A713A3-2136-B443-825D-2E8372CC3B38}" destId="{B2E8DC57-06C3-1849-8313-2AD14017063E}" srcOrd="1" destOrd="0" presId="urn:microsoft.com/office/officeart/2008/layout/VerticalCurvedList"/>
    <dgm:cxn modelId="{A140C46F-CE6B-DF40-BEE2-A7E9E66712BF}" type="presParOf" srcId="{25A713A3-2136-B443-825D-2E8372CC3B38}" destId="{A9300854-2FCB-234D-96D1-82725B7F796F}" srcOrd="2" destOrd="0" presId="urn:microsoft.com/office/officeart/2008/layout/VerticalCurvedList"/>
    <dgm:cxn modelId="{AEF9555F-98AE-304B-992A-309E538182C2}" type="presParOf" srcId="{A9300854-2FCB-234D-96D1-82725B7F796F}" destId="{3F94EE85-FBF0-0649-9DAB-81C1E6012FAC}"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67771C-6899-D646-BE14-90396ED04A83}" type="doc">
      <dgm:prSet loTypeId="urn:microsoft.com/office/officeart/2008/layout/VerticalCurvedList" loCatId="" qsTypeId="urn:microsoft.com/office/officeart/2005/8/quickstyle/simple4" qsCatId="simple" csTypeId="urn:microsoft.com/office/officeart/2005/8/colors/accent3_4" csCatId="accent3" phldr="1"/>
      <dgm:spPr/>
      <dgm:t>
        <a:bodyPr/>
        <a:lstStyle/>
        <a:p>
          <a:endParaRPr lang="en-US"/>
        </a:p>
      </dgm:t>
    </dgm:pt>
    <dgm:pt modelId="{06B86F58-1027-9041-9843-0E79E2DACB95}">
      <dgm:prSet phldrT="[Text]"/>
      <dgm:spPr>
        <a:solidFill>
          <a:schemeClr val="accent2">
            <a:lumMod val="60000"/>
            <a:lumOff val="40000"/>
          </a:schemeClr>
        </a:solidFill>
      </dgm:spPr>
      <dgm:t>
        <a:bodyPr/>
        <a:lstStyle/>
        <a:p>
          <a:r>
            <a:rPr lang="en-US" dirty="0" smtClean="0">
              <a:solidFill>
                <a:schemeClr val="tx1">
                  <a:lumMod val="65000"/>
                  <a:lumOff val="35000"/>
                </a:schemeClr>
              </a:solidFill>
            </a:rPr>
            <a:t>Main results</a:t>
          </a:r>
          <a:endParaRPr lang="en-US" dirty="0">
            <a:solidFill>
              <a:schemeClr val="tx1">
                <a:lumMod val="65000"/>
                <a:lumOff val="35000"/>
              </a:schemeClr>
            </a:solidFill>
          </a:endParaRPr>
        </a:p>
      </dgm:t>
    </dgm:pt>
    <dgm:pt modelId="{CB7B4F11-9FE3-F04F-9896-32879C2A32D9}" type="parTrans" cxnId="{B14369B9-47BB-3D4A-AB07-C3118E06612F}">
      <dgm:prSet/>
      <dgm:spPr/>
      <dgm:t>
        <a:bodyPr/>
        <a:lstStyle/>
        <a:p>
          <a:endParaRPr lang="en-US"/>
        </a:p>
      </dgm:t>
    </dgm:pt>
    <dgm:pt modelId="{DDFF183E-F69D-F941-A839-E9CF7C9865D0}" type="sibTrans" cxnId="{B14369B9-47BB-3D4A-AB07-C3118E06612F}">
      <dgm:prSet/>
      <dgm:spPr/>
      <dgm:t>
        <a:bodyPr/>
        <a:lstStyle/>
        <a:p>
          <a:endParaRPr lang="en-US"/>
        </a:p>
      </dgm:t>
    </dgm:pt>
    <dgm:pt modelId="{245649BE-0BA5-2A47-8F67-792F9A4F9DFD}" type="pres">
      <dgm:prSet presAssocID="{D967771C-6899-D646-BE14-90396ED04A83}" presName="Name0" presStyleCnt="0">
        <dgm:presLayoutVars>
          <dgm:chMax val="7"/>
          <dgm:chPref val="7"/>
          <dgm:dir/>
        </dgm:presLayoutVars>
      </dgm:prSet>
      <dgm:spPr/>
      <dgm:t>
        <a:bodyPr/>
        <a:lstStyle/>
        <a:p>
          <a:endParaRPr lang="en-US"/>
        </a:p>
      </dgm:t>
    </dgm:pt>
    <dgm:pt modelId="{25A713A3-2136-B443-825D-2E8372CC3B38}" type="pres">
      <dgm:prSet presAssocID="{D967771C-6899-D646-BE14-90396ED04A83}" presName="Name1" presStyleCnt="0"/>
      <dgm:spPr/>
    </dgm:pt>
    <dgm:pt modelId="{3CD977C4-C777-6547-B752-B597044488F7}" type="pres">
      <dgm:prSet presAssocID="{D967771C-6899-D646-BE14-90396ED04A83}" presName="cycle" presStyleCnt="0"/>
      <dgm:spPr/>
    </dgm:pt>
    <dgm:pt modelId="{0688AD27-7337-2246-B4D6-732EE59A04BC}" type="pres">
      <dgm:prSet presAssocID="{D967771C-6899-D646-BE14-90396ED04A83}" presName="srcNode" presStyleLbl="node1" presStyleIdx="0" presStyleCnt="1"/>
      <dgm:spPr/>
    </dgm:pt>
    <dgm:pt modelId="{9640B937-5B16-F943-8A5B-BD9EB7114DF7}" type="pres">
      <dgm:prSet presAssocID="{D967771C-6899-D646-BE14-90396ED04A83}" presName="conn" presStyleLbl="parChTrans1D2" presStyleIdx="0" presStyleCnt="1"/>
      <dgm:spPr/>
      <dgm:t>
        <a:bodyPr/>
        <a:lstStyle/>
        <a:p>
          <a:endParaRPr lang="en-US"/>
        </a:p>
      </dgm:t>
    </dgm:pt>
    <dgm:pt modelId="{56DD56AB-5323-BC4D-B52B-DDFD71D49714}" type="pres">
      <dgm:prSet presAssocID="{D967771C-6899-D646-BE14-90396ED04A83}" presName="extraNode" presStyleLbl="node1" presStyleIdx="0" presStyleCnt="1"/>
      <dgm:spPr/>
    </dgm:pt>
    <dgm:pt modelId="{002AEDE3-96F5-244F-8F82-0C2357B93D39}" type="pres">
      <dgm:prSet presAssocID="{D967771C-6899-D646-BE14-90396ED04A83}" presName="dstNode" presStyleLbl="node1" presStyleIdx="0" presStyleCnt="1"/>
      <dgm:spPr/>
    </dgm:pt>
    <dgm:pt modelId="{B2E8DC57-06C3-1849-8313-2AD14017063E}" type="pres">
      <dgm:prSet presAssocID="{06B86F58-1027-9041-9843-0E79E2DACB95}" presName="text_1" presStyleLbl="node1" presStyleIdx="0" presStyleCnt="1">
        <dgm:presLayoutVars>
          <dgm:bulletEnabled val="1"/>
        </dgm:presLayoutVars>
      </dgm:prSet>
      <dgm:spPr/>
      <dgm:t>
        <a:bodyPr/>
        <a:lstStyle/>
        <a:p>
          <a:endParaRPr lang="en-US"/>
        </a:p>
      </dgm:t>
    </dgm:pt>
    <dgm:pt modelId="{A9300854-2FCB-234D-96D1-82725B7F796F}" type="pres">
      <dgm:prSet presAssocID="{06B86F58-1027-9041-9843-0E79E2DACB95}" presName="accent_1" presStyleCnt="0"/>
      <dgm:spPr/>
    </dgm:pt>
    <dgm:pt modelId="{3F94EE85-FBF0-0649-9DAB-81C1E6012FAC}" type="pres">
      <dgm:prSet presAssocID="{06B86F58-1027-9041-9843-0E79E2DACB95}" presName="accentRepeatNode" presStyleLbl="solidFgAcc1" presStyleIdx="0" presStyleCnt="1"/>
      <dgm:spPr>
        <a:solidFill>
          <a:schemeClr val="accent2">
            <a:lumMod val="20000"/>
            <a:lumOff val="80000"/>
          </a:schemeClr>
        </a:solidFill>
        <a:ln>
          <a:solidFill>
            <a:schemeClr val="bg1">
              <a:lumMod val="85000"/>
            </a:schemeClr>
          </a:solidFill>
        </a:ln>
      </dgm:spPr>
      <dgm:t>
        <a:bodyPr/>
        <a:lstStyle/>
        <a:p>
          <a:endParaRPr lang="en-US"/>
        </a:p>
      </dgm:t>
    </dgm:pt>
  </dgm:ptLst>
  <dgm:cxnLst>
    <dgm:cxn modelId="{BD0E9E18-92C8-8C47-B0CA-6EB264034959}" type="presOf" srcId="{D967771C-6899-D646-BE14-90396ED04A83}" destId="{245649BE-0BA5-2A47-8F67-792F9A4F9DFD}" srcOrd="0" destOrd="0" presId="urn:microsoft.com/office/officeart/2008/layout/VerticalCurvedList"/>
    <dgm:cxn modelId="{B14369B9-47BB-3D4A-AB07-C3118E06612F}" srcId="{D967771C-6899-D646-BE14-90396ED04A83}" destId="{06B86F58-1027-9041-9843-0E79E2DACB95}" srcOrd="0" destOrd="0" parTransId="{CB7B4F11-9FE3-F04F-9896-32879C2A32D9}" sibTransId="{DDFF183E-F69D-F941-A839-E9CF7C9865D0}"/>
    <dgm:cxn modelId="{4F26280C-4FB7-1847-B10A-EFD4EB930CC5}" type="presOf" srcId="{06B86F58-1027-9041-9843-0E79E2DACB95}" destId="{B2E8DC57-06C3-1849-8313-2AD14017063E}" srcOrd="0" destOrd="0" presId="urn:microsoft.com/office/officeart/2008/layout/VerticalCurvedList"/>
    <dgm:cxn modelId="{A2702F30-027F-7E41-8A2F-6E71DEF87931}" type="presOf" srcId="{DDFF183E-F69D-F941-A839-E9CF7C9865D0}" destId="{9640B937-5B16-F943-8A5B-BD9EB7114DF7}" srcOrd="0" destOrd="0" presId="urn:microsoft.com/office/officeart/2008/layout/VerticalCurvedList"/>
    <dgm:cxn modelId="{76D030A0-32EB-D94B-BD5A-555AFE1F8DFF}" type="presParOf" srcId="{245649BE-0BA5-2A47-8F67-792F9A4F9DFD}" destId="{25A713A3-2136-B443-825D-2E8372CC3B38}" srcOrd="0" destOrd="0" presId="urn:microsoft.com/office/officeart/2008/layout/VerticalCurvedList"/>
    <dgm:cxn modelId="{4F3F4164-D3B8-B04D-B114-8545B109BC38}" type="presParOf" srcId="{25A713A3-2136-B443-825D-2E8372CC3B38}" destId="{3CD977C4-C777-6547-B752-B597044488F7}" srcOrd="0" destOrd="0" presId="urn:microsoft.com/office/officeart/2008/layout/VerticalCurvedList"/>
    <dgm:cxn modelId="{99A84A40-1F77-AB47-A78D-3077872EB198}" type="presParOf" srcId="{3CD977C4-C777-6547-B752-B597044488F7}" destId="{0688AD27-7337-2246-B4D6-732EE59A04BC}" srcOrd="0" destOrd="0" presId="urn:microsoft.com/office/officeart/2008/layout/VerticalCurvedList"/>
    <dgm:cxn modelId="{82B99981-BCC0-954D-AEAA-634E411E4142}" type="presParOf" srcId="{3CD977C4-C777-6547-B752-B597044488F7}" destId="{9640B937-5B16-F943-8A5B-BD9EB7114DF7}" srcOrd="1" destOrd="0" presId="urn:microsoft.com/office/officeart/2008/layout/VerticalCurvedList"/>
    <dgm:cxn modelId="{FC3B6D53-A66D-D341-90E3-0C9CBB9EB872}" type="presParOf" srcId="{3CD977C4-C777-6547-B752-B597044488F7}" destId="{56DD56AB-5323-BC4D-B52B-DDFD71D49714}" srcOrd="2" destOrd="0" presId="urn:microsoft.com/office/officeart/2008/layout/VerticalCurvedList"/>
    <dgm:cxn modelId="{901F3C0B-A399-AD49-B3CB-2423AC54B94F}" type="presParOf" srcId="{3CD977C4-C777-6547-B752-B597044488F7}" destId="{002AEDE3-96F5-244F-8F82-0C2357B93D39}" srcOrd="3" destOrd="0" presId="urn:microsoft.com/office/officeart/2008/layout/VerticalCurvedList"/>
    <dgm:cxn modelId="{BF2B3119-C6CB-8E4E-B219-7EBF9C8D12C5}" type="presParOf" srcId="{25A713A3-2136-B443-825D-2E8372CC3B38}" destId="{B2E8DC57-06C3-1849-8313-2AD14017063E}" srcOrd="1" destOrd="0" presId="urn:microsoft.com/office/officeart/2008/layout/VerticalCurvedList"/>
    <dgm:cxn modelId="{5531D68A-D1B3-D946-8963-31EAFAFE997F}" type="presParOf" srcId="{25A713A3-2136-B443-825D-2E8372CC3B38}" destId="{A9300854-2FCB-234D-96D1-82725B7F796F}" srcOrd="2" destOrd="0" presId="urn:microsoft.com/office/officeart/2008/layout/VerticalCurvedList"/>
    <dgm:cxn modelId="{60C606F4-7C6A-F343-9BB9-FB9F95381173}" type="presParOf" srcId="{A9300854-2FCB-234D-96D1-82725B7F796F}" destId="{3F94EE85-FBF0-0649-9DAB-81C1E6012FAC}"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EEC19B-4DF7-EA47-B909-5588E9BD72F7}"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281D12F4-3BC9-CB4D-9AD0-9C76E343BA71}">
      <dgm:prSet phldrT="[Text]"/>
      <dgm:spPr>
        <a:solidFill>
          <a:schemeClr val="accent4">
            <a:lumMod val="20000"/>
            <a:lumOff val="80000"/>
          </a:schemeClr>
        </a:solidFill>
        <a:ln>
          <a:solidFill>
            <a:schemeClr val="tx1">
              <a:lumMod val="50000"/>
              <a:lumOff val="50000"/>
            </a:schemeClr>
          </a:solidFill>
        </a:ln>
      </dgm:spPr>
      <dgm:t>
        <a:bodyPr/>
        <a:lstStyle/>
        <a:p>
          <a:r>
            <a:rPr lang="en-US" dirty="0" smtClean="0">
              <a:solidFill>
                <a:schemeClr val="tx1">
                  <a:lumMod val="75000"/>
                  <a:lumOff val="25000"/>
                </a:schemeClr>
              </a:solidFill>
            </a:rPr>
            <a:t>Estimating</a:t>
          </a:r>
          <a:r>
            <a:rPr lang="en-US" baseline="0" dirty="0" smtClean="0">
              <a:solidFill>
                <a:schemeClr val="tx1">
                  <a:lumMod val="75000"/>
                  <a:lumOff val="25000"/>
                </a:schemeClr>
              </a:solidFill>
            </a:rPr>
            <a:t> the Ekman depth from velocity data</a:t>
          </a:r>
          <a:endParaRPr lang="en-US" dirty="0">
            <a:solidFill>
              <a:schemeClr val="tx1">
                <a:lumMod val="75000"/>
                <a:lumOff val="25000"/>
              </a:schemeClr>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E37F6BC-D772-0F40-81BA-3DD7D0E9AC6E}" type="parTrans" cxnId="{A9D51E4F-08F1-7748-B09E-9178EE099BFE}">
      <dgm:prSet/>
      <dgm:spPr/>
      <dgm:t>
        <a:bodyPr/>
        <a:lstStyle/>
        <a:p>
          <a:endParaRPr lang="en-US"/>
        </a:p>
      </dgm:t>
    </dgm:pt>
    <dgm:pt modelId="{6DA3498A-89DA-4E43-ADBA-8216F3009AAA}" type="sibTrans" cxnId="{A9D51E4F-08F1-7748-B09E-9178EE099BFE}">
      <dgm:prSet/>
      <dgm:spPr/>
      <dgm:t>
        <a:bodyPr/>
        <a:lstStyle/>
        <a:p>
          <a:endParaRPr lang="en-US"/>
        </a:p>
      </dgm:t>
    </dgm:pt>
    <dgm:pt modelId="{B53D646C-860F-CD4A-B840-A8CB80034560}">
      <dgm:prSet phldrT="[Text]"/>
      <dgm:spPr>
        <a:solidFill>
          <a:schemeClr val="accent4">
            <a:lumMod val="20000"/>
            <a:lumOff val="80000"/>
          </a:schemeClr>
        </a:solidFill>
        <a:ln>
          <a:solidFill>
            <a:schemeClr val="tx1">
              <a:lumMod val="50000"/>
              <a:lumOff val="50000"/>
            </a:schemeClr>
          </a:solidFill>
        </a:ln>
      </dgm:spPr>
      <dgm:t>
        <a:bodyPr/>
        <a:lstStyle/>
        <a:p>
          <a:r>
            <a:rPr lang="en-US" dirty="0" smtClean="0">
              <a:solidFill>
                <a:schemeClr val="tx1">
                  <a:lumMod val="75000"/>
                  <a:lumOff val="25000"/>
                </a:schemeClr>
              </a:solidFill>
            </a:rPr>
            <a:t>Meridional Ekman transport derived from wind</a:t>
          </a:r>
          <a:r>
            <a:rPr lang="en-US" baseline="0" dirty="0" smtClean="0">
              <a:solidFill>
                <a:schemeClr val="tx1">
                  <a:lumMod val="75000"/>
                  <a:lumOff val="25000"/>
                </a:schemeClr>
              </a:solidFill>
            </a:rPr>
            <a:t> products</a:t>
          </a:r>
          <a:endParaRPr lang="en-US" dirty="0">
            <a:solidFill>
              <a:schemeClr val="tx1">
                <a:lumMod val="75000"/>
                <a:lumOff val="25000"/>
              </a:schemeClr>
            </a:solidFill>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2118C0A-9FAF-DD44-A57D-278E24AEF271}" type="parTrans" cxnId="{5A9ABC1E-1DA3-A047-A3E6-256A3FC54D9D}">
      <dgm:prSet/>
      <dgm:spPr>
        <a:ln>
          <a:solidFill>
            <a:schemeClr val="tx1">
              <a:lumMod val="50000"/>
              <a:lumOff val="50000"/>
            </a:schemeClr>
          </a:solidFill>
        </a:ln>
      </dgm:spPr>
      <dgm:t>
        <a:bodyPr/>
        <a:lstStyle/>
        <a:p>
          <a:endParaRPr lang="en-US"/>
        </a:p>
      </dgm:t>
    </dgm:pt>
    <dgm:pt modelId="{56EFF417-DF65-9C45-ADAF-21F8F7F3859E}" type="sibTrans" cxnId="{5A9ABC1E-1DA3-A047-A3E6-256A3FC54D9D}">
      <dgm:prSet/>
      <dgm:spPr/>
      <dgm:t>
        <a:bodyPr/>
        <a:lstStyle/>
        <a:p>
          <a:endParaRPr lang="en-US"/>
        </a:p>
      </dgm:t>
    </dgm:pt>
    <dgm:pt modelId="{27EE8677-E747-DD4C-8DFC-A7B4F89327AB}">
      <dgm:prSet phldrT="[Text]"/>
      <dgm:spPr>
        <a:solidFill>
          <a:schemeClr val="accent4">
            <a:lumMod val="20000"/>
            <a:lumOff val="80000"/>
          </a:schemeClr>
        </a:solidFill>
        <a:ln>
          <a:solidFill>
            <a:schemeClr val="tx1">
              <a:lumMod val="50000"/>
              <a:lumOff val="50000"/>
            </a:schemeClr>
          </a:solidFill>
        </a:ln>
      </dgm:spPr>
      <dgm:t>
        <a:bodyPr/>
        <a:lstStyle/>
        <a:p>
          <a:r>
            <a:rPr lang="en-US" dirty="0" smtClean="0">
              <a:solidFill>
                <a:schemeClr val="tx1">
                  <a:lumMod val="75000"/>
                  <a:lumOff val="25000"/>
                </a:schemeClr>
              </a:solidFill>
            </a:rPr>
            <a:t>Meridional geostrophic</a:t>
          </a:r>
          <a:r>
            <a:rPr lang="en-US" baseline="0" dirty="0" smtClean="0">
              <a:solidFill>
                <a:schemeClr val="tx1">
                  <a:lumMod val="75000"/>
                  <a:lumOff val="25000"/>
                </a:schemeClr>
              </a:solidFill>
            </a:rPr>
            <a:t> transport within the surface layer</a:t>
          </a:r>
          <a:endParaRPr lang="en-US" dirty="0">
            <a:solidFill>
              <a:schemeClr val="tx1">
                <a:lumMod val="75000"/>
                <a:lumOff val="25000"/>
              </a:schemeClr>
            </a:solidFill>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B77A3767-D06A-5743-AD93-EE912101D7B6}" type="parTrans" cxnId="{8476F26E-E208-034B-812F-F1646E685D04}">
      <dgm:prSet/>
      <dgm:spPr>
        <a:ln>
          <a:solidFill>
            <a:schemeClr val="tx1">
              <a:lumMod val="50000"/>
              <a:lumOff val="50000"/>
            </a:schemeClr>
          </a:solidFill>
        </a:ln>
      </dgm:spPr>
      <dgm:t>
        <a:bodyPr/>
        <a:lstStyle/>
        <a:p>
          <a:endParaRPr lang="en-US"/>
        </a:p>
      </dgm:t>
    </dgm:pt>
    <dgm:pt modelId="{8EF1A8BF-06A4-634A-9872-A05B09F457D5}" type="sibTrans" cxnId="{8476F26E-E208-034B-812F-F1646E685D04}">
      <dgm:prSet/>
      <dgm:spPr/>
      <dgm:t>
        <a:bodyPr/>
        <a:lstStyle/>
        <a:p>
          <a:endParaRPr lang="en-US"/>
        </a:p>
      </dgm:t>
    </dgm:pt>
    <dgm:pt modelId="{9697C122-DA81-E947-88B3-17CE8D0E440F}">
      <dgm:prSet phldrT="[Text]"/>
      <dgm:spPr>
        <a:solidFill>
          <a:schemeClr val="accent4">
            <a:lumMod val="20000"/>
            <a:lumOff val="80000"/>
          </a:schemeClr>
        </a:solidFill>
        <a:ln>
          <a:solidFill>
            <a:schemeClr val="tx1">
              <a:lumMod val="50000"/>
              <a:lumOff val="50000"/>
            </a:schemeClr>
          </a:solidFill>
        </a:ln>
      </dgm:spPr>
      <dgm:t>
        <a:bodyPr/>
        <a:lstStyle/>
        <a:p>
          <a:r>
            <a:rPr lang="en-US" dirty="0" smtClean="0">
              <a:solidFill>
                <a:schemeClr val="tx1">
                  <a:lumMod val="75000"/>
                  <a:lumOff val="25000"/>
                </a:schemeClr>
              </a:solidFill>
            </a:rPr>
            <a:t>Meridional net transport derived from velocity data</a:t>
          </a:r>
          <a:endParaRPr lang="en-US" dirty="0">
            <a:solidFill>
              <a:schemeClr val="tx1">
                <a:lumMod val="75000"/>
                <a:lumOff val="25000"/>
              </a:schemeClr>
            </a:solidFill>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5894966B-5DBD-F94B-AEB7-30A17AA4A8D5}" type="parTrans" cxnId="{9FEAA84C-62B6-8B45-8453-7E49B327D813}">
      <dgm:prSet/>
      <dgm:spPr>
        <a:ln>
          <a:solidFill>
            <a:schemeClr val="tx1">
              <a:lumMod val="50000"/>
              <a:lumOff val="50000"/>
            </a:schemeClr>
          </a:solidFill>
        </a:ln>
      </dgm:spPr>
      <dgm:t>
        <a:bodyPr/>
        <a:lstStyle/>
        <a:p>
          <a:endParaRPr lang="en-US"/>
        </a:p>
      </dgm:t>
    </dgm:pt>
    <dgm:pt modelId="{55B3D05E-303D-3F48-8DE2-C67CBFADB4F9}" type="sibTrans" cxnId="{9FEAA84C-62B6-8B45-8453-7E49B327D813}">
      <dgm:prSet/>
      <dgm:spPr/>
      <dgm:t>
        <a:bodyPr/>
        <a:lstStyle/>
        <a:p>
          <a:endParaRPr lang="en-US"/>
        </a:p>
      </dgm:t>
    </dgm:pt>
    <dgm:pt modelId="{B98A083A-C561-7D46-B70B-AD5C776DDE87}" type="pres">
      <dgm:prSet presAssocID="{F6EEC19B-4DF7-EA47-B909-5588E9BD72F7}" presName="hierChild1" presStyleCnt="0">
        <dgm:presLayoutVars>
          <dgm:orgChart val="1"/>
          <dgm:chPref val="1"/>
          <dgm:dir/>
          <dgm:animOne val="branch"/>
          <dgm:animLvl val="lvl"/>
          <dgm:resizeHandles/>
        </dgm:presLayoutVars>
      </dgm:prSet>
      <dgm:spPr/>
      <dgm:t>
        <a:bodyPr/>
        <a:lstStyle/>
        <a:p>
          <a:endParaRPr lang="en-US"/>
        </a:p>
      </dgm:t>
    </dgm:pt>
    <dgm:pt modelId="{A1133653-82D5-444F-B5D9-DC371B07A375}" type="pres">
      <dgm:prSet presAssocID="{281D12F4-3BC9-CB4D-9AD0-9C76E343BA71}" presName="hierRoot1" presStyleCnt="0">
        <dgm:presLayoutVars>
          <dgm:hierBranch val="init"/>
        </dgm:presLayoutVars>
      </dgm:prSet>
      <dgm:spPr/>
    </dgm:pt>
    <dgm:pt modelId="{F9136B59-05E3-1B46-9902-F06CF387328E}" type="pres">
      <dgm:prSet presAssocID="{281D12F4-3BC9-CB4D-9AD0-9C76E343BA71}" presName="rootComposite1" presStyleCnt="0"/>
      <dgm:spPr/>
    </dgm:pt>
    <dgm:pt modelId="{DC94C062-BB2C-B148-99E4-3A9DB8DCB72F}" type="pres">
      <dgm:prSet presAssocID="{281D12F4-3BC9-CB4D-9AD0-9C76E343BA71}" presName="rootText1" presStyleLbl="node0" presStyleIdx="0" presStyleCnt="1">
        <dgm:presLayoutVars>
          <dgm:chPref val="3"/>
        </dgm:presLayoutVars>
      </dgm:prSet>
      <dgm:spPr/>
      <dgm:t>
        <a:bodyPr/>
        <a:lstStyle/>
        <a:p>
          <a:endParaRPr lang="en-US"/>
        </a:p>
      </dgm:t>
    </dgm:pt>
    <dgm:pt modelId="{0B0DD5DD-DE53-B34B-94E4-7F8EE5EF8D6C}" type="pres">
      <dgm:prSet presAssocID="{281D12F4-3BC9-CB4D-9AD0-9C76E343BA71}" presName="rootConnector1" presStyleLbl="node1" presStyleIdx="0" presStyleCnt="0"/>
      <dgm:spPr/>
      <dgm:t>
        <a:bodyPr/>
        <a:lstStyle/>
        <a:p>
          <a:endParaRPr lang="en-US"/>
        </a:p>
      </dgm:t>
    </dgm:pt>
    <dgm:pt modelId="{A65D3804-C9EC-D04D-BF06-7ED92205CB07}" type="pres">
      <dgm:prSet presAssocID="{281D12F4-3BC9-CB4D-9AD0-9C76E343BA71}" presName="hierChild2" presStyleCnt="0"/>
      <dgm:spPr/>
    </dgm:pt>
    <dgm:pt modelId="{284B4782-0DCB-944E-84D4-8D7BD3887763}" type="pres">
      <dgm:prSet presAssocID="{B2118C0A-9FAF-DD44-A57D-278E24AEF271}" presName="Name37" presStyleLbl="parChTrans1D2" presStyleIdx="0" presStyleCnt="3"/>
      <dgm:spPr/>
      <dgm:t>
        <a:bodyPr/>
        <a:lstStyle/>
        <a:p>
          <a:endParaRPr lang="en-US"/>
        </a:p>
      </dgm:t>
    </dgm:pt>
    <dgm:pt modelId="{0FBA8263-F9C3-5C46-97F3-1BD74E92A4F9}" type="pres">
      <dgm:prSet presAssocID="{B53D646C-860F-CD4A-B840-A8CB80034560}" presName="hierRoot2" presStyleCnt="0">
        <dgm:presLayoutVars>
          <dgm:hierBranch val="init"/>
        </dgm:presLayoutVars>
      </dgm:prSet>
      <dgm:spPr/>
    </dgm:pt>
    <dgm:pt modelId="{44E185C7-1BC6-744E-B462-9AEE402B9BDA}" type="pres">
      <dgm:prSet presAssocID="{B53D646C-860F-CD4A-B840-A8CB80034560}" presName="rootComposite" presStyleCnt="0"/>
      <dgm:spPr/>
    </dgm:pt>
    <dgm:pt modelId="{15B0A86A-1A8A-CA42-853A-B75DB3E5D689}" type="pres">
      <dgm:prSet presAssocID="{B53D646C-860F-CD4A-B840-A8CB80034560}" presName="rootText" presStyleLbl="node2" presStyleIdx="0" presStyleCnt="3">
        <dgm:presLayoutVars>
          <dgm:chPref val="3"/>
        </dgm:presLayoutVars>
      </dgm:prSet>
      <dgm:spPr/>
      <dgm:t>
        <a:bodyPr/>
        <a:lstStyle/>
        <a:p>
          <a:endParaRPr lang="en-US"/>
        </a:p>
      </dgm:t>
    </dgm:pt>
    <dgm:pt modelId="{F81578A9-D621-7741-81E0-B0961923BC65}" type="pres">
      <dgm:prSet presAssocID="{B53D646C-860F-CD4A-B840-A8CB80034560}" presName="rootConnector" presStyleLbl="node2" presStyleIdx="0" presStyleCnt="3"/>
      <dgm:spPr/>
      <dgm:t>
        <a:bodyPr/>
        <a:lstStyle/>
        <a:p>
          <a:endParaRPr lang="en-US"/>
        </a:p>
      </dgm:t>
    </dgm:pt>
    <dgm:pt modelId="{5B2A0A54-353C-5F4D-8EB2-149670F221FB}" type="pres">
      <dgm:prSet presAssocID="{B53D646C-860F-CD4A-B840-A8CB80034560}" presName="hierChild4" presStyleCnt="0"/>
      <dgm:spPr/>
    </dgm:pt>
    <dgm:pt modelId="{53A547CD-797D-874D-9F9E-C1733AE48268}" type="pres">
      <dgm:prSet presAssocID="{B53D646C-860F-CD4A-B840-A8CB80034560}" presName="hierChild5" presStyleCnt="0"/>
      <dgm:spPr/>
    </dgm:pt>
    <dgm:pt modelId="{1C2A06E4-9561-E64D-A32D-3C5580F1B62A}" type="pres">
      <dgm:prSet presAssocID="{B77A3767-D06A-5743-AD93-EE912101D7B6}" presName="Name37" presStyleLbl="parChTrans1D2" presStyleIdx="1" presStyleCnt="3"/>
      <dgm:spPr/>
      <dgm:t>
        <a:bodyPr/>
        <a:lstStyle/>
        <a:p>
          <a:endParaRPr lang="en-US"/>
        </a:p>
      </dgm:t>
    </dgm:pt>
    <dgm:pt modelId="{54823F3E-35C9-8949-BA98-C2E9C58EFCA3}" type="pres">
      <dgm:prSet presAssocID="{27EE8677-E747-DD4C-8DFC-A7B4F89327AB}" presName="hierRoot2" presStyleCnt="0">
        <dgm:presLayoutVars>
          <dgm:hierBranch val="init"/>
        </dgm:presLayoutVars>
      </dgm:prSet>
      <dgm:spPr/>
    </dgm:pt>
    <dgm:pt modelId="{5045FD78-D291-8143-94AA-63A41D55171F}" type="pres">
      <dgm:prSet presAssocID="{27EE8677-E747-DD4C-8DFC-A7B4F89327AB}" presName="rootComposite" presStyleCnt="0"/>
      <dgm:spPr/>
    </dgm:pt>
    <dgm:pt modelId="{C1CA1517-5F93-874C-8243-B6813AB5CFC3}" type="pres">
      <dgm:prSet presAssocID="{27EE8677-E747-DD4C-8DFC-A7B4F89327AB}" presName="rootText" presStyleLbl="node2" presStyleIdx="1" presStyleCnt="3">
        <dgm:presLayoutVars>
          <dgm:chPref val="3"/>
        </dgm:presLayoutVars>
      </dgm:prSet>
      <dgm:spPr/>
      <dgm:t>
        <a:bodyPr/>
        <a:lstStyle/>
        <a:p>
          <a:endParaRPr lang="en-US"/>
        </a:p>
      </dgm:t>
    </dgm:pt>
    <dgm:pt modelId="{56352CF9-68DD-3140-8993-B4E08139312A}" type="pres">
      <dgm:prSet presAssocID="{27EE8677-E747-DD4C-8DFC-A7B4F89327AB}" presName="rootConnector" presStyleLbl="node2" presStyleIdx="1" presStyleCnt="3"/>
      <dgm:spPr/>
      <dgm:t>
        <a:bodyPr/>
        <a:lstStyle/>
        <a:p>
          <a:endParaRPr lang="en-US"/>
        </a:p>
      </dgm:t>
    </dgm:pt>
    <dgm:pt modelId="{20DA964C-C227-9148-8559-8A9B57CF0919}" type="pres">
      <dgm:prSet presAssocID="{27EE8677-E747-DD4C-8DFC-A7B4F89327AB}" presName="hierChild4" presStyleCnt="0"/>
      <dgm:spPr/>
    </dgm:pt>
    <dgm:pt modelId="{6FA0291E-540C-6349-9A05-28C19C0D8867}" type="pres">
      <dgm:prSet presAssocID="{27EE8677-E747-DD4C-8DFC-A7B4F89327AB}" presName="hierChild5" presStyleCnt="0"/>
      <dgm:spPr/>
    </dgm:pt>
    <dgm:pt modelId="{D3B5B728-B014-7D40-88E9-F6A03A1F973F}" type="pres">
      <dgm:prSet presAssocID="{5894966B-5DBD-F94B-AEB7-30A17AA4A8D5}" presName="Name37" presStyleLbl="parChTrans1D2" presStyleIdx="2" presStyleCnt="3"/>
      <dgm:spPr/>
      <dgm:t>
        <a:bodyPr/>
        <a:lstStyle/>
        <a:p>
          <a:endParaRPr lang="en-US"/>
        </a:p>
      </dgm:t>
    </dgm:pt>
    <dgm:pt modelId="{A7278AC7-2C38-254C-AAFB-2412F3C3D782}" type="pres">
      <dgm:prSet presAssocID="{9697C122-DA81-E947-88B3-17CE8D0E440F}" presName="hierRoot2" presStyleCnt="0">
        <dgm:presLayoutVars>
          <dgm:hierBranch val="init"/>
        </dgm:presLayoutVars>
      </dgm:prSet>
      <dgm:spPr/>
    </dgm:pt>
    <dgm:pt modelId="{B042983A-32D9-1840-A738-5E43B7493752}" type="pres">
      <dgm:prSet presAssocID="{9697C122-DA81-E947-88B3-17CE8D0E440F}" presName="rootComposite" presStyleCnt="0"/>
      <dgm:spPr/>
    </dgm:pt>
    <dgm:pt modelId="{EA06B5DF-8FE7-FC41-BD16-A4EC5BF7AF9C}" type="pres">
      <dgm:prSet presAssocID="{9697C122-DA81-E947-88B3-17CE8D0E440F}" presName="rootText" presStyleLbl="node2" presStyleIdx="2" presStyleCnt="3">
        <dgm:presLayoutVars>
          <dgm:chPref val="3"/>
        </dgm:presLayoutVars>
      </dgm:prSet>
      <dgm:spPr/>
      <dgm:t>
        <a:bodyPr/>
        <a:lstStyle/>
        <a:p>
          <a:endParaRPr lang="en-US"/>
        </a:p>
      </dgm:t>
    </dgm:pt>
    <dgm:pt modelId="{849C760F-F6FC-C342-A415-EE2428F7B022}" type="pres">
      <dgm:prSet presAssocID="{9697C122-DA81-E947-88B3-17CE8D0E440F}" presName="rootConnector" presStyleLbl="node2" presStyleIdx="2" presStyleCnt="3"/>
      <dgm:spPr/>
      <dgm:t>
        <a:bodyPr/>
        <a:lstStyle/>
        <a:p>
          <a:endParaRPr lang="en-US"/>
        </a:p>
      </dgm:t>
    </dgm:pt>
    <dgm:pt modelId="{23DCE184-0C0A-0A44-9144-B98A444B3F07}" type="pres">
      <dgm:prSet presAssocID="{9697C122-DA81-E947-88B3-17CE8D0E440F}" presName="hierChild4" presStyleCnt="0"/>
      <dgm:spPr/>
    </dgm:pt>
    <dgm:pt modelId="{9C5E509A-75E8-164F-8053-6A7646630F61}" type="pres">
      <dgm:prSet presAssocID="{9697C122-DA81-E947-88B3-17CE8D0E440F}" presName="hierChild5" presStyleCnt="0"/>
      <dgm:spPr/>
    </dgm:pt>
    <dgm:pt modelId="{C784B7CE-1624-CF4A-BAD7-15EAFCA6CF3B}" type="pres">
      <dgm:prSet presAssocID="{281D12F4-3BC9-CB4D-9AD0-9C76E343BA71}" presName="hierChild3" presStyleCnt="0"/>
      <dgm:spPr/>
    </dgm:pt>
  </dgm:ptLst>
  <dgm:cxnLst>
    <dgm:cxn modelId="{F607D706-DAC0-C449-AAB0-EED868734F51}" type="presOf" srcId="{B2118C0A-9FAF-DD44-A57D-278E24AEF271}" destId="{284B4782-0DCB-944E-84D4-8D7BD3887763}" srcOrd="0" destOrd="0" presId="urn:microsoft.com/office/officeart/2005/8/layout/orgChart1"/>
    <dgm:cxn modelId="{BD7A407C-8CEC-3A4C-B9AD-A515B0BAD1AA}" type="presOf" srcId="{B53D646C-860F-CD4A-B840-A8CB80034560}" destId="{15B0A86A-1A8A-CA42-853A-B75DB3E5D689}" srcOrd="0" destOrd="0" presId="urn:microsoft.com/office/officeart/2005/8/layout/orgChart1"/>
    <dgm:cxn modelId="{4E8383EE-0972-2541-BDD1-73085F234771}" type="presOf" srcId="{5894966B-5DBD-F94B-AEB7-30A17AA4A8D5}" destId="{D3B5B728-B014-7D40-88E9-F6A03A1F973F}" srcOrd="0" destOrd="0" presId="urn:microsoft.com/office/officeart/2005/8/layout/orgChart1"/>
    <dgm:cxn modelId="{9FEAA84C-62B6-8B45-8453-7E49B327D813}" srcId="{281D12F4-3BC9-CB4D-9AD0-9C76E343BA71}" destId="{9697C122-DA81-E947-88B3-17CE8D0E440F}" srcOrd="2" destOrd="0" parTransId="{5894966B-5DBD-F94B-AEB7-30A17AA4A8D5}" sibTransId="{55B3D05E-303D-3F48-8DE2-C67CBFADB4F9}"/>
    <dgm:cxn modelId="{B1F795AE-6EEF-1847-8810-7642025F9E75}" type="presOf" srcId="{27EE8677-E747-DD4C-8DFC-A7B4F89327AB}" destId="{56352CF9-68DD-3140-8993-B4E08139312A}" srcOrd="1" destOrd="0" presId="urn:microsoft.com/office/officeart/2005/8/layout/orgChart1"/>
    <dgm:cxn modelId="{95719108-4344-6A45-A888-0AD607647FF1}" type="presOf" srcId="{27EE8677-E747-DD4C-8DFC-A7B4F89327AB}" destId="{C1CA1517-5F93-874C-8243-B6813AB5CFC3}" srcOrd="0" destOrd="0" presId="urn:microsoft.com/office/officeart/2005/8/layout/orgChart1"/>
    <dgm:cxn modelId="{E9CD372E-F3B1-374F-B22A-447CEC03C305}" type="presOf" srcId="{9697C122-DA81-E947-88B3-17CE8D0E440F}" destId="{849C760F-F6FC-C342-A415-EE2428F7B022}" srcOrd="1" destOrd="0" presId="urn:microsoft.com/office/officeart/2005/8/layout/orgChart1"/>
    <dgm:cxn modelId="{BDD18511-1CC2-FD41-B502-ED4BA3196D0C}" type="presOf" srcId="{281D12F4-3BC9-CB4D-9AD0-9C76E343BA71}" destId="{DC94C062-BB2C-B148-99E4-3A9DB8DCB72F}" srcOrd="0" destOrd="0" presId="urn:microsoft.com/office/officeart/2005/8/layout/orgChart1"/>
    <dgm:cxn modelId="{5A9ABC1E-1DA3-A047-A3E6-256A3FC54D9D}" srcId="{281D12F4-3BC9-CB4D-9AD0-9C76E343BA71}" destId="{B53D646C-860F-CD4A-B840-A8CB80034560}" srcOrd="0" destOrd="0" parTransId="{B2118C0A-9FAF-DD44-A57D-278E24AEF271}" sibTransId="{56EFF417-DF65-9C45-ADAF-21F8F7F3859E}"/>
    <dgm:cxn modelId="{8476F26E-E208-034B-812F-F1646E685D04}" srcId="{281D12F4-3BC9-CB4D-9AD0-9C76E343BA71}" destId="{27EE8677-E747-DD4C-8DFC-A7B4F89327AB}" srcOrd="1" destOrd="0" parTransId="{B77A3767-D06A-5743-AD93-EE912101D7B6}" sibTransId="{8EF1A8BF-06A4-634A-9872-A05B09F457D5}"/>
    <dgm:cxn modelId="{95319D60-A700-D34B-9B5C-C43A5EE22F6F}" type="presOf" srcId="{B53D646C-860F-CD4A-B840-A8CB80034560}" destId="{F81578A9-D621-7741-81E0-B0961923BC65}" srcOrd="1" destOrd="0" presId="urn:microsoft.com/office/officeart/2005/8/layout/orgChart1"/>
    <dgm:cxn modelId="{B5B18B96-5E3D-C94E-A9B2-63E580F4525B}" type="presOf" srcId="{281D12F4-3BC9-CB4D-9AD0-9C76E343BA71}" destId="{0B0DD5DD-DE53-B34B-94E4-7F8EE5EF8D6C}" srcOrd="1" destOrd="0" presId="urn:microsoft.com/office/officeart/2005/8/layout/orgChart1"/>
    <dgm:cxn modelId="{A9D51E4F-08F1-7748-B09E-9178EE099BFE}" srcId="{F6EEC19B-4DF7-EA47-B909-5588E9BD72F7}" destId="{281D12F4-3BC9-CB4D-9AD0-9C76E343BA71}" srcOrd="0" destOrd="0" parTransId="{3E37F6BC-D772-0F40-81BA-3DD7D0E9AC6E}" sibTransId="{6DA3498A-89DA-4E43-ADBA-8216F3009AAA}"/>
    <dgm:cxn modelId="{B21D5E1D-6AC1-3F40-84CC-EC85864D3FDE}" type="presOf" srcId="{B77A3767-D06A-5743-AD93-EE912101D7B6}" destId="{1C2A06E4-9561-E64D-A32D-3C5580F1B62A}" srcOrd="0" destOrd="0" presId="urn:microsoft.com/office/officeart/2005/8/layout/orgChart1"/>
    <dgm:cxn modelId="{A0EFC318-EC50-1246-B9FC-91BC1328E34B}" type="presOf" srcId="{9697C122-DA81-E947-88B3-17CE8D0E440F}" destId="{EA06B5DF-8FE7-FC41-BD16-A4EC5BF7AF9C}" srcOrd="0" destOrd="0" presId="urn:microsoft.com/office/officeart/2005/8/layout/orgChart1"/>
    <dgm:cxn modelId="{824FDD59-D949-904D-BCBD-2ABC1DDF11E7}" type="presOf" srcId="{F6EEC19B-4DF7-EA47-B909-5588E9BD72F7}" destId="{B98A083A-C561-7D46-B70B-AD5C776DDE87}" srcOrd="0" destOrd="0" presId="urn:microsoft.com/office/officeart/2005/8/layout/orgChart1"/>
    <dgm:cxn modelId="{6CA02B68-6073-DE4F-9462-68EFC2A24B06}" type="presParOf" srcId="{B98A083A-C561-7D46-B70B-AD5C776DDE87}" destId="{A1133653-82D5-444F-B5D9-DC371B07A375}" srcOrd="0" destOrd="0" presId="urn:microsoft.com/office/officeart/2005/8/layout/orgChart1"/>
    <dgm:cxn modelId="{5980BABF-9A44-224B-ACFB-D3D13AED71CB}" type="presParOf" srcId="{A1133653-82D5-444F-B5D9-DC371B07A375}" destId="{F9136B59-05E3-1B46-9902-F06CF387328E}" srcOrd="0" destOrd="0" presId="urn:microsoft.com/office/officeart/2005/8/layout/orgChart1"/>
    <dgm:cxn modelId="{856EA827-8077-F849-8914-E9326C2A7461}" type="presParOf" srcId="{F9136B59-05E3-1B46-9902-F06CF387328E}" destId="{DC94C062-BB2C-B148-99E4-3A9DB8DCB72F}" srcOrd="0" destOrd="0" presId="urn:microsoft.com/office/officeart/2005/8/layout/orgChart1"/>
    <dgm:cxn modelId="{A059B9BE-2D8C-2F42-94DB-8D6BA692442B}" type="presParOf" srcId="{F9136B59-05E3-1B46-9902-F06CF387328E}" destId="{0B0DD5DD-DE53-B34B-94E4-7F8EE5EF8D6C}" srcOrd="1" destOrd="0" presId="urn:microsoft.com/office/officeart/2005/8/layout/orgChart1"/>
    <dgm:cxn modelId="{0396E3BF-E665-F443-A438-A2FBBC5A2528}" type="presParOf" srcId="{A1133653-82D5-444F-B5D9-DC371B07A375}" destId="{A65D3804-C9EC-D04D-BF06-7ED92205CB07}" srcOrd="1" destOrd="0" presId="urn:microsoft.com/office/officeart/2005/8/layout/orgChart1"/>
    <dgm:cxn modelId="{F54AE231-2336-CE44-9BD7-EE138D1F23AB}" type="presParOf" srcId="{A65D3804-C9EC-D04D-BF06-7ED92205CB07}" destId="{284B4782-0DCB-944E-84D4-8D7BD3887763}" srcOrd="0" destOrd="0" presId="urn:microsoft.com/office/officeart/2005/8/layout/orgChart1"/>
    <dgm:cxn modelId="{73E8CB28-E18D-0C47-A512-F61388E56347}" type="presParOf" srcId="{A65D3804-C9EC-D04D-BF06-7ED92205CB07}" destId="{0FBA8263-F9C3-5C46-97F3-1BD74E92A4F9}" srcOrd="1" destOrd="0" presId="urn:microsoft.com/office/officeart/2005/8/layout/orgChart1"/>
    <dgm:cxn modelId="{86DEC4AC-5ECF-D44B-9FBF-A63AFCC47E93}" type="presParOf" srcId="{0FBA8263-F9C3-5C46-97F3-1BD74E92A4F9}" destId="{44E185C7-1BC6-744E-B462-9AEE402B9BDA}" srcOrd="0" destOrd="0" presId="urn:microsoft.com/office/officeart/2005/8/layout/orgChart1"/>
    <dgm:cxn modelId="{D09B23A2-A66C-E448-BA51-117999827D82}" type="presParOf" srcId="{44E185C7-1BC6-744E-B462-9AEE402B9BDA}" destId="{15B0A86A-1A8A-CA42-853A-B75DB3E5D689}" srcOrd="0" destOrd="0" presId="urn:microsoft.com/office/officeart/2005/8/layout/orgChart1"/>
    <dgm:cxn modelId="{C6AF4985-909C-9345-B8E5-7DCD51169692}" type="presParOf" srcId="{44E185C7-1BC6-744E-B462-9AEE402B9BDA}" destId="{F81578A9-D621-7741-81E0-B0961923BC65}" srcOrd="1" destOrd="0" presId="urn:microsoft.com/office/officeart/2005/8/layout/orgChart1"/>
    <dgm:cxn modelId="{640E0409-3300-BD43-BFD3-7982040C5B35}" type="presParOf" srcId="{0FBA8263-F9C3-5C46-97F3-1BD74E92A4F9}" destId="{5B2A0A54-353C-5F4D-8EB2-149670F221FB}" srcOrd="1" destOrd="0" presId="urn:microsoft.com/office/officeart/2005/8/layout/orgChart1"/>
    <dgm:cxn modelId="{D060EF37-D342-204B-8E34-3A76B2E1A438}" type="presParOf" srcId="{0FBA8263-F9C3-5C46-97F3-1BD74E92A4F9}" destId="{53A547CD-797D-874D-9F9E-C1733AE48268}" srcOrd="2" destOrd="0" presId="urn:microsoft.com/office/officeart/2005/8/layout/orgChart1"/>
    <dgm:cxn modelId="{99D4C30C-4B5F-2F43-AC26-626C852A4D62}" type="presParOf" srcId="{A65D3804-C9EC-D04D-BF06-7ED92205CB07}" destId="{1C2A06E4-9561-E64D-A32D-3C5580F1B62A}" srcOrd="2" destOrd="0" presId="urn:microsoft.com/office/officeart/2005/8/layout/orgChart1"/>
    <dgm:cxn modelId="{9265BF09-AD3C-7945-93E9-98BCA9771BB7}" type="presParOf" srcId="{A65D3804-C9EC-D04D-BF06-7ED92205CB07}" destId="{54823F3E-35C9-8949-BA98-C2E9C58EFCA3}" srcOrd="3" destOrd="0" presId="urn:microsoft.com/office/officeart/2005/8/layout/orgChart1"/>
    <dgm:cxn modelId="{2E924444-61DB-8844-BCB8-9B336CC7E8CC}" type="presParOf" srcId="{54823F3E-35C9-8949-BA98-C2E9C58EFCA3}" destId="{5045FD78-D291-8143-94AA-63A41D55171F}" srcOrd="0" destOrd="0" presId="urn:microsoft.com/office/officeart/2005/8/layout/orgChart1"/>
    <dgm:cxn modelId="{06E018A8-8823-234B-96A8-A13471E2E05C}" type="presParOf" srcId="{5045FD78-D291-8143-94AA-63A41D55171F}" destId="{C1CA1517-5F93-874C-8243-B6813AB5CFC3}" srcOrd="0" destOrd="0" presId="urn:microsoft.com/office/officeart/2005/8/layout/orgChart1"/>
    <dgm:cxn modelId="{13061F98-9AFF-7345-A156-7574AEBF65BD}" type="presParOf" srcId="{5045FD78-D291-8143-94AA-63A41D55171F}" destId="{56352CF9-68DD-3140-8993-B4E08139312A}" srcOrd="1" destOrd="0" presId="urn:microsoft.com/office/officeart/2005/8/layout/orgChart1"/>
    <dgm:cxn modelId="{2BC7F62F-949F-8E42-ABC7-4530922F9D5C}" type="presParOf" srcId="{54823F3E-35C9-8949-BA98-C2E9C58EFCA3}" destId="{20DA964C-C227-9148-8559-8A9B57CF0919}" srcOrd="1" destOrd="0" presId="urn:microsoft.com/office/officeart/2005/8/layout/orgChart1"/>
    <dgm:cxn modelId="{41871591-09FE-8D43-A0B8-89660F07E0F0}" type="presParOf" srcId="{54823F3E-35C9-8949-BA98-C2E9C58EFCA3}" destId="{6FA0291E-540C-6349-9A05-28C19C0D8867}" srcOrd="2" destOrd="0" presId="urn:microsoft.com/office/officeart/2005/8/layout/orgChart1"/>
    <dgm:cxn modelId="{018C4CF6-A2E3-3741-B0CE-E1AF3DD661D4}" type="presParOf" srcId="{A65D3804-C9EC-D04D-BF06-7ED92205CB07}" destId="{D3B5B728-B014-7D40-88E9-F6A03A1F973F}" srcOrd="4" destOrd="0" presId="urn:microsoft.com/office/officeart/2005/8/layout/orgChart1"/>
    <dgm:cxn modelId="{A6F68D40-B682-1C47-A28A-D2494AA7CA8C}" type="presParOf" srcId="{A65D3804-C9EC-D04D-BF06-7ED92205CB07}" destId="{A7278AC7-2C38-254C-AAFB-2412F3C3D782}" srcOrd="5" destOrd="0" presId="urn:microsoft.com/office/officeart/2005/8/layout/orgChart1"/>
    <dgm:cxn modelId="{4219CE5C-A368-8347-9E7D-CF923A287648}" type="presParOf" srcId="{A7278AC7-2C38-254C-AAFB-2412F3C3D782}" destId="{B042983A-32D9-1840-A738-5E43B7493752}" srcOrd="0" destOrd="0" presId="urn:microsoft.com/office/officeart/2005/8/layout/orgChart1"/>
    <dgm:cxn modelId="{2EAE24CC-46DB-6A4F-ADAF-ECA4E7929439}" type="presParOf" srcId="{B042983A-32D9-1840-A738-5E43B7493752}" destId="{EA06B5DF-8FE7-FC41-BD16-A4EC5BF7AF9C}" srcOrd="0" destOrd="0" presId="urn:microsoft.com/office/officeart/2005/8/layout/orgChart1"/>
    <dgm:cxn modelId="{F9F84280-1D50-1048-9B6F-0243FD5468A0}" type="presParOf" srcId="{B042983A-32D9-1840-A738-5E43B7493752}" destId="{849C760F-F6FC-C342-A415-EE2428F7B022}" srcOrd="1" destOrd="0" presId="urn:microsoft.com/office/officeart/2005/8/layout/orgChart1"/>
    <dgm:cxn modelId="{A7146862-A82E-FB42-808E-8067EA249146}" type="presParOf" srcId="{A7278AC7-2C38-254C-AAFB-2412F3C3D782}" destId="{23DCE184-0C0A-0A44-9144-B98A444B3F07}" srcOrd="1" destOrd="0" presId="urn:microsoft.com/office/officeart/2005/8/layout/orgChart1"/>
    <dgm:cxn modelId="{35DCC566-32CB-6146-BDAC-7EC6445154E2}" type="presParOf" srcId="{A7278AC7-2C38-254C-AAFB-2412F3C3D782}" destId="{9C5E509A-75E8-164F-8053-6A7646630F61}" srcOrd="2" destOrd="0" presId="urn:microsoft.com/office/officeart/2005/8/layout/orgChart1"/>
    <dgm:cxn modelId="{8BA78EA3-1F48-624E-B011-D504542C6BA7}" type="presParOf" srcId="{A1133653-82D5-444F-B5D9-DC371B07A375}" destId="{C784B7CE-1624-CF4A-BAD7-15EAFCA6CF3B}"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EEC19B-4DF7-EA47-B909-5588E9BD72F7}"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281D12F4-3BC9-CB4D-9AD0-9C76E343BA71}">
      <dgm:prSet phldrT="[Text]" custT="1"/>
      <dgm:spPr>
        <a:solidFill>
          <a:schemeClr val="accent5">
            <a:lumMod val="20000"/>
            <a:lumOff val="80000"/>
          </a:schemeClr>
        </a:solidFill>
        <a:ln>
          <a:solidFill>
            <a:schemeClr val="tx1">
              <a:lumMod val="65000"/>
              <a:lumOff val="35000"/>
            </a:schemeClr>
          </a:solidFill>
        </a:ln>
      </dgm:spPr>
      <dgm:t>
        <a:bodyPr/>
        <a:lstStyle/>
        <a:p>
          <a:r>
            <a:rPr lang="en-US" sz="2000" dirty="0" smtClean="0">
              <a:solidFill>
                <a:schemeClr val="tx1">
                  <a:lumMod val="75000"/>
                  <a:lumOff val="25000"/>
                </a:schemeClr>
              </a:solidFill>
            </a:rPr>
            <a:t>Estimating</a:t>
          </a:r>
          <a:r>
            <a:rPr lang="en-US" sz="2000" baseline="0" dirty="0" smtClean="0">
              <a:solidFill>
                <a:schemeClr val="tx1">
                  <a:lumMod val="75000"/>
                  <a:lumOff val="25000"/>
                </a:schemeClr>
              </a:solidFill>
            </a:rPr>
            <a:t> the lower boundary of the thermocline layer from geostrophic velocity data</a:t>
          </a:r>
          <a:endParaRPr lang="en-US" sz="2000" dirty="0">
            <a:solidFill>
              <a:schemeClr val="tx1">
                <a:lumMod val="75000"/>
                <a:lumOff val="25000"/>
              </a:schemeClr>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E37F6BC-D772-0F40-81BA-3DD7D0E9AC6E}" type="parTrans" cxnId="{A9D51E4F-08F1-7748-B09E-9178EE099BFE}">
      <dgm:prSet/>
      <dgm:spPr/>
      <dgm:t>
        <a:bodyPr/>
        <a:lstStyle/>
        <a:p>
          <a:endParaRPr lang="en-US"/>
        </a:p>
      </dgm:t>
    </dgm:pt>
    <dgm:pt modelId="{6DA3498A-89DA-4E43-ADBA-8216F3009AAA}" type="sibTrans" cxnId="{A9D51E4F-08F1-7748-B09E-9178EE099BFE}">
      <dgm:prSet/>
      <dgm:spPr/>
      <dgm:t>
        <a:bodyPr/>
        <a:lstStyle/>
        <a:p>
          <a:endParaRPr lang="en-US"/>
        </a:p>
      </dgm:t>
    </dgm:pt>
    <dgm:pt modelId="{B53D646C-860F-CD4A-B840-A8CB80034560}">
      <dgm:prSet phldrT="[Text]" custT="1"/>
      <dgm:spPr>
        <a:solidFill>
          <a:schemeClr val="accent5">
            <a:lumMod val="20000"/>
            <a:lumOff val="80000"/>
          </a:schemeClr>
        </a:solidFill>
        <a:ln>
          <a:solidFill>
            <a:schemeClr val="tx1">
              <a:lumMod val="65000"/>
              <a:lumOff val="35000"/>
            </a:schemeClr>
          </a:solidFill>
        </a:ln>
      </dgm:spPr>
      <dgm:t>
        <a:bodyPr/>
        <a:lstStyle/>
        <a:p>
          <a:r>
            <a:rPr lang="en-US" sz="2000" dirty="0" smtClean="0">
              <a:solidFill>
                <a:schemeClr val="tx1">
                  <a:lumMod val="75000"/>
                  <a:lumOff val="25000"/>
                </a:schemeClr>
              </a:solidFill>
            </a:rPr>
            <a:t>Horizontal view of meridional geostrophic transport within the thermocline</a:t>
          </a:r>
          <a:r>
            <a:rPr lang="en-US" sz="2000" baseline="0" dirty="0" smtClean="0">
              <a:solidFill>
                <a:schemeClr val="tx1">
                  <a:lumMod val="75000"/>
                  <a:lumOff val="25000"/>
                </a:schemeClr>
              </a:solidFill>
            </a:rPr>
            <a:t> layer</a:t>
          </a:r>
          <a:endParaRPr lang="en-US" sz="2000" dirty="0">
            <a:solidFill>
              <a:schemeClr val="tx1">
                <a:lumMod val="75000"/>
                <a:lumOff val="25000"/>
              </a:schemeClr>
            </a:solidFill>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2118C0A-9FAF-DD44-A57D-278E24AEF271}" type="parTrans" cxnId="{5A9ABC1E-1DA3-A047-A3E6-256A3FC54D9D}">
      <dgm:prSet/>
      <dgm:spPr>
        <a:ln>
          <a:solidFill>
            <a:schemeClr val="tx1">
              <a:lumMod val="50000"/>
              <a:lumOff val="50000"/>
            </a:schemeClr>
          </a:solidFill>
        </a:ln>
      </dgm:spPr>
      <dgm:t>
        <a:bodyPr/>
        <a:lstStyle/>
        <a:p>
          <a:endParaRPr lang="en-US"/>
        </a:p>
      </dgm:t>
    </dgm:pt>
    <dgm:pt modelId="{56EFF417-DF65-9C45-ADAF-21F8F7F3859E}" type="sibTrans" cxnId="{5A9ABC1E-1DA3-A047-A3E6-256A3FC54D9D}">
      <dgm:prSet/>
      <dgm:spPr/>
      <dgm:t>
        <a:bodyPr/>
        <a:lstStyle/>
        <a:p>
          <a:endParaRPr lang="en-US"/>
        </a:p>
      </dgm:t>
    </dgm:pt>
    <dgm:pt modelId="{9697C122-DA81-E947-88B3-17CE8D0E440F}">
      <dgm:prSet phldrT="[Text]" custT="1"/>
      <dgm:spPr>
        <a:solidFill>
          <a:schemeClr val="accent5">
            <a:lumMod val="20000"/>
            <a:lumOff val="80000"/>
          </a:schemeClr>
        </a:solidFill>
        <a:ln>
          <a:solidFill>
            <a:schemeClr val="tx1">
              <a:lumMod val="65000"/>
              <a:lumOff val="35000"/>
            </a:schemeClr>
          </a:solidFill>
        </a:ln>
      </dgm:spPr>
      <dgm:t>
        <a:bodyPr/>
        <a:lstStyle/>
        <a:p>
          <a:r>
            <a:rPr lang="en-US" sz="2000" dirty="0" smtClean="0">
              <a:solidFill>
                <a:schemeClr val="tx1">
                  <a:lumMod val="75000"/>
                  <a:lumOff val="25000"/>
                </a:schemeClr>
              </a:solidFill>
            </a:rPr>
            <a:t>Cumulative equatorward</a:t>
          </a:r>
          <a:r>
            <a:rPr lang="en-US" sz="2000" baseline="0" dirty="0" smtClean="0">
              <a:solidFill>
                <a:schemeClr val="tx1">
                  <a:lumMod val="75000"/>
                  <a:lumOff val="25000"/>
                </a:schemeClr>
              </a:solidFill>
            </a:rPr>
            <a:t> transport within the thermocline layer along zonal sections</a:t>
          </a:r>
          <a:endParaRPr lang="en-US" sz="2000" dirty="0">
            <a:solidFill>
              <a:schemeClr val="tx1">
                <a:lumMod val="75000"/>
                <a:lumOff val="25000"/>
              </a:schemeClr>
            </a:solidFill>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5894966B-5DBD-F94B-AEB7-30A17AA4A8D5}" type="parTrans" cxnId="{9FEAA84C-62B6-8B45-8453-7E49B327D813}">
      <dgm:prSet/>
      <dgm:spPr>
        <a:ln>
          <a:solidFill>
            <a:schemeClr val="tx1">
              <a:lumMod val="50000"/>
              <a:lumOff val="50000"/>
            </a:schemeClr>
          </a:solidFill>
        </a:ln>
      </dgm:spPr>
      <dgm:t>
        <a:bodyPr/>
        <a:lstStyle/>
        <a:p>
          <a:endParaRPr lang="en-US"/>
        </a:p>
      </dgm:t>
    </dgm:pt>
    <dgm:pt modelId="{55B3D05E-303D-3F48-8DE2-C67CBFADB4F9}" type="sibTrans" cxnId="{9FEAA84C-62B6-8B45-8453-7E49B327D813}">
      <dgm:prSet/>
      <dgm:spPr/>
      <dgm:t>
        <a:bodyPr/>
        <a:lstStyle/>
        <a:p>
          <a:endParaRPr lang="en-US"/>
        </a:p>
      </dgm:t>
    </dgm:pt>
    <dgm:pt modelId="{B98A083A-C561-7D46-B70B-AD5C776DDE87}" type="pres">
      <dgm:prSet presAssocID="{F6EEC19B-4DF7-EA47-B909-5588E9BD72F7}" presName="hierChild1" presStyleCnt="0">
        <dgm:presLayoutVars>
          <dgm:orgChart val="1"/>
          <dgm:chPref val="1"/>
          <dgm:dir/>
          <dgm:animOne val="branch"/>
          <dgm:animLvl val="lvl"/>
          <dgm:resizeHandles/>
        </dgm:presLayoutVars>
      </dgm:prSet>
      <dgm:spPr/>
      <dgm:t>
        <a:bodyPr/>
        <a:lstStyle/>
        <a:p>
          <a:endParaRPr lang="en-US"/>
        </a:p>
      </dgm:t>
    </dgm:pt>
    <dgm:pt modelId="{A1133653-82D5-444F-B5D9-DC371B07A375}" type="pres">
      <dgm:prSet presAssocID="{281D12F4-3BC9-CB4D-9AD0-9C76E343BA71}" presName="hierRoot1" presStyleCnt="0">
        <dgm:presLayoutVars>
          <dgm:hierBranch val="init"/>
        </dgm:presLayoutVars>
      </dgm:prSet>
      <dgm:spPr/>
    </dgm:pt>
    <dgm:pt modelId="{F9136B59-05E3-1B46-9902-F06CF387328E}" type="pres">
      <dgm:prSet presAssocID="{281D12F4-3BC9-CB4D-9AD0-9C76E343BA71}" presName="rootComposite1" presStyleCnt="0"/>
      <dgm:spPr/>
    </dgm:pt>
    <dgm:pt modelId="{DC94C062-BB2C-B148-99E4-3A9DB8DCB72F}" type="pres">
      <dgm:prSet presAssocID="{281D12F4-3BC9-CB4D-9AD0-9C76E343BA71}" presName="rootText1" presStyleLbl="node0" presStyleIdx="0" presStyleCnt="1">
        <dgm:presLayoutVars>
          <dgm:chPref val="3"/>
        </dgm:presLayoutVars>
      </dgm:prSet>
      <dgm:spPr/>
      <dgm:t>
        <a:bodyPr/>
        <a:lstStyle/>
        <a:p>
          <a:endParaRPr lang="en-US"/>
        </a:p>
      </dgm:t>
    </dgm:pt>
    <dgm:pt modelId="{0B0DD5DD-DE53-B34B-94E4-7F8EE5EF8D6C}" type="pres">
      <dgm:prSet presAssocID="{281D12F4-3BC9-CB4D-9AD0-9C76E343BA71}" presName="rootConnector1" presStyleLbl="node1" presStyleIdx="0" presStyleCnt="0"/>
      <dgm:spPr/>
      <dgm:t>
        <a:bodyPr/>
        <a:lstStyle/>
        <a:p>
          <a:endParaRPr lang="en-US"/>
        </a:p>
      </dgm:t>
    </dgm:pt>
    <dgm:pt modelId="{A65D3804-C9EC-D04D-BF06-7ED92205CB07}" type="pres">
      <dgm:prSet presAssocID="{281D12F4-3BC9-CB4D-9AD0-9C76E343BA71}" presName="hierChild2" presStyleCnt="0"/>
      <dgm:spPr/>
    </dgm:pt>
    <dgm:pt modelId="{284B4782-0DCB-944E-84D4-8D7BD3887763}" type="pres">
      <dgm:prSet presAssocID="{B2118C0A-9FAF-DD44-A57D-278E24AEF271}" presName="Name37" presStyleLbl="parChTrans1D2" presStyleIdx="0" presStyleCnt="2"/>
      <dgm:spPr/>
      <dgm:t>
        <a:bodyPr/>
        <a:lstStyle/>
        <a:p>
          <a:endParaRPr lang="en-US"/>
        </a:p>
      </dgm:t>
    </dgm:pt>
    <dgm:pt modelId="{0FBA8263-F9C3-5C46-97F3-1BD74E92A4F9}" type="pres">
      <dgm:prSet presAssocID="{B53D646C-860F-CD4A-B840-A8CB80034560}" presName="hierRoot2" presStyleCnt="0">
        <dgm:presLayoutVars>
          <dgm:hierBranch val="init"/>
        </dgm:presLayoutVars>
      </dgm:prSet>
      <dgm:spPr/>
    </dgm:pt>
    <dgm:pt modelId="{44E185C7-1BC6-744E-B462-9AEE402B9BDA}" type="pres">
      <dgm:prSet presAssocID="{B53D646C-860F-CD4A-B840-A8CB80034560}" presName="rootComposite" presStyleCnt="0"/>
      <dgm:spPr/>
    </dgm:pt>
    <dgm:pt modelId="{15B0A86A-1A8A-CA42-853A-B75DB3E5D689}" type="pres">
      <dgm:prSet presAssocID="{B53D646C-860F-CD4A-B840-A8CB80034560}" presName="rootText" presStyleLbl="node2" presStyleIdx="0" presStyleCnt="2">
        <dgm:presLayoutVars>
          <dgm:chPref val="3"/>
        </dgm:presLayoutVars>
      </dgm:prSet>
      <dgm:spPr/>
      <dgm:t>
        <a:bodyPr/>
        <a:lstStyle/>
        <a:p>
          <a:endParaRPr lang="en-US"/>
        </a:p>
      </dgm:t>
    </dgm:pt>
    <dgm:pt modelId="{F81578A9-D621-7741-81E0-B0961923BC65}" type="pres">
      <dgm:prSet presAssocID="{B53D646C-860F-CD4A-B840-A8CB80034560}" presName="rootConnector" presStyleLbl="node2" presStyleIdx="0" presStyleCnt="2"/>
      <dgm:spPr/>
      <dgm:t>
        <a:bodyPr/>
        <a:lstStyle/>
        <a:p>
          <a:endParaRPr lang="en-US"/>
        </a:p>
      </dgm:t>
    </dgm:pt>
    <dgm:pt modelId="{5B2A0A54-353C-5F4D-8EB2-149670F221FB}" type="pres">
      <dgm:prSet presAssocID="{B53D646C-860F-CD4A-B840-A8CB80034560}" presName="hierChild4" presStyleCnt="0"/>
      <dgm:spPr/>
    </dgm:pt>
    <dgm:pt modelId="{53A547CD-797D-874D-9F9E-C1733AE48268}" type="pres">
      <dgm:prSet presAssocID="{B53D646C-860F-CD4A-B840-A8CB80034560}" presName="hierChild5" presStyleCnt="0"/>
      <dgm:spPr/>
    </dgm:pt>
    <dgm:pt modelId="{D3B5B728-B014-7D40-88E9-F6A03A1F973F}" type="pres">
      <dgm:prSet presAssocID="{5894966B-5DBD-F94B-AEB7-30A17AA4A8D5}" presName="Name37" presStyleLbl="parChTrans1D2" presStyleIdx="1" presStyleCnt="2"/>
      <dgm:spPr/>
      <dgm:t>
        <a:bodyPr/>
        <a:lstStyle/>
        <a:p>
          <a:endParaRPr lang="en-US"/>
        </a:p>
      </dgm:t>
    </dgm:pt>
    <dgm:pt modelId="{A7278AC7-2C38-254C-AAFB-2412F3C3D782}" type="pres">
      <dgm:prSet presAssocID="{9697C122-DA81-E947-88B3-17CE8D0E440F}" presName="hierRoot2" presStyleCnt="0">
        <dgm:presLayoutVars>
          <dgm:hierBranch val="init"/>
        </dgm:presLayoutVars>
      </dgm:prSet>
      <dgm:spPr/>
    </dgm:pt>
    <dgm:pt modelId="{B042983A-32D9-1840-A738-5E43B7493752}" type="pres">
      <dgm:prSet presAssocID="{9697C122-DA81-E947-88B3-17CE8D0E440F}" presName="rootComposite" presStyleCnt="0"/>
      <dgm:spPr/>
    </dgm:pt>
    <dgm:pt modelId="{EA06B5DF-8FE7-FC41-BD16-A4EC5BF7AF9C}" type="pres">
      <dgm:prSet presAssocID="{9697C122-DA81-E947-88B3-17CE8D0E440F}" presName="rootText" presStyleLbl="node2" presStyleIdx="1" presStyleCnt="2">
        <dgm:presLayoutVars>
          <dgm:chPref val="3"/>
        </dgm:presLayoutVars>
      </dgm:prSet>
      <dgm:spPr/>
      <dgm:t>
        <a:bodyPr/>
        <a:lstStyle/>
        <a:p>
          <a:endParaRPr lang="en-US"/>
        </a:p>
      </dgm:t>
    </dgm:pt>
    <dgm:pt modelId="{849C760F-F6FC-C342-A415-EE2428F7B022}" type="pres">
      <dgm:prSet presAssocID="{9697C122-DA81-E947-88B3-17CE8D0E440F}" presName="rootConnector" presStyleLbl="node2" presStyleIdx="1" presStyleCnt="2"/>
      <dgm:spPr/>
      <dgm:t>
        <a:bodyPr/>
        <a:lstStyle/>
        <a:p>
          <a:endParaRPr lang="en-US"/>
        </a:p>
      </dgm:t>
    </dgm:pt>
    <dgm:pt modelId="{23DCE184-0C0A-0A44-9144-B98A444B3F07}" type="pres">
      <dgm:prSet presAssocID="{9697C122-DA81-E947-88B3-17CE8D0E440F}" presName="hierChild4" presStyleCnt="0"/>
      <dgm:spPr/>
    </dgm:pt>
    <dgm:pt modelId="{9C5E509A-75E8-164F-8053-6A7646630F61}" type="pres">
      <dgm:prSet presAssocID="{9697C122-DA81-E947-88B3-17CE8D0E440F}" presName="hierChild5" presStyleCnt="0"/>
      <dgm:spPr/>
    </dgm:pt>
    <dgm:pt modelId="{C784B7CE-1624-CF4A-BAD7-15EAFCA6CF3B}" type="pres">
      <dgm:prSet presAssocID="{281D12F4-3BC9-CB4D-9AD0-9C76E343BA71}" presName="hierChild3" presStyleCnt="0"/>
      <dgm:spPr/>
    </dgm:pt>
  </dgm:ptLst>
  <dgm:cxnLst>
    <dgm:cxn modelId="{EDD26FCB-5EDE-A44E-BFB1-0B13D67BC699}" type="presOf" srcId="{5894966B-5DBD-F94B-AEB7-30A17AA4A8D5}" destId="{D3B5B728-B014-7D40-88E9-F6A03A1F973F}" srcOrd="0" destOrd="0" presId="urn:microsoft.com/office/officeart/2005/8/layout/orgChart1"/>
    <dgm:cxn modelId="{9FEAA84C-62B6-8B45-8453-7E49B327D813}" srcId="{281D12F4-3BC9-CB4D-9AD0-9C76E343BA71}" destId="{9697C122-DA81-E947-88B3-17CE8D0E440F}" srcOrd="1" destOrd="0" parTransId="{5894966B-5DBD-F94B-AEB7-30A17AA4A8D5}" sibTransId="{55B3D05E-303D-3F48-8DE2-C67CBFADB4F9}"/>
    <dgm:cxn modelId="{CDC33AA8-613D-2841-AB4F-D68EA495BE80}" type="presOf" srcId="{F6EEC19B-4DF7-EA47-B909-5588E9BD72F7}" destId="{B98A083A-C561-7D46-B70B-AD5C776DDE87}" srcOrd="0" destOrd="0" presId="urn:microsoft.com/office/officeart/2005/8/layout/orgChart1"/>
    <dgm:cxn modelId="{E4A3DFFB-7109-6441-9C11-12E6522D4576}" type="presOf" srcId="{B53D646C-860F-CD4A-B840-A8CB80034560}" destId="{F81578A9-D621-7741-81E0-B0961923BC65}" srcOrd="1" destOrd="0" presId="urn:microsoft.com/office/officeart/2005/8/layout/orgChart1"/>
    <dgm:cxn modelId="{E2EC3321-8D07-3846-B946-134A65C6F41A}" type="presOf" srcId="{281D12F4-3BC9-CB4D-9AD0-9C76E343BA71}" destId="{DC94C062-BB2C-B148-99E4-3A9DB8DCB72F}" srcOrd="0" destOrd="0" presId="urn:microsoft.com/office/officeart/2005/8/layout/orgChart1"/>
    <dgm:cxn modelId="{7A331EC8-DBBD-F547-8144-68E16C8B6C1E}" type="presOf" srcId="{9697C122-DA81-E947-88B3-17CE8D0E440F}" destId="{EA06B5DF-8FE7-FC41-BD16-A4EC5BF7AF9C}" srcOrd="0" destOrd="0" presId="urn:microsoft.com/office/officeart/2005/8/layout/orgChart1"/>
    <dgm:cxn modelId="{1AD3C41D-C17A-114A-8542-693CB8FAB2DF}" type="presOf" srcId="{B2118C0A-9FAF-DD44-A57D-278E24AEF271}" destId="{284B4782-0DCB-944E-84D4-8D7BD3887763}" srcOrd="0" destOrd="0" presId="urn:microsoft.com/office/officeart/2005/8/layout/orgChart1"/>
    <dgm:cxn modelId="{5A9ABC1E-1DA3-A047-A3E6-256A3FC54D9D}" srcId="{281D12F4-3BC9-CB4D-9AD0-9C76E343BA71}" destId="{B53D646C-860F-CD4A-B840-A8CB80034560}" srcOrd="0" destOrd="0" parTransId="{B2118C0A-9FAF-DD44-A57D-278E24AEF271}" sibTransId="{56EFF417-DF65-9C45-ADAF-21F8F7F3859E}"/>
    <dgm:cxn modelId="{38B87084-CEBF-7A47-8343-FC84197FC6C4}" type="presOf" srcId="{281D12F4-3BC9-CB4D-9AD0-9C76E343BA71}" destId="{0B0DD5DD-DE53-B34B-94E4-7F8EE5EF8D6C}" srcOrd="1" destOrd="0" presId="urn:microsoft.com/office/officeart/2005/8/layout/orgChart1"/>
    <dgm:cxn modelId="{3810DAC8-5164-1740-B72D-0D6B550E6684}" type="presOf" srcId="{B53D646C-860F-CD4A-B840-A8CB80034560}" destId="{15B0A86A-1A8A-CA42-853A-B75DB3E5D689}" srcOrd="0" destOrd="0" presId="urn:microsoft.com/office/officeart/2005/8/layout/orgChart1"/>
    <dgm:cxn modelId="{1C4B8328-AC0B-104E-9C95-6EAC1F8C3C67}" type="presOf" srcId="{9697C122-DA81-E947-88B3-17CE8D0E440F}" destId="{849C760F-F6FC-C342-A415-EE2428F7B022}" srcOrd="1" destOrd="0" presId="urn:microsoft.com/office/officeart/2005/8/layout/orgChart1"/>
    <dgm:cxn modelId="{A9D51E4F-08F1-7748-B09E-9178EE099BFE}" srcId="{F6EEC19B-4DF7-EA47-B909-5588E9BD72F7}" destId="{281D12F4-3BC9-CB4D-9AD0-9C76E343BA71}" srcOrd="0" destOrd="0" parTransId="{3E37F6BC-D772-0F40-81BA-3DD7D0E9AC6E}" sibTransId="{6DA3498A-89DA-4E43-ADBA-8216F3009AAA}"/>
    <dgm:cxn modelId="{1E3C90CF-AF9F-DE47-B8C6-20D096E0370A}" type="presParOf" srcId="{B98A083A-C561-7D46-B70B-AD5C776DDE87}" destId="{A1133653-82D5-444F-B5D9-DC371B07A375}" srcOrd="0" destOrd="0" presId="urn:microsoft.com/office/officeart/2005/8/layout/orgChart1"/>
    <dgm:cxn modelId="{7092330D-2C47-BD41-B8DE-2DC85AD4813C}" type="presParOf" srcId="{A1133653-82D5-444F-B5D9-DC371B07A375}" destId="{F9136B59-05E3-1B46-9902-F06CF387328E}" srcOrd="0" destOrd="0" presId="urn:microsoft.com/office/officeart/2005/8/layout/orgChart1"/>
    <dgm:cxn modelId="{D3EE3BEA-5261-0145-BED3-462A67FEE90B}" type="presParOf" srcId="{F9136B59-05E3-1B46-9902-F06CF387328E}" destId="{DC94C062-BB2C-B148-99E4-3A9DB8DCB72F}" srcOrd="0" destOrd="0" presId="urn:microsoft.com/office/officeart/2005/8/layout/orgChart1"/>
    <dgm:cxn modelId="{024FB2C6-9C02-294E-8C3F-A422E7F9A2ED}" type="presParOf" srcId="{F9136B59-05E3-1B46-9902-F06CF387328E}" destId="{0B0DD5DD-DE53-B34B-94E4-7F8EE5EF8D6C}" srcOrd="1" destOrd="0" presId="urn:microsoft.com/office/officeart/2005/8/layout/orgChart1"/>
    <dgm:cxn modelId="{09DBD3E3-1855-C449-B1B7-45DFD8282207}" type="presParOf" srcId="{A1133653-82D5-444F-B5D9-DC371B07A375}" destId="{A65D3804-C9EC-D04D-BF06-7ED92205CB07}" srcOrd="1" destOrd="0" presId="urn:microsoft.com/office/officeart/2005/8/layout/orgChart1"/>
    <dgm:cxn modelId="{66F8704D-341A-AE48-B2A8-0DC5182F7C40}" type="presParOf" srcId="{A65D3804-C9EC-D04D-BF06-7ED92205CB07}" destId="{284B4782-0DCB-944E-84D4-8D7BD3887763}" srcOrd="0" destOrd="0" presId="urn:microsoft.com/office/officeart/2005/8/layout/orgChart1"/>
    <dgm:cxn modelId="{8E38F50D-ACD2-4E44-8262-71424E8E4DB2}" type="presParOf" srcId="{A65D3804-C9EC-D04D-BF06-7ED92205CB07}" destId="{0FBA8263-F9C3-5C46-97F3-1BD74E92A4F9}" srcOrd="1" destOrd="0" presId="urn:microsoft.com/office/officeart/2005/8/layout/orgChart1"/>
    <dgm:cxn modelId="{5FD014E4-864D-8745-BED6-6AFC6F5ACD54}" type="presParOf" srcId="{0FBA8263-F9C3-5C46-97F3-1BD74E92A4F9}" destId="{44E185C7-1BC6-744E-B462-9AEE402B9BDA}" srcOrd="0" destOrd="0" presId="urn:microsoft.com/office/officeart/2005/8/layout/orgChart1"/>
    <dgm:cxn modelId="{6A3CBE41-AC17-7442-9C51-A3E8F592649E}" type="presParOf" srcId="{44E185C7-1BC6-744E-B462-9AEE402B9BDA}" destId="{15B0A86A-1A8A-CA42-853A-B75DB3E5D689}" srcOrd="0" destOrd="0" presId="urn:microsoft.com/office/officeart/2005/8/layout/orgChart1"/>
    <dgm:cxn modelId="{37EB49BB-8AEC-3C4C-97F0-DA30488D42EF}" type="presParOf" srcId="{44E185C7-1BC6-744E-B462-9AEE402B9BDA}" destId="{F81578A9-D621-7741-81E0-B0961923BC65}" srcOrd="1" destOrd="0" presId="urn:microsoft.com/office/officeart/2005/8/layout/orgChart1"/>
    <dgm:cxn modelId="{D58BFA02-A098-FE47-996C-CE5EB8CCFE76}" type="presParOf" srcId="{0FBA8263-F9C3-5C46-97F3-1BD74E92A4F9}" destId="{5B2A0A54-353C-5F4D-8EB2-149670F221FB}" srcOrd="1" destOrd="0" presId="urn:microsoft.com/office/officeart/2005/8/layout/orgChart1"/>
    <dgm:cxn modelId="{3F892B0C-1BA6-C847-94CA-C05AC7107B2E}" type="presParOf" srcId="{0FBA8263-F9C3-5C46-97F3-1BD74E92A4F9}" destId="{53A547CD-797D-874D-9F9E-C1733AE48268}" srcOrd="2" destOrd="0" presId="urn:microsoft.com/office/officeart/2005/8/layout/orgChart1"/>
    <dgm:cxn modelId="{041CE079-87C4-9949-91B0-5B089AAD450F}" type="presParOf" srcId="{A65D3804-C9EC-D04D-BF06-7ED92205CB07}" destId="{D3B5B728-B014-7D40-88E9-F6A03A1F973F}" srcOrd="2" destOrd="0" presId="urn:microsoft.com/office/officeart/2005/8/layout/orgChart1"/>
    <dgm:cxn modelId="{9156DC14-8B44-B14D-9B70-AD27AB68FB6A}" type="presParOf" srcId="{A65D3804-C9EC-D04D-BF06-7ED92205CB07}" destId="{A7278AC7-2C38-254C-AAFB-2412F3C3D782}" srcOrd="3" destOrd="0" presId="urn:microsoft.com/office/officeart/2005/8/layout/orgChart1"/>
    <dgm:cxn modelId="{F58D7078-B299-FB4D-B784-676719E95A20}" type="presParOf" srcId="{A7278AC7-2C38-254C-AAFB-2412F3C3D782}" destId="{B042983A-32D9-1840-A738-5E43B7493752}" srcOrd="0" destOrd="0" presId="urn:microsoft.com/office/officeart/2005/8/layout/orgChart1"/>
    <dgm:cxn modelId="{5F93F02F-146B-CC49-BD42-E0B3AF37ABAF}" type="presParOf" srcId="{B042983A-32D9-1840-A738-5E43B7493752}" destId="{EA06B5DF-8FE7-FC41-BD16-A4EC5BF7AF9C}" srcOrd="0" destOrd="0" presId="urn:microsoft.com/office/officeart/2005/8/layout/orgChart1"/>
    <dgm:cxn modelId="{48B61DAC-9156-A444-AB7D-AD1A4FD03277}" type="presParOf" srcId="{B042983A-32D9-1840-A738-5E43B7493752}" destId="{849C760F-F6FC-C342-A415-EE2428F7B022}" srcOrd="1" destOrd="0" presId="urn:microsoft.com/office/officeart/2005/8/layout/orgChart1"/>
    <dgm:cxn modelId="{BCF0315F-44BE-E442-9D34-51E6C274A33A}" type="presParOf" srcId="{A7278AC7-2C38-254C-AAFB-2412F3C3D782}" destId="{23DCE184-0C0A-0A44-9144-B98A444B3F07}" srcOrd="1" destOrd="0" presId="urn:microsoft.com/office/officeart/2005/8/layout/orgChart1"/>
    <dgm:cxn modelId="{34862C55-88A4-1A47-A590-DECE438250D1}" type="presParOf" srcId="{A7278AC7-2C38-254C-AAFB-2412F3C3D782}" destId="{9C5E509A-75E8-164F-8053-6A7646630F61}" srcOrd="2" destOrd="0" presId="urn:microsoft.com/office/officeart/2005/8/layout/orgChart1"/>
    <dgm:cxn modelId="{202E7143-0999-9C4C-95E8-7A7FABFD438A}" type="presParOf" srcId="{A1133653-82D5-444F-B5D9-DC371B07A375}" destId="{C784B7CE-1624-CF4A-BAD7-15EAFCA6CF3B}" srcOrd="2" destOrd="0" presId="urn:microsoft.com/office/officeart/2005/8/layout/orgChar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67771C-6899-D646-BE14-90396ED04A83}" type="doc">
      <dgm:prSet loTypeId="urn:microsoft.com/office/officeart/2008/layout/VerticalCurvedList" loCatId="" qsTypeId="urn:microsoft.com/office/officeart/2005/8/quickstyle/simple4" qsCatId="simple" csTypeId="urn:microsoft.com/office/officeart/2005/8/colors/accent3_4" csCatId="accent3" phldr="1"/>
      <dgm:spPr/>
      <dgm:t>
        <a:bodyPr/>
        <a:lstStyle/>
        <a:p>
          <a:endParaRPr lang="en-US"/>
        </a:p>
      </dgm:t>
    </dgm:pt>
    <dgm:pt modelId="{06B86F58-1027-9041-9843-0E79E2DACB95}">
      <dgm:prSet phldrT="[Text]" custT="1"/>
      <dgm:spPr>
        <a:solidFill>
          <a:schemeClr val="tx2">
            <a:lumMod val="40000"/>
            <a:lumOff val="60000"/>
          </a:schemeClr>
        </a:solidFill>
      </dgm:spPr>
      <dgm:t>
        <a:bodyPr/>
        <a:lstStyle/>
        <a:p>
          <a:r>
            <a:rPr lang="en-US" sz="3200" u="none" dirty="0" smtClean="0">
              <a:solidFill>
                <a:schemeClr val="tx1">
                  <a:lumMod val="65000"/>
                  <a:lumOff val="35000"/>
                </a:schemeClr>
              </a:solidFill>
            </a:rPr>
            <a:t>Seasonal to interannual variability</a:t>
          </a:r>
          <a:endParaRPr lang="en-US" sz="3200" u="none" dirty="0">
            <a:solidFill>
              <a:schemeClr val="tx1">
                <a:lumMod val="65000"/>
                <a:lumOff val="35000"/>
              </a:schemeClr>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B7B4F11-9FE3-F04F-9896-32879C2A32D9}" type="parTrans" cxnId="{B14369B9-47BB-3D4A-AB07-C3118E06612F}">
      <dgm:prSet/>
      <dgm:spPr/>
      <dgm:t>
        <a:bodyPr/>
        <a:lstStyle/>
        <a:p>
          <a:endParaRPr lang="en-US"/>
        </a:p>
      </dgm:t>
    </dgm:pt>
    <dgm:pt modelId="{DDFF183E-F69D-F941-A839-E9CF7C9865D0}" type="sibTrans" cxnId="{B14369B9-47BB-3D4A-AB07-C3118E06612F}">
      <dgm:prSet/>
      <dgm:spPr/>
      <dgm:t>
        <a:bodyPr/>
        <a:lstStyle/>
        <a:p>
          <a:endParaRPr lang="en-US"/>
        </a:p>
      </dgm:t>
    </dgm:pt>
    <dgm:pt modelId="{DA3C0483-7963-CC47-836E-145D86081C8D}">
      <dgm:prSet phldrT="[Text]" custT="1"/>
      <dgm:spPr>
        <a:solidFill>
          <a:schemeClr val="tx2">
            <a:lumMod val="40000"/>
            <a:lumOff val="60000"/>
          </a:schemeClr>
        </a:solidFill>
      </dgm:spPr>
      <dgm:t>
        <a:bodyPr/>
        <a:lstStyle/>
        <a:p>
          <a:r>
            <a:rPr lang="en-US" sz="3200" dirty="0" smtClean="0">
              <a:solidFill>
                <a:schemeClr val="tx1">
                  <a:lumMod val="65000"/>
                  <a:lumOff val="35000"/>
                </a:schemeClr>
              </a:solidFill>
            </a:rPr>
            <a:t>Influence</a:t>
          </a:r>
          <a:r>
            <a:rPr lang="en-US" sz="3200" baseline="0" dirty="0" smtClean="0">
              <a:solidFill>
                <a:schemeClr val="tx1">
                  <a:lumMod val="65000"/>
                  <a:lumOff val="35000"/>
                </a:schemeClr>
              </a:solidFill>
            </a:rPr>
            <a:t> on equatorial currents </a:t>
          </a:r>
          <a:endParaRPr lang="en-US" sz="3200" dirty="0">
            <a:solidFill>
              <a:schemeClr val="tx1">
                <a:lumMod val="65000"/>
                <a:lumOff val="35000"/>
              </a:schemeClr>
            </a:solidFill>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6E6AD20-C3EA-7D4D-A387-9E09EF8B8D37}" type="parTrans" cxnId="{FA838E62-A92E-6C4A-98A3-F6831FAF0AE3}">
      <dgm:prSet/>
      <dgm:spPr/>
      <dgm:t>
        <a:bodyPr/>
        <a:lstStyle/>
        <a:p>
          <a:endParaRPr lang="en-US"/>
        </a:p>
      </dgm:t>
    </dgm:pt>
    <dgm:pt modelId="{A1780FD9-2452-4041-9908-EBE368288FEC}" type="sibTrans" cxnId="{FA838E62-A92E-6C4A-98A3-F6831FAF0AE3}">
      <dgm:prSet/>
      <dgm:spPr/>
      <dgm:t>
        <a:bodyPr/>
        <a:lstStyle/>
        <a:p>
          <a:endParaRPr lang="en-US"/>
        </a:p>
      </dgm:t>
    </dgm:pt>
    <dgm:pt modelId="{D4D21143-2128-CB4A-9D03-0C999705781F}">
      <dgm:prSet phldrT="[Text]" custT="1"/>
      <dgm:spPr>
        <a:solidFill>
          <a:schemeClr val="tx2">
            <a:lumMod val="40000"/>
            <a:lumOff val="60000"/>
          </a:schemeClr>
        </a:solidFill>
      </dgm:spPr>
      <dgm:t>
        <a:bodyPr/>
        <a:lstStyle/>
        <a:p>
          <a:r>
            <a:rPr lang="en-US" sz="3200" dirty="0" smtClean="0">
              <a:solidFill>
                <a:schemeClr val="tx1">
                  <a:lumMod val="65000"/>
                  <a:lumOff val="35000"/>
                </a:schemeClr>
              </a:solidFill>
            </a:rPr>
            <a:t>Impact on tropical SST variability</a:t>
          </a:r>
          <a:endParaRPr lang="en-US" sz="3200" dirty="0">
            <a:solidFill>
              <a:schemeClr val="tx1">
                <a:lumMod val="65000"/>
                <a:lumOff val="35000"/>
              </a:schemeClr>
            </a:solidFill>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346D6307-0553-E14A-99C6-AE555D7EB994}" type="parTrans" cxnId="{47E166DE-D76D-CA44-81F4-F4770A9682BB}">
      <dgm:prSet/>
      <dgm:spPr/>
      <dgm:t>
        <a:bodyPr/>
        <a:lstStyle/>
        <a:p>
          <a:endParaRPr lang="en-US"/>
        </a:p>
      </dgm:t>
    </dgm:pt>
    <dgm:pt modelId="{D93F2E19-24A6-B845-9A6E-C9893DF2AAC8}" type="sibTrans" cxnId="{47E166DE-D76D-CA44-81F4-F4770A9682BB}">
      <dgm:prSet/>
      <dgm:spPr/>
      <dgm:t>
        <a:bodyPr/>
        <a:lstStyle/>
        <a:p>
          <a:endParaRPr lang="en-US"/>
        </a:p>
      </dgm:t>
    </dgm:pt>
    <dgm:pt modelId="{245649BE-0BA5-2A47-8F67-792F9A4F9DFD}" type="pres">
      <dgm:prSet presAssocID="{D967771C-6899-D646-BE14-90396ED04A83}" presName="Name0" presStyleCnt="0">
        <dgm:presLayoutVars>
          <dgm:chMax val="7"/>
          <dgm:chPref val="7"/>
          <dgm:dir/>
        </dgm:presLayoutVars>
      </dgm:prSet>
      <dgm:spPr/>
      <dgm:t>
        <a:bodyPr/>
        <a:lstStyle/>
        <a:p>
          <a:endParaRPr lang="en-US"/>
        </a:p>
      </dgm:t>
    </dgm:pt>
    <dgm:pt modelId="{25A713A3-2136-B443-825D-2E8372CC3B38}" type="pres">
      <dgm:prSet presAssocID="{D967771C-6899-D646-BE14-90396ED04A83}" presName="Name1" presStyleCnt="0"/>
      <dgm:spPr/>
    </dgm:pt>
    <dgm:pt modelId="{3CD977C4-C777-6547-B752-B597044488F7}" type="pres">
      <dgm:prSet presAssocID="{D967771C-6899-D646-BE14-90396ED04A83}" presName="cycle" presStyleCnt="0"/>
      <dgm:spPr/>
    </dgm:pt>
    <dgm:pt modelId="{0688AD27-7337-2246-B4D6-732EE59A04BC}" type="pres">
      <dgm:prSet presAssocID="{D967771C-6899-D646-BE14-90396ED04A83}" presName="srcNode" presStyleLbl="node1" presStyleIdx="0" presStyleCnt="3"/>
      <dgm:spPr/>
    </dgm:pt>
    <dgm:pt modelId="{9640B937-5B16-F943-8A5B-BD9EB7114DF7}" type="pres">
      <dgm:prSet presAssocID="{D967771C-6899-D646-BE14-90396ED04A83}" presName="conn" presStyleLbl="parChTrans1D2" presStyleIdx="0" presStyleCnt="1"/>
      <dgm:spPr/>
      <dgm:t>
        <a:bodyPr/>
        <a:lstStyle/>
        <a:p>
          <a:endParaRPr lang="en-US"/>
        </a:p>
      </dgm:t>
    </dgm:pt>
    <dgm:pt modelId="{56DD56AB-5323-BC4D-B52B-DDFD71D49714}" type="pres">
      <dgm:prSet presAssocID="{D967771C-6899-D646-BE14-90396ED04A83}" presName="extraNode" presStyleLbl="node1" presStyleIdx="0" presStyleCnt="3"/>
      <dgm:spPr/>
    </dgm:pt>
    <dgm:pt modelId="{002AEDE3-96F5-244F-8F82-0C2357B93D39}" type="pres">
      <dgm:prSet presAssocID="{D967771C-6899-D646-BE14-90396ED04A83}" presName="dstNode" presStyleLbl="node1" presStyleIdx="0" presStyleCnt="3"/>
      <dgm:spPr/>
    </dgm:pt>
    <dgm:pt modelId="{B2E8DC57-06C3-1849-8313-2AD14017063E}" type="pres">
      <dgm:prSet presAssocID="{06B86F58-1027-9041-9843-0E79E2DACB95}" presName="text_1" presStyleLbl="node1" presStyleIdx="0" presStyleCnt="3">
        <dgm:presLayoutVars>
          <dgm:bulletEnabled val="1"/>
        </dgm:presLayoutVars>
      </dgm:prSet>
      <dgm:spPr/>
      <dgm:t>
        <a:bodyPr/>
        <a:lstStyle/>
        <a:p>
          <a:endParaRPr lang="en-US"/>
        </a:p>
      </dgm:t>
    </dgm:pt>
    <dgm:pt modelId="{A9300854-2FCB-234D-96D1-82725B7F796F}" type="pres">
      <dgm:prSet presAssocID="{06B86F58-1027-9041-9843-0E79E2DACB95}" presName="accent_1" presStyleCnt="0"/>
      <dgm:spPr/>
    </dgm:pt>
    <dgm:pt modelId="{3F94EE85-FBF0-0649-9DAB-81C1E6012FAC}" type="pres">
      <dgm:prSet presAssocID="{06B86F58-1027-9041-9843-0E79E2DACB95}" presName="accentRepeatNode" presStyleLbl="solidFgAcc1" presStyleIdx="0" presStyleCnt="3"/>
      <dgm:spPr>
        <a:solidFill>
          <a:schemeClr val="tx2">
            <a:lumMod val="20000"/>
            <a:lumOff val="80000"/>
          </a:schemeClr>
        </a:solidFill>
        <a:ln>
          <a:solidFill>
            <a:schemeClr val="bg2">
              <a:lumMod val="90000"/>
            </a:schemeClr>
          </a:solidFill>
        </a:ln>
      </dgm:spPr>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ADF7FD1C-FED5-0948-8907-A3358423722E}" type="pres">
      <dgm:prSet presAssocID="{DA3C0483-7963-CC47-836E-145D86081C8D}" presName="text_2" presStyleLbl="node1" presStyleIdx="1" presStyleCnt="3">
        <dgm:presLayoutVars>
          <dgm:bulletEnabled val="1"/>
        </dgm:presLayoutVars>
      </dgm:prSet>
      <dgm:spPr/>
      <dgm:t>
        <a:bodyPr/>
        <a:lstStyle/>
        <a:p>
          <a:endParaRPr lang="en-US"/>
        </a:p>
      </dgm:t>
    </dgm:pt>
    <dgm:pt modelId="{F144B1EF-33DC-BD4F-A231-7A22F06F4F48}" type="pres">
      <dgm:prSet presAssocID="{DA3C0483-7963-CC47-836E-145D86081C8D}" presName="accent_2" presStyleCnt="0"/>
      <dgm:spPr/>
    </dgm:pt>
    <dgm:pt modelId="{D6993E8E-3002-774D-B772-45939CFE4013}" type="pres">
      <dgm:prSet presAssocID="{DA3C0483-7963-CC47-836E-145D86081C8D}" presName="accentRepeatNode" presStyleLbl="solidFgAcc1" presStyleIdx="1" presStyleCnt="3"/>
      <dgm:spPr>
        <a:solidFill>
          <a:schemeClr val="tx2">
            <a:lumMod val="20000"/>
            <a:lumOff val="80000"/>
          </a:schemeClr>
        </a:solidFill>
        <a:ln>
          <a:solidFill>
            <a:schemeClr val="bg2">
              <a:lumMod val="90000"/>
            </a:schemeClr>
          </a:solidFill>
        </a:ln>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A5A8507-E9CA-E546-B346-E436DC64A434}" type="pres">
      <dgm:prSet presAssocID="{D4D21143-2128-CB4A-9D03-0C999705781F}" presName="text_3" presStyleLbl="node1" presStyleIdx="2" presStyleCnt="3">
        <dgm:presLayoutVars>
          <dgm:bulletEnabled val="1"/>
        </dgm:presLayoutVars>
      </dgm:prSet>
      <dgm:spPr/>
      <dgm:t>
        <a:bodyPr/>
        <a:lstStyle/>
        <a:p>
          <a:endParaRPr lang="en-US"/>
        </a:p>
      </dgm:t>
    </dgm:pt>
    <dgm:pt modelId="{9AA7B43B-7717-9748-9886-B3FF1A53B21B}" type="pres">
      <dgm:prSet presAssocID="{D4D21143-2128-CB4A-9D03-0C999705781F}" presName="accent_3" presStyleCnt="0"/>
      <dgm:spPr/>
    </dgm:pt>
    <dgm:pt modelId="{A4CD5D96-366D-CB47-B24A-9B51A5A5C94A}" type="pres">
      <dgm:prSet presAssocID="{D4D21143-2128-CB4A-9D03-0C999705781F}" presName="accentRepeatNode" presStyleLbl="solidFgAcc1" presStyleIdx="2" presStyleCnt="3"/>
      <dgm:spPr>
        <a:solidFill>
          <a:schemeClr val="tx2">
            <a:lumMod val="20000"/>
            <a:lumOff val="80000"/>
          </a:schemeClr>
        </a:solidFill>
        <a:ln>
          <a:solidFill>
            <a:schemeClr val="bg2">
              <a:lumMod val="90000"/>
            </a:schemeClr>
          </a:solidFill>
        </a:ln>
      </dgm:spPr>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Lst>
  <dgm:cxnLst>
    <dgm:cxn modelId="{D9E8D57E-F15A-0D4D-86F1-109312F771B2}" type="presOf" srcId="{D4D21143-2128-CB4A-9D03-0C999705781F}" destId="{BA5A8507-E9CA-E546-B346-E436DC64A434}" srcOrd="0" destOrd="0" presId="urn:microsoft.com/office/officeart/2008/layout/VerticalCurvedList"/>
    <dgm:cxn modelId="{C164E69C-90BC-784E-9294-018E6080C7DA}" type="presOf" srcId="{DDFF183E-F69D-F941-A839-E9CF7C9865D0}" destId="{9640B937-5B16-F943-8A5B-BD9EB7114DF7}" srcOrd="0" destOrd="0" presId="urn:microsoft.com/office/officeart/2008/layout/VerticalCurvedList"/>
    <dgm:cxn modelId="{47E166DE-D76D-CA44-81F4-F4770A9682BB}" srcId="{D967771C-6899-D646-BE14-90396ED04A83}" destId="{D4D21143-2128-CB4A-9D03-0C999705781F}" srcOrd="2" destOrd="0" parTransId="{346D6307-0553-E14A-99C6-AE555D7EB994}" sibTransId="{D93F2E19-24A6-B845-9A6E-C9893DF2AAC8}"/>
    <dgm:cxn modelId="{FA838E62-A92E-6C4A-98A3-F6831FAF0AE3}" srcId="{D967771C-6899-D646-BE14-90396ED04A83}" destId="{DA3C0483-7963-CC47-836E-145D86081C8D}" srcOrd="1" destOrd="0" parTransId="{26E6AD20-C3EA-7D4D-A387-9E09EF8B8D37}" sibTransId="{A1780FD9-2452-4041-9908-EBE368288FEC}"/>
    <dgm:cxn modelId="{B767BC9F-EAEB-A045-A67D-5E7AE509BD9F}" type="presOf" srcId="{DA3C0483-7963-CC47-836E-145D86081C8D}" destId="{ADF7FD1C-FED5-0948-8907-A3358423722E}" srcOrd="0" destOrd="0" presId="urn:microsoft.com/office/officeart/2008/layout/VerticalCurvedList"/>
    <dgm:cxn modelId="{B14369B9-47BB-3D4A-AB07-C3118E06612F}" srcId="{D967771C-6899-D646-BE14-90396ED04A83}" destId="{06B86F58-1027-9041-9843-0E79E2DACB95}" srcOrd="0" destOrd="0" parTransId="{CB7B4F11-9FE3-F04F-9896-32879C2A32D9}" sibTransId="{DDFF183E-F69D-F941-A839-E9CF7C9865D0}"/>
    <dgm:cxn modelId="{A3132F4D-FF71-EF41-A1E8-763EFC2C09CD}" type="presOf" srcId="{D967771C-6899-D646-BE14-90396ED04A83}" destId="{245649BE-0BA5-2A47-8F67-792F9A4F9DFD}" srcOrd="0" destOrd="0" presId="urn:microsoft.com/office/officeart/2008/layout/VerticalCurvedList"/>
    <dgm:cxn modelId="{18A0D54B-BB42-4D4C-BAD5-0221837664F3}" type="presOf" srcId="{06B86F58-1027-9041-9843-0E79E2DACB95}" destId="{B2E8DC57-06C3-1849-8313-2AD14017063E}" srcOrd="0" destOrd="0" presId="urn:microsoft.com/office/officeart/2008/layout/VerticalCurvedList"/>
    <dgm:cxn modelId="{56161BF6-54E0-5C4E-854A-4166864B7F72}" type="presParOf" srcId="{245649BE-0BA5-2A47-8F67-792F9A4F9DFD}" destId="{25A713A3-2136-B443-825D-2E8372CC3B38}" srcOrd="0" destOrd="0" presId="urn:microsoft.com/office/officeart/2008/layout/VerticalCurvedList"/>
    <dgm:cxn modelId="{2AF89C6B-5CD9-2945-B60F-A97EC5455CB9}" type="presParOf" srcId="{25A713A3-2136-B443-825D-2E8372CC3B38}" destId="{3CD977C4-C777-6547-B752-B597044488F7}" srcOrd="0" destOrd="0" presId="urn:microsoft.com/office/officeart/2008/layout/VerticalCurvedList"/>
    <dgm:cxn modelId="{84960272-DFCD-E44E-BC87-C38B905B2B67}" type="presParOf" srcId="{3CD977C4-C777-6547-B752-B597044488F7}" destId="{0688AD27-7337-2246-B4D6-732EE59A04BC}" srcOrd="0" destOrd="0" presId="urn:microsoft.com/office/officeart/2008/layout/VerticalCurvedList"/>
    <dgm:cxn modelId="{155E86E6-794D-FC43-8AAE-F88C16E45E8F}" type="presParOf" srcId="{3CD977C4-C777-6547-B752-B597044488F7}" destId="{9640B937-5B16-F943-8A5B-BD9EB7114DF7}" srcOrd="1" destOrd="0" presId="urn:microsoft.com/office/officeart/2008/layout/VerticalCurvedList"/>
    <dgm:cxn modelId="{CD8905ED-5E0B-164C-8150-55C599BB3D12}" type="presParOf" srcId="{3CD977C4-C777-6547-B752-B597044488F7}" destId="{56DD56AB-5323-BC4D-B52B-DDFD71D49714}" srcOrd="2" destOrd="0" presId="urn:microsoft.com/office/officeart/2008/layout/VerticalCurvedList"/>
    <dgm:cxn modelId="{11109956-E8B2-AF44-9179-4EBA4650638F}" type="presParOf" srcId="{3CD977C4-C777-6547-B752-B597044488F7}" destId="{002AEDE3-96F5-244F-8F82-0C2357B93D39}" srcOrd="3" destOrd="0" presId="urn:microsoft.com/office/officeart/2008/layout/VerticalCurvedList"/>
    <dgm:cxn modelId="{A0B6E133-3E93-2A4A-A56D-7169ECEF5493}" type="presParOf" srcId="{25A713A3-2136-B443-825D-2E8372CC3B38}" destId="{B2E8DC57-06C3-1849-8313-2AD14017063E}" srcOrd="1" destOrd="0" presId="urn:microsoft.com/office/officeart/2008/layout/VerticalCurvedList"/>
    <dgm:cxn modelId="{A56F9041-7A95-A049-8267-6EACA50980F5}" type="presParOf" srcId="{25A713A3-2136-B443-825D-2E8372CC3B38}" destId="{A9300854-2FCB-234D-96D1-82725B7F796F}" srcOrd="2" destOrd="0" presId="urn:microsoft.com/office/officeart/2008/layout/VerticalCurvedList"/>
    <dgm:cxn modelId="{C7C78B23-2F2D-3C4D-9217-DC80D708F666}" type="presParOf" srcId="{A9300854-2FCB-234D-96D1-82725B7F796F}" destId="{3F94EE85-FBF0-0649-9DAB-81C1E6012FAC}" srcOrd="0" destOrd="0" presId="urn:microsoft.com/office/officeart/2008/layout/VerticalCurvedList"/>
    <dgm:cxn modelId="{9B01C320-BD8B-6745-8B11-3CF18F83B349}" type="presParOf" srcId="{25A713A3-2136-B443-825D-2E8372CC3B38}" destId="{ADF7FD1C-FED5-0948-8907-A3358423722E}" srcOrd="3" destOrd="0" presId="urn:microsoft.com/office/officeart/2008/layout/VerticalCurvedList"/>
    <dgm:cxn modelId="{50C6A517-9349-8349-8BD0-7418ABE07603}" type="presParOf" srcId="{25A713A3-2136-B443-825D-2E8372CC3B38}" destId="{F144B1EF-33DC-BD4F-A231-7A22F06F4F48}" srcOrd="4" destOrd="0" presId="urn:microsoft.com/office/officeart/2008/layout/VerticalCurvedList"/>
    <dgm:cxn modelId="{EEC1E8A8-9F1D-064E-BA49-BC6F72766ED5}" type="presParOf" srcId="{F144B1EF-33DC-BD4F-A231-7A22F06F4F48}" destId="{D6993E8E-3002-774D-B772-45939CFE4013}" srcOrd="0" destOrd="0" presId="urn:microsoft.com/office/officeart/2008/layout/VerticalCurvedList"/>
    <dgm:cxn modelId="{4E301801-4539-D144-83A6-D5BEF7698D0D}" type="presParOf" srcId="{25A713A3-2136-B443-825D-2E8372CC3B38}" destId="{BA5A8507-E9CA-E546-B346-E436DC64A434}" srcOrd="5" destOrd="0" presId="urn:microsoft.com/office/officeart/2008/layout/VerticalCurvedList"/>
    <dgm:cxn modelId="{D6DF32F7-F4A9-304F-9C63-2EABD3250013}" type="presParOf" srcId="{25A713A3-2136-B443-825D-2E8372CC3B38}" destId="{9AA7B43B-7717-9748-9886-B3FF1A53B21B}" srcOrd="6" destOrd="0" presId="urn:microsoft.com/office/officeart/2008/layout/VerticalCurvedList"/>
    <dgm:cxn modelId="{B6667DC3-0662-8E44-BC75-63BAB863C736}" type="presParOf" srcId="{9AA7B43B-7717-9748-9886-B3FF1A53B21B}" destId="{A4CD5D96-366D-CB47-B24A-9B51A5A5C94A}"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67771C-6899-D646-BE14-90396ED04A83}" type="doc">
      <dgm:prSet loTypeId="urn:microsoft.com/office/officeart/2008/layout/VerticalCurvedList" loCatId="" qsTypeId="urn:microsoft.com/office/officeart/2005/8/quickstyle/simple4" qsCatId="simple" csTypeId="urn:microsoft.com/office/officeart/2005/8/colors/accent3_4" csCatId="accent3" phldr="1"/>
      <dgm:spPr/>
      <dgm:t>
        <a:bodyPr/>
        <a:lstStyle/>
        <a:p>
          <a:endParaRPr lang="en-US"/>
        </a:p>
      </dgm:t>
    </dgm:pt>
    <dgm:pt modelId="{06B86F58-1027-9041-9843-0E79E2DACB95}">
      <dgm:prSet phldrT="[Text]" custT="1"/>
      <dgm:spPr>
        <a:solidFill>
          <a:schemeClr val="tx2">
            <a:lumMod val="40000"/>
            <a:lumOff val="60000"/>
          </a:schemeClr>
        </a:solidFill>
      </dgm:spPr>
      <dgm:t>
        <a:bodyPr/>
        <a:lstStyle/>
        <a:p>
          <a:r>
            <a:rPr lang="en-US" sz="3300" u="none" dirty="0" smtClean="0">
              <a:solidFill>
                <a:schemeClr val="tx1">
                  <a:lumMod val="65000"/>
                  <a:lumOff val="35000"/>
                </a:schemeClr>
              </a:solidFill>
            </a:rPr>
            <a:t>Seasonal to interannual variability</a:t>
          </a:r>
          <a:endParaRPr lang="en-US" sz="3300" u="none" dirty="0">
            <a:solidFill>
              <a:schemeClr val="tx1">
                <a:lumMod val="65000"/>
                <a:lumOff val="35000"/>
              </a:schemeClr>
            </a:solidFill>
          </a:endParaRPr>
        </a:p>
      </dgm:t>
    </dgm:pt>
    <dgm:pt modelId="{CB7B4F11-9FE3-F04F-9896-32879C2A32D9}" type="parTrans" cxnId="{B14369B9-47BB-3D4A-AB07-C3118E06612F}">
      <dgm:prSet/>
      <dgm:spPr/>
      <dgm:t>
        <a:bodyPr/>
        <a:lstStyle/>
        <a:p>
          <a:endParaRPr lang="en-US"/>
        </a:p>
      </dgm:t>
    </dgm:pt>
    <dgm:pt modelId="{DDFF183E-F69D-F941-A839-E9CF7C9865D0}" type="sibTrans" cxnId="{B14369B9-47BB-3D4A-AB07-C3118E06612F}">
      <dgm:prSet/>
      <dgm:spPr/>
      <dgm:t>
        <a:bodyPr/>
        <a:lstStyle/>
        <a:p>
          <a:endParaRPr lang="en-US"/>
        </a:p>
      </dgm:t>
    </dgm:pt>
    <dgm:pt modelId="{245649BE-0BA5-2A47-8F67-792F9A4F9DFD}" type="pres">
      <dgm:prSet presAssocID="{D967771C-6899-D646-BE14-90396ED04A83}" presName="Name0" presStyleCnt="0">
        <dgm:presLayoutVars>
          <dgm:chMax val="7"/>
          <dgm:chPref val="7"/>
          <dgm:dir/>
        </dgm:presLayoutVars>
      </dgm:prSet>
      <dgm:spPr/>
      <dgm:t>
        <a:bodyPr/>
        <a:lstStyle/>
        <a:p>
          <a:endParaRPr lang="en-US"/>
        </a:p>
      </dgm:t>
    </dgm:pt>
    <dgm:pt modelId="{25A713A3-2136-B443-825D-2E8372CC3B38}" type="pres">
      <dgm:prSet presAssocID="{D967771C-6899-D646-BE14-90396ED04A83}" presName="Name1" presStyleCnt="0"/>
      <dgm:spPr/>
    </dgm:pt>
    <dgm:pt modelId="{3CD977C4-C777-6547-B752-B597044488F7}" type="pres">
      <dgm:prSet presAssocID="{D967771C-6899-D646-BE14-90396ED04A83}" presName="cycle" presStyleCnt="0"/>
      <dgm:spPr/>
    </dgm:pt>
    <dgm:pt modelId="{0688AD27-7337-2246-B4D6-732EE59A04BC}" type="pres">
      <dgm:prSet presAssocID="{D967771C-6899-D646-BE14-90396ED04A83}" presName="srcNode" presStyleLbl="node1" presStyleIdx="0" presStyleCnt="1"/>
      <dgm:spPr/>
    </dgm:pt>
    <dgm:pt modelId="{9640B937-5B16-F943-8A5B-BD9EB7114DF7}" type="pres">
      <dgm:prSet presAssocID="{D967771C-6899-D646-BE14-90396ED04A83}" presName="conn" presStyleLbl="parChTrans1D2" presStyleIdx="0" presStyleCnt="1"/>
      <dgm:spPr/>
      <dgm:t>
        <a:bodyPr/>
        <a:lstStyle/>
        <a:p>
          <a:endParaRPr lang="en-US"/>
        </a:p>
      </dgm:t>
    </dgm:pt>
    <dgm:pt modelId="{56DD56AB-5323-BC4D-B52B-DDFD71D49714}" type="pres">
      <dgm:prSet presAssocID="{D967771C-6899-D646-BE14-90396ED04A83}" presName="extraNode" presStyleLbl="node1" presStyleIdx="0" presStyleCnt="1"/>
      <dgm:spPr/>
    </dgm:pt>
    <dgm:pt modelId="{002AEDE3-96F5-244F-8F82-0C2357B93D39}" type="pres">
      <dgm:prSet presAssocID="{D967771C-6899-D646-BE14-90396ED04A83}" presName="dstNode" presStyleLbl="node1" presStyleIdx="0" presStyleCnt="1"/>
      <dgm:spPr/>
    </dgm:pt>
    <dgm:pt modelId="{B2E8DC57-06C3-1849-8313-2AD14017063E}" type="pres">
      <dgm:prSet presAssocID="{06B86F58-1027-9041-9843-0E79E2DACB95}" presName="text_1" presStyleLbl="node1" presStyleIdx="0" presStyleCnt="1">
        <dgm:presLayoutVars>
          <dgm:bulletEnabled val="1"/>
        </dgm:presLayoutVars>
      </dgm:prSet>
      <dgm:spPr/>
      <dgm:t>
        <a:bodyPr/>
        <a:lstStyle/>
        <a:p>
          <a:endParaRPr lang="en-US"/>
        </a:p>
      </dgm:t>
    </dgm:pt>
    <dgm:pt modelId="{A9300854-2FCB-234D-96D1-82725B7F796F}" type="pres">
      <dgm:prSet presAssocID="{06B86F58-1027-9041-9843-0E79E2DACB95}" presName="accent_1" presStyleCnt="0"/>
      <dgm:spPr/>
    </dgm:pt>
    <dgm:pt modelId="{3F94EE85-FBF0-0649-9DAB-81C1E6012FAC}" type="pres">
      <dgm:prSet presAssocID="{06B86F58-1027-9041-9843-0E79E2DACB95}" presName="accentRepeatNode" presStyleLbl="solidFgAcc1" presStyleIdx="0" presStyleCnt="1"/>
      <dgm:spPr>
        <a:solidFill>
          <a:schemeClr val="tx2">
            <a:lumMod val="20000"/>
            <a:lumOff val="80000"/>
          </a:schemeClr>
        </a:solidFill>
        <a:ln>
          <a:solidFill>
            <a:schemeClr val="bg2">
              <a:lumMod val="90000"/>
            </a:schemeClr>
          </a:solidFill>
        </a:ln>
      </dgm:spPr>
    </dgm:pt>
  </dgm:ptLst>
  <dgm:cxnLst>
    <dgm:cxn modelId="{B14369B9-47BB-3D4A-AB07-C3118E06612F}" srcId="{D967771C-6899-D646-BE14-90396ED04A83}" destId="{06B86F58-1027-9041-9843-0E79E2DACB95}" srcOrd="0" destOrd="0" parTransId="{CB7B4F11-9FE3-F04F-9896-32879C2A32D9}" sibTransId="{DDFF183E-F69D-F941-A839-E9CF7C9865D0}"/>
    <dgm:cxn modelId="{9DD999D1-277D-C64E-A320-FD50B3688B4C}" type="presOf" srcId="{DDFF183E-F69D-F941-A839-E9CF7C9865D0}" destId="{9640B937-5B16-F943-8A5B-BD9EB7114DF7}" srcOrd="0" destOrd="0" presId="urn:microsoft.com/office/officeart/2008/layout/VerticalCurvedList"/>
    <dgm:cxn modelId="{16237852-339F-8445-AA07-CCFA1F472765}" type="presOf" srcId="{D967771C-6899-D646-BE14-90396ED04A83}" destId="{245649BE-0BA5-2A47-8F67-792F9A4F9DFD}" srcOrd="0" destOrd="0" presId="urn:microsoft.com/office/officeart/2008/layout/VerticalCurvedList"/>
    <dgm:cxn modelId="{100C9249-3440-6449-B8FB-9D6A4FC0ED87}" type="presOf" srcId="{06B86F58-1027-9041-9843-0E79E2DACB95}" destId="{B2E8DC57-06C3-1849-8313-2AD14017063E}" srcOrd="0" destOrd="0" presId="urn:microsoft.com/office/officeart/2008/layout/VerticalCurvedList"/>
    <dgm:cxn modelId="{88BA97BB-79F7-0040-936D-E8BE598567C5}" type="presParOf" srcId="{245649BE-0BA5-2A47-8F67-792F9A4F9DFD}" destId="{25A713A3-2136-B443-825D-2E8372CC3B38}" srcOrd="0" destOrd="0" presId="urn:microsoft.com/office/officeart/2008/layout/VerticalCurvedList"/>
    <dgm:cxn modelId="{355D5424-9BE2-714A-B079-3E3D2C1DA441}" type="presParOf" srcId="{25A713A3-2136-B443-825D-2E8372CC3B38}" destId="{3CD977C4-C777-6547-B752-B597044488F7}" srcOrd="0" destOrd="0" presId="urn:microsoft.com/office/officeart/2008/layout/VerticalCurvedList"/>
    <dgm:cxn modelId="{95ED6271-992C-9E41-9969-301F8C5CBB69}" type="presParOf" srcId="{3CD977C4-C777-6547-B752-B597044488F7}" destId="{0688AD27-7337-2246-B4D6-732EE59A04BC}" srcOrd="0" destOrd="0" presId="urn:microsoft.com/office/officeart/2008/layout/VerticalCurvedList"/>
    <dgm:cxn modelId="{EAE90065-2269-0A44-B602-7A4423260CAD}" type="presParOf" srcId="{3CD977C4-C777-6547-B752-B597044488F7}" destId="{9640B937-5B16-F943-8A5B-BD9EB7114DF7}" srcOrd="1" destOrd="0" presId="urn:microsoft.com/office/officeart/2008/layout/VerticalCurvedList"/>
    <dgm:cxn modelId="{AEE952BE-6370-314D-AE48-BFC48153C903}" type="presParOf" srcId="{3CD977C4-C777-6547-B752-B597044488F7}" destId="{56DD56AB-5323-BC4D-B52B-DDFD71D49714}" srcOrd="2" destOrd="0" presId="urn:microsoft.com/office/officeart/2008/layout/VerticalCurvedList"/>
    <dgm:cxn modelId="{9D4D54CF-837B-B045-8639-E68261823B54}" type="presParOf" srcId="{3CD977C4-C777-6547-B752-B597044488F7}" destId="{002AEDE3-96F5-244F-8F82-0C2357B93D39}" srcOrd="3" destOrd="0" presId="urn:microsoft.com/office/officeart/2008/layout/VerticalCurvedList"/>
    <dgm:cxn modelId="{E7630746-8F13-3A46-9811-BD10E9E9C418}" type="presParOf" srcId="{25A713A3-2136-B443-825D-2E8372CC3B38}" destId="{B2E8DC57-06C3-1849-8313-2AD14017063E}" srcOrd="1" destOrd="0" presId="urn:microsoft.com/office/officeart/2008/layout/VerticalCurvedList"/>
    <dgm:cxn modelId="{395C32B8-D2F1-0A4A-843C-4099C57371AB}" type="presParOf" srcId="{25A713A3-2136-B443-825D-2E8372CC3B38}" destId="{A9300854-2FCB-234D-96D1-82725B7F796F}" srcOrd="2" destOrd="0" presId="urn:microsoft.com/office/officeart/2008/layout/VerticalCurvedList"/>
    <dgm:cxn modelId="{4D17CA78-8DDA-894E-8755-E2B1D5E0D3E5}" type="presParOf" srcId="{A9300854-2FCB-234D-96D1-82725B7F796F}" destId="{3F94EE85-FBF0-0649-9DAB-81C1E6012FAC}"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67771C-6899-D646-BE14-90396ED04A83}" type="doc">
      <dgm:prSet loTypeId="urn:microsoft.com/office/officeart/2008/layout/VerticalCurvedList" loCatId="" qsTypeId="urn:microsoft.com/office/officeart/2005/8/quickstyle/simple4" qsCatId="simple" csTypeId="urn:microsoft.com/office/officeart/2005/8/colors/accent3_4" csCatId="accent3" phldr="1"/>
      <dgm:spPr/>
      <dgm:t>
        <a:bodyPr/>
        <a:lstStyle/>
        <a:p>
          <a:endParaRPr lang="en-US"/>
        </a:p>
      </dgm:t>
    </dgm:pt>
    <dgm:pt modelId="{06B86F58-1027-9041-9843-0E79E2DACB95}">
      <dgm:prSet phldrT="[Text]" custT="1"/>
      <dgm:spPr>
        <a:solidFill>
          <a:schemeClr val="tx2">
            <a:lumMod val="40000"/>
            <a:lumOff val="60000"/>
          </a:schemeClr>
        </a:solidFill>
      </dgm:spPr>
      <dgm:t>
        <a:bodyPr/>
        <a:lstStyle/>
        <a:p>
          <a:r>
            <a:rPr lang="en-US" sz="3300" u="none" dirty="0" smtClean="0">
              <a:solidFill>
                <a:schemeClr val="tx1">
                  <a:lumMod val="65000"/>
                  <a:lumOff val="35000"/>
                </a:schemeClr>
              </a:solidFill>
            </a:rPr>
            <a:t>Influence on equatorial</a:t>
          </a:r>
          <a:r>
            <a:rPr lang="en-US" sz="3300" u="none" baseline="0" dirty="0" smtClean="0">
              <a:solidFill>
                <a:schemeClr val="tx1">
                  <a:lumMod val="65000"/>
                  <a:lumOff val="35000"/>
                </a:schemeClr>
              </a:solidFill>
            </a:rPr>
            <a:t> currents</a:t>
          </a:r>
          <a:endParaRPr lang="en-US" sz="3300" u="none" dirty="0">
            <a:solidFill>
              <a:schemeClr val="tx1">
                <a:lumMod val="65000"/>
                <a:lumOff val="35000"/>
              </a:schemeClr>
            </a:solidFill>
          </a:endParaRPr>
        </a:p>
      </dgm:t>
    </dgm:pt>
    <dgm:pt modelId="{CB7B4F11-9FE3-F04F-9896-32879C2A32D9}" type="parTrans" cxnId="{B14369B9-47BB-3D4A-AB07-C3118E06612F}">
      <dgm:prSet/>
      <dgm:spPr/>
      <dgm:t>
        <a:bodyPr/>
        <a:lstStyle/>
        <a:p>
          <a:endParaRPr lang="en-US"/>
        </a:p>
      </dgm:t>
    </dgm:pt>
    <dgm:pt modelId="{DDFF183E-F69D-F941-A839-E9CF7C9865D0}" type="sibTrans" cxnId="{B14369B9-47BB-3D4A-AB07-C3118E06612F}">
      <dgm:prSet/>
      <dgm:spPr/>
      <dgm:t>
        <a:bodyPr/>
        <a:lstStyle/>
        <a:p>
          <a:endParaRPr lang="en-US"/>
        </a:p>
      </dgm:t>
    </dgm:pt>
    <dgm:pt modelId="{245649BE-0BA5-2A47-8F67-792F9A4F9DFD}" type="pres">
      <dgm:prSet presAssocID="{D967771C-6899-D646-BE14-90396ED04A83}" presName="Name0" presStyleCnt="0">
        <dgm:presLayoutVars>
          <dgm:chMax val="7"/>
          <dgm:chPref val="7"/>
          <dgm:dir/>
        </dgm:presLayoutVars>
      </dgm:prSet>
      <dgm:spPr/>
      <dgm:t>
        <a:bodyPr/>
        <a:lstStyle/>
        <a:p>
          <a:endParaRPr lang="en-US"/>
        </a:p>
      </dgm:t>
    </dgm:pt>
    <dgm:pt modelId="{25A713A3-2136-B443-825D-2E8372CC3B38}" type="pres">
      <dgm:prSet presAssocID="{D967771C-6899-D646-BE14-90396ED04A83}" presName="Name1" presStyleCnt="0"/>
      <dgm:spPr/>
    </dgm:pt>
    <dgm:pt modelId="{3CD977C4-C777-6547-B752-B597044488F7}" type="pres">
      <dgm:prSet presAssocID="{D967771C-6899-D646-BE14-90396ED04A83}" presName="cycle" presStyleCnt="0"/>
      <dgm:spPr/>
    </dgm:pt>
    <dgm:pt modelId="{0688AD27-7337-2246-B4D6-732EE59A04BC}" type="pres">
      <dgm:prSet presAssocID="{D967771C-6899-D646-BE14-90396ED04A83}" presName="srcNode" presStyleLbl="node1" presStyleIdx="0" presStyleCnt="1"/>
      <dgm:spPr/>
    </dgm:pt>
    <dgm:pt modelId="{9640B937-5B16-F943-8A5B-BD9EB7114DF7}" type="pres">
      <dgm:prSet presAssocID="{D967771C-6899-D646-BE14-90396ED04A83}" presName="conn" presStyleLbl="parChTrans1D2" presStyleIdx="0" presStyleCnt="1"/>
      <dgm:spPr/>
      <dgm:t>
        <a:bodyPr/>
        <a:lstStyle/>
        <a:p>
          <a:endParaRPr lang="en-US"/>
        </a:p>
      </dgm:t>
    </dgm:pt>
    <dgm:pt modelId="{56DD56AB-5323-BC4D-B52B-DDFD71D49714}" type="pres">
      <dgm:prSet presAssocID="{D967771C-6899-D646-BE14-90396ED04A83}" presName="extraNode" presStyleLbl="node1" presStyleIdx="0" presStyleCnt="1"/>
      <dgm:spPr/>
    </dgm:pt>
    <dgm:pt modelId="{002AEDE3-96F5-244F-8F82-0C2357B93D39}" type="pres">
      <dgm:prSet presAssocID="{D967771C-6899-D646-BE14-90396ED04A83}" presName="dstNode" presStyleLbl="node1" presStyleIdx="0" presStyleCnt="1"/>
      <dgm:spPr/>
    </dgm:pt>
    <dgm:pt modelId="{B2E8DC57-06C3-1849-8313-2AD14017063E}" type="pres">
      <dgm:prSet presAssocID="{06B86F58-1027-9041-9843-0E79E2DACB95}" presName="text_1" presStyleLbl="node1" presStyleIdx="0" presStyleCnt="1">
        <dgm:presLayoutVars>
          <dgm:bulletEnabled val="1"/>
        </dgm:presLayoutVars>
      </dgm:prSet>
      <dgm:spPr/>
      <dgm:t>
        <a:bodyPr/>
        <a:lstStyle/>
        <a:p>
          <a:endParaRPr lang="en-US"/>
        </a:p>
      </dgm:t>
    </dgm:pt>
    <dgm:pt modelId="{A9300854-2FCB-234D-96D1-82725B7F796F}" type="pres">
      <dgm:prSet presAssocID="{06B86F58-1027-9041-9843-0E79E2DACB95}" presName="accent_1" presStyleCnt="0"/>
      <dgm:spPr/>
    </dgm:pt>
    <dgm:pt modelId="{3F94EE85-FBF0-0649-9DAB-81C1E6012FAC}" type="pres">
      <dgm:prSet presAssocID="{06B86F58-1027-9041-9843-0E79E2DACB95}" presName="accentRepeatNode" presStyleLbl="solidFgAcc1" presStyleIdx="0" presStyleCnt="1"/>
      <dgm:spPr>
        <a:solidFill>
          <a:schemeClr val="tx2">
            <a:lumMod val="20000"/>
            <a:lumOff val="80000"/>
          </a:schemeClr>
        </a:solidFill>
        <a:ln>
          <a:solidFill>
            <a:schemeClr val="bg2">
              <a:lumMod val="90000"/>
            </a:schemeClr>
          </a:solidFill>
        </a:ln>
      </dgm:spPr>
    </dgm:pt>
  </dgm:ptLst>
  <dgm:cxnLst>
    <dgm:cxn modelId="{B14369B9-47BB-3D4A-AB07-C3118E06612F}" srcId="{D967771C-6899-D646-BE14-90396ED04A83}" destId="{06B86F58-1027-9041-9843-0E79E2DACB95}" srcOrd="0" destOrd="0" parTransId="{CB7B4F11-9FE3-F04F-9896-32879C2A32D9}" sibTransId="{DDFF183E-F69D-F941-A839-E9CF7C9865D0}"/>
    <dgm:cxn modelId="{E9F5A009-C06D-D640-979C-7BE88E237D8F}" type="presOf" srcId="{DDFF183E-F69D-F941-A839-E9CF7C9865D0}" destId="{9640B937-5B16-F943-8A5B-BD9EB7114DF7}" srcOrd="0" destOrd="0" presId="urn:microsoft.com/office/officeart/2008/layout/VerticalCurvedList"/>
    <dgm:cxn modelId="{9053023F-F961-294C-AD14-F7A5F1FA5D29}" type="presOf" srcId="{06B86F58-1027-9041-9843-0E79E2DACB95}" destId="{B2E8DC57-06C3-1849-8313-2AD14017063E}" srcOrd="0" destOrd="0" presId="urn:microsoft.com/office/officeart/2008/layout/VerticalCurvedList"/>
    <dgm:cxn modelId="{9207FC31-F2A2-B04F-A824-29C33C0AA5B8}" type="presOf" srcId="{D967771C-6899-D646-BE14-90396ED04A83}" destId="{245649BE-0BA5-2A47-8F67-792F9A4F9DFD}" srcOrd="0" destOrd="0" presId="urn:microsoft.com/office/officeart/2008/layout/VerticalCurvedList"/>
    <dgm:cxn modelId="{5B364262-9546-3145-9DF6-74A444596406}" type="presParOf" srcId="{245649BE-0BA5-2A47-8F67-792F9A4F9DFD}" destId="{25A713A3-2136-B443-825D-2E8372CC3B38}" srcOrd="0" destOrd="0" presId="urn:microsoft.com/office/officeart/2008/layout/VerticalCurvedList"/>
    <dgm:cxn modelId="{3966E80E-7BC7-2A49-8908-E49F3C212932}" type="presParOf" srcId="{25A713A3-2136-B443-825D-2E8372CC3B38}" destId="{3CD977C4-C777-6547-B752-B597044488F7}" srcOrd="0" destOrd="0" presId="urn:microsoft.com/office/officeart/2008/layout/VerticalCurvedList"/>
    <dgm:cxn modelId="{613FE7F6-00A3-6D4E-A841-429FC6AF44B1}" type="presParOf" srcId="{3CD977C4-C777-6547-B752-B597044488F7}" destId="{0688AD27-7337-2246-B4D6-732EE59A04BC}" srcOrd="0" destOrd="0" presId="urn:microsoft.com/office/officeart/2008/layout/VerticalCurvedList"/>
    <dgm:cxn modelId="{0BCC34AA-98C2-344F-ADFD-DE4C9F46B941}" type="presParOf" srcId="{3CD977C4-C777-6547-B752-B597044488F7}" destId="{9640B937-5B16-F943-8A5B-BD9EB7114DF7}" srcOrd="1" destOrd="0" presId="urn:microsoft.com/office/officeart/2008/layout/VerticalCurvedList"/>
    <dgm:cxn modelId="{0542B99F-AB00-EE46-BE37-8E0F062B3461}" type="presParOf" srcId="{3CD977C4-C777-6547-B752-B597044488F7}" destId="{56DD56AB-5323-BC4D-B52B-DDFD71D49714}" srcOrd="2" destOrd="0" presId="urn:microsoft.com/office/officeart/2008/layout/VerticalCurvedList"/>
    <dgm:cxn modelId="{41B03229-78A4-7D4D-96B6-B829DEDB5E38}" type="presParOf" srcId="{3CD977C4-C777-6547-B752-B597044488F7}" destId="{002AEDE3-96F5-244F-8F82-0C2357B93D39}" srcOrd="3" destOrd="0" presId="urn:microsoft.com/office/officeart/2008/layout/VerticalCurvedList"/>
    <dgm:cxn modelId="{37997294-D771-234E-B2CA-8B6B6D1FB3F3}" type="presParOf" srcId="{25A713A3-2136-B443-825D-2E8372CC3B38}" destId="{B2E8DC57-06C3-1849-8313-2AD14017063E}" srcOrd="1" destOrd="0" presId="urn:microsoft.com/office/officeart/2008/layout/VerticalCurvedList"/>
    <dgm:cxn modelId="{0C826DA2-66AF-1A46-A7B8-9FD132E6F8B3}" type="presParOf" srcId="{25A713A3-2136-B443-825D-2E8372CC3B38}" destId="{A9300854-2FCB-234D-96D1-82725B7F796F}" srcOrd="2" destOrd="0" presId="urn:microsoft.com/office/officeart/2008/layout/VerticalCurvedList"/>
    <dgm:cxn modelId="{79825322-6308-B944-B47A-033F18ADC2AF}" type="presParOf" srcId="{A9300854-2FCB-234D-96D1-82725B7F796F}" destId="{3F94EE85-FBF0-0649-9DAB-81C1E6012FAC}"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0B937-5B16-F943-8A5B-BD9EB7114DF7}">
      <dsp:nvSpPr>
        <dsp:cNvPr id="0" name=""/>
        <dsp:cNvSpPr/>
      </dsp:nvSpPr>
      <dsp:spPr>
        <a:xfrm>
          <a:off x="-5024346" y="-769781"/>
          <a:ext cx="5983638" cy="5983638"/>
        </a:xfrm>
        <a:prstGeom prst="blockArc">
          <a:avLst>
            <a:gd name="adj1" fmla="val 18900000"/>
            <a:gd name="adj2" fmla="val 2700000"/>
            <a:gd name="adj3" fmla="val 361"/>
          </a:avLst>
        </a:pr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2E8DC57-06C3-1849-8313-2AD14017063E}">
      <dsp:nvSpPr>
        <dsp:cNvPr id="0" name=""/>
        <dsp:cNvSpPr/>
      </dsp:nvSpPr>
      <dsp:spPr>
        <a:xfrm>
          <a:off x="616976" y="444407"/>
          <a:ext cx="7718164" cy="888815"/>
        </a:xfrm>
        <a:prstGeom prst="rect">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05497" tIns="81280" rIns="81280" bIns="81280" numCol="1" spcCol="1270" anchor="ctr" anchorCtr="0">
          <a:noAutofit/>
        </a:bodyPr>
        <a:lstStyle/>
        <a:p>
          <a:pPr lvl="0" algn="l" defTabSz="1422400">
            <a:lnSpc>
              <a:spcPct val="90000"/>
            </a:lnSpc>
            <a:spcBef>
              <a:spcPct val="0"/>
            </a:spcBef>
            <a:spcAft>
              <a:spcPct val="35000"/>
            </a:spcAft>
          </a:pPr>
          <a:r>
            <a:rPr lang="en-US" sz="3200" u="none" kern="1200" dirty="0" smtClean="0">
              <a:solidFill>
                <a:schemeClr val="tx1">
                  <a:lumMod val="65000"/>
                  <a:lumOff val="35000"/>
                </a:schemeClr>
              </a:solidFill>
            </a:rPr>
            <a:t>What are STCs?</a:t>
          </a:r>
          <a:endParaRPr lang="en-US" sz="3200" u="none" kern="1200" dirty="0">
            <a:solidFill>
              <a:schemeClr val="tx1">
                <a:lumMod val="65000"/>
                <a:lumOff val="35000"/>
              </a:schemeClr>
            </a:solidFill>
          </a:endParaRPr>
        </a:p>
      </dsp:txBody>
      <dsp:txXfrm>
        <a:off x="616976" y="444407"/>
        <a:ext cx="7718164" cy="888815"/>
      </dsp:txXfrm>
    </dsp:sp>
    <dsp:sp modelId="{3F94EE85-FBF0-0649-9DAB-81C1E6012FAC}">
      <dsp:nvSpPr>
        <dsp:cNvPr id="0" name=""/>
        <dsp:cNvSpPr/>
      </dsp:nvSpPr>
      <dsp:spPr>
        <a:xfrm>
          <a:off x="61467" y="333305"/>
          <a:ext cx="1111019" cy="1111019"/>
        </a:xfrm>
        <a:prstGeom prst="ellipse">
          <a:avLst/>
        </a:prstGeom>
        <a:solidFill>
          <a:schemeClr val="accent2">
            <a:lumMod val="20000"/>
            <a:lumOff val="80000"/>
          </a:schemeClr>
        </a:solidFill>
        <a:ln w="6350" cap="flat" cmpd="sng" algn="ctr">
          <a:solidFill>
            <a:schemeClr val="bg2">
              <a:lumMod val="90000"/>
            </a:schemeClr>
          </a:solidFill>
          <a:prstDash val="solid"/>
          <a:miter lim="800000"/>
        </a:ln>
        <a:effectLst/>
      </dsp:spPr>
      <dsp:style>
        <a:lnRef idx="1">
          <a:scrgbClr r="0" g="0" b="0"/>
        </a:lnRef>
        <a:fillRef idx="1">
          <a:scrgbClr r="0" g="0" b="0"/>
        </a:fillRef>
        <a:effectRef idx="0">
          <a:scrgbClr r="0" g="0" b="0"/>
        </a:effectRef>
        <a:fontRef idx="minor"/>
      </dsp:style>
    </dsp:sp>
    <dsp:sp modelId="{ADF7FD1C-FED5-0948-8907-A3358423722E}">
      <dsp:nvSpPr>
        <dsp:cNvPr id="0" name=""/>
        <dsp:cNvSpPr/>
      </dsp:nvSpPr>
      <dsp:spPr>
        <a:xfrm>
          <a:off x="940060" y="1777630"/>
          <a:ext cx="7395079" cy="888815"/>
        </a:xfrm>
        <a:prstGeom prst="rect">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05497" tIns="81280" rIns="81280" bIns="81280"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lumMod val="65000"/>
                  <a:lumOff val="35000"/>
                </a:schemeClr>
              </a:solidFill>
            </a:rPr>
            <a:t>STCs matter because </a:t>
          </a:r>
          <a:r>
            <a:rPr lang="mr-IN" sz="3200" kern="1200" dirty="0" smtClean="0">
              <a:solidFill>
                <a:schemeClr val="tx1">
                  <a:lumMod val="65000"/>
                  <a:lumOff val="35000"/>
                </a:schemeClr>
              </a:solidFill>
            </a:rPr>
            <a:t>…</a:t>
          </a:r>
          <a:endParaRPr lang="en-US" sz="3200" kern="1200" dirty="0">
            <a:solidFill>
              <a:schemeClr val="tx1">
                <a:lumMod val="65000"/>
                <a:lumOff val="35000"/>
              </a:schemeClr>
            </a:solidFill>
          </a:endParaRPr>
        </a:p>
      </dsp:txBody>
      <dsp:txXfrm>
        <a:off x="940060" y="1777630"/>
        <a:ext cx="7395079" cy="888815"/>
      </dsp:txXfrm>
    </dsp:sp>
    <dsp:sp modelId="{D6993E8E-3002-774D-B772-45939CFE4013}">
      <dsp:nvSpPr>
        <dsp:cNvPr id="0" name=""/>
        <dsp:cNvSpPr/>
      </dsp:nvSpPr>
      <dsp:spPr>
        <a:xfrm>
          <a:off x="384551" y="1666528"/>
          <a:ext cx="1111019" cy="1111019"/>
        </a:xfrm>
        <a:prstGeom prst="ellipse">
          <a:avLst/>
        </a:prstGeom>
        <a:solidFill>
          <a:schemeClr val="accent2">
            <a:lumMod val="20000"/>
            <a:lumOff val="80000"/>
          </a:schemeClr>
        </a:solidFill>
        <a:ln w="6350" cap="flat" cmpd="sng" algn="ctr">
          <a:solidFill>
            <a:schemeClr val="bg2">
              <a:lumMod val="90000"/>
            </a:schemeClr>
          </a:solidFill>
          <a:prstDash val="solid"/>
          <a:miter lim="800000"/>
        </a:ln>
        <a:effectLst/>
      </dsp:spPr>
      <dsp:style>
        <a:lnRef idx="1">
          <a:scrgbClr r="0" g="0" b="0"/>
        </a:lnRef>
        <a:fillRef idx="1">
          <a:scrgbClr r="0" g="0" b="0"/>
        </a:fillRef>
        <a:effectRef idx="0">
          <a:scrgbClr r="0" g="0" b="0"/>
        </a:effectRef>
        <a:fontRef idx="minor"/>
      </dsp:style>
    </dsp:sp>
    <dsp:sp modelId="{BA5A8507-E9CA-E546-B346-E436DC64A434}">
      <dsp:nvSpPr>
        <dsp:cNvPr id="0" name=""/>
        <dsp:cNvSpPr/>
      </dsp:nvSpPr>
      <dsp:spPr>
        <a:xfrm>
          <a:off x="616976" y="3110853"/>
          <a:ext cx="7718164" cy="888815"/>
        </a:xfrm>
        <a:prstGeom prst="rect">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05497" tIns="81280" rIns="81280" bIns="81280"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lumMod val="65000"/>
                  <a:lumOff val="35000"/>
                </a:schemeClr>
              </a:solidFill>
            </a:rPr>
            <a:t>Main results</a:t>
          </a:r>
          <a:endParaRPr lang="en-US" sz="3200" kern="1200" dirty="0">
            <a:solidFill>
              <a:schemeClr val="tx1">
                <a:lumMod val="65000"/>
                <a:lumOff val="35000"/>
              </a:schemeClr>
            </a:solidFill>
          </a:endParaRPr>
        </a:p>
      </dsp:txBody>
      <dsp:txXfrm>
        <a:off x="616976" y="3110853"/>
        <a:ext cx="7718164" cy="888815"/>
      </dsp:txXfrm>
    </dsp:sp>
    <dsp:sp modelId="{A4CD5D96-366D-CB47-B24A-9B51A5A5C94A}">
      <dsp:nvSpPr>
        <dsp:cNvPr id="0" name=""/>
        <dsp:cNvSpPr/>
      </dsp:nvSpPr>
      <dsp:spPr>
        <a:xfrm>
          <a:off x="61467" y="2999751"/>
          <a:ext cx="1111019" cy="1111019"/>
        </a:xfrm>
        <a:prstGeom prst="ellipse">
          <a:avLst/>
        </a:prstGeom>
        <a:solidFill>
          <a:schemeClr val="accent2">
            <a:lumMod val="20000"/>
            <a:lumOff val="80000"/>
          </a:schemeClr>
        </a:solidFill>
        <a:ln w="6350" cap="flat" cmpd="sng" algn="ctr">
          <a:solidFill>
            <a:schemeClr val="bg2">
              <a:lumMod val="9000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0B937-5B16-F943-8A5B-BD9EB7114DF7}">
      <dsp:nvSpPr>
        <dsp:cNvPr id="0" name=""/>
        <dsp:cNvSpPr/>
      </dsp:nvSpPr>
      <dsp:spPr>
        <a:xfrm>
          <a:off x="-1499720" y="-254518"/>
          <a:ext cx="1957397" cy="1957397"/>
        </a:xfrm>
        <a:prstGeom prst="blockArc">
          <a:avLst>
            <a:gd name="adj1" fmla="val 18900000"/>
            <a:gd name="adj2" fmla="val 2700000"/>
            <a:gd name="adj3" fmla="val 1104"/>
          </a:avLst>
        </a:pr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2E8DC57-06C3-1849-8313-2AD14017063E}">
      <dsp:nvSpPr>
        <dsp:cNvPr id="0" name=""/>
        <dsp:cNvSpPr/>
      </dsp:nvSpPr>
      <dsp:spPr>
        <a:xfrm>
          <a:off x="445644" y="367665"/>
          <a:ext cx="7631283" cy="713030"/>
        </a:xfrm>
        <a:prstGeom prst="rect">
          <a:avLst/>
        </a:prstGeom>
        <a:solidFill>
          <a:schemeClr val="tx2">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4818" tIns="83820" rIns="83820" bIns="83820" numCol="1" spcCol="1270" anchor="ctr" anchorCtr="0">
          <a:noAutofit/>
        </a:bodyPr>
        <a:lstStyle/>
        <a:p>
          <a:pPr lvl="0" algn="l" defTabSz="1466850">
            <a:lnSpc>
              <a:spcPct val="90000"/>
            </a:lnSpc>
            <a:spcBef>
              <a:spcPct val="0"/>
            </a:spcBef>
            <a:spcAft>
              <a:spcPct val="35000"/>
            </a:spcAft>
          </a:pPr>
          <a:r>
            <a:rPr lang="en-US" sz="3300" u="none" kern="1200" dirty="0" smtClean="0">
              <a:solidFill>
                <a:schemeClr val="tx1">
                  <a:lumMod val="65000"/>
                  <a:lumOff val="35000"/>
                </a:schemeClr>
              </a:solidFill>
            </a:rPr>
            <a:t>Impact</a:t>
          </a:r>
          <a:r>
            <a:rPr lang="en-US" sz="3300" u="none" kern="1200" baseline="0" dirty="0" smtClean="0">
              <a:solidFill>
                <a:schemeClr val="tx1">
                  <a:lumMod val="65000"/>
                  <a:lumOff val="35000"/>
                </a:schemeClr>
              </a:solidFill>
            </a:rPr>
            <a:t> on tropical SST variability</a:t>
          </a:r>
          <a:endParaRPr lang="en-US" sz="3300" u="none" kern="1200" dirty="0">
            <a:solidFill>
              <a:schemeClr val="tx1">
                <a:lumMod val="65000"/>
                <a:lumOff val="35000"/>
              </a:schemeClr>
            </a:solidFill>
          </a:endParaRPr>
        </a:p>
      </dsp:txBody>
      <dsp:txXfrm>
        <a:off x="445644" y="367665"/>
        <a:ext cx="7631283" cy="713030"/>
      </dsp:txXfrm>
    </dsp:sp>
    <dsp:sp modelId="{3F94EE85-FBF0-0649-9DAB-81C1E6012FAC}">
      <dsp:nvSpPr>
        <dsp:cNvPr id="0" name=""/>
        <dsp:cNvSpPr/>
      </dsp:nvSpPr>
      <dsp:spPr>
        <a:xfrm>
          <a:off x="0" y="278536"/>
          <a:ext cx="891288" cy="891288"/>
        </a:xfrm>
        <a:prstGeom prst="ellipse">
          <a:avLst/>
        </a:prstGeom>
        <a:solidFill>
          <a:schemeClr val="tx2">
            <a:lumMod val="20000"/>
            <a:lumOff val="80000"/>
          </a:schemeClr>
        </a:solidFill>
        <a:ln w="6350" cap="flat" cmpd="sng" algn="ctr">
          <a:solidFill>
            <a:schemeClr val="bg2">
              <a:lumMod val="9000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0B937-5B16-F943-8A5B-BD9EB7114DF7}">
      <dsp:nvSpPr>
        <dsp:cNvPr id="0" name=""/>
        <dsp:cNvSpPr/>
      </dsp:nvSpPr>
      <dsp:spPr>
        <a:xfrm>
          <a:off x="-1351097" y="-229659"/>
          <a:ext cx="1763152" cy="1763152"/>
        </a:xfrm>
        <a:prstGeom prst="blockArc">
          <a:avLst>
            <a:gd name="adj1" fmla="val 18900000"/>
            <a:gd name="adj2" fmla="val 2700000"/>
            <a:gd name="adj3" fmla="val 1225"/>
          </a:avLst>
        </a:pr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2E8DC57-06C3-1849-8313-2AD14017063E}">
      <dsp:nvSpPr>
        <dsp:cNvPr id="0" name=""/>
        <dsp:cNvSpPr/>
      </dsp:nvSpPr>
      <dsp:spPr>
        <a:xfrm>
          <a:off x="400468" y="331541"/>
          <a:ext cx="6123274" cy="640750"/>
        </a:xfrm>
        <a:prstGeom prst="rect">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17459" tIns="83820" rIns="83820" bIns="83820" numCol="1" spcCol="1270" anchor="ctr" anchorCtr="0">
          <a:noAutofit/>
        </a:bodyPr>
        <a:lstStyle/>
        <a:p>
          <a:pPr lvl="0" algn="l" defTabSz="1466850">
            <a:lnSpc>
              <a:spcPct val="90000"/>
            </a:lnSpc>
            <a:spcBef>
              <a:spcPct val="0"/>
            </a:spcBef>
            <a:spcAft>
              <a:spcPct val="35000"/>
            </a:spcAft>
          </a:pPr>
          <a:r>
            <a:rPr lang="en-US" sz="3300" kern="1200" dirty="0" smtClean="0">
              <a:solidFill>
                <a:schemeClr val="tx1">
                  <a:lumMod val="65000"/>
                  <a:lumOff val="35000"/>
                </a:schemeClr>
              </a:solidFill>
            </a:rPr>
            <a:t>What are STCs?</a:t>
          </a:r>
          <a:endParaRPr lang="en-US" sz="3300" kern="1200" dirty="0">
            <a:solidFill>
              <a:schemeClr val="tx1">
                <a:lumMod val="65000"/>
                <a:lumOff val="35000"/>
              </a:schemeClr>
            </a:solidFill>
          </a:endParaRPr>
        </a:p>
      </dsp:txBody>
      <dsp:txXfrm>
        <a:off x="400468" y="331541"/>
        <a:ext cx="6123274" cy="640750"/>
      </dsp:txXfrm>
    </dsp:sp>
    <dsp:sp modelId="{3F94EE85-FBF0-0649-9DAB-81C1E6012FAC}">
      <dsp:nvSpPr>
        <dsp:cNvPr id="0" name=""/>
        <dsp:cNvSpPr/>
      </dsp:nvSpPr>
      <dsp:spPr>
        <a:xfrm>
          <a:off x="0" y="251448"/>
          <a:ext cx="800937" cy="800937"/>
        </a:xfrm>
        <a:prstGeom prst="ellipse">
          <a:avLst/>
        </a:prstGeom>
        <a:solidFill>
          <a:schemeClr val="accent2">
            <a:lumMod val="20000"/>
            <a:lumOff val="80000"/>
          </a:schemeClr>
        </a:solidFill>
        <a:ln w="6350" cap="flat" cmpd="sng" algn="ctr">
          <a:solidFill>
            <a:schemeClr val="bg2">
              <a:lumMod val="9000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0B937-5B16-F943-8A5B-BD9EB7114DF7}">
      <dsp:nvSpPr>
        <dsp:cNvPr id="0" name=""/>
        <dsp:cNvSpPr/>
      </dsp:nvSpPr>
      <dsp:spPr>
        <a:xfrm>
          <a:off x="-1351097" y="-229659"/>
          <a:ext cx="1763152" cy="1763152"/>
        </a:xfrm>
        <a:prstGeom prst="blockArc">
          <a:avLst>
            <a:gd name="adj1" fmla="val 18900000"/>
            <a:gd name="adj2" fmla="val 2700000"/>
            <a:gd name="adj3" fmla="val 1225"/>
          </a:avLst>
        </a:pr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2E8DC57-06C3-1849-8313-2AD14017063E}">
      <dsp:nvSpPr>
        <dsp:cNvPr id="0" name=""/>
        <dsp:cNvSpPr/>
      </dsp:nvSpPr>
      <dsp:spPr>
        <a:xfrm>
          <a:off x="400468" y="331541"/>
          <a:ext cx="6123274" cy="640750"/>
        </a:xfrm>
        <a:prstGeom prst="rect">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17459" tIns="83820" rIns="83820" bIns="83820" numCol="1" spcCol="1270" anchor="ctr" anchorCtr="0">
          <a:noAutofit/>
        </a:bodyPr>
        <a:lstStyle/>
        <a:p>
          <a:pPr lvl="0" algn="l" defTabSz="1466850">
            <a:lnSpc>
              <a:spcPct val="90000"/>
            </a:lnSpc>
            <a:spcBef>
              <a:spcPct val="0"/>
            </a:spcBef>
            <a:spcAft>
              <a:spcPct val="35000"/>
            </a:spcAft>
          </a:pPr>
          <a:r>
            <a:rPr lang="en-US" sz="3300" kern="1200" dirty="0" smtClean="0">
              <a:solidFill>
                <a:schemeClr val="tx1">
                  <a:lumMod val="65000"/>
                  <a:lumOff val="35000"/>
                </a:schemeClr>
              </a:solidFill>
            </a:rPr>
            <a:t>STCs matter</a:t>
          </a:r>
          <a:r>
            <a:rPr lang="en-US" sz="3300" kern="1200" baseline="0" dirty="0" smtClean="0">
              <a:solidFill>
                <a:schemeClr val="tx1">
                  <a:lumMod val="65000"/>
                  <a:lumOff val="35000"/>
                </a:schemeClr>
              </a:solidFill>
            </a:rPr>
            <a:t> because </a:t>
          </a:r>
          <a:r>
            <a:rPr lang="mr-IN" sz="3300" kern="1200" baseline="0" dirty="0" smtClean="0">
              <a:solidFill>
                <a:schemeClr val="tx1">
                  <a:lumMod val="65000"/>
                  <a:lumOff val="35000"/>
                </a:schemeClr>
              </a:solidFill>
            </a:rPr>
            <a:t>…</a:t>
          </a:r>
          <a:endParaRPr lang="en-US" sz="3300" kern="1200" dirty="0">
            <a:solidFill>
              <a:schemeClr val="tx1">
                <a:lumMod val="65000"/>
                <a:lumOff val="35000"/>
              </a:schemeClr>
            </a:solidFill>
          </a:endParaRPr>
        </a:p>
      </dsp:txBody>
      <dsp:txXfrm>
        <a:off x="400468" y="331541"/>
        <a:ext cx="6123274" cy="640750"/>
      </dsp:txXfrm>
    </dsp:sp>
    <dsp:sp modelId="{3F94EE85-FBF0-0649-9DAB-81C1E6012FAC}">
      <dsp:nvSpPr>
        <dsp:cNvPr id="0" name=""/>
        <dsp:cNvSpPr/>
      </dsp:nvSpPr>
      <dsp:spPr>
        <a:xfrm>
          <a:off x="0" y="251448"/>
          <a:ext cx="800937" cy="800937"/>
        </a:xfrm>
        <a:prstGeom prst="ellipse">
          <a:avLst/>
        </a:prstGeom>
        <a:solidFill>
          <a:schemeClr val="accent2">
            <a:lumMod val="20000"/>
            <a:lumOff val="80000"/>
          </a:schemeClr>
        </a:solidFill>
        <a:ln w="6350" cap="flat" cmpd="sng" algn="ctr">
          <a:solidFill>
            <a:schemeClr val="bg2">
              <a:lumMod val="9000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0B937-5B16-F943-8A5B-BD9EB7114DF7}">
      <dsp:nvSpPr>
        <dsp:cNvPr id="0" name=""/>
        <dsp:cNvSpPr/>
      </dsp:nvSpPr>
      <dsp:spPr>
        <a:xfrm>
          <a:off x="-1351097" y="-229659"/>
          <a:ext cx="1763152" cy="1763152"/>
        </a:xfrm>
        <a:prstGeom prst="blockArc">
          <a:avLst>
            <a:gd name="adj1" fmla="val 18900000"/>
            <a:gd name="adj2" fmla="val 2700000"/>
            <a:gd name="adj3" fmla="val 1225"/>
          </a:avLst>
        </a:pr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2E8DC57-06C3-1849-8313-2AD14017063E}">
      <dsp:nvSpPr>
        <dsp:cNvPr id="0" name=""/>
        <dsp:cNvSpPr/>
      </dsp:nvSpPr>
      <dsp:spPr>
        <a:xfrm>
          <a:off x="400468" y="331541"/>
          <a:ext cx="6123274" cy="640750"/>
        </a:xfrm>
        <a:prstGeom prst="rect">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17459" tIns="83820" rIns="83820" bIns="83820" numCol="1" spcCol="1270" anchor="ctr" anchorCtr="0">
          <a:noAutofit/>
        </a:bodyPr>
        <a:lstStyle/>
        <a:p>
          <a:pPr lvl="0" algn="l" defTabSz="1466850">
            <a:lnSpc>
              <a:spcPct val="90000"/>
            </a:lnSpc>
            <a:spcBef>
              <a:spcPct val="0"/>
            </a:spcBef>
            <a:spcAft>
              <a:spcPct val="35000"/>
            </a:spcAft>
          </a:pPr>
          <a:r>
            <a:rPr lang="en-US" sz="3300" kern="1200" dirty="0" smtClean="0">
              <a:solidFill>
                <a:schemeClr val="tx1">
                  <a:lumMod val="65000"/>
                  <a:lumOff val="35000"/>
                </a:schemeClr>
              </a:solidFill>
            </a:rPr>
            <a:t>Main results</a:t>
          </a:r>
          <a:endParaRPr lang="en-US" sz="3300" kern="1200" dirty="0">
            <a:solidFill>
              <a:schemeClr val="tx1">
                <a:lumMod val="65000"/>
                <a:lumOff val="35000"/>
              </a:schemeClr>
            </a:solidFill>
          </a:endParaRPr>
        </a:p>
      </dsp:txBody>
      <dsp:txXfrm>
        <a:off x="400468" y="331541"/>
        <a:ext cx="6123274" cy="640750"/>
      </dsp:txXfrm>
    </dsp:sp>
    <dsp:sp modelId="{3F94EE85-FBF0-0649-9DAB-81C1E6012FAC}">
      <dsp:nvSpPr>
        <dsp:cNvPr id="0" name=""/>
        <dsp:cNvSpPr/>
      </dsp:nvSpPr>
      <dsp:spPr>
        <a:xfrm>
          <a:off x="0" y="251448"/>
          <a:ext cx="800937" cy="800937"/>
        </a:xfrm>
        <a:prstGeom prst="ellipse">
          <a:avLst/>
        </a:prstGeom>
        <a:solidFill>
          <a:schemeClr val="accent2">
            <a:lumMod val="20000"/>
            <a:lumOff val="80000"/>
          </a:schemeClr>
        </a:solidFill>
        <a:ln w="6350" cap="flat" cmpd="sng" algn="ctr">
          <a:solidFill>
            <a:schemeClr val="bg1">
              <a:lumMod val="8500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5B728-B014-7D40-88E9-F6A03A1F973F}">
      <dsp:nvSpPr>
        <dsp:cNvPr id="0" name=""/>
        <dsp:cNvSpPr/>
      </dsp:nvSpPr>
      <dsp:spPr>
        <a:xfrm>
          <a:off x="3988769" y="2179018"/>
          <a:ext cx="2822083" cy="489783"/>
        </a:xfrm>
        <a:custGeom>
          <a:avLst/>
          <a:gdLst/>
          <a:ahLst/>
          <a:cxnLst/>
          <a:rect l="0" t="0" r="0" b="0"/>
          <a:pathLst>
            <a:path>
              <a:moveTo>
                <a:pt x="0" y="0"/>
              </a:moveTo>
              <a:lnTo>
                <a:pt x="0" y="244891"/>
              </a:lnTo>
              <a:lnTo>
                <a:pt x="2822083" y="244891"/>
              </a:lnTo>
              <a:lnTo>
                <a:pt x="2822083" y="489783"/>
              </a:lnTo>
            </a:path>
          </a:pathLst>
        </a:custGeom>
        <a:noFill/>
        <a:ln w="6350" cap="flat" cmpd="sng" algn="ctr">
          <a:solidFill>
            <a:schemeClr val="tx1">
              <a:lumMod val="50000"/>
              <a:lumOff val="50000"/>
            </a:schemeClr>
          </a:solidFill>
          <a:prstDash val="solid"/>
          <a:miter lim="800000"/>
        </a:ln>
        <a:effectLst/>
      </dsp:spPr>
      <dsp:style>
        <a:lnRef idx="1">
          <a:scrgbClr r="0" g="0" b="0"/>
        </a:lnRef>
        <a:fillRef idx="0">
          <a:scrgbClr r="0" g="0" b="0"/>
        </a:fillRef>
        <a:effectRef idx="0">
          <a:scrgbClr r="0" g="0" b="0"/>
        </a:effectRef>
        <a:fontRef idx="minor"/>
      </dsp:style>
    </dsp:sp>
    <dsp:sp modelId="{1C2A06E4-9561-E64D-A32D-3C5580F1B62A}">
      <dsp:nvSpPr>
        <dsp:cNvPr id="0" name=""/>
        <dsp:cNvSpPr/>
      </dsp:nvSpPr>
      <dsp:spPr>
        <a:xfrm>
          <a:off x="3943049" y="2179018"/>
          <a:ext cx="91440" cy="489783"/>
        </a:xfrm>
        <a:custGeom>
          <a:avLst/>
          <a:gdLst/>
          <a:ahLst/>
          <a:cxnLst/>
          <a:rect l="0" t="0" r="0" b="0"/>
          <a:pathLst>
            <a:path>
              <a:moveTo>
                <a:pt x="45720" y="0"/>
              </a:moveTo>
              <a:lnTo>
                <a:pt x="45720" y="489783"/>
              </a:lnTo>
            </a:path>
          </a:pathLst>
        </a:custGeom>
        <a:noFill/>
        <a:ln w="6350" cap="flat" cmpd="sng" algn="ctr">
          <a:solidFill>
            <a:schemeClr val="tx1">
              <a:lumMod val="50000"/>
              <a:lumOff val="50000"/>
            </a:schemeClr>
          </a:solidFill>
          <a:prstDash val="solid"/>
          <a:miter lim="800000"/>
        </a:ln>
        <a:effectLst/>
      </dsp:spPr>
      <dsp:style>
        <a:lnRef idx="1">
          <a:scrgbClr r="0" g="0" b="0"/>
        </a:lnRef>
        <a:fillRef idx="0">
          <a:scrgbClr r="0" g="0" b="0"/>
        </a:fillRef>
        <a:effectRef idx="0">
          <a:scrgbClr r="0" g="0" b="0"/>
        </a:effectRef>
        <a:fontRef idx="minor"/>
      </dsp:style>
    </dsp:sp>
    <dsp:sp modelId="{284B4782-0DCB-944E-84D4-8D7BD3887763}">
      <dsp:nvSpPr>
        <dsp:cNvPr id="0" name=""/>
        <dsp:cNvSpPr/>
      </dsp:nvSpPr>
      <dsp:spPr>
        <a:xfrm>
          <a:off x="1166685" y="2179018"/>
          <a:ext cx="2822083" cy="489783"/>
        </a:xfrm>
        <a:custGeom>
          <a:avLst/>
          <a:gdLst/>
          <a:ahLst/>
          <a:cxnLst/>
          <a:rect l="0" t="0" r="0" b="0"/>
          <a:pathLst>
            <a:path>
              <a:moveTo>
                <a:pt x="2822083" y="0"/>
              </a:moveTo>
              <a:lnTo>
                <a:pt x="2822083" y="244891"/>
              </a:lnTo>
              <a:lnTo>
                <a:pt x="0" y="244891"/>
              </a:lnTo>
              <a:lnTo>
                <a:pt x="0" y="489783"/>
              </a:lnTo>
            </a:path>
          </a:pathLst>
        </a:custGeom>
        <a:noFill/>
        <a:ln w="6350" cap="flat" cmpd="sng" algn="ctr">
          <a:solidFill>
            <a:schemeClr val="tx1">
              <a:lumMod val="50000"/>
              <a:lumOff val="50000"/>
            </a:schemeClr>
          </a:solidFill>
          <a:prstDash val="solid"/>
          <a:miter lim="800000"/>
        </a:ln>
        <a:effectLst/>
      </dsp:spPr>
      <dsp:style>
        <a:lnRef idx="1">
          <a:scrgbClr r="0" g="0" b="0"/>
        </a:lnRef>
        <a:fillRef idx="0">
          <a:scrgbClr r="0" g="0" b="0"/>
        </a:fillRef>
        <a:effectRef idx="0">
          <a:scrgbClr r="0" g="0" b="0"/>
        </a:effectRef>
        <a:fontRef idx="minor"/>
      </dsp:style>
    </dsp:sp>
    <dsp:sp modelId="{DC94C062-BB2C-B148-99E4-3A9DB8DCB72F}">
      <dsp:nvSpPr>
        <dsp:cNvPr id="0" name=""/>
        <dsp:cNvSpPr/>
      </dsp:nvSpPr>
      <dsp:spPr>
        <a:xfrm>
          <a:off x="2822619" y="1012868"/>
          <a:ext cx="2332300" cy="1166150"/>
        </a:xfrm>
        <a:prstGeom prst="rect">
          <a:avLst/>
        </a:prstGeom>
        <a:solidFill>
          <a:schemeClr val="accent4">
            <a:lumMod val="20000"/>
            <a:lumOff val="80000"/>
          </a:schemeClr>
        </a:solidFill>
        <a:ln>
          <a:solidFill>
            <a:schemeClr val="tx1">
              <a:lumMod val="50000"/>
              <a:lumOff val="5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lumMod val="75000"/>
                  <a:lumOff val="25000"/>
                </a:schemeClr>
              </a:solidFill>
            </a:rPr>
            <a:t>Estimating</a:t>
          </a:r>
          <a:r>
            <a:rPr lang="en-US" sz="2000" kern="1200" baseline="0" dirty="0" smtClean="0">
              <a:solidFill>
                <a:schemeClr val="tx1">
                  <a:lumMod val="75000"/>
                  <a:lumOff val="25000"/>
                </a:schemeClr>
              </a:solidFill>
            </a:rPr>
            <a:t> the Ekman depth from velocity data</a:t>
          </a:r>
          <a:endParaRPr lang="en-US" sz="2000" kern="1200" dirty="0">
            <a:solidFill>
              <a:schemeClr val="tx1">
                <a:lumMod val="75000"/>
                <a:lumOff val="25000"/>
              </a:schemeClr>
            </a:solidFill>
          </a:endParaRPr>
        </a:p>
      </dsp:txBody>
      <dsp:txXfrm>
        <a:off x="2822619" y="1012868"/>
        <a:ext cx="2332300" cy="1166150"/>
      </dsp:txXfrm>
    </dsp:sp>
    <dsp:sp modelId="{15B0A86A-1A8A-CA42-853A-B75DB3E5D689}">
      <dsp:nvSpPr>
        <dsp:cNvPr id="0" name=""/>
        <dsp:cNvSpPr/>
      </dsp:nvSpPr>
      <dsp:spPr>
        <a:xfrm>
          <a:off x="535" y="2668802"/>
          <a:ext cx="2332300" cy="1166150"/>
        </a:xfrm>
        <a:prstGeom prst="rect">
          <a:avLst/>
        </a:prstGeom>
        <a:solidFill>
          <a:schemeClr val="accent4">
            <a:lumMod val="20000"/>
            <a:lumOff val="80000"/>
          </a:schemeClr>
        </a:solidFill>
        <a:ln>
          <a:solidFill>
            <a:schemeClr val="tx1">
              <a:lumMod val="50000"/>
              <a:lumOff val="5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lumMod val="75000"/>
                  <a:lumOff val="25000"/>
                </a:schemeClr>
              </a:solidFill>
            </a:rPr>
            <a:t>Meridional Ekman transport derived from wind</a:t>
          </a:r>
          <a:r>
            <a:rPr lang="en-US" sz="2000" kern="1200" baseline="0" dirty="0" smtClean="0">
              <a:solidFill>
                <a:schemeClr val="tx1">
                  <a:lumMod val="75000"/>
                  <a:lumOff val="25000"/>
                </a:schemeClr>
              </a:solidFill>
            </a:rPr>
            <a:t> products</a:t>
          </a:r>
          <a:endParaRPr lang="en-US" sz="2000" kern="1200" dirty="0">
            <a:solidFill>
              <a:schemeClr val="tx1">
                <a:lumMod val="75000"/>
                <a:lumOff val="25000"/>
              </a:schemeClr>
            </a:solidFill>
          </a:endParaRPr>
        </a:p>
      </dsp:txBody>
      <dsp:txXfrm>
        <a:off x="535" y="2668802"/>
        <a:ext cx="2332300" cy="1166150"/>
      </dsp:txXfrm>
    </dsp:sp>
    <dsp:sp modelId="{C1CA1517-5F93-874C-8243-B6813AB5CFC3}">
      <dsp:nvSpPr>
        <dsp:cNvPr id="0" name=""/>
        <dsp:cNvSpPr/>
      </dsp:nvSpPr>
      <dsp:spPr>
        <a:xfrm>
          <a:off x="2822619" y="2668802"/>
          <a:ext cx="2332300" cy="1166150"/>
        </a:xfrm>
        <a:prstGeom prst="rect">
          <a:avLst/>
        </a:prstGeom>
        <a:solidFill>
          <a:schemeClr val="accent4">
            <a:lumMod val="20000"/>
            <a:lumOff val="80000"/>
          </a:schemeClr>
        </a:solidFill>
        <a:ln>
          <a:solidFill>
            <a:schemeClr val="tx1">
              <a:lumMod val="50000"/>
              <a:lumOff val="5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lumMod val="75000"/>
                  <a:lumOff val="25000"/>
                </a:schemeClr>
              </a:solidFill>
            </a:rPr>
            <a:t>Meridional geostrophic</a:t>
          </a:r>
          <a:r>
            <a:rPr lang="en-US" sz="2000" kern="1200" baseline="0" dirty="0" smtClean="0">
              <a:solidFill>
                <a:schemeClr val="tx1">
                  <a:lumMod val="75000"/>
                  <a:lumOff val="25000"/>
                </a:schemeClr>
              </a:solidFill>
            </a:rPr>
            <a:t> transport within the surface layer</a:t>
          </a:r>
          <a:endParaRPr lang="en-US" sz="2000" kern="1200" dirty="0">
            <a:solidFill>
              <a:schemeClr val="tx1">
                <a:lumMod val="75000"/>
                <a:lumOff val="25000"/>
              </a:schemeClr>
            </a:solidFill>
          </a:endParaRPr>
        </a:p>
      </dsp:txBody>
      <dsp:txXfrm>
        <a:off x="2822619" y="2668802"/>
        <a:ext cx="2332300" cy="1166150"/>
      </dsp:txXfrm>
    </dsp:sp>
    <dsp:sp modelId="{EA06B5DF-8FE7-FC41-BD16-A4EC5BF7AF9C}">
      <dsp:nvSpPr>
        <dsp:cNvPr id="0" name=""/>
        <dsp:cNvSpPr/>
      </dsp:nvSpPr>
      <dsp:spPr>
        <a:xfrm>
          <a:off x="5644702" y="2668802"/>
          <a:ext cx="2332300" cy="1166150"/>
        </a:xfrm>
        <a:prstGeom prst="rect">
          <a:avLst/>
        </a:prstGeom>
        <a:solidFill>
          <a:schemeClr val="accent4">
            <a:lumMod val="20000"/>
            <a:lumOff val="80000"/>
          </a:schemeClr>
        </a:solidFill>
        <a:ln>
          <a:solidFill>
            <a:schemeClr val="tx1">
              <a:lumMod val="50000"/>
              <a:lumOff val="5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lumMod val="75000"/>
                  <a:lumOff val="25000"/>
                </a:schemeClr>
              </a:solidFill>
            </a:rPr>
            <a:t>Meridional net transport derived from velocity data</a:t>
          </a:r>
          <a:endParaRPr lang="en-US" sz="2000" kern="1200" dirty="0">
            <a:solidFill>
              <a:schemeClr val="tx1">
                <a:lumMod val="75000"/>
                <a:lumOff val="25000"/>
              </a:schemeClr>
            </a:solidFill>
          </a:endParaRPr>
        </a:p>
      </dsp:txBody>
      <dsp:txXfrm>
        <a:off x="5644702" y="2668802"/>
        <a:ext cx="2332300" cy="11661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5B728-B014-7D40-88E9-F6A03A1F973F}">
      <dsp:nvSpPr>
        <dsp:cNvPr id="0" name=""/>
        <dsp:cNvSpPr/>
      </dsp:nvSpPr>
      <dsp:spPr>
        <a:xfrm>
          <a:off x="3067317" y="1751528"/>
          <a:ext cx="1678581" cy="582648"/>
        </a:xfrm>
        <a:custGeom>
          <a:avLst/>
          <a:gdLst/>
          <a:ahLst/>
          <a:cxnLst/>
          <a:rect l="0" t="0" r="0" b="0"/>
          <a:pathLst>
            <a:path>
              <a:moveTo>
                <a:pt x="0" y="0"/>
              </a:moveTo>
              <a:lnTo>
                <a:pt x="0" y="291324"/>
              </a:lnTo>
              <a:lnTo>
                <a:pt x="1678581" y="291324"/>
              </a:lnTo>
              <a:lnTo>
                <a:pt x="1678581" y="582648"/>
              </a:lnTo>
            </a:path>
          </a:pathLst>
        </a:custGeom>
        <a:noFill/>
        <a:ln w="6350" cap="flat" cmpd="sng" algn="ctr">
          <a:solidFill>
            <a:schemeClr val="tx1">
              <a:lumMod val="50000"/>
              <a:lumOff val="50000"/>
            </a:schemeClr>
          </a:solidFill>
          <a:prstDash val="solid"/>
          <a:miter lim="800000"/>
        </a:ln>
        <a:effectLst/>
      </dsp:spPr>
      <dsp:style>
        <a:lnRef idx="1">
          <a:scrgbClr r="0" g="0" b="0"/>
        </a:lnRef>
        <a:fillRef idx="0">
          <a:scrgbClr r="0" g="0" b="0"/>
        </a:fillRef>
        <a:effectRef idx="0">
          <a:scrgbClr r="0" g="0" b="0"/>
        </a:effectRef>
        <a:fontRef idx="minor"/>
      </dsp:style>
    </dsp:sp>
    <dsp:sp modelId="{284B4782-0DCB-944E-84D4-8D7BD3887763}">
      <dsp:nvSpPr>
        <dsp:cNvPr id="0" name=""/>
        <dsp:cNvSpPr/>
      </dsp:nvSpPr>
      <dsp:spPr>
        <a:xfrm>
          <a:off x="1388736" y="1751528"/>
          <a:ext cx="1678581" cy="582648"/>
        </a:xfrm>
        <a:custGeom>
          <a:avLst/>
          <a:gdLst/>
          <a:ahLst/>
          <a:cxnLst/>
          <a:rect l="0" t="0" r="0" b="0"/>
          <a:pathLst>
            <a:path>
              <a:moveTo>
                <a:pt x="1678581" y="0"/>
              </a:moveTo>
              <a:lnTo>
                <a:pt x="1678581" y="291324"/>
              </a:lnTo>
              <a:lnTo>
                <a:pt x="0" y="291324"/>
              </a:lnTo>
              <a:lnTo>
                <a:pt x="0" y="582648"/>
              </a:lnTo>
            </a:path>
          </a:pathLst>
        </a:custGeom>
        <a:noFill/>
        <a:ln w="6350" cap="flat" cmpd="sng" algn="ctr">
          <a:solidFill>
            <a:schemeClr val="tx1">
              <a:lumMod val="50000"/>
              <a:lumOff val="50000"/>
            </a:schemeClr>
          </a:solidFill>
          <a:prstDash val="solid"/>
          <a:miter lim="800000"/>
        </a:ln>
        <a:effectLst/>
      </dsp:spPr>
      <dsp:style>
        <a:lnRef idx="1">
          <a:scrgbClr r="0" g="0" b="0"/>
        </a:lnRef>
        <a:fillRef idx="0">
          <a:scrgbClr r="0" g="0" b="0"/>
        </a:fillRef>
        <a:effectRef idx="0">
          <a:scrgbClr r="0" g="0" b="0"/>
        </a:effectRef>
        <a:fontRef idx="minor"/>
      </dsp:style>
    </dsp:sp>
    <dsp:sp modelId="{DC94C062-BB2C-B148-99E4-3A9DB8DCB72F}">
      <dsp:nvSpPr>
        <dsp:cNvPr id="0" name=""/>
        <dsp:cNvSpPr/>
      </dsp:nvSpPr>
      <dsp:spPr>
        <a:xfrm>
          <a:off x="1680060" y="364271"/>
          <a:ext cx="2774514" cy="1387257"/>
        </a:xfrm>
        <a:prstGeom prst="rect">
          <a:avLst/>
        </a:prstGeom>
        <a:solidFill>
          <a:schemeClr val="accent5">
            <a:lumMod val="20000"/>
            <a:lumOff val="80000"/>
          </a:schemeClr>
        </a:solidFill>
        <a:ln>
          <a:solidFill>
            <a:schemeClr val="tx1">
              <a:lumMod val="65000"/>
              <a:lumOff val="35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lumMod val="75000"/>
                  <a:lumOff val="25000"/>
                </a:schemeClr>
              </a:solidFill>
            </a:rPr>
            <a:t>Estimating</a:t>
          </a:r>
          <a:r>
            <a:rPr lang="en-US" sz="2000" kern="1200" baseline="0" dirty="0" smtClean="0">
              <a:solidFill>
                <a:schemeClr val="tx1">
                  <a:lumMod val="75000"/>
                  <a:lumOff val="25000"/>
                </a:schemeClr>
              </a:solidFill>
            </a:rPr>
            <a:t> the lower boundary of the thermocline layer from geostrophic velocity data</a:t>
          </a:r>
          <a:endParaRPr lang="en-US" sz="2000" kern="1200" dirty="0">
            <a:solidFill>
              <a:schemeClr val="tx1">
                <a:lumMod val="75000"/>
                <a:lumOff val="25000"/>
              </a:schemeClr>
            </a:solidFill>
          </a:endParaRPr>
        </a:p>
      </dsp:txBody>
      <dsp:txXfrm>
        <a:off x="1680060" y="364271"/>
        <a:ext cx="2774514" cy="1387257"/>
      </dsp:txXfrm>
    </dsp:sp>
    <dsp:sp modelId="{15B0A86A-1A8A-CA42-853A-B75DB3E5D689}">
      <dsp:nvSpPr>
        <dsp:cNvPr id="0" name=""/>
        <dsp:cNvSpPr/>
      </dsp:nvSpPr>
      <dsp:spPr>
        <a:xfrm>
          <a:off x="1478" y="2334177"/>
          <a:ext cx="2774514" cy="1387257"/>
        </a:xfrm>
        <a:prstGeom prst="rect">
          <a:avLst/>
        </a:prstGeom>
        <a:solidFill>
          <a:schemeClr val="accent5">
            <a:lumMod val="20000"/>
            <a:lumOff val="80000"/>
          </a:schemeClr>
        </a:solidFill>
        <a:ln>
          <a:solidFill>
            <a:schemeClr val="tx1">
              <a:lumMod val="65000"/>
              <a:lumOff val="35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lumMod val="75000"/>
                  <a:lumOff val="25000"/>
                </a:schemeClr>
              </a:solidFill>
            </a:rPr>
            <a:t>Horizontal view of meridional geostrophic transport within the thermocline</a:t>
          </a:r>
          <a:r>
            <a:rPr lang="en-US" sz="2000" kern="1200" baseline="0" dirty="0" smtClean="0">
              <a:solidFill>
                <a:schemeClr val="tx1">
                  <a:lumMod val="75000"/>
                  <a:lumOff val="25000"/>
                </a:schemeClr>
              </a:solidFill>
            </a:rPr>
            <a:t> layer</a:t>
          </a:r>
          <a:endParaRPr lang="en-US" sz="2000" kern="1200" dirty="0">
            <a:solidFill>
              <a:schemeClr val="tx1">
                <a:lumMod val="75000"/>
                <a:lumOff val="25000"/>
              </a:schemeClr>
            </a:solidFill>
          </a:endParaRPr>
        </a:p>
      </dsp:txBody>
      <dsp:txXfrm>
        <a:off x="1478" y="2334177"/>
        <a:ext cx="2774514" cy="1387257"/>
      </dsp:txXfrm>
    </dsp:sp>
    <dsp:sp modelId="{EA06B5DF-8FE7-FC41-BD16-A4EC5BF7AF9C}">
      <dsp:nvSpPr>
        <dsp:cNvPr id="0" name=""/>
        <dsp:cNvSpPr/>
      </dsp:nvSpPr>
      <dsp:spPr>
        <a:xfrm>
          <a:off x="3358642" y="2334177"/>
          <a:ext cx="2774514" cy="1387257"/>
        </a:xfrm>
        <a:prstGeom prst="rect">
          <a:avLst/>
        </a:prstGeom>
        <a:solidFill>
          <a:schemeClr val="accent5">
            <a:lumMod val="20000"/>
            <a:lumOff val="80000"/>
          </a:schemeClr>
        </a:solidFill>
        <a:ln>
          <a:solidFill>
            <a:schemeClr val="tx1">
              <a:lumMod val="65000"/>
              <a:lumOff val="35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lumMod val="75000"/>
                  <a:lumOff val="25000"/>
                </a:schemeClr>
              </a:solidFill>
            </a:rPr>
            <a:t>Cumulative equatorward</a:t>
          </a:r>
          <a:r>
            <a:rPr lang="en-US" sz="2000" kern="1200" baseline="0" dirty="0" smtClean="0">
              <a:solidFill>
                <a:schemeClr val="tx1">
                  <a:lumMod val="75000"/>
                  <a:lumOff val="25000"/>
                </a:schemeClr>
              </a:solidFill>
            </a:rPr>
            <a:t> transport within the thermocline layer along zonal sections</a:t>
          </a:r>
          <a:endParaRPr lang="en-US" sz="2000" kern="1200" dirty="0">
            <a:solidFill>
              <a:schemeClr val="tx1">
                <a:lumMod val="75000"/>
                <a:lumOff val="25000"/>
              </a:schemeClr>
            </a:solidFill>
          </a:endParaRPr>
        </a:p>
      </dsp:txBody>
      <dsp:txXfrm>
        <a:off x="3358642" y="2334177"/>
        <a:ext cx="2774514" cy="13872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0B937-5B16-F943-8A5B-BD9EB7114DF7}">
      <dsp:nvSpPr>
        <dsp:cNvPr id="0" name=""/>
        <dsp:cNvSpPr/>
      </dsp:nvSpPr>
      <dsp:spPr>
        <a:xfrm>
          <a:off x="-5024346" y="-769781"/>
          <a:ext cx="5983638" cy="5983638"/>
        </a:xfrm>
        <a:prstGeom prst="blockArc">
          <a:avLst>
            <a:gd name="adj1" fmla="val 18900000"/>
            <a:gd name="adj2" fmla="val 2700000"/>
            <a:gd name="adj3" fmla="val 361"/>
          </a:avLst>
        </a:pr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2E8DC57-06C3-1849-8313-2AD14017063E}">
      <dsp:nvSpPr>
        <dsp:cNvPr id="0" name=""/>
        <dsp:cNvSpPr/>
      </dsp:nvSpPr>
      <dsp:spPr>
        <a:xfrm>
          <a:off x="616976" y="444407"/>
          <a:ext cx="7718164" cy="888815"/>
        </a:xfrm>
        <a:prstGeom prst="rect">
          <a:avLst/>
        </a:prstGeom>
        <a:solidFill>
          <a:schemeClr val="tx2">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05497" tIns="81280" rIns="81280" bIns="81280" numCol="1" spcCol="1270" anchor="ctr" anchorCtr="0">
          <a:noAutofit/>
        </a:bodyPr>
        <a:lstStyle/>
        <a:p>
          <a:pPr lvl="0" algn="l" defTabSz="1422400">
            <a:lnSpc>
              <a:spcPct val="90000"/>
            </a:lnSpc>
            <a:spcBef>
              <a:spcPct val="0"/>
            </a:spcBef>
            <a:spcAft>
              <a:spcPct val="35000"/>
            </a:spcAft>
          </a:pPr>
          <a:r>
            <a:rPr lang="en-US" sz="3200" u="none" kern="1200" dirty="0" smtClean="0">
              <a:solidFill>
                <a:schemeClr val="tx1">
                  <a:lumMod val="65000"/>
                  <a:lumOff val="35000"/>
                </a:schemeClr>
              </a:solidFill>
            </a:rPr>
            <a:t>Seasonal to interannual variability</a:t>
          </a:r>
          <a:endParaRPr lang="en-US" sz="3200" u="none" kern="1200" dirty="0">
            <a:solidFill>
              <a:schemeClr val="tx1">
                <a:lumMod val="65000"/>
                <a:lumOff val="35000"/>
              </a:schemeClr>
            </a:solidFill>
          </a:endParaRPr>
        </a:p>
      </dsp:txBody>
      <dsp:txXfrm>
        <a:off x="616976" y="444407"/>
        <a:ext cx="7718164" cy="888815"/>
      </dsp:txXfrm>
    </dsp:sp>
    <dsp:sp modelId="{3F94EE85-FBF0-0649-9DAB-81C1E6012FAC}">
      <dsp:nvSpPr>
        <dsp:cNvPr id="0" name=""/>
        <dsp:cNvSpPr/>
      </dsp:nvSpPr>
      <dsp:spPr>
        <a:xfrm>
          <a:off x="61467" y="333305"/>
          <a:ext cx="1111019" cy="1111019"/>
        </a:xfrm>
        <a:prstGeom prst="ellipse">
          <a:avLst/>
        </a:prstGeom>
        <a:solidFill>
          <a:schemeClr val="tx2">
            <a:lumMod val="20000"/>
            <a:lumOff val="80000"/>
          </a:schemeClr>
        </a:solidFill>
        <a:ln w="6350" cap="flat" cmpd="sng" algn="ctr">
          <a:solidFill>
            <a:schemeClr val="bg2">
              <a:lumMod val="90000"/>
            </a:schemeClr>
          </a:solidFill>
          <a:prstDash val="solid"/>
          <a:miter lim="800000"/>
        </a:ln>
        <a:effectLst/>
      </dsp:spPr>
      <dsp:style>
        <a:lnRef idx="1">
          <a:scrgbClr r="0" g="0" b="0"/>
        </a:lnRef>
        <a:fillRef idx="1">
          <a:scrgbClr r="0" g="0" b="0"/>
        </a:fillRef>
        <a:effectRef idx="0">
          <a:scrgbClr r="0" g="0" b="0"/>
        </a:effectRef>
        <a:fontRef idx="minor"/>
      </dsp:style>
    </dsp:sp>
    <dsp:sp modelId="{ADF7FD1C-FED5-0948-8907-A3358423722E}">
      <dsp:nvSpPr>
        <dsp:cNvPr id="0" name=""/>
        <dsp:cNvSpPr/>
      </dsp:nvSpPr>
      <dsp:spPr>
        <a:xfrm>
          <a:off x="940060" y="1777630"/>
          <a:ext cx="7395079" cy="888815"/>
        </a:xfrm>
        <a:prstGeom prst="rect">
          <a:avLst/>
        </a:prstGeom>
        <a:solidFill>
          <a:schemeClr val="tx2">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05497" tIns="81280" rIns="81280" bIns="81280"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lumMod val="65000"/>
                  <a:lumOff val="35000"/>
                </a:schemeClr>
              </a:solidFill>
            </a:rPr>
            <a:t>Influence</a:t>
          </a:r>
          <a:r>
            <a:rPr lang="en-US" sz="3200" kern="1200" baseline="0" dirty="0" smtClean="0">
              <a:solidFill>
                <a:schemeClr val="tx1">
                  <a:lumMod val="65000"/>
                  <a:lumOff val="35000"/>
                </a:schemeClr>
              </a:solidFill>
            </a:rPr>
            <a:t> on equatorial currents </a:t>
          </a:r>
          <a:endParaRPr lang="en-US" sz="3200" kern="1200" dirty="0">
            <a:solidFill>
              <a:schemeClr val="tx1">
                <a:lumMod val="65000"/>
                <a:lumOff val="35000"/>
              </a:schemeClr>
            </a:solidFill>
          </a:endParaRPr>
        </a:p>
      </dsp:txBody>
      <dsp:txXfrm>
        <a:off x="940060" y="1777630"/>
        <a:ext cx="7395079" cy="888815"/>
      </dsp:txXfrm>
    </dsp:sp>
    <dsp:sp modelId="{D6993E8E-3002-774D-B772-45939CFE4013}">
      <dsp:nvSpPr>
        <dsp:cNvPr id="0" name=""/>
        <dsp:cNvSpPr/>
      </dsp:nvSpPr>
      <dsp:spPr>
        <a:xfrm>
          <a:off x="384551" y="1666528"/>
          <a:ext cx="1111019" cy="1111019"/>
        </a:xfrm>
        <a:prstGeom prst="ellipse">
          <a:avLst/>
        </a:prstGeom>
        <a:solidFill>
          <a:schemeClr val="tx2">
            <a:lumMod val="20000"/>
            <a:lumOff val="80000"/>
          </a:schemeClr>
        </a:solidFill>
        <a:ln w="6350" cap="flat" cmpd="sng" algn="ctr">
          <a:solidFill>
            <a:schemeClr val="bg2">
              <a:lumMod val="90000"/>
            </a:schemeClr>
          </a:solidFill>
          <a:prstDash val="solid"/>
          <a:miter lim="800000"/>
        </a:ln>
        <a:effectLst/>
      </dsp:spPr>
      <dsp:style>
        <a:lnRef idx="1">
          <a:scrgbClr r="0" g="0" b="0"/>
        </a:lnRef>
        <a:fillRef idx="1">
          <a:scrgbClr r="0" g="0" b="0"/>
        </a:fillRef>
        <a:effectRef idx="0">
          <a:scrgbClr r="0" g="0" b="0"/>
        </a:effectRef>
        <a:fontRef idx="minor"/>
      </dsp:style>
    </dsp:sp>
    <dsp:sp modelId="{BA5A8507-E9CA-E546-B346-E436DC64A434}">
      <dsp:nvSpPr>
        <dsp:cNvPr id="0" name=""/>
        <dsp:cNvSpPr/>
      </dsp:nvSpPr>
      <dsp:spPr>
        <a:xfrm>
          <a:off x="616976" y="3110853"/>
          <a:ext cx="7718164" cy="888815"/>
        </a:xfrm>
        <a:prstGeom prst="rect">
          <a:avLst/>
        </a:prstGeom>
        <a:solidFill>
          <a:schemeClr val="tx2">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05497" tIns="81280" rIns="81280" bIns="81280"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lumMod val="65000"/>
                  <a:lumOff val="35000"/>
                </a:schemeClr>
              </a:solidFill>
            </a:rPr>
            <a:t>Impact on tropical SST variability</a:t>
          </a:r>
          <a:endParaRPr lang="en-US" sz="3200" kern="1200" dirty="0">
            <a:solidFill>
              <a:schemeClr val="tx1">
                <a:lumMod val="65000"/>
                <a:lumOff val="35000"/>
              </a:schemeClr>
            </a:solidFill>
          </a:endParaRPr>
        </a:p>
      </dsp:txBody>
      <dsp:txXfrm>
        <a:off x="616976" y="3110853"/>
        <a:ext cx="7718164" cy="888815"/>
      </dsp:txXfrm>
    </dsp:sp>
    <dsp:sp modelId="{A4CD5D96-366D-CB47-B24A-9B51A5A5C94A}">
      <dsp:nvSpPr>
        <dsp:cNvPr id="0" name=""/>
        <dsp:cNvSpPr/>
      </dsp:nvSpPr>
      <dsp:spPr>
        <a:xfrm>
          <a:off x="61467" y="2999751"/>
          <a:ext cx="1111019" cy="1111019"/>
        </a:xfrm>
        <a:prstGeom prst="ellipse">
          <a:avLst/>
        </a:prstGeom>
        <a:solidFill>
          <a:schemeClr val="tx2">
            <a:lumMod val="20000"/>
            <a:lumOff val="80000"/>
          </a:schemeClr>
        </a:solidFill>
        <a:ln w="6350" cap="flat" cmpd="sng" algn="ctr">
          <a:solidFill>
            <a:schemeClr val="bg2">
              <a:lumMod val="9000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0B937-5B16-F943-8A5B-BD9EB7114DF7}">
      <dsp:nvSpPr>
        <dsp:cNvPr id="0" name=""/>
        <dsp:cNvSpPr/>
      </dsp:nvSpPr>
      <dsp:spPr>
        <a:xfrm>
          <a:off x="-1499720" y="-254518"/>
          <a:ext cx="1957397" cy="1957397"/>
        </a:xfrm>
        <a:prstGeom prst="blockArc">
          <a:avLst>
            <a:gd name="adj1" fmla="val 18900000"/>
            <a:gd name="adj2" fmla="val 2700000"/>
            <a:gd name="adj3" fmla="val 1104"/>
          </a:avLst>
        </a:pr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2E8DC57-06C3-1849-8313-2AD14017063E}">
      <dsp:nvSpPr>
        <dsp:cNvPr id="0" name=""/>
        <dsp:cNvSpPr/>
      </dsp:nvSpPr>
      <dsp:spPr>
        <a:xfrm>
          <a:off x="445644" y="367665"/>
          <a:ext cx="7631283" cy="713030"/>
        </a:xfrm>
        <a:prstGeom prst="rect">
          <a:avLst/>
        </a:prstGeom>
        <a:solidFill>
          <a:schemeClr val="tx2">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4818" tIns="83820" rIns="83820" bIns="83820" numCol="1" spcCol="1270" anchor="ctr" anchorCtr="0">
          <a:noAutofit/>
        </a:bodyPr>
        <a:lstStyle/>
        <a:p>
          <a:pPr lvl="0" algn="l" defTabSz="1466850">
            <a:lnSpc>
              <a:spcPct val="90000"/>
            </a:lnSpc>
            <a:spcBef>
              <a:spcPct val="0"/>
            </a:spcBef>
            <a:spcAft>
              <a:spcPct val="35000"/>
            </a:spcAft>
          </a:pPr>
          <a:r>
            <a:rPr lang="en-US" sz="3300" u="none" kern="1200" dirty="0" smtClean="0">
              <a:solidFill>
                <a:schemeClr val="tx1">
                  <a:lumMod val="65000"/>
                  <a:lumOff val="35000"/>
                </a:schemeClr>
              </a:solidFill>
            </a:rPr>
            <a:t>Seasonal to interannual variability</a:t>
          </a:r>
          <a:endParaRPr lang="en-US" sz="3300" u="none" kern="1200" dirty="0">
            <a:solidFill>
              <a:schemeClr val="tx1">
                <a:lumMod val="65000"/>
                <a:lumOff val="35000"/>
              </a:schemeClr>
            </a:solidFill>
          </a:endParaRPr>
        </a:p>
      </dsp:txBody>
      <dsp:txXfrm>
        <a:off x="445644" y="367665"/>
        <a:ext cx="7631283" cy="713030"/>
      </dsp:txXfrm>
    </dsp:sp>
    <dsp:sp modelId="{3F94EE85-FBF0-0649-9DAB-81C1E6012FAC}">
      <dsp:nvSpPr>
        <dsp:cNvPr id="0" name=""/>
        <dsp:cNvSpPr/>
      </dsp:nvSpPr>
      <dsp:spPr>
        <a:xfrm>
          <a:off x="0" y="278536"/>
          <a:ext cx="891288" cy="891288"/>
        </a:xfrm>
        <a:prstGeom prst="ellipse">
          <a:avLst/>
        </a:prstGeom>
        <a:solidFill>
          <a:schemeClr val="tx2">
            <a:lumMod val="20000"/>
            <a:lumOff val="80000"/>
          </a:schemeClr>
        </a:solidFill>
        <a:ln w="6350" cap="flat" cmpd="sng" algn="ctr">
          <a:solidFill>
            <a:schemeClr val="bg2">
              <a:lumMod val="9000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0B937-5B16-F943-8A5B-BD9EB7114DF7}">
      <dsp:nvSpPr>
        <dsp:cNvPr id="0" name=""/>
        <dsp:cNvSpPr/>
      </dsp:nvSpPr>
      <dsp:spPr>
        <a:xfrm>
          <a:off x="-1499720" y="-254518"/>
          <a:ext cx="1957397" cy="1957397"/>
        </a:xfrm>
        <a:prstGeom prst="blockArc">
          <a:avLst>
            <a:gd name="adj1" fmla="val 18900000"/>
            <a:gd name="adj2" fmla="val 2700000"/>
            <a:gd name="adj3" fmla="val 1104"/>
          </a:avLst>
        </a:pr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2E8DC57-06C3-1849-8313-2AD14017063E}">
      <dsp:nvSpPr>
        <dsp:cNvPr id="0" name=""/>
        <dsp:cNvSpPr/>
      </dsp:nvSpPr>
      <dsp:spPr>
        <a:xfrm>
          <a:off x="445644" y="367665"/>
          <a:ext cx="7631283" cy="713030"/>
        </a:xfrm>
        <a:prstGeom prst="rect">
          <a:avLst/>
        </a:prstGeom>
        <a:solidFill>
          <a:schemeClr val="tx2">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4818" tIns="83820" rIns="83820" bIns="83820" numCol="1" spcCol="1270" anchor="ctr" anchorCtr="0">
          <a:noAutofit/>
        </a:bodyPr>
        <a:lstStyle/>
        <a:p>
          <a:pPr lvl="0" algn="l" defTabSz="1466850">
            <a:lnSpc>
              <a:spcPct val="90000"/>
            </a:lnSpc>
            <a:spcBef>
              <a:spcPct val="0"/>
            </a:spcBef>
            <a:spcAft>
              <a:spcPct val="35000"/>
            </a:spcAft>
          </a:pPr>
          <a:r>
            <a:rPr lang="en-US" sz="3300" u="none" kern="1200" dirty="0" smtClean="0">
              <a:solidFill>
                <a:schemeClr val="tx1">
                  <a:lumMod val="65000"/>
                  <a:lumOff val="35000"/>
                </a:schemeClr>
              </a:solidFill>
            </a:rPr>
            <a:t>Influence on equatorial</a:t>
          </a:r>
          <a:r>
            <a:rPr lang="en-US" sz="3300" u="none" kern="1200" baseline="0" dirty="0" smtClean="0">
              <a:solidFill>
                <a:schemeClr val="tx1">
                  <a:lumMod val="65000"/>
                  <a:lumOff val="35000"/>
                </a:schemeClr>
              </a:solidFill>
            </a:rPr>
            <a:t> currents</a:t>
          </a:r>
          <a:endParaRPr lang="en-US" sz="3300" u="none" kern="1200" dirty="0">
            <a:solidFill>
              <a:schemeClr val="tx1">
                <a:lumMod val="65000"/>
                <a:lumOff val="35000"/>
              </a:schemeClr>
            </a:solidFill>
          </a:endParaRPr>
        </a:p>
      </dsp:txBody>
      <dsp:txXfrm>
        <a:off x="445644" y="367665"/>
        <a:ext cx="7631283" cy="713030"/>
      </dsp:txXfrm>
    </dsp:sp>
    <dsp:sp modelId="{3F94EE85-FBF0-0649-9DAB-81C1E6012FAC}">
      <dsp:nvSpPr>
        <dsp:cNvPr id="0" name=""/>
        <dsp:cNvSpPr/>
      </dsp:nvSpPr>
      <dsp:spPr>
        <a:xfrm>
          <a:off x="0" y="278536"/>
          <a:ext cx="891288" cy="891288"/>
        </a:xfrm>
        <a:prstGeom prst="ellipse">
          <a:avLst/>
        </a:prstGeom>
        <a:solidFill>
          <a:schemeClr val="tx2">
            <a:lumMod val="20000"/>
            <a:lumOff val="80000"/>
          </a:schemeClr>
        </a:solidFill>
        <a:ln w="6350" cap="flat" cmpd="sng" algn="ctr">
          <a:solidFill>
            <a:schemeClr val="bg2">
              <a:lumMod val="9000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C8489-0E96-6B4C-A664-48FA0EAB4AAB}" type="datetimeFigureOut">
              <a:rPr lang="en-US" smtClean="0"/>
              <a:t>4/17/19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AA553-DCF0-C145-ACE2-BDF26035A746}" type="slidenum">
              <a:rPr lang="en-US" smtClean="0"/>
              <a:t>‹#›</a:t>
            </a:fld>
            <a:endParaRPr lang="en-US"/>
          </a:p>
        </p:txBody>
      </p:sp>
    </p:spTree>
    <p:extLst>
      <p:ext uri="{BB962C8B-B14F-4D97-AF65-F5344CB8AC3E}">
        <p14:creationId xmlns:p14="http://schemas.microsoft.com/office/powerpoint/2010/main" val="1754966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7</a:t>
            </a:fld>
            <a:endParaRPr lang="en-US"/>
          </a:p>
        </p:txBody>
      </p:sp>
    </p:spTree>
    <p:extLst>
      <p:ext uri="{BB962C8B-B14F-4D97-AF65-F5344CB8AC3E}">
        <p14:creationId xmlns:p14="http://schemas.microsoft.com/office/powerpoint/2010/main" val="1873315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31</a:t>
            </a:fld>
            <a:endParaRPr lang="en-US"/>
          </a:p>
        </p:txBody>
      </p:sp>
    </p:spTree>
    <p:extLst>
      <p:ext uri="{BB962C8B-B14F-4D97-AF65-F5344CB8AC3E}">
        <p14:creationId xmlns:p14="http://schemas.microsoft.com/office/powerpoint/2010/main" val="25989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32</a:t>
            </a:fld>
            <a:endParaRPr lang="en-US"/>
          </a:p>
        </p:txBody>
      </p:sp>
    </p:spTree>
    <p:extLst>
      <p:ext uri="{BB962C8B-B14F-4D97-AF65-F5344CB8AC3E}">
        <p14:creationId xmlns:p14="http://schemas.microsoft.com/office/powerpoint/2010/main" val="134490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33</a:t>
            </a:fld>
            <a:endParaRPr lang="en-US"/>
          </a:p>
        </p:txBody>
      </p:sp>
    </p:spTree>
    <p:extLst>
      <p:ext uri="{BB962C8B-B14F-4D97-AF65-F5344CB8AC3E}">
        <p14:creationId xmlns:p14="http://schemas.microsoft.com/office/powerpoint/2010/main" val="1979328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34</a:t>
            </a:fld>
            <a:endParaRPr lang="en-US"/>
          </a:p>
        </p:txBody>
      </p:sp>
    </p:spTree>
    <p:extLst>
      <p:ext uri="{BB962C8B-B14F-4D97-AF65-F5344CB8AC3E}">
        <p14:creationId xmlns:p14="http://schemas.microsoft.com/office/powerpoint/2010/main" val="524688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35</a:t>
            </a:fld>
            <a:endParaRPr lang="en-US"/>
          </a:p>
        </p:txBody>
      </p:sp>
    </p:spTree>
    <p:extLst>
      <p:ext uri="{BB962C8B-B14F-4D97-AF65-F5344CB8AC3E}">
        <p14:creationId xmlns:p14="http://schemas.microsoft.com/office/powerpoint/2010/main" val="2087620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36</a:t>
            </a:fld>
            <a:endParaRPr lang="en-US"/>
          </a:p>
        </p:txBody>
      </p:sp>
    </p:spTree>
    <p:extLst>
      <p:ext uri="{BB962C8B-B14F-4D97-AF65-F5344CB8AC3E}">
        <p14:creationId xmlns:p14="http://schemas.microsoft.com/office/powerpoint/2010/main" val="1759638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37</a:t>
            </a:fld>
            <a:endParaRPr lang="en-US"/>
          </a:p>
        </p:txBody>
      </p:sp>
    </p:spTree>
    <p:extLst>
      <p:ext uri="{BB962C8B-B14F-4D97-AF65-F5344CB8AC3E}">
        <p14:creationId xmlns:p14="http://schemas.microsoft.com/office/powerpoint/2010/main" val="291935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38</a:t>
            </a:fld>
            <a:endParaRPr lang="en-US"/>
          </a:p>
        </p:txBody>
      </p:sp>
    </p:spTree>
    <p:extLst>
      <p:ext uri="{BB962C8B-B14F-4D97-AF65-F5344CB8AC3E}">
        <p14:creationId xmlns:p14="http://schemas.microsoft.com/office/powerpoint/2010/main" val="1297147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39</a:t>
            </a:fld>
            <a:endParaRPr lang="en-US"/>
          </a:p>
        </p:txBody>
      </p:sp>
    </p:spTree>
    <p:extLst>
      <p:ext uri="{BB962C8B-B14F-4D97-AF65-F5344CB8AC3E}">
        <p14:creationId xmlns:p14="http://schemas.microsoft.com/office/powerpoint/2010/main" val="189465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40</a:t>
            </a:fld>
            <a:endParaRPr lang="en-US"/>
          </a:p>
        </p:txBody>
      </p:sp>
    </p:spTree>
    <p:extLst>
      <p:ext uri="{BB962C8B-B14F-4D97-AF65-F5344CB8AC3E}">
        <p14:creationId xmlns:p14="http://schemas.microsoft.com/office/powerpoint/2010/main" val="163599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10</a:t>
            </a:fld>
            <a:endParaRPr lang="en-US"/>
          </a:p>
        </p:txBody>
      </p:sp>
    </p:spTree>
    <p:extLst>
      <p:ext uri="{BB962C8B-B14F-4D97-AF65-F5344CB8AC3E}">
        <p14:creationId xmlns:p14="http://schemas.microsoft.com/office/powerpoint/2010/main" val="30376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41</a:t>
            </a:fld>
            <a:endParaRPr lang="en-US"/>
          </a:p>
        </p:txBody>
      </p:sp>
    </p:spTree>
    <p:extLst>
      <p:ext uri="{BB962C8B-B14F-4D97-AF65-F5344CB8AC3E}">
        <p14:creationId xmlns:p14="http://schemas.microsoft.com/office/powerpoint/2010/main" val="1546442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42</a:t>
            </a:fld>
            <a:endParaRPr lang="en-US"/>
          </a:p>
        </p:txBody>
      </p:sp>
    </p:spTree>
    <p:extLst>
      <p:ext uri="{BB962C8B-B14F-4D97-AF65-F5344CB8AC3E}">
        <p14:creationId xmlns:p14="http://schemas.microsoft.com/office/powerpoint/2010/main" val="162828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43</a:t>
            </a:fld>
            <a:endParaRPr lang="en-US"/>
          </a:p>
        </p:txBody>
      </p:sp>
    </p:spTree>
    <p:extLst>
      <p:ext uri="{BB962C8B-B14F-4D97-AF65-F5344CB8AC3E}">
        <p14:creationId xmlns:p14="http://schemas.microsoft.com/office/powerpoint/2010/main" val="742527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44</a:t>
            </a:fld>
            <a:endParaRPr lang="en-US"/>
          </a:p>
        </p:txBody>
      </p:sp>
    </p:spTree>
    <p:extLst>
      <p:ext uri="{BB962C8B-B14F-4D97-AF65-F5344CB8AC3E}">
        <p14:creationId xmlns:p14="http://schemas.microsoft.com/office/powerpoint/2010/main" val="2131059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45</a:t>
            </a:fld>
            <a:endParaRPr lang="en-US"/>
          </a:p>
        </p:txBody>
      </p:sp>
    </p:spTree>
    <p:extLst>
      <p:ext uri="{BB962C8B-B14F-4D97-AF65-F5344CB8AC3E}">
        <p14:creationId xmlns:p14="http://schemas.microsoft.com/office/powerpoint/2010/main" val="1005176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46</a:t>
            </a:fld>
            <a:endParaRPr lang="en-US"/>
          </a:p>
        </p:txBody>
      </p:sp>
    </p:spTree>
    <p:extLst>
      <p:ext uri="{BB962C8B-B14F-4D97-AF65-F5344CB8AC3E}">
        <p14:creationId xmlns:p14="http://schemas.microsoft.com/office/powerpoint/2010/main" val="1166123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47</a:t>
            </a:fld>
            <a:endParaRPr lang="en-US"/>
          </a:p>
        </p:txBody>
      </p:sp>
    </p:spTree>
    <p:extLst>
      <p:ext uri="{BB962C8B-B14F-4D97-AF65-F5344CB8AC3E}">
        <p14:creationId xmlns:p14="http://schemas.microsoft.com/office/powerpoint/2010/main" val="1367992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20</a:t>
            </a:fld>
            <a:endParaRPr lang="en-US"/>
          </a:p>
        </p:txBody>
      </p:sp>
    </p:spTree>
    <p:extLst>
      <p:ext uri="{BB962C8B-B14F-4D97-AF65-F5344CB8AC3E}">
        <p14:creationId xmlns:p14="http://schemas.microsoft.com/office/powerpoint/2010/main" val="188935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21</a:t>
            </a:fld>
            <a:endParaRPr lang="en-US"/>
          </a:p>
        </p:txBody>
      </p:sp>
    </p:spTree>
    <p:extLst>
      <p:ext uri="{BB962C8B-B14F-4D97-AF65-F5344CB8AC3E}">
        <p14:creationId xmlns:p14="http://schemas.microsoft.com/office/powerpoint/2010/main" val="1349050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22</a:t>
            </a:fld>
            <a:endParaRPr lang="en-US"/>
          </a:p>
        </p:txBody>
      </p:sp>
    </p:spTree>
    <p:extLst>
      <p:ext uri="{BB962C8B-B14F-4D97-AF65-F5344CB8AC3E}">
        <p14:creationId xmlns:p14="http://schemas.microsoft.com/office/powerpoint/2010/main" val="1290167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23</a:t>
            </a:fld>
            <a:endParaRPr lang="en-US"/>
          </a:p>
        </p:txBody>
      </p:sp>
    </p:spTree>
    <p:extLst>
      <p:ext uri="{BB962C8B-B14F-4D97-AF65-F5344CB8AC3E}">
        <p14:creationId xmlns:p14="http://schemas.microsoft.com/office/powerpoint/2010/main" val="1970658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28</a:t>
            </a:fld>
            <a:endParaRPr lang="en-US"/>
          </a:p>
        </p:txBody>
      </p:sp>
    </p:spTree>
    <p:extLst>
      <p:ext uri="{BB962C8B-B14F-4D97-AF65-F5344CB8AC3E}">
        <p14:creationId xmlns:p14="http://schemas.microsoft.com/office/powerpoint/2010/main" val="361953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29</a:t>
            </a:fld>
            <a:endParaRPr lang="en-US"/>
          </a:p>
        </p:txBody>
      </p:sp>
    </p:spTree>
    <p:extLst>
      <p:ext uri="{BB962C8B-B14F-4D97-AF65-F5344CB8AC3E}">
        <p14:creationId xmlns:p14="http://schemas.microsoft.com/office/powerpoint/2010/main" val="2034333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AA553-DCF0-C145-ACE2-BDF26035A746}" type="slidenum">
              <a:rPr lang="en-US" smtClean="0"/>
              <a:t>30</a:t>
            </a:fld>
            <a:endParaRPr lang="en-US"/>
          </a:p>
        </p:txBody>
      </p:sp>
    </p:spTree>
    <p:extLst>
      <p:ext uri="{BB962C8B-B14F-4D97-AF65-F5344CB8AC3E}">
        <p14:creationId xmlns:p14="http://schemas.microsoft.com/office/powerpoint/2010/main" val="1904875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AEACE7-D2BC-A546-A52B-598BE60D2078}" type="datetimeFigureOut">
              <a:rPr lang="en-US" smtClean="0"/>
              <a:t>4/17/19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96DA3-E700-1E47-9FBB-F5EB836C4247}" type="slidenum">
              <a:rPr lang="en-US" smtClean="0"/>
              <a:t>‹#›</a:t>
            </a:fld>
            <a:endParaRPr lang="en-US"/>
          </a:p>
        </p:txBody>
      </p:sp>
    </p:spTree>
    <p:extLst>
      <p:ext uri="{BB962C8B-B14F-4D97-AF65-F5344CB8AC3E}">
        <p14:creationId xmlns:p14="http://schemas.microsoft.com/office/powerpoint/2010/main" val="522175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AEACE7-D2BC-A546-A52B-598BE60D2078}" type="datetimeFigureOut">
              <a:rPr lang="en-US" smtClean="0"/>
              <a:t>4/17/19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96DA3-E700-1E47-9FBB-F5EB836C4247}" type="slidenum">
              <a:rPr lang="en-US" smtClean="0"/>
              <a:t>‹#›</a:t>
            </a:fld>
            <a:endParaRPr lang="en-US"/>
          </a:p>
        </p:txBody>
      </p:sp>
    </p:spTree>
    <p:extLst>
      <p:ext uri="{BB962C8B-B14F-4D97-AF65-F5344CB8AC3E}">
        <p14:creationId xmlns:p14="http://schemas.microsoft.com/office/powerpoint/2010/main" val="2088957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AEACE7-D2BC-A546-A52B-598BE60D2078}" type="datetimeFigureOut">
              <a:rPr lang="en-US" smtClean="0"/>
              <a:t>4/17/19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96DA3-E700-1E47-9FBB-F5EB836C4247}" type="slidenum">
              <a:rPr lang="en-US" smtClean="0"/>
              <a:t>‹#›</a:t>
            </a:fld>
            <a:endParaRPr lang="en-US"/>
          </a:p>
        </p:txBody>
      </p:sp>
    </p:spTree>
    <p:extLst>
      <p:ext uri="{BB962C8B-B14F-4D97-AF65-F5344CB8AC3E}">
        <p14:creationId xmlns:p14="http://schemas.microsoft.com/office/powerpoint/2010/main" val="203819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AEACE7-D2BC-A546-A52B-598BE60D2078}" type="datetimeFigureOut">
              <a:rPr lang="en-US" smtClean="0"/>
              <a:t>4/17/19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96DA3-E700-1E47-9FBB-F5EB836C4247}" type="slidenum">
              <a:rPr lang="en-US" smtClean="0"/>
              <a:t>‹#›</a:t>
            </a:fld>
            <a:endParaRPr lang="en-US"/>
          </a:p>
        </p:txBody>
      </p:sp>
    </p:spTree>
    <p:extLst>
      <p:ext uri="{BB962C8B-B14F-4D97-AF65-F5344CB8AC3E}">
        <p14:creationId xmlns:p14="http://schemas.microsoft.com/office/powerpoint/2010/main" val="171278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AEACE7-D2BC-A546-A52B-598BE60D2078}" type="datetimeFigureOut">
              <a:rPr lang="en-US" smtClean="0"/>
              <a:t>4/17/19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96DA3-E700-1E47-9FBB-F5EB836C4247}" type="slidenum">
              <a:rPr lang="en-US" smtClean="0"/>
              <a:t>‹#›</a:t>
            </a:fld>
            <a:endParaRPr lang="en-US"/>
          </a:p>
        </p:txBody>
      </p:sp>
    </p:spTree>
    <p:extLst>
      <p:ext uri="{BB962C8B-B14F-4D97-AF65-F5344CB8AC3E}">
        <p14:creationId xmlns:p14="http://schemas.microsoft.com/office/powerpoint/2010/main" val="1047225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AEACE7-D2BC-A546-A52B-598BE60D2078}" type="datetimeFigureOut">
              <a:rPr lang="en-US" smtClean="0"/>
              <a:t>4/17/19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96DA3-E700-1E47-9FBB-F5EB836C4247}" type="slidenum">
              <a:rPr lang="en-US" smtClean="0"/>
              <a:t>‹#›</a:t>
            </a:fld>
            <a:endParaRPr lang="en-US"/>
          </a:p>
        </p:txBody>
      </p:sp>
    </p:spTree>
    <p:extLst>
      <p:ext uri="{BB962C8B-B14F-4D97-AF65-F5344CB8AC3E}">
        <p14:creationId xmlns:p14="http://schemas.microsoft.com/office/powerpoint/2010/main" val="2090575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AEACE7-D2BC-A546-A52B-598BE60D2078}" type="datetimeFigureOut">
              <a:rPr lang="en-US" smtClean="0"/>
              <a:t>4/17/19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E96DA3-E700-1E47-9FBB-F5EB836C4247}" type="slidenum">
              <a:rPr lang="en-US" smtClean="0"/>
              <a:t>‹#›</a:t>
            </a:fld>
            <a:endParaRPr lang="en-US"/>
          </a:p>
        </p:txBody>
      </p:sp>
    </p:spTree>
    <p:extLst>
      <p:ext uri="{BB962C8B-B14F-4D97-AF65-F5344CB8AC3E}">
        <p14:creationId xmlns:p14="http://schemas.microsoft.com/office/powerpoint/2010/main" val="1320295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AEACE7-D2BC-A546-A52B-598BE60D2078}" type="datetimeFigureOut">
              <a:rPr lang="en-US" smtClean="0"/>
              <a:t>4/17/19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E96DA3-E700-1E47-9FBB-F5EB836C4247}" type="slidenum">
              <a:rPr lang="en-US" smtClean="0"/>
              <a:t>‹#›</a:t>
            </a:fld>
            <a:endParaRPr lang="en-US"/>
          </a:p>
        </p:txBody>
      </p:sp>
    </p:spTree>
    <p:extLst>
      <p:ext uri="{BB962C8B-B14F-4D97-AF65-F5344CB8AC3E}">
        <p14:creationId xmlns:p14="http://schemas.microsoft.com/office/powerpoint/2010/main" val="24992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AEACE7-D2BC-A546-A52B-598BE60D2078}" type="datetimeFigureOut">
              <a:rPr lang="en-US" smtClean="0"/>
              <a:t>4/17/19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E96DA3-E700-1E47-9FBB-F5EB836C4247}" type="slidenum">
              <a:rPr lang="en-US" smtClean="0"/>
              <a:t>‹#›</a:t>
            </a:fld>
            <a:endParaRPr lang="en-US"/>
          </a:p>
        </p:txBody>
      </p:sp>
    </p:spTree>
    <p:extLst>
      <p:ext uri="{BB962C8B-B14F-4D97-AF65-F5344CB8AC3E}">
        <p14:creationId xmlns:p14="http://schemas.microsoft.com/office/powerpoint/2010/main" val="46924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AEACE7-D2BC-A546-A52B-598BE60D2078}" type="datetimeFigureOut">
              <a:rPr lang="en-US" smtClean="0"/>
              <a:t>4/17/19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96DA3-E700-1E47-9FBB-F5EB836C4247}" type="slidenum">
              <a:rPr lang="en-US" smtClean="0"/>
              <a:t>‹#›</a:t>
            </a:fld>
            <a:endParaRPr lang="en-US"/>
          </a:p>
        </p:txBody>
      </p:sp>
    </p:spTree>
    <p:extLst>
      <p:ext uri="{BB962C8B-B14F-4D97-AF65-F5344CB8AC3E}">
        <p14:creationId xmlns:p14="http://schemas.microsoft.com/office/powerpoint/2010/main" val="529169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AEACE7-D2BC-A546-A52B-598BE60D2078}" type="datetimeFigureOut">
              <a:rPr lang="en-US" smtClean="0"/>
              <a:t>4/17/19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96DA3-E700-1E47-9FBB-F5EB836C4247}" type="slidenum">
              <a:rPr lang="en-US" smtClean="0"/>
              <a:t>‹#›</a:t>
            </a:fld>
            <a:endParaRPr lang="en-US"/>
          </a:p>
        </p:txBody>
      </p:sp>
    </p:spTree>
    <p:extLst>
      <p:ext uri="{BB962C8B-B14F-4D97-AF65-F5344CB8AC3E}">
        <p14:creationId xmlns:p14="http://schemas.microsoft.com/office/powerpoint/2010/main" val="10239706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EACE7-D2BC-A546-A52B-598BE60D2078}" type="datetimeFigureOut">
              <a:rPr lang="en-US" smtClean="0"/>
              <a:t>4/17/19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E96DA3-E700-1E47-9FBB-F5EB836C4247}" type="slidenum">
              <a:rPr lang="en-US" smtClean="0"/>
              <a:t>‹#›</a:t>
            </a:fld>
            <a:endParaRPr lang="en-US"/>
          </a:p>
        </p:txBody>
      </p:sp>
    </p:spTree>
    <p:extLst>
      <p:ext uri="{BB962C8B-B14F-4D97-AF65-F5344CB8AC3E}">
        <p14:creationId xmlns:p14="http://schemas.microsoft.com/office/powerpoint/2010/main" val="91782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slide" Target="slide4.xml"/><Relationship Id="rId6" Type="http://schemas.openxmlformats.org/officeDocument/2006/relationships/image" Target="../media/image4.png"/><Relationship Id="rId7" Type="http://schemas.openxmlformats.org/officeDocument/2006/relationships/slide" Target="slide3.xml"/><Relationship Id="rId8" Type="http://schemas.openxmlformats.org/officeDocument/2006/relationships/image" Target="../media/image5.jpg"/><Relationship Id="rId9" Type="http://schemas.openxmlformats.org/officeDocument/2006/relationships/image" Target="../media/image6.png"/><Relationship Id="rId10" Type="http://schemas.openxmlformats.org/officeDocument/2006/relationships/image" Target="../media/image7.png"/><Relationship Id="rId11"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slide" Target="slide44.xml"/><Relationship Id="rId20" Type="http://schemas.openxmlformats.org/officeDocument/2006/relationships/image" Target="../media/image1.png"/><Relationship Id="rId21" Type="http://schemas.openxmlformats.org/officeDocument/2006/relationships/image" Target="../media/image3.png"/><Relationship Id="rId22" Type="http://schemas.openxmlformats.org/officeDocument/2006/relationships/image" Target="../media/image8.png"/><Relationship Id="rId10" Type="http://schemas.openxmlformats.org/officeDocument/2006/relationships/image" Target="../media/image11.png"/><Relationship Id="rId11" Type="http://schemas.openxmlformats.org/officeDocument/2006/relationships/slide" Target="slide17.xml"/><Relationship Id="rId12" Type="http://schemas.openxmlformats.org/officeDocument/2006/relationships/image" Target="../media/image15.png"/><Relationship Id="rId13" Type="http://schemas.openxmlformats.org/officeDocument/2006/relationships/slide" Target="slide13.xml"/><Relationship Id="rId14" Type="http://schemas.openxmlformats.org/officeDocument/2006/relationships/slide" Target="slide15.xml"/><Relationship Id="rId15" Type="http://schemas.openxmlformats.org/officeDocument/2006/relationships/slide" Target="slide14.xml"/><Relationship Id="rId16" Type="http://schemas.openxmlformats.org/officeDocument/2006/relationships/image" Target="../media/image4.png"/><Relationship Id="rId17" Type="http://schemas.openxmlformats.org/officeDocument/2006/relationships/slide" Target="slide3.xml"/><Relationship Id="rId18" Type="http://schemas.openxmlformats.org/officeDocument/2006/relationships/image" Target="../media/image5.jpg"/><Relationship Id="rId19"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slide" Target="slide4.xml"/><Relationship Id="rId5" Type="http://schemas.openxmlformats.org/officeDocument/2006/relationships/slide" Target="slide28.xml"/><Relationship Id="rId6" Type="http://schemas.openxmlformats.org/officeDocument/2006/relationships/slide" Target="slide24.xml"/><Relationship Id="rId7" Type="http://schemas.openxmlformats.org/officeDocument/2006/relationships/slide" Target="slide8.xml"/><Relationship Id="rId8" Type="http://schemas.openxmlformats.org/officeDocument/2006/relationships/slide" Target="slide18.xml"/></Relationships>
</file>

<file path=ppt/slides/_rels/slide11.xml.rels><?xml version="1.0" encoding="UTF-8" standalone="yes"?>
<Relationships xmlns="http://schemas.openxmlformats.org/package/2006/relationships"><Relationship Id="rId9" Type="http://schemas.openxmlformats.org/officeDocument/2006/relationships/slide" Target="slide13.xml"/><Relationship Id="rId20" Type="http://schemas.openxmlformats.org/officeDocument/2006/relationships/image" Target="../media/image8.png"/><Relationship Id="rId10" Type="http://schemas.openxmlformats.org/officeDocument/2006/relationships/slide" Target="slide15.xml"/><Relationship Id="rId11" Type="http://schemas.openxmlformats.org/officeDocument/2006/relationships/slide" Target="slide14.xml"/><Relationship Id="rId12" Type="http://schemas.openxmlformats.org/officeDocument/2006/relationships/slide" Target="slide17.xml"/><Relationship Id="rId13" Type="http://schemas.openxmlformats.org/officeDocument/2006/relationships/image" Target="../media/image4.png"/><Relationship Id="rId14" Type="http://schemas.openxmlformats.org/officeDocument/2006/relationships/slide" Target="slide3.xml"/><Relationship Id="rId15" Type="http://schemas.openxmlformats.org/officeDocument/2006/relationships/image" Target="../media/image5.jpg"/><Relationship Id="rId16" Type="http://schemas.openxmlformats.org/officeDocument/2006/relationships/image" Target="../media/image13.gif"/><Relationship Id="rId17" Type="http://schemas.openxmlformats.org/officeDocument/2006/relationships/image" Target="../media/image7.png"/><Relationship Id="rId18" Type="http://schemas.openxmlformats.org/officeDocument/2006/relationships/image" Target="../media/image1.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slide" Target="slide4.xml"/><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s>
</file>

<file path=ppt/slides/_rels/slide12.xml.rels><?xml version="1.0" encoding="UTF-8" standalone="yes"?>
<Relationships xmlns="http://schemas.openxmlformats.org/package/2006/relationships"><Relationship Id="rId9" Type="http://schemas.openxmlformats.org/officeDocument/2006/relationships/slide" Target="slide44.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13.xml"/><Relationship Id="rId11" Type="http://schemas.openxmlformats.org/officeDocument/2006/relationships/slide" Target="slide15.xml"/><Relationship Id="rId12" Type="http://schemas.openxmlformats.org/officeDocument/2006/relationships/slide" Target="slide14.xml"/><Relationship Id="rId13" Type="http://schemas.openxmlformats.org/officeDocument/2006/relationships/slide" Target="slide17.xml"/><Relationship Id="rId14" Type="http://schemas.openxmlformats.org/officeDocument/2006/relationships/slide" Target="slide19.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slide" Target="slide4.xml"/><Relationship Id="rId5" Type="http://schemas.openxmlformats.org/officeDocument/2006/relationships/slide" Target="slide28.xml"/><Relationship Id="rId6" Type="http://schemas.openxmlformats.org/officeDocument/2006/relationships/slide" Target="slide24.xml"/><Relationship Id="rId7" Type="http://schemas.openxmlformats.org/officeDocument/2006/relationships/slide" Target="slide8.xml"/><Relationship Id="rId8" Type="http://schemas.openxmlformats.org/officeDocument/2006/relationships/slide" Target="slide18.xml"/></Relationships>
</file>

<file path=ppt/slides/_rels/slide13.xml.rels><?xml version="1.0" encoding="UTF-8" standalone="yes"?>
<Relationships xmlns="http://schemas.openxmlformats.org/package/2006/relationships"><Relationship Id="rId9" Type="http://schemas.openxmlformats.org/officeDocument/2006/relationships/image" Target="../media/image16.png"/><Relationship Id="rId20" Type="http://schemas.openxmlformats.org/officeDocument/2006/relationships/image" Target="../media/image5.jpg"/><Relationship Id="rId21" Type="http://schemas.openxmlformats.org/officeDocument/2006/relationships/image" Target="../media/image7.png"/><Relationship Id="rId22" Type="http://schemas.openxmlformats.org/officeDocument/2006/relationships/image" Target="../media/image1.png"/><Relationship Id="rId23" Type="http://schemas.openxmlformats.org/officeDocument/2006/relationships/image" Target="../media/image3.png"/><Relationship Id="rId24" Type="http://schemas.openxmlformats.org/officeDocument/2006/relationships/image" Target="../media/image8.png"/><Relationship Id="rId10" Type="http://schemas.openxmlformats.org/officeDocument/2006/relationships/image" Target="../media/image17.png"/><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slide" Target="slide3.xml"/><Relationship Id="rId16" Type="http://schemas.openxmlformats.org/officeDocument/2006/relationships/slide" Target="slide15.xml"/><Relationship Id="rId17" Type="http://schemas.openxmlformats.org/officeDocument/2006/relationships/slide" Target="slide14.xml"/><Relationship Id="rId18" Type="http://schemas.openxmlformats.org/officeDocument/2006/relationships/slide" Target="slide17.xml"/><Relationship Id="rId19"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slide" Target="slide4.xml"/><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s>
</file>

<file path=ppt/slides/_rels/slide14.xml.rels><?xml version="1.0" encoding="UTF-8" standalone="yes"?>
<Relationships xmlns="http://schemas.openxmlformats.org/package/2006/relationships"><Relationship Id="rId9" Type="http://schemas.openxmlformats.org/officeDocument/2006/relationships/slide" Target="slide4.xml"/><Relationship Id="rId20" Type="http://schemas.openxmlformats.org/officeDocument/2006/relationships/slide" Target="slide3.xml"/><Relationship Id="rId21" Type="http://schemas.openxmlformats.org/officeDocument/2006/relationships/image" Target="../media/image5.jpg"/><Relationship Id="rId22" Type="http://schemas.openxmlformats.org/officeDocument/2006/relationships/image" Target="../media/image7.png"/><Relationship Id="rId23" Type="http://schemas.openxmlformats.org/officeDocument/2006/relationships/image" Target="../media/image1.png"/><Relationship Id="rId24" Type="http://schemas.openxmlformats.org/officeDocument/2006/relationships/image" Target="../media/image3.png"/><Relationship Id="rId25" Type="http://schemas.openxmlformats.org/officeDocument/2006/relationships/image" Target="../media/image8.png"/><Relationship Id="rId10" Type="http://schemas.openxmlformats.org/officeDocument/2006/relationships/slide" Target="slide28.xml"/><Relationship Id="rId11" Type="http://schemas.openxmlformats.org/officeDocument/2006/relationships/slide" Target="slide24.xml"/><Relationship Id="rId12" Type="http://schemas.openxmlformats.org/officeDocument/2006/relationships/slide" Target="slide8.xml"/><Relationship Id="rId13" Type="http://schemas.openxmlformats.org/officeDocument/2006/relationships/slide" Target="slide18.xml"/><Relationship Id="rId14" Type="http://schemas.openxmlformats.org/officeDocument/2006/relationships/slide" Target="slide44.xml"/><Relationship Id="rId15" Type="http://schemas.openxmlformats.org/officeDocument/2006/relationships/slide" Target="slide13.xml"/><Relationship Id="rId16" Type="http://schemas.openxmlformats.org/officeDocument/2006/relationships/slide" Target="slide15.xml"/><Relationship Id="rId17" Type="http://schemas.openxmlformats.org/officeDocument/2006/relationships/slide" Target="slide14.xml"/><Relationship Id="rId18" Type="http://schemas.openxmlformats.org/officeDocument/2006/relationships/slide" Target="slide17.xml"/><Relationship Id="rId19"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png"/></Relationships>
</file>

<file path=ppt/slides/_rels/slide15.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34.png"/><Relationship Id="rId21" Type="http://schemas.openxmlformats.org/officeDocument/2006/relationships/image" Target="../media/image4.png"/><Relationship Id="rId22" Type="http://schemas.openxmlformats.org/officeDocument/2006/relationships/slide" Target="slide3.xml"/><Relationship Id="rId23" Type="http://schemas.openxmlformats.org/officeDocument/2006/relationships/image" Target="../media/image5.jpg"/><Relationship Id="rId24" Type="http://schemas.openxmlformats.org/officeDocument/2006/relationships/image" Target="../media/image7.png"/><Relationship Id="rId25" Type="http://schemas.openxmlformats.org/officeDocument/2006/relationships/image" Target="../media/image1.png"/><Relationship Id="rId26" Type="http://schemas.openxmlformats.org/officeDocument/2006/relationships/image" Target="../media/image3.png"/><Relationship Id="rId27" Type="http://schemas.openxmlformats.org/officeDocument/2006/relationships/image" Target="../media/image8.png"/><Relationship Id="rId10" Type="http://schemas.openxmlformats.org/officeDocument/2006/relationships/slide" Target="slide24.xml"/><Relationship Id="rId11" Type="http://schemas.openxmlformats.org/officeDocument/2006/relationships/slide" Target="slide8.xml"/><Relationship Id="rId12" Type="http://schemas.openxmlformats.org/officeDocument/2006/relationships/slide" Target="slide18.xml"/><Relationship Id="rId13" Type="http://schemas.openxmlformats.org/officeDocument/2006/relationships/slide" Target="slide44.xml"/><Relationship Id="rId14" Type="http://schemas.openxmlformats.org/officeDocument/2006/relationships/slide" Target="slide13.xml"/><Relationship Id="rId15" Type="http://schemas.openxmlformats.org/officeDocument/2006/relationships/slide" Target="slide15.xml"/><Relationship Id="rId16" Type="http://schemas.openxmlformats.org/officeDocument/2006/relationships/slide" Target="slide14.xml"/><Relationship Id="rId17" Type="http://schemas.openxmlformats.org/officeDocument/2006/relationships/slide" Target="slide17.xml"/><Relationship Id="rId18" Type="http://schemas.openxmlformats.org/officeDocument/2006/relationships/slide" Target="slide4.xml"/><Relationship Id="rId19" Type="http://schemas.openxmlformats.org/officeDocument/2006/relationships/slide" Target="slide16.xml"/><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2.png"/></Relationships>
</file>

<file path=ppt/slides/_rels/slide16.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35.png"/><Relationship Id="rId21" Type="http://schemas.openxmlformats.org/officeDocument/2006/relationships/image" Target="../media/image4.png"/><Relationship Id="rId22" Type="http://schemas.openxmlformats.org/officeDocument/2006/relationships/slide" Target="slide3.xml"/><Relationship Id="rId23" Type="http://schemas.openxmlformats.org/officeDocument/2006/relationships/image" Target="../media/image5.jpg"/><Relationship Id="rId24" Type="http://schemas.openxmlformats.org/officeDocument/2006/relationships/image" Target="../media/image7.png"/><Relationship Id="rId25" Type="http://schemas.openxmlformats.org/officeDocument/2006/relationships/image" Target="../media/image1.png"/><Relationship Id="rId26" Type="http://schemas.openxmlformats.org/officeDocument/2006/relationships/image" Target="../media/image3.png"/><Relationship Id="rId27" Type="http://schemas.openxmlformats.org/officeDocument/2006/relationships/image" Target="../media/image8.png"/><Relationship Id="rId10" Type="http://schemas.openxmlformats.org/officeDocument/2006/relationships/slide" Target="slide24.xml"/><Relationship Id="rId11" Type="http://schemas.openxmlformats.org/officeDocument/2006/relationships/slide" Target="slide8.xml"/><Relationship Id="rId12" Type="http://schemas.openxmlformats.org/officeDocument/2006/relationships/slide" Target="slide18.xml"/><Relationship Id="rId13" Type="http://schemas.openxmlformats.org/officeDocument/2006/relationships/slide" Target="slide44.xml"/><Relationship Id="rId14" Type="http://schemas.openxmlformats.org/officeDocument/2006/relationships/slide" Target="slide13.xml"/><Relationship Id="rId15" Type="http://schemas.openxmlformats.org/officeDocument/2006/relationships/slide" Target="slide15.xml"/><Relationship Id="rId16" Type="http://schemas.openxmlformats.org/officeDocument/2006/relationships/slide" Target="slide14.xml"/><Relationship Id="rId17" Type="http://schemas.openxmlformats.org/officeDocument/2006/relationships/slide" Target="slide17.xml"/><Relationship Id="rId18" Type="http://schemas.openxmlformats.org/officeDocument/2006/relationships/slide" Target="slide4.xml"/><Relationship Id="rId19" Type="http://schemas.openxmlformats.org/officeDocument/2006/relationships/slide" Target="slide15.xml"/><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2.png"/></Relationships>
</file>

<file path=ppt/slides/_rels/slide17.xml.rels><?xml version="1.0" encoding="UTF-8" standalone="yes"?>
<Relationships xmlns="http://schemas.openxmlformats.org/package/2006/relationships"><Relationship Id="rId9" Type="http://schemas.openxmlformats.org/officeDocument/2006/relationships/slide" Target="slide15.xml"/><Relationship Id="rId20" Type="http://schemas.openxmlformats.org/officeDocument/2006/relationships/image" Target="../media/image7.png"/><Relationship Id="rId21" Type="http://schemas.openxmlformats.org/officeDocument/2006/relationships/image" Target="../media/image1.png"/><Relationship Id="rId22" Type="http://schemas.openxmlformats.org/officeDocument/2006/relationships/image" Target="../media/image3.png"/><Relationship Id="rId23" Type="http://schemas.openxmlformats.org/officeDocument/2006/relationships/image" Target="../media/image8.png"/><Relationship Id="rId10" Type="http://schemas.openxmlformats.org/officeDocument/2006/relationships/slide" Target="slide14.xml"/><Relationship Id="rId11" Type="http://schemas.openxmlformats.org/officeDocument/2006/relationships/slide" Target="slide17.xml"/><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6" Type="http://schemas.openxmlformats.org/officeDocument/2006/relationships/slide" Target="slide4.xml"/><Relationship Id="rId17" Type="http://schemas.openxmlformats.org/officeDocument/2006/relationships/image" Target="../media/image4.png"/><Relationship Id="rId18" Type="http://schemas.openxmlformats.org/officeDocument/2006/relationships/slide" Target="slide3.xml"/><Relationship Id="rId19"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slide" Target="slide28.xml"/><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slide" Target="slide13.xml"/></Relationships>
</file>

<file path=ppt/slides/_rels/slide18.xml.rels><?xml version="1.0" encoding="UTF-8" standalone="yes"?>
<Relationships xmlns="http://schemas.openxmlformats.org/package/2006/relationships"><Relationship Id="rId9" Type="http://schemas.openxmlformats.org/officeDocument/2006/relationships/slide" Target="slide4.xml"/><Relationship Id="rId20" Type="http://schemas.openxmlformats.org/officeDocument/2006/relationships/image" Target="../media/image5.jpg"/><Relationship Id="rId21" Type="http://schemas.openxmlformats.org/officeDocument/2006/relationships/image" Target="../media/image7.png"/><Relationship Id="rId22" Type="http://schemas.openxmlformats.org/officeDocument/2006/relationships/image" Target="../media/image1.png"/><Relationship Id="rId23" Type="http://schemas.openxmlformats.org/officeDocument/2006/relationships/image" Target="../media/image3.png"/><Relationship Id="rId24" Type="http://schemas.openxmlformats.org/officeDocument/2006/relationships/image" Target="../media/image8.png"/><Relationship Id="rId10" Type="http://schemas.openxmlformats.org/officeDocument/2006/relationships/slide" Target="slide20.xml"/><Relationship Id="rId11" Type="http://schemas.openxmlformats.org/officeDocument/2006/relationships/slide" Target="slide23.xml"/><Relationship Id="rId12" Type="http://schemas.openxmlformats.org/officeDocument/2006/relationships/slide" Target="slide22.xml"/><Relationship Id="rId13" Type="http://schemas.openxmlformats.org/officeDocument/2006/relationships/diagramData" Target="../diagrams/data5.xml"/><Relationship Id="rId14" Type="http://schemas.openxmlformats.org/officeDocument/2006/relationships/diagramLayout" Target="../diagrams/layout5.xml"/><Relationship Id="rId15" Type="http://schemas.openxmlformats.org/officeDocument/2006/relationships/diagramQuickStyle" Target="../diagrams/quickStyle5.xml"/><Relationship Id="rId16" Type="http://schemas.openxmlformats.org/officeDocument/2006/relationships/diagramColors" Target="../diagrams/colors5.xml"/><Relationship Id="rId17" Type="http://schemas.microsoft.com/office/2007/relationships/diagramDrawing" Target="../diagrams/drawing5.xml"/><Relationship Id="rId18" Type="http://schemas.openxmlformats.org/officeDocument/2006/relationships/image" Target="../media/image4.png"/><Relationship Id="rId19" Type="http://schemas.openxmlformats.org/officeDocument/2006/relationships/slide" Target="slide3.xml"/><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slide" Target="slide28.xml"/><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44.xml"/><Relationship Id="rId7" Type="http://schemas.openxmlformats.org/officeDocument/2006/relationships/slide" Target="slide18.xml"/><Relationship Id="rId8" Type="http://schemas.openxmlformats.org/officeDocument/2006/relationships/slide" Target="slide19.xml"/></Relationships>
</file>

<file path=ppt/slides/_rels/slide19.xml.rels><?xml version="1.0" encoding="UTF-8" standalone="yes"?>
<Relationships xmlns="http://schemas.openxmlformats.org/package/2006/relationships"><Relationship Id="rId9" Type="http://schemas.openxmlformats.org/officeDocument/2006/relationships/slide" Target="slide20.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19.xml"/><Relationship Id="rId11" Type="http://schemas.openxmlformats.org/officeDocument/2006/relationships/image" Target="../media/image41.emf"/><Relationship Id="rId12" Type="http://schemas.openxmlformats.org/officeDocument/2006/relationships/slide" Target="slide4.xml"/><Relationship Id="rId13" Type="http://schemas.openxmlformats.org/officeDocument/2006/relationships/slide" Target="slide23.xml"/><Relationship Id="rId14" Type="http://schemas.openxmlformats.org/officeDocument/2006/relationships/slide" Target="slide22.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40.gif"/><Relationship Id="rId3" Type="http://schemas.openxmlformats.org/officeDocument/2006/relationships/image" Target="../media/image2.png"/><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image" Target="../media/image4.png"/><Relationship Id="rId5" Type="http://schemas.openxmlformats.org/officeDocument/2006/relationships/slide" Target="slide3.xml"/><Relationship Id="rId6" Type="http://schemas.openxmlformats.org/officeDocument/2006/relationships/image" Target="../media/image5.jpg"/><Relationship Id="rId7" Type="http://schemas.openxmlformats.org/officeDocument/2006/relationships/image" Target="../media/image7.png"/><Relationship Id="rId8" Type="http://schemas.openxmlformats.org/officeDocument/2006/relationships/image" Target="../media/image1.png"/><Relationship Id="rId9" Type="http://schemas.openxmlformats.org/officeDocument/2006/relationships/image" Target="../media/image3.png"/><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slide" Target="slide3.xml"/><Relationship Id="rId20" Type="http://schemas.openxmlformats.org/officeDocument/2006/relationships/image" Target="../media/image1.png"/><Relationship Id="rId21" Type="http://schemas.openxmlformats.org/officeDocument/2006/relationships/image" Target="../media/image3.png"/><Relationship Id="rId22" Type="http://schemas.openxmlformats.org/officeDocument/2006/relationships/image" Target="../media/image8.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slide" Target="slide4.xml"/><Relationship Id="rId13" Type="http://schemas.openxmlformats.org/officeDocument/2006/relationships/slide" Target="slide23.xml"/><Relationship Id="rId14" Type="http://schemas.openxmlformats.org/officeDocument/2006/relationships/slide" Target="slide22.xml"/><Relationship Id="rId15" Type="http://schemas.openxmlformats.org/officeDocument/2006/relationships/slide" Target="slide21.xml"/><Relationship Id="rId16" Type="http://schemas.openxmlformats.org/officeDocument/2006/relationships/image" Target="../media/image34.png"/><Relationship Id="rId17" Type="http://schemas.openxmlformats.org/officeDocument/2006/relationships/image" Target="../media/image4.png"/><Relationship Id="rId18" Type="http://schemas.openxmlformats.org/officeDocument/2006/relationships/image" Target="../media/image5.jpg"/><Relationship Id="rId19"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s>
</file>

<file path=ppt/slides/_rels/slide21.xml.rels><?xml version="1.0" encoding="UTF-8" standalone="yes"?>
<Relationships xmlns="http://schemas.openxmlformats.org/package/2006/relationships"><Relationship Id="rId9" Type="http://schemas.openxmlformats.org/officeDocument/2006/relationships/slide" Target="slide3.xml"/><Relationship Id="rId20" Type="http://schemas.openxmlformats.org/officeDocument/2006/relationships/image" Target="../media/image7.png"/><Relationship Id="rId21" Type="http://schemas.openxmlformats.org/officeDocument/2006/relationships/image" Target="../media/image1.png"/><Relationship Id="rId22" Type="http://schemas.openxmlformats.org/officeDocument/2006/relationships/image" Target="../media/image3.png"/><Relationship Id="rId23" Type="http://schemas.openxmlformats.org/officeDocument/2006/relationships/image" Target="../media/image8.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slide" Target="slide4.xml"/><Relationship Id="rId13" Type="http://schemas.openxmlformats.org/officeDocument/2006/relationships/slide" Target="slide23.xml"/><Relationship Id="rId14" Type="http://schemas.openxmlformats.org/officeDocument/2006/relationships/slide" Target="slide22.xml"/><Relationship Id="rId15" Type="http://schemas.openxmlformats.org/officeDocument/2006/relationships/slide" Target="slide20.xml"/><Relationship Id="rId16" Type="http://schemas.openxmlformats.org/officeDocument/2006/relationships/slide" Target="slide20.xml"/><Relationship Id="rId17" Type="http://schemas.openxmlformats.org/officeDocument/2006/relationships/image" Target="../media/image44.png"/><Relationship Id="rId18" Type="http://schemas.openxmlformats.org/officeDocument/2006/relationships/image" Target="../media/image4.png"/><Relationship Id="rId19"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s>
</file>

<file path=ppt/slides/_rels/slide22.xml.rels><?xml version="1.0" encoding="UTF-8" standalone="yes"?>
<Relationships xmlns="http://schemas.openxmlformats.org/package/2006/relationships"><Relationship Id="rId11" Type="http://schemas.openxmlformats.org/officeDocument/2006/relationships/slide" Target="slide23.xml"/><Relationship Id="rId12" Type="http://schemas.openxmlformats.org/officeDocument/2006/relationships/slide" Target="slide22.xml"/><Relationship Id="rId13" Type="http://schemas.openxmlformats.org/officeDocument/2006/relationships/image" Target="../media/image44.emf"/><Relationship Id="rId14" Type="http://schemas.openxmlformats.org/officeDocument/2006/relationships/image" Target="../media/image4.png"/><Relationship Id="rId15" Type="http://schemas.openxmlformats.org/officeDocument/2006/relationships/image" Target="../media/image5.jpg"/><Relationship Id="rId16" Type="http://schemas.openxmlformats.org/officeDocument/2006/relationships/image" Target="../media/image7.png"/><Relationship Id="rId17" Type="http://schemas.openxmlformats.org/officeDocument/2006/relationships/image" Target="../media/image1.png"/><Relationship Id="rId18" Type="http://schemas.openxmlformats.org/officeDocument/2006/relationships/image" Target="../media/image3.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 Id="rId9" Type="http://schemas.openxmlformats.org/officeDocument/2006/relationships/slide" Target="slide3.xml"/><Relationship Id="rId10" Type="http://schemas.openxmlformats.org/officeDocument/2006/relationships/slide" Target="slide4.xml"/></Relationships>
</file>

<file path=ppt/slides/_rels/slide23.xml.rels><?xml version="1.0" encoding="UTF-8" standalone="yes"?>
<Relationships xmlns="http://schemas.openxmlformats.org/package/2006/relationships"><Relationship Id="rId11" Type="http://schemas.openxmlformats.org/officeDocument/2006/relationships/slide" Target="slide23.xml"/><Relationship Id="rId12" Type="http://schemas.openxmlformats.org/officeDocument/2006/relationships/slide" Target="slide22.xml"/><Relationship Id="rId13" Type="http://schemas.openxmlformats.org/officeDocument/2006/relationships/image" Target="../media/image45.emf"/><Relationship Id="rId14" Type="http://schemas.openxmlformats.org/officeDocument/2006/relationships/image" Target="../media/image4.png"/><Relationship Id="rId15" Type="http://schemas.openxmlformats.org/officeDocument/2006/relationships/image" Target="../media/image5.jpg"/><Relationship Id="rId16" Type="http://schemas.openxmlformats.org/officeDocument/2006/relationships/image" Target="../media/image7.png"/><Relationship Id="rId17" Type="http://schemas.openxmlformats.org/officeDocument/2006/relationships/image" Target="../media/image1.png"/><Relationship Id="rId18" Type="http://schemas.openxmlformats.org/officeDocument/2006/relationships/image" Target="../media/image3.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 Id="rId9" Type="http://schemas.openxmlformats.org/officeDocument/2006/relationships/slide" Target="slide3.xml"/><Relationship Id="rId10" Type="http://schemas.openxmlformats.org/officeDocument/2006/relationships/slide" Target="slide4.xml"/></Relationships>
</file>

<file path=ppt/slides/_rels/slide24.xml.rels><?xml version="1.0" encoding="UTF-8" standalone="yes"?>
<Relationships xmlns="http://schemas.openxmlformats.org/package/2006/relationships"><Relationship Id="rId9" Type="http://schemas.openxmlformats.org/officeDocument/2006/relationships/slide" Target="slide25.xml"/><Relationship Id="rId20" Type="http://schemas.openxmlformats.org/officeDocument/2006/relationships/image" Target="../media/image7.png"/><Relationship Id="rId21" Type="http://schemas.openxmlformats.org/officeDocument/2006/relationships/image" Target="../media/image1.png"/><Relationship Id="rId22" Type="http://schemas.openxmlformats.org/officeDocument/2006/relationships/image" Target="../media/image3.png"/><Relationship Id="rId23" Type="http://schemas.openxmlformats.org/officeDocument/2006/relationships/image" Target="../media/image8.png"/><Relationship Id="rId10" Type="http://schemas.openxmlformats.org/officeDocument/2006/relationships/slide" Target="slide26.xml"/><Relationship Id="rId11" Type="http://schemas.openxmlformats.org/officeDocument/2006/relationships/slide" Target="slide4.xml"/><Relationship Id="rId12" Type="http://schemas.openxmlformats.org/officeDocument/2006/relationships/diagramData" Target="../diagrams/data6.xml"/><Relationship Id="rId13" Type="http://schemas.openxmlformats.org/officeDocument/2006/relationships/diagramLayout" Target="../diagrams/layout6.xml"/><Relationship Id="rId14" Type="http://schemas.openxmlformats.org/officeDocument/2006/relationships/diagramQuickStyle" Target="../diagrams/quickStyle6.xml"/><Relationship Id="rId15" Type="http://schemas.openxmlformats.org/officeDocument/2006/relationships/diagramColors" Target="../diagrams/colors6.xml"/><Relationship Id="rId16" Type="http://schemas.microsoft.com/office/2007/relationships/diagramDrawing" Target="../diagrams/drawing6.xml"/><Relationship Id="rId17" Type="http://schemas.openxmlformats.org/officeDocument/2006/relationships/image" Target="../media/image4.png"/><Relationship Id="rId18" Type="http://schemas.openxmlformats.org/officeDocument/2006/relationships/slide" Target="slide3.xml"/><Relationship Id="rId19"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slide" Target="slide28.xml"/><Relationship Id="rId4" Type="http://schemas.openxmlformats.org/officeDocument/2006/relationships/slide" Target="slide8.xml"/><Relationship Id="rId5" Type="http://schemas.openxmlformats.org/officeDocument/2006/relationships/slide" Target="slide18.xml"/><Relationship Id="rId6" Type="http://schemas.openxmlformats.org/officeDocument/2006/relationships/slide" Target="slide44.xml"/><Relationship Id="rId7" Type="http://schemas.openxmlformats.org/officeDocument/2006/relationships/slide" Target="slide24.xml"/><Relationship Id="rId8" Type="http://schemas.openxmlformats.org/officeDocument/2006/relationships/slide" Target="slide27.xml"/></Relationships>
</file>

<file path=ppt/slides/_rels/slide25.xml.rels><?xml version="1.0" encoding="UTF-8" standalone="yes"?>
<Relationships xmlns="http://schemas.openxmlformats.org/package/2006/relationships"><Relationship Id="rId11" Type="http://schemas.openxmlformats.org/officeDocument/2006/relationships/image" Target="../media/image46.emf"/><Relationship Id="rId12" Type="http://schemas.openxmlformats.org/officeDocument/2006/relationships/slide" Target="slide4.xml"/><Relationship Id="rId13" Type="http://schemas.openxmlformats.org/officeDocument/2006/relationships/image" Target="../media/image4.png"/><Relationship Id="rId14" Type="http://schemas.openxmlformats.org/officeDocument/2006/relationships/slide" Target="slide3.xml"/><Relationship Id="rId15" Type="http://schemas.openxmlformats.org/officeDocument/2006/relationships/image" Target="../media/image5.jpg"/><Relationship Id="rId16" Type="http://schemas.openxmlformats.org/officeDocument/2006/relationships/image" Target="../media/image7.png"/><Relationship Id="rId17" Type="http://schemas.openxmlformats.org/officeDocument/2006/relationships/image" Target="../media/image1.png"/><Relationship Id="rId18" Type="http://schemas.openxmlformats.org/officeDocument/2006/relationships/image" Target="../media/image3.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slide" Target="slide28.xml"/><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slide" Target="slide27.xml"/><Relationship Id="rId9" Type="http://schemas.openxmlformats.org/officeDocument/2006/relationships/slide" Target="slide25.xml"/><Relationship Id="rId10" Type="http://schemas.openxmlformats.org/officeDocument/2006/relationships/slide" Target="slide26.xml"/></Relationships>
</file>

<file path=ppt/slides/_rels/slide26.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slide" Target="slide4.xml"/><Relationship Id="rId13" Type="http://schemas.openxmlformats.org/officeDocument/2006/relationships/image" Target="../media/image4.png"/><Relationship Id="rId14" Type="http://schemas.openxmlformats.org/officeDocument/2006/relationships/slide" Target="slide3.xml"/><Relationship Id="rId15" Type="http://schemas.openxmlformats.org/officeDocument/2006/relationships/image" Target="../media/image5.jpg"/><Relationship Id="rId16" Type="http://schemas.openxmlformats.org/officeDocument/2006/relationships/image" Target="../media/image7.png"/><Relationship Id="rId17" Type="http://schemas.openxmlformats.org/officeDocument/2006/relationships/image" Target="../media/image1.png"/><Relationship Id="rId18" Type="http://schemas.openxmlformats.org/officeDocument/2006/relationships/image" Target="../media/image3.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slide" Target="slide28.xml"/><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slide" Target="slide27.xml"/><Relationship Id="rId9" Type="http://schemas.openxmlformats.org/officeDocument/2006/relationships/slide" Target="slide25.xml"/><Relationship Id="rId10" Type="http://schemas.openxmlformats.org/officeDocument/2006/relationships/slide" Target="slide26.xml"/></Relationships>
</file>

<file path=ppt/slides/_rels/slide27.xml.rels><?xml version="1.0" encoding="UTF-8" standalone="yes"?>
<Relationships xmlns="http://schemas.openxmlformats.org/package/2006/relationships"><Relationship Id="rId11" Type="http://schemas.openxmlformats.org/officeDocument/2006/relationships/slide" Target="slide4.xml"/><Relationship Id="rId12" Type="http://schemas.openxmlformats.org/officeDocument/2006/relationships/image" Target="../media/image48.emf"/><Relationship Id="rId13" Type="http://schemas.openxmlformats.org/officeDocument/2006/relationships/image" Target="../media/image4.png"/><Relationship Id="rId14" Type="http://schemas.openxmlformats.org/officeDocument/2006/relationships/slide" Target="slide3.xml"/><Relationship Id="rId15" Type="http://schemas.openxmlformats.org/officeDocument/2006/relationships/image" Target="../media/image5.jpg"/><Relationship Id="rId16" Type="http://schemas.openxmlformats.org/officeDocument/2006/relationships/image" Target="../media/image7.png"/><Relationship Id="rId17" Type="http://schemas.openxmlformats.org/officeDocument/2006/relationships/image" Target="../media/image1.png"/><Relationship Id="rId18" Type="http://schemas.openxmlformats.org/officeDocument/2006/relationships/image" Target="../media/image3.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slide" Target="slide28.xml"/><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slide" Target="slide27.xml"/><Relationship Id="rId9" Type="http://schemas.openxmlformats.org/officeDocument/2006/relationships/slide" Target="slide25.xml"/><Relationship Id="rId10" Type="http://schemas.openxmlformats.org/officeDocument/2006/relationships/slide" Target="slide26.xml"/></Relationships>
</file>

<file path=ppt/slides/_rels/slide28.xml.rels><?xml version="1.0" encoding="UTF-8" standalone="yes"?>
<Relationships xmlns="http://schemas.openxmlformats.org/package/2006/relationships"><Relationship Id="rId9" Type="http://schemas.openxmlformats.org/officeDocument/2006/relationships/slide" Target="slide29.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30.xml"/><Relationship Id="rId11" Type="http://schemas.openxmlformats.org/officeDocument/2006/relationships/slide" Target="slide28.xml"/><Relationship Id="rId12" Type="http://schemas.openxmlformats.org/officeDocument/2006/relationships/slide" Target="slide31.xml"/><Relationship Id="rId13" Type="http://schemas.openxmlformats.org/officeDocument/2006/relationships/slide" Target="slide32.xml"/><Relationship Id="rId14" Type="http://schemas.openxmlformats.org/officeDocument/2006/relationships/slide" Target="slide4.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29.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8.png"/><Relationship Id="rId10" Type="http://schemas.openxmlformats.org/officeDocument/2006/relationships/slide" Target="slide33.xml"/><Relationship Id="rId11" Type="http://schemas.openxmlformats.org/officeDocument/2006/relationships/slide" Target="slide34.xml"/><Relationship Id="rId12" Type="http://schemas.openxmlformats.org/officeDocument/2006/relationships/slide" Target="slide35.xml"/><Relationship Id="rId13" Type="http://schemas.openxmlformats.org/officeDocument/2006/relationships/slide" Target="slide4.xml"/><Relationship Id="rId14" Type="http://schemas.openxmlformats.org/officeDocument/2006/relationships/image" Target="../media/image4.png"/><Relationship Id="rId15" Type="http://schemas.openxmlformats.org/officeDocument/2006/relationships/slide" Target="slide3.xml"/><Relationship Id="rId16" Type="http://schemas.openxmlformats.org/officeDocument/2006/relationships/image" Target="../media/image5.jpg"/><Relationship Id="rId17" Type="http://schemas.openxmlformats.org/officeDocument/2006/relationships/image" Target="../media/image7.png"/><Relationship Id="rId18" Type="http://schemas.openxmlformats.org/officeDocument/2006/relationships/image" Target="../media/image1.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3.xml.rels><?xml version="1.0" encoding="UTF-8" standalone="yes"?>
<Relationships xmlns="http://schemas.openxmlformats.org/package/2006/relationships"><Relationship Id="rId11" Type="http://schemas.openxmlformats.org/officeDocument/2006/relationships/slide" Target="slide25.xml"/><Relationship Id="rId12" Type="http://schemas.openxmlformats.org/officeDocument/2006/relationships/slide" Target="slide26.xml"/><Relationship Id="rId13" Type="http://schemas.openxmlformats.org/officeDocument/2006/relationships/slide" Target="slide20.xml"/><Relationship Id="rId14" Type="http://schemas.openxmlformats.org/officeDocument/2006/relationships/slide" Target="slide3.xml"/><Relationship Id="rId15" Type="http://schemas.openxmlformats.org/officeDocument/2006/relationships/image" Target="../media/image5.jpg"/><Relationship Id="rId16" Type="http://schemas.openxmlformats.org/officeDocument/2006/relationships/image" Target="../media/image7.png"/><Relationship Id="rId17" Type="http://schemas.openxmlformats.org/officeDocument/2006/relationships/image" Target="../media/image1.png"/><Relationship Id="rId18" Type="http://schemas.openxmlformats.org/officeDocument/2006/relationships/image" Target="../media/image3.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slide" Target="slide4.xml"/><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 Id="rId9" Type="http://schemas.openxmlformats.org/officeDocument/2006/relationships/image" Target="../media/image4.png"/><Relationship Id="rId10" Type="http://schemas.openxmlformats.org/officeDocument/2006/relationships/slide" Target="slide19.xml"/></Relationships>
</file>

<file path=ppt/slides/_rels/slide30.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8.png"/><Relationship Id="rId10" Type="http://schemas.openxmlformats.org/officeDocument/2006/relationships/slide" Target="slide33.xml"/><Relationship Id="rId11" Type="http://schemas.openxmlformats.org/officeDocument/2006/relationships/slide" Target="slide36.xml"/><Relationship Id="rId12" Type="http://schemas.openxmlformats.org/officeDocument/2006/relationships/slide" Target="slide37.xml"/><Relationship Id="rId13" Type="http://schemas.openxmlformats.org/officeDocument/2006/relationships/slide" Target="slide4.xml"/><Relationship Id="rId14" Type="http://schemas.openxmlformats.org/officeDocument/2006/relationships/image" Target="../media/image4.png"/><Relationship Id="rId15" Type="http://schemas.openxmlformats.org/officeDocument/2006/relationships/slide" Target="slide3.xml"/><Relationship Id="rId16" Type="http://schemas.openxmlformats.org/officeDocument/2006/relationships/image" Target="../media/image5.jpg"/><Relationship Id="rId17" Type="http://schemas.openxmlformats.org/officeDocument/2006/relationships/image" Target="../media/image7.png"/><Relationship Id="rId18" Type="http://schemas.openxmlformats.org/officeDocument/2006/relationships/image" Target="../media/image1.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31.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8.png"/><Relationship Id="rId10" Type="http://schemas.openxmlformats.org/officeDocument/2006/relationships/slide" Target="slide34.xml"/><Relationship Id="rId11" Type="http://schemas.openxmlformats.org/officeDocument/2006/relationships/slide" Target="slide36.xml"/><Relationship Id="rId12" Type="http://schemas.openxmlformats.org/officeDocument/2006/relationships/slide" Target="slide38.xml"/><Relationship Id="rId13" Type="http://schemas.openxmlformats.org/officeDocument/2006/relationships/slide" Target="slide4.xml"/><Relationship Id="rId14" Type="http://schemas.openxmlformats.org/officeDocument/2006/relationships/image" Target="../media/image4.png"/><Relationship Id="rId15" Type="http://schemas.openxmlformats.org/officeDocument/2006/relationships/slide" Target="slide3.xml"/><Relationship Id="rId16" Type="http://schemas.openxmlformats.org/officeDocument/2006/relationships/image" Target="../media/image5.jpg"/><Relationship Id="rId17" Type="http://schemas.openxmlformats.org/officeDocument/2006/relationships/image" Target="../media/image7.png"/><Relationship Id="rId18" Type="http://schemas.openxmlformats.org/officeDocument/2006/relationships/image" Target="../media/image1.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32.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8.png"/><Relationship Id="rId10" Type="http://schemas.openxmlformats.org/officeDocument/2006/relationships/slide" Target="slide35.xml"/><Relationship Id="rId11" Type="http://schemas.openxmlformats.org/officeDocument/2006/relationships/slide" Target="slide37.xml"/><Relationship Id="rId12" Type="http://schemas.openxmlformats.org/officeDocument/2006/relationships/slide" Target="slide38.xml"/><Relationship Id="rId13" Type="http://schemas.openxmlformats.org/officeDocument/2006/relationships/slide" Target="slide4.xml"/><Relationship Id="rId14" Type="http://schemas.openxmlformats.org/officeDocument/2006/relationships/image" Target="../media/image4.png"/><Relationship Id="rId15" Type="http://schemas.openxmlformats.org/officeDocument/2006/relationships/slide" Target="slide3.xml"/><Relationship Id="rId16" Type="http://schemas.openxmlformats.org/officeDocument/2006/relationships/image" Target="../media/image5.jpg"/><Relationship Id="rId17" Type="http://schemas.openxmlformats.org/officeDocument/2006/relationships/image" Target="../media/image7.png"/><Relationship Id="rId18" Type="http://schemas.openxmlformats.org/officeDocument/2006/relationships/image" Target="../media/image1.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33.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30.xml"/><Relationship Id="rId11" Type="http://schemas.openxmlformats.org/officeDocument/2006/relationships/slide" Target="slide29.xml"/><Relationship Id="rId12" Type="http://schemas.openxmlformats.org/officeDocument/2006/relationships/slide" Target="slide39.xml"/><Relationship Id="rId13" Type="http://schemas.openxmlformats.org/officeDocument/2006/relationships/slide" Target="slide42.xml"/><Relationship Id="rId14" Type="http://schemas.openxmlformats.org/officeDocument/2006/relationships/slide" Target="slide4.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34.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31.xml"/><Relationship Id="rId11" Type="http://schemas.openxmlformats.org/officeDocument/2006/relationships/slide" Target="slide39.xml"/><Relationship Id="rId12" Type="http://schemas.openxmlformats.org/officeDocument/2006/relationships/slide" Target="slide29.xml"/><Relationship Id="rId13" Type="http://schemas.openxmlformats.org/officeDocument/2006/relationships/slide" Target="slide41.xml"/><Relationship Id="rId14" Type="http://schemas.openxmlformats.org/officeDocument/2006/relationships/slide" Target="slide4.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35.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32.xml"/><Relationship Id="rId11" Type="http://schemas.openxmlformats.org/officeDocument/2006/relationships/slide" Target="slide42.xml"/><Relationship Id="rId12" Type="http://schemas.openxmlformats.org/officeDocument/2006/relationships/slide" Target="slide41.xml"/><Relationship Id="rId13" Type="http://schemas.openxmlformats.org/officeDocument/2006/relationships/slide" Target="slide29.xml"/><Relationship Id="rId14" Type="http://schemas.openxmlformats.org/officeDocument/2006/relationships/slide" Target="slide4.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36.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39.xml"/><Relationship Id="rId11" Type="http://schemas.openxmlformats.org/officeDocument/2006/relationships/slide" Target="slide31.xml"/><Relationship Id="rId12" Type="http://schemas.openxmlformats.org/officeDocument/2006/relationships/slide" Target="slide30.xml"/><Relationship Id="rId13" Type="http://schemas.openxmlformats.org/officeDocument/2006/relationships/slide" Target="slide40.xml"/><Relationship Id="rId14" Type="http://schemas.openxmlformats.org/officeDocument/2006/relationships/slide" Target="slide4.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37.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42.xml"/><Relationship Id="rId11" Type="http://schemas.openxmlformats.org/officeDocument/2006/relationships/slide" Target="slide32.xml"/><Relationship Id="rId12" Type="http://schemas.openxmlformats.org/officeDocument/2006/relationships/slide" Target="slide40.xml"/><Relationship Id="rId13" Type="http://schemas.openxmlformats.org/officeDocument/2006/relationships/slide" Target="slide30.xml"/><Relationship Id="rId14" Type="http://schemas.openxmlformats.org/officeDocument/2006/relationships/slide" Target="slide4.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38.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41.xml"/><Relationship Id="rId11" Type="http://schemas.openxmlformats.org/officeDocument/2006/relationships/slide" Target="slide40.xml"/><Relationship Id="rId12" Type="http://schemas.openxmlformats.org/officeDocument/2006/relationships/slide" Target="slide32.xml"/><Relationship Id="rId13" Type="http://schemas.openxmlformats.org/officeDocument/2006/relationships/slide" Target="slide31.xml"/><Relationship Id="rId14" Type="http://schemas.openxmlformats.org/officeDocument/2006/relationships/slide" Target="slide4.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39.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36.xml"/><Relationship Id="rId11" Type="http://schemas.openxmlformats.org/officeDocument/2006/relationships/slide" Target="slide34.xml"/><Relationship Id="rId12" Type="http://schemas.openxmlformats.org/officeDocument/2006/relationships/slide" Target="slide33.xml"/><Relationship Id="rId13" Type="http://schemas.openxmlformats.org/officeDocument/2006/relationships/slide" Target="slide43.xml"/><Relationship Id="rId14" Type="http://schemas.openxmlformats.org/officeDocument/2006/relationships/slide" Target="slide4.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4.xml.rels><?xml version="1.0" encoding="UTF-8" standalone="yes"?>
<Relationships xmlns="http://schemas.openxmlformats.org/package/2006/relationships"><Relationship Id="rId9" Type="http://schemas.openxmlformats.org/officeDocument/2006/relationships/diagramData" Target="../diagrams/data1.xml"/><Relationship Id="rId20" Type="http://schemas.openxmlformats.org/officeDocument/2006/relationships/image" Target="../media/image8.png"/><Relationship Id="rId10" Type="http://schemas.openxmlformats.org/officeDocument/2006/relationships/diagramLayout" Target="../diagrams/layout1.xml"/><Relationship Id="rId11" Type="http://schemas.openxmlformats.org/officeDocument/2006/relationships/diagramQuickStyle" Target="../diagrams/quickStyle1.xml"/><Relationship Id="rId12" Type="http://schemas.openxmlformats.org/officeDocument/2006/relationships/diagramColors" Target="../diagrams/colors1.xml"/><Relationship Id="rId13" Type="http://schemas.microsoft.com/office/2007/relationships/diagramDrawing" Target="../diagrams/drawing1.xml"/><Relationship Id="rId14" Type="http://schemas.openxmlformats.org/officeDocument/2006/relationships/image" Target="../media/image4.png"/><Relationship Id="rId15" Type="http://schemas.openxmlformats.org/officeDocument/2006/relationships/slide" Target="slide3.xml"/><Relationship Id="rId16" Type="http://schemas.openxmlformats.org/officeDocument/2006/relationships/image" Target="../media/image5.jpg"/><Relationship Id="rId17" Type="http://schemas.openxmlformats.org/officeDocument/2006/relationships/image" Target="../media/image7.png"/><Relationship Id="rId18" Type="http://schemas.openxmlformats.org/officeDocument/2006/relationships/image" Target="../media/image1.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slide" Target="slide4.xml"/><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s>
</file>

<file path=ppt/slides/_rels/slide40.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43.xml"/><Relationship Id="rId11" Type="http://schemas.openxmlformats.org/officeDocument/2006/relationships/slide" Target="slide38.xml"/><Relationship Id="rId12" Type="http://schemas.openxmlformats.org/officeDocument/2006/relationships/slide" Target="slide37.xml"/><Relationship Id="rId13" Type="http://schemas.openxmlformats.org/officeDocument/2006/relationships/slide" Target="slide36.xml"/><Relationship Id="rId14" Type="http://schemas.openxmlformats.org/officeDocument/2006/relationships/slide" Target="slide4.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41.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38.xml"/><Relationship Id="rId11" Type="http://schemas.openxmlformats.org/officeDocument/2006/relationships/slide" Target="slide43.xml"/><Relationship Id="rId12" Type="http://schemas.openxmlformats.org/officeDocument/2006/relationships/slide" Target="slide35.xml"/><Relationship Id="rId13" Type="http://schemas.openxmlformats.org/officeDocument/2006/relationships/slide" Target="slide34.xml"/><Relationship Id="rId14" Type="http://schemas.openxmlformats.org/officeDocument/2006/relationships/slide" Target="slide4.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42.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37.xml"/><Relationship Id="rId11" Type="http://schemas.openxmlformats.org/officeDocument/2006/relationships/slide" Target="slide35.xml"/><Relationship Id="rId12" Type="http://schemas.openxmlformats.org/officeDocument/2006/relationships/slide" Target="slide43.xml"/><Relationship Id="rId13" Type="http://schemas.openxmlformats.org/officeDocument/2006/relationships/slide" Target="slide33.xml"/><Relationship Id="rId14" Type="http://schemas.openxmlformats.org/officeDocument/2006/relationships/slide" Target="slide4.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43.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slide" Target="slide40.xml"/><Relationship Id="rId11" Type="http://schemas.openxmlformats.org/officeDocument/2006/relationships/slide" Target="slide41.xml"/><Relationship Id="rId12" Type="http://schemas.openxmlformats.org/officeDocument/2006/relationships/slide" Target="slide42.xml"/><Relationship Id="rId13" Type="http://schemas.openxmlformats.org/officeDocument/2006/relationships/slide" Target="slide39.xml"/><Relationship Id="rId14" Type="http://schemas.openxmlformats.org/officeDocument/2006/relationships/slide" Target="slide4.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slide" Target="slide24.xml"/><Relationship Id="rId5" Type="http://schemas.openxmlformats.org/officeDocument/2006/relationships/slide" Target="slide8.xml"/><Relationship Id="rId6" Type="http://schemas.openxmlformats.org/officeDocument/2006/relationships/slide" Target="slide18.xml"/><Relationship Id="rId7" Type="http://schemas.openxmlformats.org/officeDocument/2006/relationships/slide" Target="slide44.xml"/><Relationship Id="rId8" Type="http://schemas.openxmlformats.org/officeDocument/2006/relationships/image" Target="../media/image50.png"/></Relationships>
</file>

<file path=ppt/slides/_rels/slide44.xml.rels><?xml version="1.0" encoding="UTF-8" standalone="yes"?>
<Relationships xmlns="http://schemas.openxmlformats.org/package/2006/relationships"><Relationship Id="rId9" Type="http://schemas.openxmlformats.org/officeDocument/2006/relationships/slide" Target="slide4.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diagramData" Target="../diagrams/data7.xml"/><Relationship Id="rId11" Type="http://schemas.openxmlformats.org/officeDocument/2006/relationships/diagramLayout" Target="../diagrams/layout7.xml"/><Relationship Id="rId12" Type="http://schemas.openxmlformats.org/officeDocument/2006/relationships/diagramQuickStyle" Target="../diagrams/quickStyle7.xml"/><Relationship Id="rId13" Type="http://schemas.openxmlformats.org/officeDocument/2006/relationships/diagramColors" Target="../diagrams/colors7.xml"/><Relationship Id="rId14" Type="http://schemas.microsoft.com/office/2007/relationships/diagramDrawing" Target="../diagrams/drawing7.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s>
</file>

<file path=ppt/slides/_rels/slide45.xml.rels><?xml version="1.0" encoding="UTF-8" standalone="yes"?>
<Relationships xmlns="http://schemas.openxmlformats.org/package/2006/relationships"><Relationship Id="rId9" Type="http://schemas.openxmlformats.org/officeDocument/2006/relationships/slide" Target="slide4.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diagramData" Target="../diagrams/data8.xml"/><Relationship Id="rId11" Type="http://schemas.openxmlformats.org/officeDocument/2006/relationships/diagramLayout" Target="../diagrams/layout8.xml"/><Relationship Id="rId12" Type="http://schemas.openxmlformats.org/officeDocument/2006/relationships/diagramQuickStyle" Target="../diagrams/quickStyle8.xml"/><Relationship Id="rId13" Type="http://schemas.openxmlformats.org/officeDocument/2006/relationships/diagramColors" Target="../diagrams/colors8.xml"/><Relationship Id="rId14" Type="http://schemas.microsoft.com/office/2007/relationships/diagramDrawing" Target="../diagrams/drawing8.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s>
</file>

<file path=ppt/slides/_rels/slide46.xml.rels><?xml version="1.0" encoding="UTF-8" standalone="yes"?>
<Relationships xmlns="http://schemas.openxmlformats.org/package/2006/relationships"><Relationship Id="rId9" Type="http://schemas.openxmlformats.org/officeDocument/2006/relationships/slide" Target="slide4.xml"/><Relationship Id="rId20" Type="http://schemas.openxmlformats.org/officeDocument/2006/relationships/image" Target="../media/image3.png"/><Relationship Id="rId21" Type="http://schemas.openxmlformats.org/officeDocument/2006/relationships/image" Target="../media/image8.png"/><Relationship Id="rId10" Type="http://schemas.openxmlformats.org/officeDocument/2006/relationships/diagramData" Target="../diagrams/data9.xml"/><Relationship Id="rId11" Type="http://schemas.openxmlformats.org/officeDocument/2006/relationships/diagramLayout" Target="../diagrams/layout9.xml"/><Relationship Id="rId12" Type="http://schemas.openxmlformats.org/officeDocument/2006/relationships/diagramQuickStyle" Target="../diagrams/quickStyle9.xml"/><Relationship Id="rId13" Type="http://schemas.openxmlformats.org/officeDocument/2006/relationships/diagramColors" Target="../diagrams/colors9.xml"/><Relationship Id="rId14" Type="http://schemas.microsoft.com/office/2007/relationships/diagramDrawing" Target="../diagrams/drawing9.xml"/><Relationship Id="rId15" Type="http://schemas.openxmlformats.org/officeDocument/2006/relationships/image" Target="../media/image4.png"/><Relationship Id="rId16" Type="http://schemas.openxmlformats.org/officeDocument/2006/relationships/slide" Target="slide3.xml"/><Relationship Id="rId17" Type="http://schemas.openxmlformats.org/officeDocument/2006/relationships/image" Target="../media/image5.jpg"/><Relationship Id="rId18" Type="http://schemas.openxmlformats.org/officeDocument/2006/relationships/image" Target="../media/image7.png"/><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s>
</file>

<file path=ppt/slides/_rels/slide47.xml.rels><?xml version="1.0" encoding="UTF-8" standalone="yes"?>
<Relationships xmlns="http://schemas.openxmlformats.org/package/2006/relationships"><Relationship Id="rId9" Type="http://schemas.openxmlformats.org/officeDocument/2006/relationships/slide" Target="slide4.xml"/><Relationship Id="rId20" Type="http://schemas.openxmlformats.org/officeDocument/2006/relationships/image" Target="../media/image1.png"/><Relationship Id="rId21" Type="http://schemas.openxmlformats.org/officeDocument/2006/relationships/image" Target="../media/image3.png"/><Relationship Id="rId22" Type="http://schemas.openxmlformats.org/officeDocument/2006/relationships/image" Target="../media/image8.png"/><Relationship Id="rId10" Type="http://schemas.openxmlformats.org/officeDocument/2006/relationships/diagramData" Target="../diagrams/data10.xml"/><Relationship Id="rId11" Type="http://schemas.openxmlformats.org/officeDocument/2006/relationships/diagramLayout" Target="../diagrams/layout10.xml"/><Relationship Id="rId12" Type="http://schemas.openxmlformats.org/officeDocument/2006/relationships/diagramQuickStyle" Target="../diagrams/quickStyle10.xml"/><Relationship Id="rId13" Type="http://schemas.openxmlformats.org/officeDocument/2006/relationships/diagramColors" Target="../diagrams/colors10.xml"/><Relationship Id="rId14" Type="http://schemas.microsoft.com/office/2007/relationships/diagramDrawing" Target="../diagrams/drawing10.xml"/><Relationship Id="rId15" Type="http://schemas.openxmlformats.org/officeDocument/2006/relationships/image" Target="../media/image51.png"/><Relationship Id="rId16" Type="http://schemas.openxmlformats.org/officeDocument/2006/relationships/image" Target="../media/image4.png"/><Relationship Id="rId17" Type="http://schemas.openxmlformats.org/officeDocument/2006/relationships/slide" Target="slide3.xml"/><Relationship Id="rId18" Type="http://schemas.openxmlformats.org/officeDocument/2006/relationships/image" Target="../media/image5.jpg"/><Relationship Id="rId19"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s>
</file>

<file path=ppt/slides/_rels/slide5.xml.rels><?xml version="1.0" encoding="UTF-8" standalone="yes"?>
<Relationships xmlns="http://schemas.openxmlformats.org/package/2006/relationships"><Relationship Id="rId9" Type="http://schemas.openxmlformats.org/officeDocument/2006/relationships/diagramData" Target="../diagrams/data2.xml"/><Relationship Id="rId20" Type="http://schemas.openxmlformats.org/officeDocument/2006/relationships/image" Target="../media/image1.png"/><Relationship Id="rId21" Type="http://schemas.openxmlformats.org/officeDocument/2006/relationships/image" Target="../media/image3.png"/><Relationship Id="rId22" Type="http://schemas.openxmlformats.org/officeDocument/2006/relationships/image" Target="../media/image8.png"/><Relationship Id="rId10" Type="http://schemas.openxmlformats.org/officeDocument/2006/relationships/diagramLayout" Target="../diagrams/layout2.xml"/><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4" Type="http://schemas.openxmlformats.org/officeDocument/2006/relationships/slide" Target="slide6.xml"/><Relationship Id="rId15" Type="http://schemas.openxmlformats.org/officeDocument/2006/relationships/image" Target="../media/image9.emf"/><Relationship Id="rId16" Type="http://schemas.openxmlformats.org/officeDocument/2006/relationships/image" Target="../media/image4.png"/><Relationship Id="rId17" Type="http://schemas.openxmlformats.org/officeDocument/2006/relationships/slide" Target="slide3.xml"/><Relationship Id="rId18" Type="http://schemas.openxmlformats.org/officeDocument/2006/relationships/image" Target="../media/image5.jpg"/><Relationship Id="rId19"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slide" Target="slide4.xml"/><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s>
</file>

<file path=ppt/slides/_rels/slide6.xml.rels><?xml version="1.0" encoding="UTF-8" standalone="yes"?>
<Relationships xmlns="http://schemas.openxmlformats.org/package/2006/relationships"><Relationship Id="rId9" Type="http://schemas.openxmlformats.org/officeDocument/2006/relationships/diagramData" Target="../diagrams/data3.xml"/><Relationship Id="rId20" Type="http://schemas.openxmlformats.org/officeDocument/2006/relationships/image" Target="../media/image7.png"/><Relationship Id="rId21" Type="http://schemas.openxmlformats.org/officeDocument/2006/relationships/image" Target="../media/image1.png"/><Relationship Id="rId22" Type="http://schemas.openxmlformats.org/officeDocument/2006/relationships/image" Target="../media/image3.png"/><Relationship Id="rId23" Type="http://schemas.openxmlformats.org/officeDocument/2006/relationships/image" Target="../media/image8.png"/><Relationship Id="rId10" Type="http://schemas.openxmlformats.org/officeDocument/2006/relationships/diagramLayout" Target="../diagrams/layout3.xml"/><Relationship Id="rId11" Type="http://schemas.openxmlformats.org/officeDocument/2006/relationships/diagramQuickStyle" Target="../diagrams/quickStyle3.xml"/><Relationship Id="rId12" Type="http://schemas.openxmlformats.org/officeDocument/2006/relationships/diagramColors" Target="../diagrams/colors3.xml"/><Relationship Id="rId13" Type="http://schemas.microsoft.com/office/2007/relationships/diagramDrawing" Target="../diagrams/drawing3.xml"/><Relationship Id="rId14" Type="http://schemas.openxmlformats.org/officeDocument/2006/relationships/slide" Target="slide5.xml"/><Relationship Id="rId15" Type="http://schemas.openxmlformats.org/officeDocument/2006/relationships/image" Target="../media/image9.emf"/><Relationship Id="rId16" Type="http://schemas.openxmlformats.org/officeDocument/2006/relationships/slide" Target="slide7.xml"/><Relationship Id="rId17" Type="http://schemas.openxmlformats.org/officeDocument/2006/relationships/image" Target="../media/image4.png"/><Relationship Id="rId18" Type="http://schemas.openxmlformats.org/officeDocument/2006/relationships/slide" Target="slide3.xml"/><Relationship Id="rId19"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slide" Target="slide4.xml"/><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s>
</file>

<file path=ppt/slides/_rels/slide7.xml.rels><?xml version="1.0" encoding="UTF-8" standalone="yes"?>
<Relationships xmlns="http://schemas.openxmlformats.org/package/2006/relationships"><Relationship Id="rId9" Type="http://schemas.openxmlformats.org/officeDocument/2006/relationships/slide" Target="slide44.xml"/><Relationship Id="rId20" Type="http://schemas.openxmlformats.org/officeDocument/2006/relationships/image" Target="../media/image7.png"/><Relationship Id="rId21" Type="http://schemas.openxmlformats.org/officeDocument/2006/relationships/image" Target="../media/image1.png"/><Relationship Id="rId22" Type="http://schemas.openxmlformats.org/officeDocument/2006/relationships/image" Target="../media/image3.png"/><Relationship Id="rId23" Type="http://schemas.openxmlformats.org/officeDocument/2006/relationships/image" Target="../media/image8.png"/><Relationship Id="rId10" Type="http://schemas.openxmlformats.org/officeDocument/2006/relationships/diagramData" Target="../diagrams/data4.xml"/><Relationship Id="rId11" Type="http://schemas.openxmlformats.org/officeDocument/2006/relationships/diagramLayout" Target="../diagrams/layout4.xml"/><Relationship Id="rId12" Type="http://schemas.openxmlformats.org/officeDocument/2006/relationships/diagramQuickStyle" Target="../diagrams/quickStyle4.xml"/><Relationship Id="rId13" Type="http://schemas.openxmlformats.org/officeDocument/2006/relationships/diagramColors" Target="../diagrams/colors4.xml"/><Relationship Id="rId14" Type="http://schemas.microsoft.com/office/2007/relationships/diagramDrawing" Target="../diagrams/drawing4.xml"/><Relationship Id="rId15" Type="http://schemas.openxmlformats.org/officeDocument/2006/relationships/slide" Target="slide6.xml"/><Relationship Id="rId16" Type="http://schemas.openxmlformats.org/officeDocument/2006/relationships/image" Target="../media/image9.emf"/><Relationship Id="rId17" Type="http://schemas.openxmlformats.org/officeDocument/2006/relationships/image" Target="../media/image4.png"/><Relationship Id="rId18" Type="http://schemas.openxmlformats.org/officeDocument/2006/relationships/slide" Target="slide3.xml"/><Relationship Id="rId19"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slide" Target="slide4.xml"/><Relationship Id="rId5" Type="http://schemas.openxmlformats.org/officeDocument/2006/relationships/slide" Target="slide28.xml"/><Relationship Id="rId6" Type="http://schemas.openxmlformats.org/officeDocument/2006/relationships/slide" Target="slide24.xml"/><Relationship Id="rId7" Type="http://schemas.openxmlformats.org/officeDocument/2006/relationships/slide" Target="slide8.xml"/><Relationship Id="rId8" Type="http://schemas.openxmlformats.org/officeDocument/2006/relationships/slide" Target="slide18.xml"/></Relationships>
</file>

<file path=ppt/slides/_rels/slide8.xml.rels><?xml version="1.0" encoding="UTF-8" standalone="yes"?>
<Relationships xmlns="http://schemas.openxmlformats.org/package/2006/relationships"><Relationship Id="rId9" Type="http://schemas.openxmlformats.org/officeDocument/2006/relationships/slide" Target="slide44.xml"/><Relationship Id="rId20" Type="http://schemas.openxmlformats.org/officeDocument/2006/relationships/image" Target="../media/image4.png"/><Relationship Id="rId21" Type="http://schemas.openxmlformats.org/officeDocument/2006/relationships/slide" Target="slide3.xml"/><Relationship Id="rId22" Type="http://schemas.openxmlformats.org/officeDocument/2006/relationships/image" Target="../media/image5.jpg"/><Relationship Id="rId23" Type="http://schemas.openxmlformats.org/officeDocument/2006/relationships/image" Target="../media/image13.gif"/><Relationship Id="rId24" Type="http://schemas.openxmlformats.org/officeDocument/2006/relationships/image" Target="../media/image7.png"/><Relationship Id="rId25" Type="http://schemas.openxmlformats.org/officeDocument/2006/relationships/image" Target="../media/image1.png"/><Relationship Id="rId26" Type="http://schemas.openxmlformats.org/officeDocument/2006/relationships/image" Target="../media/image3.png"/><Relationship Id="rId27" Type="http://schemas.openxmlformats.org/officeDocument/2006/relationships/image" Target="../media/image8.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slide" Target="slide9.xml"/><Relationship Id="rId13" Type="http://schemas.openxmlformats.org/officeDocument/2006/relationships/slide" Target="slide10.xml"/><Relationship Id="rId14" Type="http://schemas.openxmlformats.org/officeDocument/2006/relationships/slide" Target="slide11.xml"/><Relationship Id="rId15" Type="http://schemas.openxmlformats.org/officeDocument/2006/relationships/slide" Target="slide13.xml"/><Relationship Id="rId16" Type="http://schemas.openxmlformats.org/officeDocument/2006/relationships/slide" Target="slide14.xml"/><Relationship Id="rId17" Type="http://schemas.openxmlformats.org/officeDocument/2006/relationships/slide" Target="slide15.xml"/><Relationship Id="rId18" Type="http://schemas.openxmlformats.org/officeDocument/2006/relationships/slide" Target="slide17.xml"/><Relationship Id="rId19" Type="http://schemas.openxmlformats.org/officeDocument/2006/relationships/slide" Target="slide12.xml"/><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slide" Target="slide4.xml"/><Relationship Id="rId5" Type="http://schemas.openxmlformats.org/officeDocument/2006/relationships/slide" Target="slide28.xml"/><Relationship Id="rId6" Type="http://schemas.openxmlformats.org/officeDocument/2006/relationships/slide" Target="slide24.xml"/><Relationship Id="rId7" Type="http://schemas.openxmlformats.org/officeDocument/2006/relationships/slide" Target="slide8.xml"/><Relationship Id="rId8" Type="http://schemas.openxmlformats.org/officeDocument/2006/relationships/slide" Target="slide18.xml"/></Relationships>
</file>

<file path=ppt/slides/_rels/slide9.xml.rels><?xml version="1.0" encoding="UTF-8" standalone="yes"?>
<Relationships xmlns="http://schemas.openxmlformats.org/package/2006/relationships"><Relationship Id="rId9" Type="http://schemas.openxmlformats.org/officeDocument/2006/relationships/image" Target="../media/image12.png"/><Relationship Id="rId20" Type="http://schemas.openxmlformats.org/officeDocument/2006/relationships/slide" Target="slide3.xml"/><Relationship Id="rId21" Type="http://schemas.openxmlformats.org/officeDocument/2006/relationships/image" Target="../media/image5.jpg"/><Relationship Id="rId22" Type="http://schemas.openxmlformats.org/officeDocument/2006/relationships/image" Target="../media/image7.png"/><Relationship Id="rId23" Type="http://schemas.openxmlformats.org/officeDocument/2006/relationships/image" Target="../media/image1.png"/><Relationship Id="rId24" Type="http://schemas.openxmlformats.org/officeDocument/2006/relationships/image" Target="../media/image3.png"/><Relationship Id="rId12" Type="http://schemas.openxmlformats.org/officeDocument/2006/relationships/image" Target="../media/image80.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slide" Target="slide13.xml"/><Relationship Id="rId16" Type="http://schemas.openxmlformats.org/officeDocument/2006/relationships/slide" Target="slide15.xml"/><Relationship Id="rId17" Type="http://schemas.openxmlformats.org/officeDocument/2006/relationships/slide" Target="slide14.xml"/><Relationship Id="rId18" Type="http://schemas.openxmlformats.org/officeDocument/2006/relationships/slide" Target="slide17.xml"/><Relationship Id="rId19"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slide" Target="slide4.xml"/><Relationship Id="rId4" Type="http://schemas.openxmlformats.org/officeDocument/2006/relationships/slide" Target="slide28.xml"/><Relationship Id="rId5" Type="http://schemas.openxmlformats.org/officeDocument/2006/relationships/slide" Target="slide24.xml"/><Relationship Id="rId6" Type="http://schemas.openxmlformats.org/officeDocument/2006/relationships/slide" Target="slide8.xml"/><Relationship Id="rId7" Type="http://schemas.openxmlformats.org/officeDocument/2006/relationships/slide" Target="slide18.xml"/><Relationship Id="rId8" Type="http://schemas.openxmlformats.org/officeDocument/2006/relationships/slide" Target="slide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108" name="Picture 10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109" name="Picture 10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111" name="Content Placeholder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9221" y="1605709"/>
            <a:ext cx="7299301" cy="5252291"/>
          </a:xfrm>
          <a:prstGeom prst="rect">
            <a:avLst/>
          </a:prstGeom>
        </p:spPr>
      </p:pic>
      <p:sp>
        <p:nvSpPr>
          <p:cNvPr id="112" name="TextBox 111"/>
          <p:cNvSpPr txBox="1"/>
          <p:nvPr/>
        </p:nvSpPr>
        <p:spPr>
          <a:xfrm>
            <a:off x="2908175" y="4448972"/>
            <a:ext cx="1929021" cy="523220"/>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rgbClr val="0070C0"/>
                </a:solidFill>
                <a:ea typeface="Avenir Book" charset="0"/>
                <a:cs typeface="Avenir Book" charset="0"/>
              </a:rPr>
              <a:t>Subduction  </a:t>
            </a:r>
            <a:endParaRPr lang="en-US" sz="2000" b="1" dirty="0">
              <a:solidFill>
                <a:srgbClr val="0070C0"/>
              </a:solidFill>
              <a:ea typeface="Avenir Book" charset="0"/>
              <a:cs typeface="Avenir Book" charset="0"/>
            </a:endParaRPr>
          </a:p>
        </p:txBody>
      </p:sp>
      <p:sp>
        <p:nvSpPr>
          <p:cNvPr id="113" name="TextBox 112"/>
          <p:cNvSpPr txBox="1"/>
          <p:nvPr/>
        </p:nvSpPr>
        <p:spPr>
          <a:xfrm>
            <a:off x="3265845" y="1771106"/>
            <a:ext cx="1745656" cy="707886"/>
          </a:xfrm>
          <a:prstGeom prst="rect">
            <a:avLst/>
          </a:prstGeom>
          <a:noFill/>
        </p:spPr>
        <p:txBody>
          <a:bodyPr wrap="square" rtlCol="0">
            <a:spAutoFit/>
          </a:bodyPr>
          <a:lstStyle/>
          <a:p>
            <a:pPr algn="ctr"/>
            <a:r>
              <a:rPr lang="en-US" sz="2000" b="1" dirty="0" smtClean="0">
                <a:solidFill>
                  <a:srgbClr val="FF00B1"/>
                </a:solidFill>
                <a:ea typeface="Avenir Book" charset="0"/>
                <a:cs typeface="Avenir Book" charset="0"/>
              </a:rPr>
              <a:t>Surface poleward flow </a:t>
            </a:r>
            <a:endParaRPr lang="en-US" sz="1600" b="1" dirty="0">
              <a:solidFill>
                <a:srgbClr val="FF00B1"/>
              </a:solidFill>
              <a:ea typeface="Avenir Book" charset="0"/>
              <a:cs typeface="Avenir Book" charset="0"/>
            </a:endParaRPr>
          </a:p>
        </p:txBody>
      </p:sp>
      <p:sp>
        <p:nvSpPr>
          <p:cNvPr id="114" name="TextBox 113"/>
          <p:cNvSpPr txBox="1"/>
          <p:nvPr/>
        </p:nvSpPr>
        <p:spPr>
          <a:xfrm>
            <a:off x="7154795" y="2598286"/>
            <a:ext cx="1692438" cy="523220"/>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rgbClr val="97D0A0"/>
                </a:solidFill>
                <a:ea typeface="Avenir Book" charset="0"/>
                <a:cs typeface="Avenir Book" charset="0"/>
              </a:rPr>
              <a:t>Upwelling</a:t>
            </a:r>
            <a:endParaRPr lang="en-US" sz="2000" b="1" dirty="0">
              <a:solidFill>
                <a:srgbClr val="97D0A0"/>
              </a:solidFill>
              <a:ea typeface="Avenir Book" charset="0"/>
              <a:cs typeface="Avenir Book" charset="0"/>
            </a:endParaRPr>
          </a:p>
        </p:txBody>
      </p:sp>
      <p:sp>
        <p:nvSpPr>
          <p:cNvPr id="115" name="TextBox 114"/>
          <p:cNvSpPr txBox="1"/>
          <p:nvPr/>
        </p:nvSpPr>
        <p:spPr>
          <a:xfrm>
            <a:off x="4786321" y="2043543"/>
            <a:ext cx="2464267" cy="707886"/>
          </a:xfrm>
          <a:prstGeom prst="rect">
            <a:avLst/>
          </a:prstGeom>
          <a:noFill/>
        </p:spPr>
        <p:txBody>
          <a:bodyPr wrap="square" rtlCol="0">
            <a:spAutoFit/>
          </a:bodyPr>
          <a:lstStyle/>
          <a:p>
            <a:pPr algn="ctr"/>
            <a:r>
              <a:rPr lang="en-US" sz="2000" b="1" dirty="0" smtClean="0">
                <a:solidFill>
                  <a:schemeClr val="tx1">
                    <a:lumMod val="75000"/>
                    <a:lumOff val="25000"/>
                  </a:schemeClr>
                </a:solidFill>
                <a:ea typeface="Avenir Book" charset="0"/>
                <a:cs typeface="Avenir Book" charset="0"/>
              </a:rPr>
              <a:t>Thermocline equatorward flow </a:t>
            </a:r>
            <a:endParaRPr lang="en-US" sz="1600" b="1" dirty="0">
              <a:solidFill>
                <a:schemeClr val="tx1">
                  <a:lumMod val="75000"/>
                  <a:lumOff val="25000"/>
                </a:schemeClr>
              </a:solidFill>
              <a:ea typeface="Avenir Book" charset="0"/>
              <a:cs typeface="Avenir Book" charset="0"/>
            </a:endParaRPr>
          </a:p>
        </p:txBody>
      </p:sp>
      <p:sp>
        <p:nvSpPr>
          <p:cNvPr id="116" name="TextBox 115"/>
          <p:cNvSpPr txBox="1"/>
          <p:nvPr/>
        </p:nvSpPr>
        <p:spPr>
          <a:xfrm>
            <a:off x="4560105" y="6157488"/>
            <a:ext cx="1978669" cy="307777"/>
          </a:xfrm>
          <a:prstGeom prst="rect">
            <a:avLst/>
          </a:prstGeom>
          <a:noFill/>
        </p:spPr>
        <p:txBody>
          <a:bodyPr wrap="square" rtlCol="0">
            <a:spAutoFit/>
          </a:bodyPr>
          <a:lstStyle/>
          <a:p>
            <a:r>
              <a:rPr lang="en-US" sz="1400" i="1" dirty="0" smtClean="0">
                <a:solidFill>
                  <a:schemeClr val="tx1">
                    <a:lumMod val="75000"/>
                    <a:lumOff val="25000"/>
                  </a:schemeClr>
                </a:solidFill>
              </a:rPr>
              <a:t>from Schott et al. (2004)</a:t>
            </a:r>
            <a:endParaRPr lang="en-US" sz="1400" i="1" dirty="0">
              <a:solidFill>
                <a:schemeClr val="tx1">
                  <a:lumMod val="75000"/>
                  <a:lumOff val="25000"/>
                </a:schemeClr>
              </a:solidFill>
            </a:endParaRPr>
          </a:p>
        </p:txBody>
      </p:sp>
      <p:cxnSp>
        <p:nvCxnSpPr>
          <p:cNvPr id="120" name="Straight Arrow Connector 119"/>
          <p:cNvCxnSpPr>
            <a:stCxn id="112" idx="2"/>
          </p:cNvCxnSpPr>
          <p:nvPr/>
        </p:nvCxnSpPr>
        <p:spPr>
          <a:xfrm>
            <a:off x="3872686" y="4972192"/>
            <a:ext cx="2363329" cy="48631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a:off x="6603143" y="2868368"/>
            <a:ext cx="550213" cy="445132"/>
          </a:xfrm>
          <a:prstGeom prst="straightConnector1">
            <a:avLst/>
          </a:prstGeom>
          <a:ln w="28575">
            <a:solidFill>
              <a:srgbClr val="97D0A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14" idx="2"/>
          </p:cNvCxnSpPr>
          <p:nvPr/>
        </p:nvCxnSpPr>
        <p:spPr>
          <a:xfrm>
            <a:off x="8001014" y="3121506"/>
            <a:ext cx="0" cy="941287"/>
          </a:xfrm>
          <a:prstGeom prst="straightConnector1">
            <a:avLst/>
          </a:prstGeom>
          <a:ln w="28575">
            <a:solidFill>
              <a:srgbClr val="97D0A0"/>
            </a:solidFill>
            <a:tailEnd type="triangle"/>
          </a:ln>
        </p:spPr>
        <p:style>
          <a:lnRef idx="1">
            <a:schemeClr val="accent1"/>
          </a:lnRef>
          <a:fillRef idx="0">
            <a:schemeClr val="accent1"/>
          </a:fillRef>
          <a:effectRef idx="0">
            <a:schemeClr val="accent1"/>
          </a:effectRef>
          <a:fontRef idx="minor">
            <a:schemeClr val="tx1"/>
          </a:fontRef>
        </p:style>
      </p:cxnSp>
      <p:sp>
        <p:nvSpPr>
          <p:cNvPr id="125" name="Triangle 124"/>
          <p:cNvSpPr/>
          <p:nvPr/>
        </p:nvSpPr>
        <p:spPr>
          <a:xfrm rot="20549564">
            <a:off x="3454203" y="2415488"/>
            <a:ext cx="120603" cy="147475"/>
          </a:xfrm>
          <a:prstGeom prst="triangle">
            <a:avLst/>
          </a:prstGeom>
          <a:solidFill>
            <a:srgbClr val="FF31CB"/>
          </a:solidFill>
          <a:ln w="9525">
            <a:solidFill>
              <a:srgbClr val="FF3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26" name="Triangle 125"/>
          <p:cNvSpPr/>
          <p:nvPr/>
        </p:nvSpPr>
        <p:spPr>
          <a:xfrm rot="18006888">
            <a:off x="5571742" y="3943208"/>
            <a:ext cx="120603" cy="147475"/>
          </a:xfrm>
          <a:prstGeom prst="triangle">
            <a:avLst/>
          </a:prstGeom>
          <a:solidFill>
            <a:srgbClr val="FF31CB"/>
          </a:solidFill>
          <a:ln w="9525">
            <a:solidFill>
              <a:srgbClr val="FF3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28" name="Triangle 127"/>
          <p:cNvSpPr/>
          <p:nvPr/>
        </p:nvSpPr>
        <p:spPr>
          <a:xfrm rot="13950138">
            <a:off x="6771162" y="4648134"/>
            <a:ext cx="120603" cy="147475"/>
          </a:xfrm>
          <a:prstGeom prst="triangle">
            <a:avLst/>
          </a:prstGeom>
          <a:solidFill>
            <a:srgbClr val="FF31CB"/>
          </a:solidFill>
          <a:ln w="9525">
            <a:solidFill>
              <a:srgbClr val="FF3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29" name="Triangle 128"/>
          <p:cNvSpPr/>
          <p:nvPr/>
        </p:nvSpPr>
        <p:spPr>
          <a:xfrm rot="14812914">
            <a:off x="5571743" y="4966475"/>
            <a:ext cx="120603" cy="147475"/>
          </a:xfrm>
          <a:prstGeom prst="triangle">
            <a:avLst/>
          </a:prstGeom>
          <a:solidFill>
            <a:srgbClr val="FF31CB"/>
          </a:solidFill>
          <a:ln w="9525">
            <a:solidFill>
              <a:srgbClr val="FF3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31" name="Triangle 130"/>
          <p:cNvSpPr/>
          <p:nvPr/>
        </p:nvSpPr>
        <p:spPr>
          <a:xfrm rot="5557730">
            <a:off x="6011695" y="4066771"/>
            <a:ext cx="120603" cy="147475"/>
          </a:xfrm>
          <a:prstGeom prst="triangle">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33" name="Triangle 132"/>
          <p:cNvSpPr/>
          <p:nvPr/>
        </p:nvSpPr>
        <p:spPr>
          <a:xfrm rot="8094926">
            <a:off x="4072873" y="3676772"/>
            <a:ext cx="155234" cy="139063"/>
          </a:xfrm>
          <a:prstGeom prst="triangle">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34" name="Triangle 133"/>
          <p:cNvSpPr/>
          <p:nvPr/>
        </p:nvSpPr>
        <p:spPr>
          <a:xfrm rot="14713098">
            <a:off x="3986148" y="3264532"/>
            <a:ext cx="120603" cy="147475"/>
          </a:xfrm>
          <a:prstGeom prst="triangle">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35" name="Freeform 134"/>
          <p:cNvSpPr/>
          <p:nvPr/>
        </p:nvSpPr>
        <p:spPr>
          <a:xfrm>
            <a:off x="5322439" y="4640147"/>
            <a:ext cx="96235" cy="323850"/>
          </a:xfrm>
          <a:custGeom>
            <a:avLst/>
            <a:gdLst>
              <a:gd name="connsiteX0" fmla="*/ 34350 w 96235"/>
              <a:gd name="connsiteY0" fmla="*/ 323850 h 323850"/>
              <a:gd name="connsiteX1" fmla="*/ 2600 w 96235"/>
              <a:gd name="connsiteY1" fmla="*/ 266700 h 323850"/>
              <a:gd name="connsiteX2" fmla="*/ 94675 w 96235"/>
              <a:gd name="connsiteY2" fmla="*/ 139700 h 323850"/>
              <a:gd name="connsiteX3" fmla="*/ 62925 w 96235"/>
              <a:gd name="connsiteY3" fmla="*/ 0 h 323850"/>
              <a:gd name="connsiteX4" fmla="*/ 62925 w 96235"/>
              <a:gd name="connsiteY4" fmla="*/ 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35" h="323850">
                <a:moveTo>
                  <a:pt x="34350" y="323850"/>
                </a:moveTo>
                <a:cubicBezTo>
                  <a:pt x="13448" y="310621"/>
                  <a:pt x="-7454" y="297392"/>
                  <a:pt x="2600" y="266700"/>
                </a:cubicBezTo>
                <a:cubicBezTo>
                  <a:pt x="12654" y="236008"/>
                  <a:pt x="84621" y="184150"/>
                  <a:pt x="94675" y="139700"/>
                </a:cubicBezTo>
                <a:cubicBezTo>
                  <a:pt x="104729" y="95250"/>
                  <a:pt x="62925" y="0"/>
                  <a:pt x="62925" y="0"/>
                </a:cubicBezTo>
                <a:lnTo>
                  <a:pt x="62925" y="0"/>
                </a:lnTo>
              </a:path>
            </a:pathLst>
          </a:cu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iangle 135"/>
          <p:cNvSpPr/>
          <p:nvPr/>
        </p:nvSpPr>
        <p:spPr>
          <a:xfrm rot="20749744">
            <a:off x="5328872" y="4547071"/>
            <a:ext cx="120603" cy="147475"/>
          </a:xfrm>
          <a:prstGeom prst="triangle">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38" name="Triangle 137"/>
          <p:cNvSpPr/>
          <p:nvPr/>
        </p:nvSpPr>
        <p:spPr>
          <a:xfrm rot="5230447">
            <a:off x="5393469" y="4029019"/>
            <a:ext cx="120603" cy="147475"/>
          </a:xfrm>
          <a:prstGeom prst="triangle">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39" name="Triangle 138"/>
          <p:cNvSpPr/>
          <p:nvPr/>
        </p:nvSpPr>
        <p:spPr>
          <a:xfrm rot="18877310">
            <a:off x="6383631" y="4707829"/>
            <a:ext cx="120603" cy="147475"/>
          </a:xfrm>
          <a:prstGeom prst="triangle">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41" name="Triangle 140"/>
          <p:cNvSpPr/>
          <p:nvPr/>
        </p:nvSpPr>
        <p:spPr>
          <a:xfrm rot="18075308">
            <a:off x="5930172" y="4661443"/>
            <a:ext cx="120603" cy="147475"/>
          </a:xfrm>
          <a:prstGeom prst="triangle">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42" name="Triangle 141"/>
          <p:cNvSpPr/>
          <p:nvPr/>
        </p:nvSpPr>
        <p:spPr>
          <a:xfrm rot="3952091">
            <a:off x="6335146" y="4425306"/>
            <a:ext cx="120603" cy="147475"/>
          </a:xfrm>
          <a:prstGeom prst="triangle">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156" name="Rectangle 155"/>
          <p:cNvSpPr/>
          <p:nvPr/>
        </p:nvSpPr>
        <p:spPr>
          <a:xfrm>
            <a:off x="4842254" y="3674485"/>
            <a:ext cx="169247" cy="13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129"/>
          <p:cNvSpPr/>
          <p:nvPr/>
        </p:nvSpPr>
        <p:spPr>
          <a:xfrm>
            <a:off x="4950895" y="2894225"/>
            <a:ext cx="613208" cy="1211880"/>
          </a:xfrm>
          <a:custGeom>
            <a:avLst/>
            <a:gdLst>
              <a:gd name="connsiteX0" fmla="*/ 583296 w 583296"/>
              <a:gd name="connsiteY0" fmla="*/ 0 h 1149454"/>
              <a:gd name="connsiteX1" fmla="*/ 395971 w 583296"/>
              <a:gd name="connsiteY1" fmla="*/ 171450 h 1149454"/>
              <a:gd name="connsiteX2" fmla="*/ 221346 w 583296"/>
              <a:gd name="connsiteY2" fmla="*/ 381000 h 1149454"/>
              <a:gd name="connsiteX3" fmla="*/ 173721 w 583296"/>
              <a:gd name="connsiteY3" fmla="*/ 501650 h 1149454"/>
              <a:gd name="connsiteX4" fmla="*/ 173721 w 583296"/>
              <a:gd name="connsiteY4" fmla="*/ 530225 h 1149454"/>
              <a:gd name="connsiteX5" fmla="*/ 265796 w 583296"/>
              <a:gd name="connsiteY5" fmla="*/ 581025 h 1149454"/>
              <a:gd name="connsiteX6" fmla="*/ 421371 w 583296"/>
              <a:gd name="connsiteY6" fmla="*/ 641350 h 1149454"/>
              <a:gd name="connsiteX7" fmla="*/ 157846 w 583296"/>
              <a:gd name="connsiteY7" fmla="*/ 812800 h 1149454"/>
              <a:gd name="connsiteX8" fmla="*/ 8621 w 583296"/>
              <a:gd name="connsiteY8" fmla="*/ 895350 h 1149454"/>
              <a:gd name="connsiteX9" fmla="*/ 34021 w 583296"/>
              <a:gd name="connsiteY9" fmla="*/ 1060450 h 1149454"/>
              <a:gd name="connsiteX10" fmla="*/ 167371 w 583296"/>
              <a:gd name="connsiteY10" fmla="*/ 1136650 h 1149454"/>
              <a:gd name="connsiteX11" fmla="*/ 478521 w 583296"/>
              <a:gd name="connsiteY11" fmla="*/ 1149350 h 114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296" h="1149454">
                <a:moveTo>
                  <a:pt x="583296" y="0"/>
                </a:moveTo>
                <a:cubicBezTo>
                  <a:pt x="519796" y="53975"/>
                  <a:pt x="456296" y="107950"/>
                  <a:pt x="395971" y="171450"/>
                </a:cubicBezTo>
                <a:cubicBezTo>
                  <a:pt x="335646" y="234950"/>
                  <a:pt x="258388" y="325967"/>
                  <a:pt x="221346" y="381000"/>
                </a:cubicBezTo>
                <a:cubicBezTo>
                  <a:pt x="184304" y="436033"/>
                  <a:pt x="181658" y="476779"/>
                  <a:pt x="173721" y="501650"/>
                </a:cubicBezTo>
                <a:cubicBezTo>
                  <a:pt x="165784" y="526521"/>
                  <a:pt x="158375" y="516996"/>
                  <a:pt x="173721" y="530225"/>
                </a:cubicBezTo>
                <a:cubicBezTo>
                  <a:pt x="189067" y="543454"/>
                  <a:pt x="224521" y="562504"/>
                  <a:pt x="265796" y="581025"/>
                </a:cubicBezTo>
                <a:cubicBezTo>
                  <a:pt x="307071" y="599546"/>
                  <a:pt x="439363" y="602721"/>
                  <a:pt x="421371" y="641350"/>
                </a:cubicBezTo>
                <a:cubicBezTo>
                  <a:pt x="403379" y="679979"/>
                  <a:pt x="226638" y="770467"/>
                  <a:pt x="157846" y="812800"/>
                </a:cubicBezTo>
                <a:cubicBezTo>
                  <a:pt x="89054" y="855133"/>
                  <a:pt x="29258" y="854075"/>
                  <a:pt x="8621" y="895350"/>
                </a:cubicBezTo>
                <a:cubicBezTo>
                  <a:pt x="-12017" y="936625"/>
                  <a:pt x="7563" y="1020233"/>
                  <a:pt x="34021" y="1060450"/>
                </a:cubicBezTo>
                <a:cubicBezTo>
                  <a:pt x="60479" y="1100667"/>
                  <a:pt x="93288" y="1121833"/>
                  <a:pt x="167371" y="1136650"/>
                </a:cubicBezTo>
                <a:cubicBezTo>
                  <a:pt x="241454" y="1151467"/>
                  <a:pt x="478521" y="1149350"/>
                  <a:pt x="478521" y="1149350"/>
                </a:cubicBezTo>
              </a:path>
            </a:pathLst>
          </a:cu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123"/>
          <p:cNvSpPr/>
          <p:nvPr/>
        </p:nvSpPr>
        <p:spPr>
          <a:xfrm>
            <a:off x="3548856" y="2557220"/>
            <a:ext cx="2458787" cy="1562100"/>
          </a:xfrm>
          <a:custGeom>
            <a:avLst/>
            <a:gdLst>
              <a:gd name="connsiteX0" fmla="*/ 0 w 2413000"/>
              <a:gd name="connsiteY0" fmla="*/ 0 h 1562100"/>
              <a:gd name="connsiteX1" fmla="*/ 25400 w 2413000"/>
              <a:gd name="connsiteY1" fmla="*/ 73025 h 1562100"/>
              <a:gd name="connsiteX2" fmla="*/ 44450 w 2413000"/>
              <a:gd name="connsiteY2" fmla="*/ 127000 h 1562100"/>
              <a:gd name="connsiteX3" fmla="*/ 101600 w 2413000"/>
              <a:gd name="connsiteY3" fmla="*/ 234950 h 1562100"/>
              <a:gd name="connsiteX4" fmla="*/ 203200 w 2413000"/>
              <a:gd name="connsiteY4" fmla="*/ 349250 h 1562100"/>
              <a:gd name="connsiteX5" fmla="*/ 561975 w 2413000"/>
              <a:gd name="connsiteY5" fmla="*/ 603250 h 1562100"/>
              <a:gd name="connsiteX6" fmla="*/ 838200 w 2413000"/>
              <a:gd name="connsiteY6" fmla="*/ 768350 h 1562100"/>
              <a:gd name="connsiteX7" fmla="*/ 977900 w 2413000"/>
              <a:gd name="connsiteY7" fmla="*/ 819150 h 1562100"/>
              <a:gd name="connsiteX8" fmla="*/ 1212850 w 2413000"/>
              <a:gd name="connsiteY8" fmla="*/ 873125 h 1562100"/>
              <a:gd name="connsiteX9" fmla="*/ 1431925 w 2413000"/>
              <a:gd name="connsiteY9" fmla="*/ 914400 h 1562100"/>
              <a:gd name="connsiteX10" fmla="*/ 1660525 w 2413000"/>
              <a:gd name="connsiteY10" fmla="*/ 1031875 h 1562100"/>
              <a:gd name="connsiteX11" fmla="*/ 1581150 w 2413000"/>
              <a:gd name="connsiteY11" fmla="*/ 1117600 h 1562100"/>
              <a:gd name="connsiteX12" fmla="*/ 1765300 w 2413000"/>
              <a:gd name="connsiteY12" fmla="*/ 1231900 h 1562100"/>
              <a:gd name="connsiteX13" fmla="*/ 1847850 w 2413000"/>
              <a:gd name="connsiteY13" fmla="*/ 1304925 h 1562100"/>
              <a:gd name="connsiteX14" fmla="*/ 1990725 w 2413000"/>
              <a:gd name="connsiteY14" fmla="*/ 1425575 h 1562100"/>
              <a:gd name="connsiteX15" fmla="*/ 2114550 w 2413000"/>
              <a:gd name="connsiteY15" fmla="*/ 1504950 h 1562100"/>
              <a:gd name="connsiteX16" fmla="*/ 2413000 w 2413000"/>
              <a:gd name="connsiteY16" fmla="*/ 156210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3000" h="1562100">
                <a:moveTo>
                  <a:pt x="0" y="0"/>
                </a:moveTo>
                <a:lnTo>
                  <a:pt x="25400" y="73025"/>
                </a:lnTo>
                <a:cubicBezTo>
                  <a:pt x="32808" y="94192"/>
                  <a:pt x="31750" y="100013"/>
                  <a:pt x="44450" y="127000"/>
                </a:cubicBezTo>
                <a:cubicBezTo>
                  <a:pt x="57150" y="153987"/>
                  <a:pt x="75142" y="197908"/>
                  <a:pt x="101600" y="234950"/>
                </a:cubicBezTo>
                <a:cubicBezTo>
                  <a:pt x="128058" y="271992"/>
                  <a:pt x="126471" y="287867"/>
                  <a:pt x="203200" y="349250"/>
                </a:cubicBezTo>
                <a:cubicBezTo>
                  <a:pt x="279929" y="410633"/>
                  <a:pt x="456142" y="533400"/>
                  <a:pt x="561975" y="603250"/>
                </a:cubicBezTo>
                <a:cubicBezTo>
                  <a:pt x="667808" y="673100"/>
                  <a:pt x="768879" y="732367"/>
                  <a:pt x="838200" y="768350"/>
                </a:cubicBezTo>
                <a:cubicBezTo>
                  <a:pt x="907521" y="804333"/>
                  <a:pt x="915458" y="801688"/>
                  <a:pt x="977900" y="819150"/>
                </a:cubicBezTo>
                <a:cubicBezTo>
                  <a:pt x="1040342" y="836612"/>
                  <a:pt x="1137179" y="857250"/>
                  <a:pt x="1212850" y="873125"/>
                </a:cubicBezTo>
                <a:cubicBezTo>
                  <a:pt x="1288521" y="889000"/>
                  <a:pt x="1357313" y="887942"/>
                  <a:pt x="1431925" y="914400"/>
                </a:cubicBezTo>
                <a:cubicBezTo>
                  <a:pt x="1506537" y="940858"/>
                  <a:pt x="1635654" y="998008"/>
                  <a:pt x="1660525" y="1031875"/>
                </a:cubicBezTo>
                <a:cubicBezTo>
                  <a:pt x="1685396" y="1065742"/>
                  <a:pt x="1563688" y="1084263"/>
                  <a:pt x="1581150" y="1117600"/>
                </a:cubicBezTo>
                <a:cubicBezTo>
                  <a:pt x="1598612" y="1150937"/>
                  <a:pt x="1720850" y="1200679"/>
                  <a:pt x="1765300" y="1231900"/>
                </a:cubicBezTo>
                <a:cubicBezTo>
                  <a:pt x="1809750" y="1263121"/>
                  <a:pt x="1810279" y="1272646"/>
                  <a:pt x="1847850" y="1304925"/>
                </a:cubicBezTo>
                <a:cubicBezTo>
                  <a:pt x="1885421" y="1337204"/>
                  <a:pt x="1946275" y="1392238"/>
                  <a:pt x="1990725" y="1425575"/>
                </a:cubicBezTo>
                <a:cubicBezTo>
                  <a:pt x="2035175" y="1458912"/>
                  <a:pt x="2044171" y="1482196"/>
                  <a:pt x="2114550" y="1504950"/>
                </a:cubicBezTo>
                <a:cubicBezTo>
                  <a:pt x="2184929" y="1527704"/>
                  <a:pt x="2413000" y="1562100"/>
                  <a:pt x="2413000" y="1562100"/>
                </a:cubicBezTo>
              </a:path>
            </a:pathLst>
          </a:custGeom>
          <a:noFill/>
          <a:ln w="38100">
            <a:solidFill>
              <a:srgbClr val="FF3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5464757" y="4514552"/>
            <a:ext cx="169247" cy="13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5967984" y="4524314"/>
            <a:ext cx="169247" cy="13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6410488" y="4575756"/>
            <a:ext cx="169247" cy="13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4195980" y="3614481"/>
            <a:ext cx="169247" cy="13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Arrow Connector 118"/>
          <p:cNvCxnSpPr>
            <a:stCxn id="112" idx="0"/>
          </p:cNvCxnSpPr>
          <p:nvPr/>
        </p:nvCxnSpPr>
        <p:spPr>
          <a:xfrm flipV="1">
            <a:off x="3872686" y="2966545"/>
            <a:ext cx="825291" cy="148242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2" name="Freeform 131"/>
          <p:cNvSpPr/>
          <p:nvPr/>
        </p:nvSpPr>
        <p:spPr>
          <a:xfrm>
            <a:off x="3955665" y="3202527"/>
            <a:ext cx="597189" cy="860266"/>
          </a:xfrm>
          <a:custGeom>
            <a:avLst/>
            <a:gdLst>
              <a:gd name="connsiteX0" fmla="*/ 534382 w 575657"/>
              <a:gd name="connsiteY0" fmla="*/ 0 h 825500"/>
              <a:gd name="connsiteX1" fmla="*/ 229582 w 575657"/>
              <a:gd name="connsiteY1" fmla="*/ 76200 h 825500"/>
              <a:gd name="connsiteX2" fmla="*/ 20032 w 575657"/>
              <a:gd name="connsiteY2" fmla="*/ 190500 h 825500"/>
              <a:gd name="connsiteX3" fmla="*/ 42257 w 575657"/>
              <a:gd name="connsiteY3" fmla="*/ 387350 h 825500"/>
              <a:gd name="connsiteX4" fmla="*/ 318482 w 575657"/>
              <a:gd name="connsiteY4" fmla="*/ 628650 h 825500"/>
              <a:gd name="connsiteX5" fmla="*/ 575657 w 575657"/>
              <a:gd name="connsiteY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657" h="825500">
                <a:moveTo>
                  <a:pt x="534382" y="0"/>
                </a:moveTo>
                <a:cubicBezTo>
                  <a:pt x="424844" y="22225"/>
                  <a:pt x="315307" y="44450"/>
                  <a:pt x="229582" y="76200"/>
                </a:cubicBezTo>
                <a:cubicBezTo>
                  <a:pt x="143857" y="107950"/>
                  <a:pt x="51253" y="138642"/>
                  <a:pt x="20032" y="190500"/>
                </a:cubicBezTo>
                <a:cubicBezTo>
                  <a:pt x="-11189" y="242358"/>
                  <a:pt x="-7485" y="314325"/>
                  <a:pt x="42257" y="387350"/>
                </a:cubicBezTo>
                <a:cubicBezTo>
                  <a:pt x="91999" y="460375"/>
                  <a:pt x="229582" y="555625"/>
                  <a:pt x="318482" y="628650"/>
                </a:cubicBezTo>
                <a:cubicBezTo>
                  <a:pt x="407382" y="701675"/>
                  <a:pt x="575657" y="825500"/>
                  <a:pt x="575657" y="825500"/>
                </a:cubicBezTo>
              </a:path>
            </a:pathLst>
          </a:cu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a:off x="5453863" y="4128624"/>
            <a:ext cx="1420662" cy="1091058"/>
          </a:xfrm>
          <a:custGeom>
            <a:avLst/>
            <a:gdLst>
              <a:gd name="connsiteX0" fmla="*/ 1359897 w 1359897"/>
              <a:gd name="connsiteY0" fmla="*/ 1041400 h 1041400"/>
              <a:gd name="connsiteX1" fmla="*/ 594722 w 1359897"/>
              <a:gd name="connsiteY1" fmla="*/ 622300 h 1041400"/>
              <a:gd name="connsiteX2" fmla="*/ 343897 w 1359897"/>
              <a:gd name="connsiteY2" fmla="*/ 434975 h 1041400"/>
              <a:gd name="connsiteX3" fmla="*/ 29572 w 1359897"/>
              <a:gd name="connsiteY3" fmla="*/ 209550 h 1041400"/>
              <a:gd name="connsiteX4" fmla="*/ 35922 w 1359897"/>
              <a:gd name="connsiteY4" fmla="*/ 79375 h 1041400"/>
              <a:gd name="connsiteX5" fmla="*/ 229597 w 1359897"/>
              <a:gd name="connsiteY5" fmla="*/ 34925 h 1041400"/>
              <a:gd name="connsiteX6" fmla="*/ 607422 w 1359897"/>
              <a:gd name="connsiteY6" fmla="*/ 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897" h="1041400">
                <a:moveTo>
                  <a:pt x="1359897" y="1041400"/>
                </a:moveTo>
                <a:cubicBezTo>
                  <a:pt x="1061976" y="882385"/>
                  <a:pt x="764055" y="723371"/>
                  <a:pt x="594722" y="622300"/>
                </a:cubicBezTo>
                <a:cubicBezTo>
                  <a:pt x="425389" y="521229"/>
                  <a:pt x="438088" y="503767"/>
                  <a:pt x="343897" y="434975"/>
                </a:cubicBezTo>
                <a:cubicBezTo>
                  <a:pt x="249706" y="366183"/>
                  <a:pt x="80901" y="268817"/>
                  <a:pt x="29572" y="209550"/>
                </a:cubicBezTo>
                <a:cubicBezTo>
                  <a:pt x="-21757" y="150283"/>
                  <a:pt x="2585" y="108479"/>
                  <a:pt x="35922" y="79375"/>
                </a:cubicBezTo>
                <a:cubicBezTo>
                  <a:pt x="69259" y="50271"/>
                  <a:pt x="134347" y="48154"/>
                  <a:pt x="229597" y="34925"/>
                </a:cubicBezTo>
                <a:cubicBezTo>
                  <a:pt x="324847" y="21696"/>
                  <a:pt x="607422" y="0"/>
                  <a:pt x="607422" y="0"/>
                </a:cubicBezTo>
              </a:path>
            </a:pathLst>
          </a:cu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9"/>
          <p:cNvSpPr/>
          <p:nvPr/>
        </p:nvSpPr>
        <p:spPr>
          <a:xfrm>
            <a:off x="6193038" y="4488255"/>
            <a:ext cx="1298154" cy="836924"/>
          </a:xfrm>
          <a:custGeom>
            <a:avLst/>
            <a:gdLst>
              <a:gd name="connsiteX0" fmla="*/ 1206301 w 1206301"/>
              <a:gd name="connsiteY0" fmla="*/ 790575 h 790575"/>
              <a:gd name="connsiteX1" fmla="*/ 418901 w 1206301"/>
              <a:gd name="connsiteY1" fmla="*/ 381000 h 790575"/>
              <a:gd name="connsiteX2" fmla="*/ 101401 w 1206301"/>
              <a:gd name="connsiteY2" fmla="*/ 234950 h 790575"/>
              <a:gd name="connsiteX3" fmla="*/ 2976 w 1206301"/>
              <a:gd name="connsiteY3" fmla="*/ 127000 h 790575"/>
              <a:gd name="connsiteX4" fmla="*/ 44251 w 1206301"/>
              <a:gd name="connsiteY4" fmla="*/ 44450 h 790575"/>
              <a:gd name="connsiteX5" fmla="*/ 228401 w 1206301"/>
              <a:gd name="connsiteY5" fmla="*/ 0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301" h="790575">
                <a:moveTo>
                  <a:pt x="1206301" y="790575"/>
                </a:moveTo>
                <a:lnTo>
                  <a:pt x="418901" y="381000"/>
                </a:lnTo>
                <a:cubicBezTo>
                  <a:pt x="234751" y="288396"/>
                  <a:pt x="170722" y="277283"/>
                  <a:pt x="101401" y="234950"/>
                </a:cubicBezTo>
                <a:cubicBezTo>
                  <a:pt x="32080" y="192617"/>
                  <a:pt x="12501" y="158750"/>
                  <a:pt x="2976" y="127000"/>
                </a:cubicBezTo>
                <a:cubicBezTo>
                  <a:pt x="-6549" y="95250"/>
                  <a:pt x="6680" y="65617"/>
                  <a:pt x="44251" y="44450"/>
                </a:cubicBezTo>
                <a:cubicBezTo>
                  <a:pt x="81822" y="23283"/>
                  <a:pt x="228401" y="0"/>
                  <a:pt x="228401" y="0"/>
                </a:cubicBezTo>
              </a:path>
            </a:pathLst>
          </a:cu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126"/>
          <p:cNvSpPr/>
          <p:nvPr/>
        </p:nvSpPr>
        <p:spPr>
          <a:xfrm>
            <a:off x="5668746" y="4216945"/>
            <a:ext cx="1498596" cy="806766"/>
          </a:xfrm>
          <a:custGeom>
            <a:avLst/>
            <a:gdLst>
              <a:gd name="connsiteX0" fmla="*/ 1498596 w 1498596"/>
              <a:gd name="connsiteY0" fmla="*/ 0 h 806766"/>
              <a:gd name="connsiteX1" fmla="*/ 1311271 w 1498596"/>
              <a:gd name="connsiteY1" fmla="*/ 38100 h 806766"/>
              <a:gd name="connsiteX2" fmla="*/ 1196971 w 1498596"/>
              <a:gd name="connsiteY2" fmla="*/ 95250 h 806766"/>
              <a:gd name="connsiteX3" fmla="*/ 1231896 w 1498596"/>
              <a:gd name="connsiteY3" fmla="*/ 174625 h 806766"/>
              <a:gd name="connsiteX4" fmla="*/ 1238246 w 1498596"/>
              <a:gd name="connsiteY4" fmla="*/ 171450 h 806766"/>
              <a:gd name="connsiteX5" fmla="*/ 1292221 w 1498596"/>
              <a:gd name="connsiteY5" fmla="*/ 212725 h 806766"/>
              <a:gd name="connsiteX6" fmla="*/ 1346196 w 1498596"/>
              <a:gd name="connsiteY6" fmla="*/ 304800 h 806766"/>
              <a:gd name="connsiteX7" fmla="*/ 1273171 w 1498596"/>
              <a:gd name="connsiteY7" fmla="*/ 406400 h 806766"/>
              <a:gd name="connsiteX8" fmla="*/ 1133471 w 1498596"/>
              <a:gd name="connsiteY8" fmla="*/ 517525 h 806766"/>
              <a:gd name="connsiteX9" fmla="*/ 987421 w 1498596"/>
              <a:gd name="connsiteY9" fmla="*/ 596900 h 806766"/>
              <a:gd name="connsiteX10" fmla="*/ 784221 w 1498596"/>
              <a:gd name="connsiteY10" fmla="*/ 679450 h 806766"/>
              <a:gd name="connsiteX11" fmla="*/ 57146 w 1498596"/>
              <a:gd name="connsiteY11" fmla="*/ 796925 h 806766"/>
              <a:gd name="connsiteX12" fmla="*/ 47621 w 1498596"/>
              <a:gd name="connsiteY12" fmla="*/ 800100 h 8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8596" h="806766">
                <a:moveTo>
                  <a:pt x="1498596" y="0"/>
                </a:moveTo>
                <a:cubicBezTo>
                  <a:pt x="1430069" y="11112"/>
                  <a:pt x="1361542" y="22225"/>
                  <a:pt x="1311271" y="38100"/>
                </a:cubicBezTo>
                <a:cubicBezTo>
                  <a:pt x="1261000" y="53975"/>
                  <a:pt x="1210200" y="72496"/>
                  <a:pt x="1196971" y="95250"/>
                </a:cubicBezTo>
                <a:cubicBezTo>
                  <a:pt x="1183742" y="118004"/>
                  <a:pt x="1225017" y="161925"/>
                  <a:pt x="1231896" y="174625"/>
                </a:cubicBezTo>
                <a:cubicBezTo>
                  <a:pt x="1238775" y="187325"/>
                  <a:pt x="1228192" y="165100"/>
                  <a:pt x="1238246" y="171450"/>
                </a:cubicBezTo>
                <a:cubicBezTo>
                  <a:pt x="1248300" y="177800"/>
                  <a:pt x="1274229" y="190500"/>
                  <a:pt x="1292221" y="212725"/>
                </a:cubicBezTo>
                <a:cubicBezTo>
                  <a:pt x="1310213" y="234950"/>
                  <a:pt x="1349371" y="272521"/>
                  <a:pt x="1346196" y="304800"/>
                </a:cubicBezTo>
                <a:cubicBezTo>
                  <a:pt x="1343021" y="337079"/>
                  <a:pt x="1308625" y="370946"/>
                  <a:pt x="1273171" y="406400"/>
                </a:cubicBezTo>
                <a:cubicBezTo>
                  <a:pt x="1237717" y="441854"/>
                  <a:pt x="1181096" y="485775"/>
                  <a:pt x="1133471" y="517525"/>
                </a:cubicBezTo>
                <a:cubicBezTo>
                  <a:pt x="1085846" y="549275"/>
                  <a:pt x="1045629" y="569913"/>
                  <a:pt x="987421" y="596900"/>
                </a:cubicBezTo>
                <a:cubicBezTo>
                  <a:pt x="929213" y="623887"/>
                  <a:pt x="939267" y="646113"/>
                  <a:pt x="784221" y="679450"/>
                </a:cubicBezTo>
                <a:cubicBezTo>
                  <a:pt x="629175" y="712788"/>
                  <a:pt x="179913" y="776817"/>
                  <a:pt x="57146" y="796925"/>
                </a:cubicBezTo>
                <a:cubicBezTo>
                  <a:pt x="-65621" y="817033"/>
                  <a:pt x="47621" y="800100"/>
                  <a:pt x="47621" y="800100"/>
                </a:cubicBezTo>
              </a:path>
            </a:pathLst>
          </a:custGeom>
          <a:noFill/>
          <a:ln w="38100">
            <a:solidFill>
              <a:srgbClr val="FF3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Picture 16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901550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p:bldP spid="114" grpId="0" animBg="1"/>
      <p:bldP spid="115" grpId="0"/>
      <p:bldP spid="125" grpId="0" animBg="1"/>
      <p:bldP spid="126" grpId="0" animBg="1"/>
      <p:bldP spid="128" grpId="0" animBg="1"/>
      <p:bldP spid="129" grpId="0" animBg="1"/>
      <p:bldP spid="131" grpId="0" animBg="1"/>
      <p:bldP spid="133" grpId="0" animBg="1"/>
      <p:bldP spid="134" grpId="0" animBg="1"/>
      <p:bldP spid="135" grpId="0" animBg="1"/>
      <p:bldP spid="136" grpId="0" animBg="1"/>
      <p:bldP spid="138" grpId="0" animBg="1"/>
      <p:bldP spid="139" grpId="0" animBg="1"/>
      <p:bldP spid="141" grpId="0" animBg="1"/>
      <p:bldP spid="142" grpId="0" animBg="1"/>
      <p:bldP spid="130" grpId="0" animBg="1"/>
      <p:bldP spid="124" grpId="0" animBg="1"/>
      <p:bldP spid="132" grpId="0" animBg="1"/>
      <p:bldP spid="137" grpId="0" animBg="1"/>
      <p:bldP spid="140" grpId="0" animBg="1"/>
      <p:bldP spid="1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7" name="Rectangle 46">
            <a:hlinkClick r:id="rId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sp>
        <p:nvSpPr>
          <p:cNvPr id="48" name="Rectangle 47">
            <a:hlinkClick r:id="rId5"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6"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7"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Data</a:t>
            </a:r>
            <a:endParaRPr lang="en-US" b="1" dirty="0">
              <a:solidFill>
                <a:schemeClr val="tx1"/>
              </a:solidFill>
            </a:endParaRPr>
          </a:p>
        </p:txBody>
      </p:sp>
      <p:sp>
        <p:nvSpPr>
          <p:cNvPr id="51" name="Rectangle 50">
            <a:hlinkClick r:id="rId8"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9"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19" name="Straight Connector 18"/>
          <p:cNvCxnSpPr/>
          <p:nvPr/>
        </p:nvCxnSpPr>
        <p:spPr>
          <a:xfrm flipH="1" flipV="1">
            <a:off x="3054325" y="1943796"/>
            <a:ext cx="1058" cy="762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046882"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07128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009210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026640"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887335" y="6236559"/>
            <a:ext cx="1459054" cy="369332"/>
          </a:xfrm>
          <a:prstGeom prst="rect">
            <a:avLst/>
          </a:prstGeom>
          <a:noFill/>
        </p:spPr>
        <p:txBody>
          <a:bodyPr wrap="none" rtlCol="0">
            <a:spAutoFit/>
          </a:bodyPr>
          <a:lstStyle/>
          <a:p>
            <a:r>
              <a:rPr lang="en-US" dirty="0" smtClean="0"/>
              <a:t>Ship sections </a:t>
            </a:r>
            <a:endParaRPr lang="en-US" dirty="0"/>
          </a:p>
        </p:txBody>
      </p:sp>
      <p:sp>
        <p:nvSpPr>
          <p:cNvPr id="7" name="AutoShape 2" descr="ata:image/png;base64,iVBORw0KGgoAAAANSUhEUgAAAVEAAACVCAMAAADWpjlmAAAAhFBMVEX///8AAADf39/U1NSmpqZeXl7"/>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5590" y="5156621"/>
            <a:ext cx="2442544" cy="1079938"/>
          </a:xfrm>
          <a:prstGeom prst="rect">
            <a:avLst/>
          </a:prstGeom>
        </p:spPr>
      </p:pic>
      <p:sp>
        <p:nvSpPr>
          <p:cNvPr id="40" name="Rectangle 39">
            <a:hlinkClick r:id="rId7" action="ppaction://hlinksldjump"/>
          </p:cNvPr>
          <p:cNvSpPr/>
          <p:nvPr/>
        </p:nvSpPr>
        <p:spPr>
          <a:xfrm>
            <a:off x="2312665" y="5122097"/>
            <a:ext cx="2657204" cy="151320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8" name="Table 37"/>
          <p:cNvGraphicFramePr>
            <a:graphicFrameLocks noGrp="1"/>
          </p:cNvGraphicFramePr>
          <p:nvPr>
            <p:extLst>
              <p:ext uri="{D42A27DB-BD31-4B8C-83A1-F6EECF244321}">
                <p14:modId xmlns:p14="http://schemas.microsoft.com/office/powerpoint/2010/main" val="907482359"/>
              </p:ext>
            </p:extLst>
          </p:nvPr>
        </p:nvGraphicFramePr>
        <p:xfrm>
          <a:off x="926753" y="2571262"/>
          <a:ext cx="3749949" cy="2269621"/>
        </p:xfrm>
        <a:graphic>
          <a:graphicData uri="http://schemas.openxmlformats.org/drawingml/2006/table">
            <a:tbl>
              <a:tblPr firstRow="1" bandRow="1">
                <a:tableStyleId>{073A0DAA-6AF3-43AB-8588-CEC1D06C72B9}</a:tableStyleId>
              </a:tblPr>
              <a:tblGrid>
                <a:gridCol w="1844367"/>
                <a:gridCol w="1905582"/>
              </a:tblGrid>
              <a:tr h="415421">
                <a:tc>
                  <a:txBody>
                    <a:bodyPr/>
                    <a:lstStyle/>
                    <a:p>
                      <a:pPr algn="ctr"/>
                      <a:r>
                        <a:rPr lang="en-US" dirty="0" smtClean="0"/>
                        <a:t>Research</a:t>
                      </a:r>
                      <a:r>
                        <a:rPr lang="en-US" baseline="0" dirty="0" smtClean="0"/>
                        <a:t> </a:t>
                      </a:r>
                      <a:r>
                        <a:rPr lang="en-US" dirty="0" smtClean="0"/>
                        <a:t>cruise</a:t>
                      </a:r>
                    </a:p>
                  </a:txBody>
                  <a:tcPr/>
                </a:tc>
                <a:tc>
                  <a:txBody>
                    <a:bodyPr/>
                    <a:lstStyle/>
                    <a:p>
                      <a:pPr algn="ctr"/>
                      <a:r>
                        <a:rPr lang="en-US" dirty="0" smtClean="0"/>
                        <a:t>Time</a:t>
                      </a:r>
                      <a:endParaRPr lang="en-US" dirty="0"/>
                    </a:p>
                  </a:txBody>
                  <a:tcPr/>
                </a:tc>
              </a:tr>
              <a:tr h="370840">
                <a:tc>
                  <a:txBody>
                    <a:bodyPr/>
                    <a:lstStyle/>
                    <a:p>
                      <a:pPr algn="ctr"/>
                      <a:r>
                        <a:rPr lang="en-US" dirty="0" smtClean="0"/>
                        <a:t>RV Meteor 98</a:t>
                      </a:r>
                      <a:endParaRPr lang="en-US" dirty="0"/>
                    </a:p>
                  </a:txBody>
                  <a:tcPr/>
                </a:tc>
                <a:tc>
                  <a:txBody>
                    <a:bodyPr/>
                    <a:lstStyle/>
                    <a:p>
                      <a:pPr algn="ctr"/>
                      <a:r>
                        <a:rPr lang="en-US" dirty="0" smtClean="0"/>
                        <a:t>July 2013</a:t>
                      </a:r>
                      <a:endParaRPr lang="en-US" dirty="0"/>
                    </a:p>
                  </a:txBody>
                  <a:tcPr/>
                </a:tc>
              </a:tr>
              <a:tr h="370840">
                <a:tc>
                  <a:txBody>
                    <a:bodyPr/>
                    <a:lstStyle/>
                    <a:p>
                      <a:pPr algn="ctr"/>
                      <a:r>
                        <a:rPr lang="en-US" dirty="0" smtClean="0"/>
                        <a:t>RV</a:t>
                      </a:r>
                      <a:r>
                        <a:rPr lang="en-US" baseline="0" dirty="0" smtClean="0"/>
                        <a:t> </a:t>
                      </a:r>
                      <a:r>
                        <a:rPr lang="en-US" dirty="0" smtClean="0"/>
                        <a:t>Meteor 106</a:t>
                      </a:r>
                      <a:endParaRPr lang="en-US" dirty="0"/>
                    </a:p>
                  </a:txBody>
                  <a:tcPr/>
                </a:tc>
                <a:tc>
                  <a:txBody>
                    <a:bodyPr/>
                    <a:lstStyle/>
                    <a:p>
                      <a:pPr algn="ctr"/>
                      <a:r>
                        <a:rPr lang="en-US" dirty="0" smtClean="0"/>
                        <a:t>May</a:t>
                      </a:r>
                      <a:r>
                        <a:rPr lang="en-US" baseline="0" dirty="0" smtClean="0"/>
                        <a:t> 2014</a:t>
                      </a:r>
                      <a:endParaRPr lang="en-US" dirty="0"/>
                    </a:p>
                  </a:txBody>
                  <a:tcPr/>
                </a:tc>
              </a:tr>
              <a:tr h="370840">
                <a:tc>
                  <a:txBody>
                    <a:bodyPr/>
                    <a:lstStyle/>
                    <a:p>
                      <a:pPr algn="ctr"/>
                      <a:r>
                        <a:rPr lang="en-US" dirty="0" smtClean="0"/>
                        <a:t>RV Meteor 119</a:t>
                      </a:r>
                      <a:endParaRPr lang="en-US" dirty="0"/>
                    </a:p>
                  </a:txBody>
                  <a:tcPr/>
                </a:tc>
                <a:tc>
                  <a:txBody>
                    <a:bodyPr/>
                    <a:lstStyle/>
                    <a:p>
                      <a:pPr algn="ctr"/>
                      <a:r>
                        <a:rPr lang="en-US" dirty="0" smtClean="0"/>
                        <a:t>October 2015</a:t>
                      </a:r>
                      <a:endParaRPr lang="en-US" dirty="0"/>
                    </a:p>
                  </a:txBody>
                  <a:tcPr/>
                </a:tc>
              </a:tr>
              <a:tr h="370840">
                <a:tc>
                  <a:txBody>
                    <a:bodyPr/>
                    <a:lstStyle/>
                    <a:p>
                      <a:pPr algn="ctr"/>
                      <a:r>
                        <a:rPr lang="en-US" dirty="0" smtClean="0"/>
                        <a:t>RV Meteor 130</a:t>
                      </a:r>
                      <a:endParaRPr lang="en-US" dirty="0"/>
                    </a:p>
                  </a:txBody>
                  <a:tcPr/>
                </a:tc>
                <a:tc>
                  <a:txBody>
                    <a:bodyPr/>
                    <a:lstStyle/>
                    <a:p>
                      <a:pPr algn="ctr"/>
                      <a:r>
                        <a:rPr lang="en-US" dirty="0" smtClean="0"/>
                        <a:t>September 2016</a:t>
                      </a:r>
                      <a:endParaRPr lang="en-US" dirty="0"/>
                    </a:p>
                  </a:txBody>
                  <a:tcPr/>
                </a:tc>
              </a:tr>
              <a:tr h="370840">
                <a:tc>
                  <a:txBody>
                    <a:bodyPr/>
                    <a:lstStyle/>
                    <a:p>
                      <a:pPr algn="ctr"/>
                      <a:r>
                        <a:rPr lang="en-US" dirty="0" smtClean="0"/>
                        <a:t>RV Meteor 145</a:t>
                      </a:r>
                      <a:endParaRPr lang="en-US" dirty="0"/>
                    </a:p>
                  </a:txBody>
                  <a:tcPr/>
                </a:tc>
                <a:tc>
                  <a:txBody>
                    <a:bodyPr/>
                    <a:lstStyle/>
                    <a:p>
                      <a:pPr algn="ctr"/>
                      <a:r>
                        <a:rPr lang="en-US" dirty="0" smtClean="0"/>
                        <a:t>March 2018</a:t>
                      </a:r>
                      <a:endParaRPr lang="en-US" dirty="0"/>
                    </a:p>
                  </a:txBody>
                  <a:tcPr/>
                </a:tc>
              </a:tr>
            </a:tbl>
          </a:graphicData>
        </a:graphic>
      </p:graphicFrame>
      <p:sp>
        <p:nvSpPr>
          <p:cNvPr id="11" name="TextBox 10"/>
          <p:cNvSpPr txBox="1"/>
          <p:nvPr/>
        </p:nvSpPr>
        <p:spPr>
          <a:xfrm>
            <a:off x="5943845" y="2582912"/>
            <a:ext cx="565716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A total of </a:t>
            </a:r>
            <a:r>
              <a:rPr lang="en-US" b="1" dirty="0" smtClean="0">
                <a:hlinkClick r:id="rId11" action="ppaction://hlinksldjump"/>
              </a:rPr>
              <a:t>5 ship sections</a:t>
            </a:r>
            <a:r>
              <a:rPr lang="en-US" b="1" dirty="0" smtClean="0"/>
              <a:t> </a:t>
            </a:r>
            <a:r>
              <a:rPr lang="en-US" dirty="0" smtClean="0"/>
              <a:t>is used to derive a mean section of hydrographic properties and alongshore velocity along the cruise track below:</a:t>
            </a:r>
            <a:endParaRPr lang="en-US" dirty="0"/>
          </a:p>
        </p:txBody>
      </p:sp>
      <p:pic>
        <p:nvPicPr>
          <p:cNvPr id="14" name="Picture 13"/>
          <p:cNvPicPr>
            <a:picLocks noChangeAspect="1"/>
          </p:cNvPicPr>
          <p:nvPr/>
        </p:nvPicPr>
        <p:blipFill rotWithShape="1">
          <a:blip r:embed="rId12">
            <a:extLst>
              <a:ext uri="{28A0092B-C50C-407E-A947-70E740481C1C}">
                <a14:useLocalDpi xmlns:a14="http://schemas.microsoft.com/office/drawing/2010/main" val="0"/>
              </a:ext>
            </a:extLst>
          </a:blip>
          <a:srcRect l="5062" t="19562" r="6480" b="23529"/>
          <a:stretch/>
        </p:blipFill>
        <p:spPr>
          <a:xfrm>
            <a:off x="6355937" y="3540699"/>
            <a:ext cx="5128254" cy="2474257"/>
          </a:xfrm>
          <a:prstGeom prst="rect">
            <a:avLst/>
          </a:prstGeom>
        </p:spPr>
      </p:pic>
      <p:sp>
        <p:nvSpPr>
          <p:cNvPr id="26" name="TextBox 25"/>
          <p:cNvSpPr txBox="1"/>
          <p:nvPr/>
        </p:nvSpPr>
        <p:spPr>
          <a:xfrm>
            <a:off x="6952234" y="4316162"/>
            <a:ext cx="877163" cy="461665"/>
          </a:xfrm>
          <a:prstGeom prst="rect">
            <a:avLst/>
          </a:prstGeom>
          <a:noFill/>
        </p:spPr>
        <p:txBody>
          <a:bodyPr wrap="none" rtlCol="0">
            <a:spAutoFit/>
          </a:bodyPr>
          <a:lstStyle/>
          <a:p>
            <a:r>
              <a:rPr lang="en-US" sz="2400" i="1" dirty="0" err="1" smtClean="0">
                <a:solidFill>
                  <a:schemeClr val="bg1">
                    <a:lumMod val="95000"/>
                  </a:schemeClr>
                </a:solidFill>
              </a:rPr>
              <a:t>Brasil</a:t>
            </a:r>
            <a:endParaRPr lang="en-US" i="1" dirty="0">
              <a:solidFill>
                <a:schemeClr val="bg1">
                  <a:lumMod val="95000"/>
                </a:schemeClr>
              </a:solidFill>
            </a:endParaRPr>
          </a:p>
        </p:txBody>
      </p:sp>
      <p:sp>
        <p:nvSpPr>
          <p:cNvPr id="15" name="Rectangle 14">
            <a:hlinkClick r:id="rId13" action="ppaction://hlinksldjump"/>
          </p:cNvPr>
          <p:cNvSpPr/>
          <p:nvPr/>
        </p:nvSpPr>
        <p:spPr>
          <a:xfrm>
            <a:off x="4102881"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Absolute Salinity</a:t>
            </a:r>
            <a:endParaRPr lang="en-US" sz="1200" dirty="0">
              <a:solidFill>
                <a:schemeClr val="tx1"/>
              </a:solidFill>
            </a:endParaRPr>
          </a:p>
        </p:txBody>
      </p:sp>
      <p:sp>
        <p:nvSpPr>
          <p:cNvPr id="16" name="Rectangle 15">
            <a:hlinkClick r:id="rId14" action="ppaction://hlinksldjump"/>
          </p:cNvPr>
          <p:cNvSpPr/>
          <p:nvPr/>
        </p:nvSpPr>
        <p:spPr>
          <a:xfrm>
            <a:off x="8146527" y="2008434"/>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Geostrophic velocity</a:t>
            </a:r>
            <a:endParaRPr lang="en-US" sz="1200" dirty="0">
              <a:solidFill>
                <a:schemeClr val="tx1"/>
              </a:solidFill>
            </a:endParaRPr>
          </a:p>
        </p:txBody>
      </p:sp>
      <p:sp>
        <p:nvSpPr>
          <p:cNvPr id="17" name="Rectangle 16">
            <a:hlinkClick r:id="rId15" action="ppaction://hlinksldjump"/>
          </p:cNvPr>
          <p:cNvSpPr/>
          <p:nvPr/>
        </p:nvSpPr>
        <p:spPr>
          <a:xfrm>
            <a:off x="6120540" y="2008434"/>
            <a:ext cx="1945581"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Conservative Temperature</a:t>
            </a:r>
            <a:endParaRPr lang="en-US" sz="1200" dirty="0">
              <a:solidFill>
                <a:schemeClr val="tx1"/>
              </a:solidFill>
            </a:endParaRPr>
          </a:p>
        </p:txBody>
      </p:sp>
      <p:sp>
        <p:nvSpPr>
          <p:cNvPr id="18" name="Rectangle 17">
            <a:hlinkClick r:id="rId11" action="ppaction://hlinksldjump"/>
          </p:cNvPr>
          <p:cNvSpPr/>
          <p:nvPr/>
        </p:nvSpPr>
        <p:spPr>
          <a:xfrm>
            <a:off x="10165766" y="2012375"/>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11.5°S ship section</a:t>
            </a:r>
            <a:endParaRPr lang="en-US" sz="1200" dirty="0">
              <a:solidFill>
                <a:schemeClr val="tx1"/>
              </a:solidFill>
            </a:endParaRPr>
          </a:p>
        </p:txBody>
      </p:sp>
      <p:sp>
        <p:nvSpPr>
          <p:cNvPr id="23" name="Rectangle 22">
            <a:hlinkClick r:id="rId7" action="ppaction://hlinksldjump"/>
          </p:cNvPr>
          <p:cNvSpPr/>
          <p:nvPr/>
        </p:nvSpPr>
        <p:spPr>
          <a:xfrm>
            <a:off x="2085222"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Data sets</a:t>
            </a:r>
            <a:endParaRPr lang="en-US" sz="1200" b="1" dirty="0">
              <a:solidFill>
                <a:schemeClr val="tx1"/>
              </a:solidFill>
            </a:endParaRPr>
          </a:p>
        </p:txBody>
      </p:sp>
      <p:pic>
        <p:nvPicPr>
          <p:cNvPr id="35" name="Picture 34">
            <a:hlinkClick r:id="rId4"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6" name="Picture 3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39" name="Picture 3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7" name="Picture 3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3" name="Picture 4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4" name="Picture 4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385611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7" name="Rectangle 46">
            <a:hlinkClick r:id="rId3"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Data</a:t>
            </a:r>
            <a:endParaRPr lang="en-US" b="1" dirty="0">
              <a:solidFill>
                <a:schemeClr val="tx1"/>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19" name="Straight Connector 18"/>
          <p:cNvCxnSpPr/>
          <p:nvPr/>
        </p:nvCxnSpPr>
        <p:spPr>
          <a:xfrm flipH="1" flipV="1">
            <a:off x="3054325" y="1943796"/>
            <a:ext cx="1058" cy="762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046882"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07128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009210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026640"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AutoShape 2" descr="ata:image/png;base64,iVBORw0KGgoAAAANSUhEUgAAAVEAAACVCAMAAADWpjlmAAAAhFBMVEX///8AAADf39/U1NSmpqZeXl7"/>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a:hlinkClick r:id="rId9" action="ppaction://hlinksldjump"/>
          </p:cNvPr>
          <p:cNvSpPr/>
          <p:nvPr/>
        </p:nvSpPr>
        <p:spPr>
          <a:xfrm>
            <a:off x="4102881"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Absolute Salinity</a:t>
            </a:r>
            <a:endParaRPr lang="en-US" sz="1200" dirty="0">
              <a:solidFill>
                <a:schemeClr val="tx1"/>
              </a:solidFill>
            </a:endParaRPr>
          </a:p>
        </p:txBody>
      </p:sp>
      <p:sp>
        <p:nvSpPr>
          <p:cNvPr id="16" name="Rectangle 15">
            <a:hlinkClick r:id="rId10" action="ppaction://hlinksldjump"/>
          </p:cNvPr>
          <p:cNvSpPr/>
          <p:nvPr/>
        </p:nvSpPr>
        <p:spPr>
          <a:xfrm>
            <a:off x="8146527" y="2008434"/>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Geostrophic velocity</a:t>
            </a:r>
            <a:endParaRPr lang="en-US" sz="1200" dirty="0">
              <a:solidFill>
                <a:schemeClr val="tx1"/>
              </a:solidFill>
            </a:endParaRPr>
          </a:p>
        </p:txBody>
      </p:sp>
      <p:sp>
        <p:nvSpPr>
          <p:cNvPr id="17" name="Rectangle 16">
            <a:hlinkClick r:id="rId11" action="ppaction://hlinksldjump"/>
          </p:cNvPr>
          <p:cNvSpPr/>
          <p:nvPr/>
        </p:nvSpPr>
        <p:spPr>
          <a:xfrm>
            <a:off x="6120540" y="2008434"/>
            <a:ext cx="1945581"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Conservative Temperature</a:t>
            </a:r>
            <a:endParaRPr lang="en-US" sz="1200" dirty="0">
              <a:solidFill>
                <a:schemeClr val="tx1"/>
              </a:solidFill>
            </a:endParaRPr>
          </a:p>
        </p:txBody>
      </p:sp>
      <p:sp>
        <p:nvSpPr>
          <p:cNvPr id="18" name="Rectangle 17">
            <a:hlinkClick r:id="rId12" action="ppaction://hlinksldjump"/>
          </p:cNvPr>
          <p:cNvSpPr/>
          <p:nvPr/>
        </p:nvSpPr>
        <p:spPr>
          <a:xfrm>
            <a:off x="10165766" y="2012375"/>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11.5°S ship section</a:t>
            </a:r>
            <a:endParaRPr lang="en-US" sz="1200" dirty="0">
              <a:solidFill>
                <a:schemeClr val="tx1"/>
              </a:solidFill>
            </a:endParaRPr>
          </a:p>
        </p:txBody>
      </p:sp>
      <p:sp>
        <p:nvSpPr>
          <p:cNvPr id="23" name="Rectangle 22">
            <a:hlinkClick r:id="rId6" action="ppaction://hlinksldjump"/>
          </p:cNvPr>
          <p:cNvSpPr/>
          <p:nvPr/>
        </p:nvSpPr>
        <p:spPr>
          <a:xfrm>
            <a:off x="2085222"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Data sets</a:t>
            </a:r>
            <a:endParaRPr lang="en-US" sz="1200" b="1" dirty="0">
              <a:solidFill>
                <a:schemeClr val="tx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326160464"/>
              </p:ext>
            </p:extLst>
          </p:nvPr>
        </p:nvGraphicFramePr>
        <p:xfrm>
          <a:off x="152400" y="2715216"/>
          <a:ext cx="7065078" cy="2956560"/>
        </p:xfrm>
        <a:graphic>
          <a:graphicData uri="http://schemas.openxmlformats.org/drawingml/2006/table">
            <a:tbl>
              <a:tblPr firstRow="1" bandRow="1">
                <a:tableStyleId>{073A0DAA-6AF3-43AB-8588-CEC1D06C72B9}</a:tableStyleId>
              </a:tblPr>
              <a:tblGrid>
                <a:gridCol w="2125133"/>
                <a:gridCol w="1233484"/>
                <a:gridCol w="3706461"/>
              </a:tblGrid>
              <a:tr h="415421">
                <a:tc>
                  <a:txBody>
                    <a:bodyPr/>
                    <a:lstStyle/>
                    <a:p>
                      <a:pPr algn="ctr"/>
                      <a:r>
                        <a:rPr lang="en-US" dirty="0" smtClean="0"/>
                        <a:t>Product</a:t>
                      </a:r>
                    </a:p>
                  </a:txBody>
                  <a:tcPr/>
                </a:tc>
                <a:tc>
                  <a:txBody>
                    <a:bodyPr/>
                    <a:lstStyle/>
                    <a:p>
                      <a:pPr algn="ctr"/>
                      <a:r>
                        <a:rPr lang="en-US" dirty="0" smtClean="0"/>
                        <a:t>Horizontal</a:t>
                      </a:r>
                      <a:r>
                        <a:rPr lang="en-US" baseline="0" dirty="0" smtClean="0"/>
                        <a:t> resolution</a:t>
                      </a:r>
                      <a:endParaRPr lang="en-US" dirty="0"/>
                    </a:p>
                  </a:txBody>
                  <a:tcPr/>
                </a:tc>
                <a:tc>
                  <a:txBody>
                    <a:bodyPr/>
                    <a:lstStyle/>
                    <a:p>
                      <a:pPr algn="ctr"/>
                      <a:r>
                        <a:rPr lang="en-US" dirty="0" smtClean="0"/>
                        <a:t>Covered Time</a:t>
                      </a:r>
                      <a:r>
                        <a:rPr lang="en-US" baseline="0" dirty="0" smtClean="0"/>
                        <a:t> Period</a:t>
                      </a:r>
                      <a:endParaRPr lang="en-US" dirty="0"/>
                    </a:p>
                  </a:txBody>
                  <a:tcPr/>
                </a:tc>
              </a:tr>
              <a:tr h="370840">
                <a:tc>
                  <a:txBody>
                    <a:bodyPr/>
                    <a:lstStyle/>
                    <a:p>
                      <a:pPr algn="ctr"/>
                      <a:r>
                        <a:rPr lang="en-US" dirty="0" smtClean="0"/>
                        <a:t>Roemmich-Gilson-Climatology </a:t>
                      </a:r>
                    </a:p>
                    <a:p>
                      <a:pPr algn="ctr"/>
                      <a:r>
                        <a:rPr lang="en-US" dirty="0" smtClean="0"/>
                        <a:t>(</a:t>
                      </a:r>
                      <a:r>
                        <a:rPr lang="en-US" b="1" dirty="0" smtClean="0"/>
                        <a:t>RG-</a:t>
                      </a:r>
                      <a:r>
                        <a:rPr lang="en-US" b="1" dirty="0" err="1" smtClean="0"/>
                        <a:t>clim</a:t>
                      </a:r>
                      <a:r>
                        <a:rPr lang="en-US" dirty="0" smtClean="0"/>
                        <a:t>)</a:t>
                      </a:r>
                      <a:endParaRPr lang="en-US" dirty="0"/>
                    </a:p>
                  </a:txBody>
                  <a:tcPr/>
                </a:tc>
                <a:tc>
                  <a:txBody>
                    <a:bodyPr/>
                    <a:lstStyle/>
                    <a:p>
                      <a:pPr algn="ctr"/>
                      <a:endParaRPr lang="en-US" dirty="0" smtClean="0"/>
                    </a:p>
                    <a:p>
                      <a:pPr algn="ctr"/>
                      <a:r>
                        <a:rPr lang="en-US" dirty="0" smtClean="0"/>
                        <a:t>1°</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 climatological mean </a:t>
                      </a:r>
                      <a:r>
                        <a:rPr lang="de-DE" dirty="0" smtClean="0"/>
                        <a:t>(2004-2016)</a:t>
                      </a:r>
                      <a:endParaRPr lang="en-US" dirty="0" smtClean="0"/>
                    </a:p>
                    <a:p>
                      <a:pPr algn="ctr"/>
                      <a:r>
                        <a:rPr lang="en-US" dirty="0" smtClean="0"/>
                        <a:t>(b) monthly anomalies (2004-2016)</a:t>
                      </a:r>
                    </a:p>
                    <a:p>
                      <a:pPr algn="ctr"/>
                      <a:endParaRPr lang="en-US" dirty="0" smtClean="0"/>
                    </a:p>
                    <a:p>
                      <a:pPr algn="ctr"/>
                      <a:r>
                        <a:rPr lang="en-US" sz="1400" i="1" baseline="0" dirty="0" smtClean="0"/>
                        <a:t>Practical Salinity, Temperature</a:t>
                      </a:r>
                      <a:endParaRPr lang="en-US" sz="1400" dirty="0"/>
                    </a:p>
                  </a:txBody>
                  <a:tcPr/>
                </a:tc>
              </a:tr>
              <a:tr h="370840">
                <a:tc>
                  <a:txBody>
                    <a:bodyPr/>
                    <a:lstStyle/>
                    <a:p>
                      <a:pPr algn="ctr"/>
                      <a:r>
                        <a:rPr lang="en-US" dirty="0" smtClean="0"/>
                        <a:t>Monthly Isopycnal and Mixed-Layer</a:t>
                      </a:r>
                      <a:r>
                        <a:rPr lang="en-US" baseline="0" dirty="0" smtClean="0"/>
                        <a:t> Ocean Climatology (</a:t>
                      </a:r>
                      <a:r>
                        <a:rPr lang="en-US" b="1" dirty="0" smtClean="0"/>
                        <a:t>MIMOC</a:t>
                      </a:r>
                      <a:r>
                        <a:rPr lang="en-US" dirty="0" smtClean="0"/>
                        <a:t>)</a:t>
                      </a:r>
                      <a:endParaRPr lang="en-US" dirty="0"/>
                    </a:p>
                  </a:txBody>
                  <a:tcPr/>
                </a:tc>
                <a:tc>
                  <a:txBody>
                    <a:bodyPr/>
                    <a:lstStyle/>
                    <a:p>
                      <a:pPr algn="ctr"/>
                      <a:endParaRPr lang="en-US" dirty="0" smtClean="0"/>
                    </a:p>
                    <a:p>
                      <a:pPr algn="ctr"/>
                      <a:r>
                        <a:rPr lang="en-US" dirty="0" smtClean="0"/>
                        <a:t>0.5°</a:t>
                      </a:r>
                      <a:endParaRPr lang="en-US" dirty="0"/>
                    </a:p>
                  </a:txBody>
                  <a:tcPr/>
                </a:tc>
                <a:tc>
                  <a:txBody>
                    <a:bodyPr/>
                    <a:lstStyle/>
                    <a:p>
                      <a:pPr algn="ctr"/>
                      <a:r>
                        <a:rPr lang="en-US" dirty="0" smtClean="0"/>
                        <a:t>climatological monthly means </a:t>
                      </a:r>
                    </a:p>
                    <a:p>
                      <a:pPr algn="ctr"/>
                      <a:r>
                        <a:rPr lang="en-US" dirty="0" smtClean="0"/>
                        <a:t>(</a:t>
                      </a:r>
                      <a:r>
                        <a:rPr lang="en-US" baseline="0" dirty="0" smtClean="0"/>
                        <a:t>Jan </a:t>
                      </a:r>
                      <a:r>
                        <a:rPr lang="mr-IN" baseline="0" dirty="0" smtClean="0"/>
                        <a:t>–</a:t>
                      </a:r>
                      <a:r>
                        <a:rPr lang="en-US" baseline="0" dirty="0" smtClean="0"/>
                        <a:t> Dec)</a:t>
                      </a:r>
                    </a:p>
                    <a:p>
                      <a:pPr algn="ctr"/>
                      <a:endParaRPr lang="en-US" baseline="0" dirty="0" smtClean="0"/>
                    </a:p>
                    <a:p>
                      <a:pPr algn="ctr"/>
                      <a:r>
                        <a:rPr lang="en-US" sz="1400" i="1" baseline="0" dirty="0" smtClean="0"/>
                        <a:t>Practical Salinity, Potential Temperature</a:t>
                      </a:r>
                      <a:endParaRPr lang="en-US" sz="1400" i="1" dirty="0"/>
                    </a:p>
                  </a:txBody>
                  <a:tcPr/>
                </a:tc>
              </a:tr>
            </a:tbl>
          </a:graphicData>
        </a:graphic>
      </p:graphicFrame>
      <p:sp>
        <p:nvSpPr>
          <p:cNvPr id="14" name="TextBox 13"/>
          <p:cNvSpPr txBox="1"/>
          <p:nvPr/>
        </p:nvSpPr>
        <p:spPr>
          <a:xfrm>
            <a:off x="7332415" y="5708192"/>
            <a:ext cx="4675142"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See zonal sections of </a:t>
            </a:r>
            <a:r>
              <a:rPr lang="en-US" dirty="0" smtClean="0">
                <a:hlinkClick r:id="rId9" action="ppaction://hlinksldjump"/>
              </a:rPr>
              <a:t>absolute salinity</a:t>
            </a:r>
            <a:r>
              <a:rPr lang="en-US" dirty="0" smtClean="0"/>
              <a:t>, </a:t>
            </a:r>
            <a:r>
              <a:rPr lang="en-US" dirty="0" smtClean="0">
                <a:hlinkClick r:id="rId11" action="ppaction://hlinksldjump"/>
              </a:rPr>
              <a:t>conservative temperature </a:t>
            </a:r>
            <a:r>
              <a:rPr lang="en-US" dirty="0" smtClean="0"/>
              <a:t>and </a:t>
            </a:r>
            <a:r>
              <a:rPr lang="en-US" dirty="0" smtClean="0">
                <a:hlinkClick r:id="rId10" action="ppaction://hlinksldjump"/>
              </a:rPr>
              <a:t>geostrophic velocity</a:t>
            </a:r>
            <a:r>
              <a:rPr lang="en-US" dirty="0" smtClean="0"/>
              <a:t> at 10°N/S</a:t>
            </a:r>
            <a:endParaRPr lang="en-US" dirty="0"/>
          </a:p>
        </p:txBody>
      </p:sp>
      <p:pic>
        <p:nvPicPr>
          <p:cNvPr id="35" name="Picture 34">
            <a:hlinkClick r:id="rId3"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sp>
        <p:nvSpPr>
          <p:cNvPr id="40" name="TextBox 39"/>
          <p:cNvSpPr txBox="1"/>
          <p:nvPr/>
        </p:nvSpPr>
        <p:spPr>
          <a:xfrm>
            <a:off x="8321713" y="2602361"/>
            <a:ext cx="2639120" cy="369332"/>
          </a:xfrm>
          <a:prstGeom prst="rect">
            <a:avLst/>
          </a:prstGeom>
          <a:noFill/>
        </p:spPr>
        <p:txBody>
          <a:bodyPr wrap="none" rtlCol="0">
            <a:spAutoFit/>
          </a:bodyPr>
          <a:lstStyle/>
          <a:p>
            <a:r>
              <a:rPr lang="en-US" dirty="0" smtClean="0"/>
              <a:t>ARGO </a:t>
            </a:r>
            <a:r>
              <a:rPr lang="en-US" smtClean="0"/>
              <a:t>based climatologies</a:t>
            </a:r>
            <a:endParaRPr lang="en-US" dirty="0"/>
          </a:p>
        </p:txBody>
      </p:sp>
      <p:sp>
        <p:nvSpPr>
          <p:cNvPr id="43" name="Rectangle 42">
            <a:hlinkClick r:id="rId6" action="ppaction://hlinksldjump"/>
          </p:cNvPr>
          <p:cNvSpPr/>
          <p:nvPr/>
        </p:nvSpPr>
        <p:spPr>
          <a:xfrm>
            <a:off x="7266339" y="2642317"/>
            <a:ext cx="4843427" cy="25939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2415" y="3024195"/>
            <a:ext cx="4718899" cy="2157727"/>
          </a:xfrm>
          <a:prstGeom prst="rect">
            <a:avLst/>
          </a:prstGeom>
        </p:spPr>
      </p:pic>
      <p:pic>
        <p:nvPicPr>
          <p:cNvPr id="46" name="Picture 4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4" name="Picture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37" name="Picture 3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38" name="Picture 3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461932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298" y="3121836"/>
            <a:ext cx="1670299" cy="1666612"/>
          </a:xfrm>
          <a:prstGeom prst="rect">
            <a:avLst/>
          </a:prstGeom>
        </p:spPr>
      </p:pic>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298" y="3135796"/>
            <a:ext cx="1670299" cy="1666612"/>
          </a:xfrm>
          <a:prstGeom prst="rect">
            <a:avLst/>
          </a:prstGeom>
        </p:spPr>
      </p:pic>
      <p:sp>
        <p:nvSpPr>
          <p:cNvPr id="25" name="Rectangle 24"/>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7" name="Rectangle 46">
            <a:hlinkClick r:id="rId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sp>
        <p:nvSpPr>
          <p:cNvPr id="48" name="Rectangle 47">
            <a:hlinkClick r:id="rId5"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6"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7"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Data</a:t>
            </a:r>
            <a:endParaRPr lang="en-US" b="1" dirty="0">
              <a:solidFill>
                <a:schemeClr val="tx1"/>
              </a:solidFill>
            </a:endParaRPr>
          </a:p>
        </p:txBody>
      </p:sp>
      <p:sp>
        <p:nvSpPr>
          <p:cNvPr id="51" name="Rectangle 50">
            <a:hlinkClick r:id="rId8"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9"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19" name="Straight Connector 18"/>
          <p:cNvCxnSpPr/>
          <p:nvPr/>
        </p:nvCxnSpPr>
        <p:spPr>
          <a:xfrm flipH="1" flipV="1">
            <a:off x="3054325" y="1943796"/>
            <a:ext cx="1058" cy="762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046882"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07128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009210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026640"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AutoShape 2" descr="ata:image/png;base64,iVBORw0KGgoAAAANSUhEUgAAAVEAAACVCAMAAADWpjlmAAAAhFBMVEX///8AAADf39/U1NSmpqZeXl7"/>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a:hlinkClick r:id="rId10" action="ppaction://hlinksldjump"/>
          </p:cNvPr>
          <p:cNvSpPr/>
          <p:nvPr/>
        </p:nvSpPr>
        <p:spPr>
          <a:xfrm>
            <a:off x="4102881"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Absolute Salinity</a:t>
            </a:r>
            <a:endParaRPr lang="en-US" sz="1200" dirty="0">
              <a:solidFill>
                <a:schemeClr val="tx1"/>
              </a:solidFill>
            </a:endParaRPr>
          </a:p>
        </p:txBody>
      </p:sp>
      <p:sp>
        <p:nvSpPr>
          <p:cNvPr id="16" name="Rectangle 15">
            <a:hlinkClick r:id="rId11" action="ppaction://hlinksldjump"/>
          </p:cNvPr>
          <p:cNvSpPr/>
          <p:nvPr/>
        </p:nvSpPr>
        <p:spPr>
          <a:xfrm>
            <a:off x="8146527" y="2008434"/>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Geostrophic velocity</a:t>
            </a:r>
            <a:endParaRPr lang="en-US" sz="1200" dirty="0">
              <a:solidFill>
                <a:schemeClr val="tx1"/>
              </a:solidFill>
            </a:endParaRPr>
          </a:p>
        </p:txBody>
      </p:sp>
      <p:sp>
        <p:nvSpPr>
          <p:cNvPr id="17" name="Rectangle 16">
            <a:hlinkClick r:id="rId12" action="ppaction://hlinksldjump"/>
          </p:cNvPr>
          <p:cNvSpPr/>
          <p:nvPr/>
        </p:nvSpPr>
        <p:spPr>
          <a:xfrm>
            <a:off x="6120540" y="2008434"/>
            <a:ext cx="1945581"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Conservative Temperature</a:t>
            </a:r>
            <a:endParaRPr lang="en-US" sz="1200" dirty="0">
              <a:solidFill>
                <a:schemeClr val="tx1"/>
              </a:solidFill>
            </a:endParaRPr>
          </a:p>
        </p:txBody>
      </p:sp>
      <p:sp>
        <p:nvSpPr>
          <p:cNvPr id="18" name="Rectangle 17">
            <a:hlinkClick r:id="rId13" action="ppaction://hlinksldjump"/>
          </p:cNvPr>
          <p:cNvSpPr/>
          <p:nvPr/>
        </p:nvSpPr>
        <p:spPr>
          <a:xfrm>
            <a:off x="10165766" y="2012375"/>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11.5°S ship section</a:t>
            </a:r>
            <a:endParaRPr lang="en-US" sz="1200" dirty="0">
              <a:solidFill>
                <a:schemeClr val="tx1"/>
              </a:solidFill>
            </a:endParaRPr>
          </a:p>
        </p:txBody>
      </p:sp>
      <p:sp>
        <p:nvSpPr>
          <p:cNvPr id="23" name="Rectangle 22">
            <a:hlinkClick r:id="rId7" action="ppaction://hlinksldjump"/>
          </p:cNvPr>
          <p:cNvSpPr/>
          <p:nvPr/>
        </p:nvSpPr>
        <p:spPr>
          <a:xfrm>
            <a:off x="2085222"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Data sets</a:t>
            </a:r>
            <a:endParaRPr lang="en-US" sz="1200" b="1" dirty="0">
              <a:solidFill>
                <a:schemeClr val="tx1"/>
              </a:solidFill>
            </a:endParaRPr>
          </a:p>
        </p:txBody>
      </p:sp>
      <p:sp>
        <p:nvSpPr>
          <p:cNvPr id="38" name="TextBox 37"/>
          <p:cNvSpPr txBox="1"/>
          <p:nvPr/>
        </p:nvSpPr>
        <p:spPr>
          <a:xfrm>
            <a:off x="7332415" y="2595191"/>
            <a:ext cx="4559929"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dirty="0" smtClean="0"/>
              <a:t>Our analysis is complemented by ocean reanalysis data from ORA-S4. Reanalysis data is especially useful as it provides velocity data which we use to </a:t>
            </a:r>
            <a:r>
              <a:rPr lang="en-US" dirty="0" smtClean="0">
                <a:hlinkClick r:id="rId14" action="ppaction://hlinksldjump"/>
              </a:rPr>
              <a:t>derive the interface between the poleward and the equatorward branches of the STCs</a:t>
            </a:r>
            <a:r>
              <a:rPr lang="en-US" dirty="0" smtClean="0"/>
              <a:t>.  </a:t>
            </a:r>
          </a:p>
        </p:txBody>
      </p:sp>
      <p:sp>
        <p:nvSpPr>
          <p:cNvPr id="43" name="TextBox 42"/>
          <p:cNvSpPr txBox="1"/>
          <p:nvPr/>
        </p:nvSpPr>
        <p:spPr>
          <a:xfrm>
            <a:off x="3223493" y="2669020"/>
            <a:ext cx="3492751" cy="369332"/>
          </a:xfrm>
          <a:prstGeom prst="rect">
            <a:avLst/>
          </a:prstGeom>
          <a:noFill/>
        </p:spPr>
        <p:txBody>
          <a:bodyPr wrap="none" rtlCol="0">
            <a:spAutoFit/>
          </a:bodyPr>
          <a:lstStyle/>
          <a:p>
            <a:r>
              <a:rPr lang="en-US" smtClean="0"/>
              <a:t>Ocean Reanalysis (ECMWF ORA-S4)</a:t>
            </a:r>
            <a:endParaRPr lang="en-US" dirty="0"/>
          </a:p>
        </p:txBody>
      </p:sp>
      <p:sp>
        <p:nvSpPr>
          <p:cNvPr id="44" name="Rectangle 43">
            <a:hlinkClick r:id="rId7" action="ppaction://hlinksldjump"/>
          </p:cNvPr>
          <p:cNvSpPr/>
          <p:nvPr/>
        </p:nvSpPr>
        <p:spPr>
          <a:xfrm>
            <a:off x="3131180" y="2595191"/>
            <a:ext cx="3677378" cy="227676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7303692" y="5708192"/>
            <a:ext cx="4588652"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See zonal sections </a:t>
            </a:r>
            <a:r>
              <a:rPr lang="en-US" dirty="0" smtClean="0"/>
              <a:t>of </a:t>
            </a:r>
            <a:r>
              <a:rPr lang="en-US" dirty="0" smtClean="0">
                <a:hlinkClick r:id="rId10" action="ppaction://hlinksldjump"/>
              </a:rPr>
              <a:t>absolute salinity</a:t>
            </a:r>
            <a:r>
              <a:rPr lang="en-US" dirty="0" smtClean="0"/>
              <a:t>, </a:t>
            </a:r>
            <a:r>
              <a:rPr lang="en-US" dirty="0" smtClean="0">
                <a:hlinkClick r:id="rId12" action="ppaction://hlinksldjump"/>
              </a:rPr>
              <a:t>conservative temperature </a:t>
            </a:r>
            <a:r>
              <a:rPr lang="en-US" dirty="0" smtClean="0"/>
              <a:t>and </a:t>
            </a:r>
            <a:r>
              <a:rPr lang="en-US" smtClean="0">
                <a:hlinkClick r:id="rId11" action="ppaction://hlinksldjump"/>
              </a:rPr>
              <a:t>geostrophic velocity</a:t>
            </a:r>
            <a:r>
              <a:rPr lang="en-US" smtClean="0"/>
              <a:t> at 10°N/S</a:t>
            </a:r>
            <a:endParaRPr lang="en-US" dirty="0"/>
          </a:p>
        </p:txBody>
      </p:sp>
      <p:graphicFrame>
        <p:nvGraphicFramePr>
          <p:cNvPr id="34" name="Table 33"/>
          <p:cNvGraphicFramePr>
            <a:graphicFrameLocks noGrp="1"/>
          </p:cNvGraphicFramePr>
          <p:nvPr>
            <p:extLst>
              <p:ext uri="{D42A27DB-BD31-4B8C-83A1-F6EECF244321}">
                <p14:modId xmlns:p14="http://schemas.microsoft.com/office/powerpoint/2010/main" val="267453656"/>
              </p:ext>
            </p:extLst>
          </p:nvPr>
        </p:nvGraphicFramePr>
        <p:xfrm>
          <a:off x="152400" y="5107758"/>
          <a:ext cx="6807976" cy="1584960"/>
        </p:xfrm>
        <a:graphic>
          <a:graphicData uri="http://schemas.openxmlformats.org/drawingml/2006/table">
            <a:tbl>
              <a:tblPr firstRow="1" bandRow="1">
                <a:tableStyleId>{073A0DAA-6AF3-43AB-8588-CEC1D06C72B9}</a:tableStyleId>
              </a:tblPr>
              <a:tblGrid>
                <a:gridCol w="1016000"/>
                <a:gridCol w="1278467"/>
                <a:gridCol w="1236133"/>
                <a:gridCol w="1354667"/>
                <a:gridCol w="1922709"/>
              </a:tblGrid>
              <a:tr h="415421">
                <a:tc>
                  <a:txBody>
                    <a:bodyPr/>
                    <a:lstStyle/>
                    <a:p>
                      <a:pPr algn="ctr"/>
                      <a:r>
                        <a:rPr lang="en-US" dirty="0" smtClean="0"/>
                        <a:t>Vertical levels</a:t>
                      </a:r>
                    </a:p>
                  </a:txBody>
                  <a:tcPr/>
                </a:tc>
                <a:tc>
                  <a:txBody>
                    <a:bodyPr/>
                    <a:lstStyle/>
                    <a:p>
                      <a:pPr algn="ctr"/>
                      <a:r>
                        <a:rPr lang="en-US" dirty="0" smtClean="0"/>
                        <a:t>Horizontal</a:t>
                      </a:r>
                      <a:r>
                        <a:rPr lang="en-US" baseline="0" dirty="0" smtClean="0"/>
                        <a:t> resolution</a:t>
                      </a:r>
                      <a:endParaRPr lang="en-US" dirty="0"/>
                    </a:p>
                  </a:txBody>
                  <a:tcPr/>
                </a:tc>
                <a:tc>
                  <a:txBody>
                    <a:bodyPr/>
                    <a:lstStyle/>
                    <a:p>
                      <a:pPr algn="ctr"/>
                      <a:r>
                        <a:rPr lang="en-US" dirty="0" smtClean="0"/>
                        <a:t>Temporal resolution</a:t>
                      </a:r>
                      <a:endParaRPr lang="en-US" dirty="0"/>
                    </a:p>
                  </a:txBody>
                  <a:tcPr/>
                </a:tc>
                <a:tc>
                  <a:txBody>
                    <a:bodyPr/>
                    <a:lstStyle/>
                    <a:p>
                      <a:pPr algn="ctr"/>
                      <a:r>
                        <a:rPr lang="en-US" dirty="0" smtClean="0"/>
                        <a:t>Time</a:t>
                      </a:r>
                      <a:r>
                        <a:rPr lang="en-US" baseline="0" dirty="0" smtClean="0"/>
                        <a:t> period used</a:t>
                      </a:r>
                      <a:endParaRPr lang="en-US" dirty="0"/>
                    </a:p>
                  </a:txBody>
                  <a:tcPr/>
                </a:tc>
                <a:tc>
                  <a:txBody>
                    <a:bodyPr/>
                    <a:lstStyle/>
                    <a:p>
                      <a:pPr algn="ctr"/>
                      <a:r>
                        <a:rPr lang="en-US" dirty="0" smtClean="0"/>
                        <a:t>Parameters</a:t>
                      </a:r>
                      <a:endParaRPr lang="en-US" dirty="0"/>
                    </a:p>
                  </a:txBody>
                  <a:tcPr/>
                </a:tc>
              </a:tr>
              <a:tr h="370840">
                <a:tc>
                  <a:txBody>
                    <a:bodyPr/>
                    <a:lstStyle/>
                    <a:p>
                      <a:pPr algn="ctr"/>
                      <a:endParaRPr lang="en-US" dirty="0" smtClean="0"/>
                    </a:p>
                    <a:p>
                      <a:pPr algn="ctr"/>
                      <a:r>
                        <a:rPr lang="en-US" dirty="0" smtClean="0"/>
                        <a:t>42</a:t>
                      </a:r>
                      <a:endParaRPr lang="en-US" dirty="0"/>
                    </a:p>
                  </a:txBody>
                  <a:tcPr/>
                </a:tc>
                <a:tc>
                  <a:txBody>
                    <a:bodyPr/>
                    <a:lstStyle/>
                    <a:p>
                      <a:pPr algn="ctr"/>
                      <a:endParaRPr lang="en-US" dirty="0" smtClean="0"/>
                    </a:p>
                    <a:p>
                      <a:pPr algn="ctr"/>
                      <a:r>
                        <a:rPr lang="en-US" dirty="0" smtClean="0"/>
                        <a:t>1°</a:t>
                      </a:r>
                      <a:endParaRPr lang="en-US" dirty="0"/>
                    </a:p>
                  </a:txBody>
                  <a:tcPr/>
                </a:tc>
                <a:tc>
                  <a:txBody>
                    <a:bodyPr/>
                    <a:lstStyle/>
                    <a:p>
                      <a:pPr algn="ctr"/>
                      <a:endParaRPr lang="en-US" dirty="0" smtClean="0"/>
                    </a:p>
                    <a:p>
                      <a:pPr algn="ctr"/>
                      <a:r>
                        <a:rPr lang="en-US" dirty="0" smtClean="0"/>
                        <a:t>monthly</a:t>
                      </a:r>
                      <a:endParaRPr lang="en-US" dirty="0"/>
                    </a:p>
                  </a:txBody>
                  <a:tcPr/>
                </a:tc>
                <a:tc>
                  <a:txBody>
                    <a:bodyPr/>
                    <a:lstStyle/>
                    <a:p>
                      <a:pPr algn="ctr"/>
                      <a:endParaRPr lang="en-US" dirty="0" smtClean="0"/>
                    </a:p>
                    <a:p>
                      <a:pPr algn="ctr"/>
                      <a:r>
                        <a:rPr lang="en-US" dirty="0" smtClean="0"/>
                        <a:t>2000-2017</a:t>
                      </a:r>
                      <a:endParaRPr lang="en-US" dirty="0"/>
                    </a:p>
                  </a:txBody>
                  <a:tcPr/>
                </a:tc>
                <a:tc>
                  <a:txBody>
                    <a:bodyPr/>
                    <a:lstStyle/>
                    <a:p>
                      <a:pPr algn="ctr"/>
                      <a:r>
                        <a:rPr lang="en-US" sz="1400" dirty="0" smtClean="0"/>
                        <a:t>Practical</a:t>
                      </a:r>
                      <a:r>
                        <a:rPr lang="en-US" sz="1400" baseline="0" dirty="0" smtClean="0"/>
                        <a:t> </a:t>
                      </a:r>
                      <a:r>
                        <a:rPr lang="en-US" sz="1400" dirty="0" smtClean="0"/>
                        <a:t>Salinity, Potential</a:t>
                      </a:r>
                      <a:r>
                        <a:rPr lang="en-US" sz="1400" baseline="0" dirty="0" smtClean="0"/>
                        <a:t> </a:t>
                      </a:r>
                      <a:r>
                        <a:rPr lang="en-US" sz="1400" dirty="0" smtClean="0"/>
                        <a:t>Temperature, Zonal</a:t>
                      </a:r>
                      <a:r>
                        <a:rPr lang="en-US" sz="1400" baseline="0" dirty="0" smtClean="0"/>
                        <a:t> Velocity, Meridional Velocity</a:t>
                      </a:r>
                      <a:endParaRPr lang="en-US" sz="1400" dirty="0"/>
                    </a:p>
                  </a:txBody>
                  <a:tcPr/>
                </a:tc>
              </a:tr>
            </a:tbl>
          </a:graphicData>
        </a:graphic>
      </p:graphicFrame>
      <p:pic>
        <p:nvPicPr>
          <p:cNvPr id="36" name="Picture 35">
            <a:hlinkClick r:id="rId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40" name="Picture 3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9" name="Picture 3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6" name="Picture 4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517179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7" name="Rectangle 46">
            <a:hlinkClick r:id="rId3"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Data</a:t>
            </a:r>
            <a:endParaRPr lang="en-US" b="1" dirty="0">
              <a:solidFill>
                <a:schemeClr val="tx1"/>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29" name="Straight Connector 28"/>
          <p:cNvCxnSpPr/>
          <p:nvPr/>
        </p:nvCxnSpPr>
        <p:spPr>
          <a:xfrm flipH="1" flipV="1">
            <a:off x="3054325" y="1943796"/>
            <a:ext cx="1058" cy="762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046882"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07128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009210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026640"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90687" y="2691034"/>
            <a:ext cx="2784203" cy="208800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3096" y="2689559"/>
            <a:ext cx="2784200" cy="2088000"/>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7480" y="2688744"/>
            <a:ext cx="2784203" cy="2088000"/>
          </a:xfrm>
          <a:prstGeom prst="rect">
            <a:avLst/>
          </a:prstGeom>
        </p:spPr>
      </p:pic>
      <p:sp>
        <p:nvSpPr>
          <p:cNvPr id="10" name="Rectangle 9"/>
          <p:cNvSpPr/>
          <p:nvPr/>
        </p:nvSpPr>
        <p:spPr>
          <a:xfrm>
            <a:off x="58977" y="2399168"/>
            <a:ext cx="12050789" cy="438187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8978" y="2399168"/>
            <a:ext cx="611927" cy="4381878"/>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2848" y="2403109"/>
            <a:ext cx="12046918" cy="291673"/>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70905" y="2403109"/>
            <a:ext cx="3792453" cy="438187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775" y="3508419"/>
            <a:ext cx="646331" cy="369332"/>
          </a:xfrm>
          <a:prstGeom prst="rect">
            <a:avLst/>
          </a:prstGeom>
          <a:noFill/>
        </p:spPr>
        <p:txBody>
          <a:bodyPr wrap="none" rtlCol="0">
            <a:spAutoFit/>
          </a:bodyPr>
          <a:lstStyle/>
          <a:p>
            <a:r>
              <a:rPr lang="en-US" b="1" smtClean="0"/>
              <a:t>10°N</a:t>
            </a:r>
            <a:endParaRPr lang="en-US" b="1"/>
          </a:p>
        </p:txBody>
      </p:sp>
      <p:sp>
        <p:nvSpPr>
          <p:cNvPr id="40" name="TextBox 39"/>
          <p:cNvSpPr txBox="1"/>
          <p:nvPr/>
        </p:nvSpPr>
        <p:spPr>
          <a:xfrm>
            <a:off x="67854" y="5555739"/>
            <a:ext cx="603050" cy="369332"/>
          </a:xfrm>
          <a:prstGeom prst="rect">
            <a:avLst/>
          </a:prstGeom>
          <a:noFill/>
        </p:spPr>
        <p:txBody>
          <a:bodyPr wrap="none" rtlCol="0">
            <a:spAutoFit/>
          </a:bodyPr>
          <a:lstStyle/>
          <a:p>
            <a:r>
              <a:rPr lang="en-US" b="1" dirty="0" smtClean="0"/>
              <a:t>10°S</a:t>
            </a:r>
            <a:endParaRPr lang="en-US" b="1" dirty="0"/>
          </a:p>
        </p:txBody>
      </p:sp>
      <p:sp>
        <p:nvSpPr>
          <p:cNvPr id="41" name="TextBox 40"/>
          <p:cNvSpPr txBox="1"/>
          <p:nvPr/>
        </p:nvSpPr>
        <p:spPr>
          <a:xfrm>
            <a:off x="684359" y="2359871"/>
            <a:ext cx="3782870" cy="369332"/>
          </a:xfrm>
          <a:prstGeom prst="rect">
            <a:avLst/>
          </a:prstGeom>
          <a:noFill/>
        </p:spPr>
        <p:txBody>
          <a:bodyPr wrap="square" rtlCol="0">
            <a:spAutoFit/>
          </a:bodyPr>
          <a:lstStyle/>
          <a:p>
            <a:pPr algn="ctr"/>
            <a:r>
              <a:rPr lang="en-US" b="1" dirty="0" smtClean="0"/>
              <a:t>RG-</a:t>
            </a:r>
            <a:r>
              <a:rPr lang="en-US" b="1" dirty="0" err="1" smtClean="0"/>
              <a:t>clim</a:t>
            </a:r>
            <a:r>
              <a:rPr lang="en-US" b="1" dirty="0" smtClean="0"/>
              <a:t> </a:t>
            </a:r>
            <a:r>
              <a:rPr lang="en-US" sz="1600" dirty="0" smtClean="0"/>
              <a:t>(2004-2016 mean)</a:t>
            </a:r>
            <a:endParaRPr lang="en-US" b="1" dirty="0"/>
          </a:p>
        </p:txBody>
      </p:sp>
      <p:sp>
        <p:nvSpPr>
          <p:cNvPr id="42" name="TextBox 41"/>
          <p:cNvSpPr txBox="1"/>
          <p:nvPr/>
        </p:nvSpPr>
        <p:spPr>
          <a:xfrm>
            <a:off x="8255811" y="2375422"/>
            <a:ext cx="3853955" cy="369332"/>
          </a:xfrm>
          <a:prstGeom prst="rect">
            <a:avLst/>
          </a:prstGeom>
          <a:noFill/>
        </p:spPr>
        <p:txBody>
          <a:bodyPr wrap="square" rtlCol="0">
            <a:spAutoFit/>
          </a:bodyPr>
          <a:lstStyle/>
          <a:p>
            <a:pPr algn="ctr"/>
            <a:r>
              <a:rPr lang="en-US" b="1" dirty="0" smtClean="0"/>
              <a:t>ORA-S4 </a:t>
            </a:r>
            <a:r>
              <a:rPr lang="en-US" sz="1600" dirty="0" smtClean="0"/>
              <a:t>(2000-2017 mean)</a:t>
            </a:r>
            <a:endParaRPr lang="en-US" b="1" dirty="0"/>
          </a:p>
        </p:txBody>
      </p:sp>
      <p:sp>
        <p:nvSpPr>
          <p:cNvPr id="43" name="TextBox 42"/>
          <p:cNvSpPr txBox="1"/>
          <p:nvPr/>
        </p:nvSpPr>
        <p:spPr>
          <a:xfrm>
            <a:off x="4467229" y="2366677"/>
            <a:ext cx="3788582" cy="369332"/>
          </a:xfrm>
          <a:prstGeom prst="rect">
            <a:avLst/>
          </a:prstGeom>
          <a:noFill/>
        </p:spPr>
        <p:txBody>
          <a:bodyPr wrap="square" rtlCol="0">
            <a:spAutoFit/>
          </a:bodyPr>
          <a:lstStyle/>
          <a:p>
            <a:pPr algn="ctr"/>
            <a:r>
              <a:rPr lang="en-US" b="1" dirty="0" smtClean="0"/>
              <a:t>MIMOC </a:t>
            </a:r>
            <a:r>
              <a:rPr lang="en-US" sz="1600" dirty="0" smtClean="0"/>
              <a:t>(climatological mean)</a:t>
            </a:r>
            <a:endParaRPr lang="en-US" b="1" dirty="0"/>
          </a:p>
        </p:txBody>
      </p:sp>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3694" y="4739939"/>
            <a:ext cx="2784199" cy="2088000"/>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76147" y="4732343"/>
            <a:ext cx="2784200" cy="20880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41620" y="4732343"/>
            <a:ext cx="2784199" cy="2088000"/>
          </a:xfrm>
          <a:prstGeom prst="rect">
            <a:avLst/>
          </a:prstGeom>
        </p:spPr>
      </p:pic>
      <p:sp>
        <p:nvSpPr>
          <p:cNvPr id="37" name="Rectangle 36"/>
          <p:cNvSpPr/>
          <p:nvPr/>
        </p:nvSpPr>
        <p:spPr>
          <a:xfrm>
            <a:off x="58976" y="4739939"/>
            <a:ext cx="12050790" cy="2045047"/>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463358" y="2403109"/>
            <a:ext cx="3792453" cy="438187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p:cNvPr>
          <p:cNvSpPr/>
          <p:nvPr/>
        </p:nvSpPr>
        <p:spPr>
          <a:xfrm>
            <a:off x="4102881"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Absolute Salinity</a:t>
            </a:r>
            <a:endParaRPr lang="en-US" sz="1200" b="1" dirty="0">
              <a:solidFill>
                <a:schemeClr val="tx1"/>
              </a:solidFill>
            </a:endParaRPr>
          </a:p>
        </p:txBody>
      </p:sp>
      <p:sp>
        <p:nvSpPr>
          <p:cNvPr id="26" name="Rectangle 25">
            <a:hlinkClick r:id="rId16" action="ppaction://hlinksldjump"/>
          </p:cNvPr>
          <p:cNvSpPr/>
          <p:nvPr/>
        </p:nvSpPr>
        <p:spPr>
          <a:xfrm>
            <a:off x="8146527" y="2008434"/>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Geostrophic velocity</a:t>
            </a:r>
            <a:endParaRPr lang="en-US" sz="1200" dirty="0">
              <a:solidFill>
                <a:schemeClr val="tx1"/>
              </a:solidFill>
            </a:endParaRPr>
          </a:p>
        </p:txBody>
      </p:sp>
      <p:sp>
        <p:nvSpPr>
          <p:cNvPr id="27" name="Rectangle 26">
            <a:hlinkClick r:id="rId17" action="ppaction://hlinksldjump"/>
          </p:cNvPr>
          <p:cNvSpPr/>
          <p:nvPr/>
        </p:nvSpPr>
        <p:spPr>
          <a:xfrm>
            <a:off x="6120540" y="2008434"/>
            <a:ext cx="1945581"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Conservative Temperature</a:t>
            </a:r>
            <a:endParaRPr lang="en-US" sz="1200" dirty="0">
              <a:solidFill>
                <a:schemeClr val="tx1"/>
              </a:solidFill>
            </a:endParaRPr>
          </a:p>
        </p:txBody>
      </p:sp>
      <p:sp>
        <p:nvSpPr>
          <p:cNvPr id="28" name="Rectangle 27">
            <a:hlinkClick r:id="rId18" action="ppaction://hlinksldjump"/>
          </p:cNvPr>
          <p:cNvSpPr/>
          <p:nvPr/>
        </p:nvSpPr>
        <p:spPr>
          <a:xfrm>
            <a:off x="10165766" y="2012375"/>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11.5°S ship section</a:t>
            </a:r>
            <a:endParaRPr lang="en-US" sz="1200" dirty="0">
              <a:solidFill>
                <a:schemeClr val="tx1"/>
              </a:solidFill>
            </a:endParaRPr>
          </a:p>
        </p:txBody>
      </p:sp>
      <p:sp>
        <p:nvSpPr>
          <p:cNvPr id="33" name="Rectangle 32">
            <a:hlinkClick r:id="rId6" action="ppaction://hlinksldjump"/>
          </p:cNvPr>
          <p:cNvSpPr/>
          <p:nvPr/>
        </p:nvSpPr>
        <p:spPr>
          <a:xfrm>
            <a:off x="2085222"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Data sets</a:t>
            </a:r>
            <a:endParaRPr lang="en-US" sz="1200" dirty="0">
              <a:solidFill>
                <a:schemeClr val="tx1"/>
              </a:solidFill>
            </a:endParaRPr>
          </a:p>
        </p:txBody>
      </p:sp>
      <p:pic>
        <p:nvPicPr>
          <p:cNvPr id="46" name="Picture 45">
            <a:hlinkClick r:id="rId3"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54" name="Picture 53">
            <a:hlinkClick r:id="rId15"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56" name="Picture 5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5" name="Picture 4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55" name="Picture 5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59" name="Picture 5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096437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3088" y="4722870"/>
            <a:ext cx="2779399" cy="20844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895" y="4757708"/>
            <a:ext cx="2779399" cy="20844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896" y="4739939"/>
            <a:ext cx="2779399" cy="2084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3089" y="2664693"/>
            <a:ext cx="2779398" cy="20844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9885" y="2662345"/>
            <a:ext cx="2779398" cy="20844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9351" y="2662345"/>
            <a:ext cx="2779398" cy="2084400"/>
          </a:xfrm>
          <a:prstGeom prst="rect">
            <a:avLst/>
          </a:prstGeom>
        </p:spPr>
      </p:pic>
      <p:sp>
        <p:nvSpPr>
          <p:cNvPr id="58" name="Rectangle 57"/>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7" name="Rectangle 46">
            <a:hlinkClick r:id="rId9"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sp>
        <p:nvSpPr>
          <p:cNvPr id="48" name="Rectangle 47">
            <a:hlinkClick r:id="rId10"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11"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12"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Data</a:t>
            </a:r>
            <a:endParaRPr lang="en-US" b="1" dirty="0">
              <a:solidFill>
                <a:schemeClr val="tx1"/>
              </a:solidFill>
            </a:endParaRPr>
          </a:p>
        </p:txBody>
      </p:sp>
      <p:sp>
        <p:nvSpPr>
          <p:cNvPr id="51" name="Rectangle 50">
            <a:hlinkClick r:id="rId13"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14"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29" name="Straight Connector 28"/>
          <p:cNvCxnSpPr/>
          <p:nvPr/>
        </p:nvCxnSpPr>
        <p:spPr>
          <a:xfrm flipH="1" flipV="1">
            <a:off x="3054325" y="1943796"/>
            <a:ext cx="1058" cy="762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046882"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07128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009210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026640"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8977" y="2399168"/>
            <a:ext cx="12050789" cy="438187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8978" y="2399168"/>
            <a:ext cx="611927" cy="4381878"/>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2848" y="2403109"/>
            <a:ext cx="12046918" cy="291673"/>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70905" y="2403109"/>
            <a:ext cx="3792453" cy="438187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1775" y="3508419"/>
            <a:ext cx="646331" cy="369332"/>
          </a:xfrm>
          <a:prstGeom prst="rect">
            <a:avLst/>
          </a:prstGeom>
          <a:noFill/>
        </p:spPr>
        <p:txBody>
          <a:bodyPr wrap="none" rtlCol="0">
            <a:spAutoFit/>
          </a:bodyPr>
          <a:lstStyle/>
          <a:p>
            <a:r>
              <a:rPr lang="en-US" b="1" smtClean="0"/>
              <a:t>10°N</a:t>
            </a:r>
            <a:endParaRPr lang="en-US" b="1"/>
          </a:p>
        </p:txBody>
      </p:sp>
      <p:sp>
        <p:nvSpPr>
          <p:cNvPr id="43" name="TextBox 42"/>
          <p:cNvSpPr txBox="1"/>
          <p:nvPr/>
        </p:nvSpPr>
        <p:spPr>
          <a:xfrm>
            <a:off x="67854" y="5555739"/>
            <a:ext cx="603050" cy="369332"/>
          </a:xfrm>
          <a:prstGeom prst="rect">
            <a:avLst/>
          </a:prstGeom>
          <a:noFill/>
        </p:spPr>
        <p:txBody>
          <a:bodyPr wrap="none" rtlCol="0">
            <a:spAutoFit/>
          </a:bodyPr>
          <a:lstStyle/>
          <a:p>
            <a:r>
              <a:rPr lang="en-US" b="1" dirty="0" smtClean="0"/>
              <a:t>10°S</a:t>
            </a:r>
            <a:endParaRPr lang="en-US" b="1" dirty="0"/>
          </a:p>
        </p:txBody>
      </p:sp>
      <p:sp>
        <p:nvSpPr>
          <p:cNvPr id="56" name="Rectangle 55"/>
          <p:cNvSpPr/>
          <p:nvPr/>
        </p:nvSpPr>
        <p:spPr>
          <a:xfrm>
            <a:off x="58976" y="4739939"/>
            <a:ext cx="12050790" cy="2045047"/>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463358" y="2403109"/>
            <a:ext cx="3792453" cy="438187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p:cNvPr>
          <p:cNvSpPr/>
          <p:nvPr/>
        </p:nvSpPr>
        <p:spPr>
          <a:xfrm>
            <a:off x="4102881"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Absolute Salinity</a:t>
            </a:r>
            <a:endParaRPr lang="en-US" sz="1200" dirty="0">
              <a:solidFill>
                <a:schemeClr val="tx1"/>
              </a:solidFill>
            </a:endParaRPr>
          </a:p>
        </p:txBody>
      </p:sp>
      <p:sp>
        <p:nvSpPr>
          <p:cNvPr id="26" name="Rectangle 25">
            <a:hlinkClick r:id="rId16" action="ppaction://hlinksldjump"/>
          </p:cNvPr>
          <p:cNvSpPr/>
          <p:nvPr/>
        </p:nvSpPr>
        <p:spPr>
          <a:xfrm>
            <a:off x="8146527" y="2008434"/>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Geostrophic velocity</a:t>
            </a:r>
            <a:endParaRPr lang="en-US" sz="1200" dirty="0">
              <a:solidFill>
                <a:schemeClr val="tx1"/>
              </a:solidFill>
            </a:endParaRPr>
          </a:p>
        </p:txBody>
      </p:sp>
      <p:sp>
        <p:nvSpPr>
          <p:cNvPr id="27" name="Rectangle 26">
            <a:hlinkClick r:id="rId17" action="ppaction://hlinksldjump"/>
          </p:cNvPr>
          <p:cNvSpPr/>
          <p:nvPr/>
        </p:nvSpPr>
        <p:spPr>
          <a:xfrm>
            <a:off x="6120540" y="2008434"/>
            <a:ext cx="1945581"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Conservative Temperature</a:t>
            </a:r>
            <a:endParaRPr lang="en-US" sz="1200" b="1" dirty="0">
              <a:solidFill>
                <a:schemeClr val="tx1"/>
              </a:solidFill>
            </a:endParaRPr>
          </a:p>
        </p:txBody>
      </p:sp>
      <p:sp>
        <p:nvSpPr>
          <p:cNvPr id="28" name="Rectangle 27">
            <a:hlinkClick r:id="rId18" action="ppaction://hlinksldjump"/>
          </p:cNvPr>
          <p:cNvSpPr/>
          <p:nvPr/>
        </p:nvSpPr>
        <p:spPr>
          <a:xfrm>
            <a:off x="10165766" y="2012375"/>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11.5°S ship section</a:t>
            </a:r>
            <a:endParaRPr lang="en-US" sz="1200" dirty="0">
              <a:solidFill>
                <a:schemeClr val="tx1"/>
              </a:solidFill>
            </a:endParaRPr>
          </a:p>
        </p:txBody>
      </p:sp>
      <p:sp>
        <p:nvSpPr>
          <p:cNvPr id="33" name="Rectangle 32">
            <a:hlinkClick r:id="rId12" action="ppaction://hlinksldjump"/>
          </p:cNvPr>
          <p:cNvSpPr/>
          <p:nvPr/>
        </p:nvSpPr>
        <p:spPr>
          <a:xfrm>
            <a:off x="2085222"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Data sets</a:t>
            </a:r>
            <a:endParaRPr lang="en-US" sz="1200" dirty="0">
              <a:solidFill>
                <a:schemeClr val="tx1"/>
              </a:solidFill>
            </a:endParaRPr>
          </a:p>
        </p:txBody>
      </p:sp>
      <p:sp>
        <p:nvSpPr>
          <p:cNvPr id="54" name="TextBox 53"/>
          <p:cNvSpPr txBox="1"/>
          <p:nvPr/>
        </p:nvSpPr>
        <p:spPr>
          <a:xfrm>
            <a:off x="684359" y="2359871"/>
            <a:ext cx="3782870" cy="369332"/>
          </a:xfrm>
          <a:prstGeom prst="rect">
            <a:avLst/>
          </a:prstGeom>
          <a:noFill/>
        </p:spPr>
        <p:txBody>
          <a:bodyPr wrap="square" rtlCol="0">
            <a:spAutoFit/>
          </a:bodyPr>
          <a:lstStyle/>
          <a:p>
            <a:pPr algn="ctr"/>
            <a:r>
              <a:rPr lang="en-US" b="1" dirty="0" smtClean="0"/>
              <a:t>RG-</a:t>
            </a:r>
            <a:r>
              <a:rPr lang="en-US" b="1" dirty="0" err="1" smtClean="0"/>
              <a:t>clim</a:t>
            </a:r>
            <a:r>
              <a:rPr lang="en-US" b="1" dirty="0" smtClean="0"/>
              <a:t> </a:t>
            </a:r>
            <a:r>
              <a:rPr lang="en-US" sz="1600" dirty="0" smtClean="0"/>
              <a:t>(2004-2016 mean)</a:t>
            </a:r>
            <a:endParaRPr lang="en-US" b="1" dirty="0"/>
          </a:p>
        </p:txBody>
      </p:sp>
      <p:sp>
        <p:nvSpPr>
          <p:cNvPr id="55" name="TextBox 54"/>
          <p:cNvSpPr txBox="1"/>
          <p:nvPr/>
        </p:nvSpPr>
        <p:spPr>
          <a:xfrm>
            <a:off x="8255811" y="2375422"/>
            <a:ext cx="3853955" cy="369332"/>
          </a:xfrm>
          <a:prstGeom prst="rect">
            <a:avLst/>
          </a:prstGeom>
          <a:noFill/>
        </p:spPr>
        <p:txBody>
          <a:bodyPr wrap="square" rtlCol="0">
            <a:spAutoFit/>
          </a:bodyPr>
          <a:lstStyle/>
          <a:p>
            <a:pPr algn="ctr"/>
            <a:r>
              <a:rPr lang="en-US" b="1" dirty="0" smtClean="0"/>
              <a:t>ORA-S4 </a:t>
            </a:r>
            <a:r>
              <a:rPr lang="en-US" sz="1600" dirty="0" smtClean="0"/>
              <a:t>(2000-2017 mean)</a:t>
            </a:r>
            <a:endParaRPr lang="en-US" b="1" dirty="0"/>
          </a:p>
        </p:txBody>
      </p:sp>
      <p:sp>
        <p:nvSpPr>
          <p:cNvPr id="59" name="TextBox 58"/>
          <p:cNvSpPr txBox="1"/>
          <p:nvPr/>
        </p:nvSpPr>
        <p:spPr>
          <a:xfrm>
            <a:off x="4467229" y="2366677"/>
            <a:ext cx="3788582" cy="369332"/>
          </a:xfrm>
          <a:prstGeom prst="rect">
            <a:avLst/>
          </a:prstGeom>
          <a:noFill/>
        </p:spPr>
        <p:txBody>
          <a:bodyPr wrap="square" rtlCol="0">
            <a:spAutoFit/>
          </a:bodyPr>
          <a:lstStyle/>
          <a:p>
            <a:pPr algn="ctr"/>
            <a:r>
              <a:rPr lang="en-US" b="1" dirty="0" smtClean="0"/>
              <a:t>MIMOC </a:t>
            </a:r>
            <a:r>
              <a:rPr lang="en-US" sz="1600" dirty="0" smtClean="0"/>
              <a:t>(climatological mean)</a:t>
            </a:r>
            <a:endParaRPr lang="en-US" b="1" dirty="0"/>
          </a:p>
        </p:txBody>
      </p:sp>
      <p:pic>
        <p:nvPicPr>
          <p:cNvPr id="62" name="Picture 61">
            <a:hlinkClick r:id="rId9"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63" name="Picture 6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65" name="Picture 6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5" name="Picture 4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6" name="Picture 4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53" name="Picture 5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86280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681" y="4762785"/>
            <a:ext cx="2779399" cy="20844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089" y="4762785"/>
            <a:ext cx="2779399" cy="20844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547" y="4749928"/>
            <a:ext cx="2779399" cy="20844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627" y="2699738"/>
            <a:ext cx="2779399" cy="20844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089" y="2682011"/>
            <a:ext cx="2779399" cy="20844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4677" y="2682598"/>
            <a:ext cx="2779399" cy="2084400"/>
          </a:xfrm>
          <a:prstGeom prst="rect">
            <a:avLst/>
          </a:prstGeom>
        </p:spPr>
      </p:pic>
      <p:sp>
        <p:nvSpPr>
          <p:cNvPr id="58" name="Rectangle 57"/>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10"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11"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Data</a:t>
            </a:r>
            <a:endParaRPr lang="en-US" b="1" dirty="0">
              <a:solidFill>
                <a:schemeClr val="tx1"/>
              </a:solidFill>
            </a:endParaRPr>
          </a:p>
        </p:txBody>
      </p:sp>
      <p:sp>
        <p:nvSpPr>
          <p:cNvPr id="51" name="Rectangle 50">
            <a:hlinkClick r:id="rId12"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13"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29" name="Straight Connector 28"/>
          <p:cNvCxnSpPr/>
          <p:nvPr/>
        </p:nvCxnSpPr>
        <p:spPr>
          <a:xfrm flipH="1" flipV="1">
            <a:off x="3054325" y="1943796"/>
            <a:ext cx="1058" cy="762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046882"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07128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009210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026640"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8977" y="2399168"/>
            <a:ext cx="12050789" cy="438187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8978" y="2399168"/>
            <a:ext cx="611927" cy="4381878"/>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2848" y="2403109"/>
            <a:ext cx="12046918" cy="291673"/>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70905" y="2403109"/>
            <a:ext cx="3792453" cy="438187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1775" y="3508419"/>
            <a:ext cx="646331" cy="369332"/>
          </a:xfrm>
          <a:prstGeom prst="rect">
            <a:avLst/>
          </a:prstGeom>
          <a:noFill/>
        </p:spPr>
        <p:txBody>
          <a:bodyPr wrap="none" rtlCol="0">
            <a:spAutoFit/>
          </a:bodyPr>
          <a:lstStyle/>
          <a:p>
            <a:r>
              <a:rPr lang="en-US" b="1" smtClean="0"/>
              <a:t>10°N</a:t>
            </a:r>
            <a:endParaRPr lang="en-US" b="1"/>
          </a:p>
        </p:txBody>
      </p:sp>
      <p:sp>
        <p:nvSpPr>
          <p:cNvPr id="43" name="TextBox 42"/>
          <p:cNvSpPr txBox="1"/>
          <p:nvPr/>
        </p:nvSpPr>
        <p:spPr>
          <a:xfrm>
            <a:off x="67854" y="5555739"/>
            <a:ext cx="603050" cy="369332"/>
          </a:xfrm>
          <a:prstGeom prst="rect">
            <a:avLst/>
          </a:prstGeom>
          <a:noFill/>
        </p:spPr>
        <p:txBody>
          <a:bodyPr wrap="none" rtlCol="0">
            <a:spAutoFit/>
          </a:bodyPr>
          <a:lstStyle/>
          <a:p>
            <a:r>
              <a:rPr lang="en-US" b="1" dirty="0" smtClean="0"/>
              <a:t>10°S</a:t>
            </a:r>
            <a:endParaRPr lang="en-US" b="1" dirty="0"/>
          </a:p>
        </p:txBody>
      </p:sp>
      <p:sp>
        <p:nvSpPr>
          <p:cNvPr id="56" name="Rectangle 55"/>
          <p:cNvSpPr/>
          <p:nvPr/>
        </p:nvSpPr>
        <p:spPr>
          <a:xfrm>
            <a:off x="58976" y="4739939"/>
            <a:ext cx="12050790" cy="2045047"/>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463358" y="2403109"/>
            <a:ext cx="3792453" cy="438187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4" action="ppaction://hlinksldjump"/>
          </p:cNvPr>
          <p:cNvSpPr/>
          <p:nvPr/>
        </p:nvSpPr>
        <p:spPr>
          <a:xfrm>
            <a:off x="4102881"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Absolute Salinity</a:t>
            </a:r>
            <a:endParaRPr lang="en-US" sz="1200" dirty="0">
              <a:solidFill>
                <a:schemeClr val="tx1"/>
              </a:solidFill>
            </a:endParaRPr>
          </a:p>
        </p:txBody>
      </p:sp>
      <p:sp>
        <p:nvSpPr>
          <p:cNvPr id="26" name="Rectangle 25">
            <a:hlinkClick r:id="rId15" action="ppaction://hlinksldjump"/>
          </p:cNvPr>
          <p:cNvSpPr/>
          <p:nvPr/>
        </p:nvSpPr>
        <p:spPr>
          <a:xfrm>
            <a:off x="8146527" y="2008434"/>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Geostrophic velocity</a:t>
            </a:r>
            <a:endParaRPr lang="en-US" sz="1200" b="1" dirty="0">
              <a:solidFill>
                <a:schemeClr val="tx1"/>
              </a:solidFill>
            </a:endParaRPr>
          </a:p>
        </p:txBody>
      </p:sp>
      <p:sp>
        <p:nvSpPr>
          <p:cNvPr id="27" name="Rectangle 26">
            <a:hlinkClick r:id="rId16" action="ppaction://hlinksldjump"/>
          </p:cNvPr>
          <p:cNvSpPr/>
          <p:nvPr/>
        </p:nvSpPr>
        <p:spPr>
          <a:xfrm>
            <a:off x="6120540" y="2008434"/>
            <a:ext cx="1945581"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Conservative Temperature</a:t>
            </a:r>
            <a:endParaRPr lang="en-US" sz="1200" dirty="0">
              <a:solidFill>
                <a:schemeClr val="tx1"/>
              </a:solidFill>
            </a:endParaRPr>
          </a:p>
        </p:txBody>
      </p:sp>
      <p:sp>
        <p:nvSpPr>
          <p:cNvPr id="28" name="Rectangle 27">
            <a:hlinkClick r:id="rId17" action="ppaction://hlinksldjump"/>
          </p:cNvPr>
          <p:cNvSpPr/>
          <p:nvPr/>
        </p:nvSpPr>
        <p:spPr>
          <a:xfrm>
            <a:off x="10165766" y="2012375"/>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11.5°S ship section</a:t>
            </a:r>
            <a:endParaRPr lang="en-US" sz="1200" dirty="0">
              <a:solidFill>
                <a:schemeClr val="tx1"/>
              </a:solidFill>
            </a:endParaRPr>
          </a:p>
        </p:txBody>
      </p:sp>
      <p:sp>
        <p:nvSpPr>
          <p:cNvPr id="33" name="Rectangle 32">
            <a:hlinkClick r:id="rId11" action="ppaction://hlinksldjump"/>
          </p:cNvPr>
          <p:cNvSpPr/>
          <p:nvPr/>
        </p:nvSpPr>
        <p:spPr>
          <a:xfrm>
            <a:off x="2085222"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Data sets</a:t>
            </a:r>
            <a:endParaRPr lang="en-US" sz="1200" dirty="0">
              <a:solidFill>
                <a:schemeClr val="tx1"/>
              </a:solidFill>
            </a:endParaRPr>
          </a:p>
        </p:txBody>
      </p:sp>
      <p:sp>
        <p:nvSpPr>
          <p:cNvPr id="54" name="Rectangle 53">
            <a:hlinkClick r:id="rId18"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19" name="Picture 1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98680" y="4477677"/>
            <a:ext cx="466244" cy="424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5" name="TextBox 54"/>
          <p:cNvSpPr txBox="1"/>
          <p:nvPr/>
        </p:nvSpPr>
        <p:spPr>
          <a:xfrm>
            <a:off x="684359" y="2359871"/>
            <a:ext cx="3782870" cy="369332"/>
          </a:xfrm>
          <a:prstGeom prst="rect">
            <a:avLst/>
          </a:prstGeom>
          <a:noFill/>
        </p:spPr>
        <p:txBody>
          <a:bodyPr wrap="square" rtlCol="0">
            <a:spAutoFit/>
          </a:bodyPr>
          <a:lstStyle/>
          <a:p>
            <a:pPr algn="ctr"/>
            <a:r>
              <a:rPr lang="en-US" b="1" dirty="0" smtClean="0"/>
              <a:t>RG-</a:t>
            </a:r>
            <a:r>
              <a:rPr lang="en-US" b="1" dirty="0" err="1" smtClean="0"/>
              <a:t>clim</a:t>
            </a:r>
            <a:r>
              <a:rPr lang="en-US" b="1" dirty="0" smtClean="0"/>
              <a:t> </a:t>
            </a:r>
            <a:r>
              <a:rPr lang="en-US" sz="1600" dirty="0" smtClean="0"/>
              <a:t>(2004-2016 mean)</a:t>
            </a:r>
            <a:endParaRPr lang="en-US" b="1" dirty="0"/>
          </a:p>
        </p:txBody>
      </p:sp>
      <p:sp>
        <p:nvSpPr>
          <p:cNvPr id="59" name="TextBox 58"/>
          <p:cNvSpPr txBox="1"/>
          <p:nvPr/>
        </p:nvSpPr>
        <p:spPr>
          <a:xfrm>
            <a:off x="8255811" y="2375422"/>
            <a:ext cx="3853955" cy="369332"/>
          </a:xfrm>
          <a:prstGeom prst="rect">
            <a:avLst/>
          </a:prstGeom>
          <a:noFill/>
        </p:spPr>
        <p:txBody>
          <a:bodyPr wrap="square" rtlCol="0">
            <a:spAutoFit/>
          </a:bodyPr>
          <a:lstStyle/>
          <a:p>
            <a:pPr algn="ctr"/>
            <a:r>
              <a:rPr lang="en-US" b="1" dirty="0" smtClean="0"/>
              <a:t>ORA-S4 </a:t>
            </a:r>
            <a:r>
              <a:rPr lang="en-US" sz="1600" dirty="0" smtClean="0"/>
              <a:t>(2000-2017 mean)</a:t>
            </a:r>
            <a:endParaRPr lang="en-US" b="1" dirty="0"/>
          </a:p>
        </p:txBody>
      </p:sp>
      <p:sp>
        <p:nvSpPr>
          <p:cNvPr id="62" name="TextBox 61"/>
          <p:cNvSpPr txBox="1"/>
          <p:nvPr/>
        </p:nvSpPr>
        <p:spPr>
          <a:xfrm>
            <a:off x="4467229" y="2366677"/>
            <a:ext cx="3788582" cy="369332"/>
          </a:xfrm>
          <a:prstGeom prst="rect">
            <a:avLst/>
          </a:prstGeom>
          <a:noFill/>
        </p:spPr>
        <p:txBody>
          <a:bodyPr wrap="square" rtlCol="0">
            <a:spAutoFit/>
          </a:bodyPr>
          <a:lstStyle/>
          <a:p>
            <a:pPr algn="ctr"/>
            <a:r>
              <a:rPr lang="en-US" b="1" dirty="0" smtClean="0"/>
              <a:t>MIMOC </a:t>
            </a:r>
            <a:r>
              <a:rPr lang="en-US" sz="1600" dirty="0" smtClean="0"/>
              <a:t>(climatological mean)</a:t>
            </a:r>
            <a:endParaRPr lang="en-US" b="1" dirty="0"/>
          </a:p>
        </p:txBody>
      </p:sp>
      <p:pic>
        <p:nvPicPr>
          <p:cNvPr id="63" name="Picture 62">
            <a:hlinkClick r:id="rId18"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64" name="Picture 63">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66" name="Picture 6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6" name="Picture 4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7" name="Picture 4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53" name="Picture 5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129113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681" y="4762785"/>
            <a:ext cx="2779399" cy="20844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089" y="4762785"/>
            <a:ext cx="2779399" cy="20844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547" y="4749928"/>
            <a:ext cx="2779399" cy="20844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627" y="2699738"/>
            <a:ext cx="2779399" cy="20844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089" y="2682011"/>
            <a:ext cx="2779399" cy="20844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4677" y="2682598"/>
            <a:ext cx="2779399" cy="2084400"/>
          </a:xfrm>
          <a:prstGeom prst="rect">
            <a:avLst/>
          </a:prstGeom>
        </p:spPr>
      </p:pic>
      <p:sp>
        <p:nvSpPr>
          <p:cNvPr id="58" name="Rectangle 57"/>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10"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11"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Data</a:t>
            </a:r>
            <a:endParaRPr lang="en-US" b="1" dirty="0">
              <a:solidFill>
                <a:schemeClr val="tx1"/>
              </a:solidFill>
            </a:endParaRPr>
          </a:p>
        </p:txBody>
      </p:sp>
      <p:sp>
        <p:nvSpPr>
          <p:cNvPr id="51" name="Rectangle 50">
            <a:hlinkClick r:id="rId12"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13"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29" name="Straight Connector 28"/>
          <p:cNvCxnSpPr/>
          <p:nvPr/>
        </p:nvCxnSpPr>
        <p:spPr>
          <a:xfrm flipH="1" flipV="1">
            <a:off x="3054325" y="1943796"/>
            <a:ext cx="1058" cy="762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046882"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07128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009210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026640"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8977" y="2399168"/>
            <a:ext cx="12050789" cy="438187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8978" y="2399168"/>
            <a:ext cx="611927" cy="4381878"/>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2848" y="2403109"/>
            <a:ext cx="12046918" cy="291673"/>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70905" y="2403109"/>
            <a:ext cx="3792453" cy="438187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1775" y="3508419"/>
            <a:ext cx="646331" cy="369332"/>
          </a:xfrm>
          <a:prstGeom prst="rect">
            <a:avLst/>
          </a:prstGeom>
          <a:noFill/>
        </p:spPr>
        <p:txBody>
          <a:bodyPr wrap="none" rtlCol="0">
            <a:spAutoFit/>
          </a:bodyPr>
          <a:lstStyle/>
          <a:p>
            <a:r>
              <a:rPr lang="en-US" b="1" smtClean="0"/>
              <a:t>10°N</a:t>
            </a:r>
            <a:endParaRPr lang="en-US" b="1"/>
          </a:p>
        </p:txBody>
      </p:sp>
      <p:sp>
        <p:nvSpPr>
          <p:cNvPr id="43" name="TextBox 42"/>
          <p:cNvSpPr txBox="1"/>
          <p:nvPr/>
        </p:nvSpPr>
        <p:spPr>
          <a:xfrm>
            <a:off x="67854" y="5555739"/>
            <a:ext cx="603050" cy="369332"/>
          </a:xfrm>
          <a:prstGeom prst="rect">
            <a:avLst/>
          </a:prstGeom>
          <a:noFill/>
        </p:spPr>
        <p:txBody>
          <a:bodyPr wrap="none" rtlCol="0">
            <a:spAutoFit/>
          </a:bodyPr>
          <a:lstStyle/>
          <a:p>
            <a:r>
              <a:rPr lang="en-US" b="1" dirty="0" smtClean="0"/>
              <a:t>10°S</a:t>
            </a:r>
            <a:endParaRPr lang="en-US" b="1" dirty="0"/>
          </a:p>
        </p:txBody>
      </p:sp>
      <p:sp>
        <p:nvSpPr>
          <p:cNvPr id="56" name="Rectangle 55"/>
          <p:cNvSpPr/>
          <p:nvPr/>
        </p:nvSpPr>
        <p:spPr>
          <a:xfrm>
            <a:off x="58976" y="4739939"/>
            <a:ext cx="12050790" cy="2045047"/>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463358" y="2403109"/>
            <a:ext cx="3792453" cy="438187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4" action="ppaction://hlinksldjump"/>
          </p:cNvPr>
          <p:cNvSpPr/>
          <p:nvPr/>
        </p:nvSpPr>
        <p:spPr>
          <a:xfrm>
            <a:off x="4102881"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Absolute Salinity</a:t>
            </a:r>
            <a:endParaRPr lang="en-US" sz="1200" dirty="0">
              <a:solidFill>
                <a:schemeClr val="tx1"/>
              </a:solidFill>
            </a:endParaRPr>
          </a:p>
        </p:txBody>
      </p:sp>
      <p:sp>
        <p:nvSpPr>
          <p:cNvPr id="26" name="Rectangle 25">
            <a:hlinkClick r:id="rId15" action="ppaction://hlinksldjump"/>
          </p:cNvPr>
          <p:cNvSpPr/>
          <p:nvPr/>
        </p:nvSpPr>
        <p:spPr>
          <a:xfrm>
            <a:off x="8146527" y="2008434"/>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Geostrophic velocity</a:t>
            </a:r>
            <a:endParaRPr lang="en-US" sz="1200" b="1" dirty="0">
              <a:solidFill>
                <a:schemeClr val="tx1"/>
              </a:solidFill>
            </a:endParaRPr>
          </a:p>
        </p:txBody>
      </p:sp>
      <p:sp>
        <p:nvSpPr>
          <p:cNvPr id="27" name="Rectangle 26">
            <a:hlinkClick r:id="rId16" action="ppaction://hlinksldjump"/>
          </p:cNvPr>
          <p:cNvSpPr/>
          <p:nvPr/>
        </p:nvSpPr>
        <p:spPr>
          <a:xfrm>
            <a:off x="6120540" y="2008434"/>
            <a:ext cx="1945581"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Conservative Temperature</a:t>
            </a:r>
            <a:endParaRPr lang="en-US" sz="1200" dirty="0">
              <a:solidFill>
                <a:schemeClr val="tx1"/>
              </a:solidFill>
            </a:endParaRPr>
          </a:p>
        </p:txBody>
      </p:sp>
      <p:sp>
        <p:nvSpPr>
          <p:cNvPr id="28" name="Rectangle 27">
            <a:hlinkClick r:id="rId17" action="ppaction://hlinksldjump"/>
          </p:cNvPr>
          <p:cNvSpPr/>
          <p:nvPr/>
        </p:nvSpPr>
        <p:spPr>
          <a:xfrm>
            <a:off x="10165766" y="2012375"/>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11.5°S ship section</a:t>
            </a:r>
            <a:endParaRPr lang="en-US" sz="1200" dirty="0">
              <a:solidFill>
                <a:schemeClr val="tx1"/>
              </a:solidFill>
            </a:endParaRPr>
          </a:p>
        </p:txBody>
      </p:sp>
      <p:sp>
        <p:nvSpPr>
          <p:cNvPr id="33" name="Rectangle 32">
            <a:hlinkClick r:id="rId11" action="ppaction://hlinksldjump"/>
          </p:cNvPr>
          <p:cNvSpPr/>
          <p:nvPr/>
        </p:nvSpPr>
        <p:spPr>
          <a:xfrm>
            <a:off x="2085222"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Data sets</a:t>
            </a:r>
            <a:endParaRPr lang="en-US" sz="1200" dirty="0">
              <a:solidFill>
                <a:schemeClr val="tx1"/>
              </a:solidFill>
            </a:endParaRPr>
          </a:p>
        </p:txBody>
      </p:sp>
      <p:sp>
        <p:nvSpPr>
          <p:cNvPr id="54" name="Rectangle 53">
            <a:hlinkClick r:id="rId18"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mc:AlternateContent xmlns:mc="http://schemas.openxmlformats.org/markup-compatibility/2006" xmlns:a14="http://schemas.microsoft.com/office/drawing/2010/main">
        <mc:Choice Requires="a14">
          <p:sp>
            <p:nvSpPr>
              <p:cNvPr id="5" name="Rectangle 4">
                <a:hlinkClick r:id="rId15" action="ppaction://hlinksldjump"/>
              </p:cNvPr>
              <p:cNvSpPr/>
              <p:nvPr/>
            </p:nvSpPr>
            <p:spPr>
              <a:xfrm>
                <a:off x="1404211" y="2858059"/>
                <a:ext cx="6300867" cy="3703608"/>
              </a:xfrm>
              <a:prstGeom prst="rect">
                <a:avLst/>
              </a:prstGeom>
              <a:solidFill>
                <a:schemeClr val="bg1">
                  <a:lumMod val="9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lumMod val="75000"/>
                        <a:lumOff val="25000"/>
                      </a:schemeClr>
                    </a:solidFill>
                  </a:rPr>
                  <a:t>Detour:</a:t>
                </a:r>
                <a:r>
                  <a:rPr lang="en-US" dirty="0" smtClean="0">
                    <a:solidFill>
                      <a:schemeClr val="tx1">
                        <a:lumMod val="75000"/>
                        <a:lumOff val="25000"/>
                      </a:schemeClr>
                    </a:solidFill>
                  </a:rPr>
                  <a:t> Geostrophic velocity (</a:t>
                </a:r>
                <a14:m>
                  <m:oMath xmlns:m="http://schemas.openxmlformats.org/officeDocument/2006/math">
                    <m:r>
                      <a:rPr lang="de-DE" b="0" i="1" smtClean="0">
                        <a:solidFill>
                          <a:schemeClr val="tx1">
                            <a:lumMod val="75000"/>
                            <a:lumOff val="25000"/>
                          </a:schemeClr>
                        </a:solidFill>
                        <a:latin typeface="Cambria Math" charset="0"/>
                      </a:rPr>
                      <m:t>𝑣</m:t>
                    </m:r>
                  </m:oMath>
                </a14:m>
                <a:r>
                  <a:rPr lang="en-US" dirty="0" smtClean="0">
                    <a:solidFill>
                      <a:schemeClr val="tx1">
                        <a:lumMod val="75000"/>
                        <a:lumOff val="25000"/>
                      </a:schemeClr>
                    </a:solidFill>
                  </a:rPr>
                  <a:t>) from hydrographic properties (</a:t>
                </a:r>
                <a14:m>
                  <m:oMath xmlns:m="http://schemas.openxmlformats.org/officeDocument/2006/math">
                    <m:sSub>
                      <m:sSubPr>
                        <m:ctrlPr>
                          <a:rPr lang="en-US" i="1" smtClean="0">
                            <a:solidFill>
                              <a:schemeClr val="tx1">
                                <a:lumMod val="75000"/>
                                <a:lumOff val="25000"/>
                              </a:schemeClr>
                            </a:solidFill>
                            <a:latin typeface="Cambria Math" charset="0"/>
                          </a:rPr>
                        </m:ctrlPr>
                      </m:sSubPr>
                      <m:e>
                        <m:r>
                          <a:rPr lang="de-DE" b="0" i="1" smtClean="0">
                            <a:solidFill>
                              <a:schemeClr val="tx1">
                                <a:lumMod val="75000"/>
                                <a:lumOff val="25000"/>
                              </a:schemeClr>
                            </a:solidFill>
                            <a:latin typeface="Cambria Math" charset="0"/>
                          </a:rPr>
                          <m:t>𝑆</m:t>
                        </m:r>
                      </m:e>
                      <m:sub>
                        <m:r>
                          <a:rPr lang="de-DE" b="0" i="1" smtClean="0">
                            <a:solidFill>
                              <a:schemeClr val="tx1">
                                <a:lumMod val="75000"/>
                                <a:lumOff val="25000"/>
                              </a:schemeClr>
                            </a:solidFill>
                            <a:latin typeface="Cambria Math" charset="0"/>
                          </a:rPr>
                          <m:t>𝐴</m:t>
                        </m:r>
                      </m:sub>
                    </m:sSub>
                    <m:r>
                      <a:rPr lang="de-DE" b="0" i="1" smtClean="0">
                        <a:solidFill>
                          <a:schemeClr val="tx1">
                            <a:lumMod val="75000"/>
                            <a:lumOff val="25000"/>
                          </a:schemeClr>
                        </a:solidFill>
                        <a:latin typeface="Cambria Math" charset="0"/>
                      </a:rPr>
                      <m:t>,</m:t>
                    </m:r>
                    <m:r>
                      <a:rPr lang="de-DE" b="0" i="1" smtClean="0">
                        <a:solidFill>
                          <a:schemeClr val="tx1">
                            <a:lumMod val="75000"/>
                            <a:lumOff val="25000"/>
                          </a:schemeClr>
                        </a:solidFill>
                        <a:latin typeface="Cambria Math" charset="0"/>
                      </a:rPr>
                      <m:t>𝐶𝑇</m:t>
                    </m:r>
                  </m:oMath>
                </a14:m>
                <a:r>
                  <a:rPr lang="en-US" dirty="0" smtClean="0">
                    <a:solidFill>
                      <a:schemeClr val="tx1">
                        <a:lumMod val="75000"/>
                        <a:lumOff val="25000"/>
                      </a:schemeClr>
                    </a:solidFill>
                  </a:rPr>
                  <a:t>):</a:t>
                </a:r>
              </a:p>
              <a:p>
                <a:pPr algn="ctr"/>
                <a:endParaRPr lang="en-US" dirty="0">
                  <a:solidFill>
                    <a:schemeClr val="tx1">
                      <a:lumMod val="75000"/>
                      <a:lumOff val="25000"/>
                    </a:schemeClr>
                  </a:solidFill>
                </a:endParaRPr>
              </a:p>
              <a:p>
                <a:pPr algn="just"/>
                <a:r>
                  <a:rPr lang="en-US" dirty="0" smtClean="0">
                    <a:solidFill>
                      <a:schemeClr val="tx1">
                        <a:lumMod val="75000"/>
                        <a:lumOff val="25000"/>
                      </a:schemeClr>
                    </a:solidFill>
                  </a:rPr>
                  <a:t>From absolute salinity and conservative temperature profiles the specific volume anomaly (reciprocal of density) can be derived. Integrating this from a reference level (here: assumption of level of no motion at 1200 m) gives profiles of </a:t>
                </a:r>
                <a:r>
                  <a:rPr lang="en-US" dirty="0">
                    <a:solidFill>
                      <a:schemeClr val="tx1">
                        <a:lumMod val="75000"/>
                        <a:lumOff val="25000"/>
                      </a:schemeClr>
                    </a:solidFill>
                  </a:rPr>
                  <a:t>d</a:t>
                </a:r>
                <a:r>
                  <a:rPr lang="en-US" dirty="0" smtClean="0">
                    <a:solidFill>
                      <a:schemeClr val="tx1">
                        <a:lumMod val="75000"/>
                        <a:lumOff val="25000"/>
                      </a:schemeClr>
                    </a:solidFill>
                  </a:rPr>
                  <a:t>ynamic height anomalies from which a zonal pressure gradient (</a:t>
                </a:r>
                <a14:m>
                  <m:oMath xmlns:m="http://schemas.openxmlformats.org/officeDocument/2006/math">
                    <m:sSub>
                      <m:sSubPr>
                        <m:ctrlPr>
                          <a:rPr lang="en-US" i="1" smtClean="0">
                            <a:solidFill>
                              <a:schemeClr val="tx1">
                                <a:lumMod val="75000"/>
                                <a:lumOff val="25000"/>
                              </a:schemeClr>
                            </a:solidFill>
                            <a:latin typeface="Cambria Math" charset="0"/>
                          </a:rPr>
                        </m:ctrlPr>
                      </m:sSubPr>
                      <m:e>
                        <m:r>
                          <a:rPr lang="de-DE" b="0" i="1" smtClean="0">
                            <a:solidFill>
                              <a:schemeClr val="tx1">
                                <a:lumMod val="75000"/>
                                <a:lumOff val="25000"/>
                              </a:schemeClr>
                            </a:solidFill>
                            <a:latin typeface="Cambria Math" charset="0"/>
                          </a:rPr>
                          <m:t>𝑝</m:t>
                        </m:r>
                      </m:e>
                      <m:sub>
                        <m:r>
                          <a:rPr lang="de-DE" b="0" i="1" smtClean="0">
                            <a:solidFill>
                              <a:schemeClr val="tx1">
                                <a:lumMod val="75000"/>
                                <a:lumOff val="25000"/>
                              </a:schemeClr>
                            </a:solidFill>
                            <a:latin typeface="Cambria Math" charset="0"/>
                          </a:rPr>
                          <m:t>𝑥</m:t>
                        </m:r>
                      </m:sub>
                    </m:sSub>
                  </m:oMath>
                </a14:m>
                <a:r>
                  <a:rPr lang="en-US" dirty="0" smtClean="0">
                    <a:solidFill>
                      <a:schemeClr val="tx1">
                        <a:lumMod val="75000"/>
                        <a:lumOff val="25000"/>
                      </a:schemeClr>
                    </a:solidFill>
                    <a:sym typeface="Wingdings"/>
                  </a:rPr>
                  <a:t>) is calculated. With the Coriolis parameter </a:t>
                </a:r>
                <a14:m>
                  <m:oMath xmlns:m="http://schemas.openxmlformats.org/officeDocument/2006/math">
                    <m:r>
                      <a:rPr lang="de-DE" b="0" i="1" smtClean="0">
                        <a:solidFill>
                          <a:schemeClr val="tx1">
                            <a:lumMod val="75000"/>
                            <a:lumOff val="25000"/>
                          </a:schemeClr>
                        </a:solidFill>
                        <a:latin typeface="Cambria Math" charset="0"/>
                        <a:sym typeface="Wingdings"/>
                      </a:rPr>
                      <m:t>𝑓</m:t>
                    </m:r>
                  </m:oMath>
                </a14:m>
                <a:r>
                  <a:rPr lang="en-US" dirty="0" smtClean="0">
                    <a:solidFill>
                      <a:schemeClr val="tx1">
                        <a:lumMod val="75000"/>
                        <a:lumOff val="25000"/>
                      </a:schemeClr>
                    </a:solidFill>
                    <a:sym typeface="Wingdings"/>
                  </a:rPr>
                  <a:t> and a reference density, meridional geostrophic velocity is derived: </a:t>
                </a:r>
              </a:p>
              <a:p>
                <a:pPr algn="just"/>
                <a:endParaRPr lang="en-US" dirty="0" smtClean="0">
                  <a:solidFill>
                    <a:schemeClr val="tx1">
                      <a:lumMod val="75000"/>
                      <a:lumOff val="25000"/>
                    </a:schemeClr>
                  </a:solidFill>
                  <a:sym typeface="Wingdings"/>
                </a:endParaRPr>
              </a:p>
              <a:p>
                <a:pPr algn="ctr"/>
                <a14:m>
                  <m:oMathPara xmlns:m="http://schemas.openxmlformats.org/officeDocument/2006/math">
                    <m:oMathParaPr>
                      <m:jc m:val="centerGroup"/>
                    </m:oMathParaPr>
                    <m:oMath xmlns:m="http://schemas.openxmlformats.org/officeDocument/2006/math">
                      <m:r>
                        <a:rPr lang="de-DE" b="0" i="1" smtClean="0">
                          <a:solidFill>
                            <a:schemeClr val="tx1">
                              <a:lumMod val="75000"/>
                              <a:lumOff val="25000"/>
                            </a:schemeClr>
                          </a:solidFill>
                          <a:latin typeface="Cambria Math" charset="0"/>
                        </a:rPr>
                        <m:t>−</m:t>
                      </m:r>
                      <m:r>
                        <a:rPr lang="de-DE" b="0" i="1" smtClean="0">
                          <a:solidFill>
                            <a:schemeClr val="tx1">
                              <a:lumMod val="75000"/>
                              <a:lumOff val="25000"/>
                            </a:schemeClr>
                          </a:solidFill>
                          <a:latin typeface="Cambria Math" charset="0"/>
                        </a:rPr>
                        <m:t>𝑓</m:t>
                      </m:r>
                      <m:r>
                        <a:rPr lang="de-DE" b="1" i="1" smtClean="0">
                          <a:solidFill>
                            <a:schemeClr val="tx1">
                              <a:lumMod val="75000"/>
                              <a:lumOff val="25000"/>
                            </a:schemeClr>
                          </a:solidFill>
                          <a:latin typeface="Cambria Math" charset="0"/>
                        </a:rPr>
                        <m:t>𝒗</m:t>
                      </m:r>
                      <m:r>
                        <a:rPr lang="de-DE" b="0" i="1" smtClean="0">
                          <a:solidFill>
                            <a:schemeClr val="tx1">
                              <a:lumMod val="75000"/>
                              <a:lumOff val="25000"/>
                            </a:schemeClr>
                          </a:solidFill>
                          <a:latin typeface="Cambria Math" charset="0"/>
                        </a:rPr>
                        <m:t>=−</m:t>
                      </m:r>
                      <m:f>
                        <m:fPr>
                          <m:ctrlPr>
                            <a:rPr lang="mr-IN" b="0" i="1" smtClean="0">
                              <a:solidFill>
                                <a:schemeClr val="tx1">
                                  <a:lumMod val="75000"/>
                                  <a:lumOff val="25000"/>
                                </a:schemeClr>
                              </a:solidFill>
                              <a:latin typeface="Cambria Math" charset="0"/>
                            </a:rPr>
                          </m:ctrlPr>
                        </m:fPr>
                        <m:num>
                          <m:r>
                            <a:rPr lang="de-DE" b="0" i="1" smtClean="0">
                              <a:solidFill>
                                <a:schemeClr val="tx1">
                                  <a:lumMod val="75000"/>
                                  <a:lumOff val="25000"/>
                                </a:schemeClr>
                              </a:solidFill>
                              <a:latin typeface="Cambria Math" charset="0"/>
                            </a:rPr>
                            <m:t>1</m:t>
                          </m:r>
                        </m:num>
                        <m:den>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ea typeface="Cambria Math" charset="0"/>
                                  <a:cs typeface="Cambria Math" charset="0"/>
                                </a:rPr>
                                <m:t>𝜌</m:t>
                              </m:r>
                            </m:e>
                            <m:sub>
                              <m:r>
                                <a:rPr lang="de-DE" b="0" i="1" smtClean="0">
                                  <a:solidFill>
                                    <a:schemeClr val="tx1">
                                      <a:lumMod val="75000"/>
                                      <a:lumOff val="25000"/>
                                    </a:schemeClr>
                                  </a:solidFill>
                                  <a:latin typeface="Cambria Math" charset="0"/>
                                </a:rPr>
                                <m:t>0</m:t>
                              </m:r>
                            </m:sub>
                          </m:sSub>
                        </m:den>
                      </m:f>
                      <m:sSub>
                        <m:sSubPr>
                          <m:ctrlPr>
                            <a:rPr lang="en-US" b="0" i="1" smtClean="0">
                              <a:solidFill>
                                <a:schemeClr val="tx1">
                                  <a:lumMod val="75000"/>
                                  <a:lumOff val="25000"/>
                                </a:schemeClr>
                              </a:solidFill>
                              <a:latin typeface="Cambria Math" charset="0"/>
                            </a:rPr>
                          </m:ctrlPr>
                        </m:sSubPr>
                        <m:e>
                          <m:r>
                            <a:rPr lang="de-DE" b="0" i="1" smtClean="0">
                              <a:solidFill>
                                <a:schemeClr val="tx1">
                                  <a:lumMod val="75000"/>
                                  <a:lumOff val="25000"/>
                                </a:schemeClr>
                              </a:solidFill>
                              <a:latin typeface="Cambria Math" charset="0"/>
                            </a:rPr>
                            <m:t>𝑝</m:t>
                          </m:r>
                        </m:e>
                        <m:sub>
                          <m:r>
                            <a:rPr lang="de-DE" b="0" i="1" smtClean="0">
                              <a:solidFill>
                                <a:schemeClr val="tx1">
                                  <a:lumMod val="75000"/>
                                  <a:lumOff val="25000"/>
                                </a:schemeClr>
                              </a:solidFill>
                              <a:latin typeface="Cambria Math" charset="0"/>
                            </a:rPr>
                            <m:t>𝑥</m:t>
                          </m:r>
                        </m:sub>
                      </m:sSub>
                    </m:oMath>
                  </m:oMathPara>
                </a14:m>
                <a:endParaRPr lang="en-US" dirty="0">
                  <a:solidFill>
                    <a:schemeClr val="tx1">
                      <a:lumMod val="50000"/>
                      <a:lumOff val="50000"/>
                    </a:schemeClr>
                  </a:solidFill>
                </a:endParaRPr>
              </a:p>
            </p:txBody>
          </p:sp>
        </mc:Choice>
        <mc:Fallback xmlns="">
          <p:sp>
            <p:nvSpPr>
              <p:cNvPr id="5" name="Rectangle 4">
                <a:hlinkClick r:id="rId19" action="ppaction://hlinksldjump"/>
              </p:cNvPr>
              <p:cNvSpPr>
                <a:spLocks noRot="1" noChangeAspect="1" noMove="1" noResize="1" noEditPoints="1" noAdjustHandles="1" noChangeArrowheads="1" noChangeShapeType="1" noTextEdit="1"/>
              </p:cNvSpPr>
              <p:nvPr/>
            </p:nvSpPr>
            <p:spPr>
              <a:xfrm>
                <a:off x="1404211" y="2858059"/>
                <a:ext cx="6300867" cy="3703608"/>
              </a:xfrm>
              <a:prstGeom prst="rect">
                <a:avLst/>
              </a:prstGeom>
              <a:blipFill rotWithShape="0">
                <a:blip r:embed="rId20"/>
                <a:stretch>
                  <a:fillRect l="-577" t="-163" r="-481"/>
                </a:stretch>
              </a:blipFill>
              <a:ln w="28575">
                <a:solidFill>
                  <a:schemeClr val="bg2">
                    <a:lumMod val="50000"/>
                  </a:schemeClr>
                </a:solidFill>
              </a:ln>
            </p:spPr>
            <p:txBody>
              <a:bodyPr/>
              <a:lstStyle/>
              <a:p>
                <a:r>
                  <a:rPr lang="en-US">
                    <a:noFill/>
                  </a:rPr>
                  <a:t> </a:t>
                </a:r>
              </a:p>
            </p:txBody>
          </p:sp>
        </mc:Fallback>
      </mc:AlternateContent>
      <p:sp>
        <p:nvSpPr>
          <p:cNvPr id="47" name="TextBox 46"/>
          <p:cNvSpPr txBox="1"/>
          <p:nvPr/>
        </p:nvSpPr>
        <p:spPr>
          <a:xfrm>
            <a:off x="684359" y="2359871"/>
            <a:ext cx="3782870" cy="369332"/>
          </a:xfrm>
          <a:prstGeom prst="rect">
            <a:avLst/>
          </a:prstGeom>
          <a:noFill/>
        </p:spPr>
        <p:txBody>
          <a:bodyPr wrap="square" rtlCol="0">
            <a:spAutoFit/>
          </a:bodyPr>
          <a:lstStyle/>
          <a:p>
            <a:pPr algn="ctr"/>
            <a:r>
              <a:rPr lang="en-US" b="1" dirty="0" smtClean="0"/>
              <a:t>RG-</a:t>
            </a:r>
            <a:r>
              <a:rPr lang="en-US" b="1" dirty="0" err="1" smtClean="0"/>
              <a:t>clim</a:t>
            </a:r>
            <a:r>
              <a:rPr lang="en-US" b="1" dirty="0" smtClean="0"/>
              <a:t> </a:t>
            </a:r>
            <a:r>
              <a:rPr lang="en-US" sz="1600" dirty="0" smtClean="0"/>
              <a:t>(2004-2016 mean)</a:t>
            </a:r>
            <a:endParaRPr lang="en-US" b="1" dirty="0"/>
          </a:p>
        </p:txBody>
      </p:sp>
      <p:sp>
        <p:nvSpPr>
          <p:cNvPr id="55" name="TextBox 54"/>
          <p:cNvSpPr txBox="1"/>
          <p:nvPr/>
        </p:nvSpPr>
        <p:spPr>
          <a:xfrm>
            <a:off x="8255811" y="2375422"/>
            <a:ext cx="3853955" cy="369332"/>
          </a:xfrm>
          <a:prstGeom prst="rect">
            <a:avLst/>
          </a:prstGeom>
          <a:noFill/>
        </p:spPr>
        <p:txBody>
          <a:bodyPr wrap="square" rtlCol="0">
            <a:spAutoFit/>
          </a:bodyPr>
          <a:lstStyle/>
          <a:p>
            <a:pPr algn="ctr"/>
            <a:r>
              <a:rPr lang="en-US" b="1" dirty="0" smtClean="0"/>
              <a:t>ORA-S4 </a:t>
            </a:r>
            <a:r>
              <a:rPr lang="en-US" sz="1600" dirty="0" smtClean="0"/>
              <a:t>(2000-2017 mean)</a:t>
            </a:r>
            <a:endParaRPr lang="en-US" b="1" dirty="0"/>
          </a:p>
        </p:txBody>
      </p:sp>
      <p:sp>
        <p:nvSpPr>
          <p:cNvPr id="59" name="TextBox 58"/>
          <p:cNvSpPr txBox="1"/>
          <p:nvPr/>
        </p:nvSpPr>
        <p:spPr>
          <a:xfrm>
            <a:off x="4467229" y="2366677"/>
            <a:ext cx="3788582" cy="369332"/>
          </a:xfrm>
          <a:prstGeom prst="rect">
            <a:avLst/>
          </a:prstGeom>
          <a:noFill/>
        </p:spPr>
        <p:txBody>
          <a:bodyPr wrap="square" rtlCol="0">
            <a:spAutoFit/>
          </a:bodyPr>
          <a:lstStyle/>
          <a:p>
            <a:pPr algn="ctr"/>
            <a:r>
              <a:rPr lang="en-US" b="1" dirty="0" smtClean="0"/>
              <a:t>MIMOC </a:t>
            </a:r>
            <a:r>
              <a:rPr lang="en-US" sz="1600" dirty="0" smtClean="0"/>
              <a:t>(climatological mean)</a:t>
            </a:r>
            <a:endParaRPr lang="en-US" b="1" dirty="0"/>
          </a:p>
        </p:txBody>
      </p:sp>
      <p:pic>
        <p:nvPicPr>
          <p:cNvPr id="61" name="Picture 60">
            <a:hlinkClick r:id="rId18"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62" name="Picture 6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64" name="Picture 6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6" name="Picture 4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53" name="Picture 5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60" name="Picture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593368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3"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Data</a:t>
            </a:r>
            <a:endParaRPr lang="en-US" b="1" dirty="0">
              <a:solidFill>
                <a:schemeClr val="tx1"/>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29" name="Straight Connector 28"/>
          <p:cNvCxnSpPr/>
          <p:nvPr/>
        </p:nvCxnSpPr>
        <p:spPr>
          <a:xfrm flipH="1" flipV="1">
            <a:off x="3054325" y="1943796"/>
            <a:ext cx="1058" cy="762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046882"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07128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009210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026640"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4102881"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Absolute Salinity</a:t>
            </a:r>
            <a:endParaRPr lang="en-US" sz="1200" dirty="0">
              <a:solidFill>
                <a:schemeClr val="tx1"/>
              </a:solidFill>
            </a:endParaRPr>
          </a:p>
        </p:txBody>
      </p:sp>
      <p:sp>
        <p:nvSpPr>
          <p:cNvPr id="26" name="Rectangle 25">
            <a:hlinkClick r:id="rId9" action="ppaction://hlinksldjump"/>
          </p:cNvPr>
          <p:cNvSpPr/>
          <p:nvPr/>
        </p:nvSpPr>
        <p:spPr>
          <a:xfrm>
            <a:off x="8146527" y="2008434"/>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Geostrophic velocity</a:t>
            </a:r>
            <a:endParaRPr lang="en-US" sz="1200" dirty="0">
              <a:solidFill>
                <a:schemeClr val="tx1"/>
              </a:solidFill>
            </a:endParaRPr>
          </a:p>
        </p:txBody>
      </p:sp>
      <p:sp>
        <p:nvSpPr>
          <p:cNvPr id="27" name="Rectangle 26">
            <a:hlinkClick r:id="rId10" action="ppaction://hlinksldjump"/>
          </p:cNvPr>
          <p:cNvSpPr/>
          <p:nvPr/>
        </p:nvSpPr>
        <p:spPr>
          <a:xfrm>
            <a:off x="6120540" y="2008434"/>
            <a:ext cx="1945581"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Conservative Temperature</a:t>
            </a:r>
            <a:endParaRPr lang="en-US" sz="1200" dirty="0">
              <a:solidFill>
                <a:schemeClr val="tx1"/>
              </a:solidFill>
            </a:endParaRPr>
          </a:p>
        </p:txBody>
      </p:sp>
      <p:sp>
        <p:nvSpPr>
          <p:cNvPr id="28" name="Rectangle 27">
            <a:hlinkClick r:id="rId11" action="ppaction://hlinksldjump"/>
          </p:cNvPr>
          <p:cNvSpPr/>
          <p:nvPr/>
        </p:nvSpPr>
        <p:spPr>
          <a:xfrm>
            <a:off x="10165766" y="2012375"/>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11.5°S ship section</a:t>
            </a:r>
            <a:endParaRPr lang="en-US" sz="1200" b="1" dirty="0">
              <a:solidFill>
                <a:schemeClr val="tx1"/>
              </a:solidFill>
            </a:endParaRPr>
          </a:p>
        </p:txBody>
      </p:sp>
      <p:sp>
        <p:nvSpPr>
          <p:cNvPr id="33" name="Rectangle 32">
            <a:hlinkClick r:id="rId5" action="ppaction://hlinksldjump"/>
          </p:cNvPr>
          <p:cNvSpPr/>
          <p:nvPr/>
        </p:nvSpPr>
        <p:spPr>
          <a:xfrm>
            <a:off x="2085222"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Data sets</a:t>
            </a:r>
            <a:endParaRPr lang="en-US" sz="1200" dirty="0">
              <a:solidFill>
                <a:schemeClr val="tx1"/>
              </a:solidFill>
            </a:endParaRPr>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926" y="4071911"/>
            <a:ext cx="2779399" cy="2084400"/>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4679" y="4071911"/>
            <a:ext cx="2779399" cy="2084400"/>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77705" y="4071911"/>
            <a:ext cx="2779399" cy="2084400"/>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30374" y="4071911"/>
            <a:ext cx="2779399" cy="2084400"/>
          </a:xfrm>
          <a:prstGeom prst="rect">
            <a:avLst/>
          </a:prstGeom>
        </p:spPr>
      </p:pic>
      <p:sp>
        <p:nvSpPr>
          <p:cNvPr id="19" name="Rectangle 18"/>
          <p:cNvSpPr/>
          <p:nvPr/>
        </p:nvSpPr>
        <p:spPr>
          <a:xfrm>
            <a:off x="70606" y="3022407"/>
            <a:ext cx="12039160" cy="374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0606" y="3022407"/>
            <a:ext cx="3117564" cy="374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943845" y="3022407"/>
            <a:ext cx="3117564" cy="374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0606" y="3022407"/>
            <a:ext cx="12039160" cy="711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56392" y="3192413"/>
            <a:ext cx="1790427" cy="369332"/>
          </a:xfrm>
          <a:prstGeom prst="rect">
            <a:avLst/>
          </a:prstGeom>
          <a:noFill/>
        </p:spPr>
        <p:txBody>
          <a:bodyPr wrap="none" rtlCol="0">
            <a:spAutoFit/>
          </a:bodyPr>
          <a:lstStyle/>
          <a:p>
            <a:r>
              <a:rPr lang="en-US" b="1" dirty="0" smtClean="0"/>
              <a:t>Absolute Salinity</a:t>
            </a:r>
            <a:endParaRPr lang="en-US" b="1" dirty="0"/>
          </a:p>
        </p:txBody>
      </p:sp>
      <p:sp>
        <p:nvSpPr>
          <p:cNvPr id="44" name="TextBox 43"/>
          <p:cNvSpPr txBox="1"/>
          <p:nvPr/>
        </p:nvSpPr>
        <p:spPr>
          <a:xfrm>
            <a:off x="9607420" y="3053913"/>
            <a:ext cx="2096984" cy="646331"/>
          </a:xfrm>
          <a:prstGeom prst="rect">
            <a:avLst/>
          </a:prstGeom>
          <a:noFill/>
        </p:spPr>
        <p:txBody>
          <a:bodyPr wrap="none" rtlCol="0">
            <a:spAutoFit/>
          </a:bodyPr>
          <a:lstStyle/>
          <a:p>
            <a:pPr algn="ctr"/>
            <a:r>
              <a:rPr lang="en-US" b="1" dirty="0" smtClean="0"/>
              <a:t>Alongshore </a:t>
            </a:r>
          </a:p>
          <a:p>
            <a:pPr algn="ctr"/>
            <a:r>
              <a:rPr lang="en-US" b="1" dirty="0" smtClean="0"/>
              <a:t>geostrophic velocity</a:t>
            </a:r>
            <a:endParaRPr lang="en-US" b="1" dirty="0"/>
          </a:p>
        </p:txBody>
      </p:sp>
      <p:sp>
        <p:nvSpPr>
          <p:cNvPr id="45" name="TextBox 44"/>
          <p:cNvSpPr txBox="1"/>
          <p:nvPr/>
        </p:nvSpPr>
        <p:spPr>
          <a:xfrm>
            <a:off x="6175698" y="3192413"/>
            <a:ext cx="2688749" cy="369332"/>
          </a:xfrm>
          <a:prstGeom prst="rect">
            <a:avLst/>
          </a:prstGeom>
          <a:noFill/>
        </p:spPr>
        <p:txBody>
          <a:bodyPr wrap="none" rtlCol="0">
            <a:spAutoFit/>
          </a:bodyPr>
          <a:lstStyle/>
          <a:p>
            <a:r>
              <a:rPr lang="en-US" b="1" smtClean="0"/>
              <a:t>Alongshore velocity (36°T)</a:t>
            </a:r>
            <a:endParaRPr lang="en-US" b="1" dirty="0"/>
          </a:p>
        </p:txBody>
      </p:sp>
      <p:sp>
        <p:nvSpPr>
          <p:cNvPr id="46" name="TextBox 45"/>
          <p:cNvSpPr txBox="1"/>
          <p:nvPr/>
        </p:nvSpPr>
        <p:spPr>
          <a:xfrm>
            <a:off x="3244046" y="3192413"/>
            <a:ext cx="2695418" cy="369332"/>
          </a:xfrm>
          <a:prstGeom prst="rect">
            <a:avLst/>
          </a:prstGeom>
          <a:noFill/>
        </p:spPr>
        <p:txBody>
          <a:bodyPr wrap="none" rtlCol="0">
            <a:spAutoFit/>
          </a:bodyPr>
          <a:lstStyle/>
          <a:p>
            <a:r>
              <a:rPr lang="en-US" b="1" dirty="0" smtClean="0"/>
              <a:t>Conservative Temperature</a:t>
            </a:r>
            <a:endParaRPr lang="en-US" b="1" dirty="0"/>
          </a:p>
        </p:txBody>
      </p:sp>
      <p:sp>
        <p:nvSpPr>
          <p:cNvPr id="21" name="TextBox 20"/>
          <p:cNvSpPr txBox="1"/>
          <p:nvPr/>
        </p:nvSpPr>
        <p:spPr>
          <a:xfrm>
            <a:off x="1877290" y="2488727"/>
            <a:ext cx="9311908" cy="369332"/>
          </a:xfrm>
          <a:prstGeom prst="rect">
            <a:avLst/>
          </a:prstGeom>
          <a:noFill/>
        </p:spPr>
        <p:txBody>
          <a:bodyPr wrap="none" rtlCol="0">
            <a:spAutoFit/>
          </a:bodyPr>
          <a:lstStyle/>
          <a:p>
            <a:r>
              <a:rPr lang="en-US" i="1" dirty="0" smtClean="0"/>
              <a:t>Mean ship sections of different properties (averaged over 5 research cruises between 2013 - 2018)</a:t>
            </a:r>
            <a:endParaRPr lang="en-US" i="1" dirty="0"/>
          </a:p>
        </p:txBody>
      </p:sp>
      <p:sp>
        <p:nvSpPr>
          <p:cNvPr id="53" name="Rectangle 52">
            <a:hlinkClick r:id="rId16"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54" name="Picture 5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55" name="Picture 54">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57" name="Picture 5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3" name="Picture 4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7" name="Picture 4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56" name="Picture 5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172864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84815" y="2653095"/>
            <a:ext cx="4016251" cy="1724172"/>
          </a:xfrm>
          <a:prstGeom prst="rect">
            <a:avLst/>
          </a:prstGeom>
          <a:solidFill>
            <a:schemeClr val="accent3">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84815" y="2646956"/>
            <a:ext cx="4016251" cy="841311"/>
          </a:xfrm>
          <a:prstGeom prst="rect">
            <a:avLst/>
          </a:prstGeom>
          <a:solidFill>
            <a:schemeClr val="accent4">
              <a:lumMod val="20000"/>
              <a:lumOff val="80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3"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2" name="Rectangle 51">
            <a:hlinkClick r:id="rId6"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22" name="Straight Connector 21"/>
          <p:cNvCxnSpPr/>
          <p:nvPr/>
        </p:nvCxnSpPr>
        <p:spPr>
          <a:xfrm flipH="1" flipV="1">
            <a:off x="5073182" y="1929820"/>
            <a:ext cx="298" cy="144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1" idx="1"/>
          </p:cNvCxnSpPr>
          <p:nvPr/>
        </p:nvCxnSpPr>
        <p:spPr>
          <a:xfrm flipH="1" flipV="1">
            <a:off x="6044040" y="2158637"/>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Surface layer</a:t>
            </a:r>
            <a:endParaRPr lang="en-US" b="1" dirty="0">
              <a:solidFill>
                <a:schemeClr val="tx1"/>
              </a:solidFill>
            </a:endParaRPr>
          </a:p>
        </p:txBody>
      </p:sp>
      <p:sp>
        <p:nvSpPr>
          <p:cNvPr id="24" name="Rectangle 23">
            <a:hlinkClick r:id="rId8" action="ppaction://hlinksldjump"/>
          </p:cNvPr>
          <p:cNvSpPr/>
          <p:nvPr/>
        </p:nvSpPr>
        <p:spPr>
          <a:xfrm>
            <a:off x="4102622" y="2010001"/>
            <a:ext cx="1941418"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Layer</a:t>
            </a:r>
            <a:r>
              <a:rPr lang="en-US" sz="1200" b="1" dirty="0" smtClean="0">
                <a:solidFill>
                  <a:schemeClr val="tx1"/>
                </a:solidFill>
              </a:rPr>
              <a:t> </a:t>
            </a:r>
            <a:r>
              <a:rPr lang="en-US" sz="1200" dirty="0" smtClean="0">
                <a:solidFill>
                  <a:schemeClr val="tx1"/>
                </a:solidFill>
              </a:rPr>
              <a:t>boundaries</a:t>
            </a:r>
            <a:endParaRPr lang="en-US" sz="1200" dirty="0">
              <a:solidFill>
                <a:schemeClr val="tx1"/>
              </a:solidFill>
            </a:endParaRPr>
          </a:p>
        </p:txBody>
      </p:sp>
      <p:sp>
        <p:nvSpPr>
          <p:cNvPr id="26" name="Rectangle 25">
            <a:hlinkClick r:id="rId9"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cxnSp>
        <p:nvCxnSpPr>
          <p:cNvPr id="31" name="Straight Connector 30"/>
          <p:cNvCxnSpPr/>
          <p:nvPr/>
        </p:nvCxnSpPr>
        <p:spPr>
          <a:xfrm flipH="1" flipV="1">
            <a:off x="8055789" y="2156451"/>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6127028" y="2013562"/>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Ekman divergence</a:t>
            </a:r>
            <a:endParaRPr lang="en-US" sz="1200" dirty="0">
              <a:solidFill>
                <a:schemeClr val="tx1"/>
              </a:solidFill>
            </a:endParaRPr>
          </a:p>
        </p:txBody>
      </p:sp>
      <p:cxnSp>
        <p:nvCxnSpPr>
          <p:cNvPr id="32" name="Straight Connector 31"/>
          <p:cNvCxnSpPr/>
          <p:nvPr/>
        </p:nvCxnSpPr>
        <p:spPr>
          <a:xfrm flipH="1" flipV="1">
            <a:off x="10084511" y="2154363"/>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hlinkClick r:id="rId11" action="ppaction://hlinksldjump"/>
          </p:cNvPr>
          <p:cNvSpPr/>
          <p:nvPr/>
        </p:nvSpPr>
        <p:spPr>
          <a:xfrm>
            <a:off x="10165765" y="2008601"/>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Net transport</a:t>
            </a:r>
            <a:endParaRPr lang="en-US" sz="1200" dirty="0">
              <a:solidFill>
                <a:schemeClr val="tx1"/>
              </a:solidFill>
            </a:endParaRPr>
          </a:p>
        </p:txBody>
      </p:sp>
      <p:sp>
        <p:nvSpPr>
          <p:cNvPr id="30" name="Rectangle 29">
            <a:hlinkClick r:id="rId12" action="ppaction://hlinksldjump"/>
          </p:cNvPr>
          <p:cNvSpPr/>
          <p:nvPr/>
        </p:nvSpPr>
        <p:spPr>
          <a:xfrm>
            <a:off x="8142244" y="2010000"/>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Geostrophic contribution</a:t>
            </a:r>
            <a:endParaRPr lang="en-US" sz="1200" dirty="0">
              <a:solidFill>
                <a:schemeClr val="tx1"/>
              </a:solidFill>
            </a:endParaRPr>
          </a:p>
        </p:txBody>
      </p:sp>
      <p:graphicFrame>
        <p:nvGraphicFramePr>
          <p:cNvPr id="14" name="Diagram 13"/>
          <p:cNvGraphicFramePr/>
          <p:nvPr>
            <p:extLst>
              <p:ext uri="{D42A27DB-BD31-4B8C-83A1-F6EECF244321}">
                <p14:modId xmlns:p14="http://schemas.microsoft.com/office/powerpoint/2010/main" val="228311955"/>
              </p:ext>
            </p:extLst>
          </p:nvPr>
        </p:nvGraphicFramePr>
        <p:xfrm>
          <a:off x="3258583" y="2350541"/>
          <a:ext cx="7977539" cy="484782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37" name="Picture 36">
            <a:hlinkClick r:id="rId9"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8" name="Picture 3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cxnSp>
        <p:nvCxnSpPr>
          <p:cNvPr id="40" name="Straight Arrow Connector 39"/>
          <p:cNvCxnSpPr/>
          <p:nvPr/>
        </p:nvCxnSpPr>
        <p:spPr>
          <a:xfrm>
            <a:off x="2903371" y="2995008"/>
            <a:ext cx="90000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807609" y="2995008"/>
            <a:ext cx="900000" cy="116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18220" y="2985252"/>
            <a:ext cx="0" cy="108000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1996998" y="2985252"/>
            <a:ext cx="1324" cy="108000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326612" y="2985251"/>
            <a:ext cx="6040" cy="1080000"/>
          </a:xfrm>
          <a:prstGeom prst="line">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039460" y="2975469"/>
            <a:ext cx="0" cy="108000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flipV="1">
            <a:off x="2602680" y="2990243"/>
            <a:ext cx="1324" cy="108000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2903371" y="4054306"/>
            <a:ext cx="900000" cy="116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807609" y="4065251"/>
            <a:ext cx="90000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2" name="Picture 4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3" name="Picture 4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5" name="Picture 4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475368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99" y="2369107"/>
            <a:ext cx="4990614" cy="3742960"/>
          </a:xfrm>
          <a:prstGeom prst="rect">
            <a:avLst/>
          </a:prstGeom>
        </p:spPr>
      </p:pic>
      <p:sp>
        <p:nvSpPr>
          <p:cNvPr id="24" name="Rectangle 23"/>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Surface layer</a:t>
            </a:r>
            <a:endParaRPr lang="en-US" b="1" dirty="0">
              <a:solidFill>
                <a:schemeClr val="tx1"/>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20" name="Straight Connector 19"/>
          <p:cNvCxnSpPr/>
          <p:nvPr/>
        </p:nvCxnSpPr>
        <p:spPr>
          <a:xfrm flipH="1" flipV="1">
            <a:off x="5073182" y="1929820"/>
            <a:ext cx="298" cy="144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6044040" y="2158637"/>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6127028" y="2013562"/>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Ekman divergence</a:t>
            </a:r>
            <a:endParaRPr lang="en-US" sz="1200" dirty="0">
              <a:solidFill>
                <a:schemeClr val="tx1"/>
              </a:solidFill>
            </a:endParaRPr>
          </a:p>
        </p:txBody>
      </p:sp>
      <p:sp>
        <p:nvSpPr>
          <p:cNvPr id="23" name="Rectangle 22">
            <a:hlinkClick r:id="rId10" action="ppaction://hlinksldjump"/>
          </p:cNvPr>
          <p:cNvSpPr/>
          <p:nvPr/>
        </p:nvSpPr>
        <p:spPr>
          <a:xfrm>
            <a:off x="4102622" y="2010001"/>
            <a:ext cx="1941418"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Layer boundaries</a:t>
            </a:r>
            <a:endParaRPr lang="en-US" sz="1200" b="1" dirty="0">
              <a:solidFill>
                <a:schemeClr val="tx1"/>
              </a:solidFill>
            </a:endParaRPr>
          </a:p>
        </p:txBody>
      </p:sp>
      <p:pic>
        <p:nvPicPr>
          <p:cNvPr id="7" name="Picture 6"/>
          <p:cNvPicPr>
            <a:picLocks noChangeAspect="1"/>
          </p:cNvPicPr>
          <p:nvPr/>
        </p:nvPicPr>
        <p:blipFill rotWithShape="1">
          <a:blip r:embed="rId11">
            <a:extLst>
              <a:ext uri="{28A0092B-C50C-407E-A947-70E740481C1C}">
                <a14:useLocalDpi xmlns:a14="http://schemas.microsoft.com/office/drawing/2010/main" val="0"/>
              </a:ext>
            </a:extLst>
          </a:blip>
          <a:srcRect l="12471" t="23556" r="11224" b="26718"/>
          <a:stretch/>
        </p:blipFill>
        <p:spPr>
          <a:xfrm>
            <a:off x="6994778" y="3380009"/>
            <a:ext cx="4043645" cy="3410258"/>
          </a:xfrm>
          <a:prstGeom prst="rect">
            <a:avLst/>
          </a:prstGeom>
        </p:spPr>
      </p:pic>
      <p:sp>
        <p:nvSpPr>
          <p:cNvPr id="29" name="Rectangle 28"/>
          <p:cNvSpPr/>
          <p:nvPr/>
        </p:nvSpPr>
        <p:spPr>
          <a:xfrm>
            <a:off x="243182" y="5940110"/>
            <a:ext cx="4649450" cy="917890"/>
          </a:xfrm>
          <a:prstGeom prst="rect">
            <a:avLst/>
          </a:prstGeom>
        </p:spPr>
        <p:txBody>
          <a:bodyPr wrap="square">
            <a:spAutoFit/>
          </a:bodyPr>
          <a:lstStyle/>
          <a:p>
            <a:pPr algn="just"/>
            <a:r>
              <a:rPr lang="en-US" dirty="0" smtClean="0"/>
              <a:t>The depth at which the sign of meridional velocity changes from poleward to equatorward varies remarkably throughout the year.</a:t>
            </a:r>
            <a:endParaRPr lang="en-US" dirty="0"/>
          </a:p>
        </p:txBody>
      </p:sp>
      <p:sp>
        <p:nvSpPr>
          <p:cNvPr id="30" name="Rectangle 29">
            <a:hlinkClick r:id="rId12"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sp>
        <p:nvSpPr>
          <p:cNvPr id="31" name="Rectangle 30"/>
          <p:cNvSpPr/>
          <p:nvPr/>
        </p:nvSpPr>
        <p:spPr>
          <a:xfrm>
            <a:off x="6305797" y="2475095"/>
            <a:ext cx="5486151" cy="923330"/>
          </a:xfrm>
          <a:prstGeom prst="rect">
            <a:avLst/>
          </a:prstGeom>
        </p:spPr>
        <p:txBody>
          <a:bodyPr wrap="square">
            <a:spAutoFit/>
          </a:bodyPr>
          <a:lstStyle/>
          <a:p>
            <a:pPr algn="just"/>
            <a:r>
              <a:rPr lang="en-US" dirty="0" smtClean="0"/>
              <a:t>We therefore use seasonal means of Ekman depth as the interface between the upper and lower branch of the STCs which are estimated individually at each latitude.</a:t>
            </a:r>
            <a:endParaRPr lang="en-US" dirty="0"/>
          </a:p>
        </p:txBody>
      </p:sp>
      <p:cxnSp>
        <p:nvCxnSpPr>
          <p:cNvPr id="34" name="Straight Connector 33"/>
          <p:cNvCxnSpPr/>
          <p:nvPr/>
        </p:nvCxnSpPr>
        <p:spPr>
          <a:xfrm flipH="1" flipV="1">
            <a:off x="8055789" y="2156451"/>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0084511" y="2154363"/>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hlinkClick r:id="rId13" action="ppaction://hlinksldjump"/>
          </p:cNvPr>
          <p:cNvSpPr/>
          <p:nvPr/>
        </p:nvSpPr>
        <p:spPr>
          <a:xfrm>
            <a:off x="10165765" y="2008601"/>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Net transport</a:t>
            </a:r>
            <a:endParaRPr lang="en-US" sz="1200" dirty="0">
              <a:solidFill>
                <a:schemeClr val="tx1"/>
              </a:solidFill>
            </a:endParaRPr>
          </a:p>
        </p:txBody>
      </p:sp>
      <p:sp>
        <p:nvSpPr>
          <p:cNvPr id="37" name="Rectangle 36">
            <a:hlinkClick r:id="rId14" action="ppaction://hlinksldjump"/>
          </p:cNvPr>
          <p:cNvSpPr/>
          <p:nvPr/>
        </p:nvSpPr>
        <p:spPr>
          <a:xfrm>
            <a:off x="8142244" y="2010000"/>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Geostrophic contribution</a:t>
            </a:r>
            <a:endParaRPr lang="en-US" sz="1200" dirty="0">
              <a:solidFill>
                <a:schemeClr val="tx1"/>
              </a:solidFill>
            </a:endParaRPr>
          </a:p>
        </p:txBody>
      </p:sp>
      <p:pic>
        <p:nvPicPr>
          <p:cNvPr id="38" name="Picture 37">
            <a:hlinkClick r:id="rId12"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41" name="Picture 4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2" name="Picture 3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33" name="Picture 3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0" name="Picture 3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51806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pic>
        <p:nvPicPr>
          <p:cNvPr id="108" name="Picture 10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109" name="Picture 10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161" name="Picture 1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sp>
        <p:nvSpPr>
          <p:cNvPr id="5" name="TextBox 4"/>
          <p:cNvSpPr txBox="1"/>
          <p:nvPr/>
        </p:nvSpPr>
        <p:spPr>
          <a:xfrm>
            <a:off x="3430653" y="3574474"/>
            <a:ext cx="4839915" cy="830997"/>
          </a:xfrm>
          <a:prstGeom prst="rect">
            <a:avLst/>
          </a:prstGeom>
          <a:noFill/>
        </p:spPr>
        <p:txBody>
          <a:bodyPr wrap="none" rtlCol="0">
            <a:spAutoFit/>
          </a:bodyPr>
          <a:lstStyle/>
          <a:p>
            <a:r>
              <a:rPr lang="en-US" sz="4800" b="1" dirty="0" smtClean="0"/>
              <a:t>@ PICO screen 4.3</a:t>
            </a:r>
            <a:endParaRPr lang="en-US" sz="4800" b="1" dirty="0"/>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984888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Surface layer</a:t>
            </a:r>
            <a:endParaRPr lang="en-US" b="1" dirty="0">
              <a:solidFill>
                <a:schemeClr val="tx1"/>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TextBox 17"/>
          <p:cNvSpPr txBox="1"/>
          <p:nvPr/>
        </p:nvSpPr>
        <p:spPr>
          <a:xfrm>
            <a:off x="58977" y="5608623"/>
            <a:ext cx="4426535" cy="1200329"/>
          </a:xfrm>
          <a:prstGeom prst="rect">
            <a:avLst/>
          </a:prstGeom>
          <a:noFill/>
        </p:spPr>
        <p:txBody>
          <a:bodyPr wrap="square" rtlCol="0">
            <a:spAutoFit/>
          </a:bodyPr>
          <a:lstStyle/>
          <a:p>
            <a:pPr algn="just"/>
            <a:r>
              <a:rPr lang="de-DE" dirty="0" err="1" smtClean="0"/>
              <a:t>Symmetric</a:t>
            </a:r>
            <a:r>
              <a:rPr lang="de-DE" dirty="0" smtClean="0"/>
              <a:t> </a:t>
            </a:r>
            <a:r>
              <a:rPr lang="de-DE" dirty="0" err="1" smtClean="0">
                <a:sym typeface="Wingdings"/>
              </a:rPr>
              <a:t>Ekman</a:t>
            </a:r>
            <a:r>
              <a:rPr lang="de-DE" dirty="0" smtClean="0">
                <a:sym typeface="Wingdings"/>
              </a:rPr>
              <a:t> </a:t>
            </a:r>
            <a:r>
              <a:rPr lang="de-DE" dirty="0" err="1" smtClean="0">
                <a:sym typeface="Wingdings"/>
              </a:rPr>
              <a:t>divergence</a:t>
            </a:r>
            <a:r>
              <a:rPr lang="de-DE" dirty="0" smtClean="0">
                <a:sym typeface="Wingdings"/>
              </a:rPr>
              <a:t> </a:t>
            </a:r>
            <a:r>
              <a:rPr lang="de-DE" dirty="0" err="1" smtClean="0">
                <a:sym typeface="Wingdings"/>
              </a:rPr>
              <a:t>about</a:t>
            </a:r>
            <a:r>
              <a:rPr lang="de-DE" dirty="0" smtClean="0">
                <a:sym typeface="Wingdings"/>
              </a:rPr>
              <a:t> 10°N </a:t>
            </a:r>
            <a:r>
              <a:rPr lang="de-DE" dirty="0" err="1" smtClean="0">
                <a:sym typeface="Wingdings"/>
              </a:rPr>
              <a:t>to</a:t>
            </a:r>
            <a:r>
              <a:rPr lang="de-DE" dirty="0" smtClean="0">
                <a:sym typeface="Wingdings"/>
              </a:rPr>
              <a:t> 10°S </a:t>
            </a:r>
            <a:r>
              <a:rPr lang="de-DE" dirty="0" err="1" smtClean="0">
                <a:sym typeface="Wingdings"/>
              </a:rPr>
              <a:t>of</a:t>
            </a:r>
            <a:r>
              <a:rPr lang="de-DE" dirty="0" smtClean="0">
                <a:sym typeface="Wingdings"/>
              </a:rPr>
              <a:t> </a:t>
            </a:r>
            <a:r>
              <a:rPr lang="de-DE" dirty="0" err="1" smtClean="0">
                <a:sym typeface="Wingdings"/>
              </a:rPr>
              <a:t>approximately</a:t>
            </a:r>
            <a:r>
              <a:rPr lang="de-DE" dirty="0" smtClean="0">
                <a:sym typeface="Wingdings"/>
              </a:rPr>
              <a:t> 20 Sv (</a:t>
            </a:r>
            <a:r>
              <a:rPr lang="de-DE" dirty="0" err="1" smtClean="0">
                <a:sym typeface="Wingdings"/>
              </a:rPr>
              <a:t>small</a:t>
            </a:r>
            <a:r>
              <a:rPr lang="de-DE" dirty="0" smtClean="0">
                <a:sym typeface="Wingdings"/>
              </a:rPr>
              <a:t> </a:t>
            </a:r>
            <a:r>
              <a:rPr lang="de-DE" dirty="0" err="1" smtClean="0">
                <a:sym typeface="Wingdings"/>
              </a:rPr>
              <a:t>spread</a:t>
            </a:r>
            <a:r>
              <a:rPr lang="de-DE" dirty="0" smtClean="0">
                <a:sym typeface="Wingdings"/>
              </a:rPr>
              <a:t> </a:t>
            </a:r>
            <a:r>
              <a:rPr lang="de-DE" dirty="0" err="1" smtClean="0">
                <a:sym typeface="Wingdings"/>
              </a:rPr>
              <a:t>for</a:t>
            </a:r>
            <a:r>
              <a:rPr lang="de-DE" dirty="0" smtClean="0">
                <a:sym typeface="Wingdings"/>
              </a:rPr>
              <a:t> different </a:t>
            </a:r>
            <a:r>
              <a:rPr lang="de-DE" dirty="0" err="1" smtClean="0">
                <a:sym typeface="Wingdings"/>
              </a:rPr>
              <a:t>products</a:t>
            </a:r>
            <a:r>
              <a:rPr lang="de-DE" dirty="0" smtClean="0">
                <a:sym typeface="Wingdings"/>
              </a:rPr>
              <a:t> </a:t>
            </a:r>
            <a:r>
              <a:rPr lang="de-DE" dirty="0" err="1" smtClean="0">
                <a:sym typeface="Wingdings"/>
              </a:rPr>
              <a:t>with</a:t>
            </a:r>
            <a:r>
              <a:rPr lang="de-DE" dirty="0" smtClean="0">
                <a:sym typeface="Wingdings"/>
              </a:rPr>
              <a:t> different horizontal </a:t>
            </a:r>
            <a:r>
              <a:rPr lang="de-DE" dirty="0" err="1" smtClean="0">
                <a:sym typeface="Wingdings"/>
              </a:rPr>
              <a:t>resolution</a:t>
            </a:r>
            <a:r>
              <a:rPr lang="de-DE" dirty="0" smtClean="0">
                <a:sym typeface="Wingdings"/>
              </a:rPr>
              <a:t> </a:t>
            </a:r>
            <a:r>
              <a:rPr lang="de-DE" dirty="0" err="1" smtClean="0">
                <a:sym typeface="Wingdings"/>
              </a:rPr>
              <a:t>covering</a:t>
            </a:r>
            <a:r>
              <a:rPr lang="de-DE" dirty="0" smtClean="0">
                <a:sym typeface="Wingdings"/>
              </a:rPr>
              <a:t> different time </a:t>
            </a:r>
            <a:r>
              <a:rPr lang="de-DE" dirty="0" err="1" smtClean="0">
                <a:sym typeface="Wingdings"/>
              </a:rPr>
              <a:t>periods</a:t>
            </a:r>
            <a:r>
              <a:rPr lang="de-DE" dirty="0" smtClean="0">
                <a:sym typeface="Wingdings"/>
              </a:rPr>
              <a:t>).</a:t>
            </a:r>
            <a:endParaRPr lang="en-US" dirty="0"/>
          </a:p>
        </p:txBody>
      </p:sp>
      <p:cxnSp>
        <p:nvCxnSpPr>
          <p:cNvPr id="19" name="Straight Connector 18"/>
          <p:cNvCxnSpPr/>
          <p:nvPr/>
        </p:nvCxnSpPr>
        <p:spPr>
          <a:xfrm flipH="1" flipV="1">
            <a:off x="5073182" y="1929820"/>
            <a:ext cx="298" cy="144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044040" y="2158637"/>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6127028" y="2013562"/>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Ekman divergence</a:t>
            </a:r>
            <a:endParaRPr lang="en-US" sz="1200" b="1" dirty="0">
              <a:solidFill>
                <a:schemeClr val="tx1"/>
              </a:solidFill>
            </a:endParaRPr>
          </a:p>
        </p:txBody>
      </p:sp>
      <p:sp>
        <p:nvSpPr>
          <p:cNvPr id="22" name="Rectangle 21">
            <a:hlinkClick r:id="rId6" action="ppaction://hlinksldjump"/>
          </p:cNvPr>
          <p:cNvSpPr/>
          <p:nvPr/>
        </p:nvSpPr>
        <p:spPr>
          <a:xfrm>
            <a:off x="4102622" y="2010001"/>
            <a:ext cx="1941418"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Layer boundaries</a:t>
            </a:r>
            <a:endParaRPr lang="en-US" sz="1200" dirty="0">
              <a:solidFill>
                <a:schemeClr val="tx1"/>
              </a:solidFill>
            </a:endParaRPr>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0421" y="2487419"/>
            <a:ext cx="4043645" cy="3032518"/>
          </a:xfrm>
          <a:prstGeom prst="rect">
            <a:avLst/>
          </a:prstGeom>
        </p:spPr>
      </p:pic>
      <p:pic>
        <p:nvPicPr>
          <p:cNvPr id="9" name="Picture 8"/>
          <p:cNvPicPr>
            <a:picLocks noChangeAspect="1"/>
          </p:cNvPicPr>
          <p:nvPr/>
        </p:nvPicPr>
        <p:blipFill rotWithShape="1">
          <a:blip r:embed="rId11">
            <a:extLst>
              <a:ext uri="{28A0092B-C50C-407E-A947-70E740481C1C}">
                <a14:useLocalDpi xmlns:a14="http://schemas.microsoft.com/office/drawing/2010/main" val="0"/>
              </a:ext>
            </a:extLst>
          </a:blip>
          <a:srcRect l="5588" t="26184" r="6774" b="28310"/>
          <a:stretch/>
        </p:blipFill>
        <p:spPr>
          <a:xfrm>
            <a:off x="5357042" y="2711820"/>
            <a:ext cx="6533850" cy="2544372"/>
          </a:xfrm>
          <a:prstGeom prst="rect">
            <a:avLst/>
          </a:prstGeom>
        </p:spPr>
      </p:pic>
      <p:sp>
        <p:nvSpPr>
          <p:cNvPr id="26" name="TextBox 25"/>
          <p:cNvSpPr txBox="1"/>
          <p:nvPr/>
        </p:nvSpPr>
        <p:spPr>
          <a:xfrm>
            <a:off x="5357042" y="5608623"/>
            <a:ext cx="6437597" cy="923330"/>
          </a:xfrm>
          <a:prstGeom prst="rect">
            <a:avLst/>
          </a:prstGeom>
          <a:noFill/>
        </p:spPr>
        <p:txBody>
          <a:bodyPr wrap="square" rtlCol="0">
            <a:spAutoFit/>
          </a:bodyPr>
          <a:lstStyle/>
          <a:p>
            <a:pPr algn="just"/>
            <a:r>
              <a:rPr lang="de-DE" dirty="0" err="1" smtClean="0"/>
              <a:t>Intensified</a:t>
            </a:r>
            <a:r>
              <a:rPr lang="de-DE" dirty="0" smtClean="0"/>
              <a:t> </a:t>
            </a:r>
            <a:r>
              <a:rPr lang="de-DE" dirty="0" err="1" smtClean="0"/>
              <a:t>poleward</a:t>
            </a:r>
            <a:r>
              <a:rPr lang="de-DE" dirty="0" smtClean="0"/>
              <a:t> </a:t>
            </a:r>
            <a:r>
              <a:rPr lang="de-DE" dirty="0" err="1" smtClean="0">
                <a:sym typeface="Wingdings"/>
              </a:rPr>
              <a:t>Ekman</a:t>
            </a:r>
            <a:r>
              <a:rPr lang="de-DE" dirty="0" smtClean="0">
                <a:sym typeface="Wingdings"/>
              </a:rPr>
              <a:t> </a:t>
            </a:r>
            <a:r>
              <a:rPr lang="de-DE" dirty="0" err="1" smtClean="0">
                <a:sym typeface="Wingdings"/>
              </a:rPr>
              <a:t>transport</a:t>
            </a:r>
            <a:r>
              <a:rPr lang="de-DE" dirty="0" smtClean="0">
                <a:sym typeface="Wingdings"/>
              </a:rPr>
              <a:t> at </a:t>
            </a:r>
            <a:r>
              <a:rPr lang="de-DE" dirty="0" err="1" smtClean="0">
                <a:sym typeface="Wingdings"/>
              </a:rPr>
              <a:t>the</a:t>
            </a:r>
            <a:r>
              <a:rPr lang="de-DE" dirty="0" smtClean="0">
                <a:sym typeface="Wingdings"/>
              </a:rPr>
              <a:t> western </a:t>
            </a:r>
            <a:r>
              <a:rPr lang="de-DE" dirty="0" err="1" smtClean="0">
                <a:sym typeface="Wingdings"/>
              </a:rPr>
              <a:t>boundary</a:t>
            </a:r>
            <a:r>
              <a:rPr lang="de-DE" dirty="0" smtClean="0">
                <a:sym typeface="Wingdings"/>
              </a:rPr>
              <a:t> but </a:t>
            </a:r>
            <a:r>
              <a:rPr lang="de-DE" dirty="0" err="1" smtClean="0">
                <a:sym typeface="Wingdings"/>
              </a:rPr>
              <a:t>close</a:t>
            </a:r>
            <a:r>
              <a:rPr lang="de-DE" dirty="0" smtClean="0">
                <a:sym typeface="Wingdings"/>
              </a:rPr>
              <a:t> </a:t>
            </a:r>
            <a:r>
              <a:rPr lang="de-DE" dirty="0" err="1" smtClean="0">
                <a:sym typeface="Wingdings"/>
              </a:rPr>
              <a:t>to</a:t>
            </a:r>
            <a:r>
              <a:rPr lang="de-DE" dirty="0" smtClean="0">
                <a:sym typeface="Wingdings"/>
              </a:rPr>
              <a:t> </a:t>
            </a:r>
            <a:r>
              <a:rPr lang="de-DE" dirty="0" err="1" smtClean="0">
                <a:sym typeface="Wingdings"/>
              </a:rPr>
              <a:t>zero</a:t>
            </a:r>
            <a:r>
              <a:rPr lang="de-DE" dirty="0" smtClean="0">
                <a:sym typeface="Wingdings"/>
              </a:rPr>
              <a:t> </a:t>
            </a:r>
            <a:r>
              <a:rPr lang="de-DE" dirty="0" err="1" smtClean="0">
                <a:sym typeface="Wingdings"/>
              </a:rPr>
              <a:t>and</a:t>
            </a:r>
            <a:r>
              <a:rPr lang="de-DE" dirty="0" smtClean="0">
                <a:sym typeface="Wingdings"/>
              </a:rPr>
              <a:t> </a:t>
            </a:r>
            <a:r>
              <a:rPr lang="de-DE" dirty="0" err="1" smtClean="0">
                <a:sym typeface="Wingdings"/>
              </a:rPr>
              <a:t>equatorward</a:t>
            </a:r>
            <a:r>
              <a:rPr lang="de-DE" dirty="0" smtClean="0">
                <a:sym typeface="Wingdings"/>
              </a:rPr>
              <a:t> at </a:t>
            </a:r>
            <a:r>
              <a:rPr lang="de-DE" dirty="0" err="1" smtClean="0">
                <a:sym typeface="Wingdings"/>
              </a:rPr>
              <a:t>the</a:t>
            </a:r>
            <a:r>
              <a:rPr lang="de-DE" dirty="0" smtClean="0">
                <a:sym typeface="Wingdings"/>
              </a:rPr>
              <a:t> </a:t>
            </a:r>
            <a:r>
              <a:rPr lang="de-DE" dirty="0" err="1" smtClean="0">
                <a:sym typeface="Wingdings"/>
              </a:rPr>
              <a:t>eastern</a:t>
            </a:r>
            <a:r>
              <a:rPr lang="de-DE" dirty="0" smtClean="0">
                <a:sym typeface="Wingdings"/>
              </a:rPr>
              <a:t> </a:t>
            </a:r>
            <a:r>
              <a:rPr lang="de-DE" dirty="0" err="1" smtClean="0">
                <a:sym typeface="Wingdings"/>
              </a:rPr>
              <a:t>boundary</a:t>
            </a:r>
            <a:r>
              <a:rPr lang="de-DE" dirty="0" smtClean="0">
                <a:sym typeface="Wingdings"/>
              </a:rPr>
              <a:t> (</a:t>
            </a:r>
            <a:r>
              <a:rPr lang="de-DE" dirty="0" err="1" smtClean="0">
                <a:sym typeface="Wingdings"/>
              </a:rPr>
              <a:t>Figure</a:t>
            </a:r>
            <a:r>
              <a:rPr lang="de-DE" dirty="0" smtClean="0">
                <a:sym typeface="Wingdings"/>
              </a:rPr>
              <a:t> </a:t>
            </a:r>
            <a:r>
              <a:rPr lang="de-DE" dirty="0" err="1" smtClean="0">
                <a:sym typeface="Wingdings"/>
              </a:rPr>
              <a:t>generated</a:t>
            </a:r>
            <a:r>
              <a:rPr lang="de-DE" dirty="0" smtClean="0">
                <a:sym typeface="Wingdings"/>
              </a:rPr>
              <a:t> </a:t>
            </a:r>
            <a:r>
              <a:rPr lang="de-DE" dirty="0" err="1" smtClean="0">
                <a:sym typeface="Wingdings"/>
              </a:rPr>
              <a:t>with</a:t>
            </a:r>
            <a:r>
              <a:rPr lang="de-DE" dirty="0" smtClean="0">
                <a:sym typeface="Wingdings"/>
              </a:rPr>
              <a:t> ASCAT wind </a:t>
            </a:r>
            <a:r>
              <a:rPr lang="de-DE" dirty="0" err="1" smtClean="0">
                <a:sym typeface="Wingdings"/>
              </a:rPr>
              <a:t>data</a:t>
            </a:r>
            <a:r>
              <a:rPr lang="de-DE" dirty="0" smtClean="0">
                <a:sym typeface="Wingdings"/>
              </a:rPr>
              <a:t>) </a:t>
            </a:r>
            <a:endParaRPr lang="en-US" dirty="0"/>
          </a:p>
        </p:txBody>
      </p:sp>
      <p:sp>
        <p:nvSpPr>
          <p:cNvPr id="27" name="Rectangle 26">
            <a:hlinkClick r:id="rId12"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cxnSp>
        <p:nvCxnSpPr>
          <p:cNvPr id="30" name="Straight Connector 29"/>
          <p:cNvCxnSpPr/>
          <p:nvPr/>
        </p:nvCxnSpPr>
        <p:spPr>
          <a:xfrm flipH="1" flipV="1">
            <a:off x="8055789" y="2156451"/>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10084511" y="2154363"/>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hlinkClick r:id="rId13" action="ppaction://hlinksldjump"/>
          </p:cNvPr>
          <p:cNvSpPr/>
          <p:nvPr/>
        </p:nvSpPr>
        <p:spPr>
          <a:xfrm>
            <a:off x="10165765" y="2008601"/>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Net transport</a:t>
            </a:r>
            <a:endParaRPr lang="en-US" sz="1200" dirty="0">
              <a:solidFill>
                <a:schemeClr val="tx1"/>
              </a:solidFill>
            </a:endParaRPr>
          </a:p>
        </p:txBody>
      </p:sp>
      <p:sp>
        <p:nvSpPr>
          <p:cNvPr id="33" name="Rectangle 32">
            <a:hlinkClick r:id="rId14" action="ppaction://hlinksldjump"/>
          </p:cNvPr>
          <p:cNvSpPr/>
          <p:nvPr/>
        </p:nvSpPr>
        <p:spPr>
          <a:xfrm>
            <a:off x="8142244" y="2010000"/>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Geostrophic contribution</a:t>
            </a:r>
            <a:endParaRPr lang="en-US" sz="1200" dirty="0">
              <a:solidFill>
                <a:schemeClr val="tx1"/>
              </a:solidFill>
            </a:endParaRPr>
          </a:p>
        </p:txBody>
      </p:sp>
      <p:pic>
        <p:nvPicPr>
          <p:cNvPr id="34" name="Picture 3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06938" y="4003678"/>
            <a:ext cx="466244" cy="424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TextBox 34"/>
          <p:cNvSpPr txBox="1"/>
          <p:nvPr/>
        </p:nvSpPr>
        <p:spPr>
          <a:xfrm>
            <a:off x="1356646" y="2711820"/>
            <a:ext cx="646331" cy="369332"/>
          </a:xfrm>
          <a:prstGeom prst="rect">
            <a:avLst/>
          </a:prstGeom>
          <a:noFill/>
        </p:spPr>
        <p:txBody>
          <a:bodyPr wrap="none" rtlCol="0">
            <a:spAutoFit/>
          </a:bodyPr>
          <a:lstStyle/>
          <a:p>
            <a:r>
              <a:rPr lang="en-US" b="1" dirty="0" smtClean="0"/>
              <a:t>10°N</a:t>
            </a:r>
            <a:endParaRPr lang="en-US" b="1" dirty="0"/>
          </a:p>
        </p:txBody>
      </p:sp>
      <p:sp>
        <p:nvSpPr>
          <p:cNvPr id="36" name="TextBox 35"/>
          <p:cNvSpPr txBox="1"/>
          <p:nvPr/>
        </p:nvSpPr>
        <p:spPr>
          <a:xfrm>
            <a:off x="1396721" y="4615344"/>
            <a:ext cx="606256" cy="369332"/>
          </a:xfrm>
          <a:prstGeom prst="rect">
            <a:avLst/>
          </a:prstGeom>
          <a:noFill/>
        </p:spPr>
        <p:txBody>
          <a:bodyPr wrap="none" rtlCol="0">
            <a:spAutoFit/>
          </a:bodyPr>
          <a:lstStyle/>
          <a:p>
            <a:r>
              <a:rPr lang="en-US" b="1" dirty="0" smtClean="0"/>
              <a:t>10°S</a:t>
            </a:r>
            <a:endParaRPr lang="en-US" b="1" dirty="0"/>
          </a:p>
        </p:txBody>
      </p:sp>
      <p:pic>
        <p:nvPicPr>
          <p:cNvPr id="37" name="Picture 36">
            <a:hlinkClick r:id="rId12"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8" name="Picture 37">
            <a:hlinkClick r:id="rId9"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40" name="Picture 3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9" name="Picture 3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3" name="Picture 4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4" name="Picture 4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067489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Surface layer</a:t>
            </a:r>
            <a:endParaRPr lang="en-US" b="1" dirty="0">
              <a:solidFill>
                <a:schemeClr val="tx1"/>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TextBox 17"/>
          <p:cNvSpPr txBox="1"/>
          <p:nvPr/>
        </p:nvSpPr>
        <p:spPr>
          <a:xfrm>
            <a:off x="58977" y="5608623"/>
            <a:ext cx="4426535" cy="1200329"/>
          </a:xfrm>
          <a:prstGeom prst="rect">
            <a:avLst/>
          </a:prstGeom>
          <a:noFill/>
        </p:spPr>
        <p:txBody>
          <a:bodyPr wrap="square" rtlCol="0">
            <a:spAutoFit/>
          </a:bodyPr>
          <a:lstStyle/>
          <a:p>
            <a:pPr algn="just"/>
            <a:r>
              <a:rPr lang="de-DE" dirty="0" err="1" smtClean="0"/>
              <a:t>Symmetric</a:t>
            </a:r>
            <a:r>
              <a:rPr lang="de-DE" dirty="0" smtClean="0"/>
              <a:t> </a:t>
            </a:r>
            <a:r>
              <a:rPr lang="de-DE" dirty="0" err="1" smtClean="0">
                <a:sym typeface="Wingdings"/>
              </a:rPr>
              <a:t>Ekman</a:t>
            </a:r>
            <a:r>
              <a:rPr lang="de-DE" dirty="0" smtClean="0">
                <a:sym typeface="Wingdings"/>
              </a:rPr>
              <a:t> </a:t>
            </a:r>
            <a:r>
              <a:rPr lang="de-DE" dirty="0" err="1" smtClean="0">
                <a:sym typeface="Wingdings"/>
              </a:rPr>
              <a:t>divergence</a:t>
            </a:r>
            <a:r>
              <a:rPr lang="de-DE" dirty="0" smtClean="0">
                <a:sym typeface="Wingdings"/>
              </a:rPr>
              <a:t> </a:t>
            </a:r>
            <a:r>
              <a:rPr lang="de-DE" dirty="0" err="1" smtClean="0">
                <a:sym typeface="Wingdings"/>
              </a:rPr>
              <a:t>about</a:t>
            </a:r>
            <a:r>
              <a:rPr lang="de-DE" dirty="0" smtClean="0">
                <a:sym typeface="Wingdings"/>
              </a:rPr>
              <a:t> 10°N </a:t>
            </a:r>
            <a:r>
              <a:rPr lang="de-DE" dirty="0" err="1" smtClean="0">
                <a:sym typeface="Wingdings"/>
              </a:rPr>
              <a:t>to</a:t>
            </a:r>
            <a:r>
              <a:rPr lang="de-DE" dirty="0" smtClean="0">
                <a:sym typeface="Wingdings"/>
              </a:rPr>
              <a:t> 10°S </a:t>
            </a:r>
            <a:r>
              <a:rPr lang="de-DE" dirty="0" err="1" smtClean="0">
                <a:sym typeface="Wingdings"/>
              </a:rPr>
              <a:t>of</a:t>
            </a:r>
            <a:r>
              <a:rPr lang="de-DE" dirty="0" smtClean="0">
                <a:sym typeface="Wingdings"/>
              </a:rPr>
              <a:t> </a:t>
            </a:r>
            <a:r>
              <a:rPr lang="de-DE" dirty="0" err="1" smtClean="0">
                <a:sym typeface="Wingdings"/>
              </a:rPr>
              <a:t>approximately</a:t>
            </a:r>
            <a:r>
              <a:rPr lang="de-DE" dirty="0" smtClean="0">
                <a:sym typeface="Wingdings"/>
              </a:rPr>
              <a:t> 20 Sv (</a:t>
            </a:r>
            <a:r>
              <a:rPr lang="de-DE" dirty="0" err="1" smtClean="0">
                <a:sym typeface="Wingdings"/>
              </a:rPr>
              <a:t>small</a:t>
            </a:r>
            <a:r>
              <a:rPr lang="de-DE" dirty="0" smtClean="0">
                <a:sym typeface="Wingdings"/>
              </a:rPr>
              <a:t> </a:t>
            </a:r>
            <a:r>
              <a:rPr lang="de-DE" dirty="0" err="1" smtClean="0">
                <a:sym typeface="Wingdings"/>
              </a:rPr>
              <a:t>spread</a:t>
            </a:r>
            <a:r>
              <a:rPr lang="de-DE" dirty="0" smtClean="0">
                <a:sym typeface="Wingdings"/>
              </a:rPr>
              <a:t> </a:t>
            </a:r>
            <a:r>
              <a:rPr lang="de-DE" dirty="0" err="1" smtClean="0">
                <a:sym typeface="Wingdings"/>
              </a:rPr>
              <a:t>for</a:t>
            </a:r>
            <a:r>
              <a:rPr lang="de-DE" dirty="0" smtClean="0">
                <a:sym typeface="Wingdings"/>
              </a:rPr>
              <a:t> different </a:t>
            </a:r>
            <a:r>
              <a:rPr lang="de-DE" dirty="0" err="1" smtClean="0">
                <a:sym typeface="Wingdings"/>
              </a:rPr>
              <a:t>products</a:t>
            </a:r>
            <a:r>
              <a:rPr lang="de-DE" dirty="0" smtClean="0">
                <a:sym typeface="Wingdings"/>
              </a:rPr>
              <a:t> </a:t>
            </a:r>
            <a:r>
              <a:rPr lang="de-DE" dirty="0" err="1" smtClean="0">
                <a:sym typeface="Wingdings"/>
              </a:rPr>
              <a:t>with</a:t>
            </a:r>
            <a:r>
              <a:rPr lang="de-DE" dirty="0" smtClean="0">
                <a:sym typeface="Wingdings"/>
              </a:rPr>
              <a:t> different horizontal </a:t>
            </a:r>
            <a:r>
              <a:rPr lang="de-DE" dirty="0" err="1" smtClean="0">
                <a:sym typeface="Wingdings"/>
              </a:rPr>
              <a:t>resolution</a:t>
            </a:r>
            <a:r>
              <a:rPr lang="de-DE" dirty="0" smtClean="0">
                <a:sym typeface="Wingdings"/>
              </a:rPr>
              <a:t> </a:t>
            </a:r>
            <a:r>
              <a:rPr lang="de-DE" dirty="0" err="1" smtClean="0">
                <a:sym typeface="Wingdings"/>
              </a:rPr>
              <a:t>covering</a:t>
            </a:r>
            <a:r>
              <a:rPr lang="de-DE" dirty="0" smtClean="0">
                <a:sym typeface="Wingdings"/>
              </a:rPr>
              <a:t> different time </a:t>
            </a:r>
            <a:r>
              <a:rPr lang="de-DE" dirty="0" err="1" smtClean="0">
                <a:sym typeface="Wingdings"/>
              </a:rPr>
              <a:t>periods</a:t>
            </a:r>
            <a:r>
              <a:rPr lang="de-DE" dirty="0" smtClean="0">
                <a:sym typeface="Wingdings"/>
              </a:rPr>
              <a:t>).</a:t>
            </a:r>
            <a:endParaRPr lang="en-US" dirty="0"/>
          </a:p>
        </p:txBody>
      </p:sp>
      <p:cxnSp>
        <p:nvCxnSpPr>
          <p:cNvPr id="19" name="Straight Connector 18"/>
          <p:cNvCxnSpPr/>
          <p:nvPr/>
        </p:nvCxnSpPr>
        <p:spPr>
          <a:xfrm flipH="1" flipV="1">
            <a:off x="5073182" y="1929820"/>
            <a:ext cx="298" cy="144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044040" y="2158637"/>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6127028" y="2013562"/>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Ekman divergence</a:t>
            </a:r>
            <a:endParaRPr lang="en-US" sz="1200" b="1" dirty="0">
              <a:solidFill>
                <a:schemeClr val="tx1"/>
              </a:solidFill>
            </a:endParaRPr>
          </a:p>
        </p:txBody>
      </p:sp>
      <p:sp>
        <p:nvSpPr>
          <p:cNvPr id="22" name="Rectangle 21">
            <a:hlinkClick r:id="rId6" action="ppaction://hlinksldjump"/>
          </p:cNvPr>
          <p:cNvSpPr/>
          <p:nvPr/>
        </p:nvSpPr>
        <p:spPr>
          <a:xfrm>
            <a:off x="4102622" y="2010001"/>
            <a:ext cx="1941418"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Layer boundaries</a:t>
            </a:r>
            <a:endParaRPr lang="en-US" sz="1200" dirty="0">
              <a:solidFill>
                <a:schemeClr val="tx1"/>
              </a:solidFill>
            </a:endParaRPr>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0421" y="2487419"/>
            <a:ext cx="4043645" cy="3032518"/>
          </a:xfrm>
          <a:prstGeom prst="rect">
            <a:avLst/>
          </a:prstGeom>
        </p:spPr>
      </p:pic>
      <p:pic>
        <p:nvPicPr>
          <p:cNvPr id="9" name="Picture 8"/>
          <p:cNvPicPr>
            <a:picLocks noChangeAspect="1"/>
          </p:cNvPicPr>
          <p:nvPr/>
        </p:nvPicPr>
        <p:blipFill rotWithShape="1">
          <a:blip r:embed="rId11">
            <a:extLst>
              <a:ext uri="{28A0092B-C50C-407E-A947-70E740481C1C}">
                <a14:useLocalDpi xmlns:a14="http://schemas.microsoft.com/office/drawing/2010/main" val="0"/>
              </a:ext>
            </a:extLst>
          </a:blip>
          <a:srcRect l="5588" t="26184" r="6774" b="28310"/>
          <a:stretch/>
        </p:blipFill>
        <p:spPr>
          <a:xfrm>
            <a:off x="5357042" y="2711820"/>
            <a:ext cx="6533850" cy="2544372"/>
          </a:xfrm>
          <a:prstGeom prst="rect">
            <a:avLst/>
          </a:prstGeom>
        </p:spPr>
      </p:pic>
      <p:sp>
        <p:nvSpPr>
          <p:cNvPr id="26" name="TextBox 25"/>
          <p:cNvSpPr txBox="1"/>
          <p:nvPr/>
        </p:nvSpPr>
        <p:spPr>
          <a:xfrm>
            <a:off x="5357042" y="5608623"/>
            <a:ext cx="6437597" cy="923330"/>
          </a:xfrm>
          <a:prstGeom prst="rect">
            <a:avLst/>
          </a:prstGeom>
          <a:noFill/>
        </p:spPr>
        <p:txBody>
          <a:bodyPr wrap="square" rtlCol="0">
            <a:spAutoFit/>
          </a:bodyPr>
          <a:lstStyle/>
          <a:p>
            <a:pPr algn="just"/>
            <a:r>
              <a:rPr lang="de-DE" dirty="0" err="1" smtClean="0"/>
              <a:t>Intensified</a:t>
            </a:r>
            <a:r>
              <a:rPr lang="de-DE" dirty="0" smtClean="0"/>
              <a:t> </a:t>
            </a:r>
            <a:r>
              <a:rPr lang="de-DE" dirty="0" err="1" smtClean="0"/>
              <a:t>poleward</a:t>
            </a:r>
            <a:r>
              <a:rPr lang="de-DE" dirty="0" smtClean="0"/>
              <a:t> </a:t>
            </a:r>
            <a:r>
              <a:rPr lang="de-DE" dirty="0" err="1" smtClean="0">
                <a:sym typeface="Wingdings"/>
              </a:rPr>
              <a:t>Ekman</a:t>
            </a:r>
            <a:r>
              <a:rPr lang="de-DE" dirty="0" smtClean="0">
                <a:sym typeface="Wingdings"/>
              </a:rPr>
              <a:t> </a:t>
            </a:r>
            <a:r>
              <a:rPr lang="de-DE" dirty="0" err="1" smtClean="0">
                <a:sym typeface="Wingdings"/>
              </a:rPr>
              <a:t>transport</a:t>
            </a:r>
            <a:r>
              <a:rPr lang="de-DE" dirty="0" smtClean="0">
                <a:sym typeface="Wingdings"/>
              </a:rPr>
              <a:t> at </a:t>
            </a:r>
            <a:r>
              <a:rPr lang="de-DE" dirty="0" err="1" smtClean="0">
                <a:sym typeface="Wingdings"/>
              </a:rPr>
              <a:t>the</a:t>
            </a:r>
            <a:r>
              <a:rPr lang="de-DE" dirty="0" smtClean="0">
                <a:sym typeface="Wingdings"/>
              </a:rPr>
              <a:t> western </a:t>
            </a:r>
            <a:r>
              <a:rPr lang="de-DE" dirty="0" err="1" smtClean="0">
                <a:sym typeface="Wingdings"/>
              </a:rPr>
              <a:t>boundary</a:t>
            </a:r>
            <a:r>
              <a:rPr lang="de-DE" dirty="0" smtClean="0">
                <a:sym typeface="Wingdings"/>
              </a:rPr>
              <a:t> but </a:t>
            </a:r>
            <a:r>
              <a:rPr lang="de-DE" dirty="0" err="1" smtClean="0">
                <a:sym typeface="Wingdings"/>
              </a:rPr>
              <a:t>close</a:t>
            </a:r>
            <a:r>
              <a:rPr lang="de-DE" dirty="0" smtClean="0">
                <a:sym typeface="Wingdings"/>
              </a:rPr>
              <a:t> </a:t>
            </a:r>
            <a:r>
              <a:rPr lang="de-DE" dirty="0" err="1" smtClean="0">
                <a:sym typeface="Wingdings"/>
              </a:rPr>
              <a:t>to</a:t>
            </a:r>
            <a:r>
              <a:rPr lang="de-DE" dirty="0" smtClean="0">
                <a:sym typeface="Wingdings"/>
              </a:rPr>
              <a:t> </a:t>
            </a:r>
            <a:r>
              <a:rPr lang="de-DE" dirty="0" err="1" smtClean="0">
                <a:sym typeface="Wingdings"/>
              </a:rPr>
              <a:t>zero</a:t>
            </a:r>
            <a:r>
              <a:rPr lang="de-DE" dirty="0" smtClean="0">
                <a:sym typeface="Wingdings"/>
              </a:rPr>
              <a:t> </a:t>
            </a:r>
            <a:r>
              <a:rPr lang="de-DE" dirty="0" err="1" smtClean="0">
                <a:sym typeface="Wingdings"/>
              </a:rPr>
              <a:t>and</a:t>
            </a:r>
            <a:r>
              <a:rPr lang="de-DE" dirty="0" smtClean="0">
                <a:sym typeface="Wingdings"/>
              </a:rPr>
              <a:t> </a:t>
            </a:r>
            <a:r>
              <a:rPr lang="de-DE" dirty="0" err="1" smtClean="0">
                <a:sym typeface="Wingdings"/>
              </a:rPr>
              <a:t>equatorward</a:t>
            </a:r>
            <a:r>
              <a:rPr lang="de-DE" dirty="0" smtClean="0">
                <a:sym typeface="Wingdings"/>
              </a:rPr>
              <a:t> at </a:t>
            </a:r>
            <a:r>
              <a:rPr lang="de-DE" dirty="0" err="1" smtClean="0">
                <a:sym typeface="Wingdings"/>
              </a:rPr>
              <a:t>the</a:t>
            </a:r>
            <a:r>
              <a:rPr lang="de-DE" dirty="0" smtClean="0">
                <a:sym typeface="Wingdings"/>
              </a:rPr>
              <a:t> </a:t>
            </a:r>
            <a:r>
              <a:rPr lang="de-DE" dirty="0" err="1" smtClean="0">
                <a:sym typeface="Wingdings"/>
              </a:rPr>
              <a:t>eastern</a:t>
            </a:r>
            <a:r>
              <a:rPr lang="de-DE" dirty="0" smtClean="0">
                <a:sym typeface="Wingdings"/>
              </a:rPr>
              <a:t> </a:t>
            </a:r>
            <a:r>
              <a:rPr lang="de-DE" dirty="0" err="1" smtClean="0">
                <a:sym typeface="Wingdings"/>
              </a:rPr>
              <a:t>boundary</a:t>
            </a:r>
            <a:r>
              <a:rPr lang="de-DE" dirty="0" smtClean="0">
                <a:sym typeface="Wingdings"/>
              </a:rPr>
              <a:t> (</a:t>
            </a:r>
            <a:r>
              <a:rPr lang="de-DE" dirty="0" err="1" smtClean="0">
                <a:sym typeface="Wingdings"/>
              </a:rPr>
              <a:t>Figure</a:t>
            </a:r>
            <a:r>
              <a:rPr lang="de-DE" dirty="0" smtClean="0">
                <a:sym typeface="Wingdings"/>
              </a:rPr>
              <a:t> </a:t>
            </a:r>
            <a:r>
              <a:rPr lang="de-DE" dirty="0" err="1" smtClean="0">
                <a:sym typeface="Wingdings"/>
              </a:rPr>
              <a:t>generated</a:t>
            </a:r>
            <a:r>
              <a:rPr lang="de-DE" dirty="0" smtClean="0">
                <a:sym typeface="Wingdings"/>
              </a:rPr>
              <a:t> </a:t>
            </a:r>
            <a:r>
              <a:rPr lang="de-DE" dirty="0" err="1" smtClean="0">
                <a:sym typeface="Wingdings"/>
              </a:rPr>
              <a:t>with</a:t>
            </a:r>
            <a:r>
              <a:rPr lang="de-DE" dirty="0" smtClean="0">
                <a:sym typeface="Wingdings"/>
              </a:rPr>
              <a:t> ASCAT wind </a:t>
            </a:r>
            <a:r>
              <a:rPr lang="de-DE" dirty="0" err="1" smtClean="0">
                <a:sym typeface="Wingdings"/>
              </a:rPr>
              <a:t>data</a:t>
            </a:r>
            <a:r>
              <a:rPr lang="de-DE" dirty="0" smtClean="0">
                <a:sym typeface="Wingdings"/>
              </a:rPr>
              <a:t>) </a:t>
            </a:r>
            <a:endParaRPr lang="en-US" dirty="0"/>
          </a:p>
        </p:txBody>
      </p:sp>
      <p:sp>
        <p:nvSpPr>
          <p:cNvPr id="27" name="Rectangle 26">
            <a:hlinkClick r:id="rId12"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cxnSp>
        <p:nvCxnSpPr>
          <p:cNvPr id="30" name="Straight Connector 29"/>
          <p:cNvCxnSpPr/>
          <p:nvPr/>
        </p:nvCxnSpPr>
        <p:spPr>
          <a:xfrm flipH="1" flipV="1">
            <a:off x="8055789" y="2156451"/>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10084511" y="2154363"/>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hlinkClick r:id="rId13" action="ppaction://hlinksldjump"/>
          </p:cNvPr>
          <p:cNvSpPr/>
          <p:nvPr/>
        </p:nvSpPr>
        <p:spPr>
          <a:xfrm>
            <a:off x="10165765" y="2008601"/>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Net transport</a:t>
            </a:r>
            <a:endParaRPr lang="en-US" sz="1200" dirty="0">
              <a:solidFill>
                <a:schemeClr val="tx1"/>
              </a:solidFill>
            </a:endParaRPr>
          </a:p>
        </p:txBody>
      </p:sp>
      <p:sp>
        <p:nvSpPr>
          <p:cNvPr id="33" name="Rectangle 32">
            <a:hlinkClick r:id="rId14" action="ppaction://hlinksldjump"/>
          </p:cNvPr>
          <p:cNvSpPr/>
          <p:nvPr/>
        </p:nvSpPr>
        <p:spPr>
          <a:xfrm>
            <a:off x="8142244" y="2010000"/>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Geostrophic contribution</a:t>
            </a:r>
            <a:endParaRPr lang="en-US" sz="1200" dirty="0">
              <a:solidFill>
                <a:schemeClr val="tx1"/>
              </a:solidFill>
            </a:endParaRPr>
          </a:p>
        </p:txBody>
      </p:sp>
      <mc:AlternateContent xmlns:mc="http://schemas.openxmlformats.org/markup-compatibility/2006" xmlns:a14="http://schemas.microsoft.com/office/drawing/2010/main">
        <mc:Choice Requires="a14">
          <p:sp>
            <p:nvSpPr>
              <p:cNvPr id="35" name="Rectangle 34">
                <a:hlinkClick r:id="rId15" action="ppaction://hlinksldjump"/>
              </p:cNvPr>
              <p:cNvSpPr/>
              <p:nvPr/>
            </p:nvSpPr>
            <p:spPr>
              <a:xfrm>
                <a:off x="2286491" y="2557220"/>
                <a:ext cx="6418122" cy="3703608"/>
              </a:xfrm>
              <a:prstGeom prst="rect">
                <a:avLst/>
              </a:prstGeom>
              <a:solidFill>
                <a:schemeClr val="bg1">
                  <a:lumMod val="9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lumMod val="75000"/>
                        <a:lumOff val="25000"/>
                      </a:schemeClr>
                    </a:solidFill>
                  </a:rPr>
                  <a:t>Detour:</a:t>
                </a:r>
                <a:r>
                  <a:rPr lang="en-US" dirty="0" smtClean="0">
                    <a:solidFill>
                      <a:schemeClr val="tx1">
                        <a:lumMod val="75000"/>
                        <a:lumOff val="25000"/>
                      </a:schemeClr>
                    </a:solidFill>
                  </a:rPr>
                  <a:t> Ekman transport (</a:t>
                </a:r>
                <a14:m>
                  <m:oMath xmlns:m="http://schemas.openxmlformats.org/officeDocument/2006/math">
                    <m:sSub>
                      <m:sSubPr>
                        <m:ctrlPr>
                          <a:rPr lang="en-US" i="1" smtClean="0">
                            <a:solidFill>
                              <a:schemeClr val="tx1">
                                <a:lumMod val="75000"/>
                                <a:lumOff val="25000"/>
                              </a:schemeClr>
                            </a:solidFill>
                            <a:latin typeface="Cambria Math" charset="0"/>
                          </a:rPr>
                        </m:ctrlPr>
                      </m:sSubPr>
                      <m:e>
                        <m:r>
                          <a:rPr lang="de-DE" b="0" i="1" smtClean="0">
                            <a:solidFill>
                              <a:schemeClr val="tx1">
                                <a:lumMod val="75000"/>
                                <a:lumOff val="25000"/>
                              </a:schemeClr>
                            </a:solidFill>
                            <a:latin typeface="Cambria Math" charset="0"/>
                          </a:rPr>
                          <m:t>𝑇</m:t>
                        </m:r>
                      </m:e>
                      <m:sub>
                        <m:r>
                          <a:rPr lang="de-DE" b="0" i="1" smtClean="0">
                            <a:solidFill>
                              <a:schemeClr val="tx1">
                                <a:lumMod val="75000"/>
                                <a:lumOff val="25000"/>
                              </a:schemeClr>
                            </a:solidFill>
                            <a:latin typeface="Cambria Math" charset="0"/>
                          </a:rPr>
                          <m:t>𝐸</m:t>
                        </m:r>
                      </m:sub>
                    </m:sSub>
                  </m:oMath>
                </a14:m>
                <a:r>
                  <a:rPr lang="en-US" dirty="0" smtClean="0">
                    <a:solidFill>
                      <a:schemeClr val="tx1">
                        <a:lumMod val="75000"/>
                        <a:lumOff val="25000"/>
                      </a:schemeClr>
                    </a:solidFill>
                  </a:rPr>
                  <a:t>) from </a:t>
                </a:r>
                <a:r>
                  <a:rPr lang="de-DE" dirty="0" smtClean="0">
                    <a:solidFill>
                      <a:schemeClr val="tx1">
                        <a:lumMod val="75000"/>
                        <a:lumOff val="25000"/>
                      </a:schemeClr>
                    </a:solidFill>
                  </a:rPr>
                  <a:t>wind stress </a:t>
                </a:r>
                <a:r>
                  <a:rPr lang="de-DE" dirty="0" err="1" smtClean="0">
                    <a:solidFill>
                      <a:schemeClr val="tx1">
                        <a:lumMod val="75000"/>
                        <a:lumOff val="25000"/>
                      </a:schemeClr>
                    </a:solidFill>
                  </a:rPr>
                  <a:t>data</a:t>
                </a:r>
                <a:r>
                  <a:rPr lang="de-DE" dirty="0" smtClean="0">
                    <a:solidFill>
                      <a:schemeClr val="tx1">
                        <a:lumMod val="75000"/>
                        <a:lumOff val="25000"/>
                      </a:schemeClr>
                    </a:solidFill>
                  </a:rPr>
                  <a:t> (</a:t>
                </a:r>
                <a14:m>
                  <m:oMath xmlns:m="http://schemas.openxmlformats.org/officeDocument/2006/math">
                    <m:r>
                      <a:rPr lang="de-DE" i="1" smtClean="0">
                        <a:solidFill>
                          <a:schemeClr val="tx1">
                            <a:lumMod val="75000"/>
                            <a:lumOff val="25000"/>
                          </a:schemeClr>
                        </a:solidFill>
                        <a:latin typeface="Cambria Math" charset="0"/>
                        <a:ea typeface="Cambria Math" charset="0"/>
                        <a:cs typeface="Cambria Math" charset="0"/>
                      </a:rPr>
                      <m:t>𝜏</m:t>
                    </m:r>
                  </m:oMath>
                </a14:m>
                <a:r>
                  <a:rPr lang="en-US" dirty="0" smtClean="0">
                    <a:solidFill>
                      <a:schemeClr val="tx1">
                        <a:lumMod val="75000"/>
                        <a:lumOff val="25000"/>
                      </a:schemeClr>
                    </a:solidFill>
                  </a:rPr>
                  <a:t>):</a:t>
                </a:r>
              </a:p>
              <a:p>
                <a:pPr algn="ctr"/>
                <a:endParaRPr lang="en-US" dirty="0">
                  <a:solidFill>
                    <a:schemeClr val="tx1">
                      <a:lumMod val="75000"/>
                      <a:lumOff val="25000"/>
                    </a:schemeClr>
                  </a:solidFill>
                </a:endParaRPr>
              </a:p>
              <a:p>
                <a:pPr algn="just"/>
                <a:r>
                  <a:rPr lang="de-DE" dirty="0" err="1" smtClean="0">
                    <a:solidFill>
                      <a:schemeClr val="tx1">
                        <a:lumMod val="75000"/>
                        <a:lumOff val="25000"/>
                      </a:schemeClr>
                    </a:solidFill>
                  </a:rPr>
                  <a:t>Ekman</a:t>
                </a:r>
                <a:r>
                  <a:rPr lang="de-DE" dirty="0" smtClean="0">
                    <a:solidFill>
                      <a:schemeClr val="tx1">
                        <a:lumMod val="75000"/>
                        <a:lumOff val="25000"/>
                      </a:schemeClr>
                    </a:solidFill>
                  </a:rPr>
                  <a:t> </a:t>
                </a:r>
                <a:r>
                  <a:rPr lang="de-DE" dirty="0" err="1" smtClean="0">
                    <a:solidFill>
                      <a:schemeClr val="tx1">
                        <a:lumMod val="75000"/>
                        <a:lumOff val="25000"/>
                      </a:schemeClr>
                    </a:solidFill>
                  </a:rPr>
                  <a:t>transport</a:t>
                </a:r>
                <a:r>
                  <a:rPr lang="de-DE" dirty="0" smtClean="0">
                    <a:solidFill>
                      <a:schemeClr val="tx1">
                        <a:lumMod val="75000"/>
                        <a:lumOff val="25000"/>
                      </a:schemeClr>
                    </a:solidFill>
                  </a:rPr>
                  <a:t> </a:t>
                </a:r>
                <a:r>
                  <a:rPr lang="de-DE" dirty="0" err="1" smtClean="0">
                    <a:solidFill>
                      <a:schemeClr val="tx1">
                        <a:lumMod val="75000"/>
                        <a:lumOff val="25000"/>
                      </a:schemeClr>
                    </a:solidFill>
                  </a:rPr>
                  <a:t>is</a:t>
                </a:r>
                <a:r>
                  <a:rPr lang="de-DE" dirty="0" smtClean="0">
                    <a:solidFill>
                      <a:schemeClr val="tx1">
                        <a:lumMod val="75000"/>
                        <a:lumOff val="25000"/>
                      </a:schemeClr>
                    </a:solidFill>
                  </a:rPr>
                  <a:t> </a:t>
                </a:r>
                <a:r>
                  <a:rPr lang="de-DE" dirty="0" err="1" smtClean="0">
                    <a:solidFill>
                      <a:schemeClr val="tx1">
                        <a:lumMod val="75000"/>
                        <a:lumOff val="25000"/>
                      </a:schemeClr>
                    </a:solidFill>
                  </a:rPr>
                  <a:t>the</a:t>
                </a:r>
                <a:r>
                  <a:rPr lang="de-DE" dirty="0" smtClean="0">
                    <a:solidFill>
                      <a:schemeClr val="tx1">
                        <a:lumMod val="75000"/>
                        <a:lumOff val="25000"/>
                      </a:schemeClr>
                    </a:solidFill>
                  </a:rPr>
                  <a:t> </a:t>
                </a:r>
                <a:r>
                  <a:rPr lang="de-DE" dirty="0" err="1" smtClean="0">
                    <a:solidFill>
                      <a:schemeClr val="tx1">
                        <a:lumMod val="75000"/>
                        <a:lumOff val="25000"/>
                      </a:schemeClr>
                    </a:solidFill>
                  </a:rPr>
                  <a:t>net</a:t>
                </a:r>
                <a:r>
                  <a:rPr lang="de-DE" dirty="0" smtClean="0">
                    <a:solidFill>
                      <a:schemeClr val="tx1">
                        <a:lumMod val="75000"/>
                        <a:lumOff val="25000"/>
                      </a:schemeClr>
                    </a:solidFill>
                  </a:rPr>
                  <a:t> </a:t>
                </a:r>
                <a:r>
                  <a:rPr lang="de-DE" dirty="0" err="1" smtClean="0">
                    <a:solidFill>
                      <a:schemeClr val="tx1">
                        <a:lumMod val="75000"/>
                        <a:lumOff val="25000"/>
                      </a:schemeClr>
                    </a:solidFill>
                  </a:rPr>
                  <a:t>transport</a:t>
                </a:r>
                <a:r>
                  <a:rPr lang="de-DE" dirty="0">
                    <a:solidFill>
                      <a:schemeClr val="tx1">
                        <a:lumMod val="75000"/>
                        <a:lumOff val="25000"/>
                      </a:schemeClr>
                    </a:solidFill>
                  </a:rPr>
                  <a:t> </a:t>
                </a:r>
                <a:r>
                  <a:rPr lang="de-DE" dirty="0" err="1" smtClean="0">
                    <a:solidFill>
                      <a:schemeClr val="tx1">
                        <a:lumMod val="75000"/>
                        <a:lumOff val="25000"/>
                      </a:schemeClr>
                    </a:solidFill>
                  </a:rPr>
                  <a:t>within</a:t>
                </a:r>
                <a:r>
                  <a:rPr lang="de-DE" dirty="0" smtClean="0">
                    <a:solidFill>
                      <a:schemeClr val="tx1">
                        <a:lumMod val="75000"/>
                        <a:lumOff val="25000"/>
                      </a:schemeClr>
                    </a:solidFill>
                  </a:rPr>
                  <a:t> </a:t>
                </a:r>
                <a:r>
                  <a:rPr lang="de-DE" dirty="0" err="1" smtClean="0">
                    <a:solidFill>
                      <a:schemeClr val="tx1">
                        <a:lumMod val="75000"/>
                        <a:lumOff val="25000"/>
                      </a:schemeClr>
                    </a:solidFill>
                  </a:rPr>
                  <a:t>the</a:t>
                </a:r>
                <a:r>
                  <a:rPr lang="de-DE" dirty="0" smtClean="0">
                    <a:solidFill>
                      <a:schemeClr val="tx1">
                        <a:lumMod val="75000"/>
                        <a:lumOff val="25000"/>
                      </a:schemeClr>
                    </a:solidFill>
                  </a:rPr>
                  <a:t> </a:t>
                </a:r>
                <a:r>
                  <a:rPr lang="de-DE" dirty="0" err="1" smtClean="0">
                    <a:solidFill>
                      <a:schemeClr val="tx1">
                        <a:lumMod val="75000"/>
                        <a:lumOff val="25000"/>
                      </a:schemeClr>
                    </a:solidFill>
                  </a:rPr>
                  <a:t>surface</a:t>
                </a:r>
                <a:r>
                  <a:rPr lang="de-DE" dirty="0" smtClean="0">
                    <a:solidFill>
                      <a:schemeClr val="tx1">
                        <a:lumMod val="75000"/>
                        <a:lumOff val="25000"/>
                      </a:schemeClr>
                    </a:solidFill>
                  </a:rPr>
                  <a:t> </a:t>
                </a:r>
                <a:r>
                  <a:rPr lang="de-DE" dirty="0" err="1" smtClean="0">
                    <a:solidFill>
                      <a:schemeClr val="tx1">
                        <a:lumMod val="75000"/>
                        <a:lumOff val="25000"/>
                      </a:schemeClr>
                    </a:solidFill>
                  </a:rPr>
                  <a:t>layer</a:t>
                </a:r>
                <a:r>
                  <a:rPr lang="de-DE" dirty="0" smtClean="0">
                    <a:solidFill>
                      <a:schemeClr val="tx1">
                        <a:lumMod val="75000"/>
                        <a:lumOff val="25000"/>
                      </a:schemeClr>
                    </a:solidFill>
                  </a:rPr>
                  <a:t> </a:t>
                </a:r>
                <a:r>
                  <a:rPr lang="de-DE" dirty="0" err="1" smtClean="0">
                    <a:solidFill>
                      <a:schemeClr val="tx1">
                        <a:lumMod val="75000"/>
                        <a:lumOff val="25000"/>
                      </a:schemeClr>
                    </a:solidFill>
                  </a:rPr>
                  <a:t>of</a:t>
                </a:r>
                <a:r>
                  <a:rPr lang="de-DE" dirty="0" smtClean="0">
                    <a:solidFill>
                      <a:schemeClr val="tx1">
                        <a:lumMod val="75000"/>
                        <a:lumOff val="25000"/>
                      </a:schemeClr>
                    </a:solidFill>
                  </a:rPr>
                  <a:t> a fluid </a:t>
                </a:r>
                <a:r>
                  <a:rPr lang="de-DE" dirty="0" err="1" smtClean="0">
                    <a:solidFill>
                      <a:schemeClr val="tx1">
                        <a:lumMod val="75000"/>
                        <a:lumOff val="25000"/>
                      </a:schemeClr>
                    </a:solidFill>
                  </a:rPr>
                  <a:t>forced</a:t>
                </a:r>
                <a:r>
                  <a:rPr lang="de-DE" dirty="0" smtClean="0">
                    <a:solidFill>
                      <a:schemeClr val="tx1">
                        <a:lumMod val="75000"/>
                        <a:lumOff val="25000"/>
                      </a:schemeClr>
                    </a:solidFill>
                  </a:rPr>
                  <a:t> </a:t>
                </a:r>
                <a:r>
                  <a:rPr lang="de-DE" dirty="0" err="1" smtClean="0">
                    <a:solidFill>
                      <a:schemeClr val="tx1">
                        <a:lumMod val="75000"/>
                        <a:lumOff val="25000"/>
                      </a:schemeClr>
                    </a:solidFill>
                  </a:rPr>
                  <a:t>by</a:t>
                </a:r>
                <a:r>
                  <a:rPr lang="de-DE" dirty="0" smtClean="0">
                    <a:solidFill>
                      <a:schemeClr val="tx1">
                        <a:lumMod val="75000"/>
                        <a:lumOff val="25000"/>
                      </a:schemeClr>
                    </a:solidFill>
                  </a:rPr>
                  <a:t> wind stress at </a:t>
                </a:r>
                <a:r>
                  <a:rPr lang="de-DE" dirty="0" err="1" smtClean="0">
                    <a:solidFill>
                      <a:schemeClr val="tx1">
                        <a:lumMod val="75000"/>
                        <a:lumOff val="25000"/>
                      </a:schemeClr>
                    </a:solidFill>
                  </a:rPr>
                  <a:t>the</a:t>
                </a:r>
                <a:r>
                  <a:rPr lang="de-DE" dirty="0" smtClean="0">
                    <a:solidFill>
                      <a:schemeClr val="tx1">
                        <a:lumMod val="75000"/>
                        <a:lumOff val="25000"/>
                      </a:schemeClr>
                    </a:solidFill>
                  </a:rPr>
                  <a:t> </a:t>
                </a:r>
                <a:r>
                  <a:rPr lang="de-DE" dirty="0" err="1" smtClean="0">
                    <a:solidFill>
                      <a:schemeClr val="tx1">
                        <a:lumMod val="75000"/>
                        <a:lumOff val="25000"/>
                      </a:schemeClr>
                    </a:solidFill>
                  </a:rPr>
                  <a:t>surface</a:t>
                </a:r>
                <a:r>
                  <a:rPr lang="de-DE" dirty="0" smtClean="0">
                    <a:solidFill>
                      <a:schemeClr val="tx1">
                        <a:lumMod val="75000"/>
                        <a:lumOff val="25000"/>
                      </a:schemeClr>
                    </a:solidFill>
                  </a:rPr>
                  <a:t>. Due </a:t>
                </a:r>
                <a:r>
                  <a:rPr lang="de-DE" dirty="0" err="1" smtClean="0">
                    <a:solidFill>
                      <a:schemeClr val="tx1">
                        <a:lumMod val="75000"/>
                        <a:lumOff val="25000"/>
                      </a:schemeClr>
                    </a:solidFill>
                  </a:rPr>
                  <a:t>to</a:t>
                </a:r>
                <a:r>
                  <a:rPr lang="de-DE" dirty="0" smtClean="0">
                    <a:solidFill>
                      <a:schemeClr val="tx1">
                        <a:lumMod val="75000"/>
                        <a:lumOff val="25000"/>
                      </a:schemeClr>
                    </a:solidFill>
                  </a:rPr>
                  <a:t> </a:t>
                </a:r>
                <a:r>
                  <a:rPr lang="de-DE" dirty="0" err="1" smtClean="0">
                    <a:solidFill>
                      <a:schemeClr val="tx1">
                        <a:lumMod val="75000"/>
                        <a:lumOff val="25000"/>
                      </a:schemeClr>
                    </a:solidFill>
                  </a:rPr>
                  <a:t>the</a:t>
                </a:r>
                <a:r>
                  <a:rPr lang="de-DE" dirty="0" smtClean="0">
                    <a:solidFill>
                      <a:schemeClr val="tx1">
                        <a:lumMod val="75000"/>
                        <a:lumOff val="25000"/>
                      </a:schemeClr>
                    </a:solidFill>
                  </a:rPr>
                  <a:t> Coriolis </a:t>
                </a:r>
                <a:r>
                  <a:rPr lang="de-DE" dirty="0" err="1" smtClean="0">
                    <a:solidFill>
                      <a:schemeClr val="tx1">
                        <a:lumMod val="75000"/>
                        <a:lumOff val="25000"/>
                      </a:schemeClr>
                    </a:solidFill>
                  </a:rPr>
                  <a:t>force</a:t>
                </a:r>
                <a:r>
                  <a:rPr lang="de-DE" dirty="0" smtClean="0">
                    <a:solidFill>
                      <a:schemeClr val="tx1">
                        <a:lumMod val="75000"/>
                        <a:lumOff val="25000"/>
                      </a:schemeClr>
                    </a:solidFill>
                  </a:rPr>
                  <a:t> </a:t>
                </a:r>
                <a:r>
                  <a:rPr lang="de-DE" dirty="0" err="1" smtClean="0">
                    <a:solidFill>
                      <a:schemeClr val="tx1">
                        <a:lumMod val="75000"/>
                        <a:lumOff val="25000"/>
                      </a:schemeClr>
                    </a:solidFill>
                  </a:rPr>
                  <a:t>this</a:t>
                </a:r>
                <a:r>
                  <a:rPr lang="de-DE" dirty="0" smtClean="0">
                    <a:solidFill>
                      <a:schemeClr val="tx1">
                        <a:lumMod val="75000"/>
                        <a:lumOff val="25000"/>
                      </a:schemeClr>
                    </a:solidFill>
                  </a:rPr>
                  <a:t> </a:t>
                </a:r>
                <a:r>
                  <a:rPr lang="de-DE" dirty="0" err="1" smtClean="0">
                    <a:solidFill>
                      <a:schemeClr val="tx1">
                        <a:lumMod val="75000"/>
                        <a:lumOff val="25000"/>
                      </a:schemeClr>
                    </a:solidFill>
                  </a:rPr>
                  <a:t>transport</a:t>
                </a:r>
                <a:r>
                  <a:rPr lang="de-DE" dirty="0" smtClean="0">
                    <a:solidFill>
                      <a:schemeClr val="tx1">
                        <a:lumMod val="75000"/>
                        <a:lumOff val="25000"/>
                      </a:schemeClr>
                    </a:solidFill>
                  </a:rPr>
                  <a:t> </a:t>
                </a:r>
                <a:r>
                  <a:rPr lang="de-DE" dirty="0" err="1" smtClean="0">
                    <a:solidFill>
                      <a:schemeClr val="tx1">
                        <a:lumMod val="75000"/>
                        <a:lumOff val="25000"/>
                      </a:schemeClr>
                    </a:solidFill>
                  </a:rPr>
                  <a:t>is</a:t>
                </a:r>
                <a:r>
                  <a:rPr lang="de-DE" dirty="0" smtClean="0">
                    <a:solidFill>
                      <a:schemeClr val="tx1">
                        <a:lumMod val="75000"/>
                        <a:lumOff val="25000"/>
                      </a:schemeClr>
                    </a:solidFill>
                  </a:rPr>
                  <a:t> 90° </a:t>
                </a:r>
                <a:r>
                  <a:rPr lang="de-DE" dirty="0" err="1" smtClean="0">
                    <a:solidFill>
                      <a:schemeClr val="tx1">
                        <a:lumMod val="75000"/>
                        <a:lumOff val="25000"/>
                      </a:schemeClr>
                    </a:solidFill>
                  </a:rPr>
                  <a:t>deflected</a:t>
                </a:r>
                <a:r>
                  <a:rPr lang="de-DE" dirty="0" smtClean="0">
                    <a:solidFill>
                      <a:schemeClr val="tx1">
                        <a:lumMod val="75000"/>
                        <a:lumOff val="25000"/>
                      </a:schemeClr>
                    </a:solidFill>
                  </a:rPr>
                  <a:t> </a:t>
                </a:r>
                <a:r>
                  <a:rPr lang="de-DE" dirty="0" err="1" smtClean="0">
                    <a:solidFill>
                      <a:schemeClr val="tx1">
                        <a:lumMod val="75000"/>
                        <a:lumOff val="25000"/>
                      </a:schemeClr>
                    </a:solidFill>
                  </a:rPr>
                  <a:t>towards</a:t>
                </a:r>
                <a:r>
                  <a:rPr lang="de-DE" dirty="0" smtClean="0">
                    <a:solidFill>
                      <a:schemeClr val="tx1">
                        <a:lumMod val="75000"/>
                        <a:lumOff val="25000"/>
                      </a:schemeClr>
                    </a:solidFill>
                  </a:rPr>
                  <a:t> </a:t>
                </a:r>
                <a:r>
                  <a:rPr lang="de-DE" dirty="0" err="1" smtClean="0">
                    <a:solidFill>
                      <a:schemeClr val="tx1">
                        <a:lumMod val="75000"/>
                        <a:lumOff val="25000"/>
                      </a:schemeClr>
                    </a:solidFill>
                  </a:rPr>
                  <a:t>the</a:t>
                </a:r>
                <a:r>
                  <a:rPr lang="de-DE" dirty="0" smtClean="0">
                    <a:solidFill>
                      <a:schemeClr val="tx1">
                        <a:lumMod val="75000"/>
                        <a:lumOff val="25000"/>
                      </a:schemeClr>
                    </a:solidFill>
                  </a:rPr>
                  <a:t> </a:t>
                </a:r>
                <a:r>
                  <a:rPr lang="de-DE" dirty="0" err="1" smtClean="0">
                    <a:solidFill>
                      <a:schemeClr val="tx1">
                        <a:lumMod val="75000"/>
                        <a:lumOff val="25000"/>
                      </a:schemeClr>
                    </a:solidFill>
                  </a:rPr>
                  <a:t>right</a:t>
                </a:r>
                <a:r>
                  <a:rPr lang="de-DE" dirty="0" smtClean="0">
                    <a:solidFill>
                      <a:schemeClr val="tx1">
                        <a:lumMod val="75000"/>
                        <a:lumOff val="25000"/>
                      </a:schemeClr>
                    </a:solidFill>
                  </a:rPr>
                  <a:t> (</a:t>
                </a:r>
                <a:r>
                  <a:rPr lang="de-DE" dirty="0" err="1" smtClean="0">
                    <a:solidFill>
                      <a:schemeClr val="tx1">
                        <a:lumMod val="75000"/>
                        <a:lumOff val="25000"/>
                      </a:schemeClr>
                    </a:solidFill>
                  </a:rPr>
                  <a:t>left</a:t>
                </a:r>
                <a:r>
                  <a:rPr lang="de-DE" dirty="0" smtClean="0">
                    <a:solidFill>
                      <a:schemeClr val="tx1">
                        <a:lumMod val="75000"/>
                        <a:lumOff val="25000"/>
                      </a:schemeClr>
                    </a:solidFill>
                  </a:rPr>
                  <a:t>) in </a:t>
                </a:r>
                <a:r>
                  <a:rPr lang="de-DE" dirty="0" err="1" smtClean="0">
                    <a:solidFill>
                      <a:schemeClr val="tx1">
                        <a:lumMod val="75000"/>
                        <a:lumOff val="25000"/>
                      </a:schemeClr>
                    </a:solidFill>
                  </a:rPr>
                  <a:t>the</a:t>
                </a:r>
                <a:r>
                  <a:rPr lang="de-DE" dirty="0" smtClean="0">
                    <a:solidFill>
                      <a:schemeClr val="tx1">
                        <a:lumMod val="75000"/>
                        <a:lumOff val="25000"/>
                      </a:schemeClr>
                    </a:solidFill>
                  </a:rPr>
                  <a:t> northern (southern) </a:t>
                </a:r>
                <a:r>
                  <a:rPr lang="de-DE" dirty="0" err="1" smtClean="0">
                    <a:solidFill>
                      <a:schemeClr val="tx1">
                        <a:lumMod val="75000"/>
                        <a:lumOff val="25000"/>
                      </a:schemeClr>
                    </a:solidFill>
                  </a:rPr>
                  <a:t>hemisphere</a:t>
                </a:r>
                <a:r>
                  <a:rPr lang="de-DE" dirty="0" smtClean="0">
                    <a:solidFill>
                      <a:schemeClr val="tx1">
                        <a:lumMod val="75000"/>
                        <a:lumOff val="25000"/>
                      </a:schemeClr>
                    </a:solidFill>
                  </a:rPr>
                  <a:t>. The meridional </a:t>
                </a:r>
                <a:r>
                  <a:rPr lang="de-DE" dirty="0" err="1" smtClean="0">
                    <a:solidFill>
                      <a:schemeClr val="tx1">
                        <a:lumMod val="75000"/>
                        <a:lumOff val="25000"/>
                      </a:schemeClr>
                    </a:solidFill>
                  </a:rPr>
                  <a:t>component</a:t>
                </a:r>
                <a:r>
                  <a:rPr lang="de-DE" dirty="0" smtClean="0">
                    <a:solidFill>
                      <a:schemeClr val="tx1">
                        <a:lumMod val="75000"/>
                        <a:lumOff val="25000"/>
                      </a:schemeClr>
                    </a:solidFill>
                  </a:rPr>
                  <a:t> </a:t>
                </a:r>
                <a:r>
                  <a:rPr lang="de-DE" dirty="0" err="1" smtClean="0">
                    <a:solidFill>
                      <a:schemeClr val="tx1">
                        <a:lumMod val="75000"/>
                        <a:lumOff val="25000"/>
                      </a:schemeClr>
                    </a:solidFill>
                  </a:rPr>
                  <a:t>of</a:t>
                </a:r>
                <a:r>
                  <a:rPr lang="de-DE" dirty="0" smtClean="0">
                    <a:solidFill>
                      <a:schemeClr val="tx1">
                        <a:lumMod val="75000"/>
                        <a:lumOff val="25000"/>
                      </a:schemeClr>
                    </a:solidFill>
                  </a:rPr>
                  <a:t> </a:t>
                </a:r>
                <a:r>
                  <a:rPr lang="de-DE" dirty="0" err="1" smtClean="0">
                    <a:solidFill>
                      <a:schemeClr val="tx1">
                        <a:lumMod val="75000"/>
                        <a:lumOff val="25000"/>
                      </a:schemeClr>
                    </a:solidFill>
                  </a:rPr>
                  <a:t>the</a:t>
                </a:r>
                <a:r>
                  <a:rPr lang="de-DE" dirty="0" smtClean="0">
                    <a:solidFill>
                      <a:schemeClr val="tx1">
                        <a:lumMod val="75000"/>
                        <a:lumOff val="25000"/>
                      </a:schemeClr>
                    </a:solidFill>
                  </a:rPr>
                  <a:t> </a:t>
                </a:r>
                <a:r>
                  <a:rPr lang="de-DE" dirty="0" err="1" smtClean="0">
                    <a:solidFill>
                      <a:schemeClr val="tx1">
                        <a:lumMod val="75000"/>
                        <a:lumOff val="25000"/>
                      </a:schemeClr>
                    </a:solidFill>
                  </a:rPr>
                  <a:t>Ekman</a:t>
                </a:r>
                <a:r>
                  <a:rPr lang="de-DE" dirty="0" smtClean="0">
                    <a:solidFill>
                      <a:schemeClr val="tx1">
                        <a:lumMod val="75000"/>
                        <a:lumOff val="25000"/>
                      </a:schemeClr>
                    </a:solidFill>
                  </a:rPr>
                  <a:t> </a:t>
                </a:r>
                <a:r>
                  <a:rPr lang="de-DE" dirty="0" err="1" smtClean="0">
                    <a:solidFill>
                      <a:schemeClr val="tx1">
                        <a:lumMod val="75000"/>
                        <a:lumOff val="25000"/>
                      </a:schemeClr>
                    </a:solidFill>
                  </a:rPr>
                  <a:t>transport</a:t>
                </a:r>
                <a:r>
                  <a:rPr lang="de-DE" dirty="0" smtClean="0">
                    <a:solidFill>
                      <a:schemeClr val="tx1">
                        <a:lumMod val="75000"/>
                        <a:lumOff val="25000"/>
                      </a:schemeClr>
                    </a:solidFill>
                  </a:rPr>
                  <a:t> </a:t>
                </a:r>
                <a:r>
                  <a:rPr lang="de-DE" dirty="0" err="1" smtClean="0">
                    <a:solidFill>
                      <a:schemeClr val="tx1">
                        <a:lumMod val="75000"/>
                        <a:lumOff val="25000"/>
                      </a:schemeClr>
                    </a:solidFill>
                  </a:rPr>
                  <a:t>depends</a:t>
                </a:r>
                <a:r>
                  <a:rPr lang="de-DE" dirty="0" smtClean="0">
                    <a:solidFill>
                      <a:schemeClr val="tx1">
                        <a:lumMod val="75000"/>
                        <a:lumOff val="25000"/>
                      </a:schemeClr>
                    </a:solidFill>
                  </a:rPr>
                  <a:t> on </a:t>
                </a:r>
                <a:r>
                  <a:rPr lang="de-DE" dirty="0" err="1" smtClean="0">
                    <a:solidFill>
                      <a:schemeClr val="tx1">
                        <a:lumMod val="75000"/>
                        <a:lumOff val="25000"/>
                      </a:schemeClr>
                    </a:solidFill>
                  </a:rPr>
                  <a:t>the</a:t>
                </a:r>
                <a:r>
                  <a:rPr lang="de-DE" dirty="0" smtClean="0">
                    <a:solidFill>
                      <a:schemeClr val="tx1">
                        <a:lumMod val="75000"/>
                        <a:lumOff val="25000"/>
                      </a:schemeClr>
                    </a:solidFill>
                  </a:rPr>
                  <a:t> zonal wind stress </a:t>
                </a:r>
                <a14:m>
                  <m:oMath xmlns:m="http://schemas.openxmlformats.org/officeDocument/2006/math">
                    <m:sSub>
                      <m:sSubPr>
                        <m:ctrlPr>
                          <a:rPr lang="en-US" i="1">
                            <a:solidFill>
                              <a:schemeClr val="tx1">
                                <a:lumMod val="75000"/>
                                <a:lumOff val="25000"/>
                              </a:schemeClr>
                            </a:solidFill>
                            <a:latin typeface="Cambria Math" charset="0"/>
                          </a:rPr>
                        </m:ctrlPr>
                      </m:sSubPr>
                      <m:e>
                        <m:r>
                          <a:rPr lang="en-US" i="1">
                            <a:solidFill>
                              <a:schemeClr val="tx1">
                                <a:lumMod val="75000"/>
                                <a:lumOff val="25000"/>
                              </a:schemeClr>
                            </a:solidFill>
                            <a:latin typeface="Cambria Math" charset="0"/>
                            <a:ea typeface="Cambria Math" charset="0"/>
                            <a:cs typeface="Cambria Math" charset="0"/>
                          </a:rPr>
                          <m:t>𝜏</m:t>
                        </m:r>
                      </m:e>
                      <m:sub>
                        <m:r>
                          <a:rPr lang="de-DE" i="1">
                            <a:solidFill>
                              <a:schemeClr val="tx1">
                                <a:lumMod val="75000"/>
                                <a:lumOff val="25000"/>
                              </a:schemeClr>
                            </a:solidFill>
                            <a:latin typeface="Cambria Math" charset="0"/>
                          </a:rPr>
                          <m:t>𝑥</m:t>
                        </m:r>
                      </m:sub>
                    </m:sSub>
                  </m:oMath>
                </a14:m>
                <a:r>
                  <a:rPr lang="en-US" dirty="0" smtClean="0">
                    <a:solidFill>
                      <a:schemeClr val="tx1">
                        <a:lumMod val="75000"/>
                        <a:lumOff val="25000"/>
                      </a:schemeClr>
                    </a:solidFill>
                    <a:sym typeface="Wingdings"/>
                  </a:rPr>
                  <a:t>, the Coriolis parameter </a:t>
                </a:r>
                <a14:m>
                  <m:oMath xmlns:m="http://schemas.openxmlformats.org/officeDocument/2006/math">
                    <m:r>
                      <a:rPr lang="de-DE" b="0" i="1" smtClean="0">
                        <a:solidFill>
                          <a:schemeClr val="tx1">
                            <a:lumMod val="75000"/>
                            <a:lumOff val="25000"/>
                          </a:schemeClr>
                        </a:solidFill>
                        <a:latin typeface="Cambria Math" charset="0"/>
                      </a:rPr>
                      <m:t>𝑓</m:t>
                    </m:r>
                  </m:oMath>
                </a14:m>
                <a:r>
                  <a:rPr lang="en-US" dirty="0" smtClean="0">
                    <a:solidFill>
                      <a:schemeClr val="tx1">
                        <a:lumMod val="75000"/>
                        <a:lumOff val="25000"/>
                      </a:schemeClr>
                    </a:solidFill>
                    <a:sym typeface="Wingdings"/>
                  </a:rPr>
                  <a:t> at a given latitude and a reference density </a:t>
                </a:r>
                <a14:m>
                  <m:oMath xmlns:m="http://schemas.openxmlformats.org/officeDocument/2006/math">
                    <m:sSub>
                      <m:sSubPr>
                        <m:ctrlPr>
                          <a:rPr lang="en-US" i="1">
                            <a:solidFill>
                              <a:schemeClr val="tx1">
                                <a:lumMod val="75000"/>
                                <a:lumOff val="25000"/>
                              </a:schemeClr>
                            </a:solidFill>
                            <a:latin typeface="Cambria Math" charset="0"/>
                          </a:rPr>
                        </m:ctrlPr>
                      </m:sSubPr>
                      <m:e>
                        <m:r>
                          <a:rPr lang="en-US" i="1">
                            <a:solidFill>
                              <a:schemeClr val="tx1">
                                <a:lumMod val="75000"/>
                                <a:lumOff val="25000"/>
                              </a:schemeClr>
                            </a:solidFill>
                            <a:latin typeface="Cambria Math" charset="0"/>
                            <a:ea typeface="Cambria Math" charset="0"/>
                            <a:cs typeface="Cambria Math" charset="0"/>
                          </a:rPr>
                          <m:t>𝜌</m:t>
                        </m:r>
                      </m:e>
                      <m:sub>
                        <m:r>
                          <a:rPr lang="de-DE" i="1">
                            <a:solidFill>
                              <a:schemeClr val="tx1">
                                <a:lumMod val="75000"/>
                                <a:lumOff val="25000"/>
                              </a:schemeClr>
                            </a:solidFill>
                            <a:latin typeface="Cambria Math" charset="0"/>
                          </a:rPr>
                          <m:t>0</m:t>
                        </m:r>
                      </m:sub>
                    </m:sSub>
                    <m:r>
                      <a:rPr lang="de-DE" b="0" i="0" smtClean="0">
                        <a:solidFill>
                          <a:schemeClr val="tx1">
                            <a:lumMod val="75000"/>
                            <a:lumOff val="25000"/>
                          </a:schemeClr>
                        </a:solidFill>
                        <a:latin typeface="Cambria Math" charset="0"/>
                      </a:rPr>
                      <m:t>:</m:t>
                    </m:r>
                  </m:oMath>
                </a14:m>
                <a:endParaRPr lang="en-US" dirty="0" smtClean="0">
                  <a:solidFill>
                    <a:schemeClr val="tx1">
                      <a:lumMod val="75000"/>
                      <a:lumOff val="25000"/>
                    </a:schemeClr>
                  </a:solidFill>
                  <a:sym typeface="Wingdings"/>
                </a:endParaRPr>
              </a:p>
              <a:p>
                <a:pPr algn="just"/>
                <a:endParaRPr lang="en-US" dirty="0" smtClean="0">
                  <a:solidFill>
                    <a:schemeClr val="tx1">
                      <a:lumMod val="75000"/>
                      <a:lumOff val="25000"/>
                    </a:schemeClr>
                  </a:solidFill>
                  <a:sym typeface="Wingdings"/>
                </a:endParaRPr>
              </a:p>
              <a:p>
                <a:pPr algn="ctr"/>
                <a14:m>
                  <m:oMathPara xmlns:m="http://schemas.openxmlformats.org/officeDocument/2006/math">
                    <m:oMathParaPr>
                      <m:jc m:val="centerGroup"/>
                    </m:oMathParaPr>
                    <m:oMath xmlns:m="http://schemas.openxmlformats.org/officeDocument/2006/math">
                      <m:sSub>
                        <m:sSubPr>
                          <m:ctrlPr>
                            <a:rPr lang="en-US" i="1">
                              <a:solidFill>
                                <a:schemeClr val="tx1">
                                  <a:lumMod val="75000"/>
                                  <a:lumOff val="25000"/>
                                </a:schemeClr>
                              </a:solidFill>
                              <a:latin typeface="Cambria Math" charset="0"/>
                            </a:rPr>
                          </m:ctrlPr>
                        </m:sSubPr>
                        <m:e>
                          <m:r>
                            <a:rPr lang="de-DE" i="1">
                              <a:solidFill>
                                <a:schemeClr val="tx1">
                                  <a:lumMod val="75000"/>
                                  <a:lumOff val="25000"/>
                                </a:schemeClr>
                              </a:solidFill>
                              <a:latin typeface="Cambria Math" charset="0"/>
                            </a:rPr>
                            <m:t>𝑇</m:t>
                          </m:r>
                        </m:e>
                        <m:sub>
                          <m:r>
                            <a:rPr lang="de-DE" i="1">
                              <a:solidFill>
                                <a:schemeClr val="tx1">
                                  <a:lumMod val="75000"/>
                                  <a:lumOff val="25000"/>
                                </a:schemeClr>
                              </a:solidFill>
                              <a:latin typeface="Cambria Math" charset="0"/>
                            </a:rPr>
                            <m:t>𝐸</m:t>
                          </m:r>
                        </m:sub>
                      </m:sSub>
                      <m:r>
                        <a:rPr lang="de-DE" b="0" i="1" smtClean="0">
                          <a:solidFill>
                            <a:schemeClr val="tx1">
                              <a:lumMod val="75000"/>
                              <a:lumOff val="25000"/>
                            </a:schemeClr>
                          </a:solidFill>
                          <a:latin typeface="Cambria Math" charset="0"/>
                        </a:rPr>
                        <m:t>=−</m:t>
                      </m:r>
                      <m:f>
                        <m:fPr>
                          <m:ctrlPr>
                            <a:rPr lang="mr-IN" b="0" i="1" smtClean="0">
                              <a:solidFill>
                                <a:schemeClr val="tx1">
                                  <a:lumMod val="75000"/>
                                  <a:lumOff val="25000"/>
                                </a:schemeClr>
                              </a:solidFill>
                              <a:latin typeface="Cambria Math" charset="0"/>
                            </a:rPr>
                          </m:ctrlPr>
                        </m:fPr>
                        <m:num>
                          <m:r>
                            <a:rPr lang="de-DE" b="0" i="1" smtClean="0">
                              <a:solidFill>
                                <a:schemeClr val="tx1">
                                  <a:lumMod val="75000"/>
                                  <a:lumOff val="25000"/>
                                </a:schemeClr>
                              </a:solidFill>
                              <a:latin typeface="Cambria Math" charset="0"/>
                            </a:rPr>
                            <m:t>1</m:t>
                          </m:r>
                        </m:num>
                        <m:den>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ea typeface="Cambria Math" charset="0"/>
                                  <a:cs typeface="Cambria Math" charset="0"/>
                                </a:rPr>
                                <m:t>𝜌</m:t>
                              </m:r>
                            </m:e>
                            <m:sub>
                              <m:r>
                                <a:rPr lang="de-DE" b="0" i="1" smtClean="0">
                                  <a:solidFill>
                                    <a:schemeClr val="tx1">
                                      <a:lumMod val="75000"/>
                                      <a:lumOff val="25000"/>
                                    </a:schemeClr>
                                  </a:solidFill>
                                  <a:latin typeface="Cambria Math" charset="0"/>
                                </a:rPr>
                                <m:t>0</m:t>
                              </m:r>
                            </m:sub>
                          </m:sSub>
                        </m:den>
                      </m:f>
                      <m:f>
                        <m:fPr>
                          <m:ctrlPr>
                            <a:rPr lang="mr-IN" b="0" i="1" smtClean="0">
                              <a:solidFill>
                                <a:schemeClr val="tx1">
                                  <a:lumMod val="75000"/>
                                  <a:lumOff val="25000"/>
                                </a:schemeClr>
                              </a:solidFill>
                              <a:latin typeface="Cambria Math" charset="0"/>
                            </a:rPr>
                          </m:ctrlPr>
                        </m:fPr>
                        <m:num>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ea typeface="Cambria Math" charset="0"/>
                                  <a:cs typeface="Cambria Math" charset="0"/>
                                </a:rPr>
                                <m:t>𝜏</m:t>
                              </m:r>
                            </m:e>
                            <m:sub>
                              <m:r>
                                <a:rPr lang="de-DE" b="0" i="1" smtClean="0">
                                  <a:solidFill>
                                    <a:schemeClr val="tx1">
                                      <a:lumMod val="75000"/>
                                      <a:lumOff val="25000"/>
                                    </a:schemeClr>
                                  </a:solidFill>
                                  <a:latin typeface="Cambria Math" charset="0"/>
                                </a:rPr>
                                <m:t>𝑥</m:t>
                              </m:r>
                            </m:sub>
                          </m:sSub>
                        </m:num>
                        <m:den>
                          <m:r>
                            <a:rPr lang="de-DE" b="0" i="1" smtClean="0">
                              <a:solidFill>
                                <a:schemeClr val="tx1">
                                  <a:lumMod val="75000"/>
                                  <a:lumOff val="25000"/>
                                </a:schemeClr>
                              </a:solidFill>
                              <a:latin typeface="Cambria Math" charset="0"/>
                            </a:rPr>
                            <m:t>𝑓</m:t>
                          </m:r>
                        </m:den>
                      </m:f>
                    </m:oMath>
                  </m:oMathPara>
                </a14:m>
                <a:endParaRPr lang="en-US" dirty="0">
                  <a:solidFill>
                    <a:schemeClr val="tx1">
                      <a:lumMod val="50000"/>
                      <a:lumOff val="50000"/>
                    </a:schemeClr>
                  </a:solidFill>
                </a:endParaRPr>
              </a:p>
            </p:txBody>
          </p:sp>
        </mc:Choice>
        <mc:Fallback xmlns="">
          <p:sp>
            <p:nvSpPr>
              <p:cNvPr id="35" name="Rectangle 34">
                <a:hlinkClick r:id="rId16" action="ppaction://hlinksldjump"/>
              </p:cNvPr>
              <p:cNvSpPr>
                <a:spLocks noRot="1" noChangeAspect="1" noMove="1" noResize="1" noEditPoints="1" noAdjustHandles="1" noChangeArrowheads="1" noChangeShapeType="1" noTextEdit="1"/>
              </p:cNvSpPr>
              <p:nvPr/>
            </p:nvSpPr>
            <p:spPr>
              <a:xfrm>
                <a:off x="2286491" y="2557220"/>
                <a:ext cx="6418122" cy="3703608"/>
              </a:xfrm>
              <a:prstGeom prst="rect">
                <a:avLst/>
              </a:prstGeom>
              <a:blipFill rotWithShape="0">
                <a:blip r:embed="rId17"/>
                <a:stretch>
                  <a:fillRect l="-567" r="-567"/>
                </a:stretch>
              </a:blipFill>
              <a:ln w="28575">
                <a:solidFill>
                  <a:schemeClr val="bg2">
                    <a:lumMod val="50000"/>
                  </a:schemeClr>
                </a:solidFill>
              </a:ln>
            </p:spPr>
            <p:txBody>
              <a:bodyPr/>
              <a:lstStyle/>
              <a:p>
                <a:r>
                  <a:rPr lang="en-US">
                    <a:noFill/>
                  </a:rPr>
                  <a:t> </a:t>
                </a:r>
              </a:p>
            </p:txBody>
          </p:sp>
        </mc:Fallback>
      </mc:AlternateContent>
      <p:pic>
        <p:nvPicPr>
          <p:cNvPr id="36" name="Picture 35">
            <a:hlinkClick r:id="rId12"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7" name="Picture 36">
            <a:hlinkClick r:id="rId9"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39" name="Picture 3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4" name="Picture 3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38" name="Picture 3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2" name="Picture 4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751130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Surface layer</a:t>
            </a:r>
            <a:endParaRPr lang="en-US" b="1" dirty="0">
              <a:solidFill>
                <a:schemeClr val="tx1"/>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19" name="Straight Connector 18"/>
          <p:cNvCxnSpPr/>
          <p:nvPr/>
        </p:nvCxnSpPr>
        <p:spPr>
          <a:xfrm flipH="1" flipV="1">
            <a:off x="5073182" y="1929820"/>
            <a:ext cx="298" cy="144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044040" y="2158637"/>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6127028" y="2013562"/>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Ekman divergence</a:t>
            </a:r>
            <a:endParaRPr lang="en-US" sz="1200" dirty="0">
              <a:solidFill>
                <a:schemeClr val="tx1"/>
              </a:solidFill>
            </a:endParaRPr>
          </a:p>
        </p:txBody>
      </p:sp>
      <p:sp>
        <p:nvSpPr>
          <p:cNvPr id="22" name="Rectangle 21">
            <a:hlinkClick r:id="rId6" action="ppaction://hlinksldjump"/>
          </p:cNvPr>
          <p:cNvSpPr/>
          <p:nvPr/>
        </p:nvSpPr>
        <p:spPr>
          <a:xfrm>
            <a:off x="4102622" y="2010001"/>
            <a:ext cx="1941418"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Layer boundaries</a:t>
            </a:r>
            <a:endParaRPr lang="en-US" sz="1200" dirty="0">
              <a:solidFill>
                <a:schemeClr val="tx1"/>
              </a:solidFill>
            </a:endParaRPr>
          </a:p>
        </p:txBody>
      </p:sp>
      <p:sp>
        <p:nvSpPr>
          <p:cNvPr id="27" name="Rectangle 26">
            <a:hlinkClick r:id="rId10"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cxnSp>
        <p:nvCxnSpPr>
          <p:cNvPr id="30" name="Straight Connector 29"/>
          <p:cNvCxnSpPr/>
          <p:nvPr/>
        </p:nvCxnSpPr>
        <p:spPr>
          <a:xfrm flipH="1" flipV="1">
            <a:off x="8055789" y="2156451"/>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10084511" y="2154363"/>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hlinkClick r:id="rId11" action="ppaction://hlinksldjump"/>
          </p:cNvPr>
          <p:cNvSpPr/>
          <p:nvPr/>
        </p:nvSpPr>
        <p:spPr>
          <a:xfrm>
            <a:off x="10165765" y="2008601"/>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Net transport</a:t>
            </a:r>
            <a:endParaRPr lang="en-US" sz="1200" dirty="0">
              <a:solidFill>
                <a:schemeClr val="tx1"/>
              </a:solidFill>
            </a:endParaRPr>
          </a:p>
        </p:txBody>
      </p:sp>
      <p:sp>
        <p:nvSpPr>
          <p:cNvPr id="33" name="Rectangle 32">
            <a:hlinkClick r:id="rId12" action="ppaction://hlinksldjump"/>
          </p:cNvPr>
          <p:cNvSpPr/>
          <p:nvPr/>
        </p:nvSpPr>
        <p:spPr>
          <a:xfrm>
            <a:off x="8142244" y="2010000"/>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Geostrophic contribution</a:t>
            </a:r>
            <a:endParaRPr lang="en-US" sz="1200" b="1" dirty="0">
              <a:solidFill>
                <a:schemeClr val="tx1"/>
              </a:solidFill>
            </a:endParaRPr>
          </a:p>
        </p:txBody>
      </p:sp>
      <p:pic>
        <p:nvPicPr>
          <p:cNvPr id="5" name="Picture 4"/>
          <p:cNvPicPr>
            <a:picLocks noChangeAspect="1"/>
          </p:cNvPicPr>
          <p:nvPr/>
        </p:nvPicPr>
        <p:blipFill rotWithShape="1">
          <a:blip r:embed="rId13">
            <a:extLst>
              <a:ext uri="{28A0092B-C50C-407E-A947-70E740481C1C}">
                <a14:useLocalDpi xmlns:a14="http://schemas.microsoft.com/office/drawing/2010/main" val="0"/>
              </a:ext>
            </a:extLst>
          </a:blip>
          <a:srcRect l="8026" t="26029" r="9124" b="25191"/>
          <a:stretch/>
        </p:blipFill>
        <p:spPr>
          <a:xfrm>
            <a:off x="6509878" y="2502279"/>
            <a:ext cx="4976192" cy="3791643"/>
          </a:xfrm>
          <a:prstGeom prst="rect">
            <a:avLst/>
          </a:prstGeom>
        </p:spPr>
      </p:pic>
      <p:sp>
        <p:nvSpPr>
          <p:cNvPr id="35" name="TextBox 34"/>
          <p:cNvSpPr txBox="1"/>
          <p:nvPr/>
        </p:nvSpPr>
        <p:spPr>
          <a:xfrm>
            <a:off x="7819917" y="2562039"/>
            <a:ext cx="646331" cy="369332"/>
          </a:xfrm>
          <a:prstGeom prst="rect">
            <a:avLst/>
          </a:prstGeom>
          <a:noFill/>
        </p:spPr>
        <p:txBody>
          <a:bodyPr wrap="none" rtlCol="0">
            <a:spAutoFit/>
          </a:bodyPr>
          <a:lstStyle/>
          <a:p>
            <a:r>
              <a:rPr lang="en-US" b="1" dirty="0" smtClean="0"/>
              <a:t>10°N</a:t>
            </a:r>
            <a:endParaRPr lang="en-US" b="1" dirty="0"/>
          </a:p>
        </p:txBody>
      </p:sp>
      <p:sp>
        <p:nvSpPr>
          <p:cNvPr id="36" name="TextBox 35"/>
          <p:cNvSpPr txBox="1"/>
          <p:nvPr/>
        </p:nvSpPr>
        <p:spPr>
          <a:xfrm>
            <a:off x="7839954" y="4539290"/>
            <a:ext cx="606256" cy="369332"/>
          </a:xfrm>
          <a:prstGeom prst="rect">
            <a:avLst/>
          </a:prstGeom>
          <a:noFill/>
        </p:spPr>
        <p:txBody>
          <a:bodyPr wrap="none" rtlCol="0">
            <a:spAutoFit/>
          </a:bodyPr>
          <a:lstStyle/>
          <a:p>
            <a:r>
              <a:rPr lang="en-US" b="1" dirty="0" smtClean="0"/>
              <a:t>10°S</a:t>
            </a:r>
            <a:endParaRPr lang="en-US" b="1" dirty="0"/>
          </a:p>
        </p:txBody>
      </p:sp>
      <p:pic>
        <p:nvPicPr>
          <p:cNvPr id="37" name="Picture 36">
            <a:hlinkClick r:id="rId10"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8" name="Picture 37">
            <a:hlinkClick r:id="rId9"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40" name="Picture 3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sp>
        <p:nvSpPr>
          <p:cNvPr id="41" name="Rectangle 40"/>
          <p:cNvSpPr/>
          <p:nvPr/>
        </p:nvSpPr>
        <p:spPr>
          <a:xfrm>
            <a:off x="6297870" y="6353682"/>
            <a:ext cx="5400208" cy="461665"/>
          </a:xfrm>
          <a:prstGeom prst="rect">
            <a:avLst/>
          </a:prstGeom>
        </p:spPr>
        <p:txBody>
          <a:bodyPr wrap="square">
            <a:spAutoFit/>
          </a:bodyPr>
          <a:lstStyle/>
          <a:p>
            <a:pPr algn="just"/>
            <a:r>
              <a:rPr lang="en-US" sz="1200" i="1" dirty="0" smtClean="0"/>
              <a:t>Zonally accumulated meridional geostrophic transport for the surface layer (Surface to Ekman depth), thermocline layer (Ekman depth to 26 kg </a:t>
            </a:r>
            <a:r>
              <a:rPr lang="en-US" sz="1200" i="1" smtClean="0"/>
              <a:t>m</a:t>
            </a:r>
            <a:r>
              <a:rPr lang="en-US" sz="1200" i="1" baseline="30000" smtClean="0"/>
              <a:t>-3</a:t>
            </a:r>
            <a:r>
              <a:rPr lang="en-US" sz="1200" i="1" smtClean="0"/>
              <a:t>) and the sum.</a:t>
            </a:r>
            <a:endParaRPr lang="en-US" sz="1200" i="1" dirty="0" smtClean="0"/>
          </a:p>
        </p:txBody>
      </p:sp>
      <p:graphicFrame>
        <p:nvGraphicFramePr>
          <p:cNvPr id="42" name="Table 41"/>
          <p:cNvGraphicFramePr>
            <a:graphicFrameLocks noGrp="1"/>
          </p:cNvGraphicFramePr>
          <p:nvPr>
            <p:extLst>
              <p:ext uri="{D42A27DB-BD31-4B8C-83A1-F6EECF244321}">
                <p14:modId xmlns:p14="http://schemas.microsoft.com/office/powerpoint/2010/main" val="1814132465"/>
              </p:ext>
            </p:extLst>
          </p:nvPr>
        </p:nvGraphicFramePr>
        <p:xfrm>
          <a:off x="1097157" y="2577780"/>
          <a:ext cx="3427339" cy="1527941"/>
        </p:xfrm>
        <a:graphic>
          <a:graphicData uri="http://schemas.openxmlformats.org/drawingml/2006/table">
            <a:tbl>
              <a:tblPr firstRow="1" bandRow="1">
                <a:tableStyleId>{073A0DAA-6AF3-43AB-8588-CEC1D06C72B9}</a:tableStyleId>
              </a:tblPr>
              <a:tblGrid>
                <a:gridCol w="1402033"/>
                <a:gridCol w="1015904"/>
                <a:gridCol w="1009402"/>
              </a:tblGrid>
              <a:tr h="415421">
                <a:tc>
                  <a:txBody>
                    <a:bodyPr/>
                    <a:lstStyle/>
                    <a:p>
                      <a:pPr algn="ctr"/>
                      <a:r>
                        <a:rPr lang="en-US" dirty="0" smtClean="0"/>
                        <a:t>Layer</a:t>
                      </a:r>
                    </a:p>
                  </a:txBody>
                  <a:tcPr/>
                </a:tc>
                <a:tc>
                  <a:txBody>
                    <a:bodyPr/>
                    <a:lstStyle/>
                    <a:p>
                      <a:pPr algn="ctr"/>
                      <a:r>
                        <a:rPr lang="en-US" dirty="0" smtClean="0"/>
                        <a:t>ORA-S4</a:t>
                      </a:r>
                      <a:endParaRPr lang="en-US" dirty="0"/>
                    </a:p>
                  </a:txBody>
                  <a:tcPr/>
                </a:tc>
                <a:tc>
                  <a:txBody>
                    <a:bodyPr/>
                    <a:lstStyle/>
                    <a:p>
                      <a:pPr algn="ctr"/>
                      <a:r>
                        <a:rPr lang="en-US" dirty="0" smtClean="0"/>
                        <a:t>RG-</a:t>
                      </a:r>
                      <a:r>
                        <a:rPr lang="en-US" dirty="0" err="1" smtClean="0"/>
                        <a:t>clim</a:t>
                      </a:r>
                      <a:endParaRPr lang="en-US" dirty="0"/>
                    </a:p>
                  </a:txBody>
                  <a:tcPr/>
                </a:tc>
              </a:tr>
              <a:tr h="370840">
                <a:tc>
                  <a:txBody>
                    <a:bodyPr/>
                    <a:lstStyle/>
                    <a:p>
                      <a:pPr algn="ctr"/>
                      <a:r>
                        <a:rPr lang="en-US" dirty="0" smtClean="0"/>
                        <a:t>Surface</a:t>
                      </a:r>
                      <a:endParaRPr lang="en-US" dirty="0"/>
                    </a:p>
                  </a:txBody>
                  <a:tcPr/>
                </a:tc>
                <a:tc>
                  <a:txBody>
                    <a:bodyPr/>
                    <a:lstStyle/>
                    <a:p>
                      <a:pPr algn="ctr"/>
                      <a:r>
                        <a:rPr lang="en-US" dirty="0" smtClean="0"/>
                        <a:t>2.1</a:t>
                      </a:r>
                      <a:r>
                        <a:rPr lang="en-US" baseline="0" dirty="0" smtClean="0"/>
                        <a:t> Sv</a:t>
                      </a:r>
                      <a:endParaRPr lang="en-US" dirty="0"/>
                    </a:p>
                  </a:txBody>
                  <a:tcPr/>
                </a:tc>
                <a:tc>
                  <a:txBody>
                    <a:bodyPr/>
                    <a:lstStyle/>
                    <a:p>
                      <a:pPr algn="ctr"/>
                      <a:r>
                        <a:rPr lang="en-US" dirty="0" smtClean="0"/>
                        <a:t>2.6 Sv</a:t>
                      </a:r>
                      <a:endParaRPr lang="en-US" dirty="0"/>
                    </a:p>
                  </a:txBody>
                  <a:tcPr/>
                </a:tc>
              </a:tr>
              <a:tr h="370840">
                <a:tc>
                  <a:txBody>
                    <a:bodyPr/>
                    <a:lstStyle/>
                    <a:p>
                      <a:pPr algn="ctr"/>
                      <a:r>
                        <a:rPr lang="en-US" dirty="0" smtClean="0"/>
                        <a:t>Thermocline</a:t>
                      </a:r>
                      <a:endParaRPr lang="en-US" dirty="0"/>
                    </a:p>
                  </a:txBody>
                  <a:tcPr/>
                </a:tc>
                <a:tc>
                  <a:txBody>
                    <a:bodyPr/>
                    <a:lstStyle/>
                    <a:p>
                      <a:pPr algn="ctr"/>
                      <a:r>
                        <a:rPr lang="en-US" dirty="0" smtClean="0"/>
                        <a:t>2.6</a:t>
                      </a:r>
                      <a:r>
                        <a:rPr lang="en-US" baseline="0" dirty="0" smtClean="0"/>
                        <a:t> Sv</a:t>
                      </a:r>
                      <a:endParaRPr lang="en-US" dirty="0"/>
                    </a:p>
                  </a:txBody>
                  <a:tcPr/>
                </a:tc>
                <a:tc>
                  <a:txBody>
                    <a:bodyPr/>
                    <a:lstStyle/>
                    <a:p>
                      <a:pPr algn="ctr"/>
                      <a:r>
                        <a:rPr lang="en-US" dirty="0" smtClean="0"/>
                        <a:t>2.3 Sv</a:t>
                      </a:r>
                      <a:endParaRPr lang="en-US" dirty="0"/>
                    </a:p>
                  </a:txBody>
                  <a:tcPr/>
                </a:tc>
              </a:tr>
              <a:tr h="370840">
                <a:tc>
                  <a:txBody>
                    <a:bodyPr/>
                    <a:lstStyle/>
                    <a:p>
                      <a:pPr algn="ctr"/>
                      <a:r>
                        <a:rPr lang="en-US" dirty="0" smtClean="0"/>
                        <a:t>Combined</a:t>
                      </a:r>
                      <a:endParaRPr lang="en-US" dirty="0"/>
                    </a:p>
                  </a:txBody>
                  <a:tcPr/>
                </a:tc>
                <a:tc>
                  <a:txBody>
                    <a:bodyPr/>
                    <a:lstStyle/>
                    <a:p>
                      <a:pPr algn="ctr"/>
                      <a:r>
                        <a:rPr lang="en-US" dirty="0" smtClean="0"/>
                        <a:t>4.7</a:t>
                      </a:r>
                      <a:r>
                        <a:rPr lang="en-US" baseline="0" dirty="0" smtClean="0"/>
                        <a:t> Sv</a:t>
                      </a:r>
                      <a:endParaRPr lang="en-US" dirty="0"/>
                    </a:p>
                  </a:txBody>
                  <a:tcPr/>
                </a:tc>
                <a:tc>
                  <a:txBody>
                    <a:bodyPr/>
                    <a:lstStyle/>
                    <a:p>
                      <a:pPr algn="ctr"/>
                      <a:r>
                        <a:rPr lang="en-US" dirty="0" smtClean="0"/>
                        <a:t>4.9</a:t>
                      </a:r>
                      <a:r>
                        <a:rPr lang="en-US" baseline="0" dirty="0" smtClean="0"/>
                        <a:t> Sv</a:t>
                      </a:r>
                      <a:endParaRPr lang="en-US" dirty="0"/>
                    </a:p>
                  </a:txBody>
                  <a:tcPr/>
                </a:tc>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151519149"/>
              </p:ext>
            </p:extLst>
          </p:nvPr>
        </p:nvGraphicFramePr>
        <p:xfrm>
          <a:off x="1061767" y="4559850"/>
          <a:ext cx="3462729" cy="1527941"/>
        </p:xfrm>
        <a:graphic>
          <a:graphicData uri="http://schemas.openxmlformats.org/drawingml/2006/table">
            <a:tbl>
              <a:tblPr firstRow="1" bandRow="1">
                <a:tableStyleId>{073A0DAA-6AF3-43AB-8588-CEC1D06C72B9}</a:tableStyleId>
              </a:tblPr>
              <a:tblGrid>
                <a:gridCol w="1402033"/>
                <a:gridCol w="1051294"/>
                <a:gridCol w="1009402"/>
              </a:tblGrid>
              <a:tr h="415421">
                <a:tc>
                  <a:txBody>
                    <a:bodyPr/>
                    <a:lstStyle/>
                    <a:p>
                      <a:pPr algn="ctr"/>
                      <a:r>
                        <a:rPr lang="en-US" dirty="0" smtClean="0"/>
                        <a:t>Layer</a:t>
                      </a:r>
                    </a:p>
                  </a:txBody>
                  <a:tcPr/>
                </a:tc>
                <a:tc>
                  <a:txBody>
                    <a:bodyPr/>
                    <a:lstStyle/>
                    <a:p>
                      <a:pPr algn="ctr"/>
                      <a:r>
                        <a:rPr lang="en-US" dirty="0" smtClean="0"/>
                        <a:t>ORA-S4</a:t>
                      </a:r>
                      <a:endParaRPr lang="en-US" dirty="0"/>
                    </a:p>
                  </a:txBody>
                  <a:tcPr/>
                </a:tc>
                <a:tc>
                  <a:txBody>
                    <a:bodyPr/>
                    <a:lstStyle/>
                    <a:p>
                      <a:pPr algn="ctr"/>
                      <a:r>
                        <a:rPr lang="en-US" dirty="0" smtClean="0"/>
                        <a:t>RG-</a:t>
                      </a:r>
                      <a:r>
                        <a:rPr lang="en-US" dirty="0" err="1" smtClean="0"/>
                        <a:t>clim</a:t>
                      </a:r>
                      <a:endParaRPr lang="en-US" dirty="0"/>
                    </a:p>
                  </a:txBody>
                  <a:tcPr/>
                </a:tc>
              </a:tr>
              <a:tr h="370840">
                <a:tc>
                  <a:txBody>
                    <a:bodyPr/>
                    <a:lstStyle/>
                    <a:p>
                      <a:pPr algn="ctr"/>
                      <a:r>
                        <a:rPr lang="en-US" dirty="0" smtClean="0"/>
                        <a:t>Surface</a:t>
                      </a:r>
                      <a:endParaRPr lang="en-US" dirty="0"/>
                    </a:p>
                  </a:txBody>
                  <a:tcPr/>
                </a:tc>
                <a:tc>
                  <a:txBody>
                    <a:bodyPr/>
                    <a:lstStyle/>
                    <a:p>
                      <a:pPr algn="ctr"/>
                      <a:r>
                        <a:rPr lang="en-US" dirty="0" smtClean="0"/>
                        <a:t>4.1</a:t>
                      </a:r>
                      <a:r>
                        <a:rPr lang="en-US" baseline="0" dirty="0" smtClean="0"/>
                        <a:t> Sv</a:t>
                      </a:r>
                      <a:endParaRPr lang="en-US" dirty="0"/>
                    </a:p>
                  </a:txBody>
                  <a:tcPr/>
                </a:tc>
                <a:tc>
                  <a:txBody>
                    <a:bodyPr/>
                    <a:lstStyle/>
                    <a:p>
                      <a:pPr algn="ctr"/>
                      <a:r>
                        <a:rPr lang="en-US" dirty="0" smtClean="0"/>
                        <a:t>4.3 Sv</a:t>
                      </a:r>
                      <a:endParaRPr lang="en-US" dirty="0"/>
                    </a:p>
                  </a:txBody>
                  <a:tcPr/>
                </a:tc>
              </a:tr>
              <a:tr h="370840">
                <a:tc>
                  <a:txBody>
                    <a:bodyPr/>
                    <a:lstStyle/>
                    <a:p>
                      <a:pPr algn="ctr"/>
                      <a:r>
                        <a:rPr lang="en-US" dirty="0" smtClean="0"/>
                        <a:t>Thermocline</a:t>
                      </a:r>
                      <a:endParaRPr lang="en-US" dirty="0"/>
                    </a:p>
                  </a:txBody>
                  <a:tcPr/>
                </a:tc>
                <a:tc>
                  <a:txBody>
                    <a:bodyPr/>
                    <a:lstStyle/>
                    <a:p>
                      <a:pPr algn="ctr"/>
                      <a:r>
                        <a:rPr lang="en-US" baseline="0" dirty="0" smtClean="0"/>
                        <a:t>7.0 Sv</a:t>
                      </a:r>
                      <a:endParaRPr lang="en-US" dirty="0"/>
                    </a:p>
                  </a:txBody>
                  <a:tcPr/>
                </a:tc>
                <a:tc>
                  <a:txBody>
                    <a:bodyPr/>
                    <a:lstStyle/>
                    <a:p>
                      <a:pPr algn="ctr"/>
                      <a:r>
                        <a:rPr lang="en-US" dirty="0" smtClean="0"/>
                        <a:t>6.9 Sv</a:t>
                      </a:r>
                      <a:endParaRPr lang="en-US" dirty="0"/>
                    </a:p>
                  </a:txBody>
                  <a:tcPr/>
                </a:tc>
              </a:tr>
              <a:tr h="370840">
                <a:tc>
                  <a:txBody>
                    <a:bodyPr/>
                    <a:lstStyle/>
                    <a:p>
                      <a:pPr algn="ctr"/>
                      <a:r>
                        <a:rPr lang="en-US" dirty="0" smtClean="0"/>
                        <a:t>Combined</a:t>
                      </a:r>
                      <a:endParaRPr lang="en-US" dirty="0"/>
                    </a:p>
                  </a:txBody>
                  <a:tcPr/>
                </a:tc>
                <a:tc>
                  <a:txBody>
                    <a:bodyPr/>
                    <a:lstStyle/>
                    <a:p>
                      <a:pPr algn="ctr"/>
                      <a:r>
                        <a:rPr lang="en-US" baseline="0" dirty="0" smtClean="0"/>
                        <a:t>11.1 Sv</a:t>
                      </a:r>
                      <a:endParaRPr lang="en-US" dirty="0"/>
                    </a:p>
                  </a:txBody>
                  <a:tcPr/>
                </a:tc>
                <a:tc>
                  <a:txBody>
                    <a:bodyPr/>
                    <a:lstStyle/>
                    <a:p>
                      <a:pPr algn="ctr"/>
                      <a:r>
                        <a:rPr lang="en-US" baseline="0" dirty="0" smtClean="0"/>
                        <a:t>11.2 Sv</a:t>
                      </a:r>
                      <a:endParaRPr lang="en-US" dirty="0"/>
                    </a:p>
                  </a:txBody>
                  <a:tcPr/>
                </a:tc>
              </a:tr>
            </a:tbl>
          </a:graphicData>
        </a:graphic>
      </p:graphicFrame>
      <p:pic>
        <p:nvPicPr>
          <p:cNvPr id="34" name="Picture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39" name="Picture 3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6" name="Picture 4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270908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Surface layer</a:t>
            </a:r>
            <a:endParaRPr lang="en-US" b="1" dirty="0">
              <a:solidFill>
                <a:schemeClr val="tx1"/>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19" name="Straight Connector 18"/>
          <p:cNvCxnSpPr/>
          <p:nvPr/>
        </p:nvCxnSpPr>
        <p:spPr>
          <a:xfrm flipH="1" flipV="1">
            <a:off x="5073182" y="1929820"/>
            <a:ext cx="298" cy="144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044040" y="2158637"/>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6127028" y="2013562"/>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Ekman divergence</a:t>
            </a:r>
            <a:endParaRPr lang="en-US" sz="1200" dirty="0">
              <a:solidFill>
                <a:schemeClr val="tx1"/>
              </a:solidFill>
            </a:endParaRPr>
          </a:p>
        </p:txBody>
      </p:sp>
      <p:sp>
        <p:nvSpPr>
          <p:cNvPr id="22" name="Rectangle 21">
            <a:hlinkClick r:id="rId6" action="ppaction://hlinksldjump"/>
          </p:cNvPr>
          <p:cNvSpPr/>
          <p:nvPr/>
        </p:nvSpPr>
        <p:spPr>
          <a:xfrm>
            <a:off x="4102622" y="2010001"/>
            <a:ext cx="1941418"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Layer boundaries</a:t>
            </a:r>
            <a:endParaRPr lang="en-US" sz="1200" dirty="0">
              <a:solidFill>
                <a:schemeClr val="tx1"/>
              </a:solidFill>
            </a:endParaRPr>
          </a:p>
        </p:txBody>
      </p:sp>
      <p:sp>
        <p:nvSpPr>
          <p:cNvPr id="27" name="Rectangle 26">
            <a:hlinkClick r:id="rId10"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cxnSp>
        <p:nvCxnSpPr>
          <p:cNvPr id="30" name="Straight Connector 29"/>
          <p:cNvCxnSpPr/>
          <p:nvPr/>
        </p:nvCxnSpPr>
        <p:spPr>
          <a:xfrm flipH="1" flipV="1">
            <a:off x="8055789" y="2156451"/>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10084511" y="2154363"/>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hlinkClick r:id="rId11" action="ppaction://hlinksldjump"/>
          </p:cNvPr>
          <p:cNvSpPr/>
          <p:nvPr/>
        </p:nvSpPr>
        <p:spPr>
          <a:xfrm>
            <a:off x="10165765" y="2008601"/>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Net transport</a:t>
            </a:r>
            <a:endParaRPr lang="en-US" sz="1200" b="1" dirty="0">
              <a:solidFill>
                <a:schemeClr val="tx1"/>
              </a:solidFill>
            </a:endParaRPr>
          </a:p>
        </p:txBody>
      </p:sp>
      <p:sp>
        <p:nvSpPr>
          <p:cNvPr id="33" name="Rectangle 32">
            <a:hlinkClick r:id="rId12" action="ppaction://hlinksldjump"/>
          </p:cNvPr>
          <p:cNvSpPr/>
          <p:nvPr/>
        </p:nvSpPr>
        <p:spPr>
          <a:xfrm>
            <a:off x="8142244" y="2010000"/>
            <a:ext cx="1944001" cy="292901"/>
          </a:xfrm>
          <a:prstGeom prst="rect">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Geostrophic contribution</a:t>
            </a:r>
            <a:endParaRPr lang="en-US" sz="1200" dirty="0">
              <a:solidFill>
                <a:schemeClr val="tx1"/>
              </a:solidFill>
            </a:endParaRPr>
          </a:p>
        </p:txBody>
      </p:sp>
      <p:pic>
        <p:nvPicPr>
          <p:cNvPr id="5" name="Picture 4"/>
          <p:cNvPicPr>
            <a:picLocks noChangeAspect="1"/>
          </p:cNvPicPr>
          <p:nvPr/>
        </p:nvPicPr>
        <p:blipFill rotWithShape="1">
          <a:blip r:embed="rId13">
            <a:extLst>
              <a:ext uri="{28A0092B-C50C-407E-A947-70E740481C1C}">
                <a14:useLocalDpi xmlns:a14="http://schemas.microsoft.com/office/drawing/2010/main" val="0"/>
              </a:ext>
            </a:extLst>
          </a:blip>
          <a:srcRect l="7894" t="26325" r="9256" b="24987"/>
          <a:stretch/>
        </p:blipFill>
        <p:spPr>
          <a:xfrm>
            <a:off x="6850485" y="2467668"/>
            <a:ext cx="4960279" cy="3772326"/>
          </a:xfrm>
          <a:prstGeom prst="rect">
            <a:avLst/>
          </a:prstGeom>
        </p:spPr>
      </p:pic>
      <p:sp>
        <p:nvSpPr>
          <p:cNvPr id="34" name="Rectangle 33"/>
          <p:cNvSpPr/>
          <p:nvPr/>
        </p:nvSpPr>
        <p:spPr>
          <a:xfrm>
            <a:off x="352776" y="2632211"/>
            <a:ext cx="5774252" cy="3416320"/>
          </a:xfrm>
          <a:prstGeom prst="rect">
            <a:avLst/>
          </a:prstGeom>
        </p:spPr>
        <p:txBody>
          <a:bodyPr wrap="square">
            <a:spAutoFit/>
          </a:bodyPr>
          <a:lstStyle/>
          <a:p>
            <a:pPr marL="285750" indent="-285750" algn="just">
              <a:buFont typeface="Arial" charset="0"/>
              <a:buChar char="•"/>
            </a:pPr>
            <a:r>
              <a:rPr lang="en-US" dirty="0" smtClean="0"/>
              <a:t>At 10°N, 9 Sv of wind-driven Ekman transport are facing </a:t>
            </a:r>
            <a:r>
              <a:rPr lang="de-DE" dirty="0" smtClean="0"/>
              <a:t>~2.5 Sv </a:t>
            </a:r>
            <a:r>
              <a:rPr lang="de-DE" dirty="0" err="1" smtClean="0"/>
              <a:t>of</a:t>
            </a:r>
            <a:r>
              <a:rPr lang="de-DE" dirty="0" smtClean="0"/>
              <a:t> </a:t>
            </a:r>
            <a:r>
              <a:rPr lang="de-DE" dirty="0" err="1" smtClean="0"/>
              <a:t>geostrophic</a:t>
            </a:r>
            <a:r>
              <a:rPr lang="de-DE" dirty="0" smtClean="0"/>
              <a:t> </a:t>
            </a:r>
            <a:r>
              <a:rPr lang="de-DE" dirty="0" err="1" smtClean="0"/>
              <a:t>equatorward</a:t>
            </a:r>
            <a:r>
              <a:rPr lang="de-DE" dirty="0" smtClean="0"/>
              <a:t> </a:t>
            </a:r>
            <a:r>
              <a:rPr lang="de-DE" dirty="0" err="1" smtClean="0"/>
              <a:t>transport</a:t>
            </a:r>
            <a:r>
              <a:rPr lang="de-DE" dirty="0" smtClean="0"/>
              <a:t> (</a:t>
            </a:r>
            <a:r>
              <a:rPr lang="de-DE" dirty="0" err="1" smtClean="0"/>
              <a:t>see</a:t>
            </a:r>
            <a:r>
              <a:rPr lang="de-DE" dirty="0" smtClean="0"/>
              <a:t> </a:t>
            </a:r>
            <a:r>
              <a:rPr lang="de-DE" dirty="0" err="1" smtClean="0"/>
              <a:t>previous</a:t>
            </a:r>
            <a:r>
              <a:rPr lang="de-DE" dirty="0" smtClean="0"/>
              <a:t> </a:t>
            </a:r>
            <a:r>
              <a:rPr lang="de-DE" dirty="0" err="1" smtClean="0"/>
              <a:t>slide</a:t>
            </a:r>
            <a:r>
              <a:rPr lang="de-DE" dirty="0" smtClean="0"/>
              <a:t>). The </a:t>
            </a:r>
            <a:r>
              <a:rPr lang="de-DE" dirty="0" err="1" smtClean="0"/>
              <a:t>difference</a:t>
            </a:r>
            <a:r>
              <a:rPr lang="de-DE" dirty="0" smtClean="0"/>
              <a:t> (6.5 Sv) </a:t>
            </a:r>
            <a:r>
              <a:rPr lang="de-DE" dirty="0" err="1" smtClean="0"/>
              <a:t>is</a:t>
            </a:r>
            <a:r>
              <a:rPr lang="de-DE" dirty="0" smtClean="0"/>
              <a:t> </a:t>
            </a:r>
            <a:r>
              <a:rPr lang="de-DE" dirty="0" err="1" smtClean="0"/>
              <a:t>the</a:t>
            </a:r>
            <a:r>
              <a:rPr lang="de-DE" dirty="0" smtClean="0"/>
              <a:t> </a:t>
            </a:r>
            <a:r>
              <a:rPr lang="de-DE" dirty="0" err="1" smtClean="0"/>
              <a:t>theoretical</a:t>
            </a:r>
            <a:r>
              <a:rPr lang="de-DE" dirty="0" smtClean="0"/>
              <a:t> </a:t>
            </a:r>
            <a:r>
              <a:rPr lang="de-DE" dirty="0" err="1" smtClean="0"/>
              <a:t>net</a:t>
            </a:r>
            <a:r>
              <a:rPr lang="de-DE" dirty="0" smtClean="0"/>
              <a:t> </a:t>
            </a:r>
            <a:r>
              <a:rPr lang="de-DE" dirty="0" err="1" smtClean="0"/>
              <a:t>transport</a:t>
            </a:r>
            <a:r>
              <a:rPr lang="de-DE" dirty="0" smtClean="0"/>
              <a:t> </a:t>
            </a:r>
            <a:r>
              <a:rPr lang="de-DE" dirty="0" err="1" smtClean="0"/>
              <a:t>confirmed</a:t>
            </a:r>
            <a:r>
              <a:rPr lang="de-DE" dirty="0" smtClean="0"/>
              <a:t> </a:t>
            </a:r>
            <a:r>
              <a:rPr lang="de-DE" dirty="0" err="1" smtClean="0"/>
              <a:t>by</a:t>
            </a:r>
            <a:r>
              <a:rPr lang="de-DE" dirty="0" smtClean="0"/>
              <a:t> ORA-S4 </a:t>
            </a:r>
            <a:r>
              <a:rPr lang="de-DE" dirty="0" err="1" smtClean="0"/>
              <a:t>velocity</a:t>
            </a:r>
            <a:r>
              <a:rPr lang="de-DE" dirty="0" smtClean="0"/>
              <a:t> </a:t>
            </a:r>
            <a:r>
              <a:rPr lang="de-DE" dirty="0" err="1" smtClean="0"/>
              <a:t>data</a:t>
            </a:r>
            <a:r>
              <a:rPr lang="de-DE" dirty="0" smtClean="0"/>
              <a:t>.</a:t>
            </a:r>
          </a:p>
          <a:p>
            <a:pPr algn="just"/>
            <a:endParaRPr lang="de-DE" dirty="0" smtClean="0"/>
          </a:p>
          <a:p>
            <a:pPr algn="just"/>
            <a:endParaRPr lang="de-DE" dirty="0"/>
          </a:p>
          <a:p>
            <a:pPr algn="just"/>
            <a:endParaRPr lang="de-DE" dirty="0"/>
          </a:p>
          <a:p>
            <a:pPr marL="285750" indent="-285750" algn="just">
              <a:buFont typeface="Arial" charset="0"/>
              <a:buChar char="•"/>
            </a:pPr>
            <a:r>
              <a:rPr lang="de-DE" dirty="0" smtClean="0"/>
              <a:t>At 10°S, an </a:t>
            </a:r>
            <a:r>
              <a:rPr lang="de-DE" dirty="0" err="1" smtClean="0"/>
              <a:t>Ekman</a:t>
            </a:r>
            <a:r>
              <a:rPr lang="de-DE" dirty="0" smtClean="0"/>
              <a:t> </a:t>
            </a:r>
            <a:r>
              <a:rPr lang="de-DE" dirty="0" err="1" smtClean="0"/>
              <a:t>transport</a:t>
            </a:r>
            <a:r>
              <a:rPr lang="de-DE" dirty="0" smtClean="0"/>
              <a:t> </a:t>
            </a:r>
            <a:r>
              <a:rPr lang="de-DE" dirty="0" err="1" smtClean="0"/>
              <a:t>of</a:t>
            </a:r>
            <a:r>
              <a:rPr lang="de-DE" dirty="0" smtClean="0"/>
              <a:t> </a:t>
            </a:r>
            <a:r>
              <a:rPr lang="de-DE" dirty="0" err="1" smtClean="0"/>
              <a:t>about</a:t>
            </a:r>
            <a:r>
              <a:rPr lang="de-DE" dirty="0" smtClean="0"/>
              <a:t> 11 Sv </a:t>
            </a:r>
            <a:r>
              <a:rPr lang="de-DE" dirty="0" err="1" smtClean="0"/>
              <a:t>is</a:t>
            </a:r>
            <a:r>
              <a:rPr lang="de-DE" dirty="0" smtClean="0"/>
              <a:t> </a:t>
            </a:r>
            <a:r>
              <a:rPr lang="de-DE" dirty="0" err="1" smtClean="0"/>
              <a:t>counteracted</a:t>
            </a:r>
            <a:r>
              <a:rPr lang="de-DE" dirty="0" smtClean="0"/>
              <a:t> </a:t>
            </a:r>
            <a:r>
              <a:rPr lang="de-DE" dirty="0" err="1" smtClean="0"/>
              <a:t>by</a:t>
            </a:r>
            <a:r>
              <a:rPr lang="de-DE" dirty="0" smtClean="0"/>
              <a:t> </a:t>
            </a:r>
            <a:r>
              <a:rPr lang="de-DE" dirty="0" err="1" smtClean="0"/>
              <a:t>geostrophic</a:t>
            </a:r>
            <a:r>
              <a:rPr lang="de-DE" dirty="0" smtClean="0"/>
              <a:t> </a:t>
            </a:r>
            <a:r>
              <a:rPr lang="de-DE" dirty="0" err="1" smtClean="0"/>
              <a:t>transport</a:t>
            </a:r>
            <a:r>
              <a:rPr lang="de-DE" dirty="0" smtClean="0"/>
              <a:t> </a:t>
            </a:r>
            <a:r>
              <a:rPr lang="de-DE" dirty="0" err="1" smtClean="0"/>
              <a:t>of</a:t>
            </a:r>
            <a:r>
              <a:rPr lang="de-DE" dirty="0" smtClean="0"/>
              <a:t> 4.5 Sv. The </a:t>
            </a:r>
            <a:r>
              <a:rPr lang="de-DE" dirty="0" err="1" smtClean="0"/>
              <a:t>remaining</a:t>
            </a:r>
            <a:r>
              <a:rPr lang="de-DE" dirty="0" smtClean="0"/>
              <a:t> </a:t>
            </a:r>
            <a:r>
              <a:rPr lang="de-DE" dirty="0" err="1" smtClean="0"/>
              <a:t>difference</a:t>
            </a:r>
            <a:r>
              <a:rPr lang="de-DE" dirty="0" smtClean="0"/>
              <a:t> </a:t>
            </a:r>
            <a:r>
              <a:rPr lang="de-DE" dirty="0" err="1" smtClean="0"/>
              <a:t>of</a:t>
            </a:r>
            <a:r>
              <a:rPr lang="de-DE" dirty="0" smtClean="0"/>
              <a:t> 6.5 Sv </a:t>
            </a:r>
            <a:r>
              <a:rPr lang="de-DE" dirty="0" err="1" smtClean="0"/>
              <a:t>is</a:t>
            </a:r>
            <a:r>
              <a:rPr lang="de-DE" dirty="0" smtClean="0"/>
              <a:t> in </a:t>
            </a:r>
            <a:r>
              <a:rPr lang="de-DE" dirty="0" err="1" smtClean="0"/>
              <a:t>good</a:t>
            </a:r>
            <a:r>
              <a:rPr lang="de-DE" dirty="0" smtClean="0"/>
              <a:t> </a:t>
            </a:r>
            <a:r>
              <a:rPr lang="de-DE" dirty="0" err="1" smtClean="0"/>
              <a:t>agreement</a:t>
            </a:r>
            <a:r>
              <a:rPr lang="de-DE" dirty="0" smtClean="0"/>
              <a:t> </a:t>
            </a:r>
            <a:r>
              <a:rPr lang="de-DE" dirty="0" err="1" smtClean="0"/>
              <a:t>with</a:t>
            </a:r>
            <a:r>
              <a:rPr lang="de-DE" dirty="0" smtClean="0"/>
              <a:t> </a:t>
            </a:r>
            <a:r>
              <a:rPr lang="de-DE" dirty="0" err="1" smtClean="0"/>
              <a:t>the</a:t>
            </a:r>
            <a:r>
              <a:rPr lang="de-DE" dirty="0" smtClean="0"/>
              <a:t> </a:t>
            </a:r>
            <a:r>
              <a:rPr lang="de-DE" dirty="0" err="1" smtClean="0"/>
              <a:t>net</a:t>
            </a:r>
            <a:r>
              <a:rPr lang="de-DE" dirty="0" smtClean="0"/>
              <a:t> </a:t>
            </a:r>
            <a:r>
              <a:rPr lang="de-DE" dirty="0" err="1" smtClean="0"/>
              <a:t>transport</a:t>
            </a:r>
            <a:r>
              <a:rPr lang="de-DE" dirty="0" smtClean="0"/>
              <a:t> </a:t>
            </a:r>
            <a:r>
              <a:rPr lang="de-DE" dirty="0" err="1" smtClean="0"/>
              <a:t>from</a:t>
            </a:r>
            <a:r>
              <a:rPr lang="de-DE" dirty="0" smtClean="0"/>
              <a:t> </a:t>
            </a:r>
            <a:r>
              <a:rPr lang="de-DE" dirty="0" err="1" smtClean="0"/>
              <a:t>velocity</a:t>
            </a:r>
            <a:r>
              <a:rPr lang="de-DE" dirty="0" smtClean="0"/>
              <a:t> </a:t>
            </a:r>
            <a:r>
              <a:rPr lang="de-DE" dirty="0" err="1" smtClean="0"/>
              <a:t>data</a:t>
            </a:r>
            <a:r>
              <a:rPr lang="de-DE" dirty="0" smtClean="0"/>
              <a:t> </a:t>
            </a:r>
            <a:r>
              <a:rPr lang="de-DE" dirty="0" err="1" smtClean="0"/>
              <a:t>from</a:t>
            </a:r>
            <a:r>
              <a:rPr lang="de-DE" dirty="0" smtClean="0"/>
              <a:t> ORA-S4 </a:t>
            </a:r>
            <a:r>
              <a:rPr lang="de-DE" dirty="0" err="1" smtClean="0"/>
              <a:t>which</a:t>
            </a:r>
            <a:r>
              <a:rPr lang="de-DE" dirty="0" smtClean="0"/>
              <a:t> </a:t>
            </a:r>
            <a:r>
              <a:rPr lang="de-DE" dirty="0" err="1" smtClean="0"/>
              <a:t>shows</a:t>
            </a:r>
            <a:r>
              <a:rPr lang="de-DE" dirty="0" smtClean="0"/>
              <a:t> a </a:t>
            </a:r>
            <a:r>
              <a:rPr lang="de-DE" dirty="0" err="1" smtClean="0"/>
              <a:t>poleward</a:t>
            </a:r>
            <a:r>
              <a:rPr lang="de-DE" dirty="0" smtClean="0"/>
              <a:t> </a:t>
            </a:r>
            <a:r>
              <a:rPr lang="de-DE" dirty="0" err="1" smtClean="0"/>
              <a:t>transport</a:t>
            </a:r>
            <a:r>
              <a:rPr lang="de-DE" dirty="0" smtClean="0"/>
              <a:t> </a:t>
            </a:r>
            <a:r>
              <a:rPr lang="de-DE" dirty="0" err="1" smtClean="0"/>
              <a:t>of</a:t>
            </a:r>
            <a:r>
              <a:rPr lang="de-DE" dirty="0" smtClean="0"/>
              <a:t> </a:t>
            </a:r>
            <a:r>
              <a:rPr lang="de-DE" dirty="0" err="1" smtClean="0"/>
              <a:t>about</a:t>
            </a:r>
            <a:r>
              <a:rPr lang="de-DE" dirty="0" smtClean="0"/>
              <a:t> 6 Sv.</a:t>
            </a:r>
            <a:endParaRPr lang="en-US" dirty="0"/>
          </a:p>
        </p:txBody>
      </p:sp>
      <p:sp>
        <p:nvSpPr>
          <p:cNvPr id="35" name="TextBox 34"/>
          <p:cNvSpPr txBox="1"/>
          <p:nvPr/>
        </p:nvSpPr>
        <p:spPr>
          <a:xfrm>
            <a:off x="7943464" y="2683280"/>
            <a:ext cx="646331" cy="369332"/>
          </a:xfrm>
          <a:prstGeom prst="rect">
            <a:avLst/>
          </a:prstGeom>
          <a:noFill/>
        </p:spPr>
        <p:txBody>
          <a:bodyPr wrap="none" rtlCol="0">
            <a:spAutoFit/>
          </a:bodyPr>
          <a:lstStyle/>
          <a:p>
            <a:r>
              <a:rPr lang="en-US" b="1" dirty="0" smtClean="0"/>
              <a:t>10°N</a:t>
            </a:r>
            <a:endParaRPr lang="en-US" b="1" dirty="0"/>
          </a:p>
        </p:txBody>
      </p:sp>
      <p:sp>
        <p:nvSpPr>
          <p:cNvPr id="36" name="TextBox 35"/>
          <p:cNvSpPr txBox="1"/>
          <p:nvPr/>
        </p:nvSpPr>
        <p:spPr>
          <a:xfrm>
            <a:off x="7963502" y="4644032"/>
            <a:ext cx="606256" cy="369332"/>
          </a:xfrm>
          <a:prstGeom prst="rect">
            <a:avLst/>
          </a:prstGeom>
          <a:noFill/>
        </p:spPr>
        <p:txBody>
          <a:bodyPr wrap="none" rtlCol="0">
            <a:spAutoFit/>
          </a:bodyPr>
          <a:lstStyle/>
          <a:p>
            <a:r>
              <a:rPr lang="en-US" b="1" dirty="0" smtClean="0"/>
              <a:t>10°S</a:t>
            </a:r>
            <a:endParaRPr lang="en-US" b="1" dirty="0"/>
          </a:p>
        </p:txBody>
      </p:sp>
      <p:pic>
        <p:nvPicPr>
          <p:cNvPr id="37" name="Picture 36">
            <a:hlinkClick r:id="rId10"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8" name="Picture 37">
            <a:hlinkClick r:id="rId9"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40" name="Picture 3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sp>
        <p:nvSpPr>
          <p:cNvPr id="41" name="Rectangle 40"/>
          <p:cNvSpPr/>
          <p:nvPr/>
        </p:nvSpPr>
        <p:spPr>
          <a:xfrm>
            <a:off x="7595761" y="6239994"/>
            <a:ext cx="3928472" cy="646331"/>
          </a:xfrm>
          <a:prstGeom prst="rect">
            <a:avLst/>
          </a:prstGeom>
        </p:spPr>
        <p:txBody>
          <a:bodyPr wrap="square">
            <a:spAutoFit/>
          </a:bodyPr>
          <a:lstStyle/>
          <a:p>
            <a:pPr algn="just"/>
            <a:r>
              <a:rPr lang="en-US" sz="1200" i="1" dirty="0" smtClean="0"/>
              <a:t>Zonally accumulated meridional net transport in the surface layer (red) and meridional Ekman transport from the ASCAT mean (green)</a:t>
            </a:r>
          </a:p>
        </p:txBody>
      </p:sp>
      <p:pic>
        <p:nvPicPr>
          <p:cNvPr id="39" name="Picture 3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4" name="Picture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5" name="Picture 4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597665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3"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50" name="Rectangle 49">
            <a:hlinkClick r:id="rId4"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5"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6"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17" name="Straight Connector 16"/>
          <p:cNvCxnSpPr/>
          <p:nvPr/>
        </p:nvCxnSpPr>
        <p:spPr>
          <a:xfrm flipH="1" flipV="1">
            <a:off x="7100170" y="1939865"/>
            <a:ext cx="298" cy="144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8071028" y="2168682"/>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10089890" y="2165119"/>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9" name="Rectangle 48">
            <a:hlinkClick r:id="rId7"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Thermocline layer</a:t>
            </a:r>
            <a:endParaRPr lang="en-US" b="1" dirty="0">
              <a:solidFill>
                <a:schemeClr val="tx1"/>
              </a:solidFill>
            </a:endParaRPr>
          </a:p>
        </p:txBody>
      </p:sp>
      <p:sp>
        <p:nvSpPr>
          <p:cNvPr id="19" name="Rectangle 18">
            <a:hlinkClick r:id="rId8" action="ppaction://hlinksldjump"/>
          </p:cNvPr>
          <p:cNvSpPr/>
          <p:nvPr/>
        </p:nvSpPr>
        <p:spPr>
          <a:xfrm>
            <a:off x="10165766" y="2020046"/>
            <a:ext cx="1944000" cy="292901"/>
          </a:xfrm>
          <a:prstGeom prst="rect">
            <a:avLst/>
          </a:prstGeom>
          <a:solidFill>
            <a:schemeClr val="accent5">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Accumulated transport</a:t>
            </a:r>
            <a:endParaRPr lang="en-US" sz="1200" dirty="0">
              <a:solidFill>
                <a:schemeClr val="tx1"/>
              </a:solidFill>
            </a:endParaRPr>
          </a:p>
        </p:txBody>
      </p:sp>
      <p:sp>
        <p:nvSpPr>
          <p:cNvPr id="20" name="Rectangle 19">
            <a:hlinkClick r:id="rId9" action="ppaction://hlinksldjump"/>
          </p:cNvPr>
          <p:cNvSpPr/>
          <p:nvPr/>
        </p:nvSpPr>
        <p:spPr>
          <a:xfrm>
            <a:off x="6127028" y="2020046"/>
            <a:ext cx="1944000" cy="292901"/>
          </a:xfrm>
          <a:prstGeom prst="rect">
            <a:avLst/>
          </a:prstGeom>
          <a:solidFill>
            <a:schemeClr val="accent5">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Layer boundaries</a:t>
            </a:r>
            <a:endParaRPr lang="en-US" sz="1200" dirty="0">
              <a:solidFill>
                <a:schemeClr val="tx1"/>
              </a:solidFill>
            </a:endParaRPr>
          </a:p>
        </p:txBody>
      </p:sp>
      <p:sp>
        <p:nvSpPr>
          <p:cNvPr id="25" name="Rectangle 24">
            <a:hlinkClick r:id="rId10" action="ppaction://hlinksldjump"/>
          </p:cNvPr>
          <p:cNvSpPr/>
          <p:nvPr/>
        </p:nvSpPr>
        <p:spPr>
          <a:xfrm>
            <a:off x="8146267" y="2020045"/>
            <a:ext cx="1944000" cy="292901"/>
          </a:xfrm>
          <a:prstGeom prst="rect">
            <a:avLst/>
          </a:prstGeom>
          <a:solidFill>
            <a:schemeClr val="accent5">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Thermocline transport map</a:t>
            </a:r>
            <a:endParaRPr lang="en-US" sz="1200" dirty="0">
              <a:solidFill>
                <a:schemeClr val="tx1"/>
              </a:solidFill>
            </a:endParaRPr>
          </a:p>
        </p:txBody>
      </p:sp>
      <p:sp>
        <p:nvSpPr>
          <p:cNvPr id="24" name="Rectangle 23">
            <a:hlinkClick r:id="rId11"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graphicFrame>
        <p:nvGraphicFramePr>
          <p:cNvPr id="32" name="Diagram 31"/>
          <p:cNvGraphicFramePr/>
          <p:nvPr>
            <p:extLst>
              <p:ext uri="{D42A27DB-BD31-4B8C-83A1-F6EECF244321}">
                <p14:modId xmlns:p14="http://schemas.microsoft.com/office/powerpoint/2010/main" val="307091888"/>
              </p:ext>
            </p:extLst>
          </p:nvPr>
        </p:nvGraphicFramePr>
        <p:xfrm>
          <a:off x="4310812" y="2641141"/>
          <a:ext cx="6134636" cy="408570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34" name="Picture 33">
            <a:hlinkClick r:id="rId11"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5" name="Picture 34">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sp>
        <p:nvSpPr>
          <p:cNvPr id="36" name="Rectangle 35"/>
          <p:cNvSpPr/>
          <p:nvPr/>
        </p:nvSpPr>
        <p:spPr>
          <a:xfrm>
            <a:off x="284815" y="2653095"/>
            <a:ext cx="4016251" cy="1724172"/>
          </a:xfrm>
          <a:prstGeom prst="rect">
            <a:avLst/>
          </a:prstGeom>
          <a:solidFill>
            <a:schemeClr val="accent3">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83943" y="3471334"/>
            <a:ext cx="4016251" cy="905934"/>
          </a:xfrm>
          <a:prstGeom prst="rect">
            <a:avLst/>
          </a:prstGeom>
          <a:solidFill>
            <a:schemeClr val="accent5">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a:off x="2903371" y="2995008"/>
            <a:ext cx="90000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807609" y="2995008"/>
            <a:ext cx="900000" cy="116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18220" y="2985252"/>
            <a:ext cx="0" cy="108000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996998" y="2985252"/>
            <a:ext cx="1324" cy="108000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26612" y="2985251"/>
            <a:ext cx="6040" cy="1080000"/>
          </a:xfrm>
          <a:prstGeom prst="line">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039460" y="2975469"/>
            <a:ext cx="0" cy="108000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02680" y="2990243"/>
            <a:ext cx="1324" cy="108000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2903371" y="4054306"/>
            <a:ext cx="900000" cy="116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807609" y="4065251"/>
            <a:ext cx="90000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7" name="Picture 4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53" name="Picture 5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57" name="Picture 5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515855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3"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Thermocline layer</a:t>
            </a:r>
            <a:endParaRPr lang="en-US" b="1" dirty="0">
              <a:solidFill>
                <a:schemeClr val="tx1"/>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5" name="Rectangle 4"/>
          <p:cNvSpPr/>
          <p:nvPr/>
        </p:nvSpPr>
        <p:spPr>
          <a:xfrm>
            <a:off x="352776" y="2862575"/>
            <a:ext cx="5774252" cy="2585323"/>
          </a:xfrm>
          <a:prstGeom prst="rect">
            <a:avLst/>
          </a:prstGeom>
        </p:spPr>
        <p:txBody>
          <a:bodyPr wrap="square">
            <a:spAutoFit/>
          </a:bodyPr>
          <a:lstStyle/>
          <a:p>
            <a:pPr marL="285750" indent="-285750" algn="just">
              <a:buFont typeface="Arial" charset="0"/>
              <a:buChar char="•"/>
            </a:pPr>
            <a:r>
              <a:rPr lang="en-US" dirty="0"/>
              <a:t>At 26 kg m</a:t>
            </a:r>
            <a:r>
              <a:rPr lang="en-US" baseline="30000" dirty="0"/>
              <a:t>-3</a:t>
            </a:r>
            <a:r>
              <a:rPr lang="en-US" dirty="0"/>
              <a:t> the sign of </a:t>
            </a:r>
            <a:r>
              <a:rPr lang="en-US" dirty="0" smtClean="0"/>
              <a:t>zonally averaged meridional </a:t>
            </a:r>
            <a:r>
              <a:rPr lang="en-US" dirty="0"/>
              <a:t>transport </a:t>
            </a:r>
            <a:r>
              <a:rPr lang="en-US" dirty="0" smtClean="0"/>
              <a:t>changes at both zonal sections. Below, </a:t>
            </a:r>
            <a:r>
              <a:rPr lang="en-US" dirty="0"/>
              <a:t>poleward transport is observed. </a:t>
            </a:r>
            <a:endParaRPr lang="en-US" dirty="0" smtClean="0"/>
          </a:p>
          <a:p>
            <a:pPr algn="just"/>
            <a:endParaRPr lang="en-US" dirty="0" smtClean="0"/>
          </a:p>
          <a:p>
            <a:pPr algn="just"/>
            <a:endParaRPr lang="en-US" dirty="0" smtClean="0"/>
          </a:p>
          <a:p>
            <a:pPr marL="285750" indent="-285750" algn="just">
              <a:buFont typeface="Arial" charset="0"/>
              <a:buChar char="•"/>
            </a:pPr>
            <a:r>
              <a:rPr lang="en-US" dirty="0" smtClean="0"/>
              <a:t>Within </a:t>
            </a:r>
            <a:r>
              <a:rPr lang="en-US" dirty="0"/>
              <a:t>the surface </a:t>
            </a:r>
            <a:r>
              <a:rPr lang="en-US" dirty="0" smtClean="0"/>
              <a:t>layer, </a:t>
            </a:r>
            <a:r>
              <a:rPr lang="en-US" dirty="0"/>
              <a:t>the wind-driven flow counteracts </a:t>
            </a:r>
            <a:r>
              <a:rPr lang="en-US" dirty="0" smtClean="0"/>
              <a:t>the equatorward geostrophic flow (see the difference between the red dashed and solid lines at lower density). Here, the net transport is poleward.</a:t>
            </a:r>
            <a:endParaRPr lang="en-US" dirty="0"/>
          </a:p>
        </p:txBody>
      </p:sp>
      <p:cxnSp>
        <p:nvCxnSpPr>
          <p:cNvPr id="18" name="Straight Connector 17"/>
          <p:cNvCxnSpPr/>
          <p:nvPr/>
        </p:nvCxnSpPr>
        <p:spPr>
          <a:xfrm flipH="1" flipV="1">
            <a:off x="7100170" y="1939865"/>
            <a:ext cx="298" cy="144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8071028" y="2168682"/>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0089890" y="2165119"/>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0165766" y="2020046"/>
            <a:ext cx="1944000" cy="292901"/>
          </a:xfrm>
          <a:prstGeom prst="rect">
            <a:avLst/>
          </a:prstGeom>
          <a:solidFill>
            <a:schemeClr val="accent5">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Accumulated transport</a:t>
            </a:r>
            <a:endParaRPr lang="en-US" sz="1200" dirty="0">
              <a:solidFill>
                <a:schemeClr val="tx1"/>
              </a:solidFill>
            </a:endParaRPr>
          </a:p>
        </p:txBody>
      </p:sp>
      <p:sp>
        <p:nvSpPr>
          <p:cNvPr id="22" name="Rectangle 21">
            <a:hlinkClick r:id="rId9" action="ppaction://hlinksldjump"/>
          </p:cNvPr>
          <p:cNvSpPr/>
          <p:nvPr/>
        </p:nvSpPr>
        <p:spPr>
          <a:xfrm>
            <a:off x="6127028" y="2020046"/>
            <a:ext cx="1944000" cy="292901"/>
          </a:xfrm>
          <a:prstGeom prst="rect">
            <a:avLst/>
          </a:prstGeom>
          <a:solidFill>
            <a:schemeClr val="accent5">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Layer boundaries</a:t>
            </a:r>
            <a:endParaRPr lang="en-US" sz="1200" b="1" dirty="0">
              <a:solidFill>
                <a:schemeClr val="tx1"/>
              </a:solidFill>
            </a:endParaRPr>
          </a:p>
        </p:txBody>
      </p:sp>
      <p:sp>
        <p:nvSpPr>
          <p:cNvPr id="23" name="Rectangle 22">
            <a:hlinkClick r:id="rId10" action="ppaction://hlinksldjump"/>
          </p:cNvPr>
          <p:cNvSpPr/>
          <p:nvPr/>
        </p:nvSpPr>
        <p:spPr>
          <a:xfrm>
            <a:off x="8146267" y="2020045"/>
            <a:ext cx="1944000" cy="292901"/>
          </a:xfrm>
          <a:prstGeom prst="rect">
            <a:avLst/>
          </a:prstGeom>
          <a:solidFill>
            <a:schemeClr val="accent5">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Thermocline transport map</a:t>
            </a:r>
            <a:endParaRPr lang="en-US" sz="1200" dirty="0">
              <a:solidFill>
                <a:schemeClr val="tx1"/>
              </a:solidFill>
            </a:endParaRPr>
          </a:p>
        </p:txBody>
      </p:sp>
      <p:pic>
        <p:nvPicPr>
          <p:cNvPr id="9" name="Picture 8"/>
          <p:cNvPicPr>
            <a:picLocks noChangeAspect="1"/>
          </p:cNvPicPr>
          <p:nvPr/>
        </p:nvPicPr>
        <p:blipFill rotWithShape="1">
          <a:blip r:embed="rId11">
            <a:extLst>
              <a:ext uri="{28A0092B-C50C-407E-A947-70E740481C1C}">
                <a14:useLocalDpi xmlns:a14="http://schemas.microsoft.com/office/drawing/2010/main" val="0"/>
              </a:ext>
            </a:extLst>
          </a:blip>
          <a:srcRect l="7894" t="25274" r="9800" b="23766"/>
          <a:stretch/>
        </p:blipFill>
        <p:spPr>
          <a:xfrm>
            <a:off x="7080133" y="2451916"/>
            <a:ext cx="4562466" cy="3655718"/>
          </a:xfrm>
          <a:prstGeom prst="rect">
            <a:avLst/>
          </a:prstGeom>
        </p:spPr>
      </p:pic>
      <p:sp>
        <p:nvSpPr>
          <p:cNvPr id="26" name="Rectangle 25">
            <a:hlinkClick r:id="rId12"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sp>
        <p:nvSpPr>
          <p:cNvPr id="27" name="TextBox 26"/>
          <p:cNvSpPr txBox="1"/>
          <p:nvPr/>
        </p:nvSpPr>
        <p:spPr>
          <a:xfrm>
            <a:off x="7507685" y="2584276"/>
            <a:ext cx="646331" cy="369332"/>
          </a:xfrm>
          <a:prstGeom prst="rect">
            <a:avLst/>
          </a:prstGeom>
          <a:noFill/>
        </p:spPr>
        <p:txBody>
          <a:bodyPr wrap="none" rtlCol="0">
            <a:spAutoFit/>
          </a:bodyPr>
          <a:lstStyle/>
          <a:p>
            <a:r>
              <a:rPr lang="en-US" b="1" dirty="0" smtClean="0"/>
              <a:t>10°N</a:t>
            </a:r>
            <a:endParaRPr lang="en-US" b="1" dirty="0"/>
          </a:p>
        </p:txBody>
      </p:sp>
      <p:sp>
        <p:nvSpPr>
          <p:cNvPr id="28" name="TextBox 27"/>
          <p:cNvSpPr txBox="1"/>
          <p:nvPr/>
        </p:nvSpPr>
        <p:spPr>
          <a:xfrm>
            <a:off x="7506266" y="4436918"/>
            <a:ext cx="606256" cy="369332"/>
          </a:xfrm>
          <a:prstGeom prst="rect">
            <a:avLst/>
          </a:prstGeom>
          <a:noFill/>
        </p:spPr>
        <p:txBody>
          <a:bodyPr wrap="none" rtlCol="0">
            <a:spAutoFit/>
          </a:bodyPr>
          <a:lstStyle/>
          <a:p>
            <a:r>
              <a:rPr lang="en-US" b="1" dirty="0" smtClean="0"/>
              <a:t>10°S</a:t>
            </a:r>
            <a:endParaRPr lang="en-US" b="1" dirty="0"/>
          </a:p>
        </p:txBody>
      </p:sp>
      <p:sp>
        <p:nvSpPr>
          <p:cNvPr id="29" name="Rectangle 28"/>
          <p:cNvSpPr/>
          <p:nvPr/>
        </p:nvSpPr>
        <p:spPr>
          <a:xfrm>
            <a:off x="7595761" y="6239994"/>
            <a:ext cx="3928472" cy="461665"/>
          </a:xfrm>
          <a:prstGeom prst="rect">
            <a:avLst/>
          </a:prstGeom>
        </p:spPr>
        <p:txBody>
          <a:bodyPr wrap="square">
            <a:spAutoFit/>
          </a:bodyPr>
          <a:lstStyle/>
          <a:p>
            <a:pPr algn="just"/>
            <a:r>
              <a:rPr lang="en-US" sz="1200" i="1" dirty="0" smtClean="0"/>
              <a:t>Zonally averaged meridional transport per density unit. At 10°S, the contribution of the western boundary is neglected.</a:t>
            </a:r>
          </a:p>
        </p:txBody>
      </p:sp>
      <p:pic>
        <p:nvPicPr>
          <p:cNvPr id="30" name="Picture 2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1" name="Picture 3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33" name="Picture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2" name="Picture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36" name="Picture 3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37" name="Picture 3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875059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3"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Thermocline layer</a:t>
            </a:r>
            <a:endParaRPr lang="en-US" b="1" dirty="0">
              <a:solidFill>
                <a:schemeClr val="tx1"/>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5" name="Rectangle 4"/>
          <p:cNvSpPr/>
          <p:nvPr/>
        </p:nvSpPr>
        <p:spPr>
          <a:xfrm>
            <a:off x="185203" y="2641141"/>
            <a:ext cx="5146817" cy="3970318"/>
          </a:xfrm>
          <a:prstGeom prst="rect">
            <a:avLst/>
          </a:prstGeom>
        </p:spPr>
        <p:txBody>
          <a:bodyPr wrap="square">
            <a:spAutoFit/>
          </a:bodyPr>
          <a:lstStyle/>
          <a:p>
            <a:pPr marL="285750" indent="-285750" algn="just">
              <a:buFont typeface="Arial" charset="0"/>
              <a:buChar char="•"/>
            </a:pPr>
            <a:r>
              <a:rPr lang="en-US" dirty="0" smtClean="0"/>
              <a:t>Intensified equatorward transport at the western boundary in both hemispheres.</a:t>
            </a:r>
          </a:p>
          <a:p>
            <a:pPr algn="just"/>
            <a:r>
              <a:rPr lang="en-US" dirty="0" smtClean="0"/>
              <a:t> </a:t>
            </a:r>
          </a:p>
          <a:p>
            <a:pPr marL="285750" indent="-285750" algn="just">
              <a:buFont typeface="Arial" charset="0"/>
              <a:buChar char="•"/>
            </a:pPr>
            <a:r>
              <a:rPr lang="en-US" dirty="0" smtClean="0"/>
              <a:t>In the interior ocean an absence of equatorward transport is observed at 10°N.</a:t>
            </a:r>
          </a:p>
          <a:p>
            <a:pPr marL="285750" indent="-285750" algn="just">
              <a:buFont typeface="Arial" charset="0"/>
              <a:buChar char="•"/>
            </a:pPr>
            <a:endParaRPr lang="en-US" dirty="0"/>
          </a:p>
          <a:p>
            <a:pPr marL="285750" indent="-285750" algn="just">
              <a:buFont typeface="Arial" charset="0"/>
              <a:buChar char="•"/>
            </a:pPr>
            <a:r>
              <a:rPr lang="en-US" dirty="0"/>
              <a:t>Closer to the equator equatorward transport at 10°N is most likely associated with the Tropical Cell and therefore not part of the subtropical-tropical water mass exchange. </a:t>
            </a:r>
            <a:endParaRPr lang="en-US" dirty="0" smtClean="0"/>
          </a:p>
          <a:p>
            <a:pPr algn="just"/>
            <a:endParaRPr lang="en-US" dirty="0"/>
          </a:p>
          <a:p>
            <a:pPr marL="285750" indent="-285750" algn="just">
              <a:buFont typeface="Arial" charset="0"/>
              <a:buChar char="•"/>
            </a:pPr>
            <a:r>
              <a:rPr lang="en-US" dirty="0" smtClean="0"/>
              <a:t>This is in contrast to 10°S where interior transport is seen westward of 10°W.</a:t>
            </a:r>
          </a:p>
          <a:p>
            <a:pPr algn="just"/>
            <a:endParaRPr lang="en-US" dirty="0"/>
          </a:p>
        </p:txBody>
      </p:sp>
      <p:cxnSp>
        <p:nvCxnSpPr>
          <p:cNvPr id="18" name="Straight Connector 17"/>
          <p:cNvCxnSpPr/>
          <p:nvPr/>
        </p:nvCxnSpPr>
        <p:spPr>
          <a:xfrm flipH="1" flipV="1">
            <a:off x="7100170" y="1939865"/>
            <a:ext cx="298" cy="144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8071028" y="2168682"/>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0089890" y="2165119"/>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0165766" y="2020046"/>
            <a:ext cx="1944000" cy="292901"/>
          </a:xfrm>
          <a:prstGeom prst="rect">
            <a:avLst/>
          </a:prstGeom>
          <a:solidFill>
            <a:schemeClr val="accent5">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Accumulated transport</a:t>
            </a:r>
            <a:endParaRPr lang="en-US" sz="1200" dirty="0">
              <a:solidFill>
                <a:schemeClr val="tx1"/>
              </a:solidFill>
            </a:endParaRPr>
          </a:p>
        </p:txBody>
      </p:sp>
      <p:sp>
        <p:nvSpPr>
          <p:cNvPr id="22" name="Rectangle 21">
            <a:hlinkClick r:id="rId9" action="ppaction://hlinksldjump"/>
          </p:cNvPr>
          <p:cNvSpPr/>
          <p:nvPr/>
        </p:nvSpPr>
        <p:spPr>
          <a:xfrm>
            <a:off x="6127028" y="2020046"/>
            <a:ext cx="1944000" cy="292901"/>
          </a:xfrm>
          <a:prstGeom prst="rect">
            <a:avLst/>
          </a:prstGeom>
          <a:solidFill>
            <a:schemeClr val="accent5">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Layer boundaries</a:t>
            </a:r>
            <a:endParaRPr lang="en-US" sz="1200" dirty="0">
              <a:solidFill>
                <a:schemeClr val="tx1"/>
              </a:solidFill>
            </a:endParaRPr>
          </a:p>
        </p:txBody>
      </p:sp>
      <p:sp>
        <p:nvSpPr>
          <p:cNvPr id="23" name="Rectangle 22">
            <a:hlinkClick r:id="rId10" action="ppaction://hlinksldjump"/>
          </p:cNvPr>
          <p:cNvSpPr/>
          <p:nvPr/>
        </p:nvSpPr>
        <p:spPr>
          <a:xfrm>
            <a:off x="8146267" y="2020045"/>
            <a:ext cx="1944000" cy="292901"/>
          </a:xfrm>
          <a:prstGeom prst="rect">
            <a:avLst/>
          </a:prstGeom>
          <a:solidFill>
            <a:schemeClr val="accent5">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Thermocline transport map</a:t>
            </a:r>
            <a:endParaRPr lang="en-US" sz="1200" b="1" dirty="0">
              <a:solidFill>
                <a:schemeClr val="tx1"/>
              </a:solidFill>
            </a:endParaRPr>
          </a:p>
        </p:txBody>
      </p:sp>
      <p:pic>
        <p:nvPicPr>
          <p:cNvPr id="9" name="Picture 8"/>
          <p:cNvPicPr>
            <a:picLocks noChangeAspect="1"/>
          </p:cNvPicPr>
          <p:nvPr/>
        </p:nvPicPr>
        <p:blipFill rotWithShape="1">
          <a:blip r:embed="rId11">
            <a:extLst>
              <a:ext uri="{28A0092B-C50C-407E-A947-70E740481C1C}">
                <a14:useLocalDpi xmlns:a14="http://schemas.microsoft.com/office/drawing/2010/main" val="0"/>
              </a:ext>
            </a:extLst>
          </a:blip>
          <a:srcRect l="4990" t="24784" r="7730" b="27389"/>
          <a:stretch/>
        </p:blipFill>
        <p:spPr>
          <a:xfrm>
            <a:off x="5700866" y="2913424"/>
            <a:ext cx="6207580" cy="2550956"/>
          </a:xfrm>
          <a:prstGeom prst="rect">
            <a:avLst/>
          </a:prstGeom>
        </p:spPr>
      </p:pic>
      <p:sp>
        <p:nvSpPr>
          <p:cNvPr id="27" name="Rectangle 26">
            <a:hlinkClick r:id="rId12"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sp>
        <p:nvSpPr>
          <p:cNvPr id="28" name="Rectangle 27"/>
          <p:cNvSpPr/>
          <p:nvPr/>
        </p:nvSpPr>
        <p:spPr>
          <a:xfrm>
            <a:off x="6046621" y="5611780"/>
            <a:ext cx="5533451" cy="646331"/>
          </a:xfrm>
          <a:prstGeom prst="rect">
            <a:avLst/>
          </a:prstGeom>
        </p:spPr>
        <p:txBody>
          <a:bodyPr wrap="square">
            <a:spAutoFit/>
          </a:bodyPr>
          <a:lstStyle/>
          <a:p>
            <a:pPr algn="just"/>
            <a:r>
              <a:rPr lang="en-US" sz="1200" i="1" dirty="0" smtClean="0"/>
              <a:t>Equatorward transport within the thermocline layer. Near the equator the Coriolis force vanishes and </a:t>
            </a:r>
            <a:r>
              <a:rPr lang="en-US" sz="1200" i="1" dirty="0" err="1" smtClean="0"/>
              <a:t>geostrophy</a:t>
            </a:r>
            <a:r>
              <a:rPr lang="en-US" sz="1200" i="1" dirty="0" smtClean="0"/>
              <a:t> does not hold (grey area). The -1000 m </a:t>
            </a:r>
            <a:r>
              <a:rPr lang="en-US" sz="1200" i="1" dirty="0" err="1" smtClean="0"/>
              <a:t>isobath</a:t>
            </a:r>
            <a:r>
              <a:rPr lang="en-US" sz="1200" i="1" dirty="0" smtClean="0"/>
              <a:t> is shown in black contour. The two zonal section at 10°N/S are also marked.</a:t>
            </a:r>
          </a:p>
        </p:txBody>
      </p:sp>
      <p:pic>
        <p:nvPicPr>
          <p:cNvPr id="29" name="Picture 2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0" name="Picture 2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32" name="Picture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1" name="Picture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35" name="Picture 3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36" name="Picture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4384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3"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Thermocline layer</a:t>
            </a:r>
            <a:endParaRPr lang="en-US" b="1" dirty="0">
              <a:solidFill>
                <a:schemeClr val="tx1"/>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17" name="Straight Connector 16"/>
          <p:cNvCxnSpPr/>
          <p:nvPr/>
        </p:nvCxnSpPr>
        <p:spPr>
          <a:xfrm flipH="1" flipV="1">
            <a:off x="7100170" y="1939865"/>
            <a:ext cx="298" cy="144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8071028" y="2168682"/>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0089890" y="2165119"/>
            <a:ext cx="82988" cy="13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0165766" y="2020046"/>
            <a:ext cx="1944000" cy="292901"/>
          </a:xfrm>
          <a:prstGeom prst="rect">
            <a:avLst/>
          </a:prstGeom>
          <a:solidFill>
            <a:schemeClr val="accent5">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Accumulated transport</a:t>
            </a:r>
            <a:endParaRPr lang="en-US" sz="1200" b="1" dirty="0">
              <a:solidFill>
                <a:schemeClr val="tx1"/>
              </a:solidFill>
            </a:endParaRPr>
          </a:p>
        </p:txBody>
      </p:sp>
      <p:sp>
        <p:nvSpPr>
          <p:cNvPr id="21" name="Rectangle 20">
            <a:hlinkClick r:id="rId9" action="ppaction://hlinksldjump"/>
          </p:cNvPr>
          <p:cNvSpPr/>
          <p:nvPr/>
        </p:nvSpPr>
        <p:spPr>
          <a:xfrm>
            <a:off x="6127028" y="2020046"/>
            <a:ext cx="1944000" cy="292901"/>
          </a:xfrm>
          <a:prstGeom prst="rect">
            <a:avLst/>
          </a:prstGeom>
          <a:solidFill>
            <a:schemeClr val="accent5">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Layer boundaries</a:t>
            </a:r>
            <a:endParaRPr lang="en-US" sz="1200" dirty="0">
              <a:solidFill>
                <a:schemeClr val="tx1"/>
              </a:solidFill>
            </a:endParaRPr>
          </a:p>
        </p:txBody>
      </p:sp>
      <p:sp>
        <p:nvSpPr>
          <p:cNvPr id="22" name="Rectangle 21">
            <a:hlinkClick r:id="rId10" action="ppaction://hlinksldjump"/>
          </p:cNvPr>
          <p:cNvSpPr/>
          <p:nvPr/>
        </p:nvSpPr>
        <p:spPr>
          <a:xfrm>
            <a:off x="8146267" y="2020045"/>
            <a:ext cx="1944000" cy="292901"/>
          </a:xfrm>
          <a:prstGeom prst="rect">
            <a:avLst/>
          </a:prstGeom>
          <a:solidFill>
            <a:schemeClr val="accent5">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Thermocline transport map</a:t>
            </a:r>
            <a:endParaRPr lang="en-US" sz="1200" dirty="0">
              <a:solidFill>
                <a:schemeClr val="tx1"/>
              </a:solidFill>
            </a:endParaRPr>
          </a:p>
        </p:txBody>
      </p:sp>
      <p:sp>
        <p:nvSpPr>
          <p:cNvPr id="23" name="TextBox 22"/>
          <p:cNvSpPr txBox="1"/>
          <p:nvPr/>
        </p:nvSpPr>
        <p:spPr>
          <a:xfrm>
            <a:off x="352776" y="2716896"/>
            <a:ext cx="5774252" cy="3139321"/>
          </a:xfrm>
          <a:prstGeom prst="rect">
            <a:avLst/>
          </a:prstGeom>
          <a:noFill/>
        </p:spPr>
        <p:txBody>
          <a:bodyPr wrap="square" rtlCol="0">
            <a:spAutoFit/>
          </a:bodyPr>
          <a:lstStyle/>
          <a:p>
            <a:pPr marL="285750" indent="-285750" algn="just">
              <a:buFont typeface="Arial" charset="0"/>
              <a:buChar char="•"/>
            </a:pPr>
            <a:r>
              <a:rPr lang="en-US" dirty="0" smtClean="0"/>
              <a:t>Extremely low to zero interior transport at 10°N. Most of the transport (</a:t>
            </a:r>
            <a:r>
              <a:rPr lang="de-DE" dirty="0" smtClean="0"/>
              <a:t>~2-3 Sv) </a:t>
            </a:r>
            <a:r>
              <a:rPr lang="en-US" dirty="0" smtClean="0"/>
              <a:t>is observed at the western boundary as part of the recirculation cell of the North Brazil Current.</a:t>
            </a:r>
          </a:p>
          <a:p>
            <a:endParaRPr lang="en-US" dirty="0" smtClean="0"/>
          </a:p>
          <a:p>
            <a:endParaRPr lang="en-US" dirty="0" smtClean="0"/>
          </a:p>
          <a:p>
            <a:endParaRPr lang="en-US" dirty="0"/>
          </a:p>
          <a:p>
            <a:pPr marL="285750" indent="-285750" algn="just">
              <a:buFont typeface="Arial" charset="0"/>
              <a:buChar char="•"/>
            </a:pPr>
            <a:r>
              <a:rPr lang="en-US" dirty="0" smtClean="0"/>
              <a:t>At 10°S substantial interior transport is observed (</a:t>
            </a:r>
            <a:r>
              <a:rPr lang="de-DE" dirty="0" smtClean="0"/>
              <a:t>~4 Sv). Western </a:t>
            </a:r>
            <a:r>
              <a:rPr lang="de-DE" dirty="0" err="1" smtClean="0"/>
              <a:t>boundary</a:t>
            </a:r>
            <a:r>
              <a:rPr lang="de-DE" dirty="0" smtClean="0"/>
              <a:t> </a:t>
            </a:r>
            <a:r>
              <a:rPr lang="de-DE" dirty="0" err="1" smtClean="0"/>
              <a:t>transport</a:t>
            </a:r>
            <a:r>
              <a:rPr lang="de-DE" dirty="0" smtClean="0"/>
              <a:t> </a:t>
            </a:r>
            <a:r>
              <a:rPr lang="de-DE" dirty="0" err="1" smtClean="0"/>
              <a:t>derived</a:t>
            </a:r>
            <a:r>
              <a:rPr lang="de-DE" dirty="0" smtClean="0"/>
              <a:t> </a:t>
            </a:r>
            <a:r>
              <a:rPr lang="de-DE" dirty="0" err="1" smtClean="0"/>
              <a:t>from</a:t>
            </a:r>
            <a:r>
              <a:rPr lang="de-DE" dirty="0" smtClean="0"/>
              <a:t> </a:t>
            </a:r>
            <a:r>
              <a:rPr lang="de-DE" dirty="0" err="1" smtClean="0"/>
              <a:t>the</a:t>
            </a:r>
            <a:r>
              <a:rPr lang="de-DE" dirty="0" smtClean="0"/>
              <a:t> 11°S </a:t>
            </a:r>
            <a:r>
              <a:rPr lang="de-DE" dirty="0" err="1" smtClean="0"/>
              <a:t>ship</a:t>
            </a:r>
            <a:r>
              <a:rPr lang="de-DE" dirty="0" smtClean="0"/>
              <a:t> </a:t>
            </a:r>
            <a:r>
              <a:rPr lang="de-DE" dirty="0" err="1" smtClean="0"/>
              <a:t>section</a:t>
            </a:r>
            <a:r>
              <a:rPr lang="de-DE" dirty="0" smtClean="0"/>
              <a:t> </a:t>
            </a:r>
            <a:r>
              <a:rPr lang="de-DE" dirty="0" err="1" smtClean="0"/>
              <a:t>mean</a:t>
            </a:r>
            <a:r>
              <a:rPr lang="de-DE" dirty="0" smtClean="0"/>
              <a:t> </a:t>
            </a:r>
            <a:r>
              <a:rPr lang="de-DE" dirty="0" err="1" smtClean="0"/>
              <a:t>accounts</a:t>
            </a:r>
            <a:r>
              <a:rPr lang="de-DE" dirty="0" smtClean="0"/>
              <a:t> </a:t>
            </a:r>
            <a:r>
              <a:rPr lang="de-DE" dirty="0" err="1" smtClean="0"/>
              <a:t>for</a:t>
            </a:r>
            <a:r>
              <a:rPr lang="de-DE" dirty="0" smtClean="0"/>
              <a:t> ~5 Sv </a:t>
            </a:r>
            <a:r>
              <a:rPr lang="de-DE" dirty="0" err="1" smtClean="0"/>
              <a:t>which</a:t>
            </a:r>
            <a:r>
              <a:rPr lang="de-DE" dirty="0" smtClean="0"/>
              <a:t> </a:t>
            </a:r>
            <a:r>
              <a:rPr lang="de-DE" dirty="0" err="1" smtClean="0"/>
              <a:t>is</a:t>
            </a:r>
            <a:r>
              <a:rPr lang="de-DE" dirty="0" smtClean="0"/>
              <a:t> in </a:t>
            </a:r>
            <a:r>
              <a:rPr lang="de-DE" dirty="0" err="1" smtClean="0"/>
              <a:t>agreement</a:t>
            </a:r>
            <a:r>
              <a:rPr lang="de-DE" dirty="0" smtClean="0"/>
              <a:t> </a:t>
            </a:r>
            <a:r>
              <a:rPr lang="de-DE" dirty="0" err="1" smtClean="0"/>
              <a:t>with</a:t>
            </a:r>
            <a:r>
              <a:rPr lang="de-DE" dirty="0" smtClean="0"/>
              <a:t> </a:t>
            </a:r>
            <a:r>
              <a:rPr lang="de-DE" dirty="0" err="1" smtClean="0"/>
              <a:t>results</a:t>
            </a:r>
            <a:r>
              <a:rPr lang="de-DE" dirty="0" smtClean="0"/>
              <a:t> </a:t>
            </a:r>
            <a:r>
              <a:rPr lang="de-DE" dirty="0" err="1" smtClean="0"/>
              <a:t>from</a:t>
            </a:r>
            <a:r>
              <a:rPr lang="de-DE" dirty="0" smtClean="0"/>
              <a:t> </a:t>
            </a:r>
            <a:r>
              <a:rPr lang="de-DE" dirty="0" err="1" smtClean="0"/>
              <a:t>velocity</a:t>
            </a:r>
            <a:r>
              <a:rPr lang="de-DE" dirty="0" smtClean="0"/>
              <a:t> </a:t>
            </a:r>
            <a:r>
              <a:rPr lang="de-DE" dirty="0" err="1" smtClean="0"/>
              <a:t>data</a:t>
            </a:r>
            <a:r>
              <a:rPr lang="de-DE" dirty="0" smtClean="0"/>
              <a:t> </a:t>
            </a:r>
            <a:r>
              <a:rPr lang="de-DE" dirty="0" err="1" smtClean="0"/>
              <a:t>from</a:t>
            </a:r>
            <a:r>
              <a:rPr lang="de-DE" dirty="0" smtClean="0"/>
              <a:t> ORA-S4.</a:t>
            </a:r>
            <a:endParaRPr lang="en-US" dirty="0"/>
          </a:p>
        </p:txBody>
      </p:sp>
      <p:sp>
        <p:nvSpPr>
          <p:cNvPr id="26" name="Rectangle 25">
            <a:hlinkClick r:id="rId11"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9" name="Picture 8"/>
          <p:cNvPicPr>
            <a:picLocks noChangeAspect="1"/>
          </p:cNvPicPr>
          <p:nvPr/>
        </p:nvPicPr>
        <p:blipFill rotWithShape="1">
          <a:blip r:embed="rId12">
            <a:extLst>
              <a:ext uri="{28A0092B-C50C-407E-A947-70E740481C1C}">
                <a14:useLocalDpi xmlns:a14="http://schemas.microsoft.com/office/drawing/2010/main" val="0"/>
              </a:ext>
            </a:extLst>
          </a:blip>
          <a:srcRect l="9430" t="24753" r="7829" b="24000"/>
          <a:stretch/>
        </p:blipFill>
        <p:spPr>
          <a:xfrm>
            <a:off x="6900814" y="2435639"/>
            <a:ext cx="4832824" cy="3873661"/>
          </a:xfrm>
          <a:prstGeom prst="rect">
            <a:avLst/>
          </a:prstGeom>
        </p:spPr>
      </p:pic>
      <p:sp>
        <p:nvSpPr>
          <p:cNvPr id="10" name="TextBox 9"/>
          <p:cNvSpPr txBox="1"/>
          <p:nvPr/>
        </p:nvSpPr>
        <p:spPr>
          <a:xfrm>
            <a:off x="8030953" y="258427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8071028" y="4487800"/>
            <a:ext cx="606256" cy="369332"/>
          </a:xfrm>
          <a:prstGeom prst="rect">
            <a:avLst/>
          </a:prstGeom>
          <a:noFill/>
        </p:spPr>
        <p:txBody>
          <a:bodyPr wrap="none" rtlCol="0">
            <a:spAutoFit/>
          </a:bodyPr>
          <a:lstStyle/>
          <a:p>
            <a:r>
              <a:rPr lang="en-US" b="1" dirty="0" smtClean="0"/>
              <a:t>10°S</a:t>
            </a:r>
            <a:endParaRPr lang="en-US" b="1" dirty="0"/>
          </a:p>
        </p:txBody>
      </p:sp>
      <p:sp>
        <p:nvSpPr>
          <p:cNvPr id="30" name="Rectangle 29"/>
          <p:cNvSpPr/>
          <p:nvPr/>
        </p:nvSpPr>
        <p:spPr>
          <a:xfrm>
            <a:off x="7100170" y="6211669"/>
            <a:ext cx="4633468" cy="646331"/>
          </a:xfrm>
          <a:prstGeom prst="rect">
            <a:avLst/>
          </a:prstGeom>
        </p:spPr>
        <p:txBody>
          <a:bodyPr wrap="square">
            <a:spAutoFit/>
          </a:bodyPr>
          <a:lstStyle/>
          <a:p>
            <a:pPr algn="just"/>
            <a:r>
              <a:rPr lang="en-US" sz="1200" i="1" dirty="0" smtClean="0"/>
              <a:t>Cumulative meridional transport along the two zonal sections. At 10°S, the 32°W longitude marks the boundary between interior and western boundary which is the most eastern longitude of the ship sections.</a:t>
            </a:r>
          </a:p>
        </p:txBody>
      </p:sp>
      <p:pic>
        <p:nvPicPr>
          <p:cNvPr id="31" name="Picture 30">
            <a:hlinkClick r:id="rId11"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2" name="Picture 3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34" name="Picture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3" name="Picture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37" name="Picture 3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38" name="Picture 3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2079561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hlinkClick r:id="rId9" action="ppaction://hlinksldjump"/>
          </p:cNvPr>
          <p:cNvSpPr/>
          <p:nvPr/>
        </p:nvSpPr>
        <p:spPr>
          <a:xfrm>
            <a:off x="1692953" y="2245539"/>
            <a:ext cx="1944000" cy="395542"/>
          </a:xfrm>
          <a:prstGeom prst="rect">
            <a:avLst/>
          </a:prstGeom>
          <a:solidFill>
            <a:schemeClr val="accent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Thermocline layer geostrophic transports </a:t>
            </a:r>
            <a:endParaRPr lang="en-US" sz="1200" dirty="0">
              <a:solidFill>
                <a:schemeClr val="tx1"/>
              </a:solidFill>
            </a:endParaRPr>
          </a:p>
        </p:txBody>
      </p:sp>
      <p:sp>
        <p:nvSpPr>
          <p:cNvPr id="87" name="Rectangle 86">
            <a:hlinkClick r:id="rId10" action="ppaction://hlinksldjump"/>
          </p:cNvPr>
          <p:cNvSpPr/>
          <p:nvPr/>
        </p:nvSpPr>
        <p:spPr>
          <a:xfrm>
            <a:off x="3951643" y="2245379"/>
            <a:ext cx="1944000" cy="395702"/>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a:t>
            </a:r>
            <a:r>
              <a:rPr lang="en-US" sz="1200" smtClean="0">
                <a:solidFill>
                  <a:schemeClr val="tx1"/>
                </a:solidFill>
              </a:rPr>
              <a:t>layer geostrophic transports</a:t>
            </a:r>
            <a:endParaRPr lang="en-US" sz="1200" dirty="0">
              <a:solidFill>
                <a:schemeClr val="tx1"/>
              </a:solidFill>
            </a:endParaRPr>
          </a:p>
        </p:txBody>
      </p:sp>
      <p:sp>
        <p:nvSpPr>
          <p:cNvPr id="48" name="Rectangle 47">
            <a:hlinkClick r:id="rId11"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88" name="Rectangle 87">
            <a:hlinkClick r:id="rId12" action="ppaction://hlinksldjump"/>
          </p:cNvPr>
          <p:cNvSpPr/>
          <p:nvPr/>
        </p:nvSpPr>
        <p:spPr>
          <a:xfrm>
            <a:off x="6210333" y="2245378"/>
            <a:ext cx="1944000" cy="395703"/>
          </a:xfrm>
          <a:prstGeom prst="rect">
            <a:avLst/>
          </a:prstGeom>
          <a:solidFill>
            <a:schemeClr val="accent3">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Ekman transports (derived from wind products)</a:t>
            </a:r>
            <a:endParaRPr lang="en-US" sz="1200" dirty="0">
              <a:solidFill>
                <a:schemeClr val="tx1"/>
              </a:solidFill>
            </a:endParaRPr>
          </a:p>
        </p:txBody>
      </p:sp>
      <p:sp>
        <p:nvSpPr>
          <p:cNvPr id="94" name="Rectangle 93">
            <a:hlinkClick r:id="rId13" action="ppaction://hlinksldjump"/>
          </p:cNvPr>
          <p:cNvSpPr/>
          <p:nvPr/>
        </p:nvSpPr>
        <p:spPr>
          <a:xfrm>
            <a:off x="8469022" y="2245377"/>
            <a:ext cx="1960911" cy="395704"/>
          </a:xfrm>
          <a:prstGeom prst="rect">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layer net transports (ORA-S4)</a:t>
            </a:r>
            <a:endParaRPr lang="en-US" sz="1200" dirty="0">
              <a:solidFill>
                <a:schemeClr val="tx1"/>
              </a:solidFill>
            </a:endParaRPr>
          </a:p>
        </p:txBody>
      </p:sp>
      <p:sp>
        <p:nvSpPr>
          <p:cNvPr id="95" name="Rectangle 94">
            <a:hlinkClick r:id="rId1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96" name="Picture 9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97" name="Picture 9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99" name="Picture 9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7" name="Picture 3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38" name="Picture 3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39" name="Picture 3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36184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34" name="Striped Right Arrow 33"/>
          <p:cNvSpPr/>
          <p:nvPr/>
        </p:nvSpPr>
        <p:spPr>
          <a:xfrm>
            <a:off x="2196417" y="4366078"/>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5</a:t>
            </a:r>
            <a:endParaRPr lang="en-US" sz="2400" b="1" dirty="0"/>
          </a:p>
        </p:txBody>
      </p:sp>
      <p:sp>
        <p:nvSpPr>
          <p:cNvPr id="37" name="Striped Right Arrow 36"/>
          <p:cNvSpPr/>
          <p:nvPr/>
        </p:nvSpPr>
        <p:spPr>
          <a:xfrm>
            <a:off x="2195704" y="5196072"/>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38" name="TextBox 37"/>
          <p:cNvSpPr txBox="1"/>
          <p:nvPr/>
        </p:nvSpPr>
        <p:spPr>
          <a:xfrm>
            <a:off x="1044285" y="5408902"/>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39" name="TextBox 38"/>
          <p:cNvSpPr txBox="1"/>
          <p:nvPr/>
        </p:nvSpPr>
        <p:spPr>
          <a:xfrm>
            <a:off x="214409" y="4576052"/>
            <a:ext cx="1964320" cy="369332"/>
          </a:xfrm>
          <a:prstGeom prst="rect">
            <a:avLst/>
          </a:prstGeom>
          <a:noFill/>
        </p:spPr>
        <p:txBody>
          <a:bodyPr wrap="none" rtlCol="0">
            <a:spAutoFit/>
          </a:bodyPr>
          <a:lstStyle/>
          <a:p>
            <a:r>
              <a:rPr lang="en-US" b="1" dirty="0" smtClean="0">
                <a:solidFill>
                  <a:schemeClr val="accent2">
                    <a:lumMod val="75000"/>
                  </a:schemeClr>
                </a:solidFill>
              </a:rPr>
              <a:t>Western boundary</a:t>
            </a:r>
            <a:endParaRPr lang="en-US" b="1" dirty="0">
              <a:solidFill>
                <a:schemeClr val="accent2">
                  <a:lumMod val="75000"/>
                </a:schemeClr>
              </a:solidFill>
            </a:endParaRPr>
          </a:p>
        </p:txBody>
      </p:sp>
      <p:sp>
        <p:nvSpPr>
          <p:cNvPr id="40" name="Striped Right Arrow 39"/>
          <p:cNvSpPr/>
          <p:nvPr/>
        </p:nvSpPr>
        <p:spPr>
          <a:xfrm rot="10800000">
            <a:off x="8761450" y="4475979"/>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9263483" y="4560663"/>
            <a:ext cx="314510" cy="400110"/>
          </a:xfrm>
          <a:prstGeom prst="rect">
            <a:avLst/>
          </a:prstGeom>
          <a:noFill/>
        </p:spPr>
        <p:txBody>
          <a:bodyPr wrap="none" rtlCol="0">
            <a:spAutoFit/>
          </a:bodyPr>
          <a:lstStyle/>
          <a:p>
            <a:r>
              <a:rPr lang="en-US" sz="2000" b="1" dirty="0" smtClean="0">
                <a:solidFill>
                  <a:schemeClr val="bg1"/>
                </a:solidFill>
              </a:rPr>
              <a:t>2</a:t>
            </a:r>
            <a:endParaRPr lang="en-US" b="1" dirty="0">
              <a:solidFill>
                <a:schemeClr val="bg1"/>
              </a:solidFill>
            </a:endParaRPr>
          </a:p>
        </p:txBody>
      </p:sp>
      <p:sp>
        <p:nvSpPr>
          <p:cNvPr id="42" name="TextBox 41"/>
          <p:cNvSpPr txBox="1"/>
          <p:nvPr/>
        </p:nvSpPr>
        <p:spPr>
          <a:xfrm>
            <a:off x="9972541" y="5415324"/>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43" name="TextBox 42"/>
          <p:cNvSpPr txBox="1"/>
          <p:nvPr/>
        </p:nvSpPr>
        <p:spPr>
          <a:xfrm>
            <a:off x="9908885" y="4578972"/>
            <a:ext cx="1964320" cy="369332"/>
          </a:xfrm>
          <a:prstGeom prst="rect">
            <a:avLst/>
          </a:prstGeom>
          <a:noFill/>
        </p:spPr>
        <p:txBody>
          <a:bodyPr wrap="none" rtlCol="0">
            <a:spAutoFit/>
          </a:bodyPr>
          <a:lstStyle/>
          <a:p>
            <a:r>
              <a:rPr lang="en-US" b="1" smtClean="0">
                <a:solidFill>
                  <a:schemeClr val="accent2">
                    <a:lumMod val="75000"/>
                  </a:schemeClr>
                </a:solidFill>
              </a:rPr>
              <a:t>Western boundary</a:t>
            </a:r>
            <a:endParaRPr lang="en-US" b="1" dirty="0">
              <a:solidFill>
                <a:schemeClr val="accent2">
                  <a:lumMod val="75000"/>
                </a:schemeClr>
              </a:solidFill>
            </a:endParaRPr>
          </a:p>
        </p:txBody>
      </p:sp>
      <p:sp>
        <p:nvSpPr>
          <p:cNvPr id="45" name="Striped Right Arrow 44"/>
          <p:cNvSpPr/>
          <p:nvPr/>
        </p:nvSpPr>
        <p:spPr>
          <a:xfrm rot="10800000">
            <a:off x="8762419" y="5308612"/>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9263483" y="5397108"/>
            <a:ext cx="314510" cy="400110"/>
          </a:xfrm>
          <a:prstGeom prst="rect">
            <a:avLst/>
          </a:prstGeom>
          <a:noFill/>
        </p:spPr>
        <p:txBody>
          <a:bodyPr wrap="none" rtlCol="0">
            <a:spAutoFit/>
          </a:bodyPr>
          <a:lstStyle/>
          <a:p>
            <a:r>
              <a:rPr lang="en-US" sz="2000" b="1" smtClean="0">
                <a:solidFill>
                  <a:schemeClr val="bg1"/>
                </a:solidFill>
              </a:rPr>
              <a:t>0</a:t>
            </a:r>
            <a:endParaRPr lang="en-US" b="1" dirty="0">
              <a:solidFill>
                <a:schemeClr val="bg1"/>
              </a:solidFill>
            </a:endParaRPr>
          </a:p>
        </p:txBody>
      </p:sp>
      <p:sp>
        <p:nvSpPr>
          <p:cNvPr id="5" name="TextBox 4"/>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54" name="Rectangle 53">
            <a:hlinkClick r:id="rId9" action="ppaction://hlinksldjump"/>
          </p:cNvPr>
          <p:cNvSpPr/>
          <p:nvPr/>
        </p:nvSpPr>
        <p:spPr>
          <a:xfrm>
            <a:off x="1692953" y="2245539"/>
            <a:ext cx="1944000" cy="395542"/>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Thermocline layer geostrophic transports </a:t>
            </a:r>
            <a:endParaRPr lang="en-US" sz="1200" b="1" dirty="0">
              <a:solidFill>
                <a:schemeClr val="tx1"/>
              </a:solidFill>
            </a:endParaRPr>
          </a:p>
        </p:txBody>
      </p:sp>
      <p:sp>
        <p:nvSpPr>
          <p:cNvPr id="56" name="Rectangle 55">
            <a:hlinkClick r:id="rId10" action="ppaction://hlinksldjump"/>
          </p:cNvPr>
          <p:cNvSpPr/>
          <p:nvPr/>
        </p:nvSpPr>
        <p:spPr>
          <a:xfrm>
            <a:off x="3951643" y="2245379"/>
            <a:ext cx="1944000" cy="395702"/>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a:t>
            </a:r>
            <a:r>
              <a:rPr lang="en-US" sz="1200" smtClean="0">
                <a:solidFill>
                  <a:schemeClr val="tx1"/>
                </a:solidFill>
              </a:rPr>
              <a:t>layer geostrophic transports</a:t>
            </a:r>
            <a:endParaRPr lang="en-US" sz="1200" dirty="0">
              <a:solidFill>
                <a:schemeClr val="tx1"/>
              </a:solidFill>
            </a:endParaRPr>
          </a:p>
        </p:txBody>
      </p:sp>
      <p:sp>
        <p:nvSpPr>
          <p:cNvPr id="57" name="Rectangle 56">
            <a:hlinkClick r:id="rId11" action="ppaction://hlinksldjump"/>
          </p:cNvPr>
          <p:cNvSpPr/>
          <p:nvPr/>
        </p:nvSpPr>
        <p:spPr>
          <a:xfrm>
            <a:off x="6210333" y="2245378"/>
            <a:ext cx="1944000" cy="395703"/>
          </a:xfrm>
          <a:prstGeom prst="rect">
            <a:avLst/>
          </a:prstGeom>
          <a:solidFill>
            <a:schemeClr val="accent3">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Ekman transports (derived from wind products)</a:t>
            </a:r>
            <a:endParaRPr lang="en-US" sz="1200" dirty="0">
              <a:solidFill>
                <a:schemeClr val="tx1"/>
              </a:solidFill>
            </a:endParaRPr>
          </a:p>
        </p:txBody>
      </p:sp>
      <p:sp>
        <p:nvSpPr>
          <p:cNvPr id="58" name="Rectangle 57">
            <a:hlinkClick r:id="rId12" action="ppaction://hlinksldjump"/>
          </p:cNvPr>
          <p:cNvSpPr/>
          <p:nvPr/>
        </p:nvSpPr>
        <p:spPr>
          <a:xfrm>
            <a:off x="8469022" y="2245377"/>
            <a:ext cx="1960911" cy="395704"/>
          </a:xfrm>
          <a:prstGeom prst="rect">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layer net transports (ORA-S4)</a:t>
            </a:r>
            <a:endParaRPr lang="en-US" sz="1200" dirty="0">
              <a:solidFill>
                <a:schemeClr val="tx1"/>
              </a:solidFill>
            </a:endParaRPr>
          </a:p>
        </p:txBody>
      </p:sp>
      <p:sp>
        <p:nvSpPr>
          <p:cNvPr id="59" name="Rectangle 58">
            <a:hlinkClick r:id="rId13"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61" name="Picture 6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62" name="Picture 6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64" name="Picture 6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7" name="Picture 4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60" name="Picture 5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63" name="Picture 6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266017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7" name="Rectangle 46">
            <a:hlinkClick r:id="rId3"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Summary</a:t>
            </a:r>
            <a:endParaRPr lang="en-US" dirty="0">
              <a:solidFill>
                <a:schemeClr val="tx1"/>
              </a:solidFill>
            </a:endParaRPr>
          </a:p>
        </p:txBody>
      </p:sp>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pic>
        <p:nvPicPr>
          <p:cNvPr id="61" name="Picture 60">
            <a:hlinkClick r:id="rId3"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sp>
        <p:nvSpPr>
          <p:cNvPr id="19" name="Rectangle 18"/>
          <p:cNvSpPr/>
          <p:nvPr/>
        </p:nvSpPr>
        <p:spPr>
          <a:xfrm>
            <a:off x="2842978" y="3095344"/>
            <a:ext cx="6728372" cy="2660321"/>
          </a:xfrm>
          <a:prstGeom prst="rect">
            <a:avLst/>
          </a:prstGeom>
          <a:solidFill>
            <a:schemeClr val="accent3">
              <a:lumMod val="20000"/>
              <a:lumOff val="80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84092" y="3167908"/>
            <a:ext cx="6646144" cy="1170953"/>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a:off x="3698148" y="3466811"/>
            <a:ext cx="1321800" cy="0"/>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466386" y="3466811"/>
            <a:ext cx="1254631" cy="3490"/>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884092" y="4338861"/>
            <a:ext cx="6646144" cy="1333042"/>
          </a:xfrm>
          <a:prstGeom prst="rect">
            <a:avLst/>
          </a:prstGeom>
          <a:solidFill>
            <a:schemeClr val="accent6">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3698148" y="5161550"/>
            <a:ext cx="1324499" cy="0"/>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466386" y="5172946"/>
            <a:ext cx="1321800" cy="0"/>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40" idx="0"/>
            <a:endCxn id="40" idx="2"/>
          </p:cNvCxnSpPr>
          <p:nvPr/>
        </p:nvCxnSpPr>
        <p:spPr>
          <a:xfrm>
            <a:off x="6207164" y="3095344"/>
            <a:ext cx="0" cy="2660321"/>
          </a:xfrm>
          <a:prstGeom prst="line">
            <a:avLst/>
          </a:prstGeom>
          <a:ln w="127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7080643" y="3540068"/>
            <a:ext cx="0" cy="1389600"/>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339066" y="3540068"/>
            <a:ext cx="0" cy="1389600"/>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3330181" y="3540068"/>
            <a:ext cx="0" cy="1389600"/>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9049289" y="3540068"/>
            <a:ext cx="0" cy="1389600"/>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hlinkClick r:id="rId10" action="ppaction://hlinksldjump"/>
          </p:cNvPr>
          <p:cNvSpPr txBox="1"/>
          <p:nvPr/>
        </p:nvSpPr>
        <p:spPr>
          <a:xfrm>
            <a:off x="174143" y="3626631"/>
            <a:ext cx="1973484" cy="369332"/>
          </a:xfrm>
          <a:prstGeom prst="rect">
            <a:avLst/>
          </a:prstGeom>
          <a:solidFill>
            <a:schemeClr val="tx2">
              <a:lumMod val="20000"/>
              <a:lumOff val="80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Layer boundaries?</a:t>
            </a:r>
            <a:endParaRPr lang="en-US"/>
          </a:p>
        </p:txBody>
      </p:sp>
      <p:cxnSp>
        <p:nvCxnSpPr>
          <p:cNvPr id="33" name="Straight Connector 32">
            <a:hlinkClick r:id="rId10" action="ppaction://hlinksldjump"/>
          </p:cNvPr>
          <p:cNvCxnSpPr/>
          <p:nvPr/>
        </p:nvCxnSpPr>
        <p:spPr>
          <a:xfrm>
            <a:off x="1160885" y="3995963"/>
            <a:ext cx="1933859" cy="3428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hlinkClick r:id="rId11" action="ppaction://hlinksldjump"/>
          </p:cNvPr>
          <p:cNvCxnSpPr/>
          <p:nvPr/>
        </p:nvCxnSpPr>
        <p:spPr>
          <a:xfrm>
            <a:off x="1160885" y="3995963"/>
            <a:ext cx="1991123" cy="167594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a:hlinkClick r:id="rId12" action="ppaction://hlinksldjump"/>
          </p:cNvPr>
          <p:cNvSpPr txBox="1"/>
          <p:nvPr/>
        </p:nvSpPr>
        <p:spPr>
          <a:xfrm>
            <a:off x="10570439" y="2679296"/>
            <a:ext cx="1272112" cy="369332"/>
          </a:xfrm>
          <a:prstGeom prst="rect">
            <a:avLst/>
          </a:prstGeom>
          <a:solidFill>
            <a:schemeClr val="tx2">
              <a:lumMod val="20000"/>
              <a:lumOff val="80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Pathways?</a:t>
            </a:r>
            <a:endParaRPr lang="en-US" dirty="0"/>
          </a:p>
        </p:txBody>
      </p:sp>
      <p:cxnSp>
        <p:nvCxnSpPr>
          <p:cNvPr id="36" name="Straight Connector 35">
            <a:hlinkClick r:id="rId13" action="ppaction://hlinksldjump"/>
          </p:cNvPr>
          <p:cNvCxnSpPr/>
          <p:nvPr/>
        </p:nvCxnSpPr>
        <p:spPr>
          <a:xfrm flipV="1">
            <a:off x="8211166" y="3048628"/>
            <a:ext cx="2995329" cy="328859"/>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hlinkClick r:id="rId12" action="ppaction://hlinksldjump"/>
          </p:cNvPr>
          <p:cNvCxnSpPr/>
          <p:nvPr/>
        </p:nvCxnSpPr>
        <p:spPr>
          <a:xfrm flipV="1">
            <a:off x="8211166" y="3048628"/>
            <a:ext cx="2995329" cy="2051754"/>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a:hlinkClick r:id="rId4" action="ppaction://hlinksldjump"/>
          </p:cNvPr>
          <p:cNvSpPr txBox="1"/>
          <p:nvPr/>
        </p:nvSpPr>
        <p:spPr>
          <a:xfrm>
            <a:off x="5198700" y="6272998"/>
            <a:ext cx="2010242" cy="369332"/>
          </a:xfrm>
          <a:prstGeom prst="rect">
            <a:avLst/>
          </a:prstGeom>
          <a:solidFill>
            <a:schemeClr val="tx2">
              <a:lumMod val="20000"/>
              <a:lumOff val="80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Transport strength?</a:t>
            </a:r>
            <a:endParaRPr lang="en-US" dirty="0"/>
          </a:p>
        </p:txBody>
      </p:sp>
      <p:cxnSp>
        <p:nvCxnSpPr>
          <p:cNvPr id="39" name="Straight Connector 38"/>
          <p:cNvCxnSpPr/>
          <p:nvPr/>
        </p:nvCxnSpPr>
        <p:spPr>
          <a:xfrm flipV="1">
            <a:off x="6203821" y="5334946"/>
            <a:ext cx="1105713" cy="938052"/>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5070992" y="5325660"/>
            <a:ext cx="1132829" cy="94733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4675063" y="3527036"/>
            <a:ext cx="1528758" cy="2745962"/>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203820" y="3527036"/>
            <a:ext cx="1526400" cy="2745962"/>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46" name="Picture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sp>
        <p:nvSpPr>
          <p:cNvPr id="11" name="TextBox 10"/>
          <p:cNvSpPr txBox="1"/>
          <p:nvPr/>
        </p:nvSpPr>
        <p:spPr>
          <a:xfrm>
            <a:off x="5174692" y="2219369"/>
            <a:ext cx="2058256" cy="523220"/>
          </a:xfrm>
          <a:prstGeom prst="rect">
            <a:avLst/>
          </a:prstGeom>
          <a:noFill/>
        </p:spPr>
        <p:txBody>
          <a:bodyPr wrap="none" rtlCol="0">
            <a:spAutoFit/>
          </a:bodyPr>
          <a:lstStyle/>
          <a:p>
            <a:r>
              <a:rPr lang="en-US" sz="2800" b="1" i="1" dirty="0" smtClean="0"/>
              <a:t>”Short Tour”</a:t>
            </a:r>
            <a:endParaRPr lang="en-US" sz="2800" b="1" i="1" dirty="0"/>
          </a:p>
        </p:txBody>
      </p:sp>
      <p:pic>
        <p:nvPicPr>
          <p:cNvPr id="45" name="Picture 4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55" name="Picture 5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56" name="Picture 5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428975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54" name="Striped Right Arrow 53"/>
          <p:cNvSpPr/>
          <p:nvPr/>
        </p:nvSpPr>
        <p:spPr>
          <a:xfrm>
            <a:off x="2195704" y="3273959"/>
            <a:ext cx="1292180" cy="789281"/>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56" name="Striped Right Arrow 55"/>
          <p:cNvSpPr/>
          <p:nvPr/>
        </p:nvSpPr>
        <p:spPr>
          <a:xfrm rot="10800000">
            <a:off x="8761449" y="3385358"/>
            <a:ext cx="1147435" cy="571607"/>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9263483" y="3468544"/>
            <a:ext cx="314510" cy="400110"/>
          </a:xfrm>
          <a:prstGeom prst="rect">
            <a:avLst/>
          </a:prstGeom>
          <a:noFill/>
        </p:spPr>
        <p:txBody>
          <a:bodyPr wrap="none" rtlCol="0">
            <a:spAutoFit/>
          </a:bodyPr>
          <a:lstStyle/>
          <a:p>
            <a:r>
              <a:rPr lang="en-US" sz="2000" b="1" dirty="0">
                <a:solidFill>
                  <a:schemeClr val="bg1"/>
                </a:solidFill>
              </a:rPr>
              <a:t>3</a:t>
            </a:r>
            <a:endParaRPr lang="en-US" b="1" dirty="0">
              <a:solidFill>
                <a:schemeClr val="bg1"/>
              </a:solidFill>
            </a:endParaRPr>
          </a:p>
        </p:txBody>
      </p:sp>
      <p:sp>
        <p:nvSpPr>
          <p:cNvPr id="58" name="TextBox 57"/>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59" name="Rectangle 58">
            <a:hlinkClick r:id="rId10" action="ppaction://hlinksldjump"/>
          </p:cNvPr>
          <p:cNvSpPr/>
          <p:nvPr/>
        </p:nvSpPr>
        <p:spPr>
          <a:xfrm>
            <a:off x="1692953" y="2245539"/>
            <a:ext cx="1944000" cy="395542"/>
          </a:xfrm>
          <a:prstGeom prst="rect">
            <a:avLst/>
          </a:prstGeom>
          <a:solidFill>
            <a:schemeClr val="accent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Thermocline layer geostrophic transports </a:t>
            </a:r>
            <a:endParaRPr lang="en-US" sz="1200" dirty="0">
              <a:solidFill>
                <a:schemeClr val="tx1"/>
              </a:solidFill>
            </a:endParaRPr>
          </a:p>
        </p:txBody>
      </p:sp>
      <p:sp>
        <p:nvSpPr>
          <p:cNvPr id="61" name="Rectangle 60">
            <a:hlinkClick r:id="rId9" action="ppaction://hlinksldjump"/>
          </p:cNvPr>
          <p:cNvSpPr/>
          <p:nvPr/>
        </p:nvSpPr>
        <p:spPr>
          <a:xfrm>
            <a:off x="3951643" y="2245379"/>
            <a:ext cx="1944000" cy="395702"/>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a:t>
            </a:r>
            <a:r>
              <a:rPr lang="en-US" sz="1200" b="1" smtClean="0">
                <a:solidFill>
                  <a:schemeClr val="tx1"/>
                </a:solidFill>
              </a:rPr>
              <a:t>layer geostrophic transports</a:t>
            </a:r>
            <a:endParaRPr lang="en-US" sz="1200" b="1" dirty="0">
              <a:solidFill>
                <a:schemeClr val="tx1"/>
              </a:solidFill>
            </a:endParaRPr>
          </a:p>
        </p:txBody>
      </p:sp>
      <p:sp>
        <p:nvSpPr>
          <p:cNvPr id="62" name="Rectangle 61">
            <a:hlinkClick r:id="rId11" action="ppaction://hlinksldjump"/>
          </p:cNvPr>
          <p:cNvSpPr/>
          <p:nvPr/>
        </p:nvSpPr>
        <p:spPr>
          <a:xfrm>
            <a:off x="6210333" y="2245378"/>
            <a:ext cx="1944000" cy="395703"/>
          </a:xfrm>
          <a:prstGeom prst="rect">
            <a:avLst/>
          </a:prstGeom>
          <a:solidFill>
            <a:schemeClr val="accent3">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Ekman transports (derived from wind products)</a:t>
            </a:r>
            <a:endParaRPr lang="en-US" sz="1200" dirty="0">
              <a:solidFill>
                <a:schemeClr val="tx1"/>
              </a:solidFill>
            </a:endParaRPr>
          </a:p>
        </p:txBody>
      </p:sp>
      <p:sp>
        <p:nvSpPr>
          <p:cNvPr id="63" name="Rectangle 62">
            <a:hlinkClick r:id="rId12" action="ppaction://hlinksldjump"/>
          </p:cNvPr>
          <p:cNvSpPr/>
          <p:nvPr/>
        </p:nvSpPr>
        <p:spPr>
          <a:xfrm>
            <a:off x="8469022" y="2245377"/>
            <a:ext cx="1960911" cy="395704"/>
          </a:xfrm>
          <a:prstGeom prst="rect">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layer net transports (ORA-S4)</a:t>
            </a:r>
            <a:endParaRPr lang="en-US" sz="1200" dirty="0">
              <a:solidFill>
                <a:schemeClr val="tx1"/>
              </a:solidFill>
            </a:endParaRPr>
          </a:p>
        </p:txBody>
      </p:sp>
      <p:sp>
        <p:nvSpPr>
          <p:cNvPr id="64" name="Rectangle 63">
            <a:hlinkClick r:id="rId13"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65" name="Picture 6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66" name="Picture 6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68" name="Picture 6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9" name="Picture 3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0" name="Picture 3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1" name="Picture 4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829105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58" name="Striped Right Arrow 57"/>
          <p:cNvSpPr/>
          <p:nvPr/>
        </p:nvSpPr>
        <p:spPr>
          <a:xfrm>
            <a:off x="9972541" y="3200513"/>
            <a:ext cx="1648800" cy="961200"/>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10</a:t>
            </a:r>
            <a:endParaRPr lang="en-US" b="1" dirty="0"/>
          </a:p>
        </p:txBody>
      </p:sp>
      <p:sp>
        <p:nvSpPr>
          <p:cNvPr id="59" name="Striped Right Arrow 58"/>
          <p:cNvSpPr/>
          <p:nvPr/>
        </p:nvSpPr>
        <p:spPr>
          <a:xfrm rot="10800000">
            <a:off x="480871" y="3192107"/>
            <a:ext cx="1650381" cy="960495"/>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1155930" y="3404536"/>
            <a:ext cx="550151" cy="523220"/>
          </a:xfrm>
          <a:prstGeom prst="rect">
            <a:avLst/>
          </a:prstGeom>
          <a:noFill/>
        </p:spPr>
        <p:txBody>
          <a:bodyPr wrap="none" rtlCol="0">
            <a:spAutoFit/>
          </a:bodyPr>
          <a:lstStyle/>
          <a:p>
            <a:r>
              <a:rPr lang="en-US" sz="2800" b="1" dirty="0" smtClean="0">
                <a:solidFill>
                  <a:schemeClr val="bg1"/>
                </a:solidFill>
              </a:rPr>
              <a:t>10</a:t>
            </a:r>
            <a:endParaRPr lang="en-US" sz="2800" b="1" dirty="0">
              <a:solidFill>
                <a:schemeClr val="bg1"/>
              </a:solidFill>
            </a:endParaRPr>
          </a:p>
        </p:txBody>
      </p:sp>
      <p:sp>
        <p:nvSpPr>
          <p:cNvPr id="62" name="TextBox 61"/>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63" name="Rectangle 62">
            <a:hlinkClick r:id="rId10" action="ppaction://hlinksldjump"/>
          </p:cNvPr>
          <p:cNvSpPr/>
          <p:nvPr/>
        </p:nvSpPr>
        <p:spPr>
          <a:xfrm>
            <a:off x="1692953" y="2245539"/>
            <a:ext cx="1944000" cy="395542"/>
          </a:xfrm>
          <a:prstGeom prst="rect">
            <a:avLst/>
          </a:prstGeom>
          <a:solidFill>
            <a:schemeClr val="accent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Thermocline layer geostrophic transports </a:t>
            </a:r>
            <a:endParaRPr lang="en-US" sz="1200" dirty="0">
              <a:solidFill>
                <a:schemeClr val="tx1"/>
              </a:solidFill>
            </a:endParaRPr>
          </a:p>
        </p:txBody>
      </p:sp>
      <p:sp>
        <p:nvSpPr>
          <p:cNvPr id="64" name="Rectangle 63">
            <a:hlinkClick r:id="rId11" action="ppaction://hlinksldjump"/>
          </p:cNvPr>
          <p:cNvSpPr/>
          <p:nvPr/>
        </p:nvSpPr>
        <p:spPr>
          <a:xfrm>
            <a:off x="3951643" y="2245379"/>
            <a:ext cx="1944000" cy="395702"/>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a:t>
            </a:r>
            <a:r>
              <a:rPr lang="en-US" sz="1200" smtClean="0">
                <a:solidFill>
                  <a:schemeClr val="tx1"/>
                </a:solidFill>
              </a:rPr>
              <a:t>layer geostrophic transports</a:t>
            </a:r>
            <a:endParaRPr lang="en-US" sz="1200" dirty="0">
              <a:solidFill>
                <a:schemeClr val="tx1"/>
              </a:solidFill>
            </a:endParaRPr>
          </a:p>
        </p:txBody>
      </p:sp>
      <p:sp>
        <p:nvSpPr>
          <p:cNvPr id="65" name="Rectangle 64">
            <a:hlinkClick r:id="rId9" action="ppaction://hlinksldjump"/>
          </p:cNvPr>
          <p:cNvSpPr/>
          <p:nvPr/>
        </p:nvSpPr>
        <p:spPr>
          <a:xfrm>
            <a:off x="6210333" y="2245378"/>
            <a:ext cx="1944000" cy="395703"/>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Ekman transports (derived from wind products)</a:t>
            </a:r>
            <a:endParaRPr lang="en-US" sz="1200" b="1" dirty="0">
              <a:solidFill>
                <a:schemeClr val="tx1"/>
              </a:solidFill>
            </a:endParaRPr>
          </a:p>
        </p:txBody>
      </p:sp>
      <p:sp>
        <p:nvSpPr>
          <p:cNvPr id="66" name="Rectangle 65">
            <a:hlinkClick r:id="rId12" action="ppaction://hlinksldjump"/>
          </p:cNvPr>
          <p:cNvSpPr/>
          <p:nvPr/>
        </p:nvSpPr>
        <p:spPr>
          <a:xfrm>
            <a:off x="8469022" y="2245377"/>
            <a:ext cx="1960911" cy="395704"/>
          </a:xfrm>
          <a:prstGeom prst="rect">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layer net transports (ORA-S4)</a:t>
            </a:r>
            <a:endParaRPr lang="en-US" sz="1200" dirty="0">
              <a:solidFill>
                <a:schemeClr val="tx1"/>
              </a:solidFill>
            </a:endParaRPr>
          </a:p>
        </p:txBody>
      </p:sp>
      <p:sp>
        <p:nvSpPr>
          <p:cNvPr id="67" name="Rectangle 66">
            <a:hlinkClick r:id="rId13"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68" name="Picture 6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69" name="Picture 6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71" name="Picture 7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9" name="Picture 3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0" name="Picture 3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1" name="Picture 4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864737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62" name="Striped Right Arrow 61"/>
          <p:cNvSpPr/>
          <p:nvPr/>
        </p:nvSpPr>
        <p:spPr>
          <a:xfrm rot="10800000">
            <a:off x="4266541" y="3198988"/>
            <a:ext cx="1650381" cy="960495"/>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018634" y="3417626"/>
            <a:ext cx="367408" cy="523220"/>
          </a:xfrm>
          <a:prstGeom prst="rect">
            <a:avLst/>
          </a:prstGeom>
          <a:noFill/>
        </p:spPr>
        <p:txBody>
          <a:bodyPr wrap="none" rtlCol="0">
            <a:spAutoFit/>
          </a:bodyPr>
          <a:lstStyle/>
          <a:p>
            <a:r>
              <a:rPr lang="en-US" sz="2800" b="1" smtClean="0">
                <a:solidFill>
                  <a:schemeClr val="bg1"/>
                </a:solidFill>
              </a:rPr>
              <a:t>6</a:t>
            </a:r>
            <a:endParaRPr lang="en-US" sz="2800" b="1" dirty="0">
              <a:solidFill>
                <a:schemeClr val="bg1"/>
              </a:solidFill>
            </a:endParaRPr>
          </a:p>
        </p:txBody>
      </p:sp>
      <p:sp>
        <p:nvSpPr>
          <p:cNvPr id="64" name="Striped Right Arrow 63"/>
          <p:cNvSpPr/>
          <p:nvPr/>
        </p:nvSpPr>
        <p:spPr>
          <a:xfrm>
            <a:off x="6177904" y="3198988"/>
            <a:ext cx="1648800" cy="961200"/>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7</a:t>
            </a:r>
            <a:endParaRPr lang="en-US" b="1" dirty="0"/>
          </a:p>
        </p:txBody>
      </p:sp>
      <p:sp>
        <p:nvSpPr>
          <p:cNvPr id="65" name="TextBox 64"/>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5" name="Rectangle 4"/>
          <p:cNvSpPr/>
          <p:nvPr/>
        </p:nvSpPr>
        <p:spPr>
          <a:xfrm>
            <a:off x="4577649" y="4199296"/>
            <a:ext cx="2959585" cy="105676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smtClean="0">
                <a:solidFill>
                  <a:schemeClr val="tx1"/>
                </a:solidFill>
              </a:rPr>
              <a:t>The net transport is derived by using meridional velocity data from ORA-S4 within the surface layer. Theoretically, </a:t>
            </a:r>
            <a:r>
              <a:rPr lang="en-US" sz="1200" b="1" dirty="0" smtClean="0">
                <a:solidFill>
                  <a:schemeClr val="accent3">
                    <a:lumMod val="75000"/>
                  </a:schemeClr>
                </a:solidFill>
              </a:rPr>
              <a:t>Ekman transports (derived from wind data) </a:t>
            </a:r>
            <a:r>
              <a:rPr lang="en-US" sz="1200" dirty="0" smtClean="0">
                <a:solidFill>
                  <a:schemeClr val="tx1"/>
                </a:solidFill>
              </a:rPr>
              <a:t>and </a:t>
            </a:r>
            <a:r>
              <a:rPr lang="en-US" sz="1200" b="1" dirty="0" smtClean="0">
                <a:solidFill>
                  <a:schemeClr val="accent2">
                    <a:lumMod val="60000"/>
                    <a:lumOff val="40000"/>
                  </a:schemeClr>
                </a:solidFill>
              </a:rPr>
              <a:t>geostrophic transports</a:t>
            </a:r>
            <a:r>
              <a:rPr lang="en-US" sz="1200" dirty="0" smtClean="0">
                <a:solidFill>
                  <a:schemeClr val="tx1"/>
                </a:solidFill>
              </a:rPr>
              <a:t> add up to this value.</a:t>
            </a:r>
            <a:endParaRPr lang="en-US" sz="1200" dirty="0">
              <a:solidFill>
                <a:schemeClr val="tx1"/>
              </a:solidFill>
            </a:endParaRPr>
          </a:p>
        </p:txBody>
      </p:sp>
      <p:sp>
        <p:nvSpPr>
          <p:cNvPr id="66" name="Rectangle 65">
            <a:hlinkClick r:id="rId10" action="ppaction://hlinksldjump"/>
          </p:cNvPr>
          <p:cNvSpPr/>
          <p:nvPr/>
        </p:nvSpPr>
        <p:spPr>
          <a:xfrm>
            <a:off x="1692953" y="2245539"/>
            <a:ext cx="1944000" cy="395542"/>
          </a:xfrm>
          <a:prstGeom prst="rect">
            <a:avLst/>
          </a:prstGeom>
          <a:solidFill>
            <a:schemeClr val="accent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Thermocline layer geostrophic transports </a:t>
            </a:r>
            <a:endParaRPr lang="en-US" sz="1200" dirty="0">
              <a:solidFill>
                <a:schemeClr val="tx1"/>
              </a:solidFill>
            </a:endParaRPr>
          </a:p>
        </p:txBody>
      </p:sp>
      <p:sp>
        <p:nvSpPr>
          <p:cNvPr id="67" name="Rectangle 66">
            <a:hlinkClick r:id="rId11" action="ppaction://hlinksldjump"/>
          </p:cNvPr>
          <p:cNvSpPr/>
          <p:nvPr/>
        </p:nvSpPr>
        <p:spPr>
          <a:xfrm>
            <a:off x="3951643" y="2245379"/>
            <a:ext cx="1944000" cy="395702"/>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a:t>
            </a:r>
            <a:r>
              <a:rPr lang="en-US" sz="1200" smtClean="0">
                <a:solidFill>
                  <a:schemeClr val="tx1"/>
                </a:solidFill>
              </a:rPr>
              <a:t>layer geostrophic transports</a:t>
            </a:r>
            <a:endParaRPr lang="en-US" sz="1200" dirty="0">
              <a:solidFill>
                <a:schemeClr val="tx1"/>
              </a:solidFill>
            </a:endParaRPr>
          </a:p>
        </p:txBody>
      </p:sp>
      <p:sp>
        <p:nvSpPr>
          <p:cNvPr id="68" name="Rectangle 67">
            <a:hlinkClick r:id="rId12" action="ppaction://hlinksldjump"/>
          </p:cNvPr>
          <p:cNvSpPr/>
          <p:nvPr/>
        </p:nvSpPr>
        <p:spPr>
          <a:xfrm>
            <a:off x="6210333" y="2245378"/>
            <a:ext cx="1944000" cy="395703"/>
          </a:xfrm>
          <a:prstGeom prst="rect">
            <a:avLst/>
          </a:prstGeom>
          <a:solidFill>
            <a:schemeClr val="accent3">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Ekman transports (derived from wind products)</a:t>
            </a:r>
            <a:endParaRPr lang="en-US" sz="1200" dirty="0">
              <a:solidFill>
                <a:schemeClr val="tx1"/>
              </a:solidFill>
            </a:endParaRPr>
          </a:p>
        </p:txBody>
      </p:sp>
      <p:sp>
        <p:nvSpPr>
          <p:cNvPr id="69" name="Rectangle 68">
            <a:hlinkClick r:id="rId9" action="ppaction://hlinksldjump"/>
          </p:cNvPr>
          <p:cNvSpPr/>
          <p:nvPr/>
        </p:nvSpPr>
        <p:spPr>
          <a:xfrm>
            <a:off x="8469022" y="2245377"/>
            <a:ext cx="1960911" cy="395704"/>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layer net transports (ORA-S4)</a:t>
            </a:r>
            <a:endParaRPr lang="en-US" sz="1200" b="1" dirty="0">
              <a:solidFill>
                <a:schemeClr val="tx1"/>
              </a:solidFill>
            </a:endParaRPr>
          </a:p>
        </p:txBody>
      </p:sp>
      <p:sp>
        <p:nvSpPr>
          <p:cNvPr id="70" name="Rectangle 69">
            <a:hlinkClick r:id="rId13"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71" name="Picture 7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72" name="Picture 7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74" name="Picture 7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0" name="Picture 3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1" name="Picture 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2" name="Picture 4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645670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34" name="Striped Right Arrow 33"/>
          <p:cNvSpPr/>
          <p:nvPr/>
        </p:nvSpPr>
        <p:spPr>
          <a:xfrm>
            <a:off x="2196417" y="4366078"/>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5</a:t>
            </a:r>
            <a:endParaRPr lang="en-US" sz="2400" b="1" dirty="0"/>
          </a:p>
        </p:txBody>
      </p:sp>
      <p:sp>
        <p:nvSpPr>
          <p:cNvPr id="37" name="Striped Right Arrow 36"/>
          <p:cNvSpPr/>
          <p:nvPr/>
        </p:nvSpPr>
        <p:spPr>
          <a:xfrm>
            <a:off x="2195704" y="5196072"/>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38" name="TextBox 37"/>
          <p:cNvSpPr txBox="1"/>
          <p:nvPr/>
        </p:nvSpPr>
        <p:spPr>
          <a:xfrm>
            <a:off x="1044285" y="5408902"/>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39" name="TextBox 38"/>
          <p:cNvSpPr txBox="1"/>
          <p:nvPr/>
        </p:nvSpPr>
        <p:spPr>
          <a:xfrm>
            <a:off x="214409" y="4576052"/>
            <a:ext cx="1964320" cy="369332"/>
          </a:xfrm>
          <a:prstGeom prst="rect">
            <a:avLst/>
          </a:prstGeom>
          <a:noFill/>
        </p:spPr>
        <p:txBody>
          <a:bodyPr wrap="none" rtlCol="0">
            <a:spAutoFit/>
          </a:bodyPr>
          <a:lstStyle/>
          <a:p>
            <a:r>
              <a:rPr lang="en-US" b="1" dirty="0" smtClean="0">
                <a:solidFill>
                  <a:schemeClr val="accent2">
                    <a:lumMod val="75000"/>
                  </a:schemeClr>
                </a:solidFill>
              </a:rPr>
              <a:t>Western boundary</a:t>
            </a:r>
            <a:endParaRPr lang="en-US" b="1" dirty="0">
              <a:solidFill>
                <a:schemeClr val="accent2">
                  <a:lumMod val="75000"/>
                </a:schemeClr>
              </a:solidFill>
            </a:endParaRPr>
          </a:p>
        </p:txBody>
      </p:sp>
      <p:sp>
        <p:nvSpPr>
          <p:cNvPr id="40" name="Striped Right Arrow 39"/>
          <p:cNvSpPr/>
          <p:nvPr/>
        </p:nvSpPr>
        <p:spPr>
          <a:xfrm rot="10800000">
            <a:off x="8761450" y="4475979"/>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9263483" y="4560663"/>
            <a:ext cx="314510" cy="400110"/>
          </a:xfrm>
          <a:prstGeom prst="rect">
            <a:avLst/>
          </a:prstGeom>
          <a:noFill/>
        </p:spPr>
        <p:txBody>
          <a:bodyPr wrap="none" rtlCol="0">
            <a:spAutoFit/>
          </a:bodyPr>
          <a:lstStyle/>
          <a:p>
            <a:r>
              <a:rPr lang="en-US" sz="2000" b="1" dirty="0" smtClean="0">
                <a:solidFill>
                  <a:schemeClr val="bg1"/>
                </a:solidFill>
              </a:rPr>
              <a:t>2</a:t>
            </a:r>
            <a:endParaRPr lang="en-US" b="1" dirty="0">
              <a:solidFill>
                <a:schemeClr val="bg1"/>
              </a:solidFill>
            </a:endParaRPr>
          </a:p>
        </p:txBody>
      </p:sp>
      <p:sp>
        <p:nvSpPr>
          <p:cNvPr id="42" name="TextBox 41"/>
          <p:cNvSpPr txBox="1"/>
          <p:nvPr/>
        </p:nvSpPr>
        <p:spPr>
          <a:xfrm>
            <a:off x="9972541" y="5415324"/>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43" name="TextBox 42"/>
          <p:cNvSpPr txBox="1"/>
          <p:nvPr/>
        </p:nvSpPr>
        <p:spPr>
          <a:xfrm>
            <a:off x="9908885" y="4578972"/>
            <a:ext cx="1964320" cy="369332"/>
          </a:xfrm>
          <a:prstGeom prst="rect">
            <a:avLst/>
          </a:prstGeom>
          <a:noFill/>
        </p:spPr>
        <p:txBody>
          <a:bodyPr wrap="none" rtlCol="0">
            <a:spAutoFit/>
          </a:bodyPr>
          <a:lstStyle/>
          <a:p>
            <a:r>
              <a:rPr lang="en-US" b="1" smtClean="0">
                <a:solidFill>
                  <a:schemeClr val="accent2">
                    <a:lumMod val="75000"/>
                  </a:schemeClr>
                </a:solidFill>
              </a:rPr>
              <a:t>Western boundary</a:t>
            </a:r>
            <a:endParaRPr lang="en-US" b="1" dirty="0">
              <a:solidFill>
                <a:schemeClr val="accent2">
                  <a:lumMod val="75000"/>
                </a:schemeClr>
              </a:solidFill>
            </a:endParaRPr>
          </a:p>
        </p:txBody>
      </p:sp>
      <p:sp>
        <p:nvSpPr>
          <p:cNvPr id="45" name="Striped Right Arrow 44"/>
          <p:cNvSpPr/>
          <p:nvPr/>
        </p:nvSpPr>
        <p:spPr>
          <a:xfrm rot="10800000">
            <a:off x="8762419" y="5308612"/>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9263483" y="5397108"/>
            <a:ext cx="314510" cy="400110"/>
          </a:xfrm>
          <a:prstGeom prst="rect">
            <a:avLst/>
          </a:prstGeom>
          <a:noFill/>
        </p:spPr>
        <p:txBody>
          <a:bodyPr wrap="none" rtlCol="0">
            <a:spAutoFit/>
          </a:bodyPr>
          <a:lstStyle/>
          <a:p>
            <a:r>
              <a:rPr lang="en-US" sz="2000" b="1" smtClean="0">
                <a:solidFill>
                  <a:schemeClr val="bg1"/>
                </a:solidFill>
              </a:rPr>
              <a:t>0</a:t>
            </a:r>
            <a:endParaRPr lang="en-US" b="1" dirty="0">
              <a:solidFill>
                <a:schemeClr val="bg1"/>
              </a:solidFill>
            </a:endParaRPr>
          </a:p>
        </p:txBody>
      </p:sp>
      <p:sp>
        <p:nvSpPr>
          <p:cNvPr id="54" name="Striped Right Arrow 53"/>
          <p:cNvSpPr/>
          <p:nvPr/>
        </p:nvSpPr>
        <p:spPr>
          <a:xfrm>
            <a:off x="2195704" y="3273959"/>
            <a:ext cx="1292180" cy="789281"/>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56" name="Striped Right Arrow 55"/>
          <p:cNvSpPr/>
          <p:nvPr/>
        </p:nvSpPr>
        <p:spPr>
          <a:xfrm rot="10800000">
            <a:off x="8761449" y="3385358"/>
            <a:ext cx="1147435" cy="571607"/>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9263483" y="3468544"/>
            <a:ext cx="314510" cy="400110"/>
          </a:xfrm>
          <a:prstGeom prst="rect">
            <a:avLst/>
          </a:prstGeom>
          <a:noFill/>
        </p:spPr>
        <p:txBody>
          <a:bodyPr wrap="none" rtlCol="0">
            <a:spAutoFit/>
          </a:bodyPr>
          <a:lstStyle/>
          <a:p>
            <a:r>
              <a:rPr lang="en-US" sz="2000" b="1" dirty="0">
                <a:solidFill>
                  <a:schemeClr val="bg1"/>
                </a:solidFill>
              </a:rPr>
              <a:t>3</a:t>
            </a:r>
            <a:endParaRPr lang="en-US" b="1" dirty="0">
              <a:solidFill>
                <a:schemeClr val="bg1"/>
              </a:solidFill>
            </a:endParaRPr>
          </a:p>
        </p:txBody>
      </p:sp>
      <p:sp>
        <p:nvSpPr>
          <p:cNvPr id="58" name="TextBox 57"/>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59" name="Rectangle 58">
            <a:hlinkClick r:id="rId10" action="ppaction://hlinksldjump"/>
          </p:cNvPr>
          <p:cNvSpPr/>
          <p:nvPr/>
        </p:nvSpPr>
        <p:spPr>
          <a:xfrm>
            <a:off x="1692953" y="2245539"/>
            <a:ext cx="1944000" cy="395542"/>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Thermocline layer geostrophic transports </a:t>
            </a:r>
            <a:endParaRPr lang="en-US" sz="1200" b="1" dirty="0">
              <a:solidFill>
                <a:schemeClr val="tx1"/>
              </a:solidFill>
            </a:endParaRPr>
          </a:p>
        </p:txBody>
      </p:sp>
      <p:sp>
        <p:nvSpPr>
          <p:cNvPr id="61" name="Rectangle 60">
            <a:hlinkClick r:id="rId11" action="ppaction://hlinksldjump"/>
          </p:cNvPr>
          <p:cNvSpPr/>
          <p:nvPr/>
        </p:nvSpPr>
        <p:spPr>
          <a:xfrm>
            <a:off x="3951643" y="2245379"/>
            <a:ext cx="1944000" cy="395702"/>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a:t>
            </a:r>
            <a:r>
              <a:rPr lang="en-US" sz="1200" b="1" smtClean="0">
                <a:solidFill>
                  <a:schemeClr val="tx1"/>
                </a:solidFill>
              </a:rPr>
              <a:t>layer geostrophic transports</a:t>
            </a:r>
            <a:endParaRPr lang="en-US" sz="1200" b="1" dirty="0">
              <a:solidFill>
                <a:schemeClr val="tx1"/>
              </a:solidFill>
            </a:endParaRPr>
          </a:p>
        </p:txBody>
      </p:sp>
      <p:sp>
        <p:nvSpPr>
          <p:cNvPr id="62" name="Rectangle 61">
            <a:hlinkClick r:id="rId12" action="ppaction://hlinksldjump"/>
          </p:cNvPr>
          <p:cNvSpPr/>
          <p:nvPr/>
        </p:nvSpPr>
        <p:spPr>
          <a:xfrm>
            <a:off x="6210333" y="2245378"/>
            <a:ext cx="1944000" cy="395703"/>
          </a:xfrm>
          <a:prstGeom prst="rect">
            <a:avLst/>
          </a:prstGeom>
          <a:solidFill>
            <a:schemeClr val="accent3">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Ekman transports (derived from wind products)</a:t>
            </a:r>
            <a:endParaRPr lang="en-US" sz="1200" dirty="0">
              <a:solidFill>
                <a:schemeClr val="tx1"/>
              </a:solidFill>
            </a:endParaRPr>
          </a:p>
        </p:txBody>
      </p:sp>
      <p:sp>
        <p:nvSpPr>
          <p:cNvPr id="63" name="Rectangle 62">
            <a:hlinkClick r:id="rId13" action="ppaction://hlinksldjump"/>
          </p:cNvPr>
          <p:cNvSpPr/>
          <p:nvPr/>
        </p:nvSpPr>
        <p:spPr>
          <a:xfrm>
            <a:off x="8469022" y="2245377"/>
            <a:ext cx="1960911" cy="395704"/>
          </a:xfrm>
          <a:prstGeom prst="rect">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layer net transports (ORA-S4)</a:t>
            </a:r>
            <a:endParaRPr lang="en-US" sz="1200" dirty="0">
              <a:solidFill>
                <a:schemeClr val="tx1"/>
              </a:solidFill>
            </a:endParaRPr>
          </a:p>
        </p:txBody>
      </p:sp>
      <p:sp>
        <p:nvSpPr>
          <p:cNvPr id="64" name="Rectangle 63">
            <a:hlinkClick r:id="rId1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65" name="Picture 64">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66" name="Picture 6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68" name="Picture 6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60" name="Picture 5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67" name="Picture 6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71" name="Picture 7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958672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34" name="Striped Right Arrow 33"/>
          <p:cNvSpPr/>
          <p:nvPr/>
        </p:nvSpPr>
        <p:spPr>
          <a:xfrm>
            <a:off x="2196417" y="4366078"/>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5</a:t>
            </a:r>
            <a:endParaRPr lang="en-US" sz="2400" b="1" dirty="0"/>
          </a:p>
        </p:txBody>
      </p:sp>
      <p:sp>
        <p:nvSpPr>
          <p:cNvPr id="37" name="Striped Right Arrow 36"/>
          <p:cNvSpPr/>
          <p:nvPr/>
        </p:nvSpPr>
        <p:spPr>
          <a:xfrm>
            <a:off x="2195704" y="5196072"/>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38" name="TextBox 37"/>
          <p:cNvSpPr txBox="1"/>
          <p:nvPr/>
        </p:nvSpPr>
        <p:spPr>
          <a:xfrm>
            <a:off x="1044285" y="5408902"/>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39" name="TextBox 38"/>
          <p:cNvSpPr txBox="1"/>
          <p:nvPr/>
        </p:nvSpPr>
        <p:spPr>
          <a:xfrm>
            <a:off x="214409" y="4576052"/>
            <a:ext cx="1964320" cy="369332"/>
          </a:xfrm>
          <a:prstGeom prst="rect">
            <a:avLst/>
          </a:prstGeom>
          <a:noFill/>
        </p:spPr>
        <p:txBody>
          <a:bodyPr wrap="none" rtlCol="0">
            <a:spAutoFit/>
          </a:bodyPr>
          <a:lstStyle/>
          <a:p>
            <a:r>
              <a:rPr lang="en-US" b="1" dirty="0" smtClean="0">
                <a:solidFill>
                  <a:schemeClr val="accent2">
                    <a:lumMod val="75000"/>
                  </a:schemeClr>
                </a:solidFill>
              </a:rPr>
              <a:t>Western boundary</a:t>
            </a:r>
            <a:endParaRPr lang="en-US" b="1" dirty="0">
              <a:solidFill>
                <a:schemeClr val="accent2">
                  <a:lumMod val="75000"/>
                </a:schemeClr>
              </a:solidFill>
            </a:endParaRPr>
          </a:p>
        </p:txBody>
      </p:sp>
      <p:sp>
        <p:nvSpPr>
          <p:cNvPr id="40" name="Striped Right Arrow 39"/>
          <p:cNvSpPr/>
          <p:nvPr/>
        </p:nvSpPr>
        <p:spPr>
          <a:xfrm rot="10800000">
            <a:off x="8761450" y="4475979"/>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9263483" y="4560663"/>
            <a:ext cx="314510" cy="400110"/>
          </a:xfrm>
          <a:prstGeom prst="rect">
            <a:avLst/>
          </a:prstGeom>
          <a:noFill/>
        </p:spPr>
        <p:txBody>
          <a:bodyPr wrap="none" rtlCol="0">
            <a:spAutoFit/>
          </a:bodyPr>
          <a:lstStyle/>
          <a:p>
            <a:r>
              <a:rPr lang="en-US" sz="2000" b="1" dirty="0" smtClean="0">
                <a:solidFill>
                  <a:schemeClr val="bg1"/>
                </a:solidFill>
              </a:rPr>
              <a:t>2</a:t>
            </a:r>
            <a:endParaRPr lang="en-US" b="1" dirty="0">
              <a:solidFill>
                <a:schemeClr val="bg1"/>
              </a:solidFill>
            </a:endParaRPr>
          </a:p>
        </p:txBody>
      </p:sp>
      <p:sp>
        <p:nvSpPr>
          <p:cNvPr id="42" name="TextBox 41"/>
          <p:cNvSpPr txBox="1"/>
          <p:nvPr/>
        </p:nvSpPr>
        <p:spPr>
          <a:xfrm>
            <a:off x="9972541" y="5415324"/>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43" name="TextBox 42"/>
          <p:cNvSpPr txBox="1"/>
          <p:nvPr/>
        </p:nvSpPr>
        <p:spPr>
          <a:xfrm>
            <a:off x="9908885" y="4578972"/>
            <a:ext cx="1964320" cy="369332"/>
          </a:xfrm>
          <a:prstGeom prst="rect">
            <a:avLst/>
          </a:prstGeom>
          <a:noFill/>
        </p:spPr>
        <p:txBody>
          <a:bodyPr wrap="none" rtlCol="0">
            <a:spAutoFit/>
          </a:bodyPr>
          <a:lstStyle/>
          <a:p>
            <a:r>
              <a:rPr lang="en-US" b="1" smtClean="0">
                <a:solidFill>
                  <a:schemeClr val="accent2">
                    <a:lumMod val="75000"/>
                  </a:schemeClr>
                </a:solidFill>
              </a:rPr>
              <a:t>Western boundary</a:t>
            </a:r>
            <a:endParaRPr lang="en-US" b="1" dirty="0">
              <a:solidFill>
                <a:schemeClr val="accent2">
                  <a:lumMod val="75000"/>
                </a:schemeClr>
              </a:solidFill>
            </a:endParaRPr>
          </a:p>
        </p:txBody>
      </p:sp>
      <p:sp>
        <p:nvSpPr>
          <p:cNvPr id="45" name="Striped Right Arrow 44"/>
          <p:cNvSpPr/>
          <p:nvPr/>
        </p:nvSpPr>
        <p:spPr>
          <a:xfrm rot="10800000">
            <a:off x="8762419" y="5308612"/>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9263483" y="5397108"/>
            <a:ext cx="314510" cy="400110"/>
          </a:xfrm>
          <a:prstGeom prst="rect">
            <a:avLst/>
          </a:prstGeom>
          <a:noFill/>
        </p:spPr>
        <p:txBody>
          <a:bodyPr wrap="none" rtlCol="0">
            <a:spAutoFit/>
          </a:bodyPr>
          <a:lstStyle/>
          <a:p>
            <a:r>
              <a:rPr lang="en-US" sz="2000" b="1" smtClean="0">
                <a:solidFill>
                  <a:schemeClr val="bg1"/>
                </a:solidFill>
              </a:rPr>
              <a:t>0</a:t>
            </a:r>
            <a:endParaRPr lang="en-US" b="1" dirty="0">
              <a:solidFill>
                <a:schemeClr val="bg1"/>
              </a:solidFill>
            </a:endParaRPr>
          </a:p>
        </p:txBody>
      </p:sp>
      <p:sp>
        <p:nvSpPr>
          <p:cNvPr id="58" name="Striped Right Arrow 57"/>
          <p:cNvSpPr/>
          <p:nvPr/>
        </p:nvSpPr>
        <p:spPr>
          <a:xfrm>
            <a:off x="9972541" y="3200513"/>
            <a:ext cx="1648800" cy="961200"/>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10</a:t>
            </a:r>
            <a:endParaRPr lang="en-US" b="1" dirty="0"/>
          </a:p>
        </p:txBody>
      </p:sp>
      <p:sp>
        <p:nvSpPr>
          <p:cNvPr id="59" name="Striped Right Arrow 58"/>
          <p:cNvSpPr/>
          <p:nvPr/>
        </p:nvSpPr>
        <p:spPr>
          <a:xfrm rot="10800000">
            <a:off x="480871" y="3192107"/>
            <a:ext cx="1650381" cy="960495"/>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1155930" y="3404536"/>
            <a:ext cx="550151" cy="523220"/>
          </a:xfrm>
          <a:prstGeom prst="rect">
            <a:avLst/>
          </a:prstGeom>
          <a:noFill/>
        </p:spPr>
        <p:txBody>
          <a:bodyPr wrap="none" rtlCol="0">
            <a:spAutoFit/>
          </a:bodyPr>
          <a:lstStyle/>
          <a:p>
            <a:r>
              <a:rPr lang="en-US" sz="2800" b="1" dirty="0" smtClean="0">
                <a:solidFill>
                  <a:schemeClr val="bg1"/>
                </a:solidFill>
              </a:rPr>
              <a:t>10</a:t>
            </a:r>
            <a:endParaRPr lang="en-US" sz="2800" b="1" dirty="0">
              <a:solidFill>
                <a:schemeClr val="bg1"/>
              </a:solidFill>
            </a:endParaRPr>
          </a:p>
        </p:txBody>
      </p:sp>
      <p:sp>
        <p:nvSpPr>
          <p:cNvPr id="65" name="TextBox 64"/>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66" name="Rectangle 65">
            <a:hlinkClick r:id="rId10" action="ppaction://hlinksldjump"/>
          </p:cNvPr>
          <p:cNvSpPr/>
          <p:nvPr/>
        </p:nvSpPr>
        <p:spPr>
          <a:xfrm>
            <a:off x="1692953" y="2245539"/>
            <a:ext cx="1944000" cy="395542"/>
          </a:xfrm>
          <a:prstGeom prst="rect">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Thermocline layer geostrophic transports </a:t>
            </a:r>
            <a:endParaRPr lang="en-US" sz="1200" b="1" dirty="0">
              <a:solidFill>
                <a:schemeClr val="tx1"/>
              </a:solidFill>
            </a:endParaRPr>
          </a:p>
        </p:txBody>
      </p:sp>
      <p:sp>
        <p:nvSpPr>
          <p:cNvPr id="67" name="Rectangle 66">
            <a:hlinkClick r:id="rId11" action="ppaction://hlinksldjump"/>
          </p:cNvPr>
          <p:cNvSpPr/>
          <p:nvPr/>
        </p:nvSpPr>
        <p:spPr>
          <a:xfrm>
            <a:off x="3951643" y="2245379"/>
            <a:ext cx="1944000" cy="395702"/>
          </a:xfrm>
          <a:prstGeom prst="rect">
            <a:avLst/>
          </a:prstGeom>
          <a:solidFill>
            <a:schemeClr val="accent2">
              <a:lumMod val="60000"/>
              <a:lumOff val="4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a:t>
            </a:r>
            <a:r>
              <a:rPr lang="en-US" sz="1200" smtClean="0">
                <a:solidFill>
                  <a:schemeClr val="tx1"/>
                </a:solidFill>
              </a:rPr>
              <a:t>layer geostrophic transports</a:t>
            </a:r>
            <a:endParaRPr lang="en-US" sz="1200" dirty="0">
              <a:solidFill>
                <a:schemeClr val="tx1"/>
              </a:solidFill>
            </a:endParaRPr>
          </a:p>
        </p:txBody>
      </p:sp>
      <p:sp>
        <p:nvSpPr>
          <p:cNvPr id="68" name="Rectangle 67">
            <a:hlinkClick r:id="rId12" action="ppaction://hlinksldjump"/>
          </p:cNvPr>
          <p:cNvSpPr/>
          <p:nvPr/>
        </p:nvSpPr>
        <p:spPr>
          <a:xfrm>
            <a:off x="6210333" y="2245378"/>
            <a:ext cx="1944000" cy="395703"/>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Ekman transports (derived from wind products)</a:t>
            </a:r>
            <a:endParaRPr lang="en-US" sz="1200" b="1" dirty="0">
              <a:solidFill>
                <a:schemeClr val="tx1"/>
              </a:solidFill>
            </a:endParaRPr>
          </a:p>
        </p:txBody>
      </p:sp>
      <p:sp>
        <p:nvSpPr>
          <p:cNvPr id="69" name="Rectangle 68">
            <a:hlinkClick r:id="rId13" action="ppaction://hlinksldjump"/>
          </p:cNvPr>
          <p:cNvSpPr/>
          <p:nvPr/>
        </p:nvSpPr>
        <p:spPr>
          <a:xfrm>
            <a:off x="8469022" y="2245377"/>
            <a:ext cx="1960911" cy="395704"/>
          </a:xfrm>
          <a:prstGeom prst="rect">
            <a:avLst/>
          </a:prstGeom>
          <a:solidFill>
            <a:schemeClr val="accent6">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layer net transports (ORA-S4)</a:t>
            </a:r>
            <a:endParaRPr lang="en-US" sz="1200" dirty="0">
              <a:solidFill>
                <a:schemeClr val="tx1"/>
              </a:solidFill>
            </a:endParaRPr>
          </a:p>
        </p:txBody>
      </p:sp>
      <p:sp>
        <p:nvSpPr>
          <p:cNvPr id="70" name="Rectangle 69">
            <a:hlinkClick r:id="rId1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71" name="Picture 7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72" name="Picture 7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74" name="Picture 7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54" name="Picture 5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56" name="Picture 5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57" name="Picture 5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240500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34" name="Striped Right Arrow 33"/>
          <p:cNvSpPr/>
          <p:nvPr/>
        </p:nvSpPr>
        <p:spPr>
          <a:xfrm>
            <a:off x="2196417" y="4366078"/>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5</a:t>
            </a:r>
            <a:endParaRPr lang="en-US" sz="2400" b="1" dirty="0"/>
          </a:p>
        </p:txBody>
      </p:sp>
      <p:sp>
        <p:nvSpPr>
          <p:cNvPr id="37" name="Striped Right Arrow 36"/>
          <p:cNvSpPr/>
          <p:nvPr/>
        </p:nvSpPr>
        <p:spPr>
          <a:xfrm>
            <a:off x="2195704" y="5196072"/>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38" name="TextBox 37"/>
          <p:cNvSpPr txBox="1"/>
          <p:nvPr/>
        </p:nvSpPr>
        <p:spPr>
          <a:xfrm>
            <a:off x="1044285" y="5408902"/>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39" name="TextBox 38"/>
          <p:cNvSpPr txBox="1"/>
          <p:nvPr/>
        </p:nvSpPr>
        <p:spPr>
          <a:xfrm>
            <a:off x="214409" y="4576052"/>
            <a:ext cx="1964320" cy="369332"/>
          </a:xfrm>
          <a:prstGeom prst="rect">
            <a:avLst/>
          </a:prstGeom>
          <a:noFill/>
        </p:spPr>
        <p:txBody>
          <a:bodyPr wrap="none" rtlCol="0">
            <a:spAutoFit/>
          </a:bodyPr>
          <a:lstStyle/>
          <a:p>
            <a:r>
              <a:rPr lang="en-US" b="1" dirty="0" smtClean="0">
                <a:solidFill>
                  <a:schemeClr val="accent2">
                    <a:lumMod val="75000"/>
                  </a:schemeClr>
                </a:solidFill>
              </a:rPr>
              <a:t>Western boundary</a:t>
            </a:r>
            <a:endParaRPr lang="en-US" b="1" dirty="0">
              <a:solidFill>
                <a:schemeClr val="accent2">
                  <a:lumMod val="75000"/>
                </a:schemeClr>
              </a:solidFill>
            </a:endParaRPr>
          </a:p>
        </p:txBody>
      </p:sp>
      <p:sp>
        <p:nvSpPr>
          <p:cNvPr id="40" name="Striped Right Arrow 39"/>
          <p:cNvSpPr/>
          <p:nvPr/>
        </p:nvSpPr>
        <p:spPr>
          <a:xfrm rot="10800000">
            <a:off x="8761450" y="4475979"/>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9263483" y="4560663"/>
            <a:ext cx="314510" cy="400110"/>
          </a:xfrm>
          <a:prstGeom prst="rect">
            <a:avLst/>
          </a:prstGeom>
          <a:noFill/>
        </p:spPr>
        <p:txBody>
          <a:bodyPr wrap="none" rtlCol="0">
            <a:spAutoFit/>
          </a:bodyPr>
          <a:lstStyle/>
          <a:p>
            <a:r>
              <a:rPr lang="en-US" sz="2000" b="1" dirty="0" smtClean="0">
                <a:solidFill>
                  <a:schemeClr val="bg1"/>
                </a:solidFill>
              </a:rPr>
              <a:t>2</a:t>
            </a:r>
            <a:endParaRPr lang="en-US" b="1" dirty="0">
              <a:solidFill>
                <a:schemeClr val="bg1"/>
              </a:solidFill>
            </a:endParaRPr>
          </a:p>
        </p:txBody>
      </p:sp>
      <p:sp>
        <p:nvSpPr>
          <p:cNvPr id="42" name="TextBox 41"/>
          <p:cNvSpPr txBox="1"/>
          <p:nvPr/>
        </p:nvSpPr>
        <p:spPr>
          <a:xfrm>
            <a:off x="9972541" y="5415324"/>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43" name="TextBox 42"/>
          <p:cNvSpPr txBox="1"/>
          <p:nvPr/>
        </p:nvSpPr>
        <p:spPr>
          <a:xfrm>
            <a:off x="9908885" y="4578972"/>
            <a:ext cx="1964320" cy="369332"/>
          </a:xfrm>
          <a:prstGeom prst="rect">
            <a:avLst/>
          </a:prstGeom>
          <a:noFill/>
        </p:spPr>
        <p:txBody>
          <a:bodyPr wrap="none" rtlCol="0">
            <a:spAutoFit/>
          </a:bodyPr>
          <a:lstStyle/>
          <a:p>
            <a:r>
              <a:rPr lang="en-US" b="1" smtClean="0">
                <a:solidFill>
                  <a:schemeClr val="accent2">
                    <a:lumMod val="75000"/>
                  </a:schemeClr>
                </a:solidFill>
              </a:rPr>
              <a:t>Western boundary</a:t>
            </a:r>
            <a:endParaRPr lang="en-US" b="1" dirty="0">
              <a:solidFill>
                <a:schemeClr val="accent2">
                  <a:lumMod val="75000"/>
                </a:schemeClr>
              </a:solidFill>
            </a:endParaRPr>
          </a:p>
        </p:txBody>
      </p:sp>
      <p:sp>
        <p:nvSpPr>
          <p:cNvPr id="45" name="Striped Right Arrow 44"/>
          <p:cNvSpPr/>
          <p:nvPr/>
        </p:nvSpPr>
        <p:spPr>
          <a:xfrm rot="10800000">
            <a:off x="8762419" y="5308612"/>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9263483" y="5397108"/>
            <a:ext cx="314510" cy="400110"/>
          </a:xfrm>
          <a:prstGeom prst="rect">
            <a:avLst/>
          </a:prstGeom>
          <a:noFill/>
        </p:spPr>
        <p:txBody>
          <a:bodyPr wrap="none" rtlCol="0">
            <a:spAutoFit/>
          </a:bodyPr>
          <a:lstStyle/>
          <a:p>
            <a:r>
              <a:rPr lang="en-US" sz="2000" b="1" smtClean="0">
                <a:solidFill>
                  <a:schemeClr val="bg1"/>
                </a:solidFill>
              </a:rPr>
              <a:t>0</a:t>
            </a:r>
            <a:endParaRPr lang="en-US" b="1" dirty="0">
              <a:solidFill>
                <a:schemeClr val="bg1"/>
              </a:solidFill>
            </a:endParaRPr>
          </a:p>
        </p:txBody>
      </p:sp>
      <p:sp>
        <p:nvSpPr>
          <p:cNvPr id="62" name="Striped Right Arrow 61"/>
          <p:cNvSpPr/>
          <p:nvPr/>
        </p:nvSpPr>
        <p:spPr>
          <a:xfrm rot="10800000">
            <a:off x="4266541" y="3198988"/>
            <a:ext cx="1650381" cy="960495"/>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018634" y="3417626"/>
            <a:ext cx="367408" cy="523220"/>
          </a:xfrm>
          <a:prstGeom prst="rect">
            <a:avLst/>
          </a:prstGeom>
          <a:noFill/>
        </p:spPr>
        <p:txBody>
          <a:bodyPr wrap="none" rtlCol="0">
            <a:spAutoFit/>
          </a:bodyPr>
          <a:lstStyle/>
          <a:p>
            <a:r>
              <a:rPr lang="en-US" sz="2800" b="1" smtClean="0">
                <a:solidFill>
                  <a:schemeClr val="bg1"/>
                </a:solidFill>
              </a:rPr>
              <a:t>6</a:t>
            </a:r>
            <a:endParaRPr lang="en-US" sz="2800" b="1" dirty="0">
              <a:solidFill>
                <a:schemeClr val="bg1"/>
              </a:solidFill>
            </a:endParaRPr>
          </a:p>
        </p:txBody>
      </p:sp>
      <p:sp>
        <p:nvSpPr>
          <p:cNvPr id="64" name="Striped Right Arrow 63"/>
          <p:cNvSpPr/>
          <p:nvPr/>
        </p:nvSpPr>
        <p:spPr>
          <a:xfrm>
            <a:off x="6177904" y="3198988"/>
            <a:ext cx="1648800" cy="961200"/>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7</a:t>
            </a:r>
            <a:endParaRPr lang="en-US" b="1" dirty="0"/>
          </a:p>
        </p:txBody>
      </p:sp>
      <p:sp>
        <p:nvSpPr>
          <p:cNvPr id="65" name="TextBox 64"/>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5" name="Rectangle 4"/>
          <p:cNvSpPr/>
          <p:nvPr/>
        </p:nvSpPr>
        <p:spPr>
          <a:xfrm>
            <a:off x="4577649" y="4199296"/>
            <a:ext cx="2959585" cy="105676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smtClean="0">
                <a:solidFill>
                  <a:schemeClr val="tx1"/>
                </a:solidFill>
              </a:rPr>
              <a:t>The net transport is derived by using meridional velocity data from ORA-S4 within the surface layer. Theoretically, </a:t>
            </a:r>
            <a:r>
              <a:rPr lang="en-US" sz="1200" b="1" dirty="0" smtClean="0">
                <a:solidFill>
                  <a:schemeClr val="accent3">
                    <a:lumMod val="75000"/>
                  </a:schemeClr>
                </a:solidFill>
              </a:rPr>
              <a:t>Ekman transports (derived from wind data) </a:t>
            </a:r>
            <a:r>
              <a:rPr lang="en-US" sz="1200" dirty="0" smtClean="0">
                <a:solidFill>
                  <a:schemeClr val="tx1"/>
                </a:solidFill>
              </a:rPr>
              <a:t>and </a:t>
            </a:r>
            <a:r>
              <a:rPr lang="en-US" sz="1200" b="1" dirty="0" smtClean="0">
                <a:solidFill>
                  <a:schemeClr val="accent2">
                    <a:lumMod val="60000"/>
                    <a:lumOff val="40000"/>
                  </a:schemeClr>
                </a:solidFill>
              </a:rPr>
              <a:t>geostrophic transports</a:t>
            </a:r>
            <a:r>
              <a:rPr lang="en-US" sz="1200" dirty="0" smtClean="0">
                <a:solidFill>
                  <a:schemeClr val="tx1"/>
                </a:solidFill>
              </a:rPr>
              <a:t> add up to this value.</a:t>
            </a:r>
            <a:endParaRPr lang="en-US" sz="1200" dirty="0">
              <a:solidFill>
                <a:schemeClr val="tx1"/>
              </a:solidFill>
            </a:endParaRPr>
          </a:p>
        </p:txBody>
      </p:sp>
      <p:sp>
        <p:nvSpPr>
          <p:cNvPr id="66" name="Rectangle 65">
            <a:hlinkClick r:id="rId10" action="ppaction://hlinksldjump"/>
          </p:cNvPr>
          <p:cNvSpPr/>
          <p:nvPr/>
        </p:nvSpPr>
        <p:spPr>
          <a:xfrm>
            <a:off x="1692953" y="2245539"/>
            <a:ext cx="1944000" cy="395542"/>
          </a:xfrm>
          <a:prstGeom prst="rect">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Thermocline layer geostrophic transports </a:t>
            </a:r>
            <a:endParaRPr lang="en-US" sz="1200" b="1" dirty="0">
              <a:solidFill>
                <a:schemeClr val="tx1"/>
              </a:solidFill>
            </a:endParaRPr>
          </a:p>
        </p:txBody>
      </p:sp>
      <p:sp>
        <p:nvSpPr>
          <p:cNvPr id="67" name="Rectangle 66">
            <a:hlinkClick r:id="rId11" action="ppaction://hlinksldjump"/>
          </p:cNvPr>
          <p:cNvSpPr/>
          <p:nvPr/>
        </p:nvSpPr>
        <p:spPr>
          <a:xfrm>
            <a:off x="3951643" y="2245379"/>
            <a:ext cx="1944000" cy="395702"/>
          </a:xfrm>
          <a:prstGeom prst="rect">
            <a:avLst/>
          </a:prstGeom>
          <a:solidFill>
            <a:schemeClr val="accent2">
              <a:lumMod val="60000"/>
              <a:lumOff val="40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a:t>
            </a:r>
            <a:r>
              <a:rPr lang="en-US" sz="1200" smtClean="0">
                <a:solidFill>
                  <a:schemeClr val="tx1"/>
                </a:solidFill>
              </a:rPr>
              <a:t>layer geostrophic transports</a:t>
            </a:r>
            <a:endParaRPr lang="en-US" sz="1200" dirty="0">
              <a:solidFill>
                <a:schemeClr val="tx1"/>
              </a:solidFill>
            </a:endParaRPr>
          </a:p>
        </p:txBody>
      </p:sp>
      <p:sp>
        <p:nvSpPr>
          <p:cNvPr id="68" name="Rectangle 67">
            <a:hlinkClick r:id="rId12" action="ppaction://hlinksldjump"/>
          </p:cNvPr>
          <p:cNvSpPr/>
          <p:nvPr/>
        </p:nvSpPr>
        <p:spPr>
          <a:xfrm>
            <a:off x="6210333" y="2245378"/>
            <a:ext cx="1944000" cy="395703"/>
          </a:xfrm>
          <a:prstGeom prst="rect">
            <a:avLst/>
          </a:prstGeom>
          <a:solidFill>
            <a:schemeClr val="accent3">
              <a:lumMod val="7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Ekman transports (derived from wind products)</a:t>
            </a:r>
            <a:endParaRPr lang="en-US" sz="1200" dirty="0">
              <a:solidFill>
                <a:schemeClr val="tx1"/>
              </a:solidFill>
            </a:endParaRPr>
          </a:p>
        </p:txBody>
      </p:sp>
      <p:sp>
        <p:nvSpPr>
          <p:cNvPr id="69" name="Rectangle 68">
            <a:hlinkClick r:id="rId13" action="ppaction://hlinksldjump"/>
          </p:cNvPr>
          <p:cNvSpPr/>
          <p:nvPr/>
        </p:nvSpPr>
        <p:spPr>
          <a:xfrm>
            <a:off x="8469022" y="2245377"/>
            <a:ext cx="1960911" cy="395704"/>
          </a:xfrm>
          <a:prstGeom prst="rect">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layer net transports (ORA-S4)</a:t>
            </a:r>
            <a:endParaRPr lang="en-US" sz="1200" b="1" dirty="0">
              <a:solidFill>
                <a:schemeClr val="tx1"/>
              </a:solidFill>
            </a:endParaRPr>
          </a:p>
        </p:txBody>
      </p:sp>
      <p:sp>
        <p:nvSpPr>
          <p:cNvPr id="70" name="Rectangle 69">
            <a:hlinkClick r:id="rId1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71" name="Picture 7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72" name="Picture 7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74" name="Picture 7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54" name="Picture 5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56" name="Picture 5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57" name="Picture 5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838396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54" name="Striped Right Arrow 53"/>
          <p:cNvSpPr/>
          <p:nvPr/>
        </p:nvSpPr>
        <p:spPr>
          <a:xfrm>
            <a:off x="2195704" y="3273959"/>
            <a:ext cx="1292180" cy="789281"/>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56" name="Striped Right Arrow 55"/>
          <p:cNvSpPr/>
          <p:nvPr/>
        </p:nvSpPr>
        <p:spPr>
          <a:xfrm rot="10800000">
            <a:off x="8761449" y="3385358"/>
            <a:ext cx="1147435" cy="571607"/>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9263483" y="3468544"/>
            <a:ext cx="314510" cy="400110"/>
          </a:xfrm>
          <a:prstGeom prst="rect">
            <a:avLst/>
          </a:prstGeom>
          <a:noFill/>
        </p:spPr>
        <p:txBody>
          <a:bodyPr wrap="none" rtlCol="0">
            <a:spAutoFit/>
          </a:bodyPr>
          <a:lstStyle/>
          <a:p>
            <a:r>
              <a:rPr lang="en-US" sz="2000" b="1" dirty="0">
                <a:solidFill>
                  <a:schemeClr val="bg1"/>
                </a:solidFill>
              </a:rPr>
              <a:t>3</a:t>
            </a:r>
            <a:endParaRPr lang="en-US" b="1" dirty="0">
              <a:solidFill>
                <a:schemeClr val="bg1"/>
              </a:solidFill>
            </a:endParaRPr>
          </a:p>
        </p:txBody>
      </p:sp>
      <p:sp>
        <p:nvSpPr>
          <p:cNvPr id="58" name="Striped Right Arrow 57"/>
          <p:cNvSpPr/>
          <p:nvPr/>
        </p:nvSpPr>
        <p:spPr>
          <a:xfrm>
            <a:off x="9972541" y="3200513"/>
            <a:ext cx="1648800" cy="961200"/>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10</a:t>
            </a:r>
            <a:endParaRPr lang="en-US" b="1" dirty="0"/>
          </a:p>
        </p:txBody>
      </p:sp>
      <p:sp>
        <p:nvSpPr>
          <p:cNvPr id="59" name="Striped Right Arrow 58"/>
          <p:cNvSpPr/>
          <p:nvPr/>
        </p:nvSpPr>
        <p:spPr>
          <a:xfrm rot="10800000">
            <a:off x="480871" y="3192107"/>
            <a:ext cx="1650381" cy="960495"/>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1155930" y="3404536"/>
            <a:ext cx="550151" cy="523220"/>
          </a:xfrm>
          <a:prstGeom prst="rect">
            <a:avLst/>
          </a:prstGeom>
          <a:noFill/>
        </p:spPr>
        <p:txBody>
          <a:bodyPr wrap="none" rtlCol="0">
            <a:spAutoFit/>
          </a:bodyPr>
          <a:lstStyle/>
          <a:p>
            <a:r>
              <a:rPr lang="en-US" sz="2800" b="1" dirty="0" smtClean="0">
                <a:solidFill>
                  <a:schemeClr val="bg1"/>
                </a:solidFill>
              </a:rPr>
              <a:t>10</a:t>
            </a:r>
            <a:endParaRPr lang="en-US" sz="2800" b="1" dirty="0">
              <a:solidFill>
                <a:schemeClr val="bg1"/>
              </a:solidFill>
            </a:endParaRPr>
          </a:p>
        </p:txBody>
      </p:sp>
      <p:sp>
        <p:nvSpPr>
          <p:cNvPr id="65" name="TextBox 64"/>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66" name="Rectangle 65">
            <a:hlinkClick r:id="rId10" action="ppaction://hlinksldjump"/>
          </p:cNvPr>
          <p:cNvSpPr/>
          <p:nvPr/>
        </p:nvSpPr>
        <p:spPr>
          <a:xfrm>
            <a:off x="1692953" y="2245539"/>
            <a:ext cx="1944000" cy="395542"/>
          </a:xfrm>
          <a:prstGeom prst="rect">
            <a:avLst/>
          </a:prstGeom>
          <a:solidFill>
            <a:schemeClr val="accent2">
              <a:lumMod val="7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Thermocline layer geostrophic transports </a:t>
            </a:r>
            <a:endParaRPr lang="en-US" sz="1200" dirty="0">
              <a:solidFill>
                <a:schemeClr val="tx1"/>
              </a:solidFill>
            </a:endParaRPr>
          </a:p>
        </p:txBody>
      </p:sp>
      <p:sp>
        <p:nvSpPr>
          <p:cNvPr id="67" name="Rectangle 66">
            <a:hlinkClick r:id="rId11" action="ppaction://hlinksldjump"/>
          </p:cNvPr>
          <p:cNvSpPr/>
          <p:nvPr/>
        </p:nvSpPr>
        <p:spPr>
          <a:xfrm>
            <a:off x="3951643" y="2245379"/>
            <a:ext cx="1944000" cy="395702"/>
          </a:xfrm>
          <a:prstGeom prst="rect">
            <a:avLst/>
          </a:pr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a:t>
            </a:r>
            <a:r>
              <a:rPr lang="en-US" sz="1200" b="1" smtClean="0">
                <a:solidFill>
                  <a:schemeClr val="tx1"/>
                </a:solidFill>
              </a:rPr>
              <a:t>layer geostrophic transports</a:t>
            </a:r>
            <a:endParaRPr lang="en-US" sz="1200" b="1" dirty="0">
              <a:solidFill>
                <a:schemeClr val="tx1"/>
              </a:solidFill>
            </a:endParaRPr>
          </a:p>
        </p:txBody>
      </p:sp>
      <p:sp>
        <p:nvSpPr>
          <p:cNvPr id="68" name="Rectangle 67">
            <a:hlinkClick r:id="rId12" action="ppaction://hlinksldjump"/>
          </p:cNvPr>
          <p:cNvSpPr/>
          <p:nvPr/>
        </p:nvSpPr>
        <p:spPr>
          <a:xfrm>
            <a:off x="6210333" y="2245378"/>
            <a:ext cx="1944000" cy="395703"/>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Ekman transports (derived from wind products)</a:t>
            </a:r>
            <a:endParaRPr lang="en-US" sz="1200" b="1" dirty="0">
              <a:solidFill>
                <a:schemeClr val="tx1"/>
              </a:solidFill>
            </a:endParaRPr>
          </a:p>
        </p:txBody>
      </p:sp>
      <p:sp>
        <p:nvSpPr>
          <p:cNvPr id="69" name="Rectangle 68">
            <a:hlinkClick r:id="rId13" action="ppaction://hlinksldjump"/>
          </p:cNvPr>
          <p:cNvSpPr/>
          <p:nvPr/>
        </p:nvSpPr>
        <p:spPr>
          <a:xfrm>
            <a:off x="8469022" y="2245377"/>
            <a:ext cx="1960911" cy="395704"/>
          </a:xfrm>
          <a:prstGeom prst="rect">
            <a:avLst/>
          </a:prstGeom>
          <a:solidFill>
            <a:schemeClr val="accent6">
              <a:lumMod val="7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layer net transports (ORA-S4)</a:t>
            </a:r>
            <a:endParaRPr lang="en-US" sz="1200" dirty="0">
              <a:solidFill>
                <a:schemeClr val="tx1"/>
              </a:solidFill>
            </a:endParaRPr>
          </a:p>
        </p:txBody>
      </p:sp>
      <p:sp>
        <p:nvSpPr>
          <p:cNvPr id="70" name="Rectangle 69">
            <a:hlinkClick r:id="rId1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71" name="Picture 7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72" name="Picture 7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74" name="Picture 7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2" name="Picture 4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3" name="Picture 4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5" name="Picture 4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640120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54" name="Striped Right Arrow 53"/>
          <p:cNvSpPr/>
          <p:nvPr/>
        </p:nvSpPr>
        <p:spPr>
          <a:xfrm>
            <a:off x="2195704" y="3273959"/>
            <a:ext cx="1292180" cy="789281"/>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56" name="Striped Right Arrow 55"/>
          <p:cNvSpPr/>
          <p:nvPr/>
        </p:nvSpPr>
        <p:spPr>
          <a:xfrm rot="10800000">
            <a:off x="8761449" y="3385358"/>
            <a:ext cx="1147435" cy="571607"/>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9263483" y="3468544"/>
            <a:ext cx="314510" cy="400110"/>
          </a:xfrm>
          <a:prstGeom prst="rect">
            <a:avLst/>
          </a:prstGeom>
          <a:noFill/>
        </p:spPr>
        <p:txBody>
          <a:bodyPr wrap="none" rtlCol="0">
            <a:spAutoFit/>
          </a:bodyPr>
          <a:lstStyle/>
          <a:p>
            <a:r>
              <a:rPr lang="en-US" sz="2000" b="1" dirty="0">
                <a:solidFill>
                  <a:schemeClr val="bg1"/>
                </a:solidFill>
              </a:rPr>
              <a:t>3</a:t>
            </a:r>
            <a:endParaRPr lang="en-US" b="1" dirty="0">
              <a:solidFill>
                <a:schemeClr val="bg1"/>
              </a:solidFill>
            </a:endParaRPr>
          </a:p>
        </p:txBody>
      </p:sp>
      <p:sp>
        <p:nvSpPr>
          <p:cNvPr id="62" name="Striped Right Arrow 61"/>
          <p:cNvSpPr/>
          <p:nvPr/>
        </p:nvSpPr>
        <p:spPr>
          <a:xfrm rot="10800000">
            <a:off x="4266541" y="3198988"/>
            <a:ext cx="1650381" cy="960495"/>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018634" y="3417626"/>
            <a:ext cx="367408" cy="523220"/>
          </a:xfrm>
          <a:prstGeom prst="rect">
            <a:avLst/>
          </a:prstGeom>
          <a:noFill/>
        </p:spPr>
        <p:txBody>
          <a:bodyPr wrap="none" rtlCol="0">
            <a:spAutoFit/>
          </a:bodyPr>
          <a:lstStyle/>
          <a:p>
            <a:r>
              <a:rPr lang="en-US" sz="2800" b="1" smtClean="0">
                <a:solidFill>
                  <a:schemeClr val="bg1"/>
                </a:solidFill>
              </a:rPr>
              <a:t>6</a:t>
            </a:r>
            <a:endParaRPr lang="en-US" sz="2800" b="1" dirty="0">
              <a:solidFill>
                <a:schemeClr val="bg1"/>
              </a:solidFill>
            </a:endParaRPr>
          </a:p>
        </p:txBody>
      </p:sp>
      <p:sp>
        <p:nvSpPr>
          <p:cNvPr id="64" name="Striped Right Arrow 63"/>
          <p:cNvSpPr/>
          <p:nvPr/>
        </p:nvSpPr>
        <p:spPr>
          <a:xfrm>
            <a:off x="6177904" y="3198988"/>
            <a:ext cx="1648800" cy="961200"/>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7</a:t>
            </a:r>
            <a:endParaRPr lang="en-US" b="1" dirty="0"/>
          </a:p>
        </p:txBody>
      </p:sp>
      <p:sp>
        <p:nvSpPr>
          <p:cNvPr id="65" name="TextBox 64"/>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5" name="Rectangle 4"/>
          <p:cNvSpPr/>
          <p:nvPr/>
        </p:nvSpPr>
        <p:spPr>
          <a:xfrm>
            <a:off x="4577649" y="4199296"/>
            <a:ext cx="2959585" cy="105676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smtClean="0">
                <a:solidFill>
                  <a:schemeClr val="tx1"/>
                </a:solidFill>
              </a:rPr>
              <a:t>The net transport is derived by using meridional velocity data from ORA-S4 within the surface layer. Theoretically, </a:t>
            </a:r>
            <a:r>
              <a:rPr lang="en-US" sz="1200" b="1" dirty="0" smtClean="0">
                <a:solidFill>
                  <a:schemeClr val="accent3">
                    <a:lumMod val="75000"/>
                  </a:schemeClr>
                </a:solidFill>
              </a:rPr>
              <a:t>Ekman transports (derived from wind data) </a:t>
            </a:r>
            <a:r>
              <a:rPr lang="en-US" sz="1200" dirty="0" smtClean="0">
                <a:solidFill>
                  <a:schemeClr val="tx1"/>
                </a:solidFill>
              </a:rPr>
              <a:t>and </a:t>
            </a:r>
            <a:r>
              <a:rPr lang="en-US" sz="1200" b="1" dirty="0" smtClean="0">
                <a:solidFill>
                  <a:schemeClr val="accent2">
                    <a:lumMod val="60000"/>
                    <a:lumOff val="40000"/>
                  </a:schemeClr>
                </a:solidFill>
              </a:rPr>
              <a:t>geostrophic transports</a:t>
            </a:r>
            <a:r>
              <a:rPr lang="en-US" sz="1200" dirty="0" smtClean="0">
                <a:solidFill>
                  <a:schemeClr val="tx1"/>
                </a:solidFill>
              </a:rPr>
              <a:t> add up to this value.</a:t>
            </a:r>
            <a:endParaRPr lang="en-US" sz="1200" dirty="0">
              <a:solidFill>
                <a:schemeClr val="tx1"/>
              </a:solidFill>
            </a:endParaRPr>
          </a:p>
        </p:txBody>
      </p:sp>
      <p:sp>
        <p:nvSpPr>
          <p:cNvPr id="66" name="Rectangle 65">
            <a:hlinkClick r:id="rId10" action="ppaction://hlinksldjump"/>
          </p:cNvPr>
          <p:cNvSpPr/>
          <p:nvPr/>
        </p:nvSpPr>
        <p:spPr>
          <a:xfrm>
            <a:off x="1692953" y="2245539"/>
            <a:ext cx="1944000" cy="395542"/>
          </a:xfrm>
          <a:prstGeom prst="rect">
            <a:avLst/>
          </a:prstGeom>
          <a:solidFill>
            <a:schemeClr val="accent2">
              <a:lumMod val="7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Thermocline layer geostrophic transports </a:t>
            </a:r>
            <a:endParaRPr lang="en-US" sz="1200" dirty="0">
              <a:solidFill>
                <a:schemeClr val="tx1"/>
              </a:solidFill>
            </a:endParaRPr>
          </a:p>
        </p:txBody>
      </p:sp>
      <p:sp>
        <p:nvSpPr>
          <p:cNvPr id="67" name="Rectangle 66">
            <a:hlinkClick r:id="rId11" action="ppaction://hlinksldjump"/>
          </p:cNvPr>
          <p:cNvSpPr/>
          <p:nvPr/>
        </p:nvSpPr>
        <p:spPr>
          <a:xfrm>
            <a:off x="3951643" y="2245379"/>
            <a:ext cx="1944000" cy="395702"/>
          </a:xfrm>
          <a:prstGeom prst="rect">
            <a:avLst/>
          </a:pr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a:t>
            </a:r>
            <a:r>
              <a:rPr lang="en-US" sz="1200" b="1" smtClean="0">
                <a:solidFill>
                  <a:schemeClr val="tx1"/>
                </a:solidFill>
              </a:rPr>
              <a:t>layer geostrophic transports</a:t>
            </a:r>
            <a:endParaRPr lang="en-US" sz="1200" b="1" dirty="0">
              <a:solidFill>
                <a:schemeClr val="tx1"/>
              </a:solidFill>
            </a:endParaRPr>
          </a:p>
        </p:txBody>
      </p:sp>
      <p:sp>
        <p:nvSpPr>
          <p:cNvPr id="68" name="Rectangle 67">
            <a:hlinkClick r:id="rId12" action="ppaction://hlinksldjump"/>
          </p:cNvPr>
          <p:cNvSpPr/>
          <p:nvPr/>
        </p:nvSpPr>
        <p:spPr>
          <a:xfrm>
            <a:off x="6210333" y="2245378"/>
            <a:ext cx="1944000" cy="395703"/>
          </a:xfrm>
          <a:prstGeom prst="rect">
            <a:avLst/>
          </a:prstGeom>
          <a:solidFill>
            <a:schemeClr val="accent3">
              <a:lumMod val="7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Ekman transports (derived from wind products)</a:t>
            </a:r>
            <a:endParaRPr lang="en-US" sz="1200" dirty="0">
              <a:solidFill>
                <a:schemeClr val="tx1"/>
              </a:solidFill>
            </a:endParaRPr>
          </a:p>
        </p:txBody>
      </p:sp>
      <p:sp>
        <p:nvSpPr>
          <p:cNvPr id="69" name="Rectangle 68">
            <a:hlinkClick r:id="rId13" action="ppaction://hlinksldjump"/>
          </p:cNvPr>
          <p:cNvSpPr/>
          <p:nvPr/>
        </p:nvSpPr>
        <p:spPr>
          <a:xfrm>
            <a:off x="8469022" y="2245377"/>
            <a:ext cx="1960911" cy="395704"/>
          </a:xfrm>
          <a:prstGeom prst="rect">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layer net transports (ORA-S4)</a:t>
            </a:r>
            <a:endParaRPr lang="en-US" sz="1200" b="1" dirty="0">
              <a:solidFill>
                <a:schemeClr val="tx1"/>
              </a:solidFill>
            </a:endParaRPr>
          </a:p>
        </p:txBody>
      </p:sp>
      <p:sp>
        <p:nvSpPr>
          <p:cNvPr id="70" name="Rectangle 69">
            <a:hlinkClick r:id="rId1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71" name="Picture 7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72" name="Picture 7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74" name="Picture 7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3" name="Picture 4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7" name="Picture 4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724316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58" name="Striped Right Arrow 57"/>
          <p:cNvSpPr/>
          <p:nvPr/>
        </p:nvSpPr>
        <p:spPr>
          <a:xfrm>
            <a:off x="9972541" y="3200513"/>
            <a:ext cx="1648800" cy="961200"/>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10</a:t>
            </a:r>
            <a:endParaRPr lang="en-US" b="1" dirty="0"/>
          </a:p>
        </p:txBody>
      </p:sp>
      <p:sp>
        <p:nvSpPr>
          <p:cNvPr id="59" name="Striped Right Arrow 58"/>
          <p:cNvSpPr/>
          <p:nvPr/>
        </p:nvSpPr>
        <p:spPr>
          <a:xfrm rot="10800000">
            <a:off x="480871" y="3192107"/>
            <a:ext cx="1650381" cy="960495"/>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1155930" y="3404536"/>
            <a:ext cx="550151" cy="523220"/>
          </a:xfrm>
          <a:prstGeom prst="rect">
            <a:avLst/>
          </a:prstGeom>
          <a:noFill/>
        </p:spPr>
        <p:txBody>
          <a:bodyPr wrap="none" rtlCol="0">
            <a:spAutoFit/>
          </a:bodyPr>
          <a:lstStyle/>
          <a:p>
            <a:r>
              <a:rPr lang="en-US" sz="2800" b="1" dirty="0" smtClean="0">
                <a:solidFill>
                  <a:schemeClr val="bg1"/>
                </a:solidFill>
              </a:rPr>
              <a:t>10</a:t>
            </a:r>
            <a:endParaRPr lang="en-US" sz="2800" b="1" dirty="0">
              <a:solidFill>
                <a:schemeClr val="bg1"/>
              </a:solidFill>
            </a:endParaRPr>
          </a:p>
        </p:txBody>
      </p:sp>
      <p:sp>
        <p:nvSpPr>
          <p:cNvPr id="62" name="Striped Right Arrow 61"/>
          <p:cNvSpPr/>
          <p:nvPr/>
        </p:nvSpPr>
        <p:spPr>
          <a:xfrm rot="10800000">
            <a:off x="4266541" y="3198988"/>
            <a:ext cx="1650381" cy="960495"/>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018634" y="3417626"/>
            <a:ext cx="367408" cy="523220"/>
          </a:xfrm>
          <a:prstGeom prst="rect">
            <a:avLst/>
          </a:prstGeom>
          <a:noFill/>
        </p:spPr>
        <p:txBody>
          <a:bodyPr wrap="none" rtlCol="0">
            <a:spAutoFit/>
          </a:bodyPr>
          <a:lstStyle/>
          <a:p>
            <a:r>
              <a:rPr lang="en-US" sz="2800" b="1" smtClean="0">
                <a:solidFill>
                  <a:schemeClr val="bg1"/>
                </a:solidFill>
              </a:rPr>
              <a:t>6</a:t>
            </a:r>
            <a:endParaRPr lang="en-US" sz="2800" b="1" dirty="0">
              <a:solidFill>
                <a:schemeClr val="bg1"/>
              </a:solidFill>
            </a:endParaRPr>
          </a:p>
        </p:txBody>
      </p:sp>
      <p:sp>
        <p:nvSpPr>
          <p:cNvPr id="64" name="Striped Right Arrow 63"/>
          <p:cNvSpPr/>
          <p:nvPr/>
        </p:nvSpPr>
        <p:spPr>
          <a:xfrm>
            <a:off x="6177904" y="3198988"/>
            <a:ext cx="1648800" cy="961200"/>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7</a:t>
            </a:r>
            <a:endParaRPr lang="en-US" b="1" dirty="0"/>
          </a:p>
        </p:txBody>
      </p:sp>
      <p:sp>
        <p:nvSpPr>
          <p:cNvPr id="65" name="TextBox 64"/>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5" name="Rectangle 4"/>
          <p:cNvSpPr/>
          <p:nvPr/>
        </p:nvSpPr>
        <p:spPr>
          <a:xfrm>
            <a:off x="4577649" y="4199296"/>
            <a:ext cx="2959585" cy="105676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smtClean="0">
                <a:solidFill>
                  <a:schemeClr val="tx1"/>
                </a:solidFill>
              </a:rPr>
              <a:t>The net transport is derived by using meridional velocity data from ORA-S4 within the surface layer. Theoretically, </a:t>
            </a:r>
            <a:r>
              <a:rPr lang="en-US" sz="1200" b="1" dirty="0" smtClean="0">
                <a:solidFill>
                  <a:schemeClr val="accent3">
                    <a:lumMod val="75000"/>
                  </a:schemeClr>
                </a:solidFill>
              </a:rPr>
              <a:t>Ekman transports (derived from wind data) </a:t>
            </a:r>
            <a:r>
              <a:rPr lang="en-US" sz="1200" dirty="0" smtClean="0">
                <a:solidFill>
                  <a:schemeClr val="tx1"/>
                </a:solidFill>
              </a:rPr>
              <a:t>and </a:t>
            </a:r>
            <a:r>
              <a:rPr lang="en-US" sz="1200" b="1" dirty="0" smtClean="0">
                <a:solidFill>
                  <a:schemeClr val="accent2">
                    <a:lumMod val="60000"/>
                    <a:lumOff val="40000"/>
                  </a:schemeClr>
                </a:solidFill>
              </a:rPr>
              <a:t>geostrophic transports</a:t>
            </a:r>
            <a:r>
              <a:rPr lang="en-US" sz="1200" dirty="0" smtClean="0">
                <a:solidFill>
                  <a:schemeClr val="tx1"/>
                </a:solidFill>
              </a:rPr>
              <a:t> add up to this value.</a:t>
            </a:r>
            <a:endParaRPr lang="en-US" sz="1200" dirty="0">
              <a:solidFill>
                <a:schemeClr val="tx1"/>
              </a:solidFill>
            </a:endParaRPr>
          </a:p>
        </p:txBody>
      </p:sp>
      <p:sp>
        <p:nvSpPr>
          <p:cNvPr id="66" name="Rectangle 65">
            <a:hlinkClick r:id="rId10" action="ppaction://hlinksldjump"/>
          </p:cNvPr>
          <p:cNvSpPr/>
          <p:nvPr/>
        </p:nvSpPr>
        <p:spPr>
          <a:xfrm>
            <a:off x="1692953" y="2245539"/>
            <a:ext cx="1944000" cy="395542"/>
          </a:xfrm>
          <a:prstGeom prst="rect">
            <a:avLst/>
          </a:prstGeom>
          <a:solidFill>
            <a:schemeClr val="accent2">
              <a:lumMod val="7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Thermocline layer geostrophic transports </a:t>
            </a:r>
            <a:endParaRPr lang="en-US" sz="1200" dirty="0">
              <a:solidFill>
                <a:schemeClr val="tx1"/>
              </a:solidFill>
            </a:endParaRPr>
          </a:p>
        </p:txBody>
      </p:sp>
      <p:sp>
        <p:nvSpPr>
          <p:cNvPr id="67" name="Rectangle 66">
            <a:hlinkClick r:id="rId11" action="ppaction://hlinksldjump"/>
          </p:cNvPr>
          <p:cNvSpPr/>
          <p:nvPr/>
        </p:nvSpPr>
        <p:spPr>
          <a:xfrm>
            <a:off x="3951643" y="2245379"/>
            <a:ext cx="1944000" cy="395702"/>
          </a:xfrm>
          <a:prstGeom prst="rect">
            <a:avLst/>
          </a:prstGeom>
          <a:solidFill>
            <a:schemeClr val="accent2">
              <a:lumMod val="60000"/>
              <a:lumOff val="40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a:t>
            </a:r>
            <a:r>
              <a:rPr lang="en-US" sz="1200" smtClean="0">
                <a:solidFill>
                  <a:schemeClr val="tx1"/>
                </a:solidFill>
              </a:rPr>
              <a:t>layer geostrophic transports</a:t>
            </a:r>
            <a:endParaRPr lang="en-US" sz="1200" dirty="0">
              <a:solidFill>
                <a:schemeClr val="tx1"/>
              </a:solidFill>
            </a:endParaRPr>
          </a:p>
        </p:txBody>
      </p:sp>
      <p:sp>
        <p:nvSpPr>
          <p:cNvPr id="68" name="Rectangle 67">
            <a:hlinkClick r:id="rId12" action="ppaction://hlinksldjump"/>
          </p:cNvPr>
          <p:cNvSpPr/>
          <p:nvPr/>
        </p:nvSpPr>
        <p:spPr>
          <a:xfrm>
            <a:off x="6210333" y="2245378"/>
            <a:ext cx="1944000" cy="395703"/>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Ekman transports (derived from wind products)</a:t>
            </a:r>
            <a:endParaRPr lang="en-US" sz="1200" b="1" dirty="0">
              <a:solidFill>
                <a:schemeClr val="tx1"/>
              </a:solidFill>
            </a:endParaRPr>
          </a:p>
        </p:txBody>
      </p:sp>
      <p:sp>
        <p:nvSpPr>
          <p:cNvPr id="69" name="Rectangle 68">
            <a:hlinkClick r:id="rId13" action="ppaction://hlinksldjump"/>
          </p:cNvPr>
          <p:cNvSpPr/>
          <p:nvPr/>
        </p:nvSpPr>
        <p:spPr>
          <a:xfrm>
            <a:off x="8469022" y="2245377"/>
            <a:ext cx="1960911" cy="395704"/>
          </a:xfrm>
          <a:prstGeom prst="rect">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layer net transports (ORA-S4)</a:t>
            </a:r>
            <a:endParaRPr lang="en-US" sz="1200" b="1" dirty="0">
              <a:solidFill>
                <a:schemeClr val="tx1"/>
              </a:solidFill>
            </a:endParaRPr>
          </a:p>
        </p:txBody>
      </p:sp>
      <p:sp>
        <p:nvSpPr>
          <p:cNvPr id="70" name="Rectangle 69">
            <a:hlinkClick r:id="rId1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71" name="Picture 7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72" name="Picture 7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74" name="Picture 7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3" name="Picture 4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7" name="Picture 4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50013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34" name="Striped Right Arrow 33"/>
          <p:cNvSpPr/>
          <p:nvPr/>
        </p:nvSpPr>
        <p:spPr>
          <a:xfrm>
            <a:off x="2196417" y="4366078"/>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5</a:t>
            </a:r>
            <a:endParaRPr lang="en-US" sz="2400" b="1" dirty="0"/>
          </a:p>
        </p:txBody>
      </p:sp>
      <p:sp>
        <p:nvSpPr>
          <p:cNvPr id="37" name="Striped Right Arrow 36"/>
          <p:cNvSpPr/>
          <p:nvPr/>
        </p:nvSpPr>
        <p:spPr>
          <a:xfrm>
            <a:off x="2195704" y="5196072"/>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38" name="TextBox 37"/>
          <p:cNvSpPr txBox="1"/>
          <p:nvPr/>
        </p:nvSpPr>
        <p:spPr>
          <a:xfrm>
            <a:off x="1044285" y="5408902"/>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39" name="TextBox 38"/>
          <p:cNvSpPr txBox="1"/>
          <p:nvPr/>
        </p:nvSpPr>
        <p:spPr>
          <a:xfrm>
            <a:off x="214409" y="4576052"/>
            <a:ext cx="1964320" cy="369332"/>
          </a:xfrm>
          <a:prstGeom prst="rect">
            <a:avLst/>
          </a:prstGeom>
          <a:noFill/>
        </p:spPr>
        <p:txBody>
          <a:bodyPr wrap="none" rtlCol="0">
            <a:spAutoFit/>
          </a:bodyPr>
          <a:lstStyle/>
          <a:p>
            <a:r>
              <a:rPr lang="en-US" b="1" dirty="0" smtClean="0">
                <a:solidFill>
                  <a:schemeClr val="accent2">
                    <a:lumMod val="75000"/>
                  </a:schemeClr>
                </a:solidFill>
              </a:rPr>
              <a:t>Western boundary</a:t>
            </a:r>
            <a:endParaRPr lang="en-US" b="1" dirty="0">
              <a:solidFill>
                <a:schemeClr val="accent2">
                  <a:lumMod val="75000"/>
                </a:schemeClr>
              </a:solidFill>
            </a:endParaRPr>
          </a:p>
        </p:txBody>
      </p:sp>
      <p:sp>
        <p:nvSpPr>
          <p:cNvPr id="40" name="Striped Right Arrow 39"/>
          <p:cNvSpPr/>
          <p:nvPr/>
        </p:nvSpPr>
        <p:spPr>
          <a:xfrm rot="10800000">
            <a:off x="8761450" y="4475979"/>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9263483" y="4560663"/>
            <a:ext cx="314510" cy="400110"/>
          </a:xfrm>
          <a:prstGeom prst="rect">
            <a:avLst/>
          </a:prstGeom>
          <a:noFill/>
        </p:spPr>
        <p:txBody>
          <a:bodyPr wrap="none" rtlCol="0">
            <a:spAutoFit/>
          </a:bodyPr>
          <a:lstStyle/>
          <a:p>
            <a:r>
              <a:rPr lang="en-US" sz="2000" b="1" dirty="0" smtClean="0">
                <a:solidFill>
                  <a:schemeClr val="bg1"/>
                </a:solidFill>
              </a:rPr>
              <a:t>2</a:t>
            </a:r>
            <a:endParaRPr lang="en-US" b="1" dirty="0">
              <a:solidFill>
                <a:schemeClr val="bg1"/>
              </a:solidFill>
            </a:endParaRPr>
          </a:p>
        </p:txBody>
      </p:sp>
      <p:sp>
        <p:nvSpPr>
          <p:cNvPr id="42" name="TextBox 41"/>
          <p:cNvSpPr txBox="1"/>
          <p:nvPr/>
        </p:nvSpPr>
        <p:spPr>
          <a:xfrm>
            <a:off x="9972541" y="5415324"/>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43" name="TextBox 42"/>
          <p:cNvSpPr txBox="1"/>
          <p:nvPr/>
        </p:nvSpPr>
        <p:spPr>
          <a:xfrm>
            <a:off x="9908885" y="4578972"/>
            <a:ext cx="1964320" cy="369332"/>
          </a:xfrm>
          <a:prstGeom prst="rect">
            <a:avLst/>
          </a:prstGeom>
          <a:noFill/>
        </p:spPr>
        <p:txBody>
          <a:bodyPr wrap="none" rtlCol="0">
            <a:spAutoFit/>
          </a:bodyPr>
          <a:lstStyle/>
          <a:p>
            <a:r>
              <a:rPr lang="en-US" b="1" smtClean="0">
                <a:solidFill>
                  <a:schemeClr val="accent2">
                    <a:lumMod val="75000"/>
                  </a:schemeClr>
                </a:solidFill>
              </a:rPr>
              <a:t>Western boundary</a:t>
            </a:r>
            <a:endParaRPr lang="en-US" b="1" dirty="0">
              <a:solidFill>
                <a:schemeClr val="accent2">
                  <a:lumMod val="75000"/>
                </a:schemeClr>
              </a:solidFill>
            </a:endParaRPr>
          </a:p>
        </p:txBody>
      </p:sp>
      <p:sp>
        <p:nvSpPr>
          <p:cNvPr id="45" name="Striped Right Arrow 44"/>
          <p:cNvSpPr/>
          <p:nvPr/>
        </p:nvSpPr>
        <p:spPr>
          <a:xfrm rot="10800000">
            <a:off x="8762419" y="5308612"/>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9263483" y="5397108"/>
            <a:ext cx="314510" cy="400110"/>
          </a:xfrm>
          <a:prstGeom prst="rect">
            <a:avLst/>
          </a:prstGeom>
          <a:noFill/>
        </p:spPr>
        <p:txBody>
          <a:bodyPr wrap="none" rtlCol="0">
            <a:spAutoFit/>
          </a:bodyPr>
          <a:lstStyle/>
          <a:p>
            <a:r>
              <a:rPr lang="en-US" sz="2000" b="1" smtClean="0">
                <a:solidFill>
                  <a:schemeClr val="bg1"/>
                </a:solidFill>
              </a:rPr>
              <a:t>0</a:t>
            </a:r>
            <a:endParaRPr lang="en-US" b="1" dirty="0">
              <a:solidFill>
                <a:schemeClr val="bg1"/>
              </a:solidFill>
            </a:endParaRPr>
          </a:p>
        </p:txBody>
      </p:sp>
      <p:sp>
        <p:nvSpPr>
          <p:cNvPr id="54" name="Striped Right Arrow 53"/>
          <p:cNvSpPr/>
          <p:nvPr/>
        </p:nvSpPr>
        <p:spPr>
          <a:xfrm>
            <a:off x="2195704" y="3273959"/>
            <a:ext cx="1292180" cy="789281"/>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56" name="Striped Right Arrow 55"/>
          <p:cNvSpPr/>
          <p:nvPr/>
        </p:nvSpPr>
        <p:spPr>
          <a:xfrm rot="10800000">
            <a:off x="8761449" y="3385358"/>
            <a:ext cx="1147435" cy="571607"/>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9263483" y="3468544"/>
            <a:ext cx="314510" cy="400110"/>
          </a:xfrm>
          <a:prstGeom prst="rect">
            <a:avLst/>
          </a:prstGeom>
          <a:noFill/>
        </p:spPr>
        <p:txBody>
          <a:bodyPr wrap="none" rtlCol="0">
            <a:spAutoFit/>
          </a:bodyPr>
          <a:lstStyle/>
          <a:p>
            <a:r>
              <a:rPr lang="en-US" sz="2000" b="1" dirty="0">
                <a:solidFill>
                  <a:schemeClr val="bg1"/>
                </a:solidFill>
              </a:rPr>
              <a:t>3</a:t>
            </a:r>
            <a:endParaRPr lang="en-US" b="1" dirty="0">
              <a:solidFill>
                <a:schemeClr val="bg1"/>
              </a:solidFill>
            </a:endParaRPr>
          </a:p>
        </p:txBody>
      </p:sp>
      <p:sp>
        <p:nvSpPr>
          <p:cNvPr id="58" name="Striped Right Arrow 57"/>
          <p:cNvSpPr/>
          <p:nvPr/>
        </p:nvSpPr>
        <p:spPr>
          <a:xfrm>
            <a:off x="9972541" y="3200513"/>
            <a:ext cx="1648800" cy="961200"/>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10</a:t>
            </a:r>
            <a:endParaRPr lang="en-US" b="1" dirty="0"/>
          </a:p>
        </p:txBody>
      </p:sp>
      <p:sp>
        <p:nvSpPr>
          <p:cNvPr id="59" name="Striped Right Arrow 58"/>
          <p:cNvSpPr/>
          <p:nvPr/>
        </p:nvSpPr>
        <p:spPr>
          <a:xfrm rot="10800000">
            <a:off x="480871" y="3192107"/>
            <a:ext cx="1650381" cy="960495"/>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1155930" y="3404536"/>
            <a:ext cx="550151" cy="523220"/>
          </a:xfrm>
          <a:prstGeom prst="rect">
            <a:avLst/>
          </a:prstGeom>
          <a:noFill/>
        </p:spPr>
        <p:txBody>
          <a:bodyPr wrap="none" rtlCol="0">
            <a:spAutoFit/>
          </a:bodyPr>
          <a:lstStyle/>
          <a:p>
            <a:r>
              <a:rPr lang="en-US" sz="2800" b="1" dirty="0" smtClean="0">
                <a:solidFill>
                  <a:schemeClr val="bg1"/>
                </a:solidFill>
              </a:rPr>
              <a:t>10</a:t>
            </a:r>
            <a:endParaRPr lang="en-US" sz="2800" b="1" dirty="0">
              <a:solidFill>
                <a:schemeClr val="bg1"/>
              </a:solidFill>
            </a:endParaRPr>
          </a:p>
        </p:txBody>
      </p:sp>
      <p:sp>
        <p:nvSpPr>
          <p:cNvPr id="62" name="TextBox 61"/>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63" name="Rectangle 62">
            <a:hlinkClick r:id="rId10" action="ppaction://hlinksldjump"/>
          </p:cNvPr>
          <p:cNvSpPr/>
          <p:nvPr/>
        </p:nvSpPr>
        <p:spPr>
          <a:xfrm>
            <a:off x="1692953" y="2245539"/>
            <a:ext cx="1944000" cy="395542"/>
          </a:xfrm>
          <a:prstGeom prst="rect">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Thermocline layer geostrophic transports </a:t>
            </a:r>
            <a:endParaRPr lang="en-US" sz="1200" b="1" dirty="0">
              <a:solidFill>
                <a:schemeClr val="tx1"/>
              </a:solidFill>
            </a:endParaRPr>
          </a:p>
        </p:txBody>
      </p:sp>
      <p:sp>
        <p:nvSpPr>
          <p:cNvPr id="64" name="Rectangle 63">
            <a:hlinkClick r:id="rId11" action="ppaction://hlinksldjump"/>
          </p:cNvPr>
          <p:cNvSpPr/>
          <p:nvPr/>
        </p:nvSpPr>
        <p:spPr>
          <a:xfrm>
            <a:off x="3951643" y="2245379"/>
            <a:ext cx="1944000" cy="395702"/>
          </a:xfrm>
          <a:prstGeom prst="rect">
            <a:avLst/>
          </a:pr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a:t>
            </a:r>
            <a:r>
              <a:rPr lang="en-US" sz="1200" b="1" smtClean="0">
                <a:solidFill>
                  <a:schemeClr val="tx1"/>
                </a:solidFill>
              </a:rPr>
              <a:t>layer geostrophic transports</a:t>
            </a:r>
            <a:endParaRPr lang="en-US" sz="1200" b="1" dirty="0">
              <a:solidFill>
                <a:schemeClr val="tx1"/>
              </a:solidFill>
            </a:endParaRPr>
          </a:p>
        </p:txBody>
      </p:sp>
      <p:sp>
        <p:nvSpPr>
          <p:cNvPr id="65" name="Rectangle 64">
            <a:hlinkClick r:id="rId12" action="ppaction://hlinksldjump"/>
          </p:cNvPr>
          <p:cNvSpPr/>
          <p:nvPr/>
        </p:nvSpPr>
        <p:spPr>
          <a:xfrm>
            <a:off x="6210333" y="2245378"/>
            <a:ext cx="1944000" cy="395703"/>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Ekman transports (derived from wind products)</a:t>
            </a:r>
            <a:endParaRPr lang="en-US" sz="1200" b="1" dirty="0">
              <a:solidFill>
                <a:schemeClr val="tx1"/>
              </a:solidFill>
            </a:endParaRPr>
          </a:p>
        </p:txBody>
      </p:sp>
      <p:sp>
        <p:nvSpPr>
          <p:cNvPr id="66" name="Rectangle 65">
            <a:hlinkClick r:id="rId13" action="ppaction://hlinksldjump"/>
          </p:cNvPr>
          <p:cNvSpPr/>
          <p:nvPr/>
        </p:nvSpPr>
        <p:spPr>
          <a:xfrm>
            <a:off x="8469022" y="2245377"/>
            <a:ext cx="1960911" cy="395704"/>
          </a:xfrm>
          <a:prstGeom prst="rect">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layer net transports (ORA-S4)</a:t>
            </a:r>
            <a:endParaRPr lang="en-US" sz="1200" dirty="0">
              <a:solidFill>
                <a:schemeClr val="tx1"/>
              </a:solidFill>
            </a:endParaRPr>
          </a:p>
        </p:txBody>
      </p:sp>
      <p:sp>
        <p:nvSpPr>
          <p:cNvPr id="67" name="Rectangle 66">
            <a:hlinkClick r:id="rId1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68" name="Picture 6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69" name="Picture 6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71" name="Picture 7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60" name="Picture 5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70" name="Picture 6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74" name="Picture 7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788580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65" name="Rectangle 64"/>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7" name="Rectangle 46">
            <a:hlinkClick r:id="rId3"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Summary</a:t>
            </a:r>
            <a:endParaRPr lang="en-US" b="1" dirty="0">
              <a:solidFill>
                <a:schemeClr val="tx1"/>
              </a:solidFill>
            </a:endParaRPr>
          </a:p>
        </p:txBody>
      </p:sp>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graphicFrame>
        <p:nvGraphicFramePr>
          <p:cNvPr id="9" name="Diagram 8"/>
          <p:cNvGraphicFramePr/>
          <p:nvPr>
            <p:extLst>
              <p:ext uri="{D42A27DB-BD31-4B8C-83A1-F6EECF244321}">
                <p14:modId xmlns:p14="http://schemas.microsoft.com/office/powerpoint/2010/main" val="104523322"/>
              </p:ext>
            </p:extLst>
          </p:nvPr>
        </p:nvGraphicFramePr>
        <p:xfrm>
          <a:off x="935837" y="2137197"/>
          <a:ext cx="8396330" cy="444407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2" name="Picture 21">
            <a:hlinkClick r:id="rId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23" name="Picture 2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24" name="Picture 2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28" name="Picture 2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47540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54" name="Striped Right Arrow 53"/>
          <p:cNvSpPr/>
          <p:nvPr/>
        </p:nvSpPr>
        <p:spPr>
          <a:xfrm>
            <a:off x="2195704" y="3273959"/>
            <a:ext cx="1292180" cy="789281"/>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56" name="Striped Right Arrow 55"/>
          <p:cNvSpPr/>
          <p:nvPr/>
        </p:nvSpPr>
        <p:spPr>
          <a:xfrm rot="10800000">
            <a:off x="8761449" y="3385358"/>
            <a:ext cx="1147435" cy="571607"/>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9263483" y="3468544"/>
            <a:ext cx="314510" cy="400110"/>
          </a:xfrm>
          <a:prstGeom prst="rect">
            <a:avLst/>
          </a:prstGeom>
          <a:noFill/>
        </p:spPr>
        <p:txBody>
          <a:bodyPr wrap="none" rtlCol="0">
            <a:spAutoFit/>
          </a:bodyPr>
          <a:lstStyle/>
          <a:p>
            <a:r>
              <a:rPr lang="en-US" sz="2000" b="1" dirty="0">
                <a:solidFill>
                  <a:schemeClr val="bg1"/>
                </a:solidFill>
              </a:rPr>
              <a:t>3</a:t>
            </a:r>
            <a:endParaRPr lang="en-US" b="1" dirty="0">
              <a:solidFill>
                <a:schemeClr val="bg1"/>
              </a:solidFill>
            </a:endParaRPr>
          </a:p>
        </p:txBody>
      </p:sp>
      <p:sp>
        <p:nvSpPr>
          <p:cNvPr id="58" name="Striped Right Arrow 57"/>
          <p:cNvSpPr/>
          <p:nvPr/>
        </p:nvSpPr>
        <p:spPr>
          <a:xfrm>
            <a:off x="9972541" y="3200513"/>
            <a:ext cx="1648800" cy="961200"/>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10</a:t>
            </a:r>
            <a:endParaRPr lang="en-US" b="1" dirty="0"/>
          </a:p>
        </p:txBody>
      </p:sp>
      <p:sp>
        <p:nvSpPr>
          <p:cNvPr id="59" name="Striped Right Arrow 58"/>
          <p:cNvSpPr/>
          <p:nvPr/>
        </p:nvSpPr>
        <p:spPr>
          <a:xfrm rot="10800000">
            <a:off x="480871" y="3192107"/>
            <a:ext cx="1650381" cy="960495"/>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1155930" y="3404536"/>
            <a:ext cx="550151" cy="523220"/>
          </a:xfrm>
          <a:prstGeom prst="rect">
            <a:avLst/>
          </a:prstGeom>
          <a:noFill/>
        </p:spPr>
        <p:txBody>
          <a:bodyPr wrap="none" rtlCol="0">
            <a:spAutoFit/>
          </a:bodyPr>
          <a:lstStyle/>
          <a:p>
            <a:r>
              <a:rPr lang="en-US" sz="2800" b="1" dirty="0" smtClean="0">
                <a:solidFill>
                  <a:schemeClr val="bg1"/>
                </a:solidFill>
              </a:rPr>
              <a:t>10</a:t>
            </a:r>
            <a:endParaRPr lang="en-US" sz="2800" b="1" dirty="0">
              <a:solidFill>
                <a:schemeClr val="bg1"/>
              </a:solidFill>
            </a:endParaRPr>
          </a:p>
        </p:txBody>
      </p:sp>
      <p:sp>
        <p:nvSpPr>
          <p:cNvPr id="62" name="Striped Right Arrow 61"/>
          <p:cNvSpPr/>
          <p:nvPr/>
        </p:nvSpPr>
        <p:spPr>
          <a:xfrm rot="10800000">
            <a:off x="4266541" y="3198988"/>
            <a:ext cx="1650381" cy="960495"/>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018634" y="3417626"/>
            <a:ext cx="367408" cy="523220"/>
          </a:xfrm>
          <a:prstGeom prst="rect">
            <a:avLst/>
          </a:prstGeom>
          <a:noFill/>
        </p:spPr>
        <p:txBody>
          <a:bodyPr wrap="none" rtlCol="0">
            <a:spAutoFit/>
          </a:bodyPr>
          <a:lstStyle/>
          <a:p>
            <a:r>
              <a:rPr lang="en-US" sz="2800" b="1" smtClean="0">
                <a:solidFill>
                  <a:schemeClr val="bg1"/>
                </a:solidFill>
              </a:rPr>
              <a:t>6</a:t>
            </a:r>
            <a:endParaRPr lang="en-US" sz="2800" b="1" dirty="0">
              <a:solidFill>
                <a:schemeClr val="bg1"/>
              </a:solidFill>
            </a:endParaRPr>
          </a:p>
        </p:txBody>
      </p:sp>
      <p:sp>
        <p:nvSpPr>
          <p:cNvPr id="64" name="Striped Right Arrow 63"/>
          <p:cNvSpPr/>
          <p:nvPr/>
        </p:nvSpPr>
        <p:spPr>
          <a:xfrm>
            <a:off x="6177904" y="3198988"/>
            <a:ext cx="1648800" cy="961200"/>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7</a:t>
            </a:r>
            <a:endParaRPr lang="en-US" b="1" dirty="0"/>
          </a:p>
        </p:txBody>
      </p:sp>
      <p:sp>
        <p:nvSpPr>
          <p:cNvPr id="65" name="TextBox 64"/>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5" name="Rectangle 4"/>
          <p:cNvSpPr/>
          <p:nvPr/>
        </p:nvSpPr>
        <p:spPr>
          <a:xfrm>
            <a:off x="4577649" y="4199296"/>
            <a:ext cx="2959585" cy="105676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smtClean="0">
                <a:solidFill>
                  <a:schemeClr val="tx1"/>
                </a:solidFill>
              </a:rPr>
              <a:t>The net transport is derived by using meridional velocity data from ORA-S4 within the surface layer. Theoretically, </a:t>
            </a:r>
            <a:r>
              <a:rPr lang="en-US" sz="1200" b="1" dirty="0" smtClean="0">
                <a:solidFill>
                  <a:schemeClr val="accent3">
                    <a:lumMod val="75000"/>
                  </a:schemeClr>
                </a:solidFill>
              </a:rPr>
              <a:t>Ekman transports (derived from wind data) </a:t>
            </a:r>
            <a:r>
              <a:rPr lang="en-US" sz="1200" dirty="0" smtClean="0">
                <a:solidFill>
                  <a:schemeClr val="tx1"/>
                </a:solidFill>
              </a:rPr>
              <a:t>and </a:t>
            </a:r>
            <a:r>
              <a:rPr lang="en-US" sz="1200" b="1" dirty="0" smtClean="0">
                <a:solidFill>
                  <a:schemeClr val="accent2">
                    <a:lumMod val="60000"/>
                    <a:lumOff val="40000"/>
                  </a:schemeClr>
                </a:solidFill>
              </a:rPr>
              <a:t>geostrophic transports</a:t>
            </a:r>
            <a:r>
              <a:rPr lang="en-US" sz="1200" dirty="0" smtClean="0">
                <a:solidFill>
                  <a:schemeClr val="tx1"/>
                </a:solidFill>
              </a:rPr>
              <a:t> add up to this value.</a:t>
            </a:r>
            <a:endParaRPr lang="en-US" sz="1200" dirty="0">
              <a:solidFill>
                <a:schemeClr val="tx1"/>
              </a:solidFill>
            </a:endParaRPr>
          </a:p>
        </p:txBody>
      </p:sp>
      <p:sp>
        <p:nvSpPr>
          <p:cNvPr id="66" name="Rectangle 65">
            <a:hlinkClick r:id="rId10" action="ppaction://hlinksldjump"/>
          </p:cNvPr>
          <p:cNvSpPr/>
          <p:nvPr/>
        </p:nvSpPr>
        <p:spPr>
          <a:xfrm>
            <a:off x="1692953" y="2245539"/>
            <a:ext cx="1944000" cy="395542"/>
          </a:xfrm>
          <a:prstGeom prst="rect">
            <a:avLst/>
          </a:prstGeom>
          <a:solidFill>
            <a:schemeClr val="accent2">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Thermocline layer geostrophic transports </a:t>
            </a:r>
            <a:endParaRPr lang="en-US" sz="1200" dirty="0">
              <a:solidFill>
                <a:schemeClr val="tx1"/>
              </a:solidFill>
            </a:endParaRPr>
          </a:p>
        </p:txBody>
      </p:sp>
      <p:sp>
        <p:nvSpPr>
          <p:cNvPr id="67" name="Rectangle 66">
            <a:hlinkClick r:id="rId11" action="ppaction://hlinksldjump"/>
          </p:cNvPr>
          <p:cNvSpPr/>
          <p:nvPr/>
        </p:nvSpPr>
        <p:spPr>
          <a:xfrm>
            <a:off x="3951643" y="2245379"/>
            <a:ext cx="1944000" cy="395702"/>
          </a:xfrm>
          <a:prstGeom prst="rect">
            <a:avLst/>
          </a:pr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a:t>
            </a:r>
            <a:r>
              <a:rPr lang="en-US" sz="1200" b="1" smtClean="0">
                <a:solidFill>
                  <a:schemeClr val="tx1"/>
                </a:solidFill>
              </a:rPr>
              <a:t>layer geostrophic transports</a:t>
            </a:r>
            <a:endParaRPr lang="en-US" sz="1200" b="1" dirty="0">
              <a:solidFill>
                <a:schemeClr val="tx1"/>
              </a:solidFill>
            </a:endParaRPr>
          </a:p>
        </p:txBody>
      </p:sp>
      <p:sp>
        <p:nvSpPr>
          <p:cNvPr id="68" name="Rectangle 67">
            <a:hlinkClick r:id="rId12" action="ppaction://hlinksldjump"/>
          </p:cNvPr>
          <p:cNvSpPr/>
          <p:nvPr/>
        </p:nvSpPr>
        <p:spPr>
          <a:xfrm>
            <a:off x="6210333" y="2245378"/>
            <a:ext cx="1944000" cy="395703"/>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Ekman transports (derived from wind products)</a:t>
            </a:r>
            <a:endParaRPr lang="en-US" sz="1200" b="1" dirty="0">
              <a:solidFill>
                <a:schemeClr val="tx1"/>
              </a:solidFill>
            </a:endParaRPr>
          </a:p>
        </p:txBody>
      </p:sp>
      <p:sp>
        <p:nvSpPr>
          <p:cNvPr id="69" name="Rectangle 68">
            <a:hlinkClick r:id="rId13" action="ppaction://hlinksldjump"/>
          </p:cNvPr>
          <p:cNvSpPr/>
          <p:nvPr/>
        </p:nvSpPr>
        <p:spPr>
          <a:xfrm>
            <a:off x="8469022" y="2245377"/>
            <a:ext cx="1960911" cy="395704"/>
          </a:xfrm>
          <a:prstGeom prst="rect">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layer net transports (ORA-S4)</a:t>
            </a:r>
            <a:endParaRPr lang="en-US" sz="1200" b="1" dirty="0">
              <a:solidFill>
                <a:schemeClr val="tx1"/>
              </a:solidFill>
            </a:endParaRPr>
          </a:p>
        </p:txBody>
      </p:sp>
      <p:sp>
        <p:nvSpPr>
          <p:cNvPr id="70" name="Rectangle 69">
            <a:hlinkClick r:id="rId1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71" name="Picture 7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72" name="Picture 7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74" name="Picture 7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7" name="Picture 4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53" name="Picture 5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60" name="Picture 5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580395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34" name="Striped Right Arrow 33"/>
          <p:cNvSpPr/>
          <p:nvPr/>
        </p:nvSpPr>
        <p:spPr>
          <a:xfrm>
            <a:off x="2196417" y="4366078"/>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5</a:t>
            </a:r>
            <a:endParaRPr lang="en-US" sz="2400" b="1" dirty="0"/>
          </a:p>
        </p:txBody>
      </p:sp>
      <p:sp>
        <p:nvSpPr>
          <p:cNvPr id="37" name="Striped Right Arrow 36"/>
          <p:cNvSpPr/>
          <p:nvPr/>
        </p:nvSpPr>
        <p:spPr>
          <a:xfrm>
            <a:off x="2195704" y="5196072"/>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38" name="TextBox 37"/>
          <p:cNvSpPr txBox="1"/>
          <p:nvPr/>
        </p:nvSpPr>
        <p:spPr>
          <a:xfrm>
            <a:off x="1044285" y="5408902"/>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39" name="TextBox 38"/>
          <p:cNvSpPr txBox="1"/>
          <p:nvPr/>
        </p:nvSpPr>
        <p:spPr>
          <a:xfrm>
            <a:off x="214409" y="4576052"/>
            <a:ext cx="1964320" cy="369332"/>
          </a:xfrm>
          <a:prstGeom prst="rect">
            <a:avLst/>
          </a:prstGeom>
          <a:noFill/>
        </p:spPr>
        <p:txBody>
          <a:bodyPr wrap="none" rtlCol="0">
            <a:spAutoFit/>
          </a:bodyPr>
          <a:lstStyle/>
          <a:p>
            <a:r>
              <a:rPr lang="en-US" b="1" dirty="0" smtClean="0">
                <a:solidFill>
                  <a:schemeClr val="accent2">
                    <a:lumMod val="75000"/>
                  </a:schemeClr>
                </a:solidFill>
              </a:rPr>
              <a:t>Western boundary</a:t>
            </a:r>
            <a:endParaRPr lang="en-US" b="1" dirty="0">
              <a:solidFill>
                <a:schemeClr val="accent2">
                  <a:lumMod val="75000"/>
                </a:schemeClr>
              </a:solidFill>
            </a:endParaRPr>
          </a:p>
        </p:txBody>
      </p:sp>
      <p:sp>
        <p:nvSpPr>
          <p:cNvPr id="40" name="Striped Right Arrow 39"/>
          <p:cNvSpPr/>
          <p:nvPr/>
        </p:nvSpPr>
        <p:spPr>
          <a:xfrm rot="10800000">
            <a:off x="8761450" y="4475979"/>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9263483" y="4560663"/>
            <a:ext cx="314510" cy="400110"/>
          </a:xfrm>
          <a:prstGeom prst="rect">
            <a:avLst/>
          </a:prstGeom>
          <a:noFill/>
        </p:spPr>
        <p:txBody>
          <a:bodyPr wrap="none" rtlCol="0">
            <a:spAutoFit/>
          </a:bodyPr>
          <a:lstStyle/>
          <a:p>
            <a:r>
              <a:rPr lang="en-US" sz="2000" b="1" dirty="0" smtClean="0">
                <a:solidFill>
                  <a:schemeClr val="bg1"/>
                </a:solidFill>
              </a:rPr>
              <a:t>2</a:t>
            </a:r>
            <a:endParaRPr lang="en-US" b="1" dirty="0">
              <a:solidFill>
                <a:schemeClr val="bg1"/>
              </a:solidFill>
            </a:endParaRPr>
          </a:p>
        </p:txBody>
      </p:sp>
      <p:sp>
        <p:nvSpPr>
          <p:cNvPr id="42" name="TextBox 41"/>
          <p:cNvSpPr txBox="1"/>
          <p:nvPr/>
        </p:nvSpPr>
        <p:spPr>
          <a:xfrm>
            <a:off x="9972541" y="5415324"/>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43" name="TextBox 42"/>
          <p:cNvSpPr txBox="1"/>
          <p:nvPr/>
        </p:nvSpPr>
        <p:spPr>
          <a:xfrm>
            <a:off x="9908885" y="4578972"/>
            <a:ext cx="1964320" cy="369332"/>
          </a:xfrm>
          <a:prstGeom prst="rect">
            <a:avLst/>
          </a:prstGeom>
          <a:noFill/>
        </p:spPr>
        <p:txBody>
          <a:bodyPr wrap="none" rtlCol="0">
            <a:spAutoFit/>
          </a:bodyPr>
          <a:lstStyle/>
          <a:p>
            <a:r>
              <a:rPr lang="en-US" b="1" smtClean="0">
                <a:solidFill>
                  <a:schemeClr val="accent2">
                    <a:lumMod val="75000"/>
                  </a:schemeClr>
                </a:solidFill>
              </a:rPr>
              <a:t>Western boundary</a:t>
            </a:r>
            <a:endParaRPr lang="en-US" b="1" dirty="0">
              <a:solidFill>
                <a:schemeClr val="accent2">
                  <a:lumMod val="75000"/>
                </a:schemeClr>
              </a:solidFill>
            </a:endParaRPr>
          </a:p>
        </p:txBody>
      </p:sp>
      <p:sp>
        <p:nvSpPr>
          <p:cNvPr id="45" name="Striped Right Arrow 44"/>
          <p:cNvSpPr/>
          <p:nvPr/>
        </p:nvSpPr>
        <p:spPr>
          <a:xfrm rot="10800000">
            <a:off x="8762419" y="5308612"/>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9263483" y="5397108"/>
            <a:ext cx="314510" cy="400110"/>
          </a:xfrm>
          <a:prstGeom prst="rect">
            <a:avLst/>
          </a:prstGeom>
          <a:noFill/>
        </p:spPr>
        <p:txBody>
          <a:bodyPr wrap="none" rtlCol="0">
            <a:spAutoFit/>
          </a:bodyPr>
          <a:lstStyle/>
          <a:p>
            <a:r>
              <a:rPr lang="en-US" sz="2000" b="1" smtClean="0">
                <a:solidFill>
                  <a:schemeClr val="bg1"/>
                </a:solidFill>
              </a:rPr>
              <a:t>0</a:t>
            </a:r>
            <a:endParaRPr lang="en-US" b="1" dirty="0">
              <a:solidFill>
                <a:schemeClr val="bg1"/>
              </a:solidFill>
            </a:endParaRPr>
          </a:p>
        </p:txBody>
      </p:sp>
      <p:sp>
        <p:nvSpPr>
          <p:cNvPr id="58" name="Striped Right Arrow 57"/>
          <p:cNvSpPr/>
          <p:nvPr/>
        </p:nvSpPr>
        <p:spPr>
          <a:xfrm>
            <a:off x="9972541" y="3200513"/>
            <a:ext cx="1648800" cy="961200"/>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10</a:t>
            </a:r>
            <a:endParaRPr lang="en-US" b="1" dirty="0"/>
          </a:p>
        </p:txBody>
      </p:sp>
      <p:sp>
        <p:nvSpPr>
          <p:cNvPr id="59" name="Striped Right Arrow 58"/>
          <p:cNvSpPr/>
          <p:nvPr/>
        </p:nvSpPr>
        <p:spPr>
          <a:xfrm rot="10800000">
            <a:off x="480871" y="3192107"/>
            <a:ext cx="1650381" cy="960495"/>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1155930" y="3404536"/>
            <a:ext cx="550151" cy="523220"/>
          </a:xfrm>
          <a:prstGeom prst="rect">
            <a:avLst/>
          </a:prstGeom>
          <a:noFill/>
        </p:spPr>
        <p:txBody>
          <a:bodyPr wrap="none" rtlCol="0">
            <a:spAutoFit/>
          </a:bodyPr>
          <a:lstStyle/>
          <a:p>
            <a:r>
              <a:rPr lang="en-US" sz="2800" b="1" dirty="0" smtClean="0">
                <a:solidFill>
                  <a:schemeClr val="bg1"/>
                </a:solidFill>
              </a:rPr>
              <a:t>10</a:t>
            </a:r>
            <a:endParaRPr lang="en-US" sz="2800" b="1" dirty="0">
              <a:solidFill>
                <a:schemeClr val="bg1"/>
              </a:solidFill>
            </a:endParaRPr>
          </a:p>
        </p:txBody>
      </p:sp>
      <p:sp>
        <p:nvSpPr>
          <p:cNvPr id="62" name="Striped Right Arrow 61"/>
          <p:cNvSpPr/>
          <p:nvPr/>
        </p:nvSpPr>
        <p:spPr>
          <a:xfrm rot="10800000">
            <a:off x="4266541" y="3198988"/>
            <a:ext cx="1650381" cy="960495"/>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018634" y="3417626"/>
            <a:ext cx="367408" cy="523220"/>
          </a:xfrm>
          <a:prstGeom prst="rect">
            <a:avLst/>
          </a:prstGeom>
          <a:noFill/>
        </p:spPr>
        <p:txBody>
          <a:bodyPr wrap="none" rtlCol="0">
            <a:spAutoFit/>
          </a:bodyPr>
          <a:lstStyle/>
          <a:p>
            <a:r>
              <a:rPr lang="en-US" sz="2800" b="1" smtClean="0">
                <a:solidFill>
                  <a:schemeClr val="bg1"/>
                </a:solidFill>
              </a:rPr>
              <a:t>6</a:t>
            </a:r>
            <a:endParaRPr lang="en-US" sz="2800" b="1" dirty="0">
              <a:solidFill>
                <a:schemeClr val="bg1"/>
              </a:solidFill>
            </a:endParaRPr>
          </a:p>
        </p:txBody>
      </p:sp>
      <p:sp>
        <p:nvSpPr>
          <p:cNvPr id="64" name="Striped Right Arrow 63"/>
          <p:cNvSpPr/>
          <p:nvPr/>
        </p:nvSpPr>
        <p:spPr>
          <a:xfrm>
            <a:off x="6177904" y="3198988"/>
            <a:ext cx="1648800" cy="961200"/>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7</a:t>
            </a:r>
            <a:endParaRPr lang="en-US" b="1" dirty="0"/>
          </a:p>
        </p:txBody>
      </p:sp>
      <p:sp>
        <p:nvSpPr>
          <p:cNvPr id="65" name="TextBox 64"/>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5" name="Rectangle 4"/>
          <p:cNvSpPr/>
          <p:nvPr/>
        </p:nvSpPr>
        <p:spPr>
          <a:xfrm>
            <a:off x="4577649" y="4199296"/>
            <a:ext cx="2959585" cy="105676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smtClean="0">
                <a:solidFill>
                  <a:schemeClr val="tx1"/>
                </a:solidFill>
              </a:rPr>
              <a:t>The net transport is derived by using meridional velocity data from ORA-S4 within the surface layer. Theoretically, </a:t>
            </a:r>
            <a:r>
              <a:rPr lang="en-US" sz="1200" b="1" dirty="0" smtClean="0">
                <a:solidFill>
                  <a:schemeClr val="accent3">
                    <a:lumMod val="75000"/>
                  </a:schemeClr>
                </a:solidFill>
              </a:rPr>
              <a:t>Ekman transports (derived from wind data) </a:t>
            </a:r>
            <a:r>
              <a:rPr lang="en-US" sz="1200" dirty="0" smtClean="0">
                <a:solidFill>
                  <a:schemeClr val="tx1"/>
                </a:solidFill>
              </a:rPr>
              <a:t>and </a:t>
            </a:r>
            <a:r>
              <a:rPr lang="en-US" sz="1200" b="1" dirty="0" smtClean="0">
                <a:solidFill>
                  <a:schemeClr val="accent2">
                    <a:lumMod val="60000"/>
                    <a:lumOff val="40000"/>
                  </a:schemeClr>
                </a:solidFill>
              </a:rPr>
              <a:t>geostrophic transports</a:t>
            </a:r>
            <a:r>
              <a:rPr lang="en-US" sz="1200" dirty="0" smtClean="0">
                <a:solidFill>
                  <a:schemeClr val="tx1"/>
                </a:solidFill>
              </a:rPr>
              <a:t> add up to this value.</a:t>
            </a:r>
            <a:endParaRPr lang="en-US" sz="1200" dirty="0">
              <a:solidFill>
                <a:schemeClr val="tx1"/>
              </a:solidFill>
            </a:endParaRPr>
          </a:p>
        </p:txBody>
      </p:sp>
      <p:sp>
        <p:nvSpPr>
          <p:cNvPr id="66" name="Rectangle 65">
            <a:hlinkClick r:id="rId10" action="ppaction://hlinksldjump"/>
          </p:cNvPr>
          <p:cNvSpPr/>
          <p:nvPr/>
        </p:nvSpPr>
        <p:spPr>
          <a:xfrm>
            <a:off x="1692953" y="2245539"/>
            <a:ext cx="1944000" cy="395542"/>
          </a:xfrm>
          <a:prstGeom prst="rect">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Thermocline layer geostrophic transports </a:t>
            </a:r>
            <a:endParaRPr lang="en-US" sz="1200" b="1" dirty="0">
              <a:solidFill>
                <a:schemeClr val="tx1"/>
              </a:solidFill>
            </a:endParaRPr>
          </a:p>
        </p:txBody>
      </p:sp>
      <p:sp>
        <p:nvSpPr>
          <p:cNvPr id="67" name="Rectangle 66">
            <a:hlinkClick r:id="rId11" action="ppaction://hlinksldjump"/>
          </p:cNvPr>
          <p:cNvSpPr/>
          <p:nvPr/>
        </p:nvSpPr>
        <p:spPr>
          <a:xfrm>
            <a:off x="3951643" y="2245379"/>
            <a:ext cx="1944000" cy="395702"/>
          </a:xfrm>
          <a:prstGeom prst="rect">
            <a:avLst/>
          </a:prstGeom>
          <a:solidFill>
            <a:schemeClr val="accent2">
              <a:lumMod val="60000"/>
              <a:lumOff val="40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a:t>
            </a:r>
            <a:r>
              <a:rPr lang="en-US" sz="1200" smtClean="0">
                <a:solidFill>
                  <a:schemeClr val="tx1"/>
                </a:solidFill>
              </a:rPr>
              <a:t>layer geostrophic transports</a:t>
            </a:r>
            <a:endParaRPr lang="en-US" sz="1200" dirty="0">
              <a:solidFill>
                <a:schemeClr val="tx1"/>
              </a:solidFill>
            </a:endParaRPr>
          </a:p>
        </p:txBody>
      </p:sp>
      <p:sp>
        <p:nvSpPr>
          <p:cNvPr id="68" name="Rectangle 67">
            <a:hlinkClick r:id="rId12" action="ppaction://hlinksldjump"/>
          </p:cNvPr>
          <p:cNvSpPr/>
          <p:nvPr/>
        </p:nvSpPr>
        <p:spPr>
          <a:xfrm>
            <a:off x="6210333" y="2245378"/>
            <a:ext cx="1944000" cy="395703"/>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Ekman transports (derived from wind products)</a:t>
            </a:r>
            <a:endParaRPr lang="en-US" sz="1200" b="1" dirty="0">
              <a:solidFill>
                <a:schemeClr val="tx1"/>
              </a:solidFill>
            </a:endParaRPr>
          </a:p>
        </p:txBody>
      </p:sp>
      <p:sp>
        <p:nvSpPr>
          <p:cNvPr id="69" name="Rectangle 68">
            <a:hlinkClick r:id="rId13" action="ppaction://hlinksldjump"/>
          </p:cNvPr>
          <p:cNvSpPr/>
          <p:nvPr/>
        </p:nvSpPr>
        <p:spPr>
          <a:xfrm>
            <a:off x="8469022" y="2245377"/>
            <a:ext cx="1960911" cy="395704"/>
          </a:xfrm>
          <a:prstGeom prst="rect">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layer net transports (ORA-S4)</a:t>
            </a:r>
            <a:endParaRPr lang="en-US" sz="1200" b="1" dirty="0">
              <a:solidFill>
                <a:schemeClr val="tx1"/>
              </a:solidFill>
            </a:endParaRPr>
          </a:p>
        </p:txBody>
      </p:sp>
      <p:sp>
        <p:nvSpPr>
          <p:cNvPr id="70" name="Rectangle 69">
            <a:hlinkClick r:id="rId1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71" name="Picture 7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72" name="Picture 7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74" name="Picture 7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54" name="Picture 5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56" name="Picture 5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57" name="Picture 5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81994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34" name="Striped Right Arrow 33"/>
          <p:cNvSpPr/>
          <p:nvPr/>
        </p:nvSpPr>
        <p:spPr>
          <a:xfrm>
            <a:off x="2196417" y="4366078"/>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5</a:t>
            </a:r>
            <a:endParaRPr lang="en-US" sz="2400" b="1" dirty="0"/>
          </a:p>
        </p:txBody>
      </p:sp>
      <p:sp>
        <p:nvSpPr>
          <p:cNvPr id="37" name="Striped Right Arrow 36"/>
          <p:cNvSpPr/>
          <p:nvPr/>
        </p:nvSpPr>
        <p:spPr>
          <a:xfrm>
            <a:off x="2195704" y="5196072"/>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38" name="TextBox 37"/>
          <p:cNvSpPr txBox="1"/>
          <p:nvPr/>
        </p:nvSpPr>
        <p:spPr>
          <a:xfrm>
            <a:off x="1044285" y="5408902"/>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39" name="TextBox 38"/>
          <p:cNvSpPr txBox="1"/>
          <p:nvPr/>
        </p:nvSpPr>
        <p:spPr>
          <a:xfrm>
            <a:off x="214409" y="4576052"/>
            <a:ext cx="1964320" cy="369332"/>
          </a:xfrm>
          <a:prstGeom prst="rect">
            <a:avLst/>
          </a:prstGeom>
          <a:noFill/>
        </p:spPr>
        <p:txBody>
          <a:bodyPr wrap="none" rtlCol="0">
            <a:spAutoFit/>
          </a:bodyPr>
          <a:lstStyle/>
          <a:p>
            <a:r>
              <a:rPr lang="en-US" b="1" dirty="0" smtClean="0">
                <a:solidFill>
                  <a:schemeClr val="accent2">
                    <a:lumMod val="75000"/>
                  </a:schemeClr>
                </a:solidFill>
              </a:rPr>
              <a:t>Western boundary</a:t>
            </a:r>
            <a:endParaRPr lang="en-US" b="1" dirty="0">
              <a:solidFill>
                <a:schemeClr val="accent2">
                  <a:lumMod val="75000"/>
                </a:schemeClr>
              </a:solidFill>
            </a:endParaRPr>
          </a:p>
        </p:txBody>
      </p:sp>
      <p:sp>
        <p:nvSpPr>
          <p:cNvPr id="40" name="Striped Right Arrow 39"/>
          <p:cNvSpPr/>
          <p:nvPr/>
        </p:nvSpPr>
        <p:spPr>
          <a:xfrm rot="10800000">
            <a:off x="8761450" y="4475979"/>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9263483" y="4560663"/>
            <a:ext cx="314510" cy="400110"/>
          </a:xfrm>
          <a:prstGeom prst="rect">
            <a:avLst/>
          </a:prstGeom>
          <a:noFill/>
        </p:spPr>
        <p:txBody>
          <a:bodyPr wrap="none" rtlCol="0">
            <a:spAutoFit/>
          </a:bodyPr>
          <a:lstStyle/>
          <a:p>
            <a:r>
              <a:rPr lang="en-US" sz="2000" b="1" dirty="0" smtClean="0">
                <a:solidFill>
                  <a:schemeClr val="bg1"/>
                </a:solidFill>
              </a:rPr>
              <a:t>2</a:t>
            </a:r>
            <a:endParaRPr lang="en-US" b="1" dirty="0">
              <a:solidFill>
                <a:schemeClr val="bg1"/>
              </a:solidFill>
            </a:endParaRPr>
          </a:p>
        </p:txBody>
      </p:sp>
      <p:sp>
        <p:nvSpPr>
          <p:cNvPr id="42" name="TextBox 41"/>
          <p:cNvSpPr txBox="1"/>
          <p:nvPr/>
        </p:nvSpPr>
        <p:spPr>
          <a:xfrm>
            <a:off x="9972541" y="5415324"/>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43" name="TextBox 42"/>
          <p:cNvSpPr txBox="1"/>
          <p:nvPr/>
        </p:nvSpPr>
        <p:spPr>
          <a:xfrm>
            <a:off x="9908885" y="4578972"/>
            <a:ext cx="1964320" cy="369332"/>
          </a:xfrm>
          <a:prstGeom prst="rect">
            <a:avLst/>
          </a:prstGeom>
          <a:noFill/>
        </p:spPr>
        <p:txBody>
          <a:bodyPr wrap="none" rtlCol="0">
            <a:spAutoFit/>
          </a:bodyPr>
          <a:lstStyle/>
          <a:p>
            <a:r>
              <a:rPr lang="en-US" b="1" smtClean="0">
                <a:solidFill>
                  <a:schemeClr val="accent2">
                    <a:lumMod val="75000"/>
                  </a:schemeClr>
                </a:solidFill>
              </a:rPr>
              <a:t>Western boundary</a:t>
            </a:r>
            <a:endParaRPr lang="en-US" b="1" dirty="0">
              <a:solidFill>
                <a:schemeClr val="accent2">
                  <a:lumMod val="75000"/>
                </a:schemeClr>
              </a:solidFill>
            </a:endParaRPr>
          </a:p>
        </p:txBody>
      </p:sp>
      <p:sp>
        <p:nvSpPr>
          <p:cNvPr id="45" name="Striped Right Arrow 44"/>
          <p:cNvSpPr/>
          <p:nvPr/>
        </p:nvSpPr>
        <p:spPr>
          <a:xfrm rot="10800000">
            <a:off x="8762419" y="5308612"/>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9263483" y="5397108"/>
            <a:ext cx="314510" cy="400110"/>
          </a:xfrm>
          <a:prstGeom prst="rect">
            <a:avLst/>
          </a:prstGeom>
          <a:noFill/>
        </p:spPr>
        <p:txBody>
          <a:bodyPr wrap="none" rtlCol="0">
            <a:spAutoFit/>
          </a:bodyPr>
          <a:lstStyle/>
          <a:p>
            <a:r>
              <a:rPr lang="en-US" sz="2000" b="1" smtClean="0">
                <a:solidFill>
                  <a:schemeClr val="bg1"/>
                </a:solidFill>
              </a:rPr>
              <a:t>0</a:t>
            </a:r>
            <a:endParaRPr lang="en-US" b="1" dirty="0">
              <a:solidFill>
                <a:schemeClr val="bg1"/>
              </a:solidFill>
            </a:endParaRPr>
          </a:p>
        </p:txBody>
      </p:sp>
      <p:sp>
        <p:nvSpPr>
          <p:cNvPr id="54" name="Striped Right Arrow 53"/>
          <p:cNvSpPr/>
          <p:nvPr/>
        </p:nvSpPr>
        <p:spPr>
          <a:xfrm>
            <a:off x="2195704" y="3273959"/>
            <a:ext cx="1292180" cy="789281"/>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56" name="Striped Right Arrow 55"/>
          <p:cNvSpPr/>
          <p:nvPr/>
        </p:nvSpPr>
        <p:spPr>
          <a:xfrm rot="10800000">
            <a:off x="8761449" y="3385358"/>
            <a:ext cx="1147435" cy="571607"/>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9263483" y="3468544"/>
            <a:ext cx="314510" cy="400110"/>
          </a:xfrm>
          <a:prstGeom prst="rect">
            <a:avLst/>
          </a:prstGeom>
          <a:noFill/>
        </p:spPr>
        <p:txBody>
          <a:bodyPr wrap="none" rtlCol="0">
            <a:spAutoFit/>
          </a:bodyPr>
          <a:lstStyle/>
          <a:p>
            <a:r>
              <a:rPr lang="en-US" sz="2000" b="1" dirty="0">
                <a:solidFill>
                  <a:schemeClr val="bg1"/>
                </a:solidFill>
              </a:rPr>
              <a:t>3</a:t>
            </a:r>
            <a:endParaRPr lang="en-US" b="1" dirty="0">
              <a:solidFill>
                <a:schemeClr val="bg1"/>
              </a:solidFill>
            </a:endParaRPr>
          </a:p>
        </p:txBody>
      </p:sp>
      <p:sp>
        <p:nvSpPr>
          <p:cNvPr id="62" name="Striped Right Arrow 61"/>
          <p:cNvSpPr/>
          <p:nvPr/>
        </p:nvSpPr>
        <p:spPr>
          <a:xfrm rot="10800000">
            <a:off x="4266541" y="3198988"/>
            <a:ext cx="1650381" cy="960495"/>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018634" y="3417626"/>
            <a:ext cx="367408" cy="523220"/>
          </a:xfrm>
          <a:prstGeom prst="rect">
            <a:avLst/>
          </a:prstGeom>
          <a:noFill/>
        </p:spPr>
        <p:txBody>
          <a:bodyPr wrap="none" rtlCol="0">
            <a:spAutoFit/>
          </a:bodyPr>
          <a:lstStyle/>
          <a:p>
            <a:r>
              <a:rPr lang="en-US" sz="2800" b="1" smtClean="0">
                <a:solidFill>
                  <a:schemeClr val="bg1"/>
                </a:solidFill>
              </a:rPr>
              <a:t>6</a:t>
            </a:r>
            <a:endParaRPr lang="en-US" sz="2800" b="1" dirty="0">
              <a:solidFill>
                <a:schemeClr val="bg1"/>
              </a:solidFill>
            </a:endParaRPr>
          </a:p>
        </p:txBody>
      </p:sp>
      <p:sp>
        <p:nvSpPr>
          <p:cNvPr id="64" name="Striped Right Arrow 63"/>
          <p:cNvSpPr/>
          <p:nvPr/>
        </p:nvSpPr>
        <p:spPr>
          <a:xfrm>
            <a:off x="6177904" y="3198988"/>
            <a:ext cx="1648800" cy="961200"/>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7</a:t>
            </a:r>
            <a:endParaRPr lang="en-US" b="1" dirty="0"/>
          </a:p>
        </p:txBody>
      </p:sp>
      <p:sp>
        <p:nvSpPr>
          <p:cNvPr id="65" name="TextBox 64"/>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5" name="Rectangle 4"/>
          <p:cNvSpPr/>
          <p:nvPr/>
        </p:nvSpPr>
        <p:spPr>
          <a:xfrm>
            <a:off x="4577649" y="4199296"/>
            <a:ext cx="2959585" cy="105676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smtClean="0">
                <a:solidFill>
                  <a:schemeClr val="tx1"/>
                </a:solidFill>
              </a:rPr>
              <a:t>The net transport is derived by using meridional velocity data from ORA-S4 within the surface layer. Theoretically, </a:t>
            </a:r>
            <a:r>
              <a:rPr lang="en-US" sz="1200" b="1" dirty="0" smtClean="0">
                <a:solidFill>
                  <a:schemeClr val="accent3">
                    <a:lumMod val="75000"/>
                  </a:schemeClr>
                </a:solidFill>
              </a:rPr>
              <a:t>Ekman transports (derived from wind data) </a:t>
            </a:r>
            <a:r>
              <a:rPr lang="en-US" sz="1200" dirty="0" smtClean="0">
                <a:solidFill>
                  <a:schemeClr val="tx1"/>
                </a:solidFill>
              </a:rPr>
              <a:t>and </a:t>
            </a:r>
            <a:r>
              <a:rPr lang="en-US" sz="1200" b="1" dirty="0" smtClean="0">
                <a:solidFill>
                  <a:schemeClr val="accent2">
                    <a:lumMod val="60000"/>
                    <a:lumOff val="40000"/>
                  </a:schemeClr>
                </a:solidFill>
              </a:rPr>
              <a:t>geostrophic transports</a:t>
            </a:r>
            <a:r>
              <a:rPr lang="en-US" sz="1200" dirty="0" smtClean="0">
                <a:solidFill>
                  <a:schemeClr val="tx1"/>
                </a:solidFill>
              </a:rPr>
              <a:t> add up to this value.</a:t>
            </a:r>
            <a:endParaRPr lang="en-US" sz="1200" dirty="0">
              <a:solidFill>
                <a:schemeClr val="tx1"/>
              </a:solidFill>
            </a:endParaRPr>
          </a:p>
        </p:txBody>
      </p:sp>
      <p:sp>
        <p:nvSpPr>
          <p:cNvPr id="66" name="Rectangle 65">
            <a:hlinkClick r:id="rId10" action="ppaction://hlinksldjump"/>
          </p:cNvPr>
          <p:cNvSpPr/>
          <p:nvPr/>
        </p:nvSpPr>
        <p:spPr>
          <a:xfrm>
            <a:off x="1692953" y="2245539"/>
            <a:ext cx="1944000" cy="395542"/>
          </a:xfrm>
          <a:prstGeom prst="rect">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Thermocline layer geostrophic transports </a:t>
            </a:r>
            <a:endParaRPr lang="en-US" sz="1200" b="1" dirty="0">
              <a:solidFill>
                <a:schemeClr val="tx1"/>
              </a:solidFill>
            </a:endParaRPr>
          </a:p>
        </p:txBody>
      </p:sp>
      <p:sp>
        <p:nvSpPr>
          <p:cNvPr id="67" name="Rectangle 66">
            <a:hlinkClick r:id="rId11" action="ppaction://hlinksldjump"/>
          </p:cNvPr>
          <p:cNvSpPr/>
          <p:nvPr/>
        </p:nvSpPr>
        <p:spPr>
          <a:xfrm>
            <a:off x="3951643" y="2245379"/>
            <a:ext cx="1944000" cy="395702"/>
          </a:xfrm>
          <a:prstGeom prst="rect">
            <a:avLst/>
          </a:pr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a:t>
            </a:r>
            <a:r>
              <a:rPr lang="en-US" sz="1200" b="1" smtClean="0">
                <a:solidFill>
                  <a:schemeClr val="tx1"/>
                </a:solidFill>
              </a:rPr>
              <a:t>layer geostrophic transports</a:t>
            </a:r>
            <a:endParaRPr lang="en-US" sz="1200" b="1" dirty="0">
              <a:solidFill>
                <a:schemeClr val="tx1"/>
              </a:solidFill>
            </a:endParaRPr>
          </a:p>
        </p:txBody>
      </p:sp>
      <p:sp>
        <p:nvSpPr>
          <p:cNvPr id="68" name="Rectangle 67">
            <a:hlinkClick r:id="rId12" action="ppaction://hlinksldjump"/>
          </p:cNvPr>
          <p:cNvSpPr/>
          <p:nvPr/>
        </p:nvSpPr>
        <p:spPr>
          <a:xfrm>
            <a:off x="6210333" y="2245378"/>
            <a:ext cx="1944000" cy="395703"/>
          </a:xfrm>
          <a:prstGeom prst="rect">
            <a:avLst/>
          </a:prstGeom>
          <a:solidFill>
            <a:schemeClr val="accent3">
              <a:lumMod val="7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Ekman transports (derived from wind products)</a:t>
            </a:r>
            <a:endParaRPr lang="en-US" sz="1200" dirty="0">
              <a:solidFill>
                <a:schemeClr val="tx1"/>
              </a:solidFill>
            </a:endParaRPr>
          </a:p>
        </p:txBody>
      </p:sp>
      <p:sp>
        <p:nvSpPr>
          <p:cNvPr id="69" name="Rectangle 68">
            <a:hlinkClick r:id="rId13" action="ppaction://hlinksldjump"/>
          </p:cNvPr>
          <p:cNvSpPr/>
          <p:nvPr/>
        </p:nvSpPr>
        <p:spPr>
          <a:xfrm>
            <a:off x="8469022" y="2245377"/>
            <a:ext cx="1960911" cy="395704"/>
          </a:xfrm>
          <a:prstGeom prst="rect">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layer net transports (ORA-S4)</a:t>
            </a:r>
            <a:endParaRPr lang="en-US" sz="1200" b="1" dirty="0">
              <a:solidFill>
                <a:schemeClr val="tx1"/>
              </a:solidFill>
            </a:endParaRPr>
          </a:p>
        </p:txBody>
      </p:sp>
      <p:sp>
        <p:nvSpPr>
          <p:cNvPr id="70" name="Rectangle 69">
            <a:hlinkClick r:id="rId1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71" name="Picture 7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72" name="Picture 7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74" name="Picture 7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58" name="Picture 5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59" name="Picture 5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60" name="Picture 5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768007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9" name="Rectangle 48">
            <a:hlinkClick r:id="rId4"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5"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6"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7"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sp>
        <p:nvSpPr>
          <p:cNvPr id="18" name="Rounded Rectangle 17"/>
          <p:cNvSpPr/>
          <p:nvPr/>
        </p:nvSpPr>
        <p:spPr>
          <a:xfrm>
            <a:off x="131869" y="2938643"/>
            <a:ext cx="11837297" cy="384351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18" idx="2"/>
          </p:cNvCxnSpPr>
          <p:nvPr/>
        </p:nvCxnSpPr>
        <p:spPr>
          <a:xfrm>
            <a:off x="6046622" y="3201100"/>
            <a:ext cx="3896" cy="3581054"/>
          </a:xfrm>
          <a:prstGeom prst="line">
            <a:avLst/>
          </a:prstGeom>
          <a:ln w="127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77204" y="2839426"/>
            <a:ext cx="603050" cy="369332"/>
          </a:xfrm>
          <a:prstGeom prst="rect">
            <a:avLst/>
          </a:prstGeom>
          <a:noFill/>
        </p:spPr>
        <p:txBody>
          <a:bodyPr wrap="none" rtlCol="0">
            <a:spAutoFit/>
          </a:bodyPr>
          <a:lstStyle/>
          <a:p>
            <a:r>
              <a:rPr lang="en-US" b="1" dirty="0" smtClean="0"/>
              <a:t>10°S</a:t>
            </a:r>
            <a:endParaRPr lang="en-US" b="1" dirty="0"/>
          </a:p>
        </p:txBody>
      </p:sp>
      <p:sp>
        <p:nvSpPr>
          <p:cNvPr id="27" name="TextBox 26"/>
          <p:cNvSpPr txBox="1"/>
          <p:nvPr/>
        </p:nvSpPr>
        <p:spPr>
          <a:xfrm>
            <a:off x="5807614" y="2831768"/>
            <a:ext cx="478016" cy="369332"/>
          </a:xfrm>
          <a:prstGeom prst="rect">
            <a:avLst/>
          </a:prstGeom>
          <a:noFill/>
        </p:spPr>
        <p:txBody>
          <a:bodyPr wrap="none" rtlCol="0">
            <a:spAutoFit/>
          </a:bodyPr>
          <a:lstStyle/>
          <a:p>
            <a:r>
              <a:rPr lang="en-US" b="1" dirty="0" smtClean="0"/>
              <a:t>Eq.</a:t>
            </a:r>
            <a:endParaRPr lang="en-US" b="1" dirty="0"/>
          </a:p>
        </p:txBody>
      </p:sp>
      <p:sp>
        <p:nvSpPr>
          <p:cNvPr id="28" name="TextBox 27"/>
          <p:cNvSpPr txBox="1"/>
          <p:nvPr/>
        </p:nvSpPr>
        <p:spPr>
          <a:xfrm>
            <a:off x="9612990" y="2829656"/>
            <a:ext cx="646331" cy="369332"/>
          </a:xfrm>
          <a:prstGeom prst="rect">
            <a:avLst/>
          </a:prstGeom>
          <a:noFill/>
        </p:spPr>
        <p:txBody>
          <a:bodyPr wrap="none" rtlCol="0">
            <a:spAutoFit/>
          </a:bodyPr>
          <a:lstStyle/>
          <a:p>
            <a:r>
              <a:rPr lang="en-US" b="1" dirty="0" smtClean="0"/>
              <a:t>10°N</a:t>
            </a:r>
            <a:endParaRPr lang="en-US" b="1" dirty="0"/>
          </a:p>
        </p:txBody>
      </p:sp>
      <p:sp>
        <p:nvSpPr>
          <p:cNvPr id="29" name="TextBox 28"/>
          <p:cNvSpPr txBox="1"/>
          <p:nvPr/>
        </p:nvSpPr>
        <p:spPr>
          <a:xfrm>
            <a:off x="79267" y="3915973"/>
            <a:ext cx="362600" cy="338554"/>
          </a:xfrm>
          <a:prstGeom prst="rect">
            <a:avLst/>
          </a:prstGeom>
          <a:noFill/>
        </p:spPr>
        <p:txBody>
          <a:bodyPr wrap="none" rtlCol="0">
            <a:spAutoFit/>
          </a:bodyPr>
          <a:lstStyle/>
          <a:p>
            <a:r>
              <a:rPr lang="en-US" sz="1600" b="1" smtClean="0">
                <a:solidFill>
                  <a:schemeClr val="accent2">
                    <a:lumMod val="75000"/>
                  </a:schemeClr>
                </a:solidFill>
              </a:rPr>
              <a:t>d</a:t>
            </a:r>
            <a:r>
              <a:rPr lang="en-US" sz="1600" b="1" baseline="-25000" smtClean="0">
                <a:solidFill>
                  <a:schemeClr val="accent2">
                    <a:lumMod val="75000"/>
                  </a:schemeClr>
                </a:solidFill>
              </a:rPr>
              <a:t>E</a:t>
            </a:r>
            <a:endParaRPr lang="en-US" sz="16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0" name="TextBox 29"/>
              <p:cNvSpPr txBox="1"/>
              <p:nvPr/>
            </p:nvSpPr>
            <p:spPr>
              <a:xfrm rot="21112622">
                <a:off x="2245757" y="6250355"/>
                <a:ext cx="1476494" cy="338554"/>
              </a:xfrm>
              <a:prstGeom prst="rect">
                <a:avLst/>
              </a:prstGeom>
              <a:noFill/>
            </p:spPr>
            <p:txBody>
              <a:bodyPr wrap="none" rtlCol="0">
                <a:spAutoFit/>
              </a:bodyPr>
              <a:lstStyle/>
              <a:p>
                <a14:m>
                  <m:oMath xmlns:m="http://schemas.openxmlformats.org/officeDocument/2006/math">
                    <m:sSub>
                      <m:sSubPr>
                        <m:ctrlPr>
                          <a:rPr lang="en-US" sz="1600" b="1" i="1" smtClean="0">
                            <a:solidFill>
                              <a:schemeClr val="accent2">
                                <a:lumMod val="75000"/>
                              </a:schemeClr>
                            </a:solidFill>
                            <a:latin typeface="Cambria Math" charset="0"/>
                          </a:rPr>
                        </m:ctrlPr>
                      </m:sSubPr>
                      <m:e>
                        <m:r>
                          <a:rPr lang="en-US" sz="1600" b="1" i="1" smtClean="0">
                            <a:solidFill>
                              <a:schemeClr val="accent2">
                                <a:lumMod val="75000"/>
                              </a:schemeClr>
                            </a:solidFill>
                            <a:latin typeface="Cambria Math" charset="0"/>
                            <a:ea typeface="Cambria Math" charset="0"/>
                            <a:cs typeface="Cambria Math" charset="0"/>
                          </a:rPr>
                          <m:t>𝝈</m:t>
                        </m:r>
                      </m:e>
                      <m:sub>
                        <m:r>
                          <a:rPr lang="en-US" sz="1600" b="1" i="1" smtClean="0">
                            <a:solidFill>
                              <a:schemeClr val="accent2">
                                <a:lumMod val="75000"/>
                              </a:schemeClr>
                            </a:solidFill>
                            <a:latin typeface="Cambria Math" charset="0"/>
                            <a:ea typeface="Cambria Math" charset="0"/>
                            <a:cs typeface="Cambria Math" charset="0"/>
                          </a:rPr>
                          <m:t>𝜽</m:t>
                        </m:r>
                      </m:sub>
                    </m:sSub>
                    <m:r>
                      <a:rPr lang="de-DE" sz="1600" b="1" i="1" smtClean="0">
                        <a:solidFill>
                          <a:schemeClr val="accent2">
                            <a:lumMod val="75000"/>
                          </a:schemeClr>
                        </a:solidFill>
                        <a:latin typeface="Cambria Math" charset="0"/>
                      </a:rPr>
                      <m:t>= </m:t>
                    </m:r>
                  </m:oMath>
                </a14:m>
                <a:r>
                  <a:rPr lang="de-DE" sz="1600" b="1" dirty="0" smtClean="0">
                    <a:solidFill>
                      <a:schemeClr val="accent2">
                        <a:lumMod val="75000"/>
                      </a:schemeClr>
                    </a:solidFill>
                  </a:rPr>
                  <a:t>26 kg m</a:t>
                </a:r>
                <a:r>
                  <a:rPr lang="de-DE" sz="1600" b="1" baseline="30000" dirty="0" smtClean="0">
                    <a:solidFill>
                      <a:schemeClr val="accent2">
                        <a:lumMod val="75000"/>
                      </a:schemeClr>
                    </a:solidFill>
                  </a:rPr>
                  <a:t>-3 </a:t>
                </a:r>
                <a:endParaRPr lang="en-US" sz="1600" b="1" dirty="0">
                  <a:solidFill>
                    <a:schemeClr val="accent2">
                      <a:lumMod val="75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rot="21112622">
                <a:off x="2245757" y="6250355"/>
                <a:ext cx="1476494" cy="338554"/>
              </a:xfrm>
              <a:prstGeom prst="rect">
                <a:avLst/>
              </a:prstGeom>
              <a:blipFill rotWithShape="0">
                <a:blip r:embed="rId8"/>
                <a:stretch>
                  <a:fillRect t="-33333" b="-57778"/>
                </a:stretch>
              </a:blipFill>
            </p:spPr>
            <p:txBody>
              <a:bodyPr/>
              <a:lstStyle/>
              <a:p>
                <a:r>
                  <a:rPr lang="en-US">
                    <a:noFill/>
                  </a:rPr>
                  <a:t> </a:t>
                </a:r>
              </a:p>
            </p:txBody>
          </p:sp>
        </mc:Fallback>
      </mc:AlternateContent>
      <p:cxnSp>
        <p:nvCxnSpPr>
          <p:cNvPr id="35" name="Straight Connector 34"/>
          <p:cNvCxnSpPr>
            <a:stCxn id="26" idx="2"/>
          </p:cNvCxnSpPr>
          <p:nvPr/>
        </p:nvCxnSpPr>
        <p:spPr>
          <a:xfrm>
            <a:off x="2178729" y="3208758"/>
            <a:ext cx="0" cy="3581054"/>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37968" y="6241753"/>
            <a:ext cx="1572814" cy="447568"/>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1364012" flipH="1">
            <a:off x="10751137" y="6304803"/>
            <a:ext cx="1119657" cy="321466"/>
          </a:xfrm>
          <a:custGeom>
            <a:avLst/>
            <a:gdLst>
              <a:gd name="connsiteX0" fmla="*/ 1672683 w 1672683"/>
              <a:gd name="connsiteY0" fmla="*/ 252761 h 447568"/>
              <a:gd name="connsiteX1" fmla="*/ 661639 w 1672683"/>
              <a:gd name="connsiteY1" fmla="*/ 438614 h 447568"/>
              <a:gd name="connsiteX2" fmla="*/ 0 w 1672683"/>
              <a:gd name="connsiteY2" fmla="*/ 0 h 447568"/>
              <a:gd name="connsiteX3" fmla="*/ 0 w 1672683"/>
              <a:gd name="connsiteY3" fmla="*/ 0 h 447568"/>
            </a:gdLst>
            <a:ahLst/>
            <a:cxnLst>
              <a:cxn ang="0">
                <a:pos x="connsiteX0" y="connsiteY0"/>
              </a:cxn>
              <a:cxn ang="0">
                <a:pos x="connsiteX1" y="connsiteY1"/>
              </a:cxn>
              <a:cxn ang="0">
                <a:pos x="connsiteX2" y="connsiteY2"/>
              </a:cxn>
              <a:cxn ang="0">
                <a:pos x="connsiteX3" y="connsiteY3"/>
              </a:cxn>
            </a:cxnLst>
            <a:rect l="l" t="t" r="r" b="b"/>
            <a:pathLst>
              <a:path w="1672683" h="447568">
                <a:moveTo>
                  <a:pt x="1672683" y="252761"/>
                </a:moveTo>
                <a:cubicBezTo>
                  <a:pt x="1306551" y="366751"/>
                  <a:pt x="940419" y="480741"/>
                  <a:pt x="661639" y="438614"/>
                </a:cubicBezTo>
                <a:cubicBezTo>
                  <a:pt x="382859" y="396487"/>
                  <a:pt x="0" y="0"/>
                  <a:pt x="0" y="0"/>
                </a:cubicBezTo>
                <a:lnTo>
                  <a:pt x="0" y="0"/>
                </a:ln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28" idx="2"/>
          </p:cNvCxnSpPr>
          <p:nvPr/>
        </p:nvCxnSpPr>
        <p:spPr>
          <a:xfrm flipH="1">
            <a:off x="9936155" y="3198988"/>
            <a:ext cx="1" cy="3577556"/>
          </a:xfrm>
          <a:prstGeom prst="line">
            <a:avLst/>
          </a:prstGeom>
          <a:ln w="571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080" y="4254527"/>
            <a:ext cx="11787086" cy="326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14374" y="5946499"/>
            <a:ext cx="8827951" cy="538093"/>
          </a:xfrm>
          <a:custGeom>
            <a:avLst/>
            <a:gdLst>
              <a:gd name="connsiteX0" fmla="*/ 0 w 11954108"/>
              <a:gd name="connsiteY0" fmla="*/ 1003619 h 1018487"/>
              <a:gd name="connsiteX1" fmla="*/ 5977054 w 11954108"/>
              <a:gd name="connsiteY1" fmla="*/ 9 h 1018487"/>
              <a:gd name="connsiteX2" fmla="*/ 11954108 w 11954108"/>
              <a:gd name="connsiteY2" fmla="*/ 1018487 h 1018487"/>
            </a:gdLst>
            <a:ahLst/>
            <a:cxnLst>
              <a:cxn ang="0">
                <a:pos x="connsiteX0" y="connsiteY0"/>
              </a:cxn>
              <a:cxn ang="0">
                <a:pos x="connsiteX1" y="connsiteY1"/>
              </a:cxn>
              <a:cxn ang="0">
                <a:pos x="connsiteX2" y="connsiteY2"/>
              </a:cxn>
            </a:cxnLst>
            <a:rect l="l" t="t" r="r" b="b"/>
            <a:pathLst>
              <a:path w="11954108" h="1018487">
                <a:moveTo>
                  <a:pt x="0" y="1003619"/>
                </a:moveTo>
                <a:cubicBezTo>
                  <a:pt x="1992351" y="500575"/>
                  <a:pt x="3984703" y="-2469"/>
                  <a:pt x="5977054" y="9"/>
                </a:cubicBezTo>
                <a:cubicBezTo>
                  <a:pt x="7969405" y="2487"/>
                  <a:pt x="9961756" y="510487"/>
                  <a:pt x="11954108" y="1018487"/>
                </a:cubicBezTo>
              </a:path>
            </a:pathLst>
          </a:cu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9"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STC schematic</a:t>
            </a:r>
            <a:endParaRPr lang="en-US" b="1" dirty="0">
              <a:solidFill>
                <a:schemeClr val="tx1"/>
              </a:solidFill>
            </a:endParaRPr>
          </a:p>
        </p:txBody>
      </p:sp>
      <p:sp>
        <p:nvSpPr>
          <p:cNvPr id="34" name="Striped Right Arrow 33"/>
          <p:cNvSpPr/>
          <p:nvPr/>
        </p:nvSpPr>
        <p:spPr>
          <a:xfrm>
            <a:off x="2196417" y="4366078"/>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5</a:t>
            </a:r>
            <a:endParaRPr lang="en-US" sz="2400" b="1" dirty="0"/>
          </a:p>
        </p:txBody>
      </p:sp>
      <p:sp>
        <p:nvSpPr>
          <p:cNvPr id="37" name="Striped Right Arrow 36"/>
          <p:cNvSpPr/>
          <p:nvPr/>
        </p:nvSpPr>
        <p:spPr>
          <a:xfrm>
            <a:off x="2195704" y="5196072"/>
            <a:ext cx="1292180" cy="789281"/>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38" name="TextBox 37"/>
          <p:cNvSpPr txBox="1"/>
          <p:nvPr/>
        </p:nvSpPr>
        <p:spPr>
          <a:xfrm>
            <a:off x="1044285" y="5408902"/>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39" name="TextBox 38"/>
          <p:cNvSpPr txBox="1"/>
          <p:nvPr/>
        </p:nvSpPr>
        <p:spPr>
          <a:xfrm>
            <a:off x="214409" y="4576052"/>
            <a:ext cx="1964320" cy="369332"/>
          </a:xfrm>
          <a:prstGeom prst="rect">
            <a:avLst/>
          </a:prstGeom>
          <a:noFill/>
        </p:spPr>
        <p:txBody>
          <a:bodyPr wrap="none" rtlCol="0">
            <a:spAutoFit/>
          </a:bodyPr>
          <a:lstStyle/>
          <a:p>
            <a:r>
              <a:rPr lang="en-US" b="1" dirty="0" smtClean="0">
                <a:solidFill>
                  <a:schemeClr val="accent2">
                    <a:lumMod val="75000"/>
                  </a:schemeClr>
                </a:solidFill>
              </a:rPr>
              <a:t>Western boundary</a:t>
            </a:r>
            <a:endParaRPr lang="en-US" b="1" dirty="0">
              <a:solidFill>
                <a:schemeClr val="accent2">
                  <a:lumMod val="75000"/>
                </a:schemeClr>
              </a:solidFill>
            </a:endParaRPr>
          </a:p>
        </p:txBody>
      </p:sp>
      <p:sp>
        <p:nvSpPr>
          <p:cNvPr id="40" name="Striped Right Arrow 39"/>
          <p:cNvSpPr/>
          <p:nvPr/>
        </p:nvSpPr>
        <p:spPr>
          <a:xfrm rot="10800000">
            <a:off x="8761450" y="4475979"/>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9263483" y="4560663"/>
            <a:ext cx="314510" cy="400110"/>
          </a:xfrm>
          <a:prstGeom prst="rect">
            <a:avLst/>
          </a:prstGeom>
          <a:noFill/>
        </p:spPr>
        <p:txBody>
          <a:bodyPr wrap="none" rtlCol="0">
            <a:spAutoFit/>
          </a:bodyPr>
          <a:lstStyle/>
          <a:p>
            <a:r>
              <a:rPr lang="en-US" sz="2000" b="1" dirty="0" smtClean="0">
                <a:solidFill>
                  <a:schemeClr val="bg1"/>
                </a:solidFill>
              </a:rPr>
              <a:t>2</a:t>
            </a:r>
            <a:endParaRPr lang="en-US" b="1" dirty="0">
              <a:solidFill>
                <a:schemeClr val="bg1"/>
              </a:solidFill>
            </a:endParaRPr>
          </a:p>
        </p:txBody>
      </p:sp>
      <p:sp>
        <p:nvSpPr>
          <p:cNvPr id="42" name="TextBox 41"/>
          <p:cNvSpPr txBox="1"/>
          <p:nvPr/>
        </p:nvSpPr>
        <p:spPr>
          <a:xfrm>
            <a:off x="9972541" y="5415324"/>
            <a:ext cx="902811" cy="369332"/>
          </a:xfrm>
          <a:prstGeom prst="rect">
            <a:avLst/>
          </a:prstGeom>
          <a:noFill/>
        </p:spPr>
        <p:txBody>
          <a:bodyPr wrap="none" rtlCol="0">
            <a:spAutoFit/>
          </a:bodyPr>
          <a:lstStyle/>
          <a:p>
            <a:r>
              <a:rPr lang="en-US" b="1" dirty="0" smtClean="0">
                <a:solidFill>
                  <a:schemeClr val="accent2">
                    <a:lumMod val="75000"/>
                  </a:schemeClr>
                </a:solidFill>
              </a:rPr>
              <a:t>Interior</a:t>
            </a:r>
            <a:endParaRPr lang="en-US" b="1" dirty="0">
              <a:solidFill>
                <a:schemeClr val="accent2">
                  <a:lumMod val="75000"/>
                </a:schemeClr>
              </a:solidFill>
            </a:endParaRPr>
          </a:p>
        </p:txBody>
      </p:sp>
      <p:sp>
        <p:nvSpPr>
          <p:cNvPr id="43" name="TextBox 42"/>
          <p:cNvSpPr txBox="1"/>
          <p:nvPr/>
        </p:nvSpPr>
        <p:spPr>
          <a:xfrm>
            <a:off x="9908885" y="4578972"/>
            <a:ext cx="1964320" cy="369332"/>
          </a:xfrm>
          <a:prstGeom prst="rect">
            <a:avLst/>
          </a:prstGeom>
          <a:noFill/>
        </p:spPr>
        <p:txBody>
          <a:bodyPr wrap="none" rtlCol="0">
            <a:spAutoFit/>
          </a:bodyPr>
          <a:lstStyle/>
          <a:p>
            <a:r>
              <a:rPr lang="en-US" b="1" smtClean="0">
                <a:solidFill>
                  <a:schemeClr val="accent2">
                    <a:lumMod val="75000"/>
                  </a:schemeClr>
                </a:solidFill>
              </a:rPr>
              <a:t>Western boundary</a:t>
            </a:r>
            <a:endParaRPr lang="en-US" b="1" dirty="0">
              <a:solidFill>
                <a:schemeClr val="accent2">
                  <a:lumMod val="75000"/>
                </a:schemeClr>
              </a:solidFill>
            </a:endParaRPr>
          </a:p>
        </p:txBody>
      </p:sp>
      <p:sp>
        <p:nvSpPr>
          <p:cNvPr id="45" name="Striped Right Arrow 44"/>
          <p:cNvSpPr/>
          <p:nvPr/>
        </p:nvSpPr>
        <p:spPr>
          <a:xfrm rot="10800000">
            <a:off x="8762419" y="5308612"/>
            <a:ext cx="1147435" cy="571607"/>
          </a:xfrm>
          <a:prstGeom prst="stripedRightArrow">
            <a:avLst/>
          </a:prstGeom>
          <a:solidFill>
            <a:schemeClr val="accent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9263483" y="5397108"/>
            <a:ext cx="314510" cy="400110"/>
          </a:xfrm>
          <a:prstGeom prst="rect">
            <a:avLst/>
          </a:prstGeom>
          <a:noFill/>
        </p:spPr>
        <p:txBody>
          <a:bodyPr wrap="none" rtlCol="0">
            <a:spAutoFit/>
          </a:bodyPr>
          <a:lstStyle/>
          <a:p>
            <a:r>
              <a:rPr lang="en-US" sz="2000" b="1" smtClean="0">
                <a:solidFill>
                  <a:schemeClr val="bg1"/>
                </a:solidFill>
              </a:rPr>
              <a:t>0</a:t>
            </a:r>
            <a:endParaRPr lang="en-US" b="1" dirty="0">
              <a:solidFill>
                <a:schemeClr val="bg1"/>
              </a:solidFill>
            </a:endParaRPr>
          </a:p>
        </p:txBody>
      </p:sp>
      <p:sp>
        <p:nvSpPr>
          <p:cNvPr id="54" name="Striped Right Arrow 53"/>
          <p:cNvSpPr/>
          <p:nvPr/>
        </p:nvSpPr>
        <p:spPr>
          <a:xfrm>
            <a:off x="2195704" y="3273959"/>
            <a:ext cx="1292180" cy="789281"/>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US" sz="2400" b="1" dirty="0"/>
          </a:p>
        </p:txBody>
      </p:sp>
      <p:sp>
        <p:nvSpPr>
          <p:cNvPr id="56" name="Striped Right Arrow 55"/>
          <p:cNvSpPr/>
          <p:nvPr/>
        </p:nvSpPr>
        <p:spPr>
          <a:xfrm rot="10800000">
            <a:off x="8761449" y="3385358"/>
            <a:ext cx="1147435" cy="571607"/>
          </a:xfrm>
          <a:prstGeom prst="stripedRightArrow">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9263483" y="3468544"/>
            <a:ext cx="314510" cy="400110"/>
          </a:xfrm>
          <a:prstGeom prst="rect">
            <a:avLst/>
          </a:prstGeom>
          <a:noFill/>
        </p:spPr>
        <p:txBody>
          <a:bodyPr wrap="none" rtlCol="0">
            <a:spAutoFit/>
          </a:bodyPr>
          <a:lstStyle/>
          <a:p>
            <a:r>
              <a:rPr lang="en-US" sz="2000" b="1" dirty="0">
                <a:solidFill>
                  <a:schemeClr val="bg1"/>
                </a:solidFill>
              </a:rPr>
              <a:t>3</a:t>
            </a:r>
            <a:endParaRPr lang="en-US" b="1" dirty="0">
              <a:solidFill>
                <a:schemeClr val="bg1"/>
              </a:solidFill>
            </a:endParaRPr>
          </a:p>
        </p:txBody>
      </p:sp>
      <p:sp>
        <p:nvSpPr>
          <p:cNvPr id="58" name="Striped Right Arrow 57"/>
          <p:cNvSpPr/>
          <p:nvPr/>
        </p:nvSpPr>
        <p:spPr>
          <a:xfrm>
            <a:off x="9972541" y="3200513"/>
            <a:ext cx="1648800" cy="961200"/>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10</a:t>
            </a:r>
            <a:endParaRPr lang="en-US" b="1" dirty="0"/>
          </a:p>
        </p:txBody>
      </p:sp>
      <p:sp>
        <p:nvSpPr>
          <p:cNvPr id="59" name="Striped Right Arrow 58"/>
          <p:cNvSpPr/>
          <p:nvPr/>
        </p:nvSpPr>
        <p:spPr>
          <a:xfrm rot="10800000">
            <a:off x="480871" y="3192107"/>
            <a:ext cx="1650381" cy="960495"/>
          </a:xfrm>
          <a:prstGeom prst="stripedRightArrow">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1155930" y="3404536"/>
            <a:ext cx="550151" cy="523220"/>
          </a:xfrm>
          <a:prstGeom prst="rect">
            <a:avLst/>
          </a:prstGeom>
          <a:noFill/>
        </p:spPr>
        <p:txBody>
          <a:bodyPr wrap="none" rtlCol="0">
            <a:spAutoFit/>
          </a:bodyPr>
          <a:lstStyle/>
          <a:p>
            <a:r>
              <a:rPr lang="en-US" sz="2800" b="1" dirty="0" smtClean="0">
                <a:solidFill>
                  <a:schemeClr val="bg1"/>
                </a:solidFill>
              </a:rPr>
              <a:t>10</a:t>
            </a:r>
            <a:endParaRPr lang="en-US" sz="2800" b="1" dirty="0">
              <a:solidFill>
                <a:schemeClr val="bg1"/>
              </a:solidFill>
            </a:endParaRPr>
          </a:p>
        </p:txBody>
      </p:sp>
      <p:sp>
        <p:nvSpPr>
          <p:cNvPr id="62" name="Striped Right Arrow 61"/>
          <p:cNvSpPr/>
          <p:nvPr/>
        </p:nvSpPr>
        <p:spPr>
          <a:xfrm rot="10800000">
            <a:off x="4266541" y="3198988"/>
            <a:ext cx="1650381" cy="960495"/>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018634" y="3417626"/>
            <a:ext cx="367408" cy="523220"/>
          </a:xfrm>
          <a:prstGeom prst="rect">
            <a:avLst/>
          </a:prstGeom>
          <a:noFill/>
        </p:spPr>
        <p:txBody>
          <a:bodyPr wrap="none" rtlCol="0">
            <a:spAutoFit/>
          </a:bodyPr>
          <a:lstStyle/>
          <a:p>
            <a:r>
              <a:rPr lang="en-US" sz="2800" b="1" smtClean="0">
                <a:solidFill>
                  <a:schemeClr val="bg1"/>
                </a:solidFill>
              </a:rPr>
              <a:t>6</a:t>
            </a:r>
            <a:endParaRPr lang="en-US" sz="2800" b="1" dirty="0">
              <a:solidFill>
                <a:schemeClr val="bg1"/>
              </a:solidFill>
            </a:endParaRPr>
          </a:p>
        </p:txBody>
      </p:sp>
      <p:sp>
        <p:nvSpPr>
          <p:cNvPr id="64" name="Striped Right Arrow 63"/>
          <p:cNvSpPr/>
          <p:nvPr/>
        </p:nvSpPr>
        <p:spPr>
          <a:xfrm>
            <a:off x="6177904" y="3198988"/>
            <a:ext cx="1648800" cy="961200"/>
          </a:xfrm>
          <a:prstGeom prst="stripedRightArrow">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7</a:t>
            </a:r>
            <a:endParaRPr lang="en-US" b="1" dirty="0"/>
          </a:p>
        </p:txBody>
      </p:sp>
      <p:sp>
        <p:nvSpPr>
          <p:cNvPr id="65" name="TextBox 64"/>
          <p:cNvSpPr txBox="1"/>
          <p:nvPr/>
        </p:nvSpPr>
        <p:spPr>
          <a:xfrm>
            <a:off x="-57013" y="6638044"/>
            <a:ext cx="1030795" cy="276999"/>
          </a:xfrm>
          <a:prstGeom prst="rect">
            <a:avLst/>
          </a:prstGeom>
          <a:noFill/>
        </p:spPr>
        <p:txBody>
          <a:bodyPr wrap="none" rtlCol="0">
            <a:spAutoFit/>
          </a:bodyPr>
          <a:lstStyle/>
          <a:p>
            <a:r>
              <a:rPr lang="en-US" sz="1200" i="1" dirty="0" smtClean="0"/>
              <a:t>Sv (10</a:t>
            </a:r>
            <a:r>
              <a:rPr lang="en-US" sz="1200" i="1" baseline="30000" dirty="0" smtClean="0"/>
              <a:t>6</a:t>
            </a:r>
            <a:r>
              <a:rPr lang="en-US" sz="1200" i="1" dirty="0" smtClean="0"/>
              <a:t> m</a:t>
            </a:r>
            <a:r>
              <a:rPr lang="en-US" sz="1200" i="1" baseline="30000" dirty="0" smtClean="0"/>
              <a:t>3 </a:t>
            </a:r>
            <a:r>
              <a:rPr lang="en-US" sz="1200" i="1" dirty="0" smtClean="0"/>
              <a:t>s</a:t>
            </a:r>
            <a:r>
              <a:rPr lang="en-US" sz="1200" i="1" baseline="30000" dirty="0" smtClean="0"/>
              <a:t>-1</a:t>
            </a:r>
            <a:r>
              <a:rPr lang="en-US" sz="1200" i="1" dirty="0" smtClean="0"/>
              <a:t>)</a:t>
            </a:r>
            <a:endParaRPr lang="en-US" sz="1200" i="1" dirty="0"/>
          </a:p>
        </p:txBody>
      </p:sp>
      <p:sp>
        <p:nvSpPr>
          <p:cNvPr id="5" name="Rectangle 4"/>
          <p:cNvSpPr/>
          <p:nvPr/>
        </p:nvSpPr>
        <p:spPr>
          <a:xfrm>
            <a:off x="4577649" y="4199296"/>
            <a:ext cx="2959585" cy="105676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smtClean="0">
                <a:solidFill>
                  <a:schemeClr val="tx1"/>
                </a:solidFill>
              </a:rPr>
              <a:t>The net transport is derived by using meridional velocity data from ORA-S4 within the surface layer. Theoretically, </a:t>
            </a:r>
            <a:r>
              <a:rPr lang="en-US" sz="1200" b="1" dirty="0" smtClean="0">
                <a:solidFill>
                  <a:schemeClr val="accent3">
                    <a:lumMod val="75000"/>
                  </a:schemeClr>
                </a:solidFill>
              </a:rPr>
              <a:t>Ekman transports (derived from wind data) </a:t>
            </a:r>
            <a:r>
              <a:rPr lang="en-US" sz="1200" dirty="0" smtClean="0">
                <a:solidFill>
                  <a:schemeClr val="tx1"/>
                </a:solidFill>
              </a:rPr>
              <a:t>and </a:t>
            </a:r>
            <a:r>
              <a:rPr lang="en-US" sz="1200" b="1" dirty="0" smtClean="0">
                <a:solidFill>
                  <a:schemeClr val="accent2">
                    <a:lumMod val="60000"/>
                    <a:lumOff val="40000"/>
                  </a:schemeClr>
                </a:solidFill>
              </a:rPr>
              <a:t>geostrophic transports</a:t>
            </a:r>
            <a:r>
              <a:rPr lang="en-US" sz="1200" dirty="0" smtClean="0">
                <a:solidFill>
                  <a:schemeClr val="tx1"/>
                </a:solidFill>
              </a:rPr>
              <a:t> add up to this value.</a:t>
            </a:r>
            <a:endParaRPr lang="en-US" sz="1200" dirty="0">
              <a:solidFill>
                <a:schemeClr val="tx1"/>
              </a:solidFill>
            </a:endParaRPr>
          </a:p>
        </p:txBody>
      </p:sp>
      <p:sp>
        <p:nvSpPr>
          <p:cNvPr id="66" name="Rectangle 65">
            <a:hlinkClick r:id="rId10" action="ppaction://hlinksldjump"/>
          </p:cNvPr>
          <p:cNvSpPr/>
          <p:nvPr/>
        </p:nvSpPr>
        <p:spPr>
          <a:xfrm>
            <a:off x="1692953" y="2245539"/>
            <a:ext cx="1944000" cy="395542"/>
          </a:xfrm>
          <a:prstGeom prst="rect">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Thermocline layer geostrophic transports </a:t>
            </a:r>
            <a:endParaRPr lang="en-US" sz="1200" b="1" dirty="0">
              <a:solidFill>
                <a:schemeClr val="tx1"/>
              </a:solidFill>
            </a:endParaRPr>
          </a:p>
        </p:txBody>
      </p:sp>
      <p:sp>
        <p:nvSpPr>
          <p:cNvPr id="67" name="Rectangle 66">
            <a:hlinkClick r:id="rId11" action="ppaction://hlinksldjump"/>
          </p:cNvPr>
          <p:cNvSpPr/>
          <p:nvPr/>
        </p:nvSpPr>
        <p:spPr>
          <a:xfrm>
            <a:off x="3951643" y="2245379"/>
            <a:ext cx="1944000" cy="395702"/>
          </a:xfrm>
          <a:prstGeom prst="rect">
            <a:avLst/>
          </a:pr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a:t>
            </a:r>
            <a:r>
              <a:rPr lang="en-US" sz="1200" b="1" smtClean="0">
                <a:solidFill>
                  <a:schemeClr val="tx1"/>
                </a:solidFill>
              </a:rPr>
              <a:t>layer geostrophic transports</a:t>
            </a:r>
            <a:endParaRPr lang="en-US" sz="1200" b="1" dirty="0">
              <a:solidFill>
                <a:schemeClr val="tx1"/>
              </a:solidFill>
            </a:endParaRPr>
          </a:p>
        </p:txBody>
      </p:sp>
      <p:sp>
        <p:nvSpPr>
          <p:cNvPr id="68" name="Rectangle 67">
            <a:hlinkClick r:id="rId12" action="ppaction://hlinksldjump"/>
          </p:cNvPr>
          <p:cNvSpPr/>
          <p:nvPr/>
        </p:nvSpPr>
        <p:spPr>
          <a:xfrm>
            <a:off x="6210333" y="2245378"/>
            <a:ext cx="1944000" cy="395703"/>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Ekman transports (derived from wind products)</a:t>
            </a:r>
            <a:endParaRPr lang="en-US" sz="1200" b="1" dirty="0">
              <a:solidFill>
                <a:schemeClr val="tx1"/>
              </a:solidFill>
            </a:endParaRPr>
          </a:p>
        </p:txBody>
      </p:sp>
      <p:sp>
        <p:nvSpPr>
          <p:cNvPr id="69" name="Rectangle 68">
            <a:hlinkClick r:id="rId13" action="ppaction://hlinksldjump"/>
          </p:cNvPr>
          <p:cNvSpPr/>
          <p:nvPr/>
        </p:nvSpPr>
        <p:spPr>
          <a:xfrm>
            <a:off x="8469022" y="2245377"/>
            <a:ext cx="1960911" cy="395704"/>
          </a:xfrm>
          <a:prstGeom prst="rect">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Surface layer net transports (ORA-S4)</a:t>
            </a:r>
            <a:endParaRPr lang="en-US" sz="1200" b="1" dirty="0">
              <a:solidFill>
                <a:schemeClr val="tx1"/>
              </a:solidFill>
            </a:endParaRPr>
          </a:p>
        </p:txBody>
      </p:sp>
      <p:sp>
        <p:nvSpPr>
          <p:cNvPr id="70" name="Rectangle 69">
            <a:hlinkClick r:id="rId1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pic>
        <p:nvPicPr>
          <p:cNvPr id="71" name="Picture 7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72" name="Picture 7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74" name="Picture 7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sp>
        <p:nvSpPr>
          <p:cNvPr id="76" name="Striped Right Arrow 75"/>
          <p:cNvSpPr/>
          <p:nvPr/>
        </p:nvSpPr>
        <p:spPr>
          <a:xfrm rot="16200000">
            <a:off x="5483725" y="5829800"/>
            <a:ext cx="1147435" cy="571607"/>
          </a:xfrm>
          <a:prstGeom prst="stripedRightArrow">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901015" y="5723397"/>
            <a:ext cx="327334" cy="430887"/>
          </a:xfrm>
          <a:prstGeom prst="rect">
            <a:avLst/>
          </a:prstGeom>
          <a:noFill/>
        </p:spPr>
        <p:txBody>
          <a:bodyPr wrap="none" rtlCol="0">
            <a:spAutoFit/>
          </a:bodyPr>
          <a:lstStyle/>
          <a:p>
            <a:r>
              <a:rPr lang="en-US" sz="2200" b="1" dirty="0" smtClean="0"/>
              <a:t>2</a:t>
            </a:r>
            <a:endParaRPr lang="en-US" sz="2200" b="1" dirty="0"/>
          </a:p>
        </p:txBody>
      </p:sp>
      <p:sp>
        <p:nvSpPr>
          <p:cNvPr id="77" name="Rectangle 76"/>
          <p:cNvSpPr/>
          <p:nvPr/>
        </p:nvSpPr>
        <p:spPr>
          <a:xfrm>
            <a:off x="6332426" y="5915845"/>
            <a:ext cx="5072700" cy="908710"/>
          </a:xfrm>
          <a:prstGeom prst="rect">
            <a:avLst/>
          </a:prstGeom>
          <a:solidFill>
            <a:schemeClr val="bg1">
              <a:lumMod val="9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smtClean="0">
                <a:solidFill>
                  <a:schemeClr val="tx1"/>
                </a:solidFill>
              </a:rPr>
              <a:t>2 Sv are needed to balance the thermocline convergence of 11 Sv and the net surface layer divergence 13 Sv. The warm water return flow of the thermohaline circulation enters the thermocline layer in the tropics but previous studies suggested it to be between 6-10 Sv. Possibly, at 10°N a better resolved western boundary would also help to close the budget.</a:t>
            </a:r>
            <a:endParaRPr lang="en-US" sz="1200" dirty="0">
              <a:solidFill>
                <a:schemeClr val="tx1"/>
              </a:solidFill>
            </a:endParaRPr>
          </a:p>
        </p:txBody>
      </p:sp>
      <p:pic>
        <p:nvPicPr>
          <p:cNvPr id="60" name="Picture 5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73" name="Picture 7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75" name="Picture 7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76754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Outlook</a:t>
            </a:r>
            <a:endParaRPr lang="en-US" b="1" dirty="0">
              <a:solidFill>
                <a:schemeClr val="tx1"/>
              </a:solidFill>
            </a:endParaRPr>
          </a:p>
        </p:txBody>
      </p:sp>
      <p:sp>
        <p:nvSpPr>
          <p:cNvPr id="23" name="Rectangle 22">
            <a:hlinkClick r:id="rId9"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graphicFrame>
        <p:nvGraphicFramePr>
          <p:cNvPr id="24" name="Diagram 23"/>
          <p:cNvGraphicFramePr/>
          <p:nvPr>
            <p:extLst>
              <p:ext uri="{D42A27DB-BD31-4B8C-83A1-F6EECF244321}">
                <p14:modId xmlns:p14="http://schemas.microsoft.com/office/powerpoint/2010/main" val="1124258002"/>
              </p:ext>
            </p:extLst>
          </p:nvPr>
        </p:nvGraphicFramePr>
        <p:xfrm>
          <a:off x="1139261" y="2125018"/>
          <a:ext cx="8396330" cy="444407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5" name="Picture 24">
            <a:hlinkClick r:id="rId9"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26" name="Picture 2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28" name="Picture 2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22" name="Picture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984453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Outlook</a:t>
            </a:r>
            <a:endParaRPr lang="en-US" b="1" dirty="0">
              <a:solidFill>
                <a:schemeClr val="tx1"/>
              </a:solidFill>
            </a:endParaRPr>
          </a:p>
        </p:txBody>
      </p:sp>
      <p:sp>
        <p:nvSpPr>
          <p:cNvPr id="23" name="Rectangle 22">
            <a:hlinkClick r:id="rId9"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graphicFrame>
        <p:nvGraphicFramePr>
          <p:cNvPr id="24" name="Diagram 23"/>
          <p:cNvGraphicFramePr/>
          <p:nvPr>
            <p:extLst>
              <p:ext uri="{D42A27DB-BD31-4B8C-83A1-F6EECF244321}">
                <p14:modId xmlns:p14="http://schemas.microsoft.com/office/powerpoint/2010/main" val="1447465769"/>
              </p:ext>
            </p:extLst>
          </p:nvPr>
        </p:nvGraphicFramePr>
        <p:xfrm>
          <a:off x="1139261" y="2125018"/>
          <a:ext cx="8076928" cy="14483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7" name="Rectangle 16"/>
          <p:cNvSpPr/>
          <p:nvPr/>
        </p:nvSpPr>
        <p:spPr>
          <a:xfrm>
            <a:off x="1139261" y="3746645"/>
            <a:ext cx="10146360" cy="2569934"/>
          </a:xfrm>
          <a:prstGeom prst="rect">
            <a:avLst/>
          </a:prstGeom>
          <a:solidFill>
            <a:schemeClr val="tx2">
              <a:lumMod val="20000"/>
              <a:lumOff val="80000"/>
              <a:alpha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charset="0"/>
              <a:buChar char="•"/>
            </a:pPr>
            <a:r>
              <a:rPr lang="en-US" dirty="0" smtClean="0">
                <a:solidFill>
                  <a:schemeClr val="tx1"/>
                </a:solidFill>
              </a:rPr>
              <a:t>The layer boundaries as defined in this study substantially vary on seasonal time scales. Possible variability on longer time scales has to be considered in time series of transport estimates</a:t>
            </a:r>
          </a:p>
          <a:p>
            <a:pPr marL="285750" indent="-285750" algn="just">
              <a:buFont typeface="Arial" charset="0"/>
              <a:buChar char="•"/>
            </a:pPr>
            <a:endParaRPr lang="en-US" dirty="0">
              <a:solidFill>
                <a:schemeClr val="tx1"/>
              </a:solidFill>
            </a:endParaRPr>
          </a:p>
          <a:p>
            <a:pPr marL="285750" indent="-285750" algn="just">
              <a:buFont typeface="Arial" charset="0"/>
              <a:buChar char="•"/>
            </a:pPr>
            <a:r>
              <a:rPr lang="en-US" dirty="0" smtClean="0">
                <a:solidFill>
                  <a:schemeClr val="tx1"/>
                </a:solidFill>
              </a:rPr>
              <a:t>Future research will focus on interannual to decadal variability of the STC transport, transported water mass property anomalies (absolute salinity, conservative temperature) and layer boundaries</a:t>
            </a:r>
          </a:p>
        </p:txBody>
      </p:sp>
      <p:pic>
        <p:nvPicPr>
          <p:cNvPr id="18" name="Picture 17">
            <a:hlinkClick r:id="rId9"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19" name="Picture 1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25" name="Pictur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20" name="Picture 1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28" name="Picture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899919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Outlook</a:t>
            </a:r>
            <a:endParaRPr lang="en-US" b="1" dirty="0">
              <a:solidFill>
                <a:schemeClr val="tx1"/>
              </a:solidFill>
            </a:endParaRPr>
          </a:p>
        </p:txBody>
      </p:sp>
      <p:sp>
        <p:nvSpPr>
          <p:cNvPr id="23" name="Rectangle 22">
            <a:hlinkClick r:id="rId9"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graphicFrame>
        <p:nvGraphicFramePr>
          <p:cNvPr id="24" name="Diagram 23"/>
          <p:cNvGraphicFramePr/>
          <p:nvPr>
            <p:extLst>
              <p:ext uri="{D42A27DB-BD31-4B8C-83A1-F6EECF244321}">
                <p14:modId xmlns:p14="http://schemas.microsoft.com/office/powerpoint/2010/main" val="1258878599"/>
              </p:ext>
            </p:extLst>
          </p:nvPr>
        </p:nvGraphicFramePr>
        <p:xfrm>
          <a:off x="1139261" y="2125018"/>
          <a:ext cx="8076928" cy="14483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7" name="Rectangle 16"/>
          <p:cNvSpPr/>
          <p:nvPr/>
        </p:nvSpPr>
        <p:spPr>
          <a:xfrm>
            <a:off x="1139261" y="3746645"/>
            <a:ext cx="10146360" cy="2569934"/>
          </a:xfrm>
          <a:prstGeom prst="rect">
            <a:avLst/>
          </a:prstGeom>
          <a:solidFill>
            <a:schemeClr val="tx2">
              <a:lumMod val="20000"/>
              <a:lumOff val="80000"/>
              <a:alpha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charset="0"/>
              <a:buChar char="•"/>
            </a:pPr>
            <a:r>
              <a:rPr lang="en-US" dirty="0" smtClean="0">
                <a:solidFill>
                  <a:schemeClr val="tx1"/>
                </a:solidFill>
              </a:rPr>
              <a:t>A substantial part of STC </a:t>
            </a:r>
            <a:r>
              <a:rPr lang="en-US" dirty="0">
                <a:solidFill>
                  <a:schemeClr val="tx1"/>
                </a:solidFill>
              </a:rPr>
              <a:t>water (especially from the southern hemisphere) is </a:t>
            </a:r>
            <a:r>
              <a:rPr lang="en-US" dirty="0" smtClean="0">
                <a:solidFill>
                  <a:schemeClr val="tx1"/>
                </a:solidFill>
              </a:rPr>
              <a:t>fed into equatorial currents (e.g. the Equatorial Undercurrent) </a:t>
            </a:r>
          </a:p>
          <a:p>
            <a:pPr marL="285750" indent="-285750" algn="just">
              <a:buFont typeface="Arial" charset="0"/>
              <a:buChar char="•"/>
            </a:pPr>
            <a:endParaRPr lang="en-US" dirty="0">
              <a:solidFill>
                <a:schemeClr val="tx1"/>
              </a:solidFill>
            </a:endParaRPr>
          </a:p>
          <a:p>
            <a:pPr marL="285750" indent="-285750" algn="just">
              <a:buFont typeface="Arial" charset="0"/>
              <a:buChar char="•"/>
            </a:pPr>
            <a:r>
              <a:rPr lang="en-US" dirty="0" smtClean="0">
                <a:solidFill>
                  <a:schemeClr val="tx1"/>
                </a:solidFill>
              </a:rPr>
              <a:t>Anomalies in equatorward transport or water mass properties are propagated along the equator with the current and might impact their transport variability or their water mass characteristics</a:t>
            </a:r>
          </a:p>
          <a:p>
            <a:pPr marL="285750" indent="-285750" algn="just">
              <a:buFont typeface="Arial" charset="0"/>
              <a:buChar char="•"/>
            </a:pPr>
            <a:endParaRPr lang="en-US" dirty="0">
              <a:solidFill>
                <a:schemeClr val="tx1"/>
              </a:solidFill>
            </a:endParaRPr>
          </a:p>
        </p:txBody>
      </p:sp>
      <p:pic>
        <p:nvPicPr>
          <p:cNvPr id="18" name="Picture 17">
            <a:hlinkClick r:id="rId9"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19" name="Picture 1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25" name="Pictur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20" name="Picture 1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28" name="Picture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714274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Outlook</a:t>
            </a:r>
            <a:endParaRPr lang="en-US" b="1" dirty="0">
              <a:solidFill>
                <a:schemeClr val="tx1"/>
              </a:solidFill>
            </a:endParaRPr>
          </a:p>
        </p:txBody>
      </p:sp>
      <p:sp>
        <p:nvSpPr>
          <p:cNvPr id="23" name="Rectangle 22">
            <a:hlinkClick r:id="rId9"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graphicFrame>
        <p:nvGraphicFramePr>
          <p:cNvPr id="24" name="Diagram 23"/>
          <p:cNvGraphicFramePr/>
          <p:nvPr>
            <p:extLst>
              <p:ext uri="{D42A27DB-BD31-4B8C-83A1-F6EECF244321}">
                <p14:modId xmlns:p14="http://schemas.microsoft.com/office/powerpoint/2010/main" val="1182372236"/>
              </p:ext>
            </p:extLst>
          </p:nvPr>
        </p:nvGraphicFramePr>
        <p:xfrm>
          <a:off x="1139261" y="2125018"/>
          <a:ext cx="8076928" cy="14483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AlternateContent xmlns:mc="http://schemas.openxmlformats.org/markup-compatibility/2006" xmlns:a14="http://schemas.microsoft.com/office/drawing/2010/main">
        <mc:Choice Requires="a14">
          <p:sp>
            <p:nvSpPr>
              <p:cNvPr id="17" name="Rectangle 16"/>
              <p:cNvSpPr/>
              <p:nvPr/>
            </p:nvSpPr>
            <p:spPr>
              <a:xfrm>
                <a:off x="1139261" y="3746645"/>
                <a:ext cx="10146360" cy="2569934"/>
              </a:xfrm>
              <a:prstGeom prst="rect">
                <a:avLst/>
              </a:prstGeom>
              <a:solidFill>
                <a:schemeClr val="tx2">
                  <a:lumMod val="20000"/>
                  <a:lumOff val="80000"/>
                  <a:alpha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charset="0"/>
                  <a:buChar char="•"/>
                </a:pPr>
                <a:r>
                  <a:rPr lang="en-US" dirty="0" smtClean="0">
                    <a:solidFill>
                      <a:schemeClr val="tx1"/>
                    </a:solidFill>
                  </a:rPr>
                  <a:t>The STCs are suggested to influence SST on interannual to decadal timescales via two different possible mechanisms which have to be considered in future research:</a:t>
                </a:r>
              </a:p>
              <a:p>
                <a:pPr marL="285750" indent="-285750" algn="just">
                  <a:buFont typeface="Arial" charset="0"/>
                  <a:buChar char="•"/>
                </a:pPr>
                <a:endParaRPr lang="en-US" dirty="0">
                  <a:solidFill>
                    <a:schemeClr val="tx1"/>
                  </a:solidFill>
                </a:endParaRPr>
              </a:p>
              <a:p>
                <a:pPr marL="285750" indent="-285750" algn="just">
                  <a:buFont typeface="Arial" charset="0"/>
                  <a:buChar char="•"/>
                </a:pPr>
                <a:r>
                  <a:rPr lang="en-US" dirty="0" smtClean="0">
                    <a:solidFill>
                      <a:schemeClr val="tx1"/>
                    </a:solidFill>
                  </a:rPr>
                  <a:t>First: </a:t>
                </a:r>
                <a14:m>
                  <m:oMath xmlns:m="http://schemas.openxmlformats.org/officeDocument/2006/math">
                    <m:r>
                      <a:rPr lang="de-DE" b="0" i="1" smtClean="0">
                        <a:solidFill>
                          <a:schemeClr val="tx1"/>
                        </a:solidFill>
                        <a:latin typeface="Cambria Math" charset="0"/>
                      </a:rPr>
                      <m:t>𝑣</m:t>
                    </m:r>
                    <m:r>
                      <a:rPr lang="de-DE" b="0" i="1" smtClean="0">
                        <a:solidFill>
                          <a:schemeClr val="tx1"/>
                        </a:solidFill>
                        <a:latin typeface="Cambria Math" charset="0"/>
                      </a:rPr>
                      <m:t>′</m:t>
                    </m:r>
                    <m:acc>
                      <m:accPr>
                        <m:chr m:val="̅"/>
                        <m:ctrlPr>
                          <a:rPr lang="de-DE" b="0" i="1" smtClean="0">
                            <a:solidFill>
                              <a:schemeClr val="tx1"/>
                            </a:solidFill>
                            <a:latin typeface="Cambria Math" charset="0"/>
                          </a:rPr>
                        </m:ctrlPr>
                      </m:accPr>
                      <m:e>
                        <m:r>
                          <a:rPr lang="de-DE" b="0" i="1" smtClean="0">
                            <a:solidFill>
                              <a:schemeClr val="tx1"/>
                            </a:solidFill>
                            <a:latin typeface="Cambria Math" charset="0"/>
                          </a:rPr>
                          <m:t>𝑇</m:t>
                        </m:r>
                      </m:e>
                    </m:acc>
                  </m:oMath>
                </a14:m>
                <a:r>
                  <a:rPr lang="en-US" dirty="0" smtClean="0">
                    <a:solidFill>
                      <a:schemeClr val="tx1"/>
                    </a:solidFill>
                  </a:rPr>
                  <a:t> describes a change of meridional transport while the water mass property do not change (Kleeman et al. 1999)</a:t>
                </a:r>
              </a:p>
              <a:p>
                <a:pPr marL="285750" indent="-285750" algn="just">
                  <a:buFont typeface="Arial" charset="0"/>
                  <a:buChar char="•"/>
                </a:pPr>
                <a:endParaRPr lang="en-US" dirty="0">
                  <a:solidFill>
                    <a:schemeClr val="tx1"/>
                  </a:solidFill>
                </a:endParaRPr>
              </a:p>
              <a:p>
                <a:pPr marL="285750" indent="-285750" algn="just">
                  <a:buFont typeface="Arial" charset="0"/>
                  <a:buChar char="•"/>
                </a:pPr>
                <a:r>
                  <a:rPr lang="en-US" dirty="0" smtClean="0">
                    <a:solidFill>
                      <a:schemeClr val="tx1"/>
                    </a:solidFill>
                  </a:rPr>
                  <a:t>Second: </a:t>
                </a:r>
                <a14:m>
                  <m:oMath xmlns:m="http://schemas.openxmlformats.org/officeDocument/2006/math">
                    <m:acc>
                      <m:accPr>
                        <m:chr m:val="̅"/>
                        <m:ctrlPr>
                          <a:rPr lang="en-US" i="1" smtClean="0">
                            <a:solidFill>
                              <a:schemeClr val="tx1"/>
                            </a:solidFill>
                            <a:latin typeface="Cambria Math" charset="0"/>
                          </a:rPr>
                        </m:ctrlPr>
                      </m:accPr>
                      <m:e>
                        <m:r>
                          <a:rPr lang="de-DE" b="0" i="1" smtClean="0">
                            <a:solidFill>
                              <a:schemeClr val="tx1"/>
                            </a:solidFill>
                            <a:latin typeface="Cambria Math" charset="0"/>
                          </a:rPr>
                          <m:t>𝑣</m:t>
                        </m:r>
                      </m:e>
                    </m:acc>
                    <m:r>
                      <a:rPr lang="de-DE" b="0" i="1" smtClean="0">
                        <a:solidFill>
                          <a:schemeClr val="tx1"/>
                        </a:solidFill>
                        <a:latin typeface="Cambria Math" charset="0"/>
                      </a:rPr>
                      <m:t>𝑇</m:t>
                    </m:r>
                    <m:r>
                      <a:rPr lang="de-DE" b="0" i="1" smtClean="0">
                        <a:solidFill>
                          <a:schemeClr val="tx1"/>
                        </a:solidFill>
                        <a:latin typeface="Cambria Math" charset="0"/>
                      </a:rPr>
                      <m:t>′</m:t>
                    </m:r>
                  </m:oMath>
                </a14:m>
                <a:r>
                  <a:rPr lang="en-US" dirty="0" smtClean="0">
                    <a:solidFill>
                      <a:schemeClr val="tx1"/>
                    </a:solidFill>
                  </a:rPr>
                  <a:t> describes a water mass property anomaly with no change in transport (Gu &amp; Philander 1997) </a:t>
                </a:r>
              </a:p>
            </p:txBody>
          </p:sp>
        </mc:Choice>
        <mc:Fallback xmlns="">
          <p:sp>
            <p:nvSpPr>
              <p:cNvPr id="17" name="Rectangle 16"/>
              <p:cNvSpPr>
                <a:spLocks noRot="1" noChangeAspect="1" noMove="1" noResize="1" noEditPoints="1" noAdjustHandles="1" noChangeArrowheads="1" noChangeShapeType="1" noTextEdit="1"/>
              </p:cNvSpPr>
              <p:nvPr/>
            </p:nvSpPr>
            <p:spPr>
              <a:xfrm>
                <a:off x="1139261" y="3746645"/>
                <a:ext cx="10146360" cy="2569934"/>
              </a:xfrm>
              <a:prstGeom prst="rect">
                <a:avLst/>
              </a:prstGeom>
              <a:blipFill rotWithShape="0">
                <a:blip r:embed="rId15"/>
                <a:stretch>
                  <a:fillRect l="-360" r="-900"/>
                </a:stretch>
              </a:blipFill>
              <a:ln>
                <a:solidFill>
                  <a:schemeClr val="bg2">
                    <a:lumMod val="50000"/>
                  </a:schemeClr>
                </a:solidFill>
              </a:ln>
            </p:spPr>
            <p:txBody>
              <a:bodyPr/>
              <a:lstStyle/>
              <a:p>
                <a:r>
                  <a:rPr lang="en-US">
                    <a:noFill/>
                  </a:rPr>
                  <a:t> </a:t>
                </a:r>
              </a:p>
            </p:txBody>
          </p:sp>
        </mc:Fallback>
      </mc:AlternateContent>
      <p:pic>
        <p:nvPicPr>
          <p:cNvPr id="18" name="Picture 17">
            <a:hlinkClick r:id="rId9"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19" name="Picture 1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22" name="Picture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28" name="Picture 2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224834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65" name="Rectangle 64"/>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7" name="Rectangle 46">
            <a:hlinkClick r:id="rId3"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Summary</a:t>
            </a:r>
            <a:endParaRPr lang="en-US" b="1" dirty="0">
              <a:solidFill>
                <a:schemeClr val="tx1"/>
              </a:solidFill>
            </a:endParaRPr>
          </a:p>
        </p:txBody>
      </p:sp>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graphicFrame>
        <p:nvGraphicFramePr>
          <p:cNvPr id="9" name="Diagram 8"/>
          <p:cNvGraphicFramePr/>
          <p:nvPr>
            <p:extLst>
              <p:ext uri="{D42A27DB-BD31-4B8C-83A1-F6EECF244321}">
                <p14:modId xmlns:p14="http://schemas.microsoft.com/office/powerpoint/2010/main" val="105449842"/>
              </p:ext>
            </p:extLst>
          </p:nvPr>
        </p:nvGraphicFramePr>
        <p:xfrm>
          <a:off x="935836" y="2137198"/>
          <a:ext cx="6523743" cy="130383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9" name="Rectangle 28"/>
          <p:cNvSpPr/>
          <p:nvPr/>
        </p:nvSpPr>
        <p:spPr>
          <a:xfrm>
            <a:off x="935836" y="3726431"/>
            <a:ext cx="10468445" cy="2801369"/>
          </a:xfrm>
          <a:prstGeom prst="rect">
            <a:avLst/>
          </a:prstGeom>
          <a:solidFill>
            <a:schemeClr val="accent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dirty="0" smtClean="0">
                <a:solidFill>
                  <a:schemeClr val="tx1"/>
                </a:solidFill>
              </a:rPr>
              <a:t>STCs are shallow (upper 300 m) overturning circulations that connect subtropical subduction sites with tropical upwelling regions</a:t>
            </a:r>
          </a:p>
          <a:p>
            <a:pPr marL="285750" indent="-285750">
              <a:buFont typeface="Arial" charset="0"/>
              <a:buChar char="•"/>
            </a:pPr>
            <a:endParaRPr lang="en-US" dirty="0" smtClean="0">
              <a:solidFill>
                <a:schemeClr val="tx1"/>
              </a:solidFill>
            </a:endParaRPr>
          </a:p>
          <a:p>
            <a:pPr marL="285750" indent="-285750">
              <a:buFont typeface="Arial" charset="0"/>
              <a:buChar char="•"/>
            </a:pPr>
            <a:r>
              <a:rPr lang="en-US" dirty="0" smtClean="0">
                <a:solidFill>
                  <a:schemeClr val="tx1"/>
                </a:solidFill>
              </a:rPr>
              <a:t>This is accomplished via generally poleward water mass transport in the surface layer (Ekman transport) and equatorward transport at thermocline level (geostrophic transport)</a:t>
            </a:r>
          </a:p>
          <a:p>
            <a:pPr marL="285750" indent="-285750">
              <a:buFont typeface="Arial" charset="0"/>
              <a:buChar char="•"/>
            </a:pPr>
            <a:endParaRPr lang="en-US" dirty="0" smtClean="0">
              <a:solidFill>
                <a:schemeClr val="tx1"/>
              </a:solidFill>
            </a:endParaRPr>
          </a:p>
          <a:p>
            <a:pPr marL="285750" indent="-285750">
              <a:buFont typeface="Arial" charset="0"/>
              <a:buChar char="•"/>
            </a:pPr>
            <a:r>
              <a:rPr lang="en-US" dirty="0" smtClean="0">
                <a:solidFill>
                  <a:schemeClr val="tx1"/>
                </a:solidFill>
              </a:rPr>
              <a:t>In reality, the meridional pathways are distorted by zonal currents</a:t>
            </a:r>
          </a:p>
        </p:txBody>
      </p:sp>
      <p:sp>
        <p:nvSpPr>
          <p:cNvPr id="17" name="Rectangle 16"/>
          <p:cNvSpPr/>
          <p:nvPr/>
        </p:nvSpPr>
        <p:spPr>
          <a:xfrm>
            <a:off x="8788174" y="5542542"/>
            <a:ext cx="2170828" cy="752454"/>
          </a:xfrm>
          <a:prstGeom prst="rect">
            <a:avLst/>
          </a:prstGeom>
          <a:solidFill>
            <a:schemeClr val="accent3">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10101665" y="5817592"/>
            <a:ext cx="595977"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9040788" y="5815838"/>
            <a:ext cx="597600" cy="1163"/>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040788" y="6101722"/>
            <a:ext cx="595977"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0100042" y="6111029"/>
            <a:ext cx="597600" cy="1163"/>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966334" y="5817010"/>
            <a:ext cx="0" cy="294019"/>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0786989" y="5817592"/>
            <a:ext cx="0" cy="294019"/>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9723194" y="5817001"/>
            <a:ext cx="1324" cy="29520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0024719" y="5817592"/>
            <a:ext cx="1324" cy="29520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9875198" y="5777605"/>
            <a:ext cx="1736" cy="447407"/>
          </a:xfrm>
          <a:prstGeom prst="line">
            <a:avLst/>
          </a:prstGeom>
          <a:ln w="127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574467" y="5540606"/>
            <a:ext cx="598241" cy="246221"/>
          </a:xfrm>
          <a:prstGeom prst="rect">
            <a:avLst/>
          </a:prstGeom>
          <a:noFill/>
        </p:spPr>
        <p:txBody>
          <a:bodyPr wrap="none" rtlCol="0">
            <a:spAutoFit/>
          </a:bodyPr>
          <a:lstStyle/>
          <a:p>
            <a:r>
              <a:rPr lang="en-US" sz="1000" dirty="0" smtClean="0"/>
              <a:t>Equator</a:t>
            </a:r>
            <a:endParaRPr lang="en-US" dirty="0"/>
          </a:p>
        </p:txBody>
      </p:sp>
      <p:sp>
        <p:nvSpPr>
          <p:cNvPr id="31" name="Oval 30">
            <a:hlinkClick r:id="rId14" action="ppaction://hlinksldjump"/>
          </p:cNvPr>
          <p:cNvSpPr>
            <a:spLocks noChangeAspect="1"/>
          </p:cNvSpPr>
          <p:nvPr/>
        </p:nvSpPr>
        <p:spPr>
          <a:xfrm>
            <a:off x="933374" y="3210111"/>
            <a:ext cx="396000" cy="396000"/>
          </a:xfrm>
          <a:prstGeom prst="ellipse">
            <a:avLst/>
          </a:prstGeom>
          <a:blipFill rotWithShape="0">
            <a:blip r:embed="rId15"/>
            <a:stretch>
              <a:fillRect/>
            </a:stretch>
          </a:blipFill>
          <a:ln>
            <a:solidFill>
              <a:schemeClr val="bg2">
                <a:lumMod val="90000"/>
              </a:schemeClr>
            </a:solidFill>
          </a:ln>
        </p:spPr>
        <p:style>
          <a:lnRef idx="1">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32" name="Picture 31">
            <a:hlinkClick r:id="rId3"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3" name="Picture 3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35" name="Picture 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9" name="Picture 3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0" name="Picture 3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1" name="Picture 4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259340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65" name="Rectangle 64"/>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7" name="Rectangle 46">
            <a:hlinkClick r:id="rId3"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Summary</a:t>
            </a:r>
            <a:endParaRPr lang="en-US" b="1" dirty="0">
              <a:solidFill>
                <a:schemeClr val="tx1"/>
              </a:solidFill>
            </a:endParaRPr>
          </a:p>
        </p:txBody>
      </p:sp>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graphicFrame>
        <p:nvGraphicFramePr>
          <p:cNvPr id="9" name="Diagram 8"/>
          <p:cNvGraphicFramePr/>
          <p:nvPr>
            <p:extLst>
              <p:ext uri="{D42A27DB-BD31-4B8C-83A1-F6EECF244321}">
                <p14:modId xmlns:p14="http://schemas.microsoft.com/office/powerpoint/2010/main" val="1149713963"/>
              </p:ext>
            </p:extLst>
          </p:nvPr>
        </p:nvGraphicFramePr>
        <p:xfrm>
          <a:off x="935836" y="2137198"/>
          <a:ext cx="6523743" cy="130383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7" name="Rectangle 16"/>
          <p:cNvSpPr/>
          <p:nvPr/>
        </p:nvSpPr>
        <p:spPr>
          <a:xfrm>
            <a:off x="935836" y="3726431"/>
            <a:ext cx="10468445" cy="2801369"/>
          </a:xfrm>
          <a:prstGeom prst="rect">
            <a:avLst/>
          </a:prstGeom>
          <a:solidFill>
            <a:schemeClr val="accent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dirty="0" smtClean="0">
                <a:solidFill>
                  <a:schemeClr val="tx1"/>
                </a:solidFill>
              </a:rPr>
              <a:t>they participate in the subtropical-tropical water mass exchange and maintain the tropical thermocline</a:t>
            </a:r>
          </a:p>
          <a:p>
            <a:pPr marL="285750" indent="-285750">
              <a:buFont typeface="Arial" charset="0"/>
              <a:buChar char="•"/>
            </a:pPr>
            <a:endParaRPr lang="en-US" dirty="0">
              <a:solidFill>
                <a:schemeClr val="tx1"/>
              </a:solidFill>
            </a:endParaRPr>
          </a:p>
          <a:p>
            <a:pPr marL="285750" indent="-285750">
              <a:buFont typeface="Arial" charset="0"/>
              <a:buChar char="•"/>
            </a:pPr>
            <a:r>
              <a:rPr lang="en-US" dirty="0" smtClean="0">
                <a:solidFill>
                  <a:schemeClr val="tx1"/>
                </a:solidFill>
              </a:rPr>
              <a:t>they supply water mass to equatorial currents (e.g. EUC, NECC)</a:t>
            </a:r>
          </a:p>
          <a:p>
            <a:pPr marL="285750" indent="-285750">
              <a:buFont typeface="Arial" charset="0"/>
              <a:buChar char="•"/>
            </a:pPr>
            <a:endParaRPr lang="en-US" dirty="0">
              <a:solidFill>
                <a:schemeClr val="tx1"/>
              </a:solidFill>
            </a:endParaRPr>
          </a:p>
          <a:p>
            <a:pPr marL="285750" indent="-285750">
              <a:buFont typeface="Arial" charset="0"/>
              <a:buChar char="•"/>
            </a:pPr>
            <a:r>
              <a:rPr lang="en-US" dirty="0" smtClean="0">
                <a:solidFill>
                  <a:schemeClr val="tx1"/>
                </a:solidFill>
              </a:rPr>
              <a:t>they are suggested to impact tropical sea surface temperature (SST) on interannual to decadal time scales by </a:t>
            </a:r>
            <a:r>
              <a:rPr lang="en-US" dirty="0" err="1" smtClean="0">
                <a:solidFill>
                  <a:schemeClr val="tx1"/>
                </a:solidFill>
              </a:rPr>
              <a:t>advecting</a:t>
            </a:r>
            <a:r>
              <a:rPr lang="en-US" dirty="0" smtClean="0">
                <a:solidFill>
                  <a:schemeClr val="tx1"/>
                </a:solidFill>
              </a:rPr>
              <a:t> water mass anomalies from the subtropics to the tropics</a:t>
            </a:r>
          </a:p>
        </p:txBody>
      </p:sp>
      <p:sp>
        <p:nvSpPr>
          <p:cNvPr id="18" name="Oval 17">
            <a:hlinkClick r:id="rId14" action="ppaction://hlinksldjump"/>
          </p:cNvPr>
          <p:cNvSpPr>
            <a:spLocks noChangeAspect="1"/>
          </p:cNvSpPr>
          <p:nvPr/>
        </p:nvSpPr>
        <p:spPr>
          <a:xfrm>
            <a:off x="933374" y="1979727"/>
            <a:ext cx="396000" cy="396000"/>
          </a:xfrm>
          <a:prstGeom prst="ellipse">
            <a:avLst/>
          </a:prstGeom>
          <a:blipFill rotWithShape="0">
            <a:blip r:embed="rId15"/>
            <a:stretch>
              <a:fillRect/>
            </a:stretch>
          </a:blipFill>
          <a:ln>
            <a:solidFill>
              <a:schemeClr val="bg2">
                <a:lumMod val="90000"/>
              </a:schemeClr>
            </a:solidFill>
          </a:ln>
        </p:spPr>
        <p:style>
          <a:lnRef idx="1">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9" name="Oval 18">
            <a:hlinkClick r:id="rId16" action="ppaction://hlinksldjump"/>
          </p:cNvPr>
          <p:cNvSpPr>
            <a:spLocks noChangeAspect="1"/>
          </p:cNvSpPr>
          <p:nvPr/>
        </p:nvSpPr>
        <p:spPr>
          <a:xfrm>
            <a:off x="933374" y="3210111"/>
            <a:ext cx="396000" cy="396000"/>
          </a:xfrm>
          <a:prstGeom prst="ellipse">
            <a:avLst/>
          </a:prstGeom>
          <a:blipFill rotWithShape="0">
            <a:blip r:embed="rId15"/>
            <a:stretch>
              <a:fillRect/>
            </a:stretch>
          </a:blipFill>
          <a:ln>
            <a:solidFill>
              <a:schemeClr val="bg2">
                <a:lumMod val="90000"/>
              </a:schemeClr>
            </a:solidFill>
          </a:ln>
        </p:spPr>
        <p:style>
          <a:lnRef idx="1">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20" name="Picture 19">
            <a:hlinkClick r:id="rId3"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21" name="Picture 20">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26" name="Picture 2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27" name="Picture 2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28" name="Picture 2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16943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65" name="Rectangle 64"/>
          <p:cNvSpPr/>
          <p:nvPr/>
        </p:nvSpPr>
        <p:spPr>
          <a:xfrm>
            <a:off x="0" y="1538177"/>
            <a:ext cx="12192000" cy="5085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7" name="Rectangle 46">
            <a:hlinkClick r:id="rId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Summary</a:t>
            </a:r>
            <a:endParaRPr lang="en-US" b="1" dirty="0">
              <a:solidFill>
                <a:schemeClr val="tx1"/>
              </a:solidFill>
            </a:endParaRPr>
          </a:p>
        </p:txBody>
      </p:sp>
      <p:sp>
        <p:nvSpPr>
          <p:cNvPr id="48" name="Rectangle 47">
            <a:hlinkClick r:id="rId5"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6"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7"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Data</a:t>
            </a:r>
            <a:endParaRPr lang="en-US" dirty="0">
              <a:solidFill>
                <a:schemeClr val="bg1">
                  <a:lumMod val="50000"/>
                </a:schemeClr>
              </a:solidFill>
            </a:endParaRPr>
          </a:p>
        </p:txBody>
      </p:sp>
      <p:sp>
        <p:nvSpPr>
          <p:cNvPr id="51" name="Rectangle 50">
            <a:hlinkClick r:id="rId8"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9"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graphicFrame>
        <p:nvGraphicFramePr>
          <p:cNvPr id="9" name="Diagram 8"/>
          <p:cNvGraphicFramePr/>
          <p:nvPr>
            <p:extLst>
              <p:ext uri="{D42A27DB-BD31-4B8C-83A1-F6EECF244321}">
                <p14:modId xmlns:p14="http://schemas.microsoft.com/office/powerpoint/2010/main" val="1328707121"/>
              </p:ext>
            </p:extLst>
          </p:nvPr>
        </p:nvGraphicFramePr>
        <p:xfrm>
          <a:off x="935836" y="2137198"/>
          <a:ext cx="6523743" cy="130383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7" name="Rectangle 16"/>
          <p:cNvSpPr/>
          <p:nvPr/>
        </p:nvSpPr>
        <p:spPr>
          <a:xfrm>
            <a:off x="935836" y="3726431"/>
            <a:ext cx="10468445" cy="2801369"/>
          </a:xfrm>
          <a:prstGeom prst="rect">
            <a:avLst/>
          </a:prstGeom>
          <a:solidFill>
            <a:schemeClr val="accent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dirty="0" smtClean="0">
                <a:solidFill>
                  <a:schemeClr val="tx1"/>
                </a:solidFill>
              </a:rPr>
              <a:t>The interface between the equatorward </a:t>
            </a:r>
            <a:r>
              <a:rPr lang="en-US" dirty="0">
                <a:solidFill>
                  <a:schemeClr val="tx1"/>
                </a:solidFill>
              </a:rPr>
              <a:t>and poleward </a:t>
            </a:r>
            <a:r>
              <a:rPr lang="en-US" dirty="0" smtClean="0">
                <a:solidFill>
                  <a:schemeClr val="tx1"/>
                </a:solidFill>
              </a:rPr>
              <a:t>branches of the STCs is defined (seasonally varying Ekman depth) as well as the lower boundary of the equatorward branches (26 kg m</a:t>
            </a:r>
            <a:r>
              <a:rPr lang="en-US" baseline="30000" dirty="0" smtClean="0">
                <a:solidFill>
                  <a:schemeClr val="tx1"/>
                </a:solidFill>
              </a:rPr>
              <a:t>-3</a:t>
            </a:r>
            <a:r>
              <a:rPr lang="en-US" dirty="0" smtClean="0">
                <a:solidFill>
                  <a:schemeClr val="tx1"/>
                </a:solidFill>
              </a:rPr>
              <a:t> isopycnal) at two sections along 10°N/S.</a:t>
            </a:r>
          </a:p>
          <a:p>
            <a:pPr marL="285750" indent="-285750">
              <a:buFont typeface="Arial" charset="0"/>
              <a:buChar char="•"/>
            </a:pPr>
            <a:endParaRPr lang="en-US" dirty="0">
              <a:solidFill>
                <a:schemeClr val="tx1"/>
              </a:solidFill>
            </a:endParaRPr>
          </a:p>
          <a:p>
            <a:pPr marL="285750" indent="-285750">
              <a:buFont typeface="Arial" charset="0"/>
              <a:buChar char="•"/>
            </a:pPr>
            <a:r>
              <a:rPr lang="en-US" dirty="0" smtClean="0">
                <a:solidFill>
                  <a:schemeClr val="tx1"/>
                </a:solidFill>
              </a:rPr>
              <a:t>Asymmetric transport convergence in the thermocline layer (</a:t>
            </a:r>
            <a:r>
              <a:rPr lang="de-DE" dirty="0" smtClean="0">
                <a:solidFill>
                  <a:schemeClr val="tx1"/>
                </a:solidFill>
              </a:rPr>
              <a:t>~11 Sv)</a:t>
            </a:r>
            <a:r>
              <a:rPr lang="en-US" dirty="0" smtClean="0">
                <a:solidFill>
                  <a:schemeClr val="tx1"/>
                </a:solidFill>
              </a:rPr>
              <a:t> </a:t>
            </a:r>
            <a:r>
              <a:rPr lang="en-US" dirty="0">
                <a:solidFill>
                  <a:schemeClr val="tx1"/>
                </a:solidFill>
              </a:rPr>
              <a:t>is accompanied by symmetric Ekman divergence </a:t>
            </a:r>
            <a:r>
              <a:rPr lang="en-US" dirty="0" smtClean="0">
                <a:solidFill>
                  <a:schemeClr val="tx1"/>
                </a:solidFill>
              </a:rPr>
              <a:t>(</a:t>
            </a:r>
            <a:r>
              <a:rPr lang="de-DE" dirty="0" smtClean="0">
                <a:solidFill>
                  <a:schemeClr val="tx1"/>
                </a:solidFill>
              </a:rPr>
              <a:t>~20 Sv) </a:t>
            </a:r>
            <a:r>
              <a:rPr lang="en-US" dirty="0" smtClean="0">
                <a:solidFill>
                  <a:schemeClr val="tx1"/>
                </a:solidFill>
              </a:rPr>
              <a:t>and</a:t>
            </a:r>
            <a:r>
              <a:rPr lang="de-DE" dirty="0" smtClean="0">
                <a:solidFill>
                  <a:schemeClr val="tx1"/>
                </a:solidFill>
              </a:rPr>
              <a:t> </a:t>
            </a:r>
            <a:r>
              <a:rPr lang="en-US" dirty="0" smtClean="0">
                <a:solidFill>
                  <a:schemeClr val="tx1"/>
                </a:solidFill>
              </a:rPr>
              <a:t>geostrophic transport convergence </a:t>
            </a:r>
            <a:r>
              <a:rPr lang="de-DE" dirty="0" smtClean="0">
                <a:solidFill>
                  <a:schemeClr val="tx1"/>
                </a:solidFill>
              </a:rPr>
              <a:t>(~7 Sv) </a:t>
            </a:r>
            <a:r>
              <a:rPr lang="en-US" dirty="0" smtClean="0">
                <a:solidFill>
                  <a:schemeClr val="tx1"/>
                </a:solidFill>
              </a:rPr>
              <a:t>in </a:t>
            </a:r>
            <a:r>
              <a:rPr lang="en-US" dirty="0">
                <a:solidFill>
                  <a:schemeClr val="tx1"/>
                </a:solidFill>
              </a:rPr>
              <a:t>the surface layer</a:t>
            </a:r>
            <a:r>
              <a:rPr lang="en-US" dirty="0" smtClean="0">
                <a:solidFill>
                  <a:schemeClr val="tx1"/>
                </a:solidFill>
              </a:rPr>
              <a:t>.</a:t>
            </a:r>
          </a:p>
          <a:p>
            <a:pPr marL="285750" indent="-285750">
              <a:buFont typeface="Arial" charset="0"/>
              <a:buChar char="•"/>
            </a:pPr>
            <a:endParaRPr lang="en-US" dirty="0">
              <a:solidFill>
                <a:schemeClr val="tx1"/>
              </a:solidFill>
            </a:endParaRPr>
          </a:p>
          <a:p>
            <a:pPr marL="285750" indent="-285750">
              <a:buFont typeface="Arial" charset="0"/>
              <a:buChar char="•"/>
            </a:pPr>
            <a:r>
              <a:rPr lang="en-US" dirty="0" smtClean="0">
                <a:solidFill>
                  <a:schemeClr val="tx1"/>
                </a:solidFill>
              </a:rPr>
              <a:t>Mean </a:t>
            </a:r>
            <a:r>
              <a:rPr lang="en-US" dirty="0">
                <a:solidFill>
                  <a:schemeClr val="tx1"/>
                </a:solidFill>
              </a:rPr>
              <a:t>transport estimates from </a:t>
            </a:r>
            <a:r>
              <a:rPr lang="en-US" dirty="0" smtClean="0">
                <a:solidFill>
                  <a:schemeClr val="tx1"/>
                </a:solidFill>
              </a:rPr>
              <a:t>ARGO based observations are able to reproduce and confirm </a:t>
            </a:r>
            <a:r>
              <a:rPr lang="en-US" dirty="0">
                <a:solidFill>
                  <a:schemeClr val="tx1"/>
                </a:solidFill>
              </a:rPr>
              <a:t>earlier results and allow for more detailed picture.</a:t>
            </a:r>
            <a:endParaRPr lang="en-US" dirty="0" smtClean="0">
              <a:solidFill>
                <a:schemeClr val="tx1"/>
              </a:solidFill>
            </a:endParaRPr>
          </a:p>
        </p:txBody>
      </p:sp>
      <p:sp>
        <p:nvSpPr>
          <p:cNvPr id="20" name="Oval 19">
            <a:hlinkClick r:id="rId15" action="ppaction://hlinksldjump"/>
          </p:cNvPr>
          <p:cNvSpPr>
            <a:spLocks noChangeAspect="1"/>
          </p:cNvSpPr>
          <p:nvPr/>
        </p:nvSpPr>
        <p:spPr>
          <a:xfrm>
            <a:off x="933374" y="1979727"/>
            <a:ext cx="396000" cy="396000"/>
          </a:xfrm>
          <a:prstGeom prst="ellipse">
            <a:avLst/>
          </a:prstGeom>
          <a:blipFill rotWithShape="0">
            <a:blip r:embed="rId16"/>
            <a:stretch>
              <a:fillRect/>
            </a:stretch>
          </a:blipFill>
          <a:ln>
            <a:solidFill>
              <a:schemeClr val="bg2">
                <a:lumMod val="90000"/>
              </a:schemeClr>
            </a:solidFill>
          </a:ln>
        </p:spPr>
        <p:style>
          <a:lnRef idx="1">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22" name="Picture 21">
            <a:hlinkClick r:id="rId4"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23" name="Picture 2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24" name="Picture 2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28" name="Picture 2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29" name="Picture 2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744679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298" y="3121836"/>
            <a:ext cx="1670299" cy="1666612"/>
          </a:xfrm>
          <a:prstGeom prst="rect">
            <a:avLst/>
          </a:prstGeom>
        </p:spPr>
      </p:pic>
      <p:sp>
        <p:nvSpPr>
          <p:cNvPr id="25" name="Rectangle 24"/>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7" name="Rectangle 46">
            <a:hlinkClick r:id="rId4"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sp>
        <p:nvSpPr>
          <p:cNvPr id="48" name="Rectangle 47">
            <a:hlinkClick r:id="rId5"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6"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7"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Data</a:t>
            </a:r>
            <a:endParaRPr lang="en-US" b="1" dirty="0">
              <a:solidFill>
                <a:schemeClr val="tx1"/>
              </a:solidFill>
            </a:endParaRPr>
          </a:p>
        </p:txBody>
      </p:sp>
      <p:sp>
        <p:nvSpPr>
          <p:cNvPr id="51" name="Rectangle 50">
            <a:hlinkClick r:id="rId8"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9"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19" name="Straight Connector 18"/>
          <p:cNvCxnSpPr/>
          <p:nvPr/>
        </p:nvCxnSpPr>
        <p:spPr>
          <a:xfrm flipH="1" flipV="1">
            <a:off x="3054325" y="1943796"/>
            <a:ext cx="1058" cy="762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046882"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07128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009210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026640"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223493" y="2669020"/>
            <a:ext cx="3492751" cy="369332"/>
          </a:xfrm>
          <a:prstGeom prst="rect">
            <a:avLst/>
          </a:prstGeom>
          <a:noFill/>
        </p:spPr>
        <p:txBody>
          <a:bodyPr wrap="none" rtlCol="0">
            <a:spAutoFit/>
          </a:bodyPr>
          <a:lstStyle/>
          <a:p>
            <a:r>
              <a:rPr lang="en-US" smtClean="0"/>
              <a:t>Ocean Reanalysis (ECMWF ORA-S4)</a:t>
            </a:r>
            <a:endParaRPr lang="en-US" dirty="0"/>
          </a:p>
        </p:txBody>
      </p:sp>
      <p:sp>
        <p:nvSpPr>
          <p:cNvPr id="30" name="TextBox 29"/>
          <p:cNvSpPr txBox="1"/>
          <p:nvPr/>
        </p:nvSpPr>
        <p:spPr>
          <a:xfrm>
            <a:off x="8321713" y="2602361"/>
            <a:ext cx="2639120" cy="369332"/>
          </a:xfrm>
          <a:prstGeom prst="rect">
            <a:avLst/>
          </a:prstGeom>
          <a:noFill/>
        </p:spPr>
        <p:txBody>
          <a:bodyPr wrap="none" rtlCol="0">
            <a:spAutoFit/>
          </a:bodyPr>
          <a:lstStyle/>
          <a:p>
            <a:r>
              <a:rPr lang="en-US" dirty="0" smtClean="0"/>
              <a:t>ARGO </a:t>
            </a:r>
            <a:r>
              <a:rPr lang="en-US" smtClean="0"/>
              <a:t>based climatologies</a:t>
            </a:r>
            <a:endParaRPr lang="en-US" dirty="0"/>
          </a:p>
        </p:txBody>
      </p:sp>
      <p:sp>
        <p:nvSpPr>
          <p:cNvPr id="31" name="TextBox 30"/>
          <p:cNvSpPr txBox="1"/>
          <p:nvPr/>
        </p:nvSpPr>
        <p:spPr>
          <a:xfrm>
            <a:off x="541922" y="2752504"/>
            <a:ext cx="1567545" cy="369332"/>
          </a:xfrm>
          <a:prstGeom prst="rect">
            <a:avLst/>
          </a:prstGeom>
          <a:noFill/>
        </p:spPr>
        <p:txBody>
          <a:bodyPr wrap="none" rtlCol="0">
            <a:spAutoFit/>
          </a:bodyPr>
          <a:lstStyle/>
          <a:p>
            <a:r>
              <a:rPr lang="en-US" dirty="0" smtClean="0"/>
              <a:t>Wind products</a:t>
            </a:r>
            <a:endParaRPr lang="en-US" dirty="0"/>
          </a:p>
        </p:txBody>
      </p:sp>
      <p:sp>
        <p:nvSpPr>
          <p:cNvPr id="32" name="TextBox 31"/>
          <p:cNvSpPr txBox="1"/>
          <p:nvPr/>
        </p:nvSpPr>
        <p:spPr>
          <a:xfrm>
            <a:off x="2887335" y="6236559"/>
            <a:ext cx="1459054" cy="369332"/>
          </a:xfrm>
          <a:prstGeom prst="rect">
            <a:avLst/>
          </a:prstGeom>
          <a:noFill/>
        </p:spPr>
        <p:txBody>
          <a:bodyPr wrap="none" rtlCol="0">
            <a:spAutoFit/>
          </a:bodyPr>
          <a:lstStyle/>
          <a:p>
            <a:r>
              <a:rPr lang="en-US" dirty="0" smtClean="0"/>
              <a:t>Ship sections </a:t>
            </a:r>
            <a:endParaRPr lang="en-US" dirty="0"/>
          </a:p>
        </p:txBody>
      </p:sp>
      <p:sp>
        <p:nvSpPr>
          <p:cNvPr id="7" name="AutoShape 2" descr="ata:image/png;base64,iVBORw0KGgoAAAANSUhEUgAAAVEAAACVCAMAAADWpjlmAAAAhFBMVEX///8AAADf39/U1NSmpqZeXl7"/>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5590" y="5156621"/>
            <a:ext cx="2442544" cy="10799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9058" y="3246021"/>
            <a:ext cx="1386566" cy="1386566"/>
          </a:xfrm>
          <a:prstGeom prst="rect">
            <a:avLst/>
          </a:prstGeom>
        </p:spPr>
      </p:pic>
      <p:sp>
        <p:nvSpPr>
          <p:cNvPr id="13" name="Rectangle 12">
            <a:hlinkClick r:id="rId12" action="ppaction://hlinksldjump"/>
          </p:cNvPr>
          <p:cNvSpPr/>
          <p:nvPr/>
        </p:nvSpPr>
        <p:spPr>
          <a:xfrm>
            <a:off x="352776" y="2602361"/>
            <a:ext cx="1978595" cy="227676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hlinkClick r:id="rId13" action="ppaction://hlinksldjump"/>
          </p:cNvPr>
          <p:cNvSpPr/>
          <p:nvPr/>
        </p:nvSpPr>
        <p:spPr>
          <a:xfrm>
            <a:off x="2312665" y="5122097"/>
            <a:ext cx="2657204" cy="15132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hlinkClick r:id="rId14" action="ppaction://hlinksldjump"/>
          </p:cNvPr>
          <p:cNvSpPr/>
          <p:nvPr/>
        </p:nvSpPr>
        <p:spPr>
          <a:xfrm>
            <a:off x="7266339" y="2642317"/>
            <a:ext cx="4843427" cy="259397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5" action="ppaction://hlinksldjump"/>
          </p:cNvPr>
          <p:cNvSpPr/>
          <p:nvPr/>
        </p:nvSpPr>
        <p:spPr>
          <a:xfrm>
            <a:off x="4102881"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Absolute Salinity</a:t>
            </a:r>
            <a:endParaRPr lang="en-US" sz="1200" dirty="0">
              <a:solidFill>
                <a:schemeClr val="tx1"/>
              </a:solidFill>
            </a:endParaRPr>
          </a:p>
        </p:txBody>
      </p:sp>
      <p:sp>
        <p:nvSpPr>
          <p:cNvPr id="17" name="Rectangle 16">
            <a:hlinkClick r:id="rId16" action="ppaction://hlinksldjump"/>
          </p:cNvPr>
          <p:cNvSpPr/>
          <p:nvPr/>
        </p:nvSpPr>
        <p:spPr>
          <a:xfrm>
            <a:off x="6120540" y="2008434"/>
            <a:ext cx="1945581"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Conservative Temperature</a:t>
            </a:r>
            <a:endParaRPr lang="en-US" sz="1200" dirty="0">
              <a:solidFill>
                <a:schemeClr val="tx1"/>
              </a:solidFill>
            </a:endParaRPr>
          </a:p>
        </p:txBody>
      </p:sp>
      <p:sp>
        <p:nvSpPr>
          <p:cNvPr id="23" name="Rectangle 22">
            <a:hlinkClick r:id="rId7" action="ppaction://hlinksldjump"/>
          </p:cNvPr>
          <p:cNvSpPr/>
          <p:nvPr/>
        </p:nvSpPr>
        <p:spPr>
          <a:xfrm>
            <a:off x="2085222"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Data sets</a:t>
            </a:r>
            <a:endParaRPr lang="en-US" sz="1200" b="1" dirty="0">
              <a:solidFill>
                <a:schemeClr val="tx1"/>
              </a:solidFill>
            </a:endParaRPr>
          </a:p>
        </p:txBody>
      </p:sp>
      <p:sp>
        <p:nvSpPr>
          <p:cNvPr id="16" name="Rectangle 15">
            <a:hlinkClick r:id="rId17" action="ppaction://hlinksldjump"/>
          </p:cNvPr>
          <p:cNvSpPr/>
          <p:nvPr/>
        </p:nvSpPr>
        <p:spPr>
          <a:xfrm>
            <a:off x="8146527" y="2008434"/>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Geostrophic velocity</a:t>
            </a:r>
            <a:endParaRPr lang="en-US" sz="1200" dirty="0">
              <a:solidFill>
                <a:schemeClr val="tx1"/>
              </a:solidFill>
            </a:endParaRPr>
          </a:p>
        </p:txBody>
      </p:sp>
      <p:sp>
        <p:nvSpPr>
          <p:cNvPr id="18" name="Rectangle 17">
            <a:hlinkClick r:id="rId18" action="ppaction://hlinksldjump"/>
          </p:cNvPr>
          <p:cNvSpPr/>
          <p:nvPr/>
        </p:nvSpPr>
        <p:spPr>
          <a:xfrm>
            <a:off x="10165766" y="2012375"/>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11.5°S ship section</a:t>
            </a:r>
            <a:endParaRPr lang="en-US" sz="1200" dirty="0">
              <a:solidFill>
                <a:schemeClr val="tx1"/>
              </a:solidFill>
            </a:endParaRPr>
          </a:p>
        </p:txBody>
      </p:sp>
      <p:sp>
        <p:nvSpPr>
          <p:cNvPr id="39" name="Rectangle 38">
            <a:hlinkClick r:id="rId19" action="ppaction://hlinksldjump"/>
          </p:cNvPr>
          <p:cNvSpPr/>
          <p:nvPr/>
        </p:nvSpPr>
        <p:spPr>
          <a:xfrm>
            <a:off x="3131180" y="2595191"/>
            <a:ext cx="3677378" cy="227676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hlinkClick r:id="rId4"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43" name="Picture 4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14" name="Picture 1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32415" y="3024195"/>
            <a:ext cx="4718899" cy="2157727"/>
          </a:xfrm>
          <a:prstGeom prst="rect">
            <a:avLst/>
          </a:prstGeom>
        </p:spPr>
      </p:pic>
      <p:pic>
        <p:nvPicPr>
          <p:cNvPr id="45" name="Picture 4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44" name="Picture 43"/>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54" name="Picture 5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55" name="Picture 5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959382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1538177"/>
            <a:ext cx="12192000" cy="8212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57307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11466" y="1"/>
            <a:ext cx="6478291" cy="984142"/>
          </a:xfrm>
        </p:spPr>
        <p:txBody>
          <a:bodyPr>
            <a:normAutofit fontScale="90000"/>
          </a:bodyPr>
          <a:lstStyle/>
          <a:p>
            <a:r>
              <a:rPr lang="en-US" sz="3600" dirty="0" smtClean="0">
                <a:latin typeface="+mn-lt"/>
              </a:rPr>
              <a:t>The Atlantic Subtropical Cells inferred from observations</a:t>
            </a:r>
            <a:endParaRPr lang="en-US" sz="3600" dirty="0">
              <a:latin typeface="+mn-lt"/>
            </a:endParaRPr>
          </a:p>
        </p:txBody>
      </p:sp>
      <p:sp>
        <p:nvSpPr>
          <p:cNvPr id="3" name="Subtitle 2"/>
          <p:cNvSpPr>
            <a:spLocks noGrp="1"/>
          </p:cNvSpPr>
          <p:nvPr>
            <p:ph type="subTitle" idx="1"/>
          </p:nvPr>
        </p:nvSpPr>
        <p:spPr>
          <a:xfrm>
            <a:off x="-119866" y="984143"/>
            <a:ext cx="12127423" cy="672856"/>
          </a:xfrm>
        </p:spPr>
        <p:txBody>
          <a:bodyPr>
            <a:normAutofit/>
          </a:bodyPr>
          <a:lstStyle/>
          <a:p>
            <a:r>
              <a:rPr lang="en-US" sz="1400" b="1" dirty="0" smtClean="0"/>
              <a:t>Franz Philip Tuchen </a:t>
            </a:r>
            <a:r>
              <a:rPr lang="en-US" sz="1400" baseline="30000" dirty="0" smtClean="0"/>
              <a:t>1</a:t>
            </a:r>
            <a:r>
              <a:rPr lang="en-US" sz="1400" dirty="0" smtClean="0"/>
              <a:t>, Joke F. Lübbecke </a:t>
            </a:r>
            <a:r>
              <a:rPr lang="en-US" sz="1400" baseline="30000" dirty="0" smtClean="0"/>
              <a:t>1,2</a:t>
            </a:r>
            <a:r>
              <a:rPr lang="en-US" sz="1400" dirty="0" smtClean="0"/>
              <a:t>, Sunke Schmidtko </a:t>
            </a:r>
            <a:r>
              <a:rPr lang="en-US" sz="1400" baseline="30000" dirty="0" smtClean="0"/>
              <a:t>1</a:t>
            </a:r>
            <a:r>
              <a:rPr lang="en-US" sz="1400" dirty="0" smtClean="0"/>
              <a:t>, Rebecca Hummels </a:t>
            </a:r>
            <a:r>
              <a:rPr lang="en-US" sz="1400" baseline="30000" dirty="0" smtClean="0"/>
              <a:t>1</a:t>
            </a:r>
            <a:r>
              <a:rPr lang="en-US" sz="1400" dirty="0" smtClean="0"/>
              <a:t>, and Claus W. Böning </a:t>
            </a:r>
            <a:r>
              <a:rPr lang="en-US" sz="1400" baseline="30000" dirty="0" smtClean="0"/>
              <a:t>1,2</a:t>
            </a:r>
          </a:p>
          <a:p>
            <a:r>
              <a:rPr lang="en-US" sz="1100" i="1" baseline="30000" dirty="0" smtClean="0"/>
              <a:t>1 </a:t>
            </a:r>
            <a:r>
              <a:rPr lang="en-US" sz="1100" i="1" dirty="0" smtClean="0"/>
              <a:t>GEOMAR Helmholtz Centre for Ocean Research, Kiel, Germany ,  </a:t>
            </a:r>
            <a:r>
              <a:rPr lang="en-US" sz="1100" i="1" baseline="30000" dirty="0" smtClean="0"/>
              <a:t>2 </a:t>
            </a:r>
            <a:r>
              <a:rPr lang="en-US" sz="1100" i="1" dirty="0" smtClean="0"/>
              <a:t>Christian-Albrechts-</a:t>
            </a:r>
            <a:r>
              <a:rPr lang="en-US" sz="1100" i="1" dirty="0" err="1" smtClean="0"/>
              <a:t>Universität</a:t>
            </a:r>
            <a:r>
              <a:rPr lang="en-US" sz="1100" i="1" dirty="0" smtClean="0"/>
              <a:t> </a:t>
            </a:r>
            <a:r>
              <a:rPr lang="en-US" sz="1100" i="1" dirty="0" err="1" smtClean="0"/>
              <a:t>zu</a:t>
            </a:r>
            <a:r>
              <a:rPr lang="en-US" sz="1100" i="1" dirty="0" smtClean="0"/>
              <a:t> Kiel, Germany</a:t>
            </a:r>
            <a:endParaRPr lang="en-US" sz="1100" i="1" baseline="30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88" y="162929"/>
            <a:ext cx="2438278" cy="1247219"/>
          </a:xfrm>
          <a:prstGeom prst="rect">
            <a:avLst/>
          </a:prstGeom>
        </p:spPr>
      </p:pic>
      <p:sp>
        <p:nvSpPr>
          <p:cNvPr id="47" name="Rectangle 46">
            <a:hlinkClick r:id="rId3" action="ppaction://hlinksldjump"/>
          </p:cNvPr>
          <p:cNvSpPr/>
          <p:nvPr/>
        </p:nvSpPr>
        <p:spPr>
          <a:xfrm>
            <a:off x="58977" y="1649328"/>
            <a:ext cx="1944000" cy="294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Summary</a:t>
            </a:r>
            <a:endParaRPr lang="en-US" dirty="0">
              <a:solidFill>
                <a:schemeClr val="bg1">
                  <a:lumMod val="50000"/>
                </a:schemeClr>
              </a:solidFill>
            </a:endParaRPr>
          </a:p>
        </p:txBody>
      </p:sp>
      <p:sp>
        <p:nvSpPr>
          <p:cNvPr id="48" name="Rectangle 47">
            <a:hlinkClick r:id="rId4" action="ppaction://hlinksldjump"/>
          </p:cNvPr>
          <p:cNvSpPr/>
          <p:nvPr/>
        </p:nvSpPr>
        <p:spPr>
          <a:xfrm>
            <a:off x="8146267" y="1649328"/>
            <a:ext cx="1944000" cy="29446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STC schematic</a:t>
            </a:r>
            <a:endParaRPr lang="en-US" dirty="0">
              <a:solidFill>
                <a:schemeClr val="bg1">
                  <a:lumMod val="50000"/>
                </a:schemeClr>
              </a:solidFill>
            </a:endParaRPr>
          </a:p>
        </p:txBody>
      </p:sp>
      <p:sp>
        <p:nvSpPr>
          <p:cNvPr id="49" name="Rectangle 48">
            <a:hlinkClick r:id="rId5" action="ppaction://hlinksldjump"/>
          </p:cNvPr>
          <p:cNvSpPr/>
          <p:nvPr/>
        </p:nvSpPr>
        <p:spPr>
          <a:xfrm>
            <a:off x="6127028" y="1649328"/>
            <a:ext cx="1944000" cy="29446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Thermocline layer</a:t>
            </a:r>
            <a:endParaRPr lang="en-US" dirty="0">
              <a:solidFill>
                <a:schemeClr val="bg1">
                  <a:lumMod val="50000"/>
                </a:schemeClr>
              </a:solidFill>
            </a:endParaRPr>
          </a:p>
        </p:txBody>
      </p:sp>
      <p:sp>
        <p:nvSpPr>
          <p:cNvPr id="50" name="Rectangle 49">
            <a:hlinkClick r:id="rId6" action="ppaction://hlinksldjump"/>
          </p:cNvPr>
          <p:cNvSpPr/>
          <p:nvPr/>
        </p:nvSpPr>
        <p:spPr>
          <a:xfrm>
            <a:off x="2083383" y="1649328"/>
            <a:ext cx="1944000" cy="2944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Data</a:t>
            </a:r>
            <a:endParaRPr lang="en-US" b="1" dirty="0">
              <a:solidFill>
                <a:schemeClr val="tx1"/>
              </a:solidFill>
            </a:endParaRPr>
          </a:p>
        </p:txBody>
      </p:sp>
      <p:sp>
        <p:nvSpPr>
          <p:cNvPr id="51" name="Rectangle 50">
            <a:hlinkClick r:id="rId7" action="ppaction://hlinksldjump"/>
          </p:cNvPr>
          <p:cNvSpPr/>
          <p:nvPr/>
        </p:nvSpPr>
        <p:spPr>
          <a:xfrm>
            <a:off x="4102622" y="1649328"/>
            <a:ext cx="1944000" cy="29446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Surface layer</a:t>
            </a:r>
            <a:endParaRPr lang="en-US" dirty="0">
              <a:solidFill>
                <a:schemeClr val="bg1">
                  <a:lumMod val="50000"/>
                </a:schemeClr>
              </a:solidFill>
            </a:endParaRPr>
          </a:p>
        </p:txBody>
      </p:sp>
      <p:sp>
        <p:nvSpPr>
          <p:cNvPr id="52" name="Rectangle 51">
            <a:hlinkClick r:id="rId8" action="ppaction://hlinksldjump"/>
          </p:cNvPr>
          <p:cNvSpPr/>
          <p:nvPr/>
        </p:nvSpPr>
        <p:spPr>
          <a:xfrm>
            <a:off x="10165766" y="1649328"/>
            <a:ext cx="1944000" cy="294468"/>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50000"/>
                  </a:schemeClr>
                </a:solidFill>
              </a:rPr>
              <a:t>Outlook</a:t>
            </a:r>
            <a:endParaRPr lang="en-US" dirty="0">
              <a:solidFill>
                <a:schemeClr val="bg1">
                  <a:lumMod val="50000"/>
                </a:schemeClr>
              </a:solidFill>
            </a:endParaRPr>
          </a:p>
        </p:txBody>
      </p:sp>
      <p:cxnSp>
        <p:nvCxnSpPr>
          <p:cNvPr id="19" name="Straight Connector 18"/>
          <p:cNvCxnSpPr/>
          <p:nvPr/>
        </p:nvCxnSpPr>
        <p:spPr>
          <a:xfrm flipH="1" flipV="1">
            <a:off x="3054325" y="1943796"/>
            <a:ext cx="1058" cy="762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046882"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07128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0092108"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026640" y="2155668"/>
            <a:ext cx="73658" cy="78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41922" y="2752504"/>
            <a:ext cx="1567545" cy="369332"/>
          </a:xfrm>
          <a:prstGeom prst="rect">
            <a:avLst/>
          </a:prstGeom>
          <a:noFill/>
        </p:spPr>
        <p:txBody>
          <a:bodyPr wrap="none" rtlCol="0">
            <a:spAutoFit/>
          </a:bodyPr>
          <a:lstStyle/>
          <a:p>
            <a:r>
              <a:rPr lang="en-US" dirty="0" smtClean="0"/>
              <a:t>Wind products</a:t>
            </a:r>
            <a:endParaRPr lang="en-US" dirty="0"/>
          </a:p>
        </p:txBody>
      </p:sp>
      <p:sp>
        <p:nvSpPr>
          <p:cNvPr id="7" name="AutoShape 2" descr="ata:image/png;base64,iVBORw0KGgoAAAANSUhEUgAAAVEAAACVCAMAAADWpjlmAAAAhFBMVEX///8AAADf39/U1NSmpqZeXl7"/>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058" y="3246021"/>
            <a:ext cx="1386566" cy="1386566"/>
          </a:xfrm>
          <a:prstGeom prst="rect">
            <a:avLst/>
          </a:prstGeom>
        </p:spPr>
      </p:pic>
      <p:sp>
        <p:nvSpPr>
          <p:cNvPr id="13" name="Rectangle 12">
            <a:hlinkClick r:id="rId6" action="ppaction://hlinksldjump"/>
          </p:cNvPr>
          <p:cNvSpPr/>
          <p:nvPr/>
        </p:nvSpPr>
        <p:spPr>
          <a:xfrm>
            <a:off x="352776" y="2602361"/>
            <a:ext cx="1978595" cy="227676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1115572241"/>
              </p:ext>
            </p:extLst>
          </p:nvPr>
        </p:nvGraphicFramePr>
        <p:xfrm>
          <a:off x="4654155" y="2913424"/>
          <a:ext cx="4878350" cy="1527941"/>
        </p:xfrm>
        <a:graphic>
          <a:graphicData uri="http://schemas.openxmlformats.org/drawingml/2006/table">
            <a:tbl>
              <a:tblPr firstRow="1" bandRow="1">
                <a:tableStyleId>{073A0DAA-6AF3-43AB-8588-CEC1D06C72B9}</a:tableStyleId>
              </a:tblPr>
              <a:tblGrid>
                <a:gridCol w="1016000"/>
                <a:gridCol w="2424439"/>
                <a:gridCol w="1437911"/>
              </a:tblGrid>
              <a:tr h="415421">
                <a:tc>
                  <a:txBody>
                    <a:bodyPr/>
                    <a:lstStyle/>
                    <a:p>
                      <a:pPr algn="ctr"/>
                      <a:r>
                        <a:rPr lang="en-US" dirty="0" smtClean="0"/>
                        <a:t>Product</a:t>
                      </a:r>
                    </a:p>
                  </a:txBody>
                  <a:tcPr/>
                </a:tc>
                <a:tc>
                  <a:txBody>
                    <a:bodyPr/>
                    <a:lstStyle/>
                    <a:p>
                      <a:pPr algn="ctr"/>
                      <a:r>
                        <a:rPr lang="en-US" dirty="0" smtClean="0"/>
                        <a:t>Horizontal</a:t>
                      </a:r>
                      <a:r>
                        <a:rPr lang="en-US" baseline="0" dirty="0" smtClean="0"/>
                        <a:t> resolution</a:t>
                      </a:r>
                      <a:endParaRPr lang="en-US" dirty="0"/>
                    </a:p>
                  </a:txBody>
                  <a:tcPr/>
                </a:tc>
                <a:tc>
                  <a:txBody>
                    <a:bodyPr/>
                    <a:lstStyle/>
                    <a:p>
                      <a:pPr algn="ctr"/>
                      <a:r>
                        <a:rPr lang="en-US" dirty="0" smtClean="0"/>
                        <a:t>Time</a:t>
                      </a:r>
                      <a:r>
                        <a:rPr lang="en-US" baseline="0" dirty="0" smtClean="0"/>
                        <a:t> Period</a:t>
                      </a:r>
                      <a:endParaRPr lang="en-US" dirty="0"/>
                    </a:p>
                  </a:txBody>
                  <a:tcPr/>
                </a:tc>
              </a:tr>
              <a:tr h="370840">
                <a:tc>
                  <a:txBody>
                    <a:bodyPr/>
                    <a:lstStyle/>
                    <a:p>
                      <a:pPr algn="ctr"/>
                      <a:r>
                        <a:rPr lang="en-US" dirty="0" smtClean="0"/>
                        <a:t>ASCAT</a:t>
                      </a:r>
                      <a:endParaRPr lang="en-US" dirty="0"/>
                    </a:p>
                  </a:txBody>
                  <a:tcPr/>
                </a:tc>
                <a:tc>
                  <a:txBody>
                    <a:bodyPr/>
                    <a:lstStyle/>
                    <a:p>
                      <a:pPr algn="ctr"/>
                      <a:r>
                        <a:rPr lang="en-US" dirty="0" smtClean="0"/>
                        <a:t>25 km</a:t>
                      </a:r>
                      <a:endParaRPr lang="en-US" dirty="0"/>
                    </a:p>
                  </a:txBody>
                  <a:tcPr/>
                </a:tc>
                <a:tc>
                  <a:txBody>
                    <a:bodyPr/>
                    <a:lstStyle/>
                    <a:p>
                      <a:pPr algn="ctr"/>
                      <a:r>
                        <a:rPr lang="en-US" dirty="0" smtClean="0"/>
                        <a:t>2007-2018</a:t>
                      </a:r>
                      <a:endParaRPr lang="en-US" dirty="0"/>
                    </a:p>
                  </a:txBody>
                  <a:tcPr/>
                </a:tc>
              </a:tr>
              <a:tr h="370840">
                <a:tc>
                  <a:txBody>
                    <a:bodyPr/>
                    <a:lstStyle/>
                    <a:p>
                      <a:pPr algn="ctr"/>
                      <a:r>
                        <a:rPr lang="en-US" dirty="0" smtClean="0"/>
                        <a:t>JRA-55</a:t>
                      </a:r>
                      <a:endParaRPr lang="en-US" dirty="0"/>
                    </a:p>
                  </a:txBody>
                  <a:tcPr/>
                </a:tc>
                <a:tc>
                  <a:txBody>
                    <a:bodyPr/>
                    <a:lstStyle/>
                    <a:p>
                      <a:pPr algn="ctr"/>
                      <a:r>
                        <a:rPr lang="en-US" dirty="0" smtClean="0"/>
                        <a:t>1.25°</a:t>
                      </a:r>
                      <a:endParaRPr lang="en-US" dirty="0"/>
                    </a:p>
                  </a:txBody>
                  <a:tcPr/>
                </a:tc>
                <a:tc>
                  <a:txBody>
                    <a:bodyPr/>
                    <a:lstStyle/>
                    <a:p>
                      <a:pPr algn="ctr"/>
                      <a:r>
                        <a:rPr lang="en-US" dirty="0" smtClean="0"/>
                        <a:t>2000-2012</a:t>
                      </a:r>
                      <a:endParaRPr lang="en-US" dirty="0"/>
                    </a:p>
                  </a:txBody>
                  <a:tcPr/>
                </a:tc>
              </a:tr>
              <a:tr h="370840">
                <a:tc>
                  <a:txBody>
                    <a:bodyPr/>
                    <a:lstStyle/>
                    <a:p>
                      <a:pPr algn="ctr"/>
                      <a:r>
                        <a:rPr lang="en-US" dirty="0" smtClean="0"/>
                        <a:t>NCEP</a:t>
                      </a:r>
                      <a:endParaRPr lang="en-US" dirty="0"/>
                    </a:p>
                  </a:txBody>
                  <a:tcPr/>
                </a:tc>
                <a:tc>
                  <a:txBody>
                    <a:bodyPr/>
                    <a:lstStyle/>
                    <a:p>
                      <a:pPr algn="ctr"/>
                      <a:r>
                        <a:rPr lang="en-US" dirty="0" smtClean="0"/>
                        <a:t>0.2°</a:t>
                      </a:r>
                      <a:endParaRPr lang="en-US" dirty="0"/>
                    </a:p>
                  </a:txBody>
                  <a:tcPr/>
                </a:tc>
                <a:tc>
                  <a:txBody>
                    <a:bodyPr/>
                    <a:lstStyle/>
                    <a:p>
                      <a:pPr algn="ctr"/>
                      <a:r>
                        <a:rPr lang="en-US" dirty="0" smtClean="0"/>
                        <a:t>2011-2018</a:t>
                      </a:r>
                      <a:endParaRPr lang="en-US" dirty="0"/>
                    </a:p>
                  </a:txBody>
                  <a:tcPr/>
                </a:tc>
              </a:tr>
            </a:tbl>
          </a:graphicData>
        </a:graphic>
      </p:graphicFrame>
      <mc:AlternateContent xmlns:mc="http://schemas.openxmlformats.org/markup-compatibility/2006" xmlns:a14="http://schemas.microsoft.com/office/drawing/2010/main">
        <mc:Choice Requires="a14">
          <p:sp>
            <p:nvSpPr>
              <p:cNvPr id="46" name="TextBox 45"/>
              <p:cNvSpPr txBox="1"/>
              <p:nvPr/>
            </p:nvSpPr>
            <p:spPr>
              <a:xfrm>
                <a:off x="5716744" y="6040825"/>
                <a:ext cx="161089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𝜏</m:t>
                      </m:r>
                      <m:r>
                        <a:rPr lang="de-DE" b="0" i="1" smtClean="0">
                          <a:latin typeface="Cambria Math" charset="0"/>
                          <a:ea typeface="Cambria Math" charset="0"/>
                          <a:cs typeface="Cambria Math" charset="0"/>
                        </a:rPr>
                        <m:t>=</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𝜌</m:t>
                          </m:r>
                        </m:e>
                        <m:sub>
                          <m:r>
                            <a:rPr lang="en-US" b="0" i="1" smtClean="0">
                              <a:latin typeface="Cambria Math" charset="0"/>
                              <a:ea typeface="Cambria Math" charset="0"/>
                              <a:cs typeface="Cambria Math" charset="0"/>
                            </a:rPr>
                            <m:t>𝛼</m:t>
                          </m:r>
                        </m:sub>
                      </m:sSub>
                      <m:r>
                        <a:rPr lang="de-DE" b="0" i="1" smtClean="0">
                          <a:latin typeface="Cambria Math" charset="0"/>
                          <a:ea typeface="Cambria Math" charset="0"/>
                          <a:cs typeface="Cambria Math" charset="0"/>
                        </a:rPr>
                        <m:t>∗</m:t>
                      </m:r>
                      <m:sSub>
                        <m:sSubPr>
                          <m:ctrlPr>
                            <a:rPr lang="en-US" b="0" i="1" smtClean="0">
                              <a:latin typeface="Cambria Math" charset="0"/>
                              <a:ea typeface="Cambria Math" charset="0"/>
                              <a:cs typeface="Cambria Math" charset="0"/>
                            </a:rPr>
                          </m:ctrlPr>
                        </m:sSubPr>
                        <m:e>
                          <m:r>
                            <a:rPr lang="de-DE" b="0" i="1" smtClean="0">
                              <a:latin typeface="Cambria Math" charset="0"/>
                              <a:ea typeface="Cambria Math" charset="0"/>
                              <a:cs typeface="Cambria Math" charset="0"/>
                            </a:rPr>
                            <m:t>𝑐</m:t>
                          </m:r>
                        </m:e>
                        <m:sub>
                          <m:r>
                            <a:rPr lang="de-DE" b="0" i="1" smtClean="0">
                              <a:latin typeface="Cambria Math" charset="0"/>
                              <a:ea typeface="Cambria Math" charset="0"/>
                              <a:cs typeface="Cambria Math" charset="0"/>
                            </a:rPr>
                            <m:t>𝑑</m:t>
                          </m:r>
                        </m:sub>
                      </m:sSub>
                      <m:r>
                        <a:rPr lang="de-DE" b="0" i="1" smtClean="0">
                          <a:latin typeface="Cambria Math" charset="0"/>
                          <a:ea typeface="Cambria Math" charset="0"/>
                          <a:cs typeface="Cambria Math" charset="0"/>
                        </a:rPr>
                        <m:t>∗</m:t>
                      </m:r>
                      <m:sSup>
                        <m:sSupPr>
                          <m:ctrlPr>
                            <a:rPr lang="de-DE" b="0" i="1" smtClean="0">
                              <a:latin typeface="Cambria Math" charset="0"/>
                              <a:ea typeface="Cambria Math" charset="0"/>
                              <a:cs typeface="Cambria Math" charset="0"/>
                            </a:rPr>
                          </m:ctrlPr>
                        </m:sSupPr>
                        <m:e>
                          <m:r>
                            <a:rPr lang="de-DE" b="0" i="1" smtClean="0">
                              <a:latin typeface="Cambria Math" charset="0"/>
                              <a:ea typeface="Cambria Math" charset="0"/>
                              <a:cs typeface="Cambria Math" charset="0"/>
                            </a:rPr>
                            <m:t>𝑢</m:t>
                          </m:r>
                        </m:e>
                        <m:sup>
                          <m:r>
                            <a:rPr lang="de-DE" b="0" i="1" smtClean="0">
                              <a:latin typeface="Cambria Math" charset="0"/>
                              <a:ea typeface="Cambria Math" charset="0"/>
                              <a:cs typeface="Cambria Math" charset="0"/>
                            </a:rPr>
                            <m:t>2</m:t>
                          </m:r>
                        </m:sup>
                      </m:sSup>
                    </m:oMath>
                  </m:oMathPara>
                </a14:m>
                <a:endParaRPr lang="en-US" dirty="0"/>
              </a:p>
            </p:txBody>
          </p:sp>
        </mc:Choice>
        <mc:Fallback xmlns="">
          <p:sp>
            <p:nvSpPr>
              <p:cNvPr id="46" name="TextBox 45"/>
              <p:cNvSpPr txBox="1">
                <a:spLocks noRot="1" noChangeAspect="1" noMove="1" noResize="1" noEditPoints="1" noAdjustHandles="1" noChangeArrowheads="1" noChangeShapeType="1" noTextEdit="1"/>
              </p:cNvSpPr>
              <p:nvPr/>
            </p:nvSpPr>
            <p:spPr>
              <a:xfrm>
                <a:off x="5716744" y="6040825"/>
                <a:ext cx="1610890" cy="276999"/>
              </a:xfrm>
              <a:prstGeom prst="rect">
                <a:avLst/>
              </a:prstGeom>
              <a:blipFill rotWithShape="0">
                <a:blip r:embed="rId12"/>
                <a:stretch>
                  <a:fillRect l="-1894" t="-4444" r="-1136" b="-2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3312591" y="5144373"/>
                <a:ext cx="8295403" cy="646331"/>
              </a:xfrm>
              <a:prstGeom prst="rect">
                <a:avLst/>
              </a:prstGeom>
              <a:noFill/>
            </p:spPr>
            <p:txBody>
              <a:bodyPr wrap="square" rtlCol="0">
                <a:spAutoFit/>
              </a:bodyPr>
              <a:lstStyle/>
              <a:p>
                <a:r>
                  <a:rPr lang="en-US" dirty="0" smtClean="0"/>
                  <a:t>The wind products provide zonal and meridional surface wind velocity (</a:t>
                </a:r>
                <a14:m>
                  <m:oMath xmlns:m="http://schemas.openxmlformats.org/officeDocument/2006/math">
                    <m:r>
                      <a:rPr lang="de-DE" i="1">
                        <a:latin typeface="Cambria Math" charset="0"/>
                        <a:ea typeface="Cambria Math" charset="0"/>
                        <a:cs typeface="Cambria Math" charset="0"/>
                      </a:rPr>
                      <m:t>𝑢</m:t>
                    </m:r>
                  </m:oMath>
                </a14:m>
                <a:r>
                  <a:rPr lang="en-US" dirty="0" smtClean="0"/>
                  <a:t>) from which wind </a:t>
                </a:r>
                <a:r>
                  <a:rPr lang="en-US" dirty="0"/>
                  <a:t>stress </a:t>
                </a:r>
                <a:r>
                  <a:rPr lang="en-US" dirty="0" smtClean="0"/>
                  <a:t>(</a:t>
                </a:r>
                <a14:m>
                  <m:oMath xmlns:m="http://schemas.openxmlformats.org/officeDocument/2006/math">
                    <m:r>
                      <a:rPr lang="en-US" i="1">
                        <a:latin typeface="Cambria Math" charset="0"/>
                        <a:ea typeface="Cambria Math" charset="0"/>
                        <a:cs typeface="Cambria Math" charset="0"/>
                      </a:rPr>
                      <m:t>𝜏</m:t>
                    </m:r>
                  </m:oMath>
                </a14:m>
                <a:r>
                  <a:rPr lang="en-US" dirty="0" smtClean="0"/>
                  <a:t>) is </a:t>
                </a:r>
                <a:r>
                  <a:rPr lang="en-US" dirty="0"/>
                  <a:t>derived </a:t>
                </a:r>
                <a:r>
                  <a:rPr lang="en-US" dirty="0" smtClean="0"/>
                  <a:t>via Bulk formula:</a:t>
                </a:r>
                <a:endParaRPr lang="en-US" dirty="0"/>
              </a:p>
            </p:txBody>
          </p:sp>
        </mc:Choice>
        <mc:Fallback xmlns="">
          <p:sp>
            <p:nvSpPr>
              <p:cNvPr id="53" name="TextBox 52"/>
              <p:cNvSpPr txBox="1">
                <a:spLocks noRot="1" noChangeAspect="1" noMove="1" noResize="1" noEditPoints="1" noAdjustHandles="1" noChangeArrowheads="1" noChangeShapeType="1" noTextEdit="1"/>
              </p:cNvSpPr>
              <p:nvPr/>
            </p:nvSpPr>
            <p:spPr>
              <a:xfrm>
                <a:off x="3312591" y="5144373"/>
                <a:ext cx="8295403" cy="646331"/>
              </a:xfrm>
              <a:prstGeom prst="rect">
                <a:avLst/>
              </a:prstGeom>
              <a:blipFill rotWithShape="0">
                <a:blip r:embed="rId13"/>
                <a:stretch>
                  <a:fillRect l="-588"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8663542" y="6040825"/>
                <a:ext cx="3004448" cy="523220"/>
              </a:xfrm>
              <a:prstGeom prst="rect">
                <a:avLst/>
              </a:prstGeom>
              <a:noFill/>
            </p:spPr>
            <p:txBody>
              <a:bodyPr wrap="square" rtlCol="0">
                <a:spAutoFit/>
              </a:bodyPr>
              <a:lstStyle/>
              <a:p>
                <a14:m>
                  <m:oMath xmlns:m="http://schemas.openxmlformats.org/officeDocument/2006/math">
                    <m:sSub>
                      <m:sSubPr>
                        <m:ctrlPr>
                          <a:rPr lang="en-US" sz="1400" i="1" smtClean="0">
                            <a:latin typeface="Cambria Math" charset="0"/>
                            <a:ea typeface="Cambria Math" charset="0"/>
                            <a:cs typeface="Cambria Math" charset="0"/>
                          </a:rPr>
                        </m:ctrlPr>
                      </m:sSubPr>
                      <m:e>
                        <m:r>
                          <a:rPr lang="en-US" sz="1400" i="1">
                            <a:latin typeface="Cambria Math" charset="0"/>
                            <a:ea typeface="Cambria Math" charset="0"/>
                            <a:cs typeface="Cambria Math" charset="0"/>
                          </a:rPr>
                          <m:t>𝜌</m:t>
                        </m:r>
                      </m:e>
                      <m:sub>
                        <m:r>
                          <a:rPr lang="en-US" sz="1400" i="1">
                            <a:latin typeface="Cambria Math" charset="0"/>
                            <a:ea typeface="Cambria Math" charset="0"/>
                            <a:cs typeface="Cambria Math" charset="0"/>
                          </a:rPr>
                          <m:t>𝛼</m:t>
                        </m:r>
                      </m:sub>
                    </m:sSub>
                    <m:r>
                      <a:rPr lang="de-DE" sz="1400" b="0" i="0" smtClean="0">
                        <a:latin typeface="Cambria Math" charset="0"/>
                        <a:ea typeface="Cambria Math" charset="0"/>
                        <a:cs typeface="Cambria Math" charset="0"/>
                      </a:rPr>
                      <m:t>=1.22 </m:t>
                    </m:r>
                    <m:r>
                      <m:rPr>
                        <m:sty m:val="p"/>
                      </m:rPr>
                      <a:rPr lang="de-DE" sz="1400" b="0" i="0" smtClean="0">
                        <a:latin typeface="Cambria Math" charset="0"/>
                        <a:ea typeface="Cambria Math" charset="0"/>
                        <a:cs typeface="Cambria Math" charset="0"/>
                      </a:rPr>
                      <m:t>kg</m:t>
                    </m:r>
                    <m:r>
                      <a:rPr lang="de-DE" sz="1400" b="0" i="0" smtClean="0">
                        <a:latin typeface="Cambria Math" charset="0"/>
                        <a:ea typeface="Cambria Math" charset="0"/>
                        <a:cs typeface="Cambria Math" charset="0"/>
                      </a:rPr>
                      <m:t> </m:t>
                    </m:r>
                    <m:sSup>
                      <m:sSupPr>
                        <m:ctrlPr>
                          <a:rPr lang="de-DE" sz="1400" b="0" i="1" smtClean="0">
                            <a:latin typeface="Cambria Math" charset="0"/>
                            <a:ea typeface="Cambria Math" charset="0"/>
                            <a:cs typeface="Cambria Math" charset="0"/>
                          </a:rPr>
                        </m:ctrlPr>
                      </m:sSupPr>
                      <m:e>
                        <m:r>
                          <a:rPr lang="de-DE" sz="1400" b="0" i="1" smtClean="0">
                            <a:latin typeface="Cambria Math" charset="0"/>
                            <a:ea typeface="Cambria Math" charset="0"/>
                            <a:cs typeface="Cambria Math" charset="0"/>
                          </a:rPr>
                          <m:t>𝑚</m:t>
                        </m:r>
                      </m:e>
                      <m:sup>
                        <m:r>
                          <a:rPr lang="de-DE" sz="1400" b="0" i="1" smtClean="0">
                            <a:latin typeface="Cambria Math" charset="0"/>
                            <a:ea typeface="Cambria Math" charset="0"/>
                            <a:cs typeface="Cambria Math" charset="0"/>
                          </a:rPr>
                          <m:t>−3</m:t>
                        </m:r>
                      </m:sup>
                    </m:sSup>
                  </m:oMath>
                </a14:m>
                <a:r>
                  <a:rPr lang="en-US" sz="1400" dirty="0" smtClean="0"/>
                  <a:t> (reference density)</a:t>
                </a:r>
              </a:p>
              <a:p>
                <a14:m>
                  <m:oMath xmlns:m="http://schemas.openxmlformats.org/officeDocument/2006/math">
                    <m:sSub>
                      <m:sSubPr>
                        <m:ctrlPr>
                          <a:rPr lang="en-US" sz="1400" i="1">
                            <a:latin typeface="Cambria Math" charset="0"/>
                            <a:ea typeface="Cambria Math" charset="0"/>
                            <a:cs typeface="Cambria Math" charset="0"/>
                          </a:rPr>
                        </m:ctrlPr>
                      </m:sSubPr>
                      <m:e>
                        <m:r>
                          <a:rPr lang="de-DE" sz="1400" i="1">
                            <a:latin typeface="Cambria Math" charset="0"/>
                            <a:ea typeface="Cambria Math" charset="0"/>
                            <a:cs typeface="Cambria Math" charset="0"/>
                          </a:rPr>
                          <m:t>𝑐</m:t>
                        </m:r>
                      </m:e>
                      <m:sub>
                        <m:r>
                          <a:rPr lang="de-DE" sz="1400" i="1">
                            <a:latin typeface="Cambria Math" charset="0"/>
                            <a:ea typeface="Cambria Math" charset="0"/>
                            <a:cs typeface="Cambria Math" charset="0"/>
                          </a:rPr>
                          <m:t>𝑑</m:t>
                        </m:r>
                      </m:sub>
                    </m:sSub>
                    <m:r>
                      <a:rPr lang="de-DE" sz="1400" b="0" i="0" smtClean="0">
                        <a:latin typeface="Cambria Math" charset="0"/>
                        <a:ea typeface="Cambria Math" charset="0"/>
                        <a:cs typeface="Cambria Math" charset="0"/>
                      </a:rPr>
                      <m:t>=0.0013</m:t>
                    </m:r>
                  </m:oMath>
                </a14:m>
                <a:r>
                  <a:rPr lang="en-US" sz="1400" dirty="0" smtClean="0"/>
                  <a:t> (drag coefficient)</a:t>
                </a:r>
                <a:endParaRPr lang="en-US" sz="1400" dirty="0"/>
              </a:p>
            </p:txBody>
          </p:sp>
        </mc:Choice>
        <mc:Fallback xmlns="">
          <p:sp>
            <p:nvSpPr>
              <p:cNvPr id="56" name="TextBox 55"/>
              <p:cNvSpPr txBox="1">
                <a:spLocks noRot="1" noChangeAspect="1" noMove="1" noResize="1" noEditPoints="1" noAdjustHandles="1" noChangeArrowheads="1" noChangeShapeType="1" noTextEdit="1"/>
              </p:cNvSpPr>
              <p:nvPr/>
            </p:nvSpPr>
            <p:spPr>
              <a:xfrm>
                <a:off x="8663542" y="6040825"/>
                <a:ext cx="3004448" cy="523220"/>
              </a:xfrm>
              <a:prstGeom prst="rect">
                <a:avLst/>
              </a:prstGeom>
              <a:blipFill rotWithShape="0">
                <a:blip r:embed="rId14"/>
                <a:stretch>
                  <a:fillRect t="-48837" b="-23256"/>
                </a:stretch>
              </a:blipFill>
            </p:spPr>
            <p:txBody>
              <a:bodyPr/>
              <a:lstStyle/>
              <a:p>
                <a:r>
                  <a:rPr lang="en-US">
                    <a:noFill/>
                  </a:rPr>
                  <a:t> </a:t>
                </a:r>
              </a:p>
            </p:txBody>
          </p:sp>
        </mc:Fallback>
      </mc:AlternateContent>
      <p:sp>
        <p:nvSpPr>
          <p:cNvPr id="15" name="Rectangle 14">
            <a:hlinkClick r:id="rId15" action="ppaction://hlinksldjump"/>
          </p:cNvPr>
          <p:cNvSpPr/>
          <p:nvPr/>
        </p:nvSpPr>
        <p:spPr>
          <a:xfrm>
            <a:off x="4102881"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Absolute Salinity</a:t>
            </a:r>
            <a:endParaRPr lang="en-US" sz="1200" dirty="0">
              <a:solidFill>
                <a:schemeClr val="tx1"/>
              </a:solidFill>
            </a:endParaRPr>
          </a:p>
        </p:txBody>
      </p:sp>
      <p:sp>
        <p:nvSpPr>
          <p:cNvPr id="16" name="Rectangle 15">
            <a:hlinkClick r:id="rId16" action="ppaction://hlinksldjump"/>
          </p:cNvPr>
          <p:cNvSpPr/>
          <p:nvPr/>
        </p:nvSpPr>
        <p:spPr>
          <a:xfrm>
            <a:off x="8146527" y="2008434"/>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Geostrophic velocity</a:t>
            </a:r>
            <a:endParaRPr lang="en-US" sz="1200" dirty="0">
              <a:solidFill>
                <a:schemeClr val="tx1"/>
              </a:solidFill>
            </a:endParaRPr>
          </a:p>
        </p:txBody>
      </p:sp>
      <p:sp>
        <p:nvSpPr>
          <p:cNvPr id="17" name="Rectangle 16">
            <a:hlinkClick r:id="rId17" action="ppaction://hlinksldjump"/>
          </p:cNvPr>
          <p:cNvSpPr/>
          <p:nvPr/>
        </p:nvSpPr>
        <p:spPr>
          <a:xfrm>
            <a:off x="6120540" y="2008434"/>
            <a:ext cx="1945581"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Conservative Temperature</a:t>
            </a:r>
            <a:endParaRPr lang="en-US" sz="1200" dirty="0">
              <a:solidFill>
                <a:schemeClr val="tx1"/>
              </a:solidFill>
            </a:endParaRPr>
          </a:p>
        </p:txBody>
      </p:sp>
      <p:sp>
        <p:nvSpPr>
          <p:cNvPr id="18" name="Rectangle 17">
            <a:hlinkClick r:id="rId18" action="ppaction://hlinksldjump"/>
          </p:cNvPr>
          <p:cNvSpPr/>
          <p:nvPr/>
        </p:nvSpPr>
        <p:spPr>
          <a:xfrm>
            <a:off x="10165766" y="2012375"/>
            <a:ext cx="1944000" cy="294468"/>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11.5°S ship section</a:t>
            </a:r>
            <a:endParaRPr lang="en-US" sz="1200" dirty="0">
              <a:solidFill>
                <a:schemeClr val="tx1"/>
              </a:solidFill>
            </a:endParaRPr>
          </a:p>
        </p:txBody>
      </p:sp>
      <p:sp>
        <p:nvSpPr>
          <p:cNvPr id="23" name="Rectangle 22">
            <a:hlinkClick r:id="rId6" action="ppaction://hlinksldjump"/>
          </p:cNvPr>
          <p:cNvSpPr/>
          <p:nvPr/>
        </p:nvSpPr>
        <p:spPr>
          <a:xfrm>
            <a:off x="2085222" y="2010001"/>
            <a:ext cx="1944001" cy="292901"/>
          </a:xfrm>
          <a:prstGeom prst="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Data sets</a:t>
            </a:r>
            <a:endParaRPr lang="en-US" sz="1200" b="1" dirty="0">
              <a:solidFill>
                <a:schemeClr val="tx1"/>
              </a:solidFill>
            </a:endParaRPr>
          </a:p>
        </p:txBody>
      </p:sp>
      <p:sp>
        <p:nvSpPr>
          <p:cNvPr id="5" name="Rectangle 4"/>
          <p:cNvSpPr/>
          <p:nvPr/>
        </p:nvSpPr>
        <p:spPr>
          <a:xfrm>
            <a:off x="3183467" y="4879127"/>
            <a:ext cx="8754533" cy="18264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hlinkClick r:id="rId3"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51998" y="1054532"/>
            <a:ext cx="434382" cy="434382"/>
          </a:xfrm>
          <a:prstGeom prst="rect">
            <a:avLst/>
          </a:prstGeom>
        </p:spPr>
      </p:pic>
      <p:pic>
        <p:nvPicPr>
          <p:cNvPr id="37" name="Picture 36">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24263" y="1005331"/>
            <a:ext cx="440043" cy="511658"/>
          </a:xfrm>
          <a:prstGeom prst="rect">
            <a:avLst/>
          </a:prstGeom>
        </p:spPr>
      </p:pic>
      <p:pic>
        <p:nvPicPr>
          <p:cNvPr id="39" name="Picture 3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83998" y="86746"/>
            <a:ext cx="777083" cy="777083"/>
          </a:xfrm>
          <a:prstGeom prst="rect">
            <a:avLst/>
          </a:prstGeom>
        </p:spPr>
      </p:pic>
      <p:pic>
        <p:nvPicPr>
          <p:cNvPr id="38" name="Picture 3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12129" y="42389"/>
            <a:ext cx="719854" cy="857590"/>
          </a:xfrm>
          <a:prstGeom prst="rect">
            <a:avLst/>
          </a:prstGeom>
        </p:spPr>
      </p:pic>
      <p:pic>
        <p:nvPicPr>
          <p:cNvPr id="42" name="Picture 4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4265" y="42390"/>
            <a:ext cx="612564" cy="857589"/>
          </a:xfrm>
          <a:prstGeom prst="rect">
            <a:avLst/>
          </a:prstGeom>
        </p:spPr>
      </p:pic>
      <p:pic>
        <p:nvPicPr>
          <p:cNvPr id="43" name="Picture 4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9925" y="42389"/>
            <a:ext cx="1118097" cy="391334"/>
          </a:xfrm>
          <a:prstGeom prst="rect">
            <a:avLst/>
          </a:prstGeom>
        </p:spPr>
      </p:pic>
    </p:spTree>
    <p:extLst>
      <p:ext uri="{BB962C8B-B14F-4D97-AF65-F5344CB8AC3E}">
        <p14:creationId xmlns:p14="http://schemas.microsoft.com/office/powerpoint/2010/main" val="525156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26400</TotalTime>
  <Words>5512</Words>
  <Application>Microsoft Macintosh PowerPoint</Application>
  <PresentationFormat>Widescreen</PresentationFormat>
  <Paragraphs>1035</Paragraphs>
  <Slides>47</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Avenir Book</vt:lpstr>
      <vt:lpstr>Calibri</vt:lpstr>
      <vt:lpstr>Calibri Light</vt:lpstr>
      <vt:lpstr>Cambria Math</vt:lpstr>
      <vt:lpstr>Mangal</vt:lpstr>
      <vt:lpstr>Wingdings</vt:lpstr>
      <vt:lpstr>Office Theme</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lpstr>The Atlantic Subtropical Cells inferred from observations</vt:lpstr>
    </vt:vector>
  </TitlesOfParts>
  <Manager/>
  <Company/>
  <LinksUpToDate>false</LinksUpToDate>
  <SharedDoc>false</SharedDoc>
  <HyperlinkBase/>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Atlantic Subtropical Cells inferred from observations</dc:title>
  <dc:subject/>
  <dc:creator>Franz Philip Tuchen</dc:creator>
  <cp:keywords/>
  <dc:description/>
  <cp:lastModifiedBy>Franz Philip Tuchen</cp:lastModifiedBy>
  <cp:revision>181</cp:revision>
  <cp:lastPrinted>2019-03-20T10:51:39Z</cp:lastPrinted>
  <dcterms:created xsi:type="dcterms:W3CDTF">2019-03-18T10:28:43Z</dcterms:created>
  <dcterms:modified xsi:type="dcterms:W3CDTF">2019-04-17T08:27:57Z</dcterms:modified>
  <cp:category/>
</cp:coreProperties>
</file>