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Lst>
  <p:notesMasterIdLst>
    <p:notesMasterId r:id="rId21"/>
  </p:notesMasterIdLst>
  <p:sldIdLst>
    <p:sldId id="258" r:id="rId2"/>
    <p:sldId id="293" r:id="rId3"/>
    <p:sldId id="269" r:id="rId4"/>
    <p:sldId id="296" r:id="rId5"/>
    <p:sldId id="297" r:id="rId6"/>
    <p:sldId id="275" r:id="rId7"/>
    <p:sldId id="276" r:id="rId8"/>
    <p:sldId id="280" r:id="rId9"/>
    <p:sldId id="281" r:id="rId10"/>
    <p:sldId id="282" r:id="rId11"/>
    <p:sldId id="284" r:id="rId12"/>
    <p:sldId id="295" r:id="rId13"/>
    <p:sldId id="286" r:id="rId14"/>
    <p:sldId id="287" r:id="rId15"/>
    <p:sldId id="288" r:id="rId16"/>
    <p:sldId id="289" r:id="rId17"/>
    <p:sldId id="294" r:id="rId18"/>
    <p:sldId id="290" r:id="rId19"/>
    <p:sldId id="298" r:id="rId20"/>
  </p:sldIdLst>
  <p:sldSz cx="12192000" cy="6858000"/>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15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323232"/>
    <a:srgbClr val="A32136"/>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12"/>
    <p:restoredTop sz="90879"/>
  </p:normalViewPr>
  <p:slideViewPr>
    <p:cSldViewPr>
      <p:cViewPr varScale="1">
        <p:scale>
          <a:sx n="118" d="100"/>
          <a:sy n="118" d="100"/>
        </p:scale>
        <p:origin x="496" y="208"/>
      </p:cViewPr>
      <p:guideLst>
        <p:guide orient="horz" pos="153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A88D0C7-F3EF-9847-9F36-5108E0FBA2CF}"/>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fr-FR" altLang="en-US"/>
          </a:p>
        </p:txBody>
      </p:sp>
      <p:sp>
        <p:nvSpPr>
          <p:cNvPr id="7171" name="Rectangle 3">
            <a:extLst>
              <a:ext uri="{FF2B5EF4-FFF2-40B4-BE49-F238E27FC236}">
                <a16:creationId xmlns:a16="http://schemas.microsoft.com/office/drawing/2014/main" id="{54E28229-DA3B-A746-8BA0-1FDCC8C15AE3}"/>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ltLang="en-US"/>
          </a:p>
        </p:txBody>
      </p:sp>
      <p:sp>
        <p:nvSpPr>
          <p:cNvPr id="13316" name="Rectangle 4">
            <a:extLst>
              <a:ext uri="{FF2B5EF4-FFF2-40B4-BE49-F238E27FC236}">
                <a16:creationId xmlns:a16="http://schemas.microsoft.com/office/drawing/2014/main" id="{68C5015B-3245-A74D-ABF8-F873975D867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AEF02EC7-479A-E74C-8639-41FF7A66E4DB}"/>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noProof="0"/>
              <a:t>Cliquez pour modifier les styles du texte du masque</a:t>
            </a:r>
          </a:p>
          <a:p>
            <a:pPr lvl="1"/>
            <a:r>
              <a:rPr lang="fr-FR" altLang="en-US" noProof="0"/>
              <a:t>Deuxième niveau</a:t>
            </a:r>
          </a:p>
          <a:p>
            <a:pPr lvl="2"/>
            <a:r>
              <a:rPr lang="fr-FR" altLang="en-US" noProof="0"/>
              <a:t>Troisième niveau</a:t>
            </a:r>
          </a:p>
          <a:p>
            <a:pPr lvl="3"/>
            <a:r>
              <a:rPr lang="fr-FR" altLang="en-US" noProof="0"/>
              <a:t>Quatrième niveau</a:t>
            </a:r>
          </a:p>
          <a:p>
            <a:pPr lvl="4"/>
            <a:r>
              <a:rPr lang="fr-FR" altLang="en-US" noProof="0"/>
              <a:t>Cinquième niveau</a:t>
            </a:r>
          </a:p>
        </p:txBody>
      </p:sp>
      <p:sp>
        <p:nvSpPr>
          <p:cNvPr id="7174" name="Rectangle 6">
            <a:extLst>
              <a:ext uri="{FF2B5EF4-FFF2-40B4-BE49-F238E27FC236}">
                <a16:creationId xmlns:a16="http://schemas.microsoft.com/office/drawing/2014/main" id="{DC31B1D6-CDDE-0F49-A1A6-07713D6E95FF}"/>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fr-FR" altLang="en-US"/>
          </a:p>
        </p:txBody>
      </p:sp>
      <p:sp>
        <p:nvSpPr>
          <p:cNvPr id="7175" name="Rectangle 7">
            <a:extLst>
              <a:ext uri="{FF2B5EF4-FFF2-40B4-BE49-F238E27FC236}">
                <a16:creationId xmlns:a16="http://schemas.microsoft.com/office/drawing/2014/main" id="{F66C4F8D-8B60-5742-A7CE-DB4B4197BD8E}"/>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pPr>
              <a:defRPr/>
            </a:pPr>
            <a:fld id="{0E5EA2C2-285F-4340-B940-089D5D65933F}" type="slidenum">
              <a:rPr lang="fr-FR" altLang="en-US"/>
              <a:pPr>
                <a:defRPr/>
              </a:pPr>
              <a:t>‹#›</a:t>
            </a:fld>
            <a:endParaRPr lang="fr-F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AA08276-0AC7-0F45-A5A3-344DC247EFC3}"/>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585DC2DA-8087-804E-B68C-FB04D2956151}" type="slidenum">
              <a:rPr lang="fr-FR" altLang="en-US" sz="1200" smtClean="0"/>
              <a:pPr/>
              <a:t>1</a:t>
            </a:fld>
            <a:endParaRPr lang="fr-FR" altLang="en-US" sz="1200"/>
          </a:p>
        </p:txBody>
      </p:sp>
      <p:sp>
        <p:nvSpPr>
          <p:cNvPr id="15362" name="Rectangle 2">
            <a:extLst>
              <a:ext uri="{FF2B5EF4-FFF2-40B4-BE49-F238E27FC236}">
                <a16:creationId xmlns:a16="http://schemas.microsoft.com/office/drawing/2014/main" id="{0E352B49-903E-ED46-9C49-582184DDDC99}"/>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5EE8D322-9F3A-D14D-9CD6-6A7D6B965B78}"/>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5EA2C2-285F-4340-B940-089D5D65933F}" type="slidenum">
              <a:rPr lang="fr-FR" altLang="en-US" smtClean="0"/>
              <a:pPr>
                <a:defRPr/>
              </a:pPr>
              <a:t>2</a:t>
            </a:fld>
            <a:endParaRPr lang="fr-FR" altLang="en-US"/>
          </a:p>
        </p:txBody>
      </p:sp>
    </p:spTree>
    <p:extLst>
      <p:ext uri="{BB962C8B-B14F-4D97-AF65-F5344CB8AC3E}">
        <p14:creationId xmlns:p14="http://schemas.microsoft.com/office/powerpoint/2010/main" val="3021843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5EA2C2-285F-4340-B940-089D5D65933F}" type="slidenum">
              <a:rPr lang="fr-FR" altLang="en-US" smtClean="0"/>
              <a:pPr>
                <a:defRPr/>
              </a:pPr>
              <a:t>7</a:t>
            </a:fld>
            <a:endParaRPr lang="fr-FR" altLang="en-US"/>
          </a:p>
        </p:txBody>
      </p:sp>
    </p:spTree>
    <p:extLst>
      <p:ext uri="{BB962C8B-B14F-4D97-AF65-F5344CB8AC3E}">
        <p14:creationId xmlns:p14="http://schemas.microsoft.com/office/powerpoint/2010/main" val="180867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5EA2C2-285F-4340-B940-089D5D65933F}" type="slidenum">
              <a:rPr lang="fr-FR" altLang="en-US" smtClean="0"/>
              <a:pPr>
                <a:defRPr/>
              </a:pPr>
              <a:t>17</a:t>
            </a:fld>
            <a:endParaRPr lang="fr-FR" altLang="en-US"/>
          </a:p>
        </p:txBody>
      </p:sp>
    </p:spTree>
    <p:extLst>
      <p:ext uri="{BB962C8B-B14F-4D97-AF65-F5344CB8AC3E}">
        <p14:creationId xmlns:p14="http://schemas.microsoft.com/office/powerpoint/2010/main" val="1727545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acintosh%20HD:Users:jgrosse:Documents:1474_Event_Accueil_prof_2005:PresentationPPT_MDP:CAV-CAM-01771-HQ.jpg" TargetMode="External"/><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fr-FR" altLang="en-US"/>
              <a:t>Friday, April 12th, 2019</a:t>
            </a:r>
            <a:endParaRPr lang="fr-FR"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DF4E4EAF-CD7F-0847-A73C-52981E4C0954}"/>
              </a:ext>
            </a:extLst>
          </p:cNvPr>
          <p:cNvSpPr>
            <a:spLocks noChangeArrowheads="1"/>
          </p:cNvSpPr>
          <p:nvPr userDrawn="1"/>
        </p:nvSpPr>
        <p:spPr bwMode="auto">
          <a:xfrm>
            <a:off x="4165600" y="0"/>
            <a:ext cx="7994651" cy="6858000"/>
          </a:xfrm>
          <a:prstGeom prst="rect">
            <a:avLst/>
          </a:prstGeom>
          <a:solidFill>
            <a:srgbClr val="32323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defRPr/>
            </a:pPr>
            <a:endParaRPr lang="en-US" altLang="en-US" sz="2400"/>
          </a:p>
        </p:txBody>
      </p:sp>
      <p:pic>
        <p:nvPicPr>
          <p:cNvPr id="8" name="Picture 11" descr="Macintosh HD:Users:jgrosse:Documents:1474_Event_Accueil_prof_2005:PresentationPPT_MDP:CAV-CAM-01771-HQ.jpg">
            <a:extLst>
              <a:ext uri="{FF2B5EF4-FFF2-40B4-BE49-F238E27FC236}">
                <a16:creationId xmlns:a16="http://schemas.microsoft.com/office/drawing/2014/main" id="{3319C47A-5224-1B43-8871-23BF17C2F62C}"/>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3759200" y="1"/>
            <a:ext cx="8313464"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C427DEE0-14FF-DE4F-80A1-D9852670CB21}"/>
              </a:ext>
            </a:extLst>
          </p:cNvPr>
          <p:cNvSpPr>
            <a:spLocks noChangeArrowheads="1"/>
          </p:cNvSpPr>
          <p:nvPr userDrawn="1"/>
        </p:nvSpPr>
        <p:spPr bwMode="auto">
          <a:xfrm>
            <a:off x="0" y="0"/>
            <a:ext cx="4165600" cy="68580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defRPr/>
            </a:pPr>
            <a:endParaRPr lang="en-US" altLang="en-US" sz="2400"/>
          </a:p>
        </p:txBody>
      </p:sp>
      <p:pic>
        <p:nvPicPr>
          <p:cNvPr id="10" name="Picture 13">
            <a:extLst>
              <a:ext uri="{FF2B5EF4-FFF2-40B4-BE49-F238E27FC236}">
                <a16:creationId xmlns:a16="http://schemas.microsoft.com/office/drawing/2014/main" id="{4112AE12-56FE-9A4F-8511-E8E56372CD2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113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4/26/19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defRPr/>
            </a:pPr>
            <a:fld id="{0400C621-B512-8C49-93AD-9D8CB58A8572}" type="slidenum">
              <a:rPr lang="fr-FR" altLang="en-US" smtClean="0"/>
              <a:pPr>
                <a:defRPr/>
              </a:pPr>
              <a:t>‹#›</a:t>
            </a:fld>
            <a:endParaRPr lang="fr-FR" altLang="en-US"/>
          </a:p>
        </p:txBody>
      </p:sp>
    </p:spTree>
    <p:extLst>
      <p:ext uri="{BB962C8B-B14F-4D97-AF65-F5344CB8AC3E}">
        <p14:creationId xmlns:p14="http://schemas.microsoft.com/office/powerpoint/2010/main" val="151201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4/26/19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defRPr/>
            </a:pPr>
            <a:fld id="{0A8E4FFF-4AD2-7646-9630-B82EAB7146B8}" type="slidenum">
              <a:rPr lang="fr-FR" altLang="en-US" smtClean="0"/>
              <a:pPr>
                <a:defRPr/>
              </a:pPr>
              <a:t>‹#›</a:t>
            </a:fld>
            <a:endParaRPr lang="fr-FR" altLang="en-US"/>
          </a:p>
        </p:txBody>
      </p:sp>
    </p:spTree>
    <p:extLst>
      <p:ext uri="{BB962C8B-B14F-4D97-AF65-F5344CB8AC3E}">
        <p14:creationId xmlns:p14="http://schemas.microsoft.com/office/powerpoint/2010/main" val="2994114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4/26/19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325558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4/26/19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defRPr/>
            </a:pPr>
            <a:fld id="{577B98A0-4F24-5346-B28E-961B4E66602C}" type="slidenum">
              <a:rPr lang="fr-FR" altLang="en-US" smtClean="0"/>
              <a:pPr>
                <a:defRPr/>
              </a:pPr>
              <a:t>‹#›</a:t>
            </a:fld>
            <a:endParaRPr lang="fr-FR" altLang="en-US"/>
          </a:p>
        </p:txBody>
      </p:sp>
    </p:spTree>
    <p:extLst>
      <p:ext uri="{BB962C8B-B14F-4D97-AF65-F5344CB8AC3E}">
        <p14:creationId xmlns:p14="http://schemas.microsoft.com/office/powerpoint/2010/main" val="290845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4/26/19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pPr>
              <a:defRPr/>
            </a:pPr>
            <a:fld id="{42A759E9-E656-7140-9053-FD87FDB6D086}" type="slidenum">
              <a:rPr lang="fr-FR" altLang="en-US" smtClean="0"/>
              <a:pPr>
                <a:defRPr/>
              </a:pPr>
              <a:t>‹#›</a:t>
            </a:fld>
            <a:endParaRPr lang="fr-FR" altLang="en-US"/>
          </a:p>
        </p:txBody>
      </p:sp>
    </p:spTree>
    <p:extLst>
      <p:ext uri="{BB962C8B-B14F-4D97-AF65-F5344CB8AC3E}">
        <p14:creationId xmlns:p14="http://schemas.microsoft.com/office/powerpoint/2010/main" val="268737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4/26/19</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pPr>
              <a:defRPr/>
            </a:pPr>
            <a:fld id="{C99BB277-57FB-A04F-82AC-7E63F32A9A03}" type="slidenum">
              <a:rPr lang="fr-FR" altLang="en-US" smtClean="0"/>
              <a:pPr>
                <a:defRPr/>
              </a:pPr>
              <a:t>‹#›</a:t>
            </a:fld>
            <a:endParaRPr lang="fr-FR" altLang="en-US"/>
          </a:p>
        </p:txBody>
      </p:sp>
    </p:spTree>
    <p:extLst>
      <p:ext uri="{BB962C8B-B14F-4D97-AF65-F5344CB8AC3E}">
        <p14:creationId xmlns:p14="http://schemas.microsoft.com/office/powerpoint/2010/main" val="260000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4/26/19</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pPr>
              <a:defRPr/>
            </a:pPr>
            <a:fld id="{39DFCCB0-F117-214F-BE90-B0201DAB541C}" type="slidenum">
              <a:rPr lang="fr-FR" altLang="en-US" smtClean="0"/>
              <a:pPr>
                <a:defRPr/>
              </a:pPr>
              <a:t>‹#›</a:t>
            </a:fld>
            <a:endParaRPr lang="fr-FR" altLang="en-US"/>
          </a:p>
        </p:txBody>
      </p:sp>
    </p:spTree>
    <p:extLst>
      <p:ext uri="{BB962C8B-B14F-4D97-AF65-F5344CB8AC3E}">
        <p14:creationId xmlns:p14="http://schemas.microsoft.com/office/powerpoint/2010/main" val="161234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4/26/19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pPr>
              <a:defRPr/>
            </a:pPr>
            <a:fld id="{0DC4A7C4-5E29-F849-99CB-F27496AC9FB4}" type="slidenum">
              <a:rPr lang="fr-FR" altLang="en-US" smtClean="0"/>
              <a:pPr>
                <a:defRPr/>
              </a:pPr>
              <a:t>‹#›</a:t>
            </a:fld>
            <a:endParaRPr lang="fr-FR" altLang="en-US"/>
          </a:p>
        </p:txBody>
      </p:sp>
    </p:spTree>
    <p:extLst>
      <p:ext uri="{BB962C8B-B14F-4D97-AF65-F5344CB8AC3E}">
        <p14:creationId xmlns:p14="http://schemas.microsoft.com/office/powerpoint/2010/main" val="337588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4/26/19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pPr>
              <a:defRPr/>
            </a:pPr>
            <a:fld id="{895B7E96-0578-0E42-8B07-27B9AF8AB3CF}" type="slidenum">
              <a:rPr lang="fr-FR" altLang="en-US" smtClean="0"/>
              <a:pPr>
                <a:defRPr/>
              </a:pPr>
              <a:t>‹#›</a:t>
            </a:fld>
            <a:endParaRPr lang="fr-FR" altLang="en-US"/>
          </a:p>
        </p:txBody>
      </p:sp>
    </p:spTree>
    <p:extLst>
      <p:ext uri="{BB962C8B-B14F-4D97-AF65-F5344CB8AC3E}">
        <p14:creationId xmlns:p14="http://schemas.microsoft.com/office/powerpoint/2010/main" val="367466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4/26/19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pPr>
              <a:defRPr/>
            </a:pPr>
            <a:fld id="{0CF8DA4E-B519-7144-8ACE-1E931DCEFB40}" type="slidenum">
              <a:rPr lang="fr-FR" altLang="en-US" smtClean="0"/>
              <a:pPr>
                <a:defRPr/>
              </a:pPr>
              <a:t>‹#›</a:t>
            </a:fld>
            <a:endParaRPr lang="fr-FR" altLang="en-US"/>
          </a:p>
        </p:txBody>
      </p:sp>
    </p:spTree>
    <p:extLst>
      <p:ext uri="{BB962C8B-B14F-4D97-AF65-F5344CB8AC3E}">
        <p14:creationId xmlns:p14="http://schemas.microsoft.com/office/powerpoint/2010/main" val="299984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acintosh%20HD:Users:jgrosse:Desktop:logoUNIL.png" TargetMode="External"/><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4/26/19</a:t>
            </a:fld>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2FF67AD-5148-1C43-8FC5-ACCFCFB44D77}" type="slidenum">
              <a:rPr lang="fr-FR" altLang="en-US" smtClean="0"/>
              <a:pPr>
                <a:defRPr/>
              </a:pPr>
              <a:t>‹#›</a:t>
            </a:fld>
            <a:endParaRPr lang="fr-FR" altLang="en-US"/>
          </a:p>
        </p:txBody>
      </p:sp>
      <p:sp>
        <p:nvSpPr>
          <p:cNvPr id="7" name="Rectangle 8">
            <a:extLst>
              <a:ext uri="{FF2B5EF4-FFF2-40B4-BE49-F238E27FC236}">
                <a16:creationId xmlns:a16="http://schemas.microsoft.com/office/drawing/2014/main" id="{4F5DEE0B-2610-4F45-BD03-1924E96414B4}"/>
              </a:ext>
            </a:extLst>
          </p:cNvPr>
          <p:cNvSpPr>
            <a:spLocks noChangeArrowheads="1"/>
          </p:cNvSpPr>
          <p:nvPr userDrawn="1"/>
        </p:nvSpPr>
        <p:spPr bwMode="auto">
          <a:xfrm>
            <a:off x="0" y="6019800"/>
            <a:ext cx="4148667" cy="8382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defRPr/>
            </a:pPr>
            <a:endParaRPr lang="en-US" altLang="en-US" sz="2400"/>
          </a:p>
        </p:txBody>
      </p:sp>
      <p:sp>
        <p:nvSpPr>
          <p:cNvPr id="8" name="Rectangle 9">
            <a:extLst>
              <a:ext uri="{FF2B5EF4-FFF2-40B4-BE49-F238E27FC236}">
                <a16:creationId xmlns:a16="http://schemas.microsoft.com/office/drawing/2014/main" id="{DE0F30E3-F48C-004E-B39A-A4F1E388CF7E}"/>
              </a:ext>
            </a:extLst>
          </p:cNvPr>
          <p:cNvSpPr>
            <a:spLocks noChangeArrowheads="1"/>
          </p:cNvSpPr>
          <p:nvPr userDrawn="1"/>
        </p:nvSpPr>
        <p:spPr bwMode="auto">
          <a:xfrm>
            <a:off x="4148667" y="6019800"/>
            <a:ext cx="8043333" cy="838200"/>
          </a:xfrm>
          <a:prstGeom prst="rect">
            <a:avLst/>
          </a:prstGeom>
          <a:solidFill>
            <a:srgbClr val="323232"/>
          </a:solidFill>
          <a:ln>
            <a:noFill/>
          </a:ln>
        </p:spPr>
        <p:txBody>
          <a:bodyPr wrap="none" anchor="ct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defRPr/>
            </a:pPr>
            <a:endParaRPr lang="en-US" altLang="en-US" sz="2400"/>
          </a:p>
        </p:txBody>
      </p:sp>
      <p:pic>
        <p:nvPicPr>
          <p:cNvPr id="9" name="Picture 15">
            <a:extLst>
              <a:ext uri="{FF2B5EF4-FFF2-40B4-BE49-F238E27FC236}">
                <a16:creationId xmlns:a16="http://schemas.microsoft.com/office/drawing/2014/main" id="{61B3C5D9-05D1-344E-BFF3-7182DC44336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007100"/>
            <a:ext cx="12192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Macintosh HD:Users:jgrosse:Desktop:logoUNIL.png">
            <a:extLst>
              <a:ext uri="{FF2B5EF4-FFF2-40B4-BE49-F238E27FC236}">
                <a16:creationId xmlns:a16="http://schemas.microsoft.com/office/drawing/2014/main" id="{53870EE4-5139-5245-845E-F35FD30E815D}"/>
              </a:ext>
            </a:extLst>
          </p:cNvPr>
          <p:cNvPicPr>
            <a:picLocks noChangeAspect="1" noChangeArrowheads="1"/>
          </p:cNvPicPr>
          <p:nvPr userDrawn="1"/>
        </p:nvPicPr>
        <p:blipFill>
          <a:blip r:embed="rId14" r:link="rId15">
            <a:extLst>
              <a:ext uri="{28A0092B-C50C-407E-A947-70E740481C1C}">
                <a14:useLocalDpi xmlns:a14="http://schemas.microsoft.com/office/drawing/2010/main" val="0"/>
              </a:ext>
            </a:extLst>
          </a:blip>
          <a:srcRect/>
          <a:stretch>
            <a:fillRect/>
          </a:stretch>
        </p:blipFill>
        <p:spPr bwMode="auto">
          <a:xfrm>
            <a:off x="1100667" y="6096001"/>
            <a:ext cx="194733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B50C0A9-FBEC-3343-8F5A-61BF647DDA7E}"/>
              </a:ext>
            </a:extLst>
          </p:cNvPr>
          <p:cNvPicPr>
            <a:picLocks noChangeAspect="1"/>
          </p:cNvPicPr>
          <p:nvPr userDrawn="1"/>
        </p:nvPicPr>
        <p:blipFill>
          <a:blip r:embed="rId16"/>
          <a:stretch>
            <a:fillRect/>
          </a:stretch>
        </p:blipFill>
        <p:spPr>
          <a:xfrm>
            <a:off x="11292142" y="6007100"/>
            <a:ext cx="663576" cy="663576"/>
          </a:xfrm>
          <a:prstGeom prst="rect">
            <a:avLst/>
          </a:prstGeom>
        </p:spPr>
      </p:pic>
      <p:pic>
        <p:nvPicPr>
          <p:cNvPr id="17" name="Picture 16">
            <a:extLst>
              <a:ext uri="{FF2B5EF4-FFF2-40B4-BE49-F238E27FC236}">
                <a16:creationId xmlns:a16="http://schemas.microsoft.com/office/drawing/2014/main" id="{8E91D9E1-61E9-FE4A-86DF-72A55310C740}"/>
              </a:ext>
            </a:extLst>
          </p:cNvPr>
          <p:cNvPicPr>
            <a:picLocks noChangeAspect="1"/>
          </p:cNvPicPr>
          <p:nvPr userDrawn="1"/>
        </p:nvPicPr>
        <p:blipFill>
          <a:blip r:embed="rId17"/>
          <a:stretch>
            <a:fillRect/>
          </a:stretch>
        </p:blipFill>
        <p:spPr>
          <a:xfrm>
            <a:off x="10200455" y="6286896"/>
            <a:ext cx="1096509" cy="383779"/>
          </a:xfrm>
          <a:prstGeom prst="rect">
            <a:avLst/>
          </a:prstGeom>
        </p:spPr>
      </p:pic>
      <p:pic>
        <p:nvPicPr>
          <p:cNvPr id="20" name="Picture 19">
            <a:extLst>
              <a:ext uri="{FF2B5EF4-FFF2-40B4-BE49-F238E27FC236}">
                <a16:creationId xmlns:a16="http://schemas.microsoft.com/office/drawing/2014/main" id="{67836060-F3F2-DF48-AC80-6FBEE6743E1A}"/>
              </a:ext>
            </a:extLst>
          </p:cNvPr>
          <p:cNvPicPr>
            <a:picLocks noChangeAspect="1"/>
          </p:cNvPicPr>
          <p:nvPr userDrawn="1"/>
        </p:nvPicPr>
        <p:blipFill>
          <a:blip r:embed="rId18"/>
          <a:stretch>
            <a:fillRect/>
          </a:stretch>
        </p:blipFill>
        <p:spPr>
          <a:xfrm>
            <a:off x="4637855" y="6032500"/>
            <a:ext cx="5308600" cy="558800"/>
          </a:xfrm>
          <a:prstGeom prst="rect">
            <a:avLst/>
          </a:prstGeom>
        </p:spPr>
      </p:pic>
      <p:pic>
        <p:nvPicPr>
          <p:cNvPr id="22" name="Picture 21">
            <a:extLst>
              <a:ext uri="{FF2B5EF4-FFF2-40B4-BE49-F238E27FC236}">
                <a16:creationId xmlns:a16="http://schemas.microsoft.com/office/drawing/2014/main" id="{580DF455-2018-074D-BDFC-B91090BA57FC}"/>
              </a:ext>
            </a:extLst>
          </p:cNvPr>
          <p:cNvPicPr>
            <a:picLocks noChangeAspect="1"/>
          </p:cNvPicPr>
          <p:nvPr userDrawn="1"/>
        </p:nvPicPr>
        <p:blipFill>
          <a:blip r:embed="rId19"/>
          <a:stretch>
            <a:fillRect/>
          </a:stretch>
        </p:blipFill>
        <p:spPr>
          <a:xfrm>
            <a:off x="11542383" y="0"/>
            <a:ext cx="649617" cy="909464"/>
          </a:xfrm>
          <a:prstGeom prst="rect">
            <a:avLst/>
          </a:prstGeom>
        </p:spPr>
      </p:pic>
      <p:pic>
        <p:nvPicPr>
          <p:cNvPr id="26" name="Picture 25">
            <a:extLst>
              <a:ext uri="{FF2B5EF4-FFF2-40B4-BE49-F238E27FC236}">
                <a16:creationId xmlns:a16="http://schemas.microsoft.com/office/drawing/2014/main" id="{1FC19C65-DE49-FC45-8FD5-54FBFC0032B3}"/>
              </a:ext>
            </a:extLst>
          </p:cNvPr>
          <p:cNvPicPr>
            <a:picLocks noChangeAspect="1"/>
          </p:cNvPicPr>
          <p:nvPr userDrawn="1"/>
        </p:nvPicPr>
        <p:blipFill>
          <a:blip r:embed="rId20"/>
          <a:stretch>
            <a:fillRect/>
          </a:stretch>
        </p:blipFill>
        <p:spPr>
          <a:xfrm>
            <a:off x="10200455" y="6002134"/>
            <a:ext cx="1083685" cy="267105"/>
          </a:xfrm>
          <a:prstGeom prst="rect">
            <a:avLst/>
          </a:prstGeom>
        </p:spPr>
      </p:pic>
    </p:spTree>
    <p:extLst>
      <p:ext uri="{BB962C8B-B14F-4D97-AF65-F5344CB8AC3E}">
        <p14:creationId xmlns:p14="http://schemas.microsoft.com/office/powerpoint/2010/main" val="35409502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b="1" kern="1200">
          <a:solidFill>
            <a:srgbClr val="0099C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7.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5194/cp-12-1693-2016" TargetMode="External"/><Relationship Id="rId2" Type="http://schemas.openxmlformats.org/officeDocument/2006/relationships/hyperlink" Target="https://doi.org/10.1007/s00334-012-0388-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09A7D1D-5DE0-6646-8783-0728D56526DB}"/>
              </a:ext>
            </a:extLst>
          </p:cNvPr>
          <p:cNvSpPr>
            <a:spLocks noGrp="1" noChangeArrowheads="1"/>
          </p:cNvSpPr>
          <p:nvPr>
            <p:ph type="ctrTitle"/>
          </p:nvPr>
        </p:nvSpPr>
        <p:spPr>
          <a:xfrm>
            <a:off x="1775520" y="2996952"/>
            <a:ext cx="9144000" cy="2387600"/>
          </a:xfrm>
        </p:spPr>
        <p:txBody>
          <a:bodyPr>
            <a:normAutofit/>
          </a:bodyPr>
          <a:lstStyle/>
          <a:p>
            <a:pPr eaLnBrk="1" hangingPunct="1">
              <a:defRPr/>
            </a:pPr>
            <a:r>
              <a:rPr lang="fr-FR" altLang="en-US" dirty="0" err="1">
                <a:latin typeface="+mn-lt"/>
                <a:ea typeface="Verdana" panose="020B0604030504040204" pitchFamily="34" charset="0"/>
                <a:cs typeface="Verdana" panose="020B0604030504040204" pitchFamily="34" charset="0"/>
              </a:rPr>
              <a:t>Github</a:t>
            </a:r>
            <a:r>
              <a:rPr lang="fr-FR" altLang="en-US" dirty="0">
                <a:latin typeface="+mn-lt"/>
                <a:ea typeface="Verdana" panose="020B0604030504040204" pitchFamily="34" charset="0"/>
                <a:cs typeface="Verdana" panose="020B0604030504040204" pitchFamily="34" charset="0"/>
              </a:rPr>
              <a:t> and Open Data</a:t>
            </a:r>
            <a:br>
              <a:rPr lang="fr-FR" altLang="en-US" dirty="0">
                <a:latin typeface="+mn-lt"/>
                <a:ea typeface="Verdana" panose="020B0604030504040204" pitchFamily="34" charset="0"/>
                <a:cs typeface="Verdana" panose="020B0604030504040204" pitchFamily="34" charset="0"/>
              </a:rPr>
            </a:br>
            <a:r>
              <a:rPr lang="fr-FR" altLang="en-US" sz="2400" dirty="0">
                <a:latin typeface="+mn-lt"/>
                <a:ea typeface="Verdana" panose="020B0604030504040204" pitchFamily="34" charset="0"/>
                <a:cs typeface="Verdana" panose="020B0604030504040204" pitchFamily="34" charset="0"/>
              </a:rPr>
              <a:t>in the </a:t>
            </a:r>
            <a:r>
              <a:rPr lang="fr-FR" altLang="en-US" sz="2400" dirty="0" err="1">
                <a:latin typeface="+mn-lt"/>
                <a:ea typeface="Verdana" panose="020B0604030504040204" pitchFamily="34" charset="0"/>
                <a:cs typeface="Verdana" panose="020B0604030504040204" pitchFamily="34" charset="0"/>
              </a:rPr>
              <a:t>Eurasian</a:t>
            </a:r>
            <a:r>
              <a:rPr lang="fr-FR" altLang="en-US" sz="2400" dirty="0">
                <a:latin typeface="+mn-lt"/>
                <a:ea typeface="Verdana" panose="020B0604030504040204" pitchFamily="34" charset="0"/>
                <a:cs typeface="Verdana" panose="020B0604030504040204" pitchFamily="34" charset="0"/>
              </a:rPr>
              <a:t> Modern Pollen </a:t>
            </a:r>
            <a:r>
              <a:rPr lang="fr-FR" altLang="en-US" sz="2400" dirty="0" err="1">
                <a:latin typeface="+mn-lt"/>
                <a:ea typeface="Verdana" panose="020B0604030504040204" pitchFamily="34" charset="0"/>
                <a:cs typeface="Verdana" panose="020B0604030504040204" pitchFamily="34" charset="0"/>
              </a:rPr>
              <a:t>Database</a:t>
            </a:r>
            <a:br>
              <a:rPr lang="fr-FR" altLang="en-US" sz="2400" dirty="0">
                <a:latin typeface="+mn-lt"/>
                <a:ea typeface="Verdana" panose="020B0604030504040204" pitchFamily="34" charset="0"/>
                <a:cs typeface="Verdana" panose="020B0604030504040204" pitchFamily="34" charset="0"/>
              </a:rPr>
            </a:br>
            <a:br>
              <a:rPr lang="fr-FR" altLang="en-US" sz="2400" dirty="0">
                <a:latin typeface="+mn-lt"/>
                <a:ea typeface="Verdana" panose="020B0604030504040204" pitchFamily="34" charset="0"/>
                <a:cs typeface="Verdana" panose="020B0604030504040204" pitchFamily="34" charset="0"/>
              </a:rPr>
            </a:br>
            <a:br>
              <a:rPr lang="fr-FR" altLang="en-US" sz="2400" dirty="0">
                <a:latin typeface="+mn-lt"/>
                <a:ea typeface="Verdana" panose="020B0604030504040204" pitchFamily="34" charset="0"/>
                <a:cs typeface="Verdana" panose="020B0604030504040204" pitchFamily="34" charset="0"/>
              </a:rPr>
            </a:br>
            <a:r>
              <a:rPr lang="fr-FR" altLang="en-US" sz="1600" dirty="0">
                <a:solidFill>
                  <a:schemeClr val="tx1"/>
                </a:solidFill>
                <a:latin typeface="+mn-lt"/>
                <a:ea typeface="Verdana" panose="020B0604030504040204" pitchFamily="34" charset="0"/>
                <a:cs typeface="Verdana" panose="020B0604030504040204" pitchFamily="34" charset="0"/>
              </a:rPr>
              <a:t>Philipp S. Sommer, Basil A. S. Davis, Manuel Chevalier</a:t>
            </a:r>
            <a:endParaRPr lang="fr-FR" altLang="en-US" sz="2400" dirty="0">
              <a:solidFill>
                <a:schemeClr val="tx1"/>
              </a:solidFill>
              <a:latin typeface="+mn-lt"/>
              <a:ea typeface="Verdana" panose="020B0604030504040204" pitchFamily="34" charset="0"/>
              <a:cs typeface="Verdana" panose="020B0604030504040204" pitchFamily="34" charset="0"/>
            </a:endParaRPr>
          </a:p>
        </p:txBody>
      </p:sp>
      <p:sp>
        <p:nvSpPr>
          <p:cNvPr id="4" name="Rectangle 7">
            <a:extLst>
              <a:ext uri="{FF2B5EF4-FFF2-40B4-BE49-F238E27FC236}">
                <a16:creationId xmlns:a16="http://schemas.microsoft.com/office/drawing/2014/main" id="{2BFC2C62-4232-D04C-8E1B-2FD7AD07F2D2}"/>
              </a:ext>
            </a:extLst>
          </p:cNvPr>
          <p:cNvSpPr>
            <a:spLocks noGrp="1" noChangeArrowheads="1"/>
          </p:cNvSpPr>
          <p:nvPr>
            <p:ph type="dt" sz="half" idx="10"/>
          </p:nvPr>
        </p:nvSpPr>
        <p:spPr>
          <a:xfrm>
            <a:off x="9552384" y="6237312"/>
            <a:ext cx="2304256" cy="313873"/>
          </a:xfrm>
        </p:spPr>
        <p:txBody>
          <a:bodyPr/>
          <a:lstStyle/>
          <a:p>
            <a:pPr>
              <a:defRPr/>
            </a:pPr>
            <a:r>
              <a:rPr lang="fr-FR" altLang="en-US" dirty="0">
                <a:solidFill>
                  <a:schemeClr val="bg1"/>
                </a:solidFill>
                <a:latin typeface="Verdana" panose="020B0604030504040204" pitchFamily="34" charset="0"/>
                <a:ea typeface="Verdana" panose="020B0604030504040204" pitchFamily="34" charset="0"/>
                <a:cs typeface="Verdana" panose="020B0604030504040204" pitchFamily="34" charset="0"/>
              </a:rPr>
              <a:t>Friday, April 12th,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1EC815-F6C8-A643-A3E7-FB5E07567B04}"/>
              </a:ext>
            </a:extLst>
          </p:cNvPr>
          <p:cNvSpPr>
            <a:spLocks noGrp="1"/>
          </p:cNvSpPr>
          <p:nvPr>
            <p:ph sz="half" idx="2"/>
          </p:nvPr>
        </p:nvSpPr>
        <p:spPr>
          <a:xfrm>
            <a:off x="2136000" y="1412776"/>
            <a:ext cx="8045777" cy="3684588"/>
          </a:xfrm>
        </p:spPr>
        <p:txBody>
          <a:bodyPr/>
          <a:lstStyle/>
          <a:p>
            <a:pPr marL="0" indent="0">
              <a:buNone/>
            </a:pPr>
            <a:r>
              <a:rPr lang="en-US" sz="2000" dirty="0"/>
              <a:t>Many scientist do not want to register on </a:t>
            </a:r>
            <a:r>
              <a:rPr lang="en-US" sz="2000" dirty="0" err="1"/>
              <a:t>Github</a:t>
            </a:r>
            <a:r>
              <a:rPr lang="en-US" sz="2000" dirty="0"/>
              <a:t> just to use the EMPD!</a:t>
            </a:r>
          </a:p>
        </p:txBody>
      </p:sp>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10</a:t>
            </a:fld>
            <a:endParaRPr lang="fr-FR" altLang="en-US"/>
          </a:p>
        </p:txBody>
      </p:sp>
      <p:pic>
        <p:nvPicPr>
          <p:cNvPr id="5" name="Graphic 4">
            <a:extLst>
              <a:ext uri="{FF2B5EF4-FFF2-40B4-BE49-F238E27FC236}">
                <a16:creationId xmlns:a16="http://schemas.microsoft.com/office/drawing/2014/main" id="{0BA8D90D-03EA-8C43-8F15-67C3F20A549B}"/>
              </a:ext>
            </a:extLst>
          </p:cNvPr>
          <p:cNvPicPr>
            <a:picLocks noChangeAspect="1"/>
          </p:cNvPicPr>
          <p:nvPr/>
        </p:nvPicPr>
        <p:blipFill>
          <a:blip r:embed="rId2">
            <a:lum bright="100000" contrast="-70000"/>
            <a:extLst>
              <a:ext uri="{96DAC541-7B7A-43D3-8B79-37D633B846F1}">
                <asvg:svgBlip xmlns:asvg="http://schemas.microsoft.com/office/drawing/2016/SVG/main" r:embed="rId3"/>
              </a:ext>
            </a:extLst>
          </a:blip>
          <a:stretch>
            <a:fillRect/>
          </a:stretch>
        </p:blipFill>
        <p:spPr>
          <a:xfrm>
            <a:off x="848754" y="1916831"/>
            <a:ext cx="2798973" cy="2798973"/>
          </a:xfrm>
          <a:prstGeom prst="rect">
            <a:avLst/>
          </a:prstGeom>
        </p:spPr>
      </p:pic>
      <p:pic>
        <p:nvPicPr>
          <p:cNvPr id="10" name="Graphic 9">
            <a:extLst>
              <a:ext uri="{FF2B5EF4-FFF2-40B4-BE49-F238E27FC236}">
                <a16:creationId xmlns:a16="http://schemas.microsoft.com/office/drawing/2014/main" id="{B6DDA055-5066-B643-959D-366070034C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8819" y="2068737"/>
            <a:ext cx="2880204" cy="2880204"/>
          </a:xfrm>
          <a:prstGeom prst="rect">
            <a:avLst/>
          </a:prstGeom>
        </p:spPr>
      </p:pic>
      <p:pic>
        <p:nvPicPr>
          <p:cNvPr id="16" name="Graphic 15">
            <a:extLst>
              <a:ext uri="{FF2B5EF4-FFF2-40B4-BE49-F238E27FC236}">
                <a16:creationId xmlns:a16="http://schemas.microsoft.com/office/drawing/2014/main" id="{BF5D7308-8298-B14B-B55C-ECD2CF140D0F}"/>
              </a:ext>
            </a:extLst>
          </p:cNvPr>
          <p:cNvPicPr>
            <a:picLocks noChangeAspect="1"/>
          </p:cNvPicPr>
          <p:nvPr/>
        </p:nvPicPr>
        <p:blipFill>
          <a:blip r:embed="rId6">
            <a:lum bright="100000" contrast="-70000"/>
            <a:extLst>
              <a:ext uri="{96DAC541-7B7A-43D3-8B79-37D633B846F1}">
                <asvg:svgBlip xmlns:asvg="http://schemas.microsoft.com/office/drawing/2016/SVG/main" r:embed="rId7"/>
              </a:ext>
            </a:extLst>
          </a:blip>
          <a:stretch>
            <a:fillRect/>
          </a:stretch>
        </p:blipFill>
        <p:spPr>
          <a:xfrm>
            <a:off x="4811362" y="3068960"/>
            <a:ext cx="2701723" cy="2701723"/>
          </a:xfrm>
          <a:prstGeom prst="rect">
            <a:avLst/>
          </a:prstGeom>
        </p:spPr>
      </p:pic>
      <p:sp>
        <p:nvSpPr>
          <p:cNvPr id="18" name="TextBox 17">
            <a:extLst>
              <a:ext uri="{FF2B5EF4-FFF2-40B4-BE49-F238E27FC236}">
                <a16:creationId xmlns:a16="http://schemas.microsoft.com/office/drawing/2014/main" id="{9F8D047C-E0F4-D942-96AD-A5B63DA5E4DF}"/>
              </a:ext>
            </a:extLst>
          </p:cNvPr>
          <p:cNvSpPr txBox="1"/>
          <p:nvPr/>
        </p:nvSpPr>
        <p:spPr>
          <a:xfrm>
            <a:off x="972365" y="4293096"/>
            <a:ext cx="2179383" cy="461665"/>
          </a:xfrm>
          <a:prstGeom prst="rect">
            <a:avLst/>
          </a:prstGeom>
          <a:noFill/>
        </p:spPr>
        <p:txBody>
          <a:bodyPr wrap="square" rtlCol="0">
            <a:spAutoFit/>
          </a:bodyPr>
          <a:lstStyle/>
          <a:p>
            <a:r>
              <a:rPr lang="en-US" dirty="0">
                <a:solidFill>
                  <a:schemeClr val="bg1"/>
                </a:solidFill>
                <a:latin typeface="+mn-lt"/>
              </a:rPr>
              <a:t>Desktop app?</a:t>
            </a:r>
          </a:p>
        </p:txBody>
      </p:sp>
      <p:sp>
        <p:nvSpPr>
          <p:cNvPr id="19" name="TextBox 18">
            <a:extLst>
              <a:ext uri="{FF2B5EF4-FFF2-40B4-BE49-F238E27FC236}">
                <a16:creationId xmlns:a16="http://schemas.microsoft.com/office/drawing/2014/main" id="{F10EECA7-19B1-8343-9472-62542F594E16}"/>
              </a:ext>
            </a:extLst>
          </p:cNvPr>
          <p:cNvSpPr txBox="1"/>
          <p:nvPr/>
        </p:nvSpPr>
        <p:spPr>
          <a:xfrm>
            <a:off x="8976320" y="4715375"/>
            <a:ext cx="2232248" cy="461665"/>
          </a:xfrm>
          <a:prstGeom prst="rect">
            <a:avLst/>
          </a:prstGeom>
          <a:noFill/>
        </p:spPr>
        <p:txBody>
          <a:bodyPr wrap="square" rtlCol="0">
            <a:spAutoFit/>
          </a:bodyPr>
          <a:lstStyle/>
          <a:p>
            <a:r>
              <a:rPr lang="en-US" dirty="0">
                <a:solidFill>
                  <a:schemeClr val="bg1"/>
                </a:solidFill>
                <a:latin typeface="+mn-lt"/>
              </a:rPr>
              <a:t>Google maps?</a:t>
            </a:r>
          </a:p>
        </p:txBody>
      </p:sp>
      <p:sp>
        <p:nvSpPr>
          <p:cNvPr id="20" name="TextBox 19">
            <a:extLst>
              <a:ext uri="{FF2B5EF4-FFF2-40B4-BE49-F238E27FC236}">
                <a16:creationId xmlns:a16="http://schemas.microsoft.com/office/drawing/2014/main" id="{69BAD2D9-E2EF-C241-8C66-70F00629F7F2}"/>
              </a:ext>
            </a:extLst>
          </p:cNvPr>
          <p:cNvSpPr txBox="1"/>
          <p:nvPr/>
        </p:nvSpPr>
        <p:spPr>
          <a:xfrm>
            <a:off x="5154829" y="5539850"/>
            <a:ext cx="2358256" cy="461665"/>
          </a:xfrm>
          <a:prstGeom prst="rect">
            <a:avLst/>
          </a:prstGeom>
          <a:noFill/>
        </p:spPr>
        <p:txBody>
          <a:bodyPr wrap="square" rtlCol="0">
            <a:spAutoFit/>
          </a:bodyPr>
          <a:lstStyle/>
          <a:p>
            <a:r>
              <a:rPr lang="en-US" dirty="0">
                <a:solidFill>
                  <a:schemeClr val="bg1"/>
                </a:solidFill>
                <a:latin typeface="+mn-lt"/>
              </a:rPr>
              <a:t>Own webpage?</a:t>
            </a:r>
          </a:p>
        </p:txBody>
      </p:sp>
      <p:sp>
        <p:nvSpPr>
          <p:cNvPr id="21" name="Text Placeholder 2">
            <a:extLst>
              <a:ext uri="{FF2B5EF4-FFF2-40B4-BE49-F238E27FC236}">
                <a16:creationId xmlns:a16="http://schemas.microsoft.com/office/drawing/2014/main" id="{604401E4-40EC-5841-92DC-62817BCB1DF7}"/>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solidFill>
                  <a:schemeClr val="accent3">
                    <a:lumMod val="65000"/>
                  </a:schemeClr>
                </a:solidFill>
              </a:rPr>
              <a:t>Transparency</a:t>
            </a:r>
          </a:p>
        </p:txBody>
      </p:sp>
      <p:sp>
        <p:nvSpPr>
          <p:cNvPr id="22" name="Text Placeholder 4">
            <a:extLst>
              <a:ext uri="{FF2B5EF4-FFF2-40B4-BE49-F238E27FC236}">
                <a16:creationId xmlns:a16="http://schemas.microsoft.com/office/drawing/2014/main" id="{B9F90431-FFE6-C647-ADA8-21D335CB1B04}"/>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t>Accessibility</a:t>
            </a:r>
          </a:p>
        </p:txBody>
      </p:sp>
      <p:sp>
        <p:nvSpPr>
          <p:cNvPr id="23" name="Text Placeholder 4">
            <a:extLst>
              <a:ext uri="{FF2B5EF4-FFF2-40B4-BE49-F238E27FC236}">
                <a16:creationId xmlns:a16="http://schemas.microsoft.com/office/drawing/2014/main" id="{85A1969B-9E0D-9C46-9DDB-240BFEF3ACAD}"/>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3">
                    <a:lumMod val="65000"/>
                  </a:schemeClr>
                </a:solidFill>
              </a:rPr>
              <a:t>Extendibility</a:t>
            </a:r>
          </a:p>
        </p:txBody>
      </p:sp>
    </p:spTree>
    <p:extLst>
      <p:ext uri="{BB962C8B-B14F-4D97-AF65-F5344CB8AC3E}">
        <p14:creationId xmlns:p14="http://schemas.microsoft.com/office/powerpoint/2010/main" val="25330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9436E81-879F-F947-B210-3F77BB24FF0E}"/>
              </a:ext>
            </a:extLst>
          </p:cNvPr>
          <p:cNvPicPr>
            <a:picLocks noGrp="1" noChangeAspect="1"/>
          </p:cNvPicPr>
          <p:nvPr>
            <p:ph type="pic" idx="1"/>
          </p:nvPr>
        </p:nvPicPr>
        <p:blipFill>
          <a:blip r:embed="rId2"/>
          <a:stretch>
            <a:fillRect/>
          </a:stretch>
        </p:blipFill>
        <p:spPr>
          <a:xfrm>
            <a:off x="2495600" y="1916348"/>
            <a:ext cx="6960160" cy="4134306"/>
          </a:xfrm>
        </p:spPr>
      </p:pic>
      <p:sp>
        <p:nvSpPr>
          <p:cNvPr id="4" name="Text Placeholder 3">
            <a:extLst>
              <a:ext uri="{FF2B5EF4-FFF2-40B4-BE49-F238E27FC236}">
                <a16:creationId xmlns:a16="http://schemas.microsoft.com/office/drawing/2014/main" id="{AFA8D3D8-5133-3241-87D4-4187337720F2}"/>
              </a:ext>
            </a:extLst>
          </p:cNvPr>
          <p:cNvSpPr>
            <a:spLocks noGrp="1"/>
          </p:cNvSpPr>
          <p:nvPr>
            <p:ph type="body" sz="half" idx="2"/>
          </p:nvPr>
        </p:nvSpPr>
        <p:spPr>
          <a:xfrm>
            <a:off x="2146277" y="1510942"/>
            <a:ext cx="3149674" cy="3811588"/>
          </a:xfrm>
        </p:spPr>
        <p:txBody>
          <a:bodyPr/>
          <a:lstStyle/>
          <a:p>
            <a:r>
              <a:rPr lang="en-US" sz="1800" b="1" dirty="0"/>
              <a:t>Climate Proxies Finder</a:t>
            </a:r>
          </a:p>
        </p:txBody>
      </p:sp>
      <p:sp>
        <p:nvSpPr>
          <p:cNvPr id="7" name="Slide Number Placeholder 6">
            <a:extLst>
              <a:ext uri="{FF2B5EF4-FFF2-40B4-BE49-F238E27FC236}">
                <a16:creationId xmlns:a16="http://schemas.microsoft.com/office/drawing/2014/main" id="{77EC2AAF-B9AC-E24B-A4EF-5DB3174688C9}"/>
              </a:ext>
            </a:extLst>
          </p:cNvPr>
          <p:cNvSpPr>
            <a:spLocks noGrp="1"/>
          </p:cNvSpPr>
          <p:nvPr>
            <p:ph type="sldNum" sz="quarter" idx="12"/>
          </p:nvPr>
        </p:nvSpPr>
        <p:spPr/>
        <p:txBody>
          <a:bodyPr/>
          <a:lstStyle/>
          <a:p>
            <a:pPr>
              <a:defRPr/>
            </a:pPr>
            <a:fld id="{0CF8DA4E-B519-7144-8ACE-1E931DCEFB40}" type="slidenum">
              <a:rPr lang="fr-FR" altLang="en-US" smtClean="0"/>
              <a:pPr>
                <a:defRPr/>
              </a:pPr>
              <a:t>11</a:t>
            </a:fld>
            <a:endParaRPr lang="fr-FR" altLang="en-US"/>
          </a:p>
        </p:txBody>
      </p:sp>
      <p:sp>
        <p:nvSpPr>
          <p:cNvPr id="12" name="TextBox 11">
            <a:extLst>
              <a:ext uri="{FF2B5EF4-FFF2-40B4-BE49-F238E27FC236}">
                <a16:creationId xmlns:a16="http://schemas.microsoft.com/office/drawing/2014/main" id="{089055ED-154F-0447-9AAD-310BA03B26AE}"/>
              </a:ext>
            </a:extLst>
          </p:cNvPr>
          <p:cNvSpPr txBox="1"/>
          <p:nvPr/>
        </p:nvSpPr>
        <p:spPr>
          <a:xfrm>
            <a:off x="9255705" y="2141429"/>
            <a:ext cx="400110" cy="3882082"/>
          </a:xfrm>
          <a:prstGeom prst="rect">
            <a:avLst/>
          </a:prstGeom>
          <a:noFill/>
        </p:spPr>
        <p:txBody>
          <a:bodyPr vert="vert" wrap="square" rtlCol="0">
            <a:spAutoFit/>
          </a:bodyPr>
          <a:lstStyle/>
          <a:p>
            <a:r>
              <a:rPr lang="en-US" sz="1400" dirty="0">
                <a:solidFill>
                  <a:schemeClr val="bg1"/>
                </a:solidFill>
                <a:latin typeface="+mn-lt"/>
              </a:rPr>
              <a:t>http://</a:t>
            </a:r>
            <a:r>
              <a:rPr lang="en-US" sz="1400" dirty="0" err="1">
                <a:solidFill>
                  <a:schemeClr val="bg1"/>
                </a:solidFill>
                <a:latin typeface="+mn-lt"/>
              </a:rPr>
              <a:t>climateproxiesfinder.ipsl.fr</a:t>
            </a:r>
            <a:endParaRPr lang="en-US" sz="1400" dirty="0">
              <a:solidFill>
                <a:schemeClr val="bg1"/>
              </a:solidFill>
              <a:latin typeface="+mn-lt"/>
            </a:endParaRPr>
          </a:p>
        </p:txBody>
      </p:sp>
      <p:sp>
        <p:nvSpPr>
          <p:cNvPr id="17" name="Text Placeholder 2">
            <a:extLst>
              <a:ext uri="{FF2B5EF4-FFF2-40B4-BE49-F238E27FC236}">
                <a16:creationId xmlns:a16="http://schemas.microsoft.com/office/drawing/2014/main" id="{A5B46987-4188-2A48-9F3F-E2A2D3B748A7}"/>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solidFill>
                  <a:schemeClr val="accent3">
                    <a:lumMod val="65000"/>
                  </a:schemeClr>
                </a:solidFill>
              </a:rPr>
              <a:t>Transparency</a:t>
            </a:r>
          </a:p>
        </p:txBody>
      </p:sp>
      <p:sp>
        <p:nvSpPr>
          <p:cNvPr id="18" name="Text Placeholder 4">
            <a:extLst>
              <a:ext uri="{FF2B5EF4-FFF2-40B4-BE49-F238E27FC236}">
                <a16:creationId xmlns:a16="http://schemas.microsoft.com/office/drawing/2014/main" id="{4988242E-E08A-0E41-81DA-3820AB41A453}"/>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t>Accessibility</a:t>
            </a:r>
          </a:p>
        </p:txBody>
      </p:sp>
      <p:sp>
        <p:nvSpPr>
          <p:cNvPr id="19" name="Text Placeholder 4">
            <a:extLst>
              <a:ext uri="{FF2B5EF4-FFF2-40B4-BE49-F238E27FC236}">
                <a16:creationId xmlns:a16="http://schemas.microsoft.com/office/drawing/2014/main" id="{6948F55A-9133-7140-B8AA-8A57AE6DAA22}"/>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3">
                    <a:lumMod val="65000"/>
                  </a:schemeClr>
                </a:solidFill>
              </a:rPr>
              <a:t>Extendibility</a:t>
            </a:r>
          </a:p>
        </p:txBody>
      </p:sp>
    </p:spTree>
    <p:extLst>
      <p:ext uri="{BB962C8B-B14F-4D97-AF65-F5344CB8AC3E}">
        <p14:creationId xmlns:p14="http://schemas.microsoft.com/office/powerpoint/2010/main" val="369560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9436E81-879F-F947-B210-3F77BB24FF0E}"/>
              </a:ext>
            </a:extLst>
          </p:cNvPr>
          <p:cNvPicPr>
            <a:picLocks noGrp="1" noChangeAspect="1"/>
          </p:cNvPicPr>
          <p:nvPr>
            <p:ph type="pic" idx="1"/>
          </p:nvPr>
        </p:nvPicPr>
        <p:blipFill>
          <a:blip r:embed="rId2"/>
          <a:stretch>
            <a:fillRect/>
          </a:stretch>
        </p:blipFill>
        <p:spPr>
          <a:xfrm>
            <a:off x="2495602" y="1916348"/>
            <a:ext cx="6960157" cy="4134306"/>
          </a:xfrm>
        </p:spPr>
      </p:pic>
      <p:sp>
        <p:nvSpPr>
          <p:cNvPr id="4" name="Text Placeholder 3">
            <a:extLst>
              <a:ext uri="{FF2B5EF4-FFF2-40B4-BE49-F238E27FC236}">
                <a16:creationId xmlns:a16="http://schemas.microsoft.com/office/drawing/2014/main" id="{AFA8D3D8-5133-3241-87D4-4187337720F2}"/>
              </a:ext>
            </a:extLst>
          </p:cNvPr>
          <p:cNvSpPr>
            <a:spLocks noGrp="1"/>
          </p:cNvSpPr>
          <p:nvPr>
            <p:ph type="body" sz="half" idx="2"/>
          </p:nvPr>
        </p:nvSpPr>
        <p:spPr>
          <a:xfrm>
            <a:off x="2146277" y="1510942"/>
            <a:ext cx="3149674" cy="3811588"/>
          </a:xfrm>
        </p:spPr>
        <p:txBody>
          <a:bodyPr/>
          <a:lstStyle/>
          <a:p>
            <a:r>
              <a:rPr lang="en-US" sz="1800" b="1" dirty="0"/>
              <a:t>Free EMPD viewer</a:t>
            </a:r>
          </a:p>
        </p:txBody>
      </p:sp>
      <p:sp>
        <p:nvSpPr>
          <p:cNvPr id="7" name="Slide Number Placeholder 6">
            <a:extLst>
              <a:ext uri="{FF2B5EF4-FFF2-40B4-BE49-F238E27FC236}">
                <a16:creationId xmlns:a16="http://schemas.microsoft.com/office/drawing/2014/main" id="{77EC2AAF-B9AC-E24B-A4EF-5DB3174688C9}"/>
              </a:ext>
            </a:extLst>
          </p:cNvPr>
          <p:cNvSpPr>
            <a:spLocks noGrp="1"/>
          </p:cNvSpPr>
          <p:nvPr>
            <p:ph type="sldNum" sz="quarter" idx="12"/>
          </p:nvPr>
        </p:nvSpPr>
        <p:spPr/>
        <p:txBody>
          <a:bodyPr/>
          <a:lstStyle/>
          <a:p>
            <a:pPr>
              <a:defRPr/>
            </a:pPr>
            <a:fld id="{0CF8DA4E-B519-7144-8ACE-1E931DCEFB40}" type="slidenum">
              <a:rPr lang="fr-FR" altLang="en-US" smtClean="0"/>
              <a:pPr>
                <a:defRPr/>
              </a:pPr>
              <a:t>12</a:t>
            </a:fld>
            <a:endParaRPr lang="fr-FR" altLang="en-US"/>
          </a:p>
        </p:txBody>
      </p:sp>
      <p:pic>
        <p:nvPicPr>
          <p:cNvPr id="14" name="Picture Placeholder 10">
            <a:extLst>
              <a:ext uri="{FF2B5EF4-FFF2-40B4-BE49-F238E27FC236}">
                <a16:creationId xmlns:a16="http://schemas.microsoft.com/office/drawing/2014/main" id="{361F6093-ED48-4E4A-873F-6CF6DB117B19}"/>
              </a:ext>
            </a:extLst>
          </p:cNvPr>
          <p:cNvPicPr>
            <a:picLocks noChangeAspect="1"/>
          </p:cNvPicPr>
          <p:nvPr/>
        </p:nvPicPr>
        <p:blipFill>
          <a:blip r:embed="rId3"/>
          <a:stretch>
            <a:fillRect/>
          </a:stretch>
        </p:blipFill>
        <p:spPr bwMode="auto">
          <a:xfrm>
            <a:off x="2902828" y="1925873"/>
            <a:ext cx="6145705" cy="413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a:extLst>
              <a:ext uri="{FF2B5EF4-FFF2-40B4-BE49-F238E27FC236}">
                <a16:creationId xmlns:a16="http://schemas.microsoft.com/office/drawing/2014/main" id="{0EFF04FF-5ADC-C74A-8C8F-0B3166080D20}"/>
              </a:ext>
            </a:extLst>
          </p:cNvPr>
          <p:cNvSpPr/>
          <p:nvPr/>
        </p:nvSpPr>
        <p:spPr bwMode="auto">
          <a:xfrm>
            <a:off x="7859463" y="3993026"/>
            <a:ext cx="1189069" cy="328664"/>
          </a:xfrm>
          <a:prstGeom prst="ellipse">
            <a:avLst/>
          </a:prstGeom>
          <a:noFill/>
          <a:ln w="31750"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3E3018A5-9D90-E74C-9645-4D67C9998C3E}"/>
              </a:ext>
            </a:extLst>
          </p:cNvPr>
          <p:cNvSpPr txBox="1"/>
          <p:nvPr/>
        </p:nvSpPr>
        <p:spPr>
          <a:xfrm>
            <a:off x="9255705" y="2141429"/>
            <a:ext cx="400110" cy="3882082"/>
          </a:xfrm>
          <a:prstGeom prst="rect">
            <a:avLst/>
          </a:prstGeom>
          <a:noFill/>
        </p:spPr>
        <p:txBody>
          <a:bodyPr vert="vert" wrap="square" rtlCol="0">
            <a:spAutoFit/>
          </a:bodyPr>
          <a:lstStyle/>
          <a:p>
            <a:r>
              <a:rPr lang="en-US" sz="1400" dirty="0">
                <a:solidFill>
                  <a:schemeClr val="bg1"/>
                </a:solidFill>
                <a:latin typeface="+mn-lt"/>
              </a:rPr>
              <a:t>https://EMPD2.github.io</a:t>
            </a:r>
          </a:p>
        </p:txBody>
      </p:sp>
      <p:sp>
        <p:nvSpPr>
          <p:cNvPr id="19" name="Text Placeholder 2">
            <a:extLst>
              <a:ext uri="{FF2B5EF4-FFF2-40B4-BE49-F238E27FC236}">
                <a16:creationId xmlns:a16="http://schemas.microsoft.com/office/drawing/2014/main" id="{09AD6382-5401-D545-AFD4-52676391F286}"/>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solidFill>
                  <a:schemeClr val="accent3">
                    <a:lumMod val="65000"/>
                  </a:schemeClr>
                </a:solidFill>
              </a:rPr>
              <a:t>Transparency</a:t>
            </a:r>
          </a:p>
        </p:txBody>
      </p:sp>
      <p:sp>
        <p:nvSpPr>
          <p:cNvPr id="20" name="Text Placeholder 4">
            <a:extLst>
              <a:ext uri="{FF2B5EF4-FFF2-40B4-BE49-F238E27FC236}">
                <a16:creationId xmlns:a16="http://schemas.microsoft.com/office/drawing/2014/main" id="{F355346D-9B57-E54B-9C72-DC6F4306524E}"/>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t>Accessibility</a:t>
            </a:r>
          </a:p>
        </p:txBody>
      </p:sp>
      <p:sp>
        <p:nvSpPr>
          <p:cNvPr id="21" name="Text Placeholder 4">
            <a:extLst>
              <a:ext uri="{FF2B5EF4-FFF2-40B4-BE49-F238E27FC236}">
                <a16:creationId xmlns:a16="http://schemas.microsoft.com/office/drawing/2014/main" id="{379CCC57-1E4F-8243-ADD6-69184EE2B557}"/>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3">
                    <a:lumMod val="65000"/>
                  </a:schemeClr>
                </a:solidFill>
              </a:rPr>
              <a:t>Extendibility</a:t>
            </a:r>
          </a:p>
        </p:txBody>
      </p:sp>
    </p:spTree>
    <p:extLst>
      <p:ext uri="{BB962C8B-B14F-4D97-AF65-F5344CB8AC3E}">
        <p14:creationId xmlns:p14="http://schemas.microsoft.com/office/powerpoint/2010/main" val="20099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FD35BD-24E2-1145-B778-7B3699974207}"/>
              </a:ext>
            </a:extLst>
          </p:cNvPr>
          <p:cNvSpPr>
            <a:spLocks noGrp="1"/>
          </p:cNvSpPr>
          <p:nvPr>
            <p:ph sz="half" idx="2"/>
          </p:nvPr>
        </p:nvSpPr>
        <p:spPr>
          <a:xfrm>
            <a:off x="2135560" y="1678434"/>
            <a:ext cx="8208912" cy="1318518"/>
          </a:xfrm>
        </p:spPr>
        <p:txBody>
          <a:bodyPr/>
          <a:lstStyle/>
          <a:p>
            <a:pPr marL="0" indent="0">
              <a:buNone/>
            </a:pPr>
            <a:r>
              <a:rPr lang="en-US" sz="2000" dirty="0">
                <a:solidFill>
                  <a:srgbClr val="FFFFFF"/>
                </a:solidFill>
              </a:rPr>
              <a:t>Do we really want to wait another 6 years for new samples?</a:t>
            </a:r>
          </a:p>
          <a:p>
            <a:pPr marL="0" indent="0">
              <a:buNone/>
            </a:pPr>
            <a:endParaRPr lang="en-US" sz="2000" dirty="0">
              <a:solidFill>
                <a:srgbClr val="FFFFFF"/>
              </a:solidFill>
            </a:endParaRPr>
          </a:p>
          <a:p>
            <a:pPr marL="0" indent="0">
              <a:buNone/>
            </a:pPr>
            <a:r>
              <a:rPr lang="en-US" sz="2000" dirty="0"/>
              <a:t>No, but who should maintain it?</a:t>
            </a:r>
          </a:p>
          <a:p>
            <a:pPr marL="0" indent="0">
              <a:buNone/>
            </a:pPr>
            <a:endParaRPr lang="en-US" sz="2000" dirty="0"/>
          </a:p>
        </p:txBody>
      </p:sp>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13</a:t>
            </a:fld>
            <a:endParaRPr lang="fr-FR" altLang="en-US"/>
          </a:p>
        </p:txBody>
      </p:sp>
      <p:pic>
        <p:nvPicPr>
          <p:cNvPr id="5" name="Graphic 4">
            <a:extLst>
              <a:ext uri="{FF2B5EF4-FFF2-40B4-BE49-F238E27FC236}">
                <a16:creationId xmlns:a16="http://schemas.microsoft.com/office/drawing/2014/main" id="{4E7FA557-6E20-6545-87A5-65608232C7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5134" y="3068961"/>
            <a:ext cx="3528392" cy="730339"/>
          </a:xfrm>
          <a:prstGeom prst="rect">
            <a:avLst/>
          </a:prstGeom>
        </p:spPr>
      </p:pic>
      <p:pic>
        <p:nvPicPr>
          <p:cNvPr id="12" name="Graphic 11">
            <a:extLst>
              <a:ext uri="{FF2B5EF4-FFF2-40B4-BE49-F238E27FC236}">
                <a16:creationId xmlns:a16="http://schemas.microsoft.com/office/drawing/2014/main" id="{02D12670-3376-C648-979B-DBFC5214AE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6047" y="2996952"/>
            <a:ext cx="2945904" cy="1767542"/>
          </a:xfrm>
          <a:prstGeom prst="rect">
            <a:avLst/>
          </a:prstGeom>
        </p:spPr>
      </p:pic>
      <p:sp>
        <p:nvSpPr>
          <p:cNvPr id="19" name="TextBox 18">
            <a:extLst>
              <a:ext uri="{FF2B5EF4-FFF2-40B4-BE49-F238E27FC236}">
                <a16:creationId xmlns:a16="http://schemas.microsoft.com/office/drawing/2014/main" id="{E0352D42-3675-5745-8D98-96EE8D581949}"/>
              </a:ext>
            </a:extLst>
          </p:cNvPr>
          <p:cNvSpPr txBox="1"/>
          <p:nvPr/>
        </p:nvSpPr>
        <p:spPr>
          <a:xfrm>
            <a:off x="7248128" y="4653137"/>
            <a:ext cx="2047072" cy="461665"/>
          </a:xfrm>
          <a:prstGeom prst="rect">
            <a:avLst/>
          </a:prstGeom>
          <a:noFill/>
        </p:spPr>
        <p:txBody>
          <a:bodyPr wrap="square" rtlCol="0">
            <a:spAutoFit/>
          </a:bodyPr>
          <a:lstStyle/>
          <a:p>
            <a:r>
              <a:rPr lang="en-US" dirty="0" err="1">
                <a:solidFill>
                  <a:schemeClr val="bg1"/>
                </a:solidFill>
                <a:latin typeface="+mn-lt"/>
              </a:rPr>
              <a:t>conda</a:t>
            </a:r>
            <a:r>
              <a:rPr lang="en-US" dirty="0">
                <a:solidFill>
                  <a:schemeClr val="bg1"/>
                </a:solidFill>
                <a:latin typeface="+mn-lt"/>
              </a:rPr>
              <a:t>-forge</a:t>
            </a:r>
          </a:p>
        </p:txBody>
      </p:sp>
      <p:sp>
        <p:nvSpPr>
          <p:cNvPr id="20" name="Content Placeholder 3">
            <a:extLst>
              <a:ext uri="{FF2B5EF4-FFF2-40B4-BE49-F238E27FC236}">
                <a16:creationId xmlns:a16="http://schemas.microsoft.com/office/drawing/2014/main" id="{B34A48FF-AC5D-6941-BC2D-292A56951815}"/>
              </a:ext>
            </a:extLst>
          </p:cNvPr>
          <p:cNvSpPr txBox="1">
            <a:spLocks/>
          </p:cNvSpPr>
          <p:nvPr/>
        </p:nvSpPr>
        <p:spPr bwMode="auto">
          <a:xfrm>
            <a:off x="2135561" y="5128042"/>
            <a:ext cx="4895817" cy="73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kern="1200">
                <a:solidFill>
                  <a:schemeClr val="bg1"/>
                </a:solidFill>
                <a:latin typeface="+mn-lt"/>
                <a:ea typeface="+mn-ea"/>
                <a:cs typeface="+mn-cs"/>
              </a:defRPr>
            </a:lvl1pPr>
            <a:lvl2pPr marL="742950" indent="-285750" algn="l" rtl="0" eaLnBrk="0" fontAlgn="base" hangingPunct="0">
              <a:spcBef>
                <a:spcPct val="15000"/>
              </a:spcBef>
              <a:spcAft>
                <a:spcPct val="0"/>
              </a:spcAft>
              <a:buChar char="–"/>
              <a:defRPr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1200" kern="1200">
                <a:solidFill>
                  <a:schemeClr val="bg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FFFFFF"/>
                </a:solidFill>
              </a:rPr>
              <a:t>Developer community with &gt;1000 contributors and &gt;6000 packages</a:t>
            </a:r>
            <a:endParaRPr lang="en-US" sz="2000" dirty="0"/>
          </a:p>
        </p:txBody>
      </p:sp>
      <p:sp>
        <p:nvSpPr>
          <p:cNvPr id="21" name="TextBox 20">
            <a:extLst>
              <a:ext uri="{FF2B5EF4-FFF2-40B4-BE49-F238E27FC236}">
                <a16:creationId xmlns:a16="http://schemas.microsoft.com/office/drawing/2014/main" id="{6AD8F7A4-EA17-1644-9594-A1C0DA53DC03}"/>
              </a:ext>
            </a:extLst>
          </p:cNvPr>
          <p:cNvSpPr txBox="1"/>
          <p:nvPr/>
        </p:nvSpPr>
        <p:spPr>
          <a:xfrm>
            <a:off x="2135560" y="3932013"/>
            <a:ext cx="2088232" cy="261610"/>
          </a:xfrm>
          <a:prstGeom prst="rect">
            <a:avLst/>
          </a:prstGeom>
          <a:noFill/>
        </p:spPr>
        <p:txBody>
          <a:bodyPr wrap="square" rtlCol="0">
            <a:spAutoFit/>
          </a:bodyPr>
          <a:lstStyle/>
          <a:p>
            <a:r>
              <a:rPr lang="en-US" sz="1100" dirty="0">
                <a:solidFill>
                  <a:schemeClr val="bg1"/>
                </a:solidFill>
                <a:latin typeface="+mn-lt"/>
              </a:rPr>
              <a:t>https://</a:t>
            </a:r>
            <a:r>
              <a:rPr lang="en-US" sz="1100" dirty="0" err="1">
                <a:solidFill>
                  <a:schemeClr val="bg1"/>
                </a:solidFill>
                <a:latin typeface="+mn-lt"/>
              </a:rPr>
              <a:t>conda.io</a:t>
            </a:r>
            <a:endParaRPr lang="en-US" sz="1100" dirty="0">
              <a:solidFill>
                <a:schemeClr val="bg1"/>
              </a:solidFill>
              <a:latin typeface="+mn-lt"/>
            </a:endParaRPr>
          </a:p>
        </p:txBody>
      </p:sp>
      <p:sp>
        <p:nvSpPr>
          <p:cNvPr id="18" name="Text Placeholder 2">
            <a:extLst>
              <a:ext uri="{FF2B5EF4-FFF2-40B4-BE49-F238E27FC236}">
                <a16:creationId xmlns:a16="http://schemas.microsoft.com/office/drawing/2014/main" id="{527A79BA-F2B5-134D-8D55-5EB79BCA1AF1}"/>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solidFill>
                  <a:schemeClr val="accent3">
                    <a:lumMod val="65000"/>
                  </a:schemeClr>
                </a:solidFill>
              </a:rPr>
              <a:t>Transparency</a:t>
            </a:r>
          </a:p>
        </p:txBody>
      </p:sp>
      <p:sp>
        <p:nvSpPr>
          <p:cNvPr id="22" name="Text Placeholder 4">
            <a:extLst>
              <a:ext uri="{FF2B5EF4-FFF2-40B4-BE49-F238E27FC236}">
                <a16:creationId xmlns:a16="http://schemas.microsoft.com/office/drawing/2014/main" id="{B81A8AE6-23BB-0C47-9B44-5614979EB7D0}"/>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solidFill>
                  <a:schemeClr val="accent3">
                    <a:lumMod val="65000"/>
                  </a:schemeClr>
                </a:solidFill>
              </a:rPr>
              <a:t>Accessibility</a:t>
            </a:r>
          </a:p>
        </p:txBody>
      </p:sp>
      <p:sp>
        <p:nvSpPr>
          <p:cNvPr id="23" name="Text Placeholder 4">
            <a:extLst>
              <a:ext uri="{FF2B5EF4-FFF2-40B4-BE49-F238E27FC236}">
                <a16:creationId xmlns:a16="http://schemas.microsoft.com/office/drawing/2014/main" id="{B387ADB9-FDBD-A946-97A9-83F81E4A6309}"/>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Extendibility</a:t>
            </a:r>
          </a:p>
        </p:txBody>
      </p:sp>
    </p:spTree>
    <p:extLst>
      <p:ext uri="{BB962C8B-B14F-4D97-AF65-F5344CB8AC3E}">
        <p14:creationId xmlns:p14="http://schemas.microsoft.com/office/powerpoint/2010/main" val="41254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14</a:t>
            </a:fld>
            <a:endParaRPr lang="fr-FR" altLang="en-US"/>
          </a:p>
        </p:txBody>
      </p:sp>
      <p:pic>
        <p:nvPicPr>
          <p:cNvPr id="11" name="Graphic 10">
            <a:extLst>
              <a:ext uri="{FF2B5EF4-FFF2-40B4-BE49-F238E27FC236}">
                <a16:creationId xmlns:a16="http://schemas.microsoft.com/office/drawing/2014/main" id="{F7D4B2B1-3776-264D-A086-C9BDAD60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6482" y="2649393"/>
            <a:ext cx="1926704" cy="1926704"/>
          </a:xfrm>
          <a:prstGeom prst="rect">
            <a:avLst/>
          </a:prstGeom>
        </p:spPr>
      </p:pic>
      <p:sp>
        <p:nvSpPr>
          <p:cNvPr id="13" name="TextBox 12">
            <a:extLst>
              <a:ext uri="{FF2B5EF4-FFF2-40B4-BE49-F238E27FC236}">
                <a16:creationId xmlns:a16="http://schemas.microsoft.com/office/drawing/2014/main" id="{2F448313-B8DE-2048-BC9D-934FEA901587}"/>
              </a:ext>
            </a:extLst>
          </p:cNvPr>
          <p:cNvSpPr txBox="1"/>
          <p:nvPr/>
        </p:nvSpPr>
        <p:spPr>
          <a:xfrm>
            <a:off x="5196582" y="4369705"/>
            <a:ext cx="2123554" cy="461665"/>
          </a:xfrm>
          <a:prstGeom prst="rect">
            <a:avLst/>
          </a:prstGeom>
          <a:noFill/>
        </p:spPr>
        <p:txBody>
          <a:bodyPr wrap="square" rtlCol="0">
            <a:spAutoFit/>
          </a:bodyPr>
          <a:lstStyle/>
          <a:p>
            <a:r>
              <a:rPr lang="en-US" dirty="0" err="1">
                <a:solidFill>
                  <a:schemeClr val="bg1"/>
                </a:solidFill>
                <a:latin typeface="+mn-lt"/>
              </a:rPr>
              <a:t>heroku.com</a:t>
            </a:r>
            <a:endParaRPr lang="en-US" dirty="0">
              <a:solidFill>
                <a:schemeClr val="bg1"/>
              </a:solidFill>
              <a:latin typeface="+mn-lt"/>
            </a:endParaRPr>
          </a:p>
        </p:txBody>
      </p:sp>
      <p:sp>
        <p:nvSpPr>
          <p:cNvPr id="14" name="TextBox 13">
            <a:extLst>
              <a:ext uri="{FF2B5EF4-FFF2-40B4-BE49-F238E27FC236}">
                <a16:creationId xmlns:a16="http://schemas.microsoft.com/office/drawing/2014/main" id="{0097E971-034C-9944-9381-9CC75C738936}"/>
              </a:ext>
            </a:extLst>
          </p:cNvPr>
          <p:cNvSpPr txBox="1"/>
          <p:nvPr/>
        </p:nvSpPr>
        <p:spPr>
          <a:xfrm>
            <a:off x="974537" y="2305183"/>
            <a:ext cx="3934013" cy="615553"/>
          </a:xfrm>
          <a:prstGeom prst="rect">
            <a:avLst/>
          </a:prstGeom>
          <a:noFill/>
        </p:spPr>
        <p:txBody>
          <a:bodyPr wrap="square" rtlCol="0">
            <a:spAutoFit/>
          </a:bodyPr>
          <a:lstStyle/>
          <a:p>
            <a:r>
              <a:rPr lang="en-US" sz="2000" b="1" dirty="0">
                <a:solidFill>
                  <a:schemeClr val="bg1"/>
                </a:solidFill>
                <a:latin typeface="+mn-lt"/>
              </a:rPr>
              <a:t>@</a:t>
            </a:r>
            <a:r>
              <a:rPr lang="en-US" sz="2000" b="1" dirty="0" err="1">
                <a:solidFill>
                  <a:schemeClr val="bg1"/>
                </a:solidFill>
                <a:latin typeface="+mn-lt"/>
              </a:rPr>
              <a:t>conda</a:t>
            </a:r>
            <a:r>
              <a:rPr lang="en-US" sz="2000" b="1" dirty="0">
                <a:solidFill>
                  <a:schemeClr val="bg1"/>
                </a:solidFill>
                <a:latin typeface="+mn-lt"/>
              </a:rPr>
              <a:t>-forge-admin</a:t>
            </a:r>
          </a:p>
          <a:p>
            <a:r>
              <a:rPr lang="en-US" sz="1400" dirty="0" err="1">
                <a:solidFill>
                  <a:schemeClr val="bg1"/>
                </a:solidFill>
                <a:latin typeface="+mn-lt"/>
              </a:rPr>
              <a:t>github.com</a:t>
            </a:r>
            <a:r>
              <a:rPr lang="en-US" sz="1400" dirty="0">
                <a:solidFill>
                  <a:schemeClr val="bg1"/>
                </a:solidFill>
                <a:latin typeface="+mn-lt"/>
              </a:rPr>
              <a:t>/</a:t>
            </a:r>
            <a:r>
              <a:rPr lang="en-US" sz="1400" dirty="0" err="1">
                <a:solidFill>
                  <a:schemeClr val="bg1"/>
                </a:solidFill>
                <a:latin typeface="+mn-lt"/>
              </a:rPr>
              <a:t>conda</a:t>
            </a:r>
            <a:r>
              <a:rPr lang="en-US" sz="1400" dirty="0">
                <a:solidFill>
                  <a:schemeClr val="bg1"/>
                </a:solidFill>
                <a:latin typeface="+mn-lt"/>
              </a:rPr>
              <a:t>-forge-admin</a:t>
            </a:r>
            <a:endParaRPr lang="en-US" sz="2000" dirty="0">
              <a:solidFill>
                <a:schemeClr val="bg1"/>
              </a:solidFill>
              <a:latin typeface="+mn-lt"/>
            </a:endParaRPr>
          </a:p>
        </p:txBody>
      </p:sp>
      <p:sp>
        <p:nvSpPr>
          <p:cNvPr id="17" name="Rectangle 16">
            <a:extLst>
              <a:ext uri="{FF2B5EF4-FFF2-40B4-BE49-F238E27FC236}">
                <a16:creationId xmlns:a16="http://schemas.microsoft.com/office/drawing/2014/main" id="{CCBBC217-7D68-C74D-AB8A-E6CE47C27B3A}"/>
              </a:ext>
            </a:extLst>
          </p:cNvPr>
          <p:cNvSpPr/>
          <p:nvPr/>
        </p:nvSpPr>
        <p:spPr>
          <a:xfrm>
            <a:off x="983432" y="3123704"/>
            <a:ext cx="3906440" cy="1169551"/>
          </a:xfrm>
          <a:prstGeom prst="rect">
            <a:avLst/>
          </a:prstGeom>
          <a:solidFill>
            <a:schemeClr val="accent3">
              <a:lumMod val="50000"/>
            </a:schemeClr>
          </a:solidFill>
        </p:spPr>
        <p:txBody>
          <a:bodyPr wrap="square">
            <a:spAutoFit/>
          </a:bodyPr>
          <a:lstStyle/>
          <a:p>
            <a:r>
              <a:rPr lang="en-US" sz="1400" dirty="0">
                <a:solidFill>
                  <a:schemeClr val="bg1"/>
                </a:solidFill>
                <a:latin typeface="Courier" pitchFamily="2" charset="0"/>
              </a:rPr>
              <a:t>@</a:t>
            </a:r>
            <a:r>
              <a:rPr lang="en-US" sz="1400" dirty="0" err="1">
                <a:solidFill>
                  <a:schemeClr val="bg1"/>
                </a:solidFill>
                <a:latin typeface="Courier" pitchFamily="2" charset="0"/>
              </a:rPr>
              <a:t>conda</a:t>
            </a:r>
            <a:r>
              <a:rPr lang="en-US" sz="1400" dirty="0">
                <a:solidFill>
                  <a:schemeClr val="bg1"/>
                </a:solidFill>
                <a:latin typeface="Courier" pitchFamily="2" charset="0"/>
              </a:rPr>
              <a:t>-forge-admin </a:t>
            </a:r>
            <a:r>
              <a:rPr lang="en-US" sz="1400" dirty="0" err="1">
                <a:solidFill>
                  <a:schemeClr val="bg1"/>
                </a:solidFill>
                <a:latin typeface="Courier" pitchFamily="2" charset="0"/>
              </a:rPr>
              <a:t>rerender</a:t>
            </a:r>
            <a:endParaRPr lang="en-US" sz="1400" dirty="0">
              <a:solidFill>
                <a:schemeClr val="bg1"/>
              </a:solidFill>
              <a:latin typeface="Courier" pitchFamily="2" charset="0"/>
            </a:endParaRPr>
          </a:p>
          <a:p>
            <a:r>
              <a:rPr lang="en-US" sz="1400" dirty="0">
                <a:solidFill>
                  <a:schemeClr val="bg1"/>
                </a:solidFill>
                <a:latin typeface="Courier" pitchFamily="2" charset="0"/>
              </a:rPr>
              <a:t>@</a:t>
            </a:r>
            <a:r>
              <a:rPr lang="en-US" sz="1400" dirty="0" err="1">
                <a:solidFill>
                  <a:schemeClr val="bg1"/>
                </a:solidFill>
                <a:latin typeface="Courier" pitchFamily="2" charset="0"/>
              </a:rPr>
              <a:t>conda</a:t>
            </a:r>
            <a:r>
              <a:rPr lang="en-US" sz="1400" dirty="0">
                <a:solidFill>
                  <a:schemeClr val="bg1"/>
                </a:solidFill>
                <a:latin typeface="Courier" pitchFamily="2" charset="0"/>
              </a:rPr>
              <a:t>-forge-admin add </a:t>
            </a:r>
            <a:r>
              <a:rPr lang="en-US" sz="1400" dirty="0" err="1">
                <a:solidFill>
                  <a:schemeClr val="bg1"/>
                </a:solidFill>
                <a:latin typeface="Courier" pitchFamily="2" charset="0"/>
              </a:rPr>
              <a:t>noarch</a:t>
            </a:r>
            <a:endParaRPr lang="en-US" sz="1400" dirty="0">
              <a:solidFill>
                <a:schemeClr val="bg1"/>
              </a:solidFill>
              <a:latin typeface="Courier" pitchFamily="2" charset="0"/>
            </a:endParaRPr>
          </a:p>
          <a:p>
            <a:r>
              <a:rPr lang="en-US" sz="1400" dirty="0">
                <a:solidFill>
                  <a:schemeClr val="bg1"/>
                </a:solidFill>
                <a:latin typeface="Courier" pitchFamily="2" charset="0"/>
              </a:rPr>
              <a:t>@</a:t>
            </a:r>
            <a:r>
              <a:rPr lang="en-US" sz="1400" dirty="0" err="1">
                <a:solidFill>
                  <a:schemeClr val="bg1"/>
                </a:solidFill>
                <a:latin typeface="Courier" pitchFamily="2" charset="0"/>
              </a:rPr>
              <a:t>conda</a:t>
            </a:r>
            <a:r>
              <a:rPr lang="en-US" sz="1400" dirty="0">
                <a:solidFill>
                  <a:schemeClr val="bg1"/>
                </a:solidFill>
                <a:latin typeface="Courier" pitchFamily="2" charset="0"/>
              </a:rPr>
              <a:t>-forge-admin lint</a:t>
            </a:r>
          </a:p>
          <a:p>
            <a:endParaRPr lang="en-US" sz="1400" dirty="0">
              <a:solidFill>
                <a:schemeClr val="bg1"/>
              </a:solidFill>
              <a:latin typeface="Courier" pitchFamily="2" charset="0"/>
            </a:endParaRPr>
          </a:p>
          <a:p>
            <a:endParaRPr lang="en-US" sz="1400" dirty="0">
              <a:solidFill>
                <a:schemeClr val="bg1"/>
              </a:solidFill>
              <a:latin typeface="Courier" pitchFamily="2" charset="0"/>
            </a:endParaRPr>
          </a:p>
        </p:txBody>
      </p:sp>
      <p:sp>
        <p:nvSpPr>
          <p:cNvPr id="22" name="TextBox 21">
            <a:extLst>
              <a:ext uri="{FF2B5EF4-FFF2-40B4-BE49-F238E27FC236}">
                <a16:creationId xmlns:a16="http://schemas.microsoft.com/office/drawing/2014/main" id="{01999010-7BAF-AD43-8B41-EA937AEEDC6A}"/>
              </a:ext>
            </a:extLst>
          </p:cNvPr>
          <p:cNvSpPr txBox="1"/>
          <p:nvPr/>
        </p:nvSpPr>
        <p:spPr>
          <a:xfrm>
            <a:off x="7053971" y="2305184"/>
            <a:ext cx="3537640" cy="615553"/>
          </a:xfrm>
          <a:prstGeom prst="rect">
            <a:avLst/>
          </a:prstGeom>
          <a:noFill/>
        </p:spPr>
        <p:txBody>
          <a:bodyPr wrap="square" rtlCol="0">
            <a:spAutoFit/>
          </a:bodyPr>
          <a:lstStyle/>
          <a:p>
            <a:r>
              <a:rPr lang="en-US" sz="2000" b="1" dirty="0">
                <a:solidFill>
                  <a:schemeClr val="bg1"/>
                </a:solidFill>
                <a:latin typeface="+mn-lt"/>
              </a:rPr>
              <a:t>@EMPD-admin</a:t>
            </a:r>
          </a:p>
          <a:p>
            <a:r>
              <a:rPr lang="en-US" sz="1400" dirty="0" err="1">
                <a:solidFill>
                  <a:srgbClr val="FFFFFF"/>
                </a:solidFill>
                <a:latin typeface="Verdana"/>
              </a:rPr>
              <a:t>github.com</a:t>
            </a:r>
            <a:r>
              <a:rPr lang="en-US" sz="1400" dirty="0">
                <a:solidFill>
                  <a:srgbClr val="FFFFFF"/>
                </a:solidFill>
                <a:latin typeface="Verdana"/>
              </a:rPr>
              <a:t>/EMPD-admin</a:t>
            </a:r>
            <a:endParaRPr lang="en-US" sz="2000" b="1" dirty="0">
              <a:solidFill>
                <a:schemeClr val="bg1"/>
              </a:solidFill>
              <a:latin typeface="+mn-lt"/>
            </a:endParaRPr>
          </a:p>
        </p:txBody>
      </p:sp>
      <p:sp>
        <p:nvSpPr>
          <p:cNvPr id="23" name="Rectangle 22">
            <a:extLst>
              <a:ext uri="{FF2B5EF4-FFF2-40B4-BE49-F238E27FC236}">
                <a16:creationId xmlns:a16="http://schemas.microsoft.com/office/drawing/2014/main" id="{112AA428-202F-094E-A915-F7640CA7FD80}"/>
              </a:ext>
            </a:extLst>
          </p:cNvPr>
          <p:cNvSpPr/>
          <p:nvPr/>
        </p:nvSpPr>
        <p:spPr>
          <a:xfrm>
            <a:off x="7053971" y="3123704"/>
            <a:ext cx="3938573" cy="1169551"/>
          </a:xfrm>
          <a:prstGeom prst="rect">
            <a:avLst/>
          </a:prstGeom>
          <a:solidFill>
            <a:schemeClr val="accent3">
              <a:lumMod val="50000"/>
            </a:schemeClr>
          </a:solidFill>
        </p:spPr>
        <p:txBody>
          <a:bodyPr wrap="square">
            <a:spAutoFit/>
          </a:bodyPr>
          <a:lstStyle/>
          <a:p>
            <a:r>
              <a:rPr lang="en-US" sz="1400" dirty="0">
                <a:solidFill>
                  <a:schemeClr val="bg1"/>
                </a:solidFill>
                <a:latin typeface="Courier" pitchFamily="2" charset="0"/>
              </a:rPr>
              <a:t>@EMPD-admin test    # test PR</a:t>
            </a:r>
          </a:p>
          <a:p>
            <a:r>
              <a:rPr lang="en-US" sz="1400" dirty="0">
                <a:solidFill>
                  <a:schemeClr val="bg1"/>
                </a:solidFill>
                <a:latin typeface="Courier" pitchFamily="2" charset="0"/>
              </a:rPr>
              <a:t>@EMPD-admin fix     # fix PR</a:t>
            </a:r>
          </a:p>
          <a:p>
            <a:r>
              <a:rPr lang="en-US" sz="1400" dirty="0">
                <a:solidFill>
                  <a:schemeClr val="bg1"/>
                </a:solidFill>
                <a:latin typeface="Courier" pitchFamily="2" charset="0"/>
              </a:rPr>
              <a:t>@EMPD-admin query   # query </a:t>
            </a:r>
            <a:r>
              <a:rPr lang="en-US" sz="1400" dirty="0" err="1">
                <a:solidFill>
                  <a:schemeClr val="bg1"/>
                </a:solidFill>
                <a:latin typeface="Courier" pitchFamily="2" charset="0"/>
              </a:rPr>
              <a:t>db</a:t>
            </a:r>
            <a:endParaRPr lang="en-US" sz="1400" dirty="0">
              <a:solidFill>
                <a:schemeClr val="bg1"/>
              </a:solidFill>
              <a:latin typeface="Courier" pitchFamily="2" charset="0"/>
            </a:endParaRPr>
          </a:p>
          <a:p>
            <a:r>
              <a:rPr lang="en-US" sz="1400" dirty="0">
                <a:solidFill>
                  <a:schemeClr val="bg1"/>
                </a:solidFill>
                <a:latin typeface="Courier" pitchFamily="2" charset="0"/>
              </a:rPr>
              <a:t>@EMPD-admin help    # show help</a:t>
            </a:r>
          </a:p>
          <a:p>
            <a:r>
              <a:rPr lang="en-US" sz="1400" dirty="0">
                <a:solidFill>
                  <a:schemeClr val="bg1"/>
                </a:solidFill>
                <a:latin typeface="Courier" pitchFamily="2" charset="0"/>
              </a:rPr>
              <a:t>@EMPD-admin finish  # merge PR</a:t>
            </a:r>
          </a:p>
        </p:txBody>
      </p:sp>
      <p:sp>
        <p:nvSpPr>
          <p:cNvPr id="18" name="TextBox 17">
            <a:extLst>
              <a:ext uri="{FF2B5EF4-FFF2-40B4-BE49-F238E27FC236}">
                <a16:creationId xmlns:a16="http://schemas.microsoft.com/office/drawing/2014/main" id="{A5083D5A-8175-674F-8060-7A4EE40C9E14}"/>
              </a:ext>
            </a:extLst>
          </p:cNvPr>
          <p:cNvSpPr txBox="1"/>
          <p:nvPr/>
        </p:nvSpPr>
        <p:spPr>
          <a:xfrm>
            <a:off x="1775521" y="4831370"/>
            <a:ext cx="8640960" cy="646331"/>
          </a:xfrm>
          <a:prstGeom prst="rect">
            <a:avLst/>
          </a:prstGeom>
          <a:noFill/>
        </p:spPr>
        <p:txBody>
          <a:bodyPr wrap="square" rtlCol="0">
            <a:spAutoFit/>
          </a:bodyPr>
          <a:lstStyle/>
          <a:p>
            <a:pPr algn="ctr"/>
            <a:r>
              <a:rPr lang="en-US" sz="1800" dirty="0">
                <a:solidFill>
                  <a:schemeClr val="bg1"/>
                </a:solidFill>
                <a:latin typeface="+mn-lt"/>
              </a:rPr>
              <a:t>Provides free webserver with up to 1000 hours per month</a:t>
            </a:r>
          </a:p>
          <a:p>
            <a:pPr algn="ctr"/>
            <a:r>
              <a:rPr lang="en-US" sz="1800" dirty="0">
                <a:solidFill>
                  <a:schemeClr val="bg1"/>
                </a:solidFill>
                <a:latin typeface="+mn-lt"/>
              </a:rPr>
              <a:t>Integrates with </a:t>
            </a:r>
            <a:r>
              <a:rPr lang="en-US" sz="1800" dirty="0" err="1">
                <a:solidFill>
                  <a:schemeClr val="bg1"/>
                </a:solidFill>
                <a:latin typeface="+mn-lt"/>
              </a:rPr>
              <a:t>Github</a:t>
            </a:r>
            <a:endParaRPr lang="en-US" sz="1800" dirty="0">
              <a:solidFill>
                <a:schemeClr val="bg1"/>
              </a:solidFill>
              <a:latin typeface="+mn-lt"/>
            </a:endParaRPr>
          </a:p>
        </p:txBody>
      </p:sp>
      <p:pic>
        <p:nvPicPr>
          <p:cNvPr id="25" name="Graphic 24">
            <a:extLst>
              <a:ext uri="{FF2B5EF4-FFF2-40B4-BE49-F238E27FC236}">
                <a16:creationId xmlns:a16="http://schemas.microsoft.com/office/drawing/2014/main" id="{66B0B2A2-E842-674D-9EB4-A4D9A735B5A9}"/>
              </a:ext>
            </a:extLst>
          </p:cNvPr>
          <p:cNvPicPr>
            <a:picLocks noChangeAspect="1"/>
          </p:cNvPicPr>
          <p:nvPr/>
        </p:nvPicPr>
        <p:blipFill>
          <a:blip r:embed="rId4">
            <a:lum bright="100000" contrast="-70000"/>
            <a:extLst>
              <a:ext uri="{96DAC541-7B7A-43D3-8B79-37D633B846F1}">
                <asvg:svgBlip xmlns:asvg="http://schemas.microsoft.com/office/drawing/2016/SVG/main" r:embed="rId5"/>
              </a:ext>
            </a:extLst>
          </a:blip>
          <a:stretch>
            <a:fillRect/>
          </a:stretch>
        </p:blipFill>
        <p:spPr>
          <a:xfrm>
            <a:off x="5519935" y="1225065"/>
            <a:ext cx="979799" cy="979799"/>
          </a:xfrm>
          <a:prstGeom prst="rect">
            <a:avLst/>
          </a:prstGeom>
        </p:spPr>
      </p:pic>
      <p:sp>
        <p:nvSpPr>
          <p:cNvPr id="26" name="Down Arrow 25">
            <a:extLst>
              <a:ext uri="{FF2B5EF4-FFF2-40B4-BE49-F238E27FC236}">
                <a16:creationId xmlns:a16="http://schemas.microsoft.com/office/drawing/2014/main" id="{8A6DC419-C5DE-6949-8249-A106CF209FAD}"/>
              </a:ext>
            </a:extLst>
          </p:cNvPr>
          <p:cNvSpPr/>
          <p:nvPr/>
        </p:nvSpPr>
        <p:spPr bwMode="auto">
          <a:xfrm>
            <a:off x="5757806" y="2285946"/>
            <a:ext cx="504056" cy="424110"/>
          </a:xfrm>
          <a:prstGeom prst="downArrow">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0" tIns="45720" rIns="0" bIns="45720" numCol="1" rtlCol="0" anchor="b" anchorCtr="1" compatLnSpc="1">
            <a:prstTxWarp prst="textNoShape">
              <a:avLst/>
            </a:prstTxWarp>
          </a:bodyPr>
          <a:lstStyle/>
          <a:p>
            <a:r>
              <a:rPr lang="en-US" sz="700" dirty="0">
                <a:latin typeface="+mn-lt"/>
              </a:rPr>
              <a:t>Web</a:t>
            </a:r>
          </a:p>
          <a:p>
            <a:r>
              <a:rPr lang="en-US" sz="700" dirty="0">
                <a:latin typeface="+mn-lt"/>
              </a:rPr>
              <a:t>hook</a:t>
            </a:r>
          </a:p>
        </p:txBody>
      </p:sp>
      <p:sp>
        <p:nvSpPr>
          <p:cNvPr id="24" name="Text Placeholder 2">
            <a:extLst>
              <a:ext uri="{FF2B5EF4-FFF2-40B4-BE49-F238E27FC236}">
                <a16:creationId xmlns:a16="http://schemas.microsoft.com/office/drawing/2014/main" id="{E3FD325A-6CD2-9746-80F6-C96B31B32CFE}"/>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solidFill>
                  <a:schemeClr val="accent3">
                    <a:lumMod val="65000"/>
                  </a:schemeClr>
                </a:solidFill>
              </a:rPr>
              <a:t>Transparency</a:t>
            </a:r>
          </a:p>
        </p:txBody>
      </p:sp>
      <p:sp>
        <p:nvSpPr>
          <p:cNvPr id="27" name="Text Placeholder 4">
            <a:extLst>
              <a:ext uri="{FF2B5EF4-FFF2-40B4-BE49-F238E27FC236}">
                <a16:creationId xmlns:a16="http://schemas.microsoft.com/office/drawing/2014/main" id="{FD747FA5-2772-884D-9D5E-F5A8AC5866F1}"/>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solidFill>
                  <a:schemeClr val="accent3">
                    <a:lumMod val="65000"/>
                  </a:schemeClr>
                </a:solidFill>
              </a:rPr>
              <a:t>Accessibility</a:t>
            </a:r>
          </a:p>
        </p:txBody>
      </p:sp>
      <p:sp>
        <p:nvSpPr>
          <p:cNvPr id="28" name="Text Placeholder 4">
            <a:extLst>
              <a:ext uri="{FF2B5EF4-FFF2-40B4-BE49-F238E27FC236}">
                <a16:creationId xmlns:a16="http://schemas.microsoft.com/office/drawing/2014/main" id="{23E0F90D-3AD9-DE4C-88B2-21103F101932}"/>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fr-FR"/>
            </a:defPPr>
            <a:lvl1pPr marL="0" indent="0">
              <a:spcBef>
                <a:spcPct val="35000"/>
              </a:spcBef>
              <a:buNone/>
              <a:defRPr b="1">
                <a:solidFill>
                  <a:schemeClr val="bg1"/>
                </a:solidFill>
                <a:latin typeface="+mn-lt"/>
                <a:ea typeface="+mn-ea"/>
              </a:defRPr>
            </a:lvl1pPr>
            <a:lvl2pPr indent="0">
              <a:spcBef>
                <a:spcPct val="15000"/>
              </a:spcBef>
              <a:buNone/>
              <a:defRPr sz="2000" b="1">
                <a:solidFill>
                  <a:schemeClr val="bg1"/>
                </a:solidFill>
                <a:latin typeface="+mn-lt"/>
                <a:ea typeface="+mn-ea"/>
              </a:defRPr>
            </a:lvl2pPr>
            <a:lvl3pPr indent="0">
              <a:spcBef>
                <a:spcPct val="20000"/>
              </a:spcBef>
              <a:buNone/>
              <a:defRPr sz="1800" b="1">
                <a:solidFill>
                  <a:schemeClr val="bg1"/>
                </a:solidFill>
                <a:latin typeface="+mn-lt"/>
                <a:ea typeface="+mn-ea"/>
              </a:defRPr>
            </a:lvl3pPr>
            <a:lvl4pPr indent="0">
              <a:spcBef>
                <a:spcPct val="20000"/>
              </a:spcBef>
              <a:buNone/>
              <a:defRPr sz="1600" b="1">
                <a:solidFill>
                  <a:schemeClr val="bg1"/>
                </a:solidFill>
                <a:latin typeface="+mn-lt"/>
                <a:ea typeface="+mn-ea"/>
              </a:defRPr>
            </a:lvl4pPr>
            <a:lvl5pPr indent="0">
              <a:spcBef>
                <a:spcPct val="20000"/>
              </a:spcBef>
              <a:buNone/>
              <a:defRPr sz="1600" b="1">
                <a:solidFill>
                  <a:schemeClr val="bg1"/>
                </a:solidFill>
                <a:latin typeface="+mn-lt"/>
                <a:ea typeface="+mn-ea"/>
              </a:defRPr>
            </a:lvl5pPr>
            <a:lvl6pPr indent="0">
              <a:lnSpc>
                <a:spcPct val="90000"/>
              </a:lnSpc>
              <a:spcBef>
                <a:spcPts val="500"/>
              </a:spcBef>
              <a:buFont typeface="Arial" panose="020B0604020202020204" pitchFamily="34" charset="0"/>
              <a:buNone/>
              <a:defRPr sz="1600" b="1">
                <a:latin typeface="+mn-lt"/>
                <a:ea typeface="+mn-ea"/>
              </a:defRPr>
            </a:lvl6pPr>
            <a:lvl7pPr indent="0">
              <a:lnSpc>
                <a:spcPct val="90000"/>
              </a:lnSpc>
              <a:spcBef>
                <a:spcPts val="500"/>
              </a:spcBef>
              <a:buFont typeface="Arial" panose="020B0604020202020204" pitchFamily="34" charset="0"/>
              <a:buNone/>
              <a:defRPr sz="1600" b="1">
                <a:latin typeface="+mn-lt"/>
                <a:ea typeface="+mn-ea"/>
              </a:defRPr>
            </a:lvl7pPr>
            <a:lvl8pPr indent="0">
              <a:lnSpc>
                <a:spcPct val="90000"/>
              </a:lnSpc>
              <a:spcBef>
                <a:spcPts val="500"/>
              </a:spcBef>
              <a:buFont typeface="Arial" panose="020B0604020202020204" pitchFamily="34" charset="0"/>
              <a:buNone/>
              <a:defRPr sz="1600" b="1">
                <a:latin typeface="+mn-lt"/>
                <a:ea typeface="+mn-ea"/>
              </a:defRPr>
            </a:lvl8pPr>
            <a:lvl9pPr indent="0">
              <a:lnSpc>
                <a:spcPct val="90000"/>
              </a:lnSpc>
              <a:spcBef>
                <a:spcPts val="500"/>
              </a:spcBef>
              <a:buFont typeface="Arial" panose="020B0604020202020204" pitchFamily="34" charset="0"/>
              <a:buNone/>
              <a:defRPr sz="1600" b="1">
                <a:latin typeface="+mn-lt"/>
                <a:ea typeface="+mn-ea"/>
              </a:defRPr>
            </a:lvl9pPr>
          </a:lstStyle>
          <a:p>
            <a:r>
              <a:rPr lang="en-US" dirty="0"/>
              <a:t>Extendibility</a:t>
            </a:r>
          </a:p>
        </p:txBody>
      </p:sp>
    </p:spTree>
    <p:extLst>
      <p:ext uri="{BB962C8B-B14F-4D97-AF65-F5344CB8AC3E}">
        <p14:creationId xmlns:p14="http://schemas.microsoft.com/office/powerpoint/2010/main" val="23741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22" grpId="0"/>
      <p:bldP spid="23" grpId="0" animBg="1"/>
      <p:bldP spid="18" grpId="0" build="p"/>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15</a:t>
            </a:fld>
            <a:endParaRPr lang="fr-FR" altLang="en-US"/>
          </a:p>
        </p:txBody>
      </p:sp>
      <p:pic>
        <p:nvPicPr>
          <p:cNvPr id="4" name="Picture 3">
            <a:extLst>
              <a:ext uri="{FF2B5EF4-FFF2-40B4-BE49-F238E27FC236}">
                <a16:creationId xmlns:a16="http://schemas.microsoft.com/office/drawing/2014/main" id="{84688C09-7D24-6B49-80EB-622046946767}"/>
              </a:ext>
            </a:extLst>
          </p:cNvPr>
          <p:cNvPicPr>
            <a:picLocks noChangeAspect="1"/>
          </p:cNvPicPr>
          <p:nvPr/>
        </p:nvPicPr>
        <p:blipFill>
          <a:blip r:embed="rId2"/>
          <a:stretch>
            <a:fillRect/>
          </a:stretch>
        </p:blipFill>
        <p:spPr>
          <a:xfrm>
            <a:off x="2803767" y="2133495"/>
            <a:ext cx="6440451" cy="3825602"/>
          </a:xfrm>
          <a:prstGeom prst="rect">
            <a:avLst/>
          </a:prstGeom>
        </p:spPr>
      </p:pic>
      <p:sp>
        <p:nvSpPr>
          <p:cNvPr id="5" name="TextBox 4">
            <a:extLst>
              <a:ext uri="{FF2B5EF4-FFF2-40B4-BE49-F238E27FC236}">
                <a16:creationId xmlns:a16="http://schemas.microsoft.com/office/drawing/2014/main" id="{D3D8D30C-B934-2A4D-B347-6F0E1465D182}"/>
              </a:ext>
            </a:extLst>
          </p:cNvPr>
          <p:cNvSpPr txBox="1"/>
          <p:nvPr/>
        </p:nvSpPr>
        <p:spPr>
          <a:xfrm>
            <a:off x="2711624" y="1340768"/>
            <a:ext cx="6624736" cy="707886"/>
          </a:xfrm>
          <a:prstGeom prst="rect">
            <a:avLst/>
          </a:prstGeom>
          <a:noFill/>
        </p:spPr>
        <p:txBody>
          <a:bodyPr wrap="square" rtlCol="0">
            <a:spAutoFit/>
          </a:bodyPr>
          <a:lstStyle/>
          <a:p>
            <a:r>
              <a:rPr lang="en-US" dirty="0">
                <a:solidFill>
                  <a:schemeClr val="bg1"/>
                </a:solidFill>
                <a:latin typeface="+mn-lt"/>
              </a:rPr>
              <a:t>Look at the PR in the viewer</a:t>
            </a:r>
          </a:p>
          <a:p>
            <a:r>
              <a:rPr lang="en-US" sz="1600" dirty="0">
                <a:solidFill>
                  <a:schemeClr val="bg1"/>
                </a:solidFill>
                <a:latin typeface="+mn-lt"/>
              </a:rPr>
              <a:t>https://empd2.github.io/?branch=empd1&amp;meta=empd1.tsv</a:t>
            </a:r>
            <a:endParaRPr lang="en-US" dirty="0">
              <a:solidFill>
                <a:schemeClr val="bg1"/>
              </a:solidFill>
              <a:latin typeface="+mn-lt"/>
            </a:endParaRPr>
          </a:p>
        </p:txBody>
      </p:sp>
      <p:sp>
        <p:nvSpPr>
          <p:cNvPr id="14" name="Text Placeholder 2">
            <a:extLst>
              <a:ext uri="{FF2B5EF4-FFF2-40B4-BE49-F238E27FC236}">
                <a16:creationId xmlns:a16="http://schemas.microsoft.com/office/drawing/2014/main" id="{44C61F5E-AAE2-D24C-9D52-C401917CE831}"/>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solidFill>
                  <a:schemeClr val="accent3">
                    <a:lumMod val="65000"/>
                  </a:schemeClr>
                </a:solidFill>
              </a:rPr>
              <a:t>Transparency</a:t>
            </a:r>
          </a:p>
        </p:txBody>
      </p:sp>
      <p:sp>
        <p:nvSpPr>
          <p:cNvPr id="17" name="Text Placeholder 4">
            <a:extLst>
              <a:ext uri="{FF2B5EF4-FFF2-40B4-BE49-F238E27FC236}">
                <a16:creationId xmlns:a16="http://schemas.microsoft.com/office/drawing/2014/main" id="{7EABAEE9-4E56-5348-B83D-21F95B5D16DA}"/>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solidFill>
                  <a:schemeClr val="accent3">
                    <a:lumMod val="65000"/>
                  </a:schemeClr>
                </a:solidFill>
              </a:rPr>
              <a:t>Accessibility</a:t>
            </a:r>
          </a:p>
        </p:txBody>
      </p:sp>
      <p:sp>
        <p:nvSpPr>
          <p:cNvPr id="18" name="Text Placeholder 4">
            <a:extLst>
              <a:ext uri="{FF2B5EF4-FFF2-40B4-BE49-F238E27FC236}">
                <a16:creationId xmlns:a16="http://schemas.microsoft.com/office/drawing/2014/main" id="{D5F53D8A-2CB3-7E47-A6BA-790BE96D10F9}"/>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Extendibility</a:t>
            </a:r>
          </a:p>
        </p:txBody>
      </p:sp>
    </p:spTree>
    <p:extLst>
      <p:ext uri="{BB962C8B-B14F-4D97-AF65-F5344CB8AC3E}">
        <p14:creationId xmlns:p14="http://schemas.microsoft.com/office/powerpoint/2010/main" val="1102639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16</a:t>
            </a:fld>
            <a:endParaRPr lang="fr-FR" altLang="en-US"/>
          </a:p>
        </p:txBody>
      </p:sp>
      <p:pic>
        <p:nvPicPr>
          <p:cNvPr id="4" name="Picture 3">
            <a:extLst>
              <a:ext uri="{FF2B5EF4-FFF2-40B4-BE49-F238E27FC236}">
                <a16:creationId xmlns:a16="http://schemas.microsoft.com/office/drawing/2014/main" id="{84688C09-7D24-6B49-80EB-622046946767}"/>
              </a:ext>
            </a:extLst>
          </p:cNvPr>
          <p:cNvPicPr>
            <a:picLocks noChangeAspect="1"/>
          </p:cNvPicPr>
          <p:nvPr/>
        </p:nvPicPr>
        <p:blipFill>
          <a:blip r:embed="rId2"/>
          <a:stretch>
            <a:fillRect/>
          </a:stretch>
        </p:blipFill>
        <p:spPr>
          <a:xfrm>
            <a:off x="2063552" y="1693811"/>
            <a:ext cx="7632848" cy="4533881"/>
          </a:xfrm>
          <a:prstGeom prst="rect">
            <a:avLst/>
          </a:prstGeom>
        </p:spPr>
      </p:pic>
      <p:sp>
        <p:nvSpPr>
          <p:cNvPr id="5" name="TextBox 4">
            <a:extLst>
              <a:ext uri="{FF2B5EF4-FFF2-40B4-BE49-F238E27FC236}">
                <a16:creationId xmlns:a16="http://schemas.microsoft.com/office/drawing/2014/main" id="{D3D8D30C-B934-2A4D-B347-6F0E1465D182}"/>
              </a:ext>
            </a:extLst>
          </p:cNvPr>
          <p:cNvSpPr txBox="1"/>
          <p:nvPr/>
        </p:nvSpPr>
        <p:spPr>
          <a:xfrm>
            <a:off x="1919536" y="1340769"/>
            <a:ext cx="8262241" cy="461665"/>
          </a:xfrm>
          <a:prstGeom prst="rect">
            <a:avLst/>
          </a:prstGeom>
          <a:noFill/>
        </p:spPr>
        <p:txBody>
          <a:bodyPr wrap="square" rtlCol="0">
            <a:spAutoFit/>
          </a:bodyPr>
          <a:lstStyle/>
          <a:p>
            <a:r>
              <a:rPr lang="en-US" dirty="0">
                <a:solidFill>
                  <a:schemeClr val="bg1"/>
                </a:solidFill>
                <a:latin typeface="+mn-lt"/>
              </a:rPr>
              <a:t>Edit the meta data and submit through EMPD-admin</a:t>
            </a:r>
          </a:p>
        </p:txBody>
      </p:sp>
      <p:pic>
        <p:nvPicPr>
          <p:cNvPr id="10" name="Picture 9">
            <a:extLst>
              <a:ext uri="{FF2B5EF4-FFF2-40B4-BE49-F238E27FC236}">
                <a16:creationId xmlns:a16="http://schemas.microsoft.com/office/drawing/2014/main" id="{4BF338F3-1D09-694F-A89D-F7D67D9C656F}"/>
              </a:ext>
            </a:extLst>
          </p:cNvPr>
          <p:cNvPicPr>
            <a:picLocks noChangeAspect="1"/>
          </p:cNvPicPr>
          <p:nvPr/>
        </p:nvPicPr>
        <p:blipFill>
          <a:blip r:embed="rId3"/>
          <a:stretch>
            <a:fillRect/>
          </a:stretch>
        </p:blipFill>
        <p:spPr>
          <a:xfrm>
            <a:off x="2306718" y="2681397"/>
            <a:ext cx="7173658" cy="2290219"/>
          </a:xfrm>
          <a:prstGeom prst="rect">
            <a:avLst/>
          </a:prstGeom>
        </p:spPr>
      </p:pic>
      <p:sp>
        <p:nvSpPr>
          <p:cNvPr id="17" name="Text Placeholder 2">
            <a:extLst>
              <a:ext uri="{FF2B5EF4-FFF2-40B4-BE49-F238E27FC236}">
                <a16:creationId xmlns:a16="http://schemas.microsoft.com/office/drawing/2014/main" id="{245D0405-D9E2-3F42-A078-036B0E134F2D}"/>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solidFill>
                  <a:schemeClr val="accent3">
                    <a:lumMod val="65000"/>
                  </a:schemeClr>
                </a:solidFill>
              </a:rPr>
              <a:t>Transparency</a:t>
            </a:r>
          </a:p>
        </p:txBody>
      </p:sp>
      <p:sp>
        <p:nvSpPr>
          <p:cNvPr id="18" name="Text Placeholder 4">
            <a:extLst>
              <a:ext uri="{FF2B5EF4-FFF2-40B4-BE49-F238E27FC236}">
                <a16:creationId xmlns:a16="http://schemas.microsoft.com/office/drawing/2014/main" id="{7AE959F9-DE72-F846-86B9-B2A0EC4E232C}"/>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solidFill>
                  <a:schemeClr val="accent3">
                    <a:lumMod val="65000"/>
                  </a:schemeClr>
                </a:solidFill>
              </a:rPr>
              <a:t>Accessibility</a:t>
            </a:r>
          </a:p>
        </p:txBody>
      </p:sp>
      <p:sp>
        <p:nvSpPr>
          <p:cNvPr id="19" name="Text Placeholder 4">
            <a:extLst>
              <a:ext uri="{FF2B5EF4-FFF2-40B4-BE49-F238E27FC236}">
                <a16:creationId xmlns:a16="http://schemas.microsoft.com/office/drawing/2014/main" id="{F8DFBF58-21B7-9B4D-B447-9790B430E403}"/>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Extendibility</a:t>
            </a:r>
          </a:p>
        </p:txBody>
      </p:sp>
    </p:spTree>
    <p:extLst>
      <p:ext uri="{BB962C8B-B14F-4D97-AF65-F5344CB8AC3E}">
        <p14:creationId xmlns:p14="http://schemas.microsoft.com/office/powerpoint/2010/main" val="37054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17</a:t>
            </a:fld>
            <a:endParaRPr lang="fr-FR" altLang="en-US"/>
          </a:p>
        </p:txBody>
      </p:sp>
      <p:pic>
        <p:nvPicPr>
          <p:cNvPr id="14" name="Graphic 13">
            <a:extLst>
              <a:ext uri="{FF2B5EF4-FFF2-40B4-BE49-F238E27FC236}">
                <a16:creationId xmlns:a16="http://schemas.microsoft.com/office/drawing/2014/main" id="{A6A3EEE8-2C41-9A42-A5ED-707BD5615229}"/>
              </a:ext>
            </a:extLst>
          </p:cNvPr>
          <p:cNvPicPr>
            <a:picLocks noChangeAspect="1"/>
          </p:cNvPicPr>
          <p:nvPr/>
        </p:nvPicPr>
        <p:blipFill>
          <a:blip r:embed="rId3">
            <a:lum bright="100000" contrast="-70000"/>
            <a:extLst>
              <a:ext uri="{96DAC541-7B7A-43D3-8B79-37D633B846F1}">
                <asvg:svgBlip xmlns:asvg="http://schemas.microsoft.com/office/drawing/2016/SVG/main" r:embed="rId4"/>
              </a:ext>
            </a:extLst>
          </a:blip>
          <a:stretch>
            <a:fillRect/>
          </a:stretch>
        </p:blipFill>
        <p:spPr>
          <a:xfrm>
            <a:off x="636649" y="1385528"/>
            <a:ext cx="2166393" cy="2166393"/>
          </a:xfrm>
          <a:prstGeom prst="rect">
            <a:avLst/>
          </a:prstGeom>
        </p:spPr>
      </p:pic>
      <p:pic>
        <p:nvPicPr>
          <p:cNvPr id="15" name="Graphic 14">
            <a:extLst>
              <a:ext uri="{FF2B5EF4-FFF2-40B4-BE49-F238E27FC236}">
                <a16:creationId xmlns:a16="http://schemas.microsoft.com/office/drawing/2014/main" id="{CEFD4225-EF89-B64E-BD71-EE29E53D3D2B}"/>
              </a:ext>
            </a:extLst>
          </p:cNvPr>
          <p:cNvPicPr>
            <a:picLocks noChangeAspect="1"/>
          </p:cNvPicPr>
          <p:nvPr/>
        </p:nvPicPr>
        <p:blipFill>
          <a:blip r:embed="rId5">
            <a:lum bright="100000" contrast="-70000"/>
            <a:extLst>
              <a:ext uri="{96DAC541-7B7A-43D3-8B79-37D633B846F1}">
                <asvg:svgBlip xmlns:asvg="http://schemas.microsoft.com/office/drawing/2016/SVG/main" r:embed="rId6"/>
              </a:ext>
            </a:extLst>
          </a:blip>
          <a:stretch>
            <a:fillRect/>
          </a:stretch>
        </p:blipFill>
        <p:spPr>
          <a:xfrm>
            <a:off x="5248144" y="3112504"/>
            <a:ext cx="2037600" cy="2037600"/>
          </a:xfrm>
          <a:prstGeom prst="rect">
            <a:avLst/>
          </a:prstGeom>
        </p:spPr>
      </p:pic>
      <p:pic>
        <p:nvPicPr>
          <p:cNvPr id="16" name="Graphic 15">
            <a:extLst>
              <a:ext uri="{FF2B5EF4-FFF2-40B4-BE49-F238E27FC236}">
                <a16:creationId xmlns:a16="http://schemas.microsoft.com/office/drawing/2014/main" id="{706280A9-C6E6-0844-A0BB-439B20F78D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81881" y="1505373"/>
            <a:ext cx="1926704" cy="1926704"/>
          </a:xfrm>
          <a:prstGeom prst="rect">
            <a:avLst/>
          </a:prstGeom>
        </p:spPr>
      </p:pic>
      <p:sp>
        <p:nvSpPr>
          <p:cNvPr id="2" name="TextBox 1">
            <a:extLst>
              <a:ext uri="{FF2B5EF4-FFF2-40B4-BE49-F238E27FC236}">
                <a16:creationId xmlns:a16="http://schemas.microsoft.com/office/drawing/2014/main" id="{4174F6DA-118A-2545-A87C-52AC0C408942}"/>
              </a:ext>
            </a:extLst>
          </p:cNvPr>
          <p:cNvSpPr txBox="1"/>
          <p:nvPr/>
        </p:nvSpPr>
        <p:spPr>
          <a:xfrm>
            <a:off x="433040" y="3930596"/>
            <a:ext cx="2573610" cy="369332"/>
          </a:xfrm>
          <a:prstGeom prst="rect">
            <a:avLst/>
          </a:prstGeom>
          <a:noFill/>
        </p:spPr>
        <p:txBody>
          <a:bodyPr wrap="square" rtlCol="0">
            <a:spAutoFit/>
          </a:bodyPr>
          <a:lstStyle/>
          <a:p>
            <a:pPr algn="ctr"/>
            <a:r>
              <a:rPr lang="en-US" sz="1800" dirty="0">
                <a:solidFill>
                  <a:schemeClr val="bg1"/>
                </a:solidFill>
                <a:latin typeface="+mn-lt"/>
              </a:rPr>
              <a:t>Version control</a:t>
            </a:r>
          </a:p>
        </p:txBody>
      </p:sp>
      <p:sp>
        <p:nvSpPr>
          <p:cNvPr id="17" name="TextBox 16">
            <a:extLst>
              <a:ext uri="{FF2B5EF4-FFF2-40B4-BE49-F238E27FC236}">
                <a16:creationId xmlns:a16="http://schemas.microsoft.com/office/drawing/2014/main" id="{10013EB2-1136-D44C-89E2-DA1BEED9C223}"/>
              </a:ext>
            </a:extLst>
          </p:cNvPr>
          <p:cNvSpPr txBox="1"/>
          <p:nvPr/>
        </p:nvSpPr>
        <p:spPr>
          <a:xfrm>
            <a:off x="5101006" y="4943052"/>
            <a:ext cx="2573610" cy="369332"/>
          </a:xfrm>
          <a:prstGeom prst="rect">
            <a:avLst/>
          </a:prstGeom>
          <a:noFill/>
        </p:spPr>
        <p:txBody>
          <a:bodyPr wrap="square" rtlCol="0">
            <a:spAutoFit/>
          </a:bodyPr>
          <a:lstStyle/>
          <a:p>
            <a:pPr algn="ctr"/>
            <a:r>
              <a:rPr lang="en-US" sz="1800" dirty="0" err="1">
                <a:solidFill>
                  <a:schemeClr val="bg1"/>
                </a:solidFill>
                <a:latin typeface="+mn-lt"/>
              </a:rPr>
              <a:t>Javascript</a:t>
            </a:r>
            <a:r>
              <a:rPr lang="en-US" sz="1800" dirty="0">
                <a:solidFill>
                  <a:schemeClr val="bg1"/>
                </a:solidFill>
                <a:latin typeface="+mn-lt"/>
              </a:rPr>
              <a:t> viewer</a:t>
            </a:r>
          </a:p>
        </p:txBody>
      </p:sp>
      <p:sp>
        <p:nvSpPr>
          <p:cNvPr id="18" name="TextBox 17">
            <a:extLst>
              <a:ext uri="{FF2B5EF4-FFF2-40B4-BE49-F238E27FC236}">
                <a16:creationId xmlns:a16="http://schemas.microsoft.com/office/drawing/2014/main" id="{36E04664-C2C6-2D43-BB4F-9F2D7D4972DA}"/>
              </a:ext>
            </a:extLst>
          </p:cNvPr>
          <p:cNvSpPr txBox="1"/>
          <p:nvPr/>
        </p:nvSpPr>
        <p:spPr>
          <a:xfrm>
            <a:off x="9350685" y="3718301"/>
            <a:ext cx="2160741" cy="646331"/>
          </a:xfrm>
          <a:prstGeom prst="rect">
            <a:avLst/>
          </a:prstGeom>
          <a:noFill/>
        </p:spPr>
        <p:txBody>
          <a:bodyPr wrap="square" rtlCol="0">
            <a:spAutoFit/>
          </a:bodyPr>
          <a:lstStyle/>
          <a:p>
            <a:pPr algn="ctr"/>
            <a:r>
              <a:rPr lang="en-US" sz="1800" dirty="0">
                <a:solidFill>
                  <a:schemeClr val="bg1"/>
                </a:solidFill>
                <a:latin typeface="+mn-lt"/>
              </a:rPr>
              <a:t>EMPD-admin </a:t>
            </a:r>
            <a:r>
              <a:rPr lang="en-US" sz="1800" dirty="0" err="1">
                <a:solidFill>
                  <a:schemeClr val="bg1"/>
                </a:solidFill>
                <a:latin typeface="+mn-lt"/>
              </a:rPr>
              <a:t>Webapp</a:t>
            </a:r>
            <a:endParaRPr lang="en-US" sz="1800" dirty="0">
              <a:solidFill>
                <a:schemeClr val="bg1"/>
              </a:solidFill>
              <a:latin typeface="+mn-lt"/>
            </a:endParaRPr>
          </a:p>
        </p:txBody>
      </p:sp>
      <p:cxnSp>
        <p:nvCxnSpPr>
          <p:cNvPr id="19" name="Elbow Connector 18">
            <a:extLst>
              <a:ext uri="{FF2B5EF4-FFF2-40B4-BE49-F238E27FC236}">
                <a16:creationId xmlns:a16="http://schemas.microsoft.com/office/drawing/2014/main" id="{0BBF6E08-875F-8748-BDA5-3347927D2AAB}"/>
              </a:ext>
            </a:extLst>
          </p:cNvPr>
          <p:cNvCxnSpPr>
            <a:stCxn id="15" idx="1"/>
            <a:endCxn id="14" idx="3"/>
          </p:cNvCxnSpPr>
          <p:nvPr/>
        </p:nvCxnSpPr>
        <p:spPr bwMode="auto">
          <a:xfrm rot="10800000">
            <a:off x="2803042" y="2468726"/>
            <a:ext cx="2445102" cy="1662579"/>
          </a:xfrm>
          <a:prstGeom prst="bentConnector3">
            <a:avLst/>
          </a:prstGeom>
          <a:solidFill>
            <a:schemeClr val="accent1"/>
          </a:solidFill>
          <a:ln w="762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Elbow Connector 21">
            <a:extLst>
              <a:ext uri="{FF2B5EF4-FFF2-40B4-BE49-F238E27FC236}">
                <a16:creationId xmlns:a16="http://schemas.microsoft.com/office/drawing/2014/main" id="{81EE096B-5DC0-6544-821C-6CE7BE1D643D}"/>
              </a:ext>
            </a:extLst>
          </p:cNvPr>
          <p:cNvCxnSpPr>
            <a:stCxn id="15" idx="3"/>
            <a:endCxn id="16" idx="1"/>
          </p:cNvCxnSpPr>
          <p:nvPr/>
        </p:nvCxnSpPr>
        <p:spPr bwMode="auto">
          <a:xfrm flipV="1">
            <a:off x="7285744" y="2468725"/>
            <a:ext cx="2196137" cy="1662579"/>
          </a:xfrm>
          <a:prstGeom prst="bentConnector3">
            <a:avLst/>
          </a:prstGeom>
          <a:solidFill>
            <a:schemeClr val="accent1"/>
          </a:solidFill>
          <a:ln w="762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4856E6B1-2093-7743-BFE1-B8568D1B0C87}"/>
              </a:ext>
            </a:extLst>
          </p:cNvPr>
          <p:cNvCxnSpPr>
            <a:cxnSpLocks/>
            <a:stCxn id="16" idx="1"/>
            <a:endCxn id="14" idx="3"/>
          </p:cNvCxnSpPr>
          <p:nvPr/>
        </p:nvCxnSpPr>
        <p:spPr bwMode="auto">
          <a:xfrm flipH="1">
            <a:off x="2803042" y="2468725"/>
            <a:ext cx="6678839" cy="0"/>
          </a:xfrm>
          <a:prstGeom prst="straightConnector1">
            <a:avLst/>
          </a:prstGeom>
          <a:solidFill>
            <a:schemeClr val="accent1"/>
          </a:solidFill>
          <a:ln w="76200" cap="flat" cmpd="sng" algn="ctr">
            <a:solidFill>
              <a:schemeClr val="bg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F0B9CC7A-0E32-BF49-BBC8-AC5793CBDEE8}"/>
              </a:ext>
            </a:extLst>
          </p:cNvPr>
          <p:cNvSpPr txBox="1"/>
          <p:nvPr/>
        </p:nvSpPr>
        <p:spPr>
          <a:xfrm>
            <a:off x="4000080" y="2852246"/>
            <a:ext cx="492443" cy="946887"/>
          </a:xfrm>
          <a:prstGeom prst="rect">
            <a:avLst/>
          </a:prstGeom>
          <a:noFill/>
        </p:spPr>
        <p:txBody>
          <a:bodyPr vert="vert" wrap="square" rtlCol="0">
            <a:spAutoFit/>
          </a:bodyPr>
          <a:lstStyle/>
          <a:p>
            <a:r>
              <a:rPr lang="en-US" sz="2000" dirty="0">
                <a:solidFill>
                  <a:schemeClr val="bg1"/>
                </a:solidFill>
                <a:latin typeface="+mn-lt"/>
              </a:rPr>
              <a:t>loads</a:t>
            </a:r>
          </a:p>
        </p:txBody>
      </p:sp>
      <p:sp>
        <p:nvSpPr>
          <p:cNvPr id="29" name="TextBox 28">
            <a:extLst>
              <a:ext uri="{FF2B5EF4-FFF2-40B4-BE49-F238E27FC236}">
                <a16:creationId xmlns:a16="http://schemas.microsoft.com/office/drawing/2014/main" id="{82D3123D-853B-4642-BF05-0EE495B45005}"/>
              </a:ext>
            </a:extLst>
          </p:cNvPr>
          <p:cNvSpPr txBox="1"/>
          <p:nvPr/>
        </p:nvSpPr>
        <p:spPr>
          <a:xfrm>
            <a:off x="7970638" y="2666821"/>
            <a:ext cx="492443" cy="1051480"/>
          </a:xfrm>
          <a:prstGeom prst="rect">
            <a:avLst/>
          </a:prstGeom>
          <a:noFill/>
        </p:spPr>
        <p:txBody>
          <a:bodyPr vert="vert270" wrap="square" rtlCol="0">
            <a:spAutoFit/>
          </a:bodyPr>
          <a:lstStyle/>
          <a:p>
            <a:r>
              <a:rPr lang="en-US" sz="2000" dirty="0">
                <a:solidFill>
                  <a:schemeClr val="bg1"/>
                </a:solidFill>
                <a:latin typeface="+mn-lt"/>
              </a:rPr>
              <a:t>submits</a:t>
            </a:r>
          </a:p>
        </p:txBody>
      </p:sp>
      <p:sp>
        <p:nvSpPr>
          <p:cNvPr id="30" name="TextBox 29">
            <a:extLst>
              <a:ext uri="{FF2B5EF4-FFF2-40B4-BE49-F238E27FC236}">
                <a16:creationId xmlns:a16="http://schemas.microsoft.com/office/drawing/2014/main" id="{DE884118-087C-CA47-A398-62BF27463BAB}"/>
              </a:ext>
            </a:extLst>
          </p:cNvPr>
          <p:cNvSpPr txBox="1"/>
          <p:nvPr/>
        </p:nvSpPr>
        <p:spPr>
          <a:xfrm>
            <a:off x="4729746" y="2056546"/>
            <a:ext cx="3074396" cy="400110"/>
          </a:xfrm>
          <a:prstGeom prst="rect">
            <a:avLst/>
          </a:prstGeom>
          <a:noFill/>
        </p:spPr>
        <p:txBody>
          <a:bodyPr vert="horz" wrap="square" rtlCol="0">
            <a:spAutoFit/>
          </a:bodyPr>
          <a:lstStyle/>
          <a:p>
            <a:r>
              <a:rPr lang="en-US" sz="2000" dirty="0">
                <a:solidFill>
                  <a:schemeClr val="bg1"/>
                </a:solidFill>
                <a:latin typeface="+mn-lt"/>
              </a:rPr>
              <a:t>Pushes, tests and manages</a:t>
            </a:r>
          </a:p>
        </p:txBody>
      </p:sp>
      <p:sp>
        <p:nvSpPr>
          <p:cNvPr id="35" name="Text Placeholder 2">
            <a:extLst>
              <a:ext uri="{FF2B5EF4-FFF2-40B4-BE49-F238E27FC236}">
                <a16:creationId xmlns:a16="http://schemas.microsoft.com/office/drawing/2014/main" id="{FFB98A2F-A09B-C44F-B6F8-4C88A34AB0C3}"/>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dirty="0"/>
              <a:t>Transparency</a:t>
            </a:r>
          </a:p>
        </p:txBody>
      </p:sp>
      <p:sp>
        <p:nvSpPr>
          <p:cNvPr id="36" name="Text Placeholder 4">
            <a:extLst>
              <a:ext uri="{FF2B5EF4-FFF2-40B4-BE49-F238E27FC236}">
                <a16:creationId xmlns:a16="http://schemas.microsoft.com/office/drawing/2014/main" id="{EBF1569C-0EC6-6D48-9053-E82EC6F5BB6B}"/>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dirty="0"/>
              <a:t>Accessibility</a:t>
            </a:r>
          </a:p>
        </p:txBody>
      </p:sp>
      <p:sp>
        <p:nvSpPr>
          <p:cNvPr id="37" name="Text Placeholder 4">
            <a:extLst>
              <a:ext uri="{FF2B5EF4-FFF2-40B4-BE49-F238E27FC236}">
                <a16:creationId xmlns:a16="http://schemas.microsoft.com/office/drawing/2014/main" id="{E2E901ED-601C-2A43-B0B5-E6604BE0DC10}"/>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Extendibility</a:t>
            </a:r>
          </a:p>
        </p:txBody>
      </p:sp>
    </p:spTree>
    <p:extLst>
      <p:ext uri="{BB962C8B-B14F-4D97-AF65-F5344CB8AC3E}">
        <p14:creationId xmlns:p14="http://schemas.microsoft.com/office/powerpoint/2010/main" val="3808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2836-7346-8A4E-9397-0232171840DB}"/>
              </a:ext>
            </a:extLst>
          </p:cNvPr>
          <p:cNvSpPr>
            <a:spLocks noGrp="1"/>
          </p:cNvSpPr>
          <p:nvPr>
            <p:ph type="title"/>
          </p:nvPr>
        </p:nvSpPr>
        <p:spPr/>
        <p:txBody>
          <a:bodyPr/>
          <a:lstStyle/>
          <a:p>
            <a:r>
              <a:rPr lang="en-US" dirty="0"/>
              <a:t>So this is what you can do!</a:t>
            </a:r>
          </a:p>
        </p:txBody>
      </p:sp>
      <p:sp>
        <p:nvSpPr>
          <p:cNvPr id="3" name="Content Placeholder 2">
            <a:extLst>
              <a:ext uri="{FF2B5EF4-FFF2-40B4-BE49-F238E27FC236}">
                <a16:creationId xmlns:a16="http://schemas.microsoft.com/office/drawing/2014/main" id="{CB82337C-DEA5-BC41-80D5-A40410EC0918}"/>
              </a:ext>
            </a:extLst>
          </p:cNvPr>
          <p:cNvSpPr>
            <a:spLocks noGrp="1"/>
          </p:cNvSpPr>
          <p:nvPr>
            <p:ph idx="1"/>
          </p:nvPr>
        </p:nvSpPr>
        <p:spPr>
          <a:xfrm>
            <a:off x="838200" y="1524000"/>
            <a:ext cx="10730408" cy="4497288"/>
          </a:xfrm>
        </p:spPr>
        <p:txBody>
          <a:bodyPr>
            <a:normAutofit/>
          </a:bodyPr>
          <a:lstStyle/>
          <a:p>
            <a:r>
              <a:rPr lang="en-US" dirty="0"/>
              <a:t>Make your data workflow transparent through version control on </a:t>
            </a:r>
            <a:r>
              <a:rPr lang="en-US" dirty="0" err="1"/>
              <a:t>Github</a:t>
            </a:r>
            <a:endParaRPr lang="en-US" dirty="0"/>
          </a:p>
          <a:p>
            <a:r>
              <a:rPr lang="en-US" dirty="0"/>
              <a:t>Make an interactive viewer hosted on </a:t>
            </a:r>
            <a:r>
              <a:rPr lang="en-US" dirty="0" err="1"/>
              <a:t>Github</a:t>
            </a:r>
            <a:endParaRPr lang="en-US" dirty="0"/>
          </a:p>
          <a:p>
            <a:r>
              <a:rPr lang="en-US" dirty="0"/>
              <a:t>Make a </a:t>
            </a:r>
            <a:r>
              <a:rPr lang="en-US" dirty="0" err="1"/>
              <a:t>webapp</a:t>
            </a:r>
            <a:r>
              <a:rPr lang="en-US" dirty="0"/>
              <a:t> for automated administration of your database and it’s contributions</a:t>
            </a:r>
          </a:p>
          <a:p>
            <a:pPr marL="0" indent="0">
              <a:buNone/>
            </a:pPr>
            <a:endParaRPr lang="en-US" dirty="0"/>
          </a:p>
          <a:p>
            <a:pPr marL="0" indent="0">
              <a:buNone/>
            </a:pPr>
            <a:r>
              <a:rPr lang="en-US" dirty="0"/>
              <a:t>All this can be done for free without having to maintain your own server!</a:t>
            </a:r>
          </a:p>
          <a:p>
            <a:pPr marL="0" indent="0">
              <a:buNone/>
            </a:pPr>
            <a:endParaRPr lang="en-US" dirty="0"/>
          </a:p>
          <a:p>
            <a:pPr marL="0" indent="0">
              <a:buNone/>
            </a:pPr>
            <a:r>
              <a:rPr lang="en-US" dirty="0"/>
              <a:t>See our example at https://empd2.github.io</a:t>
            </a:r>
          </a:p>
        </p:txBody>
      </p:sp>
      <p:sp>
        <p:nvSpPr>
          <p:cNvPr id="6" name="Slide Number Placeholder 5">
            <a:extLst>
              <a:ext uri="{FF2B5EF4-FFF2-40B4-BE49-F238E27FC236}">
                <a16:creationId xmlns:a16="http://schemas.microsoft.com/office/drawing/2014/main" id="{EE0247A4-DE5F-1C46-9A98-0F480055C787}"/>
              </a:ext>
            </a:extLst>
          </p:cNvPr>
          <p:cNvSpPr>
            <a:spLocks noGrp="1"/>
          </p:cNvSpPr>
          <p:nvPr>
            <p:ph type="sldNum" sz="quarter" idx="4294967295"/>
          </p:nvPr>
        </p:nvSpPr>
        <p:spPr>
          <a:xfrm>
            <a:off x="8610600" y="6356350"/>
            <a:ext cx="2743200" cy="365125"/>
          </a:xfrm>
        </p:spPr>
        <p:txBody>
          <a:bodyPr/>
          <a:lstStyle/>
          <a:p>
            <a:pPr>
              <a:defRPr/>
            </a:pPr>
            <a:fld id="{B4D5EF6C-A783-7943-9073-AFDB0BE6CE9C}" type="slidenum">
              <a:rPr lang="fr-FR" altLang="en-US" smtClean="0"/>
              <a:pPr>
                <a:defRPr/>
              </a:pPr>
              <a:t>18</a:t>
            </a:fld>
            <a:endParaRPr lang="fr-FR" altLang="en-US"/>
          </a:p>
        </p:txBody>
      </p:sp>
    </p:spTree>
    <p:extLst>
      <p:ext uri="{BB962C8B-B14F-4D97-AF65-F5344CB8AC3E}">
        <p14:creationId xmlns:p14="http://schemas.microsoft.com/office/powerpoint/2010/main" val="145010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ECF6-2B51-364D-93E9-0D783E559EB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2A67694-AC7C-7140-8DA5-A892AF65EC8F}"/>
              </a:ext>
            </a:extLst>
          </p:cNvPr>
          <p:cNvSpPr>
            <a:spLocks noGrp="1"/>
          </p:cNvSpPr>
          <p:nvPr>
            <p:ph idx="1"/>
          </p:nvPr>
        </p:nvSpPr>
        <p:spPr/>
        <p:txBody>
          <a:bodyPr>
            <a:normAutofit/>
          </a:bodyPr>
          <a:lstStyle/>
          <a:p>
            <a:r>
              <a:rPr lang="en-US" sz="1800" dirty="0"/>
              <a:t>Davis, B.A.S., </a:t>
            </a:r>
            <a:r>
              <a:rPr lang="en-US" sz="1800" dirty="0" err="1"/>
              <a:t>Zanon</a:t>
            </a:r>
            <a:r>
              <a:rPr lang="en-US" sz="1800" dirty="0"/>
              <a:t>, M., Collins, P. et al. </a:t>
            </a:r>
            <a:r>
              <a:rPr lang="en-US" sz="1800" dirty="0" err="1"/>
              <a:t>Veget</a:t>
            </a:r>
            <a:r>
              <a:rPr lang="en-US" sz="1800" dirty="0"/>
              <a:t> </a:t>
            </a:r>
            <a:r>
              <a:rPr lang="en-US" sz="1800" dirty="0" err="1"/>
              <a:t>Hist</a:t>
            </a:r>
            <a:r>
              <a:rPr lang="en-US" sz="1800" dirty="0"/>
              <a:t> </a:t>
            </a:r>
            <a:r>
              <a:rPr lang="en-US" sz="1800" dirty="0" err="1"/>
              <a:t>Archaeobot</a:t>
            </a:r>
            <a:r>
              <a:rPr lang="en-US" sz="1800" dirty="0"/>
              <a:t> (2013) 22: 521. </a:t>
            </a:r>
            <a:r>
              <a:rPr lang="en-US" sz="1800" dirty="0">
                <a:hlinkClick r:id="rId2"/>
              </a:rPr>
              <a:t>https://doi.org/10.1007/s00334-012-0388-5</a:t>
            </a:r>
            <a:endParaRPr lang="en-US" sz="1800" dirty="0"/>
          </a:p>
          <a:p>
            <a:r>
              <a:rPr lang="en-US" sz="1800" dirty="0" err="1"/>
              <a:t>Bolliet</a:t>
            </a:r>
            <a:r>
              <a:rPr lang="en-US" sz="1800" dirty="0"/>
              <a:t>, T., </a:t>
            </a:r>
            <a:r>
              <a:rPr lang="en-US" sz="1800" dirty="0" err="1"/>
              <a:t>Brockmann</a:t>
            </a:r>
            <a:r>
              <a:rPr lang="en-US" sz="1800" dirty="0"/>
              <a:t>, P., Masson-</a:t>
            </a:r>
            <a:r>
              <a:rPr lang="en-US" sz="1800" dirty="0" err="1"/>
              <a:t>Delmotte</a:t>
            </a:r>
            <a:r>
              <a:rPr lang="en-US" sz="1800" dirty="0"/>
              <a:t>, V., </a:t>
            </a:r>
            <a:r>
              <a:rPr lang="en-US" sz="1800" dirty="0" err="1"/>
              <a:t>Bassinot</a:t>
            </a:r>
            <a:r>
              <a:rPr lang="en-US" sz="1800" dirty="0"/>
              <a:t>, F., </a:t>
            </a:r>
            <a:r>
              <a:rPr lang="en-US" sz="1800" dirty="0" err="1"/>
              <a:t>Daux</a:t>
            </a:r>
            <a:r>
              <a:rPr lang="en-US" sz="1800" dirty="0"/>
              <a:t>, V., </a:t>
            </a:r>
            <a:r>
              <a:rPr lang="en-US" sz="1800" dirty="0" err="1"/>
              <a:t>Genty</a:t>
            </a:r>
            <a:r>
              <a:rPr lang="en-US" sz="1800" dirty="0"/>
              <a:t>, D., </a:t>
            </a:r>
            <a:r>
              <a:rPr lang="en-US" sz="1800" dirty="0" err="1"/>
              <a:t>Landais</a:t>
            </a:r>
            <a:r>
              <a:rPr lang="en-US" sz="1800" dirty="0"/>
              <a:t>, A., </a:t>
            </a:r>
            <a:r>
              <a:rPr lang="en-US" sz="1800" dirty="0" err="1"/>
              <a:t>Lavrieux</a:t>
            </a:r>
            <a:r>
              <a:rPr lang="en-US" sz="1800" dirty="0"/>
              <a:t>, M., Michel, E., Ortega, P., </a:t>
            </a:r>
            <a:r>
              <a:rPr lang="en-US" sz="1800" dirty="0" err="1"/>
              <a:t>Risi</a:t>
            </a:r>
            <a:r>
              <a:rPr lang="en-US" sz="1800" dirty="0"/>
              <a:t>, C., Roche, D. M., </a:t>
            </a:r>
            <a:r>
              <a:rPr lang="en-US" sz="1800" dirty="0" err="1"/>
              <a:t>Vimeux</a:t>
            </a:r>
            <a:r>
              <a:rPr lang="en-US" sz="1800" dirty="0"/>
              <a:t>, F., and </a:t>
            </a:r>
            <a:r>
              <a:rPr lang="en-US" sz="1800" dirty="0" err="1"/>
              <a:t>Waelbroeck</a:t>
            </a:r>
            <a:r>
              <a:rPr lang="en-US" sz="1800" dirty="0"/>
              <a:t>, C.: Water and carbon stable isotope records from natural archives: a new database and interactive online platform for data browsing, visualizing and downloading, </a:t>
            </a:r>
            <a:r>
              <a:rPr lang="en-US" sz="1800" dirty="0" err="1"/>
              <a:t>Clim</a:t>
            </a:r>
            <a:r>
              <a:rPr lang="en-US" sz="1800" dirty="0"/>
              <a:t>. Past, 12, 1693-1719, </a:t>
            </a:r>
            <a:r>
              <a:rPr lang="en-US" sz="1800" dirty="0">
                <a:hlinkClick r:id="rId3"/>
              </a:rPr>
              <a:t>https://doi.org/10.5194/cp-12-1693-2016</a:t>
            </a:r>
            <a:r>
              <a:rPr lang="en-US" sz="1800" dirty="0"/>
              <a:t>, 2016.</a:t>
            </a:r>
          </a:p>
          <a:p>
            <a:endParaRPr lang="en-US" sz="1800" dirty="0"/>
          </a:p>
          <a:p>
            <a:r>
              <a:rPr lang="en-US" sz="1800" dirty="0"/>
              <a:t>Icons provided by icons8: https://icons8.com</a:t>
            </a:r>
          </a:p>
        </p:txBody>
      </p:sp>
      <p:sp>
        <p:nvSpPr>
          <p:cNvPr id="4" name="Date Placeholder 3">
            <a:extLst>
              <a:ext uri="{FF2B5EF4-FFF2-40B4-BE49-F238E27FC236}">
                <a16:creationId xmlns:a16="http://schemas.microsoft.com/office/drawing/2014/main" id="{55994F0A-E238-0845-9F76-04A8592C0BFC}"/>
              </a:ext>
            </a:extLst>
          </p:cNvPr>
          <p:cNvSpPr>
            <a:spLocks noGrp="1"/>
          </p:cNvSpPr>
          <p:nvPr>
            <p:ph type="dt" sz="half" idx="10"/>
          </p:nvPr>
        </p:nvSpPr>
        <p:spPr/>
        <p:txBody>
          <a:bodyPr/>
          <a:lstStyle/>
          <a:p>
            <a:fld id="{13FA5FFA-8A4F-8C4E-8F3A-50B6CCB7877F}" type="datetime1">
              <a:rPr lang="en-US" smtClean="0"/>
              <a:t>4/26/19</a:t>
            </a:fld>
            <a:endParaRPr lang="en-US" dirty="0"/>
          </a:p>
        </p:txBody>
      </p:sp>
    </p:spTree>
    <p:extLst>
      <p:ext uri="{BB962C8B-B14F-4D97-AF65-F5344CB8AC3E}">
        <p14:creationId xmlns:p14="http://schemas.microsoft.com/office/powerpoint/2010/main" val="182153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56BF-EF0C-CD4D-9EE2-246B036ADCF3}"/>
              </a:ext>
            </a:extLst>
          </p:cNvPr>
          <p:cNvSpPr>
            <a:spLocks noGrp="1"/>
          </p:cNvSpPr>
          <p:nvPr>
            <p:ph type="title"/>
          </p:nvPr>
        </p:nvSpPr>
        <p:spPr/>
        <p:txBody>
          <a:bodyPr/>
          <a:lstStyle/>
          <a:p>
            <a:r>
              <a:rPr lang="en-US" dirty="0"/>
              <a:t>What I will show you now is…</a:t>
            </a:r>
          </a:p>
        </p:txBody>
      </p:sp>
      <p:sp>
        <p:nvSpPr>
          <p:cNvPr id="3" name="Content Placeholder 2">
            <a:extLst>
              <a:ext uri="{FF2B5EF4-FFF2-40B4-BE49-F238E27FC236}">
                <a16:creationId xmlns:a16="http://schemas.microsoft.com/office/drawing/2014/main" id="{4E4E863F-F018-7444-82B1-3DF489D809A0}"/>
              </a:ext>
            </a:extLst>
          </p:cNvPr>
          <p:cNvSpPr>
            <a:spLocks noGrp="1"/>
          </p:cNvSpPr>
          <p:nvPr>
            <p:ph idx="1"/>
          </p:nvPr>
        </p:nvSpPr>
        <p:spPr/>
        <p:txBody>
          <a:bodyPr>
            <a:normAutofit lnSpcReduction="10000"/>
          </a:bodyPr>
          <a:lstStyle/>
          <a:p>
            <a:r>
              <a:rPr lang="en-US" sz="2400" dirty="0"/>
              <a:t>A transparent database</a:t>
            </a:r>
          </a:p>
          <a:p>
            <a:r>
              <a:rPr lang="en-US" sz="2400" dirty="0"/>
              <a:t>An accessible database</a:t>
            </a:r>
          </a:p>
          <a:p>
            <a:r>
              <a:rPr lang="en-US" sz="2400" dirty="0"/>
              <a:t>A community-based database</a:t>
            </a:r>
          </a:p>
          <a:p>
            <a:endParaRPr lang="en-US" sz="2400" dirty="0"/>
          </a:p>
          <a:p>
            <a:r>
              <a:rPr lang="en-US" sz="2400" dirty="0"/>
              <a:t>Without any costs and without an own server</a:t>
            </a:r>
          </a:p>
          <a:p>
            <a:pPr marL="0" indent="0">
              <a:buNone/>
            </a:pPr>
            <a:endParaRPr lang="en-US" sz="2400" dirty="0"/>
          </a:p>
          <a:p>
            <a:pPr marL="0" indent="0">
              <a:buNone/>
            </a:pPr>
            <a:r>
              <a:rPr lang="en-US" sz="2400" b="1" dirty="0">
                <a:solidFill>
                  <a:srgbClr val="0099CC"/>
                </a:solidFill>
              </a:rPr>
              <a:t>Limitations:</a:t>
            </a:r>
            <a:endParaRPr lang="en-US" sz="2400" dirty="0">
              <a:solidFill>
                <a:srgbClr val="0099CC"/>
              </a:solidFill>
            </a:endParaRPr>
          </a:p>
          <a:p>
            <a:r>
              <a:rPr lang="en-US" sz="2400" dirty="0"/>
              <a:t>less than ~200MB?</a:t>
            </a:r>
          </a:p>
          <a:p>
            <a:r>
              <a:rPr lang="en-US" sz="2400" dirty="0"/>
              <a:t>ASCII-format</a:t>
            </a:r>
          </a:p>
          <a:p>
            <a:r>
              <a:rPr lang="en-US" sz="2400" dirty="0"/>
              <a:t>point-data (no matter how many)</a:t>
            </a:r>
          </a:p>
        </p:txBody>
      </p:sp>
      <p:sp>
        <p:nvSpPr>
          <p:cNvPr id="6" name="Slide Number Placeholder 5">
            <a:extLst>
              <a:ext uri="{FF2B5EF4-FFF2-40B4-BE49-F238E27FC236}">
                <a16:creationId xmlns:a16="http://schemas.microsoft.com/office/drawing/2014/main" id="{BF537060-23BF-AC43-984A-C30326F9414B}"/>
              </a:ext>
            </a:extLst>
          </p:cNvPr>
          <p:cNvSpPr>
            <a:spLocks noGrp="1"/>
          </p:cNvSpPr>
          <p:nvPr>
            <p:ph type="sldNum" sz="quarter" idx="4294967295"/>
          </p:nvPr>
        </p:nvSpPr>
        <p:spPr>
          <a:xfrm>
            <a:off x="8610600" y="6356350"/>
            <a:ext cx="2743200" cy="365125"/>
          </a:xfrm>
        </p:spPr>
        <p:txBody>
          <a:bodyPr/>
          <a:lstStyle/>
          <a:p>
            <a:pPr>
              <a:defRPr/>
            </a:pPr>
            <a:fld id="{B4D5EF6C-A783-7943-9073-AFDB0BE6CE9C}" type="slidenum">
              <a:rPr lang="fr-FR" altLang="en-US" smtClean="0"/>
              <a:pPr>
                <a:defRPr/>
              </a:pPr>
              <a:t>2</a:t>
            </a:fld>
            <a:endParaRPr lang="fr-FR" altLang="en-US"/>
          </a:p>
        </p:txBody>
      </p:sp>
    </p:spTree>
    <p:extLst>
      <p:ext uri="{BB962C8B-B14F-4D97-AF65-F5344CB8AC3E}">
        <p14:creationId xmlns:p14="http://schemas.microsoft.com/office/powerpoint/2010/main" val="245743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43C9AF-11CB-AB47-A368-7E2CF0D70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473" y="2068512"/>
            <a:ext cx="1310231" cy="131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1">
            <a:extLst>
              <a:ext uri="{FF2B5EF4-FFF2-40B4-BE49-F238E27FC236}">
                <a16:creationId xmlns:a16="http://schemas.microsoft.com/office/drawing/2014/main" id="{EC66ED75-2A60-4549-8724-A1A2A1732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886" y="2068512"/>
            <a:ext cx="1310231" cy="131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
            <a:extLst>
              <a:ext uri="{FF2B5EF4-FFF2-40B4-BE49-F238E27FC236}">
                <a16:creationId xmlns:a16="http://schemas.microsoft.com/office/drawing/2014/main" id="{28072C1E-7DE1-F545-911E-D05BE82E0B86}"/>
              </a:ext>
            </a:extLst>
          </p:cNvPr>
          <p:cNvSpPr>
            <a:spLocks noGrp="1" noChangeArrowheads="1"/>
          </p:cNvSpPr>
          <p:nvPr>
            <p:ph type="title"/>
          </p:nvPr>
        </p:nvSpPr>
        <p:spPr>
          <a:xfrm>
            <a:off x="838200" y="365125"/>
            <a:ext cx="10515600" cy="1325563"/>
          </a:xfrm>
        </p:spPr>
        <p:txBody>
          <a:bodyPr/>
          <a:lstStyle/>
          <a:p>
            <a:pPr eaLnBrk="1" hangingPunct="1"/>
            <a:r>
              <a:rPr lang="en-US" altLang="en-US" dirty="0"/>
              <a:t>Pollen research for Paleoclimate</a:t>
            </a:r>
          </a:p>
        </p:txBody>
      </p:sp>
      <p:sp>
        <p:nvSpPr>
          <p:cNvPr id="6" name="Slide Number Placeholder 5">
            <a:extLst>
              <a:ext uri="{FF2B5EF4-FFF2-40B4-BE49-F238E27FC236}">
                <a16:creationId xmlns:a16="http://schemas.microsoft.com/office/drawing/2014/main" id="{FE389D93-10E6-0747-8985-70B8E10764B2}"/>
              </a:ext>
            </a:extLst>
          </p:cNvPr>
          <p:cNvSpPr>
            <a:spLocks noGrp="1"/>
          </p:cNvSpPr>
          <p:nvPr>
            <p:ph type="sldNum" sz="quarter" idx="4294967295"/>
          </p:nvPr>
        </p:nvSpPr>
        <p:spPr>
          <a:xfrm>
            <a:off x="8610600" y="6356350"/>
            <a:ext cx="2743200" cy="365125"/>
          </a:xfrm>
        </p:spPr>
        <p:txBody>
          <a:bodyPr/>
          <a:lstStyle/>
          <a:p>
            <a:pPr>
              <a:defRPr/>
            </a:pPr>
            <a:fld id="{213BB65A-1B28-4F47-9CF1-E8514564B73B}" type="slidenum">
              <a:rPr lang="fr-FR" altLang="en-US"/>
              <a:pPr>
                <a:defRPr/>
              </a:pPr>
              <a:t>3</a:t>
            </a:fld>
            <a:endParaRPr lang="fr-FR" altLang="en-US"/>
          </a:p>
        </p:txBody>
      </p:sp>
      <p:pic>
        <p:nvPicPr>
          <p:cNvPr id="16389" name="Picture 7">
            <a:extLst>
              <a:ext uri="{FF2B5EF4-FFF2-40B4-BE49-F238E27FC236}">
                <a16:creationId xmlns:a16="http://schemas.microsoft.com/office/drawing/2014/main" id="{BC99AA40-5059-914F-B7CA-94A606305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397" y="2068512"/>
            <a:ext cx="1216471" cy="121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CED520B-AB4C-0644-8592-656B36A38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921" y="2068513"/>
            <a:ext cx="1241524" cy="12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E49FB12-667A-C342-98BB-80BB6F21E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921" y="4203700"/>
            <a:ext cx="1241524" cy="12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7D3968B-B948-B04A-ABE6-A243DE334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473" y="4221162"/>
            <a:ext cx="1310231" cy="131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CE871F1-E725-AB4D-AF44-FFA366D9CF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8829" y="1970964"/>
            <a:ext cx="1283497" cy="128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9657F876-1D25-794A-8830-6681781AE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7398" y="2068512"/>
            <a:ext cx="1224061" cy="122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9A4F3848-5FC4-0B42-8C05-2D11D3EF02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9786" y="4221162"/>
            <a:ext cx="1224061" cy="122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7F0919E-FDC6-8E4D-9040-1F5B97D6D8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2397" y="4233862"/>
            <a:ext cx="1216471" cy="121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B93A246-67A7-604F-87AB-BDCCE2E48E4C}"/>
              </a:ext>
            </a:extLst>
          </p:cNvPr>
          <p:cNvSpPr txBox="1"/>
          <p:nvPr/>
        </p:nvSpPr>
        <p:spPr>
          <a:xfrm>
            <a:off x="717551" y="2005351"/>
            <a:ext cx="1374775" cy="1015663"/>
          </a:xfrm>
          <a:prstGeom prst="rect">
            <a:avLst/>
          </a:prstGeom>
          <a:noFill/>
        </p:spPr>
        <p:txBody>
          <a:bodyPr wrap="square">
            <a:spAutoFit/>
          </a:bodyPr>
          <a:lstStyle/>
          <a:p>
            <a:pPr>
              <a:defRPr/>
            </a:pPr>
            <a:r>
              <a:rPr lang="en-US" sz="2000" b="1" dirty="0">
                <a:solidFill>
                  <a:schemeClr val="bg1"/>
                </a:solidFill>
                <a:latin typeface="+mn-lt"/>
              </a:rPr>
              <a:t>Once upon a time</a:t>
            </a:r>
            <a:endParaRPr lang="en-US" b="1" dirty="0">
              <a:solidFill>
                <a:schemeClr val="bg1"/>
              </a:solidFill>
              <a:latin typeface="+mn-lt"/>
            </a:endParaRPr>
          </a:p>
        </p:txBody>
      </p:sp>
      <p:sp>
        <p:nvSpPr>
          <p:cNvPr id="26" name="TextBox 25">
            <a:extLst>
              <a:ext uri="{FF2B5EF4-FFF2-40B4-BE49-F238E27FC236}">
                <a16:creationId xmlns:a16="http://schemas.microsoft.com/office/drawing/2014/main" id="{AC1D2113-DF62-5B40-9507-B5D3E8501359}"/>
              </a:ext>
            </a:extLst>
          </p:cNvPr>
          <p:cNvSpPr txBox="1"/>
          <p:nvPr/>
        </p:nvSpPr>
        <p:spPr>
          <a:xfrm>
            <a:off x="750888" y="4467225"/>
            <a:ext cx="1308100" cy="400050"/>
          </a:xfrm>
          <a:prstGeom prst="rect">
            <a:avLst/>
          </a:prstGeom>
          <a:noFill/>
        </p:spPr>
        <p:txBody>
          <a:bodyPr>
            <a:spAutoFit/>
          </a:bodyPr>
          <a:lstStyle/>
          <a:p>
            <a:pPr>
              <a:defRPr/>
            </a:pPr>
            <a:r>
              <a:rPr lang="en-US" sz="2000" b="1" dirty="0">
                <a:solidFill>
                  <a:schemeClr val="bg1"/>
                </a:solidFill>
                <a:latin typeface="+mn-lt"/>
              </a:rPr>
              <a:t>Today</a:t>
            </a:r>
          </a:p>
        </p:txBody>
      </p:sp>
      <p:pic>
        <p:nvPicPr>
          <p:cNvPr id="25" name="Picture 24">
            <a:extLst>
              <a:ext uri="{FF2B5EF4-FFF2-40B4-BE49-F238E27FC236}">
                <a16:creationId xmlns:a16="http://schemas.microsoft.com/office/drawing/2014/main" id="{847AFCA8-8815-D64A-8355-C37320C69B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3892" y="4994677"/>
            <a:ext cx="713371" cy="7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27">
            <a:extLst>
              <a:ext uri="{FF2B5EF4-FFF2-40B4-BE49-F238E27FC236}">
                <a16:creationId xmlns:a16="http://schemas.microsoft.com/office/drawing/2014/main" id="{6700CEF2-9F3F-7041-B1AB-60D83EE8DB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1414" y="4931988"/>
            <a:ext cx="801268" cy="80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29">
            <a:extLst>
              <a:ext uri="{FF2B5EF4-FFF2-40B4-BE49-F238E27FC236}">
                <a16:creationId xmlns:a16="http://schemas.microsoft.com/office/drawing/2014/main" id="{612DED0F-A029-6949-AE6A-9D2D9E7FFA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6047" y="4233862"/>
            <a:ext cx="1216471" cy="121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31">
            <a:extLst>
              <a:ext uri="{FF2B5EF4-FFF2-40B4-BE49-F238E27FC236}">
                <a16:creationId xmlns:a16="http://schemas.microsoft.com/office/drawing/2014/main" id="{AAC1569C-8A9A-D94A-B67E-3587E753A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886" y="4221162"/>
            <a:ext cx="1310231" cy="131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a:extLst>
              <a:ext uri="{FF2B5EF4-FFF2-40B4-BE49-F238E27FC236}">
                <a16:creationId xmlns:a16="http://schemas.microsoft.com/office/drawing/2014/main" id="{A76648E5-28EE-E347-B3B6-30984F03B17D}"/>
              </a:ext>
            </a:extLst>
          </p:cNvPr>
          <p:cNvSpPr>
            <a:spLocks noChangeArrowheads="1"/>
          </p:cNvSpPr>
          <p:nvPr/>
        </p:nvSpPr>
        <p:spPr bwMode="auto">
          <a:xfrm>
            <a:off x="3938638" y="4467226"/>
            <a:ext cx="2357713" cy="593080"/>
          </a:xfrm>
          <a:prstGeom prst="leftRightArrow">
            <a:avLst>
              <a:gd name="adj1" fmla="val 50000"/>
              <a:gd name="adj2" fmla="val 49993"/>
            </a:avLst>
          </a:prstGeom>
          <a:solidFill>
            <a:srgbClr val="A3213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endParaRPr lang="en-US" altLang="en-US"/>
          </a:p>
        </p:txBody>
      </p:sp>
      <p:sp>
        <p:nvSpPr>
          <p:cNvPr id="24" name="Left-Right Arrow 23">
            <a:extLst>
              <a:ext uri="{FF2B5EF4-FFF2-40B4-BE49-F238E27FC236}">
                <a16:creationId xmlns:a16="http://schemas.microsoft.com/office/drawing/2014/main" id="{C3DADED0-43C4-0F4B-8119-423AD8EED228}"/>
              </a:ext>
            </a:extLst>
          </p:cNvPr>
          <p:cNvSpPr>
            <a:spLocks noChangeArrowheads="1"/>
          </p:cNvSpPr>
          <p:nvPr/>
        </p:nvSpPr>
        <p:spPr bwMode="auto">
          <a:xfrm>
            <a:off x="4003726" y="2271713"/>
            <a:ext cx="2355494" cy="593078"/>
          </a:xfrm>
          <a:prstGeom prst="leftRightArrow">
            <a:avLst>
              <a:gd name="adj1" fmla="val 50000"/>
              <a:gd name="adj2" fmla="val 49946"/>
            </a:avLst>
          </a:prstGeom>
          <a:solidFill>
            <a:srgbClr val="A3213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endParaRPr lang="en-US" altLang="en-US"/>
          </a:p>
        </p:txBody>
      </p:sp>
      <p:pic>
        <p:nvPicPr>
          <p:cNvPr id="13" name="Picture 12">
            <a:extLst>
              <a:ext uri="{FF2B5EF4-FFF2-40B4-BE49-F238E27FC236}">
                <a16:creationId xmlns:a16="http://schemas.microsoft.com/office/drawing/2014/main" id="{D44EB805-AFBF-DD4F-8109-33279F2E28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6047" y="2068512"/>
            <a:ext cx="1216471" cy="121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81BF167-F736-1E4B-87C4-F38C75EE730A}"/>
              </a:ext>
            </a:extLst>
          </p:cNvPr>
          <p:cNvPicPr>
            <a:picLocks noChangeAspect="1"/>
          </p:cNvPicPr>
          <p:nvPr/>
        </p:nvPicPr>
        <p:blipFill>
          <a:blip r:embed="rId13"/>
          <a:stretch>
            <a:fillRect/>
          </a:stretch>
        </p:blipFill>
        <p:spPr>
          <a:xfrm>
            <a:off x="10118204" y="3727449"/>
            <a:ext cx="1100140" cy="1100140"/>
          </a:xfrm>
          <a:prstGeom prst="rect">
            <a:avLst/>
          </a:prstGeom>
        </p:spPr>
      </p:pic>
      <p:pic>
        <p:nvPicPr>
          <p:cNvPr id="11" name="Picture 10">
            <a:extLst>
              <a:ext uri="{FF2B5EF4-FFF2-40B4-BE49-F238E27FC236}">
                <a16:creationId xmlns:a16="http://schemas.microsoft.com/office/drawing/2014/main" id="{083F30AB-398E-A044-BB9A-35A54DB96031}"/>
              </a:ext>
            </a:extLst>
          </p:cNvPr>
          <p:cNvPicPr>
            <a:picLocks noChangeAspect="1"/>
          </p:cNvPicPr>
          <p:nvPr/>
        </p:nvPicPr>
        <p:blipFill>
          <a:blip r:embed="rId14"/>
          <a:stretch>
            <a:fillRect/>
          </a:stretch>
        </p:blipFill>
        <p:spPr>
          <a:xfrm>
            <a:off x="8147398" y="2066668"/>
            <a:ext cx="1224061" cy="1224061"/>
          </a:xfrm>
          <a:prstGeom prst="rect">
            <a:avLst/>
          </a:prstGeom>
        </p:spPr>
      </p:pic>
      <p:sp>
        <p:nvSpPr>
          <p:cNvPr id="2" name="Oval 1">
            <a:extLst>
              <a:ext uri="{FF2B5EF4-FFF2-40B4-BE49-F238E27FC236}">
                <a16:creationId xmlns:a16="http://schemas.microsoft.com/office/drawing/2014/main" id="{C75C8FF5-2180-2D41-AF50-DD66195895C7}"/>
              </a:ext>
            </a:extLst>
          </p:cNvPr>
          <p:cNvSpPr/>
          <p:nvPr/>
        </p:nvSpPr>
        <p:spPr bwMode="auto">
          <a:xfrm>
            <a:off x="2037160" y="3866008"/>
            <a:ext cx="5931048" cy="2011264"/>
          </a:xfrm>
          <a:prstGeom prst="ellipse">
            <a:avLst/>
          </a:prstGeom>
          <a:noFill/>
          <a:ln w="50800" cap="flat" cmpd="sng" algn="ctr">
            <a:solidFill>
              <a:srgbClr val="A32136"/>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640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640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640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7" grpId="0" animBg="1"/>
      <p:bldP spid="24"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DA25-B24A-B844-9811-2F184F21C4CF}"/>
              </a:ext>
            </a:extLst>
          </p:cNvPr>
          <p:cNvSpPr>
            <a:spLocks noGrp="1"/>
          </p:cNvSpPr>
          <p:nvPr>
            <p:ph type="title"/>
          </p:nvPr>
        </p:nvSpPr>
        <p:spPr/>
        <p:txBody>
          <a:bodyPr/>
          <a:lstStyle/>
          <a:p>
            <a:r>
              <a:rPr lang="en-US" dirty="0"/>
              <a:t>Lake Pollen Samples</a:t>
            </a:r>
          </a:p>
        </p:txBody>
      </p:sp>
      <p:pic>
        <p:nvPicPr>
          <p:cNvPr id="7" name="Picture 6">
            <a:extLst>
              <a:ext uri="{FF2B5EF4-FFF2-40B4-BE49-F238E27FC236}">
                <a16:creationId xmlns:a16="http://schemas.microsoft.com/office/drawing/2014/main" id="{BC4B63D3-C73A-8649-9417-6CB907FAF571}"/>
              </a:ext>
            </a:extLst>
          </p:cNvPr>
          <p:cNvPicPr>
            <a:picLocks noChangeAspect="1"/>
          </p:cNvPicPr>
          <p:nvPr/>
        </p:nvPicPr>
        <p:blipFill>
          <a:blip r:embed="rId2"/>
          <a:stretch>
            <a:fillRect/>
          </a:stretch>
        </p:blipFill>
        <p:spPr>
          <a:xfrm>
            <a:off x="3719737" y="3675461"/>
            <a:ext cx="6645601" cy="2044800"/>
          </a:xfrm>
          <a:prstGeom prst="rect">
            <a:avLst/>
          </a:prstGeom>
        </p:spPr>
      </p:pic>
      <p:sp>
        <p:nvSpPr>
          <p:cNvPr id="8" name="TextBox 7">
            <a:extLst>
              <a:ext uri="{FF2B5EF4-FFF2-40B4-BE49-F238E27FC236}">
                <a16:creationId xmlns:a16="http://schemas.microsoft.com/office/drawing/2014/main" id="{6D8DB7A4-C205-3148-9C24-9D7449CA2738}"/>
              </a:ext>
            </a:extLst>
          </p:cNvPr>
          <p:cNvSpPr txBox="1"/>
          <p:nvPr/>
        </p:nvSpPr>
        <p:spPr>
          <a:xfrm>
            <a:off x="3756422" y="3671960"/>
            <a:ext cx="1152128" cy="461665"/>
          </a:xfrm>
          <a:prstGeom prst="rect">
            <a:avLst/>
          </a:prstGeom>
          <a:noFill/>
        </p:spPr>
        <p:txBody>
          <a:bodyPr wrap="square" rtlCol="0">
            <a:spAutoFit/>
          </a:bodyPr>
          <a:lstStyle/>
          <a:p>
            <a:r>
              <a:rPr lang="en-US" dirty="0">
                <a:solidFill>
                  <a:schemeClr val="bg1"/>
                </a:solidFill>
                <a:latin typeface="+mn-lt"/>
              </a:rPr>
              <a:t>Fossil</a:t>
            </a:r>
          </a:p>
        </p:txBody>
      </p:sp>
      <p:pic>
        <p:nvPicPr>
          <p:cNvPr id="10" name="Picture 9">
            <a:extLst>
              <a:ext uri="{FF2B5EF4-FFF2-40B4-BE49-F238E27FC236}">
                <a16:creationId xmlns:a16="http://schemas.microsoft.com/office/drawing/2014/main" id="{FFF3ADAA-7994-674D-87FB-B010EA8FCE91}"/>
              </a:ext>
            </a:extLst>
          </p:cNvPr>
          <p:cNvPicPr>
            <a:picLocks noChangeAspect="1"/>
          </p:cNvPicPr>
          <p:nvPr/>
        </p:nvPicPr>
        <p:blipFill>
          <a:blip r:embed="rId3"/>
          <a:stretch>
            <a:fillRect/>
          </a:stretch>
        </p:blipFill>
        <p:spPr>
          <a:xfrm>
            <a:off x="3705600" y="1440000"/>
            <a:ext cx="6610500" cy="2034000"/>
          </a:xfrm>
          <a:prstGeom prst="rect">
            <a:avLst/>
          </a:prstGeom>
        </p:spPr>
      </p:pic>
      <p:sp>
        <p:nvSpPr>
          <p:cNvPr id="11" name="TextBox 10">
            <a:extLst>
              <a:ext uri="{FF2B5EF4-FFF2-40B4-BE49-F238E27FC236}">
                <a16:creationId xmlns:a16="http://schemas.microsoft.com/office/drawing/2014/main" id="{CC34192A-893C-D24F-A5E7-C288F17BA8A7}"/>
              </a:ext>
            </a:extLst>
          </p:cNvPr>
          <p:cNvSpPr txBox="1"/>
          <p:nvPr/>
        </p:nvSpPr>
        <p:spPr>
          <a:xfrm>
            <a:off x="3721291" y="1382711"/>
            <a:ext cx="1430254" cy="461665"/>
          </a:xfrm>
          <a:prstGeom prst="rect">
            <a:avLst/>
          </a:prstGeom>
          <a:noFill/>
        </p:spPr>
        <p:txBody>
          <a:bodyPr wrap="square" rtlCol="0">
            <a:spAutoFit/>
          </a:bodyPr>
          <a:lstStyle/>
          <a:p>
            <a:r>
              <a:rPr lang="en-US" dirty="0">
                <a:solidFill>
                  <a:schemeClr val="bg1"/>
                </a:solidFill>
                <a:latin typeface="+mn-lt"/>
              </a:rPr>
              <a:t>Modern</a:t>
            </a:r>
          </a:p>
        </p:txBody>
      </p:sp>
      <p:pic>
        <p:nvPicPr>
          <p:cNvPr id="19" name="Picture 18" descr="Sediment.png">
            <a:extLst>
              <a:ext uri="{FF2B5EF4-FFF2-40B4-BE49-F238E27FC236}">
                <a16:creationId xmlns:a16="http://schemas.microsoft.com/office/drawing/2014/main" id="{A47EF6D4-4BA8-8043-840A-24F7E802C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081" y="1340768"/>
            <a:ext cx="564500" cy="4551594"/>
          </a:xfrm>
          <a:prstGeom prst="rect">
            <a:avLst/>
          </a:prstGeom>
          <a:ln w="22225">
            <a:solidFill>
              <a:schemeClr val="bg1"/>
            </a:solidFill>
          </a:ln>
        </p:spPr>
      </p:pic>
      <p:sp>
        <p:nvSpPr>
          <p:cNvPr id="20" name="Trapezoid 19">
            <a:extLst>
              <a:ext uri="{FF2B5EF4-FFF2-40B4-BE49-F238E27FC236}">
                <a16:creationId xmlns:a16="http://schemas.microsoft.com/office/drawing/2014/main" id="{41F76C53-252A-7C49-A9B6-1E1FEF5B5559}"/>
              </a:ext>
            </a:extLst>
          </p:cNvPr>
          <p:cNvSpPr/>
          <p:nvPr/>
        </p:nvSpPr>
        <p:spPr bwMode="auto">
          <a:xfrm rot="5400000">
            <a:off x="1072222" y="3230282"/>
            <a:ext cx="4138887" cy="1185281"/>
          </a:xfrm>
          <a:custGeom>
            <a:avLst/>
            <a:gdLst>
              <a:gd name="connsiteX0" fmla="*/ 0 w 4138887"/>
              <a:gd name="connsiteY0" fmla="*/ 1170713 h 1170713"/>
              <a:gd name="connsiteX1" fmla="*/ 292678 w 4138887"/>
              <a:gd name="connsiteY1" fmla="*/ 0 h 1170713"/>
              <a:gd name="connsiteX2" fmla="*/ 3846209 w 4138887"/>
              <a:gd name="connsiteY2" fmla="*/ 0 h 1170713"/>
              <a:gd name="connsiteX3" fmla="*/ 4138887 w 4138887"/>
              <a:gd name="connsiteY3" fmla="*/ 1170713 h 1170713"/>
              <a:gd name="connsiteX4" fmla="*/ 0 w 4138887"/>
              <a:gd name="connsiteY4" fmla="*/ 1170713 h 1170713"/>
              <a:gd name="connsiteX0" fmla="*/ 0 w 4138887"/>
              <a:gd name="connsiteY0" fmla="*/ 1170713 h 1170713"/>
              <a:gd name="connsiteX1" fmla="*/ 292678 w 4138887"/>
              <a:gd name="connsiteY1" fmla="*/ 0 h 1170713"/>
              <a:gd name="connsiteX2" fmla="*/ 3970496 w 4138887"/>
              <a:gd name="connsiteY2" fmla="*/ 8878 h 1170713"/>
              <a:gd name="connsiteX3" fmla="*/ 4138887 w 4138887"/>
              <a:gd name="connsiteY3" fmla="*/ 1170713 h 1170713"/>
              <a:gd name="connsiteX4" fmla="*/ 0 w 4138887"/>
              <a:gd name="connsiteY4" fmla="*/ 1170713 h 1170713"/>
              <a:gd name="connsiteX0" fmla="*/ 0 w 4138887"/>
              <a:gd name="connsiteY0" fmla="*/ 1170713 h 1170713"/>
              <a:gd name="connsiteX1" fmla="*/ 1935047 w 4138887"/>
              <a:gd name="connsiteY1" fmla="*/ 0 h 1170713"/>
              <a:gd name="connsiteX2" fmla="*/ 3970496 w 4138887"/>
              <a:gd name="connsiteY2" fmla="*/ 8878 h 1170713"/>
              <a:gd name="connsiteX3" fmla="*/ 4138887 w 4138887"/>
              <a:gd name="connsiteY3" fmla="*/ 1170713 h 1170713"/>
              <a:gd name="connsiteX4" fmla="*/ 0 w 4138887"/>
              <a:gd name="connsiteY4" fmla="*/ 1170713 h 1170713"/>
              <a:gd name="connsiteX0" fmla="*/ 0 w 4138887"/>
              <a:gd name="connsiteY0" fmla="*/ 1161835 h 1161835"/>
              <a:gd name="connsiteX1" fmla="*/ 1935047 w 4138887"/>
              <a:gd name="connsiteY1" fmla="*/ 209953 h 1161835"/>
              <a:gd name="connsiteX2" fmla="*/ 3970496 w 4138887"/>
              <a:gd name="connsiteY2" fmla="*/ 0 h 1161835"/>
              <a:gd name="connsiteX3" fmla="*/ 4138887 w 4138887"/>
              <a:gd name="connsiteY3" fmla="*/ 1161835 h 1161835"/>
              <a:gd name="connsiteX4" fmla="*/ 0 w 4138887"/>
              <a:gd name="connsiteY4" fmla="*/ 1161835 h 1161835"/>
              <a:gd name="connsiteX0" fmla="*/ 0 w 4138887"/>
              <a:gd name="connsiteY0" fmla="*/ 1182436 h 1182436"/>
              <a:gd name="connsiteX1" fmla="*/ 1938955 w 4138887"/>
              <a:gd name="connsiteY1" fmla="*/ 0 h 1182436"/>
              <a:gd name="connsiteX2" fmla="*/ 3970496 w 4138887"/>
              <a:gd name="connsiteY2" fmla="*/ 20601 h 1182436"/>
              <a:gd name="connsiteX3" fmla="*/ 4138887 w 4138887"/>
              <a:gd name="connsiteY3" fmla="*/ 1182436 h 1182436"/>
              <a:gd name="connsiteX4" fmla="*/ 0 w 4138887"/>
              <a:gd name="connsiteY4" fmla="*/ 1182436 h 1182436"/>
              <a:gd name="connsiteX0" fmla="*/ 0 w 4138887"/>
              <a:gd name="connsiteY0" fmla="*/ 1185281 h 1185281"/>
              <a:gd name="connsiteX1" fmla="*/ 1938955 w 4138887"/>
              <a:gd name="connsiteY1" fmla="*/ 2845 h 1185281"/>
              <a:gd name="connsiteX2" fmla="*/ 3958776 w 4138887"/>
              <a:gd name="connsiteY2" fmla="*/ 0 h 1185281"/>
              <a:gd name="connsiteX3" fmla="*/ 4138887 w 4138887"/>
              <a:gd name="connsiteY3" fmla="*/ 1185281 h 1185281"/>
              <a:gd name="connsiteX4" fmla="*/ 0 w 4138887"/>
              <a:gd name="connsiteY4" fmla="*/ 1185281 h 118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887" h="1185281">
                <a:moveTo>
                  <a:pt x="0" y="1185281"/>
                </a:moveTo>
                <a:lnTo>
                  <a:pt x="1938955" y="2845"/>
                </a:lnTo>
                <a:lnTo>
                  <a:pt x="3958776" y="0"/>
                </a:lnTo>
                <a:lnTo>
                  <a:pt x="4138887" y="1185281"/>
                </a:lnTo>
                <a:lnTo>
                  <a:pt x="0" y="1185281"/>
                </a:lnTo>
                <a:close/>
              </a:path>
            </a:pathLst>
          </a:custGeom>
          <a:solidFill>
            <a:srgbClr val="0099CC">
              <a:alpha val="79000"/>
            </a:srgbClr>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21" name="Trapezoid 20">
            <a:extLst>
              <a:ext uri="{FF2B5EF4-FFF2-40B4-BE49-F238E27FC236}">
                <a16:creationId xmlns:a16="http://schemas.microsoft.com/office/drawing/2014/main" id="{DA8615F5-62CF-0647-86CB-2F85A6B26EAF}"/>
              </a:ext>
            </a:extLst>
          </p:cNvPr>
          <p:cNvSpPr/>
          <p:nvPr/>
        </p:nvSpPr>
        <p:spPr bwMode="auto">
          <a:xfrm rot="5400000">
            <a:off x="2057717" y="1808524"/>
            <a:ext cx="2148601" cy="1163940"/>
          </a:xfrm>
          <a:custGeom>
            <a:avLst/>
            <a:gdLst>
              <a:gd name="connsiteX0" fmla="*/ 0 w 455281"/>
              <a:gd name="connsiteY0" fmla="*/ 1153998 h 1153998"/>
              <a:gd name="connsiteX1" fmla="*/ 113820 w 455281"/>
              <a:gd name="connsiteY1" fmla="*/ 0 h 1153998"/>
              <a:gd name="connsiteX2" fmla="*/ 341461 w 455281"/>
              <a:gd name="connsiteY2" fmla="*/ 0 h 1153998"/>
              <a:gd name="connsiteX3" fmla="*/ 455281 w 455281"/>
              <a:gd name="connsiteY3" fmla="*/ 1153998 h 1153998"/>
              <a:gd name="connsiteX4" fmla="*/ 0 w 455281"/>
              <a:gd name="connsiteY4" fmla="*/ 1153998 h 1153998"/>
              <a:gd name="connsiteX0" fmla="*/ 0 w 2152509"/>
              <a:gd name="connsiteY0" fmla="*/ 1171755 h 1171755"/>
              <a:gd name="connsiteX1" fmla="*/ 113820 w 2152509"/>
              <a:gd name="connsiteY1" fmla="*/ 17757 h 1171755"/>
              <a:gd name="connsiteX2" fmla="*/ 2152509 w 2152509"/>
              <a:gd name="connsiteY2" fmla="*/ 0 h 1171755"/>
              <a:gd name="connsiteX3" fmla="*/ 455281 w 2152509"/>
              <a:gd name="connsiteY3" fmla="*/ 1171755 h 1171755"/>
              <a:gd name="connsiteX4" fmla="*/ 0 w 2152509"/>
              <a:gd name="connsiteY4" fmla="*/ 1171755 h 1171755"/>
              <a:gd name="connsiteX0" fmla="*/ 0 w 2152509"/>
              <a:gd name="connsiteY0" fmla="*/ 1171755 h 1171755"/>
              <a:gd name="connsiteX1" fmla="*/ 122698 w 2152509"/>
              <a:gd name="connsiteY1" fmla="*/ 2 h 1171755"/>
              <a:gd name="connsiteX2" fmla="*/ 2152509 w 2152509"/>
              <a:gd name="connsiteY2" fmla="*/ 0 h 1171755"/>
              <a:gd name="connsiteX3" fmla="*/ 455281 w 2152509"/>
              <a:gd name="connsiteY3" fmla="*/ 1171755 h 1171755"/>
              <a:gd name="connsiteX4" fmla="*/ 0 w 2152509"/>
              <a:gd name="connsiteY4" fmla="*/ 1171755 h 1171755"/>
              <a:gd name="connsiteX0" fmla="*/ 0 w 1824263"/>
              <a:gd name="connsiteY0" fmla="*/ 1171753 h 1171753"/>
              <a:gd name="connsiteX1" fmla="*/ 122698 w 1824263"/>
              <a:gd name="connsiteY1" fmla="*/ 0 h 1171753"/>
              <a:gd name="connsiteX2" fmla="*/ 1824263 w 1824263"/>
              <a:gd name="connsiteY2" fmla="*/ 125044 h 1171753"/>
              <a:gd name="connsiteX3" fmla="*/ 455281 w 1824263"/>
              <a:gd name="connsiteY3" fmla="*/ 1171753 h 1171753"/>
              <a:gd name="connsiteX4" fmla="*/ 0 w 1824263"/>
              <a:gd name="connsiteY4" fmla="*/ 1171753 h 1171753"/>
              <a:gd name="connsiteX0" fmla="*/ 0 w 2148601"/>
              <a:gd name="connsiteY0" fmla="*/ 1171753 h 1171753"/>
              <a:gd name="connsiteX1" fmla="*/ 122698 w 2148601"/>
              <a:gd name="connsiteY1" fmla="*/ 0 h 1171753"/>
              <a:gd name="connsiteX2" fmla="*/ 2148601 w 2148601"/>
              <a:gd name="connsiteY2" fmla="*/ 7813 h 1171753"/>
              <a:gd name="connsiteX3" fmla="*/ 455281 w 2148601"/>
              <a:gd name="connsiteY3" fmla="*/ 1171753 h 1171753"/>
              <a:gd name="connsiteX4" fmla="*/ 0 w 2148601"/>
              <a:gd name="connsiteY4" fmla="*/ 1171753 h 1171753"/>
              <a:gd name="connsiteX0" fmla="*/ 0 w 2148601"/>
              <a:gd name="connsiteY0" fmla="*/ 1163940 h 1163940"/>
              <a:gd name="connsiteX1" fmla="*/ 126606 w 2148601"/>
              <a:gd name="connsiteY1" fmla="*/ 375141 h 1163940"/>
              <a:gd name="connsiteX2" fmla="*/ 2148601 w 2148601"/>
              <a:gd name="connsiteY2" fmla="*/ 0 h 1163940"/>
              <a:gd name="connsiteX3" fmla="*/ 455281 w 2148601"/>
              <a:gd name="connsiteY3" fmla="*/ 1163940 h 1163940"/>
              <a:gd name="connsiteX4" fmla="*/ 0 w 2148601"/>
              <a:gd name="connsiteY4" fmla="*/ 1163940 h 1163940"/>
              <a:gd name="connsiteX0" fmla="*/ 0 w 2148601"/>
              <a:gd name="connsiteY0" fmla="*/ 1163940 h 1163940"/>
              <a:gd name="connsiteX1" fmla="*/ 134425 w 2148601"/>
              <a:gd name="connsiteY1" fmla="*/ 3910 h 1163940"/>
              <a:gd name="connsiteX2" fmla="*/ 2148601 w 2148601"/>
              <a:gd name="connsiteY2" fmla="*/ 0 h 1163940"/>
              <a:gd name="connsiteX3" fmla="*/ 455281 w 2148601"/>
              <a:gd name="connsiteY3" fmla="*/ 1163940 h 1163940"/>
              <a:gd name="connsiteX4" fmla="*/ 0 w 2148601"/>
              <a:gd name="connsiteY4" fmla="*/ 1163940 h 116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601" h="1163940">
                <a:moveTo>
                  <a:pt x="0" y="1163940"/>
                </a:moveTo>
                <a:lnTo>
                  <a:pt x="134425" y="3910"/>
                </a:lnTo>
                <a:lnTo>
                  <a:pt x="2148601" y="0"/>
                </a:lnTo>
                <a:lnTo>
                  <a:pt x="455281" y="1163940"/>
                </a:lnTo>
                <a:lnTo>
                  <a:pt x="0" y="1163940"/>
                </a:lnTo>
                <a:close/>
              </a:path>
            </a:pathLst>
          </a:custGeom>
          <a:solidFill>
            <a:srgbClr val="0099CC"/>
          </a:solidFill>
          <a:ln w="9525"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5" name="Slide Number Placeholder 4">
            <a:extLst>
              <a:ext uri="{FF2B5EF4-FFF2-40B4-BE49-F238E27FC236}">
                <a16:creationId xmlns:a16="http://schemas.microsoft.com/office/drawing/2014/main" id="{40709A66-CB13-1843-AFD0-089800CF73CF}"/>
              </a:ext>
            </a:extLst>
          </p:cNvPr>
          <p:cNvSpPr>
            <a:spLocks noGrp="1"/>
          </p:cNvSpPr>
          <p:nvPr>
            <p:ph type="sldNum" sz="quarter" idx="12"/>
          </p:nvPr>
        </p:nvSpPr>
        <p:spPr/>
        <p:txBody>
          <a:bodyPr/>
          <a:lstStyle/>
          <a:p>
            <a:pPr>
              <a:defRPr/>
            </a:pPr>
            <a:fld id="{39DFCCB0-F117-214F-BE90-B0201DAB541C}" type="slidenum">
              <a:rPr lang="fr-FR" altLang="en-US" smtClean="0"/>
              <a:pPr>
                <a:defRPr/>
              </a:pPr>
              <a:t>4</a:t>
            </a:fld>
            <a:endParaRPr lang="fr-FR" altLang="en-US"/>
          </a:p>
        </p:txBody>
      </p:sp>
    </p:spTree>
    <p:extLst>
      <p:ext uri="{BB962C8B-B14F-4D97-AF65-F5344CB8AC3E}">
        <p14:creationId xmlns:p14="http://schemas.microsoft.com/office/powerpoint/2010/main" val="419078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9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5332-DD3D-4940-8095-5F5FFE0EB18C}"/>
              </a:ext>
            </a:extLst>
          </p:cNvPr>
          <p:cNvSpPr>
            <a:spLocks noGrp="1"/>
          </p:cNvSpPr>
          <p:nvPr>
            <p:ph type="title"/>
          </p:nvPr>
        </p:nvSpPr>
        <p:spPr/>
        <p:txBody>
          <a:bodyPr/>
          <a:lstStyle/>
          <a:p>
            <a:r>
              <a:rPr lang="en-US" dirty="0"/>
              <a:t>EMPD1</a:t>
            </a:r>
          </a:p>
        </p:txBody>
      </p:sp>
      <p:sp>
        <p:nvSpPr>
          <p:cNvPr id="3" name="Content Placeholder 2">
            <a:extLst>
              <a:ext uri="{FF2B5EF4-FFF2-40B4-BE49-F238E27FC236}">
                <a16:creationId xmlns:a16="http://schemas.microsoft.com/office/drawing/2014/main" id="{11F84E2C-921A-D441-B4E7-18AEDC57B273}"/>
              </a:ext>
            </a:extLst>
          </p:cNvPr>
          <p:cNvSpPr>
            <a:spLocks noGrp="1"/>
          </p:cNvSpPr>
          <p:nvPr>
            <p:ph sz="half" idx="1"/>
          </p:nvPr>
        </p:nvSpPr>
        <p:spPr>
          <a:xfrm>
            <a:off x="838200" y="1825625"/>
            <a:ext cx="3961656" cy="4351338"/>
          </a:xfrm>
        </p:spPr>
        <p:txBody>
          <a:bodyPr/>
          <a:lstStyle/>
          <a:p>
            <a:r>
              <a:rPr lang="en-US" dirty="0"/>
              <a:t>Started in 2011</a:t>
            </a:r>
          </a:p>
          <a:p>
            <a:r>
              <a:rPr lang="en-US" dirty="0"/>
              <a:t>Around 5000 samples</a:t>
            </a:r>
          </a:p>
          <a:p>
            <a:r>
              <a:rPr lang="en-US" dirty="0"/>
              <a:t>43 contributors</a:t>
            </a:r>
          </a:p>
          <a:p>
            <a:r>
              <a:rPr lang="en-US" dirty="0"/>
              <a:t>Published in 2013</a:t>
            </a:r>
          </a:p>
          <a:p>
            <a:pPr marL="0" indent="0">
              <a:buNone/>
            </a:pPr>
            <a:endParaRPr lang="en-US" dirty="0"/>
          </a:p>
        </p:txBody>
      </p:sp>
      <p:sp>
        <p:nvSpPr>
          <p:cNvPr id="5" name="Date Placeholder 4">
            <a:extLst>
              <a:ext uri="{FF2B5EF4-FFF2-40B4-BE49-F238E27FC236}">
                <a16:creationId xmlns:a16="http://schemas.microsoft.com/office/drawing/2014/main" id="{F653C4D5-CB85-2B4C-A836-107B6681B06F}"/>
              </a:ext>
            </a:extLst>
          </p:cNvPr>
          <p:cNvSpPr>
            <a:spLocks noGrp="1"/>
          </p:cNvSpPr>
          <p:nvPr>
            <p:ph type="dt" sz="half" idx="10"/>
          </p:nvPr>
        </p:nvSpPr>
        <p:spPr/>
        <p:txBody>
          <a:bodyPr/>
          <a:lstStyle/>
          <a:p>
            <a:fld id="{207FF744-5581-784E-B4F1-446AAF252456}" type="datetime1">
              <a:rPr lang="en-US" smtClean="0"/>
              <a:t>4/26/19</a:t>
            </a:fld>
            <a:endParaRPr lang="en-US" dirty="0"/>
          </a:p>
        </p:txBody>
      </p:sp>
      <p:sp>
        <p:nvSpPr>
          <p:cNvPr id="7" name="Slide Number Placeholder 6">
            <a:extLst>
              <a:ext uri="{FF2B5EF4-FFF2-40B4-BE49-F238E27FC236}">
                <a16:creationId xmlns:a16="http://schemas.microsoft.com/office/drawing/2014/main" id="{0A261A8B-B207-0449-906B-EA23D880417F}"/>
              </a:ext>
            </a:extLst>
          </p:cNvPr>
          <p:cNvSpPr>
            <a:spLocks noGrp="1"/>
          </p:cNvSpPr>
          <p:nvPr>
            <p:ph type="sldNum" sz="quarter" idx="12"/>
          </p:nvPr>
        </p:nvSpPr>
        <p:spPr/>
        <p:txBody>
          <a:bodyPr/>
          <a:lstStyle/>
          <a:p>
            <a:pPr>
              <a:defRPr/>
            </a:pPr>
            <a:fld id="{42A759E9-E656-7140-9053-FD87FDB6D086}" type="slidenum">
              <a:rPr lang="fr-FR" altLang="en-US" smtClean="0"/>
              <a:pPr>
                <a:defRPr/>
              </a:pPr>
              <a:t>5</a:t>
            </a:fld>
            <a:endParaRPr lang="fr-FR" altLang="en-US"/>
          </a:p>
        </p:txBody>
      </p:sp>
      <p:pic>
        <p:nvPicPr>
          <p:cNvPr id="8" name="Content Placeholder 7">
            <a:extLst>
              <a:ext uri="{FF2B5EF4-FFF2-40B4-BE49-F238E27FC236}">
                <a16:creationId xmlns:a16="http://schemas.microsoft.com/office/drawing/2014/main" id="{CD0A9940-BB7E-1947-8E3E-2AD5FB01F38A}"/>
              </a:ext>
            </a:extLst>
          </p:cNvPr>
          <p:cNvPicPr>
            <a:picLocks noGrp="1" noChangeAspect="1"/>
          </p:cNvPicPr>
          <p:nvPr>
            <p:ph sz="half" idx="2"/>
          </p:nvPr>
        </p:nvPicPr>
        <p:blipFill>
          <a:blip r:embed="rId2"/>
          <a:stretch>
            <a:fillRect/>
          </a:stretch>
        </p:blipFill>
        <p:spPr>
          <a:xfrm>
            <a:off x="5015880" y="1292614"/>
            <a:ext cx="6337920" cy="4581491"/>
          </a:xfrm>
        </p:spPr>
      </p:pic>
      <p:sp>
        <p:nvSpPr>
          <p:cNvPr id="9" name="TextBox 8">
            <a:extLst>
              <a:ext uri="{FF2B5EF4-FFF2-40B4-BE49-F238E27FC236}">
                <a16:creationId xmlns:a16="http://schemas.microsoft.com/office/drawing/2014/main" id="{2F7336DF-B0A7-9D4C-8672-8097351F7975}"/>
              </a:ext>
            </a:extLst>
          </p:cNvPr>
          <p:cNvSpPr txBox="1"/>
          <p:nvPr/>
        </p:nvSpPr>
        <p:spPr>
          <a:xfrm>
            <a:off x="11353800" y="1498729"/>
            <a:ext cx="553998" cy="2479219"/>
          </a:xfrm>
          <a:prstGeom prst="rect">
            <a:avLst/>
          </a:prstGeom>
          <a:noFill/>
        </p:spPr>
        <p:txBody>
          <a:bodyPr vert="vert" wrap="square" rtlCol="0">
            <a:spAutoFit/>
          </a:bodyPr>
          <a:lstStyle/>
          <a:p>
            <a:r>
              <a:rPr lang="en-US" dirty="0">
                <a:solidFill>
                  <a:schemeClr val="bg1"/>
                </a:solidFill>
              </a:rPr>
              <a:t>Davis et. al, 2013</a:t>
            </a:r>
          </a:p>
        </p:txBody>
      </p:sp>
      <p:sp>
        <p:nvSpPr>
          <p:cNvPr id="10" name="Oval 9">
            <a:extLst>
              <a:ext uri="{FF2B5EF4-FFF2-40B4-BE49-F238E27FC236}">
                <a16:creationId xmlns:a16="http://schemas.microsoft.com/office/drawing/2014/main" id="{484B3F17-E394-0246-ADBD-9D022DCEEEC8}"/>
              </a:ext>
            </a:extLst>
          </p:cNvPr>
          <p:cNvSpPr/>
          <p:nvPr/>
        </p:nvSpPr>
        <p:spPr bwMode="auto">
          <a:xfrm rot="5400000">
            <a:off x="3143672" y="2971291"/>
            <a:ext cx="504056" cy="1224136"/>
          </a:xfrm>
          <a:prstGeom prst="ellipse">
            <a:avLst/>
          </a:prstGeom>
          <a:noFill/>
          <a:ln w="31750"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06612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B7B0-6DAF-674D-9B19-5F084B3B5040}"/>
              </a:ext>
            </a:extLst>
          </p:cNvPr>
          <p:cNvSpPr>
            <a:spLocks noGrp="1"/>
          </p:cNvSpPr>
          <p:nvPr>
            <p:ph type="title"/>
          </p:nvPr>
        </p:nvSpPr>
        <p:spPr/>
        <p:txBody>
          <a:bodyPr/>
          <a:lstStyle/>
          <a:p>
            <a:r>
              <a:rPr lang="en-US" dirty="0"/>
              <a:t>Me</a:t>
            </a:r>
          </a:p>
        </p:txBody>
      </p:sp>
      <p:sp>
        <p:nvSpPr>
          <p:cNvPr id="3" name="Content Placeholder 2">
            <a:extLst>
              <a:ext uri="{FF2B5EF4-FFF2-40B4-BE49-F238E27FC236}">
                <a16:creationId xmlns:a16="http://schemas.microsoft.com/office/drawing/2014/main" id="{7D7F59A3-86BB-4942-9D89-42FA444F12BD}"/>
              </a:ext>
            </a:extLst>
          </p:cNvPr>
          <p:cNvSpPr>
            <a:spLocks noGrp="1"/>
          </p:cNvSpPr>
          <p:nvPr>
            <p:ph sz="half" idx="1"/>
          </p:nvPr>
        </p:nvSpPr>
        <p:spPr/>
        <p:txBody>
          <a:bodyPr/>
          <a:lstStyle/>
          <a:p>
            <a:r>
              <a:rPr lang="en-US" dirty="0"/>
              <a:t>No palynology</a:t>
            </a:r>
          </a:p>
          <a:p>
            <a:r>
              <a:rPr lang="en-US" dirty="0"/>
              <a:t>Never built a database</a:t>
            </a:r>
          </a:p>
          <a:p>
            <a:endParaRPr lang="en-US" dirty="0"/>
          </a:p>
          <a:p>
            <a:r>
              <a:rPr lang="en-US" dirty="0"/>
              <a:t>Physicist</a:t>
            </a:r>
          </a:p>
          <a:p>
            <a:r>
              <a:rPr lang="en-US" dirty="0"/>
              <a:t>Climate modeler</a:t>
            </a:r>
          </a:p>
          <a:p>
            <a:r>
              <a:rPr lang="en-US" dirty="0"/>
              <a:t>Software developer</a:t>
            </a:r>
          </a:p>
          <a:p>
            <a:endParaRPr lang="en-US" dirty="0"/>
          </a:p>
        </p:txBody>
      </p:sp>
      <p:sp>
        <p:nvSpPr>
          <p:cNvPr id="4" name="Content Placeholder 3">
            <a:extLst>
              <a:ext uri="{FF2B5EF4-FFF2-40B4-BE49-F238E27FC236}">
                <a16:creationId xmlns:a16="http://schemas.microsoft.com/office/drawing/2014/main" id="{DEF87655-C9EA-634D-8CDA-493999A40653}"/>
              </a:ext>
            </a:extLst>
          </p:cNvPr>
          <p:cNvSpPr>
            <a:spLocks noGrp="1"/>
          </p:cNvSpPr>
          <p:nvPr>
            <p:ph sz="half" idx="2"/>
          </p:nvPr>
        </p:nvSpPr>
        <p:spPr/>
        <p:txBody>
          <a:bodyPr/>
          <a:lstStyle/>
          <a:p>
            <a:r>
              <a:rPr lang="en-US" dirty="0"/>
              <a:t>Version control</a:t>
            </a:r>
          </a:p>
          <a:p>
            <a:r>
              <a:rPr lang="en-US" dirty="0"/>
              <a:t>Automated tests</a:t>
            </a:r>
          </a:p>
          <a:p>
            <a:r>
              <a:rPr lang="en-US" dirty="0"/>
              <a:t>Transparent and open source development</a:t>
            </a:r>
          </a:p>
          <a:p>
            <a:r>
              <a:rPr lang="en-US" dirty="0"/>
              <a:t>Online collaborations</a:t>
            </a:r>
          </a:p>
          <a:p>
            <a:r>
              <a:rPr lang="en-US" dirty="0"/>
              <a:t>Extensive documentation</a:t>
            </a:r>
          </a:p>
          <a:p>
            <a:endParaRPr lang="en-US" dirty="0"/>
          </a:p>
        </p:txBody>
      </p:sp>
      <p:sp>
        <p:nvSpPr>
          <p:cNvPr id="7" name="Slide Number Placeholder 6">
            <a:extLst>
              <a:ext uri="{FF2B5EF4-FFF2-40B4-BE49-F238E27FC236}">
                <a16:creationId xmlns:a16="http://schemas.microsoft.com/office/drawing/2014/main" id="{3A35B95F-2B7D-2D4B-A9C4-2966B1F3D932}"/>
              </a:ext>
            </a:extLst>
          </p:cNvPr>
          <p:cNvSpPr>
            <a:spLocks noGrp="1"/>
          </p:cNvSpPr>
          <p:nvPr>
            <p:ph type="sldNum" sz="quarter" idx="12"/>
          </p:nvPr>
        </p:nvSpPr>
        <p:spPr/>
        <p:txBody>
          <a:bodyPr/>
          <a:lstStyle/>
          <a:p>
            <a:pPr>
              <a:defRPr/>
            </a:pPr>
            <a:fld id="{42A759E9-E656-7140-9053-FD87FDB6D086}" type="slidenum">
              <a:rPr lang="fr-FR" altLang="en-US" smtClean="0"/>
              <a:pPr>
                <a:defRPr/>
              </a:pPr>
              <a:t>6</a:t>
            </a:fld>
            <a:endParaRPr lang="fr-FR" altLang="en-US"/>
          </a:p>
        </p:txBody>
      </p:sp>
      <p:sp>
        <p:nvSpPr>
          <p:cNvPr id="8" name="TextBox 7">
            <a:extLst>
              <a:ext uri="{FF2B5EF4-FFF2-40B4-BE49-F238E27FC236}">
                <a16:creationId xmlns:a16="http://schemas.microsoft.com/office/drawing/2014/main" id="{6FDAFFE7-F386-084D-969B-EF48CF8B836F}"/>
              </a:ext>
            </a:extLst>
          </p:cNvPr>
          <p:cNvSpPr txBox="1"/>
          <p:nvPr/>
        </p:nvSpPr>
        <p:spPr>
          <a:xfrm>
            <a:off x="983432" y="5445224"/>
            <a:ext cx="9289032" cy="369332"/>
          </a:xfrm>
          <a:prstGeom prst="rect">
            <a:avLst/>
          </a:prstGeom>
          <a:noFill/>
        </p:spPr>
        <p:txBody>
          <a:bodyPr wrap="square" rtlCol="0">
            <a:spAutoFit/>
          </a:bodyPr>
          <a:lstStyle/>
          <a:p>
            <a:r>
              <a:rPr lang="en-US" sz="1800" dirty="0">
                <a:solidFill>
                  <a:schemeClr val="bg1">
                    <a:lumMod val="75000"/>
                  </a:schemeClr>
                </a:solidFill>
                <a:latin typeface="+mn-lt"/>
              </a:rPr>
              <a:t>Looking for a job after November 2019…</a:t>
            </a:r>
          </a:p>
        </p:txBody>
      </p:sp>
    </p:spTree>
    <p:extLst>
      <p:ext uri="{BB962C8B-B14F-4D97-AF65-F5344CB8AC3E}">
        <p14:creationId xmlns:p14="http://schemas.microsoft.com/office/powerpoint/2010/main" val="125224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7</a:t>
            </a:fld>
            <a:endParaRPr lang="fr-FR" altLang="en-US"/>
          </a:p>
        </p:txBody>
      </p:sp>
      <p:sp>
        <p:nvSpPr>
          <p:cNvPr id="11" name="Content Placeholder 5">
            <a:extLst>
              <a:ext uri="{FF2B5EF4-FFF2-40B4-BE49-F238E27FC236}">
                <a16:creationId xmlns:a16="http://schemas.microsoft.com/office/drawing/2014/main" id="{1A77A038-3898-3045-B634-0FB9AED72761}"/>
              </a:ext>
            </a:extLst>
          </p:cNvPr>
          <p:cNvSpPr txBox="1">
            <a:spLocks/>
          </p:cNvSpPr>
          <p:nvPr/>
        </p:nvSpPr>
        <p:spPr bwMode="auto">
          <a:xfrm>
            <a:off x="7631150" y="1132805"/>
            <a:ext cx="2555602" cy="368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kern="1200">
                <a:solidFill>
                  <a:schemeClr val="bg1"/>
                </a:solidFill>
                <a:latin typeface="+mn-lt"/>
                <a:ea typeface="+mn-ea"/>
                <a:cs typeface="+mn-cs"/>
              </a:defRPr>
            </a:lvl1pPr>
            <a:lvl2pPr marL="742950" indent="-285750" algn="l" rtl="0" eaLnBrk="0" fontAlgn="base" hangingPunct="0">
              <a:spcBef>
                <a:spcPct val="15000"/>
              </a:spcBef>
              <a:spcAft>
                <a:spcPct val="0"/>
              </a:spcAft>
              <a:buChar char="–"/>
              <a:defRPr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1200" kern="1200">
                <a:solidFill>
                  <a:schemeClr val="bg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2">
            <a:extLst>
              <a:ext uri="{FF2B5EF4-FFF2-40B4-BE49-F238E27FC236}">
                <a16:creationId xmlns:a16="http://schemas.microsoft.com/office/drawing/2014/main" id="{B83F00E3-16F0-BD4D-BC8C-88DA15994EC3}"/>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a:t>Transparency</a:t>
            </a:r>
            <a:endParaRPr lang="en-US" dirty="0"/>
          </a:p>
        </p:txBody>
      </p:sp>
      <p:sp>
        <p:nvSpPr>
          <p:cNvPr id="17" name="Text Placeholder 4">
            <a:extLst>
              <a:ext uri="{FF2B5EF4-FFF2-40B4-BE49-F238E27FC236}">
                <a16:creationId xmlns:a16="http://schemas.microsoft.com/office/drawing/2014/main" id="{E620072E-74F4-B14A-9948-ADB903540E00}"/>
              </a:ext>
            </a:extLst>
          </p:cNvPr>
          <p:cNvSpPr txBox="1">
            <a:spLocks/>
          </p:cNvSpPr>
          <p:nvPr/>
        </p:nvSpPr>
        <p:spPr>
          <a:xfrm>
            <a:off x="4889872" y="313200"/>
            <a:ext cx="255560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a:t>Accessibility</a:t>
            </a:r>
            <a:endParaRPr lang="en-US" dirty="0"/>
          </a:p>
        </p:txBody>
      </p:sp>
      <p:sp>
        <p:nvSpPr>
          <p:cNvPr id="18" name="Text Placeholder 4">
            <a:extLst>
              <a:ext uri="{FF2B5EF4-FFF2-40B4-BE49-F238E27FC236}">
                <a16:creationId xmlns:a16="http://schemas.microsoft.com/office/drawing/2014/main" id="{1EC1B7B1-334F-6A4D-B7F5-C360204694C9}"/>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Extendibility</a:t>
            </a:r>
          </a:p>
        </p:txBody>
      </p:sp>
    </p:spTree>
    <p:extLst>
      <p:ext uri="{BB962C8B-B14F-4D97-AF65-F5344CB8AC3E}">
        <p14:creationId xmlns:p14="http://schemas.microsoft.com/office/powerpoint/2010/main" val="56707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5BE896-37E1-1C41-8FD6-B02D3AE8AC49}"/>
              </a:ext>
            </a:extLst>
          </p:cNvPr>
          <p:cNvSpPr>
            <a:spLocks noGrp="1"/>
          </p:cNvSpPr>
          <p:nvPr>
            <p:ph type="body" idx="1"/>
          </p:nvPr>
        </p:nvSpPr>
        <p:spPr>
          <a:xfrm>
            <a:off x="848755" y="314406"/>
            <a:ext cx="2573610" cy="823912"/>
          </a:xfrm>
        </p:spPr>
        <p:txBody>
          <a:bodyPr/>
          <a:lstStyle/>
          <a:p>
            <a:r>
              <a:rPr lang="en-US" dirty="0"/>
              <a:t>Transparency</a:t>
            </a:r>
          </a:p>
        </p:txBody>
      </p:sp>
      <p:sp>
        <p:nvSpPr>
          <p:cNvPr id="4" name="Content Placeholder 3">
            <a:extLst>
              <a:ext uri="{FF2B5EF4-FFF2-40B4-BE49-F238E27FC236}">
                <a16:creationId xmlns:a16="http://schemas.microsoft.com/office/drawing/2014/main" id="{68FD35BD-24E2-1145-B778-7B3699974207}"/>
              </a:ext>
            </a:extLst>
          </p:cNvPr>
          <p:cNvSpPr>
            <a:spLocks noGrp="1"/>
          </p:cNvSpPr>
          <p:nvPr>
            <p:ph sz="half" idx="2"/>
          </p:nvPr>
        </p:nvSpPr>
        <p:spPr>
          <a:xfrm>
            <a:off x="767408" y="1678434"/>
            <a:ext cx="7560840" cy="3406750"/>
          </a:xfrm>
        </p:spPr>
        <p:txBody>
          <a:bodyPr>
            <a:normAutofit/>
          </a:bodyPr>
          <a:lstStyle/>
          <a:p>
            <a:pPr marL="0" indent="0">
              <a:buNone/>
            </a:pPr>
            <a:r>
              <a:rPr lang="en-US" sz="2000" b="1" dirty="0" err="1">
                <a:solidFill>
                  <a:srgbClr val="FFFFFF"/>
                </a:solidFill>
              </a:rPr>
              <a:t>Github</a:t>
            </a:r>
            <a:r>
              <a:rPr lang="en-US" sz="2000" dirty="0">
                <a:solidFill>
                  <a:srgbClr val="FFFFFF"/>
                </a:solidFill>
              </a:rPr>
              <a:t>: Online platform for the version control system git (more than 100 million repositories)</a:t>
            </a:r>
            <a:endParaRPr lang="en-US" sz="2000" dirty="0"/>
          </a:p>
          <a:p>
            <a:pPr>
              <a:buFont typeface="Arial" panose="020B0604020202020204" pitchFamily="34" charset="0"/>
              <a:buChar char="•"/>
            </a:pPr>
            <a:endParaRPr lang="en-US" sz="2000" dirty="0"/>
          </a:p>
          <a:p>
            <a:pPr marL="0" indent="0">
              <a:buNone/>
            </a:pPr>
            <a:r>
              <a:rPr lang="en-US" sz="2000" b="1" dirty="0">
                <a:solidFill>
                  <a:srgbClr val="0099CC"/>
                </a:solidFill>
              </a:rPr>
              <a:t>EMPD v2 on </a:t>
            </a:r>
            <a:r>
              <a:rPr lang="en-US" sz="2000" b="1" dirty="0" err="1">
                <a:solidFill>
                  <a:srgbClr val="0099CC"/>
                </a:solidFill>
              </a:rPr>
              <a:t>Github</a:t>
            </a:r>
            <a:r>
              <a:rPr lang="en-US" sz="2000" b="1" dirty="0">
                <a:solidFill>
                  <a:srgbClr val="0099CC"/>
                </a:solidFill>
              </a:rPr>
              <a:t>:</a:t>
            </a:r>
          </a:p>
          <a:p>
            <a:pPr>
              <a:buFont typeface="Arial" panose="020B0604020202020204" pitchFamily="34" charset="0"/>
              <a:buChar char="•"/>
            </a:pPr>
            <a:r>
              <a:rPr lang="en-US" sz="2000" dirty="0"/>
              <a:t>https://github.com/EMPD2</a:t>
            </a:r>
          </a:p>
          <a:p>
            <a:pPr>
              <a:buFont typeface="Arial" panose="020B0604020202020204" pitchFamily="34" charset="0"/>
              <a:buChar char="•"/>
            </a:pPr>
            <a:r>
              <a:rPr lang="en-US" sz="2000" dirty="0"/>
              <a:t>https://empd2.github.io</a:t>
            </a:r>
          </a:p>
          <a:p>
            <a:pPr>
              <a:buFont typeface="Arial" panose="020B0604020202020204" pitchFamily="34" charset="0"/>
              <a:buChar char="•"/>
            </a:pPr>
            <a:endParaRPr lang="en-US" sz="2000" dirty="0"/>
          </a:p>
          <a:p>
            <a:pPr>
              <a:buFont typeface="Arial" panose="020B0604020202020204" pitchFamily="34" charset="0"/>
              <a:buChar char="•"/>
            </a:pPr>
            <a:r>
              <a:rPr lang="en-US" sz="2000" dirty="0"/>
              <a:t>Data repository: https://github.com/EMPD2/EMPD-data</a:t>
            </a:r>
          </a:p>
          <a:p>
            <a:pPr>
              <a:buFont typeface="Arial" panose="020B0604020202020204" pitchFamily="34" charset="0"/>
              <a:buChar char="•"/>
            </a:pPr>
            <a:endParaRPr lang="en-US" sz="2000" dirty="0"/>
          </a:p>
        </p:txBody>
      </p:sp>
      <p:sp>
        <p:nvSpPr>
          <p:cNvPr id="15" name="Text Placeholder 4">
            <a:extLst>
              <a:ext uri="{FF2B5EF4-FFF2-40B4-BE49-F238E27FC236}">
                <a16:creationId xmlns:a16="http://schemas.microsoft.com/office/drawing/2014/main" id="{BA1412FF-87C0-9546-997D-FC2FD6A61B7F}"/>
              </a:ext>
            </a:extLst>
          </p:cNvPr>
          <p:cNvSpPr>
            <a:spLocks noGrp="1"/>
          </p:cNvSpPr>
          <p:nvPr>
            <p:ph type="body" sz="quarter" idx="3"/>
          </p:nvPr>
        </p:nvSpPr>
        <p:spPr>
          <a:xfrm>
            <a:off x="4889872" y="313200"/>
            <a:ext cx="2555602" cy="823912"/>
          </a:xfrm>
        </p:spPr>
        <p:txBody>
          <a:bodyPr/>
          <a:lstStyle/>
          <a:p>
            <a:pPr algn="ctr"/>
            <a:r>
              <a:rPr lang="en-US" dirty="0">
                <a:solidFill>
                  <a:schemeClr val="accent3">
                    <a:lumMod val="65000"/>
                  </a:schemeClr>
                </a:solidFill>
              </a:rPr>
              <a:t>Accessibility</a:t>
            </a:r>
          </a:p>
        </p:txBody>
      </p:sp>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8</a:t>
            </a:fld>
            <a:endParaRPr lang="fr-FR" altLang="en-US"/>
          </a:p>
        </p:txBody>
      </p:sp>
      <p:pic>
        <p:nvPicPr>
          <p:cNvPr id="13" name="Content Placeholder 14">
            <a:extLst>
              <a:ext uri="{FF2B5EF4-FFF2-40B4-BE49-F238E27FC236}">
                <a16:creationId xmlns:a16="http://schemas.microsoft.com/office/drawing/2014/main" id="{28831E0A-728A-A242-A8F4-0DA61EB0BD1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bwMode="auto">
          <a:xfrm>
            <a:off x="8431193" y="1340769"/>
            <a:ext cx="2101379" cy="2101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7B91DC20-EB65-F24A-8E82-16B4FDA89D1D}"/>
              </a:ext>
            </a:extLst>
          </p:cNvPr>
          <p:cNvPicPr>
            <a:picLocks noChangeAspect="1"/>
          </p:cNvPicPr>
          <p:nvPr/>
        </p:nvPicPr>
        <p:blipFill>
          <a:blip r:embed="rId4"/>
          <a:stretch>
            <a:fillRect/>
          </a:stretch>
        </p:blipFill>
        <p:spPr>
          <a:xfrm>
            <a:off x="8561131" y="3641218"/>
            <a:ext cx="1841500" cy="1930400"/>
          </a:xfrm>
          <a:prstGeom prst="rect">
            <a:avLst/>
          </a:prstGeom>
        </p:spPr>
      </p:pic>
      <p:sp>
        <p:nvSpPr>
          <p:cNvPr id="16" name="Text Placeholder 4">
            <a:extLst>
              <a:ext uri="{FF2B5EF4-FFF2-40B4-BE49-F238E27FC236}">
                <a16:creationId xmlns:a16="http://schemas.microsoft.com/office/drawing/2014/main" id="{3FC683AE-7530-CE40-B4F1-61A8FD9C2CC8}"/>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3">
                    <a:lumMod val="65000"/>
                  </a:schemeClr>
                </a:solidFill>
              </a:rPr>
              <a:t>Extendibility</a:t>
            </a:r>
          </a:p>
        </p:txBody>
      </p:sp>
    </p:spTree>
    <p:extLst>
      <p:ext uri="{BB962C8B-B14F-4D97-AF65-F5344CB8AC3E}">
        <p14:creationId xmlns:p14="http://schemas.microsoft.com/office/powerpoint/2010/main" val="1472721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B8F6A7-0E27-0B42-B6FF-CC0B40676E8F}"/>
              </a:ext>
            </a:extLst>
          </p:cNvPr>
          <p:cNvPicPr>
            <a:picLocks noChangeAspect="1"/>
          </p:cNvPicPr>
          <p:nvPr/>
        </p:nvPicPr>
        <p:blipFill>
          <a:blip r:embed="rId2"/>
          <a:stretch>
            <a:fillRect/>
          </a:stretch>
        </p:blipFill>
        <p:spPr>
          <a:xfrm>
            <a:off x="3423600" y="1256400"/>
            <a:ext cx="8283600" cy="4920425"/>
          </a:xfrm>
          <a:prstGeom prst="rect">
            <a:avLst/>
          </a:prstGeom>
        </p:spPr>
      </p:pic>
      <p:pic>
        <p:nvPicPr>
          <p:cNvPr id="12" name="Picture 11">
            <a:extLst>
              <a:ext uri="{FF2B5EF4-FFF2-40B4-BE49-F238E27FC236}">
                <a16:creationId xmlns:a16="http://schemas.microsoft.com/office/drawing/2014/main" id="{DB2A230A-5F9B-2E44-A2F5-3B0F95C7037F}"/>
              </a:ext>
            </a:extLst>
          </p:cNvPr>
          <p:cNvPicPr>
            <a:picLocks noChangeAspect="1"/>
          </p:cNvPicPr>
          <p:nvPr/>
        </p:nvPicPr>
        <p:blipFill>
          <a:blip r:embed="rId3"/>
          <a:stretch>
            <a:fillRect/>
          </a:stretch>
        </p:blipFill>
        <p:spPr>
          <a:xfrm>
            <a:off x="3423600" y="1256400"/>
            <a:ext cx="8284904" cy="4921200"/>
          </a:xfrm>
          <a:prstGeom prst="rect">
            <a:avLst/>
          </a:prstGeom>
        </p:spPr>
      </p:pic>
      <p:pic>
        <p:nvPicPr>
          <p:cNvPr id="11" name="Picture 10">
            <a:extLst>
              <a:ext uri="{FF2B5EF4-FFF2-40B4-BE49-F238E27FC236}">
                <a16:creationId xmlns:a16="http://schemas.microsoft.com/office/drawing/2014/main" id="{697364E6-D85A-9E43-B2BA-536D023B60B3}"/>
              </a:ext>
            </a:extLst>
          </p:cNvPr>
          <p:cNvPicPr>
            <a:picLocks noChangeAspect="1"/>
          </p:cNvPicPr>
          <p:nvPr/>
        </p:nvPicPr>
        <p:blipFill>
          <a:blip r:embed="rId4"/>
          <a:stretch>
            <a:fillRect/>
          </a:stretch>
        </p:blipFill>
        <p:spPr>
          <a:xfrm>
            <a:off x="3422365" y="1256726"/>
            <a:ext cx="8286429" cy="4922105"/>
          </a:xfrm>
          <a:prstGeom prst="rect">
            <a:avLst/>
          </a:prstGeom>
        </p:spPr>
      </p:pic>
      <p:sp>
        <p:nvSpPr>
          <p:cNvPr id="15" name="TextBox 14">
            <a:extLst>
              <a:ext uri="{FF2B5EF4-FFF2-40B4-BE49-F238E27FC236}">
                <a16:creationId xmlns:a16="http://schemas.microsoft.com/office/drawing/2014/main" id="{F7E3776E-66D3-F74D-9EE2-255D54C17A8C}"/>
              </a:ext>
            </a:extLst>
          </p:cNvPr>
          <p:cNvSpPr txBox="1"/>
          <p:nvPr/>
        </p:nvSpPr>
        <p:spPr>
          <a:xfrm>
            <a:off x="334528" y="5493743"/>
            <a:ext cx="3744416" cy="461665"/>
          </a:xfrm>
          <a:prstGeom prst="rect">
            <a:avLst/>
          </a:prstGeom>
          <a:noFill/>
        </p:spPr>
        <p:txBody>
          <a:bodyPr wrap="square" rtlCol="0">
            <a:spAutoFit/>
          </a:bodyPr>
          <a:lstStyle/>
          <a:p>
            <a:r>
              <a:rPr lang="en-US" b="1" dirty="0">
                <a:solidFill>
                  <a:schemeClr val="bg1"/>
                </a:solidFill>
                <a:latin typeface="+mn-lt"/>
              </a:rPr>
              <a:t>Open Data</a:t>
            </a:r>
          </a:p>
        </p:txBody>
      </p:sp>
      <p:sp>
        <p:nvSpPr>
          <p:cNvPr id="16" name="TextBox 15">
            <a:extLst>
              <a:ext uri="{FF2B5EF4-FFF2-40B4-BE49-F238E27FC236}">
                <a16:creationId xmlns:a16="http://schemas.microsoft.com/office/drawing/2014/main" id="{2B66B76A-5F13-1C4A-8EC6-67C70AC81CD4}"/>
              </a:ext>
            </a:extLst>
          </p:cNvPr>
          <p:cNvSpPr txBox="1"/>
          <p:nvPr/>
        </p:nvSpPr>
        <p:spPr>
          <a:xfrm>
            <a:off x="334920" y="5495375"/>
            <a:ext cx="3744416" cy="461665"/>
          </a:xfrm>
          <a:prstGeom prst="rect">
            <a:avLst/>
          </a:prstGeom>
          <a:noFill/>
        </p:spPr>
        <p:txBody>
          <a:bodyPr wrap="square" rtlCol="0">
            <a:spAutoFit/>
          </a:bodyPr>
          <a:lstStyle/>
          <a:p>
            <a:r>
              <a:rPr lang="en-US" b="1" dirty="0">
                <a:solidFill>
                  <a:schemeClr val="bg1"/>
                </a:solidFill>
                <a:latin typeface="+mn-lt"/>
              </a:rPr>
              <a:t>Open </a:t>
            </a:r>
            <a:r>
              <a:rPr lang="en-US" b="1" strike="sngStrike" dirty="0">
                <a:solidFill>
                  <a:schemeClr val="bg1"/>
                </a:solidFill>
                <a:latin typeface="+mn-lt"/>
              </a:rPr>
              <a:t>Data</a:t>
            </a:r>
            <a:r>
              <a:rPr lang="en-US" b="1" dirty="0">
                <a:solidFill>
                  <a:schemeClr val="bg1"/>
                </a:solidFill>
                <a:latin typeface="+mn-lt"/>
              </a:rPr>
              <a:t> Science</a:t>
            </a:r>
          </a:p>
        </p:txBody>
      </p:sp>
      <p:sp>
        <p:nvSpPr>
          <p:cNvPr id="20" name="Text Placeholder 4">
            <a:extLst>
              <a:ext uri="{FF2B5EF4-FFF2-40B4-BE49-F238E27FC236}">
                <a16:creationId xmlns:a16="http://schemas.microsoft.com/office/drawing/2014/main" id="{E56A6564-7F69-1349-BC8C-BA7E30308E34}"/>
              </a:ext>
            </a:extLst>
          </p:cNvPr>
          <p:cNvSpPr>
            <a:spLocks noGrp="1"/>
          </p:cNvSpPr>
          <p:nvPr>
            <p:ph type="body" sz="quarter" idx="3"/>
          </p:nvPr>
        </p:nvSpPr>
        <p:spPr>
          <a:xfrm>
            <a:off x="4889872" y="313200"/>
            <a:ext cx="2555602" cy="823912"/>
          </a:xfrm>
        </p:spPr>
        <p:txBody>
          <a:bodyPr/>
          <a:lstStyle/>
          <a:p>
            <a:pPr algn="ctr"/>
            <a:r>
              <a:rPr lang="en-US" dirty="0">
                <a:solidFill>
                  <a:schemeClr val="accent3">
                    <a:lumMod val="65000"/>
                  </a:schemeClr>
                </a:solidFill>
              </a:rPr>
              <a:t>Accessibility</a:t>
            </a:r>
          </a:p>
        </p:txBody>
      </p:sp>
      <p:sp>
        <p:nvSpPr>
          <p:cNvPr id="21" name="Text Placeholder 4">
            <a:extLst>
              <a:ext uri="{FF2B5EF4-FFF2-40B4-BE49-F238E27FC236}">
                <a16:creationId xmlns:a16="http://schemas.microsoft.com/office/drawing/2014/main" id="{D3ACCCFB-FCCE-3245-87BF-387D58B1FC0E}"/>
              </a:ext>
            </a:extLst>
          </p:cNvPr>
          <p:cNvSpPr txBox="1">
            <a:spLocks/>
          </p:cNvSpPr>
          <p:nvPr/>
        </p:nvSpPr>
        <p:spPr bwMode="auto">
          <a:xfrm>
            <a:off x="9481881" y="313200"/>
            <a:ext cx="255560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35000"/>
              </a:spcBef>
              <a:spcAft>
                <a:spcPct val="0"/>
              </a:spcAft>
              <a:buNone/>
              <a:defRPr sz="2400" b="1" kern="1200">
                <a:solidFill>
                  <a:schemeClr val="bg1"/>
                </a:solidFill>
                <a:latin typeface="+mn-lt"/>
                <a:ea typeface="+mn-ea"/>
                <a:cs typeface="+mn-cs"/>
              </a:defRPr>
            </a:lvl1pPr>
            <a:lvl2pPr marL="457200" indent="0" algn="l" rtl="0" eaLnBrk="0" fontAlgn="base" hangingPunct="0">
              <a:spcBef>
                <a:spcPct val="15000"/>
              </a:spcBef>
              <a:spcAft>
                <a:spcPct val="0"/>
              </a:spcAft>
              <a:buNone/>
              <a:defRPr sz="2000" b="1" kern="1200">
                <a:solidFill>
                  <a:schemeClr val="bg1"/>
                </a:solidFill>
                <a:latin typeface="+mn-lt"/>
                <a:ea typeface="+mn-ea"/>
                <a:cs typeface="+mn-cs"/>
              </a:defRPr>
            </a:lvl2pPr>
            <a:lvl3pPr marL="914400" indent="0" algn="l" rtl="0" eaLnBrk="0" fontAlgn="base" hangingPunct="0">
              <a:spcBef>
                <a:spcPct val="20000"/>
              </a:spcBef>
              <a:spcAft>
                <a:spcPct val="0"/>
              </a:spcAft>
              <a:buNone/>
              <a:defRPr sz="1800" b="1" kern="1200">
                <a:solidFill>
                  <a:schemeClr val="bg1"/>
                </a:solidFill>
                <a:latin typeface="+mn-lt"/>
                <a:ea typeface="+mn-ea"/>
                <a:cs typeface="+mn-cs"/>
              </a:defRPr>
            </a:lvl3pPr>
            <a:lvl4pPr marL="1371600" indent="0" algn="l" rtl="0" eaLnBrk="0" fontAlgn="base" hangingPunct="0">
              <a:spcBef>
                <a:spcPct val="20000"/>
              </a:spcBef>
              <a:spcAft>
                <a:spcPct val="0"/>
              </a:spcAft>
              <a:buNone/>
              <a:defRPr sz="1600" b="1" kern="1200">
                <a:solidFill>
                  <a:schemeClr val="bg1"/>
                </a:solidFill>
                <a:latin typeface="+mn-lt"/>
                <a:ea typeface="+mn-ea"/>
                <a:cs typeface="+mn-cs"/>
              </a:defRPr>
            </a:lvl4pPr>
            <a:lvl5pPr marL="1828800" indent="0" algn="l" rtl="0" eaLnBrk="0" fontAlgn="base" hangingPunct="0">
              <a:spcBef>
                <a:spcPct val="20000"/>
              </a:spcBef>
              <a:spcAft>
                <a:spcPct val="0"/>
              </a:spcAft>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3">
                    <a:lumMod val="65000"/>
                  </a:schemeClr>
                </a:solidFill>
              </a:rPr>
              <a:t>Extendibility</a:t>
            </a:r>
          </a:p>
        </p:txBody>
      </p:sp>
      <p:sp>
        <p:nvSpPr>
          <p:cNvPr id="4" name="Content Placeholder 3">
            <a:extLst>
              <a:ext uri="{FF2B5EF4-FFF2-40B4-BE49-F238E27FC236}">
                <a16:creationId xmlns:a16="http://schemas.microsoft.com/office/drawing/2014/main" id="{B71EC815-F6C8-A643-A3E7-FB5E07567B04}"/>
              </a:ext>
            </a:extLst>
          </p:cNvPr>
          <p:cNvSpPr>
            <a:spLocks noGrp="1"/>
          </p:cNvSpPr>
          <p:nvPr>
            <p:ph sz="half" idx="2"/>
          </p:nvPr>
        </p:nvSpPr>
        <p:spPr>
          <a:xfrm>
            <a:off x="695400" y="1700808"/>
            <a:ext cx="2520280" cy="3684588"/>
          </a:xfrm>
        </p:spPr>
        <p:txBody>
          <a:bodyPr/>
          <a:lstStyle/>
          <a:p>
            <a:pPr>
              <a:buFont typeface="Arial" panose="020B0604020202020204" pitchFamily="34" charset="0"/>
              <a:buChar char="•"/>
            </a:pPr>
            <a:r>
              <a:rPr lang="en-US" sz="2000" dirty="0">
                <a:solidFill>
                  <a:srgbClr val="FFFFFF"/>
                </a:solidFill>
              </a:rPr>
              <a:t>Compare changes</a:t>
            </a:r>
          </a:p>
          <a:p>
            <a:pPr>
              <a:buFont typeface="Arial" panose="020B0604020202020204" pitchFamily="34" charset="0"/>
              <a:buChar char="•"/>
            </a:pPr>
            <a:r>
              <a:rPr lang="en-US" sz="2000" dirty="0"/>
              <a:t>Contribute through pull requests</a:t>
            </a:r>
          </a:p>
          <a:p>
            <a:pPr>
              <a:buFont typeface="Arial" panose="020B0604020202020204" pitchFamily="34" charset="0"/>
              <a:buChar char="•"/>
            </a:pPr>
            <a:r>
              <a:rPr lang="en-US" sz="2000" dirty="0"/>
              <a:t>Test the database</a:t>
            </a:r>
          </a:p>
          <a:p>
            <a:pPr>
              <a:buFont typeface="Arial" panose="020B0604020202020204" pitchFamily="34" charset="0"/>
              <a:buChar char="•"/>
            </a:pPr>
            <a:endParaRPr lang="en-US" sz="2000" dirty="0"/>
          </a:p>
          <a:p>
            <a:pPr>
              <a:buFont typeface="Arial" panose="020B0604020202020204" pitchFamily="34" charset="0"/>
              <a:buChar char="•"/>
            </a:pPr>
            <a:r>
              <a:rPr lang="en-US" sz="2000" dirty="0"/>
              <a:t>Works amazing with ASCII</a:t>
            </a:r>
          </a:p>
        </p:txBody>
      </p:sp>
      <p:sp>
        <p:nvSpPr>
          <p:cNvPr id="9" name="Slide Number Placeholder 8">
            <a:extLst>
              <a:ext uri="{FF2B5EF4-FFF2-40B4-BE49-F238E27FC236}">
                <a16:creationId xmlns:a16="http://schemas.microsoft.com/office/drawing/2014/main" id="{969665A5-E1FB-D042-BD0D-9F0C8EAE96BF}"/>
              </a:ext>
            </a:extLst>
          </p:cNvPr>
          <p:cNvSpPr>
            <a:spLocks noGrp="1"/>
          </p:cNvSpPr>
          <p:nvPr>
            <p:ph type="sldNum" sz="quarter" idx="12"/>
          </p:nvPr>
        </p:nvSpPr>
        <p:spPr/>
        <p:txBody>
          <a:bodyPr/>
          <a:lstStyle/>
          <a:p>
            <a:pPr>
              <a:defRPr/>
            </a:pPr>
            <a:fld id="{C99BB277-57FB-A04F-82AC-7E63F32A9A03}" type="slidenum">
              <a:rPr lang="fr-FR" altLang="en-US" smtClean="0"/>
              <a:pPr>
                <a:defRPr/>
              </a:pPr>
              <a:t>9</a:t>
            </a:fld>
            <a:endParaRPr lang="fr-FR" altLang="en-US"/>
          </a:p>
        </p:txBody>
      </p:sp>
      <p:sp>
        <p:nvSpPr>
          <p:cNvPr id="19" name="Text Placeholder 2">
            <a:extLst>
              <a:ext uri="{FF2B5EF4-FFF2-40B4-BE49-F238E27FC236}">
                <a16:creationId xmlns:a16="http://schemas.microsoft.com/office/drawing/2014/main" id="{97E7B7F9-5757-EE4B-9F04-7A292D0330E4}"/>
              </a:ext>
            </a:extLst>
          </p:cNvPr>
          <p:cNvSpPr txBox="1">
            <a:spLocks/>
          </p:cNvSpPr>
          <p:nvPr/>
        </p:nvSpPr>
        <p:spPr>
          <a:xfrm>
            <a:off x="848755" y="314406"/>
            <a:ext cx="25736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a:t>Transparency</a:t>
            </a:r>
            <a:endParaRPr lang="en-US" dirty="0"/>
          </a:p>
        </p:txBody>
      </p:sp>
    </p:spTree>
    <p:extLst>
      <p:ext uri="{BB962C8B-B14F-4D97-AF65-F5344CB8AC3E}">
        <p14:creationId xmlns:p14="http://schemas.microsoft.com/office/powerpoint/2010/main" val="290008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Lst>
  </p:timing>
</p:sld>
</file>

<file path=ppt/theme/theme1.xml><?xml version="1.0" encoding="utf-8"?>
<a:theme xmlns:a="http://schemas.openxmlformats.org/drawingml/2006/main" name="Nouvelle pré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6372</TotalTime>
  <Words>651</Words>
  <Application>Microsoft Macintosh PowerPoint</Application>
  <PresentationFormat>Widescreen</PresentationFormat>
  <Paragraphs>161</Paragraphs>
  <Slides>19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ヒラギノ角ゴ Pro W3</vt:lpstr>
      <vt:lpstr>Arial</vt:lpstr>
      <vt:lpstr>Calibri</vt:lpstr>
      <vt:lpstr>Calibri Light</vt:lpstr>
      <vt:lpstr>Courier</vt:lpstr>
      <vt:lpstr>Verdana</vt:lpstr>
      <vt:lpstr>Nouvelle présentation</vt:lpstr>
      <vt:lpstr>Github and Open Data in the Eurasian Modern Pollen Database   Philipp S. Sommer, Basil A. S. Davis, Manuel Chevalier</vt:lpstr>
      <vt:lpstr>What I will show you now is…</vt:lpstr>
      <vt:lpstr>Pollen research for Paleoclimate</vt:lpstr>
      <vt:lpstr>Lake Pollen Samples</vt:lpstr>
      <vt:lpstr>EMPD1</vt:lpstr>
      <vt:lpstr>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this is what you can do!</vt:lpstr>
      <vt:lpstr>References</vt:lpstr>
    </vt:vector>
  </TitlesOfParts>
  <Manager/>
  <Company>Université de Lausanne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Github and Open Data in the Eurasian Modern Pollen Database</dc:title>
  <dc:subject>Establishing a comprehensive Open and FAIR ecosystem for Solid Earth and Environmental researchers, repositories, publishers, policy makers and funders</dc:subject>
  <dc:creator>Philipp S. Sommer, Basil A. S. Davis, Manuel Chevalier</dc:creator>
  <cp:keywords>Github, Open Data, EMPD, FAIR</cp:keywords>
  <dc:description>Established in 2011, the Eurasian Modern Pollen Database (EMPD) is a standardized, fully documented and quality-controlled dataset of over 8000 modern pollen samples which can be openly accessed, and to which scientists can also contribute and help maintain. The database has recently been upgraded to include an intuitive client-based JavaScript web-interface hosted on the version control system Github, allowing data and metadata to be accessed and viewed using a clickable map. We present how we manage the FAIR principles, such as well-documented access and handling of data and metadata using the free Github services for open source development, as well as other critical points for open research data, such as data accreditation and referencing. 
Our community-based framework allows automated and transparent quality checks through continuous integration, fast and intuitive access to the data, as well as transparency for data contributors and users concerning changes and bugs in the EMPD. Furthermore, it allows a stable and long-lasting access to the web interface (and the data) without any funding requirements for servers or the risk of security holes.</dc:description>
  <cp:lastModifiedBy>Philipp Sommer</cp:lastModifiedBy>
  <cp:revision>201</cp:revision>
  <cp:lastPrinted>2019-04-04T21:29:53Z</cp:lastPrinted>
  <dcterms:created xsi:type="dcterms:W3CDTF">2005-09-30T08:59:37Z</dcterms:created>
  <dcterms:modified xsi:type="dcterms:W3CDTF">2019-04-26T11:49:24Z</dcterms:modified>
  <cp:category>EGU2019</cp:category>
</cp:coreProperties>
</file>