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26"/>
  </p:notesMasterIdLst>
  <p:sldIdLst>
    <p:sldId id="350" r:id="rId5"/>
    <p:sldId id="308" r:id="rId6"/>
    <p:sldId id="309" r:id="rId7"/>
    <p:sldId id="327" r:id="rId8"/>
    <p:sldId id="335" r:id="rId9"/>
    <p:sldId id="356" r:id="rId10"/>
    <p:sldId id="346" r:id="rId11"/>
    <p:sldId id="348" r:id="rId12"/>
    <p:sldId id="347" r:id="rId13"/>
    <p:sldId id="349" r:id="rId14"/>
    <p:sldId id="295" r:id="rId15"/>
    <p:sldId id="353" r:id="rId16"/>
    <p:sldId id="280" r:id="rId17"/>
    <p:sldId id="297" r:id="rId18"/>
    <p:sldId id="337" r:id="rId19"/>
    <p:sldId id="354" r:id="rId20"/>
    <p:sldId id="355" r:id="rId21"/>
    <p:sldId id="266" r:id="rId22"/>
    <p:sldId id="351" r:id="rId23"/>
    <p:sldId id="26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DB090-B036-420E-98EC-38AE0563B19E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7D367-C24A-40DE-AFD2-EB3FD7DEE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70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Backward or forward?!?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7D367-C24A-40DE-AFD2-EB3FD7DEE0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99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Backward or forward?!?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7D367-C24A-40DE-AFD2-EB3FD7DEE0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4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 new region from</a:t>
            </a:r>
            <a:r>
              <a:rPr lang="en-GB" baseline="0" dirty="0" smtClean="0"/>
              <a:t> zero again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7D367-C24A-40DE-AFD2-EB3FD7DEE0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2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 new region from</a:t>
            </a:r>
            <a:r>
              <a:rPr lang="en-GB" baseline="0" dirty="0" smtClean="0"/>
              <a:t> zero again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7D367-C24A-40DE-AFD2-EB3FD7DEE0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61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Kies</a:t>
            </a:r>
            <a:r>
              <a:rPr lang="en-GB" dirty="0" smtClean="0"/>
              <a:t> </a:t>
            </a:r>
            <a:r>
              <a:rPr lang="en-GB" dirty="0" err="1" smtClean="0"/>
              <a:t>tussen</a:t>
            </a:r>
            <a:r>
              <a:rPr lang="en-GB" dirty="0" smtClean="0"/>
              <a:t> </a:t>
            </a:r>
            <a:r>
              <a:rPr lang="en-GB" dirty="0" err="1" smtClean="0"/>
              <a:t>deze</a:t>
            </a:r>
            <a:r>
              <a:rPr lang="en-GB" dirty="0" smtClean="0"/>
              <a:t> of de </a:t>
            </a:r>
            <a:r>
              <a:rPr lang="en-GB" dirty="0" err="1" smtClean="0"/>
              <a:t>volgende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7D367-C24A-40DE-AFD2-EB3FD7DEE0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65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A3ED-152D-4DAB-9A21-C96A6175681C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9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DD1B-1D9B-49B1-B2E4-43C9AF9A4E9B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1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33AE5-927E-412E-9160-023548A3F287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89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1B43-CB95-4492-8A4F-DAFBF8287431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15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6517-B056-4D4B-B1A1-A632242BB408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904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9013-A210-4DB9-A61A-40AFB56B2C61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546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A6E2-BB9B-48CE-A463-3481DA5D4B38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3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66A3-32CA-410A-AAA7-87B84B527E9E}" type="datetime1">
              <a:rPr lang="en-GB" smtClean="0"/>
              <a:t>17/04/2019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0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ABF55-0334-4B88-A277-2E0582BD6D11}" type="datetime1">
              <a:rPr lang="en-GB" smtClean="0"/>
              <a:t>17/04/2019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620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C6D2D-B667-49B7-8B4A-C1A5A5CB8299}" type="datetime1">
              <a:rPr lang="en-GB" smtClean="0"/>
              <a:t>17/04/2019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38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68A5-9485-4400-B891-3C76DE35F4EA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1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A166-1B1A-4065-88A1-F601C1CE1DB4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8210550" cy="365125"/>
          </a:xfrm>
        </p:spPr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22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666-6AC1-4336-847A-3BBBF2536753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9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426B-0CFA-40C1-850E-248AAACA2467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3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8EF6-44CE-4230-8134-C229B669B050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892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5A4B-CFC6-4288-9BB5-81A696794273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10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9A37-6F70-4B57-92AC-A461465A2130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543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F28A-EA8F-4C12-858B-5A7C9715A179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871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6166-FFBC-4E8F-BA84-5CEA293EC326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69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885C-8AC8-43EB-83CB-371F1596B771}" type="datetime1">
              <a:rPr lang="en-GB" smtClean="0"/>
              <a:t>17/04/2019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014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3C04-17A2-4F17-8305-3AE8F91A0891}" type="datetime1">
              <a:rPr lang="en-GB" smtClean="0"/>
              <a:t>17/04/2019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204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9D77-B792-4E1E-B68E-1348882F9675}" type="datetime1">
              <a:rPr lang="en-GB" smtClean="0"/>
              <a:t>17/04/2019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42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13EA-3762-4E94-821E-9BAD8F3A2C3D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297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451F1-620C-44B0-ACD3-5EE13A8DF7B9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100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205-F881-4A89-B967-857EAA5FD25D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17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F351-6953-4D51-8180-018D69770965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40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9FDD-61C2-408D-85B1-7E236D14A507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570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A517-3B6C-4388-9760-31BCBED28CA0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516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F9E4-919B-4710-95C6-1B303921A83D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98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04E5-F79A-42A5-AB3B-AED0176D928E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20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ECC17-2208-4DC7-B0E0-66FCE42661A8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69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3273-3560-409A-9DF1-7DC86682F41C}" type="datetime1">
              <a:rPr lang="en-GB" smtClean="0"/>
              <a:t>17/04/2019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719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BED27-0B0C-4C4C-86B0-68345CA6E45C}" type="datetime1">
              <a:rPr lang="en-GB" smtClean="0"/>
              <a:t>17/04/2019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57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F61A1-CE19-4AC4-A36D-3D13290C638A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3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C0B61-7FBB-46EF-A3AC-D3EDED53C370}" type="datetime1">
              <a:rPr lang="en-GB" smtClean="0"/>
              <a:t>17/04/2019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558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5AE9-431C-460E-850C-72ED4B8CBB9A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388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A009-1455-4F82-B50E-F1946A0E6538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67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A20D8-F0FE-49C0-80A7-A244A430EF9B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1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2CE6-C2BF-4F08-ADDF-1A9A10A7B5EA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7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E4E1-A104-4C67-A680-DC95E8560252}" type="datetime1">
              <a:rPr lang="en-GB" smtClean="0"/>
              <a:t>17/04/2019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93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0276-31DE-41FD-89C0-DC2ED1A0AE9C}" type="datetime1">
              <a:rPr lang="en-GB" smtClean="0"/>
              <a:t>17/04/2019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1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BE2E-C0AC-47F2-A775-F0F830ADC59F}" type="datetime1">
              <a:rPr lang="en-GB" smtClean="0"/>
              <a:t>17/04/2019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55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94E3-AAC9-45E9-87EA-EBF5628B0293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80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A931-B4FA-4F8A-AB47-017473A013DE}" type="datetime1">
              <a:rPr lang="en-GB" smtClean="0"/>
              <a:t>17/04/2019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496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D902F-3E15-4563-9E14-7593B319AC0F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FB658-FE9C-40F7-AF1F-2546672C5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9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2920-6DE4-44AC-87CF-D7E7317E6982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90EE3-DA70-4786-B7E3-742FBBDD4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4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DFBE1-7C3A-429D-B8E5-3BF7871329E3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EACB-D8CB-44C6-AE76-96A8D34CB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0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517B1-084D-449B-A185-21D302048950}" type="datetime1">
              <a:rPr lang="en-GB" smtClean="0"/>
              <a:t>17/04/2019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Imme Benedict, EGU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6DEC5-3611-4673-B83D-AEC08BA8D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5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52549" y="1962151"/>
            <a:ext cx="9467851" cy="429666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</a:t>
            </a:fld>
            <a:endParaRPr lang="en-GB"/>
          </a:p>
        </p:txBody>
      </p:sp>
      <p:pic>
        <p:nvPicPr>
          <p:cNvPr id="6" name="q_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426" y="1376363"/>
            <a:ext cx="9391650" cy="454908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378701" y="311934"/>
            <a:ext cx="6059056" cy="2015577"/>
            <a:chOff x="6378701" y="311934"/>
            <a:chExt cx="6059056" cy="2015577"/>
          </a:xfrm>
        </p:grpSpPr>
        <p:sp>
          <p:nvSpPr>
            <p:cNvPr id="20" name="TextBox 19"/>
            <p:cNvSpPr txBox="1"/>
            <p:nvPr/>
          </p:nvSpPr>
          <p:spPr>
            <a:xfrm>
              <a:off x="7354825" y="311934"/>
              <a:ext cx="50829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/>
              </a:lvl1pPr>
            </a:lstStyle>
            <a:p>
              <a:r>
                <a:rPr lang="en-GB" dirty="0"/>
                <a:t>Atmospheric rivers related to extreme precipitation over Norway </a:t>
              </a:r>
              <a:endParaRPr lang="en-GB" dirty="0" smtClean="0"/>
            </a:p>
            <a:p>
              <a:r>
                <a:rPr lang="en-GB" dirty="0" smtClean="0"/>
                <a:t>(</a:t>
              </a:r>
              <a:r>
                <a:rPr lang="en-GB" dirty="0"/>
                <a:t>Benedict et al., 2019, Mon. </a:t>
              </a:r>
              <a:r>
                <a:rPr lang="en-GB" dirty="0" err="1"/>
                <a:t>Wea</a:t>
              </a:r>
              <a:r>
                <a:rPr lang="en-GB" dirty="0"/>
                <a:t>. Rev.)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6378701" y="1962151"/>
              <a:ext cx="374523" cy="3653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/>
            <p:cNvCxnSpPr>
              <a:stCxn id="21" idx="0"/>
              <a:endCxn id="20" idx="1"/>
            </p:cNvCxnSpPr>
            <p:nvPr/>
          </p:nvCxnSpPr>
          <p:spPr>
            <a:xfrm flipV="1">
              <a:off x="6565963" y="819766"/>
              <a:ext cx="788862" cy="114238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34825" y="203728"/>
            <a:ext cx="6331137" cy="2812854"/>
            <a:chOff x="234825" y="203728"/>
            <a:chExt cx="6331137" cy="2812854"/>
          </a:xfrm>
        </p:grpSpPr>
        <p:sp>
          <p:nvSpPr>
            <p:cNvPr id="29" name="Oval 28"/>
            <p:cNvSpPr/>
            <p:nvPr/>
          </p:nvSpPr>
          <p:spPr>
            <a:xfrm>
              <a:off x="3322474" y="2394898"/>
              <a:ext cx="1057917" cy="6216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Arrow Connector 29"/>
            <p:cNvCxnSpPr>
              <a:stCxn id="29" idx="0"/>
              <a:endCxn id="31" idx="2"/>
            </p:cNvCxnSpPr>
            <p:nvPr/>
          </p:nvCxnSpPr>
          <p:spPr>
            <a:xfrm flipH="1" flipV="1">
              <a:off x="3390518" y="1173709"/>
              <a:ext cx="460915" cy="12211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34825" y="203728"/>
              <a:ext cx="63311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smtClean="0"/>
                <a:t>Understanding Mississippi’s moisture sources in present and future climate</a:t>
              </a:r>
              <a:endParaRPr lang="en-GB" sz="3200" dirty="0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765111" y="5974209"/>
            <a:ext cx="11090528" cy="7960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 smtClean="0">
                <a:latin typeface="+mn-lt"/>
              </a:rPr>
              <a:t>Imme Benedict, </a:t>
            </a:r>
            <a:r>
              <a:rPr lang="en-GB" sz="2000" dirty="0" smtClean="0">
                <a:latin typeface="+mn-lt"/>
              </a:rPr>
              <a:t>Chiel van Heerwaarden,  Ruud van der Ent, Albrecht Weerts, Wilco Hazeleger</a:t>
            </a:r>
            <a:endParaRPr lang="en-GB" sz="2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" y="5563931"/>
            <a:ext cx="1416483" cy="49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39763" y="6356350"/>
            <a:ext cx="6450226" cy="365125"/>
          </a:xfrm>
        </p:spPr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74638"/>
            <a:ext cx="2743200" cy="365125"/>
          </a:xfrm>
        </p:spPr>
        <p:txBody>
          <a:bodyPr/>
          <a:lstStyle/>
          <a:p>
            <a:fld id="{37BFB658-FE9C-40F7-AF1F-2546672C508C}" type="slidenum">
              <a:rPr lang="en-GB" smtClean="0"/>
              <a:t>10</a:t>
            </a:fld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58823" y="1996715"/>
            <a:ext cx="378919" cy="545544"/>
            <a:chOff x="553306" y="1935123"/>
            <a:chExt cx="292706" cy="54554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3306" y="1935123"/>
              <a:ext cx="292706" cy="281286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3306" y="2216408"/>
              <a:ext cx="292706" cy="264259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513940" y="1803595"/>
            <a:ext cx="2965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30-years present</a:t>
            </a:r>
          </a:p>
          <a:p>
            <a:endParaRPr lang="en-GB" sz="2000" dirty="0"/>
          </a:p>
          <a:p>
            <a:r>
              <a:rPr lang="en-GB" sz="2000" dirty="0"/>
              <a:t>30-years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GHG (RCP4.5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5328073" y="1798883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/>
              <a:t>Eulerian Approach </a:t>
            </a:r>
          </a:p>
          <a:p>
            <a:pPr marL="0" indent="0">
              <a:buNone/>
            </a:pPr>
            <a:r>
              <a:rPr lang="en-GB" sz="2000" dirty="0"/>
              <a:t> = Solves water balance for every grid cell</a:t>
            </a:r>
          </a:p>
          <a:p>
            <a:r>
              <a:rPr lang="en-GB" sz="2000" dirty="0"/>
              <a:t>Tracking on </a:t>
            </a:r>
            <a:r>
              <a:rPr lang="en-GB" sz="2000" dirty="0" smtClean="0"/>
              <a:t>two layers (mixed layer assumed)</a:t>
            </a:r>
          </a:p>
          <a:p>
            <a:r>
              <a:rPr lang="en-GB" sz="2000" dirty="0" smtClean="0"/>
              <a:t>Originally </a:t>
            </a:r>
            <a:r>
              <a:rPr lang="en-GB" sz="2000" dirty="0"/>
              <a:t>applied to </a:t>
            </a:r>
            <a:r>
              <a:rPr lang="en-GB" sz="2000" dirty="0" smtClean="0"/>
              <a:t>ERA-Interim</a:t>
            </a:r>
            <a:endParaRPr lang="en-GB" dirty="0" smtClean="0"/>
          </a:p>
        </p:txBody>
      </p:sp>
      <p:sp>
        <p:nvSpPr>
          <p:cNvPr id="58" name="Content Placeholder 5"/>
          <p:cNvSpPr>
            <a:spLocks noGrp="1"/>
          </p:cNvSpPr>
          <p:nvPr>
            <p:ph sz="quarter" idx="4"/>
          </p:nvPr>
        </p:nvSpPr>
        <p:spPr>
          <a:xfrm>
            <a:off x="839789" y="3465758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Spatial resolution: 25 by 25 km</a:t>
            </a:r>
          </a:p>
          <a:p>
            <a:r>
              <a:rPr lang="en-GB" sz="2000" dirty="0"/>
              <a:t>E, P, q, u, v</a:t>
            </a:r>
          </a:p>
          <a:p>
            <a:endParaRPr lang="en-GB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9727282" y="1046916"/>
            <a:ext cx="2109707" cy="1899597"/>
            <a:chOff x="10291308" y="1405222"/>
            <a:chExt cx="2109707" cy="1899597"/>
          </a:xfrm>
        </p:grpSpPr>
        <p:grpSp>
          <p:nvGrpSpPr>
            <p:cNvPr id="45" name="Group 44"/>
            <p:cNvGrpSpPr/>
            <p:nvPr/>
          </p:nvGrpSpPr>
          <p:grpSpPr>
            <a:xfrm>
              <a:off x="10919786" y="1996715"/>
              <a:ext cx="1481229" cy="747681"/>
              <a:chOff x="9318903" y="2361782"/>
              <a:chExt cx="1481230" cy="74768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9318903" y="2361782"/>
                <a:ext cx="1481230" cy="747681"/>
                <a:chOff x="8374448" y="2297075"/>
                <a:chExt cx="1481230" cy="7476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9366849" y="2589553"/>
                  <a:ext cx="488829" cy="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Arrow Connector 54"/>
              <p:cNvCxnSpPr/>
              <p:nvPr/>
            </p:nvCxnSpPr>
            <p:spPr>
              <a:xfrm flipH="1">
                <a:off x="10311304" y="2783689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10291308" y="2277996"/>
              <a:ext cx="488829" cy="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10291308" y="2407425"/>
              <a:ext cx="48882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16200000">
              <a:off x="11115406" y="2995690"/>
              <a:ext cx="488829" cy="129429"/>
              <a:chOff x="10299115" y="2702979"/>
              <a:chExt cx="488829" cy="129429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rot="16200000">
              <a:off x="11113240" y="1584922"/>
              <a:ext cx="488829" cy="129429"/>
              <a:chOff x="10299115" y="2702979"/>
              <a:chExt cx="488829" cy="129429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99" y="3993003"/>
            <a:ext cx="4571855" cy="2640176"/>
          </a:xfrm>
          <a:prstGeom prst="rect">
            <a:avLst/>
          </a:prstGeom>
        </p:spPr>
      </p:pic>
      <p:cxnSp>
        <p:nvCxnSpPr>
          <p:cNvPr id="28" name="Curved Connector 27"/>
          <p:cNvCxnSpPr/>
          <p:nvPr/>
        </p:nvCxnSpPr>
        <p:spPr>
          <a:xfrm rot="16200000" flipH="1">
            <a:off x="5413045" y="4541814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6374341" y="4860075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8379746" y="4392625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893603" y="4257432"/>
            <a:ext cx="168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Precipitation (P)</a:t>
            </a:r>
          </a:p>
        </p:txBody>
      </p:sp>
      <p:sp>
        <p:nvSpPr>
          <p:cNvPr id="32" name="Right Arrow 31"/>
          <p:cNvSpPr/>
          <p:nvPr/>
        </p:nvSpPr>
        <p:spPr>
          <a:xfrm rot="18754420">
            <a:off x="5388181" y="5320693"/>
            <a:ext cx="609674" cy="214405"/>
          </a:xfrm>
          <a:prstGeom prst="rightArrow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urved Up Arrow 32"/>
          <p:cNvSpPr/>
          <p:nvPr/>
        </p:nvSpPr>
        <p:spPr>
          <a:xfrm rot="10800000">
            <a:off x="5989666" y="4647499"/>
            <a:ext cx="449204" cy="460620"/>
          </a:xfrm>
          <a:prstGeom prst="curvedUpArrow">
            <a:avLst/>
          </a:prstGeom>
          <a:blipFill>
            <a:blip r:embed="rId6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2435930">
            <a:off x="6806463" y="5375465"/>
            <a:ext cx="369125" cy="16632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rot="20389846">
            <a:off x="4666212" y="5139566"/>
            <a:ext cx="959529" cy="19644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6159527" y="5378646"/>
            <a:ext cx="222027" cy="515981"/>
            <a:chOff x="6710202" y="4155805"/>
            <a:chExt cx="372799" cy="945576"/>
          </a:xfrm>
        </p:grpSpPr>
        <p:grpSp>
          <p:nvGrpSpPr>
            <p:cNvPr id="37" name="Group 36"/>
            <p:cNvGrpSpPr/>
            <p:nvPr/>
          </p:nvGrpSpPr>
          <p:grpSpPr>
            <a:xfrm rot="20361015">
              <a:off x="6710202" y="4155805"/>
              <a:ext cx="372799" cy="945576"/>
              <a:chOff x="5794744" y="4183912"/>
              <a:chExt cx="372799" cy="945576"/>
            </a:xfrm>
            <a:solidFill>
              <a:schemeClr val="bg1"/>
            </a:solidFill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94744" y="4183912"/>
                <a:ext cx="372799" cy="945576"/>
              </a:xfrm>
              <a:prstGeom prst="upArrow">
                <a:avLst/>
              </a:prstGeom>
              <a:grpFill/>
            </p:spPr>
          </p:pic>
          <p:sp>
            <p:nvSpPr>
              <p:cNvPr id="41" name="Right Arrow 12"/>
              <p:cNvSpPr/>
              <p:nvPr/>
            </p:nvSpPr>
            <p:spPr>
              <a:xfrm rot="5400000">
                <a:off x="5511290" y="4477888"/>
                <a:ext cx="943200" cy="360000"/>
              </a:xfrm>
              <a:prstGeom prst="lef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/>
            <a:srcRect l="32007" t="30814" r="18868" b="19057"/>
            <a:stretch/>
          </p:blipFill>
          <p:spPr>
            <a:xfrm flipH="1">
              <a:off x="6931819" y="4767263"/>
              <a:ext cx="100010" cy="11906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l="32007" t="30814" r="18868" b="19057"/>
            <a:stretch/>
          </p:blipFill>
          <p:spPr>
            <a:xfrm flipH="1">
              <a:off x="6788886" y="4422775"/>
              <a:ext cx="100010" cy="119062"/>
            </a:xfrm>
            <a:prstGeom prst="rect">
              <a:avLst/>
            </a:prstGeom>
          </p:spPr>
        </p:pic>
      </p:grpSp>
      <p:sp>
        <p:nvSpPr>
          <p:cNvPr id="42" name="Right Arrow 41"/>
          <p:cNvSpPr/>
          <p:nvPr/>
        </p:nvSpPr>
        <p:spPr>
          <a:xfrm rot="12435930">
            <a:off x="8487042" y="5056795"/>
            <a:ext cx="369125" cy="16632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8900114" y="4986739"/>
                <a:ext cx="2343719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Moisture flux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𝑞𝑉</m:t>
                        </m:r>
                      </m:e>
                    </m:nary>
                  </m:oMath>
                </a14:m>
                <a:r>
                  <a:rPr lang="en-GB" dirty="0" smtClean="0"/>
                  <a:t> dp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114" y="4986739"/>
                <a:ext cx="2343719" cy="412164"/>
              </a:xfrm>
              <a:prstGeom prst="rect">
                <a:avLst/>
              </a:prstGeom>
              <a:blipFill>
                <a:blip r:embed="rId9"/>
                <a:stretch>
                  <a:fillRect l="-2344" t="-132353" r="-1042" b="-191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Curved Connector 58"/>
          <p:cNvCxnSpPr/>
          <p:nvPr/>
        </p:nvCxnSpPr>
        <p:spPr>
          <a:xfrm rot="16200000" flipV="1">
            <a:off x="4234771" y="5538522"/>
            <a:ext cx="376328" cy="80693"/>
          </a:xfrm>
          <a:prstGeom prst="curvedConnector3">
            <a:avLst>
              <a:gd name="adj1" fmla="val 50000"/>
            </a:avLst>
          </a:prstGeom>
          <a:noFill/>
          <a:ln w="762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V="1">
            <a:off x="6960514" y="5952843"/>
            <a:ext cx="376328" cy="80693"/>
          </a:xfrm>
          <a:prstGeom prst="curvedConnector3">
            <a:avLst>
              <a:gd name="adj1" fmla="val 50000"/>
            </a:avLst>
          </a:prstGeom>
          <a:noFill/>
          <a:ln w="762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V="1">
            <a:off x="5728447" y="4878658"/>
            <a:ext cx="376328" cy="80693"/>
          </a:xfrm>
          <a:prstGeom prst="curvedConnector3">
            <a:avLst>
              <a:gd name="adj1" fmla="val 50000"/>
            </a:avLst>
          </a:prstGeom>
          <a:noFill/>
          <a:ln w="762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V="1">
            <a:off x="8501920" y="5725193"/>
            <a:ext cx="376328" cy="80693"/>
          </a:xfrm>
          <a:prstGeom prst="curvedConnector3">
            <a:avLst>
              <a:gd name="adj1" fmla="val 50000"/>
            </a:avLst>
          </a:prstGeom>
          <a:noFill/>
          <a:ln w="762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945057" y="5589296"/>
            <a:ext cx="198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Evaporation (E)</a:t>
            </a:r>
          </a:p>
        </p:txBody>
      </p:sp>
    </p:spTree>
    <p:extLst>
      <p:ext uri="{BB962C8B-B14F-4D97-AF65-F5344CB8AC3E}">
        <p14:creationId xmlns:p14="http://schemas.microsoft.com/office/powerpoint/2010/main" val="12857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0737"/>
            <a:ext cx="7160984" cy="537073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Tracking moisture from the Mississippi basin</a:t>
            </a:r>
            <a:br>
              <a:rPr lang="en-GB" dirty="0" smtClean="0"/>
            </a:br>
            <a:r>
              <a:rPr lang="en-GB" dirty="0" smtClean="0"/>
              <a:t>Backward - per </a:t>
            </a:r>
            <a:r>
              <a:rPr lang="en-GB" dirty="0" err="1" smtClean="0"/>
              <a:t>timestep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11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090624" y="4919412"/>
            <a:ext cx="3783152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Grey/black contours =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Colours = tracked moisture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2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w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52328"/>
            <a:ext cx="7123176" cy="534238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Tracking moisture from the Mississippi basin</a:t>
            </a:r>
            <a:br>
              <a:rPr lang="en-GB" dirty="0" smtClean="0"/>
            </a:br>
            <a:r>
              <a:rPr lang="en-GB" dirty="0" smtClean="0"/>
              <a:t>Backward - per </a:t>
            </a:r>
            <a:r>
              <a:rPr lang="en-GB" dirty="0" err="1" smtClean="0"/>
              <a:t>timestep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090624" y="4919412"/>
            <a:ext cx="3783152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Grey/black contours =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Colours = tracked moisture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5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8796"/>
          <a:stretch/>
        </p:blipFill>
        <p:spPr>
          <a:xfrm>
            <a:off x="8389" y="1527997"/>
            <a:ext cx="8850385" cy="515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Absolute moisture sources Mississippi basin</a:t>
            </a:r>
            <a:br>
              <a:rPr lang="en-GB" dirty="0" smtClean="0"/>
            </a:br>
            <a:r>
              <a:rPr lang="en-GB" dirty="0" smtClean="0"/>
              <a:t>Seasons - Present vs. future climate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974672" y="1602297"/>
            <a:ext cx="3758266" cy="469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94874" y="208019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= 55.4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94611" y="432609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= 72.3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185758" y="6558267"/>
            <a:ext cx="12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mm/month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9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Absolute moisture sources Mississippi basin</a:t>
            </a:r>
            <a:br>
              <a:rPr lang="en-GB" dirty="0" smtClean="0"/>
            </a:br>
            <a:r>
              <a:rPr lang="en-GB" dirty="0"/>
              <a:t>Seasons - Present </a:t>
            </a:r>
            <a:r>
              <a:rPr lang="en-GB" dirty="0" smtClean="0"/>
              <a:t>vs. </a:t>
            </a:r>
            <a:r>
              <a:rPr lang="en-GB" dirty="0"/>
              <a:t>future climate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8774" y="2480305"/>
            <a:ext cx="304800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Winter: </a:t>
            </a:r>
            <a:r>
              <a:rPr lang="en-GB" sz="2400" dirty="0" smtClean="0"/>
              <a:t>Increase of moisture source over the Gulf of Mexico 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Summer: </a:t>
            </a:r>
            <a:r>
              <a:rPr lang="en-GB" sz="2400" dirty="0" smtClean="0"/>
              <a:t>Decrease of moisture source over land</a:t>
            </a:r>
            <a:endParaRPr lang="en-GB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r="8919" b="6106"/>
          <a:stretch/>
        </p:blipFill>
        <p:spPr>
          <a:xfrm>
            <a:off x="318781" y="1527997"/>
            <a:ext cx="8414157" cy="4788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8796"/>
          <a:stretch/>
        </p:blipFill>
        <p:spPr>
          <a:xfrm>
            <a:off x="8389" y="1527997"/>
            <a:ext cx="8850385" cy="5151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874" y="208019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= 55.4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94611" y="432609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= 72.3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82132" y="432609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= 68.8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1744" y="208019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= 66.5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185758" y="6558267"/>
            <a:ext cx="12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mm/month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15</a:t>
            </a:fld>
            <a:endParaRPr lang="en-GB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Relative moisture sources Mississippi basin</a:t>
            </a:r>
            <a:br>
              <a:rPr lang="en-GB" dirty="0" smtClean="0"/>
            </a:br>
            <a:r>
              <a:rPr lang="en-GB" dirty="0" smtClean="0"/>
              <a:t>Yearly averaged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105354" y="1706345"/>
            <a:ext cx="7981292" cy="5030462"/>
            <a:chOff x="2105354" y="1468601"/>
            <a:chExt cx="7981292" cy="5030462"/>
          </a:xfrm>
        </p:grpSpPr>
        <p:grpSp>
          <p:nvGrpSpPr>
            <p:cNvPr id="73" name="Group 72"/>
            <p:cNvGrpSpPr/>
            <p:nvPr/>
          </p:nvGrpSpPr>
          <p:grpSpPr>
            <a:xfrm>
              <a:off x="2105354" y="1468601"/>
              <a:ext cx="7981292" cy="5030462"/>
              <a:chOff x="971446" y="213057"/>
              <a:chExt cx="7981292" cy="5030462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1446" y="213057"/>
                <a:ext cx="7981292" cy="5030462"/>
              </a:xfrm>
              <a:prstGeom prst="rect">
                <a:avLst/>
              </a:prstGeom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6080878" y="4190337"/>
                <a:ext cx="176799" cy="2034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168232" y="3843843"/>
                <a:ext cx="392438" cy="2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3071" y="348964"/>
                <a:ext cx="1264123" cy="741624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38641" y="376293"/>
                <a:ext cx="1529542" cy="1028685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2292" y="778432"/>
                <a:ext cx="644401" cy="741624"/>
              </a:xfrm>
              <a:prstGeom prst="rect">
                <a:avLst/>
              </a:prstGeom>
            </p:spPr>
          </p:pic>
          <p:sp>
            <p:nvSpPr>
              <p:cNvPr id="80" name="Right Arrow 79"/>
              <p:cNvSpPr/>
              <p:nvPr/>
            </p:nvSpPr>
            <p:spPr>
              <a:xfrm rot="18754420">
                <a:off x="4063338" y="2599208"/>
                <a:ext cx="1117276" cy="360000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Curved Up Arrow 80"/>
              <p:cNvSpPr/>
              <p:nvPr/>
            </p:nvSpPr>
            <p:spPr>
              <a:xfrm rot="10800000">
                <a:off x="5132469" y="1541606"/>
                <a:ext cx="754245" cy="844123"/>
              </a:xfrm>
              <a:prstGeom prst="curvedUpArrow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>
              <a:xfrm rot="12435930">
                <a:off x="6491527" y="2683125"/>
                <a:ext cx="619787" cy="3048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20389846">
                <a:off x="2897897" y="2250821"/>
                <a:ext cx="1611116" cy="360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0082" y="473094"/>
                <a:ext cx="1102714" cy="741624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8165" y="702111"/>
                <a:ext cx="1102714" cy="741624"/>
              </a:xfrm>
              <a:prstGeom prst="rect">
                <a:avLst/>
              </a:prstGeom>
            </p:spPr>
          </p:pic>
          <p:grpSp>
            <p:nvGrpSpPr>
              <p:cNvPr id="86" name="Group 85"/>
              <p:cNvGrpSpPr/>
              <p:nvPr/>
            </p:nvGrpSpPr>
            <p:grpSpPr>
              <a:xfrm rot="20361015">
                <a:off x="5557677" y="2841355"/>
                <a:ext cx="372799" cy="945576"/>
                <a:chOff x="5794744" y="4183912"/>
                <a:chExt cx="372799" cy="945576"/>
              </a:xfrm>
              <a:solidFill>
                <a:schemeClr val="bg1"/>
              </a:solidFill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794744" y="4183912"/>
                  <a:ext cx="372799" cy="945576"/>
                </a:xfrm>
                <a:prstGeom prst="upArrow">
                  <a:avLst/>
                </a:prstGeom>
                <a:grpFill/>
              </p:spPr>
            </p:pic>
            <p:sp>
              <p:nvSpPr>
                <p:cNvPr id="97" name="Right Arrow 12"/>
                <p:cNvSpPr/>
                <p:nvPr/>
              </p:nvSpPr>
              <p:spPr>
                <a:xfrm rot="5400000">
                  <a:off x="5511290" y="4477888"/>
                  <a:ext cx="943200" cy="360000"/>
                </a:xfrm>
                <a:prstGeom prst="leftArrow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6961" y="778432"/>
                <a:ext cx="978314" cy="626546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0184" y="1371299"/>
                <a:ext cx="962472" cy="26048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7"/>
              <a:srcRect l="32007" t="30814" r="18868" b="19057"/>
              <a:stretch/>
            </p:blipFill>
            <p:spPr>
              <a:xfrm flipH="1">
                <a:off x="5779294" y="3452813"/>
                <a:ext cx="100010" cy="119062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7"/>
              <a:srcRect l="32007" t="30814" r="18868" b="19057"/>
              <a:stretch/>
            </p:blipFill>
            <p:spPr>
              <a:xfrm flipH="1">
                <a:off x="5636361" y="3108325"/>
                <a:ext cx="100010" cy="119062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6536829" y="4967640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Caribbean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0" y="2501145"/>
              <a:ext cx="11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Mississippi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9924" y="3781723"/>
              <a:ext cx="780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Pacific</a:t>
              </a:r>
              <a:endParaRPr lang="en-GB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63613" y="4054068"/>
              <a:ext cx="899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Atlantic</a:t>
              </a:r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16898" y="4410662"/>
              <a:ext cx="1274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Continental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4896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16</a:t>
            </a:fld>
            <a:endParaRPr lang="en-GB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Relative moisture sources Mississippi basin</a:t>
            </a:r>
            <a:br>
              <a:rPr lang="en-GB" dirty="0" smtClean="0"/>
            </a:br>
            <a:r>
              <a:rPr lang="en-GB" dirty="0" smtClean="0"/>
              <a:t>Yearly averaged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105354" y="1706345"/>
            <a:ext cx="7981292" cy="5030462"/>
            <a:chOff x="2105354" y="1468601"/>
            <a:chExt cx="7981292" cy="5030462"/>
          </a:xfrm>
        </p:grpSpPr>
        <p:grpSp>
          <p:nvGrpSpPr>
            <p:cNvPr id="73" name="Group 72"/>
            <p:cNvGrpSpPr/>
            <p:nvPr/>
          </p:nvGrpSpPr>
          <p:grpSpPr>
            <a:xfrm>
              <a:off x="2105354" y="1468601"/>
              <a:ext cx="7981292" cy="5030462"/>
              <a:chOff x="971446" y="213057"/>
              <a:chExt cx="7981292" cy="5030462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1446" y="213057"/>
                <a:ext cx="7981292" cy="5030462"/>
              </a:xfrm>
              <a:prstGeom prst="rect">
                <a:avLst/>
              </a:prstGeom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6080878" y="4190337"/>
                <a:ext cx="176799" cy="2034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168232" y="3843843"/>
                <a:ext cx="392438" cy="2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3071" y="348964"/>
                <a:ext cx="1264123" cy="741624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38641" y="376293"/>
                <a:ext cx="1529542" cy="1028685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2292" y="778432"/>
                <a:ext cx="644401" cy="741624"/>
              </a:xfrm>
              <a:prstGeom prst="rect">
                <a:avLst/>
              </a:prstGeom>
            </p:spPr>
          </p:pic>
          <p:sp>
            <p:nvSpPr>
              <p:cNvPr id="80" name="Right Arrow 79"/>
              <p:cNvSpPr/>
              <p:nvPr/>
            </p:nvSpPr>
            <p:spPr>
              <a:xfrm rot="18754420">
                <a:off x="4063338" y="2599208"/>
                <a:ext cx="1117276" cy="360000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Curved Up Arrow 80"/>
              <p:cNvSpPr/>
              <p:nvPr/>
            </p:nvSpPr>
            <p:spPr>
              <a:xfrm rot="10800000">
                <a:off x="5132469" y="1541606"/>
                <a:ext cx="754245" cy="844123"/>
              </a:xfrm>
              <a:prstGeom prst="curvedUpArrow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>
              <a:xfrm rot="12435930">
                <a:off x="6491527" y="2683125"/>
                <a:ext cx="619787" cy="3048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20389846">
                <a:off x="2897897" y="2250821"/>
                <a:ext cx="1611116" cy="360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0082" y="473094"/>
                <a:ext cx="1102714" cy="741624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8165" y="702111"/>
                <a:ext cx="1102714" cy="741624"/>
              </a:xfrm>
              <a:prstGeom prst="rect">
                <a:avLst/>
              </a:prstGeom>
            </p:spPr>
          </p:pic>
          <p:grpSp>
            <p:nvGrpSpPr>
              <p:cNvPr id="86" name="Group 85"/>
              <p:cNvGrpSpPr/>
              <p:nvPr/>
            </p:nvGrpSpPr>
            <p:grpSpPr>
              <a:xfrm rot="20361015">
                <a:off x="5557677" y="2841355"/>
                <a:ext cx="372799" cy="945576"/>
                <a:chOff x="5794744" y="4183912"/>
                <a:chExt cx="372799" cy="945576"/>
              </a:xfrm>
              <a:solidFill>
                <a:schemeClr val="bg1"/>
              </a:solidFill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794744" y="4183912"/>
                  <a:ext cx="372799" cy="945576"/>
                </a:xfrm>
                <a:prstGeom prst="upArrow">
                  <a:avLst/>
                </a:prstGeom>
                <a:grpFill/>
              </p:spPr>
            </p:pic>
            <p:sp>
              <p:nvSpPr>
                <p:cNvPr id="97" name="Right Arrow 12"/>
                <p:cNvSpPr/>
                <p:nvPr/>
              </p:nvSpPr>
              <p:spPr>
                <a:xfrm rot="5400000">
                  <a:off x="5511290" y="4477888"/>
                  <a:ext cx="943200" cy="360000"/>
                </a:xfrm>
                <a:prstGeom prst="leftArrow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6961" y="778432"/>
                <a:ext cx="978314" cy="626546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0184" y="1371299"/>
                <a:ext cx="962472" cy="26048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7"/>
              <a:srcRect l="32007" t="30814" r="18868" b="19057"/>
              <a:stretch/>
            </p:blipFill>
            <p:spPr>
              <a:xfrm flipH="1">
                <a:off x="5779294" y="3452813"/>
                <a:ext cx="100010" cy="119062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7"/>
              <a:srcRect l="32007" t="30814" r="18868" b="19057"/>
              <a:stretch/>
            </p:blipFill>
            <p:spPr>
              <a:xfrm flipH="1">
                <a:off x="5636361" y="3108325"/>
                <a:ext cx="100010" cy="119062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6536829" y="4967640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Caribbean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0" y="2501145"/>
              <a:ext cx="11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Mississippi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9924" y="3781723"/>
              <a:ext cx="780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Pacific</a:t>
              </a:r>
              <a:endParaRPr lang="en-GB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63613" y="4054068"/>
              <a:ext cx="899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Atlantic</a:t>
              </a:r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16898" y="4410662"/>
              <a:ext cx="1274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Continental</a:t>
              </a:r>
              <a:endParaRPr lang="en-GB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4268141"/>
            <a:ext cx="1325883" cy="1609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6" y="4994472"/>
            <a:ext cx="1325883" cy="16093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74" y="3944703"/>
            <a:ext cx="1325883" cy="16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17</a:t>
            </a:fld>
            <a:endParaRPr lang="en-GB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Relative moisture sources Mississippi basin</a:t>
            </a:r>
            <a:br>
              <a:rPr lang="en-GB" dirty="0" smtClean="0"/>
            </a:br>
            <a:r>
              <a:rPr lang="en-GB" dirty="0" smtClean="0"/>
              <a:t>Yearly averaged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105354" y="1706345"/>
            <a:ext cx="7981292" cy="5030462"/>
            <a:chOff x="2105354" y="1468601"/>
            <a:chExt cx="7981292" cy="5030462"/>
          </a:xfrm>
        </p:grpSpPr>
        <p:grpSp>
          <p:nvGrpSpPr>
            <p:cNvPr id="73" name="Group 72"/>
            <p:cNvGrpSpPr/>
            <p:nvPr/>
          </p:nvGrpSpPr>
          <p:grpSpPr>
            <a:xfrm>
              <a:off x="2105354" y="1468601"/>
              <a:ext cx="7981292" cy="5030462"/>
              <a:chOff x="971446" y="213057"/>
              <a:chExt cx="7981292" cy="5030462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1446" y="213057"/>
                <a:ext cx="7981292" cy="5030462"/>
              </a:xfrm>
              <a:prstGeom prst="rect">
                <a:avLst/>
              </a:prstGeom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6080878" y="4190337"/>
                <a:ext cx="176799" cy="2034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168232" y="3843843"/>
                <a:ext cx="392438" cy="2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3071" y="348964"/>
                <a:ext cx="1264123" cy="741624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38641" y="376293"/>
                <a:ext cx="1529542" cy="1028685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2292" y="778432"/>
                <a:ext cx="644401" cy="741624"/>
              </a:xfrm>
              <a:prstGeom prst="rect">
                <a:avLst/>
              </a:prstGeom>
            </p:spPr>
          </p:pic>
          <p:sp>
            <p:nvSpPr>
              <p:cNvPr id="80" name="Right Arrow 79"/>
              <p:cNvSpPr/>
              <p:nvPr/>
            </p:nvSpPr>
            <p:spPr>
              <a:xfrm rot="18754420">
                <a:off x="4063338" y="2599208"/>
                <a:ext cx="1117276" cy="360000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Curved Up Arrow 80"/>
              <p:cNvSpPr/>
              <p:nvPr/>
            </p:nvSpPr>
            <p:spPr>
              <a:xfrm rot="10800000">
                <a:off x="5132469" y="1541606"/>
                <a:ext cx="754245" cy="844123"/>
              </a:xfrm>
              <a:prstGeom prst="curvedUpArrow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ight Arrow 81"/>
              <p:cNvSpPr/>
              <p:nvPr/>
            </p:nvSpPr>
            <p:spPr>
              <a:xfrm rot="12435930">
                <a:off x="6491527" y="2683125"/>
                <a:ext cx="619787" cy="3048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20389846">
                <a:off x="2897897" y="2250821"/>
                <a:ext cx="1611116" cy="3600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0082" y="473094"/>
                <a:ext cx="1102714" cy="741624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8165" y="702111"/>
                <a:ext cx="1102714" cy="741624"/>
              </a:xfrm>
              <a:prstGeom prst="rect">
                <a:avLst/>
              </a:prstGeom>
            </p:spPr>
          </p:pic>
          <p:grpSp>
            <p:nvGrpSpPr>
              <p:cNvPr id="86" name="Group 85"/>
              <p:cNvGrpSpPr/>
              <p:nvPr/>
            </p:nvGrpSpPr>
            <p:grpSpPr>
              <a:xfrm rot="20361015">
                <a:off x="5557677" y="2841355"/>
                <a:ext cx="372799" cy="945576"/>
                <a:chOff x="5794744" y="4183912"/>
                <a:chExt cx="372799" cy="945576"/>
              </a:xfrm>
              <a:solidFill>
                <a:schemeClr val="bg1"/>
              </a:solidFill>
            </p:grpSpPr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794744" y="4183912"/>
                  <a:ext cx="372799" cy="945576"/>
                </a:xfrm>
                <a:prstGeom prst="upArrow">
                  <a:avLst/>
                </a:prstGeom>
                <a:grpFill/>
              </p:spPr>
            </p:pic>
            <p:sp>
              <p:nvSpPr>
                <p:cNvPr id="97" name="Right Arrow 12"/>
                <p:cNvSpPr/>
                <p:nvPr/>
              </p:nvSpPr>
              <p:spPr>
                <a:xfrm rot="5400000">
                  <a:off x="5511290" y="4477888"/>
                  <a:ext cx="943200" cy="360000"/>
                </a:xfrm>
                <a:prstGeom prst="leftArrow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6961" y="778432"/>
                <a:ext cx="978314" cy="626546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0184" y="1371299"/>
                <a:ext cx="962472" cy="26048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7"/>
              <a:srcRect l="32007" t="30814" r="18868" b="19057"/>
              <a:stretch/>
            </p:blipFill>
            <p:spPr>
              <a:xfrm flipH="1">
                <a:off x="5779294" y="3452813"/>
                <a:ext cx="100010" cy="119062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7"/>
              <a:srcRect l="32007" t="30814" r="18868" b="19057"/>
              <a:stretch/>
            </p:blipFill>
            <p:spPr>
              <a:xfrm flipH="1">
                <a:off x="5636361" y="3108325"/>
                <a:ext cx="100010" cy="119062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6536829" y="4967640"/>
              <a:ext cx="114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Caribbean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0" y="2501145"/>
              <a:ext cx="11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Mississippi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9924" y="3781723"/>
              <a:ext cx="780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Pacific</a:t>
              </a:r>
              <a:endParaRPr lang="en-GB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63613" y="4054068"/>
              <a:ext cx="899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Atlantic</a:t>
              </a:r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16898" y="4410662"/>
              <a:ext cx="1274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Continental</a:t>
              </a:r>
              <a:endParaRPr lang="en-GB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73" y="1390725"/>
            <a:ext cx="1325883" cy="16093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41" y="4620050"/>
            <a:ext cx="1325883" cy="16093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4268141"/>
            <a:ext cx="1325883" cy="1609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26" y="4994472"/>
            <a:ext cx="1325883" cy="16093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74" y="3944703"/>
            <a:ext cx="1325883" cy="16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Regional recycling decreases in summer in future climate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60" y="1585864"/>
            <a:ext cx="6533080" cy="48753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5300" y="1708881"/>
            <a:ext cx="3857625" cy="347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1824337" y="3631692"/>
            <a:ext cx="1542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Evaporation</a:t>
            </a:r>
          </a:p>
          <a:p>
            <a:r>
              <a:rPr lang="en-GB" dirty="0" smtClean="0"/>
              <a:t>Recycling ratio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2468879" y="1265961"/>
            <a:ext cx="6224423" cy="4237533"/>
            <a:chOff x="971446" y="93259"/>
            <a:chExt cx="7981292" cy="5150260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446" y="213057"/>
              <a:ext cx="7981292" cy="5030462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6080878" y="4190337"/>
              <a:ext cx="176799" cy="203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168232" y="3843843"/>
              <a:ext cx="392438" cy="2691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071" y="348964"/>
              <a:ext cx="1264123" cy="74162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641" y="376293"/>
              <a:ext cx="1529542" cy="102868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2292" y="778432"/>
              <a:ext cx="644401" cy="741624"/>
            </a:xfrm>
            <a:prstGeom prst="rect">
              <a:avLst/>
            </a:prstGeom>
          </p:spPr>
        </p:pic>
        <p:sp>
          <p:nvSpPr>
            <p:cNvPr id="80" name="Right Arrow 79"/>
            <p:cNvSpPr/>
            <p:nvPr/>
          </p:nvSpPr>
          <p:spPr>
            <a:xfrm rot="18754420">
              <a:off x="4063338" y="2599208"/>
              <a:ext cx="1117276" cy="360000"/>
            </a:xfrm>
            <a:prstGeom prst="rightArrow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Curved Up Arrow 80"/>
            <p:cNvSpPr/>
            <p:nvPr/>
          </p:nvSpPr>
          <p:spPr>
            <a:xfrm rot="10800000">
              <a:off x="5132469" y="1541606"/>
              <a:ext cx="754245" cy="844123"/>
            </a:xfrm>
            <a:prstGeom prst="curvedUpArrow">
              <a:avLst/>
            </a:prstGeom>
            <a:blipFill>
              <a:blip r:embed="rId5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2" name="Right Arrow 81"/>
            <p:cNvSpPr/>
            <p:nvPr/>
          </p:nvSpPr>
          <p:spPr>
            <a:xfrm rot="12435930">
              <a:off x="6491527" y="2683125"/>
              <a:ext cx="619787" cy="3048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ight Arrow 82"/>
            <p:cNvSpPr/>
            <p:nvPr/>
          </p:nvSpPr>
          <p:spPr>
            <a:xfrm rot="20389846">
              <a:off x="2897897" y="2250821"/>
              <a:ext cx="1611116" cy="36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0082" y="473094"/>
              <a:ext cx="1102714" cy="74162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8165" y="702111"/>
              <a:ext cx="1102714" cy="741624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 rot="20361015">
              <a:off x="5557677" y="2841355"/>
              <a:ext cx="372799" cy="945576"/>
              <a:chOff x="5794744" y="4183912"/>
              <a:chExt cx="372799" cy="945576"/>
            </a:xfrm>
            <a:solidFill>
              <a:schemeClr val="bg1"/>
            </a:solidFill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94744" y="4183912"/>
                <a:ext cx="372799" cy="945576"/>
              </a:xfrm>
              <a:prstGeom prst="upArrow">
                <a:avLst/>
              </a:prstGeom>
              <a:grpFill/>
            </p:spPr>
          </p:pic>
          <p:sp>
            <p:nvSpPr>
              <p:cNvPr id="97" name="Right Arrow 12"/>
              <p:cNvSpPr/>
              <p:nvPr/>
            </p:nvSpPr>
            <p:spPr>
              <a:xfrm rot="5400000">
                <a:off x="5511290" y="4477888"/>
                <a:ext cx="943200" cy="360000"/>
              </a:xfrm>
              <a:prstGeom prst="lef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6961" y="778432"/>
              <a:ext cx="978314" cy="62654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184" y="1371299"/>
              <a:ext cx="962472" cy="260486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7"/>
            <a:srcRect l="32007" t="30814" r="18868" b="19057"/>
            <a:stretch/>
          </p:blipFill>
          <p:spPr>
            <a:xfrm flipH="1">
              <a:off x="5779294" y="3452813"/>
              <a:ext cx="100010" cy="119062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7"/>
            <a:srcRect l="32007" t="30814" r="18868" b="19057"/>
            <a:stretch/>
          </p:blipFill>
          <p:spPr>
            <a:xfrm flipH="1">
              <a:off x="5636361" y="3108325"/>
              <a:ext cx="100010" cy="119062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435" y="93259"/>
              <a:ext cx="1325883" cy="1609347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628" y="3130018"/>
              <a:ext cx="1325883" cy="1609347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6300762" y="4127547"/>
            <a:ext cx="125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Caribbean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4790126" y="2327200"/>
            <a:ext cx="1215725" cy="33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Mississippi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3160524" y="2729565"/>
            <a:ext cx="870163" cy="33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Pacific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7362226" y="3218337"/>
            <a:ext cx="953106" cy="33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Atlantic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4743707" y="3768706"/>
            <a:ext cx="1275100" cy="33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Continental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2" y="2957059"/>
            <a:ext cx="1092918" cy="13241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05" y="4045506"/>
            <a:ext cx="1092918" cy="13241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13" y="2969798"/>
            <a:ext cx="1092918" cy="1324140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843967" y="-9971"/>
            <a:ext cx="10515600" cy="1325563"/>
          </a:xfrm>
        </p:spPr>
        <p:txBody>
          <a:bodyPr/>
          <a:lstStyle/>
          <a:p>
            <a:r>
              <a:rPr lang="en-GB" dirty="0"/>
              <a:t>How will climate change affect the moisture source regions of the Mississippi?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3967" y="5540070"/>
            <a:ext cx="10405871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4400" dirty="0">
                <a:latin typeface="+mj-lt"/>
                <a:ea typeface="+mj-ea"/>
                <a:cs typeface="+mj-cs"/>
              </a:rPr>
              <a:t>Mississippi’s moisture sources shift from land to ocean in a future climate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4862" y="6363531"/>
            <a:ext cx="239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GB" dirty="0" smtClean="0"/>
              <a:t>mme.benedict@wur.nl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2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the Mississippi basin studies focus on..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6925"/>
            <a:ext cx="10515600" cy="4110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.. Change of E, P and circulation towards the future</a:t>
            </a:r>
          </a:p>
          <a:p>
            <a:pPr marL="0" indent="0">
              <a:buNone/>
            </a:pPr>
            <a:r>
              <a:rPr lang="en-GB" sz="3200" dirty="0" smtClean="0"/>
              <a:t>.. Moisture tracking in present climate (re-analysis)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dirty="0" smtClean="0">
                <a:solidFill>
                  <a:srgbClr val="0070C0"/>
                </a:solidFill>
              </a:rPr>
              <a:t> Mississippi’s moisture sources in a future climate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83758" y="6356350"/>
            <a:ext cx="7824485" cy="365125"/>
          </a:xfrm>
        </p:spPr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175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3044" y="33504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New here: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8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Model validation: P and E over the Mississippi basin in EC-Earth and CMIP5 models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-317200" y="1591916"/>
            <a:ext cx="10216550" cy="5129559"/>
            <a:chOff x="-317200" y="1591916"/>
            <a:chExt cx="10216550" cy="51295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200" y="1591916"/>
              <a:ext cx="10216550" cy="512955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73701" y="2225616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</a:t>
              </a:r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06263" y="2225616"/>
              <a:ext cx="463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89972" y="2099111"/>
            <a:ext cx="256222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Present simulated evaporation and precipitation from EC-Earth falls within the variability of CMIP5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5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111" y="1233879"/>
            <a:ext cx="11112260" cy="5579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change of E and P towards future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982075" y="1690688"/>
            <a:ext cx="2867026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More evaporation over the oceans in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Drying of </a:t>
            </a:r>
            <a:r>
              <a:rPr lang="en-GB" sz="2000" dirty="0" err="1" smtClean="0"/>
              <a:t>SouthWestern</a:t>
            </a:r>
            <a:r>
              <a:rPr lang="en-GB" sz="2000" dirty="0" smtClean="0"/>
              <a:t> North America in future (as found by </a:t>
            </a:r>
            <a:r>
              <a:rPr lang="en-GB" sz="2000" dirty="0" err="1" smtClean="0"/>
              <a:t>Seager</a:t>
            </a:r>
            <a:r>
              <a:rPr lang="en-GB" sz="2000" dirty="0" smtClean="0"/>
              <a:t> et al.)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2075" y="4308911"/>
            <a:ext cx="2867026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Mississippi basin; more precipitation in winter and less in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2493109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Δ</a:t>
            </a:r>
            <a:r>
              <a:rPr lang="en-GB" sz="3600" dirty="0" smtClean="0"/>
              <a:t>E</a:t>
            </a:r>
            <a:endParaRPr lang="en-GB" sz="3600" dirty="0"/>
          </a:p>
        </p:txBody>
      </p:sp>
      <p:sp>
        <p:nvSpPr>
          <p:cNvPr id="8" name="Rectangle 7"/>
          <p:cNvSpPr/>
          <p:nvPr/>
        </p:nvSpPr>
        <p:spPr>
          <a:xfrm>
            <a:off x="49201" y="4862909"/>
            <a:ext cx="684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 smtClean="0"/>
              <a:t>Δ</a:t>
            </a:r>
            <a:r>
              <a:rPr lang="en-GB" sz="3600" dirty="0" smtClean="0"/>
              <a:t>P</a:t>
            </a:r>
            <a:endParaRPr lang="en-GB" sz="3600" dirty="0"/>
          </a:p>
        </p:txBody>
      </p:sp>
      <p:sp>
        <p:nvSpPr>
          <p:cNvPr id="10" name="Rectangle 9"/>
          <p:cNvSpPr/>
          <p:nvPr/>
        </p:nvSpPr>
        <p:spPr>
          <a:xfrm>
            <a:off x="1676400" y="3662580"/>
            <a:ext cx="1396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winter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5448300" y="3662579"/>
            <a:ext cx="1734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summer</a:t>
            </a:r>
            <a:endParaRPr lang="en-GB" sz="3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question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rgbClr val="0070C0"/>
                </a:solidFill>
              </a:rPr>
              <a:t>How will climate change affect the moisture source regions of the Mississippi?</a:t>
            </a:r>
          </a:p>
          <a:p>
            <a:pPr lvl="1"/>
            <a:endParaRPr lang="en-GB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90725" y="6356350"/>
            <a:ext cx="8210550" cy="365125"/>
          </a:xfrm>
        </p:spPr>
        <p:txBody>
          <a:bodyPr/>
          <a:lstStyle/>
          <a:p>
            <a:r>
              <a:rPr lang="en-GB" dirty="0" smtClean="0"/>
              <a:t>Imme Benedict, EGU 2019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9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4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90725" y="6356350"/>
            <a:ext cx="8210550" cy="365125"/>
          </a:xfrm>
        </p:spPr>
        <p:txBody>
          <a:bodyPr/>
          <a:lstStyle/>
          <a:p>
            <a:r>
              <a:rPr lang="en-GB" dirty="0" smtClean="0"/>
              <a:t>Imme Benedict, EGU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8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70887" y="6356350"/>
            <a:ext cx="6450226" cy="365125"/>
          </a:xfrm>
        </p:spPr>
        <p:txBody>
          <a:bodyPr/>
          <a:lstStyle/>
          <a:p>
            <a:r>
              <a:rPr lang="en-GB" dirty="0" smtClean="0"/>
              <a:t>Imme Benedict, EGU 2019</a:t>
            </a:r>
            <a:endParaRPr lang="en-GB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5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1058823" y="1996715"/>
            <a:ext cx="378919" cy="545544"/>
            <a:chOff x="553306" y="1935123"/>
            <a:chExt cx="292706" cy="54554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3306" y="1935123"/>
              <a:ext cx="292706" cy="281286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3306" y="2216408"/>
              <a:ext cx="292706" cy="264259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513940" y="1803595"/>
            <a:ext cx="2965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30-years present</a:t>
            </a:r>
          </a:p>
          <a:p>
            <a:endParaRPr lang="en-GB" sz="2000" dirty="0"/>
          </a:p>
          <a:p>
            <a:r>
              <a:rPr lang="en-GB" sz="2000" dirty="0"/>
              <a:t>30-years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GHG (RCP4.5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</p:txBody>
      </p:sp>
      <p:sp>
        <p:nvSpPr>
          <p:cNvPr id="58" name="Content Placeholder 5"/>
          <p:cNvSpPr>
            <a:spLocks noGrp="1"/>
          </p:cNvSpPr>
          <p:nvPr>
            <p:ph sz="quarter" idx="4"/>
          </p:nvPr>
        </p:nvSpPr>
        <p:spPr>
          <a:xfrm>
            <a:off x="839789" y="3465758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Spatial resolution: 25 by 25 km</a:t>
            </a:r>
          </a:p>
          <a:p>
            <a:r>
              <a:rPr lang="en-GB" sz="2000" dirty="0" smtClean="0"/>
              <a:t>E, P, q, u, v</a:t>
            </a:r>
          </a:p>
        </p:txBody>
      </p:sp>
    </p:spTree>
    <p:extLst>
      <p:ext uri="{BB962C8B-B14F-4D97-AF65-F5344CB8AC3E}">
        <p14:creationId xmlns:p14="http://schemas.microsoft.com/office/powerpoint/2010/main" val="14221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70887" y="6356350"/>
            <a:ext cx="6450226" cy="365125"/>
          </a:xfrm>
        </p:spPr>
        <p:txBody>
          <a:bodyPr/>
          <a:lstStyle/>
          <a:p>
            <a:r>
              <a:rPr lang="en-GB" dirty="0" smtClean="0"/>
              <a:t>Imme Benedict, EGU 2019</a:t>
            </a:r>
            <a:endParaRPr lang="en-GB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6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1058823" y="1996715"/>
            <a:ext cx="378919" cy="545544"/>
            <a:chOff x="553306" y="1935123"/>
            <a:chExt cx="292706" cy="54554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3306" y="1935123"/>
              <a:ext cx="292706" cy="281286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3306" y="2216408"/>
              <a:ext cx="292706" cy="264259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513940" y="1803595"/>
            <a:ext cx="2965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30-years present</a:t>
            </a:r>
          </a:p>
          <a:p>
            <a:endParaRPr lang="en-GB" sz="2000" dirty="0"/>
          </a:p>
          <a:p>
            <a:r>
              <a:rPr lang="en-GB" sz="2000" dirty="0"/>
              <a:t>30-years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GHG (RCP4.5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5328073" y="1798883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/>
              <a:t>Eulerian Approach </a:t>
            </a:r>
          </a:p>
          <a:p>
            <a:pPr marL="0" indent="0">
              <a:buNone/>
            </a:pPr>
            <a:r>
              <a:rPr lang="en-GB" sz="2000" dirty="0"/>
              <a:t> = Solves water balance for every grid cell</a:t>
            </a:r>
          </a:p>
          <a:p>
            <a:r>
              <a:rPr lang="en-GB" sz="2000" dirty="0"/>
              <a:t>Tracking on </a:t>
            </a:r>
            <a:r>
              <a:rPr lang="en-GB" sz="2000" dirty="0" smtClean="0"/>
              <a:t>two layers (mixed layer assumed)</a:t>
            </a:r>
          </a:p>
          <a:p>
            <a:r>
              <a:rPr lang="en-GB" sz="2000" dirty="0" smtClean="0"/>
              <a:t>Originally </a:t>
            </a:r>
            <a:r>
              <a:rPr lang="en-GB" sz="2000" dirty="0"/>
              <a:t>applied to </a:t>
            </a:r>
            <a:r>
              <a:rPr lang="en-GB" sz="2000" dirty="0" smtClean="0"/>
              <a:t>ERA-Interim</a:t>
            </a:r>
            <a:endParaRPr lang="en-GB" dirty="0" smtClean="0"/>
          </a:p>
        </p:txBody>
      </p:sp>
      <p:sp>
        <p:nvSpPr>
          <p:cNvPr id="58" name="Content Placeholder 5"/>
          <p:cNvSpPr>
            <a:spLocks noGrp="1"/>
          </p:cNvSpPr>
          <p:nvPr>
            <p:ph sz="quarter" idx="4"/>
          </p:nvPr>
        </p:nvSpPr>
        <p:spPr>
          <a:xfrm>
            <a:off x="839789" y="3465758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Spatial resolution: 25 by 25 km</a:t>
            </a:r>
          </a:p>
          <a:p>
            <a:r>
              <a:rPr lang="en-GB" sz="2000" dirty="0" smtClean="0"/>
              <a:t>E, P, q, u, v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727282" y="1046916"/>
            <a:ext cx="2109707" cy="1899597"/>
            <a:chOff x="10291308" y="1405222"/>
            <a:chExt cx="2109707" cy="1899597"/>
          </a:xfrm>
        </p:grpSpPr>
        <p:grpSp>
          <p:nvGrpSpPr>
            <p:cNvPr id="28" name="Group 27"/>
            <p:cNvGrpSpPr/>
            <p:nvPr/>
          </p:nvGrpSpPr>
          <p:grpSpPr>
            <a:xfrm>
              <a:off x="10919786" y="1996715"/>
              <a:ext cx="1481229" cy="747681"/>
              <a:chOff x="9318903" y="2361782"/>
              <a:chExt cx="1481230" cy="747681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9318903" y="2361782"/>
                <a:ext cx="1481230" cy="747681"/>
                <a:chOff x="8374448" y="2297075"/>
                <a:chExt cx="1481230" cy="7476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9366849" y="2589553"/>
                  <a:ext cx="488829" cy="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Arrow Connector 37"/>
              <p:cNvCxnSpPr/>
              <p:nvPr/>
            </p:nvCxnSpPr>
            <p:spPr>
              <a:xfrm flipH="1">
                <a:off x="10311304" y="2783689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/>
            <p:cNvCxnSpPr/>
            <p:nvPr/>
          </p:nvCxnSpPr>
          <p:spPr>
            <a:xfrm>
              <a:off x="10291308" y="2277996"/>
              <a:ext cx="488829" cy="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10291308" y="2407425"/>
              <a:ext cx="48882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 rot="16200000">
              <a:off x="11115406" y="2995690"/>
              <a:ext cx="488829" cy="129429"/>
              <a:chOff x="10299115" y="2702979"/>
              <a:chExt cx="488829" cy="129429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 rot="16200000">
              <a:off x="11113240" y="1584922"/>
              <a:ext cx="488829" cy="129429"/>
              <a:chOff x="10299115" y="2702979"/>
              <a:chExt cx="488829" cy="12942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769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39763" y="6356350"/>
            <a:ext cx="6450226" cy="365125"/>
          </a:xfrm>
        </p:spPr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7</a:t>
            </a:fld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58823" y="1996715"/>
            <a:ext cx="378919" cy="545544"/>
            <a:chOff x="553306" y="1935123"/>
            <a:chExt cx="292706" cy="54554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3306" y="1935123"/>
              <a:ext cx="292706" cy="281286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3306" y="2216408"/>
              <a:ext cx="292706" cy="264259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513940" y="1803595"/>
            <a:ext cx="2965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30-years present</a:t>
            </a:r>
          </a:p>
          <a:p>
            <a:endParaRPr lang="en-GB" sz="2000" dirty="0"/>
          </a:p>
          <a:p>
            <a:r>
              <a:rPr lang="en-GB" sz="2000" dirty="0"/>
              <a:t>30-years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GHG (RCP4.5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5328073" y="1798883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/>
              <a:t>Eulerian Approach </a:t>
            </a:r>
          </a:p>
          <a:p>
            <a:pPr marL="0" indent="0">
              <a:buNone/>
            </a:pPr>
            <a:r>
              <a:rPr lang="en-GB" sz="2000" dirty="0"/>
              <a:t> = Solves water balance for every grid cell</a:t>
            </a:r>
          </a:p>
          <a:p>
            <a:r>
              <a:rPr lang="en-GB" sz="2000" dirty="0"/>
              <a:t>Tracking on </a:t>
            </a:r>
            <a:r>
              <a:rPr lang="en-GB" sz="2000" dirty="0" smtClean="0"/>
              <a:t>two layers (mixed layer assumed)</a:t>
            </a:r>
          </a:p>
          <a:p>
            <a:r>
              <a:rPr lang="en-GB" sz="2000" dirty="0" smtClean="0"/>
              <a:t>Originally </a:t>
            </a:r>
            <a:r>
              <a:rPr lang="en-GB" sz="2000" dirty="0"/>
              <a:t>applied to </a:t>
            </a:r>
            <a:r>
              <a:rPr lang="en-GB" sz="2000" dirty="0" smtClean="0"/>
              <a:t>ERA-Interim</a:t>
            </a:r>
            <a:endParaRPr lang="en-GB" dirty="0" smtClean="0"/>
          </a:p>
        </p:txBody>
      </p:sp>
      <p:sp>
        <p:nvSpPr>
          <p:cNvPr id="58" name="Content Placeholder 5"/>
          <p:cNvSpPr>
            <a:spLocks noGrp="1"/>
          </p:cNvSpPr>
          <p:nvPr>
            <p:ph sz="quarter" idx="4"/>
          </p:nvPr>
        </p:nvSpPr>
        <p:spPr>
          <a:xfrm>
            <a:off x="839789" y="3465758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Spatial resolution: 25 by 25 km</a:t>
            </a:r>
          </a:p>
          <a:p>
            <a:r>
              <a:rPr lang="en-GB" sz="2000" dirty="0"/>
              <a:t>E, P, q, u, </a:t>
            </a:r>
            <a:r>
              <a:rPr lang="en-GB" sz="2000" dirty="0" smtClean="0"/>
              <a:t>v</a:t>
            </a:r>
            <a:endParaRPr lang="en-GB" sz="2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9727282" y="1046916"/>
            <a:ext cx="2109707" cy="1899597"/>
            <a:chOff x="10291308" y="1405222"/>
            <a:chExt cx="2109707" cy="1899597"/>
          </a:xfrm>
        </p:grpSpPr>
        <p:grpSp>
          <p:nvGrpSpPr>
            <p:cNvPr id="45" name="Group 44"/>
            <p:cNvGrpSpPr/>
            <p:nvPr/>
          </p:nvGrpSpPr>
          <p:grpSpPr>
            <a:xfrm>
              <a:off x="10919786" y="1996715"/>
              <a:ext cx="1481229" cy="747681"/>
              <a:chOff x="9318903" y="2361782"/>
              <a:chExt cx="1481230" cy="74768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9318903" y="2361782"/>
                <a:ext cx="1481230" cy="747681"/>
                <a:chOff x="8374448" y="2297075"/>
                <a:chExt cx="1481230" cy="7476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9366849" y="2589553"/>
                  <a:ext cx="488829" cy="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Arrow Connector 54"/>
              <p:cNvCxnSpPr/>
              <p:nvPr/>
            </p:nvCxnSpPr>
            <p:spPr>
              <a:xfrm flipH="1">
                <a:off x="10311304" y="2783689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10291308" y="2277996"/>
              <a:ext cx="488829" cy="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10291308" y="2407425"/>
              <a:ext cx="48882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16200000">
              <a:off x="11115406" y="2995690"/>
              <a:ext cx="488829" cy="129429"/>
              <a:chOff x="10299115" y="2702979"/>
              <a:chExt cx="488829" cy="129429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rot="16200000">
              <a:off x="11113240" y="1584922"/>
              <a:ext cx="488829" cy="129429"/>
              <a:chOff x="10299115" y="2702979"/>
              <a:chExt cx="488829" cy="129429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99" y="3993003"/>
            <a:ext cx="4571855" cy="26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39763" y="6356350"/>
            <a:ext cx="6450226" cy="365125"/>
          </a:xfrm>
        </p:spPr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8</a:t>
            </a:fld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58823" y="1996715"/>
            <a:ext cx="378919" cy="545544"/>
            <a:chOff x="553306" y="1935123"/>
            <a:chExt cx="292706" cy="54554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3306" y="1935123"/>
              <a:ext cx="292706" cy="281286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3306" y="2216408"/>
              <a:ext cx="292706" cy="264259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513940" y="1803595"/>
            <a:ext cx="2965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30-years present</a:t>
            </a:r>
          </a:p>
          <a:p>
            <a:endParaRPr lang="en-GB" sz="2000" dirty="0"/>
          </a:p>
          <a:p>
            <a:r>
              <a:rPr lang="en-GB" sz="2000" dirty="0"/>
              <a:t>30-years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GHG (RCP4.5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5328073" y="1798883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/>
              <a:t>Eulerian Approach </a:t>
            </a:r>
          </a:p>
          <a:p>
            <a:pPr marL="0" indent="0">
              <a:buNone/>
            </a:pPr>
            <a:r>
              <a:rPr lang="en-GB" sz="2000" dirty="0"/>
              <a:t> = Solves water balance for every grid cell</a:t>
            </a:r>
          </a:p>
          <a:p>
            <a:r>
              <a:rPr lang="en-GB" sz="2000" dirty="0"/>
              <a:t>Tracking on </a:t>
            </a:r>
            <a:r>
              <a:rPr lang="en-GB" sz="2000" dirty="0" smtClean="0"/>
              <a:t>two layers (mixed layer assumed)</a:t>
            </a:r>
          </a:p>
          <a:p>
            <a:r>
              <a:rPr lang="en-GB" sz="2000" dirty="0" smtClean="0"/>
              <a:t>Originally </a:t>
            </a:r>
            <a:r>
              <a:rPr lang="en-GB" sz="2000" dirty="0"/>
              <a:t>applied to </a:t>
            </a:r>
            <a:r>
              <a:rPr lang="en-GB" sz="2000" dirty="0" smtClean="0"/>
              <a:t>ERA-Interim</a:t>
            </a:r>
            <a:endParaRPr lang="en-GB" dirty="0" smtClean="0"/>
          </a:p>
        </p:txBody>
      </p:sp>
      <p:sp>
        <p:nvSpPr>
          <p:cNvPr id="58" name="Content Placeholder 5"/>
          <p:cNvSpPr>
            <a:spLocks noGrp="1"/>
          </p:cNvSpPr>
          <p:nvPr>
            <p:ph sz="quarter" idx="4"/>
          </p:nvPr>
        </p:nvSpPr>
        <p:spPr>
          <a:xfrm>
            <a:off x="839789" y="3465758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Spatial resolution: 25 by 25 km</a:t>
            </a:r>
          </a:p>
          <a:p>
            <a:r>
              <a:rPr lang="en-GB" sz="2000" dirty="0"/>
              <a:t>E, P, q, u, v</a:t>
            </a:r>
          </a:p>
          <a:p>
            <a:endParaRPr lang="en-GB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9727282" y="1046916"/>
            <a:ext cx="2109707" cy="1899597"/>
            <a:chOff x="10291308" y="1405222"/>
            <a:chExt cx="2109707" cy="1899597"/>
          </a:xfrm>
        </p:grpSpPr>
        <p:grpSp>
          <p:nvGrpSpPr>
            <p:cNvPr id="45" name="Group 44"/>
            <p:cNvGrpSpPr/>
            <p:nvPr/>
          </p:nvGrpSpPr>
          <p:grpSpPr>
            <a:xfrm>
              <a:off x="10919786" y="1996715"/>
              <a:ext cx="1481229" cy="747681"/>
              <a:chOff x="9318903" y="2361782"/>
              <a:chExt cx="1481230" cy="74768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9318903" y="2361782"/>
                <a:ext cx="1481230" cy="747681"/>
                <a:chOff x="8374448" y="2297075"/>
                <a:chExt cx="1481230" cy="7476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9366849" y="2589553"/>
                  <a:ext cx="488829" cy="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Arrow Connector 54"/>
              <p:cNvCxnSpPr/>
              <p:nvPr/>
            </p:nvCxnSpPr>
            <p:spPr>
              <a:xfrm flipH="1">
                <a:off x="10311304" y="2783689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10291308" y="2277996"/>
              <a:ext cx="488829" cy="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10291308" y="2407425"/>
              <a:ext cx="48882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16200000">
              <a:off x="11115406" y="2995690"/>
              <a:ext cx="488829" cy="129429"/>
              <a:chOff x="10299115" y="2702979"/>
              <a:chExt cx="488829" cy="129429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rot="16200000">
              <a:off x="11113240" y="1584922"/>
              <a:ext cx="488829" cy="129429"/>
              <a:chOff x="10299115" y="2702979"/>
              <a:chExt cx="488829" cy="129429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99" y="3993003"/>
            <a:ext cx="4571855" cy="2640176"/>
          </a:xfrm>
          <a:prstGeom prst="rect">
            <a:avLst/>
          </a:prstGeom>
        </p:spPr>
      </p:pic>
      <p:cxnSp>
        <p:nvCxnSpPr>
          <p:cNvPr id="28" name="Curved Connector 27"/>
          <p:cNvCxnSpPr/>
          <p:nvPr/>
        </p:nvCxnSpPr>
        <p:spPr>
          <a:xfrm rot="16200000" flipH="1">
            <a:off x="5413045" y="4541814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6374341" y="4860075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8379746" y="4392625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893603" y="4257432"/>
            <a:ext cx="168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Precipitation (P)</a:t>
            </a:r>
          </a:p>
        </p:txBody>
      </p:sp>
    </p:spTree>
    <p:extLst>
      <p:ext uri="{BB962C8B-B14F-4D97-AF65-F5344CB8AC3E}">
        <p14:creationId xmlns:p14="http://schemas.microsoft.com/office/powerpoint/2010/main" val="42603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39763" y="6356350"/>
            <a:ext cx="6450226" cy="365125"/>
          </a:xfrm>
        </p:spPr>
        <p:txBody>
          <a:bodyPr/>
          <a:lstStyle/>
          <a:p>
            <a:r>
              <a:rPr lang="en-GB" smtClean="0"/>
              <a:t>Imme Benedict, EGU 2019</a:t>
            </a:r>
            <a:endParaRPr lang="en-GB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39789" y="419831"/>
            <a:ext cx="5256212" cy="1235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Climate data: EC-Earth</a:t>
            </a:r>
          </a:p>
          <a:p>
            <a:r>
              <a:rPr lang="en-GB" sz="1600" b="0" dirty="0" smtClean="0"/>
              <a:t>Hazeleger et al. (2010,2012)</a:t>
            </a:r>
            <a:endParaRPr lang="en-GB" sz="1600" b="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63938" y="414607"/>
            <a:ext cx="5518198" cy="12350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+mj-lt"/>
              </a:rPr>
              <a:t>Tracking method: WAM-2layers</a:t>
            </a:r>
          </a:p>
          <a:p>
            <a:r>
              <a:rPr lang="en-GB" sz="1600" b="0" dirty="0" smtClean="0"/>
              <a:t>Van der Ent, 2010</a:t>
            </a:r>
            <a:endParaRPr lang="en-GB" sz="1600" b="0" dirty="0"/>
          </a:p>
        </p:txBody>
      </p:sp>
      <p:sp>
        <p:nvSpPr>
          <p:cNvPr id="14" name="Right Arrow 13"/>
          <p:cNvSpPr/>
          <p:nvPr/>
        </p:nvSpPr>
        <p:spPr>
          <a:xfrm>
            <a:off x="4727445" y="941552"/>
            <a:ext cx="498390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FB658-FE9C-40F7-AF1F-2546672C508C}" type="slidenum">
              <a:rPr lang="en-GB" smtClean="0"/>
              <a:t>9</a:t>
            </a:fld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58823" y="1996715"/>
            <a:ext cx="378919" cy="545544"/>
            <a:chOff x="553306" y="1935123"/>
            <a:chExt cx="292706" cy="545544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3306" y="1935123"/>
              <a:ext cx="292706" cy="281286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3306" y="2216408"/>
              <a:ext cx="292706" cy="264259"/>
            </a:xfrm>
            <a:prstGeom prst="line">
              <a:avLst/>
            </a:prstGeom>
            <a:ln w="31750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513940" y="1803595"/>
            <a:ext cx="29650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30-years present</a:t>
            </a:r>
          </a:p>
          <a:p>
            <a:endParaRPr lang="en-GB" sz="2000" dirty="0"/>
          </a:p>
          <a:p>
            <a:r>
              <a:rPr lang="en-GB" sz="2000" dirty="0"/>
              <a:t>30-years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increased GHG (RCP4.5</a:t>
            </a:r>
            <a:r>
              <a:rPr lang="en-GB" sz="2000" dirty="0" smtClean="0"/>
              <a:t>)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5328073" y="1798883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/>
              <a:t>Eulerian Approach </a:t>
            </a:r>
          </a:p>
          <a:p>
            <a:pPr marL="0" indent="0">
              <a:buNone/>
            </a:pPr>
            <a:r>
              <a:rPr lang="en-GB" sz="2000" dirty="0"/>
              <a:t> = Solves water balance for every grid cell</a:t>
            </a:r>
          </a:p>
          <a:p>
            <a:r>
              <a:rPr lang="en-GB" sz="2000" dirty="0"/>
              <a:t>Tracking on </a:t>
            </a:r>
            <a:r>
              <a:rPr lang="en-GB" sz="2000" dirty="0" smtClean="0"/>
              <a:t>two layers (mixed layer assumed)</a:t>
            </a:r>
          </a:p>
          <a:p>
            <a:r>
              <a:rPr lang="en-GB" sz="2000" dirty="0" smtClean="0"/>
              <a:t>Originally </a:t>
            </a:r>
            <a:r>
              <a:rPr lang="en-GB" sz="2000" dirty="0"/>
              <a:t>applied to </a:t>
            </a:r>
            <a:r>
              <a:rPr lang="en-GB" sz="2000" dirty="0" smtClean="0"/>
              <a:t>ERA-Interim</a:t>
            </a:r>
            <a:endParaRPr lang="en-GB" dirty="0" smtClean="0"/>
          </a:p>
        </p:txBody>
      </p:sp>
      <p:sp>
        <p:nvSpPr>
          <p:cNvPr id="58" name="Content Placeholder 5"/>
          <p:cNvSpPr>
            <a:spLocks noGrp="1"/>
          </p:cNvSpPr>
          <p:nvPr>
            <p:ph sz="quarter" idx="4"/>
          </p:nvPr>
        </p:nvSpPr>
        <p:spPr>
          <a:xfrm>
            <a:off x="839789" y="3465758"/>
            <a:ext cx="5509054" cy="4385577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Spatial resolution: 25 by 25 km</a:t>
            </a:r>
          </a:p>
          <a:p>
            <a:r>
              <a:rPr lang="en-GB" sz="2000" dirty="0"/>
              <a:t>E, P, q, u, v</a:t>
            </a:r>
          </a:p>
          <a:p>
            <a:endParaRPr lang="en-GB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9727282" y="1046916"/>
            <a:ext cx="2109707" cy="1899597"/>
            <a:chOff x="10291308" y="1405222"/>
            <a:chExt cx="2109707" cy="1899597"/>
          </a:xfrm>
        </p:grpSpPr>
        <p:grpSp>
          <p:nvGrpSpPr>
            <p:cNvPr id="45" name="Group 44"/>
            <p:cNvGrpSpPr/>
            <p:nvPr/>
          </p:nvGrpSpPr>
          <p:grpSpPr>
            <a:xfrm>
              <a:off x="10919786" y="1996715"/>
              <a:ext cx="1481229" cy="747681"/>
              <a:chOff x="9318903" y="2361782"/>
              <a:chExt cx="1481230" cy="74768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9318903" y="2361782"/>
                <a:ext cx="1481230" cy="747681"/>
                <a:chOff x="8374448" y="2297075"/>
                <a:chExt cx="1481230" cy="7476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GB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Rectangle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74448" y="2297075"/>
                      <a:ext cx="880072" cy="7476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9366849" y="2589553"/>
                  <a:ext cx="488829" cy="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Arrow Connector 54"/>
              <p:cNvCxnSpPr/>
              <p:nvPr/>
            </p:nvCxnSpPr>
            <p:spPr>
              <a:xfrm flipH="1">
                <a:off x="10311304" y="2783689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10291308" y="2277996"/>
              <a:ext cx="488829" cy="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10291308" y="2407425"/>
              <a:ext cx="488829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16200000">
              <a:off x="11115406" y="2995690"/>
              <a:ext cx="488829" cy="129429"/>
              <a:chOff x="10299115" y="2702979"/>
              <a:chExt cx="488829" cy="129429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 rot="16200000">
              <a:off x="11113240" y="1584922"/>
              <a:ext cx="488829" cy="129429"/>
              <a:chOff x="10299115" y="2702979"/>
              <a:chExt cx="488829" cy="129429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>
                <a:off x="10299115" y="2702979"/>
                <a:ext cx="488829" cy="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10299115" y="2832408"/>
                <a:ext cx="48882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99" y="3993003"/>
            <a:ext cx="4571855" cy="2640176"/>
          </a:xfrm>
          <a:prstGeom prst="rect">
            <a:avLst/>
          </a:prstGeom>
        </p:spPr>
      </p:pic>
      <p:cxnSp>
        <p:nvCxnSpPr>
          <p:cNvPr id="28" name="Curved Connector 27"/>
          <p:cNvCxnSpPr/>
          <p:nvPr/>
        </p:nvCxnSpPr>
        <p:spPr>
          <a:xfrm rot="16200000" flipH="1">
            <a:off x="5413045" y="4541814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6374341" y="4860075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8379746" y="4392625"/>
            <a:ext cx="467450" cy="153228"/>
          </a:xfrm>
          <a:prstGeom prst="curvedConnector3">
            <a:avLst/>
          </a:prstGeom>
          <a:ln w="76200" cmpd="tri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893603" y="4257432"/>
            <a:ext cx="168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Precipitation (P)</a:t>
            </a:r>
          </a:p>
        </p:txBody>
      </p:sp>
      <p:sp>
        <p:nvSpPr>
          <p:cNvPr id="32" name="Right Arrow 31"/>
          <p:cNvSpPr/>
          <p:nvPr/>
        </p:nvSpPr>
        <p:spPr>
          <a:xfrm rot="18754420">
            <a:off x="5388181" y="5320693"/>
            <a:ext cx="609674" cy="214405"/>
          </a:xfrm>
          <a:prstGeom prst="rightArrow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urved Up Arrow 32"/>
          <p:cNvSpPr/>
          <p:nvPr/>
        </p:nvSpPr>
        <p:spPr>
          <a:xfrm rot="10800000">
            <a:off x="5989666" y="4647499"/>
            <a:ext cx="449204" cy="460620"/>
          </a:xfrm>
          <a:prstGeom prst="curvedUpArrow">
            <a:avLst/>
          </a:prstGeom>
          <a:blipFill>
            <a:blip r:embed="rId6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2435930">
            <a:off x="6806463" y="5375465"/>
            <a:ext cx="369125" cy="16632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rot="20389846">
            <a:off x="4666212" y="5139566"/>
            <a:ext cx="959529" cy="19644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6159527" y="5378646"/>
            <a:ext cx="222027" cy="515981"/>
            <a:chOff x="6710202" y="4155805"/>
            <a:chExt cx="372799" cy="945576"/>
          </a:xfrm>
        </p:grpSpPr>
        <p:grpSp>
          <p:nvGrpSpPr>
            <p:cNvPr id="37" name="Group 36"/>
            <p:cNvGrpSpPr/>
            <p:nvPr/>
          </p:nvGrpSpPr>
          <p:grpSpPr>
            <a:xfrm rot="20361015">
              <a:off x="6710202" y="4155805"/>
              <a:ext cx="372799" cy="945576"/>
              <a:chOff x="5794744" y="4183912"/>
              <a:chExt cx="372799" cy="945576"/>
            </a:xfrm>
            <a:solidFill>
              <a:schemeClr val="bg1"/>
            </a:solidFill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94744" y="4183912"/>
                <a:ext cx="372799" cy="945576"/>
              </a:xfrm>
              <a:prstGeom prst="upArrow">
                <a:avLst/>
              </a:prstGeom>
              <a:grpFill/>
            </p:spPr>
          </p:pic>
          <p:sp>
            <p:nvSpPr>
              <p:cNvPr id="41" name="Right Arrow 12"/>
              <p:cNvSpPr/>
              <p:nvPr/>
            </p:nvSpPr>
            <p:spPr>
              <a:xfrm rot="5400000">
                <a:off x="5511290" y="4477888"/>
                <a:ext cx="943200" cy="360000"/>
              </a:xfrm>
              <a:prstGeom prst="lef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/>
            <a:srcRect l="32007" t="30814" r="18868" b="19057"/>
            <a:stretch/>
          </p:blipFill>
          <p:spPr>
            <a:xfrm flipH="1">
              <a:off x="6931819" y="4767263"/>
              <a:ext cx="100010" cy="11906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l="32007" t="30814" r="18868" b="19057"/>
            <a:stretch/>
          </p:blipFill>
          <p:spPr>
            <a:xfrm flipH="1">
              <a:off x="6788886" y="4422775"/>
              <a:ext cx="100010" cy="119062"/>
            </a:xfrm>
            <a:prstGeom prst="rect">
              <a:avLst/>
            </a:prstGeom>
          </p:spPr>
        </p:pic>
      </p:grpSp>
      <p:sp>
        <p:nvSpPr>
          <p:cNvPr id="42" name="Right Arrow 41"/>
          <p:cNvSpPr/>
          <p:nvPr/>
        </p:nvSpPr>
        <p:spPr>
          <a:xfrm rot="12435930">
            <a:off x="8487042" y="5056795"/>
            <a:ext cx="369125" cy="16632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8900114" y="4986739"/>
                <a:ext cx="2343719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Moisture flux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𝑞𝑉</m:t>
                        </m:r>
                      </m:e>
                    </m:nary>
                  </m:oMath>
                </a14:m>
                <a:r>
                  <a:rPr lang="en-GB" dirty="0" smtClean="0"/>
                  <a:t> dp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114" y="4986739"/>
                <a:ext cx="2343719" cy="412164"/>
              </a:xfrm>
              <a:prstGeom prst="rect">
                <a:avLst/>
              </a:prstGeom>
              <a:blipFill>
                <a:blip r:embed="rId9"/>
                <a:stretch>
                  <a:fillRect l="-2344" t="-132353" r="-1042" b="-191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8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5651</TotalTime>
  <Words>935</Words>
  <Application>Microsoft Office PowerPoint</Application>
  <PresentationFormat>Widescreen</PresentationFormat>
  <Paragraphs>228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Wingdings</vt:lpstr>
      <vt:lpstr>Office Theme</vt:lpstr>
      <vt:lpstr>2_Custom Design</vt:lpstr>
      <vt:lpstr>1_Custom Design</vt:lpstr>
      <vt:lpstr>Custom Design</vt:lpstr>
      <vt:lpstr>PowerPoint Presentation</vt:lpstr>
      <vt:lpstr>For the Mississippi basin studies focus on..</vt:lpstr>
      <vt:lpstr>Research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Absolute moisture sources Mississippi basin Seasons - Present vs. future climate</vt:lpstr>
      <vt:lpstr>Absolute moisture sources Mississippi basin Seasons - Present vs. future climate</vt:lpstr>
      <vt:lpstr>Relative moisture sources Mississippi basin Yearly averaged</vt:lpstr>
      <vt:lpstr>Relative moisture sources Mississippi basin Yearly averaged</vt:lpstr>
      <vt:lpstr>Relative moisture sources Mississippi basin Yearly averaged</vt:lpstr>
      <vt:lpstr>Regional recycling decreases in summer in future climate</vt:lpstr>
      <vt:lpstr>How will climate change affect the moisture source regions of the Mississippi?</vt:lpstr>
      <vt:lpstr>Model validation: P and E over the Mississippi basin in EC-Earth and CMIP5 models</vt:lpstr>
      <vt:lpstr>Spatial change of E and P towards future</vt:lpstr>
    </vt:vector>
  </TitlesOfParts>
  <Company>Wageningen University and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moisture sources of the Mississippi basin in present and future climate</dc:title>
  <dc:creator>Benedict, Imme</dc:creator>
  <cp:lastModifiedBy>Benedict, Imme</cp:lastModifiedBy>
  <cp:revision>303</cp:revision>
  <dcterms:created xsi:type="dcterms:W3CDTF">2018-10-30T10:29:51Z</dcterms:created>
  <dcterms:modified xsi:type="dcterms:W3CDTF">2019-04-17T10:20:37Z</dcterms:modified>
</cp:coreProperties>
</file>