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24"/>
  </p:notesMasterIdLst>
  <p:sldIdLst>
    <p:sldId id="272" r:id="rId2"/>
    <p:sldId id="324" r:id="rId3"/>
    <p:sldId id="337" r:id="rId4"/>
    <p:sldId id="339" r:id="rId5"/>
    <p:sldId id="340" r:id="rId6"/>
    <p:sldId id="346" r:id="rId7"/>
    <p:sldId id="347" r:id="rId8"/>
    <p:sldId id="348" r:id="rId9"/>
    <p:sldId id="349" r:id="rId10"/>
    <p:sldId id="355" r:id="rId11"/>
    <p:sldId id="341" r:id="rId12"/>
    <p:sldId id="356" r:id="rId13"/>
    <p:sldId id="344" r:id="rId14"/>
    <p:sldId id="319" r:id="rId15"/>
    <p:sldId id="321" r:id="rId16"/>
    <p:sldId id="323" r:id="rId17"/>
    <p:sldId id="315" r:id="rId18"/>
    <p:sldId id="354" r:id="rId19"/>
    <p:sldId id="350" r:id="rId20"/>
    <p:sldId id="351" r:id="rId21"/>
    <p:sldId id="352" r:id="rId22"/>
    <p:sldId id="353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4" autoAdjust="0"/>
    <p:restoredTop sz="93135" autoAdjust="0"/>
  </p:normalViewPr>
  <p:slideViewPr>
    <p:cSldViewPr snapToGrid="0">
      <p:cViewPr>
        <p:scale>
          <a:sx n="80" d="100"/>
          <a:sy n="80" d="100"/>
        </p:scale>
        <p:origin x="-1539" y="-6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D20D385-D164-4937-B5D1-818B292BCCDF}"/>
    <pc:docChg chg="modSld">
      <pc:chgData name="" userId="" providerId="" clId="Web-{6D20D385-D164-4937-B5D1-818B292BCCDF}" dt="2018-12-16T12:18:14.637" v="396" actId="14100"/>
      <pc:docMkLst>
        <pc:docMk/>
      </pc:docMkLst>
      <pc:sldChg chg="addSp modSp">
        <pc:chgData name="" userId="" providerId="" clId="Web-{6D20D385-D164-4937-B5D1-818B292BCCDF}" dt="2018-12-16T12:18:14.637" v="396" actId="14100"/>
        <pc:sldMkLst>
          <pc:docMk/>
          <pc:sldMk cId="3675068550" sldId="262"/>
        </pc:sldMkLst>
        <pc:spChg chg="add mod">
          <ac:chgData name="" userId="" providerId="" clId="Web-{6D20D385-D164-4937-B5D1-818B292BCCDF}" dt="2018-12-16T12:15:11.179" v="234" actId="20577"/>
          <ac:spMkLst>
            <pc:docMk/>
            <pc:sldMk cId="3675068550" sldId="262"/>
            <ac:spMk id="3" creationId="{E3640406-1E46-41B5-9059-CFEFF0DE42D2}"/>
          </ac:spMkLst>
        </pc:spChg>
        <pc:spChg chg="add mod">
          <ac:chgData name="" userId="" providerId="" clId="Web-{6D20D385-D164-4937-B5D1-818B292BCCDF}" dt="2018-12-16T12:02:15.047" v="41" actId="20577"/>
          <ac:spMkLst>
            <pc:docMk/>
            <pc:sldMk cId="3675068550" sldId="262"/>
            <ac:spMk id="4" creationId="{BFCBDA0A-EEB9-4ABE-B185-8E68579AA155}"/>
          </ac:spMkLst>
        </pc:spChg>
        <pc:spChg chg="add mod">
          <ac:chgData name="" userId="" providerId="" clId="Web-{6D20D385-D164-4937-B5D1-818B292BCCDF}" dt="2018-12-16T12:18:14.637" v="396" actId="14100"/>
          <ac:spMkLst>
            <pc:docMk/>
            <pc:sldMk cId="3675068550" sldId="262"/>
            <ac:spMk id="5" creationId="{C97B6549-373C-4390-AA4A-E5611F13CE87}"/>
          </ac:spMkLst>
        </pc:spChg>
        <pc:picChg chg="mod modCrop">
          <ac:chgData name="" userId="" providerId="" clId="Web-{6D20D385-D164-4937-B5D1-818B292BCCDF}" dt="2018-12-16T12:05:53.913" v="131"/>
          <ac:picMkLst>
            <pc:docMk/>
            <pc:sldMk cId="3675068550" sldId="262"/>
            <ac:picMk id="2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18D51-A13E-4241-86F3-E1B58D28E451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25A1D-CC5B-46CF-AA59-6FC3D8C029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7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1F4F6-4C82-415F-AE72-A4D1587FBD7F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GeV</a:t>
            </a:r>
            <a:r>
              <a:rPr lang="it-IT" dirty="0" smtClean="0"/>
              <a:t>=</a:t>
            </a:r>
            <a:r>
              <a:rPr lang="it-IT" dirty="0" err="1" smtClean="0"/>
              <a:t>GeV</a:t>
            </a:r>
            <a:r>
              <a:rPr lang="it-IT" dirty="0" smtClean="0"/>
              <a:t>/carica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25A1D-CC5B-46CF-AA59-6FC3D8C029B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05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33945-CC0A-459C-9C1E-35B29614EB8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70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33945-CC0A-459C-9C1E-35B29614EB8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70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Sostituire!!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25A1D-CC5B-46CF-AA59-6FC3D8C029B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549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Inserire che manca la teoria sul LAIC model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25A1D-CC5B-46CF-AA59-6FC3D8C029B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004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5841-8609-436D-A5B5-8CC7EBC1BA6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00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69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7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07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43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6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6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0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88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35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6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020AA-CB3F-4F86-A78B-4F744987B1E7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F83A8-D01D-47FC-9F97-36388673ADA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27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75825" y="4090986"/>
            <a:ext cx="12192000" cy="206216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2400" i="1" u="sng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M. Piersanti</a:t>
            </a:r>
            <a:r>
              <a:rPr lang="it-IT" sz="2400" i="1" u="sng" baseline="30000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(1)</a:t>
            </a:r>
            <a:r>
              <a:rPr lang="it-IT" sz="2400" i="1" baseline="30000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it-IT" sz="240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and </a:t>
            </a:r>
            <a:r>
              <a:rPr lang="it-IT" sz="24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M. Martucci </a:t>
            </a:r>
            <a:r>
              <a:rPr lang="it-IT" sz="2400" i="1" baseline="30000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(1)</a:t>
            </a:r>
            <a:r>
              <a:rPr lang="it-IT" sz="24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it-IT" sz="2400" i="1" baseline="30000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it-IT" sz="2400" i="1" baseline="30000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r>
              <a:rPr lang="it-IT" sz="20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on </a:t>
            </a:r>
            <a:r>
              <a:rPr lang="it-IT" sz="2000" i="1" dirty="0" err="1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behalf</a:t>
            </a:r>
            <a:r>
              <a:rPr lang="it-IT" sz="20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of the CSES-</a:t>
            </a:r>
            <a:r>
              <a:rPr lang="it-IT" sz="2000" i="1" dirty="0" err="1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Limadou</a:t>
            </a:r>
            <a:r>
              <a:rPr lang="it-IT" sz="20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it-IT" sz="2000" i="1" dirty="0" err="1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collaboration</a:t>
            </a:r>
            <a:r>
              <a:rPr lang="it-IT" sz="200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it-IT" sz="200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r>
              <a:rPr lang="it-IT" sz="240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it-IT" sz="240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r>
              <a:rPr lang="it-IT" sz="1800" cap="none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entury Schoolbook" pitchFamily="18" charset="0"/>
              </a:rPr>
              <a:t>mirko.piersanti@roma2.infn.it</a:t>
            </a:r>
            <a:r>
              <a:rPr lang="it-IT" sz="1600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it-IT" sz="1600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it-IT" sz="16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it-IT" sz="16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it-IT" sz="16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1</a:t>
            </a:r>
            <a:r>
              <a:rPr lang="it-IT" sz="1600" b="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)  INFN – sezione di </a:t>
            </a:r>
            <a:r>
              <a:rPr lang="it-IT" sz="1600" i="1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R</a:t>
            </a:r>
            <a:r>
              <a:rPr lang="it-IT" sz="1600" b="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oma «</a:t>
            </a:r>
            <a:r>
              <a:rPr lang="it-IT" sz="160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T</a:t>
            </a:r>
            <a:r>
              <a:rPr lang="it-IT" sz="1600" b="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or </a:t>
            </a:r>
            <a:r>
              <a:rPr lang="it-IT" sz="160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V</a:t>
            </a:r>
            <a:r>
              <a:rPr lang="it-IT" sz="1600" b="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ergata».</a:t>
            </a:r>
            <a:br>
              <a:rPr lang="it-IT" sz="1600" b="0" i="1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endParaRPr lang="it-IT" sz="1600" b="0" i="1" dirty="0">
              <a:ln w="5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144693" y="1484784"/>
            <a:ext cx="12192000" cy="2448272"/>
          </a:xfrm>
        </p:spPr>
        <p:txBody>
          <a:bodyPr>
            <a:noAutofit/>
            <a:scene3d>
              <a:camera prst="orthographicFront"/>
              <a:lightRig rig="balanced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On the variations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of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the </a:t>
            </a:r>
            <a:endParaRPr lang="en-US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magnetospheric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field line resonance frequency </a:t>
            </a:r>
            <a:endParaRPr lang="en-US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during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solar and seismic activity.</a:t>
            </a:r>
            <a:endParaRPr lang="en-US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" y="95863"/>
            <a:ext cx="3043341" cy="10966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1000125" y="5934075"/>
            <a:ext cx="1733550" cy="4381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1"/>
          <a:stretch/>
        </p:blipFill>
        <p:spPr>
          <a:xfrm>
            <a:off x="734244" y="5216389"/>
            <a:ext cx="1999431" cy="1641612"/>
          </a:xfrm>
          <a:prstGeom prst="rect">
            <a:avLst/>
          </a:prstGeom>
        </p:spPr>
      </p:pic>
      <p:pic>
        <p:nvPicPr>
          <p:cNvPr id="2050" name="Picture 2" descr="C:\Users\piers\OneDrive\Desktop\CreativeCommons_Attribution_Licen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710" y="95863"/>
            <a:ext cx="2540001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5498275" cy="771896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FLR and PB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7506" y="804346"/>
            <a:ext cx="5248893" cy="5869586"/>
          </a:xfrm>
        </p:spPr>
        <p:txBody>
          <a:bodyPr>
            <a:normAutofit/>
          </a:bodyPr>
          <a:lstStyle/>
          <a:p>
            <a:pPr algn="just"/>
            <a:r>
              <a:rPr lang="en-GB" dirty="0" smtClean="0"/>
              <a:t>Let’s now test the reliability and the validity of our idea connecting EQ activity to magnetospheric field line geometry modification.</a:t>
            </a:r>
          </a:p>
          <a:p>
            <a:pPr algn="just"/>
            <a:r>
              <a:rPr lang="en-GB" dirty="0" smtClean="0"/>
              <a:t>We first test it for a Solar Flare, where we expect (simulation on the right): a sudden increase of the field line </a:t>
            </a:r>
            <a:r>
              <a:rPr lang="en-GB" dirty="0" err="1" smtClean="0"/>
              <a:t>eigen</a:t>
            </a:r>
            <a:r>
              <a:rPr lang="en-GB" dirty="0" smtClean="0"/>
              <a:t>-frequency.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SW data of June 6, 2000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Tsyganenko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2017].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jump in the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line at 65° of latitude and 0° of longitude [Piersanti et al., 2012].</a:t>
            </a:r>
          </a:p>
          <a:p>
            <a:pPr algn="just"/>
            <a:endParaRPr lang="en-GB" dirty="0" smtClean="0"/>
          </a:p>
          <a:p>
            <a:pPr algn="just"/>
            <a:endParaRPr lang="en-GB" dirty="0"/>
          </a:p>
        </p:txBody>
      </p:sp>
      <p:pic>
        <p:nvPicPr>
          <p:cNvPr id="4" name="Picture 2" descr="C:\Users\jplant\Desktop\FLR_so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r="6121" b="6272"/>
          <a:stretch/>
        </p:blipFill>
        <p:spPr bwMode="auto">
          <a:xfrm>
            <a:off x="6412675" y="-1"/>
            <a:ext cx="5565972" cy="64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7062721" cy="720080"/>
          </a:xfrm>
        </p:spPr>
        <p:txBody>
          <a:bodyPr>
            <a:normAutofit/>
            <a:scene3d>
              <a:camera prst="orthographicFront"/>
              <a:lightRig rig="flood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FLR and PB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20688"/>
            <a:ext cx="3550722" cy="6088870"/>
          </a:xfr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/>
          </a:bodyPr>
          <a:lstStyle/>
          <a:p>
            <a:pPr marL="36576" indent="0"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Test 1:</a:t>
            </a:r>
          </a:p>
          <a:p>
            <a:pPr marL="36576" indent="0" algn="just">
              <a:buNone/>
              <a:defRPr/>
            </a:pPr>
            <a:r>
              <a:rPr lang="en-US" dirty="0" smtClean="0"/>
              <a:t>We used PB from PAMELA data relative to a Solar Flare;</a:t>
            </a:r>
          </a:p>
          <a:p>
            <a:pPr marL="36576" indent="0" algn="just">
              <a:buNone/>
              <a:defRPr/>
            </a:pPr>
            <a:r>
              <a:rPr lang="en-US" dirty="0" smtClean="0"/>
              <a:t>We evaluated the FLR frequency by using ground magnetometers located at the PAMELA footprint and calculating the diurnal cross-spectrum.</a:t>
            </a:r>
          </a:p>
          <a:p>
            <a:pPr marL="36576" indent="0"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We obtained:</a:t>
            </a:r>
          </a:p>
          <a:p>
            <a:pPr marL="36576" indent="0" algn="just">
              <a:buNone/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clear increase of f* in concomitance of a Flare;</a:t>
            </a:r>
          </a:p>
          <a:p>
            <a:pPr marL="36576" indent="0" algn="just">
              <a:buNone/>
              <a:defRPr/>
            </a:pPr>
            <a:endParaRPr lang="en-US" sz="2400" dirty="0">
              <a:latin typeface="Century Schoolbook" pitchFamily="18" charset="0"/>
            </a:endParaRPr>
          </a:p>
          <a:p>
            <a:pPr marL="36576" indent="0" algn="just">
              <a:buNone/>
              <a:defRPr/>
            </a:pPr>
            <a:endParaRPr lang="en-US" sz="2400" dirty="0">
              <a:latin typeface="Century Schoolbook" pitchFamily="18" charset="0"/>
            </a:endParaRPr>
          </a:p>
          <a:p>
            <a:pPr marL="36576" indent="0" algn="just">
              <a:buNone/>
              <a:defRPr/>
            </a:pPr>
            <a:endParaRPr lang="en-US" sz="2600" dirty="0">
              <a:solidFill>
                <a:srgbClr val="FFFF00"/>
              </a:solidFill>
              <a:latin typeface="Century Schoolbook" pitchFamily="18" charset="0"/>
            </a:endParaRPr>
          </a:p>
          <a:p>
            <a:pPr marL="36576" indent="0" algn="just">
              <a:buNone/>
              <a:defRPr/>
            </a:pPr>
            <a:endParaRPr lang="en-US" sz="2600" dirty="0">
              <a:latin typeface="Century Schoolbook" pitchFamily="18" charset="0"/>
            </a:endParaRPr>
          </a:p>
        </p:txBody>
      </p:sp>
      <p:pic>
        <p:nvPicPr>
          <p:cNvPr id="1027" name="Picture 3" descr="D:\dati\PAMELA_PB\PAM_cross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r="7025" b="3650"/>
          <a:stretch/>
        </p:blipFill>
        <p:spPr bwMode="auto">
          <a:xfrm>
            <a:off x="4791643" y="855024"/>
            <a:ext cx="7103473" cy="54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3827547" y="3279389"/>
            <a:ext cx="7166990" cy="1933064"/>
            <a:chOff x="3827547" y="3279389"/>
            <a:chExt cx="7166990" cy="1933064"/>
          </a:xfrm>
        </p:grpSpPr>
        <p:cxnSp>
          <p:nvCxnSpPr>
            <p:cNvPr id="7" name="Connettore 1 6"/>
            <p:cNvCxnSpPr/>
            <p:nvPr/>
          </p:nvCxnSpPr>
          <p:spPr>
            <a:xfrm>
              <a:off x="6007498" y="5212450"/>
              <a:ext cx="2941073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>
              <a:off x="9395224" y="4054167"/>
              <a:ext cx="108782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flipV="1">
              <a:off x="8948571" y="4054167"/>
              <a:ext cx="446653" cy="115828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flipH="1" flipV="1">
              <a:off x="10483045" y="4054167"/>
              <a:ext cx="511492" cy="81079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3827547" y="3279389"/>
              <a:ext cx="529902" cy="643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0000"/>
                  </a:solidFill>
                  <a:latin typeface="Century Schoolbook" pitchFamily="18" charset="0"/>
                </a:rPr>
                <a:t>f*</a:t>
              </a:r>
            </a:p>
          </p:txBody>
        </p:sp>
        <p:cxnSp>
          <p:nvCxnSpPr>
            <p:cNvPr id="26" name="Connettore 2 25"/>
            <p:cNvCxnSpPr/>
            <p:nvPr/>
          </p:nvCxnSpPr>
          <p:spPr>
            <a:xfrm>
              <a:off x="4346369" y="3601187"/>
              <a:ext cx="1579154" cy="1611266"/>
            </a:xfrm>
            <a:prstGeom prst="straightConnector1">
              <a:avLst/>
            </a:prstGeom>
            <a:ln>
              <a:solidFill>
                <a:srgbClr val="012FAF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39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7062721" cy="720080"/>
          </a:xfrm>
        </p:spPr>
        <p:txBody>
          <a:bodyPr>
            <a:normAutofit/>
            <a:scene3d>
              <a:camera prst="orthographicFront"/>
              <a:lightRig rig="flood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FLR and PB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" y="608585"/>
            <a:ext cx="3610099" cy="6237312"/>
          </a:xfrm>
        </p:spPr>
        <p:txBody>
          <a:bodyPr>
            <a:normAutofit fontScale="92500"/>
            <a:scene3d>
              <a:camera prst="orthographicFront"/>
              <a:lightRig rig="brightRoom" dir="t"/>
            </a:scene3d>
            <a:sp3d/>
          </a:bodyPr>
          <a:lstStyle/>
          <a:p>
            <a:pPr marL="36576" indent="0"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Test 2:</a:t>
            </a:r>
          </a:p>
          <a:p>
            <a:pPr marL="36576" indent="0" algn="just">
              <a:buNone/>
              <a:defRPr/>
            </a:pPr>
            <a:r>
              <a:rPr lang="en-US" dirty="0" smtClean="0"/>
              <a:t>We used PB from SAMPEX data relative to 02/12/1993 Earthquake;</a:t>
            </a:r>
          </a:p>
          <a:p>
            <a:pPr marL="36576" indent="0" algn="just">
              <a:buNone/>
              <a:defRPr/>
            </a:pPr>
            <a:r>
              <a:rPr lang="en-US" dirty="0" smtClean="0"/>
              <a:t>We evaluated the FLR frequency by using ground magnetometers located close to the SAMPEX footprint and calculating the diurnal cross-spectrum.</a:t>
            </a:r>
          </a:p>
          <a:p>
            <a:pPr marL="36576" indent="0"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We obtained:</a:t>
            </a:r>
          </a:p>
          <a:p>
            <a:pPr marL="36576" indent="0" algn="just">
              <a:buNone/>
              <a:defRPr/>
            </a:pPr>
            <a:r>
              <a:rPr lang="en-US" dirty="0" smtClean="0"/>
              <a:t>A clear decrease of f* in concomitance of an Earthquake.</a:t>
            </a:r>
          </a:p>
          <a:p>
            <a:pPr marL="36576" indent="0" algn="just">
              <a:buNone/>
              <a:defRPr/>
            </a:pPr>
            <a:endParaRPr lang="en-US" sz="2400" dirty="0">
              <a:latin typeface="Century Schoolbook" pitchFamily="18" charset="0"/>
            </a:endParaRPr>
          </a:p>
          <a:p>
            <a:pPr marL="36576" indent="0" algn="just">
              <a:buNone/>
              <a:defRPr/>
            </a:pPr>
            <a:endParaRPr lang="en-US" sz="2400" dirty="0">
              <a:latin typeface="Century Schoolbook" pitchFamily="18" charset="0"/>
            </a:endParaRPr>
          </a:p>
          <a:p>
            <a:pPr marL="36576" indent="0" algn="just">
              <a:buNone/>
              <a:defRPr/>
            </a:pPr>
            <a:endParaRPr lang="en-US" sz="2400" dirty="0">
              <a:latin typeface="Century Schoolbook" pitchFamily="18" charset="0"/>
            </a:endParaRPr>
          </a:p>
          <a:p>
            <a:pPr marL="36576" indent="0" algn="just">
              <a:buNone/>
              <a:defRPr/>
            </a:pPr>
            <a:endParaRPr lang="en-US" sz="2600" dirty="0">
              <a:solidFill>
                <a:srgbClr val="FFFF00"/>
              </a:solidFill>
              <a:latin typeface="Century Schoolbook" pitchFamily="18" charset="0"/>
            </a:endParaRPr>
          </a:p>
          <a:p>
            <a:pPr marL="36576" indent="0" algn="just">
              <a:buNone/>
              <a:defRPr/>
            </a:pPr>
            <a:endParaRPr lang="en-US" sz="2600" dirty="0">
              <a:latin typeface="Century Schoolbook" pitchFamily="18" charset="0"/>
            </a:endParaRPr>
          </a:p>
        </p:txBody>
      </p:sp>
      <p:pic>
        <p:nvPicPr>
          <p:cNvPr id="1028" name="Picture 4" descr="D:\dati\PAMELA_PB\SAMPEX_cross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303" r="6978" b="3810"/>
          <a:stretch/>
        </p:blipFill>
        <p:spPr bwMode="auto">
          <a:xfrm>
            <a:off x="4945255" y="865586"/>
            <a:ext cx="7099346" cy="579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3888026" y="3327131"/>
            <a:ext cx="5974941" cy="1987107"/>
            <a:chOff x="3888026" y="3327131"/>
            <a:chExt cx="5974941" cy="1987107"/>
          </a:xfrm>
        </p:grpSpPr>
        <p:cxnSp>
          <p:nvCxnSpPr>
            <p:cNvPr id="16" name="Connettore 1 15"/>
            <p:cNvCxnSpPr/>
            <p:nvPr/>
          </p:nvCxnSpPr>
          <p:spPr>
            <a:xfrm>
              <a:off x="6795803" y="4941450"/>
              <a:ext cx="153358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8775778" y="5314238"/>
              <a:ext cx="1087189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8329386" y="4937293"/>
              <a:ext cx="419762" cy="36790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3888026" y="3327131"/>
              <a:ext cx="612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0000"/>
                  </a:solidFill>
                  <a:latin typeface="Century Schoolbook" pitchFamily="18" charset="0"/>
                </a:rPr>
                <a:t>f*</a:t>
              </a:r>
            </a:p>
          </p:txBody>
        </p:sp>
        <p:cxnSp>
          <p:nvCxnSpPr>
            <p:cNvPr id="27" name="Connettore 2 26"/>
            <p:cNvCxnSpPr/>
            <p:nvPr/>
          </p:nvCxnSpPr>
          <p:spPr>
            <a:xfrm>
              <a:off x="4500748" y="3527186"/>
              <a:ext cx="2295055" cy="1378255"/>
            </a:xfrm>
            <a:prstGeom prst="straightConnector1">
              <a:avLst/>
            </a:prstGeom>
            <a:ln>
              <a:solidFill>
                <a:srgbClr val="012FAF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76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508848" y="-154379"/>
            <a:ext cx="9517391" cy="114300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3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5, 2018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EQ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581775" y="1238534"/>
            <a:ext cx="5372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On August 5, 2018 an </a:t>
            </a:r>
            <a:r>
              <a:rPr lang="it-IT" dirty="0" err="1" smtClean="0">
                <a:solidFill>
                  <a:srgbClr val="FF0000"/>
                </a:solidFill>
              </a:rPr>
              <a:t>earthquake</a:t>
            </a:r>
            <a:r>
              <a:rPr lang="it-IT" dirty="0" smtClean="0">
                <a:solidFill>
                  <a:srgbClr val="FF0000"/>
                </a:solidFill>
              </a:rPr>
              <a:t> strike Indonesia.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Mw</a:t>
            </a:r>
            <a:r>
              <a:rPr lang="it-IT" dirty="0" smtClean="0"/>
              <a:t>= 6.8;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λ=-8.3 °N -  </a:t>
            </a:r>
            <a:r>
              <a:rPr lang="el-GR" dirty="0" smtClean="0"/>
              <a:t>φ</a:t>
            </a:r>
            <a:r>
              <a:rPr lang="it-IT" dirty="0" smtClean="0"/>
              <a:t>=116.5 °E;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UT=11:46,34.</a:t>
            </a:r>
          </a:p>
          <a:p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19855" r="15974" b="46672"/>
          <a:stretch/>
        </p:blipFill>
        <p:spPr bwMode="auto">
          <a:xfrm>
            <a:off x="204747" y="2750295"/>
            <a:ext cx="11749127" cy="322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7081" y="961970"/>
            <a:ext cx="5499173" cy="574539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We started from a quiet period before the EQ</a:t>
            </a:r>
            <a:r>
              <a:rPr lang="en-GB" dirty="0" smtClean="0"/>
              <a:t>.</a:t>
            </a:r>
          </a:p>
          <a:p>
            <a:r>
              <a:rPr lang="en-GB" dirty="0" smtClean="0"/>
              <a:t>No Sun activity during the first 10 days of August 2018.</a:t>
            </a:r>
          </a:p>
          <a:p>
            <a:r>
              <a:rPr lang="en-GB" dirty="0" smtClean="0"/>
              <a:t>No EQ with M&gt;2.0 during the entire August 2, 2018.</a:t>
            </a:r>
          </a:p>
          <a:p>
            <a:r>
              <a:rPr lang="en-GB" dirty="0" smtClean="0"/>
              <a:t>We choose two ground stations magnetically connected with CSES footprint evaluated at the moment of the anomalous fluctuation identified.</a:t>
            </a:r>
          </a:p>
          <a:p>
            <a:r>
              <a:rPr lang="en-GB" dirty="0" smtClean="0"/>
              <a:t>We evaluated the Cross-spectra and look for possible modification of the frequency.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eigen</a:t>
            </a:r>
            <a:r>
              <a:rPr lang="en-GB" dirty="0" smtClean="0"/>
              <a:t> frequency is around 100 mHz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488" y="-190280"/>
            <a:ext cx="10515600" cy="1325563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FLR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the EQ location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dati\CSES_analysis\Sotgiu\CROSS_Quie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r="6580"/>
          <a:stretch/>
        </p:blipFill>
        <p:spPr bwMode="auto">
          <a:xfrm>
            <a:off x="5658018" y="1262537"/>
            <a:ext cx="6284607" cy="51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6222670" y="2113808"/>
            <a:ext cx="4702628" cy="49876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7500" y="1615113"/>
            <a:ext cx="5499173" cy="4500679"/>
          </a:xfrm>
        </p:spPr>
        <p:txBody>
          <a:bodyPr>
            <a:normAutofit/>
          </a:bodyPr>
          <a:lstStyle/>
          <a:p>
            <a:r>
              <a:rPr lang="en-GB" dirty="0" smtClean="0"/>
              <a:t>We made the same analysis during the EQ.</a:t>
            </a:r>
          </a:p>
          <a:p>
            <a:r>
              <a:rPr lang="en-GB" dirty="0" smtClean="0"/>
              <a:t>As expected, the </a:t>
            </a:r>
            <a:r>
              <a:rPr lang="en-GB" dirty="0" err="1" smtClean="0"/>
              <a:t>eigen</a:t>
            </a:r>
            <a:r>
              <a:rPr lang="en-GB" dirty="0" smtClean="0"/>
              <a:t>-frequency </a:t>
            </a:r>
            <a:r>
              <a:rPr lang="en-GB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(f)</a:t>
            </a:r>
            <a:r>
              <a:rPr lang="en-GB" dirty="0" smtClean="0"/>
              <a:t> is around 100 mHz (close equatorial station).</a:t>
            </a:r>
          </a:p>
          <a:p>
            <a:r>
              <a:rPr lang="en-GB" dirty="0" smtClean="0"/>
              <a:t>There are an interesting modification of </a:t>
            </a:r>
            <a:r>
              <a:rPr lang="en-GB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Around 11:48 UT, there is a collapse from 100 to 64 </a:t>
            </a:r>
            <a:r>
              <a:rPr lang="en-GB" dirty="0" err="1" smtClean="0"/>
              <a:t>mHz.</a:t>
            </a:r>
            <a:endParaRPr lang="en-GB" dirty="0" smtClean="0"/>
          </a:p>
          <a:p>
            <a:pPr marL="0" indent="0">
              <a:buNone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821576" y="0"/>
            <a:ext cx="8422013" cy="983112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FLR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EQ location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6320"/>
          <a:stretch/>
        </p:blipFill>
        <p:spPr>
          <a:xfrm>
            <a:off x="5438899" y="1266623"/>
            <a:ext cx="6543303" cy="5043431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6032583" y="2293517"/>
            <a:ext cx="49639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7759049" y="4404864"/>
            <a:ext cx="14324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7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56885" y="902525"/>
            <a:ext cx="11777815" cy="58554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We showed two EQ events in which the </a:t>
            </a:r>
            <a:r>
              <a:rPr lang="en-US" dirty="0" err="1" smtClean="0"/>
              <a:t>eigen</a:t>
            </a:r>
            <a:r>
              <a:rPr lang="en-US" dirty="0" smtClean="0"/>
              <a:t>-frequency of the magnetospheric field decreases as expected from an electro-magnetic perturbation coming from ground.</a:t>
            </a:r>
          </a:p>
          <a:p>
            <a:pPr algn="just"/>
            <a:r>
              <a:rPr lang="en-US" dirty="0"/>
              <a:t>We interpreted this FLR frequency modification as </a:t>
            </a:r>
            <a:r>
              <a:rPr lang="en-US" dirty="0" smtClean="0"/>
              <a:t>a </a:t>
            </a:r>
            <a:r>
              <a:rPr lang="en-US" dirty="0"/>
              <a:t>possible</a:t>
            </a:r>
            <a:r>
              <a:rPr lang="en-US" dirty="0" smtClean="0"/>
              <a:t> </a:t>
            </a:r>
            <a:r>
              <a:rPr lang="en-US" dirty="0"/>
              <a:t>consequence of </a:t>
            </a:r>
            <a:r>
              <a:rPr lang="en-US" dirty="0" smtClean="0"/>
              <a:t>an electromagnetic </a:t>
            </a:r>
            <a:r>
              <a:rPr lang="en-US" dirty="0"/>
              <a:t>pressure generated by the ionospheric E-layer, when perturbed by a pressure gradient associated to the atmospheric-gravity wave caused during the earthquake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We found a possible direct connection between the earthquake event and the magnetospheric field response in terms of a modification of the geometry of the field line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A</a:t>
            </a:r>
            <a:r>
              <a:rPr lang="en-US" dirty="0" smtClean="0"/>
              <a:t> possible evidence of a magnetosphere-ionosphere-lithosphere coupling has never been reported so far.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297150" y="1"/>
            <a:ext cx="6987937" cy="983112"/>
          </a:xfrm>
        </p:spPr>
        <p:txBody>
          <a:bodyPr/>
          <a:lstStyle/>
          <a:p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5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2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19599" y="2193925"/>
            <a:ext cx="4291013" cy="172561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6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END</a:t>
            </a:r>
            <a:endParaRPr lang="it-IT" sz="6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2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0075" y="2470068"/>
            <a:ext cx="10515600" cy="29231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BACK-UP </a:t>
            </a:r>
            <a:r>
              <a:rPr lang="it-IT" sz="4800" dirty="0" err="1" smtClean="0">
                <a:solidFill>
                  <a:srgbClr val="FF0000"/>
                </a:solidFill>
              </a:rPr>
              <a:t>Slides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asp.colorado.edu/home/sampex/files/2012/09/sampexlogo100-300x23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24" y="592438"/>
            <a:ext cx="3810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nssdc.gsfc.nasa.gov/nssdc_news/march96/images/13_r_parthasarathy_0396.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848" y="3541591"/>
            <a:ext cx="4763152" cy="29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1" y="7938"/>
            <a:ext cx="6236953" cy="6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SAMPEX instrument</a:t>
            </a:r>
            <a:endParaRPr lang="it-IT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013" y="807554"/>
            <a:ext cx="647500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Solar Anomalous Magnetospheric Particle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(SAMPEX)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in NASA's relatively low-budget, fast-track series of Small Explorer class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spacecraft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launched on July 3, 1992, to provide cosmic ray fluxes at the polar cap and radiation belts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bursts registered by the Proton/Electron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Telescope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PET) sub-detector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PET had</a:t>
            </a:r>
          </a:p>
          <a:p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in the range 0.4-30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channel in the range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18-270 MeV/nucleon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info can be found in Baker </a:t>
            </a:r>
            <a:r>
              <a:rPr lang="nb-N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(1993)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Cook </a:t>
            </a:r>
            <a:r>
              <a:rPr lang="nb-N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(1993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3985" y="106134"/>
            <a:ext cx="11316361" cy="1033897"/>
          </a:xfrm>
        </p:spPr>
        <p:txBody>
          <a:bodyPr/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Idea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2" y="3293713"/>
            <a:ext cx="6543455" cy="3166188"/>
          </a:xfrm>
        </p:spPr>
      </p:pic>
      <p:grpSp>
        <p:nvGrpSpPr>
          <p:cNvPr id="11" name="Gruppo 10"/>
          <p:cNvGrpSpPr/>
          <p:nvPr/>
        </p:nvGrpSpPr>
        <p:grpSpPr>
          <a:xfrm>
            <a:off x="361578" y="2034936"/>
            <a:ext cx="6523277" cy="2024365"/>
            <a:chOff x="384940" y="1818228"/>
            <a:chExt cx="6523277" cy="2024365"/>
          </a:xfrm>
        </p:grpSpPr>
        <p:sp>
          <p:nvSpPr>
            <p:cNvPr id="7" name="Arco 6"/>
            <p:cNvSpPr/>
            <p:nvPr/>
          </p:nvSpPr>
          <p:spPr>
            <a:xfrm>
              <a:off x="412246" y="1818229"/>
              <a:ext cx="6421942" cy="1886941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Arco 9"/>
            <p:cNvSpPr/>
            <p:nvPr/>
          </p:nvSpPr>
          <p:spPr>
            <a:xfrm rot="16200000">
              <a:off x="2634396" y="-431228"/>
              <a:ext cx="2024365" cy="6523277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58466" y="1268531"/>
            <a:ext cx="6523277" cy="3647029"/>
            <a:chOff x="384940" y="1818228"/>
            <a:chExt cx="6523277" cy="2024365"/>
          </a:xfrm>
        </p:grpSpPr>
        <p:sp>
          <p:nvSpPr>
            <p:cNvPr id="15" name="Arco 14"/>
            <p:cNvSpPr/>
            <p:nvPr/>
          </p:nvSpPr>
          <p:spPr>
            <a:xfrm>
              <a:off x="412246" y="1818229"/>
              <a:ext cx="6421942" cy="1886941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Arco 15"/>
            <p:cNvSpPr/>
            <p:nvPr/>
          </p:nvSpPr>
          <p:spPr>
            <a:xfrm rot="16200000">
              <a:off x="2634396" y="-431228"/>
              <a:ext cx="2024365" cy="6523277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392753" y="2323246"/>
            <a:ext cx="4273137" cy="976284"/>
            <a:chOff x="2392753" y="2323246"/>
            <a:chExt cx="4273137" cy="9762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92160">
              <a:off x="2140341" y="2751842"/>
              <a:ext cx="8001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42588">
              <a:off x="2736727" y="2661108"/>
              <a:ext cx="8001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85543" y="2575658"/>
              <a:ext cx="8001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53569">
              <a:off x="3887214" y="2638513"/>
              <a:ext cx="8001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34474">
              <a:off x="4516194" y="2695512"/>
              <a:ext cx="8001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5169968" y="2809848"/>
              <a:ext cx="14959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EM - </a:t>
              </a:r>
              <a:r>
                <a:rPr lang="it-IT" dirty="0" err="1" smtClean="0">
                  <a:solidFill>
                    <a:srgbClr val="FF0000"/>
                  </a:solidFill>
                </a:rPr>
                <a:t>Emission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Freccia in giù 23"/>
          <p:cNvSpPr/>
          <p:nvPr/>
        </p:nvSpPr>
        <p:spPr>
          <a:xfrm rot="10800000">
            <a:off x="3537955" y="1358386"/>
            <a:ext cx="295276" cy="634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3833231" y="1665603"/>
            <a:ext cx="18787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Change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of the FLR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971639" y="513755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1)</a:t>
            </a:r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6971639" y="370494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979154" y="262518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7828035" y="1259610"/>
            <a:ext cx="42125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 algn="just"/>
            <a:r>
              <a:rPr lang="en-GB" sz="2000" dirty="0" smtClean="0"/>
              <a:t>The Idea is based on three steps:</a:t>
            </a:r>
          </a:p>
          <a:p>
            <a:pPr marL="269875" indent="-269875" algn="just"/>
            <a:r>
              <a:rPr lang="en-GB" sz="2000" dirty="0" smtClean="0"/>
              <a:t>1)	The earthquake generates an AGW, propagating through the atmosphere;</a:t>
            </a:r>
          </a:p>
          <a:p>
            <a:pPr marL="269875" indent="-269875" algn="just"/>
            <a:r>
              <a:rPr lang="en-GB" sz="2000" dirty="0" smtClean="0"/>
              <a:t>2) The AGW interacts with the ionosphere generating local instability in the plasma distribution through a pressure gradient</a:t>
            </a:r>
          </a:p>
          <a:p>
            <a:pPr marL="269875" indent="-3175" algn="just"/>
            <a:r>
              <a:rPr lang="en-GB" sz="2000" dirty="0" smtClean="0"/>
              <a:t>The ionospheric plasma variation generates EM waves propagating through the magnetosphere that interact with the magnetospheric field</a:t>
            </a:r>
          </a:p>
          <a:p>
            <a:pPr marL="269875" indent="-269875" algn="just"/>
            <a:r>
              <a:rPr lang="en-GB" sz="2000" dirty="0" smtClean="0"/>
              <a:t>3) The interaction causes a FL </a:t>
            </a:r>
            <a:r>
              <a:rPr lang="en-GB" sz="2000" dirty="0" err="1" smtClean="0"/>
              <a:t>eigen</a:t>
            </a:r>
            <a:r>
              <a:rPr lang="en-GB" sz="2000" dirty="0" smtClean="0"/>
              <a:t>-frequency change.</a:t>
            </a:r>
          </a:p>
          <a:p>
            <a:pPr marL="266700" algn="just"/>
            <a:r>
              <a:rPr lang="en-GB" sz="2000" dirty="0" smtClean="0"/>
              <a:t>Since the FL is stretched, its </a:t>
            </a:r>
            <a:r>
              <a:rPr lang="en-GB" sz="2000" dirty="0" err="1" smtClean="0"/>
              <a:t>eigen</a:t>
            </a:r>
            <a:r>
              <a:rPr lang="en-GB" sz="2000" dirty="0" smtClean="0"/>
              <a:t>-frequency has to lower.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418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5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logo tor vergata whit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859"/>
          <a:stretch/>
        </p:blipFill>
        <p:spPr bwMode="auto">
          <a:xfrm>
            <a:off x="6676951" y="862472"/>
            <a:ext cx="5332147" cy="556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20"/>
          <p:cNvSpPr txBox="1"/>
          <p:nvPr/>
        </p:nvSpPr>
        <p:spPr>
          <a:xfrm>
            <a:off x="75495" y="1027450"/>
            <a:ext cx="6196363" cy="1380672"/>
          </a:xfrm>
          <a:prstGeom prst="rect">
            <a:avLst/>
          </a:prstGeom>
          <a:solidFill>
            <a:schemeClr val="bg1"/>
          </a:solidFill>
          <a:ln w="63500" cmpd="sng">
            <a:solidFill>
              <a:srgbClr val="D7375D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Time-Of-Flight</a:t>
            </a:r>
            <a:endParaRPr lang="it-IT" sz="1400" dirty="0" smtClean="0"/>
          </a:p>
          <a:p>
            <a:r>
              <a:rPr lang="it-IT" sz="1400" dirty="0" smtClean="0">
                <a:solidFill>
                  <a:srgbClr val="FF0000"/>
                </a:solidFill>
              </a:rPr>
              <a:t>plastic </a:t>
            </a:r>
            <a:r>
              <a:rPr lang="it-IT" sz="1400" dirty="0" err="1" smtClean="0">
                <a:solidFill>
                  <a:srgbClr val="FF0000"/>
                </a:solidFill>
              </a:rPr>
              <a:t>scintillators</a:t>
            </a:r>
            <a:r>
              <a:rPr lang="it-IT" sz="1400" dirty="0" smtClean="0">
                <a:solidFill>
                  <a:srgbClr val="FF0000"/>
                </a:solidFill>
              </a:rPr>
              <a:t> + PMT:</a:t>
            </a:r>
          </a:p>
          <a:p>
            <a:r>
              <a:rPr lang="it-IT" sz="1400" dirty="0" smtClean="0"/>
              <a:t>- Trigger</a:t>
            </a:r>
          </a:p>
          <a:p>
            <a:r>
              <a:rPr lang="it-IT" sz="1400" dirty="0" smtClean="0"/>
              <a:t>- Albedo </a:t>
            </a:r>
            <a:r>
              <a:rPr lang="it-IT" sz="1400" dirty="0" err="1" smtClean="0"/>
              <a:t>rejection</a:t>
            </a:r>
            <a:r>
              <a:rPr lang="it-IT" sz="1400" dirty="0" smtClean="0"/>
              <a:t>;</a:t>
            </a:r>
          </a:p>
          <a:p>
            <a:r>
              <a:rPr lang="en-US" sz="1400" dirty="0" smtClean="0"/>
              <a:t>- Mass identification up to 1 GeV;</a:t>
            </a:r>
          </a:p>
          <a:p>
            <a:r>
              <a:rPr lang="it-IT" sz="1400" dirty="0" smtClean="0"/>
              <a:t>- Charge </a:t>
            </a:r>
            <a:r>
              <a:rPr lang="it-IT" sz="1400" dirty="0" err="1" smtClean="0"/>
              <a:t>identification</a:t>
            </a:r>
            <a:r>
              <a:rPr lang="it-IT" sz="1400" dirty="0" smtClean="0"/>
              <a:t> </a:t>
            </a:r>
            <a:r>
              <a:rPr lang="it-IT" sz="1400" dirty="0" err="1" smtClean="0"/>
              <a:t>from</a:t>
            </a:r>
            <a:r>
              <a:rPr lang="it-IT" sz="1400" dirty="0" smtClean="0"/>
              <a:t> </a:t>
            </a:r>
            <a:r>
              <a:rPr lang="it-IT" sz="1400" dirty="0" err="1" smtClean="0"/>
              <a:t>dE</a:t>
            </a:r>
            <a:r>
              <a:rPr lang="it-IT" sz="1400" dirty="0" smtClean="0"/>
              <a:t>/</a:t>
            </a:r>
            <a:r>
              <a:rPr lang="it-IT" sz="1400" dirty="0" err="1" smtClean="0"/>
              <a:t>dX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11" name="CasellaDiTesto 21"/>
          <p:cNvSpPr txBox="1"/>
          <p:nvPr/>
        </p:nvSpPr>
        <p:spPr>
          <a:xfrm>
            <a:off x="75495" y="4080721"/>
            <a:ext cx="6196363" cy="1165900"/>
          </a:xfrm>
          <a:prstGeom prst="rect">
            <a:avLst/>
          </a:prstGeom>
          <a:solidFill>
            <a:schemeClr val="bg1"/>
          </a:solidFill>
          <a:ln w="63500" cmpd="sng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Electromagnetic</a:t>
            </a:r>
            <a:r>
              <a:rPr lang="it-IT" sz="1400" dirty="0" smtClean="0"/>
              <a:t> </a:t>
            </a:r>
            <a:r>
              <a:rPr lang="it-IT" sz="1400" dirty="0" err="1" smtClean="0"/>
              <a:t>calorimeter</a:t>
            </a:r>
            <a:endParaRPr lang="it-IT" sz="1400" dirty="0" smtClean="0"/>
          </a:p>
          <a:p>
            <a:r>
              <a:rPr lang="it-IT" sz="1400" dirty="0" smtClean="0">
                <a:solidFill>
                  <a:schemeClr val="accent3">
                    <a:lumMod val="75000"/>
                  </a:schemeClr>
                </a:solidFill>
              </a:rPr>
              <a:t>W/Si </a:t>
            </a:r>
            <a:r>
              <a:rPr lang="it-IT" sz="1400" dirty="0" err="1" smtClean="0">
                <a:solidFill>
                  <a:schemeClr val="accent3">
                    <a:lumMod val="75000"/>
                  </a:schemeClr>
                </a:solidFill>
              </a:rPr>
              <a:t>sampling</a:t>
            </a:r>
            <a:r>
              <a:rPr lang="it-IT" sz="1400" dirty="0" smtClean="0">
                <a:solidFill>
                  <a:schemeClr val="accent3">
                    <a:lumMod val="75000"/>
                  </a:schemeClr>
                </a:solidFill>
              </a:rPr>
              <a:t> (16.3 X</a:t>
            </a:r>
            <a:r>
              <a:rPr lang="it-IT" sz="1400" baseline="-25000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it-IT" sz="1400" dirty="0" smtClean="0">
                <a:solidFill>
                  <a:schemeClr val="accent3">
                    <a:lumMod val="75000"/>
                  </a:schemeClr>
                </a:solidFill>
              </a:rPr>
              <a:t>, 0.6 </a:t>
            </a:r>
            <a:r>
              <a:rPr lang="el-GR" sz="1400" dirty="0" smtClean="0">
                <a:solidFill>
                  <a:schemeClr val="accent3">
                    <a:lumMod val="75000"/>
                  </a:schemeClr>
                </a:solidFill>
              </a:rPr>
              <a:t>λ</a:t>
            </a:r>
            <a:r>
              <a:rPr lang="it-IT" sz="1400" baseline="-25000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it-IT" sz="14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r>
              <a:rPr lang="it-IT" sz="1400" dirty="0" smtClean="0"/>
              <a:t>- </a:t>
            </a:r>
            <a:r>
              <a:rPr lang="it-IT" sz="1400" dirty="0" err="1" smtClean="0"/>
              <a:t>Discrimination</a:t>
            </a:r>
            <a:r>
              <a:rPr lang="it-IT" sz="1400" dirty="0" smtClean="0"/>
              <a:t> </a:t>
            </a:r>
            <a:r>
              <a:rPr lang="it-IT" sz="1400" dirty="0" err="1" smtClean="0"/>
              <a:t>e+</a:t>
            </a:r>
            <a:r>
              <a:rPr lang="it-IT" sz="1400" dirty="0" smtClean="0"/>
              <a:t> / p, anti-p / e-</a:t>
            </a:r>
          </a:p>
          <a:p>
            <a:r>
              <a:rPr lang="it-IT" sz="1400" dirty="0" smtClean="0"/>
              <a:t>(</a:t>
            </a:r>
            <a:r>
              <a:rPr lang="it-IT" sz="1400" dirty="0" err="1" smtClean="0"/>
              <a:t>shower</a:t>
            </a:r>
            <a:r>
              <a:rPr lang="it-IT" sz="1400" dirty="0" smtClean="0"/>
              <a:t> </a:t>
            </a:r>
            <a:r>
              <a:rPr lang="it-IT" sz="1400" dirty="0" err="1" smtClean="0"/>
              <a:t>topology</a:t>
            </a:r>
            <a:r>
              <a:rPr lang="it-IT" sz="1400" dirty="0" smtClean="0"/>
              <a:t>)</a:t>
            </a:r>
          </a:p>
          <a:p>
            <a:r>
              <a:rPr lang="en-US" sz="1400" dirty="0" smtClean="0"/>
              <a:t>- Direct E measurement for e-,e+</a:t>
            </a:r>
            <a:endParaRPr lang="it-IT" sz="1400" dirty="0"/>
          </a:p>
        </p:txBody>
      </p:sp>
      <p:sp>
        <p:nvSpPr>
          <p:cNvPr id="12" name="CasellaDiTesto 22"/>
          <p:cNvSpPr txBox="1"/>
          <p:nvPr/>
        </p:nvSpPr>
        <p:spPr>
          <a:xfrm>
            <a:off x="75495" y="5385210"/>
            <a:ext cx="6196363" cy="951129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Neutron</a:t>
            </a:r>
            <a:r>
              <a:rPr lang="it-IT" sz="1400" dirty="0" smtClean="0"/>
              <a:t> detector</a:t>
            </a:r>
          </a:p>
          <a:p>
            <a:r>
              <a:rPr lang="it-IT" sz="1400" dirty="0" smtClean="0">
                <a:solidFill>
                  <a:srgbClr val="FF0000"/>
                </a:solidFill>
              </a:rPr>
              <a:t>3He </a:t>
            </a:r>
            <a:r>
              <a:rPr lang="it-IT" sz="1400" dirty="0" err="1" smtClean="0">
                <a:solidFill>
                  <a:srgbClr val="FF0000"/>
                </a:solidFill>
              </a:rPr>
              <a:t>tubes</a:t>
            </a:r>
            <a:r>
              <a:rPr lang="it-IT" sz="1400" dirty="0" smtClean="0">
                <a:solidFill>
                  <a:srgbClr val="FF0000"/>
                </a:solidFill>
              </a:rPr>
              <a:t> + PMT:</a:t>
            </a:r>
          </a:p>
          <a:p>
            <a:r>
              <a:rPr lang="it-IT" sz="1400" dirty="0" smtClean="0"/>
              <a:t>- </a:t>
            </a:r>
            <a:r>
              <a:rPr lang="it-IT" sz="1400" dirty="0" err="1" smtClean="0"/>
              <a:t>High-energy</a:t>
            </a:r>
            <a:r>
              <a:rPr lang="it-IT" sz="1400" dirty="0" smtClean="0"/>
              <a:t> e/h</a:t>
            </a:r>
          </a:p>
          <a:p>
            <a:r>
              <a:rPr lang="it-IT" sz="1400" dirty="0" err="1" smtClean="0"/>
              <a:t>discrimination</a:t>
            </a:r>
            <a:endParaRPr lang="it-IT" sz="1400" dirty="0"/>
          </a:p>
        </p:txBody>
      </p:sp>
      <p:sp>
        <p:nvSpPr>
          <p:cNvPr id="13" name="CasellaDiTesto 23"/>
          <p:cNvSpPr txBox="1"/>
          <p:nvPr/>
        </p:nvSpPr>
        <p:spPr>
          <a:xfrm>
            <a:off x="75495" y="2560208"/>
            <a:ext cx="6196363" cy="1380672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Spectrometer</a:t>
            </a:r>
            <a:endParaRPr lang="it-IT" sz="1400" dirty="0" smtClean="0"/>
          </a:p>
          <a:p>
            <a:r>
              <a:rPr lang="it-IT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microstrip </a:t>
            </a:r>
            <a:r>
              <a:rPr lang="it-IT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silicon</a:t>
            </a:r>
            <a:r>
              <a:rPr lang="it-IT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tracking</a:t>
            </a:r>
            <a:r>
              <a:rPr lang="it-IT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system</a:t>
            </a:r>
            <a:endParaRPr lang="it-IT" sz="1400" dirty="0" smtClean="0"/>
          </a:p>
          <a:p>
            <a:r>
              <a:rPr lang="it-IT" sz="1400" dirty="0" smtClean="0"/>
              <a:t>- </a:t>
            </a:r>
            <a:r>
              <a:rPr lang="it-IT" sz="1400" i="1" dirty="0" err="1" smtClean="0"/>
              <a:t>Magnetic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rigidity</a:t>
            </a:r>
            <a:r>
              <a:rPr lang="it-IT" sz="1400" i="1" dirty="0" smtClean="0"/>
              <a:t> </a:t>
            </a:r>
            <a:r>
              <a:rPr lang="it-IT" sz="1400" i="1" dirty="0" smtClean="0">
                <a:sym typeface="Wingdings" pitchFamily="2" charset="2"/>
              </a:rPr>
              <a:t></a:t>
            </a:r>
            <a:r>
              <a:rPr lang="it-IT" sz="1400" i="1" dirty="0" smtClean="0"/>
              <a:t> R = </a:t>
            </a:r>
            <a:r>
              <a:rPr lang="it-IT" sz="1400" i="1" dirty="0" err="1" smtClean="0"/>
              <a:t>pc</a:t>
            </a:r>
            <a:r>
              <a:rPr lang="it-IT" sz="1400" i="1" dirty="0" smtClean="0"/>
              <a:t>/</a:t>
            </a:r>
            <a:r>
              <a:rPr lang="it-IT" sz="1400" i="1" dirty="0" err="1" smtClean="0"/>
              <a:t>Ze</a:t>
            </a:r>
            <a:endParaRPr lang="it-IT" sz="1400" i="1" dirty="0" smtClean="0"/>
          </a:p>
          <a:p>
            <a:r>
              <a:rPr lang="it-IT" sz="1400" dirty="0" smtClean="0"/>
              <a:t>– </a:t>
            </a:r>
            <a:r>
              <a:rPr lang="it-IT" sz="1400" i="1" dirty="0" smtClean="0"/>
              <a:t>Charge </a:t>
            </a:r>
            <a:r>
              <a:rPr lang="it-IT" sz="1400" i="1" dirty="0" err="1" smtClean="0"/>
              <a:t>sign</a:t>
            </a:r>
            <a:endParaRPr lang="it-IT" sz="1400" i="1" dirty="0" smtClean="0"/>
          </a:p>
          <a:p>
            <a:r>
              <a:rPr lang="it-IT" sz="1400" dirty="0" smtClean="0"/>
              <a:t>– </a:t>
            </a:r>
            <a:r>
              <a:rPr lang="it-IT" sz="1400" i="1" dirty="0" smtClean="0"/>
              <a:t>Charge </a:t>
            </a:r>
            <a:r>
              <a:rPr lang="it-IT" sz="1400" i="1" dirty="0" err="1" smtClean="0"/>
              <a:t>value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from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dE</a:t>
            </a:r>
            <a:r>
              <a:rPr lang="it-IT" sz="1400" i="1" dirty="0" smtClean="0"/>
              <a:t>/</a:t>
            </a:r>
            <a:r>
              <a:rPr lang="it-IT" sz="1400" i="1" dirty="0" err="1" smtClean="0"/>
              <a:t>dx</a:t>
            </a:r>
            <a:endParaRPr lang="it-IT" sz="1400" i="1" dirty="0" smtClean="0"/>
          </a:p>
          <a:p>
            <a:r>
              <a:rPr lang="it-IT" sz="1400" dirty="0" smtClean="0"/>
              <a:t>+ </a:t>
            </a:r>
            <a:r>
              <a:rPr lang="it-IT" sz="1400" dirty="0" err="1" smtClean="0"/>
              <a:t>permanent</a:t>
            </a:r>
            <a:r>
              <a:rPr lang="it-IT" sz="1400" dirty="0" smtClean="0"/>
              <a:t> </a:t>
            </a:r>
            <a:r>
              <a:rPr lang="it-IT" sz="1400" dirty="0" err="1" smtClean="0"/>
              <a:t>magnet</a:t>
            </a:r>
            <a:endParaRPr lang="it-IT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5921" y="2576760"/>
            <a:ext cx="1816176" cy="121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http://wizard.roma2.infn.it/pamela/images/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3953" y="5442719"/>
            <a:ext cx="1495673" cy="824490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9911" y="1053501"/>
            <a:ext cx="1956549" cy="112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5921" y="4123678"/>
            <a:ext cx="1769347" cy="9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ttore 2 30"/>
          <p:cNvCxnSpPr/>
          <p:nvPr/>
        </p:nvCxnSpPr>
        <p:spPr>
          <a:xfrm>
            <a:off x="8332412" y="1389624"/>
            <a:ext cx="576064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31"/>
          <p:cNvSpPr txBox="1"/>
          <p:nvPr/>
        </p:nvSpPr>
        <p:spPr>
          <a:xfrm>
            <a:off x="8044379" y="1030737"/>
            <a:ext cx="454727" cy="36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4" name="Connettore 2 33"/>
          <p:cNvCxnSpPr/>
          <p:nvPr/>
        </p:nvCxnSpPr>
        <p:spPr>
          <a:xfrm>
            <a:off x="9004487" y="1389624"/>
            <a:ext cx="107189" cy="10164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37"/>
          <p:cNvCxnSpPr/>
          <p:nvPr/>
        </p:nvCxnSpPr>
        <p:spPr>
          <a:xfrm flipH="1">
            <a:off x="9676561" y="1461632"/>
            <a:ext cx="288032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41"/>
          <p:cNvCxnSpPr/>
          <p:nvPr/>
        </p:nvCxnSpPr>
        <p:spPr>
          <a:xfrm flipH="1">
            <a:off x="9868583" y="1389624"/>
            <a:ext cx="86409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1" y="7938"/>
            <a:ext cx="6236953" cy="6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PAMELA instrument</a:t>
            </a:r>
            <a:endParaRPr lang="it-IT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2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logo tor vergata whit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Segnaposto contenuto 19" descr="launch_satellite_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282" y="1119282"/>
            <a:ext cx="5725205" cy="5169918"/>
          </a:xfrm>
          <a:prstGeom prst="rect">
            <a:avLst/>
          </a:prstGeom>
        </p:spPr>
      </p:pic>
      <p:sp>
        <p:nvSpPr>
          <p:cNvPr id="12" name="Rettangolo 22"/>
          <p:cNvSpPr/>
          <p:nvPr/>
        </p:nvSpPr>
        <p:spPr>
          <a:xfrm>
            <a:off x="853664" y="1463358"/>
            <a:ext cx="38570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Launch on June 15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2006 on-board the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Resurs-DK1 russian satellite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5904" y="5211983"/>
            <a:ext cx="6206096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Quasi-polar and elliptical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Inclination ~70°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Altitude 300 – 600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2010 </a:t>
            </a:r>
            <a:r>
              <a:rPr lang="it-IT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circular orbit (stable @</a:t>
            </a:r>
            <a:r>
              <a:rPr lang="it-I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500 km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1" y="7938"/>
            <a:ext cx="6236953" cy="6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PAMELA Mission</a:t>
            </a:r>
            <a:endParaRPr lang="it-IT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9" y="331768"/>
            <a:ext cx="5525232" cy="846206"/>
          </a:xfrm>
          <a:prstGeom prst="rect">
            <a:avLst/>
          </a:prstGeom>
        </p:spPr>
      </p:pic>
      <p:sp>
        <p:nvSpPr>
          <p:cNvPr id="19" name="Rettangolo 22"/>
          <p:cNvSpPr/>
          <p:nvPr/>
        </p:nvSpPr>
        <p:spPr>
          <a:xfrm>
            <a:off x="3219071" y="3350616"/>
            <a:ext cx="1978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Soyuz rocket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954" y="1288523"/>
            <a:ext cx="4928493" cy="38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6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464765" y="4653136"/>
            <a:ext cx="56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SAA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4" name="Picture 3" descr="lnfjul08_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/>
          <a:stretch/>
        </p:blipFill>
        <p:spPr bwMode="auto">
          <a:xfrm>
            <a:off x="122488" y="3502192"/>
            <a:ext cx="6523137" cy="304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1" y="739900"/>
            <a:ext cx="5583403" cy="257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1" y="7938"/>
            <a:ext cx="6236953" cy="6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orbit of PAMELA</a:t>
            </a:r>
            <a:endParaRPr lang="it-IT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04936" y="1492327"/>
            <a:ext cx="49619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PAMELA had an orbit of about 90 minutes (15 orbits per day)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1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register low energy particles coming from the Sun @higher latitudes where the cutoff is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1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population accross PAELA orbit as a function of cutoff rigidity (GV)</a:t>
            </a:r>
          </a:p>
        </p:txBody>
      </p:sp>
    </p:spTree>
    <p:extLst>
      <p:ext uri="{BB962C8B-B14F-4D97-AF65-F5344CB8AC3E}">
        <p14:creationId xmlns:p14="http://schemas.microsoft.com/office/powerpoint/2010/main" val="33086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262582" y="127247"/>
            <a:ext cx="8064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Geomagnetic</a:t>
            </a:r>
            <a:r>
              <a:rPr lang="it-IT" alt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Field Line </a:t>
            </a:r>
            <a:r>
              <a:rPr lang="it-IT" altLang="it-IT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Resonances</a:t>
            </a:r>
            <a:r>
              <a:rPr lang="it-IT" alt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(FLR)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0" y="906463"/>
            <a:ext cx="6511160" cy="4559300"/>
            <a:chOff x="-478367" y="906463"/>
            <a:chExt cx="8104717" cy="4559300"/>
          </a:xfrm>
        </p:grpSpPr>
        <p:pic>
          <p:nvPicPr>
            <p:cNvPr id="141314" name="Picture 2" descr="fig_resonan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8367" y="906463"/>
              <a:ext cx="8104717" cy="455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316" name="Text Box 4"/>
            <p:cNvSpPr txBox="1">
              <a:spLocks noChangeArrowheads="1"/>
            </p:cNvSpPr>
            <p:nvPr/>
          </p:nvSpPr>
          <p:spPr bwMode="auto">
            <a:xfrm>
              <a:off x="2415516" y="1125537"/>
              <a:ext cx="1873249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400" b="1">
                  <a:latin typeface="Times New Roman" pitchFamily="18" charset="0"/>
                </a:rPr>
                <a:t>IONOSPHERE</a:t>
              </a:r>
            </a:p>
          </p:txBody>
        </p:sp>
        <p:sp>
          <p:nvSpPr>
            <p:cNvPr id="141317" name="Text Box 5"/>
            <p:cNvSpPr txBox="1">
              <a:spLocks noChangeArrowheads="1"/>
            </p:cNvSpPr>
            <p:nvPr/>
          </p:nvSpPr>
          <p:spPr bwMode="auto">
            <a:xfrm>
              <a:off x="5249419" y="1457324"/>
              <a:ext cx="167834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400" b="1">
                  <a:solidFill>
                    <a:srgbClr val="FF0000"/>
                  </a:solidFill>
                  <a:latin typeface="Times New Roman" pitchFamily="18" charset="0"/>
                </a:rPr>
                <a:t>STANDING WAVE</a:t>
              </a:r>
            </a:p>
          </p:txBody>
        </p:sp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6070850" y="1928813"/>
              <a:ext cx="150233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400" b="1">
                  <a:latin typeface="Times New Roman" pitchFamily="18" charset="0"/>
                </a:rPr>
                <a:t>COMPRESSIVE</a:t>
              </a:r>
            </a:p>
            <a:p>
              <a:pPr algn="ctr"/>
              <a:r>
                <a:rPr lang="it-IT" altLang="it-IT" sz="1400" b="1">
                  <a:latin typeface="Times New Roman" pitchFamily="18" charset="0"/>
                </a:rPr>
                <a:t>MHD WAVES</a:t>
              </a:r>
            </a:p>
          </p:txBody>
        </p:sp>
        <p:sp>
          <p:nvSpPr>
            <p:cNvPr id="141319" name="Line 7"/>
            <p:cNvSpPr>
              <a:spLocks noChangeShapeType="1"/>
            </p:cNvSpPr>
            <p:nvPr/>
          </p:nvSpPr>
          <p:spPr bwMode="auto">
            <a:xfrm flipH="1">
              <a:off x="6434668" y="2420938"/>
              <a:ext cx="38523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1320" name="Line 8"/>
            <p:cNvSpPr>
              <a:spLocks noChangeShapeType="1"/>
            </p:cNvSpPr>
            <p:nvPr/>
          </p:nvSpPr>
          <p:spPr bwMode="auto">
            <a:xfrm flipH="1">
              <a:off x="6529918" y="2493963"/>
              <a:ext cx="575733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1321" name="Line 9"/>
            <p:cNvSpPr>
              <a:spLocks noChangeShapeType="1"/>
            </p:cNvSpPr>
            <p:nvPr/>
          </p:nvSpPr>
          <p:spPr bwMode="auto">
            <a:xfrm flipH="1">
              <a:off x="2559449" y="1412874"/>
              <a:ext cx="478367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1322" name="Text Box 10"/>
            <p:cNvSpPr txBox="1">
              <a:spLocks noChangeArrowheads="1"/>
            </p:cNvSpPr>
            <p:nvPr/>
          </p:nvSpPr>
          <p:spPr bwMode="auto">
            <a:xfrm>
              <a:off x="2903143" y="1909763"/>
              <a:ext cx="349776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P</a:t>
              </a:r>
              <a:r>
                <a:rPr lang="it-IT" altLang="it-IT" sz="1500" baseline="-25000"/>
                <a:t>1</a:t>
              </a:r>
            </a:p>
          </p:txBody>
        </p:sp>
        <p:sp>
          <p:nvSpPr>
            <p:cNvPr id="141323" name="Oval 11"/>
            <p:cNvSpPr>
              <a:spLocks noChangeAspect="1" noChangeArrowheads="1"/>
            </p:cNvSpPr>
            <p:nvPr/>
          </p:nvSpPr>
          <p:spPr bwMode="auto">
            <a:xfrm>
              <a:off x="3039931" y="2241550"/>
              <a:ext cx="120651" cy="9207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1324" name="Text Box 12"/>
            <p:cNvSpPr txBox="1">
              <a:spLocks noChangeArrowheads="1"/>
            </p:cNvSpPr>
            <p:nvPr/>
          </p:nvSpPr>
          <p:spPr bwMode="auto">
            <a:xfrm>
              <a:off x="2793076" y="3943350"/>
              <a:ext cx="349776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P</a:t>
              </a:r>
              <a:r>
                <a:rPr lang="it-IT" altLang="it-IT" sz="1500" baseline="-25000"/>
                <a:t>2</a:t>
              </a:r>
            </a:p>
          </p:txBody>
        </p:sp>
        <p:sp>
          <p:nvSpPr>
            <p:cNvPr id="141325" name="Oval 13"/>
            <p:cNvSpPr>
              <a:spLocks noChangeAspect="1" noChangeArrowheads="1"/>
            </p:cNvSpPr>
            <p:nvPr/>
          </p:nvSpPr>
          <p:spPr bwMode="auto">
            <a:xfrm>
              <a:off x="2991249" y="3860800"/>
              <a:ext cx="120649" cy="9207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1326" name="Line 14"/>
            <p:cNvSpPr>
              <a:spLocks noChangeShapeType="1"/>
            </p:cNvSpPr>
            <p:nvPr/>
          </p:nvSpPr>
          <p:spPr bwMode="auto">
            <a:xfrm flipH="1">
              <a:off x="5564718" y="1773237"/>
              <a:ext cx="385233" cy="5032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1327" name="Text Box 15"/>
            <p:cNvSpPr txBox="1">
              <a:spLocks noChangeArrowheads="1"/>
            </p:cNvSpPr>
            <p:nvPr/>
          </p:nvSpPr>
          <p:spPr bwMode="auto">
            <a:xfrm>
              <a:off x="1897119" y="2900363"/>
              <a:ext cx="81798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400" b="1" dirty="0">
                  <a:latin typeface="Times New Roman" pitchFamily="18" charset="0"/>
                </a:rPr>
                <a:t>EARTH</a:t>
              </a:r>
            </a:p>
          </p:txBody>
        </p:sp>
      </p:grpSp>
      <p:sp>
        <p:nvSpPr>
          <p:cNvPr id="141328" name="Text Box 16"/>
          <p:cNvSpPr txBox="1">
            <a:spLocks noChangeArrowheads="1"/>
          </p:cNvSpPr>
          <p:nvPr/>
        </p:nvSpPr>
        <p:spPr bwMode="auto">
          <a:xfrm>
            <a:off x="8113184" y="2636839"/>
            <a:ext cx="3344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000" b="1">
                <a:latin typeface="Times New Roman" pitchFamily="18" charset="0"/>
              </a:rPr>
              <a:t>V</a:t>
            </a:r>
            <a:r>
              <a:rPr lang="it-IT" altLang="it-IT" sz="2000" b="1" baseline="-25000">
                <a:latin typeface="Times New Roman" pitchFamily="18" charset="0"/>
              </a:rPr>
              <a:t>A</a:t>
            </a:r>
            <a:r>
              <a:rPr lang="it-IT" altLang="it-IT" sz="2000">
                <a:latin typeface="Times New Roman" pitchFamily="18" charset="0"/>
              </a:rPr>
              <a:t>:  </a:t>
            </a:r>
            <a:r>
              <a:rPr lang="it-IT" altLang="it-IT" sz="2000"/>
              <a:t>Alfvén velocity</a:t>
            </a:r>
          </a:p>
        </p:txBody>
      </p:sp>
      <p:sp>
        <p:nvSpPr>
          <p:cNvPr id="141329" name="AutoShape 17"/>
          <p:cNvSpPr>
            <a:spLocks noChangeAspect="1" noChangeArrowheads="1"/>
          </p:cNvSpPr>
          <p:nvPr/>
        </p:nvSpPr>
        <p:spPr bwMode="auto">
          <a:xfrm>
            <a:off x="9552517" y="3429000"/>
            <a:ext cx="277283" cy="554038"/>
          </a:xfrm>
          <a:prstGeom prst="downArrow">
            <a:avLst>
              <a:gd name="adj1" fmla="val 50000"/>
              <a:gd name="adj2" fmla="val 6660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1330" name="Rectangle 18"/>
          <p:cNvSpPr>
            <a:spLocks noChangeArrowheads="1"/>
          </p:cNvSpPr>
          <p:nvPr/>
        </p:nvSpPr>
        <p:spPr bwMode="auto">
          <a:xfrm>
            <a:off x="7056967" y="4292600"/>
            <a:ext cx="4705351" cy="1081088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141334" name="Object 22"/>
          <p:cNvGraphicFramePr>
            <a:graphicFrameLocks noChangeAspect="1"/>
          </p:cNvGraphicFramePr>
          <p:nvPr/>
        </p:nvGraphicFramePr>
        <p:xfrm>
          <a:off x="8303684" y="1628775"/>
          <a:ext cx="3003549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4" imgW="1028520" imgH="444240" progId="Equation.3">
                  <p:embed/>
                </p:oleObj>
              </mc:Choice>
              <mc:Fallback>
                <p:oleObj name="Equation" r:id="rId4" imgW="10285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3684" y="1628775"/>
                        <a:ext cx="3003549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35" name="Rectangle 23"/>
          <p:cNvSpPr>
            <a:spLocks noChangeArrowheads="1"/>
          </p:cNvSpPr>
          <p:nvPr/>
        </p:nvSpPr>
        <p:spPr bwMode="auto">
          <a:xfrm>
            <a:off x="7920567" y="1628775"/>
            <a:ext cx="3841751" cy="1512888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141337" name="Object 25"/>
          <p:cNvGraphicFramePr>
            <a:graphicFrameLocks noChangeAspect="1"/>
          </p:cNvGraphicFramePr>
          <p:nvPr/>
        </p:nvGraphicFramePr>
        <p:xfrm>
          <a:off x="7247467" y="4292600"/>
          <a:ext cx="4362451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6" imgW="1498320" imgH="457200" progId="Equation.3">
                  <p:embed/>
                </p:oleObj>
              </mc:Choice>
              <mc:Fallback>
                <p:oleObj name="Equation" r:id="rId6" imgW="1498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7467" y="4292600"/>
                        <a:ext cx="4362451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32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spacer_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84" y="193676"/>
            <a:ext cx="1113367" cy="8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 flipH="1" flipV="1">
            <a:off x="6682317" y="5702300"/>
            <a:ext cx="2455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it-IT" altLang="it-IT" sz="1400">
              <a:latin typeface="Comic Sans MS" pitchFamily="66" charset="0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112434" y="514667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sz="2400">
              <a:latin typeface="Times New Roman" pitchFamily="18" charset="0"/>
            </a:endParaRPr>
          </a:p>
        </p:txBody>
      </p:sp>
      <p:pic>
        <p:nvPicPr>
          <p:cNvPr id="148485" name="Picture 5" descr="spacer_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8" y="0"/>
            <a:ext cx="1113367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6" name="Text Box 6"/>
          <p:cNvSpPr txBox="1">
            <a:spLocks noChangeArrowheads="1"/>
          </p:cNvSpPr>
          <p:nvPr/>
        </p:nvSpPr>
        <p:spPr bwMode="auto">
          <a:xfrm flipH="1" flipV="1">
            <a:off x="1598084" y="7412038"/>
            <a:ext cx="2455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it-IT" altLang="it-IT" sz="1400">
              <a:latin typeface="Comic Sans MS" pitchFamily="66" charset="0"/>
            </a:endParaRP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 flipH="1" flipV="1">
            <a:off x="6682317" y="7092950"/>
            <a:ext cx="2455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it-IT" altLang="it-IT" sz="1400">
              <a:latin typeface="Comic Sans MS" pitchFamily="66" charset="0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2112434" y="653732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148489" name="Line 9"/>
          <p:cNvSpPr>
            <a:spLocks noChangeShapeType="1"/>
          </p:cNvSpPr>
          <p:nvPr/>
        </p:nvSpPr>
        <p:spPr bwMode="auto">
          <a:xfrm flipV="1">
            <a:off x="6191251" y="3667125"/>
            <a:ext cx="673100" cy="431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5743285" y="265906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1419246" y="-112821"/>
            <a:ext cx="9369489" cy="12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alt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GRADIENT METHOD FOR DETECTING FIELD LINE RESONANCES</a:t>
            </a:r>
          </a:p>
          <a:p>
            <a:pPr algn="ctr">
              <a:lnSpc>
                <a:spcPct val="130000"/>
              </a:lnSpc>
            </a:pPr>
            <a:r>
              <a:rPr lang="it-IT" alt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GROUND-BASED ULF MEASUREMENTS</a:t>
            </a:r>
          </a:p>
        </p:txBody>
      </p:sp>
      <p:sp>
        <p:nvSpPr>
          <p:cNvPr id="148492" name="Text Box 12"/>
          <p:cNvSpPr txBox="1">
            <a:spLocks noChangeArrowheads="1"/>
          </p:cNvSpPr>
          <p:nvPr/>
        </p:nvSpPr>
        <p:spPr bwMode="auto">
          <a:xfrm>
            <a:off x="9199801" y="5540375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6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8493" name="Text Box 13"/>
          <p:cNvSpPr txBox="1">
            <a:spLocks noChangeArrowheads="1"/>
          </p:cNvSpPr>
          <p:nvPr/>
        </p:nvSpPr>
        <p:spPr bwMode="auto">
          <a:xfrm>
            <a:off x="7171267" y="1146969"/>
            <a:ext cx="4952011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altLang="it-IT" sz="1500" b="1" dirty="0"/>
              <a:t>FREQUENCY RESPONSE OF TWO OSCILLATORS</a:t>
            </a:r>
          </a:p>
        </p:txBody>
      </p:sp>
      <p:sp>
        <p:nvSpPr>
          <p:cNvPr id="148494" name="Text Box 14"/>
          <p:cNvSpPr txBox="1">
            <a:spLocks noChangeArrowheads="1"/>
          </p:cNvSpPr>
          <p:nvPr/>
        </p:nvSpPr>
        <p:spPr bwMode="auto">
          <a:xfrm>
            <a:off x="527051" y="6021388"/>
            <a:ext cx="5856816" cy="65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it-IT" altLang="it-IT" sz="1400" b="1" dirty="0" err="1"/>
              <a:t>Resonance</a:t>
            </a:r>
            <a:r>
              <a:rPr lang="it-IT" altLang="it-IT" sz="1400" b="1" dirty="0"/>
              <a:t> </a:t>
            </a:r>
            <a:r>
              <a:rPr lang="it-IT" altLang="it-IT" sz="1400" b="1" dirty="0" err="1"/>
              <a:t>frequency</a:t>
            </a:r>
            <a:r>
              <a:rPr lang="it-IT" altLang="it-IT" sz="1400" b="1" dirty="0"/>
              <a:t> </a:t>
            </a:r>
            <a:r>
              <a:rPr lang="it-IT" altLang="it-IT" sz="1400" b="1" dirty="0" err="1"/>
              <a:t>at</a:t>
            </a:r>
            <a:r>
              <a:rPr lang="it-IT" altLang="it-IT" sz="1400" b="1" dirty="0"/>
              <a:t> the middle </a:t>
            </a:r>
            <a:r>
              <a:rPr lang="it-IT" altLang="it-IT" sz="1400" b="1" dirty="0" err="1"/>
              <a:t>point</a:t>
            </a:r>
            <a:r>
              <a:rPr lang="it-IT" altLang="it-IT" sz="1400" b="1" dirty="0"/>
              <a:t>.</a:t>
            </a:r>
          </a:p>
          <a:p>
            <a:pPr algn="just">
              <a:lnSpc>
                <a:spcPct val="130000"/>
              </a:lnSpc>
            </a:pPr>
            <a:r>
              <a:rPr lang="it-IT" altLang="it-IT" sz="1400" b="1" dirty="0" err="1"/>
              <a:t>Identified</a:t>
            </a:r>
            <a:r>
              <a:rPr lang="it-IT" altLang="it-IT" sz="1400" b="1" dirty="0"/>
              <a:t> by a maximum in the </a:t>
            </a:r>
            <a:r>
              <a:rPr lang="it-IT" altLang="it-IT" sz="1400" b="1" dirty="0" err="1"/>
              <a:t>phase</a:t>
            </a:r>
            <a:r>
              <a:rPr lang="it-IT" altLang="it-IT" sz="1400" b="1" dirty="0"/>
              <a:t> </a:t>
            </a:r>
            <a:r>
              <a:rPr lang="it-IT" altLang="it-IT" sz="1400" b="1" dirty="0" err="1"/>
              <a:t>difference</a:t>
            </a:r>
            <a:endParaRPr lang="it-IT" altLang="it-IT" sz="1400" b="1" dirty="0"/>
          </a:p>
        </p:txBody>
      </p:sp>
      <p:sp>
        <p:nvSpPr>
          <p:cNvPr id="148495" name="Line 15"/>
          <p:cNvSpPr>
            <a:spLocks noChangeShapeType="1"/>
          </p:cNvSpPr>
          <p:nvPr/>
        </p:nvSpPr>
        <p:spPr bwMode="auto">
          <a:xfrm>
            <a:off x="8976785" y="1341438"/>
            <a:ext cx="383116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496" name="Line 16"/>
          <p:cNvSpPr>
            <a:spLocks noChangeShapeType="1"/>
          </p:cNvSpPr>
          <p:nvPr/>
        </p:nvSpPr>
        <p:spPr bwMode="auto">
          <a:xfrm>
            <a:off x="8879418" y="1268413"/>
            <a:ext cx="28998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143933" y="1414732"/>
            <a:ext cx="5166824" cy="3260526"/>
            <a:chOff x="143933" y="1058452"/>
            <a:chExt cx="5166824" cy="3260526"/>
          </a:xfrm>
        </p:grpSpPr>
        <p:sp>
          <p:nvSpPr>
            <p:cNvPr id="148497" name="Line 17"/>
            <p:cNvSpPr>
              <a:spLocks noChangeShapeType="1"/>
            </p:cNvSpPr>
            <p:nvPr/>
          </p:nvSpPr>
          <p:spPr bwMode="auto">
            <a:xfrm>
              <a:off x="143933" y="3795301"/>
              <a:ext cx="28998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8498" name="Line 18"/>
            <p:cNvSpPr>
              <a:spLocks noChangeShapeType="1"/>
            </p:cNvSpPr>
            <p:nvPr/>
          </p:nvSpPr>
          <p:spPr bwMode="auto">
            <a:xfrm>
              <a:off x="143933" y="4155663"/>
              <a:ext cx="289984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8499" name="Text Box 19"/>
            <p:cNvSpPr txBox="1">
              <a:spLocks noChangeArrowheads="1"/>
            </p:cNvSpPr>
            <p:nvPr/>
          </p:nvSpPr>
          <p:spPr bwMode="auto">
            <a:xfrm>
              <a:off x="635438" y="3650838"/>
              <a:ext cx="467531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400" b="1" dirty="0" err="1">
                  <a:solidFill>
                    <a:srgbClr val="FF0000"/>
                  </a:solidFill>
                </a:rPr>
                <a:t>Higher</a:t>
              </a:r>
              <a:r>
                <a:rPr lang="it-IT" altLang="it-IT" sz="1400" b="1" dirty="0">
                  <a:solidFill>
                    <a:srgbClr val="FF0000"/>
                  </a:solidFill>
                </a:rPr>
                <a:t> </a:t>
              </a:r>
              <a:r>
                <a:rPr lang="it-IT" altLang="it-IT" sz="1400" b="1" dirty="0" err="1">
                  <a:solidFill>
                    <a:srgbClr val="FF0000"/>
                  </a:solidFill>
                </a:rPr>
                <a:t>latitude</a:t>
              </a:r>
              <a:r>
                <a:rPr lang="it-IT" altLang="it-IT" sz="1400" b="1" dirty="0">
                  <a:solidFill>
                    <a:srgbClr val="FF0000"/>
                  </a:solidFill>
                </a:rPr>
                <a:t> </a:t>
              </a:r>
              <a:r>
                <a:rPr lang="it-IT" altLang="it-IT" sz="1400" b="1" dirty="0" err="1">
                  <a:solidFill>
                    <a:srgbClr val="FF0000"/>
                  </a:solidFill>
                </a:rPr>
                <a:t>field</a:t>
              </a:r>
              <a:r>
                <a:rPr lang="it-IT" altLang="it-IT" sz="1400" b="1" dirty="0">
                  <a:solidFill>
                    <a:srgbClr val="FF0000"/>
                  </a:solidFill>
                </a:rPr>
                <a:t> line </a:t>
              </a:r>
              <a:r>
                <a:rPr lang="it-IT" altLang="it-IT" sz="1400" b="1" dirty="0">
                  <a:solidFill>
                    <a:srgbClr val="FF0000"/>
                  </a:solidFill>
                  <a:cs typeface="Arial" charset="0"/>
                </a:rPr>
                <a:t>→</a:t>
              </a:r>
              <a:r>
                <a:rPr lang="it-IT" altLang="it-IT" sz="1400" b="1" dirty="0">
                  <a:solidFill>
                    <a:srgbClr val="FF0000"/>
                  </a:solidFill>
                </a:rPr>
                <a:t>  Lower </a:t>
              </a:r>
              <a:r>
                <a:rPr lang="it-IT" altLang="it-IT" sz="1400" b="1" dirty="0" err="1">
                  <a:solidFill>
                    <a:srgbClr val="FF0000"/>
                  </a:solidFill>
                </a:rPr>
                <a:t>resonance</a:t>
              </a:r>
              <a:r>
                <a:rPr lang="it-IT" altLang="it-IT" sz="1400" b="1" dirty="0">
                  <a:solidFill>
                    <a:srgbClr val="FF0000"/>
                  </a:solidFill>
                </a:rPr>
                <a:t> </a:t>
              </a:r>
              <a:r>
                <a:rPr lang="it-IT" altLang="it-IT" sz="1400" b="1" dirty="0" err="1">
                  <a:solidFill>
                    <a:srgbClr val="FF0000"/>
                  </a:solidFill>
                </a:rPr>
                <a:t>frequency</a:t>
              </a:r>
              <a:r>
                <a:rPr lang="it-IT" altLang="it-IT" sz="1400" b="1" dirty="0">
                  <a:solidFill>
                    <a:srgbClr val="FF0000"/>
                  </a:solidFill>
                </a:rPr>
                <a:t> ( </a:t>
              </a:r>
              <a:r>
                <a:rPr lang="it-IT" altLang="it-IT" sz="1400" b="1" dirty="0" err="1">
                  <a:solidFill>
                    <a:srgbClr val="FF0000"/>
                  </a:solidFill>
                </a:rPr>
                <a:t>f</a:t>
              </a:r>
              <a:r>
                <a:rPr lang="it-IT" altLang="it-IT" sz="1400" b="1" baseline="-25000" dirty="0" err="1">
                  <a:solidFill>
                    <a:srgbClr val="FF0000"/>
                  </a:solidFill>
                </a:rPr>
                <a:t>N</a:t>
              </a:r>
              <a:r>
                <a:rPr lang="it-IT" altLang="it-IT" sz="1400" b="1" baseline="-25000" dirty="0">
                  <a:solidFill>
                    <a:srgbClr val="FF0000"/>
                  </a:solidFill>
                </a:rPr>
                <a:t> </a:t>
              </a:r>
              <a:r>
                <a:rPr lang="it-IT" altLang="it-IT" sz="1400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48500" name="Text Box 20"/>
            <p:cNvSpPr txBox="1">
              <a:spLocks noChangeArrowheads="1"/>
            </p:cNvSpPr>
            <p:nvPr/>
          </p:nvSpPr>
          <p:spPr bwMode="auto">
            <a:xfrm>
              <a:off x="640309" y="4011201"/>
              <a:ext cx="465287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400" b="1" dirty="0">
                  <a:solidFill>
                    <a:srgbClr val="0000FF"/>
                  </a:solidFill>
                </a:rPr>
                <a:t>Lower </a:t>
              </a:r>
              <a:r>
                <a:rPr lang="it-IT" altLang="it-IT" sz="1400" b="1" dirty="0" err="1">
                  <a:solidFill>
                    <a:srgbClr val="0000FF"/>
                  </a:solidFill>
                </a:rPr>
                <a:t>latitude</a:t>
              </a:r>
              <a:r>
                <a:rPr lang="it-IT" altLang="it-IT" sz="1400" b="1" dirty="0">
                  <a:solidFill>
                    <a:srgbClr val="0000FF"/>
                  </a:solidFill>
                </a:rPr>
                <a:t> </a:t>
              </a:r>
              <a:r>
                <a:rPr lang="it-IT" altLang="it-IT" sz="1400" b="1" dirty="0" err="1">
                  <a:solidFill>
                    <a:srgbClr val="0000FF"/>
                  </a:solidFill>
                </a:rPr>
                <a:t>field</a:t>
              </a:r>
              <a:r>
                <a:rPr lang="it-IT" altLang="it-IT" sz="1400" b="1" dirty="0">
                  <a:solidFill>
                    <a:srgbClr val="0000FF"/>
                  </a:solidFill>
                </a:rPr>
                <a:t> line </a:t>
              </a:r>
              <a:r>
                <a:rPr lang="it-IT" altLang="it-IT" sz="1400" b="1" dirty="0">
                  <a:solidFill>
                    <a:srgbClr val="0000FF"/>
                  </a:solidFill>
                  <a:cs typeface="Arial" charset="0"/>
                </a:rPr>
                <a:t>→ </a:t>
              </a:r>
              <a:r>
                <a:rPr lang="it-IT" altLang="it-IT" sz="1400" b="1" dirty="0">
                  <a:solidFill>
                    <a:srgbClr val="0000FF"/>
                  </a:solidFill>
                </a:rPr>
                <a:t> </a:t>
              </a:r>
              <a:r>
                <a:rPr lang="it-IT" altLang="it-IT" sz="1400" b="1" dirty="0" err="1">
                  <a:solidFill>
                    <a:srgbClr val="0000FF"/>
                  </a:solidFill>
                </a:rPr>
                <a:t>Higher</a:t>
              </a:r>
              <a:r>
                <a:rPr lang="it-IT" altLang="it-IT" sz="1400" b="1" dirty="0">
                  <a:solidFill>
                    <a:srgbClr val="0000FF"/>
                  </a:solidFill>
                </a:rPr>
                <a:t> </a:t>
              </a:r>
              <a:r>
                <a:rPr lang="it-IT" altLang="it-IT" sz="1400" b="1" dirty="0" err="1">
                  <a:solidFill>
                    <a:srgbClr val="0000FF"/>
                  </a:solidFill>
                </a:rPr>
                <a:t>resonance</a:t>
              </a:r>
              <a:r>
                <a:rPr lang="it-IT" altLang="it-IT" sz="1400" b="1" dirty="0">
                  <a:solidFill>
                    <a:srgbClr val="0000FF"/>
                  </a:solidFill>
                </a:rPr>
                <a:t> </a:t>
              </a:r>
              <a:r>
                <a:rPr lang="it-IT" altLang="it-IT" sz="1400" b="1" dirty="0" err="1">
                  <a:solidFill>
                    <a:srgbClr val="0000FF"/>
                  </a:solidFill>
                </a:rPr>
                <a:t>frequency</a:t>
              </a:r>
              <a:r>
                <a:rPr lang="it-IT" altLang="it-IT" sz="1400" b="1" dirty="0">
                  <a:solidFill>
                    <a:srgbClr val="0000FF"/>
                  </a:solidFill>
                </a:rPr>
                <a:t> ( </a:t>
              </a:r>
              <a:r>
                <a:rPr lang="it-IT" altLang="it-IT" sz="1400" b="1" dirty="0" err="1">
                  <a:solidFill>
                    <a:srgbClr val="0000FF"/>
                  </a:solidFill>
                </a:rPr>
                <a:t>f</a:t>
              </a:r>
              <a:r>
                <a:rPr lang="it-IT" altLang="it-IT" sz="1400" b="1" baseline="-25000" dirty="0" err="1">
                  <a:solidFill>
                    <a:srgbClr val="0000FF"/>
                  </a:solidFill>
                </a:rPr>
                <a:t>S</a:t>
              </a:r>
              <a:r>
                <a:rPr lang="it-IT" altLang="it-IT" sz="1400" b="1" baseline="-25000" dirty="0">
                  <a:solidFill>
                    <a:srgbClr val="0000FF"/>
                  </a:solidFill>
                </a:rPr>
                <a:t> </a:t>
              </a:r>
              <a:r>
                <a:rPr lang="it-IT" altLang="it-IT" sz="1400" b="1" dirty="0">
                  <a:solidFill>
                    <a:srgbClr val="0000FF"/>
                  </a:solidFill>
                </a:rPr>
                <a:t>)</a:t>
              </a: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76996" y="1058452"/>
              <a:ext cx="3493420" cy="2454275"/>
              <a:chOff x="276995" y="1052514"/>
              <a:chExt cx="4362449" cy="2454275"/>
            </a:xfrm>
          </p:grpSpPr>
          <p:pic>
            <p:nvPicPr>
              <p:cNvPr id="148501" name="Picture 21" descr="fig_gradient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995" y="1052514"/>
                <a:ext cx="4362449" cy="2454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8502" name="Text Box 22"/>
              <p:cNvSpPr txBox="1">
                <a:spLocks noChangeArrowheads="1"/>
              </p:cNvSpPr>
              <p:nvPr/>
            </p:nvSpPr>
            <p:spPr bwMode="auto">
              <a:xfrm>
                <a:off x="1404510" y="2060575"/>
                <a:ext cx="61093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E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EARTH</a:t>
                </a:r>
              </a:p>
            </p:txBody>
          </p:sp>
          <p:sp>
            <p:nvSpPr>
              <p:cNvPr id="148503" name="Text Box 23"/>
              <p:cNvSpPr txBox="1">
                <a:spLocks noChangeArrowheads="1"/>
              </p:cNvSpPr>
              <p:nvPr/>
            </p:nvSpPr>
            <p:spPr bwMode="auto">
              <a:xfrm>
                <a:off x="1591764" y="3141663"/>
                <a:ext cx="1540293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E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400"/>
                  <a:t>Separation: 1° - 3°</a:t>
                </a:r>
                <a:r>
                  <a:rPr lang="it-IT" altLang="it-IT" sz="1400">
                    <a:solidFill>
                      <a:schemeClr val="accent2"/>
                    </a:solidFill>
                  </a:rPr>
                  <a:t> </a:t>
                </a:r>
              </a:p>
            </p:txBody>
          </p:sp>
          <p:sp>
            <p:nvSpPr>
              <p:cNvPr id="148504" name="Text Box 24"/>
              <p:cNvSpPr txBox="1">
                <a:spLocks noChangeArrowheads="1"/>
              </p:cNvSpPr>
              <p:nvPr/>
            </p:nvSpPr>
            <p:spPr bwMode="auto">
              <a:xfrm>
                <a:off x="2154524" y="1412875"/>
                <a:ext cx="28565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E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>
                    <a:solidFill>
                      <a:srgbClr val="FF0000"/>
                    </a:solidFill>
                  </a:rPr>
                  <a:t>N</a:t>
                </a:r>
              </a:p>
            </p:txBody>
          </p:sp>
          <p:sp>
            <p:nvSpPr>
              <p:cNvPr id="148505" name="Text Box 25"/>
              <p:cNvSpPr txBox="1">
                <a:spLocks noChangeArrowheads="1"/>
              </p:cNvSpPr>
              <p:nvPr/>
            </p:nvSpPr>
            <p:spPr bwMode="auto">
              <a:xfrm>
                <a:off x="2451526" y="1628775"/>
                <a:ext cx="256801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E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>
                    <a:solidFill>
                      <a:schemeClr val="accent2"/>
                    </a:solidFill>
                  </a:rPr>
                  <a:t>S</a:t>
                </a:r>
              </a:p>
            </p:txBody>
          </p:sp>
        </p:grpSp>
      </p:grpSp>
      <p:sp>
        <p:nvSpPr>
          <p:cNvPr id="148506" name="Line 26"/>
          <p:cNvSpPr>
            <a:spLocks noChangeShapeType="1"/>
          </p:cNvSpPr>
          <p:nvPr/>
        </p:nvSpPr>
        <p:spPr bwMode="auto">
          <a:xfrm>
            <a:off x="6191250" y="5157788"/>
            <a:ext cx="3553883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8507" name="Text Box 27"/>
          <p:cNvSpPr txBox="1">
            <a:spLocks noChangeArrowheads="1"/>
          </p:cNvSpPr>
          <p:nvPr/>
        </p:nvSpPr>
        <p:spPr bwMode="auto">
          <a:xfrm>
            <a:off x="1949263" y="5516564"/>
            <a:ext cx="29234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000" dirty="0">
                <a:solidFill>
                  <a:srgbClr val="FF0000"/>
                </a:solidFill>
              </a:rPr>
              <a:t>CROSS-PHASE TECHNIQUE</a:t>
            </a:r>
          </a:p>
        </p:txBody>
      </p:sp>
      <p:pic>
        <p:nvPicPr>
          <p:cNvPr id="148508" name="Picture 28" descr="oscillatore_forzato_IH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88" y="1636817"/>
            <a:ext cx="4524499" cy="50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509" name="Line 29"/>
          <p:cNvSpPr>
            <a:spLocks noChangeShapeType="1"/>
          </p:cNvSpPr>
          <p:nvPr/>
        </p:nvSpPr>
        <p:spPr bwMode="auto">
          <a:xfrm flipV="1">
            <a:off x="6383868" y="6165850"/>
            <a:ext cx="3157956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8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3" grpId="0"/>
      <p:bldP spid="148494" grpId="0" animBg="1"/>
      <p:bldP spid="148494" grpId="1" animBg="1"/>
      <p:bldP spid="148507" grpId="0"/>
      <p:bldP spid="1485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8" name="Picture 6" descr="cst_rnc_2003_26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r="5826" b="52338"/>
          <a:stretch/>
        </p:blipFill>
        <p:spPr bwMode="auto">
          <a:xfrm>
            <a:off x="1496291" y="1476822"/>
            <a:ext cx="9702140" cy="35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2471057" y="163328"/>
            <a:ext cx="7445436" cy="64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t-IT" altLang="it-I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it-IT" alt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FLR </a:t>
            </a:r>
            <a:r>
              <a:rPr lang="it-IT" altLang="it-I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r>
              <a:rPr lang="it-IT" alt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middle </a:t>
            </a:r>
            <a:r>
              <a:rPr lang="it-IT" altLang="it-I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it-IT" alt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1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5914" y="1081132"/>
            <a:ext cx="112578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cs typeface="Times New Roman" panose="02020603050405020304" pitchFamily="18" charset="0"/>
              </a:rPr>
              <a:t>Particle Bursts (PB)  have been registered by many satellites in recent years (GAMMA-1, ARINA &amp; SAMPEX, etc..)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cs typeface="Times New Roman" panose="02020603050405020304" pitchFamily="18" charset="0"/>
              </a:rPr>
              <a:t>Mostly electrons/protons precipitating from Van Allen Belts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cs typeface="Times New Roman" panose="02020603050405020304" pitchFamily="18" charset="0"/>
              </a:rPr>
              <a:t>Shape &amp; duration are peculiar </a:t>
            </a:r>
            <a:r>
              <a:rPr lang="it-IT" sz="20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 depending on their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Transmitters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Solar Energetic Particles (SEPs) during solar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Earthquakes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Discriminate between sources is impossible by considering only Energetic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We need a way to distinguish from internal sources (i.e. Earthquakes) and external sources (SEPs etc)</a:t>
            </a:r>
            <a:endParaRPr lang="it-IT" sz="2000" b="1" dirty="0" smtClean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it-IT" sz="2000" dirty="0" smtClean="0"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2428505" y="63289"/>
            <a:ext cx="6236953" cy="6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Particle bursts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138446"/>
            <a:ext cx="48961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cs typeface="Times New Roman" panose="02020603050405020304" pitchFamily="18" charset="0"/>
              </a:rPr>
              <a:t>Solar flares are sudden explosions that happen in the solar corona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cs typeface="Times New Roman" panose="02020603050405020304" pitchFamily="18" charset="0"/>
              </a:rPr>
              <a:t>They can emit Solar Energetic Particles (SEPs) with energies up-to 1 GeV and being associated with Coronal Mass Ejections (CMEs)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CMEs are bubbles of plasma with an embedded magnetic field that travel along the interplanetary space </a:t>
            </a:r>
            <a:endParaRPr lang="en-GB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0" y="577274"/>
            <a:ext cx="4896105" cy="2454604"/>
            <a:chOff x="622927" y="570722"/>
            <a:chExt cx="4896105" cy="2454604"/>
          </a:xfrm>
        </p:grpSpPr>
        <p:pic>
          <p:nvPicPr>
            <p:cNvPr id="7" name="Picture 5" descr="http://3.bp.blogspot.com/-QF2AOZMAKFk/Tx7GUrpDj-I/AAAAAAAAAdo/s1MLa2NCz9c/s1600/solar+flare_tryptich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27" y="577274"/>
              <a:ext cx="4896105" cy="2448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18497" y="570722"/>
              <a:ext cx="1457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SOLAR FLARE</a:t>
              </a:r>
              <a:endParaRPr lang="it-IT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390572" y="845978"/>
              <a:ext cx="0" cy="50405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ame 9"/>
            <p:cNvSpPr/>
            <p:nvPr/>
          </p:nvSpPr>
          <p:spPr>
            <a:xfrm>
              <a:off x="817315" y="1422042"/>
              <a:ext cx="1152128" cy="1152128"/>
            </a:xfrm>
            <a:prstGeom prst="frame">
              <a:avLst>
                <a:gd name="adj1" fmla="val 59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1" name="Frame 10"/>
            <p:cNvSpPr/>
            <p:nvPr/>
          </p:nvSpPr>
          <p:spPr>
            <a:xfrm>
              <a:off x="2446689" y="1350034"/>
              <a:ext cx="1152128" cy="1152128"/>
            </a:xfrm>
            <a:prstGeom prst="frame">
              <a:avLst>
                <a:gd name="adj1" fmla="val 59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2" name="Frame 11"/>
            <p:cNvSpPr/>
            <p:nvPr/>
          </p:nvSpPr>
          <p:spPr>
            <a:xfrm>
              <a:off x="4174881" y="1422042"/>
              <a:ext cx="1152128" cy="1152128"/>
            </a:xfrm>
            <a:prstGeom prst="frame">
              <a:avLst>
                <a:gd name="adj1" fmla="val 59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6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0" y="21042"/>
            <a:ext cx="6236953" cy="5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Solar Events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Large-Flare-and-Coronal-Mass-Ejection-_CME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0250" y="2104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4194666" y="4167740"/>
            <a:ext cx="948269" cy="1806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21831" y="738585"/>
            <a:ext cx="10357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cs typeface="Times New Roman" panose="02020603050405020304" pitchFamily="18" charset="0"/>
              </a:rPr>
              <a:t>Sudden increase in particle counts from PAMELA in the low energy channels  </a:t>
            </a:r>
            <a:endParaRPr lang="it-IT" sz="2000" dirty="0">
              <a:cs typeface="Times New Roman" panose="02020603050405020304" pitchFamily="18" charset="0"/>
            </a:endParaRPr>
          </a:p>
        </p:txBody>
      </p:sp>
      <p:sp>
        <p:nvSpPr>
          <p:cNvPr id="16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1964020" y="7937"/>
            <a:ext cx="9178938" cy="73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PB from solar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vents as seen by PAMELA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20" y="3923596"/>
            <a:ext cx="8545867" cy="2806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20" y="1182653"/>
            <a:ext cx="5950893" cy="26508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00711" y="1540846"/>
            <a:ext cx="13853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bursts</a:t>
            </a:r>
            <a:endParaRPr lang="it-IT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92053" y="1809288"/>
            <a:ext cx="0" cy="370169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13991" y="4436446"/>
            <a:ext cx="13853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bursts</a:t>
            </a:r>
            <a:endParaRPr lang="it-IT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4194666" y="4167740"/>
            <a:ext cx="948269" cy="1806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10" descr="https://cerntruth.files.wordpress.com/2014/08/strange2.jpg"/>
          <p:cNvSpPr>
            <a:spLocks noChangeAspect="1" noChangeArrowheads="1"/>
          </p:cNvSpPr>
          <p:nvPr/>
        </p:nvSpPr>
        <p:spPr bwMode="auto">
          <a:xfrm>
            <a:off x="2250375" y="43562"/>
            <a:ext cx="8046720" cy="6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PB from earthquakes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cses.roma2.infn.it/system/files/pictures/grafici%20heri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5" y="3868470"/>
            <a:ext cx="10764560" cy="28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8961" y="597830"/>
            <a:ext cx="1109299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Anomalous </a:t>
            </a:r>
            <a:r>
              <a:rPr lang="en-US" sz="2000" dirty="0">
                <a:cs typeface="Times New Roman" panose="02020603050405020304" pitchFamily="18" charset="0"/>
              </a:rPr>
              <a:t>increase of low-energy electron and proton counting rate was observed several hours before the occurrence of moderate and large-magnitude </a:t>
            </a:r>
            <a:r>
              <a:rPr lang="en-US" sz="2000" dirty="0" smtClean="0">
                <a:cs typeface="Times New Roman" panose="02020603050405020304" pitchFamily="18" charset="0"/>
              </a:rPr>
              <a:t>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A </a:t>
            </a:r>
            <a:r>
              <a:rPr lang="en-US" sz="2000" dirty="0">
                <a:cs typeface="Times New Roman" panose="02020603050405020304" pitchFamily="18" charset="0"/>
              </a:rPr>
              <a:t>spatial and temporal statistical correlation between seismic activity and the charged particle precipitation from the lower limit of the Van Allen radiation belts </a:t>
            </a:r>
            <a:r>
              <a:rPr lang="en-US" sz="2000" dirty="0" smtClean="0">
                <a:cs typeface="Times New Roman" panose="02020603050405020304" pitchFamily="18" charset="0"/>
              </a:rPr>
              <a:t>has been reported [</a:t>
            </a:r>
            <a:r>
              <a:rPr lang="it-IT" sz="2000" dirty="0" err="1" smtClean="0"/>
              <a:t>Aleksandrin</a:t>
            </a:r>
            <a:r>
              <a:rPr lang="it-IT" sz="2000" dirty="0" smtClean="0"/>
              <a:t>, 2008; </a:t>
            </a:r>
            <a:r>
              <a:rPr lang="it-IT" sz="2000" dirty="0" err="1" smtClean="0"/>
              <a:t>Sgrigna</a:t>
            </a:r>
            <a:r>
              <a:rPr lang="it-IT" sz="2000" dirty="0" smtClean="0"/>
              <a:t> 2005; </a:t>
            </a:r>
            <a:r>
              <a:rPr lang="it-IT" sz="2000" dirty="0" err="1" smtClean="0"/>
              <a:t>Battiston</a:t>
            </a:r>
            <a:r>
              <a:rPr lang="it-IT" sz="2000" dirty="0" smtClean="0"/>
              <a:t>, 2013 and </a:t>
            </a:r>
            <a:r>
              <a:rPr lang="it-IT" sz="2000" dirty="0" err="1" smtClean="0"/>
              <a:t>references</a:t>
            </a:r>
            <a:r>
              <a:rPr lang="it-IT" sz="2000" dirty="0" smtClean="0"/>
              <a:t> </a:t>
            </a:r>
            <a:r>
              <a:rPr lang="it-IT" sz="2000" dirty="0" err="1" smtClean="0"/>
              <a:t>therein</a:t>
            </a:r>
            <a:r>
              <a:rPr lang="en-US" sz="2000" dirty="0" smtClean="0">
                <a:cs typeface="Times New Roman" panose="02020603050405020304" pitchFamily="18" charset="0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Time </a:t>
            </a:r>
            <a:r>
              <a:rPr lang="en-US" sz="2000" dirty="0">
                <a:cs typeface="Times New Roman" panose="02020603050405020304" pitchFamily="18" charset="0"/>
              </a:rPr>
              <a:t>Difference Distribution. Zero is the current time of the particle </a:t>
            </a:r>
            <a:r>
              <a:rPr lang="en-US" sz="2000" dirty="0" smtClean="0">
                <a:cs typeface="Times New Roman" panose="02020603050405020304" pitchFamily="18" charset="0"/>
              </a:rPr>
              <a:t>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>
                <a:cs typeface="Times New Roman" panose="02020603050405020304" pitchFamily="18" charset="0"/>
              </a:rPr>
              <a:t>Δ</a:t>
            </a:r>
            <a:r>
              <a:rPr lang="en-US" sz="2000" dirty="0">
                <a:cs typeface="Times New Roman" panose="02020603050405020304" pitchFamily="18" charset="0"/>
              </a:rPr>
              <a:t>T is the time difference between earthquake and the detected electron burst.          </a:t>
            </a:r>
          </a:p>
          <a:p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3522</TotalTime>
  <Words>1187</Words>
  <Application>Microsoft Office PowerPoint</Application>
  <PresentationFormat>Personalizzato</PresentationFormat>
  <Paragraphs>192</Paragraphs>
  <Slides>22</Slides>
  <Notes>7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4" baseType="lpstr">
      <vt:lpstr>Tema di Office</vt:lpstr>
      <vt:lpstr>Equation</vt:lpstr>
      <vt:lpstr>M. Piersanti(1) and M. Martucci (1)  on behalf of the CSES-Limadou collaboration  mirko.piersanti@roma2.infn.it  1)  INFN – sezione di Roma «Tor Vergata». </vt:lpstr>
      <vt:lpstr>Introduction – Idea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FLR and PB</vt:lpstr>
      <vt:lpstr>FLR and PB</vt:lpstr>
      <vt:lpstr>FLR and PB</vt:lpstr>
      <vt:lpstr>Test 3: August 5, 2018 – EQ</vt:lpstr>
      <vt:lpstr>FLR evaluation over the EQ location</vt:lpstr>
      <vt:lpstr>FLR evaluation over the EQ location</vt:lpstr>
      <vt:lpstr>Conclusions</vt:lpstr>
      <vt:lpstr>THE END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Mirko Piersanti</dc:creator>
  <cp:lastModifiedBy>Piersanti mirko</cp:lastModifiedBy>
  <cp:revision>268</cp:revision>
  <dcterms:created xsi:type="dcterms:W3CDTF">2018-12-09T21:07:49Z</dcterms:created>
  <dcterms:modified xsi:type="dcterms:W3CDTF">2019-04-17T13:00:59Z</dcterms:modified>
</cp:coreProperties>
</file>