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E96D9-7F55-DC45-9AA3-E19E16579D5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1DDA-78F1-484F-B7F9-5A166F763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EA3A-B06B-034B-9764-55181AB2F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EF52C-658D-D745-9F19-EC0303EC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C62E-7C38-E241-8129-58127DA7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752C1-5E89-9C48-A8BC-427E4EC9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F1C5-424C-4448-A367-DB0B27B3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ED40-4FDB-1A4B-B9D3-8DF53F55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D02EF-B2F6-1F4F-A0B6-70B2C5FC7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95D6-1D24-D740-B46B-1A645054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10A92-2B80-D741-A25C-8D354EC7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E3AB-4D17-C04D-B0BD-4934A098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D3BDD-703F-A944-AA6C-95D935BE1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6ED03-EB06-5C44-BAD3-8B1734169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CFBD-5305-9F4E-9C75-7F9DCCDE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3F358-8D04-FD4D-B0D1-8097179B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E244F-CFCC-8A46-8922-35F478B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2D50-2DD4-B64F-ACAC-8D1A4498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1067D-E8B6-C341-A8F9-66299E30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4B1FA-E911-B049-84C5-F6A19C7F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8A4D-EBCA-1648-9AEA-46DAE4E2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3BEB-F47F-984A-97AC-765B0AA6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6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637E-A998-724E-972F-4DD53301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A08E5-E1A5-1345-B9C9-4C6FDAF4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E4E6-038B-2F4C-932E-3FB8F4F5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A4826-7A5D-5F4B-84A6-56480100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9A3CD-6D3C-9F4E-A274-0866754C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1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0C1E-28A7-F54A-8F42-F7EEA40B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B2EB-EDBE-634D-BB6D-E0FBC7CA2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4FB76-8F60-7E4C-9B94-B8486874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A10F-D966-3447-88B0-2B90713C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98256-AF20-7A48-9470-576E0FC0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DE631-2867-9140-BCE4-AAE3EDF5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8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C559-FA51-2541-9081-7714E0D2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79702-5F6D-B149-B15D-33804210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D8EA8-97B0-F44C-B006-D8335D409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BD3E7-74DC-CC4D-BF30-50FDEA7E6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D4EC3-8477-3747-BBF6-D8BA05824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66FF8-F910-124B-BA90-29D15314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D85AD-BA95-7641-9E55-F0E13298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1DA26-E208-0A44-9E09-9A9858A7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1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0AB-7FA6-C043-A14C-0A605373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1EF44-DEBC-2346-AC03-B158F2EC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C5778-4481-5240-9C93-9702DA47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C9B67-D4CE-1346-A068-E9A83197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25EA5-7535-424C-A2BF-4DB60BF9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EFB57-2C36-6142-A54F-90BE74FB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1B943-9A0F-CD4C-B3CE-D6556EE1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CCF4-362B-BE4B-8DE3-651E0629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CB5A-B98D-5243-A950-BFC5ED9B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29F7-E5C6-FC4F-9DF9-D21DE3A56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A9353-00C1-0C48-91C0-DAE72C42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7CFA1-5BDC-104B-85E0-0E8F5103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E4310-E136-DA47-BFA3-82ACE66A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8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C556-4CAC-4E4C-9027-0CC30EA5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3B97E-BF4B-C349-9431-CDB98DFA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2E472-EB7E-F54C-A15D-A78E463A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9B6ED-017B-E544-8360-EEC84909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D1A0-B326-D249-90A0-803AB6DA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58E2D-66B4-EB44-B910-5A4E8369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6CD62-3EBB-3049-B4F8-E6833D7C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13CE1-E81B-7545-AE7A-4C6D9B74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AB72-F663-7540-8C7B-E6C014F79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B66BC-D185-A44F-92D9-5209319E3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A505A-59D5-544E-B008-EC89786CE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D80C-2DAF-ED47-BA3D-22AFDA360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6536-037B-1649-A3D3-5ABC35600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4"/>
            <a:ext cx="10515600" cy="1865282"/>
          </a:xfrm>
        </p:spPr>
        <p:txBody>
          <a:bodyPr>
            <a:noAutofit/>
          </a:bodyPr>
          <a:lstStyle/>
          <a:p>
            <a:r>
              <a:rPr lang="en-US" sz="4400" dirty="0"/>
              <a:t>Reconstructing the propagation of Whistlers observed in ELF during ASM burst sessions from the lightning strikes to their detection and validation of IRI model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FDA36-77D0-3042-BE75-534E23DD0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491"/>
            <a:ext cx="9144000" cy="1616336"/>
          </a:xfrm>
        </p:spPr>
        <p:txBody>
          <a:bodyPr/>
          <a:lstStyle/>
          <a:p>
            <a:r>
              <a:rPr lang="en-US" dirty="0"/>
              <a:t>P. Coïsson, G. </a:t>
            </a:r>
            <a:r>
              <a:rPr lang="en-US" dirty="0" err="1"/>
              <a:t>Hulot</a:t>
            </a:r>
            <a:r>
              <a:rPr lang="en-US" dirty="0"/>
              <a:t>, L. </a:t>
            </a:r>
            <a:r>
              <a:rPr lang="en-US" dirty="0" err="1"/>
              <a:t>Brocco</a:t>
            </a:r>
            <a:r>
              <a:rPr lang="en-US" dirty="0"/>
              <a:t>, P. Vigneron, O. </a:t>
            </a:r>
            <a:r>
              <a:rPr lang="en-US" dirty="0" err="1"/>
              <a:t>Bonnot</a:t>
            </a:r>
            <a:r>
              <a:rPr lang="en-US" dirty="0"/>
              <a:t>, R. </a:t>
            </a:r>
            <a:r>
              <a:rPr lang="en-US" dirty="0" err="1"/>
              <a:t>Madelon</a:t>
            </a:r>
            <a:r>
              <a:rPr lang="en-US" dirty="0"/>
              <a:t> (IPGP)</a:t>
            </a:r>
          </a:p>
          <a:p>
            <a:r>
              <a:rPr lang="en-US" dirty="0"/>
              <a:t>V. </a:t>
            </a:r>
            <a:r>
              <a:rPr lang="en-US" dirty="0" err="1"/>
              <a:t>Truhlik</a:t>
            </a:r>
            <a:r>
              <a:rPr lang="en-US" dirty="0"/>
              <a:t>, D. </a:t>
            </a:r>
            <a:r>
              <a:rPr lang="en-US" dirty="0" err="1"/>
              <a:t>Buresova</a:t>
            </a:r>
            <a:r>
              <a:rPr lang="en-US" dirty="0"/>
              <a:t>, J. Chum, (IAP)</a:t>
            </a:r>
          </a:p>
          <a:p>
            <a:r>
              <a:rPr lang="en-US" dirty="0"/>
              <a:t>J. Mlynarczyk, A. Kulak, P. </a:t>
            </a:r>
            <a:r>
              <a:rPr lang="en-US" dirty="0" err="1"/>
              <a:t>Rzonca</a:t>
            </a:r>
            <a:r>
              <a:rPr lang="en-US" dirty="0"/>
              <a:t> (AGH)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BF892-C142-0642-BC82-A199613E56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6" y="5290073"/>
            <a:ext cx="27940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553EA-2554-0C4B-BBDE-077206619B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02" y="5275897"/>
            <a:ext cx="1611630" cy="82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DBE0E-9AA9-EC49-BD83-DFD535186A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01" y="5275897"/>
            <a:ext cx="863600" cy="8636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B3A5C45-B2C2-7542-A86E-51CD1BCA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fr-FR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48CCDBD-0B76-2845-BD2F-E367552B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EGU 2020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86DF675-6084-0D4E-ACB9-F4FF6D0D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004D-F60B-D84A-AA64-1F1B21D9FB7A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2D462-0E7E-3348-8EAF-A160C1074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13" y="6356350"/>
            <a:ext cx="922774" cy="3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A33F-B670-D84C-816A-0D17BB23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Whistlers in Swarm ASM burst sessions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2CCEF9-B244-7C4C-8569-6E989BCA8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74846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ASM on Alpha and Bravo collect 250 Hz burst scalar data one week per month since 2019.</a:t>
                </a:r>
              </a:p>
              <a:p>
                <a:r>
                  <a:rPr lang="en-GB" dirty="0"/>
                  <a:t>Few additional days have also been collected in 2014 and 2018. </a:t>
                </a:r>
              </a:p>
              <a:p>
                <a:r>
                  <a:rPr lang="en-GB" dirty="0"/>
                  <a:t>Whistler are characterised by their dispersion: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ra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depends on the propagation through the ionosphere.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allows to determine the time when lightning signal entered the ionosphere.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2CCEF9-B244-7C4C-8569-6E989BCA8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74846" cy="4351338"/>
              </a:xfrm>
              <a:blipFill>
                <a:blip r:embed="rId4"/>
                <a:stretch>
                  <a:fillRect l="-1662" t="-2924" r="-1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nline Media 5" descr="whistlers">
            <a:hlinkClick r:id="" action="ppaction://media"/>
            <a:extLst>
              <a:ext uri="{FF2B5EF4-FFF2-40B4-BE49-F238E27FC236}">
                <a16:creationId xmlns:a16="http://schemas.microsoft.com/office/drawing/2014/main" id="{7405CDCF-86D9-3943-9C34-2D6EB380E5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3046" y="1558404"/>
            <a:ext cx="6586921" cy="37411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F2308B-C4A3-CF47-A14F-FAF48E3E5E42}"/>
                  </a:ext>
                </a:extLst>
              </p:cNvPr>
              <p:cNvSpPr txBox="1"/>
              <p:nvPr/>
            </p:nvSpPr>
            <p:spPr>
              <a:xfrm>
                <a:off x="8910145" y="458645"/>
                <a:ext cx="2144110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F2308B-C4A3-CF47-A14F-FAF48E3E5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145" y="458645"/>
                <a:ext cx="2144110" cy="335413"/>
              </a:xfrm>
              <a:prstGeom prst="rect">
                <a:avLst/>
              </a:prstGeom>
              <a:blipFill>
                <a:blip r:embed="rId6"/>
                <a:stretch>
                  <a:fillRect b="-25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6B3F8-E2E2-4946-8880-1364A6EB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06/05/2020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67E96-FEFF-F841-BCBA-68D028AC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EGU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5534FD-7EDC-4E46-B374-FE313347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2E789-6EF4-E144-8566-2F992BDF7EC3}"/>
              </a:ext>
            </a:extLst>
          </p:cNvPr>
          <p:cNvSpPr txBox="1"/>
          <p:nvPr/>
        </p:nvSpPr>
        <p:spPr>
          <a:xfrm>
            <a:off x="6527992" y="5897325"/>
            <a:ext cx="440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the video on top to listen to an example.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C1C15-EFB3-1043-83AE-5B42CF060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813" y="6356350"/>
            <a:ext cx="922774" cy="3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C923A-807C-0E4C-868F-F6111829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31" y="-416438"/>
            <a:ext cx="8268550" cy="4695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C2A99-57DE-6144-A556-C5178FBB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Localisation of lightning strike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EA4BF-65B9-9C4B-8A75-28E0011277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765331" cy="4351338"/>
              </a:xfrm>
            </p:spPr>
            <p:txBody>
              <a:bodyPr/>
              <a:lstStyle/>
              <a:p>
                <a:r>
                  <a:rPr lang="en-GB" dirty="0"/>
                  <a:t>Knowing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Ground ELF magnetic antennas of WERA network allow to identify:</a:t>
                </a:r>
              </a:p>
              <a:p>
                <a:pPr lvl="1"/>
                <a:r>
                  <a:rPr lang="en-GB" dirty="0"/>
                  <a:t>The ELF waveform of the lightning strike</a:t>
                </a:r>
              </a:p>
              <a:p>
                <a:pPr lvl="1"/>
                <a:r>
                  <a:rPr lang="en-GB" dirty="0"/>
                  <a:t>Its location</a:t>
                </a:r>
              </a:p>
              <a:p>
                <a:pPr lvl="1"/>
                <a:r>
                  <a:rPr lang="en-GB" dirty="0"/>
                  <a:t>Its charge moment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EA4BF-65B9-9C4B-8A75-28E001127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765331" cy="4351338"/>
              </a:xfrm>
              <a:blipFill>
                <a:blip r:embed="rId3"/>
                <a:stretch>
                  <a:fillRect l="-2694" t="-2632" r="-4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286C03C-28E9-2C4D-B3CA-6C63D8E8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t="5330" r="10800" b="-88"/>
          <a:stretch/>
        </p:blipFill>
        <p:spPr bwMode="auto">
          <a:xfrm>
            <a:off x="5839542" y="3996000"/>
            <a:ext cx="5576888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034" r="108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A05FB-69EB-8E42-9D0B-FC60640E3748}"/>
              </a:ext>
            </a:extLst>
          </p:cNvPr>
          <p:cNvSpPr txBox="1"/>
          <p:nvPr/>
        </p:nvSpPr>
        <p:spPr>
          <a:xfrm>
            <a:off x="1745452" y="5281667"/>
            <a:ext cx="4292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</a:rPr>
              <a:t>○</a:t>
            </a:r>
            <a:r>
              <a:rPr lang="en-GB" sz="1600" dirty="0"/>
              <a:t> Lightning location inferred from the ELF signals</a:t>
            </a:r>
          </a:p>
          <a:p>
            <a:r>
              <a:rPr lang="en-GB" sz="1600" dirty="0">
                <a:solidFill>
                  <a:srgbClr val="0070C0"/>
                </a:solidFill>
              </a:rPr>
              <a:t>☐</a:t>
            </a:r>
            <a:r>
              <a:rPr lang="en-GB" sz="1600" dirty="0"/>
              <a:t> Swarm location</a:t>
            </a:r>
          </a:p>
          <a:p>
            <a:r>
              <a:rPr lang="en-GB" sz="1600" dirty="0">
                <a:solidFill>
                  <a:srgbClr val="FF0000"/>
                </a:solidFill>
              </a:rPr>
              <a:t>☐</a:t>
            </a:r>
            <a:r>
              <a:rPr lang="en-GB" sz="1600" dirty="0"/>
              <a:t> WERA stations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C3B0F-632F-2849-AD75-26FAA130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97B70-E73B-344A-81B6-7C9CCCAA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8F513-1AFD-5342-AC69-17633801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575E0-2137-2F48-ABAD-C306BBC71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13" y="6356350"/>
            <a:ext cx="922774" cy="3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733677-67DF-AB44-BFB5-A55356CEA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327" y="1230377"/>
            <a:ext cx="5262498" cy="526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37082-1954-D145-94B7-451C01E9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Reconstruction of whistler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C550-3176-EA49-9E07-FBC12366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7512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Ray-tracing calculation from 90 km height up to Swarm location:</a:t>
            </a:r>
          </a:p>
          <a:p>
            <a:r>
              <a:rPr lang="en-GB" dirty="0"/>
              <a:t>Background ionosphere from IRI model:</a:t>
            </a:r>
          </a:p>
          <a:p>
            <a:pPr lvl="1"/>
            <a:r>
              <a:rPr lang="en-GB" dirty="0"/>
              <a:t>Climatological IRI-2016</a:t>
            </a:r>
          </a:p>
          <a:p>
            <a:pPr lvl="1"/>
            <a:r>
              <a:rPr lang="en-GB" dirty="0"/>
              <a:t>Adjusted to ionosonde parameters for cases when Swarm is &lt; 600 km from ionosonde</a:t>
            </a:r>
          </a:p>
          <a:p>
            <a:pPr lvl="1"/>
            <a:r>
              <a:rPr lang="en-GB" dirty="0"/>
              <a:t>With topside adapted to Swarm EFI in-situ measurement</a:t>
            </a:r>
          </a:p>
          <a:p>
            <a:r>
              <a:rPr lang="en-GB" dirty="0"/>
              <a:t>Synthetic dispersion is compared with Swarm ASM whistler.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A8B9A-2C48-2945-89A2-EE7F9E6E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1EC5B-CCAC-1B40-8A3A-C6C3A836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D3FD3-FEE7-0742-8264-B3F812C0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13B96-2825-5D48-8F24-E2CEFCC25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13" y="6356350"/>
            <a:ext cx="922774" cy="3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0832-8752-634F-9C08-2F9A5A1F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7E3A-A5FB-A644-8E54-9A066DE25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regular burst sessions from 2019 allow to detect whistler events, corresponding to powerful lightning strikes.</a:t>
            </a:r>
          </a:p>
          <a:p>
            <a:r>
              <a:rPr lang="en-GB" dirty="0"/>
              <a:t>The dispersion of these whistlers depend on the ionospheric background conditions along the propagation path.</a:t>
            </a:r>
          </a:p>
          <a:p>
            <a:r>
              <a:rPr lang="en-GB" dirty="0"/>
              <a:t>Ionosonde data and in-situ electron density make it possible to allow constrain the propagation and compute the expected dispersion</a:t>
            </a:r>
          </a:p>
          <a:p>
            <a:r>
              <a:rPr lang="en-GB" dirty="0"/>
              <a:t>Whistler occurring far away from ionosonde locations can conversely be used to constrain the profile of the ionosphere.</a:t>
            </a:r>
          </a:p>
          <a:p>
            <a:r>
              <a:rPr lang="en-GB" dirty="0"/>
              <a:t>For more information and future data access: https://</a:t>
            </a:r>
            <a:r>
              <a:rPr lang="en-GB" dirty="0" err="1"/>
              <a:t>ilgew.ipgp.fr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8EB90-EEDE-E74A-8725-CD6ED897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06/05/2020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9D688-A82F-F34E-B9B9-D50B6385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BB75-85F5-7241-A509-29754D3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D80C-2DAF-ED47-BA3D-22AFDA3608B9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90A19-007F-C247-9175-86274E9D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13" y="6356350"/>
            <a:ext cx="922774" cy="3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370</Words>
  <Application>Microsoft Macintosh PowerPoint</Application>
  <PresentationFormat>Widescreen</PresentationFormat>
  <Paragraphs>48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Reconstructing the propagation of Whistlers observed in ELF during ASM burst sessions from the lightning strikes to their detection and validation of IRI model</vt:lpstr>
      <vt:lpstr>Whistlers in Swarm ASM burst sessions</vt:lpstr>
      <vt:lpstr>Localisation of lightning strike</vt:lpstr>
      <vt:lpstr>Reconstruction of whistler propagation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the propagation of Whistlers observed in ELF during ASM burst sessions from the lightning strikes to their detection and validation of IRI model</dc:title>
  <dc:creator>Pierdavide Coïsson</dc:creator>
  <cp:lastModifiedBy>Pierdavide Coïsson</cp:lastModifiedBy>
  <cp:revision>22</cp:revision>
  <dcterms:created xsi:type="dcterms:W3CDTF">2020-04-27T09:50:56Z</dcterms:created>
  <dcterms:modified xsi:type="dcterms:W3CDTF">2020-04-30T21:02:00Z</dcterms:modified>
</cp:coreProperties>
</file>