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2" r:id="rId3"/>
    <p:sldMasterId id="2147483695" r:id="rId4"/>
    <p:sldMasterId id="2147483713" r:id="rId5"/>
    <p:sldMasterId id="2147483707" r:id="rId6"/>
    <p:sldMasterId id="2147483709" r:id="rId7"/>
    <p:sldMasterId id="2147483711" r:id="rId8"/>
  </p:sldMasterIdLst>
  <p:notesMasterIdLst>
    <p:notesMasterId r:id="rId26"/>
  </p:notesMasterIdLst>
  <p:handoutMasterIdLst>
    <p:handoutMasterId r:id="rId27"/>
  </p:handoutMasterIdLst>
  <p:sldIdLst>
    <p:sldId id="264" r:id="rId9"/>
    <p:sldId id="302" r:id="rId10"/>
    <p:sldId id="329" r:id="rId11"/>
    <p:sldId id="323" r:id="rId12"/>
    <p:sldId id="324" r:id="rId13"/>
    <p:sldId id="319" r:id="rId14"/>
    <p:sldId id="326" r:id="rId15"/>
    <p:sldId id="325" r:id="rId16"/>
    <p:sldId id="327" r:id="rId17"/>
    <p:sldId id="310" r:id="rId18"/>
    <p:sldId id="331" r:id="rId19"/>
    <p:sldId id="332" r:id="rId20"/>
    <p:sldId id="333" r:id="rId21"/>
    <p:sldId id="335" r:id="rId22"/>
    <p:sldId id="330" r:id="rId23"/>
    <p:sldId id="336" r:id="rId24"/>
    <p:sldId id="322" r:id="rId2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pos="3120">
          <p15:clr>
            <a:srgbClr val="A4A3A4"/>
          </p15:clr>
        </p15:guide>
        <p15:guide id="6" pos="60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56E1"/>
    <a:srgbClr val="095AED"/>
    <a:srgbClr val="4D4D4D"/>
    <a:srgbClr val="FF9F89"/>
    <a:srgbClr val="CC6600"/>
    <a:srgbClr val="9BDEFF"/>
    <a:srgbClr val="FF0000"/>
    <a:srgbClr val="D9D9D9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8" autoAdjust="0"/>
    <p:restoredTop sz="93464" autoAdjust="0"/>
  </p:normalViewPr>
  <p:slideViewPr>
    <p:cSldViewPr>
      <p:cViewPr varScale="1">
        <p:scale>
          <a:sx n="55" d="100"/>
          <a:sy n="55" d="100"/>
        </p:scale>
        <p:origin x="200" y="1120"/>
      </p:cViewPr>
      <p:guideLst>
        <p:guide orient="horz" pos="2160"/>
        <p:guide orient="horz" pos="527"/>
        <p:guide orient="horz" pos="346"/>
        <p:guide orient="horz" pos="709"/>
        <p:guide pos="3120"/>
        <p:guide pos="606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03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36D6-20D3-4E99-80B6-156C5618C797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6649-FABD-4396-81FD-C10355C48A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3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ECDD-BCE5-483E-8997-4A8C30DE5CCF}" type="datetimeFigureOut">
              <a:rPr lang="en-US" smtClean="0"/>
              <a:pPr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E553-B046-499D-AE55-E79620BF8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9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8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3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7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553-B046-499D-AE55-E79620BF8D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9" y="5107521"/>
            <a:ext cx="9364331" cy="72547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3300"/>
              </a:lnSpc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1142985"/>
            <a:ext cx="9379747" cy="4643469"/>
          </a:xfrm>
          <a:prstGeom prst="rect">
            <a:avLst/>
          </a:prstGeom>
        </p:spPr>
        <p:txBody>
          <a:bodyPr anchor="t" anchorCtr="0"/>
          <a:lstStyle>
            <a:lvl1pPr marL="268288" indent="-268288" algn="l" defTabSz="914400" rtl="0" eaLnBrk="1" latinLnBrk="0" hangingPunct="1">
              <a:spcBef>
                <a:spcPts val="18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20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16723" y="1285860"/>
            <a:ext cx="4581495" cy="442915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5090425" y="1285860"/>
            <a:ext cx="4581495" cy="442915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139" y="1285860"/>
            <a:ext cx="4566079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0425" y="1285860"/>
            <a:ext cx="4602000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16723" y="1912505"/>
            <a:ext cx="4581495" cy="367868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5090425" y="1912505"/>
            <a:ext cx="4581495" cy="3678686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313" indent="-277813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173003" y="1142985"/>
            <a:ext cx="6500858" cy="4643469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88" indent="-2032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38" indent="-266700" algn="l" defTabSz="720725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88" indent="-265113" algn="l" defTabSz="914400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7788" indent="-268288" algn="l" defTabSz="914400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723" y="158407"/>
            <a:ext cx="9379747" cy="7143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G_log_ivm_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05" y="155563"/>
            <a:ext cx="4410583" cy="77932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959600" y="-11905"/>
            <a:ext cx="310357" cy="1150142"/>
          </a:xfrm>
          <a:custGeom>
            <a:avLst/>
            <a:gdLst>
              <a:gd name="connsiteX0" fmla="*/ 0 w 311944"/>
              <a:gd name="connsiteY0" fmla="*/ 0 h 1138238"/>
              <a:gd name="connsiteX1" fmla="*/ 97631 w 311944"/>
              <a:gd name="connsiteY1" fmla="*/ 57150 h 1138238"/>
              <a:gd name="connsiteX2" fmla="*/ 42862 w 311944"/>
              <a:gd name="connsiteY2" fmla="*/ 276225 h 1138238"/>
              <a:gd name="connsiteX3" fmla="*/ 311944 w 311944"/>
              <a:gd name="connsiteY3" fmla="*/ 533400 h 1138238"/>
              <a:gd name="connsiteX4" fmla="*/ 52387 w 311944"/>
              <a:gd name="connsiteY4" fmla="*/ 795338 h 1138238"/>
              <a:gd name="connsiteX5" fmla="*/ 52387 w 311944"/>
              <a:gd name="connsiteY5" fmla="*/ 1138238 h 1138238"/>
              <a:gd name="connsiteX6" fmla="*/ 14287 w 311944"/>
              <a:gd name="connsiteY6" fmla="*/ 1138238 h 1138238"/>
              <a:gd name="connsiteX7" fmla="*/ 11906 w 311944"/>
              <a:gd name="connsiteY7" fmla="*/ 771525 h 1138238"/>
              <a:gd name="connsiteX8" fmla="*/ 245269 w 311944"/>
              <a:gd name="connsiteY8" fmla="*/ 535782 h 1138238"/>
              <a:gd name="connsiteX9" fmla="*/ 2381 w 311944"/>
              <a:gd name="connsiteY9" fmla="*/ 290513 h 1138238"/>
              <a:gd name="connsiteX10" fmla="*/ 0 w 311944"/>
              <a:gd name="connsiteY10" fmla="*/ 0 h 1138238"/>
              <a:gd name="connsiteX0" fmla="*/ 0 w 311944"/>
              <a:gd name="connsiteY0" fmla="*/ 2381 h 1140619"/>
              <a:gd name="connsiteX1" fmla="*/ 37405 w 311944"/>
              <a:gd name="connsiteY1" fmla="*/ 0 h 1140619"/>
              <a:gd name="connsiteX2" fmla="*/ 42862 w 311944"/>
              <a:gd name="connsiteY2" fmla="*/ 278606 h 1140619"/>
              <a:gd name="connsiteX3" fmla="*/ 311944 w 311944"/>
              <a:gd name="connsiteY3" fmla="*/ 535781 h 1140619"/>
              <a:gd name="connsiteX4" fmla="*/ 52387 w 311944"/>
              <a:gd name="connsiteY4" fmla="*/ 797719 h 1140619"/>
              <a:gd name="connsiteX5" fmla="*/ 52387 w 311944"/>
              <a:gd name="connsiteY5" fmla="*/ 1140619 h 1140619"/>
              <a:gd name="connsiteX6" fmla="*/ 14287 w 311944"/>
              <a:gd name="connsiteY6" fmla="*/ 1140619 h 1140619"/>
              <a:gd name="connsiteX7" fmla="*/ 11906 w 311944"/>
              <a:gd name="connsiteY7" fmla="*/ 773906 h 1140619"/>
              <a:gd name="connsiteX8" fmla="*/ 245269 w 311944"/>
              <a:gd name="connsiteY8" fmla="*/ 538163 h 1140619"/>
              <a:gd name="connsiteX9" fmla="*/ 2381 w 311944"/>
              <a:gd name="connsiteY9" fmla="*/ 292894 h 1140619"/>
              <a:gd name="connsiteX10" fmla="*/ 0 w 311944"/>
              <a:gd name="connsiteY10" fmla="*/ 2381 h 1140619"/>
              <a:gd name="connsiteX0" fmla="*/ 0 w 311944"/>
              <a:gd name="connsiteY0" fmla="*/ 0 h 1162050"/>
              <a:gd name="connsiteX1" fmla="*/ 37405 w 311944"/>
              <a:gd name="connsiteY1" fmla="*/ 21431 h 1162050"/>
              <a:gd name="connsiteX2" fmla="*/ 42862 w 311944"/>
              <a:gd name="connsiteY2" fmla="*/ 300037 h 1162050"/>
              <a:gd name="connsiteX3" fmla="*/ 311944 w 311944"/>
              <a:gd name="connsiteY3" fmla="*/ 557212 h 1162050"/>
              <a:gd name="connsiteX4" fmla="*/ 52387 w 311944"/>
              <a:gd name="connsiteY4" fmla="*/ 819150 h 1162050"/>
              <a:gd name="connsiteX5" fmla="*/ 52387 w 311944"/>
              <a:gd name="connsiteY5" fmla="*/ 1162050 h 1162050"/>
              <a:gd name="connsiteX6" fmla="*/ 14287 w 311944"/>
              <a:gd name="connsiteY6" fmla="*/ 1162050 h 1162050"/>
              <a:gd name="connsiteX7" fmla="*/ 11906 w 311944"/>
              <a:gd name="connsiteY7" fmla="*/ 795337 h 1162050"/>
              <a:gd name="connsiteX8" fmla="*/ 245269 w 311944"/>
              <a:gd name="connsiteY8" fmla="*/ 559594 h 1162050"/>
              <a:gd name="connsiteX9" fmla="*/ 2381 w 311944"/>
              <a:gd name="connsiteY9" fmla="*/ 314325 h 1162050"/>
              <a:gd name="connsiteX10" fmla="*/ 0 w 311944"/>
              <a:gd name="connsiteY10" fmla="*/ 0 h 1162050"/>
              <a:gd name="connsiteX0" fmla="*/ 0 w 311944"/>
              <a:gd name="connsiteY0" fmla="*/ 7144 h 1169194"/>
              <a:gd name="connsiteX1" fmla="*/ 37405 w 311944"/>
              <a:gd name="connsiteY1" fmla="*/ 0 h 1169194"/>
              <a:gd name="connsiteX2" fmla="*/ 42862 w 311944"/>
              <a:gd name="connsiteY2" fmla="*/ 307181 h 1169194"/>
              <a:gd name="connsiteX3" fmla="*/ 311944 w 311944"/>
              <a:gd name="connsiteY3" fmla="*/ 564356 h 1169194"/>
              <a:gd name="connsiteX4" fmla="*/ 52387 w 311944"/>
              <a:gd name="connsiteY4" fmla="*/ 826294 h 1169194"/>
              <a:gd name="connsiteX5" fmla="*/ 52387 w 311944"/>
              <a:gd name="connsiteY5" fmla="*/ 1169194 h 1169194"/>
              <a:gd name="connsiteX6" fmla="*/ 14287 w 311944"/>
              <a:gd name="connsiteY6" fmla="*/ 1169194 h 1169194"/>
              <a:gd name="connsiteX7" fmla="*/ 11906 w 311944"/>
              <a:gd name="connsiteY7" fmla="*/ 802481 h 1169194"/>
              <a:gd name="connsiteX8" fmla="*/ 245269 w 311944"/>
              <a:gd name="connsiteY8" fmla="*/ 566738 h 1169194"/>
              <a:gd name="connsiteX9" fmla="*/ 2381 w 311944"/>
              <a:gd name="connsiteY9" fmla="*/ 321469 h 1169194"/>
              <a:gd name="connsiteX10" fmla="*/ 0 w 311944"/>
              <a:gd name="connsiteY10" fmla="*/ 7144 h 1169194"/>
              <a:gd name="connsiteX0" fmla="*/ 0 w 311944"/>
              <a:gd name="connsiteY0" fmla="*/ 0 h 1162050"/>
              <a:gd name="connsiteX1" fmla="*/ 37405 w 311944"/>
              <a:gd name="connsiteY1" fmla="*/ 4762 h 1162050"/>
              <a:gd name="connsiteX2" fmla="*/ 42862 w 311944"/>
              <a:gd name="connsiteY2" fmla="*/ 300037 h 1162050"/>
              <a:gd name="connsiteX3" fmla="*/ 311944 w 311944"/>
              <a:gd name="connsiteY3" fmla="*/ 557212 h 1162050"/>
              <a:gd name="connsiteX4" fmla="*/ 52387 w 311944"/>
              <a:gd name="connsiteY4" fmla="*/ 819150 h 1162050"/>
              <a:gd name="connsiteX5" fmla="*/ 52387 w 311944"/>
              <a:gd name="connsiteY5" fmla="*/ 1162050 h 1162050"/>
              <a:gd name="connsiteX6" fmla="*/ 14287 w 311944"/>
              <a:gd name="connsiteY6" fmla="*/ 1162050 h 1162050"/>
              <a:gd name="connsiteX7" fmla="*/ 11906 w 311944"/>
              <a:gd name="connsiteY7" fmla="*/ 795337 h 1162050"/>
              <a:gd name="connsiteX8" fmla="*/ 245269 w 311944"/>
              <a:gd name="connsiteY8" fmla="*/ 559594 h 1162050"/>
              <a:gd name="connsiteX9" fmla="*/ 2381 w 311944"/>
              <a:gd name="connsiteY9" fmla="*/ 314325 h 1162050"/>
              <a:gd name="connsiteX10" fmla="*/ 0 w 311944"/>
              <a:gd name="connsiteY10" fmla="*/ 0 h 1162050"/>
              <a:gd name="connsiteX0" fmla="*/ 0 w 311944"/>
              <a:gd name="connsiteY0" fmla="*/ 50007 h 1212057"/>
              <a:gd name="connsiteX1" fmla="*/ 44549 w 311944"/>
              <a:gd name="connsiteY1" fmla="*/ 0 h 1212057"/>
              <a:gd name="connsiteX2" fmla="*/ 42862 w 311944"/>
              <a:gd name="connsiteY2" fmla="*/ 350044 h 1212057"/>
              <a:gd name="connsiteX3" fmla="*/ 311944 w 311944"/>
              <a:gd name="connsiteY3" fmla="*/ 607219 h 1212057"/>
              <a:gd name="connsiteX4" fmla="*/ 52387 w 311944"/>
              <a:gd name="connsiteY4" fmla="*/ 869157 h 1212057"/>
              <a:gd name="connsiteX5" fmla="*/ 52387 w 311944"/>
              <a:gd name="connsiteY5" fmla="*/ 1212057 h 1212057"/>
              <a:gd name="connsiteX6" fmla="*/ 14287 w 311944"/>
              <a:gd name="connsiteY6" fmla="*/ 1212057 h 1212057"/>
              <a:gd name="connsiteX7" fmla="*/ 11906 w 311944"/>
              <a:gd name="connsiteY7" fmla="*/ 845344 h 1212057"/>
              <a:gd name="connsiteX8" fmla="*/ 245269 w 311944"/>
              <a:gd name="connsiteY8" fmla="*/ 609601 h 1212057"/>
              <a:gd name="connsiteX9" fmla="*/ 2381 w 311944"/>
              <a:gd name="connsiteY9" fmla="*/ 364332 h 1212057"/>
              <a:gd name="connsiteX10" fmla="*/ 0 w 311944"/>
              <a:gd name="connsiteY10" fmla="*/ 50007 h 1212057"/>
              <a:gd name="connsiteX0" fmla="*/ 794 w 310357"/>
              <a:gd name="connsiteY0" fmla="*/ 14288 h 1212057"/>
              <a:gd name="connsiteX1" fmla="*/ 42962 w 310357"/>
              <a:gd name="connsiteY1" fmla="*/ 0 h 1212057"/>
              <a:gd name="connsiteX2" fmla="*/ 41275 w 310357"/>
              <a:gd name="connsiteY2" fmla="*/ 350044 h 1212057"/>
              <a:gd name="connsiteX3" fmla="*/ 310357 w 310357"/>
              <a:gd name="connsiteY3" fmla="*/ 607219 h 1212057"/>
              <a:gd name="connsiteX4" fmla="*/ 50800 w 310357"/>
              <a:gd name="connsiteY4" fmla="*/ 869157 h 1212057"/>
              <a:gd name="connsiteX5" fmla="*/ 50800 w 310357"/>
              <a:gd name="connsiteY5" fmla="*/ 1212057 h 1212057"/>
              <a:gd name="connsiteX6" fmla="*/ 12700 w 310357"/>
              <a:gd name="connsiteY6" fmla="*/ 1212057 h 1212057"/>
              <a:gd name="connsiteX7" fmla="*/ 10319 w 310357"/>
              <a:gd name="connsiteY7" fmla="*/ 845344 h 1212057"/>
              <a:gd name="connsiteX8" fmla="*/ 243682 w 310357"/>
              <a:gd name="connsiteY8" fmla="*/ 609601 h 1212057"/>
              <a:gd name="connsiteX9" fmla="*/ 794 w 310357"/>
              <a:gd name="connsiteY9" fmla="*/ 364332 h 1212057"/>
              <a:gd name="connsiteX10" fmla="*/ 794 w 310357"/>
              <a:gd name="connsiteY10" fmla="*/ 14288 h 1212057"/>
              <a:gd name="connsiteX0" fmla="*/ 794 w 310357"/>
              <a:gd name="connsiteY0" fmla="*/ 4763 h 1202532"/>
              <a:gd name="connsiteX1" fmla="*/ 42962 w 310357"/>
              <a:gd name="connsiteY1" fmla="*/ 0 h 1202532"/>
              <a:gd name="connsiteX2" fmla="*/ 41275 w 310357"/>
              <a:gd name="connsiteY2" fmla="*/ 340519 h 1202532"/>
              <a:gd name="connsiteX3" fmla="*/ 310357 w 310357"/>
              <a:gd name="connsiteY3" fmla="*/ 597694 h 1202532"/>
              <a:gd name="connsiteX4" fmla="*/ 50800 w 310357"/>
              <a:gd name="connsiteY4" fmla="*/ 859632 h 1202532"/>
              <a:gd name="connsiteX5" fmla="*/ 50800 w 310357"/>
              <a:gd name="connsiteY5" fmla="*/ 1202532 h 1202532"/>
              <a:gd name="connsiteX6" fmla="*/ 12700 w 310357"/>
              <a:gd name="connsiteY6" fmla="*/ 1202532 h 1202532"/>
              <a:gd name="connsiteX7" fmla="*/ 10319 w 310357"/>
              <a:gd name="connsiteY7" fmla="*/ 835819 h 1202532"/>
              <a:gd name="connsiteX8" fmla="*/ 243682 w 310357"/>
              <a:gd name="connsiteY8" fmla="*/ 600076 h 1202532"/>
              <a:gd name="connsiteX9" fmla="*/ 794 w 310357"/>
              <a:gd name="connsiteY9" fmla="*/ 354807 h 1202532"/>
              <a:gd name="connsiteX10" fmla="*/ 794 w 310357"/>
              <a:gd name="connsiteY10" fmla="*/ 4763 h 120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357" h="1202532">
                <a:moveTo>
                  <a:pt x="794" y="4763"/>
                </a:moveTo>
                <a:lnTo>
                  <a:pt x="42962" y="0"/>
                </a:lnTo>
                <a:cubicBezTo>
                  <a:pt x="42400" y="116681"/>
                  <a:pt x="41837" y="223838"/>
                  <a:pt x="41275" y="340519"/>
                </a:cubicBezTo>
                <a:lnTo>
                  <a:pt x="310357" y="597694"/>
                </a:lnTo>
                <a:lnTo>
                  <a:pt x="50800" y="859632"/>
                </a:lnTo>
                <a:lnTo>
                  <a:pt x="50800" y="1202532"/>
                </a:lnTo>
                <a:lnTo>
                  <a:pt x="12700" y="1202532"/>
                </a:lnTo>
                <a:cubicBezTo>
                  <a:pt x="11906" y="1080294"/>
                  <a:pt x="11113" y="958057"/>
                  <a:pt x="10319" y="835819"/>
                </a:cubicBezTo>
                <a:lnTo>
                  <a:pt x="243682" y="600076"/>
                </a:lnTo>
                <a:lnTo>
                  <a:pt x="794" y="354807"/>
                </a:lnTo>
                <a:cubicBezTo>
                  <a:pt x="0" y="256382"/>
                  <a:pt x="1588" y="98426"/>
                  <a:pt x="794" y="4763"/>
                </a:cubicBezTo>
                <a:close/>
              </a:path>
            </a:pathLst>
          </a:custGeom>
          <a:solidFill>
            <a:srgbClr val="D9D9D9">
              <a:alpha val="807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GB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35" y="148704"/>
            <a:ext cx="2676144" cy="795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6196610"/>
            <a:ext cx="9906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NG_log_ivm_F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464" y="6311829"/>
            <a:ext cx="2838506" cy="501547"/>
          </a:xfrm>
          <a:prstGeom prst="rect">
            <a:avLst/>
          </a:prstGeom>
        </p:spPr>
      </p:pic>
      <p:pic>
        <p:nvPicPr>
          <p:cNvPr id="12" name="Picture 11" descr="content_head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110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ntent_hea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10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ntent_hea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1097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196610"/>
            <a:ext cx="9906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NG_log_ivm_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464" y="6311829"/>
            <a:ext cx="2838506" cy="501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96610"/>
            <a:ext cx="9906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NG_log_ivm_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6311829"/>
            <a:ext cx="2838506" cy="501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ntent_hea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90"/>
            <a:ext cx="9906000" cy="110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02163" y="6468928"/>
            <a:ext cx="541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C41FD-E366-5546-A9D9-413B50D9F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95"/>
          <a:stretch/>
        </p:blipFill>
        <p:spPr>
          <a:xfrm>
            <a:off x="-26545" y="3806893"/>
            <a:ext cx="9993560" cy="3222507"/>
          </a:xfrm>
          <a:prstGeom prst="rect">
            <a:avLst/>
          </a:prstGeom>
        </p:spPr>
      </p:pic>
      <p:pic>
        <p:nvPicPr>
          <p:cNvPr id="12" name="Picture 11" descr="slide_hea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9906000" cy="25922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937" y="2937138"/>
            <a:ext cx="934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Alexa Hinzman, </a:t>
            </a:r>
            <a:r>
              <a:rPr lang="nl-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Ylva</a:t>
            </a: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Sjöberg</a:t>
            </a: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Steve Lyon, Stephen </a:t>
            </a:r>
            <a:r>
              <a:rPr lang="nl-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Ploum</a:t>
            </a: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Ype van der Velde  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2139" y="1340768"/>
            <a:ext cx="9364331" cy="985775"/>
          </a:xfrm>
        </p:spPr>
        <p:txBody>
          <a:bodyPr anchor="ctr" anchorCtr="0"/>
          <a:lstStyle/>
          <a:p>
            <a:r>
              <a:rPr lang="en-US" sz="2400" dirty="0"/>
              <a:t>Strong changes in the relationship between storage and discharge during a period of thawing soils and climate warming in Northern Sweden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464" y="116632"/>
            <a:ext cx="4680520" cy="86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12FC1-9853-EE47-8A0D-E9D1FA2E17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0" t="28385" r="22917" b="34636"/>
          <a:stretch/>
        </p:blipFill>
        <p:spPr>
          <a:xfrm>
            <a:off x="5673080" y="188640"/>
            <a:ext cx="1219805" cy="7732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CF8E7D-ECDD-414A-8B2E-E589A88F0BCB}"/>
              </a:ext>
            </a:extLst>
          </p:cNvPr>
          <p:cNvSpPr/>
          <p:nvPr/>
        </p:nvSpPr>
        <p:spPr>
          <a:xfrm>
            <a:off x="206408" y="133898"/>
            <a:ext cx="4680520" cy="8640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36F56-E564-0440-9D88-4B0C5205D05B}"/>
              </a:ext>
            </a:extLst>
          </p:cNvPr>
          <p:cNvSpPr/>
          <p:nvPr/>
        </p:nvSpPr>
        <p:spPr>
          <a:xfrm>
            <a:off x="2705982" y="332656"/>
            <a:ext cx="2751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May 4th-8th, 2020 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424A1B-D6DC-8F4B-9216-60BA14F3E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7" y="-19962"/>
            <a:ext cx="2548880" cy="1144706"/>
          </a:xfrm>
          <a:prstGeom prst="rect">
            <a:avLst/>
          </a:prstGeom>
        </p:spPr>
      </p:pic>
      <p:pic>
        <p:nvPicPr>
          <p:cNvPr id="15" name="Picture 2" descr="https://mirrors.creativecommons.org/presskit/buttons/88x31/png/by.png">
            <a:extLst>
              <a:ext uri="{FF2B5EF4-FFF2-40B4-BE49-F238E27FC236}">
                <a16:creationId xmlns:a16="http://schemas.microsoft.com/office/drawing/2014/main" id="{FF98C4AA-D37D-9E4D-8065-B872C61F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90" y="6517772"/>
            <a:ext cx="1462311" cy="5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– Trend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A5383-B41A-8942-A711-C73DAEA8D08A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0E2DE-E19C-9144-923D-284A958C5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428"/>
          <a:stretch/>
        </p:blipFill>
        <p:spPr bwMode="auto">
          <a:xfrm>
            <a:off x="216723" y="1151448"/>
            <a:ext cx="4464496" cy="4885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F876D7-3BD8-E64D-8BFC-1ED02627A137}"/>
              </a:ext>
            </a:extLst>
          </p:cNvPr>
          <p:cNvSpPr/>
          <p:nvPr/>
        </p:nvSpPr>
        <p:spPr>
          <a:xfrm>
            <a:off x="344488" y="1340768"/>
            <a:ext cx="225664" cy="27582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7E234-EB98-3049-8ED8-4FD48BE1B353}"/>
              </a:ext>
            </a:extLst>
          </p:cNvPr>
          <p:cNvSpPr txBox="1"/>
          <p:nvPr/>
        </p:nvSpPr>
        <p:spPr>
          <a:xfrm>
            <a:off x="4937784" y="1328434"/>
            <a:ext cx="4658686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12 of 16 watersheds have an overall significant increase in recession slope over time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 watershed has a significant decreasing trend*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7 watersheds have significant increasing trends during spring 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2 watersheds have significant decreasing trends during spring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10 watersheds have significant increasing trends during summer </a:t>
            </a:r>
          </a:p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*Due to a change in the location of the river’s bifurcation from downstream to upstream.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3A4BAA-1BAF-844C-A956-26A854BE8D20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EF95F-98F8-9548-AA7D-0FC456600230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222338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– </a:t>
            </a:r>
            <a:r>
              <a:rPr lang="nl-NL" dirty="0" err="1"/>
              <a:t>Z</a:t>
            </a:r>
            <a:r>
              <a:rPr lang="nl-NL" dirty="0"/>
              <a:t>-test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A5383-B41A-8942-A711-C73DAEA8D08A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0E2DE-E19C-9144-923D-284A958C5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6"/>
          <a:stretch/>
        </p:blipFill>
        <p:spPr bwMode="auto">
          <a:xfrm>
            <a:off x="216723" y="1173580"/>
            <a:ext cx="4471496" cy="4888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9B477-6FE4-8E46-BF94-984D8B21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t="81099" r="52826" b="4279"/>
          <a:stretch/>
        </p:blipFill>
        <p:spPr bwMode="auto">
          <a:xfrm>
            <a:off x="3584848" y="5229200"/>
            <a:ext cx="1008112" cy="714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E5049B-786B-E14B-81E5-B15FB6BCF775}"/>
              </a:ext>
            </a:extLst>
          </p:cNvPr>
          <p:cNvSpPr/>
          <p:nvPr/>
        </p:nvSpPr>
        <p:spPr>
          <a:xfrm>
            <a:off x="272480" y="1352973"/>
            <a:ext cx="225664" cy="27582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0839C-6F91-C245-9C47-3E1D67D1C65E}"/>
              </a:ext>
            </a:extLst>
          </p:cNvPr>
          <p:cNvSpPr txBox="1"/>
          <p:nvPr/>
        </p:nvSpPr>
        <p:spPr>
          <a:xfrm>
            <a:off x="4952999" y="1124744"/>
            <a:ext cx="4736277" cy="48167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12 watersheds have significant difference between spring and summer.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15 watersheds have a larger recession slope in summer.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10 watersheds have significant difference between cold and warm winters.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12 watersheds have a larger recession slope after warm winters.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11 watersheds have a significant difference between shallow and deep snow.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No preference in either group for higher recession slope.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6 watersheds have significant differences for shallow snow periods in cold &amp; warm winters.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17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12 watersheds have a higher recession slope for warm winters.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653808-2BDA-6743-AF88-27183BB0D485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AA617-AF8D-6840-A3D4-F37B0745A34D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157922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– Trend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A5383-B41A-8942-A711-C73DAEA8D08A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0E2DE-E19C-9144-923D-284A958C5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428"/>
          <a:stretch/>
        </p:blipFill>
        <p:spPr bwMode="auto">
          <a:xfrm>
            <a:off x="216723" y="1151448"/>
            <a:ext cx="4464496" cy="4885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B3B933-67E9-EB47-B043-1F5A26321502}"/>
              </a:ext>
            </a:extLst>
          </p:cNvPr>
          <p:cNvSpPr/>
          <p:nvPr/>
        </p:nvSpPr>
        <p:spPr>
          <a:xfrm>
            <a:off x="344488" y="1340768"/>
            <a:ext cx="225664" cy="27582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3571D-E1DC-434B-9967-C9A333E2C994}"/>
              </a:ext>
            </a:extLst>
          </p:cNvPr>
          <p:cNvSpPr txBox="1"/>
          <p:nvPr/>
        </p:nvSpPr>
        <p:spPr>
          <a:xfrm>
            <a:off x="4940520" y="1470529"/>
            <a:ext cx="4664268" cy="43088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An overwhelming amount of watersheds have increasing non-linear recession slopes.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Proof the storage-discharge relationship is changing. 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More summer recession slopes are significant and increasing, but spring trends (increasing or decreasing in recession slopes over time) have the greatest change over time.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CCDF-6955-844E-83C5-193310E987DB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4FDB95-E928-6A47-B3CB-C4CB0938C4A3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153410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– </a:t>
            </a:r>
            <a:r>
              <a:rPr lang="nl-NL" dirty="0" err="1"/>
              <a:t>Z</a:t>
            </a:r>
            <a:r>
              <a:rPr lang="nl-NL" dirty="0"/>
              <a:t>-test Analysis pt.1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A5383-B41A-8942-A711-C73DAEA8D08A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0E2DE-E19C-9144-923D-284A958C5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/>
          <a:stretch/>
        </p:blipFill>
        <p:spPr bwMode="auto">
          <a:xfrm>
            <a:off x="272480" y="1205215"/>
            <a:ext cx="4467794" cy="488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9B477-6FE4-8E46-BF94-984D8B21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t="81099" r="52826" b="4279"/>
          <a:stretch/>
        </p:blipFill>
        <p:spPr bwMode="auto">
          <a:xfrm>
            <a:off x="3584848" y="5229200"/>
            <a:ext cx="1008112" cy="714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2A6158-7381-FD4D-B5E7-FE05EC0DAB21}"/>
              </a:ext>
            </a:extLst>
          </p:cNvPr>
          <p:cNvSpPr/>
          <p:nvPr/>
        </p:nvSpPr>
        <p:spPr>
          <a:xfrm>
            <a:off x="334848" y="1340768"/>
            <a:ext cx="225664" cy="27582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B859F-48BA-694A-BAB8-CB0AAE71883D}"/>
              </a:ext>
            </a:extLst>
          </p:cNvPr>
          <p:cNvSpPr txBox="1"/>
          <p:nvPr/>
        </p:nvSpPr>
        <p:spPr>
          <a:xfrm>
            <a:off x="5136994" y="1470529"/>
            <a:ext cx="4467794" cy="43858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2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Spring and summer have different recessions. As summers have increasing number of flow paths, higher recession slopes are expected and were confirmed. 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2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Cold/warm winters are a proxy for deeper/shallow frozen soils.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200" dirty="0"/>
              <a:t>Antecedent winter conditions that allow deep soil frost lead to more linear storage-discharge relationships for 10 watersheds</a:t>
            </a:r>
            <a:r>
              <a:rPr lang="en-US" sz="2000" dirty="0"/>
              <a:t>.</a:t>
            </a:r>
            <a:endParaRPr lang="en-US" sz="2000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FA03E3-798B-614C-9CE0-42F46A4D10B6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7BE32-2B65-FB4D-93D6-C07BCE32BD64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297019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– </a:t>
            </a:r>
            <a:r>
              <a:rPr lang="nl-NL" dirty="0" err="1"/>
              <a:t>Z</a:t>
            </a:r>
            <a:r>
              <a:rPr lang="nl-NL" dirty="0"/>
              <a:t>-test Analysis pt.2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A5383-B41A-8942-A711-C73DAEA8D08A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0E2DE-E19C-9144-923D-284A958C5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/>
          <a:stretch/>
        </p:blipFill>
        <p:spPr bwMode="auto">
          <a:xfrm>
            <a:off x="272480" y="1205215"/>
            <a:ext cx="4467794" cy="488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9B477-6FE4-8E46-BF94-984D8B21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t="81099" r="52826" b="4279"/>
          <a:stretch/>
        </p:blipFill>
        <p:spPr bwMode="auto">
          <a:xfrm>
            <a:off x="3584848" y="5229200"/>
            <a:ext cx="1008112" cy="714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2A6158-7381-FD4D-B5E7-FE05EC0DAB21}"/>
              </a:ext>
            </a:extLst>
          </p:cNvPr>
          <p:cNvSpPr/>
          <p:nvPr/>
        </p:nvSpPr>
        <p:spPr>
          <a:xfrm>
            <a:off x="334848" y="1340768"/>
            <a:ext cx="225664" cy="27582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B859F-48BA-694A-BAB8-CB0AAE71883D}"/>
              </a:ext>
            </a:extLst>
          </p:cNvPr>
          <p:cNvSpPr txBox="1"/>
          <p:nvPr/>
        </p:nvSpPr>
        <p:spPr>
          <a:xfrm>
            <a:off x="4940520" y="1470529"/>
            <a:ext cx="4664268" cy="44473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Snow acts as insulation, therefore shallow snow depths imply deeper frozen soils.</a:t>
            </a:r>
          </a:p>
          <a:p>
            <a:pPr marL="638175" lvl="1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A difference is found between shallow and deep snow, but it does not impact the recession slope in a predictive pattern. </a:t>
            </a:r>
          </a:p>
          <a:p>
            <a:pPr marL="180975" indent="-180975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Combining winter temperatures and shallow snow depth is to verify when the ground was most influenced by temperature and estimate the deep and shallow depths of frozen soil.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42BDE-C0CE-E348-A633-35475B6FD305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7A301-34D0-F445-ADC5-AE563C396A8B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337541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r>
              <a:rPr lang="nl-NL" dirty="0"/>
              <a:t> pt.1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A1DCB-FCE9-DC41-9C03-67CF92865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4"/>
          <a:stretch/>
        </p:blipFill>
        <p:spPr bwMode="auto">
          <a:xfrm>
            <a:off x="311178" y="1127170"/>
            <a:ext cx="5577926" cy="5038134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FA5383-B41A-8942-A711-C73DAEA8D08A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D3334-3AAF-7845-AE75-138E692B3538}"/>
              </a:ext>
            </a:extLst>
          </p:cNvPr>
          <p:cNvSpPr txBox="1"/>
          <p:nvPr/>
        </p:nvSpPr>
        <p:spPr>
          <a:xfrm>
            <a:off x="6105128" y="2110204"/>
            <a:ext cx="3489694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2400" dirty="0"/>
              <a:t>Overall, we find that thawing soil leads to a more non-linear storage-discharge relationship which implies river runoff in the Arctic becomes more unpredictable.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53BD9-EB5C-264C-896B-ED6DE201D4DF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62439-A62C-624A-A1C8-511E6065C905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18361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r>
              <a:rPr lang="nl-NL" dirty="0"/>
              <a:t> pt.2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A1DCB-FCE9-DC41-9C03-67CF92865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0" y="1246071"/>
            <a:ext cx="7065720" cy="4747889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FA5383-B41A-8942-A711-C73DAEA8D08A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D3334-3AAF-7845-AE75-138E692B3538}"/>
              </a:ext>
            </a:extLst>
          </p:cNvPr>
          <p:cNvSpPr txBox="1"/>
          <p:nvPr/>
        </p:nvSpPr>
        <p:spPr>
          <a:xfrm>
            <a:off x="7050168" y="1988840"/>
            <a:ext cx="2783824" cy="35548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2200" dirty="0"/>
              <a:t>Spring is undergoing the greatest change over time.</a:t>
            </a:r>
          </a:p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2200" dirty="0"/>
              <a:t>The change in recession slope is driven by the depth of frozen soil, which in turn is influenced by antecedent winter conditions.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53BD9-EB5C-264C-896B-ED6DE201D4DF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62439-A62C-624A-A1C8-511E6065C905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165321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-5848200" y="5596121"/>
            <a:ext cx="9216454" cy="4464496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68288" lvl="1">
              <a:spcBef>
                <a:spcPts val="300"/>
              </a:spcBef>
            </a:pPr>
            <a:endParaRPr lang="en-GB" sz="2000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  <a:p>
            <a:pPr marL="471488" lvl="1" indent="-203200">
              <a:spcBef>
                <a:spcPts val="3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  <a:p>
            <a:pPr marL="471488" lvl="1" indent="-203200">
              <a:spcBef>
                <a:spcPts val="3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  <a:p>
            <a:pPr marL="14288" indent="-203200">
              <a:spcBef>
                <a:spcPts val="3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en-GB" sz="2000" dirty="0">
              <a:solidFill>
                <a:srgbClr val="0536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011" y="4894889"/>
            <a:ext cx="4970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anyone has questions/comments </a:t>
            </a:r>
          </a:p>
          <a:p>
            <a:r>
              <a:rPr lang="en-US" sz="2400" dirty="0"/>
              <a:t>please feel free contact me:</a:t>
            </a:r>
            <a:endParaRPr lang="nl-NL" sz="2400" dirty="0"/>
          </a:p>
          <a:p>
            <a:r>
              <a:rPr lang="nl-NL" sz="2400" dirty="0" err="1"/>
              <a:t>a.m.h.hinzman@vu.nl</a:t>
            </a:r>
            <a:endParaRPr lang="nl-NL" sz="24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14320" r="24262" b="13372"/>
          <a:stretch/>
        </p:blipFill>
        <p:spPr bwMode="auto">
          <a:xfrm>
            <a:off x="5024985" y="1149687"/>
            <a:ext cx="1877438" cy="1115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8A3B4D8-A482-F74C-A612-C99978E47225}"/>
              </a:ext>
            </a:extLst>
          </p:cNvPr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" name="Picture 33" descr="C:\Users\hcwinsemius\OneDrive\MSc\empirical_surge_model\ivm_logo.png">
            <a:extLst>
              <a:ext uri="{FF2B5EF4-FFF2-40B4-BE49-F238E27FC236}">
                <a16:creationId xmlns:a16="http://schemas.microsoft.com/office/drawing/2014/main" id="{296FF4FC-89B3-724A-8ADB-73D43B1E2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4" t="2429" r="-1" b="-1"/>
          <a:stretch/>
        </p:blipFill>
        <p:spPr bwMode="auto">
          <a:xfrm>
            <a:off x="7108012" y="1144343"/>
            <a:ext cx="2518133" cy="1044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FEAB-D657-FA4F-B3E3-C192656F5375}"/>
              </a:ext>
            </a:extLst>
          </p:cNvPr>
          <p:cNvSpPr txBox="1"/>
          <p:nvPr/>
        </p:nvSpPr>
        <p:spPr>
          <a:xfrm>
            <a:off x="216723" y="2341902"/>
            <a:ext cx="956081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22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I would like to express my deep gratitude to my advisor </a:t>
            </a:r>
            <a:r>
              <a:rPr lang="en-US" sz="2200" dirty="0" err="1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Ype</a:t>
            </a:r>
            <a:r>
              <a:rPr lang="en-US" sz="22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 van der Velde, my co-advisor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Ylva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Sjöberg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Steve Lyon and Stephan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Ploum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for everything; all the revisions they have looked at, the enlightening discussions from different continents, and without whom my first article would not be possible. Another thanks to Jim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Boonman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for being available to chat whenever I needed him.</a:t>
            </a:r>
          </a:p>
        </p:txBody>
      </p:sp>
    </p:spTree>
    <p:extLst>
      <p:ext uri="{BB962C8B-B14F-4D97-AF65-F5344CB8AC3E}">
        <p14:creationId xmlns:p14="http://schemas.microsoft.com/office/powerpoint/2010/main" val="272156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00" y="124870"/>
            <a:ext cx="9379500" cy="71280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130" y="1052736"/>
            <a:ext cx="923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Thawing soils leads to enhanced hydrologic connectivity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14320" r="24262" b="13372"/>
          <a:stretch/>
        </p:blipFill>
        <p:spPr bwMode="auto">
          <a:xfrm>
            <a:off x="8193653" y="6307845"/>
            <a:ext cx="850359" cy="505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6BE6E-9F23-4942-9DCC-A4C8ABEEFB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2451" r="11559" b="11120"/>
          <a:stretch/>
        </p:blipFill>
        <p:spPr bwMode="auto">
          <a:xfrm>
            <a:off x="745480" y="1588881"/>
            <a:ext cx="4133190" cy="4432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1E3F67-D0BA-814B-AA8A-73DFBCE92A86}"/>
              </a:ext>
            </a:extLst>
          </p:cNvPr>
          <p:cNvSpPr txBox="1"/>
          <p:nvPr/>
        </p:nvSpPr>
        <p:spPr>
          <a:xfrm>
            <a:off x="5241032" y="1947604"/>
            <a:ext cx="4356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frozen soils thaw, catchment flow pathways open, allowing enhanced hydrologic connectivity between groundwater and rivers. Increasing hydrologic connectivity changes the storage-discharge relationship of a watershed, which can be perceived within a hydrograph.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D5B1F-963F-D249-95CA-71A3D557E14E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0105F3-EE98-BE4E-B515-FD44F91723EF}"/>
              </a:ext>
            </a:extLst>
          </p:cNvPr>
          <p:cNvSpPr/>
          <p:nvPr/>
        </p:nvSpPr>
        <p:spPr>
          <a:xfrm>
            <a:off x="28848" y="6283105"/>
            <a:ext cx="4276079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366073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00" y="124870"/>
            <a:ext cx="9379500" cy="712800"/>
          </a:xfrm>
        </p:spPr>
        <p:txBody>
          <a:bodyPr/>
          <a:lstStyle/>
          <a:p>
            <a:r>
              <a:rPr lang="en-GB" sz="2800" dirty="0"/>
              <a:t>How can </a:t>
            </a:r>
            <a:r>
              <a:rPr lang="en-US" sz="2800" dirty="0"/>
              <a:t>hydrologic connectivity be quantified</a:t>
            </a:r>
            <a:r>
              <a:rPr lang="en-GB" sz="2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400" y="1052736"/>
            <a:ext cx="9559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hydrograph is a continuous plot of instantaneous discharge over time. While the hydrograph is falling (in recession), discharge points are plotted on a log-log scale to show </a:t>
            </a:r>
            <a:r>
              <a:rPr lang="en-US" sz="2400" dirty="0" err="1"/>
              <a:t>Δ</a:t>
            </a:r>
            <a:r>
              <a:rPr lang="en-US" sz="2400" dirty="0"/>
              <a:t> discharge/</a:t>
            </a:r>
            <a:r>
              <a:rPr lang="en-US" sz="2400" dirty="0" err="1"/>
              <a:t>Δ</a:t>
            </a:r>
            <a:r>
              <a:rPr lang="en-US" sz="2400" dirty="0"/>
              <a:t> time (y-axis) vs. discharge (x-axis). The red line gives the recession slope.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14320" r="24262" b="13372"/>
          <a:stretch/>
        </p:blipFill>
        <p:spPr bwMode="auto">
          <a:xfrm>
            <a:off x="8193653" y="6307845"/>
            <a:ext cx="850359" cy="505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C6A52A-F7B9-274F-9920-31B948DE5CB2}"/>
              </a:ext>
            </a:extLst>
          </p:cNvPr>
          <p:cNvGrpSpPr/>
          <p:nvPr/>
        </p:nvGrpSpPr>
        <p:grpSpPr>
          <a:xfrm>
            <a:off x="448324" y="2564904"/>
            <a:ext cx="8919652" cy="3537684"/>
            <a:chOff x="218400" y="2060848"/>
            <a:chExt cx="8919652" cy="35376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E1ECE1-41A4-DA49-929E-9CAEB24E0D16}"/>
                </a:ext>
              </a:extLst>
            </p:cNvPr>
            <p:cNvGrpSpPr/>
            <p:nvPr/>
          </p:nvGrpSpPr>
          <p:grpSpPr>
            <a:xfrm>
              <a:off x="345929" y="2253383"/>
              <a:ext cx="3024633" cy="3054313"/>
              <a:chOff x="957723" y="1682063"/>
              <a:chExt cx="3500253" cy="420042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F093AF-4F6F-7C47-BB19-02CA0D747F51}"/>
                  </a:ext>
                </a:extLst>
              </p:cNvPr>
              <p:cNvSpPr/>
              <p:nvPr/>
            </p:nvSpPr>
            <p:spPr>
              <a:xfrm>
                <a:off x="957723" y="1690688"/>
                <a:ext cx="339854" cy="4141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591FED3-5441-954D-84FB-DECC2D856136}"/>
                  </a:ext>
                </a:extLst>
              </p:cNvPr>
              <p:cNvSpPr/>
              <p:nvPr/>
            </p:nvSpPr>
            <p:spPr>
              <a:xfrm>
                <a:off x="1197418" y="5486687"/>
                <a:ext cx="3260558" cy="34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D379354-06AB-004C-9993-63028EC18E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49" t="48085" r="69834" b="1542"/>
              <a:stretch/>
            </p:blipFill>
            <p:spPr>
              <a:xfrm>
                <a:off x="1197418" y="1682063"/>
                <a:ext cx="3260558" cy="39992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469C22-3A22-AD4E-81EF-59FFD5109398}"/>
                  </a:ext>
                </a:extLst>
              </p:cNvPr>
              <p:cNvSpPr txBox="1"/>
              <p:nvPr/>
            </p:nvSpPr>
            <p:spPr>
              <a:xfrm>
                <a:off x="2682807" y="5513156"/>
                <a:ext cx="586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err="1"/>
                  <a:t>Year</a:t>
                </a:r>
                <a:endParaRPr 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327EB8-ABF7-0D41-9480-82FE178F71AE}"/>
                </a:ext>
              </a:extLst>
            </p:cNvPr>
            <p:cNvSpPr txBox="1"/>
            <p:nvPr/>
          </p:nvSpPr>
          <p:spPr>
            <a:xfrm>
              <a:off x="218400" y="3196172"/>
              <a:ext cx="461665" cy="102207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nl-NL" dirty="0"/>
                <a:t>Q (mm/d)</a:t>
              </a:r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9EE950-A572-394B-9057-79D13B29EF7E}"/>
                </a:ext>
              </a:extLst>
            </p:cNvPr>
            <p:cNvGrpSpPr/>
            <p:nvPr/>
          </p:nvGrpSpPr>
          <p:grpSpPr>
            <a:xfrm>
              <a:off x="4261059" y="2060848"/>
              <a:ext cx="4876993" cy="3140579"/>
              <a:chOff x="5123725" y="1265607"/>
              <a:chExt cx="6504081" cy="508060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FAEAE8F-2527-2C44-AF05-4D72CA341D55}"/>
                  </a:ext>
                </a:extLst>
              </p:cNvPr>
              <p:cNvSpPr/>
              <p:nvPr/>
            </p:nvSpPr>
            <p:spPr>
              <a:xfrm>
                <a:off x="5123725" y="5971924"/>
                <a:ext cx="6378668" cy="345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C8F6644-6198-3344-93A1-B044A60EAA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564" t="2992" r="1691"/>
              <a:stretch/>
            </p:blipFill>
            <p:spPr>
              <a:xfrm>
                <a:off x="5415461" y="1431220"/>
                <a:ext cx="6182355" cy="4610453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7B9C038-EC15-AF43-92EC-50E8AB4DFDEB}"/>
                  </a:ext>
                </a:extLst>
              </p:cNvPr>
              <p:cNvSpPr/>
              <p:nvPr/>
            </p:nvSpPr>
            <p:spPr>
              <a:xfrm>
                <a:off x="5809586" y="3155989"/>
                <a:ext cx="771688" cy="3208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F90DAD-8426-6B4E-9462-3B15D5883AA4}"/>
                  </a:ext>
                </a:extLst>
              </p:cNvPr>
              <p:cNvSpPr txBox="1"/>
              <p:nvPr/>
            </p:nvSpPr>
            <p:spPr>
              <a:xfrm>
                <a:off x="5601061" y="5798245"/>
                <a:ext cx="673096" cy="3982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/>
                  <a:t>0.2</a:t>
                </a:r>
                <a:endParaRPr lang="en-US" sz="16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D2F7BB-C795-454F-B6E1-9AAF9B7A35BF}"/>
                  </a:ext>
                </a:extLst>
              </p:cNvPr>
              <p:cNvSpPr txBox="1"/>
              <p:nvPr/>
            </p:nvSpPr>
            <p:spPr>
              <a:xfrm>
                <a:off x="6765346" y="5798524"/>
                <a:ext cx="811514" cy="5476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/>
                  <a:t>0.5</a:t>
                </a:r>
                <a:endParaRPr lang="en-US" sz="16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A026C6-26CA-2846-9C78-4DD80E8A51E7}"/>
                  </a:ext>
                </a:extLst>
              </p:cNvPr>
              <p:cNvSpPr txBox="1"/>
              <p:nvPr/>
            </p:nvSpPr>
            <p:spPr>
              <a:xfrm>
                <a:off x="7702273" y="5798520"/>
                <a:ext cx="747392" cy="3982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/>
                  <a:t>1.0</a:t>
                </a:r>
                <a:endParaRPr lang="en-US" sz="16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15FD0D0-5F20-6A43-AED8-69620CA08E90}"/>
                  </a:ext>
                </a:extLst>
              </p:cNvPr>
              <p:cNvSpPr txBox="1"/>
              <p:nvPr/>
            </p:nvSpPr>
            <p:spPr>
              <a:xfrm>
                <a:off x="8639201" y="5798245"/>
                <a:ext cx="623562" cy="3982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/>
                  <a:t>2.0</a:t>
                </a:r>
                <a:endParaRPr lang="en-US" sz="16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83DA74F-9E8F-BC4F-98A1-4947D34C6313}"/>
                  </a:ext>
                </a:extLst>
              </p:cNvPr>
              <p:cNvSpPr txBox="1"/>
              <p:nvPr/>
            </p:nvSpPr>
            <p:spPr>
              <a:xfrm>
                <a:off x="9782811" y="5811609"/>
                <a:ext cx="764760" cy="3982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/>
                  <a:t>5.0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60160C-1451-7840-B87D-04189A22E5F2}"/>
                  </a:ext>
                </a:extLst>
              </p:cNvPr>
              <p:cNvSpPr txBox="1"/>
              <p:nvPr/>
            </p:nvSpPr>
            <p:spPr>
              <a:xfrm>
                <a:off x="10628937" y="5798245"/>
                <a:ext cx="998869" cy="5476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/>
                  <a:t>10.0</a:t>
                </a:r>
                <a:endParaRPr lang="en-US" sz="16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CBCFB11-4BF2-554C-8109-4F65DD01C501}"/>
                  </a:ext>
                </a:extLst>
              </p:cNvPr>
              <p:cNvSpPr txBox="1"/>
              <p:nvPr/>
            </p:nvSpPr>
            <p:spPr>
              <a:xfrm>
                <a:off x="7732381" y="1265607"/>
                <a:ext cx="1813640" cy="4163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700" dirty="0"/>
                  <a:t>1959-2017</a:t>
                </a:r>
                <a:endParaRPr lang="en-US" sz="1700" dirty="0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821D31-329A-174A-81B4-05D32BAB2A4C}"/>
                </a:ext>
              </a:extLst>
            </p:cNvPr>
            <p:cNvSpPr txBox="1"/>
            <p:nvPr/>
          </p:nvSpPr>
          <p:spPr>
            <a:xfrm>
              <a:off x="4162073" y="3573016"/>
              <a:ext cx="430887" cy="66671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nl-NL" sz="1600" dirty="0"/>
                <a:t>1e-01</a:t>
              </a:r>
              <a:endParaRPr lang="en-US" sz="1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AB818C-D1A5-AD43-8B64-BAB6F6E8B095}"/>
                </a:ext>
              </a:extLst>
            </p:cNvPr>
            <p:cNvSpPr txBox="1"/>
            <p:nvPr/>
          </p:nvSpPr>
          <p:spPr>
            <a:xfrm>
              <a:off x="4162073" y="4437112"/>
              <a:ext cx="430887" cy="69555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nl-NL" sz="1600" dirty="0"/>
                <a:t>1e-03</a:t>
              </a:r>
              <a:endParaRPr lang="en-US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A81369-9526-8D4B-8E6B-270918DAA966}"/>
                </a:ext>
              </a:extLst>
            </p:cNvPr>
            <p:cNvSpPr txBox="1"/>
            <p:nvPr/>
          </p:nvSpPr>
          <p:spPr>
            <a:xfrm>
              <a:off x="4162073" y="2464476"/>
              <a:ext cx="430887" cy="66671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nl-NL" sz="1600" dirty="0"/>
                <a:t>1e+01</a:t>
              </a:r>
              <a:endParaRPr lang="en-US" sz="1600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3D9083A-7043-D742-8A6D-14C5437CD2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2704" y="4184731"/>
              <a:ext cx="2181277" cy="23446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8525BE-2DC8-C541-844F-FBD39A0F2240}"/>
                </a:ext>
              </a:extLst>
            </p:cNvPr>
            <p:cNvSpPr txBox="1"/>
            <p:nvPr/>
          </p:nvSpPr>
          <p:spPr>
            <a:xfrm>
              <a:off x="3782151" y="2662848"/>
              <a:ext cx="461665" cy="199028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nl-NL" dirty="0"/>
                <a:t>log(</a:t>
              </a:r>
              <a:r>
                <a:rPr lang="nl-NL" dirty="0" err="1"/>
                <a:t>dQ</a:t>
              </a:r>
              <a:r>
                <a:rPr lang="nl-NL" dirty="0"/>
                <a:t>/</a:t>
              </a:r>
              <a:r>
                <a:rPr lang="nl-NL" dirty="0" err="1"/>
                <a:t>dt</a:t>
              </a:r>
              <a:r>
                <a:rPr lang="nl-NL" dirty="0"/>
                <a:t>) (mm/d²)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8C75E2-5D97-2D48-9460-606B3D08D5A8}"/>
                </a:ext>
              </a:extLst>
            </p:cNvPr>
            <p:cNvSpPr txBox="1"/>
            <p:nvPr/>
          </p:nvSpPr>
          <p:spPr>
            <a:xfrm>
              <a:off x="6483023" y="5229200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Log(Q) (mm/d)</a:t>
              </a:r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600372D-F26E-CA44-8275-6543CDCFA722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AC2DF7-DE07-FC4D-B20A-12157AF8EB73}"/>
              </a:ext>
            </a:extLst>
          </p:cNvPr>
          <p:cNvSpPr/>
          <p:nvPr/>
        </p:nvSpPr>
        <p:spPr>
          <a:xfrm>
            <a:off x="28848" y="6283105"/>
            <a:ext cx="4276079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55722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00" y="124870"/>
            <a:ext cx="9379500" cy="71280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400" y="1125905"/>
            <a:ext cx="968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Storage-discharge relationships can be quantified by recession slopes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14320" r="24262" b="13372"/>
          <a:stretch/>
        </p:blipFill>
        <p:spPr bwMode="auto">
          <a:xfrm>
            <a:off x="8193653" y="6307845"/>
            <a:ext cx="850359" cy="505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6BE6E-9F23-4942-9DCC-A4C8ABEEFB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2451" r="11559" b="11120"/>
          <a:stretch/>
        </p:blipFill>
        <p:spPr bwMode="auto">
          <a:xfrm>
            <a:off x="745480" y="1588881"/>
            <a:ext cx="4133190" cy="4432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1E3F67-D0BA-814B-AA8A-73DFBCE92A86}"/>
              </a:ext>
            </a:extLst>
          </p:cNvPr>
          <p:cNvSpPr txBox="1"/>
          <p:nvPr/>
        </p:nvSpPr>
        <p:spPr>
          <a:xfrm>
            <a:off x="5091754" y="2132856"/>
            <a:ext cx="4356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Previous studies hypothesized that storage-discharge relationships are relatively linear when soils are frozen and become increasingly non-linear as the landscape thaws. </a:t>
            </a:r>
          </a:p>
          <a:p>
            <a:r>
              <a:rPr lang="en-US" sz="2400" dirty="0"/>
              <a:t>Our analysis uses 16 Northern Swedish watersheds during the years of 1951 and 2018.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67F24-32B4-6E40-B0F3-3B938276FC70}"/>
              </a:ext>
            </a:extLst>
          </p:cNvPr>
          <p:cNvSpPr/>
          <p:nvPr/>
        </p:nvSpPr>
        <p:spPr>
          <a:xfrm>
            <a:off x="28848" y="6283105"/>
            <a:ext cx="4564111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</a:t>
            </a: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. (Submitted), </a:t>
            </a: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EGU2020)</a:t>
            </a:r>
          </a:p>
        </p:txBody>
      </p:sp>
    </p:spTree>
    <p:extLst>
      <p:ext uri="{BB962C8B-B14F-4D97-AF65-F5344CB8AC3E}">
        <p14:creationId xmlns:p14="http://schemas.microsoft.com/office/powerpoint/2010/main" val="394318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00" y="124870"/>
            <a:ext cx="9379500" cy="71280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14320" r="24262" b="13372"/>
          <a:stretch/>
        </p:blipFill>
        <p:spPr bwMode="auto">
          <a:xfrm>
            <a:off x="8193653" y="6307845"/>
            <a:ext cx="850359" cy="505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6BE6E-9F23-4942-9DCC-A4C8ABEEFB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2451" r="11559" b="11120"/>
          <a:stretch/>
        </p:blipFill>
        <p:spPr bwMode="auto">
          <a:xfrm>
            <a:off x="745479" y="1588881"/>
            <a:ext cx="4133190" cy="4432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1E3F67-D0BA-814B-AA8A-73DFBCE92A86}"/>
              </a:ext>
            </a:extLst>
          </p:cNvPr>
          <p:cNvSpPr txBox="1"/>
          <p:nvPr/>
        </p:nvSpPr>
        <p:spPr>
          <a:xfrm>
            <a:off x="5027333" y="2413337"/>
            <a:ext cx="4482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objective is to cement the assumption that soil thaw leads to increasingly non-linear storage-discharge relationships by quantifying trends and </a:t>
            </a:r>
            <a:r>
              <a:rPr lang="en-US" sz="2400" dirty="0" err="1"/>
              <a:t>spatio</a:t>
            </a:r>
            <a:r>
              <a:rPr lang="en-US" sz="2400" dirty="0"/>
              <a:t>-temporal differences of this relationship.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7C163-E1F5-9643-A18F-9F471FE790F2}"/>
              </a:ext>
            </a:extLst>
          </p:cNvPr>
          <p:cNvSpPr/>
          <p:nvPr/>
        </p:nvSpPr>
        <p:spPr>
          <a:xfrm>
            <a:off x="488504" y="1124744"/>
            <a:ext cx="9109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Does soil thaw impact the storage-discharge relationship?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C34FE-92CF-1D49-B25F-19D0A3FAA825}"/>
              </a:ext>
            </a:extLst>
          </p:cNvPr>
          <p:cNvSpPr/>
          <p:nvPr/>
        </p:nvSpPr>
        <p:spPr>
          <a:xfrm>
            <a:off x="28848" y="6283105"/>
            <a:ext cx="4420095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290246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period selection and statistical analyses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539130" y="1095127"/>
            <a:ext cx="923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Comparison of statistical analyses provides valuable insight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9C78E-A4F7-C346-9FD6-F7129732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0" y="1694350"/>
            <a:ext cx="8993771" cy="4240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005AFF-D0A3-BD4A-A3DE-1588D9A6F853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282503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 analysis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Z</a:t>
            </a:r>
            <a:r>
              <a:rPr lang="nl-NL" dirty="0"/>
              <a:t>-test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789" y="1052736"/>
            <a:ext cx="9379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Separating the datasets into different time periods or groups by seasons or winter conditions for 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9C78E-A4F7-C346-9FD6-F7129732C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498"/>
          <a:stretch/>
        </p:blipFill>
        <p:spPr>
          <a:xfrm>
            <a:off x="409710" y="1969394"/>
            <a:ext cx="8993771" cy="23957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C8264-2CDE-DB49-8A8D-AB8DBCBB9FC6}"/>
              </a:ext>
            </a:extLst>
          </p:cNvPr>
          <p:cNvSpPr/>
          <p:nvPr/>
        </p:nvSpPr>
        <p:spPr>
          <a:xfrm>
            <a:off x="400234" y="4465831"/>
            <a:ext cx="9238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Trends analysis gives significance in change of recession slopes over time while the z-test analysis compares two groups for significant differences. The antecedent winter conditions were selected due to their relationship to the depth of the frozen layer.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F847D-E530-B044-A828-A6B64D3ED2E4}"/>
              </a:ext>
            </a:extLst>
          </p:cNvPr>
          <p:cNvSpPr/>
          <p:nvPr/>
        </p:nvSpPr>
        <p:spPr>
          <a:xfrm>
            <a:off x="704528" y="1923513"/>
            <a:ext cx="504056" cy="46514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E5E85-2866-9645-9380-C0CC60C64D53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DBB182-BF89-1346-9F6B-D0ACD4D20080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36869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 Analysis – Mann </a:t>
            </a:r>
            <a:r>
              <a:rPr lang="nl-NL" dirty="0" err="1"/>
              <a:t>Kendall</a:t>
            </a:r>
            <a:r>
              <a:rPr lang="nl-NL" dirty="0"/>
              <a:t> &amp; </a:t>
            </a:r>
            <a:r>
              <a:rPr lang="nl-NL" dirty="0" err="1"/>
              <a:t>Theil</a:t>
            </a:r>
            <a:r>
              <a:rPr lang="nl-NL" dirty="0"/>
              <a:t> Sen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130" y="1052736"/>
            <a:ext cx="9238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 periods were analysed to determined if there was significant change of the recession slope over time.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9C78E-A4F7-C346-9FD6-F7129732C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66" r="43717"/>
          <a:stretch/>
        </p:blipFill>
        <p:spPr>
          <a:xfrm>
            <a:off x="994551" y="1916832"/>
            <a:ext cx="7916898" cy="2880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20AFB0-BC1C-714C-A5D8-DF2106394E90}"/>
              </a:ext>
            </a:extLst>
          </p:cNvPr>
          <p:cNvSpPr/>
          <p:nvPr/>
        </p:nvSpPr>
        <p:spPr>
          <a:xfrm>
            <a:off x="344488" y="4738185"/>
            <a:ext cx="9238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All trend analyses used 3-year increments to track change in the recession slope over time. Seasonal trend analysis was performed to establish which season was undergoing the greatest change.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BEC8F9-1718-9446-A3B3-72C86A4334CD}"/>
              </a:ext>
            </a:extLst>
          </p:cNvPr>
          <p:cNvSpPr/>
          <p:nvPr/>
        </p:nvSpPr>
        <p:spPr>
          <a:xfrm>
            <a:off x="1568624" y="1868082"/>
            <a:ext cx="504056" cy="46514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16F5A-6F76-4E42-B835-D66F5D115534}"/>
              </a:ext>
            </a:extLst>
          </p:cNvPr>
          <p:cNvSpPr/>
          <p:nvPr/>
        </p:nvSpPr>
        <p:spPr>
          <a:xfrm>
            <a:off x="5754728" y="1831108"/>
            <a:ext cx="504056" cy="46514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8A1127-AC84-7F40-80B1-748DABDDE02A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01EED-406B-B74A-98D0-8AACB80D0CF3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</p:spTree>
    <p:extLst>
      <p:ext uri="{BB962C8B-B14F-4D97-AF65-F5344CB8AC3E}">
        <p14:creationId xmlns:p14="http://schemas.microsoft.com/office/powerpoint/2010/main" val="421242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Z</a:t>
            </a:r>
            <a:r>
              <a:rPr lang="nl-NL" dirty="0"/>
              <a:t>-test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130" y="1052736"/>
            <a:ext cx="9238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Groups sorted by winter conditions or seasons are compared to determine significant differences.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56" y="6307845"/>
            <a:ext cx="302433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00F09-FBEE-214B-B77E-36823B126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81" t="55617"/>
          <a:stretch/>
        </p:blipFill>
        <p:spPr>
          <a:xfrm>
            <a:off x="3828600" y="2311133"/>
            <a:ext cx="5767870" cy="2663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CDDF0-7821-0C47-9EBD-2C97D41C599C}"/>
              </a:ext>
            </a:extLst>
          </p:cNvPr>
          <p:cNvSpPr txBox="1"/>
          <p:nvPr/>
        </p:nvSpPr>
        <p:spPr>
          <a:xfrm>
            <a:off x="309530" y="2055892"/>
            <a:ext cx="3491342" cy="32778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23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Ascertaining significant difference leading understanding if the increasing recession curve slopes come from meteorological factors or from the thawing of frozen soil and increasing hydrologic connectivity.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8C96C5-8FFD-F446-9B02-E017A45BBA20}"/>
              </a:ext>
            </a:extLst>
          </p:cNvPr>
          <p:cNvSpPr/>
          <p:nvPr/>
        </p:nvSpPr>
        <p:spPr>
          <a:xfrm>
            <a:off x="4448944" y="1917992"/>
            <a:ext cx="504056" cy="46514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</a:pPr>
            <a:endParaRPr lang="en-US" sz="1800" kern="1200" dirty="0" err="1">
              <a:solidFill>
                <a:srgbClr val="05368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78E18-81BC-9847-8BBB-D085E5EE034A}"/>
              </a:ext>
            </a:extLst>
          </p:cNvPr>
          <p:cNvSpPr/>
          <p:nvPr/>
        </p:nvSpPr>
        <p:spPr>
          <a:xfrm>
            <a:off x="28849" y="6283105"/>
            <a:ext cx="3384376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rtl="0" eaLnBrk="1" latinLnBrk="0" hangingPunct="1"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kern="1200" dirty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rPr>
              <a:t>(A.M. Hinzman et al., EGU2020)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88D237-B006-5246-B19E-AA6D4026AAA0}"/>
              </a:ext>
            </a:extLst>
          </p:cNvPr>
          <p:cNvSpPr/>
          <p:nvPr/>
        </p:nvSpPr>
        <p:spPr>
          <a:xfrm>
            <a:off x="28848" y="6283105"/>
            <a:ext cx="4492103" cy="5550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rgbClr val="06368B"/>
              </a:buClr>
              <a:buSzPct val="110000"/>
            </a:pPr>
            <a:r>
              <a:rPr lang="en-US" sz="16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(A.M. Hinzman et al. (Submitted), EGU2020)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1722C5-1AFD-604B-9507-5F14D26DD465}"/>
              </a:ext>
            </a:extLst>
          </p:cNvPr>
          <p:cNvSpPr/>
          <p:nvPr/>
        </p:nvSpPr>
        <p:spPr>
          <a:xfrm>
            <a:off x="4016896" y="4974268"/>
            <a:ext cx="55075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5368B"/>
                </a:solidFill>
                <a:latin typeface="Arial" pitchFamily="34" charset="0"/>
                <a:cs typeface="Arial" pitchFamily="34" charset="0"/>
              </a:rPr>
              <a:t>Upward arrows denote results that agree with the hypotheses, downwards arrows represent results contrary to the hypotheses.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16618919"/>
      </p:ext>
    </p:extLst>
  </p:cSld>
  <p:clrMapOvr>
    <a:masterClrMapping/>
  </p:clrMapOvr>
</p:sld>
</file>

<file path=ppt/theme/theme1.xml><?xml version="1.0" encoding="utf-8"?>
<a:theme xmlns:a="http://schemas.openxmlformats.org/drawingml/2006/main" name="PP-slide A4 presentation 2017">
  <a:themeElements>
    <a:clrScheme name="IVM Theme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IVM Theme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IVM PowerPoint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PP-slide A4 presentation 2017</Template>
  <TotalTime>20622</TotalTime>
  <Words>1323</Words>
  <Application>Microsoft Macintosh PowerPoint</Application>
  <PresentationFormat>A4 Paper (210x297 mm)</PresentationFormat>
  <Paragraphs>126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Wingdings</vt:lpstr>
      <vt:lpstr>PP-slide A4 presentation 2017</vt:lpstr>
      <vt:lpstr>Custom Design</vt:lpstr>
      <vt:lpstr>2_Custom Design</vt:lpstr>
      <vt:lpstr>1_Custom Design</vt:lpstr>
      <vt:lpstr>6_Custom Design</vt:lpstr>
      <vt:lpstr>3_Custom Design</vt:lpstr>
      <vt:lpstr>4_Custom Design</vt:lpstr>
      <vt:lpstr>5_Custom Design</vt:lpstr>
      <vt:lpstr>Strong changes in the relationship between storage and discharge during a period of thawing soils and climate warming in Northern Sweden</vt:lpstr>
      <vt:lpstr>Introduction</vt:lpstr>
      <vt:lpstr>How can hydrologic connectivity be quantified?</vt:lpstr>
      <vt:lpstr>Introduction</vt:lpstr>
      <vt:lpstr>Introduction</vt:lpstr>
      <vt:lpstr>Data period selection and statistical analyses</vt:lpstr>
      <vt:lpstr>Trend analysis and Z-test analysis</vt:lpstr>
      <vt:lpstr>Trend Analysis – Mann Kendall &amp; Theil Sen </vt:lpstr>
      <vt:lpstr>Z-test analysis</vt:lpstr>
      <vt:lpstr>Results – Trend Analysis</vt:lpstr>
      <vt:lpstr>Results – Z-test Analysis</vt:lpstr>
      <vt:lpstr>Discussion – Trend Analysis</vt:lpstr>
      <vt:lpstr>Discussion – Z-test Analysis pt.1</vt:lpstr>
      <vt:lpstr>Discussion – Z-test Analysis pt.2</vt:lpstr>
      <vt:lpstr>Conclusions pt.1</vt:lpstr>
      <vt:lpstr>Conclusions pt.2</vt:lpstr>
      <vt:lpstr>Acknowledgements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Meeting: PhD Proposal</dc:title>
  <dc:creator>Anais Couasnon</dc:creator>
  <cp:lastModifiedBy>Alexa Hinzman</cp:lastModifiedBy>
  <cp:revision>235</cp:revision>
  <dcterms:created xsi:type="dcterms:W3CDTF">2017-10-17T13:11:56Z</dcterms:created>
  <dcterms:modified xsi:type="dcterms:W3CDTF">2020-05-05T17:30:50Z</dcterms:modified>
</cp:coreProperties>
</file>