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  <p:sldMasterId id="2147484002" r:id="rId2"/>
  </p:sldMasterIdLst>
  <p:notesMasterIdLst>
    <p:notesMasterId r:id="rId24"/>
  </p:notesMasterIdLst>
  <p:handoutMasterIdLst>
    <p:handoutMasterId r:id="rId25"/>
  </p:handoutMasterIdLst>
  <p:sldIdLst>
    <p:sldId id="352" r:id="rId3"/>
    <p:sldId id="359" r:id="rId4"/>
    <p:sldId id="374" r:id="rId5"/>
    <p:sldId id="367" r:id="rId6"/>
    <p:sldId id="378" r:id="rId7"/>
    <p:sldId id="360" r:id="rId8"/>
    <p:sldId id="384" r:id="rId9"/>
    <p:sldId id="385" r:id="rId10"/>
    <p:sldId id="362" r:id="rId11"/>
    <p:sldId id="394" r:id="rId12"/>
    <p:sldId id="395" r:id="rId13"/>
    <p:sldId id="396" r:id="rId14"/>
    <p:sldId id="397" r:id="rId15"/>
    <p:sldId id="398" r:id="rId16"/>
    <p:sldId id="387" r:id="rId17"/>
    <p:sldId id="389" r:id="rId18"/>
    <p:sldId id="390" r:id="rId19"/>
    <p:sldId id="391" r:id="rId20"/>
    <p:sldId id="392" r:id="rId21"/>
    <p:sldId id="393" r:id="rId22"/>
    <p:sldId id="366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76777B"/>
    <a:srgbClr val="2A292A"/>
    <a:srgbClr val="434345"/>
    <a:srgbClr val="5D5D60"/>
    <a:srgbClr val="A5A5A5"/>
    <a:srgbClr val="C8C8C8"/>
    <a:srgbClr val="003D4C"/>
    <a:srgbClr val="0B3D91"/>
    <a:srgbClr val="489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1" autoAdjust="0"/>
    <p:restoredTop sz="91518" autoAdjust="0"/>
  </p:normalViewPr>
  <p:slideViewPr>
    <p:cSldViewPr snapToGrid="0" snapToObjects="1">
      <p:cViewPr varScale="1">
        <p:scale>
          <a:sx n="102" d="100"/>
          <a:sy n="102" d="100"/>
        </p:scale>
        <p:origin x="19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0A200-6553-B147-90C9-CEF91EFF8297}" type="datetimeFigureOut">
              <a:rPr lang="en-US" smtClean="0">
                <a:latin typeface="Arial"/>
              </a:rPr>
              <a:t>5/6/20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2C01C-8156-EE4C-BC47-869CA09DFB9E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495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FC77F81-3125-2240-A858-DAD650E09B57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D55DD9D9-7F94-8C4C-8748-81A0C015A8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4635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Left: San Jose, 7 Aug, orbit 1483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5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1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511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18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70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126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CO2M = global coverage every 3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3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gaps from docking events, spacewalks, pointing violations, etc.</a:t>
            </a:r>
          </a:p>
          <a:p>
            <a:endParaRPr lang="en-US" dirty="0"/>
          </a:p>
          <a:p>
            <a:r>
              <a:rPr lang="en-US" dirty="0"/>
              <a:t>First gap = payload safe (overshooting?)</a:t>
            </a:r>
          </a:p>
          <a:p>
            <a:r>
              <a:rPr lang="en-US" dirty="0"/>
              <a:t>Jul 15 gap = ???</a:t>
            </a:r>
          </a:p>
          <a:p>
            <a:r>
              <a:rPr lang="en-US" dirty="0"/>
              <a:t>Aug 24 gap = docking on ISS + fear of overshooting (?)</a:t>
            </a:r>
          </a:p>
          <a:p>
            <a:r>
              <a:rPr lang="en-US" dirty="0"/>
              <a:t>Oct 23 gap = 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41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50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39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860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447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4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690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Sept, orbit 2194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2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12341" y="3221701"/>
            <a:ext cx="7513104" cy="5004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800" b="1" baseline="0">
                <a:solidFill>
                  <a:schemeClr val="tx1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912341" y="3722185"/>
            <a:ext cx="7498993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909983" y="5649583"/>
            <a:ext cx="7424737" cy="77946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909983" y="6459398"/>
            <a:ext cx="7424737" cy="39860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09983" y="2885929"/>
            <a:ext cx="7515462" cy="3357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6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61" y="1958895"/>
            <a:ext cx="3337319" cy="9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1"/>
          </p:nvPr>
        </p:nvSpPr>
        <p:spPr>
          <a:xfrm>
            <a:off x="457200" y="1599449"/>
            <a:ext cx="4038600" cy="4526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22"/>
          </p:nvPr>
        </p:nvSpPr>
        <p:spPr>
          <a:xfrm>
            <a:off x="4648200" y="1599449"/>
            <a:ext cx="4038600" cy="4526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0C9DF4B-B558-1242-941A-F987492C8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84700" y="6466289"/>
            <a:ext cx="1176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09497-1763-4444-AC52-80ABFE6BE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19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1"/>
          </p:nvPr>
        </p:nvSpPr>
        <p:spPr>
          <a:xfrm>
            <a:off x="457200" y="2174875"/>
            <a:ext cx="4038600" cy="39512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22"/>
          </p:nvPr>
        </p:nvSpPr>
        <p:spPr>
          <a:xfrm>
            <a:off x="4648200" y="2174875"/>
            <a:ext cx="4038600" cy="39512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EE47ED0-A111-1A4B-84D6-3B6C5CCD4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84700" y="6466289"/>
            <a:ext cx="1176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09497-1763-4444-AC52-80ABFE6BE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7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575050" y="1596524"/>
            <a:ext cx="5111750" cy="440589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58573"/>
            <a:ext cx="3008313" cy="324384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57200" y="1596524"/>
            <a:ext cx="3008313" cy="1162049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1D7E641-D03B-494C-981F-C8D8F9077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84700" y="6466289"/>
            <a:ext cx="1176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09497-1763-4444-AC52-80ABFE6BE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86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90842"/>
            <a:ext cx="5486400" cy="33839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14565"/>
            <a:ext cx="5486400" cy="52154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792288" y="4974802"/>
            <a:ext cx="5486400" cy="63107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1BF29A6-5AF9-5649-8197-E028431D7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84700" y="6466289"/>
            <a:ext cx="1176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09497-1763-4444-AC52-80ABFE6BE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78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Ligh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51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72814" y="6457847"/>
            <a:ext cx="643449" cy="4001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val="1815825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8107" y="2537619"/>
            <a:ext cx="8227786" cy="17827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 sz="4800" baseline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add section header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230327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8107" y="2537619"/>
            <a:ext cx="8227786" cy="17827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add section header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98665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43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46583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9198" y="4814634"/>
            <a:ext cx="8436135" cy="4301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523999"/>
            <a:ext cx="8436135" cy="2906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6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69199" y="5853545"/>
            <a:ext cx="4964801" cy="6657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69199" y="6458523"/>
            <a:ext cx="4964802" cy="39947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9" y="5244817"/>
            <a:ext cx="8436134" cy="4701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Add a Presentation Subtitle</a:t>
            </a:r>
          </a:p>
        </p:txBody>
      </p:sp>
      <p:pic>
        <p:nvPicPr>
          <p:cNvPr id="10" name="Picture 9" descr="Tribrand_ColorBlack_rgb_16x3_1606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760" y="5829027"/>
            <a:ext cx="3337319" cy="9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30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276323" y="3654169"/>
            <a:ext cx="4581678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" y="3863419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5" name="Picture 4" descr="Tribrand_ColorBlack_rgb_16x3_1606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323" y="2381479"/>
            <a:ext cx="4581678" cy="12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54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ibrand_ColorBlack_rgb_16x3_1606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323" y="2792656"/>
            <a:ext cx="4581678" cy="12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41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12341" y="3221701"/>
            <a:ext cx="7513104" cy="5004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800" b="1" baseline="0">
                <a:solidFill>
                  <a:srgbClr val="FFFFFF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912341" y="3722185"/>
            <a:ext cx="7498993" cy="12357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rgbClr val="FFFFF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909983" y="5649583"/>
            <a:ext cx="7424737" cy="77946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909983" y="6459398"/>
            <a:ext cx="7424737" cy="39860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09983" y="2885929"/>
            <a:ext cx="7515462" cy="3357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6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61" y="1958896"/>
            <a:ext cx="3337318" cy="9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44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46583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9198" y="4814634"/>
            <a:ext cx="8436135" cy="4301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 b="1" baseline="0">
                <a:solidFill>
                  <a:srgbClr val="FFFFFF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523999"/>
            <a:ext cx="8436135" cy="2906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6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69199" y="5853545"/>
            <a:ext cx="5205433" cy="6657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FFFFFF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69199" y="6458523"/>
            <a:ext cx="5205434" cy="39947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9" y="5244817"/>
            <a:ext cx="8436134" cy="4701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aseline="0">
                <a:solidFill>
                  <a:srgbClr val="FFFFFF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Add a Presentation Subtitle</a:t>
            </a:r>
          </a:p>
        </p:txBody>
      </p:sp>
      <p:pic>
        <p:nvPicPr>
          <p:cNvPr id="10" name="Picture 9" descr="Tribrand_ColorWhite_rgb_16x3_1606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760" y="5829026"/>
            <a:ext cx="3337318" cy="9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8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V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76455" cy="6858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687786" y="1919101"/>
            <a:ext cx="3347357" cy="8830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FFFFFF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5687785" y="2783302"/>
            <a:ext cx="3347357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FFFFFF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687784" y="1015999"/>
            <a:ext cx="3347359" cy="8568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tabLst/>
              <a:defRPr sz="14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</a:t>
            </a:r>
            <a:br>
              <a:rPr lang="en-US" dirty="0"/>
            </a:br>
            <a:r>
              <a:rPr lang="en-US" dirty="0"/>
              <a:t>Mission Name (optional)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5687786" y="6133629"/>
            <a:ext cx="3347357" cy="7243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pic>
        <p:nvPicPr>
          <p:cNvPr id="9" name="Picture 8" descr="Tribrand_ColorWhite_rgb_16x3_1606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760" y="5370170"/>
            <a:ext cx="3337318" cy="9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97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457199" y="1600198"/>
            <a:ext cx="8229601" cy="4525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254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199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31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457199" y="1600198"/>
            <a:ext cx="8229601" cy="4525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787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2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026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V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76455" cy="6858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687786" y="1919101"/>
            <a:ext cx="3347357" cy="8830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00000"/>
                </a:solidFill>
                <a:latin typeface="+mj-lt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5687785" y="2783302"/>
            <a:ext cx="3347357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687784" y="1015999"/>
            <a:ext cx="3347359" cy="8568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tabLst/>
              <a:defRPr sz="1400" baseline="0">
                <a:solidFill>
                  <a:schemeClr val="accent1"/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Add a Theme, Project or </a:t>
            </a:r>
            <a:br>
              <a:rPr lang="en-US" dirty="0"/>
            </a:br>
            <a:r>
              <a:rPr lang="en-US" dirty="0"/>
              <a:t>Mission Name (optional)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5687786" y="6133629"/>
            <a:ext cx="3347357" cy="7243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ctr">
              <a:buNone/>
              <a:defRPr sz="900" baseline="0">
                <a:solidFill>
                  <a:schemeClr val="bg1">
                    <a:lumMod val="50000"/>
                  </a:schemeClr>
                </a:solidFill>
                <a:latin typeface="+mn-lt"/>
                <a:cs typeface="Arial"/>
              </a:defRPr>
            </a:lvl1pPr>
            <a:lvl2pPr marL="457200" indent="0">
              <a:buNone/>
              <a:defRPr sz="900">
                <a:latin typeface="Arial Narrow"/>
                <a:cs typeface="Arial Narrow"/>
              </a:defRPr>
            </a:lvl2pPr>
            <a:lvl3pPr marL="914400" indent="0">
              <a:buNone/>
              <a:defRPr sz="900">
                <a:latin typeface="Arial Narrow"/>
                <a:cs typeface="Arial Narrow"/>
              </a:defRPr>
            </a:lvl3pPr>
            <a:lvl4pPr marL="1371600" indent="0">
              <a:buNone/>
              <a:defRPr sz="900">
                <a:latin typeface="Arial Narrow"/>
                <a:cs typeface="Arial Narrow"/>
              </a:defRPr>
            </a:lvl4pPr>
            <a:lvl5pPr marL="1828800" indent="0">
              <a:buNone/>
              <a:defRPr sz="900">
                <a:latin typeface="Arial Narrow"/>
                <a:cs typeface="Arial Narrow"/>
              </a:defRPr>
            </a:lvl5pPr>
          </a:lstStyle>
          <a:p>
            <a:pPr lvl="0"/>
            <a:r>
              <a:rPr lang="en-US" dirty="0"/>
              <a:t>Proprietary information or required markings can go here.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758" y="5365510"/>
            <a:ext cx="3337319" cy="9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38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1"/>
          </p:nvPr>
        </p:nvSpPr>
        <p:spPr>
          <a:xfrm>
            <a:off x="457200" y="1599449"/>
            <a:ext cx="4038600" cy="4526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22"/>
          </p:nvPr>
        </p:nvSpPr>
        <p:spPr>
          <a:xfrm>
            <a:off x="4648200" y="1599449"/>
            <a:ext cx="4038600" cy="4526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945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1"/>
          </p:nvPr>
        </p:nvSpPr>
        <p:spPr>
          <a:xfrm>
            <a:off x="457200" y="2174875"/>
            <a:ext cx="4038600" cy="39512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22"/>
          </p:nvPr>
        </p:nvSpPr>
        <p:spPr>
          <a:xfrm>
            <a:off x="4648200" y="2174875"/>
            <a:ext cx="4038600" cy="39512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575050" y="1596524"/>
            <a:ext cx="5111750" cy="440589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58573"/>
            <a:ext cx="3008313" cy="324384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57200" y="1596524"/>
            <a:ext cx="3008313" cy="1162049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35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90842"/>
            <a:ext cx="5486400" cy="33839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14565"/>
            <a:ext cx="5486400" cy="52154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792288" y="4974802"/>
            <a:ext cx="5486400" cy="63107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75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8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419226"/>
            <a:ext cx="9144000" cy="502919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46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98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8107" y="2537619"/>
            <a:ext cx="8227786" cy="17827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 sz="4800" baseline="0">
                <a:solidFill>
                  <a:srgbClr val="FFFFFF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add section header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0654553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8107" y="2537619"/>
            <a:ext cx="8227786" cy="17827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add section header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634773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49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457199" y="1600198"/>
            <a:ext cx="8229601" cy="4525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69E6B10-625A-AD40-84DA-D65837CFF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84700" y="6466289"/>
            <a:ext cx="1176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09497-1763-4444-AC52-80ABFE6BE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65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276323" y="3654169"/>
            <a:ext cx="4581678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" y="3863419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5" name="Picture 4" descr="Tribrand_ColorWhite_rgb_16x3_1606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323" y="2381478"/>
            <a:ext cx="4581684" cy="12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88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ibrand_ColorWhite_rgb_16x3_1606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323" y="2792655"/>
            <a:ext cx="4581684" cy="12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19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7E74C-B534-824A-9922-C53187F1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AEAF6-C905-8545-B566-2C015FC0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C8EEB-7E79-CE46-8F88-788530987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4F19E-E95E-5240-B06B-084EF23B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0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199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0144E52-5F0F-4142-A18F-E9696B49A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84700" y="6466289"/>
            <a:ext cx="1176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09497-1763-4444-AC52-80ABFE6BE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0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4"/>
            <a:ext cx="8229601" cy="2514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/>
          </p:nvPr>
        </p:nvSpPr>
        <p:spPr>
          <a:xfrm>
            <a:off x="457199" y="1600198"/>
            <a:ext cx="8229601" cy="4525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5359975-68B3-314E-8D7C-088409296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84700" y="6466289"/>
            <a:ext cx="1176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09497-1763-4444-AC52-80ABFE6BE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5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D939457-F358-FA44-BBCD-668191FA8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84700" y="6466289"/>
            <a:ext cx="1176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09497-1763-4444-AC52-80ABFE6BE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5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49733"/>
            <a:ext cx="82296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890176"/>
            <a:ext cx="82296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6448776"/>
            <a:ext cx="1359944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b="1" kern="0" spc="70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0B21FA3-3588-0B41-97DF-5772BD7CD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84700" y="6466289"/>
            <a:ext cx="1176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09497-1763-4444-AC52-80ABFE6BE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69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457200" y="411693"/>
            <a:ext cx="8229600" cy="478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457200" y="6457847"/>
            <a:ext cx="1413986" cy="400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EC51A-1D64-A443-9ADA-96C523E03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F052F-C31F-DA41-BBC7-5217C121C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1176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09497-1763-4444-AC52-80ABFE6BE2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1" r:id="rId2"/>
    <p:sldLayoutId id="2147483983" r:id="rId3"/>
    <p:sldLayoutId id="2147484001" r:id="rId4"/>
    <p:sldLayoutId id="2147484024" r:id="rId5"/>
    <p:sldLayoutId id="2147483985" r:id="rId6"/>
    <p:sldLayoutId id="2147483987" r:id="rId7"/>
    <p:sldLayoutId id="2147483986" r:id="rId8"/>
    <p:sldLayoutId id="2147483988" r:id="rId9"/>
    <p:sldLayoutId id="2147483997" r:id="rId10"/>
    <p:sldLayoutId id="2147483998" r:id="rId11"/>
    <p:sldLayoutId id="2147483999" r:id="rId12"/>
    <p:sldLayoutId id="2147484000" r:id="rId13"/>
    <p:sldLayoutId id="2147483989" r:id="rId14"/>
    <p:sldLayoutId id="2147483991" r:id="rId15"/>
    <p:sldLayoutId id="2147483993" r:id="rId16"/>
    <p:sldLayoutId id="2147483994" r:id="rId17"/>
    <p:sldLayoutId id="2147483995" r:id="rId18"/>
    <p:sldLayoutId id="2147483996" r:id="rId19"/>
    <p:sldLayoutId id="2147483984" r:id="rId20"/>
    <p:sldLayoutId id="2147484022" r:id="rId2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cap="none" spc="0" baseline="0">
          <a:ln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457200" y="411693"/>
            <a:ext cx="8229600" cy="478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457200" y="6457847"/>
            <a:ext cx="1413986" cy="400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71186" y="6457847"/>
            <a:ext cx="5401628" cy="400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272814" y="6457847"/>
            <a:ext cx="643449" cy="400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5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  <p:sldLayoutId id="2147484020" r:id="rId18"/>
    <p:sldLayoutId id="2147484021" r:id="rId19"/>
    <p:sldLayoutId id="2147484023" r:id="rId2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cap="none" spc="0" baseline="0">
          <a:ln>
            <a:noFill/>
          </a:ln>
          <a:solidFill>
            <a:srgbClr val="FFFFFF"/>
          </a:solidFill>
          <a:effectLst/>
          <a:latin typeface="+mj-lt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2200" kern="1200">
          <a:solidFill>
            <a:srgbClr val="FFFFFF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rgbClr val="FFFFFF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ocov3.jpl.nasa.gov/sams/index.php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F5BB5E-0DC7-D84E-B501-7FD4045E1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2340" y="2745712"/>
            <a:ext cx="7863359" cy="1312721"/>
          </a:xfrm>
        </p:spPr>
        <p:txBody>
          <a:bodyPr/>
          <a:lstStyle/>
          <a:p>
            <a:r>
              <a:rPr lang="en-US" sz="2400" dirty="0"/>
              <a:t>OCO-3 Snapshot Area Mapping Mode: Early Results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09234-75F1-CA48-9EC9-FB6BCF8B55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9983" y="3231716"/>
            <a:ext cx="8234017" cy="3197330"/>
          </a:xfrm>
        </p:spPr>
        <p:txBody>
          <a:bodyPr/>
          <a:lstStyle/>
          <a:p>
            <a:r>
              <a:rPr lang="en-US" sz="1600" b="1" dirty="0"/>
              <a:t>Robert R. Nelson</a:t>
            </a:r>
            <a:r>
              <a:rPr lang="en-US" sz="1600" baseline="30000" dirty="0"/>
              <a:t>1</a:t>
            </a:r>
            <a:r>
              <a:rPr lang="en-US" sz="1600" dirty="0"/>
              <a:t>, Annmarie Eldering</a:t>
            </a:r>
            <a:r>
              <a:rPr lang="en-US" sz="1600" baseline="30000" dirty="0"/>
              <a:t>1</a:t>
            </a:r>
            <a:r>
              <a:rPr lang="en-US" sz="1600" dirty="0"/>
              <a:t>, Thomas Kurosu</a:t>
            </a:r>
            <a:r>
              <a:rPr lang="en-US" sz="1600" baseline="30000" dirty="0"/>
              <a:t>1</a:t>
            </a:r>
            <a:r>
              <a:rPr lang="en-US" sz="1600" dirty="0"/>
              <a:t>, </a:t>
            </a:r>
            <a:r>
              <a:rPr lang="en-US" sz="1600" dirty="0" err="1"/>
              <a:t>Matthäus</a:t>
            </a:r>
            <a:r>
              <a:rPr lang="en-US" sz="1600" dirty="0"/>
              <a:t> Kiel</a:t>
            </a:r>
            <a:r>
              <a:rPr lang="en-US" sz="1600" baseline="30000" dirty="0"/>
              <a:t>1</a:t>
            </a:r>
            <a:r>
              <a:rPr lang="en-US" sz="1600" dirty="0"/>
              <a:t>, Brendan Fisher</a:t>
            </a:r>
            <a:r>
              <a:rPr lang="en-US" sz="1600" baseline="30000" dirty="0"/>
              <a:t>1</a:t>
            </a:r>
            <a:r>
              <a:rPr lang="en-US" sz="1600" dirty="0"/>
              <a:t>, Ryan Pavlick</a:t>
            </a:r>
            <a:r>
              <a:rPr lang="en-US" sz="1600" baseline="30000" dirty="0"/>
              <a:t>1</a:t>
            </a:r>
            <a:r>
              <a:rPr lang="en-US" sz="1600" dirty="0"/>
              <a:t>, Gary Spiers</a:t>
            </a:r>
            <a:r>
              <a:rPr lang="en-US" sz="1600" baseline="30000" dirty="0"/>
              <a:t>1</a:t>
            </a:r>
            <a:r>
              <a:rPr lang="en-US" sz="1600" dirty="0"/>
              <a:t>, Rob Rosenberg</a:t>
            </a:r>
            <a:r>
              <a:rPr lang="en-US" sz="1600" baseline="30000" dirty="0"/>
              <a:t>1</a:t>
            </a:r>
            <a:r>
              <a:rPr lang="en-US" sz="1600" dirty="0"/>
              <a:t>, David Crisp</a:t>
            </a:r>
            <a:r>
              <a:rPr lang="en-US" sz="1600" baseline="30000" dirty="0"/>
              <a:t>1</a:t>
            </a:r>
            <a:r>
              <a:rPr lang="en-US" sz="1600" dirty="0"/>
              <a:t>, Christopher O’Dell</a:t>
            </a:r>
            <a:r>
              <a:rPr lang="en-US" sz="1600" baseline="30000" dirty="0"/>
              <a:t>2</a:t>
            </a:r>
            <a:r>
              <a:rPr lang="en-US" sz="1600" dirty="0"/>
              <a:t>, Peter Somkuti</a:t>
            </a:r>
            <a:r>
              <a:rPr lang="en-US" sz="1600" baseline="30000" dirty="0"/>
              <a:t>2</a:t>
            </a:r>
            <a:r>
              <a:rPr lang="en-US" sz="1600" dirty="0"/>
              <a:t>, Thomas Taylor</a:t>
            </a:r>
            <a:r>
              <a:rPr lang="en-US" sz="1600" baseline="30000" dirty="0"/>
              <a:t>2</a:t>
            </a:r>
            <a:r>
              <a:rPr lang="en-US" sz="1600" dirty="0"/>
              <a:t>, Eric Kort</a:t>
            </a:r>
            <a:r>
              <a:rPr lang="en-US" sz="1600" baseline="30000" dirty="0"/>
              <a:t>3</a:t>
            </a:r>
            <a:r>
              <a:rPr lang="en-US" sz="1600" dirty="0"/>
              <a:t>, Tomohiro Oda</a:t>
            </a:r>
            <a:r>
              <a:rPr lang="en-US" sz="1600" baseline="30000" dirty="0"/>
              <a:t>45</a:t>
            </a:r>
            <a:r>
              <a:rPr lang="en-US" sz="1600" dirty="0"/>
              <a:t>, Ray Nassar</a:t>
            </a:r>
            <a:r>
              <a:rPr lang="en-US" sz="1600" baseline="30000" dirty="0"/>
              <a:t>6</a:t>
            </a:r>
            <a:r>
              <a:rPr lang="en-US" sz="1600" dirty="0"/>
              <a:t>, Thomas Lauvaux</a:t>
            </a:r>
            <a:r>
              <a:rPr lang="en-US" sz="1600" baseline="30000" dirty="0"/>
              <a:t>7</a:t>
            </a:r>
            <a:r>
              <a:rPr lang="en-US" sz="1600" dirty="0"/>
              <a:t> and the entire OCO-3 team</a:t>
            </a:r>
          </a:p>
          <a:p>
            <a:endParaRPr lang="en-US" dirty="0"/>
          </a:p>
          <a:p>
            <a:pPr lvl="0"/>
            <a:r>
              <a:rPr lang="en-US" sz="1100" dirty="0"/>
              <a:t>1 - Jet Propulsion Laboratory, California Institute of Technology, USA</a:t>
            </a:r>
          </a:p>
          <a:p>
            <a:r>
              <a:rPr lang="en-US" sz="1100" dirty="0"/>
              <a:t>2 - Colorado State University, Fort Collins, CO, USA</a:t>
            </a:r>
          </a:p>
          <a:p>
            <a:r>
              <a:rPr lang="en-US" sz="1100" dirty="0"/>
              <a:t>3 - University of Michigan, Ann Arbor, MI, USA</a:t>
            </a:r>
          </a:p>
          <a:p>
            <a:pPr lvl="0"/>
            <a:r>
              <a:rPr lang="en-US" sz="1100" dirty="0"/>
              <a:t>4 - Goddard Earth Sciences Technology and Research, Universities Space Research Association, Columbia, MD, USA</a:t>
            </a:r>
          </a:p>
          <a:p>
            <a:r>
              <a:rPr lang="en-US" sz="1100" dirty="0"/>
              <a:t>5 - Global Modeling and Assimilation Office, NASA Goddard Space Flight Center, Greenbelt, MD, USA</a:t>
            </a:r>
          </a:p>
          <a:p>
            <a:r>
              <a:rPr lang="en-US" sz="1100" dirty="0"/>
              <a:t>6 - Environment and Climate Change Canada, Toronto, ON</a:t>
            </a:r>
          </a:p>
          <a:p>
            <a:r>
              <a:rPr lang="en-US" sz="1100" dirty="0"/>
              <a:t>7 - Le </a:t>
            </a:r>
            <a:r>
              <a:rPr lang="en-US" sz="1100" dirty="0" err="1"/>
              <a:t>Laboratoire</a:t>
            </a:r>
            <a:r>
              <a:rPr lang="en-US" sz="1100" dirty="0"/>
              <a:t> des Sciences du </a:t>
            </a:r>
            <a:r>
              <a:rPr lang="en-US" sz="1100" dirty="0" err="1"/>
              <a:t>Climat</a:t>
            </a:r>
            <a:r>
              <a:rPr lang="en-US" sz="1100" dirty="0"/>
              <a:t> et de </a:t>
            </a:r>
            <a:r>
              <a:rPr lang="en-US" sz="1100" dirty="0" err="1"/>
              <a:t>l'Environnement</a:t>
            </a:r>
            <a:r>
              <a:rPr lang="en-US" sz="1100" dirty="0"/>
              <a:t>, Saint-Aubin, France</a:t>
            </a:r>
          </a:p>
          <a:p>
            <a:endParaRPr lang="en-US" dirty="0"/>
          </a:p>
          <a:p>
            <a:r>
              <a:rPr lang="en-US" dirty="0"/>
              <a:t>EGU General Assembly 2020, 6 May 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E51CA-AA93-F642-BD94-5E78609B37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© 2020.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92376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Paris, France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54AB2-1629-AB44-A54C-FBF2C57AF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7" y="900653"/>
            <a:ext cx="7860927" cy="60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9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Paris, France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047FB7-5F60-224B-A679-DFEF1CEE1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8" y="920211"/>
            <a:ext cx="8567803" cy="58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Paris, France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9D2CBF-0B7B-F246-B3C9-32F65A5C6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0210"/>
            <a:ext cx="9141803" cy="5392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CF1D2-3BA4-7F4B-88A5-3042D0F31882}"/>
              </a:ext>
            </a:extLst>
          </p:cNvPr>
          <p:cNvSpPr txBox="1"/>
          <p:nvPr/>
        </p:nvSpPr>
        <p:spPr>
          <a:xfrm>
            <a:off x="5407045" y="554388"/>
            <a:ext cx="3386226" cy="52609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hours after previous slide!</a:t>
            </a:r>
          </a:p>
        </p:txBody>
      </p:sp>
    </p:spTree>
    <p:extLst>
      <p:ext uri="{BB962C8B-B14F-4D97-AF65-F5344CB8AC3E}">
        <p14:creationId xmlns:p14="http://schemas.microsoft.com/office/powerpoint/2010/main" val="533662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Paris, France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613108-E9D8-8143-8F8D-F7B9555E3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92" y="920211"/>
            <a:ext cx="6658016" cy="59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49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Paris, France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DAAAB7-E9D5-774A-9C76-103BFD1E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176"/>
            <a:ext cx="9144000" cy="55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67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Bełchatów</a:t>
            </a:r>
            <a:r>
              <a:rPr lang="en-US" dirty="0"/>
              <a:t> Power Station, Poland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15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2983C-DD34-9B4B-9538-288D167BD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071"/>
            <a:ext cx="9144000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09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Bełchatów</a:t>
            </a:r>
            <a:r>
              <a:rPr lang="en-US" dirty="0"/>
              <a:t> Power Station, Poland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011DF6-E2C2-C047-AEDF-FFA35CB20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603"/>
            <a:ext cx="9144000" cy="49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6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Bełchatów</a:t>
            </a:r>
            <a:r>
              <a:rPr lang="en-US" dirty="0"/>
              <a:t> Power Station, Poland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1B7FE-6942-D946-A957-9A1434937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737"/>
            <a:ext cx="9144000" cy="51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Bełchatów</a:t>
            </a:r>
            <a:r>
              <a:rPr lang="en-US" dirty="0"/>
              <a:t> Power Station, Poland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91DD0-AB77-5340-8805-C90237625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477"/>
            <a:ext cx="9144000" cy="44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45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Bełchatów</a:t>
            </a:r>
            <a:r>
              <a:rPr lang="en-US" dirty="0"/>
              <a:t> Power Station, Poland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19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B4EF4-61C5-7C41-BE90-68724FD5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211"/>
            <a:ext cx="9144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6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84CA-17B1-8244-A981-1E8C417B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32AA5-834F-794E-B752-8E8D980F21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568CB-90AD-8E4C-97DD-92D799A7D64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8" y="964527"/>
            <a:ext cx="8229601" cy="5501762"/>
          </a:xfrm>
        </p:spPr>
        <p:txBody>
          <a:bodyPr/>
          <a:lstStyle/>
          <a:p>
            <a:r>
              <a:rPr lang="en-US" dirty="0"/>
              <a:t>The Orbiting Carbon Observatory-3 (OCO-3) makes measurements of column-mean CO</a:t>
            </a:r>
            <a:r>
              <a:rPr lang="en-US" baseline="-25000" dirty="0"/>
              <a:t>2</a:t>
            </a:r>
            <a:r>
              <a:rPr lang="en-US" dirty="0"/>
              <a:t> (XCO</a:t>
            </a:r>
            <a:r>
              <a:rPr lang="en-US" baseline="-25000" dirty="0"/>
              <a:t>2</a:t>
            </a:r>
            <a:r>
              <a:rPr lang="en-US" dirty="0"/>
              <a:t>) using</a:t>
            </a:r>
            <a:br>
              <a:rPr lang="en-US" dirty="0"/>
            </a:br>
            <a:r>
              <a:rPr lang="en-US" dirty="0"/>
              <a:t>reflected sunlight in three near-infrared bands</a:t>
            </a:r>
          </a:p>
          <a:p>
            <a:pPr lvl="1"/>
            <a:r>
              <a:rPr lang="en-US" dirty="0"/>
              <a:t>Spare OCO-2 instrument</a:t>
            </a:r>
          </a:p>
          <a:p>
            <a:endParaRPr lang="en-US" dirty="0"/>
          </a:p>
          <a:p>
            <a:r>
              <a:rPr lang="en-US" dirty="0"/>
              <a:t>Sent to the International Space Station</a:t>
            </a:r>
            <a:br>
              <a:rPr lang="en-US" dirty="0"/>
            </a:br>
            <a:r>
              <a:rPr lang="en-US" dirty="0"/>
              <a:t>on May 4, 2019 for a 3 year mission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Goal of improving our understanding</a:t>
            </a:r>
            <a:br>
              <a:rPr lang="en-US" dirty="0"/>
            </a:br>
            <a:r>
              <a:rPr lang="en-US" dirty="0"/>
              <a:t>of carbon sources and sinks</a:t>
            </a:r>
          </a:p>
          <a:p>
            <a:pPr lvl="1"/>
            <a:r>
              <a:rPr lang="en-US" dirty="0"/>
              <a:t>But with a focus on emission hot spots!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39A41-48B0-7344-87E3-9953B3F19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7642B6-4EAA-A144-87D1-DE6F415E5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498" y="964527"/>
            <a:ext cx="1263847" cy="11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6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Bełchatów</a:t>
            </a:r>
            <a:r>
              <a:rPr lang="en-US" dirty="0"/>
              <a:t> Power Station, Poland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20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CAFE9-FEE2-8543-A305-02426124C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173"/>
            <a:ext cx="9144000" cy="45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09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0B19-5AA1-DC42-B217-F00B054E4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Future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CA751-676F-7D4C-99AE-57A36C22E4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7D602-52BF-034F-86CE-DEB90225DAA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" y="1228052"/>
            <a:ext cx="8405447" cy="4525965"/>
          </a:xfrm>
        </p:spPr>
        <p:txBody>
          <a:bodyPr/>
          <a:lstStyle/>
          <a:p>
            <a:r>
              <a:rPr lang="en-US" dirty="0"/>
              <a:t>Many promising OCO-3 Snapshot Area</a:t>
            </a:r>
            <a:br>
              <a:rPr lang="en-US" dirty="0"/>
            </a:br>
            <a:r>
              <a:rPr lang="en-US" dirty="0"/>
              <a:t>Mapping and Target mode measurements</a:t>
            </a:r>
          </a:p>
          <a:p>
            <a:endParaRPr lang="en-US" dirty="0"/>
          </a:p>
          <a:p>
            <a:r>
              <a:rPr lang="en-US" dirty="0"/>
              <a:t>We have begun collaborating with many scientists, </a:t>
            </a:r>
            <a:br>
              <a:rPr lang="en-US" dirty="0"/>
            </a:br>
            <a:r>
              <a:rPr lang="en-US" dirty="0"/>
              <a:t>but please contact us if you’re interested in our data! </a:t>
            </a:r>
          </a:p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Big picture: </a:t>
            </a:r>
            <a:r>
              <a:rPr lang="en-US" u="sng" dirty="0">
                <a:uFill>
                  <a:solidFill>
                    <a:srgbClr val="489FDF"/>
                  </a:solidFill>
                </a:uFill>
              </a:rPr>
              <a:t>OCO-3 SAMs will be a proof-of-concept</a:t>
            </a:r>
            <a:br>
              <a:rPr lang="en-US" u="sng" dirty="0">
                <a:uFill>
                  <a:solidFill>
                    <a:srgbClr val="489FDF"/>
                  </a:solidFill>
                </a:uFill>
              </a:rPr>
            </a:br>
            <a:r>
              <a:rPr lang="en-US" dirty="0"/>
              <a:t>for future wide-swath CO</a:t>
            </a:r>
            <a:r>
              <a:rPr lang="en-US" baseline="-25000" dirty="0"/>
              <a:t>2</a:t>
            </a:r>
            <a:r>
              <a:rPr lang="en-US" dirty="0"/>
              <a:t> missions</a:t>
            </a:r>
          </a:p>
          <a:p>
            <a:pPr lvl="1"/>
            <a:r>
              <a:rPr lang="en-US" dirty="0" err="1"/>
              <a:t>GeoCarb</a:t>
            </a:r>
            <a:r>
              <a:rPr lang="en-US" dirty="0"/>
              <a:t>, CO2M, etc.</a:t>
            </a:r>
          </a:p>
          <a:p>
            <a:endParaRPr lang="en-US" dirty="0"/>
          </a:p>
          <a:p>
            <a:r>
              <a:rPr lang="en-US" dirty="0"/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0483B-9B97-E042-94B2-FCA82CF96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1C244-1BDF-D443-8392-4531E6794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88" y="2201089"/>
            <a:ext cx="1413987" cy="38908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FCC4F6-B501-734C-886E-E9FA6CE533DE}"/>
              </a:ext>
            </a:extLst>
          </p:cNvPr>
          <p:cNvSpPr txBox="1"/>
          <p:nvPr/>
        </p:nvSpPr>
        <p:spPr>
          <a:xfrm>
            <a:off x="7562741" y="6059957"/>
            <a:ext cx="1422867" cy="35294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sz="1400" i="1" dirty="0" err="1"/>
              <a:t>Buchwitz</a:t>
            </a:r>
            <a:r>
              <a:rPr lang="en-US" sz="1400" i="1" dirty="0"/>
              <a:t>, et al.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C02050-4D09-EC4C-B5DA-C188A3BC4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/>
          <a:stretch/>
        </p:blipFill>
        <p:spPr>
          <a:xfrm>
            <a:off x="6087649" y="130419"/>
            <a:ext cx="2993721" cy="186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9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CD7A74-7865-3C42-99BD-5F5C4D328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/>
          <a:stretch/>
        </p:blipFill>
        <p:spPr>
          <a:xfrm>
            <a:off x="4650511" y="2120421"/>
            <a:ext cx="4406570" cy="4473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C184CA-17B1-8244-A981-1E8C417B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32AA5-834F-794E-B752-8E8D980F21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568CB-90AD-8E4C-97DD-92D799A7D64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8" y="964527"/>
            <a:ext cx="8229601" cy="4525965"/>
          </a:xfrm>
        </p:spPr>
        <p:txBody>
          <a:bodyPr/>
          <a:lstStyle/>
          <a:p>
            <a:r>
              <a:rPr lang="en-US" dirty="0"/>
              <a:t>OCO-3 can take Snapshot Area Mapping (SAM) mode measurements</a:t>
            </a:r>
          </a:p>
          <a:p>
            <a:pPr lvl="1"/>
            <a:r>
              <a:rPr lang="en-US" dirty="0"/>
              <a:t>On the order of 80 km x 80 km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39A41-48B0-7344-87E3-9953B3F19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375A8E-11BB-2D4D-B3E1-040445139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431831"/>
            <a:ext cx="4572000" cy="38202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3A81A1-466A-2A41-955C-7E94FB9B2258}"/>
              </a:ext>
            </a:extLst>
          </p:cNvPr>
          <p:cNvSpPr txBox="1"/>
          <p:nvPr/>
        </p:nvSpPr>
        <p:spPr>
          <a:xfrm>
            <a:off x="4834160" y="1773788"/>
            <a:ext cx="3758696" cy="61188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FBCB1-A761-AB46-BD34-3271C91311F0}"/>
              </a:ext>
            </a:extLst>
          </p:cNvPr>
          <p:cNvSpPr txBox="1"/>
          <p:nvPr/>
        </p:nvSpPr>
        <p:spPr>
          <a:xfrm>
            <a:off x="5343540" y="1998762"/>
            <a:ext cx="3015508" cy="356373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r>
              <a:rPr lang="en-US" dirty="0"/>
              <a:t>OCO-3 Radiance (SAM mode)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F15B8B-A607-DF45-A19C-9F1187DCB0DD}"/>
              </a:ext>
            </a:extLst>
          </p:cNvPr>
          <p:cNvSpPr txBox="1"/>
          <p:nvPr/>
        </p:nvSpPr>
        <p:spPr>
          <a:xfrm>
            <a:off x="393685" y="2339787"/>
            <a:ext cx="3401701" cy="356373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r>
              <a:rPr lang="en-US" dirty="0"/>
              <a:t>OCO-3 Radiance (Nadir mode)</a:t>
            </a:r>
          </a:p>
        </p:txBody>
      </p:sp>
    </p:spTree>
    <p:extLst>
      <p:ext uri="{BB962C8B-B14F-4D97-AF65-F5344CB8AC3E}">
        <p14:creationId xmlns:p14="http://schemas.microsoft.com/office/powerpoint/2010/main" val="388284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84CA-17B1-8244-A981-1E8C417B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32AA5-834F-794E-B752-8E8D980F21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568CB-90AD-8E4C-97DD-92D799A7D64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8" y="964527"/>
            <a:ext cx="8229601" cy="4525965"/>
          </a:xfrm>
        </p:spPr>
        <p:txBody>
          <a:bodyPr/>
          <a:lstStyle/>
          <a:p>
            <a:r>
              <a:rPr lang="en-US" dirty="0"/>
              <a:t>OCO-3 can take Snapshot Area Mapping (SAM) mode measurements</a:t>
            </a:r>
          </a:p>
          <a:p>
            <a:pPr lvl="1"/>
            <a:r>
              <a:rPr lang="en-US" dirty="0"/>
              <a:t>Multiple SAMs/Targets possible each orbit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39A41-48B0-7344-87E3-9953B3F19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305BE-E7AA-BA46-90CD-652058847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55" y="2084926"/>
            <a:ext cx="8464491" cy="4431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196A6C-DD38-2449-B171-CAD82FA0DF3F}"/>
              </a:ext>
            </a:extLst>
          </p:cNvPr>
          <p:cNvSpPr txBox="1"/>
          <p:nvPr/>
        </p:nvSpPr>
        <p:spPr>
          <a:xfrm>
            <a:off x="2434588" y="6452734"/>
            <a:ext cx="4274819" cy="31631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400" i="1" dirty="0"/>
              <a:t>Figure courtesy of </a:t>
            </a:r>
            <a:r>
              <a:rPr lang="en-US" sz="1400" i="1" dirty="0" err="1"/>
              <a:t>Aronne</a:t>
            </a:r>
            <a:r>
              <a:rPr lang="en-US" sz="1400" i="1" dirty="0"/>
              <a:t> </a:t>
            </a:r>
            <a:r>
              <a:rPr lang="en-US" sz="1400" i="1" dirty="0" err="1"/>
              <a:t>Merrelli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6492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84CA-17B1-8244-A981-1E8C417B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32AA5-834F-794E-B752-8E8D980F21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568CB-90AD-8E4C-97DD-92D799A7D64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8" y="964527"/>
            <a:ext cx="8229601" cy="4525965"/>
          </a:xfrm>
        </p:spPr>
        <p:txBody>
          <a:bodyPr/>
          <a:lstStyle/>
          <a:p>
            <a:r>
              <a:rPr lang="en-US" dirty="0"/>
              <a:t>OCO-3 can take Snapshot Area Mapping (SAM) mode measurements</a:t>
            </a:r>
          </a:p>
          <a:p>
            <a:pPr lvl="1"/>
            <a:r>
              <a:rPr lang="en-US" dirty="0"/>
              <a:t>&gt;1400 collected so far!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39A41-48B0-7344-87E3-9953B3F19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96A6C-DD38-2449-B171-CAD82FA0DF3F}"/>
              </a:ext>
            </a:extLst>
          </p:cNvPr>
          <p:cNvSpPr txBox="1"/>
          <p:nvPr/>
        </p:nvSpPr>
        <p:spPr>
          <a:xfrm>
            <a:off x="2434588" y="6452734"/>
            <a:ext cx="4274819" cy="31631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400" i="1" dirty="0"/>
              <a:t>Figure courtesy of Brendan Fisher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C36697-905C-5A4B-86E1-1A69666AA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" b="9505"/>
          <a:stretch/>
        </p:blipFill>
        <p:spPr>
          <a:xfrm>
            <a:off x="1197408" y="2020004"/>
            <a:ext cx="6523716" cy="444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45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B4AE20-6467-3E47-B77A-499666310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"/>
          <a:stretch/>
        </p:blipFill>
        <p:spPr>
          <a:xfrm>
            <a:off x="1089342" y="2053839"/>
            <a:ext cx="6965317" cy="4804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3C662-3A6F-214F-B2B0-914F3661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BC6DD-D5BF-BB4B-B71A-9DEC5E2359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594A5-06D7-1F48-9D21-996BD92C0D7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199" y="965198"/>
            <a:ext cx="8229601" cy="5761423"/>
          </a:xfrm>
        </p:spPr>
        <p:txBody>
          <a:bodyPr/>
          <a:lstStyle/>
          <a:p>
            <a:r>
              <a:rPr lang="en-US" dirty="0"/>
              <a:t>Large list of targets including </a:t>
            </a:r>
            <a:r>
              <a:rPr lang="en-US" u="sng" dirty="0">
                <a:uFill>
                  <a:solidFill>
                    <a:srgbClr val="489FDF"/>
                  </a:solidFill>
                </a:uFill>
              </a:rPr>
              <a:t>cities</a:t>
            </a:r>
            <a:r>
              <a:rPr lang="en-US" dirty="0"/>
              <a:t>, </a:t>
            </a:r>
            <a:r>
              <a:rPr lang="en-US" u="sng" dirty="0">
                <a:uFill>
                  <a:solidFill>
                    <a:srgbClr val="489FDF"/>
                  </a:solidFill>
                </a:uFill>
              </a:rPr>
              <a:t>power plants</a:t>
            </a:r>
            <a:r>
              <a:rPr lang="en-US" dirty="0"/>
              <a:t>, </a:t>
            </a:r>
            <a:r>
              <a:rPr lang="en-US" u="sng" dirty="0">
                <a:uFill>
                  <a:solidFill>
                    <a:srgbClr val="489FDF"/>
                  </a:solidFill>
                </a:uFill>
              </a:rPr>
              <a:t>volcanoes</a:t>
            </a:r>
            <a:r>
              <a:rPr lang="en-US" dirty="0"/>
              <a:t>, </a:t>
            </a:r>
            <a:r>
              <a:rPr lang="en-US" u="sng" dirty="0">
                <a:uFill>
                  <a:solidFill>
                    <a:srgbClr val="489FDF"/>
                  </a:solidFill>
                </a:uFill>
              </a:rPr>
              <a:t>TCCON sites</a:t>
            </a:r>
            <a:r>
              <a:rPr lang="en-US" dirty="0"/>
              <a:t>, </a:t>
            </a:r>
            <a:r>
              <a:rPr lang="en-US" u="sng" dirty="0">
                <a:uFill>
                  <a:solidFill>
                    <a:srgbClr val="489FDF"/>
                  </a:solidFill>
                </a:uFill>
              </a:rPr>
              <a:t>SIF sites</a:t>
            </a:r>
            <a:r>
              <a:rPr lang="en-US" dirty="0"/>
              <a:t>, and </a:t>
            </a:r>
            <a:r>
              <a:rPr lang="en-US" u="sng" dirty="0">
                <a:uFill>
                  <a:solidFill>
                    <a:srgbClr val="489FDF"/>
                  </a:solidFill>
                </a:uFill>
              </a:rPr>
              <a:t>field campaigns</a:t>
            </a:r>
          </a:p>
          <a:p>
            <a:pPr lvl="1"/>
            <a:r>
              <a:rPr lang="en-US" dirty="0"/>
              <a:t>Additional locations can be </a:t>
            </a:r>
            <a:r>
              <a:rPr lang="en-US" b="1" dirty="0"/>
              <a:t>added and prioritized</a:t>
            </a:r>
            <a:r>
              <a:rPr lang="en-US" dirty="0"/>
              <a:t>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2B320-244E-D247-8A11-CD504FEB7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B2AD7-A5AB-F947-9AE2-ED9E053DADCE}"/>
              </a:ext>
            </a:extLst>
          </p:cNvPr>
          <p:cNvSpPr txBox="1"/>
          <p:nvPr/>
        </p:nvSpPr>
        <p:spPr>
          <a:xfrm>
            <a:off x="4212409" y="6149976"/>
            <a:ext cx="4274819" cy="31631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400" i="1" dirty="0"/>
              <a:t>Figure courtesy of Brendan Fisher</a:t>
            </a:r>
          </a:p>
        </p:txBody>
      </p:sp>
    </p:spTree>
    <p:extLst>
      <p:ext uri="{BB962C8B-B14F-4D97-AF65-F5344CB8AC3E}">
        <p14:creationId xmlns:p14="http://schemas.microsoft.com/office/powerpoint/2010/main" val="88637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7C1E-DE22-D045-BC56-AA51733B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Data Release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FA546-D288-6A4A-8FE7-EAE1F34DAE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C3AB5-5971-1D4C-B316-005C762B3AB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75363" y="1148984"/>
            <a:ext cx="8805799" cy="5477283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vEarly</a:t>
            </a:r>
            <a:r>
              <a:rPr lang="en-US" dirty="0"/>
              <a:t>” XCO</a:t>
            </a:r>
            <a:r>
              <a:rPr lang="en-US" baseline="-25000" dirty="0"/>
              <a:t>2</a:t>
            </a:r>
            <a:r>
              <a:rPr lang="en-US" dirty="0"/>
              <a:t> product released on 30 April 2020 to the GES-DISC!</a:t>
            </a:r>
          </a:p>
          <a:p>
            <a:pPr lvl="1"/>
            <a:r>
              <a:rPr lang="en-US" dirty="0"/>
              <a:t>Still some remaining geolocation and radiometric errors that will be fixed in the full release this fall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Data quality statement and user’s guide available; updated ATDBs coming soon </a:t>
            </a:r>
          </a:p>
          <a:p>
            <a:r>
              <a:rPr lang="en-US" dirty="0"/>
              <a:t>Bias corrected and filtered “Lite” files to be delivered later in May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90592-51F1-BC43-920A-25DB9FF4E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BE9E-EAFF-2047-AE4A-0D839BAA2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7"/>
          <a:stretch/>
        </p:blipFill>
        <p:spPr>
          <a:xfrm>
            <a:off x="1851371" y="2374341"/>
            <a:ext cx="5036406" cy="28067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845A5A-8ED6-A844-A298-F89BA2CBD560}"/>
              </a:ext>
            </a:extLst>
          </p:cNvPr>
          <p:cNvSpPr txBox="1"/>
          <p:nvPr/>
        </p:nvSpPr>
        <p:spPr>
          <a:xfrm>
            <a:off x="5495953" y="4688619"/>
            <a:ext cx="2164558" cy="31631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400" i="1" dirty="0"/>
              <a:t>Figure courtesy of</a:t>
            </a:r>
          </a:p>
          <a:p>
            <a:pPr algn="ctr"/>
            <a:r>
              <a:rPr lang="en-US" sz="1400" i="1" dirty="0" err="1"/>
              <a:t>Matthäus</a:t>
            </a:r>
            <a:r>
              <a:rPr lang="en-US" sz="1400" i="1" dirty="0"/>
              <a:t> Kiel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C6225-01BB-8343-94F6-1A128F5D686E}"/>
              </a:ext>
            </a:extLst>
          </p:cNvPr>
          <p:cNvSpPr txBox="1"/>
          <p:nvPr/>
        </p:nvSpPr>
        <p:spPr>
          <a:xfrm>
            <a:off x="3966790" y="5117666"/>
            <a:ext cx="780516" cy="3143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1400" dirty="0"/>
              <a:t>XCO</a:t>
            </a:r>
            <a:r>
              <a:rPr lang="en-US" sz="14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490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A48B-4FCF-7145-8CC0-BC9FC6BC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New Website: </a:t>
            </a:r>
            <a:r>
              <a:rPr lang="en-US" sz="2200" dirty="0">
                <a:hlinkClick r:id="rId2"/>
              </a:rPr>
              <a:t>https://ocov3.jpl.nasa.gov/sams/index.php</a:t>
            </a:r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1F883-6DFC-B54B-A23C-9D73D2BDFF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29B8C-2FB6-9747-875E-14446ADBCFE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75365" y="1149261"/>
            <a:ext cx="8793272" cy="4525965"/>
          </a:xfrm>
        </p:spPr>
        <p:txBody>
          <a:bodyPr/>
          <a:lstStyle/>
          <a:p>
            <a:r>
              <a:rPr lang="en-US" sz="2100" dirty="0"/>
              <a:t>SAM/Target searching, </a:t>
            </a:r>
            <a:r>
              <a:rPr lang="en-US" sz="2100" dirty="0" err="1"/>
              <a:t>quicklook</a:t>
            </a:r>
            <a:r>
              <a:rPr lang="en-US" sz="2100" dirty="0"/>
              <a:t> plots, and </a:t>
            </a:r>
            <a:r>
              <a:rPr lang="en-US" sz="2100" dirty="0" err="1"/>
              <a:t>subsetting</a:t>
            </a:r>
            <a:r>
              <a:rPr lang="en-US" sz="2100" dirty="0"/>
              <a:t> OCO-3 data!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E83A6-1A60-5C42-9E8E-F01B526CB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6791A-1520-174D-AE14-7AD1DC355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8325"/>
            <a:ext cx="4572000" cy="5030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453D6-67AE-B945-AB02-623EDBA26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89" y="5141946"/>
            <a:ext cx="2286000" cy="167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CAAE4-701D-6849-AB81-D3188662F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89" y="3350682"/>
            <a:ext cx="2286000" cy="1706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3D3D4-9610-084B-866E-95D6A6992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89" y="1688326"/>
            <a:ext cx="2286000" cy="1649927"/>
          </a:xfrm>
          <a:prstGeom prst="rect">
            <a:avLst/>
          </a:prstGeom>
        </p:spPr>
      </p:pic>
      <p:sp>
        <p:nvSpPr>
          <p:cNvPr id="15" name="Bent Arrow 14">
            <a:extLst>
              <a:ext uri="{FF2B5EF4-FFF2-40B4-BE49-F238E27FC236}">
                <a16:creationId xmlns:a16="http://schemas.microsoft.com/office/drawing/2014/main" id="{6B168607-A1B6-6345-9B73-7E69C24122A1}"/>
              </a:ext>
            </a:extLst>
          </p:cNvPr>
          <p:cNvSpPr/>
          <p:nvPr/>
        </p:nvSpPr>
        <p:spPr>
          <a:xfrm rot="1767893">
            <a:off x="4454610" y="1578611"/>
            <a:ext cx="801666" cy="739035"/>
          </a:xfrm>
          <a:prstGeom prst="bentArrow">
            <a:avLst>
              <a:gd name="adj1" fmla="val 17941"/>
              <a:gd name="adj2" fmla="val 25000"/>
              <a:gd name="adj3" fmla="val 25000"/>
              <a:gd name="adj4" fmla="val 68456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E5D421-137D-C842-8780-847A8E5E3BB3}"/>
              </a:ext>
            </a:extLst>
          </p:cNvPr>
          <p:cNvSpPr/>
          <p:nvPr/>
        </p:nvSpPr>
        <p:spPr>
          <a:xfrm>
            <a:off x="5386192" y="1553227"/>
            <a:ext cx="2830882" cy="5278187"/>
          </a:xfrm>
          <a:prstGeom prst="rect">
            <a:avLst/>
          </a:prstGeom>
          <a:noFill/>
          <a:ln w="317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91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B3E-D245-DB42-A6B0-0E7C27A2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 Angeles, USA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9FC23-3DA6-4740-8CBF-C586DD145A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92B23-068E-BC46-A09D-BE8D196B6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B709497-1763-4444-AC52-80ABFE6BE265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218AE-EABF-FE4B-99B5-E786BAB9FD4F}"/>
              </a:ext>
            </a:extLst>
          </p:cNvPr>
          <p:cNvSpPr txBox="1"/>
          <p:nvPr/>
        </p:nvSpPr>
        <p:spPr>
          <a:xfrm>
            <a:off x="1093028" y="920211"/>
            <a:ext cx="7011312" cy="59437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8A683C-E828-7343-AC69-7B3D89ABC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661"/>
            <a:ext cx="4572000" cy="3350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3EA37E-F6A3-6245-A502-2026A0827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76869"/>
            <a:ext cx="4572000" cy="32998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9DFE1A-A5FA-C242-B08C-8E957F70A11E}"/>
              </a:ext>
            </a:extLst>
          </p:cNvPr>
          <p:cNvSpPr txBox="1"/>
          <p:nvPr/>
        </p:nvSpPr>
        <p:spPr>
          <a:xfrm>
            <a:off x="1321496" y="1424665"/>
            <a:ext cx="1929009" cy="45199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sz="2000" dirty="0"/>
              <a:t>OCO-3 XCO</a:t>
            </a:r>
            <a:r>
              <a:rPr lang="en-US" sz="2000" baseline="-25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7E8213-6783-FC41-8B09-16F682FDF35E}"/>
              </a:ext>
            </a:extLst>
          </p:cNvPr>
          <p:cNvSpPr txBox="1"/>
          <p:nvPr/>
        </p:nvSpPr>
        <p:spPr>
          <a:xfrm>
            <a:off x="5893495" y="1447558"/>
            <a:ext cx="1929009" cy="45199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sz="2000" dirty="0"/>
              <a:t>TROPOMI NO</a:t>
            </a:r>
            <a:r>
              <a:rPr lang="en-US" sz="20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25789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SAjpl-WhiteTheme-4x3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NASAjpl-BlackTheme-4x3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45720" rIns="91440" bIns="45720" rtlCol="0">
        <a:no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132564</TotalTime>
  <Words>731</Words>
  <Application>Microsoft Macintosh PowerPoint</Application>
  <PresentationFormat>On-screen Show (4:3)</PresentationFormat>
  <Paragraphs>137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Arial Narrow</vt:lpstr>
      <vt:lpstr>NASAjpl-WhiteTheme-4x3-vA6</vt:lpstr>
      <vt:lpstr>NASAjpl-BlackTheme-4x3-vA6</vt:lpstr>
      <vt:lpstr>PowerPoint Presentation</vt:lpstr>
      <vt:lpstr>Introduction</vt:lpstr>
      <vt:lpstr>Introduction</vt:lpstr>
      <vt:lpstr>Introduction</vt:lpstr>
      <vt:lpstr>Introduction</vt:lpstr>
      <vt:lpstr>Introduction</vt:lpstr>
      <vt:lpstr>Public Data Release</vt:lpstr>
      <vt:lpstr>New Website: https://ocov3.jpl.nasa.gov/sams/index.php</vt:lpstr>
      <vt:lpstr>Los Angeles, USA</vt:lpstr>
      <vt:lpstr>Paris, France</vt:lpstr>
      <vt:lpstr>Paris, France</vt:lpstr>
      <vt:lpstr>Paris, France</vt:lpstr>
      <vt:lpstr>Paris, France</vt:lpstr>
      <vt:lpstr>Paris, France</vt:lpstr>
      <vt:lpstr>Bełchatów Power Station, Poland</vt:lpstr>
      <vt:lpstr>Bełchatów Power Station, Poland</vt:lpstr>
      <vt:lpstr>Bełchatów Power Station, Poland</vt:lpstr>
      <vt:lpstr>Bełchatów Power Station, Poland</vt:lpstr>
      <vt:lpstr>Bełchatów Power Station, Poland</vt:lpstr>
      <vt:lpstr>Bełchatów Power Station, Poland</vt:lpstr>
      <vt:lpstr>Conclusions &amp; Future Plans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Rob Nelson</cp:lastModifiedBy>
  <cp:revision>568</cp:revision>
  <cp:lastPrinted>2016-07-26T23:14:33Z</cp:lastPrinted>
  <dcterms:created xsi:type="dcterms:W3CDTF">2016-06-29T01:27:10Z</dcterms:created>
  <dcterms:modified xsi:type="dcterms:W3CDTF">2020-05-06T15:00:03Z</dcterms:modified>
</cp:coreProperties>
</file>