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084" r:id="rId1"/>
  </p:sldMasterIdLst>
  <p:notesMasterIdLst>
    <p:notesMasterId r:id="rId19"/>
  </p:notesMasterIdLst>
  <p:sldIdLst>
    <p:sldId id="493" r:id="rId2"/>
    <p:sldId id="475" r:id="rId3"/>
    <p:sldId id="472" r:id="rId4"/>
    <p:sldId id="516" r:id="rId5"/>
    <p:sldId id="477" r:id="rId6"/>
    <p:sldId id="478" r:id="rId7"/>
    <p:sldId id="479" r:id="rId8"/>
    <p:sldId id="480" r:id="rId9"/>
    <p:sldId id="520" r:id="rId10"/>
    <p:sldId id="262" r:id="rId11"/>
    <p:sldId id="266" r:id="rId12"/>
    <p:sldId id="518" r:id="rId13"/>
    <p:sldId id="260" r:id="rId14"/>
    <p:sldId id="484" r:id="rId15"/>
    <p:sldId id="485" r:id="rId16"/>
    <p:sldId id="524" r:id="rId17"/>
    <p:sldId id="42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 autoAdjust="0"/>
    <p:restoredTop sz="94584" autoAdjust="0"/>
  </p:normalViewPr>
  <p:slideViewPr>
    <p:cSldViewPr showGuides="1">
      <p:cViewPr varScale="1">
        <p:scale>
          <a:sx n="104" d="100"/>
          <a:sy n="104" d="100"/>
        </p:scale>
        <p:origin x="1536" y="1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PT" noProof="0"/>
              <a:t>Click to edit Master text styles</a:t>
            </a:r>
          </a:p>
          <a:p>
            <a:pPr lvl="1"/>
            <a:r>
              <a:rPr lang="en-US" altLang="pt-PT" noProof="0"/>
              <a:t>Second level</a:t>
            </a:r>
          </a:p>
          <a:p>
            <a:pPr lvl="2"/>
            <a:r>
              <a:rPr lang="en-US" altLang="pt-PT" noProof="0"/>
              <a:t>Third level</a:t>
            </a:r>
          </a:p>
          <a:p>
            <a:pPr lvl="3"/>
            <a:r>
              <a:rPr lang="en-US" altLang="pt-PT" noProof="0"/>
              <a:t>Fourth level</a:t>
            </a:r>
          </a:p>
          <a:p>
            <a:pPr lvl="4"/>
            <a:r>
              <a:rPr lang="en-US" altLang="pt-PT" noProof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pt-PT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DBBC8AD-A4BB-4528-9877-91A10077D1A9}" type="slidenum">
              <a:rPr lang="en-US" altLang="pt-PT"/>
              <a:pPr>
                <a:defRPr/>
              </a:pPr>
              <a:t>‹#›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3613102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pt-PT" altLang="en-US"/>
              <a:t>Tsunami deposits database</a:t>
            </a:r>
          </a:p>
          <a:p>
            <a:r>
              <a:rPr lang="pt-PT" altLang="en-US"/>
              <a:t>Locations</a:t>
            </a:r>
          </a:p>
          <a:p>
            <a:r>
              <a:rPr lang="pt-PT" altLang="en-US"/>
              <a:t>Evidences</a:t>
            </a:r>
          </a:p>
          <a:p>
            <a:r>
              <a:rPr lang="pt-PT" altLang="en-US"/>
              <a:t>Boulder, geomorphological and urban environments</a:t>
            </a:r>
          </a:p>
          <a:p>
            <a:r>
              <a:rPr lang="pt-PT" altLang="en-US"/>
              <a:t>Next slides focus in onshore sandy deposits</a:t>
            </a:r>
            <a:endParaRPr lang="en-US" alt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9549C8-8B52-4CAF-B7A1-92D83E25C8B0}" type="slidenum">
              <a:rPr lang="en-US" altLang="en-US" smtClean="0">
                <a:solidFill>
                  <a:srgbClr val="000000"/>
                </a:solidFill>
              </a:rPr>
              <a:pPr/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7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E49A59F6-40BC-4541-AC2D-02990D8E30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843D20A9-2D91-FE4A-B48F-E6F6F362B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 altLang="pt-PT"/>
          </a:p>
        </p:txBody>
      </p:sp>
      <p:sp>
        <p:nvSpPr>
          <p:cNvPr id="45059" name="Slide Number Placeholder 3">
            <a:extLst>
              <a:ext uri="{FF2B5EF4-FFF2-40B4-BE49-F238E27FC236}">
                <a16:creationId xmlns:a16="http://schemas.microsoft.com/office/drawing/2014/main" id="{A581BFC7-C2F8-C646-89E3-D78E8168D3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79CABCE-EEC3-764D-B36A-9D6A1ABB5B3C}" type="slidenum">
              <a:rPr lang="en-US" altLang="pt-PT" smtClean="0"/>
              <a:pPr/>
              <a:t>5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3655219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56837860-8466-1D41-AD4B-BC3BCB9B7C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8ACA7AE4-741B-2B40-9A5E-7B09111BF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 altLang="pt-PT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D9430757-E6F0-214D-9394-9BEFE90BE6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E222DB8-28BB-DA49-A1D2-29F46B57A4BB}" type="slidenum">
              <a:rPr lang="en-US" altLang="pt-PT" smtClean="0"/>
              <a:pPr/>
              <a:t>6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2096505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F56A7D11-3338-2F44-A36E-14CB9FA1BA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63334630-B479-9D4D-9558-244247CF5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PT" altLang="pt-PT"/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149B5913-6FF4-BE43-9758-17342096F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783B9CA-39F5-B942-9941-11A36B60201D}" type="slidenum">
              <a:rPr lang="en-US" altLang="pt-PT" smtClean="0"/>
              <a:pPr/>
              <a:t>7</a:t>
            </a:fld>
            <a:endParaRPr lang="en-US" altLang="pt-PT"/>
          </a:p>
        </p:txBody>
      </p:sp>
    </p:spTree>
    <p:extLst>
      <p:ext uri="{BB962C8B-B14F-4D97-AF65-F5344CB8AC3E}">
        <p14:creationId xmlns:p14="http://schemas.microsoft.com/office/powerpoint/2010/main" val="492255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Modelação</a:t>
            </a:r>
            <a:r>
              <a:rPr lang="en-US" dirty="0"/>
              <a:t> </a:t>
            </a:r>
            <a:r>
              <a:rPr lang="en-US" dirty="0" err="1"/>
              <a:t>hidrodinâmica</a:t>
            </a:r>
            <a:r>
              <a:rPr lang="en-US" dirty="0"/>
              <a:t> </a:t>
            </a:r>
            <a:r>
              <a:rPr lang="en-US" dirty="0" err="1"/>
              <a:t>representando</a:t>
            </a:r>
            <a:r>
              <a:rPr lang="en-US" dirty="0"/>
              <a:t> o </a:t>
            </a:r>
            <a:r>
              <a:rPr lang="en-US" dirty="0" err="1"/>
              <a:t>nível</a:t>
            </a:r>
            <a:r>
              <a:rPr lang="en-US" dirty="0"/>
              <a:t> da </a:t>
            </a:r>
            <a:r>
              <a:rPr lang="en-US" dirty="0" err="1"/>
              <a:t>águal</a:t>
            </a:r>
            <a:r>
              <a:rPr lang="en-US" dirty="0"/>
              <a:t> </a:t>
            </a:r>
            <a:r>
              <a:rPr lang="en-US" dirty="0" err="1"/>
              <a:t>durante</a:t>
            </a:r>
            <a:r>
              <a:rPr lang="en-US" dirty="0"/>
              <a:t> a </a:t>
            </a:r>
            <a:r>
              <a:rPr lang="en-US" dirty="0" err="1"/>
              <a:t>propagação</a:t>
            </a:r>
            <a:r>
              <a:rPr lang="en-US" dirty="0"/>
              <a:t> do tsunami de 1755  </a:t>
            </a:r>
            <a:r>
              <a:rPr lang="en-US" dirty="0" err="1"/>
              <a:t>assim</a:t>
            </a:r>
            <a:r>
              <a:rPr lang="en-US" baseline="0" dirty="0"/>
              <a:t> </a:t>
            </a:r>
            <a:r>
              <a:rPr lang="en-US" baseline="0" dirty="0" err="1"/>
              <a:t>como</a:t>
            </a:r>
            <a:r>
              <a:rPr lang="en-US" baseline="0" dirty="0"/>
              <a:t> a </a:t>
            </a:r>
            <a:r>
              <a:rPr lang="en-US" baseline="0" dirty="0" err="1"/>
              <a:t>sua</a:t>
            </a:r>
            <a:r>
              <a:rPr lang="en-US" baseline="0" dirty="0"/>
              <a:t> </a:t>
            </a:r>
            <a:r>
              <a:rPr lang="en-US" baseline="0" dirty="0" err="1"/>
              <a:t>inundação</a:t>
            </a:r>
            <a:r>
              <a:rPr lang="en-US" baseline="0" dirty="0"/>
              <a:t> </a:t>
            </a:r>
            <a:r>
              <a:rPr lang="en-US" baseline="0" dirty="0" err="1"/>
              <a:t>nos</a:t>
            </a:r>
            <a:r>
              <a:rPr lang="en-US" baseline="0" dirty="0"/>
              <a:t> </a:t>
            </a:r>
            <a:r>
              <a:rPr lang="en-US" baseline="0" dirty="0" err="1"/>
              <a:t>Salgados</a:t>
            </a:r>
            <a:r>
              <a:rPr lang="en-US" baseline="0" dirty="0"/>
              <a:t>, Algarve. </a:t>
            </a:r>
            <a:r>
              <a:rPr lang="en-US" baseline="0" dirty="0" err="1"/>
              <a:t>Apesar</a:t>
            </a:r>
            <a:r>
              <a:rPr lang="en-US" baseline="0" dirty="0"/>
              <a:t> de </a:t>
            </a:r>
            <a:r>
              <a:rPr lang="en-US" baseline="0" dirty="0" err="1"/>
              <a:t>terem</a:t>
            </a:r>
            <a:r>
              <a:rPr lang="en-US" baseline="0" dirty="0"/>
              <a:t> </a:t>
            </a:r>
            <a:r>
              <a:rPr lang="en-US" baseline="0" dirty="0" err="1"/>
              <a:t>sido</a:t>
            </a:r>
            <a:r>
              <a:rPr lang="en-US" baseline="0" dirty="0"/>
              <a:t> </a:t>
            </a:r>
            <a:r>
              <a:rPr lang="en-US" baseline="0" dirty="0" err="1"/>
              <a:t>feitas</a:t>
            </a:r>
            <a:r>
              <a:rPr lang="en-US" baseline="0" dirty="0"/>
              <a:t> </a:t>
            </a:r>
            <a:r>
              <a:rPr lang="en-US" baseline="0" dirty="0" err="1"/>
              <a:t>simulações</a:t>
            </a:r>
            <a:r>
              <a:rPr lang="en-US" baseline="0" dirty="0"/>
              <a:t> </a:t>
            </a:r>
            <a:r>
              <a:rPr lang="en-US" baseline="0" dirty="0" err="1"/>
              <a:t>para</a:t>
            </a:r>
            <a:r>
              <a:rPr lang="en-US" baseline="0" dirty="0"/>
              <a:t> </a:t>
            </a:r>
            <a:r>
              <a:rPr lang="en-US" baseline="0" dirty="0" err="1"/>
              <a:t>diversos</a:t>
            </a:r>
            <a:r>
              <a:rPr lang="en-US" baseline="0" dirty="0"/>
              <a:t> </a:t>
            </a:r>
            <a:r>
              <a:rPr lang="en-US" baseline="0" dirty="0" err="1"/>
              <a:t>cenários</a:t>
            </a:r>
            <a:r>
              <a:rPr lang="en-US" baseline="0" dirty="0"/>
              <a:t> de </a:t>
            </a:r>
            <a:r>
              <a:rPr lang="en-US" baseline="0" dirty="0" err="1"/>
              <a:t>epicentro</a:t>
            </a:r>
            <a:r>
              <a:rPr lang="en-US" baseline="0" dirty="0"/>
              <a:t>, </a:t>
            </a:r>
            <a:r>
              <a:rPr lang="en-US" baseline="0" dirty="0" err="1"/>
              <a:t>aqui</a:t>
            </a:r>
            <a:r>
              <a:rPr lang="en-US" baseline="0" dirty="0"/>
              <a:t> </a:t>
            </a:r>
            <a:r>
              <a:rPr lang="en-US" baseline="0" dirty="0" err="1"/>
              <a:t>são</a:t>
            </a:r>
            <a:r>
              <a:rPr lang="en-US" baseline="0" dirty="0"/>
              <a:t> </a:t>
            </a:r>
            <a:r>
              <a:rPr lang="en-US" baseline="0" dirty="0" err="1"/>
              <a:t>apresentados</a:t>
            </a:r>
            <a:r>
              <a:rPr lang="en-US" baseline="0" dirty="0"/>
              <a:t> </a:t>
            </a:r>
            <a:r>
              <a:rPr lang="en-US" baseline="0" dirty="0" err="1"/>
              <a:t>resultados</a:t>
            </a:r>
            <a:r>
              <a:rPr lang="en-US" baseline="0" dirty="0"/>
              <a:t> de </a:t>
            </a:r>
            <a:r>
              <a:rPr lang="en-US" baseline="0" dirty="0" err="1"/>
              <a:t>uma</a:t>
            </a:r>
            <a:r>
              <a:rPr lang="en-US" baseline="0" dirty="0"/>
              <a:t> </a:t>
            </a:r>
            <a:r>
              <a:rPr lang="en-US" baseline="0" dirty="0" err="1"/>
              <a:t>simulação</a:t>
            </a:r>
            <a:r>
              <a:rPr lang="en-US" baseline="0" dirty="0"/>
              <a:t> </a:t>
            </a:r>
            <a:r>
              <a:rPr lang="en-US" baseline="0" dirty="0" err="1"/>
              <a:t>tendo</a:t>
            </a:r>
            <a:r>
              <a:rPr lang="en-US" baseline="0" dirty="0"/>
              <a:t> </a:t>
            </a:r>
            <a:r>
              <a:rPr lang="en-US" baseline="0" dirty="0" err="1"/>
              <a:t>como</a:t>
            </a:r>
            <a:r>
              <a:rPr lang="en-US" baseline="0" dirty="0"/>
              <a:t> </a:t>
            </a:r>
            <a:r>
              <a:rPr lang="en-US" baseline="0" dirty="0" err="1"/>
              <a:t>origem</a:t>
            </a:r>
            <a:r>
              <a:rPr lang="en-US" baseline="0" dirty="0"/>
              <a:t> a </a:t>
            </a:r>
            <a:r>
              <a:rPr lang="en-US" baseline="0" dirty="0" err="1"/>
              <a:t>falha</a:t>
            </a:r>
            <a:r>
              <a:rPr lang="en-US" baseline="0" dirty="0"/>
              <a:t> de </a:t>
            </a:r>
            <a:r>
              <a:rPr lang="en-US" baseline="0" dirty="0" err="1"/>
              <a:t>marquês</a:t>
            </a:r>
            <a:r>
              <a:rPr lang="en-US" baseline="0" dirty="0"/>
              <a:t> de </a:t>
            </a:r>
            <a:r>
              <a:rPr lang="en-US" baseline="0" dirty="0" err="1"/>
              <a:t>pombal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E96-030D-416A-AF5F-8F170D1A48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2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Diversos</a:t>
            </a:r>
            <a:r>
              <a:rPr lang="en-US" dirty="0"/>
              <a:t> </a:t>
            </a:r>
            <a:r>
              <a:rPr lang="en-US" dirty="0" err="1"/>
              <a:t>cenários</a:t>
            </a:r>
            <a:r>
              <a:rPr lang="en-US" dirty="0"/>
              <a:t> de </a:t>
            </a:r>
            <a:r>
              <a:rPr lang="en-US" dirty="0" err="1"/>
              <a:t>epicentro.Cadiz</a:t>
            </a:r>
            <a:r>
              <a:rPr lang="en-US" dirty="0"/>
              <a:t>, horseshoe fault, </a:t>
            </a:r>
            <a:r>
              <a:rPr lang="en-US" dirty="0" err="1"/>
              <a:t>gorringe</a:t>
            </a:r>
            <a:r>
              <a:rPr lang="en-US" dirty="0"/>
              <a:t> bank, </a:t>
            </a:r>
            <a:r>
              <a:rPr lang="en-US" dirty="0" err="1"/>
              <a:t>marquês</a:t>
            </a:r>
            <a:r>
              <a:rPr lang="en-US" dirty="0"/>
              <a:t> de </a:t>
            </a:r>
            <a:r>
              <a:rPr lang="en-US" dirty="0" err="1"/>
              <a:t>pombal</a:t>
            </a:r>
            <a:r>
              <a:rPr lang="en-US" dirty="0"/>
              <a:t>, SC1: GB e HSF, SC2: 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GB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HSF </a:t>
            </a:r>
            <a:r>
              <a:rPr lang="pt-P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tectonic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</a:t>
            </a:r>
            <a:r>
              <a:rPr lang="pt-P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 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dirty="0"/>
              <a:t>V</a:t>
            </a:r>
            <a:r>
              <a:rPr lang="en-US" dirty="0" err="1"/>
              <a:t>ideo</a:t>
            </a:r>
            <a:r>
              <a:rPr lang="en-US" dirty="0"/>
              <a:t>; </a:t>
            </a:r>
            <a:r>
              <a:rPr lang="en-US" dirty="0" err="1"/>
              <a:t>mpf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en-US" baseline="0" dirty="0" err="1"/>
              <a:t>erosão</a:t>
            </a:r>
            <a:r>
              <a:rPr lang="en-US" baseline="0" dirty="0"/>
              <a:t> da </a:t>
            </a:r>
            <a:r>
              <a:rPr lang="en-US" baseline="0" dirty="0" err="1"/>
              <a:t>duna</a:t>
            </a:r>
            <a:r>
              <a:rPr lang="en-US" baseline="0" dirty="0"/>
              <a:t>, </a:t>
            </a:r>
            <a:r>
              <a:rPr lang="en-US" baseline="0" dirty="0" err="1"/>
              <a:t>remobilização</a:t>
            </a:r>
            <a:r>
              <a:rPr lang="en-US" baseline="0" dirty="0"/>
              <a:t> sedimentary. </a:t>
            </a:r>
            <a:r>
              <a:rPr lang="en-US" baseline="0" dirty="0" err="1"/>
              <a:t>Diferença</a:t>
            </a:r>
            <a:r>
              <a:rPr lang="en-US" baseline="0" dirty="0"/>
              <a:t> </a:t>
            </a:r>
            <a:r>
              <a:rPr lang="en-US" baseline="0" dirty="0" err="1"/>
              <a:t>bastante</a:t>
            </a:r>
            <a:r>
              <a:rPr lang="en-US" baseline="0" dirty="0"/>
              <a:t> </a:t>
            </a:r>
            <a:r>
              <a:rPr lang="en-US" baseline="0" dirty="0" err="1"/>
              <a:t>significativa</a:t>
            </a:r>
            <a:r>
              <a:rPr lang="en-US" baseline="0" dirty="0"/>
              <a:t> entre </a:t>
            </a:r>
            <a:r>
              <a:rPr lang="en-US" baseline="0" dirty="0" err="1"/>
              <a:t>os</a:t>
            </a:r>
            <a:r>
              <a:rPr lang="en-US" baseline="0" dirty="0"/>
              <a:t> </a:t>
            </a:r>
            <a:r>
              <a:rPr lang="en-US" baseline="0" dirty="0" err="1"/>
              <a:t>padrões</a:t>
            </a:r>
            <a:r>
              <a:rPr lang="en-US" baseline="0" dirty="0"/>
              <a:t> de </a:t>
            </a:r>
            <a:r>
              <a:rPr lang="en-US" baseline="0" dirty="0" err="1"/>
              <a:t>erosão</a:t>
            </a:r>
            <a:r>
              <a:rPr lang="en-US" baseline="0" dirty="0"/>
              <a:t> vs </a:t>
            </a:r>
            <a:r>
              <a:rPr lang="en-US" baseline="0" dirty="0" err="1"/>
              <a:t>sedimentação</a:t>
            </a:r>
            <a:r>
              <a:rPr lang="en-US" baseline="0" dirty="0"/>
              <a:t> </a:t>
            </a:r>
            <a:r>
              <a:rPr lang="en-US" baseline="0" dirty="0" err="1"/>
              <a:t>consoante</a:t>
            </a:r>
            <a:r>
              <a:rPr lang="en-US" baseline="0" dirty="0"/>
              <a:t> o </a:t>
            </a:r>
            <a:r>
              <a:rPr lang="en-US" baseline="0" dirty="0" err="1"/>
              <a:t>epicentro</a:t>
            </a:r>
            <a:r>
              <a:rPr lang="en-US" baseline="0" dirty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C4E96-030D-416A-AF5F-8F170D1A48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999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73D52AB-F8AA-D74F-9BCD-91C48240D3E0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Solid Earth Seminars - 29th May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411269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295526"/>
            <a:ext cx="7200900" cy="3571875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B189BA8-24EA-EC48-8181-E9065B5B5A5E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Earth Seminars - 29th May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43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80797" y="624156"/>
            <a:ext cx="1490950" cy="5243244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624156"/>
            <a:ext cx="5724525" cy="5243244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1B81FF-70D6-4343-80A8-3A8C6526566A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Earth Seminars - 29th May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8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740F4B-A5A7-544A-ACE8-5C741E078179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Earth Seminars - 29th May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91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accent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B55C318-1C07-284D-ABDA-984EC5D9C131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Solid Earth Seminars - 29th May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80564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A6E488-CA6A-FA46-9C27-8579F49E28E3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Earth Seminars - 29th May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055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A5DAC-0747-D549-A687-F27F35115B69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Earth Seminars - 29th May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60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B95814-A210-384C-A397-E156DDB73948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Earth Seminars - 29th May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34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68D524-54CE-404B-B48E-05A488BCADC0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Solid Earth Seminars - 29th May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308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400" baseline="0">
                <a:solidFill>
                  <a:schemeClr val="tx2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015" y="685801"/>
            <a:ext cx="3909060" cy="5175250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350"/>
            </a:lvl3pPr>
            <a:lvl4pPr>
              <a:defRPr sz="13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6344"/>
            <a:ext cx="2891790" cy="3011056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B41B718-D67D-A74A-AB87-20EB58B02A15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Solid Earth Seminars - 29th May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8603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397764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925" y="685800"/>
            <a:ext cx="289179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400" baseline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49090" y="1"/>
            <a:ext cx="4994910" cy="6857999"/>
          </a:xfrm>
        </p:spPr>
        <p:txBody>
          <a:bodyPr anchor="t"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500"/>
            </a:lvl2pPr>
            <a:lvl3pPr marL="685800" indent="0">
              <a:buNone/>
              <a:defRPr sz="15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925" y="2855968"/>
            <a:ext cx="2891790" cy="3011432"/>
          </a:xfrm>
        </p:spPr>
        <p:txBody>
          <a:bodyPr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42925" y="6453386"/>
            <a:ext cx="90342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8EE3090-B3F6-444B-86B1-93E9D3D84CF6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54459" y="6453386"/>
            <a:ext cx="1780256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Solid Earth Seminars - 29th May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412355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Divider Bar"/>
          <p:cNvSpPr/>
          <p:nvPr/>
        </p:nvSpPr>
        <p:spPr>
          <a:xfrm>
            <a:off x="3977640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1857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286000"/>
            <a:ext cx="72009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4BBD6AC-434D-1248-BC84-BCBE1A42C77F}" type="datetime1">
              <a:rPr lang="pt-PT" smtClean="0"/>
              <a:t>28/04/2020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Solid Earth Seminars - 29th May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920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5" r:id="rId1"/>
    <p:sldLayoutId id="2147485086" r:id="rId2"/>
    <p:sldLayoutId id="2147485087" r:id="rId3"/>
    <p:sldLayoutId id="2147485088" r:id="rId4"/>
    <p:sldLayoutId id="2147485089" r:id="rId5"/>
    <p:sldLayoutId id="2147485090" r:id="rId6"/>
    <p:sldLayoutId id="2147485091" r:id="rId7"/>
    <p:sldLayoutId id="2147485092" r:id="rId8"/>
    <p:sldLayoutId id="2147485093" r:id="rId9"/>
    <p:sldLayoutId id="2147485094" r:id="rId10"/>
    <p:sldLayoutId id="2147485095" r:id="rId11"/>
  </p:sldLayoutIdLst>
  <p:hf hd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0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696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orient="horz" pos="1512">
          <p15:clr>
            <a:srgbClr val="F26B43"/>
          </p15:clr>
        </p15:guide>
        <p15:guide id="8" pos="5184">
          <p15:clr>
            <a:srgbClr val="F26B43"/>
          </p15:clr>
        </p15:guide>
        <p15:guide id="9" pos="702">
          <p15:clr>
            <a:srgbClr val="F26B43"/>
          </p15:clr>
        </p15:guide>
        <p15:guide id="10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ppcosta@dct.uc.pt" TargetMode="External"/><Relationship Id="rId3" Type="http://schemas.openxmlformats.org/officeDocument/2006/relationships/image" Target="../media/image2.tiff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emf"/><Relationship Id="rId10" Type="http://schemas.openxmlformats.org/officeDocument/2006/relationships/image" Target="../media/image8.png"/><Relationship Id="rId4" Type="http://schemas.openxmlformats.org/officeDocument/2006/relationships/image" Target="../media/image3.tif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45.png"/><Relationship Id="rId5" Type="http://schemas.microsoft.com/office/2007/relationships/media" Target="../media/media3.mp4"/><Relationship Id="rId10" Type="http://schemas.openxmlformats.org/officeDocument/2006/relationships/image" Target="../media/image44.png"/><Relationship Id="rId4" Type="http://schemas.openxmlformats.org/officeDocument/2006/relationships/video" Target="../media/media2.mp4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emf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1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4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extLst>
              <a:ext uri="{FF2B5EF4-FFF2-40B4-BE49-F238E27FC236}">
                <a16:creationId xmlns:a16="http://schemas.microsoft.com/office/drawing/2014/main" id="{8452ECCD-183C-A242-B355-9DA1288F8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803" y="200251"/>
            <a:ext cx="1045998" cy="914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7F56F7F-5A79-CD47-8F5E-D342B02A8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601" y="6027464"/>
            <a:ext cx="1600200" cy="653281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C18107C-95BF-644B-9A92-FBE872051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894" y="6027464"/>
            <a:ext cx="1552706" cy="521710"/>
          </a:xfrm>
          <a:prstGeom prst="rect">
            <a:avLst/>
          </a:prstGeom>
        </p:spPr>
      </p:pic>
      <p:sp>
        <p:nvSpPr>
          <p:cNvPr id="15" name="Marcador de Posição do Número do Diapositivo 14">
            <a:extLst>
              <a:ext uri="{FF2B5EF4-FFF2-40B4-BE49-F238E27FC236}">
                <a16:creationId xmlns:a16="http://schemas.microsoft.com/office/drawing/2014/main" id="{4545651D-C78D-8D4C-830B-BE15A8F15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168" y="5305858"/>
            <a:ext cx="1308389" cy="5830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Imagem 15" descr="Z:\1_SG\P001_doc_internos\2_documentos_em_revisao_elaboracao\P200_atividades_de_apoio_a_gestao_unidades_organicas\FCTUC\FCT_HOR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35" y="5305858"/>
            <a:ext cx="3317071" cy="64155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7" name="Imagem 4">
            <a:extLst>
              <a:ext uri="{FF2B5EF4-FFF2-40B4-BE49-F238E27FC236}">
                <a16:creationId xmlns:a16="http://schemas.microsoft.com/office/drawing/2014/main" id="{9F0C01C3-377A-4C47-B1AA-20BBC8D28C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" t="983" r="2099" b="2307"/>
          <a:stretch/>
        </p:blipFill>
        <p:spPr>
          <a:xfrm>
            <a:off x="2795739" y="77018"/>
            <a:ext cx="1166767" cy="1165527"/>
          </a:xfrm>
          <a:prstGeom prst="ellipse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81B658EA-41B0-774F-917C-240113F038D3}"/>
              </a:ext>
            </a:extLst>
          </p:cNvPr>
          <p:cNvSpPr txBox="1">
            <a:spLocks/>
          </p:cNvSpPr>
          <p:nvPr/>
        </p:nvSpPr>
        <p:spPr>
          <a:xfrm>
            <a:off x="6055667" y="5287310"/>
            <a:ext cx="2895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2">
                    <a:lumMod val="50000"/>
                    <a:lumOff val="50000"/>
                  </a:schemeClr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ppcosta@dct.uc.pt</a:t>
            </a:r>
            <a:endParaRPr lang="en-US" sz="24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  <a:p>
            <a:endParaRPr lang="en-US" sz="3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1B658EA-41B0-774F-917C-240113F038D3}"/>
              </a:ext>
            </a:extLst>
          </p:cNvPr>
          <p:cNvSpPr txBox="1">
            <a:spLocks/>
          </p:cNvSpPr>
          <p:nvPr/>
        </p:nvSpPr>
        <p:spPr>
          <a:xfrm>
            <a:off x="618704" y="1395228"/>
            <a:ext cx="8525296" cy="21099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Bahnschrift Condensed" panose="020B0502040204020203" pitchFamily="34" charset="0"/>
              </a:rPr>
              <a:t>Using Portuguese </a:t>
            </a:r>
            <a:r>
              <a:rPr lang="en-US" sz="3200" dirty="0" err="1">
                <a:latin typeface="Bahnschrift Condensed" panose="020B0502040204020203" pitchFamily="34" charset="0"/>
              </a:rPr>
              <a:t>palaeotsunami</a:t>
            </a:r>
            <a:r>
              <a:rPr lang="en-US" sz="3200" dirty="0">
                <a:latin typeface="Bahnschrift Condensed" panose="020B0502040204020203" pitchFamily="34" charset="0"/>
              </a:rPr>
              <a:t> deposits </a:t>
            </a:r>
          </a:p>
          <a:p>
            <a:r>
              <a:rPr lang="en-US" sz="3200" dirty="0">
                <a:latin typeface="Bahnschrift Condensed" panose="020B0502040204020203" pitchFamily="34" charset="0"/>
              </a:rPr>
              <a:t>to reconstruct wave parameters and establish sediment sources, return periods and epicenters: </a:t>
            </a:r>
          </a:p>
          <a:p>
            <a:r>
              <a:rPr lang="en-US" sz="3200" dirty="0">
                <a:latin typeface="Bahnschrift Condensed" panose="020B0502040204020203" pitchFamily="34" charset="0"/>
              </a:rPr>
              <a:t>a review on current knowledge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3F43B19-C6E6-499C-889B-C266EDD75DA0}"/>
              </a:ext>
            </a:extLst>
          </p:cNvPr>
          <p:cNvSpPr txBox="1">
            <a:spLocks/>
          </p:cNvSpPr>
          <p:nvPr/>
        </p:nvSpPr>
        <p:spPr>
          <a:xfrm>
            <a:off x="762000" y="3182371"/>
            <a:ext cx="8077200" cy="1627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>
              <a:latin typeface="Bahnschrift Condensed" panose="020B0502040204020203" pitchFamily="34" charset="0"/>
            </a:endParaRPr>
          </a:p>
          <a:p>
            <a:endParaRPr lang="en-US" sz="2000" dirty="0">
              <a:latin typeface="Bahnschrift Condensed" panose="020B0502040204020203" pitchFamily="34" charset="0"/>
            </a:endParaRPr>
          </a:p>
          <a:p>
            <a:r>
              <a:rPr lang="en-US" sz="2400" dirty="0">
                <a:latin typeface="Bahnschrift Condensed" panose="020B0502040204020203" pitchFamily="34" charset="0"/>
              </a:rPr>
              <a:t>Pedro JM Costa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, Ivana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Bosnic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, Lisa Feist, Francisco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Dourado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, Ana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Nobre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 Silva, </a:t>
            </a:r>
          </a:p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Maria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Conceição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 Freitas, Klaus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Reicherter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Bahnschrift Condensed" panose="020B0502040204020203" pitchFamily="34" charset="0"/>
              </a:rPr>
              <a:t>, César Andrade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64F6D6-3BA3-4FB0-AE01-5A5B14992C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1" b="24400"/>
          <a:stretch/>
        </p:blipFill>
        <p:spPr bwMode="auto">
          <a:xfrm>
            <a:off x="3232449" y="6027464"/>
            <a:ext cx="2089259" cy="617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CA077A-AC2C-4F61-9542-11C0F6DF19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356" r="16759" b="389"/>
          <a:stretch/>
        </p:blipFill>
        <p:spPr>
          <a:xfrm>
            <a:off x="6052124" y="5850329"/>
            <a:ext cx="778702" cy="8409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88B8DD-AB15-4520-8D3D-8D86E8BA71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42E625-C3EB-4B5B-88A2-333AAE96C7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68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lgados2_MP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20073" t="3151" r="19706" b="5252"/>
          <a:stretch/>
        </p:blipFill>
        <p:spPr>
          <a:xfrm>
            <a:off x="2170173" y="3698815"/>
            <a:ext cx="3192826" cy="2549584"/>
          </a:xfrm>
          <a:prstGeom prst="rect">
            <a:avLst/>
          </a:prstGeom>
        </p:spPr>
      </p:pic>
      <p:pic>
        <p:nvPicPr>
          <p:cNvPr id="14" name="Salgados2_MPF_zoom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26177" r="26396"/>
          <a:stretch/>
        </p:blipFill>
        <p:spPr>
          <a:xfrm>
            <a:off x="5486400" y="1295400"/>
            <a:ext cx="3548073" cy="3927636"/>
          </a:xfrm>
          <a:prstGeom prst="rect">
            <a:avLst/>
          </a:prstGeom>
        </p:spPr>
      </p:pic>
      <p:pic>
        <p:nvPicPr>
          <p:cNvPr id="3" name="Salgados1_MP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15790" t="3268" r="14736" b="4635"/>
          <a:stretch/>
        </p:blipFill>
        <p:spPr>
          <a:xfrm>
            <a:off x="762000" y="1096731"/>
            <a:ext cx="3417500" cy="2274634"/>
          </a:xfrm>
          <a:prstGeom prst="rect">
            <a:avLst/>
          </a:prstGeom>
        </p:spPr>
      </p:pic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FE688A31-4D2A-6F41-A88D-FA8B65E99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97C06D7-8718-914A-8F8F-1D05064F45DE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Bahnschrift Condensed" panose="020B0502040204020203" pitchFamily="34" charset="0"/>
              </a:rPr>
              <a:t>Numerical modeling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59E5F-F7D5-45BF-B50D-31E340011C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93A362-B4FB-46C4-98B7-51B9229FC8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0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  <p:par>
              <p:cTn id="12"/>
            </p:par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Salgados2_Profile1_MPF_Roughness_0p025_0p0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250" t="3993" r="5441" b="7353"/>
          <a:stretch/>
        </p:blipFill>
        <p:spPr>
          <a:xfrm>
            <a:off x="1753129" y="3975794"/>
            <a:ext cx="6475751" cy="234273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5800" y="489385"/>
            <a:ext cx="6702443" cy="3672231"/>
            <a:chOff x="366064" y="1191686"/>
            <a:chExt cx="6123434" cy="3210296"/>
          </a:xfrm>
        </p:grpSpPr>
        <p:grpSp>
          <p:nvGrpSpPr>
            <p:cNvPr id="3" name="Group 2"/>
            <p:cNvGrpSpPr/>
            <p:nvPr/>
          </p:nvGrpSpPr>
          <p:grpSpPr>
            <a:xfrm>
              <a:off x="366064" y="1307102"/>
              <a:ext cx="6123434" cy="3094880"/>
              <a:chOff x="366064" y="1307102"/>
              <a:chExt cx="6123434" cy="309488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064" y="1307102"/>
                <a:ext cx="6123434" cy="3094880"/>
              </a:xfrm>
              <a:prstGeom prst="rect">
                <a:avLst/>
              </a:prstGeom>
            </p:spPr>
          </p:pic>
          <p:sp>
            <p:nvSpPr>
              <p:cNvPr id="2" name="Rectangle 1"/>
              <p:cNvSpPr/>
              <p:nvPr/>
            </p:nvSpPr>
            <p:spPr>
              <a:xfrm>
                <a:off x="3427781" y="2523251"/>
                <a:ext cx="229819" cy="2061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061636" y="1191686"/>
              <a:ext cx="301985" cy="201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GB</a:t>
              </a:r>
            </a:p>
          </p:txBody>
        </p:sp>
      </p:grpSp>
      <p:sp>
        <p:nvSpPr>
          <p:cNvPr id="8" name="Marcador de Posição do Número do Diapositivo 7">
            <a:extLst>
              <a:ext uri="{FF2B5EF4-FFF2-40B4-BE49-F238E27FC236}">
                <a16:creationId xmlns:a16="http://schemas.microsoft.com/office/drawing/2014/main" id="{9E973235-B14C-814A-9520-45B3FA881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21EA179-B4BA-9244-9626-26A875CF8E76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AD 1755 epicenter?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8BDB20-298A-4F22-B882-55B24EEC36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FD436D-57B4-4B99-BC33-BB1D4A9B9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  <p:par>
              <p:cTn id="8"/>
            </p:par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291" y="920956"/>
            <a:ext cx="4518909" cy="242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838200" y="834073"/>
            <a:ext cx="3297345" cy="2831773"/>
            <a:chOff x="115668" y="1533331"/>
            <a:chExt cx="3297345" cy="2831773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68" y="1533331"/>
              <a:ext cx="3297345" cy="2831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1547664" y="3573016"/>
              <a:ext cx="71682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0" name="Oval 9"/>
            <p:cNvSpPr/>
            <p:nvPr/>
          </p:nvSpPr>
          <p:spPr>
            <a:xfrm>
              <a:off x="2268070" y="2708920"/>
              <a:ext cx="71682" cy="7200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D66494-66D6-45E4-96AD-B24DA35D4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F3192D1-0F27-43B8-8BF3-A6271F2B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7" y="3795847"/>
            <a:ext cx="3369302" cy="2970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C49CF2A-A926-42B6-A7DD-CDFD7F301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857" y="3576858"/>
            <a:ext cx="2817767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57E8ADA-8D1D-4754-8B35-16C0156234D3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Tagus – onshore and offshore finer sediments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4AEC5296-5FA5-42F8-AF15-95FA7317A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4" y="3256403"/>
            <a:ext cx="439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PT" dirty="0">
                <a:solidFill>
                  <a:schemeClr val="bg1"/>
                </a:solidFill>
              </a:rPr>
              <a:t>Andrade et al., 2003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4330B4A4-DD0C-45FB-9CFD-CB26F9D65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820" y="6260068"/>
            <a:ext cx="4394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PT" dirty="0">
                <a:solidFill>
                  <a:schemeClr val="bg1"/>
                </a:solidFill>
              </a:rPr>
              <a:t>Abrantes et al., 2005, 2008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E000E39-4B81-42ED-A5EB-72A66DA24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66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4660407"/>
            <a:ext cx="6134174" cy="1878758"/>
          </a:xfrm>
          <a:prstGeom prst="rect">
            <a:avLst/>
          </a:prstGeom>
        </p:spPr>
      </p:pic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C95F4D39-A80A-FB46-A1CB-96B5454A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42824"/>
            <a:ext cx="6659880" cy="360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BE4395-C746-46C4-88B1-078C0D7A7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3C440B0-A6D5-4CD3-82AA-D24A398080A7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Offshore tsunami record</a:t>
            </a:r>
          </a:p>
        </p:txBody>
      </p:sp>
      <p:pic>
        <p:nvPicPr>
          <p:cNvPr id="9" name="Picture 4" descr="http://2.bp.blogspot.com/_RkcSlPstkHI/TU1w9_s1m1I/AAAAAAAAAA4/mROsjtldhQA/s1600/il_fullxfull.72877873.jpg">
            <a:extLst>
              <a:ext uri="{FF2B5EF4-FFF2-40B4-BE49-F238E27FC236}">
                <a16:creationId xmlns:a16="http://schemas.microsoft.com/office/drawing/2014/main" id="{B62DB708-5F92-47F4-91E0-4FB01DD3B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94" y="1815157"/>
            <a:ext cx="1224006" cy="176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2BE1D1-B963-4690-8D5B-4E049E034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41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03A441AE-1636-5B41-B50B-9086F706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14388"/>
            <a:ext cx="3338876" cy="1839831"/>
          </a:xfrm>
          <a:prstGeom prst="rect">
            <a:avLst/>
          </a:prstGeom>
        </p:spPr>
      </p:pic>
      <p:sp>
        <p:nvSpPr>
          <p:cNvPr id="12" name="Marcador de Posição do Número do Diapositivo 11">
            <a:extLst>
              <a:ext uri="{FF2B5EF4-FFF2-40B4-BE49-F238E27FC236}">
                <a16:creationId xmlns:a16="http://schemas.microsoft.com/office/drawing/2014/main" id="{D9C20C37-80BD-5149-AB5A-A05AEB00D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4BFB5D7-96DC-4C46-B9DF-9A938D7F70BE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First results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8558"/>
            <a:ext cx="9144000" cy="43382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F65D44-151A-41D8-8440-C6F958A2F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00498-D441-4CF5-B312-3AF5D5BFF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678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45F5E87-E039-F844-925A-7D76B23E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C5AE89D-8839-B346-8A67-885D6B961668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Some quantitative data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593" y="630621"/>
            <a:ext cx="3995058" cy="220140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904" y="2995147"/>
            <a:ext cx="6153912" cy="32247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C8D15B-1A24-43A5-BE72-CD95AA81C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8AE6FE-A60E-46F3-A091-56159B7C6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088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>
          <a:xfrm>
            <a:off x="500003" y="163246"/>
            <a:ext cx="7394779" cy="811732"/>
          </a:xfrm>
        </p:spPr>
        <p:txBody>
          <a:bodyPr>
            <a:normAutofit/>
          </a:bodyPr>
          <a:lstStyle/>
          <a:p>
            <a:r>
              <a:rPr lang="pt-PT" altLang="en-US" sz="3200" u="sng">
                <a:latin typeface="Bahnschrift Condensed" panose="020B0502040204020203" pitchFamily="34" charset="0"/>
              </a:rPr>
              <a:t>Key future challenges in Portugal and elsewhere</a:t>
            </a:r>
            <a:endParaRPr lang="en-US" altLang="en-US" sz="3200" u="sng" dirty="0">
              <a:latin typeface="Bahnschrift Condensed" panose="020B0502040204020203" pitchFamily="34" charset="0"/>
            </a:endParaRPr>
          </a:p>
        </p:txBody>
      </p:sp>
      <p:sp>
        <p:nvSpPr>
          <p:cNvPr id="81928" name="Rectangle 72">
            <a:extLst>
              <a:ext uri="{FF2B5EF4-FFF2-40B4-BE49-F238E27FC236}">
                <a16:creationId xmlns:a16="http://schemas.microsoft.com/office/drawing/2014/main" id="{534357BE-12C1-44A2-9602-77A2B5408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929" name="Content Placeholder 81925">
            <a:extLst>
              <a:ext uri="{FF2B5EF4-FFF2-40B4-BE49-F238E27FC236}">
                <a16:creationId xmlns:a16="http://schemas.microsoft.com/office/drawing/2014/main" id="{635D6A18-94A3-44DF-91DC-FE9840CE7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0" y="1115883"/>
            <a:ext cx="2743200" cy="5486400"/>
          </a:xfrm>
        </p:spPr>
        <p:txBody>
          <a:bodyPr>
            <a:normAutofit/>
          </a:bodyPr>
          <a:lstStyle/>
          <a:p>
            <a:r>
              <a:rPr lang="en-US"/>
              <a:t>Offshore</a:t>
            </a:r>
          </a:p>
          <a:p>
            <a:endParaRPr lang="en-US"/>
          </a:p>
          <a:p>
            <a:r>
              <a:rPr lang="en-US"/>
              <a:t>Internal structure</a:t>
            </a:r>
          </a:p>
          <a:p>
            <a:endParaRPr lang="en-US"/>
          </a:p>
          <a:p>
            <a:r>
              <a:rPr lang="en-US"/>
              <a:t>Age-estimation</a:t>
            </a:r>
          </a:p>
          <a:p>
            <a:endParaRPr lang="en-US"/>
          </a:p>
          <a:p>
            <a:r>
              <a:rPr lang="en-US"/>
              <a:t>Numerical modeling</a:t>
            </a:r>
          </a:p>
          <a:p>
            <a:endParaRPr lang="en-US"/>
          </a:p>
          <a:p>
            <a:r>
              <a:rPr lang="en-US"/>
              <a:t>Empirical tests</a:t>
            </a:r>
          </a:p>
          <a:p>
            <a:endParaRPr lang="en-US"/>
          </a:p>
          <a:p>
            <a:r>
              <a:rPr lang="en-US"/>
              <a:t>And so many more…</a:t>
            </a:r>
            <a:endParaRPr lang="en-US" dirty="0"/>
          </a:p>
        </p:txBody>
      </p:sp>
      <p:pic>
        <p:nvPicPr>
          <p:cNvPr id="6" name="Content Placeholder 4" descr="A sign on a beach with palm trees&#10;&#10;Description automatically generated">
            <a:extLst>
              <a:ext uri="{FF2B5EF4-FFF2-40B4-BE49-F238E27FC236}">
                <a16:creationId xmlns:a16="http://schemas.microsoft.com/office/drawing/2014/main" id="{0BA5E4AD-779B-4214-841C-75A6D57769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825" y="834073"/>
            <a:ext cx="2892230" cy="3780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410D5-1C89-4F27-8734-7FB9D2F27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0C80F4-471B-45E5-A2BB-2E3C69027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90" y="4755771"/>
            <a:ext cx="4581525" cy="1948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23BA2-ED0B-4E1D-B7BC-E6E42EDEF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098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80C20BDB-7A5E-0D4F-9E94-73F41F7DB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D3ACE8-7CE0-F645-A91F-0B40411360C4}"/>
              </a:ext>
            </a:extLst>
          </p:cNvPr>
          <p:cNvSpPr txBox="1"/>
          <p:nvPr/>
        </p:nvSpPr>
        <p:spPr>
          <a:xfrm>
            <a:off x="1512710" y="4670126"/>
            <a:ext cx="63913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GETS, OnOff &amp; M-152 project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Project OnOff - PTDC/CTAGEO/28941/2017 – funded by FCT.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Project FCT UID/GEO/50019/2019 - Instituto Dom Luiz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P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PT" dirty="0"/>
              <a:t>Project UIDB/50019/2020–IDL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9933EA-7223-3142-BE63-988A5CBCA8F8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Acknowledgements</a:t>
            </a:r>
          </a:p>
        </p:txBody>
      </p:sp>
      <p:pic>
        <p:nvPicPr>
          <p:cNvPr id="12" name="Imagem 11" descr="Uma imagem com pessoa, exterior, céu, terra&#10;&#10;Descrição gerada automaticamente">
            <a:extLst>
              <a:ext uri="{FF2B5EF4-FFF2-40B4-BE49-F238E27FC236}">
                <a16:creationId xmlns:a16="http://schemas.microsoft.com/office/drawing/2014/main" id="{4A4AFFF3-589C-DB46-BA6B-86EADAD3C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98" y="625561"/>
            <a:ext cx="3309718" cy="22155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E8BCE2-C736-485E-98AC-6458913AB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8" name="Imagem 6" descr="IMG_4583.JPG">
            <a:extLst>
              <a:ext uri="{FF2B5EF4-FFF2-40B4-BE49-F238E27FC236}">
                <a16:creationId xmlns:a16="http://schemas.microsoft.com/office/drawing/2014/main" id="{C0B51A90-E583-4609-8760-3BD887E265D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t="15625" b="43750"/>
          <a:stretch>
            <a:fillRect/>
          </a:stretch>
        </p:blipFill>
        <p:spPr>
          <a:xfrm>
            <a:off x="696231" y="2961995"/>
            <a:ext cx="5627077" cy="1714512"/>
          </a:xfrm>
          <a:prstGeom prst="rect">
            <a:avLst/>
          </a:prstGeom>
        </p:spPr>
      </p:pic>
      <p:pic>
        <p:nvPicPr>
          <p:cNvPr id="9" name="Imagem 9" descr="DSC04952.JPG">
            <a:extLst>
              <a:ext uri="{FF2B5EF4-FFF2-40B4-BE49-F238E27FC236}">
                <a16:creationId xmlns:a16="http://schemas.microsoft.com/office/drawing/2014/main" id="{5BCB8DEA-CACB-4270-8A64-7B8CF94C44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9375" r="16406"/>
          <a:stretch>
            <a:fillRect/>
          </a:stretch>
        </p:blipFill>
        <p:spPr>
          <a:xfrm>
            <a:off x="6323308" y="972142"/>
            <a:ext cx="2472176" cy="2010088"/>
          </a:xfrm>
          <a:prstGeom prst="rect">
            <a:avLst/>
          </a:prstGeom>
        </p:spPr>
      </p:pic>
      <p:pic>
        <p:nvPicPr>
          <p:cNvPr id="10" name="Marcador de Posição de Conteúdo 3" descr="DSC05476.JPG">
            <a:extLst>
              <a:ext uri="{FF2B5EF4-FFF2-40B4-BE49-F238E27FC236}">
                <a16:creationId xmlns:a16="http://schemas.microsoft.com/office/drawing/2014/main" id="{3C707177-60BA-4EEB-AAA0-97A6D14BB40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28721" y="509810"/>
            <a:ext cx="1682166" cy="2242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C402EB-19D0-4874-875E-E8BAA293A7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329" y="3392055"/>
            <a:ext cx="2171733" cy="16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EE888C-129A-47BF-8363-5A6B8DA7F5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292" y="871331"/>
            <a:ext cx="4253535" cy="5635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0BD006C0-6DE2-FA4B-9663-17830ECD3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6CCD12-9CBB-E543-858E-2C25C6709CC9}"/>
              </a:ext>
            </a:extLst>
          </p:cNvPr>
          <p:cNvSpPr txBox="1">
            <a:spLocks/>
          </p:cNvSpPr>
          <p:nvPr/>
        </p:nvSpPr>
        <p:spPr>
          <a:xfrm>
            <a:off x="609600" y="-3778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Tsunami deposits in Portugal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036616-2FB9-4112-8A7F-7F7676385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3F69AA-955A-4319-B193-13D84416E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51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/>
          <p:nvPr/>
        </p:nvPicPr>
        <p:blipFill>
          <a:blip r:embed="rId2"/>
          <a:stretch>
            <a:fillRect/>
          </a:stretch>
        </p:blipFill>
        <p:spPr>
          <a:xfrm>
            <a:off x="4267346" y="1492229"/>
            <a:ext cx="4784725" cy="4419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208B6563-7BAD-4F45-A8B8-E7EBBDC67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3F5EC5E-D421-994D-8A0D-4878B4A794CA}"/>
              </a:ext>
            </a:extLst>
          </p:cNvPr>
          <p:cNvSpPr txBox="1">
            <a:spLocks/>
          </p:cNvSpPr>
          <p:nvPr/>
        </p:nvSpPr>
        <p:spPr>
          <a:xfrm>
            <a:off x="639762" y="-109352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err="1">
                <a:latin typeface="Bahnschrift Condensed" panose="020B0502040204020203" pitchFamily="34" charset="0"/>
              </a:rPr>
              <a:t>Salgados</a:t>
            </a:r>
            <a:r>
              <a:rPr lang="en-US" sz="3200" dirty="0">
                <a:latin typeface="Bahnschrift Condensed" panose="020B0502040204020203" pitchFamily="34" charset="0"/>
              </a:rPr>
              <a:t>, Boca do Rio, </a:t>
            </a:r>
            <a:r>
              <a:rPr lang="en-US" sz="3200" dirty="0" err="1">
                <a:latin typeface="Bahnschrift Condensed" panose="020B0502040204020203" pitchFamily="34" charset="0"/>
              </a:rPr>
              <a:t>Martinhal</a:t>
            </a:r>
            <a:r>
              <a:rPr lang="en-US" sz="3200" dirty="0">
                <a:latin typeface="Bahnschrift Condensed" panose="020B0502040204020203" pitchFamily="34" charset="0"/>
              </a:rPr>
              <a:t>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D62A89-F48D-415A-9BBD-143B218F1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grpSp>
        <p:nvGrpSpPr>
          <p:cNvPr id="11" name="Grupo 6">
            <a:extLst>
              <a:ext uri="{FF2B5EF4-FFF2-40B4-BE49-F238E27FC236}">
                <a16:creationId xmlns:a16="http://schemas.microsoft.com/office/drawing/2014/main" id="{0C54286E-A909-45C8-99A5-802B6CF6BC87}"/>
              </a:ext>
            </a:extLst>
          </p:cNvPr>
          <p:cNvGrpSpPr/>
          <p:nvPr/>
        </p:nvGrpSpPr>
        <p:grpSpPr>
          <a:xfrm>
            <a:off x="639762" y="1064372"/>
            <a:ext cx="5218122" cy="5737641"/>
            <a:chOff x="639762" y="1500945"/>
            <a:chExt cx="5218122" cy="5737641"/>
          </a:xfrm>
        </p:grpSpPr>
        <p:grpSp>
          <p:nvGrpSpPr>
            <p:cNvPr id="12" name="Grupo 13">
              <a:extLst>
                <a:ext uri="{FF2B5EF4-FFF2-40B4-BE49-F238E27FC236}">
                  <a16:creationId xmlns:a16="http://schemas.microsoft.com/office/drawing/2014/main" id="{5AF5912B-CA49-475D-8EA9-B2B7848E718A}"/>
                </a:ext>
              </a:extLst>
            </p:cNvPr>
            <p:cNvGrpSpPr/>
            <p:nvPr/>
          </p:nvGrpSpPr>
          <p:grpSpPr>
            <a:xfrm>
              <a:off x="639762" y="1500945"/>
              <a:ext cx="3322638" cy="5737641"/>
              <a:chOff x="639762" y="1500945"/>
              <a:chExt cx="3322638" cy="5737641"/>
            </a:xfrm>
          </p:grpSpPr>
          <p:grpSp>
            <p:nvGrpSpPr>
              <p:cNvPr id="18" name="Grupo 10">
                <a:extLst>
                  <a:ext uri="{FF2B5EF4-FFF2-40B4-BE49-F238E27FC236}">
                    <a16:creationId xmlns:a16="http://schemas.microsoft.com/office/drawing/2014/main" id="{F8D3FCE7-6EB2-4695-B1EC-C2D6E84BE386}"/>
                  </a:ext>
                </a:extLst>
              </p:cNvPr>
              <p:cNvGrpSpPr/>
              <p:nvPr/>
            </p:nvGrpSpPr>
            <p:grpSpPr>
              <a:xfrm>
                <a:off x="639762" y="2419725"/>
                <a:ext cx="3322638" cy="4818861"/>
                <a:chOff x="639762" y="2419725"/>
                <a:chExt cx="3322638" cy="4818861"/>
              </a:xfrm>
            </p:grpSpPr>
            <p:pic>
              <p:nvPicPr>
                <p:cNvPr id="22" name="Imagem 17" descr="DSC05556.JPG">
                  <a:extLst>
                    <a:ext uri="{FF2B5EF4-FFF2-40B4-BE49-F238E27FC236}">
                      <a16:creationId xmlns:a16="http://schemas.microsoft.com/office/drawing/2014/main" id="{0456E71C-278C-48B1-B15F-6DE00EB5E0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639762" y="4989405"/>
                  <a:ext cx="3143238" cy="2249181"/>
                </a:xfrm>
                <a:prstGeom prst="rect">
                  <a:avLst/>
                </a:prstGeom>
              </p:spPr>
            </p:pic>
            <p:pic>
              <p:nvPicPr>
                <p:cNvPr id="21" name="Imagem 9" descr="SG_LV_7_(0.35_0.59)_Foto1.JPG">
                  <a:extLst>
                    <a:ext uri="{FF2B5EF4-FFF2-40B4-BE49-F238E27FC236}">
                      <a16:creationId xmlns:a16="http://schemas.microsoft.com/office/drawing/2014/main" id="{ED7281D1-ADF0-470D-9162-61E63C1E24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t="33304" r="29190" b="16667"/>
                <a:stretch/>
              </p:blipFill>
              <p:spPr>
                <a:xfrm rot="5400000">
                  <a:off x="1865495" y="3064067"/>
                  <a:ext cx="2741248" cy="1452563"/>
                </a:xfrm>
                <a:prstGeom prst="rect">
                  <a:avLst/>
                </a:prstGeom>
              </p:spPr>
            </p:pic>
          </p:grpSp>
          <p:pic>
            <p:nvPicPr>
              <p:cNvPr id="19" name="Imagem 14" descr="MRT_09_B_ParedeW_(0.31-0.62)_Foto1.JPG">
                <a:extLst>
                  <a:ext uri="{FF2B5EF4-FFF2-40B4-BE49-F238E27FC236}">
                    <a16:creationId xmlns:a16="http://schemas.microsoft.com/office/drawing/2014/main" id="{1731BE22-131A-4C4F-9429-E13CB5D4BC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l="21094" t="44792" r="21093" b="4166"/>
              <a:stretch>
                <a:fillRect/>
              </a:stretch>
            </p:blipFill>
            <p:spPr>
              <a:xfrm rot="5400000">
                <a:off x="364200" y="1922531"/>
                <a:ext cx="2495785" cy="1652614"/>
              </a:xfrm>
              <a:prstGeom prst="rect">
                <a:avLst/>
              </a:prstGeom>
            </p:spPr>
          </p:pic>
        </p:grpSp>
        <p:grpSp>
          <p:nvGrpSpPr>
            <p:cNvPr id="13" name="Grupo 20">
              <a:extLst>
                <a:ext uri="{FF2B5EF4-FFF2-40B4-BE49-F238E27FC236}">
                  <a16:creationId xmlns:a16="http://schemas.microsoft.com/office/drawing/2014/main" id="{6D85191F-5179-4FC1-87F9-320E3E2CA392}"/>
                </a:ext>
              </a:extLst>
            </p:cNvPr>
            <p:cNvGrpSpPr/>
            <p:nvPr/>
          </p:nvGrpSpPr>
          <p:grpSpPr>
            <a:xfrm>
              <a:off x="1108364" y="1680900"/>
              <a:ext cx="4749520" cy="4332010"/>
              <a:chOff x="1108364" y="1680900"/>
              <a:chExt cx="4749520" cy="4332010"/>
            </a:xfrm>
          </p:grpSpPr>
          <p:sp>
            <p:nvSpPr>
              <p:cNvPr id="14" name="CaixaDeTexto 9">
                <a:extLst>
                  <a:ext uri="{FF2B5EF4-FFF2-40B4-BE49-F238E27FC236}">
                    <a16:creationId xmlns:a16="http://schemas.microsoft.com/office/drawing/2014/main" id="{85D6F5C5-B231-4005-BE47-D5D4E0A76005}"/>
                  </a:ext>
                </a:extLst>
              </p:cNvPr>
              <p:cNvSpPr txBox="1"/>
              <p:nvPr/>
            </p:nvSpPr>
            <p:spPr>
              <a:xfrm>
                <a:off x="1108364" y="1680900"/>
                <a:ext cx="1295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b="1" dirty="0">
                    <a:solidFill>
                      <a:schemeClr val="bg1"/>
                    </a:solidFill>
                  </a:rPr>
                  <a:t>Martinhal</a:t>
                </a:r>
              </a:p>
            </p:txBody>
          </p:sp>
          <p:sp>
            <p:nvSpPr>
              <p:cNvPr id="15" name="CaixaDeTexto 10">
                <a:extLst>
                  <a:ext uri="{FF2B5EF4-FFF2-40B4-BE49-F238E27FC236}">
                    <a16:creationId xmlns:a16="http://schemas.microsoft.com/office/drawing/2014/main" id="{1EF04232-0BE7-4AE0-A71F-DCD449B60990}"/>
                  </a:ext>
                </a:extLst>
              </p:cNvPr>
              <p:cNvSpPr txBox="1"/>
              <p:nvPr/>
            </p:nvSpPr>
            <p:spPr>
              <a:xfrm>
                <a:off x="4786314" y="5643578"/>
                <a:ext cx="10715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PT" b="1" dirty="0"/>
                  <a:t>SG</a:t>
                </a:r>
              </a:p>
            </p:txBody>
          </p:sp>
        </p:grpSp>
      </p:grpSp>
      <p:sp>
        <p:nvSpPr>
          <p:cNvPr id="24" name="CaixaDeTexto 9">
            <a:extLst>
              <a:ext uri="{FF2B5EF4-FFF2-40B4-BE49-F238E27FC236}">
                <a16:creationId xmlns:a16="http://schemas.microsoft.com/office/drawing/2014/main" id="{25920B31-21AC-4616-9316-5D71BB6DE36A}"/>
              </a:ext>
            </a:extLst>
          </p:cNvPr>
          <p:cNvSpPr txBox="1"/>
          <p:nvPr/>
        </p:nvSpPr>
        <p:spPr>
          <a:xfrm>
            <a:off x="2819400" y="2105887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Salgados</a:t>
            </a:r>
          </a:p>
        </p:txBody>
      </p:sp>
      <p:sp>
        <p:nvSpPr>
          <p:cNvPr id="25" name="CaixaDeTexto 9">
            <a:extLst>
              <a:ext uri="{FF2B5EF4-FFF2-40B4-BE49-F238E27FC236}">
                <a16:creationId xmlns:a16="http://schemas.microsoft.com/office/drawing/2014/main" id="{43902C7B-E760-4103-9023-9C599AA4284A}"/>
              </a:ext>
            </a:extLst>
          </p:cNvPr>
          <p:cNvSpPr txBox="1"/>
          <p:nvPr/>
        </p:nvSpPr>
        <p:spPr>
          <a:xfrm>
            <a:off x="2013750" y="5106990"/>
            <a:ext cx="161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b="1" dirty="0">
                <a:solidFill>
                  <a:schemeClr val="bg1"/>
                </a:solidFill>
              </a:rPr>
              <a:t>Boca do Rio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7960541-BFFC-4404-ACA9-5A3FB2F9E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6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114300"/>
            <a:ext cx="7200900" cy="1485900"/>
          </a:xfrm>
        </p:spPr>
        <p:txBody>
          <a:bodyPr/>
          <a:lstStyle/>
          <a:p>
            <a:r>
              <a:rPr lang="pt-PT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Geomorphological and trench-scale imprints</a:t>
            </a:r>
          </a:p>
        </p:txBody>
      </p:sp>
      <p:pic>
        <p:nvPicPr>
          <p:cNvPr id="9" name="Picture 8" descr="AlcantarilhaFan_1_co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006" y="714375"/>
            <a:ext cx="4572000" cy="324167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50515F8-2E52-4E21-B0A1-D56F6D8DD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5" name="Imagem 4" descr="PainelSanjaMart09D'.N-S.jpg">
            <a:extLst>
              <a:ext uri="{FF2B5EF4-FFF2-40B4-BE49-F238E27FC236}">
                <a16:creationId xmlns:a16="http://schemas.microsoft.com/office/drawing/2014/main" id="{33075C96-013D-446C-A88E-6EAC2DFCB2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06900"/>
            <a:ext cx="5281613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4">
            <a:extLst>
              <a:ext uri="{FF2B5EF4-FFF2-40B4-BE49-F238E27FC236}">
                <a16:creationId xmlns:a16="http://schemas.microsoft.com/office/drawing/2014/main" id="{743445CF-6D67-408E-84F2-4B2DD64049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582485"/>
            <a:ext cx="2769772" cy="36930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83CBE-DAF2-48CF-A609-5339EF5E6D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Content Placeholder 4">
            <a:extLst>
              <a:ext uri="{FF2B5EF4-FFF2-40B4-BE49-F238E27FC236}">
                <a16:creationId xmlns:a16="http://schemas.microsoft.com/office/drawing/2014/main" id="{6CFB5300-A7FC-824A-ACC2-12C0D66FBE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09"/>
          <a:stretch>
            <a:fillRect/>
          </a:stretch>
        </p:blipFill>
        <p:spPr>
          <a:xfrm>
            <a:off x="2176462" y="903288"/>
            <a:ext cx="5637213" cy="2220912"/>
          </a:xfrm>
        </p:spPr>
      </p:pic>
      <p:sp>
        <p:nvSpPr>
          <p:cNvPr id="44035" name="TextBox 13">
            <a:extLst>
              <a:ext uri="{FF2B5EF4-FFF2-40B4-BE49-F238E27FC236}">
                <a16:creationId xmlns:a16="http://schemas.microsoft.com/office/drawing/2014/main" id="{E034368E-F847-2442-8F28-7096915E8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2812" y="2147888"/>
            <a:ext cx="2628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PT" sz="1200" i="1"/>
              <a:t>Costa et al., 2012 – The Holocene</a:t>
            </a:r>
          </a:p>
          <a:p>
            <a:r>
              <a:rPr lang="en-US" altLang="pt-PT" sz="1200" i="1"/>
              <a:t>Costa et al., 2016 – Geomorphology</a:t>
            </a:r>
          </a:p>
        </p:txBody>
      </p:sp>
      <p:pic>
        <p:nvPicPr>
          <p:cNvPr id="44036" name="Imagem 9" descr="SG_LV_7_(0.35_0.59)_Foto1.JPG">
            <a:extLst>
              <a:ext uri="{FF2B5EF4-FFF2-40B4-BE49-F238E27FC236}">
                <a16:creationId xmlns:a16="http://schemas.microsoft.com/office/drawing/2014/main" id="{13B2BF30-B529-084F-8816-C0547EB9E7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r="30208" b="32076"/>
          <a:stretch>
            <a:fillRect/>
          </a:stretch>
        </p:blipFill>
        <p:spPr bwMode="auto">
          <a:xfrm>
            <a:off x="1371600" y="835025"/>
            <a:ext cx="896937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7437DC-ECB2-5E4B-A9A8-744105D27041}"/>
              </a:ext>
            </a:extLst>
          </p:cNvPr>
          <p:cNvCxnSpPr/>
          <p:nvPr/>
        </p:nvCxnSpPr>
        <p:spPr>
          <a:xfrm>
            <a:off x="2217737" y="1149350"/>
            <a:ext cx="495300" cy="1270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3FC2ED-78D4-C74A-9BFF-ECED7277C9B0}"/>
              </a:ext>
            </a:extLst>
          </p:cNvPr>
          <p:cNvCxnSpPr/>
          <p:nvPr/>
        </p:nvCxnSpPr>
        <p:spPr>
          <a:xfrm flipV="1">
            <a:off x="2247900" y="1517650"/>
            <a:ext cx="465137" cy="550863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Freeform 8">
            <a:extLst>
              <a:ext uri="{FF2B5EF4-FFF2-40B4-BE49-F238E27FC236}">
                <a16:creationId xmlns:a16="http://schemas.microsoft.com/office/drawing/2014/main" id="{EF0DDCB7-6C1C-5349-875B-2DFAD08FB89B}"/>
              </a:ext>
            </a:extLst>
          </p:cNvPr>
          <p:cNvSpPr/>
          <p:nvPr/>
        </p:nvSpPr>
        <p:spPr>
          <a:xfrm>
            <a:off x="1719262" y="1928813"/>
            <a:ext cx="498475" cy="139700"/>
          </a:xfrm>
          <a:custGeom>
            <a:avLst/>
            <a:gdLst>
              <a:gd name="connsiteX0" fmla="*/ 0 w 663388"/>
              <a:gd name="connsiteY0" fmla="*/ 107577 h 185271"/>
              <a:gd name="connsiteX1" fmla="*/ 47812 w 663388"/>
              <a:gd name="connsiteY1" fmla="*/ 29883 h 185271"/>
              <a:gd name="connsiteX2" fmla="*/ 53788 w 663388"/>
              <a:gd name="connsiteY2" fmla="*/ 11953 h 185271"/>
              <a:gd name="connsiteX3" fmla="*/ 71718 w 663388"/>
              <a:gd name="connsiteY3" fmla="*/ 0 h 185271"/>
              <a:gd name="connsiteX4" fmla="*/ 119529 w 663388"/>
              <a:gd name="connsiteY4" fmla="*/ 23906 h 185271"/>
              <a:gd name="connsiteX5" fmla="*/ 137459 w 663388"/>
              <a:gd name="connsiteY5" fmla="*/ 29883 h 185271"/>
              <a:gd name="connsiteX6" fmla="*/ 173318 w 663388"/>
              <a:gd name="connsiteY6" fmla="*/ 59765 h 185271"/>
              <a:gd name="connsiteX7" fmla="*/ 215153 w 663388"/>
              <a:gd name="connsiteY7" fmla="*/ 101600 h 185271"/>
              <a:gd name="connsiteX8" fmla="*/ 233082 w 663388"/>
              <a:gd name="connsiteY8" fmla="*/ 113553 h 185271"/>
              <a:gd name="connsiteX9" fmla="*/ 251012 w 663388"/>
              <a:gd name="connsiteY9" fmla="*/ 125506 h 185271"/>
              <a:gd name="connsiteX10" fmla="*/ 316753 w 663388"/>
              <a:gd name="connsiteY10" fmla="*/ 113553 h 185271"/>
              <a:gd name="connsiteX11" fmla="*/ 352612 w 663388"/>
              <a:gd name="connsiteY11" fmla="*/ 89647 h 185271"/>
              <a:gd name="connsiteX12" fmla="*/ 370541 w 663388"/>
              <a:gd name="connsiteY12" fmla="*/ 77694 h 185271"/>
              <a:gd name="connsiteX13" fmla="*/ 513977 w 663388"/>
              <a:gd name="connsiteY13" fmla="*/ 89647 h 185271"/>
              <a:gd name="connsiteX14" fmla="*/ 531906 w 663388"/>
              <a:gd name="connsiteY14" fmla="*/ 101600 h 185271"/>
              <a:gd name="connsiteX15" fmla="*/ 561788 w 663388"/>
              <a:gd name="connsiteY15" fmla="*/ 125506 h 185271"/>
              <a:gd name="connsiteX16" fmla="*/ 597647 w 663388"/>
              <a:gd name="connsiteY16" fmla="*/ 149412 h 185271"/>
              <a:gd name="connsiteX17" fmla="*/ 633506 w 663388"/>
              <a:gd name="connsiteY17" fmla="*/ 167342 h 185271"/>
              <a:gd name="connsiteX18" fmla="*/ 651435 w 663388"/>
              <a:gd name="connsiteY18" fmla="*/ 179294 h 185271"/>
              <a:gd name="connsiteX19" fmla="*/ 663388 w 663388"/>
              <a:gd name="connsiteY19" fmla="*/ 185271 h 18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63388" h="185271">
                <a:moveTo>
                  <a:pt x="0" y="107577"/>
                </a:moveTo>
                <a:cubicBezTo>
                  <a:pt x="15937" y="81679"/>
                  <a:pt x="32904" y="56387"/>
                  <a:pt x="47812" y="29883"/>
                </a:cubicBezTo>
                <a:cubicBezTo>
                  <a:pt x="50901" y="24392"/>
                  <a:pt x="49853" y="16872"/>
                  <a:pt x="53788" y="11953"/>
                </a:cubicBezTo>
                <a:cubicBezTo>
                  <a:pt x="58275" y="6344"/>
                  <a:pt x="65741" y="3984"/>
                  <a:pt x="71718" y="0"/>
                </a:cubicBezTo>
                <a:cubicBezTo>
                  <a:pt x="149486" y="12962"/>
                  <a:pt x="80214" y="-7546"/>
                  <a:pt x="119529" y="23906"/>
                </a:cubicBezTo>
                <a:cubicBezTo>
                  <a:pt x="124448" y="27842"/>
                  <a:pt x="131824" y="27065"/>
                  <a:pt x="137459" y="29883"/>
                </a:cubicBezTo>
                <a:cubicBezTo>
                  <a:pt x="154099" y="38203"/>
                  <a:pt x="160101" y="46549"/>
                  <a:pt x="173318" y="59765"/>
                </a:cubicBezTo>
                <a:cubicBezTo>
                  <a:pt x="183837" y="91323"/>
                  <a:pt x="174052" y="74199"/>
                  <a:pt x="215153" y="101600"/>
                </a:cubicBezTo>
                <a:lnTo>
                  <a:pt x="233082" y="113553"/>
                </a:lnTo>
                <a:lnTo>
                  <a:pt x="251012" y="125506"/>
                </a:lnTo>
                <a:cubicBezTo>
                  <a:pt x="261439" y="124203"/>
                  <a:pt x="300702" y="122470"/>
                  <a:pt x="316753" y="113553"/>
                </a:cubicBezTo>
                <a:cubicBezTo>
                  <a:pt x="329311" y="106576"/>
                  <a:pt x="340659" y="97616"/>
                  <a:pt x="352612" y="89647"/>
                </a:cubicBezTo>
                <a:lnTo>
                  <a:pt x="370541" y="77694"/>
                </a:lnTo>
                <a:cubicBezTo>
                  <a:pt x="373782" y="77925"/>
                  <a:pt x="498278" y="86024"/>
                  <a:pt x="513977" y="89647"/>
                </a:cubicBezTo>
                <a:cubicBezTo>
                  <a:pt x="520976" y="91262"/>
                  <a:pt x="525930" y="97616"/>
                  <a:pt x="531906" y="101600"/>
                </a:cubicBezTo>
                <a:cubicBezTo>
                  <a:pt x="558639" y="141700"/>
                  <a:pt x="527147" y="102412"/>
                  <a:pt x="561788" y="125506"/>
                </a:cubicBezTo>
                <a:cubicBezTo>
                  <a:pt x="606556" y="155351"/>
                  <a:pt x="555017" y="135203"/>
                  <a:pt x="597647" y="149412"/>
                </a:cubicBezTo>
                <a:cubicBezTo>
                  <a:pt x="649028" y="183665"/>
                  <a:pt x="584022" y="142600"/>
                  <a:pt x="633506" y="167342"/>
                </a:cubicBezTo>
                <a:cubicBezTo>
                  <a:pt x="639930" y="170554"/>
                  <a:pt x="645276" y="175599"/>
                  <a:pt x="651435" y="179294"/>
                </a:cubicBezTo>
                <a:cubicBezTo>
                  <a:pt x="655255" y="181586"/>
                  <a:pt x="659404" y="183279"/>
                  <a:pt x="663388" y="185271"/>
                </a:cubicBezTo>
              </a:path>
            </a:pathLst>
          </a:cu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4A9A7BD-0EF3-A945-9C57-0670B5A01A73}"/>
              </a:ext>
            </a:extLst>
          </p:cNvPr>
          <p:cNvSpPr/>
          <p:nvPr/>
        </p:nvSpPr>
        <p:spPr>
          <a:xfrm>
            <a:off x="1706562" y="1117600"/>
            <a:ext cx="488950" cy="107950"/>
          </a:xfrm>
          <a:custGeom>
            <a:avLst/>
            <a:gdLst>
              <a:gd name="connsiteX0" fmla="*/ 0 w 651435"/>
              <a:gd name="connsiteY0" fmla="*/ 53788 h 143435"/>
              <a:gd name="connsiteX1" fmla="*/ 59764 w 651435"/>
              <a:gd name="connsiteY1" fmla="*/ 77694 h 143435"/>
              <a:gd name="connsiteX2" fmla="*/ 83670 w 651435"/>
              <a:gd name="connsiteY2" fmla="*/ 101600 h 143435"/>
              <a:gd name="connsiteX3" fmla="*/ 155388 w 651435"/>
              <a:gd name="connsiteY3" fmla="*/ 107577 h 143435"/>
              <a:gd name="connsiteX4" fmla="*/ 191247 w 651435"/>
              <a:gd name="connsiteY4" fmla="*/ 119530 h 143435"/>
              <a:gd name="connsiteX5" fmla="*/ 227106 w 651435"/>
              <a:gd name="connsiteY5" fmla="*/ 143435 h 143435"/>
              <a:gd name="connsiteX6" fmla="*/ 358588 w 651435"/>
              <a:gd name="connsiteY6" fmla="*/ 137459 h 143435"/>
              <a:gd name="connsiteX7" fmla="*/ 394447 w 651435"/>
              <a:gd name="connsiteY7" fmla="*/ 125506 h 143435"/>
              <a:gd name="connsiteX8" fmla="*/ 454211 w 651435"/>
              <a:gd name="connsiteY8" fmla="*/ 113553 h 143435"/>
              <a:gd name="connsiteX9" fmla="*/ 508000 w 651435"/>
              <a:gd name="connsiteY9" fmla="*/ 77694 h 143435"/>
              <a:gd name="connsiteX10" fmla="*/ 525929 w 651435"/>
              <a:gd name="connsiteY10" fmla="*/ 65741 h 143435"/>
              <a:gd name="connsiteX11" fmla="*/ 543858 w 651435"/>
              <a:gd name="connsiteY11" fmla="*/ 53788 h 143435"/>
              <a:gd name="connsiteX12" fmla="*/ 555811 w 651435"/>
              <a:gd name="connsiteY12" fmla="*/ 35859 h 143435"/>
              <a:gd name="connsiteX13" fmla="*/ 561788 w 651435"/>
              <a:gd name="connsiteY13" fmla="*/ 17930 h 143435"/>
              <a:gd name="connsiteX14" fmla="*/ 597647 w 651435"/>
              <a:gd name="connsiteY14" fmla="*/ 0 h 143435"/>
              <a:gd name="connsiteX15" fmla="*/ 615576 w 651435"/>
              <a:gd name="connsiteY15" fmla="*/ 11953 h 143435"/>
              <a:gd name="connsiteX16" fmla="*/ 627529 w 651435"/>
              <a:gd name="connsiteY16" fmla="*/ 29883 h 143435"/>
              <a:gd name="connsiteX17" fmla="*/ 645458 w 651435"/>
              <a:gd name="connsiteY17" fmla="*/ 35859 h 143435"/>
              <a:gd name="connsiteX18" fmla="*/ 651435 w 651435"/>
              <a:gd name="connsiteY18" fmla="*/ 41835 h 14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51435" h="143435">
                <a:moveTo>
                  <a:pt x="0" y="53788"/>
                </a:moveTo>
                <a:cubicBezTo>
                  <a:pt x="19921" y="61757"/>
                  <a:pt x="41663" y="66175"/>
                  <a:pt x="59764" y="77694"/>
                </a:cubicBezTo>
                <a:cubicBezTo>
                  <a:pt x="95671" y="100544"/>
                  <a:pt x="31828" y="94688"/>
                  <a:pt x="83670" y="101600"/>
                </a:cubicBezTo>
                <a:cubicBezTo>
                  <a:pt x="107448" y="104770"/>
                  <a:pt x="131482" y="105585"/>
                  <a:pt x="155388" y="107577"/>
                </a:cubicBezTo>
                <a:cubicBezTo>
                  <a:pt x="167341" y="111561"/>
                  <a:pt x="180763" y="112541"/>
                  <a:pt x="191247" y="119530"/>
                </a:cubicBezTo>
                <a:lnTo>
                  <a:pt x="227106" y="143435"/>
                </a:lnTo>
                <a:cubicBezTo>
                  <a:pt x="270933" y="141443"/>
                  <a:pt x="314965" y="142133"/>
                  <a:pt x="358588" y="137459"/>
                </a:cubicBezTo>
                <a:cubicBezTo>
                  <a:pt x="371116" y="136117"/>
                  <a:pt x="382019" y="127577"/>
                  <a:pt x="394447" y="125506"/>
                </a:cubicBezTo>
                <a:cubicBezTo>
                  <a:pt x="438408" y="118180"/>
                  <a:pt x="418550" y="122469"/>
                  <a:pt x="454211" y="113553"/>
                </a:cubicBezTo>
                <a:lnTo>
                  <a:pt x="508000" y="77694"/>
                </a:lnTo>
                <a:lnTo>
                  <a:pt x="525929" y="65741"/>
                </a:lnTo>
                <a:lnTo>
                  <a:pt x="543858" y="53788"/>
                </a:lnTo>
                <a:cubicBezTo>
                  <a:pt x="547842" y="47812"/>
                  <a:pt x="552599" y="42283"/>
                  <a:pt x="555811" y="35859"/>
                </a:cubicBezTo>
                <a:cubicBezTo>
                  <a:pt x="558628" y="30224"/>
                  <a:pt x="557853" y="22849"/>
                  <a:pt x="561788" y="17930"/>
                </a:cubicBezTo>
                <a:cubicBezTo>
                  <a:pt x="570214" y="7398"/>
                  <a:pt x="585836" y="3937"/>
                  <a:pt x="597647" y="0"/>
                </a:cubicBezTo>
                <a:cubicBezTo>
                  <a:pt x="603623" y="3984"/>
                  <a:pt x="610497" y="6874"/>
                  <a:pt x="615576" y="11953"/>
                </a:cubicBezTo>
                <a:cubicBezTo>
                  <a:pt x="620655" y="17032"/>
                  <a:pt x="621920" y="25396"/>
                  <a:pt x="627529" y="29883"/>
                </a:cubicBezTo>
                <a:cubicBezTo>
                  <a:pt x="632448" y="33818"/>
                  <a:pt x="639823" y="33042"/>
                  <a:pt x="645458" y="35859"/>
                </a:cubicBezTo>
                <a:cubicBezTo>
                  <a:pt x="647978" y="37119"/>
                  <a:pt x="649443" y="39843"/>
                  <a:pt x="651435" y="41835"/>
                </a:cubicBezTo>
              </a:path>
            </a:pathLst>
          </a:cu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2D7B7C6-B896-1442-9016-19D47D47910F}"/>
              </a:ext>
            </a:extLst>
          </p:cNvPr>
          <p:cNvSpPr txBox="1"/>
          <p:nvPr/>
        </p:nvSpPr>
        <p:spPr>
          <a:xfrm>
            <a:off x="3836987" y="1219200"/>
            <a:ext cx="69215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AD 1755</a:t>
            </a:r>
          </a:p>
        </p:txBody>
      </p:sp>
      <p:grpSp>
        <p:nvGrpSpPr>
          <p:cNvPr id="44042" name="Grupo 33">
            <a:extLst>
              <a:ext uri="{FF2B5EF4-FFF2-40B4-BE49-F238E27FC236}">
                <a16:creationId xmlns:a16="http://schemas.microsoft.com/office/drawing/2014/main" id="{EF869E79-48D0-5B41-9CB9-D6472CC90404}"/>
              </a:ext>
            </a:extLst>
          </p:cNvPr>
          <p:cNvGrpSpPr>
            <a:grpSpLocks/>
          </p:cNvGrpSpPr>
          <p:nvPr/>
        </p:nvGrpSpPr>
        <p:grpSpPr bwMode="auto">
          <a:xfrm>
            <a:off x="6594984" y="3197657"/>
            <a:ext cx="2239962" cy="2325688"/>
            <a:chOff x="7014632" y="3462319"/>
            <a:chExt cx="1751303" cy="2495607"/>
          </a:xfrm>
        </p:grpSpPr>
        <p:pic>
          <p:nvPicPr>
            <p:cNvPr id="44051" name="Picture 1">
              <a:extLst>
                <a:ext uri="{FF2B5EF4-FFF2-40B4-BE49-F238E27FC236}">
                  <a16:creationId xmlns:a16="http://schemas.microsoft.com/office/drawing/2014/main" id="{479DAF9F-FB88-F64C-AC2F-B4DE8A49C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8" t="3163" r="5403" b="6699"/>
            <a:stretch>
              <a:fillRect/>
            </a:stretch>
          </p:blipFill>
          <p:spPr bwMode="auto">
            <a:xfrm>
              <a:off x="7014632" y="3462319"/>
              <a:ext cx="1751303" cy="2495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4052" name="Grupo 32">
              <a:extLst>
                <a:ext uri="{FF2B5EF4-FFF2-40B4-BE49-F238E27FC236}">
                  <a16:creationId xmlns:a16="http://schemas.microsoft.com/office/drawing/2014/main" id="{513FBD91-561A-B046-BA5B-AA82500119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37043" y="4542351"/>
              <a:ext cx="406046" cy="1172823"/>
              <a:chOff x="7037043" y="4125396"/>
              <a:chExt cx="406046" cy="1172823"/>
            </a:xfrm>
          </p:grpSpPr>
          <p:grpSp>
            <p:nvGrpSpPr>
              <p:cNvPr id="44053" name="Grupo 28">
                <a:extLst>
                  <a:ext uri="{FF2B5EF4-FFF2-40B4-BE49-F238E27FC236}">
                    <a16:creationId xmlns:a16="http://schemas.microsoft.com/office/drawing/2014/main" id="{BD2569D2-F8DB-FA47-8D57-065FC2D933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037323" y="4125396"/>
                <a:ext cx="405766" cy="818564"/>
                <a:chOff x="7155402" y="4306209"/>
                <a:chExt cx="541538" cy="881309"/>
              </a:xfrm>
            </p:grpSpPr>
            <p:pic>
              <p:nvPicPr>
                <p:cNvPr id="44055" name="Picture 2">
                  <a:extLst>
                    <a:ext uri="{FF2B5EF4-FFF2-40B4-BE49-F238E27FC236}">
                      <a16:creationId xmlns:a16="http://schemas.microsoft.com/office/drawing/2014/main" id="{44EDB087-F451-1744-BCE0-7BBA1BE2753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1684" t="34995" r="10124" b="32541"/>
                <a:stretch>
                  <a:fillRect/>
                </a:stretch>
              </p:blipFill>
              <p:spPr bwMode="auto">
                <a:xfrm>
                  <a:off x="7155402" y="4306209"/>
                  <a:ext cx="541538" cy="88130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6" name="Picture 2">
                  <a:extLst>
                    <a:ext uri="{FF2B5EF4-FFF2-40B4-BE49-F238E27FC236}">
                      <a16:creationId xmlns:a16="http://schemas.microsoft.com/office/drawing/2014/main" id="{9178BFDB-E5E6-7447-A830-22E6FAC42C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7493" t="64243" r="9801" b="34073"/>
                <a:stretch>
                  <a:fillRect/>
                </a:stretch>
              </p:blipFill>
              <p:spPr bwMode="auto">
                <a:xfrm>
                  <a:off x="7170199" y="4382609"/>
                  <a:ext cx="248574" cy="457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44054" name="Picture 2">
                <a:extLst>
                  <a:ext uri="{FF2B5EF4-FFF2-40B4-BE49-F238E27FC236}">
                    <a16:creationId xmlns:a16="http://schemas.microsoft.com/office/drawing/2014/main" id="{90314152-EA1A-D645-8A51-24875EE3866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84" t="39716" r="23912" b="32541"/>
              <a:stretch>
                <a:fillRect/>
              </a:stretch>
            </p:blipFill>
            <p:spPr bwMode="auto">
              <a:xfrm>
                <a:off x="7037043" y="4193001"/>
                <a:ext cx="406045" cy="1105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44043" name="Picture 3">
            <a:extLst>
              <a:ext uri="{FF2B5EF4-FFF2-40B4-BE49-F238E27FC236}">
                <a16:creationId xmlns:a16="http://schemas.microsoft.com/office/drawing/2014/main" id="{82A8658B-745C-CF49-8F6F-D289DAC67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1475" r="2290" b="3896"/>
          <a:stretch>
            <a:fillRect/>
          </a:stretch>
        </p:blipFill>
        <p:spPr bwMode="auto">
          <a:xfrm>
            <a:off x="2043621" y="3227820"/>
            <a:ext cx="3189288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4" name="Picture 28">
            <a:extLst>
              <a:ext uri="{FF2B5EF4-FFF2-40B4-BE49-F238E27FC236}">
                <a16:creationId xmlns:a16="http://schemas.microsoft.com/office/drawing/2014/main" id="{0B917E31-3D0E-C44C-B88E-9A92C4A1703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3757" r="22701" b="49719"/>
          <a:stretch>
            <a:fillRect/>
          </a:stretch>
        </p:blipFill>
        <p:spPr bwMode="auto">
          <a:xfrm>
            <a:off x="0" y="5296332"/>
            <a:ext cx="3192268" cy="156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9C02134-5984-7841-995A-F2B631382A95}"/>
              </a:ext>
            </a:extLst>
          </p:cNvPr>
          <p:cNvSpPr/>
          <p:nvPr/>
        </p:nvSpPr>
        <p:spPr>
          <a:xfrm>
            <a:off x="3915284" y="3429432"/>
            <a:ext cx="652462" cy="103505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12CD324-812F-9A4F-8516-AB7208310538}"/>
              </a:ext>
            </a:extLst>
          </p:cNvPr>
          <p:cNvCxnSpPr/>
          <p:nvPr/>
        </p:nvCxnSpPr>
        <p:spPr>
          <a:xfrm flipV="1">
            <a:off x="4578859" y="3197657"/>
            <a:ext cx="2016125" cy="22542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AEE2EE2-BA7D-CD48-9B89-2419BE197495}"/>
              </a:ext>
            </a:extLst>
          </p:cNvPr>
          <p:cNvCxnSpPr/>
          <p:nvPr/>
        </p:nvCxnSpPr>
        <p:spPr>
          <a:xfrm>
            <a:off x="4562984" y="4502582"/>
            <a:ext cx="2016125" cy="102076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5D025FD-D541-7D48-AFBC-B591351DA628}"/>
              </a:ext>
            </a:extLst>
          </p:cNvPr>
          <p:cNvCxnSpPr/>
          <p:nvPr/>
        </p:nvCxnSpPr>
        <p:spPr>
          <a:xfrm flipH="1" flipV="1">
            <a:off x="7319962" y="1946275"/>
            <a:ext cx="319088" cy="73025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DDE81002-B123-6C49-970E-D382D0F85653}"/>
              </a:ext>
            </a:extLst>
          </p:cNvPr>
          <p:cNvSpPr/>
          <p:nvPr/>
        </p:nvSpPr>
        <p:spPr>
          <a:xfrm rot="1664818">
            <a:off x="3983546" y="4242232"/>
            <a:ext cx="554038" cy="319088"/>
          </a:xfrm>
          <a:prstGeom prst="ellipse">
            <a:avLst/>
          </a:prstGeom>
          <a:noFill/>
          <a:ln w="44450"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Conexão reta unidirecional 5">
            <a:extLst>
              <a:ext uri="{FF2B5EF4-FFF2-40B4-BE49-F238E27FC236}">
                <a16:creationId xmlns:a16="http://schemas.microsoft.com/office/drawing/2014/main" id="{6D5C1952-862C-1242-938F-EDF88F1F46B1}"/>
              </a:ext>
            </a:extLst>
          </p:cNvPr>
          <p:cNvCxnSpPr/>
          <p:nvPr/>
        </p:nvCxnSpPr>
        <p:spPr>
          <a:xfrm>
            <a:off x="7944359" y="3939020"/>
            <a:ext cx="336550" cy="1357312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0D3D0B04-99EC-7E40-8C94-728EA40A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9FA34EDE-4483-2B45-880B-6104B632BFD4}"/>
              </a:ext>
            </a:extLst>
          </p:cNvPr>
          <p:cNvSpPr txBox="1">
            <a:spLocks/>
          </p:cNvSpPr>
          <p:nvPr/>
        </p:nvSpPr>
        <p:spPr>
          <a:xfrm>
            <a:off x="609600" y="-8782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Run-up inferred from deposits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C6B40B9-B84F-446D-BE8A-90A5330C85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88226E6-CC24-4B7D-927A-FA7320864A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66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Content Placeholder 4">
            <a:extLst>
              <a:ext uri="{FF2B5EF4-FFF2-40B4-BE49-F238E27FC236}">
                <a16:creationId xmlns:a16="http://schemas.microsoft.com/office/drawing/2014/main" id="{8D4FD381-A3D8-FF4B-A7E4-E59AE401A8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0591" y="892352"/>
            <a:ext cx="5695950" cy="2843213"/>
          </a:xfrm>
        </p:spPr>
      </p:pic>
      <p:pic>
        <p:nvPicPr>
          <p:cNvPr id="46083" name="Picture 1">
            <a:extLst>
              <a:ext uri="{FF2B5EF4-FFF2-40B4-BE49-F238E27FC236}">
                <a16:creationId xmlns:a16="http://schemas.microsoft.com/office/drawing/2014/main" id="{8553D2E3-1117-D446-9B17-1BF95CF20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35266"/>
            <a:ext cx="4286250" cy="251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7">
            <a:extLst>
              <a:ext uri="{FF2B5EF4-FFF2-40B4-BE49-F238E27FC236}">
                <a16:creationId xmlns:a16="http://schemas.microsoft.com/office/drawing/2014/main" id="{49AF19EF-71CA-674C-8D2A-2BB5161D9A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1" t="18649" r="5263" b="29575"/>
          <a:stretch>
            <a:fillRect/>
          </a:stretch>
        </p:blipFill>
        <p:spPr bwMode="auto">
          <a:xfrm>
            <a:off x="4744981" y="3924706"/>
            <a:ext cx="4205719" cy="160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Box 2">
            <a:extLst>
              <a:ext uri="{FF2B5EF4-FFF2-40B4-BE49-F238E27FC236}">
                <a16:creationId xmlns:a16="http://schemas.microsoft.com/office/drawing/2014/main" id="{DB505EA4-6783-0C44-BB9A-873FABCBF0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5574" y="5630957"/>
            <a:ext cx="4394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pt-PT" sz="2400" dirty="0"/>
              <a:t>Run-up - 6 m above </a:t>
            </a:r>
            <a:r>
              <a:rPr lang="en-US" altLang="pt-PT" sz="2400" dirty="0" err="1"/>
              <a:t>msl</a:t>
            </a:r>
            <a:endParaRPr lang="en-US" altLang="pt-PT" sz="2400" dirty="0"/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013B925B-F02D-7A42-84AE-0C9EA0450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26504ED-12BD-0644-B581-74D27AEECE15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Run-up inferred from erosional features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C9AE9B-CB49-4E30-85AA-46F591FE7A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5E88C8-2EC7-489A-9E7F-CD1AA62508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47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Content Placeholder 6">
            <a:extLst>
              <a:ext uri="{FF2B5EF4-FFF2-40B4-BE49-F238E27FC236}">
                <a16:creationId xmlns:a16="http://schemas.microsoft.com/office/drawing/2014/main" id="{A9FA5345-FCF1-EB43-B727-CA3BC91DA9D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507" y="2658344"/>
            <a:ext cx="4212290" cy="1989855"/>
          </a:xfrm>
        </p:spPr>
      </p:pic>
      <p:pic>
        <p:nvPicPr>
          <p:cNvPr id="48132" name="Picture 10">
            <a:extLst>
              <a:ext uri="{FF2B5EF4-FFF2-40B4-BE49-F238E27FC236}">
                <a16:creationId xmlns:a16="http://schemas.microsoft.com/office/drawing/2014/main" id="{7A6BA49B-45D9-E649-90CB-5B661865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8" t="20834" r="3947" b="13274"/>
          <a:stretch>
            <a:fillRect/>
          </a:stretch>
        </p:blipFill>
        <p:spPr bwMode="auto">
          <a:xfrm>
            <a:off x="255101" y="5181600"/>
            <a:ext cx="3454794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2" descr="F:\New folder\SG1 &amp; SG2.jpg">
            <a:extLst>
              <a:ext uri="{FF2B5EF4-FFF2-40B4-BE49-F238E27FC236}">
                <a16:creationId xmlns:a16="http://schemas.microsoft.com/office/drawing/2014/main" id="{6116230E-502D-234C-9966-C901219FA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8" t="30759" r="26176" b="359"/>
          <a:stretch>
            <a:fillRect/>
          </a:stretch>
        </p:blipFill>
        <p:spPr bwMode="auto">
          <a:xfrm>
            <a:off x="827925" y="769281"/>
            <a:ext cx="1233035" cy="410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5" name="TextBox 19">
            <a:extLst>
              <a:ext uri="{FF2B5EF4-FFF2-40B4-BE49-F238E27FC236}">
                <a16:creationId xmlns:a16="http://schemas.microsoft.com/office/drawing/2014/main" id="{67A94215-CA47-FC43-AC0A-952E7E9EE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2102" y="826431"/>
            <a:ext cx="305299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t-PT" altLang="pt-PT" u="sng" dirty="0"/>
              <a:t>High resolution</a:t>
            </a:r>
            <a:r>
              <a:rPr lang="pt-PT" altLang="pt-PT" dirty="0"/>
              <a:t>:</a:t>
            </a:r>
          </a:p>
          <a:p>
            <a:pPr algn="ctr"/>
            <a:endParaRPr lang="pt-PT" altLang="pt-PT" dirty="0"/>
          </a:p>
          <a:p>
            <a:pPr algn="ctr"/>
            <a:r>
              <a:rPr lang="pt-PT" altLang="pt-PT" dirty="0"/>
              <a:t>Geochemistry</a:t>
            </a:r>
          </a:p>
          <a:p>
            <a:pPr algn="ctr"/>
            <a:r>
              <a:rPr lang="pt-PT" altLang="pt-PT" dirty="0"/>
              <a:t>Micropalaeontology</a:t>
            </a:r>
          </a:p>
          <a:p>
            <a:pPr algn="ctr"/>
            <a:r>
              <a:rPr lang="pt-PT" altLang="pt-PT" dirty="0"/>
              <a:t>Grain-size</a:t>
            </a:r>
            <a:endParaRPr lang="en-GB" altLang="pt-PT" dirty="0"/>
          </a:p>
        </p:txBody>
      </p:sp>
      <p:pic>
        <p:nvPicPr>
          <p:cNvPr id="48131" name="Picture 9">
            <a:extLst>
              <a:ext uri="{FF2B5EF4-FFF2-40B4-BE49-F238E27FC236}">
                <a16:creationId xmlns:a16="http://schemas.microsoft.com/office/drawing/2014/main" id="{BD924685-4E3F-D542-982F-256A8BE4C7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235" y="922042"/>
            <a:ext cx="2883958" cy="419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D0B1A6F-6324-8444-B834-0DC0CECC3F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5205548"/>
            <a:ext cx="3788037" cy="1652452"/>
          </a:xfrm>
          <a:prstGeom prst="rect">
            <a:avLst/>
          </a:prstGeom>
        </p:spPr>
      </p:pic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AC8E1F96-C50C-2E4A-A675-44A76325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40855EC-C2EC-C045-B0A1-3CA1E20E365C}"/>
              </a:ext>
            </a:extLst>
          </p:cNvPr>
          <p:cNvSpPr txBox="1">
            <a:spLocks/>
          </p:cNvSpPr>
          <p:nvPr/>
        </p:nvSpPr>
        <p:spPr>
          <a:xfrm>
            <a:off x="593593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Number of inundation phases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B4CE55-66E9-4184-BC7E-013305370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7C7A7D-3BDB-4419-AF57-5EA40A6BE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741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3">
            <a:extLst>
              <a:ext uri="{FF2B5EF4-FFF2-40B4-BE49-F238E27FC236}">
                <a16:creationId xmlns:a16="http://schemas.microsoft.com/office/drawing/2014/main" id="{EDC04586-E43A-6540-9D81-36EDDF9686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9" b="7449"/>
          <a:stretch>
            <a:fillRect/>
          </a:stretch>
        </p:blipFill>
        <p:spPr bwMode="auto">
          <a:xfrm>
            <a:off x="612769" y="3475478"/>
            <a:ext cx="3532187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4">
            <a:extLst>
              <a:ext uri="{FF2B5EF4-FFF2-40B4-BE49-F238E27FC236}">
                <a16:creationId xmlns:a16="http://schemas.microsoft.com/office/drawing/2014/main" id="{48644A10-DE64-6347-B7C8-336742FFA0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386" y="1302252"/>
            <a:ext cx="3362331" cy="505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7">
            <a:extLst>
              <a:ext uri="{FF2B5EF4-FFF2-40B4-BE49-F238E27FC236}">
                <a16:creationId xmlns:a16="http://schemas.microsoft.com/office/drawing/2014/main" id="{FBC1C3C4-BEA8-284E-9558-13B7284F30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5" t="19736" r="4391" b="28145"/>
          <a:stretch>
            <a:fillRect/>
          </a:stretch>
        </p:blipFill>
        <p:spPr bwMode="auto">
          <a:xfrm>
            <a:off x="993164" y="4861583"/>
            <a:ext cx="3769236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8">
            <a:extLst>
              <a:ext uri="{FF2B5EF4-FFF2-40B4-BE49-F238E27FC236}">
                <a16:creationId xmlns:a16="http://schemas.microsoft.com/office/drawing/2014/main" id="{7A786872-5D96-3C46-88E7-DA7631F772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18773" r="8475" b="11394"/>
          <a:stretch>
            <a:fillRect/>
          </a:stretch>
        </p:blipFill>
        <p:spPr bwMode="auto">
          <a:xfrm>
            <a:off x="676269" y="723740"/>
            <a:ext cx="2987807" cy="141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Content Placeholder 3">
            <a:extLst>
              <a:ext uri="{FF2B5EF4-FFF2-40B4-BE49-F238E27FC236}">
                <a16:creationId xmlns:a16="http://schemas.microsoft.com/office/drawing/2014/main" id="{C0CFBF76-31F9-764C-91EB-01AC381142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220913"/>
            <a:ext cx="19319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FFE0339D-FA36-EB47-BF49-8FEC54C7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C0E6D1-903F-45EA-A646-36114D312F9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4219244-19E2-764A-B7E1-027E9BB77CFF}"/>
              </a:ext>
            </a:extLst>
          </p:cNvPr>
          <p:cNvSpPr txBox="1">
            <a:spLocks/>
          </p:cNvSpPr>
          <p:nvPr/>
        </p:nvSpPr>
        <p:spPr>
          <a:xfrm>
            <a:off x="510378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Sediment source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46E2E-BF17-4210-9754-3C9E3C5C9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BFA1D4-000B-4374-955D-FA37B6B995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86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16" y="990600"/>
            <a:ext cx="3887399" cy="38156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61" y="1268928"/>
            <a:ext cx="4647629" cy="187644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15" y="3810000"/>
            <a:ext cx="4860032" cy="283155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1A66099-F6B5-4D16-BD48-5248F8207E1B}"/>
              </a:ext>
            </a:extLst>
          </p:cNvPr>
          <p:cNvSpPr txBox="1">
            <a:spLocks/>
          </p:cNvSpPr>
          <p:nvPr/>
        </p:nvSpPr>
        <p:spPr>
          <a:xfrm>
            <a:off x="510378" y="-8796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latin typeface="Bahnschrift Condensed" panose="020B0502040204020203" pitchFamily="34" charset="0"/>
              </a:rPr>
              <a:t>Flow depth and velocity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314C69-E1D3-435A-93DA-F9BBE337A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312" y="0"/>
            <a:ext cx="1690688" cy="834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FBDF27-8CC0-4EA3-AF2B-12EF70FD8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-281549" y="281550"/>
            <a:ext cx="866303" cy="30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73880"/>
      </p:ext>
    </p:extLst>
  </p:cSld>
  <p:clrMapOvr>
    <a:masterClrMapping/>
  </p:clrMapOvr>
</p:sld>
</file>

<file path=ppt/theme/theme1.xml><?xml version="1.0" encoding="utf-8"?>
<a:theme xmlns:a="http://schemas.openxmlformats.org/drawingml/2006/main" name="Recorte">
  <a:themeElements>
    <a:clrScheme name="Recorte">
      <a:dk1>
        <a:sysClr val="windowText" lastClr="000000"/>
      </a:dk1>
      <a:lt1>
        <a:sysClr val="window" lastClr="FFFFFF"/>
      </a:lt1>
      <a:dk2>
        <a:srgbClr val="1A2E40"/>
      </a:dk2>
      <a:lt2>
        <a:srgbClr val="EBE7DD"/>
      </a:lt2>
      <a:accent1>
        <a:srgbClr val="69A1AB"/>
      </a:accent1>
      <a:accent2>
        <a:srgbClr val="F2C418"/>
      </a:accent2>
      <a:accent3>
        <a:srgbClr val="87492C"/>
      </a:accent3>
      <a:accent4>
        <a:srgbClr val="4A845E"/>
      </a:accent4>
      <a:accent5>
        <a:srgbClr val="DC9528"/>
      </a:accent5>
      <a:accent6>
        <a:srgbClr val="9A5D78"/>
      </a:accent6>
      <a:hlink>
        <a:srgbClr val="77A1AB"/>
      </a:hlink>
      <a:folHlink>
        <a:srgbClr val="9A5D78"/>
      </a:folHlink>
    </a:clrScheme>
    <a:fontScheme name="Recorte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cort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17F9D331-421E-442F-B033-AF5B21A4485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364</Words>
  <Application>Microsoft Office PowerPoint</Application>
  <PresentationFormat>On-screen Show (4:3)</PresentationFormat>
  <Paragraphs>85</Paragraphs>
  <Slides>17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Bahnschrift Condensed</vt:lpstr>
      <vt:lpstr>Calibri</vt:lpstr>
      <vt:lpstr>Franklin Gothic Book</vt:lpstr>
      <vt:lpstr>Recorte</vt:lpstr>
      <vt:lpstr>PowerPoint Presentation</vt:lpstr>
      <vt:lpstr>PowerPoint Presentation</vt:lpstr>
      <vt:lpstr>PowerPoint Presentation</vt:lpstr>
      <vt:lpstr>Geomorphological and trench-scale imprints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future challenges in Portugal and elsewhere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Pedro Jose Miranda da Costa</dc:creator>
  <cp:lastModifiedBy>Pedro Jose Miranda da Costa</cp:lastModifiedBy>
  <cp:revision>20</cp:revision>
  <dcterms:created xsi:type="dcterms:W3CDTF">2020-03-23T18:48:06Z</dcterms:created>
  <dcterms:modified xsi:type="dcterms:W3CDTF">2020-04-28T09:19:29Z</dcterms:modified>
</cp:coreProperties>
</file>