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0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098" y="-58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4026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549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95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8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44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8561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504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91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544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82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00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2B74-4A42-41D2-995D-AAA355E86199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E2DE-50AD-4B0B-ACCF-B3D46AD06F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35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egrpr.esoil.ru/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soil loss by water erosion at the European part of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584776" cy="115212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K.A.MALTSEV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O.P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YERMOLAEV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Institute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of Environmental Sciences, Kazan Federal University, Kazan, Russia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259632" y="5157192"/>
            <a:ext cx="6778496" cy="1262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study is supported by grants from the Russian Science Foundation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latin typeface="Times New Roman Cyr" pitchFamily="18" charset="0"/>
                <a:cs typeface="Times New Roman Cyr" pitchFamily="18" charset="0"/>
              </a:rPr>
              <a:t>Project</a:t>
            </a:r>
            <a:r>
              <a:rPr lang="ru-RU" sz="4000" b="1" dirty="0" smtClean="0">
                <a:latin typeface="Times New Roman Cyr" pitchFamily="18" charset="0"/>
                <a:cs typeface="Times New Roman Cyr" pitchFamily="18" charset="0"/>
              </a:rPr>
              <a:t> № </a:t>
            </a:r>
            <a:r>
              <a:rPr lang="ru-RU" sz="4000" dirty="0" smtClean="0">
                <a:latin typeface="Times New Roman Cyr" pitchFamily="18" charset="0"/>
                <a:cs typeface="Times New Roman Cyr" pitchFamily="18" charset="0"/>
              </a:rPr>
              <a:t>19-17-00064</a:t>
            </a:r>
            <a:r>
              <a:rPr lang="ru-RU" sz="4000" b="1" dirty="0" smtClean="0">
                <a:latin typeface="Times New Roman Cyr" pitchFamily="18" charset="0"/>
                <a:cs typeface="Times New Roman Cyr" pitchFamily="18" charset="0"/>
              </a:rPr>
              <a:t> «</a:t>
            </a:r>
            <a:r>
              <a:rPr lang="ru-RU" sz="4000" dirty="0" smtClean="0">
                <a:latin typeface="Times New Roman Cyr" pitchFamily="18" charset="0"/>
                <a:cs typeface="Times New Roman Cyr" pitchFamily="18" charset="0"/>
              </a:rPr>
              <a:t>Природно-антропогенная эрозия в бассейновых </a:t>
            </a:r>
            <a:r>
              <a:rPr lang="ru-RU" sz="4000" dirty="0" err="1" smtClean="0">
                <a:latin typeface="Times New Roman Cyr" pitchFamily="18" charset="0"/>
                <a:cs typeface="Times New Roman Cyr" pitchFamily="18" charset="0"/>
              </a:rPr>
              <a:t>геосистемах</a:t>
            </a:r>
            <a:r>
              <a:rPr lang="ru-RU" sz="4000" dirty="0" smtClean="0">
                <a:latin typeface="Times New Roman Cyr" pitchFamily="18" charset="0"/>
                <a:cs typeface="Times New Roman Cyr" pitchFamily="18" charset="0"/>
              </a:rPr>
              <a:t> Европейской части России</a:t>
            </a:r>
            <a:r>
              <a:rPr lang="ru-RU" sz="4000" b="1" dirty="0" smtClean="0">
                <a:latin typeface="Times New Roman Cyr" pitchFamily="18" charset="0"/>
                <a:cs typeface="Times New Roman Cyr" pitchFamily="18" charset="0"/>
              </a:rPr>
              <a:t>»</a:t>
            </a:r>
            <a:endParaRPr lang="ru-RU" sz="4000" b="1" dirty="0" smtClean="0">
              <a:latin typeface="Times New Roman Cyr" pitchFamily="18" charset="0"/>
              <a:cs typeface="Times New Roman Cyr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28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88640"/>
            <a:ext cx="42767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35794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i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427983" cy="6858000"/>
          </a:xfrm>
          <a:prstGeom prst="rect">
            <a:avLst/>
          </a:prstGeom>
        </p:spPr>
      </p:pic>
      <p:pic>
        <p:nvPicPr>
          <p:cNvPr id="6" name="Рисунок 5" descr="fig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633111" cy="6858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48" y="0"/>
            <a:ext cx="9126052" cy="74984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Results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Soil loss map on the European part of Russia</a:t>
            </a: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93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-747464"/>
            <a:ext cx="6419056" cy="49006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Verifying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-1116632" y="-1107504"/>
            <a:ext cx="7740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Average soil loss from erosion for 1965–2015 within test river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basins</a:t>
            </a:r>
            <a:endParaRPr lang="ru-RU" dirty="0">
              <a:latin typeface="Times New Roman Cyr" pitchFamily="18" charset="0"/>
              <a:cs typeface="Times New Roman Cyr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4928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Annual soil loss on the European part 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Russia: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ha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year</a:t>
            </a:r>
          </a:p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Annual soil loss on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EU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Panagos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2015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- 2.46 </a:t>
            </a:r>
            <a:r>
              <a:rPr lang="en-US" sz="1600" spc="-10" dirty="0">
                <a:latin typeface="Times New Roman" pitchFamily="18" charset="0"/>
                <a:cs typeface="Times New Roman" pitchFamily="18" charset="0"/>
              </a:rPr>
              <a:t>(t/ha in </a:t>
            </a:r>
            <a:r>
              <a:rPr lang="en-US" sz="1600" spc="-10" dirty="0" smtClean="0">
                <a:latin typeface="Times New Roman" pitchFamily="18" charset="0"/>
                <a:cs typeface="Times New Roman" pitchFamily="18" charset="0"/>
              </a:rPr>
              <a:t>year)</a:t>
            </a:r>
            <a:r>
              <a:rPr lang="ru-RU" sz="1600" spc="-1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Bosco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2015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2.76 </a:t>
            </a:r>
            <a:r>
              <a:rPr lang="en-US" sz="1600" spc="-10" dirty="0">
                <a:latin typeface="Times New Roman" pitchFamily="18" charset="0"/>
                <a:cs typeface="Times New Roman" pitchFamily="18" charset="0"/>
              </a:rPr>
              <a:t>(t/ha in year)</a:t>
            </a:r>
            <a:endParaRPr lang="ru-RU" sz="1600" dirty="0">
              <a:latin typeface="Times New Roman" pitchFamily="18" charset="0"/>
              <a:ea typeface="SimSun"/>
              <a:cs typeface="Times New Roman" pitchFamily="18" charset="0"/>
            </a:endParaRPr>
          </a:p>
        </p:txBody>
      </p:sp>
      <p:pic>
        <p:nvPicPr>
          <p:cNvPr id="7230" name="Picture 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1"/>
            <a:ext cx="6516216" cy="601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0" y="0"/>
          <a:ext cx="3491880" cy="5877273"/>
        </p:xfrm>
        <a:graphic>
          <a:graphicData uri="http://schemas.openxmlformats.org/drawingml/2006/table">
            <a:tbl>
              <a:tblPr/>
              <a:tblGrid>
                <a:gridCol w="1762568"/>
                <a:gridCol w="598608"/>
                <a:gridCol w="598608"/>
                <a:gridCol w="532096"/>
              </a:tblGrid>
              <a:tr h="482071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River basin, regions Russian Federation </a:t>
                      </a:r>
                      <a:endParaRPr lang="ru-RU" sz="1200" dirty="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Soil loss, t/ha per year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Differences</a:t>
                      </a: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%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9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Scale</a:t>
                      </a: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 1:50</a:t>
                      </a: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</a:t>
                      </a: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000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Scale</a:t>
                      </a: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 1:500</a:t>
                      </a: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</a:t>
                      </a: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000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Medveditsa</a:t>
                      </a:r>
                      <a:r>
                        <a:rPr lang="en-US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 dirty="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Saratov region </a:t>
                      </a:r>
                      <a:r>
                        <a:rPr lang="en-US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(a) </a:t>
                      </a:r>
                      <a:endParaRPr lang="ru-RU" sz="1200" dirty="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2.10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2.12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0.9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 err="1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Veduga</a:t>
                      </a:r>
                      <a:r>
                        <a:rPr lang="en-US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 dirty="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Voronezh region </a:t>
                      </a:r>
                      <a:r>
                        <a:rPr lang="en-US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(b) </a:t>
                      </a:r>
                      <a:endParaRPr lang="ru-RU" sz="1200" dirty="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5.55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6.57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18.4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Izh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Udmurt Republic 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(c)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4.51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6.13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35.9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Kalaus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Stavropol region 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(d)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14.34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13.83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3.6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Kuma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Stavropol region 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(e)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15.55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12.57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19.2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8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Mesha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Republic of Tatarstan 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(f)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7.30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7.91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8.4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Samara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,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Orenburg region </a:t>
                      </a:r>
                      <a:r>
                        <a:rPr lang="en-US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(g) </a:t>
                      </a:r>
                      <a:endParaRPr lang="ru-RU" sz="1200">
                        <a:latin typeface="Times New Roman Cyr" pitchFamily="18" charset="0"/>
                        <a:ea typeface="Calibri"/>
                        <a:cs typeface="Times New Roman Cyr" pitchFamily="18" charset="0"/>
                      </a:endParaRP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2.52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2.27 </a:t>
                      </a:r>
                    </a:p>
                  </a:txBody>
                  <a:tcPr marL="47419" marR="47419" marT="658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 Cyr" pitchFamily="18" charset="0"/>
                          <a:ea typeface="Calibri"/>
                          <a:cs typeface="Times New Roman Cyr" pitchFamily="18" charset="0"/>
                        </a:rPr>
                        <a:t>9.9 </a:t>
                      </a:r>
                    </a:p>
                  </a:txBody>
                  <a:tcPr marL="47419" marR="47419" marT="658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2197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8637699"/>
              </p:ext>
            </p:extLst>
          </p:nvPr>
        </p:nvGraphicFramePr>
        <p:xfrm>
          <a:off x="0" y="836712"/>
          <a:ext cx="5508105" cy="39311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2864"/>
                <a:gridCol w="1700650"/>
                <a:gridCol w="1774591"/>
              </a:tblGrid>
              <a:tr h="11910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 Cyr" pitchFamily="18" charset="-52"/>
                        </a:rPr>
                        <a:t> </a:t>
                      </a:r>
                      <a:endParaRPr lang="ru-RU" sz="1200" dirty="0">
                        <a:effectLst/>
                        <a:latin typeface="Times New Roman Cyr" pitchFamily="18" charset="-52"/>
                        <a:ea typeface="SimSun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- agro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Scale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1:50 000 (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SRTM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1’)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Average – agro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Scale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1: 500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000 (</a:t>
                      </a:r>
                      <a:r>
                        <a:rPr lang="en-US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GMTED2010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</a:tr>
              <a:tr h="321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Medveditsa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river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(4)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10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2.12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Veduga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river (3)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5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55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6.57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238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Izh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river (1)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4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SimSun"/>
                        </a:rPr>
                        <a:t>51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33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Kalaus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river (6)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14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34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13.83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2382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Kuma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river (6)</a:t>
                      </a: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15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55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12.57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3307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Mesha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river (2)</a:t>
                      </a: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7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30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7.91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Ulema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ea typeface="SimSun"/>
                          <a:cs typeface="Times New Roman" pitchFamily="18" charset="0"/>
                        </a:rPr>
                        <a:t> river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(2)</a:t>
                      </a:r>
                      <a:endParaRPr lang="ru-RU" sz="12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5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37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6.35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  <a:tr h="4764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Samara river (5)</a:t>
                      </a:r>
                      <a:endParaRPr lang="ru-RU" sz="1400" dirty="0" smtClean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.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SimSun"/>
                        </a:rPr>
                        <a:t>52</a:t>
                      </a:r>
                      <a:endParaRPr lang="ru-RU" sz="18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6675" marR="66675" marT="9525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2.27</a:t>
                      </a:r>
                      <a:endParaRPr lang="ru-RU" sz="18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6580" marR="66580" marT="0" marB="0" anchor="b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2850" y="0"/>
            <a:ext cx="6588224" cy="53163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Verifying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2373764"/>
              </p:ext>
            </p:extLst>
          </p:nvPr>
        </p:nvGraphicFramePr>
        <p:xfrm>
          <a:off x="12831" y="5661248"/>
          <a:ext cx="5667086" cy="1066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470"/>
                <a:gridCol w="2078470"/>
                <a:gridCol w="151014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1963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t/ha in year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from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1986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Veduga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river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(3)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2.62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1.21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Izh</a:t>
                      </a:r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river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(1)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2.65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0.66</a:t>
                      </a:r>
                      <a:endParaRPr lang="ru-RU" sz="140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Mesha</a:t>
                      </a:r>
                      <a:r>
                        <a:rPr lang="en-US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river (2)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3.43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0.86</a:t>
                      </a:r>
                      <a:endParaRPr lang="ru-RU" sz="1400" dirty="0"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16024" y="5194020"/>
            <a:ext cx="5148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field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observations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Golosov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et. al., 2017)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76672"/>
            <a:ext cx="48965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Results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geoinformation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modeling (t/ha in year)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98" y="661338"/>
            <a:ext cx="3563888" cy="5400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715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04056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Conclusions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48681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quantitative assessment and soil loss mapping of the European part of Russia on the territory of 3.8 million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sq. km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was carried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intensity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of soil losses in the European part of Russian decreased, on average, by nearly 15%, from 4.7 to 4.04 t/ha per year.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rates of potential soil erosion for the arable lands of the EPR  decrease in the forest and forest -steppe landscape zones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 Cyr" pitchFamily="18" charset="0"/>
                <a:cs typeface="Times New Roman Cyr" pitchFamily="18" charset="0"/>
              </a:rPr>
              <a:t>At the same time, at present it is impossible to clearly speak about the direction of changes in the erosion intensity within the steppe landscape </a:t>
            </a:r>
            <a:r>
              <a:rPr lang="en-US" sz="1600" dirty="0" smtClean="0">
                <a:latin typeface="Times New Roman Cyr" pitchFamily="18" charset="0"/>
                <a:cs typeface="Times New Roman Cyr" pitchFamily="18" charset="0"/>
              </a:rPr>
              <a:t>zone</a:t>
            </a:r>
            <a:r>
              <a:rPr lang="ru-RU" sz="1600" dirty="0" smtClean="0">
                <a:latin typeface="Times New Roman Cyr" pitchFamily="18" charset="0"/>
                <a:cs typeface="Times New Roman Cyr" pitchFamily="18" charset="0"/>
              </a:rPr>
              <a:t>.</a:t>
            </a:r>
            <a:endParaRPr lang="ru-RU" sz="1600" dirty="0" smtClean="0">
              <a:latin typeface="Times New Roman Cyr" pitchFamily="18" charset="0"/>
              <a:cs typeface="Times New Roman Cyr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conducted analysis of the quality of the obtained quantitative evaluation showed comparability of the obtained results: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the results of medium-scale and large-scale modeling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the results of modeling performed on a similar scale within the countries of the European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Union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At the same time, the results of modeling are seriously different from the results of field observations, the reasons for this may be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Different periods of observation of meteorological parameters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Mismatch of the boundaries of the territories under consideration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absence in the algorithm of the model of the accumulation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soil is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lower along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slope.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702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44624"/>
            <a:ext cx="8229600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Perspectives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51520" y="548680"/>
            <a:ext cx="8892480" cy="55446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territory can not only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soil from water erosion, but also receive it with water streams coming from above located slopes. Therefore, one of the future tasks is the creation of a spatial model of soil loss, taking into account the accumulation of a part of the soil on the slopes of river basins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the future tasks is to create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modern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spatial model of the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factor 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maximum 30-minute intensity with an estimate of its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reliability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with INLA, the statistical system of Bayesian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modelling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AutoNum type="arabicParenR"/>
            </a:pPr>
            <a:r>
              <a:rPr lang="en-GB" sz="2400" dirty="0" smtClean="0"/>
              <a:t>Building a spatial distribution model of the </a:t>
            </a:r>
            <a:r>
              <a:rPr lang="en-GB" sz="2400" dirty="0" err="1" smtClean="0"/>
              <a:t>managemental</a:t>
            </a:r>
            <a:r>
              <a:rPr lang="en-GB" sz="2400" dirty="0" smtClean="0"/>
              <a:t> and agronomical factors (crop factors - P) for the </a:t>
            </a:r>
            <a:r>
              <a:rPr lang="en-GB" sz="2400" dirty="0" smtClean="0"/>
              <a:t>EPR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arenR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plan to place a map of modern soil losses on the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geoportal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bassepr.kpfu.ru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make it available for free download in the near future.</a:t>
            </a:r>
          </a:p>
          <a:p>
            <a:pPr marL="457200" indent="-457200" algn="just">
              <a:buAutoNum type="arabicParenR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5229225"/>
            <a:ext cx="16002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0884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04"/>
            <a:ext cx="9144000" cy="964524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Previous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mapping studies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 the European territory of Russia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008" y="908720"/>
            <a:ext cx="892899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>
                <a:latin typeface="Times New Roman Cyr" pitchFamily="18" charset="0"/>
                <a:cs typeface="Times New Roman Cyr" pitchFamily="18" charset="0"/>
              </a:rPr>
              <a:t>"Soil-erosion map of the USSR" scale 1: 5 000 000 (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S.S. </a:t>
            </a:r>
            <a:r>
              <a:rPr lang="en-US" dirty="0" err="1">
                <a:latin typeface="Times New Roman Cyr" pitchFamily="18" charset="0"/>
                <a:cs typeface="Times New Roman Cyr" pitchFamily="18" charset="0"/>
              </a:rPr>
              <a:t>Sobolev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 and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I.F. </a:t>
            </a:r>
            <a:r>
              <a:rPr lang="en-US" dirty="0" err="1" smtClean="0">
                <a:latin typeface="Times New Roman Cyr" pitchFamily="18" charset="0"/>
                <a:cs typeface="Times New Roman Cyr" pitchFamily="18" charset="0"/>
              </a:rPr>
              <a:t>Sadovnikov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</a:t>
            </a: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;</a:t>
            </a:r>
            <a:endParaRPr lang="en-US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"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Map of erosion of agricultural lands of scale 1: 2 500 000 (Soil Science Institute named after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V.V. </a:t>
            </a:r>
            <a:r>
              <a:rPr lang="en-US" dirty="0" err="1">
                <a:latin typeface="Times New Roman Cyr" pitchFamily="18" charset="0"/>
                <a:cs typeface="Times New Roman Cyr" pitchFamily="18" charset="0"/>
              </a:rPr>
              <a:t>Dokuchaev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The 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map "Erosion-hazardous lands of Russia" of scale 1: 1 500 000 (MSU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</a:t>
            </a: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"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Erosion-hazardous land of the agricultural zone of Russia" scale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1:5 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000 000 (MSU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</a:t>
            </a: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;</a:t>
            </a:r>
            <a:endParaRPr lang="en-US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Map </a:t>
            </a:r>
            <a:r>
              <a:rPr lang="en-US" dirty="0">
                <a:latin typeface="Times New Roman Cyr" pitchFamily="18" charset="0"/>
                <a:cs typeface="Times New Roman Cyr" pitchFamily="18" charset="0"/>
              </a:rPr>
              <a:t>"Soil erosion" of scale 1:10 000 000 (MSU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</a:t>
            </a:r>
            <a:r>
              <a:rPr lang="ru-RU" dirty="0" smtClean="0">
                <a:latin typeface="Times New Roman Cyr" pitchFamily="18" charset="0"/>
                <a:cs typeface="Times New Roman Cyr" pitchFamily="18" charset="0"/>
              </a:rPr>
              <a:t>.</a:t>
            </a:r>
            <a:endParaRPr lang="en-US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The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map of spatial variation of soil erosion by water (Van </a:t>
            </a:r>
            <a:r>
              <a:rPr lang="en-US" dirty="0" err="1" smtClean="0">
                <a:latin typeface="Times New Roman Cyr" pitchFamily="18" charset="0"/>
                <a:cs typeface="Times New Roman Cyr" pitchFamily="18" charset="0"/>
              </a:rPr>
              <a:t>Oost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 et al., 2007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);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US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Global 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Land Degradation Information System (GLADIS) (</a:t>
            </a:r>
            <a:r>
              <a:rPr lang="en-US" dirty="0" err="1" smtClean="0">
                <a:latin typeface="Times New Roman Cyr" pitchFamily="18" charset="0"/>
                <a:cs typeface="Times New Roman Cyr" pitchFamily="18" charset="0"/>
              </a:rPr>
              <a:t>Nachtergaele</a:t>
            </a:r>
            <a:r>
              <a:rPr lang="en-US" dirty="0" smtClean="0">
                <a:latin typeface="Times New Roman Cyr" pitchFamily="18" charset="0"/>
                <a:cs typeface="Times New Roman Cyr" pitchFamily="18" charset="0"/>
              </a:rPr>
              <a:t> et al., 2011);</a:t>
            </a:r>
            <a:endParaRPr lang="ru-RU" dirty="0" smtClean="0">
              <a:latin typeface="Times New Roman Cyr" pitchFamily="18" charset="0"/>
              <a:cs typeface="Times New Roman Cyr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301208"/>
            <a:ext cx="8911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defRPr/>
            </a:pP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The 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goal 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is 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to develop 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the modern 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map model of the intensity of soil erosion processes in the arable lands of the European Territory of Russia with a higher spatial detail (to a scale of 1:500,000</a:t>
            </a:r>
            <a:r>
              <a:rPr lang="en-GB" sz="2400" b="1" dirty="0" smtClean="0">
                <a:latin typeface="Times New Roman Cyr" pitchFamily="18" charset="0"/>
                <a:cs typeface="Times New Roman Cyr" pitchFamily="18" charset="0"/>
              </a:rPr>
              <a:t>).</a:t>
            </a:r>
            <a:endParaRPr lang="ru-RU" altLang="ru-RU" sz="2400" b="1" dirty="0">
              <a:latin typeface="Times New Roman Cyr" pitchFamily="18" charset="0"/>
              <a:cs typeface="Times New Roman Cyr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381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67" y="22653"/>
            <a:ext cx="8964488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Study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Region: European part of Russia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825" y="960438"/>
            <a:ext cx="2665413" cy="584200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Total area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3.8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mln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sq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106362" y="4057103"/>
            <a:ext cx="3889574" cy="167738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of the study: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regional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1: 500 000)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Object of the study: arable land of the European part of Russia</a:t>
            </a: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spcBef>
                <a:spcPts val="600"/>
              </a:spcBef>
              <a:buFontTx/>
              <a:buNone/>
              <a:defRPr/>
            </a:pPr>
            <a:r>
              <a:rPr lang="en-US" alt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824" y="1844824"/>
            <a:ext cx="3428479" cy="147732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territory is located in several landscape areas: tundra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forest-steppe,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steppe,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semi-desert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population of this territory is about 95 million people.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6" y="570605"/>
            <a:ext cx="5030659" cy="7115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8851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62068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621371"/>
            <a:ext cx="5549462" cy="1000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/>
          <a:p>
            <a:pPr indent="45339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annual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soil loss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study territory is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determined by the formula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3390" eaLnBrk="0" hangingPunct="0"/>
            <a:endParaRPr lang="ru-RU" sz="20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272584" y="1118776"/>
            <a:ext cx="3274564" cy="4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810" tIns="38405" rIns="76810" bIns="38405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year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rainstorm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400" b="1" baseline="-25000" dirty="0">
                <a:latin typeface="Times New Roman" pitchFamily="18" charset="0"/>
                <a:cs typeface="Times New Roman" pitchFamily="18" charset="0"/>
              </a:rPr>
              <a:t>snowmelt</a:t>
            </a:r>
            <a:endParaRPr lang="ru-RU" sz="2400" b="1" baseline="-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43107" y="1844824"/>
            <a:ext cx="5269858" cy="69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/>
          <a:p>
            <a:pPr eaLnBrk="0" hangingPunct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rainstorm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aseline="-25000" dirty="0">
                <a:latin typeface="Times New Roman" pitchFamily="18" charset="0"/>
                <a:cs typeface="Times New Roman" pitchFamily="18" charset="0"/>
              </a:rPr>
              <a:t>snowmelt,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soil loss from the rain and melt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waterflow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respectively, t / ha per year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2743200"/>
            <a:ext cx="9144000" cy="35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baseline="-25000" dirty="0">
                <a:latin typeface="Times New Roman" pitchFamily="18" charset="0"/>
                <a:cs typeface="Times New Roman" pitchFamily="18" charset="0"/>
              </a:rPr>
              <a:t>rainstorm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f(R,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K,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L,I, P,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К)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USLE modified by erosion laboratory of MSU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Larionov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1993)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-27819" y="3481642"/>
            <a:ext cx="9144000" cy="69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K 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erodibility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 - slope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length;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 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mean annual cropping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coefficient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4466716"/>
            <a:ext cx="9144000" cy="69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6810" tIns="38405" rIns="76810" bIns="38405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baseline="-25000" dirty="0">
                <a:latin typeface="Times New Roman" pitchFamily="18" charset="0"/>
                <a:cs typeface="Times New Roman" pitchFamily="18" charset="0"/>
              </a:rPr>
              <a:t>snowmelt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f(K,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h, L,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P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developed by State Hydrology Institute and modified by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erosion laboratory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MSU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5445224"/>
            <a:ext cx="9144000" cy="69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810" tIns="38405" rIns="76810" bIns="38405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K 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soil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erodibility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facto,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annual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layer of the runoff during the snow melting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period;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slope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length;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mean annual cropping coefficient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7845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0"/>
            <a:ext cx="4929190" cy="63408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Input data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land use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36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kumimoji="0" lang="ru-RU" altLang="zh-CN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2696"/>
            <a:ext cx="41399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 smtClean="0">
              <a:latin typeface="Times New Roman Cyr" pitchFamily="18" charset="-52"/>
            </a:endParaRPr>
          </a:p>
          <a:p>
            <a:pPr algn="just"/>
            <a:r>
              <a:rPr lang="en-US" sz="2000" dirty="0" smtClean="0">
                <a:latin typeface="Times New Roman Cyr" pitchFamily="18" charset="-52"/>
              </a:rPr>
              <a:t>The arable land location on the model "</a:t>
            </a:r>
            <a:r>
              <a:rPr lang="en-US" sz="2000" dirty="0" err="1" smtClean="0">
                <a:latin typeface="Times New Roman Cyr" pitchFamily="18" charset="-52"/>
              </a:rPr>
              <a:t>TerraNorte</a:t>
            </a:r>
            <a:r>
              <a:rPr lang="en-US" sz="2000" dirty="0" smtClean="0">
                <a:latin typeface="Times New Roman Cyr" pitchFamily="18" charset="-52"/>
              </a:rPr>
              <a:t> RLC v.3“.</a:t>
            </a:r>
          </a:p>
          <a:p>
            <a:pPr algn="just"/>
            <a:endParaRPr lang="en-US" sz="2000" dirty="0" smtClean="0">
              <a:latin typeface="Times New Roman Cyr" pitchFamily="18" charset="-52"/>
            </a:endParaRPr>
          </a:p>
          <a:p>
            <a:pPr algn="just"/>
            <a:r>
              <a:rPr lang="en-US" sz="2000" dirty="0" smtClean="0">
                <a:latin typeface="Times New Roman Cyr" pitchFamily="18" charset="-52"/>
              </a:rPr>
              <a:t>This model is updated annually, and we used the version of the model for 2014.</a:t>
            </a:r>
          </a:p>
          <a:p>
            <a:pPr algn="just"/>
            <a:endParaRPr lang="ru-RU" sz="2000" dirty="0" smtClean="0">
              <a:latin typeface="Times New Roman Cyr" pitchFamily="18" charset="-52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total area of arable land in this region is about 600,000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sq.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km.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 Cyr" pitchFamily="18" charset="-52"/>
              </a:rPr>
              <a:t>Arable lands -  16.8% of the European part of Russia.</a:t>
            </a:r>
            <a:endParaRPr lang="ru-RU" sz="2000" dirty="0">
              <a:latin typeface="Times New Roman Cyr" pitchFamily="18" charset="-52"/>
            </a:endParaRPr>
          </a:p>
        </p:txBody>
      </p:sp>
      <p:pic>
        <p:nvPicPr>
          <p:cNvPr id="9" name="Рисунок 8" descr="fi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0"/>
            <a:ext cx="4849135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4328" y="5661248"/>
            <a:ext cx="1368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Arable land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4427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Input data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land use 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40033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4932040" cy="541529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Input data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terrain parameters</a:t>
            </a:r>
            <a:endParaRPr lang="ru-RU" sz="3200" b="1" dirty="0">
              <a:latin typeface="Times New Roman Cyr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836712"/>
            <a:ext cx="4283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global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terrain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model GMTED2010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for calculate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slope length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GMTED2010 was created using 11 different sources of Earth relief data, including SRTM.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version of the model with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resolution of 250 m.</a:t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on the obtained DEM in the GIS ARCGIS, such relief characteristics as slope and slope length were calculated.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620" y="0"/>
            <a:ext cx="4773677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4796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921" y="764704"/>
            <a:ext cx="46937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"Unified State Register of Soil Resources of Russia (USRPR) was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used for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preparation of data on the properties of the soil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which is available on the website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://egrpr.esoil.ru/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0"/>
            <a:ext cx="4848463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88024" y="5517232"/>
            <a:ext cx="1872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Properties were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about 300 soil contours.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364088" cy="69269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Input data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soil properties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77984061"/>
              </p:ext>
            </p:extLst>
          </p:nvPr>
        </p:nvGraphicFramePr>
        <p:xfrm>
          <a:off x="22305" y="2609056"/>
          <a:ext cx="4765720" cy="406030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73933"/>
                <a:gridCol w="4291787"/>
              </a:tblGrid>
              <a:tr h="218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Description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218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name in WRB 2006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218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Amount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humus</a:t>
                      </a:r>
                      <a:r>
                        <a:rPr lang="ru-RU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53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Water-permeability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class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53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coefficient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reduction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erosion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depending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on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stony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soils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53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0.1 - 0.05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35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 - 0.25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35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0.25 - 0.05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35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0.05 - 0.01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3642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0.01 - 0.005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  <a:tr h="3576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Percentage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of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soil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particles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0.005 - 0.001 </a:t>
                      </a:r>
                      <a:r>
                        <a:rPr lang="en-US" sz="1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mm.(%)</a:t>
                      </a:r>
                      <a:endParaRPr lang="ru-RU" sz="1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100" marR="3810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59675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8019" y="0"/>
            <a:ext cx="5364088" cy="62068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Input data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climate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5" y="620688"/>
            <a:ext cx="412723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797151"/>
            <a:ext cx="12477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764" y="2170311"/>
            <a:ext cx="535632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1)The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construction of the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CN" sz="1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patial </a:t>
            </a:r>
            <a:r>
              <a:rPr lang="en-US" altLang="zh-CN" sz="14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model of the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factor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was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carried out in two stages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scripts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the "R"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programme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environment</a:t>
            </a:r>
            <a:r>
              <a:rPr lang="ru-RU" sz="14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: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computation the rainfall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factor at each meteorological stations,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                            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R   =  3,19e </a:t>
            </a:r>
            <a:r>
              <a:rPr kumimoji="0" lang="ru-RU" altLang="zh-CN" sz="1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0,006P</a:t>
            </a: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Kanatyeva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et al., 2010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where P is the average annual precipitation of daily precipitation over 10 mm. in the warm season (warm is the time of year when the average daily temperature is above 0 C degrees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b) The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spatial model of the modern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annual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factor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model was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created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spatial models of annual layer runoff during the snow melting period and annual distribution of the rainfall 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factor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were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taken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study «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Eroziya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deflyatsiya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pochv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Larionov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1993)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7504" y="719697"/>
            <a:ext cx="5400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1) Spatial 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model of the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rainfall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erosivity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factor</a:t>
            </a:r>
            <a:r>
              <a:rPr lang="ru-RU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</a:t>
            </a:r>
            <a:endParaRPr lang="en-US" altLang="zh-CN" sz="16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AutoNum type="arabicParenR"/>
            </a:pPr>
            <a:endParaRPr lang="ru-RU" altLang="zh-CN" sz="16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2)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600" dirty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Spatial model </a:t>
            </a:r>
            <a:r>
              <a:rPr lang="en-US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of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annual layer of the runoff during the snow melting period </a:t>
            </a:r>
            <a:r>
              <a:rPr lang="ru-RU" altLang="zh-CN" sz="16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; </a:t>
            </a:r>
          </a:p>
        </p:txBody>
      </p:sp>
    </p:spTree>
    <p:extLst>
      <p:ext uri="{BB962C8B-B14F-4D97-AF65-F5344CB8AC3E}">
        <p14:creationId xmlns="" xmlns:p14="http://schemas.microsoft.com/office/powerpoint/2010/main" val="701903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6985" y="0"/>
            <a:ext cx="3188259" cy="62068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Times New Roman Cyr" pitchFamily="18" charset="-52"/>
              </a:rPr>
              <a:t>Results</a:t>
            </a:r>
            <a:r>
              <a:rPr lang="ru-RU" sz="3200" b="1" dirty="0" smtClean="0">
                <a:latin typeface="Times New Roman Cyr" pitchFamily="18" charset="-52"/>
              </a:rPr>
              <a:t>:</a:t>
            </a:r>
            <a:endParaRPr lang="ru-RU" sz="3200" b="1" dirty="0">
              <a:latin typeface="Times New Roman Cyr" pitchFamily="18" charset="-52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8493030"/>
              </p:ext>
            </p:extLst>
          </p:nvPr>
        </p:nvGraphicFramePr>
        <p:xfrm>
          <a:off x="179512" y="908720"/>
          <a:ext cx="4310819" cy="188373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53271"/>
                <a:gridCol w="1053271"/>
                <a:gridCol w="1053271"/>
                <a:gridCol w="1151006"/>
              </a:tblGrid>
              <a:tr h="103143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 Cyr" pitchFamily="18" charset="0"/>
                          <a:cs typeface="Times New Roman Cyr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99% - 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quantile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Average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cs typeface="Times New Roman Cyr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Average –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cs typeface="Times New Roman Cyr" pitchFamily="18" charset="0"/>
                        </a:rPr>
                        <a:t>agro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82515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European part of Russia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3574.66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 Cyr" pitchFamily="18" charset="0"/>
                          <a:cs typeface="Times New Roman Cyr" pitchFamily="18" charset="0"/>
                        </a:rPr>
                        <a:t>11.03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Times New Roman Cyr" pitchFamily="18" charset="0"/>
                          <a:ea typeface="+mn-ea"/>
                          <a:cs typeface="Times New Roman Cyr" pitchFamily="18" charset="0"/>
                        </a:rPr>
                        <a:t>4.04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 Cyr" pitchFamily="18" charset="0"/>
                        <a:ea typeface="SimSun"/>
                        <a:cs typeface="Times New Roman Cyr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0"/>
            <a:ext cx="4859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Statistical indicators of soil loss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the fallow land and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using of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support practices factor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coefficient </a:t>
            </a:r>
            <a:r>
              <a:rPr lang="ru-RU" sz="1600" dirty="0" smtClean="0">
                <a:latin typeface="Times New Roman Cyr" pitchFamily="18" charset="-52"/>
                <a:ea typeface="SimSun"/>
              </a:rPr>
              <a:t>(</a:t>
            </a:r>
            <a:r>
              <a:rPr lang="en-US" sz="1600" dirty="0" smtClean="0">
                <a:latin typeface="Times New Roman Cyr" pitchFamily="18" charset="-52"/>
                <a:ea typeface="SimSun"/>
              </a:rPr>
              <a:t>t/ha in </a:t>
            </a:r>
            <a:r>
              <a:rPr lang="en-US" sz="1600" dirty="0" smtClean="0">
                <a:latin typeface="Times New Roman Cyr" pitchFamily="18" charset="-52"/>
                <a:ea typeface="SimSun"/>
              </a:rPr>
              <a:t>year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4005064"/>
          <a:ext cx="4104457" cy="2087372"/>
        </p:xfrm>
        <a:graphic>
          <a:graphicData uri="http://schemas.openxmlformats.org/drawingml/2006/table">
            <a:tbl>
              <a:tblPr/>
              <a:tblGrid>
                <a:gridCol w="1512168"/>
                <a:gridCol w="1224136"/>
                <a:gridCol w="1368153"/>
              </a:tblGrid>
              <a:tr h="49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Average, t/ha per year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Standard Deviation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Lowland Plain (&lt;200 </a:t>
                      </a: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3.65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7.79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High Plain 200–500 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4.90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11.21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Mountains &gt;500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 m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12.88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latin typeface="Times New Roman"/>
                          <a:ea typeface="Calibri"/>
                          <a:cs typeface="Times New Roman"/>
                        </a:rPr>
                        <a:t>26.77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788024" y="908720"/>
          <a:ext cx="3888432" cy="5184576"/>
        </p:xfrm>
        <a:graphic>
          <a:graphicData uri="http://schemas.openxmlformats.org/drawingml/2006/table">
            <a:tbl>
              <a:tblPr/>
              <a:tblGrid>
                <a:gridCol w="1358709"/>
                <a:gridCol w="843241"/>
                <a:gridCol w="843241"/>
                <a:gridCol w="843241"/>
              </a:tblGrid>
              <a:tr h="4945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Landscape Zone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Average, t/ha per year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2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year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rain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Snow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melt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Forest Zone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4.77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0.49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2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Forest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Steppe Zone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3.91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3.67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0.29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Steppe Zone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3.37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3.26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0.16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Semi-Deserts Zone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2.15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2.14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0.08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Deserts Zone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0.60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0.003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The Caucasus Mountains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11.23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11.07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0.41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latin typeface="Times New Roman"/>
                          <a:ea typeface="Calibri"/>
                          <a:cs typeface="Times New Roman"/>
                        </a:rPr>
                        <a:t>The Ural Mountains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3.85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3.46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0.43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918" marR="6191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895550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2479</TotalTime>
  <Words>1706</Words>
  <Application>Microsoft Office PowerPoint</Application>
  <PresentationFormat>Экран (4:3)</PresentationFormat>
  <Paragraphs>261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«The soil loss by water erosion at the European part of Russia»</vt:lpstr>
      <vt:lpstr>Previous mapping studies in the European territory of Russia:</vt:lpstr>
      <vt:lpstr>Слайд 3</vt:lpstr>
      <vt:lpstr>Method </vt:lpstr>
      <vt:lpstr>Input data: land use</vt:lpstr>
      <vt:lpstr>Input data: terrain parameters</vt:lpstr>
      <vt:lpstr>Input data: soil properties</vt:lpstr>
      <vt:lpstr>Input data: climate</vt:lpstr>
      <vt:lpstr>Results:</vt:lpstr>
      <vt:lpstr>Слайд 10</vt:lpstr>
      <vt:lpstr>Verifying results:</vt:lpstr>
      <vt:lpstr>Verifying results:</vt:lpstr>
      <vt:lpstr>Conclusions: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«Потери почв от водной эрозии на пахотных землях  Европейской части России»</dc:title>
  <dc:creator>MKA</dc:creator>
  <cp:lastModifiedBy>Пользователь Windows</cp:lastModifiedBy>
  <cp:revision>123</cp:revision>
  <dcterms:created xsi:type="dcterms:W3CDTF">2017-09-25T08:37:02Z</dcterms:created>
  <dcterms:modified xsi:type="dcterms:W3CDTF">2020-05-04T09:17:48Z</dcterms:modified>
</cp:coreProperties>
</file>