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842" r:id="rId2"/>
    <p:sldId id="1281" r:id="rId3"/>
    <p:sldId id="915" r:id="rId4"/>
    <p:sldId id="1278" r:id="rId5"/>
    <p:sldId id="1282" r:id="rId6"/>
    <p:sldId id="909" r:id="rId7"/>
    <p:sldId id="906" r:id="rId8"/>
    <p:sldId id="1254" r:id="rId9"/>
    <p:sldId id="774" r:id="rId10"/>
    <p:sldId id="892" r:id="rId11"/>
    <p:sldId id="1267" r:id="rId12"/>
    <p:sldId id="1286" r:id="rId13"/>
    <p:sldId id="1287" r:id="rId14"/>
    <p:sldId id="1288" r:id="rId15"/>
    <p:sldId id="1289" r:id="rId16"/>
    <p:sldId id="1262" r:id="rId17"/>
    <p:sldId id="1263" r:id="rId18"/>
    <p:sldId id="1260" r:id="rId19"/>
    <p:sldId id="1243" r:id="rId20"/>
    <p:sldId id="1265" r:id="rId21"/>
    <p:sldId id="1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5CE"/>
    <a:srgbClr val="FBF79F"/>
    <a:srgbClr val="0AA63E"/>
    <a:srgbClr val="00008F"/>
    <a:srgbClr val="848484"/>
    <a:srgbClr val="F0F1ED"/>
    <a:srgbClr val="EDEDED"/>
    <a:srgbClr val="70FF8F"/>
    <a:srgbClr val="FFEF00"/>
    <a:srgbClr val="E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81481" autoAdjust="0"/>
  </p:normalViewPr>
  <p:slideViewPr>
    <p:cSldViewPr snapToGrid="0">
      <p:cViewPr varScale="1">
        <p:scale>
          <a:sx n="110" d="100"/>
          <a:sy n="110" d="100"/>
        </p:scale>
        <p:origin x="12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08ECB-0D34-471B-AE7E-93872638BDF1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E049C-8C34-48A1-821B-3FFE1FD2AB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78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5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6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5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E049C-8C34-48A1-821B-3FFE1FD2AB9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197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E049C-8C34-48A1-821B-3FFE1FD2AB9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450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13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1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aware of any datasets on braided channels or meandering channels that include wall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5DFD4-77F3-43B6-8BA7-E87C06BA4D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76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00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67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30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43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33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33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66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54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35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10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9109D-B3A5-436B-981E-BEF52524BA86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BA544-363A-4AC0-94FB-F73BA1BAD8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75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onlinelibrary.wiley.com/doi/full/10.1002/esp.4710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E:\Work\Manuscripts\First Author\xxxx_Bufe_ChannelMobilityExperiments\Figures\Run8_pre_scan20Uplift_2014-11-09-193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9384" b="4080"/>
          <a:stretch/>
        </p:blipFill>
        <p:spPr bwMode="auto">
          <a:xfrm rot="16200000">
            <a:off x="2667001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2328861" y="328612"/>
            <a:ext cx="7920037" cy="105402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chemeClr val="bg1"/>
                </a:solidFill>
              </a:rPr>
              <a:t>Controls on the lateral channel migration rate of braided alluvial channel systems.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84E9F6F4-6E03-4F64-904D-7DC9C408CA2B}"/>
              </a:ext>
            </a:extLst>
          </p:cNvPr>
          <p:cNvSpPr txBox="1">
            <a:spLocks/>
          </p:cNvSpPr>
          <p:nvPr/>
        </p:nvSpPr>
        <p:spPr>
          <a:xfrm>
            <a:off x="2423887" y="5659280"/>
            <a:ext cx="7825012" cy="812051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bg1"/>
                </a:solidFill>
              </a:rPr>
              <a:t>Aaron </a:t>
            </a:r>
            <a:r>
              <a:rPr lang="en-US" sz="2000" i="1" dirty="0" err="1">
                <a:solidFill>
                  <a:schemeClr val="bg1"/>
                </a:solidFill>
              </a:rPr>
              <a:t>Bufe</a:t>
            </a:r>
            <a:r>
              <a:rPr lang="en-US" sz="2000" i="1" dirty="0">
                <a:solidFill>
                  <a:schemeClr val="bg1"/>
                </a:solidFill>
              </a:rPr>
              <a:t>, Jens M. </a:t>
            </a:r>
            <a:r>
              <a:rPr lang="en-US" sz="2000" i="1" dirty="0" err="1">
                <a:solidFill>
                  <a:schemeClr val="bg1"/>
                </a:solidFill>
              </a:rPr>
              <a:t>Turowski</a:t>
            </a:r>
            <a:r>
              <a:rPr lang="en-US" sz="2000" i="1" dirty="0">
                <a:solidFill>
                  <a:schemeClr val="bg1"/>
                </a:solidFill>
              </a:rPr>
              <a:t>, Douglas W. Burbank, Chris Paola, Andrew D. </a:t>
            </a:r>
            <a:r>
              <a:rPr lang="en-US" sz="2000" i="1" dirty="0" err="1">
                <a:solidFill>
                  <a:schemeClr val="bg1"/>
                </a:solidFill>
              </a:rPr>
              <a:t>Wickert</a:t>
            </a:r>
            <a:r>
              <a:rPr lang="en-US" sz="2000" i="1" dirty="0">
                <a:solidFill>
                  <a:schemeClr val="bg1"/>
                </a:solidFill>
              </a:rPr>
              <a:t>, Stefanie </a:t>
            </a:r>
            <a:r>
              <a:rPr lang="en-US" sz="2000" i="1" dirty="0" err="1">
                <a:solidFill>
                  <a:schemeClr val="bg1"/>
                </a:solidFill>
              </a:rPr>
              <a:t>Tofelde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0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FC3F15-7F81-4BCB-BF2C-58F552A50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8472" b="50606"/>
          <a:stretch/>
        </p:blipFill>
        <p:spPr>
          <a:xfrm>
            <a:off x="6570810" y="514352"/>
            <a:ext cx="4111902" cy="3081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34A131-8D2F-42E3-AD84-9DECFFB94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53043" b="6035"/>
          <a:stretch/>
        </p:blipFill>
        <p:spPr>
          <a:xfrm>
            <a:off x="6570810" y="3628064"/>
            <a:ext cx="4111902" cy="3081598"/>
          </a:xfrm>
          <a:prstGeom prst="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Autogenic variability of bank height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2E4AE8-15AD-4269-B99E-237558185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42" y="514352"/>
            <a:ext cx="4862945" cy="6340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4950B1-E3B2-4334-A498-6BD3DF10B81C}"/>
              </a:ext>
            </a:extLst>
          </p:cNvPr>
          <p:cNvSpPr txBox="1"/>
          <p:nvPr/>
        </p:nvSpPr>
        <p:spPr>
          <a:xfrm rot="16200000">
            <a:off x="-1056215" y="1827129"/>
            <a:ext cx="3087219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Unincised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14D4-82E8-4901-BA84-96C976A20C44}"/>
              </a:ext>
            </a:extLst>
          </p:cNvPr>
          <p:cNvSpPr txBox="1"/>
          <p:nvPr/>
        </p:nvSpPr>
        <p:spPr>
          <a:xfrm rot="16200000">
            <a:off x="-1140820" y="4998951"/>
            <a:ext cx="3256428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Incised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3764" y="2785609"/>
            <a:ext cx="190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Run time: 6h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5034" y="6102134"/>
            <a:ext cx="2071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Run time: 18h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0687" y="3045432"/>
            <a:ext cx="157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Run time: 6h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05332" y="6143593"/>
            <a:ext cx="167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Run time: 18h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0C077-2A6C-4E36-A062-B97903D64173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F3FF4DC-45FB-418F-9569-EFF774C83C42}"/>
              </a:ext>
            </a:extLst>
          </p:cNvPr>
          <p:cNvSpPr/>
          <p:nvPr/>
        </p:nvSpPr>
        <p:spPr>
          <a:xfrm>
            <a:off x="3045600" y="1987200"/>
            <a:ext cx="605954" cy="3232800"/>
          </a:xfrm>
          <a:custGeom>
            <a:avLst/>
            <a:gdLst>
              <a:gd name="connsiteX0" fmla="*/ 0 w 605954"/>
              <a:gd name="connsiteY0" fmla="*/ 0 h 3232800"/>
              <a:gd name="connsiteX1" fmla="*/ 432000 w 605954"/>
              <a:gd name="connsiteY1" fmla="*/ 633600 h 3232800"/>
              <a:gd name="connsiteX2" fmla="*/ 604800 w 605954"/>
              <a:gd name="connsiteY2" fmla="*/ 1310400 h 3232800"/>
              <a:gd name="connsiteX3" fmla="*/ 496800 w 605954"/>
              <a:gd name="connsiteY3" fmla="*/ 2318400 h 3232800"/>
              <a:gd name="connsiteX4" fmla="*/ 295200 w 605954"/>
              <a:gd name="connsiteY4" fmla="*/ 2916000 h 3232800"/>
              <a:gd name="connsiteX5" fmla="*/ 14400 w 605954"/>
              <a:gd name="connsiteY5" fmla="*/ 3232800 h 323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954" h="3232800">
                <a:moveTo>
                  <a:pt x="0" y="0"/>
                </a:moveTo>
                <a:cubicBezTo>
                  <a:pt x="165600" y="207600"/>
                  <a:pt x="331200" y="415200"/>
                  <a:pt x="432000" y="633600"/>
                </a:cubicBezTo>
                <a:cubicBezTo>
                  <a:pt x="532800" y="852000"/>
                  <a:pt x="594000" y="1029600"/>
                  <a:pt x="604800" y="1310400"/>
                </a:cubicBezTo>
                <a:cubicBezTo>
                  <a:pt x="615600" y="1591200"/>
                  <a:pt x="548400" y="2050800"/>
                  <a:pt x="496800" y="2318400"/>
                </a:cubicBezTo>
                <a:cubicBezTo>
                  <a:pt x="445200" y="2586000"/>
                  <a:pt x="375600" y="2763600"/>
                  <a:pt x="295200" y="2916000"/>
                </a:cubicBezTo>
                <a:cubicBezTo>
                  <a:pt x="214800" y="3068400"/>
                  <a:pt x="114600" y="3150600"/>
                  <a:pt x="14400" y="323280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A1296-617A-4006-AAAE-2D005BBC4933}"/>
              </a:ext>
            </a:extLst>
          </p:cNvPr>
          <p:cNvSpPr txBox="1"/>
          <p:nvPr/>
        </p:nvSpPr>
        <p:spPr>
          <a:xfrm>
            <a:off x="6591612" y="2995786"/>
            <a:ext cx="2554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Same experiment</a:t>
            </a:r>
          </a:p>
          <a:p>
            <a:pPr algn="ctr"/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8h difference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709828-6F74-440D-B0EA-D872706FD125}"/>
              </a:ext>
            </a:extLst>
          </p:cNvPr>
          <p:cNvSpPr txBox="1"/>
          <p:nvPr/>
        </p:nvSpPr>
        <p:spPr>
          <a:xfrm>
            <a:off x="967791" y="3365117"/>
            <a:ext cx="2554788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Autogenic incision</a:t>
            </a:r>
          </a:p>
        </p:txBody>
      </p:sp>
    </p:spTree>
    <p:extLst>
      <p:ext uri="{BB962C8B-B14F-4D97-AF65-F5344CB8AC3E}">
        <p14:creationId xmlns:p14="http://schemas.microsoft.com/office/powerpoint/2010/main" val="204435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1A9D91-17A7-4642-84F2-B730DB47FFE9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78C28B-FD01-49F6-B79B-0E02BBA4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6" y="5633694"/>
            <a:ext cx="4634681" cy="674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8BAF2-4852-41B6-AC0B-B08A988EBEA9}"/>
                  </a:ext>
                </a:extLst>
              </p:cNvPr>
              <p:cNvSpPr/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Hypothesis</a:t>
                </a:r>
              </a:p>
              <a:p>
                <a:r>
                  <a:rPr lang="en-US" sz="2400" dirty="0"/>
                  <a:t>Volumetric reworking rate is </a:t>
                </a:r>
                <a:r>
                  <a:rPr lang="en-US" sz="2400" u="sng" dirty="0"/>
                  <a:t>constant for constant boundary conditions</a:t>
                </a:r>
                <a:r>
                  <a:rPr lang="en-US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Expectation</a:t>
                </a:r>
              </a:p>
              <a:p>
                <a:r>
                  <a:rPr lang="en-US" sz="2400" dirty="0"/>
                  <a:t>Inverse scaling of migration rate and bank height: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8BAF2-4852-41B6-AC0B-B08A988EB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blipFill>
                <a:blip r:embed="rId3"/>
                <a:stretch>
                  <a:fillRect l="-1778" t="-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C1F6CB8-5E4B-41FE-969A-7DF7A9D0F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273" y="821828"/>
            <a:ext cx="6268088" cy="46455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E15C64-AEB4-4FC8-B095-CB40F275EB90}"/>
              </a:ext>
            </a:extLst>
          </p:cNvPr>
          <p:cNvSpPr txBox="1"/>
          <p:nvPr/>
        </p:nvSpPr>
        <p:spPr>
          <a:xfrm rot="1450857">
            <a:off x="7210576" y="3376100"/>
            <a:ext cx="222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Autogenic incision and reduction of bank height in Run 7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09F32B4-6527-4305-AB25-FF89E1ACFF6B}"/>
              </a:ext>
            </a:extLst>
          </p:cNvPr>
          <p:cNvSpPr/>
          <p:nvPr/>
        </p:nvSpPr>
        <p:spPr>
          <a:xfrm rot="11521791">
            <a:off x="7880310" y="2439471"/>
            <a:ext cx="1836180" cy="1154659"/>
          </a:xfrm>
          <a:custGeom>
            <a:avLst/>
            <a:gdLst>
              <a:gd name="connsiteX0" fmla="*/ 0 w 1485900"/>
              <a:gd name="connsiteY0" fmla="*/ 79596 h 1260696"/>
              <a:gd name="connsiteX1" fmla="*/ 1005840 w 1485900"/>
              <a:gd name="connsiteY1" fmla="*/ 125316 h 1260696"/>
              <a:gd name="connsiteX2" fmla="*/ 1485900 w 1485900"/>
              <a:gd name="connsiteY2" fmla="*/ 1260696 h 126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900" h="1260696">
                <a:moveTo>
                  <a:pt x="0" y="79596"/>
                </a:moveTo>
                <a:cubicBezTo>
                  <a:pt x="379095" y="4031"/>
                  <a:pt x="758190" y="-71534"/>
                  <a:pt x="1005840" y="125316"/>
                </a:cubicBezTo>
                <a:cubicBezTo>
                  <a:pt x="1253490" y="322166"/>
                  <a:pt x="1369695" y="791431"/>
                  <a:pt x="1485900" y="126069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F688B-A17F-4C2B-A563-A5A6EDB7BE14}"/>
              </a:ext>
            </a:extLst>
          </p:cNvPr>
          <p:cNvSpPr txBox="1"/>
          <p:nvPr/>
        </p:nvSpPr>
        <p:spPr>
          <a:xfrm>
            <a:off x="9275131" y="992592"/>
            <a:ext cx="222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Low-sediment flux experiments plot on same trend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180E14-2186-4473-91B4-E4922938B967}"/>
              </a:ext>
            </a:extLst>
          </p:cNvPr>
          <p:cNvCxnSpPr>
            <a:cxnSpLocks/>
          </p:cNvCxnSpPr>
          <p:nvPr/>
        </p:nvCxnSpPr>
        <p:spPr>
          <a:xfrm flipH="1">
            <a:off x="10024692" y="1915922"/>
            <a:ext cx="392071" cy="900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B6F35638-46A9-497B-8CC2-6FA820BF2B83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Part 1: Constant boundary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C883F-553A-413E-B239-933EDD2643CD}"/>
              </a:ext>
            </a:extLst>
          </p:cNvPr>
          <p:cNvSpPr txBox="1"/>
          <p:nvPr/>
        </p:nvSpPr>
        <p:spPr>
          <a:xfrm>
            <a:off x="144379" y="5133801"/>
            <a:ext cx="442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V</a:t>
            </a:r>
            <a:r>
              <a:rPr lang="en-US" sz="2400" dirty="0"/>
              <a:t> = volumetric reworking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L</a:t>
            </a:r>
            <a:r>
              <a:rPr lang="en-US" sz="2400" i="1" baseline="-25000" dirty="0" err="1"/>
              <a:t>c</a:t>
            </a:r>
            <a:r>
              <a:rPr lang="en-US" sz="2400" i="1" dirty="0"/>
              <a:t> </a:t>
            </a:r>
            <a:r>
              <a:rPr lang="en-US" sz="2400" dirty="0"/>
              <a:t>= Length of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H</a:t>
            </a:r>
            <a:r>
              <a:rPr lang="en-US" sz="2400" i="1" baseline="-25000" dirty="0"/>
              <a:t>b</a:t>
            </a:r>
            <a:r>
              <a:rPr lang="en-US" sz="2400" i="1" dirty="0"/>
              <a:t> </a:t>
            </a:r>
            <a:r>
              <a:rPr lang="en-US" sz="2400" dirty="0"/>
              <a:t>= Bank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L</a:t>
            </a:r>
            <a:r>
              <a:rPr lang="en-US" sz="2400" i="1" dirty="0"/>
              <a:t> </a:t>
            </a:r>
            <a:r>
              <a:rPr lang="en-US" sz="2400" dirty="0"/>
              <a:t>= lateral migration rate</a:t>
            </a:r>
          </a:p>
        </p:txBody>
      </p:sp>
    </p:spTree>
    <p:extLst>
      <p:ext uri="{BB962C8B-B14F-4D97-AF65-F5344CB8AC3E}">
        <p14:creationId xmlns:p14="http://schemas.microsoft.com/office/powerpoint/2010/main" val="176169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1A9D91-17A7-4642-84F2-B730DB47FFE9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78C28B-FD01-49F6-B79B-0E02BBA4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6" y="5633694"/>
            <a:ext cx="4634681" cy="674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8BAF2-4852-41B6-AC0B-B08A988EBEA9}"/>
                  </a:ext>
                </a:extLst>
              </p:cNvPr>
              <p:cNvSpPr/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Hypothesis</a:t>
                </a:r>
              </a:p>
              <a:p>
                <a:r>
                  <a:rPr lang="en-US" sz="2400" dirty="0"/>
                  <a:t>Volumetric reworking rate is </a:t>
                </a:r>
                <a:r>
                  <a:rPr lang="en-US" sz="2400" u="sng" dirty="0"/>
                  <a:t>constant for constant boundary conditions</a:t>
                </a:r>
                <a:r>
                  <a:rPr lang="en-US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Expectation</a:t>
                </a:r>
              </a:p>
              <a:p>
                <a:r>
                  <a:rPr lang="en-US" sz="2400" dirty="0"/>
                  <a:t>Inverse scaling of migration rate and bank height: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8BAF2-4852-41B6-AC0B-B08A988EB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blipFill>
                <a:blip r:embed="rId3"/>
                <a:stretch>
                  <a:fillRect l="-1778" t="-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C1F6CB8-5E4B-41FE-969A-7DF7A9D0F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274" y="821828"/>
            <a:ext cx="6268086" cy="4645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DC864-1A5F-4F36-89EE-9530EE9214A7}"/>
                  </a:ext>
                </a:extLst>
              </p:cNvPr>
              <p:cNvSpPr txBox="1"/>
              <p:nvPr/>
            </p:nvSpPr>
            <p:spPr>
              <a:xfrm>
                <a:off x="8945317" y="922016"/>
                <a:ext cx="2318475" cy="944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Theoretical inverse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endParaRPr lang="en-US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DC864-1A5F-4F36-89EE-9530EE921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317" y="922016"/>
                <a:ext cx="2318475" cy="944105"/>
              </a:xfrm>
              <a:prstGeom prst="rect">
                <a:avLst/>
              </a:prstGeom>
              <a:blipFill>
                <a:blip r:embed="rId5"/>
                <a:stretch>
                  <a:fillRect l="-262" t="-3226" r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E15C64-AEB4-4FC8-B095-CB40F275EB90}"/>
                  </a:ext>
                </a:extLst>
              </p:cNvPr>
              <p:cNvSpPr txBox="1"/>
              <p:nvPr/>
            </p:nvSpPr>
            <p:spPr>
              <a:xfrm>
                <a:off x="7077927" y="3129890"/>
                <a:ext cx="2228937" cy="954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Best fit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𝟖𝟒</m:t>
                          </m:r>
                        </m:sup>
                      </m:sSubSup>
                    </m:oMath>
                  </m:oMathPara>
                </a14:m>
                <a:endParaRPr lang="en-US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𝟖𝟏</m:t>
                      </m:r>
                    </m:oMath>
                  </m:oMathPara>
                </a14:m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E15C64-AEB4-4FC8-B095-CB40F275E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27" y="3129890"/>
                <a:ext cx="2228937" cy="954300"/>
              </a:xfrm>
              <a:prstGeom prst="rect">
                <a:avLst/>
              </a:prstGeom>
              <a:blipFill>
                <a:blip r:embed="rId6"/>
                <a:stretch>
                  <a:fillRect t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AC1843-A30A-414D-9DAC-C35FA2A0A581}"/>
              </a:ext>
            </a:extLst>
          </p:cNvPr>
          <p:cNvCxnSpPr>
            <a:cxnSpLocks/>
          </p:cNvCxnSpPr>
          <p:nvPr/>
        </p:nvCxnSpPr>
        <p:spPr>
          <a:xfrm flipV="1">
            <a:off x="8192395" y="2392138"/>
            <a:ext cx="510540" cy="75245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EAFA5F-E88F-4D51-A219-0D141662A0B4}"/>
              </a:ext>
            </a:extLst>
          </p:cNvPr>
          <p:cNvCxnSpPr>
            <a:cxnSpLocks/>
          </p:cNvCxnSpPr>
          <p:nvPr/>
        </p:nvCxnSpPr>
        <p:spPr>
          <a:xfrm flipH="1">
            <a:off x="8290560" y="1301751"/>
            <a:ext cx="754381" cy="29082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558C5AAB-6902-4BFB-ABC1-4E23CC65DCB6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Part 1: Constant boundary conditions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A3F0F3-B7D2-476E-9C61-79E0C89AEDCB}"/>
              </a:ext>
            </a:extLst>
          </p:cNvPr>
          <p:cNvSpPr txBox="1"/>
          <p:nvPr/>
        </p:nvSpPr>
        <p:spPr>
          <a:xfrm>
            <a:off x="144379" y="5133801"/>
            <a:ext cx="442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V</a:t>
            </a:r>
            <a:r>
              <a:rPr lang="en-US" sz="2400" dirty="0"/>
              <a:t> = volumetric reworking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L</a:t>
            </a:r>
            <a:r>
              <a:rPr lang="en-US" sz="2400" i="1" baseline="-25000" dirty="0" err="1"/>
              <a:t>c</a:t>
            </a:r>
            <a:r>
              <a:rPr lang="en-US" sz="2400" i="1" dirty="0"/>
              <a:t> </a:t>
            </a:r>
            <a:r>
              <a:rPr lang="en-US" sz="2400" dirty="0"/>
              <a:t>= Length of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H</a:t>
            </a:r>
            <a:r>
              <a:rPr lang="en-US" sz="2400" i="1" baseline="-25000" dirty="0"/>
              <a:t>b</a:t>
            </a:r>
            <a:r>
              <a:rPr lang="en-US" sz="2400" i="1" dirty="0"/>
              <a:t> </a:t>
            </a:r>
            <a:r>
              <a:rPr lang="en-US" sz="2400" dirty="0"/>
              <a:t>= Bank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L</a:t>
            </a:r>
            <a:r>
              <a:rPr lang="en-US" sz="2400" i="1" dirty="0"/>
              <a:t> </a:t>
            </a:r>
            <a:r>
              <a:rPr lang="en-US" sz="2400" dirty="0"/>
              <a:t>= lateral migration rate</a:t>
            </a:r>
          </a:p>
        </p:txBody>
      </p:sp>
    </p:spTree>
    <p:extLst>
      <p:ext uri="{BB962C8B-B14F-4D97-AF65-F5344CB8AC3E}">
        <p14:creationId xmlns:p14="http://schemas.microsoft.com/office/powerpoint/2010/main" val="46491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C1BA468-A6E0-4568-B4ED-B79118CD95FB}"/>
              </a:ext>
            </a:extLst>
          </p:cNvPr>
          <p:cNvSpPr txBox="1"/>
          <p:nvPr/>
        </p:nvSpPr>
        <p:spPr>
          <a:xfrm>
            <a:off x="144379" y="5133801"/>
            <a:ext cx="442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V</a:t>
            </a:r>
            <a:r>
              <a:rPr lang="en-US" sz="2400" dirty="0"/>
              <a:t> = volumetric reworking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L</a:t>
            </a:r>
            <a:r>
              <a:rPr lang="en-US" sz="2400" i="1" baseline="-25000" dirty="0" err="1"/>
              <a:t>c</a:t>
            </a:r>
            <a:r>
              <a:rPr lang="en-US" sz="2400" i="1" dirty="0"/>
              <a:t> </a:t>
            </a:r>
            <a:r>
              <a:rPr lang="en-US" sz="2400" dirty="0"/>
              <a:t>= Length of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H</a:t>
            </a:r>
            <a:r>
              <a:rPr lang="en-US" sz="2400" i="1" baseline="-25000" dirty="0"/>
              <a:t>b</a:t>
            </a:r>
            <a:r>
              <a:rPr lang="en-US" sz="2400" i="1" dirty="0"/>
              <a:t> </a:t>
            </a:r>
            <a:r>
              <a:rPr lang="en-US" sz="2400" dirty="0"/>
              <a:t>= Bank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L</a:t>
            </a:r>
            <a:r>
              <a:rPr lang="en-US" sz="2400" i="1" dirty="0"/>
              <a:t> </a:t>
            </a:r>
            <a:r>
              <a:rPr lang="en-US" sz="2400" dirty="0"/>
              <a:t>= lateral migration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A9D91-17A7-4642-84F2-B730DB47FFE9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78C28B-FD01-49F6-B79B-0E02BBA4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6" y="5633694"/>
            <a:ext cx="4634681" cy="674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1F6CB8-5E4B-41FE-969A-7DF7A9D0F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274" y="821828"/>
            <a:ext cx="6268086" cy="4645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DC864-1A5F-4F36-89EE-9530EE9214A7}"/>
                  </a:ext>
                </a:extLst>
              </p:cNvPr>
              <p:cNvSpPr txBox="1"/>
              <p:nvPr/>
            </p:nvSpPr>
            <p:spPr>
              <a:xfrm>
                <a:off x="8945317" y="922016"/>
                <a:ext cx="2318475" cy="944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Theoretical inverse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endParaRPr lang="en-US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DC864-1A5F-4F36-89EE-9530EE921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317" y="922016"/>
                <a:ext cx="2318475" cy="944105"/>
              </a:xfrm>
              <a:prstGeom prst="rect">
                <a:avLst/>
              </a:prstGeom>
              <a:blipFill>
                <a:blip r:embed="rId4"/>
                <a:stretch>
                  <a:fillRect l="-262" t="-3226" r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E15C64-AEB4-4FC8-B095-CB40F275EB90}"/>
                  </a:ext>
                </a:extLst>
              </p:cNvPr>
              <p:cNvSpPr txBox="1"/>
              <p:nvPr/>
            </p:nvSpPr>
            <p:spPr>
              <a:xfrm>
                <a:off x="7077927" y="3129890"/>
                <a:ext cx="2228937" cy="954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Best fit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𝟖𝟒</m:t>
                          </m:r>
                        </m:sup>
                      </m:sSubSup>
                    </m:oMath>
                  </m:oMathPara>
                </a14:m>
                <a:endParaRPr lang="en-US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𝟖𝟏</m:t>
                      </m:r>
                    </m:oMath>
                  </m:oMathPara>
                </a14:m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E15C64-AEB4-4FC8-B095-CB40F275E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27" y="3129890"/>
                <a:ext cx="2228937" cy="954300"/>
              </a:xfrm>
              <a:prstGeom prst="rect">
                <a:avLst/>
              </a:prstGeom>
              <a:blipFill>
                <a:blip r:embed="rId5"/>
                <a:stretch>
                  <a:fillRect t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AC1843-A30A-414D-9DAC-C35FA2A0A581}"/>
              </a:ext>
            </a:extLst>
          </p:cNvPr>
          <p:cNvCxnSpPr>
            <a:cxnSpLocks/>
          </p:cNvCxnSpPr>
          <p:nvPr/>
        </p:nvCxnSpPr>
        <p:spPr>
          <a:xfrm flipV="1">
            <a:off x="8192395" y="2392138"/>
            <a:ext cx="510540" cy="75245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EAFA5F-E88F-4D51-A219-0D141662A0B4}"/>
              </a:ext>
            </a:extLst>
          </p:cNvPr>
          <p:cNvCxnSpPr>
            <a:cxnSpLocks/>
          </p:cNvCxnSpPr>
          <p:nvPr/>
        </p:nvCxnSpPr>
        <p:spPr>
          <a:xfrm flipH="1">
            <a:off x="8290560" y="1301751"/>
            <a:ext cx="754381" cy="29082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146AC5-BE48-4BF4-B551-D7036DF9DBA4}"/>
                  </a:ext>
                </a:extLst>
              </p:cNvPr>
              <p:cNvSpPr/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Hypothesis</a:t>
                </a:r>
              </a:p>
              <a:p>
                <a:r>
                  <a:rPr lang="en-US" sz="2400" dirty="0"/>
                  <a:t>Volumetric reworking rate is </a:t>
                </a:r>
                <a:r>
                  <a:rPr lang="en-US" sz="2400" u="sng" dirty="0"/>
                  <a:t>constant for constant boundary conditions</a:t>
                </a:r>
                <a:r>
                  <a:rPr lang="en-US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Expectation</a:t>
                </a:r>
              </a:p>
              <a:p>
                <a:r>
                  <a:rPr lang="en-US" sz="2400" dirty="0"/>
                  <a:t>Inverse scaling of migration rate and bank height: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146AC5-BE48-4BF4-B551-D7036DF9DB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blipFill>
                <a:blip r:embed="rId6"/>
                <a:stretch>
                  <a:fillRect l="-1778" t="-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47C710A2-58A8-41DB-AC80-26377E88D335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Part 1: Constant boundary conditions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2AFCC9-50D1-403B-9F45-73FD63083D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8BAF2-4852-41B6-AC0B-B08A988EBEA9}"/>
                  </a:ext>
                </a:extLst>
              </p:cNvPr>
              <p:cNvSpPr/>
              <p:nvPr/>
            </p:nvSpPr>
            <p:spPr>
              <a:xfrm>
                <a:off x="144379" y="563999"/>
                <a:ext cx="5486021" cy="5632311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Results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bank height = first-order control on migration rate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Inverse scaling between migration rate and bank height fits well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Define a “bank-sediment yield”: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Hypothesis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Bank-sediment yield encompasses all autogenic variability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Bank-sediment yield is independent of other channel geometry parameters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Channel-system width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Channel slope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Water depth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8BAF2-4852-41B6-AC0B-B08A988EB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" y="563999"/>
                <a:ext cx="5486021" cy="5632311"/>
              </a:xfrm>
              <a:prstGeom prst="rect">
                <a:avLst/>
              </a:prstGeom>
              <a:blipFill>
                <a:blip r:embed="rId7"/>
                <a:stretch>
                  <a:fillRect l="-1547" t="-647" b="-1293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93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1A9D91-17A7-4642-84F2-B730DB47FFE9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130358-E8B7-4F83-84C1-54CDB9E995E7}"/>
              </a:ext>
            </a:extLst>
          </p:cNvPr>
          <p:cNvGrpSpPr/>
          <p:nvPr/>
        </p:nvGrpSpPr>
        <p:grpSpPr>
          <a:xfrm>
            <a:off x="6226799" y="3764089"/>
            <a:ext cx="4052060" cy="3003137"/>
            <a:chOff x="7632258" y="611540"/>
            <a:chExt cx="4198102" cy="31113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A3E917-442D-4159-BDF8-72DB5818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2258" y="611540"/>
              <a:ext cx="4198102" cy="311137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EEC6448-F7EF-4B8E-A0EB-D8CE936D6CF3}"/>
                </a:ext>
              </a:extLst>
            </p:cNvPr>
            <p:cNvSpPr/>
            <p:nvPr/>
          </p:nvSpPr>
          <p:spPr>
            <a:xfrm>
              <a:off x="8882743" y="2547257"/>
              <a:ext cx="2514600" cy="47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81B7D3-6507-4121-8092-35EA06F4B0ED}"/>
              </a:ext>
            </a:extLst>
          </p:cNvPr>
          <p:cNvGrpSpPr/>
          <p:nvPr/>
        </p:nvGrpSpPr>
        <p:grpSpPr>
          <a:xfrm>
            <a:off x="6096000" y="565508"/>
            <a:ext cx="4109190" cy="3045479"/>
            <a:chOff x="5972896" y="3699268"/>
            <a:chExt cx="4198102" cy="3111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A8272A-B6F9-48A9-A4DB-596C84DB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2896" y="3699268"/>
              <a:ext cx="4198102" cy="31113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277CE1-279E-4E2D-BC55-4328EE789F1D}"/>
                </a:ext>
              </a:extLst>
            </p:cNvPr>
            <p:cNvSpPr/>
            <p:nvPr/>
          </p:nvSpPr>
          <p:spPr>
            <a:xfrm>
              <a:off x="7216709" y="5634985"/>
              <a:ext cx="2514600" cy="47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CEC5C6-D685-41E9-90C2-A760DB2657F7}"/>
              </a:ext>
            </a:extLst>
          </p:cNvPr>
          <p:cNvGrpSpPr/>
          <p:nvPr/>
        </p:nvGrpSpPr>
        <p:grpSpPr>
          <a:xfrm>
            <a:off x="914699" y="3764089"/>
            <a:ext cx="4052059" cy="3003137"/>
            <a:chOff x="5811273" y="821828"/>
            <a:chExt cx="6268088" cy="46455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01A51C-960B-4FF3-AAD4-D472229D6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1273" y="821828"/>
              <a:ext cx="6268088" cy="464552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24C95E-724A-45F3-94C0-BE9B50B13187}"/>
                </a:ext>
              </a:extLst>
            </p:cNvPr>
            <p:cNvSpPr/>
            <p:nvPr/>
          </p:nvSpPr>
          <p:spPr>
            <a:xfrm>
              <a:off x="7739743" y="3592286"/>
              <a:ext cx="3592286" cy="88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B0BC229-6CBF-4B52-A6A0-C886DC24A768}"/>
              </a:ext>
            </a:extLst>
          </p:cNvPr>
          <p:cNvSpPr/>
          <p:nvPr/>
        </p:nvSpPr>
        <p:spPr>
          <a:xfrm>
            <a:off x="121519" y="563999"/>
            <a:ext cx="5486021" cy="30469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Hypothesis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Bank-sediment yield encompasses all autogenic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Bank-sediment yield is independent of other channel geometry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Channel-system width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Channel slope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Water depth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6B463D4-5234-44BA-AF8B-3FD137BFD0F3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Part 1: Constant boundary conditions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D7267-3D5E-4EDE-9FA3-BF9C38DA4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428"/>
          <a:stretch/>
        </p:blipFill>
        <p:spPr>
          <a:xfrm>
            <a:off x="10218944" y="1413357"/>
            <a:ext cx="1973056" cy="67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DE7766-67D7-4EDC-AF11-0209EDC2A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05"/>
          <a:stretch/>
        </p:blipFill>
        <p:spPr>
          <a:xfrm>
            <a:off x="10134600" y="2122406"/>
            <a:ext cx="2043646" cy="6741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8167D5-2497-4A55-B0C8-4D6DB4A1FE21}"/>
              </a:ext>
            </a:extLst>
          </p:cNvPr>
          <p:cNvSpPr txBox="1"/>
          <p:nvPr/>
        </p:nvSpPr>
        <p:spPr>
          <a:xfrm>
            <a:off x="1930892" y="3747391"/>
            <a:ext cx="3057438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Independent of channel width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D664C-EEE7-4E31-BA85-236951743415}"/>
              </a:ext>
            </a:extLst>
          </p:cNvPr>
          <p:cNvSpPr txBox="1"/>
          <p:nvPr/>
        </p:nvSpPr>
        <p:spPr>
          <a:xfrm>
            <a:off x="7221421" y="3747391"/>
            <a:ext cx="3057438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Independent of water depth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6DE4E5-7FFA-4BFC-ABFD-9AA2B07FB9F3}"/>
              </a:ext>
            </a:extLst>
          </p:cNvPr>
          <p:cNvSpPr txBox="1"/>
          <p:nvPr/>
        </p:nvSpPr>
        <p:spPr>
          <a:xfrm>
            <a:off x="7169965" y="532435"/>
            <a:ext cx="3057438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Independent of channel slope</a:t>
            </a:r>
          </a:p>
        </p:txBody>
      </p:sp>
    </p:spTree>
    <p:extLst>
      <p:ext uri="{BB962C8B-B14F-4D97-AF65-F5344CB8AC3E}">
        <p14:creationId xmlns:p14="http://schemas.microsoft.com/office/powerpoint/2010/main" val="267151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2109299-4E40-4F60-A5EE-3A34EF23296A}"/>
              </a:ext>
            </a:extLst>
          </p:cNvPr>
          <p:cNvSpPr/>
          <p:nvPr/>
        </p:nvSpPr>
        <p:spPr>
          <a:xfrm>
            <a:off x="121519" y="563999"/>
            <a:ext cx="5486021" cy="30469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Hypothesis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Bank-sediment yield encompasses all autogenic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Bank-sediment yield is independent of other channel geometry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Channel-system width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Channel slope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Water depth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A9D91-17A7-4642-84F2-B730DB47FFE9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130358-E8B7-4F83-84C1-54CDB9E995E7}"/>
              </a:ext>
            </a:extLst>
          </p:cNvPr>
          <p:cNvGrpSpPr/>
          <p:nvPr/>
        </p:nvGrpSpPr>
        <p:grpSpPr>
          <a:xfrm>
            <a:off x="6226799" y="3764089"/>
            <a:ext cx="4052060" cy="3003137"/>
            <a:chOff x="7632258" y="611540"/>
            <a:chExt cx="4198102" cy="31113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A3E917-442D-4159-BDF8-72DB5818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2258" y="611540"/>
              <a:ext cx="4198102" cy="311137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EEC6448-F7EF-4B8E-A0EB-D8CE936D6CF3}"/>
                </a:ext>
              </a:extLst>
            </p:cNvPr>
            <p:cNvSpPr/>
            <p:nvPr/>
          </p:nvSpPr>
          <p:spPr>
            <a:xfrm>
              <a:off x="8882743" y="2547257"/>
              <a:ext cx="2514600" cy="47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81B7D3-6507-4121-8092-35EA06F4B0ED}"/>
              </a:ext>
            </a:extLst>
          </p:cNvPr>
          <p:cNvGrpSpPr/>
          <p:nvPr/>
        </p:nvGrpSpPr>
        <p:grpSpPr>
          <a:xfrm>
            <a:off x="6096000" y="565508"/>
            <a:ext cx="4109190" cy="3045479"/>
            <a:chOff x="5972896" y="3699268"/>
            <a:chExt cx="4198102" cy="3111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A8272A-B6F9-48A9-A4DB-596C84DB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2896" y="3699268"/>
              <a:ext cx="4198102" cy="31113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277CE1-279E-4E2D-BC55-4328EE789F1D}"/>
                </a:ext>
              </a:extLst>
            </p:cNvPr>
            <p:cNvSpPr/>
            <p:nvPr/>
          </p:nvSpPr>
          <p:spPr>
            <a:xfrm>
              <a:off x="7216709" y="5634985"/>
              <a:ext cx="2514600" cy="47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CEC5C6-D685-41E9-90C2-A760DB2657F7}"/>
              </a:ext>
            </a:extLst>
          </p:cNvPr>
          <p:cNvGrpSpPr/>
          <p:nvPr/>
        </p:nvGrpSpPr>
        <p:grpSpPr>
          <a:xfrm>
            <a:off x="914699" y="3764089"/>
            <a:ext cx="4052059" cy="3003137"/>
            <a:chOff x="5811273" y="821828"/>
            <a:chExt cx="6268088" cy="46455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01A51C-960B-4FF3-AAD4-D472229D6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1273" y="821828"/>
              <a:ext cx="6268088" cy="464552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24C95E-724A-45F3-94C0-BE9B50B13187}"/>
                </a:ext>
              </a:extLst>
            </p:cNvPr>
            <p:cNvSpPr/>
            <p:nvPr/>
          </p:nvSpPr>
          <p:spPr>
            <a:xfrm>
              <a:off x="7739743" y="3592286"/>
              <a:ext cx="3592286" cy="88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A6B463D4-5234-44BA-AF8B-3FD137BFD0F3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Part 1: Constant boundary conditions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7EDD0F-BAEC-4DC5-8F83-D7344EEB5D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3BD72-017D-45E3-A46B-C99F591E90A3}"/>
              </a:ext>
            </a:extLst>
          </p:cNvPr>
          <p:cNvSpPr txBox="1"/>
          <p:nvPr/>
        </p:nvSpPr>
        <p:spPr>
          <a:xfrm>
            <a:off x="2486315" y="1017378"/>
            <a:ext cx="7374591" cy="452431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Results for Part 1: constant boundary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Variations in </a:t>
            </a:r>
            <a:r>
              <a:rPr lang="en-US" sz="2400" u="sng" dirty="0">
                <a:solidFill>
                  <a:schemeClr val="bg1"/>
                </a:solidFill>
              </a:rPr>
              <a:t>bank height</a:t>
            </a:r>
            <a:r>
              <a:rPr lang="en-US" sz="2400" dirty="0">
                <a:solidFill>
                  <a:schemeClr val="bg1"/>
                </a:solidFill>
              </a:rPr>
              <a:t> can explain variations in </a:t>
            </a:r>
            <a:r>
              <a:rPr lang="en-US" sz="2400" u="sng" dirty="0">
                <a:solidFill>
                  <a:schemeClr val="bg1"/>
                </a:solidFill>
              </a:rPr>
              <a:t>migration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When bank heights are accounted for, none of the other main channel geometry parameters scale with migration rates. I.e. </a:t>
            </a:r>
            <a:r>
              <a:rPr lang="en-US" sz="2400" u="sng" dirty="0">
                <a:solidFill>
                  <a:schemeClr val="bg1"/>
                </a:solidFill>
              </a:rPr>
              <a:t>Bank sediment yield =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=&gt; </a:t>
            </a:r>
            <a:r>
              <a:rPr lang="en-US" sz="2400" u="sng" dirty="0">
                <a:solidFill>
                  <a:schemeClr val="bg1"/>
                </a:solidFill>
              </a:rPr>
              <a:t>Volumetric rate </a:t>
            </a:r>
            <a:r>
              <a:rPr lang="en-US" sz="2400" dirty="0">
                <a:solidFill>
                  <a:schemeClr val="bg1"/>
                </a:solidFill>
              </a:rPr>
              <a:t>of sediment reworking is </a:t>
            </a:r>
            <a:r>
              <a:rPr lang="en-US" sz="2400" u="sng" dirty="0">
                <a:solidFill>
                  <a:schemeClr val="bg1"/>
                </a:solidFill>
              </a:rPr>
              <a:t>constant </a:t>
            </a:r>
            <a:r>
              <a:rPr lang="en-US" sz="2400" dirty="0">
                <a:solidFill>
                  <a:schemeClr val="bg1"/>
                </a:solidFill>
              </a:rPr>
              <a:t>under constant boundary condition.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 2: Varying boundary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Dimensional analysis with varying boundary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Test against compilation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356973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/>
              <p:nvPr/>
            </p:nvSpPr>
            <p:spPr>
              <a:xfrm>
                <a:off x="217718" y="473126"/>
                <a:ext cx="4746168" cy="5911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Governing variables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Bank-sediment yield: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Water discharge: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Sediment discharge: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Grain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b="1" dirty="0"/>
                  <a:t>Buckingham π theorem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b="1" dirty="0"/>
                  <a:t>Dimensionless parameters</a:t>
                </a:r>
                <a:r>
                  <a:rPr lang="en-US" sz="24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8" y="473126"/>
                <a:ext cx="4746168" cy="5911747"/>
              </a:xfrm>
              <a:prstGeom prst="rect">
                <a:avLst/>
              </a:prstGeom>
              <a:blipFill>
                <a:blip r:embed="rId2"/>
                <a:stretch>
                  <a:fillRect l="-2057" t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1524002" y="3252"/>
            <a:ext cx="9143999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Dimensional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F82F1B-FB70-4475-BFF9-9ABEFAB3DFBC}"/>
              </a:ext>
            </a:extLst>
          </p:cNvPr>
          <p:cNvSpPr txBox="1"/>
          <p:nvPr/>
        </p:nvSpPr>
        <p:spPr>
          <a:xfrm>
            <a:off x="4281715" y="29715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D0920-6743-496B-AD75-BFB68CF664E7}"/>
              </a:ext>
            </a:extLst>
          </p:cNvPr>
          <p:cNvSpPr txBox="1"/>
          <p:nvPr/>
        </p:nvSpPr>
        <p:spPr>
          <a:xfrm>
            <a:off x="6409362" y="857012"/>
            <a:ext cx="5368979" cy="532453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Part 1: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Bank-sediment yield encompasses direct control of channel geometry on migration rate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All other variations can be directly linked to external boundary conditions</a:t>
            </a:r>
          </a:p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Compilation of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Parameters varied in compiled experiments</a:t>
            </a:r>
          </a:p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Theory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 n variables and k physical dimensions: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n-k independent dimensionless parameters describe the physics of the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Each single parameter can be expressed as a function of the other parameters</a:t>
            </a:r>
          </a:p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Chosen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parameters can be chosen as desired as long as they are (1) independent and (2) among them, include all governing variables.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C84CF-DD49-4FC5-94AE-B0E02FE5004D}"/>
              </a:ext>
            </a:extLst>
          </p:cNvPr>
          <p:cNvSpPr txBox="1"/>
          <p:nvPr/>
        </p:nvSpPr>
        <p:spPr>
          <a:xfrm>
            <a:off x="4281715" y="29715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DB30D7-6196-4FA1-85A0-6507820935FE}"/>
              </a:ext>
            </a:extLst>
          </p:cNvPr>
          <p:cNvCxnSpPr>
            <a:cxnSpLocks/>
          </p:cNvCxnSpPr>
          <p:nvPr/>
        </p:nvCxnSpPr>
        <p:spPr>
          <a:xfrm>
            <a:off x="4013200" y="1814286"/>
            <a:ext cx="2271486" cy="1081314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29E6C5-A34F-47BE-84B6-876528364F46}"/>
              </a:ext>
            </a:extLst>
          </p:cNvPr>
          <p:cNvCxnSpPr>
            <a:cxnSpLocks/>
          </p:cNvCxnSpPr>
          <p:nvPr/>
        </p:nvCxnSpPr>
        <p:spPr>
          <a:xfrm>
            <a:off x="4811486" y="1265456"/>
            <a:ext cx="1342571" cy="407164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DAA3BA-E920-4EA6-AE4E-D5BE5F24A74B}"/>
              </a:ext>
            </a:extLst>
          </p:cNvPr>
          <p:cNvCxnSpPr>
            <a:cxnSpLocks/>
          </p:cNvCxnSpPr>
          <p:nvPr/>
        </p:nvCxnSpPr>
        <p:spPr>
          <a:xfrm>
            <a:off x="4158343" y="2420306"/>
            <a:ext cx="2126343" cy="50260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808CFB-8B71-4240-B4B5-2C457BF21B65}"/>
              </a:ext>
            </a:extLst>
          </p:cNvPr>
          <p:cNvCxnSpPr>
            <a:cxnSpLocks/>
          </p:cNvCxnSpPr>
          <p:nvPr/>
        </p:nvCxnSpPr>
        <p:spPr>
          <a:xfrm>
            <a:off x="4281715" y="2858925"/>
            <a:ext cx="1952171" cy="63982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4052BD-EF91-468C-A3FF-7DCE05AEBB51}"/>
              </a:ext>
            </a:extLst>
          </p:cNvPr>
          <p:cNvCxnSpPr>
            <a:cxnSpLocks/>
          </p:cNvCxnSpPr>
          <p:nvPr/>
        </p:nvCxnSpPr>
        <p:spPr>
          <a:xfrm flipV="1">
            <a:off x="3701143" y="3822792"/>
            <a:ext cx="2620481" cy="219437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F9A1D6-0604-491E-BD93-C7CFC8A8E394}"/>
              </a:ext>
            </a:extLst>
          </p:cNvPr>
          <p:cNvCxnSpPr>
            <a:cxnSpLocks/>
          </p:cNvCxnSpPr>
          <p:nvPr/>
        </p:nvCxnSpPr>
        <p:spPr>
          <a:xfrm>
            <a:off x="3425371" y="5592544"/>
            <a:ext cx="2848755" cy="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62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/>
              <p:nvPr/>
            </p:nvSpPr>
            <p:spPr>
              <a:xfrm>
                <a:off x="217718" y="473126"/>
                <a:ext cx="4746168" cy="5911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Governing variables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Bank-sediment yield: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Water discharge: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Sediment discharge: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Grain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b="1" dirty="0"/>
                  <a:t>Buckingham π theorem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b="1" dirty="0"/>
                  <a:t>Dimensionless parameters</a:t>
                </a:r>
                <a:r>
                  <a:rPr lang="en-US" sz="24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8" y="473126"/>
                <a:ext cx="4746168" cy="5911747"/>
              </a:xfrm>
              <a:prstGeom prst="rect">
                <a:avLst/>
              </a:prstGeom>
              <a:blipFill>
                <a:blip r:embed="rId2"/>
                <a:stretch>
                  <a:fillRect l="-2057" t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3F82F1B-FB70-4475-BFF9-9ABEFAB3DFBC}"/>
              </a:ext>
            </a:extLst>
          </p:cNvPr>
          <p:cNvSpPr txBox="1"/>
          <p:nvPr/>
        </p:nvSpPr>
        <p:spPr>
          <a:xfrm>
            <a:off x="4281715" y="29715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1BFFB-A0E9-4B42-91A0-C91EB45BE1C1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FED019-A54B-481D-B0D7-818EFF4F0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115" y="736780"/>
            <a:ext cx="6778166" cy="5023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AFDB31-EEFA-40BF-80D1-A0363B19BF9A}"/>
                  </a:ext>
                </a:extLst>
              </p:cNvPr>
              <p:cNvSpPr/>
              <p:nvPr/>
            </p:nvSpPr>
            <p:spPr>
              <a:xfrm>
                <a:off x="3481614" y="5606146"/>
                <a:ext cx="4864100" cy="1204561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1.1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−0.1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AFDB31-EEFA-40BF-80D1-A0363B19B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614" y="5606146"/>
                <a:ext cx="4864100" cy="1204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B820F2C5-18B3-4850-8D1B-2505D8B1B402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1935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Regression against compilation of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E1C6D-6D22-4939-A433-8C4F636C5DB0}"/>
              </a:ext>
            </a:extLst>
          </p:cNvPr>
          <p:cNvSpPr txBox="1"/>
          <p:nvPr/>
        </p:nvSpPr>
        <p:spPr>
          <a:xfrm>
            <a:off x="10273433" y="3364414"/>
            <a:ext cx="1727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Compilation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Wickert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E25F5D-5154-4773-A6E8-8242D07CBB68}"/>
              </a:ext>
            </a:extLst>
          </p:cNvPr>
          <p:cNvSpPr/>
          <p:nvPr/>
        </p:nvSpPr>
        <p:spPr>
          <a:xfrm>
            <a:off x="9989820" y="1958340"/>
            <a:ext cx="1984461" cy="2026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217A8E-316A-4A55-9DAC-44978594DE43}"/>
              </a:ext>
            </a:extLst>
          </p:cNvPr>
          <p:cNvSpPr/>
          <p:nvPr/>
        </p:nvSpPr>
        <p:spPr>
          <a:xfrm>
            <a:off x="10099345" y="3453730"/>
            <a:ext cx="174088" cy="174088"/>
          </a:xfrm>
          <a:prstGeom prst="ellipse">
            <a:avLst/>
          </a:prstGeom>
          <a:solidFill>
            <a:srgbClr val="6065CE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01D2EC-47A3-434A-B3C0-1137A0130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428"/>
          <a:stretch/>
        </p:blipFill>
        <p:spPr>
          <a:xfrm>
            <a:off x="10081747" y="2091001"/>
            <a:ext cx="1743006" cy="5955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7AE19-B69A-494C-A5D1-53EC96EED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28"/>
          <a:stretch/>
        </p:blipFill>
        <p:spPr>
          <a:xfrm>
            <a:off x="10052179" y="2727995"/>
            <a:ext cx="1743006" cy="595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996A3-7542-49B7-ABDF-F3C5CFB8F379}"/>
              </a:ext>
            </a:extLst>
          </p:cNvPr>
          <p:cNvSpPr txBox="1"/>
          <p:nvPr/>
        </p:nvSpPr>
        <p:spPr>
          <a:xfrm>
            <a:off x="6768632" y="1964735"/>
            <a:ext cx="150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1: Behind other 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0539EA-5232-441B-AD82-E00A8A5BFFE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520716" y="2611066"/>
            <a:ext cx="227619" cy="3737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00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/>
              <p:nvPr/>
            </p:nvSpPr>
            <p:spPr>
              <a:xfrm>
                <a:off x="217718" y="473126"/>
                <a:ext cx="4746168" cy="5911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Governing variables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Bank-sediment yield: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Water discharge: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Sediment discharge: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Grain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b="1" dirty="0"/>
                  <a:t>Buckingham π theorem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b="1" dirty="0"/>
                  <a:t>Dimensionless parameters</a:t>
                </a:r>
                <a:r>
                  <a:rPr lang="en-US" sz="24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8" y="473126"/>
                <a:ext cx="4746168" cy="5911747"/>
              </a:xfrm>
              <a:prstGeom prst="rect">
                <a:avLst/>
              </a:prstGeom>
              <a:blipFill>
                <a:blip r:embed="rId2"/>
                <a:stretch>
                  <a:fillRect l="-2057" t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3F82F1B-FB70-4475-BFF9-9ABEFAB3DFBC}"/>
              </a:ext>
            </a:extLst>
          </p:cNvPr>
          <p:cNvSpPr txBox="1"/>
          <p:nvPr/>
        </p:nvSpPr>
        <p:spPr>
          <a:xfrm>
            <a:off x="4281715" y="29715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1BFFB-A0E9-4B42-91A0-C91EB45BE1C1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FED019-A54B-481D-B0D7-818EFF4F0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115" y="736780"/>
            <a:ext cx="6778166" cy="50235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6F7811F-F0C0-4E8B-8DD3-88C439852650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1935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Including base-level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ABDA1D-7F3D-4E8E-8640-1AEE82C12E47}"/>
                  </a:ext>
                </a:extLst>
              </p:cNvPr>
              <p:cNvSpPr/>
              <p:nvPr/>
            </p:nvSpPr>
            <p:spPr>
              <a:xfrm>
                <a:off x="3481614" y="5606146"/>
                <a:ext cx="4366726" cy="1204561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ABDA1D-7F3D-4E8E-8640-1AEE82C12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614" y="5606146"/>
                <a:ext cx="4366726" cy="1204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22E774B-E58A-48D6-9C44-5EA1EE7BD11C}"/>
              </a:ext>
            </a:extLst>
          </p:cNvPr>
          <p:cNvSpPr txBox="1"/>
          <p:nvPr/>
        </p:nvSpPr>
        <p:spPr>
          <a:xfrm>
            <a:off x="8270961" y="5872792"/>
            <a:ext cx="3057438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Including base-level changes – see </a:t>
            </a:r>
            <a:r>
              <a:rPr lang="en-US" dirty="0" err="1">
                <a:solidFill>
                  <a:srgbClr val="FFC000"/>
                </a:solidFill>
              </a:rPr>
              <a:t>Bufe</a:t>
            </a:r>
            <a:r>
              <a:rPr lang="en-US" dirty="0">
                <a:solidFill>
                  <a:srgbClr val="FFC000"/>
                </a:solidFill>
              </a:rPr>
              <a:t> et al., (2019), ESPL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3B9B4-7847-476D-A691-B4624501F973}"/>
              </a:ext>
            </a:extLst>
          </p:cNvPr>
          <p:cNvSpPr/>
          <p:nvPr/>
        </p:nvSpPr>
        <p:spPr>
          <a:xfrm>
            <a:off x="9075420" y="5280660"/>
            <a:ext cx="937260" cy="4927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1493D-6434-4B9E-82CA-CC796493A060}"/>
              </a:ext>
            </a:extLst>
          </p:cNvPr>
          <p:cNvSpPr txBox="1"/>
          <p:nvPr/>
        </p:nvSpPr>
        <p:spPr>
          <a:xfrm>
            <a:off x="7139722" y="2128333"/>
            <a:ext cx="1727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Compilation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Wickert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41F2D1-A537-45E2-8DD2-3FD00C6DA121}"/>
              </a:ext>
            </a:extLst>
          </p:cNvPr>
          <p:cNvSpPr/>
          <p:nvPr/>
        </p:nvSpPr>
        <p:spPr>
          <a:xfrm>
            <a:off x="6856109" y="722259"/>
            <a:ext cx="1984461" cy="2026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DBD857-2789-441C-82B6-2B1DACFC8665}"/>
              </a:ext>
            </a:extLst>
          </p:cNvPr>
          <p:cNvSpPr/>
          <p:nvPr/>
        </p:nvSpPr>
        <p:spPr>
          <a:xfrm>
            <a:off x="6965634" y="2217649"/>
            <a:ext cx="174088" cy="174088"/>
          </a:xfrm>
          <a:prstGeom prst="ellipse">
            <a:avLst/>
          </a:prstGeom>
          <a:solidFill>
            <a:srgbClr val="6065CE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FD92F3-2066-4679-8BAB-C79564821D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428"/>
          <a:stretch/>
        </p:blipFill>
        <p:spPr>
          <a:xfrm>
            <a:off x="6948036" y="854920"/>
            <a:ext cx="1743006" cy="595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6C86D4-09BB-40F3-A5AE-C6CD08E938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28"/>
          <a:stretch/>
        </p:blipFill>
        <p:spPr>
          <a:xfrm>
            <a:off x="6918468" y="1491914"/>
            <a:ext cx="1743006" cy="5955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6DF1C6-78ED-4DBB-8CB5-D40255FBCAEC}"/>
              </a:ext>
            </a:extLst>
          </p:cNvPr>
          <p:cNvSpPr txBox="1"/>
          <p:nvPr/>
        </p:nvSpPr>
        <p:spPr>
          <a:xfrm>
            <a:off x="6759933" y="3006266"/>
            <a:ext cx="150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1: Behind other data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F372AF-C624-4C75-9824-B9B61F21F211}"/>
              </a:ext>
            </a:extLst>
          </p:cNvPr>
          <p:cNvCxnSpPr>
            <a:cxnSpLocks/>
          </p:cNvCxnSpPr>
          <p:nvPr/>
        </p:nvCxnSpPr>
        <p:spPr>
          <a:xfrm flipV="1">
            <a:off x="8264101" y="3035925"/>
            <a:ext cx="602823" cy="1559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0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3A58D59-3C3E-482C-961B-720617E83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40"/>
          <a:stretch/>
        </p:blipFill>
        <p:spPr>
          <a:xfrm>
            <a:off x="6463111" y="564001"/>
            <a:ext cx="5735242" cy="3755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3254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Application to the field?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F037CE-19F5-4CA3-894A-81A860C43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b="4295"/>
          <a:stretch/>
        </p:blipFill>
        <p:spPr bwMode="auto">
          <a:xfrm>
            <a:off x="6463111" y="3833599"/>
            <a:ext cx="5735242" cy="3021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C0418-91D2-4840-9F22-C1B37273C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2" y="564001"/>
            <a:ext cx="6215555" cy="3555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410FC42-F7EE-4D0A-AE8A-91371B08064C}"/>
              </a:ext>
            </a:extLst>
          </p:cNvPr>
          <p:cNvSpPr txBox="1"/>
          <p:nvPr/>
        </p:nvSpPr>
        <p:spPr>
          <a:xfrm>
            <a:off x="113082" y="4071627"/>
            <a:ext cx="2962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 err="1"/>
              <a:t>Hickin</a:t>
            </a:r>
            <a:r>
              <a:rPr lang="en-US" sz="1200" dirty="0"/>
              <a:t> &amp; Nanson (1984), JHE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3E30E2-C1EE-4954-AD27-24224AF6EE6D}"/>
                  </a:ext>
                </a:extLst>
              </p:cNvPr>
              <p:cNvSpPr/>
              <p:nvPr/>
            </p:nvSpPr>
            <p:spPr>
              <a:xfrm>
                <a:off x="1217386" y="5461003"/>
                <a:ext cx="4366726" cy="1204561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3E30E2-C1EE-4954-AD27-24224AF6E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86" y="5461003"/>
                <a:ext cx="4366726" cy="12045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DD4F72-A0C7-4CB1-B80A-F06631731E41}"/>
                  </a:ext>
                </a:extLst>
              </p:cNvPr>
              <p:cNvSpPr txBox="1"/>
              <p:nvPr/>
            </p:nvSpPr>
            <p:spPr>
              <a:xfrm>
                <a:off x="1059179" y="516778"/>
                <a:ext cx="5269457" cy="36933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Missing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DD4F72-A0C7-4CB1-B80A-F06631731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79" y="516778"/>
                <a:ext cx="5269457" cy="369332"/>
              </a:xfrm>
              <a:prstGeom prst="rect">
                <a:avLst/>
              </a:prstGeom>
              <a:blipFill>
                <a:blip r:embed="rId8"/>
                <a:stretch>
                  <a:fillRect t="-6154" b="-20000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17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E:\Work\Manuscripts\First Author\xxxx_Bufe_ChannelMobilityExperiments\Figures\Run8_pre_scan20Uplift_2014-11-09-193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9384" b="4080"/>
          <a:stretch/>
        </p:blipFill>
        <p:spPr bwMode="auto">
          <a:xfrm rot="16200000">
            <a:off x="2667001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F1EF9D-0083-4AD2-BB85-27A60A352C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62D7C-F17F-4FFE-842A-117ED2262029}"/>
              </a:ext>
            </a:extLst>
          </p:cNvPr>
          <p:cNvSpPr txBox="1"/>
          <p:nvPr/>
        </p:nvSpPr>
        <p:spPr>
          <a:xfrm>
            <a:off x="9025728" y="5403369"/>
            <a:ext cx="2677886" cy="1054025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based on: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Bufe</a:t>
            </a:r>
            <a:r>
              <a:rPr lang="en-US" sz="1200" dirty="0">
                <a:solidFill>
                  <a:schemeClr val="bg1"/>
                </a:solidFill>
              </a:rPr>
              <a:t> et al., (2019), Controls on the lateral channel-migration rate of braided channel systems in coarse non-cohesive sediment. ESPL (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2FE792-FAAA-43E6-B3D2-EF1CE8C83C87}"/>
                  </a:ext>
                </a:extLst>
              </p:cNvPr>
              <p:cNvSpPr txBox="1"/>
              <p:nvPr/>
            </p:nvSpPr>
            <p:spPr>
              <a:xfrm>
                <a:off x="216541" y="423446"/>
                <a:ext cx="6404181" cy="576369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Key question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What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controls</a:t>
                </a:r>
                <a:r>
                  <a:rPr lang="en-US" sz="2400" dirty="0">
                    <a:solidFill>
                      <a:schemeClr val="bg1"/>
                    </a:solidFill>
                  </a:rPr>
                  <a:t> the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rate of lateral channel migration</a:t>
                </a:r>
                <a:r>
                  <a:rPr lang="en-US" sz="2400" dirty="0">
                    <a:solidFill>
                      <a:schemeClr val="bg1"/>
                    </a:solidFill>
                  </a:rPr>
                  <a:t> in alluvial channels?</a:t>
                </a:r>
              </a:p>
              <a:p>
                <a:r>
                  <a:rPr lang="en-US" sz="2400" b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Aim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sz="2400" u="sng" dirty="0">
                    <a:solidFill>
                      <a:schemeClr val="bg1"/>
                    </a:solidFill>
                  </a:rPr>
                  <a:t>Develop scaling </a:t>
                </a:r>
                <a:r>
                  <a:rPr lang="en-US" sz="2400" dirty="0">
                    <a:solidFill>
                      <a:schemeClr val="bg1"/>
                    </a:solidFill>
                  </a:rPr>
                  <a:t>between channel migration rates, the channel geometry and external boundary conditions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sz="2400" u="sng" dirty="0">
                    <a:solidFill>
                      <a:schemeClr val="bg1"/>
                    </a:solidFill>
                  </a:rPr>
                  <a:t>Test the scaling </a:t>
                </a:r>
                <a:r>
                  <a:rPr lang="en-US" sz="2400" dirty="0">
                    <a:solidFill>
                      <a:schemeClr val="bg1"/>
                    </a:solidFill>
                  </a:rPr>
                  <a:t>against existing field data</a:t>
                </a:r>
              </a:p>
              <a:p>
                <a:r>
                  <a:rPr lang="en-US" sz="2400" b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Main finding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Direct controls on migration rates,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bg1"/>
                    </a:solidFill>
                  </a:rPr>
                  <a:t>Strong influence of channel bank height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bg1"/>
                    </a:solidFill>
                  </a:rPr>
                  <a:t>Strong influence of water discharge,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sz="2400" i="1" baseline="-25000" dirty="0">
                  <a:solidFill>
                    <a:schemeClr val="bg1"/>
                  </a:solidFill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bg1"/>
                    </a:solidFill>
                  </a:rPr>
                  <a:t>Weak influence of sediment discharge,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0.9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±0.2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0.1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±0.2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2FE792-FAAA-43E6-B3D2-EF1CE8C83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41" y="423446"/>
                <a:ext cx="6404181" cy="5763694"/>
              </a:xfrm>
              <a:prstGeom prst="rect">
                <a:avLst/>
              </a:prstGeom>
              <a:blipFill>
                <a:blip r:embed="rId5"/>
                <a:stretch>
                  <a:fillRect l="-1425" t="-738"/>
                </a:stretch>
              </a:blip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E89CBBC-A17E-4E57-AC45-F1C690994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7262" y="1370163"/>
            <a:ext cx="5077859" cy="37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1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48FDDD5C-498D-4B5B-9691-56EEA075D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7"/>
          <a:stretch/>
        </p:blipFill>
        <p:spPr bwMode="auto">
          <a:xfrm>
            <a:off x="187341" y="502655"/>
            <a:ext cx="6082829" cy="43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4" y="3254"/>
            <a:ext cx="9143999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Application to the field?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F037CE-19F5-4CA3-894A-81A860C43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b="4295"/>
          <a:stretch/>
        </p:blipFill>
        <p:spPr bwMode="auto">
          <a:xfrm>
            <a:off x="6463111" y="3833599"/>
            <a:ext cx="5735242" cy="3021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91E99-390F-492E-AC56-21354CF0E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11" y="564001"/>
            <a:ext cx="5728889" cy="428961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C1A08CC-2D62-4B76-8481-86635655CD28}"/>
                  </a:ext>
                </a:extLst>
              </p:cNvPr>
              <p:cNvSpPr/>
              <p:nvPr/>
            </p:nvSpPr>
            <p:spPr>
              <a:xfrm>
                <a:off x="1712824" y="1025666"/>
                <a:ext cx="1903180" cy="46166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C1A08CC-2D62-4B76-8481-86635655C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824" y="1025666"/>
                <a:ext cx="1903180" cy="461665"/>
              </a:xfrm>
              <a:prstGeom prst="rect">
                <a:avLst/>
              </a:prstGeom>
              <a:blipFill>
                <a:blip r:embed="rId6"/>
                <a:stretch>
                  <a:fillRect b="-8642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3FF9BAC-2B13-442D-81B5-48859CD1C964}"/>
              </a:ext>
            </a:extLst>
          </p:cNvPr>
          <p:cNvSpPr txBox="1"/>
          <p:nvPr/>
        </p:nvSpPr>
        <p:spPr>
          <a:xfrm>
            <a:off x="1594924" y="3755159"/>
            <a:ext cx="27484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Constantine et al., (2014), Nat. </a:t>
            </a:r>
            <a:r>
              <a:rPr lang="en-US" sz="1200" dirty="0" err="1"/>
              <a:t>Geosci</a:t>
            </a:r>
            <a:r>
              <a:rPr lang="en-US" sz="1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F0EC48-0C25-4DD3-813A-92EE812D67EB}"/>
                  </a:ext>
                </a:extLst>
              </p:cNvPr>
              <p:cNvSpPr/>
              <p:nvPr/>
            </p:nvSpPr>
            <p:spPr>
              <a:xfrm>
                <a:off x="1432641" y="5453746"/>
                <a:ext cx="4366726" cy="1204561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±0.2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F0EC48-0C25-4DD3-813A-92EE812D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41" y="5453746"/>
                <a:ext cx="4366726" cy="1204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0CE08B-C5FB-4160-AEBB-859732D789B9}"/>
                  </a:ext>
                </a:extLst>
              </p:cNvPr>
              <p:cNvSpPr txBox="1"/>
              <p:nvPr/>
            </p:nvSpPr>
            <p:spPr>
              <a:xfrm>
                <a:off x="1432641" y="516778"/>
                <a:ext cx="4663359" cy="36933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Missing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0CE08B-C5FB-4160-AEBB-859732D78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41" y="516778"/>
                <a:ext cx="4663359" cy="369332"/>
              </a:xfrm>
              <a:prstGeom prst="rect">
                <a:avLst/>
              </a:prstGeom>
              <a:blipFill>
                <a:blip r:embed="rId8"/>
                <a:stretch>
                  <a:fillRect t="-6154" b="-20000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853A935-8993-4FB0-AD31-C02FF85C852A}"/>
              </a:ext>
            </a:extLst>
          </p:cNvPr>
          <p:cNvSpPr txBox="1"/>
          <p:nvPr/>
        </p:nvSpPr>
        <p:spPr>
          <a:xfrm>
            <a:off x="743441" y="4520350"/>
            <a:ext cx="562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Suspended Sediment flux per channel width (Mt yr</a:t>
            </a:r>
            <a:r>
              <a:rPr lang="en-US" baseline="30000" dirty="0"/>
              <a:t>-1</a:t>
            </a:r>
            <a:r>
              <a:rPr lang="en-US" dirty="0"/>
              <a:t> 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9654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E:\Work\Manuscripts\First Author\xxxx_Bufe_ChannelMobilityExperiments\Figures\Run8_pre_scan20Uplift_2014-11-09-193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9384" b="4080"/>
          <a:stretch/>
        </p:blipFill>
        <p:spPr bwMode="auto">
          <a:xfrm rot="16200000">
            <a:off x="2667001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F1EF9D-0083-4AD2-BB85-27A60A352C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999E4-5CAA-436B-B7EB-F2A954A6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431" y="131731"/>
            <a:ext cx="5077859" cy="3717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2EED56-1B10-434B-A587-0B226C85AB2D}"/>
                  </a:ext>
                </a:extLst>
              </p:cNvPr>
              <p:cNvSpPr txBox="1"/>
              <p:nvPr/>
            </p:nvSpPr>
            <p:spPr>
              <a:xfrm>
                <a:off x="216541" y="423446"/>
                <a:ext cx="6404181" cy="576369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Key question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What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controls</a:t>
                </a:r>
                <a:r>
                  <a:rPr lang="en-US" sz="2400" dirty="0">
                    <a:solidFill>
                      <a:schemeClr val="bg1"/>
                    </a:solidFill>
                  </a:rPr>
                  <a:t> the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rate of lateral channel migration</a:t>
                </a:r>
                <a:r>
                  <a:rPr lang="en-US" sz="2400" dirty="0">
                    <a:solidFill>
                      <a:schemeClr val="bg1"/>
                    </a:solidFill>
                  </a:rPr>
                  <a:t> in alluvial channels?</a:t>
                </a:r>
              </a:p>
              <a:p>
                <a:r>
                  <a:rPr lang="en-US" sz="2400" b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Aim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sz="2400" u="sng" dirty="0">
                    <a:solidFill>
                      <a:schemeClr val="bg1"/>
                    </a:solidFill>
                  </a:rPr>
                  <a:t>Develop scaling </a:t>
                </a:r>
                <a:r>
                  <a:rPr lang="en-US" sz="2400" dirty="0">
                    <a:solidFill>
                      <a:schemeClr val="bg1"/>
                    </a:solidFill>
                  </a:rPr>
                  <a:t>between channel migration rates, the channel geometry and external boundary conditions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sz="2400" u="sng" dirty="0">
                    <a:solidFill>
                      <a:schemeClr val="bg1"/>
                    </a:solidFill>
                  </a:rPr>
                  <a:t>Test the scaling </a:t>
                </a:r>
                <a:r>
                  <a:rPr lang="en-US" sz="2400" dirty="0">
                    <a:solidFill>
                      <a:schemeClr val="bg1"/>
                    </a:solidFill>
                  </a:rPr>
                  <a:t>against existing field data</a:t>
                </a:r>
              </a:p>
              <a:p>
                <a:r>
                  <a:rPr lang="en-US" sz="2400" b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Main finding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Direct controls on migration rates,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bg1"/>
                    </a:solidFill>
                  </a:rPr>
                  <a:t>Strong influence of channel-bank height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bg1"/>
                    </a:solidFill>
                  </a:rPr>
                  <a:t>Strong influence of water discharge,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sz="2400" i="1" baseline="-25000" dirty="0">
                  <a:solidFill>
                    <a:schemeClr val="bg1"/>
                  </a:solidFill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bg1"/>
                    </a:solidFill>
                  </a:rPr>
                  <a:t>Weak influence of sediment discharge,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0.9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±0.2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0.1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±0.2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sub>
                            </m:s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2EED56-1B10-434B-A587-0B226C85A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41" y="423446"/>
                <a:ext cx="6404181" cy="5763694"/>
              </a:xfrm>
              <a:prstGeom prst="rect">
                <a:avLst/>
              </a:prstGeom>
              <a:blipFill>
                <a:blip r:embed="rId6"/>
                <a:stretch>
                  <a:fillRect l="-1425" t="-738"/>
                </a:stretch>
              </a:blip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F09A461-0B76-4F02-98F5-F16C6659FB81}"/>
              </a:ext>
            </a:extLst>
          </p:cNvPr>
          <p:cNvSpPr txBox="1"/>
          <p:nvPr/>
        </p:nvSpPr>
        <p:spPr>
          <a:xfrm>
            <a:off x="6780767" y="3988878"/>
            <a:ext cx="5328941" cy="2816156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References: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/>
                </a:solidFill>
              </a:rPr>
              <a:t>Bufe</a:t>
            </a:r>
            <a:r>
              <a:rPr lang="en-US" sz="1100" dirty="0">
                <a:solidFill>
                  <a:schemeClr val="bg1"/>
                </a:solidFill>
              </a:rPr>
              <a:t>, A., J. M. </a:t>
            </a:r>
            <a:r>
              <a:rPr lang="en-US" sz="1100" dirty="0" err="1">
                <a:solidFill>
                  <a:schemeClr val="bg1"/>
                </a:solidFill>
              </a:rPr>
              <a:t>Turowski</a:t>
            </a:r>
            <a:r>
              <a:rPr lang="en-US" sz="1100" dirty="0">
                <a:solidFill>
                  <a:schemeClr val="bg1"/>
                </a:solidFill>
              </a:rPr>
              <a:t>, D. W. Burbank, C. Paola, A. D. </a:t>
            </a:r>
            <a:r>
              <a:rPr lang="en-US" sz="1100" dirty="0" err="1">
                <a:solidFill>
                  <a:schemeClr val="bg1"/>
                </a:solidFill>
              </a:rPr>
              <a:t>Wickert</a:t>
            </a:r>
            <a:r>
              <a:rPr lang="en-US" sz="1100" dirty="0">
                <a:solidFill>
                  <a:schemeClr val="bg1"/>
                </a:solidFill>
              </a:rPr>
              <a:t>, and S. </a:t>
            </a:r>
            <a:r>
              <a:rPr lang="en-US" sz="1100" dirty="0" err="1">
                <a:solidFill>
                  <a:schemeClr val="bg1"/>
                </a:solidFill>
              </a:rPr>
              <a:t>Tofelde</a:t>
            </a:r>
            <a:r>
              <a:rPr lang="en-US" sz="1100" dirty="0">
                <a:solidFill>
                  <a:schemeClr val="bg1"/>
                </a:solidFill>
              </a:rPr>
              <a:t> (2019), Controls on the lateral channel-migration rate of braided channel systems in coarse non-cohesive sediment, </a:t>
            </a:r>
            <a:r>
              <a:rPr lang="en-US" sz="1100" i="1" dirty="0">
                <a:solidFill>
                  <a:schemeClr val="bg1"/>
                </a:solidFill>
              </a:rPr>
              <a:t>Earth Surf. Proc. Land.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i="1" dirty="0">
                <a:solidFill>
                  <a:schemeClr val="bg1"/>
                </a:solidFill>
              </a:rPr>
              <a:t>44</a:t>
            </a:r>
            <a:r>
              <a:rPr lang="en-US" sz="1100" dirty="0">
                <a:solidFill>
                  <a:schemeClr val="bg1"/>
                </a:solidFill>
              </a:rPr>
              <a:t>(14), 2823-2836, doi:10.1002/esp.4710.</a:t>
            </a:r>
            <a:endParaRPr lang="en-GB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Constantine, J. A., T. Dunne, J. Ahmed, C. </a:t>
            </a:r>
            <a:r>
              <a:rPr lang="en-US" sz="1100" dirty="0" err="1">
                <a:solidFill>
                  <a:schemeClr val="bg1"/>
                </a:solidFill>
              </a:rPr>
              <a:t>Legleiter</a:t>
            </a:r>
            <a:r>
              <a:rPr lang="en-US" sz="1100" dirty="0">
                <a:solidFill>
                  <a:schemeClr val="bg1"/>
                </a:solidFill>
              </a:rPr>
              <a:t>, and E. D. Lazarus (2014), Sediment supply as a driver of river meandering and floodplain evolution in the Amazon Basin, </a:t>
            </a:r>
            <a:r>
              <a:rPr lang="en-US" sz="1100" i="1" dirty="0">
                <a:solidFill>
                  <a:schemeClr val="bg1"/>
                </a:solidFill>
              </a:rPr>
              <a:t>Nat. </a:t>
            </a:r>
            <a:r>
              <a:rPr lang="en-US" sz="1100" i="1" dirty="0" err="1">
                <a:solidFill>
                  <a:schemeClr val="bg1"/>
                </a:solidFill>
              </a:rPr>
              <a:t>Geosci</a:t>
            </a:r>
            <a:r>
              <a:rPr lang="en-US" sz="1100" i="1" dirty="0">
                <a:solidFill>
                  <a:schemeClr val="bg1"/>
                </a:solidFill>
              </a:rPr>
              <a:t>.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i="1" dirty="0">
                <a:solidFill>
                  <a:schemeClr val="bg1"/>
                </a:solidFill>
              </a:rPr>
              <a:t>7</a:t>
            </a:r>
            <a:r>
              <a:rPr lang="en-US" sz="1100" dirty="0">
                <a:solidFill>
                  <a:schemeClr val="bg1"/>
                </a:solidFill>
              </a:rPr>
              <a:t>(12), 899-903, doi:10.1038/ngeo2282.</a:t>
            </a:r>
            <a:endParaRPr lang="en-GB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/>
                </a:solidFill>
              </a:rPr>
              <a:t>Ganti</a:t>
            </a:r>
            <a:r>
              <a:rPr lang="en-US" sz="1100" dirty="0">
                <a:solidFill>
                  <a:schemeClr val="bg1"/>
                </a:solidFill>
              </a:rPr>
              <a:t>, V., A. J. Chadwick, H. J. </a:t>
            </a:r>
            <a:r>
              <a:rPr lang="en-US" sz="1100" dirty="0" err="1">
                <a:solidFill>
                  <a:schemeClr val="bg1"/>
                </a:solidFill>
              </a:rPr>
              <a:t>Hassenruck-Gudipati</a:t>
            </a:r>
            <a:r>
              <a:rPr lang="en-US" sz="1100" dirty="0">
                <a:solidFill>
                  <a:schemeClr val="bg1"/>
                </a:solidFill>
              </a:rPr>
              <a:t>, and M. P. Lamb (2016), Avulsion cycles and their stratigraphic signature on an experimental backwater-controlled delta, </a:t>
            </a:r>
            <a:r>
              <a:rPr lang="en-US" sz="1100" i="1" dirty="0">
                <a:solidFill>
                  <a:schemeClr val="bg1"/>
                </a:solidFill>
              </a:rPr>
              <a:t>J. </a:t>
            </a:r>
            <a:r>
              <a:rPr lang="en-US" sz="1100" i="1" dirty="0" err="1">
                <a:solidFill>
                  <a:schemeClr val="bg1"/>
                </a:solidFill>
              </a:rPr>
              <a:t>Geophys</a:t>
            </a:r>
            <a:r>
              <a:rPr lang="en-US" sz="1100" i="1" dirty="0">
                <a:solidFill>
                  <a:schemeClr val="bg1"/>
                </a:solidFill>
              </a:rPr>
              <a:t>. Res.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i="1" dirty="0">
                <a:solidFill>
                  <a:schemeClr val="bg1"/>
                </a:solidFill>
              </a:rPr>
              <a:t>121</a:t>
            </a:r>
            <a:r>
              <a:rPr lang="en-US" sz="1100" dirty="0">
                <a:solidFill>
                  <a:schemeClr val="bg1"/>
                </a:solidFill>
              </a:rPr>
              <a:t>(9), 1651-1675, doi:10.1002/2016JF003915.</a:t>
            </a:r>
            <a:endParaRPr lang="en-GB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/>
                </a:solidFill>
              </a:rPr>
              <a:t>Hickin</a:t>
            </a:r>
            <a:r>
              <a:rPr lang="en-US" sz="1100" dirty="0">
                <a:solidFill>
                  <a:schemeClr val="bg1"/>
                </a:solidFill>
              </a:rPr>
              <a:t>, E. J., and G. C. Nanson (1984), Lateral Migration Rates of River Bends, </a:t>
            </a:r>
            <a:r>
              <a:rPr lang="en-US" sz="1100" i="1" dirty="0">
                <a:solidFill>
                  <a:schemeClr val="bg1"/>
                </a:solidFill>
              </a:rPr>
              <a:t>J. </a:t>
            </a:r>
            <a:r>
              <a:rPr lang="en-US" sz="1100" i="1" dirty="0" err="1">
                <a:solidFill>
                  <a:schemeClr val="bg1"/>
                </a:solidFill>
              </a:rPr>
              <a:t>Hydrol</a:t>
            </a:r>
            <a:r>
              <a:rPr lang="en-US" sz="1100" i="1" dirty="0">
                <a:solidFill>
                  <a:schemeClr val="bg1"/>
                </a:solidFill>
              </a:rPr>
              <a:t>. Eng.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i="1" dirty="0">
                <a:solidFill>
                  <a:schemeClr val="bg1"/>
                </a:solidFill>
              </a:rPr>
              <a:t>110</a:t>
            </a:r>
            <a:r>
              <a:rPr lang="en-US" sz="1100" dirty="0">
                <a:solidFill>
                  <a:schemeClr val="bg1"/>
                </a:solidFill>
              </a:rPr>
              <a:t>(11), 1557-1567, doi:doi:10.1061/(ASCE)0733-9429(1984)110:11(1557).</a:t>
            </a:r>
            <a:endParaRPr lang="en-GB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Malatesta, L. C., J. P. </a:t>
            </a:r>
            <a:r>
              <a:rPr lang="en-GB" sz="1100" dirty="0" err="1">
                <a:solidFill>
                  <a:schemeClr val="bg1"/>
                </a:solidFill>
              </a:rPr>
              <a:t>Prancevic</a:t>
            </a:r>
            <a:r>
              <a:rPr lang="en-GB" sz="1100" dirty="0">
                <a:solidFill>
                  <a:schemeClr val="bg1"/>
                </a:solidFill>
              </a:rPr>
              <a:t>, and J.-P. </a:t>
            </a:r>
            <a:r>
              <a:rPr lang="en-GB" sz="1100" dirty="0" err="1">
                <a:solidFill>
                  <a:schemeClr val="bg1"/>
                </a:solidFill>
              </a:rPr>
              <a:t>Avouac</a:t>
            </a:r>
            <a:r>
              <a:rPr lang="en-GB" sz="1100" dirty="0">
                <a:solidFill>
                  <a:schemeClr val="bg1"/>
                </a:solidFill>
              </a:rPr>
              <a:t> (2017), Autogenic entrenchment patterns and terraces due to coupling with lateral erosion in incising alluvial channels, </a:t>
            </a:r>
            <a:r>
              <a:rPr lang="en-GB" sz="1100" i="1" dirty="0">
                <a:solidFill>
                  <a:schemeClr val="bg1"/>
                </a:solidFill>
              </a:rPr>
              <a:t>J. </a:t>
            </a:r>
            <a:r>
              <a:rPr lang="en-GB" sz="1100" i="1" dirty="0" err="1">
                <a:solidFill>
                  <a:schemeClr val="bg1"/>
                </a:solidFill>
              </a:rPr>
              <a:t>Geophys</a:t>
            </a:r>
            <a:r>
              <a:rPr lang="en-GB" sz="1100" i="1" dirty="0">
                <a:solidFill>
                  <a:schemeClr val="bg1"/>
                </a:solidFill>
              </a:rPr>
              <a:t>. Res.</a:t>
            </a:r>
            <a:r>
              <a:rPr lang="en-GB" sz="1100" dirty="0">
                <a:solidFill>
                  <a:schemeClr val="bg1"/>
                </a:solidFill>
              </a:rPr>
              <a:t>, </a:t>
            </a:r>
            <a:r>
              <a:rPr lang="en-GB" sz="1100" i="1" dirty="0">
                <a:solidFill>
                  <a:schemeClr val="bg1"/>
                </a:solidFill>
              </a:rPr>
              <a:t>122</a:t>
            </a:r>
            <a:r>
              <a:rPr lang="en-GB" sz="1100" dirty="0">
                <a:solidFill>
                  <a:schemeClr val="bg1"/>
                </a:solidFill>
              </a:rPr>
              <a:t>(1), 335–355, doi:10.1002/2015JF003797.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6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>
          <a:xfrm>
            <a:off x="1524002" y="3252"/>
            <a:ext cx="9143999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Two types of channel movement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8B293D-7009-47CF-B212-899668D9B14E}"/>
              </a:ext>
            </a:extLst>
          </p:cNvPr>
          <p:cNvSpPr txBox="1"/>
          <p:nvPr/>
        </p:nvSpPr>
        <p:spPr>
          <a:xfrm>
            <a:off x="5967103" y="726950"/>
            <a:ext cx="62248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Migration (gradual)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Dominant in bypass systems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DD09686-742A-4181-9964-2290F756D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3"/>
          <a:stretch/>
        </p:blipFill>
        <p:spPr>
          <a:xfrm>
            <a:off x="6069163" y="1810305"/>
            <a:ext cx="5969564" cy="331473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BB60C03-0F0A-4278-9266-E6317718E53B}"/>
              </a:ext>
            </a:extLst>
          </p:cNvPr>
          <p:cNvGrpSpPr/>
          <p:nvPr/>
        </p:nvGrpSpPr>
        <p:grpSpPr>
          <a:xfrm>
            <a:off x="75180" y="1463541"/>
            <a:ext cx="5434013" cy="4667510"/>
            <a:chOff x="-1" y="1559875"/>
            <a:chExt cx="4297332" cy="369116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FCE1DF2-D36E-475E-A675-C93CB5DE5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618"/>
            <a:stretch/>
          </p:blipFill>
          <p:spPr>
            <a:xfrm>
              <a:off x="93354" y="1573317"/>
              <a:ext cx="4203977" cy="164692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7FBE4D5-BFC8-423F-BF2F-ECAD1159F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799"/>
            <a:stretch/>
          </p:blipFill>
          <p:spPr>
            <a:xfrm>
              <a:off x="-1" y="3637761"/>
              <a:ext cx="4294413" cy="161094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30FB82-ADB9-4AC3-B726-1066C160817D}"/>
                </a:ext>
              </a:extLst>
            </p:cNvPr>
            <p:cNvSpPr/>
            <p:nvPr/>
          </p:nvSpPr>
          <p:spPr>
            <a:xfrm>
              <a:off x="193403" y="1573317"/>
              <a:ext cx="1157288" cy="331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D40F51-999E-4E8B-8DD7-376085AD769A}"/>
                </a:ext>
              </a:extLst>
            </p:cNvPr>
            <p:cNvSpPr/>
            <p:nvPr/>
          </p:nvSpPr>
          <p:spPr>
            <a:xfrm>
              <a:off x="2487388" y="1559875"/>
              <a:ext cx="1398812" cy="331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21F9E91-11EC-4523-9D8B-D756C3C4EDF6}"/>
                </a:ext>
              </a:extLst>
            </p:cNvPr>
            <p:cNvSpPr/>
            <p:nvPr/>
          </p:nvSpPr>
          <p:spPr>
            <a:xfrm>
              <a:off x="100974" y="4917022"/>
              <a:ext cx="1575426" cy="331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4DC137-1B28-4649-BAD2-9F48846B1974}"/>
                </a:ext>
              </a:extLst>
            </p:cNvPr>
            <p:cNvSpPr/>
            <p:nvPr/>
          </p:nvSpPr>
          <p:spPr>
            <a:xfrm>
              <a:off x="2307408" y="4919357"/>
              <a:ext cx="1987003" cy="331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C692679-4A0E-485E-B9FA-F78063C9FB65}"/>
                </a:ext>
              </a:extLst>
            </p:cNvPr>
            <p:cNvSpPr/>
            <p:nvPr/>
          </p:nvSpPr>
          <p:spPr>
            <a:xfrm>
              <a:off x="1371600" y="1927276"/>
              <a:ext cx="685800" cy="165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764389C-5857-4211-AE75-A82051D2F72F}"/>
                </a:ext>
              </a:extLst>
            </p:cNvPr>
            <p:cNvSpPr/>
            <p:nvPr/>
          </p:nvSpPr>
          <p:spPr>
            <a:xfrm>
              <a:off x="1621608" y="2203078"/>
              <a:ext cx="664392" cy="387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96892D03-6C06-4123-8974-2141A6D8B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184316"/>
              <a:ext cx="721221" cy="28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A24C8A0E-51FA-45C6-AA93-01F68A760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" y="2743201"/>
              <a:ext cx="533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EFF4DD8E-DFF7-447F-94C6-D9D5CCA8D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680" y="2667000"/>
              <a:ext cx="608919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D1147DFE-A360-450A-8766-5AFBF9D1C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599" y="2255044"/>
              <a:ext cx="533401" cy="25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2C3586C7-1F85-4B95-8E56-B6CFF4B2A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140" y="4479926"/>
              <a:ext cx="519818" cy="27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E248B741-7BA9-4065-B28E-3A3996796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81" y="4447030"/>
              <a:ext cx="519818" cy="27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50EB9ADA-64A6-4E88-847C-220BE0B2A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" y="3810000"/>
              <a:ext cx="3651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6D0F2212-360D-4903-B88D-9C6CA3F5E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84" y="3756025"/>
              <a:ext cx="3651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168CE23F-4308-4DBB-B8BD-93182E841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97" y="4371288"/>
              <a:ext cx="103000" cy="143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F02F996-5FD9-4BD3-B19F-3A91681AA2F4}"/>
              </a:ext>
            </a:extLst>
          </p:cNvPr>
          <p:cNvSpPr txBox="1"/>
          <p:nvPr/>
        </p:nvSpPr>
        <p:spPr>
          <a:xfrm>
            <a:off x="0" y="726949"/>
            <a:ext cx="59671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Avulsions (abrupt)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Dominant in rapidly aggrading systems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361F7F-88E3-4419-B798-A23C2A2F852C}"/>
              </a:ext>
            </a:extLst>
          </p:cNvPr>
          <p:cNvCxnSpPr>
            <a:cxnSpLocks/>
          </p:cNvCxnSpPr>
          <p:nvPr/>
        </p:nvCxnSpPr>
        <p:spPr>
          <a:xfrm>
            <a:off x="2243181" y="2589986"/>
            <a:ext cx="9633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2EE4693-CA42-43DA-885A-B6BBEAF0A737}"/>
              </a:ext>
            </a:extLst>
          </p:cNvPr>
          <p:cNvCxnSpPr>
            <a:cxnSpLocks/>
          </p:cNvCxnSpPr>
          <p:nvPr/>
        </p:nvCxnSpPr>
        <p:spPr>
          <a:xfrm flipH="1">
            <a:off x="1949655" y="3124159"/>
            <a:ext cx="1188402" cy="8381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0D5DD0F-AB11-43F8-B1D8-A12031525B5A}"/>
              </a:ext>
            </a:extLst>
          </p:cNvPr>
          <p:cNvCxnSpPr>
            <a:cxnSpLocks/>
          </p:cNvCxnSpPr>
          <p:nvPr/>
        </p:nvCxnSpPr>
        <p:spPr>
          <a:xfrm>
            <a:off x="2125718" y="4713912"/>
            <a:ext cx="9633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2F792B5-7BE2-447D-AA0F-1A964F42FC93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8F8EA0A-FA83-4F9B-8C69-EEFD1832818D}"/>
              </a:ext>
            </a:extLst>
          </p:cNvPr>
          <p:cNvSpPr txBox="1"/>
          <p:nvPr/>
        </p:nvSpPr>
        <p:spPr>
          <a:xfrm>
            <a:off x="286473" y="6533644"/>
            <a:ext cx="24384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Ganti</a:t>
            </a:r>
            <a:r>
              <a:rPr lang="en-US" sz="1200" dirty="0"/>
              <a:t> et al., (2016), JGR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A81B41-BA6D-470E-8A34-285BEDA8257F}"/>
              </a:ext>
            </a:extLst>
          </p:cNvPr>
          <p:cNvSpPr txBox="1"/>
          <p:nvPr/>
        </p:nvSpPr>
        <p:spPr>
          <a:xfrm>
            <a:off x="5994690" y="5333457"/>
            <a:ext cx="6044037" cy="1200329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Focus 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Sediment bypass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Systems dominated by migration</a:t>
            </a:r>
          </a:p>
        </p:txBody>
      </p:sp>
    </p:spTree>
    <p:extLst>
      <p:ext uri="{BB962C8B-B14F-4D97-AF65-F5344CB8AC3E}">
        <p14:creationId xmlns:p14="http://schemas.microsoft.com/office/powerpoint/2010/main" val="157792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>
            <a:extLst>
              <a:ext uri="{FF2B5EF4-FFF2-40B4-BE49-F238E27FC236}">
                <a16:creationId xmlns:a16="http://schemas.microsoft.com/office/drawing/2014/main" id="{A542989E-47D2-4DF6-8DAE-CF25FC80D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0"/>
          <a:stretch/>
        </p:blipFill>
        <p:spPr bwMode="auto">
          <a:xfrm>
            <a:off x="5320937" y="2618107"/>
            <a:ext cx="5969684" cy="418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1B8CB3-EA49-45A4-B718-BA1C95C0B05A}"/>
              </a:ext>
            </a:extLst>
          </p:cNvPr>
          <p:cNvGrpSpPr/>
          <p:nvPr/>
        </p:nvGrpSpPr>
        <p:grpSpPr>
          <a:xfrm>
            <a:off x="7223347" y="501935"/>
            <a:ext cx="4950836" cy="3181073"/>
            <a:chOff x="7223347" y="501935"/>
            <a:chExt cx="4950836" cy="31810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FF92CC-3A41-4E68-8F7F-EF888FC45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16" t="53060" r="5011" b="5893"/>
            <a:stretch/>
          </p:blipFill>
          <p:spPr>
            <a:xfrm>
              <a:off x="7223347" y="501935"/>
              <a:ext cx="4950836" cy="318107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DBD944-FE6B-4371-BCC0-0B5477AA9BAF}"/>
                </a:ext>
              </a:extLst>
            </p:cNvPr>
            <p:cNvSpPr/>
            <p:nvPr/>
          </p:nvSpPr>
          <p:spPr>
            <a:xfrm>
              <a:off x="7315200" y="3062514"/>
              <a:ext cx="406400" cy="464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DD1F549-15FF-422C-B411-225583053516}"/>
              </a:ext>
            </a:extLst>
          </p:cNvPr>
          <p:cNvSpPr txBox="1">
            <a:spLocks/>
          </p:cNvSpPr>
          <p:nvPr/>
        </p:nvSpPr>
        <p:spPr>
          <a:xfrm>
            <a:off x="1524002" y="3252"/>
            <a:ext cx="9143999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Controls on lateral channel migration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06B0E-F53C-4762-AE84-C4FC9B5887D3}"/>
              </a:ext>
            </a:extLst>
          </p:cNvPr>
          <p:cNvSpPr txBox="1"/>
          <p:nvPr/>
        </p:nvSpPr>
        <p:spPr>
          <a:xfrm>
            <a:off x="453252" y="526241"/>
            <a:ext cx="660612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Hypothesized controls on channel migration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discharge (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w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Sediment discharge (</a:t>
            </a:r>
            <a:r>
              <a:rPr lang="en-US" sz="2400" i="1" dirty="0"/>
              <a:t>Q</a:t>
            </a:r>
            <a:r>
              <a:rPr lang="en-US" sz="2400" i="1" baseline="-25000" dirty="0"/>
              <a:t>s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 height (</a:t>
            </a:r>
            <a:r>
              <a:rPr lang="en-US" sz="2400" i="1" dirty="0"/>
              <a:t>H</a:t>
            </a:r>
            <a:r>
              <a:rPr lang="en-US" sz="2400" i="1" baseline="-25000" dirty="0"/>
              <a:t>b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(Bank cohesion (</a:t>
            </a:r>
            <a:r>
              <a:rPr lang="el-GR" sz="2400" i="1" dirty="0"/>
              <a:t>τ</a:t>
            </a:r>
            <a:r>
              <a:rPr lang="en-US" sz="2400" i="1" baseline="-25000" dirty="0"/>
              <a:t>w</a:t>
            </a:r>
            <a:r>
              <a:rPr lang="en-US" sz="2400" dirty="0"/>
              <a:t>) – not addressed here)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F5C2A-BEE7-4753-83E3-4094DDC4BF07}"/>
              </a:ext>
            </a:extLst>
          </p:cNvPr>
          <p:cNvSpPr txBox="1"/>
          <p:nvPr/>
        </p:nvSpPr>
        <p:spPr>
          <a:xfrm>
            <a:off x="9988880" y="501936"/>
            <a:ext cx="20213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Malatesta et al., (2017), JGR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9C974-6E2B-4686-B86F-DB3D3FB33F8E}"/>
              </a:ext>
            </a:extLst>
          </p:cNvPr>
          <p:cNvSpPr txBox="1"/>
          <p:nvPr/>
        </p:nvSpPr>
        <p:spPr>
          <a:xfrm>
            <a:off x="6704966" y="5761419"/>
            <a:ext cx="2566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Constantine et al., (2014), Nat. </a:t>
            </a:r>
            <a:r>
              <a:rPr lang="en-US" sz="1200" dirty="0" err="1"/>
              <a:t>Geosci</a:t>
            </a:r>
            <a:r>
              <a:rPr lang="en-US" sz="12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8D3C8-71C2-4386-92AA-986C7446DFB0}"/>
              </a:ext>
            </a:extLst>
          </p:cNvPr>
          <p:cNvSpPr txBox="1"/>
          <p:nvPr/>
        </p:nvSpPr>
        <p:spPr>
          <a:xfrm>
            <a:off x="2920046" y="5761419"/>
            <a:ext cx="1856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Wickert</a:t>
            </a:r>
            <a:r>
              <a:rPr lang="en-US" sz="1200" dirty="0"/>
              <a:t> et al., (2013), JGR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A72A0-2CE0-43CD-8D5B-F7A8B72B1E8F}"/>
              </a:ext>
            </a:extLst>
          </p:cNvPr>
          <p:cNvSpPr txBox="1"/>
          <p:nvPr/>
        </p:nvSpPr>
        <p:spPr>
          <a:xfrm>
            <a:off x="6012000" y="6463118"/>
            <a:ext cx="562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Suspended Sediment flux per channel width (Mt yr</a:t>
            </a:r>
            <a:r>
              <a:rPr lang="en-US" baseline="30000" dirty="0"/>
              <a:t>-1</a:t>
            </a:r>
            <a:r>
              <a:rPr lang="en-US" dirty="0"/>
              <a:t> 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D95A3D9-02C2-4AC7-BFDE-E81C92D6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4" y="3205058"/>
            <a:ext cx="4925665" cy="325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A1A145-00D8-49F2-882C-4EF6FF898973}"/>
              </a:ext>
            </a:extLst>
          </p:cNvPr>
          <p:cNvSpPr txBox="1"/>
          <p:nvPr/>
        </p:nvSpPr>
        <p:spPr>
          <a:xfrm>
            <a:off x="3146911" y="5533334"/>
            <a:ext cx="2013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Hickin</a:t>
            </a:r>
            <a:r>
              <a:rPr lang="en-US" sz="1200" dirty="0"/>
              <a:t> &amp; Nanson (1984), JHE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BB063-0FFC-490E-A5A6-0C72BEFF302C}"/>
              </a:ext>
            </a:extLst>
          </p:cNvPr>
          <p:cNvSpPr txBox="1"/>
          <p:nvPr/>
        </p:nvSpPr>
        <p:spPr>
          <a:xfrm rot="16200000">
            <a:off x="-1476135" y="4420209"/>
            <a:ext cx="40658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Lateral migration rates (m</a:t>
            </a:r>
            <a:r>
              <a:rPr lang="en-US" sz="2400" baseline="30000" dirty="0"/>
              <a:t>2</a:t>
            </a:r>
            <a:r>
              <a:rPr lang="en-US" sz="2400" dirty="0"/>
              <a:t>/y)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C9E495-B0D7-4877-91E2-A3C92F938C83}"/>
              </a:ext>
            </a:extLst>
          </p:cNvPr>
          <p:cNvSpPr txBox="1"/>
          <p:nvPr/>
        </p:nvSpPr>
        <p:spPr>
          <a:xfrm>
            <a:off x="768379" y="6206542"/>
            <a:ext cx="4657697" cy="448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Stream power (~ 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w</a:t>
            </a:r>
            <a:r>
              <a:rPr lang="en-US" sz="2400" dirty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431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DD1F549-15FF-422C-B411-225583053516}"/>
              </a:ext>
            </a:extLst>
          </p:cNvPr>
          <p:cNvSpPr txBox="1">
            <a:spLocks/>
          </p:cNvSpPr>
          <p:nvPr/>
        </p:nvSpPr>
        <p:spPr>
          <a:xfrm>
            <a:off x="1524002" y="3252"/>
            <a:ext cx="9143999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Controls on lateral channel migration rate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A542989E-47D2-4DF6-8DAE-CF25FC80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379" y="2618107"/>
            <a:ext cx="10389242" cy="418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1B8CB3-EA49-45A4-B718-BA1C95C0B05A}"/>
              </a:ext>
            </a:extLst>
          </p:cNvPr>
          <p:cNvGrpSpPr/>
          <p:nvPr/>
        </p:nvGrpSpPr>
        <p:grpSpPr>
          <a:xfrm>
            <a:off x="7223347" y="501935"/>
            <a:ext cx="4950836" cy="3181073"/>
            <a:chOff x="7223347" y="501935"/>
            <a:chExt cx="4950836" cy="31810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FF92CC-3A41-4E68-8F7F-EF888FC45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16" t="53060" r="5011" b="5893"/>
            <a:stretch/>
          </p:blipFill>
          <p:spPr>
            <a:xfrm>
              <a:off x="7223347" y="501935"/>
              <a:ext cx="4950836" cy="318107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DBD944-FE6B-4371-BCC0-0B5477AA9BAF}"/>
                </a:ext>
              </a:extLst>
            </p:cNvPr>
            <p:cNvSpPr/>
            <p:nvPr/>
          </p:nvSpPr>
          <p:spPr>
            <a:xfrm>
              <a:off x="7315200" y="3062514"/>
              <a:ext cx="406400" cy="464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706B0E-F53C-4762-AE84-C4FC9B5887D3}"/>
              </a:ext>
            </a:extLst>
          </p:cNvPr>
          <p:cNvSpPr txBox="1"/>
          <p:nvPr/>
        </p:nvSpPr>
        <p:spPr>
          <a:xfrm>
            <a:off x="453252" y="526241"/>
            <a:ext cx="660612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Hypothesized controls on channel migration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discharge (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w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Sediment discharge (</a:t>
            </a:r>
            <a:r>
              <a:rPr lang="en-US" sz="2400" i="1" dirty="0"/>
              <a:t>Q</a:t>
            </a:r>
            <a:r>
              <a:rPr lang="en-US" sz="2400" i="1" baseline="-25000" dirty="0"/>
              <a:t>s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 height (</a:t>
            </a:r>
            <a:r>
              <a:rPr lang="en-US" sz="2400" i="1" dirty="0"/>
              <a:t>H</a:t>
            </a:r>
            <a:r>
              <a:rPr lang="en-US" sz="2400" i="1" baseline="-25000" dirty="0"/>
              <a:t>b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Bank cohesion (</a:t>
            </a:r>
            <a:r>
              <a:rPr lang="el-GR" sz="2400" i="1" dirty="0"/>
              <a:t>τ</a:t>
            </a:r>
            <a:r>
              <a:rPr lang="en-US" sz="2400" i="1" baseline="-25000" dirty="0"/>
              <a:t>w</a:t>
            </a:r>
            <a:r>
              <a:rPr lang="en-US" sz="2400" dirty="0"/>
              <a:t>) – not addressed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F5C2A-BEE7-4753-83E3-4094DDC4BF07}"/>
              </a:ext>
            </a:extLst>
          </p:cNvPr>
          <p:cNvSpPr txBox="1"/>
          <p:nvPr/>
        </p:nvSpPr>
        <p:spPr>
          <a:xfrm>
            <a:off x="9988880" y="501936"/>
            <a:ext cx="20213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Malatesta et al., (2017), JGR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8B0F9-BF0E-4F8E-BB38-AFC442090EF9}"/>
              </a:ext>
            </a:extLst>
          </p:cNvPr>
          <p:cNvSpPr txBox="1"/>
          <p:nvPr/>
        </p:nvSpPr>
        <p:spPr>
          <a:xfrm>
            <a:off x="6704966" y="5761419"/>
            <a:ext cx="2566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Constantine et al., (2014), Nat. </a:t>
            </a:r>
            <a:r>
              <a:rPr lang="en-US" sz="1200" dirty="0" err="1"/>
              <a:t>Geosci</a:t>
            </a:r>
            <a:r>
              <a:rPr lang="en-US" sz="12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E2D55B-1086-4E1E-86A2-EF0991130077}"/>
              </a:ext>
            </a:extLst>
          </p:cNvPr>
          <p:cNvSpPr txBox="1"/>
          <p:nvPr/>
        </p:nvSpPr>
        <p:spPr>
          <a:xfrm>
            <a:off x="2920046" y="5761419"/>
            <a:ext cx="1856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Wickert</a:t>
            </a:r>
            <a:r>
              <a:rPr lang="en-US" sz="1200" dirty="0"/>
              <a:t> et al., (2013), JGR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0F205-CD33-418E-B9C1-3357219B69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D243B-CBD8-49BB-AD4E-04DF746C5357}"/>
              </a:ext>
            </a:extLst>
          </p:cNvPr>
          <p:cNvSpPr txBox="1"/>
          <p:nvPr/>
        </p:nvSpPr>
        <p:spPr>
          <a:xfrm>
            <a:off x="289279" y="283625"/>
            <a:ext cx="6934068" cy="3046988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Challenges</a:t>
            </a:r>
          </a:p>
          <a:p>
            <a:r>
              <a:rPr lang="en-US" sz="2400" u="sng" dirty="0">
                <a:solidFill>
                  <a:schemeClr val="bg1"/>
                </a:solidFill>
              </a:rPr>
              <a:t>Co-variation of parameters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 example, water and sediment discharge affect channel geometry =&gt; difficult to unravel independent controls on migration rates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Absence of constraints on bank height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i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 many field and experimental datasets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4F747-EA02-4725-8B6D-D5A3B4A5D905}"/>
              </a:ext>
            </a:extLst>
          </p:cNvPr>
          <p:cNvSpPr txBox="1"/>
          <p:nvPr/>
        </p:nvSpPr>
        <p:spPr>
          <a:xfrm>
            <a:off x="3988436" y="3661918"/>
            <a:ext cx="8000047" cy="3046988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Experimental approach</a:t>
            </a:r>
          </a:p>
          <a:p>
            <a:r>
              <a:rPr lang="en-US" sz="2400" u="sng" dirty="0">
                <a:solidFill>
                  <a:schemeClr val="bg1"/>
                </a:solidFill>
              </a:rPr>
              <a:t>Part 1: Migration rates under constant boundary conditions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Isolates control of channel geometry.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Part 2: Migration rates under varying boundary conditions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With knowledge of (1), can isolate control of external boundary conditions.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Effects of water and sediment discharges and gran size.</a:t>
            </a:r>
          </a:p>
        </p:txBody>
      </p:sp>
    </p:spTree>
    <p:extLst>
      <p:ext uri="{BB962C8B-B14F-4D97-AF65-F5344CB8AC3E}">
        <p14:creationId xmlns:p14="http://schemas.microsoft.com/office/powerpoint/2010/main" val="290745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2" y="3252"/>
            <a:ext cx="9143999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Experimental setup</a:t>
            </a:r>
          </a:p>
        </p:txBody>
      </p:sp>
      <p:pic>
        <p:nvPicPr>
          <p:cNvPr id="2050" name="Picture 2" descr="E:\Work\Figures\AnalogueExperiment\Setup\ExperimentalSetup_wo_uplift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24" y="563998"/>
            <a:ext cx="7613889" cy="39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06B0E-F53C-4762-AE84-C4FC9B5887D3}"/>
              </a:ext>
            </a:extLst>
          </p:cNvPr>
          <p:cNvSpPr txBox="1"/>
          <p:nvPr/>
        </p:nvSpPr>
        <p:spPr>
          <a:xfrm>
            <a:off x="5897425" y="4825972"/>
            <a:ext cx="406883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Alluvial fan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Loose sand (D</a:t>
            </a:r>
            <a:r>
              <a:rPr lang="en-US" sz="2400" baseline="-25000" dirty="0"/>
              <a:t>50</a:t>
            </a:r>
            <a:r>
              <a:rPr lang="en-US" sz="2400" dirty="0"/>
              <a:t> = 0.52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Steady water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Steady sediment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Steady base level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6162DB-44F7-4BFA-BB8E-D64EAB7E1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2"/>
          <a:stretch/>
        </p:blipFill>
        <p:spPr bwMode="auto">
          <a:xfrm rot="5400000">
            <a:off x="-1001233" y="1708105"/>
            <a:ext cx="6212513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4ED04-8CFD-4C3D-80A2-5B0B5257F33B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</p:spTree>
    <p:extLst>
      <p:ext uri="{BB962C8B-B14F-4D97-AF65-F5344CB8AC3E}">
        <p14:creationId xmlns:p14="http://schemas.microsoft.com/office/powerpoint/2010/main" val="316700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Data analysis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98519" y="2088954"/>
            <a:ext cx="4829880" cy="4456734"/>
            <a:chOff x="4962525" y="2335213"/>
            <a:chExt cx="2965450" cy="2736346"/>
          </a:xfrm>
        </p:grpSpPr>
        <p:pic>
          <p:nvPicPr>
            <p:cNvPr id="11" name="Picture 3" descr="E:\Work\CoShoPre\2018.03 Zurich visit\picture and topography-0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94" b="59"/>
            <a:stretch/>
          </p:blipFill>
          <p:spPr bwMode="auto">
            <a:xfrm>
              <a:off x="4962525" y="4759325"/>
              <a:ext cx="2965450" cy="31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Work\CoShoPre\2018.03 Zurich visit\picture and topography-0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4962525" y="2335213"/>
              <a:ext cx="2965450" cy="245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1706B0E-F53C-4762-AE84-C4FC9B5887D3}"/>
              </a:ext>
            </a:extLst>
          </p:cNvPr>
          <p:cNvSpPr txBox="1"/>
          <p:nvPr/>
        </p:nvSpPr>
        <p:spPr>
          <a:xfrm>
            <a:off x="0" y="888625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/>
              <a:t>Overhead photographs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1-minute interval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Calculate average channel mobility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06B0E-F53C-4762-AE84-C4FC9B5887D3}"/>
              </a:ext>
            </a:extLst>
          </p:cNvPr>
          <p:cNvSpPr txBox="1"/>
          <p:nvPr/>
        </p:nvSpPr>
        <p:spPr>
          <a:xfrm>
            <a:off x="6096000" y="888625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/>
              <a:t>1 mm resolution topography without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1-hour intervals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Calculate channel geometry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7"/>
          <a:stretch/>
        </p:blipFill>
        <p:spPr bwMode="auto">
          <a:xfrm>
            <a:off x="160563" y="2488605"/>
            <a:ext cx="5582511" cy="35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DB1312-115D-46C7-A86C-FA2A814F1D58}"/>
              </a:ext>
            </a:extLst>
          </p:cNvPr>
          <p:cNvSpPr txBox="1"/>
          <p:nvPr/>
        </p:nvSpPr>
        <p:spPr>
          <a:xfrm>
            <a:off x="1523999" y="642980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(in review)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22F579-83E3-4369-AFDD-197D4782816F}"/>
              </a:ext>
            </a:extLst>
          </p:cNvPr>
          <p:cNvSpPr txBox="1"/>
          <p:nvPr/>
        </p:nvSpPr>
        <p:spPr>
          <a:xfrm>
            <a:off x="10464798" y="63824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</p:spTree>
    <p:extLst>
      <p:ext uri="{BB962C8B-B14F-4D97-AF65-F5344CB8AC3E}">
        <p14:creationId xmlns:p14="http://schemas.microsoft.com/office/powerpoint/2010/main" val="161247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/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Hypothesis</a:t>
                </a:r>
              </a:p>
              <a:p>
                <a:r>
                  <a:rPr lang="en-US" sz="2400" dirty="0"/>
                  <a:t>Volumetric reworking rate is </a:t>
                </a:r>
                <a:r>
                  <a:rPr lang="en-US" sz="2400" u="sng" dirty="0"/>
                  <a:t>constant for constant boundary conditions</a:t>
                </a:r>
                <a:r>
                  <a:rPr lang="en-US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Expectation</a:t>
                </a:r>
              </a:p>
              <a:p>
                <a:r>
                  <a:rPr lang="en-US" sz="2400" dirty="0"/>
                  <a:t>Inverse scaling of migration rate and bank height: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D02CE2-102B-456B-9242-601E40A5B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" y="821828"/>
                <a:ext cx="5486021" cy="3800849"/>
              </a:xfrm>
              <a:prstGeom prst="rect">
                <a:avLst/>
              </a:prstGeom>
              <a:blipFill>
                <a:blip r:embed="rId2"/>
                <a:stretch>
                  <a:fillRect l="-1778" t="-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E1A9D91-17A7-4642-84F2-B730DB47FFE9}"/>
              </a:ext>
            </a:extLst>
          </p:cNvPr>
          <p:cNvSpPr txBox="1"/>
          <p:nvPr/>
        </p:nvSpPr>
        <p:spPr>
          <a:xfrm>
            <a:off x="10464798" y="6533644"/>
            <a:ext cx="172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Bufe</a:t>
            </a:r>
            <a:r>
              <a:rPr lang="en-US" sz="1200" dirty="0"/>
              <a:t> et al., (2019), ESPL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FE472-7989-4496-A431-B83AA301F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273" y="821828"/>
            <a:ext cx="6236348" cy="56505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938A84-BA51-4F91-9EF5-184CF938D637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Part 1: Constant boundary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B2F9C-7825-4721-891D-D3F48C8CEB02}"/>
              </a:ext>
            </a:extLst>
          </p:cNvPr>
          <p:cNvSpPr txBox="1"/>
          <p:nvPr/>
        </p:nvSpPr>
        <p:spPr>
          <a:xfrm>
            <a:off x="144379" y="5133801"/>
            <a:ext cx="442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V</a:t>
            </a:r>
            <a:r>
              <a:rPr lang="en-US" sz="2400" dirty="0"/>
              <a:t> = volumetric reworking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L</a:t>
            </a:r>
            <a:r>
              <a:rPr lang="en-US" sz="2400" i="1" baseline="-25000" dirty="0" err="1"/>
              <a:t>c</a:t>
            </a:r>
            <a:r>
              <a:rPr lang="en-US" sz="2400" i="1" dirty="0"/>
              <a:t> </a:t>
            </a:r>
            <a:r>
              <a:rPr lang="en-US" sz="2400" dirty="0"/>
              <a:t>= Length of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H</a:t>
            </a:r>
            <a:r>
              <a:rPr lang="en-US" sz="2400" i="1" baseline="-25000" dirty="0"/>
              <a:t>b</a:t>
            </a:r>
            <a:r>
              <a:rPr lang="en-US" sz="2400" i="1" dirty="0"/>
              <a:t> </a:t>
            </a:r>
            <a:r>
              <a:rPr lang="en-US" sz="2400" dirty="0"/>
              <a:t>= Bank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</a:t>
            </a:r>
            <a:r>
              <a:rPr lang="en-US" sz="2400" i="1" baseline="-25000" dirty="0"/>
              <a:t>L</a:t>
            </a:r>
            <a:r>
              <a:rPr lang="en-US" sz="2400" i="1" dirty="0"/>
              <a:t> </a:t>
            </a:r>
            <a:r>
              <a:rPr lang="en-US" sz="2400" dirty="0"/>
              <a:t>= lateral migration rate</a:t>
            </a:r>
          </a:p>
        </p:txBody>
      </p:sp>
    </p:spTree>
    <p:extLst>
      <p:ext uri="{BB962C8B-B14F-4D97-AF65-F5344CB8AC3E}">
        <p14:creationId xmlns:p14="http://schemas.microsoft.com/office/powerpoint/2010/main" val="3872393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F41D7-48DF-4C94-9A22-36450C830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8" y="688217"/>
            <a:ext cx="2841672" cy="4423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1916D-5460-496B-BCF6-A845C5BBB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9" y="688217"/>
            <a:ext cx="2841672" cy="4423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0BCF3-98D6-4B44-82BE-6DAB5C378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8217"/>
            <a:ext cx="2841672" cy="4423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259442-1EDB-4A00-96CA-12FCAC61F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11" y="678250"/>
            <a:ext cx="2846588" cy="4431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AD0928-79E2-4C24-B030-B21B92C73F58}"/>
              </a:ext>
            </a:extLst>
          </p:cNvPr>
          <p:cNvSpPr/>
          <p:nvPr/>
        </p:nvSpPr>
        <p:spPr>
          <a:xfrm>
            <a:off x="431468" y="772841"/>
            <a:ext cx="324465" cy="3244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111F02-BF4D-4CCD-8FDB-EC52BCCF3933}"/>
              </a:ext>
            </a:extLst>
          </p:cNvPr>
          <p:cNvSpPr/>
          <p:nvPr/>
        </p:nvSpPr>
        <p:spPr>
          <a:xfrm>
            <a:off x="3338805" y="772842"/>
            <a:ext cx="324465" cy="3244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F1CC23-1675-4986-A4D9-886B468908B6}"/>
              </a:ext>
            </a:extLst>
          </p:cNvPr>
          <p:cNvSpPr/>
          <p:nvPr/>
        </p:nvSpPr>
        <p:spPr>
          <a:xfrm>
            <a:off x="6141851" y="772842"/>
            <a:ext cx="324465" cy="3244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EF75C2F-E0E5-4BCD-B438-152F3398E9DA}"/>
              </a:ext>
            </a:extLst>
          </p:cNvPr>
          <p:cNvSpPr/>
          <p:nvPr/>
        </p:nvSpPr>
        <p:spPr>
          <a:xfrm>
            <a:off x="9103266" y="772842"/>
            <a:ext cx="377840" cy="325724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DC87050-11D9-4A78-925C-6297A90F1C81}"/>
              </a:ext>
            </a:extLst>
          </p:cNvPr>
          <p:cNvSpPr txBox="1">
            <a:spLocks/>
          </p:cNvSpPr>
          <p:nvPr/>
        </p:nvSpPr>
        <p:spPr>
          <a:xfrm>
            <a:off x="0" y="3252"/>
            <a:ext cx="12192000" cy="5607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Four experiments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2770D-22F8-406B-B0BA-01D525AD6B24}"/>
              </a:ext>
            </a:extLst>
          </p:cNvPr>
          <p:cNvSpPr txBox="1"/>
          <p:nvPr/>
        </p:nvSpPr>
        <p:spPr>
          <a:xfrm>
            <a:off x="358578" y="5224111"/>
            <a:ext cx="2841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1: Constant sediment and water discharge</a:t>
            </a:r>
          </a:p>
          <a:p>
            <a:r>
              <a:rPr lang="en-US" dirty="0"/>
              <a:t>Q</a:t>
            </a:r>
            <a:r>
              <a:rPr lang="en-US" baseline="-25000" dirty="0"/>
              <a:t>s</a:t>
            </a:r>
            <a:r>
              <a:rPr lang="en-US" dirty="0"/>
              <a:t> = 790 mL/s </a:t>
            </a:r>
          </a:p>
          <a:p>
            <a:r>
              <a:rPr lang="en-US" dirty="0" err="1"/>
              <a:t>Q</a:t>
            </a:r>
            <a:r>
              <a:rPr lang="en-US" baseline="-25000" dirty="0" err="1"/>
              <a:t>w</a:t>
            </a:r>
            <a:r>
              <a:rPr lang="en-US" dirty="0"/>
              <a:t> = 15.8 mL/s</a:t>
            </a:r>
          </a:p>
          <a:p>
            <a:r>
              <a:rPr lang="en-US" dirty="0"/>
              <a:t>D = 0.52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B6A318-E745-4E48-9C5D-7BCF9A585FF4}"/>
              </a:ext>
            </a:extLst>
          </p:cNvPr>
          <p:cNvSpPr txBox="1"/>
          <p:nvPr/>
        </p:nvSpPr>
        <p:spPr>
          <a:xfrm>
            <a:off x="3200250" y="5224845"/>
            <a:ext cx="2841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2: Constant sediment and water discharge</a:t>
            </a:r>
          </a:p>
          <a:p>
            <a:r>
              <a:rPr lang="en-US" dirty="0"/>
              <a:t>Q</a:t>
            </a:r>
            <a:r>
              <a:rPr lang="en-US" baseline="-25000" dirty="0"/>
              <a:t>s</a:t>
            </a:r>
            <a:r>
              <a:rPr lang="en-US" dirty="0"/>
              <a:t> = 790 mL/s </a:t>
            </a:r>
          </a:p>
          <a:p>
            <a:r>
              <a:rPr lang="en-US" dirty="0" err="1"/>
              <a:t>Q</a:t>
            </a:r>
            <a:r>
              <a:rPr lang="en-US" baseline="-25000" dirty="0" err="1"/>
              <a:t>w</a:t>
            </a:r>
            <a:r>
              <a:rPr lang="en-US" dirty="0"/>
              <a:t> = 15.8 mL/s</a:t>
            </a:r>
          </a:p>
          <a:p>
            <a:r>
              <a:rPr lang="en-US" dirty="0"/>
              <a:t>D = 0.52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C1482-C7B6-45FB-B6F4-57B0F8864308}"/>
              </a:ext>
            </a:extLst>
          </p:cNvPr>
          <p:cNvSpPr txBox="1"/>
          <p:nvPr/>
        </p:nvSpPr>
        <p:spPr>
          <a:xfrm>
            <a:off x="6150079" y="5224111"/>
            <a:ext cx="2787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7: Constant sediment and water discharge</a:t>
            </a:r>
          </a:p>
          <a:p>
            <a:r>
              <a:rPr lang="en-US" dirty="0"/>
              <a:t>Q</a:t>
            </a:r>
            <a:r>
              <a:rPr lang="en-US" baseline="-25000" dirty="0"/>
              <a:t>s</a:t>
            </a:r>
            <a:r>
              <a:rPr lang="en-US" dirty="0"/>
              <a:t> = 790 mL/s </a:t>
            </a:r>
          </a:p>
          <a:p>
            <a:r>
              <a:rPr lang="en-US" dirty="0" err="1"/>
              <a:t>Q</a:t>
            </a:r>
            <a:r>
              <a:rPr lang="en-US" baseline="-25000" dirty="0" err="1"/>
              <a:t>w</a:t>
            </a:r>
            <a:r>
              <a:rPr lang="en-US" dirty="0"/>
              <a:t> = 15.8 mL/s</a:t>
            </a:r>
          </a:p>
          <a:p>
            <a:r>
              <a:rPr lang="en-US" dirty="0"/>
              <a:t>D = 0.52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4C4E8B-8F32-4030-9537-2FF600934463}"/>
              </a:ext>
            </a:extLst>
          </p:cNvPr>
          <p:cNvSpPr txBox="1"/>
          <p:nvPr/>
        </p:nvSpPr>
        <p:spPr>
          <a:xfrm>
            <a:off x="9045829" y="5229782"/>
            <a:ext cx="2765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7: Constant sediment and water discharge</a:t>
            </a:r>
          </a:p>
          <a:p>
            <a:r>
              <a:rPr lang="en-US" dirty="0"/>
              <a:t>Q</a:t>
            </a:r>
            <a:r>
              <a:rPr lang="en-US" baseline="-25000" dirty="0"/>
              <a:t>s</a:t>
            </a:r>
            <a:r>
              <a:rPr lang="en-US" dirty="0"/>
              <a:t> = 790 mL/s 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Q</a:t>
            </a:r>
            <a:r>
              <a:rPr lang="en-US" b="1" baseline="-25000" dirty="0" err="1">
                <a:solidFill>
                  <a:srgbClr val="FF0000"/>
                </a:solidFill>
              </a:rPr>
              <a:t>w</a:t>
            </a:r>
            <a:r>
              <a:rPr lang="en-US" b="1" dirty="0">
                <a:solidFill>
                  <a:srgbClr val="FF0000"/>
                </a:solidFill>
              </a:rPr>
              <a:t> = 2.4 mL/s</a:t>
            </a:r>
          </a:p>
          <a:p>
            <a:r>
              <a:rPr lang="en-US" dirty="0"/>
              <a:t>D = 0.52 mm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7C88FD-D3F4-45CE-96E6-0709535256A0}"/>
              </a:ext>
            </a:extLst>
          </p:cNvPr>
          <p:cNvCxnSpPr>
            <a:cxnSpLocks/>
          </p:cNvCxnSpPr>
          <p:nvPr/>
        </p:nvCxnSpPr>
        <p:spPr>
          <a:xfrm>
            <a:off x="7927200" y="6271200"/>
            <a:ext cx="10104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2A13D4-3904-4F5E-8862-723C6CC67ADF}"/>
              </a:ext>
            </a:extLst>
          </p:cNvPr>
          <p:cNvSpPr txBox="1"/>
          <p:nvPr/>
        </p:nvSpPr>
        <p:spPr>
          <a:xfrm>
            <a:off x="7866586" y="5879094"/>
            <a:ext cx="1425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85% lower</a:t>
            </a:r>
          </a:p>
        </p:txBody>
      </p:sp>
    </p:spTree>
    <p:extLst>
      <p:ext uri="{BB962C8B-B14F-4D97-AF65-F5344CB8AC3E}">
        <p14:creationId xmlns:p14="http://schemas.microsoft.com/office/powerpoint/2010/main" val="30000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2745</TotalTime>
  <Words>1916</Words>
  <Application>Microsoft Office PowerPoint</Application>
  <PresentationFormat>Widescreen</PresentationFormat>
  <Paragraphs>307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</dc:creator>
  <cp:lastModifiedBy>Aaron</cp:lastModifiedBy>
  <cp:revision>528</cp:revision>
  <dcterms:created xsi:type="dcterms:W3CDTF">2018-05-17T06:36:40Z</dcterms:created>
  <dcterms:modified xsi:type="dcterms:W3CDTF">2020-05-01T08:36:38Z</dcterms:modified>
</cp:coreProperties>
</file>