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88" r:id="rId3"/>
    <p:sldId id="289" r:id="rId4"/>
    <p:sldId id="290" r:id="rId5"/>
    <p:sldId id="305" r:id="rId6"/>
    <p:sldId id="300" r:id="rId7"/>
    <p:sldId id="297" r:id="rId8"/>
    <p:sldId id="304" r:id="rId9"/>
    <p:sldId id="271" r:id="rId10"/>
    <p:sldId id="302" r:id="rId11"/>
    <p:sldId id="30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3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45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C55BE-C68F-4C86-A7E4-DAA32FCE441A}" type="datetimeFigureOut">
              <a:rPr lang="de-CH" smtClean="0"/>
              <a:t>06.05.2020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FA6D3-2A0B-4B81-A6DB-8D7FCAEAC4FD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64027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FA6D3-2A0B-4B81-A6DB-8D7FCAEAC4FD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70994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FA6D3-2A0B-4B81-A6DB-8D7FCAEAC4FD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82247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FA6D3-2A0B-4B81-A6DB-8D7FCAEAC4FD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56768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FA6D3-2A0B-4B81-A6DB-8D7FCAEAC4FD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21813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FA6D3-2A0B-4B81-A6DB-8D7FCAEAC4FD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26250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528DF-FBEA-445A-8680-2626D272E5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8B73B7-8F34-4889-86B2-B59BE91B6C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26A572-32AA-43F4-B4A7-50B89D1D2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162E-ADA1-4436-AF4C-27C3687AD3FF}" type="datetimeFigureOut">
              <a:rPr lang="de-CH" smtClean="0"/>
              <a:t>06.05.2020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0E2EF-838B-43B0-B0EF-A4F3A806E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17D0C-7578-4819-BC07-BDD49DDAE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E3629-EA55-40E5-B4DE-9E646658D89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15304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02287-50D5-4069-AC33-BE96B2337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5A5E15-1B80-4FA9-B2CC-82BCCAE7B0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88F38-24BD-487C-A0D2-34D554CEE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162E-ADA1-4436-AF4C-27C3687AD3FF}" type="datetimeFigureOut">
              <a:rPr lang="de-CH" smtClean="0"/>
              <a:t>06.05.2020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45C42-D5E4-4454-80FF-2DF5D197B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CF391-AD62-4387-AFB2-D37D45940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E3629-EA55-40E5-B4DE-9E646658D89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22185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B93200-D82A-47C1-B363-81CFCFF6E2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500EB8-3EE8-46A6-BEAD-D5D6DFCEB1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62E34-8D1E-4C96-82AE-C9AE8CA7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162E-ADA1-4436-AF4C-27C3687AD3FF}" type="datetimeFigureOut">
              <a:rPr lang="de-CH" smtClean="0"/>
              <a:t>06.05.2020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B9EC1-CA9E-4F31-9D57-AE34A2072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892FB-4172-424B-891A-DCE603EAA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E3629-EA55-40E5-B4DE-9E646658D89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26630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0339F-7547-4988-A9B5-71D251531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453AC-28C0-4D0A-A0A3-CC98FE8433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8105A-D5B5-40AC-85D7-BC60EA648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162E-ADA1-4436-AF4C-27C3687AD3FF}" type="datetimeFigureOut">
              <a:rPr lang="de-CH" smtClean="0"/>
              <a:t>06.05.2020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B575E-662B-4A72-BDE5-CBF79150C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BF5D2-129D-495B-BAED-007B0C8D8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E3629-EA55-40E5-B4DE-9E646658D89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67526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5AF14-B219-4077-9801-79F6C8FBF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4D8B2C-228B-46D4-9969-DA8A964C3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D8B6D3-8F0A-4528-8069-61DC42424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162E-ADA1-4436-AF4C-27C3687AD3FF}" type="datetimeFigureOut">
              <a:rPr lang="de-CH" smtClean="0"/>
              <a:t>06.05.2020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9CAFF-FE0B-4D4C-A13C-9A564C66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3FB26-685E-46A9-B5C1-3B0A4AE76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E3629-EA55-40E5-B4DE-9E646658D89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91751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D5C6A-F343-40B4-9165-BCB4EC448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F4830-46E5-4A99-A83A-BD577BB7B5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86055E-B0D3-420F-82DF-F1DAA9503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968955-A419-403F-ABCB-A6BF19B1B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162E-ADA1-4436-AF4C-27C3687AD3FF}" type="datetimeFigureOut">
              <a:rPr lang="de-CH" smtClean="0"/>
              <a:t>06.05.2020</a:t>
            </a:fld>
            <a:endParaRPr lang="de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2FCC5A-E702-4E43-8DC6-BF8F02B96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21550F-4549-4348-9875-8C26F49B5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E3629-EA55-40E5-B4DE-9E646658D89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10637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FE0EC-EF62-403E-8653-5F921B56E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50DA69-C813-4262-B74E-3EDE915C3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858D62-9720-4434-9C6B-A02F2E596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64F962-89DD-4978-BD37-FF45B103FB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108552-93A6-426C-92F9-BFE6DF3451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C04FBF-E43D-44C6-B8E8-D7306CD6A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162E-ADA1-4436-AF4C-27C3687AD3FF}" type="datetimeFigureOut">
              <a:rPr lang="de-CH" smtClean="0"/>
              <a:t>06.05.2020</a:t>
            </a:fld>
            <a:endParaRPr lang="de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E30885-4DC7-43DD-94C6-240F0D916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BC27FA-AE8C-4217-98A6-37D1A712C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E3629-EA55-40E5-B4DE-9E646658D89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46483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411DD-02DE-403E-8B84-4D04FB74C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7B0AB9-64FF-4036-BEED-D1738BE47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162E-ADA1-4436-AF4C-27C3687AD3FF}" type="datetimeFigureOut">
              <a:rPr lang="de-CH" smtClean="0"/>
              <a:t>06.05.2020</a:t>
            </a:fld>
            <a:endParaRPr lang="de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F2E494-C331-4A8B-A2A1-90D61E6CE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18DD09-15A5-4AA3-9439-48C2A856F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E3629-EA55-40E5-B4DE-9E646658D89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64875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599F97-38B6-42FD-ACD5-FFCC34F5F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162E-ADA1-4436-AF4C-27C3687AD3FF}" type="datetimeFigureOut">
              <a:rPr lang="de-CH" smtClean="0"/>
              <a:t>06.05.2020</a:t>
            </a:fld>
            <a:endParaRPr lang="de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ECB007-11BC-4611-AFFE-41203A234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61829D-599C-410B-9A9C-66DA437D6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E3629-EA55-40E5-B4DE-9E646658D89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62484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EE35C-6DE0-4C7B-B38A-56CA86FF8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B8F65-46B9-4C51-9216-BF1A07A96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E44E39-2A94-47AB-91BA-505A67FC9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794B58-B56D-46CA-B74A-A188F64FB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162E-ADA1-4436-AF4C-27C3687AD3FF}" type="datetimeFigureOut">
              <a:rPr lang="de-CH" smtClean="0"/>
              <a:t>06.05.2020</a:t>
            </a:fld>
            <a:endParaRPr lang="de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9304C6-7A68-4600-92DB-290C201EC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B8EEDA-1A90-4FA2-9026-8C5D2B3C6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E3629-EA55-40E5-B4DE-9E646658D89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84523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F071B-DBAE-4906-AAB4-1DAAB9571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21B544-B563-46EF-AA19-A3D7EB0311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D203E-39DC-4584-AAC5-31785EDA89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0E328-8F59-4056-8880-0FBCB3934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162E-ADA1-4436-AF4C-27C3687AD3FF}" type="datetimeFigureOut">
              <a:rPr lang="de-CH" smtClean="0"/>
              <a:t>06.05.2020</a:t>
            </a:fld>
            <a:endParaRPr lang="de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6EFEB9-3D0B-4E83-A00C-A25405FB5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BB2700-F1F8-4F64-A6DF-685C1F48E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E3629-EA55-40E5-B4DE-9E646658D89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1311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95E2D6-1BF4-4C05-9C85-633455EC4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4A7A9-9421-4751-B6C4-EFEF7866E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02FAB-C300-401E-A9A5-8581D361D0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F162E-ADA1-4436-AF4C-27C3687AD3FF}" type="datetimeFigureOut">
              <a:rPr lang="de-CH" smtClean="0"/>
              <a:t>06.05.2020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75A73-984D-42BF-AAF6-70E27B0C8C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A5314-CCFF-405C-95B2-4671B9B31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E3629-EA55-40E5-B4DE-9E646658D89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9173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nature.com/articles/s41586-019-1541-4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s41586-019-1541-4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s41586-019-1541-4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hyperlink" Target="https://www.nature.com/articles/s41586-019-1541-4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5.png"/><Relationship Id="rId7" Type="http://schemas.openxmlformats.org/officeDocument/2006/relationships/image" Target="../media/image1.png"/><Relationship Id="rId2" Type="http://schemas.openxmlformats.org/officeDocument/2006/relationships/hyperlink" Target="https://www.nature.com/articles/s41586-019-1541-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s41586-019-1541-4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hyperlink" Target="https://www.nature.com/articles/s41586-019-1541-4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hyperlink" Target="https://www.nature.com/articles/s41586-019-1541-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hyperlink" Target="https://www.nature.com/articles/s41586-019-1541-4" TargetMode="Externa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www.carbonbrief.org/guest-post-how-to-avoid-unfair-and-risky-climate-change-scenarios" TargetMode="External"/><Relationship Id="rId7" Type="http://schemas.openxmlformats.org/officeDocument/2006/relationships/hyperlink" Target="https://www.nature.com/articles/s41558-019-0611-9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hyperlink" Target="https://www.nature.com/articles/s41586-019-1541-4" TargetMode="External"/><Relationship Id="rId10" Type="http://schemas.openxmlformats.org/officeDocument/2006/relationships/image" Target="../media/image2.svg"/><Relationship Id="rId4" Type="http://schemas.openxmlformats.org/officeDocument/2006/relationships/image" Target="../media/image15.png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s41586-019-1541-4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40037"/>
          </a:xfrm>
        </p:spPr>
        <p:txBody>
          <a:bodyPr>
            <a:normAutofit/>
          </a:bodyPr>
          <a:lstStyle/>
          <a:p>
            <a:r>
              <a:rPr lang="en-US" sz="5800" dirty="0"/>
              <a:t>A new scenario logic for the Paris Agreement long-term temperature goal </a:t>
            </a:r>
            <a:endParaRPr lang="de-CH" sz="5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56436"/>
            <a:ext cx="9144000" cy="1600818"/>
          </a:xfrm>
        </p:spPr>
        <p:txBody>
          <a:bodyPr>
            <a:normAutofit/>
          </a:bodyPr>
          <a:lstStyle/>
          <a:p>
            <a:r>
              <a:rPr lang="de-CH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Rogelj, J., </a:t>
            </a:r>
            <a:r>
              <a:rPr lang="de-CH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Huppmann</a:t>
            </a:r>
            <a:r>
              <a:rPr lang="de-CH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D., Krey, V., </a:t>
            </a:r>
            <a:br>
              <a:rPr lang="de-CH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de-CH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Riahi, K., Clarke, L., Gidden, M., </a:t>
            </a:r>
            <a:br>
              <a:rPr lang="de-CH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de-CH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Nicholls, Z. &amp; Meinshausen, M.</a:t>
            </a:r>
          </a:p>
          <a:p>
            <a:r>
              <a:rPr lang="de-CH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Nature 2019, DOI: </a:t>
            </a:r>
            <a:r>
              <a:rPr lang="de-CH" dirty="0">
                <a:solidFill>
                  <a:schemeClr val="bg2">
                    <a:lumMod val="40000"/>
                    <a:lumOff val="6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10.1038/s41586-019-1541-4</a:t>
            </a:r>
            <a:endParaRPr lang="de-CH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CC780A5B-F644-429E-AE99-13C88774DC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68000" y="6088592"/>
            <a:ext cx="11430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106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AB3E8DE-2298-4558-936B-C8F299A8FA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34" y="1625969"/>
            <a:ext cx="9335606" cy="467098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56532" y="643467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BACKGROUND: A new scenario logic for the Paris Agreement long-term temperature goal </a:t>
            </a:r>
            <a:b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Climate change investment implications of new scenario logic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6B68699-4126-4397-9C50-E8BC68AE4A5C}"/>
              </a:ext>
            </a:extLst>
          </p:cNvPr>
          <p:cNvSpPr txBox="1">
            <a:spLocks/>
          </p:cNvSpPr>
          <p:nvPr/>
        </p:nvSpPr>
        <p:spPr>
          <a:xfrm>
            <a:off x="1158780" y="6426857"/>
            <a:ext cx="2463659" cy="4454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de-CH" sz="900" dirty="0">
                <a:latin typeface="Verdana Pro" panose="020B0604030504040204" pitchFamily="34" charset="0"/>
              </a:rPr>
              <a:t>Rogelj et al, Nature (2019)</a:t>
            </a:r>
            <a:br>
              <a:rPr lang="de-CH" sz="900" dirty="0">
                <a:latin typeface="Verdana Pro" panose="020B0604030504040204" pitchFamily="34" charset="0"/>
              </a:rPr>
            </a:br>
            <a:r>
              <a:rPr lang="de-CH" sz="900" dirty="0">
                <a:latin typeface="Verdana Pro" panose="020B0604030504040204" pitchFamily="34" charset="0"/>
              </a:rPr>
              <a:t>DOI:</a:t>
            </a:r>
            <a:r>
              <a:rPr lang="de-CH" sz="900" dirty="0">
                <a:solidFill>
                  <a:schemeClr val="accent1">
                    <a:lumMod val="75000"/>
                  </a:schemeClr>
                </a:solidFill>
                <a:latin typeface="Verdana Pro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10.1038/s41586-019-1541-4</a:t>
            </a:r>
            <a:endParaRPr lang="de-CH" sz="900" dirty="0">
              <a:solidFill>
                <a:schemeClr val="accent1">
                  <a:lumMod val="75000"/>
                </a:schemeClr>
              </a:solidFill>
              <a:latin typeface="Verdana Pro" panose="020B060403050404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0B40779-6CC2-45C4-9933-8BCB1F4EE1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968" y="6406761"/>
            <a:ext cx="11430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112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56532" y="643467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BACKGROUND: A new scenario logic for the Paris Agreement long-term temperature goal </a:t>
            </a:r>
            <a:br>
              <a:rPr lang="en-US" sz="2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Climate change investment implications of new scenario logic</a:t>
            </a:r>
            <a:endParaRPr lang="en-US" sz="24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065E3A-7DFE-4299-AEB6-7ABD5C9C10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17"/>
          <a:stretch/>
        </p:blipFill>
        <p:spPr>
          <a:xfrm>
            <a:off x="786544" y="1584420"/>
            <a:ext cx="10618912" cy="4906355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8CEAD3B5-0207-4458-A94E-09D99B884503}"/>
              </a:ext>
            </a:extLst>
          </p:cNvPr>
          <p:cNvSpPr txBox="1">
            <a:spLocks/>
          </p:cNvSpPr>
          <p:nvPr/>
        </p:nvSpPr>
        <p:spPr>
          <a:xfrm>
            <a:off x="1158780" y="6426857"/>
            <a:ext cx="2463659" cy="4454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de-CH" sz="900" dirty="0">
                <a:latin typeface="Verdana Pro" panose="020B0604030504040204" pitchFamily="34" charset="0"/>
              </a:rPr>
              <a:t>Rogelj et al, Nature (2019)</a:t>
            </a:r>
            <a:br>
              <a:rPr lang="de-CH" sz="900" dirty="0">
                <a:latin typeface="Verdana Pro" panose="020B0604030504040204" pitchFamily="34" charset="0"/>
              </a:rPr>
            </a:br>
            <a:r>
              <a:rPr lang="de-CH" sz="900" dirty="0">
                <a:latin typeface="Verdana Pro" panose="020B0604030504040204" pitchFamily="34" charset="0"/>
              </a:rPr>
              <a:t>DOI:</a:t>
            </a:r>
            <a:r>
              <a:rPr lang="de-CH" sz="900" dirty="0">
                <a:solidFill>
                  <a:schemeClr val="accent1">
                    <a:lumMod val="75000"/>
                  </a:schemeClr>
                </a:solidFill>
                <a:latin typeface="Verdana Pro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10.1038/s41586-019-1541-4</a:t>
            </a:r>
            <a:endParaRPr lang="de-CH" sz="900" dirty="0">
              <a:solidFill>
                <a:schemeClr val="accent1">
                  <a:lumMod val="75000"/>
                </a:schemeClr>
              </a:solidFill>
              <a:latin typeface="Verdana Pro" panose="020B060403050404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8243233-854D-4262-888D-BBE44190B5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968" y="6406761"/>
            <a:ext cx="11430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48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01099" y="1396289"/>
            <a:ext cx="49062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Dominant scenario framework results in ‘unfair and risky’ scenarios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5542" y="2871982"/>
            <a:ext cx="5806925" cy="36309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Current situation: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dirty="0"/>
              <a:t>Shared Socioeconomic Pathways (SSP) &amp; </a:t>
            </a:r>
            <a:br>
              <a:rPr lang="en-US" sz="1200" dirty="0"/>
            </a:br>
            <a:r>
              <a:rPr lang="en-US" sz="1200" dirty="0"/>
              <a:t>Representative Concentration Pathways (RCPs):</a:t>
            </a:r>
            <a:br>
              <a:rPr lang="en-US" sz="1200" dirty="0"/>
            </a:br>
            <a:r>
              <a:rPr lang="en-US" sz="1200" dirty="0"/>
              <a:t>Focus on </a:t>
            </a:r>
            <a:r>
              <a:rPr lang="en-US" sz="1200" b="1" dirty="0"/>
              <a:t>end-of-century (2100) forcing </a:t>
            </a:r>
            <a:r>
              <a:rPr lang="en-US" sz="1200" dirty="0"/>
              <a:t>outcome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Consequences: 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b="1" dirty="0"/>
              <a:t>Climate policy inconsistency &amp; cognitive dissonance</a:t>
            </a:r>
            <a:r>
              <a:rPr lang="en-US" sz="1200" dirty="0"/>
              <a:t> (overshooting)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b="1" dirty="0"/>
              <a:t>Intergenerational equity and carbon-dioxide removal (CDR)</a:t>
            </a:r>
            <a:endParaRPr lang="en-US" sz="1200" dirty="0"/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b="1" dirty="0"/>
              <a:t>Not directly compatible </a:t>
            </a:r>
            <a:r>
              <a:rPr lang="en-US" sz="1200" dirty="0"/>
              <a:t>with Paris Agreement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Imprecise economic recommendations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28600" lvl="1">
              <a:lnSpc>
                <a:spcPct val="90000"/>
              </a:lnSpc>
            </a:pPr>
            <a:endParaRPr lang="en-US" sz="1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SOLUTION: New scenario logic to resolve these issues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GlosaMath-Bold"/>
              </a:rPr>
              <a:t>capping global warming at a specific maximum level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GlosaMath-Bold"/>
              </a:rPr>
              <a:t>either temperature stabilization or reversal thereafter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50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1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846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B21348F7-3557-418B-A45C-6450AEC5E5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" t="1" b="1513"/>
          <a:stretch/>
        </p:blipFill>
        <p:spPr>
          <a:xfrm>
            <a:off x="7054673" y="406058"/>
            <a:ext cx="4561013" cy="3343494"/>
          </a:xfrm>
          <a:prstGeom prst="rect">
            <a:avLst/>
          </a:prstGeom>
        </p:spPr>
      </p:pic>
      <p:sp>
        <p:nvSpPr>
          <p:cNvPr id="29" name="Subtitle 2">
            <a:extLst>
              <a:ext uri="{FF2B5EF4-FFF2-40B4-BE49-F238E27FC236}">
                <a16:creationId xmlns:a16="http://schemas.microsoft.com/office/drawing/2014/main" id="{1A83AEC5-53AC-4806-BE45-D319AD766C53}"/>
              </a:ext>
            </a:extLst>
          </p:cNvPr>
          <p:cNvSpPr txBox="1">
            <a:spLocks/>
          </p:cNvSpPr>
          <p:nvPr/>
        </p:nvSpPr>
        <p:spPr>
          <a:xfrm>
            <a:off x="42647" y="6577288"/>
            <a:ext cx="6858000" cy="32128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900" dirty="0">
                <a:latin typeface="Verdana Pro" panose="020B0604030504040204" pitchFamily="34" charset="0"/>
              </a:rPr>
              <a:t>Rogelj et al, Nature (2019) DOI: </a:t>
            </a:r>
            <a:r>
              <a:rPr lang="de-CH" sz="900" dirty="0">
                <a:solidFill>
                  <a:schemeClr val="accent1">
                    <a:lumMod val="40000"/>
                    <a:lumOff val="60000"/>
                  </a:schemeClr>
                </a:solidFill>
                <a:latin typeface="Verdana Pro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10.1038/s41586-019-1541-4</a:t>
            </a:r>
            <a:endParaRPr lang="de-CH" sz="900" dirty="0">
              <a:solidFill>
                <a:schemeClr val="accent1">
                  <a:lumMod val="40000"/>
                  <a:lumOff val="60000"/>
                </a:schemeClr>
              </a:solidFill>
              <a:latin typeface="Verdana Pro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5274A0-2D3F-43EC-87AE-86087C2E982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33392" y="3948779"/>
            <a:ext cx="3202963" cy="238841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EB1C71B-4011-45FA-9D7C-9F1C5846CD3C}"/>
              </a:ext>
            </a:extLst>
          </p:cNvPr>
          <p:cNvSpPr txBox="1">
            <a:spLocks/>
          </p:cNvSpPr>
          <p:nvPr/>
        </p:nvSpPr>
        <p:spPr>
          <a:xfrm rot="16200000">
            <a:off x="11229993" y="4555933"/>
            <a:ext cx="124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CH" sz="8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Source: O’Neill et al, </a:t>
            </a:r>
            <a:br>
              <a:rPr lang="de-CH" sz="800" dirty="0">
                <a:solidFill>
                  <a:schemeClr val="bg1">
                    <a:lumMod val="50000"/>
                    <a:lumOff val="50000"/>
                  </a:schemeClr>
                </a:solidFill>
              </a:rPr>
            </a:br>
            <a:r>
              <a:rPr lang="de-CH" sz="8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Climatic</a:t>
            </a:r>
            <a:r>
              <a:rPr lang="de-CH" sz="8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Change (2013)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62E4358-E920-46DD-B777-240A54A8B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06353" y="6424596"/>
            <a:ext cx="11430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8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4F1E99E-B649-4AFC-AA5B-900BF7FF5501}"/>
              </a:ext>
            </a:extLst>
          </p:cNvPr>
          <p:cNvSpPr txBox="1">
            <a:spLocks/>
          </p:cNvSpPr>
          <p:nvPr/>
        </p:nvSpPr>
        <p:spPr>
          <a:xfrm>
            <a:off x="5334000" y="6624621"/>
            <a:ext cx="6858000" cy="32128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de-CH" sz="900" dirty="0">
                <a:latin typeface="Verdana Pro" panose="020B0604030504040204" pitchFamily="34" charset="0"/>
              </a:rPr>
              <a:t>Rogelj et al, Nature (2019) DOI: </a:t>
            </a:r>
            <a:r>
              <a:rPr lang="de-CH" sz="900" dirty="0">
                <a:solidFill>
                  <a:schemeClr val="accent1">
                    <a:lumMod val="75000"/>
                  </a:schemeClr>
                </a:solidFill>
                <a:latin typeface="Verdana Pro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10.1038/s41586-019-1541-4</a:t>
            </a:r>
            <a:endParaRPr lang="de-CH" sz="900" dirty="0">
              <a:solidFill>
                <a:schemeClr val="accent1">
                  <a:lumMod val="75000"/>
                </a:schemeClr>
              </a:solidFill>
              <a:latin typeface="Verdana Pro" panose="020B0604030504040204" pitchFamily="34" charset="0"/>
            </a:endParaRPr>
          </a:p>
        </p:txBody>
      </p:sp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9E0189E4-1B3D-4FC2-AE17-593311A3B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077" y="987274"/>
            <a:ext cx="8882280" cy="4611208"/>
          </a:xfrm>
          <a:prstGeom prst="rect">
            <a:avLst/>
          </a:prstGeom>
        </p:spPr>
      </p:pic>
      <p:pic>
        <p:nvPicPr>
          <p:cNvPr id="23" name="Picture 2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F2E0BFBF-51E9-4878-B446-C2196DFDA2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077" y="987274"/>
            <a:ext cx="8882280" cy="4611208"/>
          </a:xfrm>
          <a:prstGeom prst="rect">
            <a:avLst/>
          </a:prstGeom>
        </p:spPr>
      </p:pic>
      <p:pic>
        <p:nvPicPr>
          <p:cNvPr id="21" name="Picture 20" descr="A close up of a map&#10;&#10;Description automatically generated">
            <a:extLst>
              <a:ext uri="{FF2B5EF4-FFF2-40B4-BE49-F238E27FC236}">
                <a16:creationId xmlns:a16="http://schemas.microsoft.com/office/drawing/2014/main" id="{828681F8-064D-4940-A7E9-1A8FFA584F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077" y="987274"/>
            <a:ext cx="8882280" cy="4611208"/>
          </a:xfrm>
          <a:prstGeom prst="rect">
            <a:avLst/>
          </a:prstGeom>
        </p:spPr>
      </p:pic>
      <p:pic>
        <p:nvPicPr>
          <p:cNvPr id="19" name="Picture 18" descr="A close up of a map&#10;&#10;Description automatically generated">
            <a:extLst>
              <a:ext uri="{FF2B5EF4-FFF2-40B4-BE49-F238E27FC236}">
                <a16:creationId xmlns:a16="http://schemas.microsoft.com/office/drawing/2014/main" id="{67B5CA31-8D08-43B3-A5C0-5827238A5E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077" y="987274"/>
            <a:ext cx="8882279" cy="460690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40080" y="2074361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new scenario logic for the </a:t>
            </a:r>
            <a:b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Paris Agreement </a:t>
            </a:r>
            <a:b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long-term temperature goal 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D2CCA17-FB9B-493E-A790-A34B27D9D6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580" y="6385213"/>
            <a:ext cx="11430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51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40080" y="2074361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new scenario logic for the </a:t>
            </a:r>
            <a:b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Paris Agreement </a:t>
            </a:r>
            <a:b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long-term temperature goal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90B80D-5AF9-4A5E-959C-312BF80446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47" y="290649"/>
            <a:ext cx="8355261" cy="6471073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20217D4A-4456-42A2-BD69-55E6F67543D2}"/>
              </a:ext>
            </a:extLst>
          </p:cNvPr>
          <p:cNvSpPr txBox="1">
            <a:spLocks/>
          </p:cNvSpPr>
          <p:nvPr/>
        </p:nvSpPr>
        <p:spPr>
          <a:xfrm>
            <a:off x="5334000" y="6624621"/>
            <a:ext cx="6858000" cy="32128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de-CH" sz="900" dirty="0">
                <a:latin typeface="Verdana Pro" panose="020B0604030504040204" pitchFamily="34" charset="0"/>
              </a:rPr>
              <a:t>Rogelj et al, Nature (2019) DOI: </a:t>
            </a:r>
            <a:r>
              <a:rPr lang="de-CH" sz="900" dirty="0">
                <a:solidFill>
                  <a:schemeClr val="accent1">
                    <a:lumMod val="75000"/>
                  </a:schemeClr>
                </a:solidFill>
                <a:latin typeface="Verdana Pro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10.1038/s41586-019-1541-4</a:t>
            </a:r>
            <a:endParaRPr lang="de-CH" sz="900" dirty="0">
              <a:solidFill>
                <a:schemeClr val="accent1">
                  <a:lumMod val="75000"/>
                </a:schemeClr>
              </a:solidFill>
              <a:latin typeface="Verdana Pro" panose="020B0604030504040204" pitchFamily="34" charset="0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4FD45837-7AD1-45D2-B4D3-ED5650D663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580" y="6385213"/>
            <a:ext cx="11430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870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43468" y="623392"/>
            <a:ext cx="3363974" cy="16070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2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Implications and insights of </a:t>
            </a:r>
            <a:br>
              <a:rPr lang="en-US" sz="2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our new scenario logic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3468" y="2638043"/>
            <a:ext cx="3363974" cy="3690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Timing of cost-effective climate action for Paris Agreement becomes discount-rate independent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5A3D24A1-DE47-4E5F-B5FB-E250AD5A1D2A}"/>
              </a:ext>
            </a:extLst>
          </p:cNvPr>
          <p:cNvSpPr txBox="1">
            <a:spLocks/>
          </p:cNvSpPr>
          <p:nvPr/>
        </p:nvSpPr>
        <p:spPr>
          <a:xfrm>
            <a:off x="1158780" y="6426857"/>
            <a:ext cx="2463659" cy="4454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de-CH" sz="900" dirty="0">
                <a:latin typeface="Verdana Pro" panose="020B0604030504040204" pitchFamily="34" charset="0"/>
              </a:rPr>
              <a:t>Rogelj et al, Nature (2019)</a:t>
            </a:r>
            <a:br>
              <a:rPr lang="de-CH" sz="900" dirty="0">
                <a:latin typeface="Verdana Pro" panose="020B0604030504040204" pitchFamily="34" charset="0"/>
              </a:rPr>
            </a:br>
            <a:r>
              <a:rPr lang="de-CH" sz="900" dirty="0">
                <a:latin typeface="Verdana Pro" panose="020B0604030504040204" pitchFamily="34" charset="0"/>
              </a:rPr>
              <a:t>DOI:</a:t>
            </a:r>
            <a:r>
              <a:rPr lang="de-CH" sz="900" dirty="0">
                <a:solidFill>
                  <a:schemeClr val="accent1">
                    <a:lumMod val="40000"/>
                    <a:lumOff val="60000"/>
                  </a:schemeClr>
                </a:solidFill>
                <a:latin typeface="Verdana Pro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10.1038/s41586-019-1541-4</a:t>
            </a:r>
            <a:endParaRPr lang="de-CH" sz="900" dirty="0">
              <a:solidFill>
                <a:schemeClr val="accent1">
                  <a:lumMod val="40000"/>
                  <a:lumOff val="60000"/>
                </a:schemeClr>
              </a:solidFill>
              <a:latin typeface="Verdana Pro" panose="020B0604030504040204" pitchFamily="34" charset="0"/>
            </a:endParaRPr>
          </a:p>
        </p:txBody>
      </p:sp>
      <p:pic>
        <p:nvPicPr>
          <p:cNvPr id="21" name="Picture 20" descr="A screenshot of a cell phone&#10;&#10;Description automatically generated">
            <a:extLst>
              <a:ext uri="{FF2B5EF4-FFF2-40B4-BE49-F238E27FC236}">
                <a16:creationId xmlns:a16="http://schemas.microsoft.com/office/drawing/2014/main" id="{36276A9A-FE90-4858-AE18-66B9ABFC0D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634" y="210524"/>
            <a:ext cx="5856898" cy="6338286"/>
          </a:xfrm>
          <a:prstGeom prst="rect">
            <a:avLst/>
          </a:prstGeom>
        </p:spPr>
      </p:pic>
      <p:pic>
        <p:nvPicPr>
          <p:cNvPr id="16" name="Picture 15" descr="A close up of a map&#10;&#10;Description automatically generated">
            <a:extLst>
              <a:ext uri="{FF2B5EF4-FFF2-40B4-BE49-F238E27FC236}">
                <a16:creationId xmlns:a16="http://schemas.microsoft.com/office/drawing/2014/main" id="{CA371AA0-5EBC-4F49-88F1-65E8E8C0DE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634" y="210524"/>
            <a:ext cx="5856898" cy="6338286"/>
          </a:xfrm>
          <a:prstGeom prst="rect">
            <a:avLst/>
          </a:prstGeom>
        </p:spPr>
      </p:pic>
      <p:pic>
        <p:nvPicPr>
          <p:cNvPr id="4" name="Picture 3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ECB01FB7-C9F2-4721-9E06-0C3DBF1FDE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634" y="210524"/>
            <a:ext cx="5851549" cy="6338286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9FF6F91B-0EB6-4B5E-A6B4-4DB8A1A97E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68" y="6406761"/>
            <a:ext cx="11430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2820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43468" y="623392"/>
            <a:ext cx="3363974" cy="16070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2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Implications and insights of </a:t>
            </a:r>
            <a:br>
              <a:rPr lang="en-US" sz="2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our new scenario logic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3468" y="2638043"/>
            <a:ext cx="3363974" cy="3690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Timing of cost-effective climate action for Paris Agreement becomes discount-rate independent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Fundamental shift in perception of cost of climate change mitigation over time</a:t>
            </a:r>
          </a:p>
        </p:txBody>
      </p:sp>
      <p:pic>
        <p:nvPicPr>
          <p:cNvPr id="14" name="Picture 13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0F087307-B10C-401D-BB77-BFE2CED8E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634" y="210524"/>
            <a:ext cx="5856898" cy="6338286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146E3897-5FA5-4D12-B37F-E7488E94B461}"/>
              </a:ext>
            </a:extLst>
          </p:cNvPr>
          <p:cNvSpPr txBox="1">
            <a:spLocks/>
          </p:cNvSpPr>
          <p:nvPr/>
        </p:nvSpPr>
        <p:spPr>
          <a:xfrm>
            <a:off x="1158780" y="6426857"/>
            <a:ext cx="2463659" cy="4454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de-CH" sz="900" dirty="0">
                <a:latin typeface="Verdana Pro" panose="020B0604030504040204" pitchFamily="34" charset="0"/>
              </a:rPr>
              <a:t>Rogelj et al, Nature (2019)</a:t>
            </a:r>
            <a:br>
              <a:rPr lang="de-CH" sz="900" dirty="0">
                <a:latin typeface="Verdana Pro" panose="020B0604030504040204" pitchFamily="34" charset="0"/>
              </a:rPr>
            </a:br>
            <a:r>
              <a:rPr lang="de-CH" sz="900" dirty="0">
                <a:latin typeface="Verdana Pro" panose="020B0604030504040204" pitchFamily="34" charset="0"/>
              </a:rPr>
              <a:t>DOI:</a:t>
            </a:r>
            <a:r>
              <a:rPr lang="de-CH" sz="900" dirty="0">
                <a:solidFill>
                  <a:schemeClr val="accent1">
                    <a:lumMod val="40000"/>
                    <a:lumOff val="60000"/>
                  </a:schemeClr>
                </a:solidFill>
                <a:latin typeface="Verdana Pro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10.1038/s41586-019-1541-4</a:t>
            </a:r>
            <a:endParaRPr lang="de-CH" sz="900" dirty="0">
              <a:solidFill>
                <a:schemeClr val="accent1">
                  <a:lumMod val="40000"/>
                  <a:lumOff val="60000"/>
                </a:schemeClr>
              </a:solidFill>
              <a:latin typeface="Verdana Pro" panose="020B060403050404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3F1CCDE-57E0-467A-B5E3-4107C578C1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968" y="6406761"/>
            <a:ext cx="11430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34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43468" y="623392"/>
            <a:ext cx="3363974" cy="16070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2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Implications and insights of </a:t>
            </a:r>
            <a:br>
              <a:rPr lang="en-US" sz="2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our new scenario logic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3468" y="2638043"/>
            <a:ext cx="3363974" cy="4033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Timing of cost-effective climate action for Paris Agreement becomes discount-rate independent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Fundamental shift in perception of cost of climate change mitigation over time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Exploration of sustainable development implications without shifting climate ambition goal posts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6" name="Picture 15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358558E5-96C9-49B4-8D80-0E560327FB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66" b="36749"/>
          <a:stretch/>
        </p:blipFill>
        <p:spPr>
          <a:xfrm>
            <a:off x="5691634" y="2293663"/>
            <a:ext cx="5856898" cy="192586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46BCAFE-3C04-4DBF-B9AD-E481CE98FB10}"/>
              </a:ext>
            </a:extLst>
          </p:cNvPr>
          <p:cNvGrpSpPr/>
          <p:nvPr/>
        </p:nvGrpSpPr>
        <p:grpSpPr>
          <a:xfrm>
            <a:off x="5397404" y="399418"/>
            <a:ext cx="6360571" cy="6393647"/>
            <a:chOff x="5397404" y="399418"/>
            <a:chExt cx="6360571" cy="6393647"/>
          </a:xfrm>
        </p:grpSpPr>
        <p:pic>
          <p:nvPicPr>
            <p:cNvPr id="7" name="Picture 6" descr="A close up of a map&#10;&#10;Description automatically generated">
              <a:extLst>
                <a:ext uri="{FF2B5EF4-FFF2-40B4-BE49-F238E27FC236}">
                  <a16:creationId xmlns:a16="http://schemas.microsoft.com/office/drawing/2014/main" id="{62347F31-F725-48FD-BF73-C307F891AF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703"/>
            <a:stretch/>
          </p:blipFill>
          <p:spPr>
            <a:xfrm>
              <a:off x="5397404" y="399418"/>
              <a:ext cx="6040258" cy="4918921"/>
            </a:xfrm>
            <a:prstGeom prst="rect">
              <a:avLst/>
            </a:prstGeom>
          </p:spPr>
        </p:pic>
        <p:pic>
          <p:nvPicPr>
            <p:cNvPr id="19" name="Picture 18" descr="A close up of a map&#10;&#10;Description automatically generated">
              <a:extLst>
                <a:ext uri="{FF2B5EF4-FFF2-40B4-BE49-F238E27FC236}">
                  <a16:creationId xmlns:a16="http://schemas.microsoft.com/office/drawing/2014/main" id="{71B94013-DB71-4719-801B-9ABA5BCE4F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96" t="19878" r="630" b="56087"/>
            <a:stretch/>
          </p:blipFill>
          <p:spPr>
            <a:xfrm>
              <a:off x="6208385" y="5512510"/>
              <a:ext cx="2867005" cy="1072234"/>
            </a:xfrm>
            <a:prstGeom prst="rect">
              <a:avLst/>
            </a:prstGeom>
          </p:spPr>
        </p:pic>
        <p:pic>
          <p:nvPicPr>
            <p:cNvPr id="22" name="Picture 21" descr="A close up of a map&#10;&#10;Description automatically generated">
              <a:extLst>
                <a:ext uri="{FF2B5EF4-FFF2-40B4-BE49-F238E27FC236}">
                  <a16:creationId xmlns:a16="http://schemas.microsoft.com/office/drawing/2014/main" id="{4EBD4C9D-39D1-4734-95D9-A6467054F9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869" t="44959" r="957" b="24587"/>
            <a:stretch/>
          </p:blipFill>
          <p:spPr>
            <a:xfrm>
              <a:off x="8890970" y="5434470"/>
              <a:ext cx="2867005" cy="1358595"/>
            </a:xfrm>
            <a:prstGeom prst="rect">
              <a:avLst/>
            </a:prstGeom>
          </p:spPr>
        </p:pic>
      </p:grpSp>
      <p:sp>
        <p:nvSpPr>
          <p:cNvPr id="13" name="Subtitle 2">
            <a:extLst>
              <a:ext uri="{FF2B5EF4-FFF2-40B4-BE49-F238E27FC236}">
                <a16:creationId xmlns:a16="http://schemas.microsoft.com/office/drawing/2014/main" id="{6F45B800-07F4-4767-B234-961948210546}"/>
              </a:ext>
            </a:extLst>
          </p:cNvPr>
          <p:cNvSpPr txBox="1">
            <a:spLocks/>
          </p:cNvSpPr>
          <p:nvPr/>
        </p:nvSpPr>
        <p:spPr>
          <a:xfrm>
            <a:off x="1158780" y="6426857"/>
            <a:ext cx="2463659" cy="4454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de-CH" sz="900" dirty="0">
                <a:latin typeface="Verdana Pro" panose="020B0604030504040204" pitchFamily="34" charset="0"/>
              </a:rPr>
              <a:t>Rogelj et al, Nature (2019)</a:t>
            </a:r>
            <a:br>
              <a:rPr lang="de-CH" sz="900" dirty="0">
                <a:latin typeface="Verdana Pro" panose="020B0604030504040204" pitchFamily="34" charset="0"/>
              </a:rPr>
            </a:br>
            <a:r>
              <a:rPr lang="de-CH" sz="900" dirty="0">
                <a:latin typeface="Verdana Pro" panose="020B0604030504040204" pitchFamily="34" charset="0"/>
              </a:rPr>
              <a:t>DOI:</a:t>
            </a:r>
            <a:r>
              <a:rPr lang="de-CH" sz="900" dirty="0">
                <a:solidFill>
                  <a:schemeClr val="accent1">
                    <a:lumMod val="40000"/>
                    <a:lumOff val="60000"/>
                  </a:schemeClr>
                </a:solidFill>
                <a:latin typeface="Verdana Pro" panose="020B060403050404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10.1038/s41586-019-1541-4</a:t>
            </a:r>
            <a:endParaRPr lang="de-CH" sz="900" dirty="0">
              <a:solidFill>
                <a:schemeClr val="accent1">
                  <a:lumMod val="40000"/>
                  <a:lumOff val="60000"/>
                </a:schemeClr>
              </a:solidFill>
              <a:latin typeface="Verdana Pro" panose="020B0604030504040204" pitchFamily="34" charset="0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C668121-4AF6-4032-AA24-3CF1A168F9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968" y="6406761"/>
            <a:ext cx="11430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6509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5A55B759-31A7-423C-9BC2-A8BC09FE9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F78796AF-79A0-47AC-BEFD-BFFC00F96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04672" y="338328"/>
            <a:ext cx="3877056" cy="2249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400"/>
              <a:t>Thank you</a:t>
            </a:r>
          </a:p>
        </p:txBody>
      </p:sp>
      <p:pic>
        <p:nvPicPr>
          <p:cNvPr id="11" name="Picture 10">
            <a:hlinkClick r:id="rId3"/>
            <a:extLst>
              <a:ext uri="{FF2B5EF4-FFF2-40B4-BE49-F238E27FC236}">
                <a16:creationId xmlns:a16="http://schemas.microsoft.com/office/drawing/2014/main" id="{F2CD2C37-1479-4D54-B9C9-4389E9807E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4797" y="4308465"/>
            <a:ext cx="3723755" cy="20294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7334" y="4119033"/>
            <a:ext cx="3363974" cy="2095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Joeri Rogelj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1600" dirty="0"/>
              <a:t>Contact: </a:t>
            </a:r>
            <a:br>
              <a:rPr lang="en-US" sz="1600" dirty="0"/>
            </a:br>
            <a:r>
              <a:rPr lang="en-US" sz="1600" dirty="0"/>
              <a:t>j.rogelj@imperial.ac.uk</a:t>
            </a:r>
            <a:br>
              <a:rPr lang="en-US" sz="1600" dirty="0"/>
            </a:br>
            <a:r>
              <a:rPr lang="en-US" sz="1600" dirty="0"/>
              <a:t>rogelj@iiasa.ac.at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/>
              <a:t>Twitter: </a:t>
            </a:r>
            <a:br>
              <a:rPr lang="en-US" sz="1600" dirty="0"/>
            </a:br>
            <a:r>
              <a:rPr lang="en-US" sz="1600" dirty="0"/>
              <a:t>@</a:t>
            </a:r>
            <a:r>
              <a:rPr lang="en-US" sz="1600" dirty="0" err="1"/>
              <a:t>JoeriRogelj</a:t>
            </a:r>
            <a:endParaRPr lang="en-US" sz="1600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5A3D24A1-DE47-4E5F-B5FB-E250AD5A1D2A}"/>
              </a:ext>
            </a:extLst>
          </p:cNvPr>
          <p:cNvSpPr txBox="1">
            <a:spLocks/>
          </p:cNvSpPr>
          <p:nvPr/>
        </p:nvSpPr>
        <p:spPr>
          <a:xfrm>
            <a:off x="0" y="6412538"/>
            <a:ext cx="2463659" cy="4454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de-CH" sz="900" dirty="0">
                <a:latin typeface="Verdana Pro" panose="020B0604030504040204" pitchFamily="34" charset="0"/>
              </a:rPr>
              <a:t>Rogelj et al, Nature (2019)</a:t>
            </a:r>
            <a:br>
              <a:rPr lang="de-CH" sz="900" dirty="0">
                <a:latin typeface="Verdana Pro" panose="020B0604030504040204" pitchFamily="34" charset="0"/>
              </a:rPr>
            </a:br>
            <a:r>
              <a:rPr lang="de-CH" sz="900" dirty="0">
                <a:latin typeface="Verdana Pro" panose="020B0604030504040204" pitchFamily="34" charset="0"/>
              </a:rPr>
              <a:t>DOI:</a:t>
            </a:r>
            <a:r>
              <a:rPr lang="de-CH" sz="900" dirty="0">
                <a:solidFill>
                  <a:schemeClr val="accent1">
                    <a:lumMod val="40000"/>
                    <a:lumOff val="60000"/>
                  </a:schemeClr>
                </a:solidFill>
                <a:latin typeface="Verdana Pro" panose="020B060403050404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10.1038/s41586-019-1541-4</a:t>
            </a:r>
            <a:endParaRPr lang="de-CH" sz="900" dirty="0">
              <a:solidFill>
                <a:schemeClr val="accent1">
                  <a:lumMod val="40000"/>
                  <a:lumOff val="60000"/>
                </a:schemeClr>
              </a:solidFill>
              <a:latin typeface="Verdana Pro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ED6ECF1-9B4E-4FED-8761-0A9AA1478E6A}"/>
              </a:ext>
            </a:extLst>
          </p:cNvPr>
          <p:cNvGrpSpPr/>
          <p:nvPr/>
        </p:nvGrpSpPr>
        <p:grpSpPr>
          <a:xfrm>
            <a:off x="6876675" y="732256"/>
            <a:ext cx="4841526" cy="3386777"/>
            <a:chOff x="5063762" y="3972097"/>
            <a:chExt cx="3732974" cy="2611316"/>
          </a:xfrm>
        </p:grpSpPr>
        <p:pic>
          <p:nvPicPr>
            <p:cNvPr id="10" name="Picture 9" descr="A screenshot of a cell phone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7D01975D-BCDE-496D-AC97-1ECA54CA3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31732" y="3972097"/>
              <a:ext cx="3665004" cy="2611316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4C2743C-DB3D-40D6-82D3-A06D3CE71390}"/>
                </a:ext>
              </a:extLst>
            </p:cNvPr>
            <p:cNvSpPr/>
            <p:nvPr/>
          </p:nvSpPr>
          <p:spPr>
            <a:xfrm>
              <a:off x="5063762" y="3972097"/>
              <a:ext cx="189067" cy="2423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</p:grpSp>
      <p:pic>
        <p:nvPicPr>
          <p:cNvPr id="2" name="Picture 1">
            <a:hlinkClick r:id="rId7"/>
            <a:extLst>
              <a:ext uri="{FF2B5EF4-FFF2-40B4-BE49-F238E27FC236}">
                <a16:creationId xmlns:a16="http://schemas.microsoft.com/office/drawing/2014/main" id="{A5AE4B92-E9B1-496B-8C9A-ADEF70663A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95721" y="4584787"/>
            <a:ext cx="2780712" cy="1710267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C40CFC7A-DA77-43A9-AC63-0ECCDD64F9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68577" y="6411383"/>
            <a:ext cx="11430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334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56532" y="643467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2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BACKGROUND: A new scenario logic for the Paris Agreement long-term temperature goal </a:t>
            </a:r>
            <a:br>
              <a:rPr lang="en-US" sz="2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Different ways of achieving net zero and net negative global CO</a:t>
            </a:r>
            <a:r>
              <a:rPr lang="en-US" sz="2200" kern="1200" baseline="-250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</a:t>
            </a:r>
            <a:r>
              <a:rPr lang="en-US" sz="2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emissions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B158BB-3CA8-465E-B398-C8978CB2A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054" y="1675227"/>
            <a:ext cx="9299891" cy="4394199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11A27D5-E778-461E-A472-3412CB0E3DDF}"/>
              </a:ext>
            </a:extLst>
          </p:cNvPr>
          <p:cNvSpPr txBox="1">
            <a:spLocks/>
          </p:cNvSpPr>
          <p:nvPr/>
        </p:nvSpPr>
        <p:spPr>
          <a:xfrm>
            <a:off x="1158780" y="6426857"/>
            <a:ext cx="2463659" cy="4454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de-CH" sz="900" dirty="0">
                <a:latin typeface="Verdana Pro" panose="020B0604030504040204" pitchFamily="34" charset="0"/>
              </a:rPr>
              <a:t>Rogelj et al, Nature (2019)</a:t>
            </a:r>
            <a:br>
              <a:rPr lang="de-CH" sz="900" dirty="0">
                <a:latin typeface="Verdana Pro" panose="020B0604030504040204" pitchFamily="34" charset="0"/>
              </a:rPr>
            </a:br>
            <a:r>
              <a:rPr lang="de-CH" sz="900" dirty="0">
                <a:latin typeface="Verdana Pro" panose="020B0604030504040204" pitchFamily="34" charset="0"/>
              </a:rPr>
              <a:t>DOI:</a:t>
            </a:r>
            <a:r>
              <a:rPr lang="de-CH" sz="900" dirty="0">
                <a:solidFill>
                  <a:schemeClr val="accent1">
                    <a:lumMod val="75000"/>
                  </a:schemeClr>
                </a:solidFill>
                <a:latin typeface="Verdana Pro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10.1038/s41586-019-1541-4</a:t>
            </a:r>
            <a:endParaRPr lang="de-CH" sz="900" dirty="0">
              <a:solidFill>
                <a:schemeClr val="accent1">
                  <a:lumMod val="75000"/>
                </a:schemeClr>
              </a:solidFill>
              <a:latin typeface="Verdana Pro" panose="020B0604030504040204" pitchFamily="34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F84F21C-4B61-4598-821B-C8E592ADDB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968" y="6406761"/>
            <a:ext cx="11430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225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287</Words>
  <Application>Microsoft Office PowerPoint</Application>
  <PresentationFormat>Widescreen</PresentationFormat>
  <Paragraphs>50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GlosaMath-Bold</vt:lpstr>
      <vt:lpstr>Verdana Pro</vt:lpstr>
      <vt:lpstr>Office Theme</vt:lpstr>
      <vt:lpstr>A new scenario logic for the Paris Agreement long-term temperature goal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new scenario logic for the Paris Agreement long-term temperature goal </dc:title>
  <dc:creator>Rogelj, Joeri</dc:creator>
  <cp:lastModifiedBy>Rogelj, Joeri</cp:lastModifiedBy>
  <cp:revision>15</cp:revision>
  <dcterms:created xsi:type="dcterms:W3CDTF">2020-05-04T16:01:02Z</dcterms:created>
  <dcterms:modified xsi:type="dcterms:W3CDTF">2020-05-06T16:51:49Z</dcterms:modified>
</cp:coreProperties>
</file>