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697" r:id="rId2"/>
    <p:sldId id="710" r:id="rId3"/>
    <p:sldId id="685" r:id="rId4"/>
    <p:sldId id="708" r:id="rId5"/>
    <p:sldId id="709" r:id="rId6"/>
    <p:sldId id="688" r:id="rId7"/>
    <p:sldId id="711" r:id="rId8"/>
    <p:sldId id="687" r:id="rId9"/>
    <p:sldId id="713" r:id="rId10"/>
    <p:sldId id="684" r:id="rId11"/>
    <p:sldId id="718" r:id="rId12"/>
    <p:sldId id="717" r:id="rId13"/>
    <p:sldId id="714" r:id="rId14"/>
    <p:sldId id="715" r:id="rId15"/>
    <p:sldId id="700" r:id="rId16"/>
    <p:sldId id="701" r:id="rId17"/>
    <p:sldId id="716" r:id="rId18"/>
    <p:sldId id="695" r:id="rId19"/>
    <p:sldId id="719" r:id="rId20"/>
    <p:sldId id="703" r:id="rId21"/>
    <p:sldId id="704" r:id="rId22"/>
    <p:sldId id="705" r:id="rId23"/>
    <p:sldId id="706" r:id="rId24"/>
    <p:sldId id="707" r:id="rId25"/>
    <p:sldId id="260" r:id="rId26"/>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78C"/>
    <a:srgbClr val="FEDF60"/>
    <a:srgbClr val="E6953A"/>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7" autoAdjust="0"/>
    <p:restoredTop sz="87366" autoAdjust="0"/>
  </p:normalViewPr>
  <p:slideViewPr>
    <p:cSldViewPr snapToGrid="0" snapToObjects="1">
      <p:cViewPr varScale="1">
        <p:scale>
          <a:sx n="73" d="100"/>
          <a:sy n="73" d="100"/>
        </p:scale>
        <p:origin x="72" y="18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244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46DC81-07B8-EC4D-951B-2881D7333F12}" type="datetimeFigureOut">
              <a:rPr lang="de-DE" smtClean="0"/>
              <a:t>30.04.2020</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EE8A1E-CC6F-8D4F-802D-BD483909CDD9}" type="slidenum">
              <a:rPr lang="de-DE" smtClean="0"/>
              <a:t>‹#›</a:t>
            </a:fld>
            <a:endParaRPr lang="de-DE"/>
          </a:p>
        </p:txBody>
      </p:sp>
    </p:spTree>
    <p:extLst>
      <p:ext uri="{BB962C8B-B14F-4D97-AF65-F5344CB8AC3E}">
        <p14:creationId xmlns:p14="http://schemas.microsoft.com/office/powerpoint/2010/main" val="1529345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FDE774-3698-C745-80EA-8D9C86417481}" type="datetimeFigureOut">
              <a:rPr lang="de-DE" smtClean="0"/>
              <a:t>30.04.2020</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E85A3-29B6-3F43-9212-89CD54F8CBA5}" type="slidenum">
              <a:rPr lang="de-DE" smtClean="0"/>
              <a:t>‹#›</a:t>
            </a:fld>
            <a:endParaRPr lang="de-DE"/>
          </a:p>
        </p:txBody>
      </p:sp>
    </p:spTree>
    <p:extLst>
      <p:ext uri="{BB962C8B-B14F-4D97-AF65-F5344CB8AC3E}">
        <p14:creationId xmlns:p14="http://schemas.microsoft.com/office/powerpoint/2010/main" val="371251494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1</a:t>
            </a:fld>
            <a:endParaRPr lang="de-DE"/>
          </a:p>
        </p:txBody>
      </p:sp>
    </p:spTree>
    <p:extLst>
      <p:ext uri="{BB962C8B-B14F-4D97-AF65-F5344CB8AC3E}">
        <p14:creationId xmlns:p14="http://schemas.microsoft.com/office/powerpoint/2010/main" val="2124692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2</a:t>
            </a:fld>
            <a:endParaRPr lang="de-DE"/>
          </a:p>
        </p:txBody>
      </p:sp>
    </p:spTree>
    <p:extLst>
      <p:ext uri="{BB962C8B-B14F-4D97-AF65-F5344CB8AC3E}">
        <p14:creationId xmlns:p14="http://schemas.microsoft.com/office/powerpoint/2010/main" val="1556809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7</a:t>
            </a:fld>
            <a:endParaRPr lang="de-DE"/>
          </a:p>
        </p:txBody>
      </p:sp>
    </p:spTree>
    <p:extLst>
      <p:ext uri="{BB962C8B-B14F-4D97-AF65-F5344CB8AC3E}">
        <p14:creationId xmlns:p14="http://schemas.microsoft.com/office/powerpoint/2010/main" val="408974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4CE85A3-29B6-3F43-9212-89CD54F8CBA5}" type="slidenum">
              <a:rPr lang="de-DE" smtClean="0"/>
              <a:t>14</a:t>
            </a:fld>
            <a:endParaRPr lang="de-DE"/>
          </a:p>
        </p:txBody>
      </p:sp>
    </p:spTree>
    <p:extLst>
      <p:ext uri="{BB962C8B-B14F-4D97-AF65-F5344CB8AC3E}">
        <p14:creationId xmlns:p14="http://schemas.microsoft.com/office/powerpoint/2010/main" val="16287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4CE85A3-29B6-3F43-9212-89CD54F8CBA5}" type="slidenum">
              <a:rPr lang="de-DE" smtClean="0"/>
              <a:t>18</a:t>
            </a:fld>
            <a:endParaRPr lang="de-DE"/>
          </a:p>
        </p:txBody>
      </p:sp>
    </p:spTree>
    <p:extLst>
      <p:ext uri="{BB962C8B-B14F-4D97-AF65-F5344CB8AC3E}">
        <p14:creationId xmlns:p14="http://schemas.microsoft.com/office/powerpoint/2010/main" val="180350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a:prstGeom prst="rect">
            <a:avLst/>
          </a:prstGeom>
        </p:spPr>
        <p:txBody>
          <a:bodyPr/>
          <a:lstStyle/>
          <a:p>
            <a:r>
              <a:rPr lang="de-DE"/>
              <a:t>Mastertitelformat bearbeiten</a:t>
            </a:r>
          </a:p>
        </p:txBody>
      </p:sp>
      <p:sp>
        <p:nvSpPr>
          <p:cNvPr id="3" name="Untertitel 2"/>
          <p:cNvSpPr>
            <a:spLocks noGrp="1"/>
          </p:cNvSpPr>
          <p:nvPr>
            <p:ph type="subTitle" idx="1"/>
          </p:nvPr>
        </p:nvSpPr>
        <p:spPr>
          <a:xfrm>
            <a:off x="1838960" y="3771900"/>
            <a:ext cx="8534400" cy="1165860"/>
          </a:xfrm>
        </p:spPr>
        <p:txBody>
          <a:bodyPr/>
          <a:lstStyle>
            <a:lvl1pPr marL="0" indent="0" algn="ctr">
              <a:buNone/>
              <a:defRPr>
                <a:solidFill>
                  <a:srgbClr val="0070C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4" name="Datumsplatzhalter 3"/>
          <p:cNvSpPr>
            <a:spLocks noGrp="1"/>
          </p:cNvSpPr>
          <p:nvPr>
            <p:ph type="dt" sz="half" idx="10"/>
          </p:nvPr>
        </p:nvSpPr>
        <p:spPr>
          <a:xfrm>
            <a:off x="609600" y="6407153"/>
            <a:ext cx="2386752" cy="365125"/>
          </a:xfrm>
        </p:spPr>
        <p:txBody>
          <a:bodyPr/>
          <a:lstStyle/>
          <a:p>
            <a:fld id="{C02CF1AE-79CF-4283-94AB-1587FD718A56}" type="datetime1">
              <a:rPr lang="de-DE" smtClean="0"/>
              <a:t>30.04.2020</a:t>
            </a:fld>
            <a:endParaRPr lang="de-DE"/>
          </a:p>
        </p:txBody>
      </p:sp>
      <p:sp>
        <p:nvSpPr>
          <p:cNvPr id="5" name="Fußzeilenplatzhalter 4"/>
          <p:cNvSpPr>
            <a:spLocks noGrp="1"/>
          </p:cNvSpPr>
          <p:nvPr>
            <p:ph type="ftr" sz="quarter" idx="11"/>
          </p:nvPr>
        </p:nvSpPr>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
        <p:nvSpPr>
          <p:cNvPr id="9" name="Symbol zastępczy tekstu 8"/>
          <p:cNvSpPr>
            <a:spLocks noGrp="1"/>
          </p:cNvSpPr>
          <p:nvPr>
            <p:ph type="body" sz="quarter" idx="13" hasCustomPrompt="1"/>
          </p:nvPr>
        </p:nvSpPr>
        <p:spPr>
          <a:xfrm>
            <a:off x="1838960" y="5570220"/>
            <a:ext cx="8605520" cy="571818"/>
          </a:xfrm>
        </p:spPr>
        <p:txBody>
          <a:bodyPr>
            <a:normAutofit/>
          </a:bodyPr>
          <a:lstStyle>
            <a:lvl1pPr marL="0" indent="0" algn="ctr">
              <a:buNone/>
              <a:defRPr sz="2000">
                <a:solidFill>
                  <a:srgbClr val="0070C0"/>
                </a:solidFill>
              </a:defRPr>
            </a:lvl1pPr>
          </a:lstStyle>
          <a:p>
            <a:pPr lvl="0"/>
            <a:r>
              <a:rPr lang="en-GB" dirty="0"/>
              <a:t>Location, date</a:t>
            </a:r>
            <a:endParaRPr lang="pl-PL" dirty="0"/>
          </a:p>
        </p:txBody>
      </p:sp>
      <p:pic>
        <p:nvPicPr>
          <p:cNvPr id="12" name="Grafik 18"/>
          <p:cNvPicPr/>
          <p:nvPr userDrawn="1"/>
        </p:nvPicPr>
        <p:blipFill>
          <a:blip r:embed="rId2" cstate="print">
            <a:extLst>
              <a:ext uri="{28A0092B-C50C-407E-A947-70E740481C1C}">
                <a14:useLocalDpi xmlns:a14="http://schemas.microsoft.com/office/drawing/2010/main" val="0"/>
              </a:ext>
            </a:extLst>
          </a:blip>
          <a:stretch>
            <a:fillRect/>
          </a:stretch>
        </p:blipFill>
        <p:spPr>
          <a:xfrm>
            <a:off x="3122930" y="6361114"/>
            <a:ext cx="916093" cy="457200"/>
          </a:xfrm>
          <a:prstGeom prst="rect">
            <a:avLst/>
          </a:prstGeom>
        </p:spPr>
      </p:pic>
    </p:spTree>
    <p:extLst>
      <p:ext uri="{BB962C8B-B14F-4D97-AF65-F5344CB8AC3E}">
        <p14:creationId xmlns:p14="http://schemas.microsoft.com/office/powerpoint/2010/main" val="256640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C970815-5BDA-429E-B104-3CD0DCEC2446}" type="datetime1">
              <a:rPr lang="de-DE" smtClean="0"/>
              <a:t>30.04.2020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1296409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8D74311-525E-4FCD-9110-3835DCBBB2AF}" type="datetime1">
              <a:rPr lang="de-DE" smtClean="0"/>
              <a:t>30.04.2020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3502703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32"/>
            <a:ext cx="10363200" cy="1470025"/>
          </a:xfrm>
          <a:prstGeom prst="rect">
            <a:avLst/>
          </a:prstGeo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1"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p>
            <a:r>
              <a:rPr lang="de-DE"/>
              <a:t>12.12.2018</a:t>
            </a:r>
          </a:p>
        </p:txBody>
      </p:sp>
      <p:sp>
        <p:nvSpPr>
          <p:cNvPr id="5" name="Fußzeilenplatzhalter 4"/>
          <p:cNvSpPr>
            <a:spLocks noGrp="1"/>
          </p:cNvSpPr>
          <p:nvPr>
            <p:ph type="ftr" sz="quarter" idx="11"/>
          </p:nvPr>
        </p:nvSpPr>
        <p:spPr/>
        <p:txBody>
          <a:bodyPr/>
          <a:lstStyle/>
          <a:p>
            <a:r>
              <a:rPr lang="de-DE"/>
              <a:t>HiDALGO - Michael Gienger</a:t>
            </a:r>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43500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
        <p:nvSpPr>
          <p:cNvPr id="3" name="Inhaltsplatzhalter 2"/>
          <p:cNvSpPr>
            <a:spLocks noGrp="1"/>
          </p:cNvSpPr>
          <p:nvPr>
            <p:ph idx="1"/>
          </p:nvPr>
        </p:nvSpPr>
        <p:spPr/>
        <p:txBody>
          <a:bodyPr/>
          <a:lstStyle>
            <a:lvl1pPr>
              <a:buClr>
                <a:srgbClr val="00578C"/>
              </a:buClr>
              <a:defRPr>
                <a:solidFill>
                  <a:srgbClr val="00578C"/>
                </a:solidFill>
              </a:defRPr>
            </a:lvl1pPr>
            <a:lvl2pPr marL="742950" indent="-285750">
              <a:buClr>
                <a:srgbClr val="00578C"/>
              </a:buClr>
              <a:buFont typeface="Lucida Grande"/>
              <a:buChar char="|"/>
              <a:defRPr/>
            </a:lvl2pPr>
            <a:lvl3pPr marL="1143000" indent="-228600">
              <a:buClr>
                <a:srgbClr val="00578C"/>
              </a:buClr>
              <a:buFont typeface="Lucida Grande"/>
              <a:buChar char="|"/>
              <a:defRPr/>
            </a:lvl3pPr>
            <a:lvl4pPr marL="1600200" indent="-228600">
              <a:buClr>
                <a:srgbClr val="00578C"/>
              </a:buClr>
              <a:buFont typeface="Lucida Grande"/>
              <a:buChar char="|"/>
              <a:defRPr/>
            </a:lvl4pPr>
            <a:lvl5pPr marL="2057400" indent="-228600">
              <a:buClr>
                <a:srgbClr val="00578C"/>
              </a:buClr>
              <a:buFont typeface="Lucida Grande"/>
              <a:buChar char="|"/>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609601" y="6407153"/>
            <a:ext cx="2386753" cy="365125"/>
          </a:xfrm>
        </p:spPr>
        <p:txBody>
          <a:bodyPr/>
          <a:lstStyle/>
          <a:p>
            <a:fld id="{A97E4361-35F9-4753-8E3A-DD74F536D256}" type="datetime1">
              <a:rPr lang="de-DE" smtClean="0"/>
              <a:t>30.04.2020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320784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DD43CEE1-102B-4649-83D9-CE3E92165A56}" type="datetime1">
              <a:rPr lang="de-DE" smtClean="0"/>
              <a:t>30.04.2020</a:t>
            </a:fld>
            <a:endParaRPr lang="de-DE"/>
          </a:p>
        </p:txBody>
      </p:sp>
      <p:sp>
        <p:nvSpPr>
          <p:cNvPr id="5" name="Fußzeilenplatzhalter 4"/>
          <p:cNvSpPr>
            <a:spLocks noGrp="1"/>
          </p:cNvSpPr>
          <p:nvPr>
            <p:ph type="ftr" sz="quarter" idx="11"/>
          </p:nvPr>
        </p:nvSpPr>
        <p:spPr/>
        <p:txBody>
          <a:bodyPr/>
          <a:lstStyle/>
          <a:p>
            <a:r>
              <a:rPr lang="de-DE" dirty="0"/>
              <a:t>© </a:t>
            </a:r>
            <a:r>
              <a:rPr lang="de-DE" dirty="0" err="1"/>
              <a:t>HiDALGO</a:t>
            </a:r>
            <a:endParaRPr lang="de-DE" dirty="0"/>
          </a:p>
        </p:txBody>
      </p:sp>
      <p:sp>
        <p:nvSpPr>
          <p:cNvPr id="6" name="Foliennummernplatzhalter 5"/>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160309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97FE122D-92FD-4120-A984-B280E6DA97F3}" type="datetime1">
              <a:rPr lang="de-DE" smtClean="0"/>
              <a:t>30.04.2020</a:t>
            </a:fld>
            <a:endParaRPr lang="de-DE"/>
          </a:p>
        </p:txBody>
      </p:sp>
      <p:sp>
        <p:nvSpPr>
          <p:cNvPr id="6" name="Fußzeilenplatzhalter 5"/>
          <p:cNvSpPr>
            <a:spLocks noGrp="1"/>
          </p:cNvSpPr>
          <p:nvPr>
            <p:ph type="ftr" sz="quarter" idx="11"/>
          </p:nvPr>
        </p:nvSpPr>
        <p:spPr/>
        <p:txBody>
          <a:bodyPr/>
          <a:lstStyle/>
          <a:p>
            <a:r>
              <a:rPr lang="de-DE" dirty="0"/>
              <a:t>© </a:t>
            </a:r>
            <a:r>
              <a:rPr lang="de-DE" dirty="0" err="1"/>
              <a:t>HiDALGO</a:t>
            </a:r>
            <a:endParaRPr lang="de-DE" dirty="0"/>
          </a:p>
        </p:txBody>
      </p:sp>
      <p:sp>
        <p:nvSpPr>
          <p:cNvPr id="7" name="Foliennummernplatzhalter 6"/>
          <p:cNvSpPr>
            <a:spLocks noGrp="1"/>
          </p:cNvSpPr>
          <p:nvPr>
            <p:ph type="sldNum" sz="quarter" idx="12"/>
          </p:nvPr>
        </p:nvSpPr>
        <p:spPr/>
        <p:txBody>
          <a:bodyPr/>
          <a:lstStyle/>
          <a:p>
            <a:fld id="{5A047618-784E-504C-9596-64C42A38E0C6}" type="slidenum">
              <a:rPr lang="de-DE" smtClean="0"/>
              <a:t>‹#›</a:t>
            </a:fld>
            <a:endParaRPr lang="de-DE"/>
          </a:p>
        </p:txBody>
      </p:sp>
      <p:sp>
        <p:nvSpPr>
          <p:cNvPr id="8"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Tree>
    <p:extLst>
      <p:ext uri="{BB962C8B-B14F-4D97-AF65-F5344CB8AC3E}">
        <p14:creationId xmlns:p14="http://schemas.microsoft.com/office/powerpoint/2010/main" val="61474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9257E91-25C5-4CC7-8AC8-82D2313C3D17}" type="datetime1">
              <a:rPr lang="de-DE" smtClean="0"/>
              <a:t>30.04.2020</a:t>
            </a:fld>
            <a:endParaRPr lang="de-DE"/>
          </a:p>
        </p:txBody>
      </p:sp>
      <p:sp>
        <p:nvSpPr>
          <p:cNvPr id="8" name="Fußzeilenplatzhalter 7"/>
          <p:cNvSpPr>
            <a:spLocks noGrp="1"/>
          </p:cNvSpPr>
          <p:nvPr>
            <p:ph type="ftr" sz="quarter" idx="11"/>
          </p:nvPr>
        </p:nvSpPr>
        <p:spPr/>
        <p:txBody>
          <a:bodyPr/>
          <a:lstStyle/>
          <a:p>
            <a:r>
              <a:rPr lang="de-DE" dirty="0"/>
              <a:t>© </a:t>
            </a:r>
            <a:r>
              <a:rPr lang="de-DE" dirty="0" err="1"/>
              <a:t>HiDALGO</a:t>
            </a:r>
            <a:endParaRPr lang="de-DE" dirty="0"/>
          </a:p>
        </p:txBody>
      </p:sp>
      <p:sp>
        <p:nvSpPr>
          <p:cNvPr id="9" name="Foliennummernplatzhalter 8"/>
          <p:cNvSpPr>
            <a:spLocks noGrp="1"/>
          </p:cNvSpPr>
          <p:nvPr>
            <p:ph type="sldNum" sz="quarter" idx="12"/>
          </p:nvPr>
        </p:nvSpPr>
        <p:spPr/>
        <p:txBody>
          <a:bodyPr/>
          <a:lstStyle/>
          <a:p>
            <a:fld id="{5A047618-784E-504C-9596-64C42A38E0C6}" type="slidenum">
              <a:rPr lang="de-DE" smtClean="0"/>
              <a:t>‹#›</a:t>
            </a:fld>
            <a:endParaRPr lang="de-DE"/>
          </a:p>
        </p:txBody>
      </p:sp>
      <p:sp>
        <p:nvSpPr>
          <p:cNvPr id="10"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Tree>
    <p:extLst>
      <p:ext uri="{BB962C8B-B14F-4D97-AF65-F5344CB8AC3E}">
        <p14:creationId xmlns:p14="http://schemas.microsoft.com/office/powerpoint/2010/main" val="415922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2AEEDCF9-F61D-422F-AC42-AB7BC694255B}" type="datetime1">
              <a:rPr lang="de-DE" smtClean="0"/>
              <a:t>30.04.2020</a:t>
            </a:fld>
            <a:endParaRPr lang="de-DE"/>
          </a:p>
        </p:txBody>
      </p:sp>
      <p:sp>
        <p:nvSpPr>
          <p:cNvPr id="4" name="Fußzeilenplatzhalter 3"/>
          <p:cNvSpPr>
            <a:spLocks noGrp="1"/>
          </p:cNvSpPr>
          <p:nvPr>
            <p:ph type="ftr" sz="quarter" idx="11"/>
          </p:nvPr>
        </p:nvSpPr>
        <p:spPr/>
        <p:txBody>
          <a:bodyPr/>
          <a:lstStyle/>
          <a:p>
            <a:r>
              <a:rPr lang="de-DE" dirty="0"/>
              <a:t>© </a:t>
            </a:r>
            <a:r>
              <a:rPr lang="de-DE" dirty="0" err="1"/>
              <a:t>HiDALGO</a:t>
            </a:r>
            <a:endParaRPr lang="de-DE" dirty="0"/>
          </a:p>
        </p:txBody>
      </p:sp>
      <p:sp>
        <p:nvSpPr>
          <p:cNvPr id="5" name="Foliennummernplatzhalter 4"/>
          <p:cNvSpPr>
            <a:spLocks noGrp="1"/>
          </p:cNvSpPr>
          <p:nvPr>
            <p:ph type="sldNum" sz="quarter" idx="12"/>
          </p:nvPr>
        </p:nvSpPr>
        <p:spPr/>
        <p:txBody>
          <a:bodyPr/>
          <a:lstStyle/>
          <a:p>
            <a:fld id="{5A047618-784E-504C-9596-64C42A38E0C6}" type="slidenum">
              <a:rPr lang="de-DE" smtClean="0"/>
              <a:t>‹#›</a:t>
            </a:fld>
            <a:endParaRPr lang="de-DE"/>
          </a:p>
        </p:txBody>
      </p:sp>
      <p:sp>
        <p:nvSpPr>
          <p:cNvPr id="6" name="Titel 1"/>
          <p:cNvSpPr>
            <a:spLocks noGrp="1"/>
          </p:cNvSpPr>
          <p:nvPr>
            <p:ph type="title"/>
          </p:nvPr>
        </p:nvSpPr>
        <p:spPr>
          <a:xfrm>
            <a:off x="1693333" y="595741"/>
            <a:ext cx="9889067" cy="526622"/>
          </a:xfrm>
          <a:prstGeom prst="rect">
            <a:avLst/>
          </a:prstGeom>
        </p:spPr>
        <p:txBody>
          <a:bodyPr/>
          <a:lstStyle>
            <a:lvl1pPr algn="ctr">
              <a:defRPr sz="2800"/>
            </a:lvl1pPr>
          </a:lstStyle>
          <a:p>
            <a:r>
              <a:rPr lang="de-DE" dirty="0"/>
              <a:t>Mastertitelformat bearbeiten</a:t>
            </a:r>
          </a:p>
        </p:txBody>
      </p:sp>
    </p:spTree>
    <p:extLst>
      <p:ext uri="{BB962C8B-B14F-4D97-AF65-F5344CB8AC3E}">
        <p14:creationId xmlns:p14="http://schemas.microsoft.com/office/powerpoint/2010/main" val="293588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729BE36-DC98-4CA6-A197-070C30944AEC}" type="datetime1">
              <a:rPr lang="de-DE" smtClean="0"/>
              <a:t>30.04.2020</a:t>
            </a:fld>
            <a:endParaRPr lang="de-DE"/>
          </a:p>
        </p:txBody>
      </p:sp>
      <p:sp>
        <p:nvSpPr>
          <p:cNvPr id="3" name="Fußzeilenplatzhalter 2"/>
          <p:cNvSpPr>
            <a:spLocks noGrp="1"/>
          </p:cNvSpPr>
          <p:nvPr>
            <p:ph type="ftr" sz="quarter" idx="11"/>
          </p:nvPr>
        </p:nvSpPr>
        <p:spPr/>
        <p:txBody>
          <a:bodyPr/>
          <a:lstStyle/>
          <a:p>
            <a:r>
              <a:rPr lang="de-DE" dirty="0"/>
              <a:t>© </a:t>
            </a:r>
            <a:r>
              <a:rPr lang="de-DE" dirty="0" err="1"/>
              <a:t>HiDALGO</a:t>
            </a:r>
            <a:endParaRPr lang="de-DE" dirty="0"/>
          </a:p>
        </p:txBody>
      </p:sp>
      <p:sp>
        <p:nvSpPr>
          <p:cNvPr id="4" name="Foliennummernplatzhalter 3"/>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221225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965BF2B4-F758-4C9A-877D-3591A1DF9AB5}" type="datetime1">
              <a:rPr lang="de-DE" smtClean="0"/>
              <a:t>30.04.2020</a:t>
            </a:fld>
            <a:endParaRPr lang="de-DE"/>
          </a:p>
        </p:txBody>
      </p:sp>
      <p:sp>
        <p:nvSpPr>
          <p:cNvPr id="6" name="Fußzeilenplatzhalter 5"/>
          <p:cNvSpPr>
            <a:spLocks noGrp="1"/>
          </p:cNvSpPr>
          <p:nvPr>
            <p:ph type="ftr" sz="quarter" idx="11"/>
          </p:nvPr>
        </p:nvSpPr>
        <p:spPr/>
        <p:txBody>
          <a:bodyPr/>
          <a:lstStyle/>
          <a:p>
            <a:r>
              <a:rPr lang="de-DE" dirty="0"/>
              <a:t>© </a:t>
            </a:r>
            <a:r>
              <a:rPr lang="de-DE" dirty="0" err="1"/>
              <a:t>HiDALGO</a:t>
            </a:r>
            <a:endParaRPr lang="de-DE" dirty="0"/>
          </a:p>
        </p:txBody>
      </p:sp>
      <p:sp>
        <p:nvSpPr>
          <p:cNvPr id="7" name="Foliennummernplatzhalter 6"/>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123920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ACEA2A1C-DDFC-4499-8E55-7969E0CC7B31}" type="datetime1">
              <a:rPr lang="de-DE" smtClean="0"/>
              <a:t>30.04.2020</a:t>
            </a:fld>
            <a:endParaRPr lang="de-DE"/>
          </a:p>
        </p:txBody>
      </p:sp>
      <p:sp>
        <p:nvSpPr>
          <p:cNvPr id="6" name="Fußzeilenplatzhalter 5"/>
          <p:cNvSpPr>
            <a:spLocks noGrp="1"/>
          </p:cNvSpPr>
          <p:nvPr>
            <p:ph type="ftr" sz="quarter" idx="11"/>
          </p:nvPr>
        </p:nvSpPr>
        <p:spPr/>
        <p:txBody>
          <a:bodyPr/>
          <a:lstStyle/>
          <a:p>
            <a:r>
              <a:rPr lang="de-DE" dirty="0"/>
              <a:t>© </a:t>
            </a:r>
            <a:r>
              <a:rPr lang="de-DE" dirty="0" err="1"/>
              <a:t>HiDALGO</a:t>
            </a:r>
            <a:endParaRPr lang="de-DE" dirty="0"/>
          </a:p>
        </p:txBody>
      </p:sp>
      <p:sp>
        <p:nvSpPr>
          <p:cNvPr id="7" name="Foliennummernplatzhalter 6"/>
          <p:cNvSpPr>
            <a:spLocks noGrp="1"/>
          </p:cNvSpPr>
          <p:nvPr>
            <p:ph type="sldNum" sz="quarter" idx="12"/>
          </p:nvPr>
        </p:nvSpPr>
        <p:spPr/>
        <p:txBody>
          <a:bodyPr/>
          <a:lstStyle/>
          <a:p>
            <a:fld id="{5A047618-784E-504C-9596-64C42A38E0C6}" type="slidenum">
              <a:rPr lang="de-DE" smtClean="0"/>
              <a:t>‹#›</a:t>
            </a:fld>
            <a:endParaRPr lang="de-DE"/>
          </a:p>
        </p:txBody>
      </p:sp>
    </p:spTree>
    <p:extLst>
      <p:ext uri="{BB962C8B-B14F-4D97-AF65-F5344CB8AC3E}">
        <p14:creationId xmlns:p14="http://schemas.microsoft.com/office/powerpoint/2010/main" val="222097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m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p:nvPr userDrawn="1"/>
        </p:nvSpPr>
        <p:spPr>
          <a:xfrm>
            <a:off x="1" y="6314820"/>
            <a:ext cx="12191999" cy="543181"/>
          </a:xfrm>
          <a:prstGeom prst="rect">
            <a:avLst/>
          </a:prstGeom>
          <a:solidFill>
            <a:srgbClr val="00578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80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407153"/>
            <a:ext cx="2844800" cy="365125"/>
          </a:xfrm>
          <a:prstGeom prst="rect">
            <a:avLst/>
          </a:prstGeom>
        </p:spPr>
        <p:txBody>
          <a:bodyPr vert="horz" lIns="91440" tIns="45720" rIns="91440" bIns="45720" rtlCol="0" anchor="ctr"/>
          <a:lstStyle>
            <a:lvl1pPr algn="l">
              <a:defRPr sz="1200">
                <a:solidFill>
                  <a:schemeClr val="bg1"/>
                </a:solidFill>
              </a:defRPr>
            </a:lvl1pPr>
          </a:lstStyle>
          <a:p>
            <a:fld id="{3B241932-C85F-4165-89A3-432884EABB1E}" type="datetime1">
              <a:rPr lang="de-DE" smtClean="0"/>
              <a:t>30.04.2020</a:t>
            </a:fld>
            <a:endParaRPr lang="de-DE"/>
          </a:p>
        </p:txBody>
      </p:sp>
      <p:sp>
        <p:nvSpPr>
          <p:cNvPr id="5" name="Fußzeilenplatzhalter 4"/>
          <p:cNvSpPr>
            <a:spLocks noGrp="1"/>
          </p:cNvSpPr>
          <p:nvPr>
            <p:ph type="ftr" sz="quarter" idx="3"/>
          </p:nvPr>
        </p:nvSpPr>
        <p:spPr>
          <a:xfrm>
            <a:off x="4165600" y="6407153"/>
            <a:ext cx="3860800" cy="365125"/>
          </a:xfrm>
          <a:prstGeom prst="rect">
            <a:avLst/>
          </a:prstGeom>
        </p:spPr>
        <p:txBody>
          <a:bodyPr vert="horz" lIns="91440" tIns="45720" rIns="91440" bIns="45720" rtlCol="0" anchor="ctr"/>
          <a:lstStyle>
            <a:lvl1pPr algn="ctr">
              <a:defRPr sz="1200">
                <a:solidFill>
                  <a:schemeClr val="bg1"/>
                </a:solidFill>
              </a:defRPr>
            </a:lvl1pPr>
          </a:lstStyle>
          <a:p>
            <a:r>
              <a:rPr lang="de-DE" dirty="0"/>
              <a:t>© </a:t>
            </a:r>
            <a:r>
              <a:rPr lang="de-DE" dirty="0" err="1"/>
              <a:t>HiDALGO</a:t>
            </a:r>
            <a:endParaRPr lang="de-DE" dirty="0"/>
          </a:p>
        </p:txBody>
      </p:sp>
      <p:sp>
        <p:nvSpPr>
          <p:cNvPr id="6" name="Foliennummernplatzhalter 5"/>
          <p:cNvSpPr>
            <a:spLocks noGrp="1"/>
          </p:cNvSpPr>
          <p:nvPr>
            <p:ph type="sldNum" sz="quarter" idx="4"/>
          </p:nvPr>
        </p:nvSpPr>
        <p:spPr>
          <a:xfrm>
            <a:off x="8737600" y="6407153"/>
            <a:ext cx="2844800" cy="365125"/>
          </a:xfrm>
          <a:prstGeom prst="rect">
            <a:avLst/>
          </a:prstGeom>
        </p:spPr>
        <p:txBody>
          <a:bodyPr vert="horz" lIns="91440" tIns="45720" rIns="91440" bIns="45720" rtlCol="0" anchor="ctr"/>
          <a:lstStyle>
            <a:lvl1pPr algn="r">
              <a:defRPr sz="1200" b="1">
                <a:solidFill>
                  <a:schemeClr val="bg1"/>
                </a:solidFill>
              </a:defRPr>
            </a:lvl1pPr>
          </a:lstStyle>
          <a:p>
            <a:fld id="{5A047618-784E-504C-9596-64C42A38E0C6}" type="slidenum">
              <a:rPr lang="de-DE" smtClean="0"/>
              <a:pPr/>
              <a:t>‹#›</a:t>
            </a:fld>
            <a:endParaRPr lang="de-DE"/>
          </a:p>
        </p:txBody>
      </p:sp>
      <p:pic>
        <p:nvPicPr>
          <p:cNvPr id="8" name="Grafik 7" descr="HiDALGO - Windows-Fotoanzeige"/>
          <p:cNvPicPr>
            <a:picLocks noChangeAspect="1"/>
          </p:cNvPicPr>
          <p:nvPr userDrawn="1"/>
        </p:nvPicPr>
        <p:blipFill rotWithShape="1">
          <a:blip r:embed="rId14">
            <a:extLst>
              <a:ext uri="{28A0092B-C50C-407E-A947-70E740481C1C}">
                <a14:useLocalDpi xmlns:a14="http://schemas.microsoft.com/office/drawing/2010/main" val="0"/>
              </a:ext>
            </a:extLst>
          </a:blip>
          <a:srcRect l="28518" t="27423" r="56482" b="51019"/>
          <a:stretch/>
        </p:blipFill>
        <p:spPr>
          <a:xfrm>
            <a:off x="79015" y="62163"/>
            <a:ext cx="1373086" cy="1076400"/>
          </a:xfrm>
          <a:prstGeom prst="rect">
            <a:avLst/>
          </a:prstGeom>
        </p:spPr>
      </p:pic>
      <p:cxnSp>
        <p:nvCxnSpPr>
          <p:cNvPr id="14" name="Connettore 1 10"/>
          <p:cNvCxnSpPr>
            <a:cxnSpLocks/>
          </p:cNvCxnSpPr>
          <p:nvPr userDrawn="1"/>
        </p:nvCxnSpPr>
        <p:spPr>
          <a:xfrm>
            <a:off x="1306286" y="592667"/>
            <a:ext cx="10276115" cy="0"/>
          </a:xfrm>
          <a:prstGeom prst="line">
            <a:avLst/>
          </a:prstGeom>
          <a:ln w="9525" cap="rnd">
            <a:solidFill>
              <a:srgbClr val="FEDF6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13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cds.climate.copernicus.eu/"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hyperlink" Target="http://polytope.ecmwf.int/" TargetMode="External"/><Relationship Id="rId1" Type="http://schemas.openxmlformats.org/officeDocument/2006/relationships/slideLayout" Target="../slideLayouts/slideLayout2.xml"/><Relationship Id="rId6" Type="http://schemas.openxmlformats.org/officeDocument/2006/relationships/hyperlink" Target="http://2013hs.igem.org/Team:NGSS_AEI_TURKEY" TargetMode="External"/><Relationship Id="rId11" Type="http://schemas.openxmlformats.org/officeDocument/2006/relationships/hyperlink" Target="http://unix.stackexchange.com/questions/202796/name-of-the-font-used-in-linux-console-tty" TargetMode="External"/><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hyperlink" Target="https://pixabay.com/en/computer-database-network-server-156948/" TargetMode="External"/><Relationship Id="rId9" Type="http://schemas.openxmlformats.org/officeDocument/2006/relationships/hyperlink" Target="https://svgsilh.com/image/2237420.html"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svgsilh.com/image/2237420.html" TargetMode="External"/><Relationship Id="rId3" Type="http://schemas.openxmlformats.org/officeDocument/2006/relationships/hyperlink" Target="https://pixabay.com/en/computer-database-network-server-156948/" TargetMode="External"/><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polytope.ecmwf.int/" TargetMode="External"/><Relationship Id="rId5" Type="http://schemas.openxmlformats.org/officeDocument/2006/relationships/hyperlink" Target="http://2013hs.igem.org/Team:NGSS_AEI_TURKEY" TargetMode="External"/><Relationship Id="rId10" Type="http://schemas.openxmlformats.org/officeDocument/2006/relationships/hyperlink" Target="http://unix.stackexchange.com/questions/202796/name-of-the-font-used-in-linux-console-tty" TargetMode="External"/><Relationship Id="rId4" Type="http://schemas.openxmlformats.org/officeDocument/2006/relationships/image" Target="../media/image48.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hyperlink" Target="https://svgsilh.com/image/2237420.html" TargetMode="External"/><Relationship Id="rId3" Type="http://schemas.openxmlformats.org/officeDocument/2006/relationships/hyperlink" Target="https://pixabay.com/en/computer-database-network-server-156948/" TargetMode="External"/><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polytope.ecmwf.int/" TargetMode="External"/><Relationship Id="rId5" Type="http://schemas.openxmlformats.org/officeDocument/2006/relationships/hyperlink" Target="http://2013hs.igem.org/Team:NGSS_AEI_TURKEY" TargetMode="External"/><Relationship Id="rId10" Type="http://schemas.openxmlformats.org/officeDocument/2006/relationships/hyperlink" Target="http://unix.stackexchange.com/questions/202796/name-of-the-font-used-in-linux-console-tty" TargetMode="External"/><Relationship Id="rId4" Type="http://schemas.openxmlformats.org/officeDocument/2006/relationships/image" Target="../media/image48.png"/><Relationship Id="rId9" Type="http://schemas.openxmlformats.org/officeDocument/2006/relationships/image" Target="../media/image51.png"/></Relationships>
</file>

<file path=ppt/slides/_rels/slide23.xml.rels><?xml version="1.0" encoding="UTF-8" standalone="yes"?>
<Relationships xmlns="http://schemas.openxmlformats.org/package/2006/relationships"><Relationship Id="rId8" Type="http://schemas.openxmlformats.org/officeDocument/2006/relationships/hyperlink" Target="https://svgsilh.com/image/2237420.html" TargetMode="External"/><Relationship Id="rId3" Type="http://schemas.openxmlformats.org/officeDocument/2006/relationships/hyperlink" Target="https://pixabay.com/en/computer-database-network-server-156948/" TargetMode="External"/><Relationship Id="rId7" Type="http://schemas.openxmlformats.org/officeDocument/2006/relationships/image" Target="../media/image50.sv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polytope.ecmwf.int/" TargetMode="External"/><Relationship Id="rId5" Type="http://schemas.openxmlformats.org/officeDocument/2006/relationships/hyperlink" Target="http://2013hs.igem.org/Team:NGSS_AEI_TURKEY" TargetMode="External"/><Relationship Id="rId10" Type="http://schemas.openxmlformats.org/officeDocument/2006/relationships/hyperlink" Target="http://unix.stackexchange.com/questions/202796/name-of-the-font-used-in-linux-console-tty" TargetMode="External"/><Relationship Id="rId4" Type="http://schemas.openxmlformats.org/officeDocument/2006/relationships/image" Target="../media/image48.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hyperlink" Target="http://www.oracle.com/us/products/servers-storage/storage/tape-storage/sl8500-modular-library-system/overview/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HiDALGO - Windows-Fotoanzeige"/>
          <p:cNvPicPr>
            <a:picLocks noChangeAspect="1"/>
          </p:cNvPicPr>
          <p:nvPr/>
        </p:nvPicPr>
        <p:blipFill rotWithShape="1">
          <a:blip r:embed="rId3">
            <a:extLst>
              <a:ext uri="{28A0092B-C50C-407E-A947-70E740481C1C}">
                <a14:useLocalDpi xmlns:a14="http://schemas.microsoft.com/office/drawing/2010/main" val="0"/>
              </a:ext>
            </a:extLst>
          </a:blip>
          <a:srcRect l="27980" t="27278" r="32552" b="50293"/>
          <a:stretch/>
        </p:blipFill>
        <p:spPr>
          <a:xfrm>
            <a:off x="4291518" y="705462"/>
            <a:ext cx="3608963" cy="1118681"/>
          </a:xfrm>
          <a:prstGeom prst="rect">
            <a:avLst/>
          </a:prstGeom>
        </p:spPr>
      </p:pic>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4">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8" name="Text Placeholder 9">
            <a:extLst>
              <a:ext uri="{FF2B5EF4-FFF2-40B4-BE49-F238E27FC236}">
                <a16:creationId xmlns:a16="http://schemas.microsoft.com/office/drawing/2014/main" id="{BA2F23BA-B63F-4F8D-A7E0-4B87A139E61E}"/>
              </a:ext>
            </a:extLst>
          </p:cNvPr>
          <p:cNvSpPr txBox="1">
            <a:spLocks/>
          </p:cNvSpPr>
          <p:nvPr/>
        </p:nvSpPr>
        <p:spPr>
          <a:xfrm>
            <a:off x="2159613" y="2143782"/>
            <a:ext cx="7392160" cy="985206"/>
          </a:xfrm>
          <a:prstGeom prst="rect">
            <a:avLst/>
          </a:prstGeom>
        </p:spPr>
        <p:txBody>
          <a:bodyPr vert="horz" lIns="91440" tIns="45720" rIns="91440" bIns="45720" rtlCol="0" anchor="ctr"/>
          <a:lstStyle>
            <a:defPPr>
              <a:defRPr lang="de-DE"/>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000" dirty="0">
                <a:solidFill>
                  <a:schemeClr val="tx1"/>
                </a:solidFill>
              </a:rPr>
              <a:t>Building Cloud-Based Data Services to enable Earth Science Workflows</a:t>
            </a:r>
          </a:p>
        </p:txBody>
      </p:sp>
      <p:sp>
        <p:nvSpPr>
          <p:cNvPr id="14" name="Text Placeholder 9">
            <a:extLst>
              <a:ext uri="{FF2B5EF4-FFF2-40B4-BE49-F238E27FC236}">
                <a16:creationId xmlns:a16="http://schemas.microsoft.com/office/drawing/2014/main" id="{F81C7972-AE65-43F4-9494-F1BF5DE9F1D5}"/>
              </a:ext>
            </a:extLst>
          </p:cNvPr>
          <p:cNvSpPr txBox="1">
            <a:spLocks/>
          </p:cNvSpPr>
          <p:nvPr/>
        </p:nvSpPr>
        <p:spPr>
          <a:xfrm>
            <a:off x="2159611" y="3428244"/>
            <a:ext cx="9795955" cy="985206"/>
          </a:xfrm>
          <a:prstGeom prst="rect">
            <a:avLst/>
          </a:prstGeom>
        </p:spPr>
        <p:txBody>
          <a:bodyPr vert="horz" lIns="91440" tIns="45720" rIns="91440" bIns="45720" rtlCol="0" anchor="ctr"/>
          <a:lstStyle>
            <a:defPPr>
              <a:defRPr lang="de-DE"/>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dirty="0">
                <a:solidFill>
                  <a:schemeClr val="accent1"/>
                </a:solidFill>
              </a:rPr>
              <a:t>John Hanley, </a:t>
            </a:r>
            <a:r>
              <a:rPr lang="en-US" sz="1800" dirty="0" err="1">
                <a:solidFill>
                  <a:schemeClr val="accent1"/>
                </a:solidFill>
              </a:rPr>
              <a:t>Milana</a:t>
            </a:r>
            <a:r>
              <a:rPr lang="en-US" sz="1800" dirty="0">
                <a:solidFill>
                  <a:schemeClr val="accent1"/>
                </a:solidFill>
              </a:rPr>
              <a:t> </a:t>
            </a:r>
            <a:r>
              <a:rPr lang="en-US" sz="1800" dirty="0" err="1">
                <a:solidFill>
                  <a:schemeClr val="accent1"/>
                </a:solidFill>
              </a:rPr>
              <a:t>Vuckovic</a:t>
            </a:r>
            <a:r>
              <a:rPr lang="en-US" sz="1800" dirty="0">
                <a:solidFill>
                  <a:schemeClr val="accent1"/>
                </a:solidFill>
              </a:rPr>
              <a:t>, James Hawkes, Tiago </a:t>
            </a:r>
            <a:r>
              <a:rPr lang="en-US" sz="1800" dirty="0" err="1">
                <a:solidFill>
                  <a:schemeClr val="accent1"/>
                </a:solidFill>
              </a:rPr>
              <a:t>Quintino</a:t>
            </a:r>
            <a:r>
              <a:rPr lang="en-US" sz="1800" dirty="0">
                <a:solidFill>
                  <a:schemeClr val="accent1"/>
                </a:solidFill>
              </a:rPr>
              <a:t>, Stephan Siemen, Florian </a:t>
            </a:r>
            <a:r>
              <a:rPr lang="en-US" sz="1800" dirty="0" err="1">
                <a:solidFill>
                  <a:schemeClr val="accent1"/>
                </a:solidFill>
              </a:rPr>
              <a:t>Pappenberger</a:t>
            </a:r>
            <a:endParaRPr lang="en-US" sz="1800" dirty="0">
              <a:solidFill>
                <a:schemeClr val="accent1"/>
              </a:solidFill>
            </a:endParaRPr>
          </a:p>
        </p:txBody>
      </p:sp>
      <p:sp>
        <p:nvSpPr>
          <p:cNvPr id="16" name="Text Placeholder 9">
            <a:extLst>
              <a:ext uri="{FF2B5EF4-FFF2-40B4-BE49-F238E27FC236}">
                <a16:creationId xmlns:a16="http://schemas.microsoft.com/office/drawing/2014/main" id="{1676EC9E-9A8B-4CCC-B59E-87C2B376CD69}"/>
              </a:ext>
            </a:extLst>
          </p:cNvPr>
          <p:cNvSpPr txBox="1">
            <a:spLocks/>
          </p:cNvSpPr>
          <p:nvPr/>
        </p:nvSpPr>
        <p:spPr>
          <a:xfrm>
            <a:off x="2159611" y="4113049"/>
            <a:ext cx="6457521" cy="985206"/>
          </a:xfrm>
          <a:prstGeom prst="rect">
            <a:avLst/>
          </a:prstGeom>
        </p:spPr>
        <p:txBody>
          <a:bodyPr vert="horz" lIns="91440" tIns="45720" rIns="91440" bIns="45720" rtlCol="0" anchor="ctr"/>
          <a:lstStyle>
            <a:defPPr>
              <a:defRPr lang="de-DE"/>
            </a:defPPr>
            <a:lvl1pPr marL="0" algn="l"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chemeClr val="accent1"/>
                </a:solidFill>
              </a:rPr>
              <a:t>John.Hanley@ecmwf.int</a:t>
            </a:r>
          </a:p>
        </p:txBody>
      </p:sp>
    </p:spTree>
    <p:extLst>
      <p:ext uri="{BB962C8B-B14F-4D97-AF65-F5344CB8AC3E}">
        <p14:creationId xmlns:p14="http://schemas.microsoft.com/office/powerpoint/2010/main" val="860017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10</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sz="2400" spc="-1" dirty="0">
                <a:solidFill>
                  <a:schemeClr val="tx2"/>
                </a:solidFill>
                <a:latin typeface="Arial"/>
              </a:rPr>
              <a:t>The data challenge</a:t>
            </a:r>
            <a:endParaRPr lang="en-US" sz="2400" spc="-1" dirty="0">
              <a:solidFill>
                <a:schemeClr val="tx2"/>
              </a:solidFill>
              <a:latin typeface="Arial"/>
            </a:endParaRPr>
          </a:p>
        </p:txBody>
      </p:sp>
      <p:sp>
        <p:nvSpPr>
          <p:cNvPr id="103" name="Content Placeholder 2">
            <a:extLst>
              <a:ext uri="{FF2B5EF4-FFF2-40B4-BE49-F238E27FC236}">
                <a16:creationId xmlns:a16="http://schemas.microsoft.com/office/drawing/2014/main" id="{389E402B-068C-4DF8-8585-9B8AF177293F}"/>
              </a:ext>
            </a:extLst>
          </p:cNvPr>
          <p:cNvSpPr txBox="1">
            <a:spLocks/>
          </p:cNvSpPr>
          <p:nvPr/>
        </p:nvSpPr>
        <p:spPr>
          <a:xfrm>
            <a:off x="611330" y="1326125"/>
            <a:ext cx="6015713" cy="17374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solidFill>
                  <a:srgbClr val="FF0000"/>
                </a:solidFill>
                <a:latin typeface="Arial" panose="020B0604020202020204" pitchFamily="34" charset="0"/>
                <a:cs typeface="Arial" panose="020B0604020202020204" pitchFamily="34" charset="0"/>
              </a:rPr>
              <a:t>No user can handle all our data in real-time</a:t>
            </a:r>
          </a:p>
          <a:p>
            <a:pPr lvl="1"/>
            <a:r>
              <a:rPr lang="en-US" sz="1600" dirty="0">
                <a:latin typeface="Arial" panose="020B0604020202020204" pitchFamily="34" charset="0"/>
                <a:cs typeface="Arial" panose="020B0604020202020204" pitchFamily="34" charset="0"/>
              </a:rPr>
              <a:t>Much of ECMWF (Ensemble) forecast stays unused!</a:t>
            </a:r>
          </a:p>
          <a:p>
            <a:pPr lvl="1"/>
            <a:r>
              <a:rPr lang="en-US" sz="1600" dirty="0">
                <a:latin typeface="Arial" panose="020B0604020202020204" pitchFamily="34" charset="0"/>
                <a:cs typeface="Arial" panose="020B0604020202020204" pitchFamily="34" charset="0"/>
              </a:rPr>
              <a:t>ECMWF always looks for new ways to give user access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to more of its forecasts</a:t>
            </a:r>
          </a:p>
          <a:p>
            <a:pPr lvl="1"/>
            <a:r>
              <a:rPr lang="en-US" sz="1600" dirty="0">
                <a:latin typeface="Arial" panose="020B0604020202020204" pitchFamily="34" charset="0"/>
                <a:cs typeface="Arial" panose="020B0604020202020204" pitchFamily="34" charset="0"/>
              </a:rPr>
              <a:t>Not made easier by domain specific formats &amp; conventions</a:t>
            </a:r>
          </a:p>
          <a:p>
            <a:pPr indent="0">
              <a:buFont typeface="Arial"/>
              <a:buNone/>
            </a:pPr>
            <a:endParaRPr lang="en-US" dirty="0"/>
          </a:p>
        </p:txBody>
      </p:sp>
      <p:sp>
        <p:nvSpPr>
          <p:cNvPr id="126" name="Content Placeholder 2">
            <a:extLst>
              <a:ext uri="{FF2B5EF4-FFF2-40B4-BE49-F238E27FC236}">
                <a16:creationId xmlns:a16="http://schemas.microsoft.com/office/drawing/2014/main" id="{DF3171DB-36FD-44E3-BB4B-359252390748}"/>
              </a:ext>
            </a:extLst>
          </p:cNvPr>
          <p:cNvSpPr txBox="1">
            <a:spLocks/>
          </p:cNvSpPr>
          <p:nvPr/>
        </p:nvSpPr>
        <p:spPr>
          <a:xfrm>
            <a:off x="611329" y="3378059"/>
            <a:ext cx="6015713" cy="1341374"/>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r>
              <a:rPr lang="en-US" dirty="0"/>
              <a:t>Dissemination system</a:t>
            </a:r>
          </a:p>
          <a:p>
            <a:pPr lvl="1"/>
            <a:r>
              <a:rPr lang="en-US" dirty="0"/>
              <a:t>Sophisticated push system to disseminate </a:t>
            </a:r>
            <a:r>
              <a:rPr lang="en-US" dirty="0">
                <a:solidFill>
                  <a:schemeClr val="accent3">
                    <a:lumMod val="75000"/>
                  </a:schemeClr>
                </a:solidFill>
              </a:rPr>
              <a:t>30TiB</a:t>
            </a:r>
            <a:r>
              <a:rPr lang="en-US" dirty="0"/>
              <a:t> in real </a:t>
            </a:r>
          </a:p>
          <a:p>
            <a:pPr marL="360000" lvl="1" indent="0">
              <a:buFont typeface="Arial"/>
              <a:buNone/>
            </a:pPr>
            <a:r>
              <a:rPr lang="en-US" dirty="0"/>
              <a:t>time across the world</a:t>
            </a:r>
          </a:p>
        </p:txBody>
      </p:sp>
      <p:sp>
        <p:nvSpPr>
          <p:cNvPr id="127" name="Content Placeholder 2">
            <a:extLst>
              <a:ext uri="{FF2B5EF4-FFF2-40B4-BE49-F238E27FC236}">
                <a16:creationId xmlns:a16="http://schemas.microsoft.com/office/drawing/2014/main" id="{04FDBA4A-90F2-4E6D-ABA1-5FC9C6E0B268}"/>
              </a:ext>
            </a:extLst>
          </p:cNvPr>
          <p:cNvSpPr txBox="1">
            <a:spLocks/>
          </p:cNvSpPr>
          <p:nvPr/>
        </p:nvSpPr>
        <p:spPr>
          <a:xfrm>
            <a:off x="611330" y="4770399"/>
            <a:ext cx="8900315" cy="76838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Web services</a:t>
            </a:r>
          </a:p>
          <a:p>
            <a:pPr lvl="1"/>
            <a:r>
              <a:rPr lang="en-US" dirty="0"/>
              <a:t>Develop &amp; explore (GIS/OGC) web services to allow users to request data on-demand</a:t>
            </a:r>
          </a:p>
          <a:p>
            <a:pPr indent="0">
              <a:buNone/>
            </a:pPr>
            <a:endParaRPr lang="en-US" dirty="0"/>
          </a:p>
        </p:txBody>
      </p:sp>
      <p:sp>
        <p:nvSpPr>
          <p:cNvPr id="128" name="Content Placeholder 2">
            <a:extLst>
              <a:ext uri="{FF2B5EF4-FFF2-40B4-BE49-F238E27FC236}">
                <a16:creationId xmlns:a16="http://schemas.microsoft.com/office/drawing/2014/main" id="{3B0B901A-6FED-4EE4-B940-48A8152F055B}"/>
              </a:ext>
            </a:extLst>
          </p:cNvPr>
          <p:cNvSpPr txBox="1">
            <a:spLocks/>
          </p:cNvSpPr>
          <p:nvPr/>
        </p:nvSpPr>
        <p:spPr>
          <a:xfrm>
            <a:off x="7330580" y="2653469"/>
            <a:ext cx="4514675" cy="933916"/>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2400" b="1" dirty="0">
                <a:solidFill>
                  <a:schemeClr val="accent6"/>
                </a:solidFill>
              </a:rPr>
              <a:t>The Key Challenge:</a:t>
            </a:r>
          </a:p>
          <a:p>
            <a:pPr indent="0">
              <a:buNone/>
            </a:pPr>
            <a:r>
              <a:rPr lang="en-US" sz="2400" b="1" dirty="0">
                <a:solidFill>
                  <a:schemeClr val="tx2"/>
                </a:solidFill>
              </a:rPr>
              <a:t>How do we improve user access</a:t>
            </a:r>
          </a:p>
          <a:p>
            <a:pPr indent="0">
              <a:buNone/>
            </a:pPr>
            <a:r>
              <a:rPr lang="en-US" sz="2400" b="1" dirty="0">
                <a:solidFill>
                  <a:schemeClr val="tx2"/>
                </a:solidFill>
              </a:rPr>
              <a:t>to such volumes of data?</a:t>
            </a:r>
          </a:p>
          <a:p>
            <a:pPr indent="0">
              <a:buFont typeface="Arial"/>
              <a:buNone/>
            </a:pPr>
            <a:endParaRPr lang="en-US" dirty="0"/>
          </a:p>
        </p:txBody>
      </p:sp>
      <p:sp>
        <p:nvSpPr>
          <p:cNvPr id="10" name="Marcador de fecha 3">
            <a:extLst>
              <a:ext uri="{FF2B5EF4-FFF2-40B4-BE49-F238E27FC236}">
                <a16:creationId xmlns:a16="http://schemas.microsoft.com/office/drawing/2014/main" id="{E5363FC1-022D-4625-BD03-BB0F508DF80A}"/>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189715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uiExpand="1" build="p"/>
      <p:bldP spid="126" grpId="0"/>
      <p:bldP spid="127"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11</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sz="2400" spc="-1" dirty="0">
                <a:solidFill>
                  <a:schemeClr val="tx2"/>
                </a:solidFill>
                <a:latin typeface="Arial"/>
              </a:rPr>
              <a:t>How can you access data today?</a:t>
            </a:r>
            <a:endParaRPr lang="en-US" sz="2400" spc="-1" dirty="0">
              <a:solidFill>
                <a:schemeClr val="tx2"/>
              </a:solidFill>
              <a:latin typeface="Arial"/>
            </a:endParaRPr>
          </a:p>
        </p:txBody>
      </p:sp>
      <p:sp>
        <p:nvSpPr>
          <p:cNvPr id="18" name="Content Placeholder 2">
            <a:extLst>
              <a:ext uri="{FF2B5EF4-FFF2-40B4-BE49-F238E27FC236}">
                <a16:creationId xmlns:a16="http://schemas.microsoft.com/office/drawing/2014/main" id="{21278133-26EA-4808-8F13-1EF569E6F098}"/>
              </a:ext>
            </a:extLst>
          </p:cNvPr>
          <p:cNvSpPr txBox="1">
            <a:spLocks/>
          </p:cNvSpPr>
          <p:nvPr/>
        </p:nvSpPr>
        <p:spPr>
          <a:xfrm>
            <a:off x="573780" y="4632172"/>
            <a:ext cx="5144641" cy="1817781"/>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Try it out yourself: </a:t>
            </a:r>
            <a:br>
              <a:rPr lang="en-US" dirty="0"/>
            </a:br>
            <a:r>
              <a:rPr lang="en-US" dirty="0">
                <a:solidFill>
                  <a:schemeClr val="tx2"/>
                </a:solidFill>
              </a:rPr>
              <a:t>         </a:t>
            </a:r>
            <a:r>
              <a:rPr lang="en-US" u="sng" dirty="0">
                <a:solidFill>
                  <a:schemeClr val="tx2"/>
                </a:solidFill>
              </a:rPr>
              <a:t>https://pypi.org/project/ecmwf-api-client/</a:t>
            </a:r>
          </a:p>
          <a:p>
            <a:pPr indent="0">
              <a:buNone/>
            </a:pPr>
            <a:r>
              <a:rPr lang="en-US" dirty="0">
                <a:solidFill>
                  <a:schemeClr val="tx2"/>
                </a:solidFill>
              </a:rPr>
              <a:t>	</a:t>
            </a:r>
            <a:r>
              <a:rPr lang="en-US" u="sng" dirty="0">
                <a:solidFill>
                  <a:schemeClr val="tx2"/>
                </a:solidFill>
              </a:rPr>
              <a:t>https://apps.ecmwf.int/datasets/</a:t>
            </a:r>
          </a:p>
        </p:txBody>
      </p:sp>
      <p:pic>
        <p:nvPicPr>
          <p:cNvPr id="15" name="Picture 14">
            <a:extLst>
              <a:ext uri="{FF2B5EF4-FFF2-40B4-BE49-F238E27FC236}">
                <a16:creationId xmlns:a16="http://schemas.microsoft.com/office/drawing/2014/main" id="{082838B1-BDFC-442C-B17F-CA5C288597C9}"/>
              </a:ext>
            </a:extLst>
          </p:cNvPr>
          <p:cNvPicPr>
            <a:picLocks noChangeAspect="1"/>
          </p:cNvPicPr>
          <p:nvPr/>
        </p:nvPicPr>
        <p:blipFill>
          <a:blip r:embed="rId2"/>
          <a:stretch>
            <a:fillRect/>
          </a:stretch>
        </p:blipFill>
        <p:spPr>
          <a:xfrm>
            <a:off x="1474915" y="732472"/>
            <a:ext cx="3517951" cy="4018327"/>
          </a:xfrm>
          <a:prstGeom prst="rect">
            <a:avLst/>
          </a:prstGeom>
        </p:spPr>
      </p:pic>
      <p:pic>
        <p:nvPicPr>
          <p:cNvPr id="17" name="Picture 16">
            <a:extLst>
              <a:ext uri="{FF2B5EF4-FFF2-40B4-BE49-F238E27FC236}">
                <a16:creationId xmlns:a16="http://schemas.microsoft.com/office/drawing/2014/main" id="{0892E300-550E-4920-8AF5-EB88802EDDAD}"/>
              </a:ext>
            </a:extLst>
          </p:cNvPr>
          <p:cNvPicPr>
            <a:picLocks noChangeAspect="1"/>
          </p:cNvPicPr>
          <p:nvPr/>
        </p:nvPicPr>
        <p:blipFill>
          <a:blip r:embed="rId3"/>
          <a:stretch>
            <a:fillRect/>
          </a:stretch>
        </p:blipFill>
        <p:spPr>
          <a:xfrm>
            <a:off x="5967842" y="777820"/>
            <a:ext cx="5302916" cy="3794179"/>
          </a:xfrm>
          <a:prstGeom prst="rect">
            <a:avLst/>
          </a:prstGeom>
        </p:spPr>
      </p:pic>
      <p:pic>
        <p:nvPicPr>
          <p:cNvPr id="20" name="Picture 19">
            <a:extLst>
              <a:ext uri="{FF2B5EF4-FFF2-40B4-BE49-F238E27FC236}">
                <a16:creationId xmlns:a16="http://schemas.microsoft.com/office/drawing/2014/main" id="{09962BB0-12C0-452C-9782-60850D768960}"/>
              </a:ext>
            </a:extLst>
          </p:cNvPr>
          <p:cNvPicPr>
            <a:picLocks noChangeAspect="1"/>
          </p:cNvPicPr>
          <p:nvPr/>
        </p:nvPicPr>
        <p:blipFill>
          <a:blip r:embed="rId4"/>
          <a:stretch>
            <a:fillRect/>
          </a:stretch>
        </p:blipFill>
        <p:spPr>
          <a:xfrm>
            <a:off x="5869738" y="5021909"/>
            <a:ext cx="4037660" cy="1206331"/>
          </a:xfrm>
          <a:prstGeom prst="rect">
            <a:avLst/>
          </a:prstGeom>
        </p:spPr>
      </p:pic>
      <p:sp>
        <p:nvSpPr>
          <p:cNvPr id="10" name="Marcador de fecha 3">
            <a:extLst>
              <a:ext uri="{FF2B5EF4-FFF2-40B4-BE49-F238E27FC236}">
                <a16:creationId xmlns:a16="http://schemas.microsoft.com/office/drawing/2014/main" id="{BD4AD6C2-A8FE-435E-9F2A-33E1F808E3F3}"/>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1118885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12</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sz="2400" spc="-1" dirty="0">
                <a:solidFill>
                  <a:schemeClr val="tx2"/>
                </a:solidFill>
                <a:latin typeface="Arial"/>
              </a:rPr>
              <a:t>How can you access data today?</a:t>
            </a:r>
            <a:endParaRPr lang="en-US" sz="2400" spc="-1" dirty="0">
              <a:solidFill>
                <a:schemeClr val="tx2"/>
              </a:solidFill>
              <a:latin typeface="Arial"/>
            </a:endParaRPr>
          </a:p>
        </p:txBody>
      </p:sp>
      <p:sp>
        <p:nvSpPr>
          <p:cNvPr id="10" name="Title 1">
            <a:extLst>
              <a:ext uri="{FF2B5EF4-FFF2-40B4-BE49-F238E27FC236}">
                <a16:creationId xmlns:a16="http://schemas.microsoft.com/office/drawing/2014/main" id="{B42E2477-9E6B-47CF-A283-9B95CB558EA4}"/>
              </a:ext>
            </a:extLst>
          </p:cNvPr>
          <p:cNvSpPr txBox="1">
            <a:spLocks/>
          </p:cNvSpPr>
          <p:nvPr/>
        </p:nvSpPr>
        <p:spPr>
          <a:xfrm>
            <a:off x="342418" y="1300026"/>
            <a:ext cx="5753582" cy="369332"/>
          </a:xfrm>
          <a:prstGeom prst="rect">
            <a:avLst/>
          </a:prstGeom>
        </p:spPr>
        <p:txBody>
          <a:bodyPr lIns="0" tIns="0" rIns="0" bIns="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latin typeface="Arial" panose="020B0604020202020204" pitchFamily="34" charset="0"/>
                <a:cs typeface="Arial" panose="020B0604020202020204" pitchFamily="34" charset="0"/>
              </a:rPr>
              <a:t>Copernicus Climate Data Store (CDS)</a:t>
            </a:r>
          </a:p>
        </p:txBody>
      </p:sp>
      <p:sp>
        <p:nvSpPr>
          <p:cNvPr id="11" name="Content Placeholder 2">
            <a:extLst>
              <a:ext uri="{FF2B5EF4-FFF2-40B4-BE49-F238E27FC236}">
                <a16:creationId xmlns:a16="http://schemas.microsoft.com/office/drawing/2014/main" id="{ECFFB733-5C61-4005-843F-0DA79AE38B7A}"/>
              </a:ext>
            </a:extLst>
          </p:cNvPr>
          <p:cNvSpPr txBox="1">
            <a:spLocks/>
          </p:cNvSpPr>
          <p:nvPr/>
        </p:nvSpPr>
        <p:spPr>
          <a:xfrm>
            <a:off x="483588" y="1951504"/>
            <a:ext cx="5144641" cy="70894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Arial" panose="020B0604020202020204" pitchFamily="34" charset="0"/>
                <a:cs typeface="Arial" panose="020B0604020202020204" pitchFamily="34" charset="0"/>
              </a:rPr>
              <a:t>New portal to find / download and work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with Copernicus climate change data</a:t>
            </a:r>
          </a:p>
          <a:p>
            <a:endParaRPr lang="en-US" dirty="0"/>
          </a:p>
        </p:txBody>
      </p:sp>
      <p:pic>
        <p:nvPicPr>
          <p:cNvPr id="12" name="Picture 11">
            <a:extLst>
              <a:ext uri="{FF2B5EF4-FFF2-40B4-BE49-F238E27FC236}">
                <a16:creationId xmlns:a16="http://schemas.microsoft.com/office/drawing/2014/main" id="{FEDCEB15-2A7A-496A-8CED-A7321A5E90B1}"/>
              </a:ext>
            </a:extLst>
          </p:cNvPr>
          <p:cNvPicPr>
            <a:picLocks noChangeAspect="1"/>
          </p:cNvPicPr>
          <p:nvPr/>
        </p:nvPicPr>
        <p:blipFill>
          <a:blip r:embed="rId2"/>
          <a:stretch>
            <a:fillRect/>
          </a:stretch>
        </p:blipFill>
        <p:spPr>
          <a:xfrm>
            <a:off x="5628229" y="1709790"/>
            <a:ext cx="6653752" cy="3775028"/>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7395EA05-18BF-4426-90D1-B6D7C444BAF8}"/>
              </a:ext>
            </a:extLst>
          </p:cNvPr>
          <p:cNvSpPr txBox="1"/>
          <p:nvPr/>
        </p:nvSpPr>
        <p:spPr>
          <a:xfrm>
            <a:off x="8218440" y="5612841"/>
            <a:ext cx="1334020" cy="338554"/>
          </a:xfrm>
          <a:prstGeom prst="rect">
            <a:avLst/>
          </a:prstGeom>
          <a:noFill/>
        </p:spPr>
        <p:txBody>
          <a:bodyPr wrap="none" rtlCol="0">
            <a:spAutoFit/>
          </a:bodyPr>
          <a:lstStyle/>
          <a:p>
            <a:r>
              <a:rPr lang="en-GB" sz="1600" i="1" dirty="0">
                <a:solidFill>
                  <a:schemeClr val="bg1">
                    <a:lumMod val="50000"/>
                  </a:schemeClr>
                </a:solidFill>
              </a:rPr>
              <a:t>CDS toolbox</a:t>
            </a:r>
          </a:p>
        </p:txBody>
      </p:sp>
      <p:sp>
        <p:nvSpPr>
          <p:cNvPr id="14" name="Content Placeholder 2">
            <a:extLst>
              <a:ext uri="{FF2B5EF4-FFF2-40B4-BE49-F238E27FC236}">
                <a16:creationId xmlns:a16="http://schemas.microsoft.com/office/drawing/2014/main" id="{6FB50E7F-6E5C-41AA-9CA2-560BB3923486}"/>
              </a:ext>
            </a:extLst>
          </p:cNvPr>
          <p:cNvSpPr txBox="1">
            <a:spLocks/>
          </p:cNvSpPr>
          <p:nvPr/>
        </p:nvSpPr>
        <p:spPr>
          <a:xfrm>
            <a:off x="573780" y="2478294"/>
            <a:ext cx="5144641" cy="159205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Many data sets too large for users </a:t>
            </a:r>
            <a:br>
              <a:rPr lang="en-US" dirty="0"/>
            </a:br>
            <a:r>
              <a:rPr lang="en-US" dirty="0"/>
              <a:t>to work locally </a:t>
            </a:r>
            <a:br>
              <a:rPr lang="en-US" dirty="0"/>
            </a:br>
            <a:r>
              <a:rPr lang="en-US" dirty="0">
                <a:sym typeface="Wingdings" pitchFamily="2" charset="2"/>
              </a:rPr>
              <a:t> </a:t>
            </a:r>
            <a:r>
              <a:rPr lang="en-US" sz="2000" dirty="0">
                <a:sym typeface="Wingdings" pitchFamily="2" charset="2"/>
              </a:rPr>
              <a:t>therefore it offers server side processing </a:t>
            </a:r>
            <a:endParaRPr lang="en-US" sz="2000" dirty="0"/>
          </a:p>
        </p:txBody>
      </p:sp>
      <p:sp>
        <p:nvSpPr>
          <p:cNvPr id="15" name="Content Placeholder 2">
            <a:extLst>
              <a:ext uri="{FF2B5EF4-FFF2-40B4-BE49-F238E27FC236}">
                <a16:creationId xmlns:a16="http://schemas.microsoft.com/office/drawing/2014/main" id="{2AA11F04-EEC6-4C98-AA0E-A46E5A88572E}"/>
              </a:ext>
            </a:extLst>
          </p:cNvPr>
          <p:cNvSpPr txBox="1">
            <a:spLocks/>
          </p:cNvSpPr>
          <p:nvPr/>
        </p:nvSpPr>
        <p:spPr>
          <a:xfrm>
            <a:off x="573780" y="3717797"/>
            <a:ext cx="5144641" cy="127211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High-level descriptive Python interface</a:t>
            </a:r>
          </a:p>
          <a:p>
            <a:pPr lvl="1"/>
            <a:r>
              <a:rPr lang="en-US" dirty="0"/>
              <a:t>Allow non-domain users to build apps</a:t>
            </a:r>
          </a:p>
        </p:txBody>
      </p:sp>
      <p:sp>
        <p:nvSpPr>
          <p:cNvPr id="16" name="Content Placeholder 2">
            <a:extLst>
              <a:ext uri="{FF2B5EF4-FFF2-40B4-BE49-F238E27FC236}">
                <a16:creationId xmlns:a16="http://schemas.microsoft.com/office/drawing/2014/main" id="{5CBDC2FE-6D2E-4B89-AFA8-A06AADFC11AF}"/>
              </a:ext>
            </a:extLst>
          </p:cNvPr>
          <p:cNvSpPr txBox="1">
            <a:spLocks/>
          </p:cNvSpPr>
          <p:nvPr/>
        </p:nvSpPr>
        <p:spPr>
          <a:xfrm>
            <a:off x="573780" y="4761227"/>
            <a:ext cx="5144641" cy="127211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endParaRPr lang="en-US" dirty="0"/>
          </a:p>
          <a:p>
            <a:r>
              <a:rPr lang="en-US" dirty="0"/>
              <a:t>Try it out yourself: </a:t>
            </a:r>
            <a:br>
              <a:rPr lang="en-US" dirty="0"/>
            </a:br>
            <a:r>
              <a:rPr lang="en-US" dirty="0"/>
              <a:t>         </a:t>
            </a:r>
            <a:r>
              <a:rPr lang="en-US" dirty="0">
                <a:solidFill>
                  <a:schemeClr val="tx2"/>
                </a:solidFill>
                <a:hlinkClick r:id="rId3">
                  <a:extLst>
                    <a:ext uri="{A12FA001-AC4F-418D-AE19-62706E023703}">
                      <ahyp:hlinkClr xmlns:ahyp="http://schemas.microsoft.com/office/drawing/2018/hyperlinkcolor" val="tx"/>
                    </a:ext>
                  </a:extLst>
                </a:hlinkClick>
              </a:rPr>
              <a:t>https://cds.climate.copernicus.eu</a:t>
            </a:r>
            <a:endParaRPr lang="en-US" dirty="0">
              <a:solidFill>
                <a:schemeClr val="tx2"/>
              </a:solidFill>
            </a:endParaRPr>
          </a:p>
        </p:txBody>
      </p:sp>
      <p:sp>
        <p:nvSpPr>
          <p:cNvPr id="17" name="Marcador de fecha 3">
            <a:extLst>
              <a:ext uri="{FF2B5EF4-FFF2-40B4-BE49-F238E27FC236}">
                <a16:creationId xmlns:a16="http://schemas.microsoft.com/office/drawing/2014/main" id="{179E24CA-C90B-4258-ABB5-6CC58BB82310}"/>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763751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32E53D-E877-483C-87DF-A350419AAE10}"/>
              </a:ext>
            </a:extLst>
          </p:cNvPr>
          <p:cNvPicPr/>
          <p:nvPr/>
        </p:nvPicPr>
        <p:blipFill>
          <a:blip r:embed="rId2"/>
          <a:stretch/>
        </p:blipFill>
        <p:spPr>
          <a:xfrm>
            <a:off x="2195940" y="1257120"/>
            <a:ext cx="1428840" cy="1666440"/>
          </a:xfrm>
          <a:prstGeom prst="rect">
            <a:avLst/>
          </a:prstGeom>
          <a:ln>
            <a:noFill/>
          </a:ln>
        </p:spPr>
      </p:pic>
      <p:sp>
        <p:nvSpPr>
          <p:cNvPr id="8" name="CustomShape 56">
            <a:extLst>
              <a:ext uri="{FF2B5EF4-FFF2-40B4-BE49-F238E27FC236}">
                <a16:creationId xmlns:a16="http://schemas.microsoft.com/office/drawing/2014/main" id="{AF692889-C734-4859-8C8D-EE59A836280E}"/>
              </a:ext>
            </a:extLst>
          </p:cNvPr>
          <p:cNvSpPr/>
          <p:nvPr/>
        </p:nvSpPr>
        <p:spPr>
          <a:xfrm rot="16140000">
            <a:off x="1815420" y="3786480"/>
            <a:ext cx="1431360" cy="23832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CustomShape 50">
            <a:extLst>
              <a:ext uri="{FF2B5EF4-FFF2-40B4-BE49-F238E27FC236}">
                <a16:creationId xmlns:a16="http://schemas.microsoft.com/office/drawing/2014/main" id="{BA73F1ED-9D4A-4389-9924-2FCDF4F36F95}"/>
              </a:ext>
            </a:extLst>
          </p:cNvPr>
          <p:cNvSpPr/>
          <p:nvPr/>
        </p:nvSpPr>
        <p:spPr>
          <a:xfrm>
            <a:off x="2029620" y="4825080"/>
            <a:ext cx="914040" cy="1215720"/>
          </a:xfrm>
          <a:prstGeom prst="can">
            <a:avLst>
              <a:gd name="adj" fmla="val 25000"/>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b="1" spc="-1" dirty="0">
                <a:solidFill>
                  <a:srgbClr val="FFFFFF"/>
                </a:solidFill>
                <a:latin typeface="Arial"/>
              </a:rPr>
              <a:t>PFS</a:t>
            </a:r>
            <a:endParaRPr lang="en-GB" spc="-1" dirty="0">
              <a:latin typeface="Arial"/>
            </a:endParaRPr>
          </a:p>
        </p:txBody>
      </p:sp>
      <p:sp>
        <p:nvSpPr>
          <p:cNvPr id="11" name="CustomShape 53">
            <a:extLst>
              <a:ext uri="{FF2B5EF4-FFF2-40B4-BE49-F238E27FC236}">
                <a16:creationId xmlns:a16="http://schemas.microsoft.com/office/drawing/2014/main" id="{7ABC1296-0A11-4DB6-A1B6-3A49A08FFBD0}"/>
              </a:ext>
            </a:extLst>
          </p:cNvPr>
          <p:cNvSpPr/>
          <p:nvPr/>
        </p:nvSpPr>
        <p:spPr>
          <a:xfrm rot="1620000">
            <a:off x="3694980" y="2752560"/>
            <a:ext cx="1071360" cy="245520"/>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 name="CustomShape 55">
            <a:extLst>
              <a:ext uri="{FF2B5EF4-FFF2-40B4-BE49-F238E27FC236}">
                <a16:creationId xmlns:a16="http://schemas.microsoft.com/office/drawing/2014/main" id="{0C2797B4-CC48-4413-99B4-444D32AF233A}"/>
              </a:ext>
            </a:extLst>
          </p:cNvPr>
          <p:cNvSpPr/>
          <p:nvPr/>
        </p:nvSpPr>
        <p:spPr>
          <a:xfrm rot="19680000">
            <a:off x="3025740" y="4420800"/>
            <a:ext cx="1905480" cy="23220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nvGrpSpPr>
          <p:cNvPr id="60" name="Group 4">
            <a:extLst>
              <a:ext uri="{FF2B5EF4-FFF2-40B4-BE49-F238E27FC236}">
                <a16:creationId xmlns:a16="http://schemas.microsoft.com/office/drawing/2014/main" id="{7D6EA71F-EE35-473C-A244-36D5C8F8DB9E}"/>
              </a:ext>
            </a:extLst>
          </p:cNvPr>
          <p:cNvGrpSpPr/>
          <p:nvPr/>
        </p:nvGrpSpPr>
        <p:grpSpPr>
          <a:xfrm>
            <a:off x="4952100" y="2489400"/>
            <a:ext cx="2006640" cy="1777680"/>
            <a:chOff x="4950720" y="2040840"/>
            <a:chExt cx="2006640" cy="1777680"/>
          </a:xfrm>
        </p:grpSpPr>
        <p:sp>
          <p:nvSpPr>
            <p:cNvPr id="61" name="Line 5">
              <a:extLst>
                <a:ext uri="{FF2B5EF4-FFF2-40B4-BE49-F238E27FC236}">
                  <a16:creationId xmlns:a16="http://schemas.microsoft.com/office/drawing/2014/main" id="{0BC2E150-DF89-420A-84DC-31ABFA399721}"/>
                </a:ext>
              </a:extLst>
            </p:cNvPr>
            <p:cNvSpPr/>
            <p:nvPr/>
          </p:nvSpPr>
          <p:spPr>
            <a:xfrm>
              <a:off x="4956840" y="270828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2" name="Line 6">
              <a:extLst>
                <a:ext uri="{FF2B5EF4-FFF2-40B4-BE49-F238E27FC236}">
                  <a16:creationId xmlns:a16="http://schemas.microsoft.com/office/drawing/2014/main" id="{EA6C6F33-38EC-47DF-942D-B736C6385802}"/>
                </a:ext>
              </a:extLst>
            </p:cNvPr>
            <p:cNvSpPr/>
            <p:nvPr/>
          </p:nvSpPr>
          <p:spPr>
            <a:xfrm>
              <a:off x="4956840" y="342072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3" name="Line 7">
              <a:extLst>
                <a:ext uri="{FF2B5EF4-FFF2-40B4-BE49-F238E27FC236}">
                  <a16:creationId xmlns:a16="http://schemas.microsoft.com/office/drawing/2014/main" id="{AE6A80A9-B1A7-4C33-A990-6552B5E930CD}"/>
                </a:ext>
              </a:extLst>
            </p:cNvPr>
            <p:cNvSpPr/>
            <p:nvPr/>
          </p:nvSpPr>
          <p:spPr>
            <a:xfrm flipV="1">
              <a:off x="4956840" y="2040840"/>
              <a:ext cx="147852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4" name="Line 8">
              <a:extLst>
                <a:ext uri="{FF2B5EF4-FFF2-40B4-BE49-F238E27FC236}">
                  <a16:creationId xmlns:a16="http://schemas.microsoft.com/office/drawing/2014/main" id="{14E2A1CE-0054-45EE-8388-091EEE62941B}"/>
                </a:ext>
              </a:extLst>
            </p:cNvPr>
            <p:cNvSpPr/>
            <p:nvPr/>
          </p:nvSpPr>
          <p:spPr>
            <a:xfrm>
              <a:off x="5472720" y="309672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5" name="Line 9">
              <a:extLst>
                <a:ext uri="{FF2B5EF4-FFF2-40B4-BE49-F238E27FC236}">
                  <a16:creationId xmlns:a16="http://schemas.microsoft.com/office/drawing/2014/main" id="{648D7A59-3944-48C8-B09C-8944CA609284}"/>
                </a:ext>
              </a:extLst>
            </p:cNvPr>
            <p:cNvSpPr/>
            <p:nvPr/>
          </p:nvSpPr>
          <p:spPr>
            <a:xfrm>
              <a:off x="5567040" y="30596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6" name="Line 10">
              <a:extLst>
                <a:ext uri="{FF2B5EF4-FFF2-40B4-BE49-F238E27FC236}">
                  <a16:creationId xmlns:a16="http://schemas.microsoft.com/office/drawing/2014/main" id="{B18BCDD2-9247-4C61-B5C3-FF5E86890436}"/>
                </a:ext>
              </a:extLst>
            </p:cNvPr>
            <p:cNvSpPr/>
            <p:nvPr/>
          </p:nvSpPr>
          <p:spPr>
            <a:xfrm>
              <a:off x="4956840" y="270828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7" name="Line 11">
              <a:extLst>
                <a:ext uri="{FF2B5EF4-FFF2-40B4-BE49-F238E27FC236}">
                  <a16:creationId xmlns:a16="http://schemas.microsoft.com/office/drawing/2014/main" id="{4E74D213-D959-4B98-A6FE-023591539788}"/>
                </a:ext>
              </a:extLst>
            </p:cNvPr>
            <p:cNvSpPr/>
            <p:nvPr/>
          </p:nvSpPr>
          <p:spPr>
            <a:xfrm flipV="1">
              <a:off x="5472720" y="243864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8" name="Line 12">
              <a:extLst>
                <a:ext uri="{FF2B5EF4-FFF2-40B4-BE49-F238E27FC236}">
                  <a16:creationId xmlns:a16="http://schemas.microsoft.com/office/drawing/2014/main" id="{5153102C-1E82-47F0-9C22-08968243B257}"/>
                </a:ext>
              </a:extLst>
            </p:cNvPr>
            <p:cNvSpPr/>
            <p:nvPr/>
          </p:nvSpPr>
          <p:spPr>
            <a:xfrm flipV="1">
              <a:off x="5472720" y="314136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69" name="Line 13">
              <a:extLst>
                <a:ext uri="{FF2B5EF4-FFF2-40B4-BE49-F238E27FC236}">
                  <a16:creationId xmlns:a16="http://schemas.microsoft.com/office/drawing/2014/main" id="{19D107D7-FC24-4018-8B24-861CAB218E4A}"/>
                </a:ext>
              </a:extLst>
            </p:cNvPr>
            <p:cNvSpPr/>
            <p:nvPr/>
          </p:nvSpPr>
          <p:spPr>
            <a:xfrm>
              <a:off x="5032440" y="277236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0" name="Line 14">
              <a:extLst>
                <a:ext uri="{FF2B5EF4-FFF2-40B4-BE49-F238E27FC236}">
                  <a16:creationId xmlns:a16="http://schemas.microsoft.com/office/drawing/2014/main" id="{97FF5C83-5A51-4248-8659-984287E51049}"/>
                </a:ext>
              </a:extLst>
            </p:cNvPr>
            <p:cNvSpPr/>
            <p:nvPr/>
          </p:nvSpPr>
          <p:spPr>
            <a:xfrm>
              <a:off x="5114160" y="2836440"/>
              <a:ext cx="360" cy="712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1" name="Line 15">
              <a:extLst>
                <a:ext uri="{FF2B5EF4-FFF2-40B4-BE49-F238E27FC236}">
                  <a16:creationId xmlns:a16="http://schemas.microsoft.com/office/drawing/2014/main" id="{A6D24B7E-BC21-4D9D-A0F1-588E06B00A55}"/>
                </a:ext>
              </a:extLst>
            </p:cNvPr>
            <p:cNvSpPr/>
            <p:nvPr/>
          </p:nvSpPr>
          <p:spPr>
            <a:xfrm>
              <a:off x="5202360" y="290088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2" name="Line 16">
              <a:extLst>
                <a:ext uri="{FF2B5EF4-FFF2-40B4-BE49-F238E27FC236}">
                  <a16:creationId xmlns:a16="http://schemas.microsoft.com/office/drawing/2014/main" id="{48F47BC0-EAA0-43C3-B9A2-8AB5799B9A7C}"/>
                </a:ext>
              </a:extLst>
            </p:cNvPr>
            <p:cNvSpPr/>
            <p:nvPr/>
          </p:nvSpPr>
          <p:spPr>
            <a:xfrm>
              <a:off x="5290200" y="29714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3" name="Line 17">
              <a:extLst>
                <a:ext uri="{FF2B5EF4-FFF2-40B4-BE49-F238E27FC236}">
                  <a16:creationId xmlns:a16="http://schemas.microsoft.com/office/drawing/2014/main" id="{1768B123-804E-4BCE-87A5-26725034C001}"/>
                </a:ext>
              </a:extLst>
            </p:cNvPr>
            <p:cNvSpPr/>
            <p:nvPr/>
          </p:nvSpPr>
          <p:spPr>
            <a:xfrm>
              <a:off x="5372280" y="303552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4" name="Line 18">
              <a:extLst>
                <a:ext uri="{FF2B5EF4-FFF2-40B4-BE49-F238E27FC236}">
                  <a16:creationId xmlns:a16="http://schemas.microsoft.com/office/drawing/2014/main" id="{EAF291FF-CFF7-431D-8F00-46AC39F5E5E0}"/>
                </a:ext>
              </a:extLst>
            </p:cNvPr>
            <p:cNvSpPr/>
            <p:nvPr/>
          </p:nvSpPr>
          <p:spPr>
            <a:xfrm>
              <a:off x="4963320" y="332460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5" name="Line 19">
              <a:extLst>
                <a:ext uri="{FF2B5EF4-FFF2-40B4-BE49-F238E27FC236}">
                  <a16:creationId xmlns:a16="http://schemas.microsoft.com/office/drawing/2014/main" id="{17429606-1D02-4609-B4EB-D89D7CF5EC11}"/>
                </a:ext>
              </a:extLst>
            </p:cNvPr>
            <p:cNvSpPr/>
            <p:nvPr/>
          </p:nvSpPr>
          <p:spPr>
            <a:xfrm>
              <a:off x="4963320" y="3215160"/>
              <a:ext cx="515880" cy="3981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6" name="Line 20">
              <a:extLst>
                <a:ext uri="{FF2B5EF4-FFF2-40B4-BE49-F238E27FC236}">
                  <a16:creationId xmlns:a16="http://schemas.microsoft.com/office/drawing/2014/main" id="{79404EA1-E614-4D54-8913-441DC220689C}"/>
                </a:ext>
              </a:extLst>
            </p:cNvPr>
            <p:cNvSpPr/>
            <p:nvPr/>
          </p:nvSpPr>
          <p:spPr>
            <a:xfrm>
              <a:off x="4963320" y="3112560"/>
              <a:ext cx="515880" cy="3981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7" name="Line 21">
              <a:extLst>
                <a:ext uri="{FF2B5EF4-FFF2-40B4-BE49-F238E27FC236}">
                  <a16:creationId xmlns:a16="http://schemas.microsoft.com/office/drawing/2014/main" id="{B22B42F0-4313-4A46-8012-405052614300}"/>
                </a:ext>
              </a:extLst>
            </p:cNvPr>
            <p:cNvSpPr/>
            <p:nvPr/>
          </p:nvSpPr>
          <p:spPr>
            <a:xfrm>
              <a:off x="4956840" y="301644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8" name="Line 22">
              <a:extLst>
                <a:ext uri="{FF2B5EF4-FFF2-40B4-BE49-F238E27FC236}">
                  <a16:creationId xmlns:a16="http://schemas.microsoft.com/office/drawing/2014/main" id="{5D68F2B9-A4DA-4E8C-B1DA-735070C0DB7F}"/>
                </a:ext>
              </a:extLst>
            </p:cNvPr>
            <p:cNvSpPr/>
            <p:nvPr/>
          </p:nvSpPr>
          <p:spPr>
            <a:xfrm>
              <a:off x="4956840" y="2919960"/>
              <a:ext cx="515880" cy="39816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79" name="Line 23">
              <a:extLst>
                <a:ext uri="{FF2B5EF4-FFF2-40B4-BE49-F238E27FC236}">
                  <a16:creationId xmlns:a16="http://schemas.microsoft.com/office/drawing/2014/main" id="{99545BB8-AE33-47DB-A8ED-EDD83681CE3A}"/>
                </a:ext>
              </a:extLst>
            </p:cNvPr>
            <p:cNvSpPr/>
            <p:nvPr/>
          </p:nvSpPr>
          <p:spPr>
            <a:xfrm>
              <a:off x="4956840" y="281736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0" name="Line 24">
              <a:extLst>
                <a:ext uri="{FF2B5EF4-FFF2-40B4-BE49-F238E27FC236}">
                  <a16:creationId xmlns:a16="http://schemas.microsoft.com/office/drawing/2014/main" id="{C4D0EB03-5CBA-4430-AD5D-8AA64FCDF151}"/>
                </a:ext>
              </a:extLst>
            </p:cNvPr>
            <p:cNvSpPr/>
            <p:nvPr/>
          </p:nvSpPr>
          <p:spPr>
            <a:xfrm flipV="1">
              <a:off x="5472720" y="255096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1" name="Line 25">
              <a:extLst>
                <a:ext uri="{FF2B5EF4-FFF2-40B4-BE49-F238E27FC236}">
                  <a16:creationId xmlns:a16="http://schemas.microsoft.com/office/drawing/2014/main" id="{5574DD01-1DDE-42CD-BEF5-CAC274F1A703}"/>
                </a:ext>
              </a:extLst>
            </p:cNvPr>
            <p:cNvSpPr/>
            <p:nvPr/>
          </p:nvSpPr>
          <p:spPr>
            <a:xfrm flipV="1">
              <a:off x="5479200" y="265032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2" name="Line 26">
              <a:extLst>
                <a:ext uri="{FF2B5EF4-FFF2-40B4-BE49-F238E27FC236}">
                  <a16:creationId xmlns:a16="http://schemas.microsoft.com/office/drawing/2014/main" id="{9438E078-C797-43EF-806D-7833A979EA76}"/>
                </a:ext>
              </a:extLst>
            </p:cNvPr>
            <p:cNvSpPr/>
            <p:nvPr/>
          </p:nvSpPr>
          <p:spPr>
            <a:xfrm flipV="1">
              <a:off x="5479200" y="274680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3" name="Line 27">
              <a:extLst>
                <a:ext uri="{FF2B5EF4-FFF2-40B4-BE49-F238E27FC236}">
                  <a16:creationId xmlns:a16="http://schemas.microsoft.com/office/drawing/2014/main" id="{43765BA0-3643-4FE2-8031-1B96B7B743E9}"/>
                </a:ext>
              </a:extLst>
            </p:cNvPr>
            <p:cNvSpPr/>
            <p:nvPr/>
          </p:nvSpPr>
          <p:spPr>
            <a:xfrm flipV="1">
              <a:off x="5472720" y="284292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4" name="Line 28">
              <a:extLst>
                <a:ext uri="{FF2B5EF4-FFF2-40B4-BE49-F238E27FC236}">
                  <a16:creationId xmlns:a16="http://schemas.microsoft.com/office/drawing/2014/main" id="{2944C534-B1C2-426A-B26C-DF66654988B9}"/>
                </a:ext>
              </a:extLst>
            </p:cNvPr>
            <p:cNvSpPr/>
            <p:nvPr/>
          </p:nvSpPr>
          <p:spPr>
            <a:xfrm flipV="1">
              <a:off x="5479200" y="294588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5" name="Line 29">
              <a:extLst>
                <a:ext uri="{FF2B5EF4-FFF2-40B4-BE49-F238E27FC236}">
                  <a16:creationId xmlns:a16="http://schemas.microsoft.com/office/drawing/2014/main" id="{73E16D9B-1059-4F70-84E3-B66A12FDC948}"/>
                </a:ext>
              </a:extLst>
            </p:cNvPr>
            <p:cNvSpPr/>
            <p:nvPr/>
          </p:nvSpPr>
          <p:spPr>
            <a:xfrm flipV="1">
              <a:off x="5479200" y="304524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6" name="Line 30">
              <a:extLst>
                <a:ext uri="{FF2B5EF4-FFF2-40B4-BE49-F238E27FC236}">
                  <a16:creationId xmlns:a16="http://schemas.microsoft.com/office/drawing/2014/main" id="{C541FC51-6AF6-46EF-9D59-930C77329EC6}"/>
                </a:ext>
              </a:extLst>
            </p:cNvPr>
            <p:cNvSpPr/>
            <p:nvPr/>
          </p:nvSpPr>
          <p:spPr>
            <a:xfrm flipV="1">
              <a:off x="5032440" y="210492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7" name="Line 31">
              <a:extLst>
                <a:ext uri="{FF2B5EF4-FFF2-40B4-BE49-F238E27FC236}">
                  <a16:creationId xmlns:a16="http://schemas.microsoft.com/office/drawing/2014/main" id="{F712D792-7EF7-44DE-A502-C2212E7BA9FE}"/>
                </a:ext>
              </a:extLst>
            </p:cNvPr>
            <p:cNvSpPr/>
            <p:nvPr/>
          </p:nvSpPr>
          <p:spPr>
            <a:xfrm flipV="1">
              <a:off x="5120640" y="216900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8" name="Line 32">
              <a:extLst>
                <a:ext uri="{FF2B5EF4-FFF2-40B4-BE49-F238E27FC236}">
                  <a16:creationId xmlns:a16="http://schemas.microsoft.com/office/drawing/2014/main" id="{06101E11-AE45-4170-95A6-6768E50461B6}"/>
                </a:ext>
              </a:extLst>
            </p:cNvPr>
            <p:cNvSpPr/>
            <p:nvPr/>
          </p:nvSpPr>
          <p:spPr>
            <a:xfrm flipV="1">
              <a:off x="5214960" y="2233080"/>
              <a:ext cx="1478160" cy="66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89" name="Line 33">
              <a:extLst>
                <a:ext uri="{FF2B5EF4-FFF2-40B4-BE49-F238E27FC236}">
                  <a16:creationId xmlns:a16="http://schemas.microsoft.com/office/drawing/2014/main" id="{C6BF4A88-89E2-401C-BD65-CBBDF3D6516B}"/>
                </a:ext>
              </a:extLst>
            </p:cNvPr>
            <p:cNvSpPr/>
            <p:nvPr/>
          </p:nvSpPr>
          <p:spPr>
            <a:xfrm flipV="1">
              <a:off x="5284080" y="229752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0" name="Line 34">
              <a:extLst>
                <a:ext uri="{FF2B5EF4-FFF2-40B4-BE49-F238E27FC236}">
                  <a16:creationId xmlns:a16="http://schemas.microsoft.com/office/drawing/2014/main" id="{AB3FEA99-89F4-4DD6-9D17-181687873A5F}"/>
                </a:ext>
              </a:extLst>
            </p:cNvPr>
            <p:cNvSpPr/>
            <p:nvPr/>
          </p:nvSpPr>
          <p:spPr>
            <a:xfrm flipV="1">
              <a:off x="5378400" y="2361600"/>
              <a:ext cx="1478160" cy="667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1" name="Line 35">
              <a:extLst>
                <a:ext uri="{FF2B5EF4-FFF2-40B4-BE49-F238E27FC236}">
                  <a16:creationId xmlns:a16="http://schemas.microsoft.com/office/drawing/2014/main" id="{EFD32106-515E-4D49-8A38-4D220C888C46}"/>
                </a:ext>
              </a:extLst>
            </p:cNvPr>
            <p:cNvSpPr/>
            <p:nvPr/>
          </p:nvSpPr>
          <p:spPr>
            <a:xfrm>
              <a:off x="5642640" y="30272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2" name="Line 36">
              <a:extLst>
                <a:ext uri="{FF2B5EF4-FFF2-40B4-BE49-F238E27FC236}">
                  <a16:creationId xmlns:a16="http://schemas.microsoft.com/office/drawing/2014/main" id="{2D210A6C-5C23-4956-8F5B-7811606E590F}"/>
                </a:ext>
              </a:extLst>
            </p:cNvPr>
            <p:cNvSpPr/>
            <p:nvPr/>
          </p:nvSpPr>
          <p:spPr>
            <a:xfrm>
              <a:off x="5718240" y="2988720"/>
              <a:ext cx="360" cy="712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3" name="Line 37">
              <a:extLst>
                <a:ext uri="{FF2B5EF4-FFF2-40B4-BE49-F238E27FC236}">
                  <a16:creationId xmlns:a16="http://schemas.microsoft.com/office/drawing/2014/main" id="{9B1DB45E-0CB2-42CC-8D82-2B8E4B3AF4BF}"/>
                </a:ext>
              </a:extLst>
            </p:cNvPr>
            <p:cNvSpPr/>
            <p:nvPr/>
          </p:nvSpPr>
          <p:spPr>
            <a:xfrm>
              <a:off x="5793480" y="295668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4" name="Line 38">
              <a:extLst>
                <a:ext uri="{FF2B5EF4-FFF2-40B4-BE49-F238E27FC236}">
                  <a16:creationId xmlns:a16="http://schemas.microsoft.com/office/drawing/2014/main" id="{8258FC29-BEFA-419B-B97E-B34DC49A926C}"/>
                </a:ext>
              </a:extLst>
            </p:cNvPr>
            <p:cNvSpPr/>
            <p:nvPr/>
          </p:nvSpPr>
          <p:spPr>
            <a:xfrm>
              <a:off x="5869080" y="292464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5" name="Line 39">
              <a:extLst>
                <a:ext uri="{FF2B5EF4-FFF2-40B4-BE49-F238E27FC236}">
                  <a16:creationId xmlns:a16="http://schemas.microsoft.com/office/drawing/2014/main" id="{102F6A3B-C782-4705-9E2B-E66ACDD24496}"/>
                </a:ext>
              </a:extLst>
            </p:cNvPr>
            <p:cNvSpPr/>
            <p:nvPr/>
          </p:nvSpPr>
          <p:spPr>
            <a:xfrm>
              <a:off x="5944680" y="2886120"/>
              <a:ext cx="360" cy="71244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6" name="Line 40">
              <a:extLst>
                <a:ext uri="{FF2B5EF4-FFF2-40B4-BE49-F238E27FC236}">
                  <a16:creationId xmlns:a16="http://schemas.microsoft.com/office/drawing/2014/main" id="{C1451958-AE2B-4625-888F-9A5F3F0E73F4}"/>
                </a:ext>
              </a:extLst>
            </p:cNvPr>
            <p:cNvSpPr/>
            <p:nvPr/>
          </p:nvSpPr>
          <p:spPr>
            <a:xfrm>
              <a:off x="5049360" y="266328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7" name="Line 41">
              <a:extLst>
                <a:ext uri="{FF2B5EF4-FFF2-40B4-BE49-F238E27FC236}">
                  <a16:creationId xmlns:a16="http://schemas.microsoft.com/office/drawing/2014/main" id="{0284A1E6-964A-4BD2-AE49-16869F16332A}"/>
                </a:ext>
              </a:extLst>
            </p:cNvPr>
            <p:cNvSpPr/>
            <p:nvPr/>
          </p:nvSpPr>
          <p:spPr>
            <a:xfrm>
              <a:off x="5133240" y="262692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98" name="Line 42">
              <a:extLst>
                <a:ext uri="{FF2B5EF4-FFF2-40B4-BE49-F238E27FC236}">
                  <a16:creationId xmlns:a16="http://schemas.microsoft.com/office/drawing/2014/main" id="{05113BBD-D823-4907-A65A-3DF5896C5767}"/>
                </a:ext>
              </a:extLst>
            </p:cNvPr>
            <p:cNvSpPr/>
            <p:nvPr/>
          </p:nvSpPr>
          <p:spPr>
            <a:xfrm>
              <a:off x="5202360" y="259308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0" name="Line 43">
              <a:extLst>
                <a:ext uri="{FF2B5EF4-FFF2-40B4-BE49-F238E27FC236}">
                  <a16:creationId xmlns:a16="http://schemas.microsoft.com/office/drawing/2014/main" id="{D2A9C516-2702-42C2-8774-33C8EF695BC7}"/>
                </a:ext>
              </a:extLst>
            </p:cNvPr>
            <p:cNvSpPr/>
            <p:nvPr/>
          </p:nvSpPr>
          <p:spPr>
            <a:xfrm>
              <a:off x="5277960" y="256104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4" name="Line 44">
              <a:extLst>
                <a:ext uri="{FF2B5EF4-FFF2-40B4-BE49-F238E27FC236}">
                  <a16:creationId xmlns:a16="http://schemas.microsoft.com/office/drawing/2014/main" id="{CF66A623-64BA-4523-91E0-34E71C99AABC}"/>
                </a:ext>
              </a:extLst>
            </p:cNvPr>
            <p:cNvSpPr/>
            <p:nvPr/>
          </p:nvSpPr>
          <p:spPr>
            <a:xfrm>
              <a:off x="5359680" y="2526840"/>
              <a:ext cx="51552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5" name="Line 45">
              <a:extLst>
                <a:ext uri="{FF2B5EF4-FFF2-40B4-BE49-F238E27FC236}">
                  <a16:creationId xmlns:a16="http://schemas.microsoft.com/office/drawing/2014/main" id="{AD845DE5-487E-48B3-B9BC-228F168ACEB0}"/>
                </a:ext>
              </a:extLst>
            </p:cNvPr>
            <p:cNvSpPr/>
            <p:nvPr/>
          </p:nvSpPr>
          <p:spPr>
            <a:xfrm>
              <a:off x="5428800" y="2488320"/>
              <a:ext cx="515880" cy="397800"/>
            </a:xfrm>
            <a:prstGeom prst="line">
              <a:avLst/>
            </a:prstGeom>
            <a:ln>
              <a:solidFill>
                <a:schemeClr val="tx1"/>
              </a:solidFill>
              <a:round/>
            </a:ln>
          </p:spPr>
          <p:style>
            <a:lnRef idx="2">
              <a:schemeClr val="accent1"/>
            </a:lnRef>
            <a:fillRef idx="0">
              <a:schemeClr val="accent1"/>
            </a:fillRef>
            <a:effectRef idx="1">
              <a:schemeClr val="accent1"/>
            </a:effectRef>
            <a:fontRef idx="minor"/>
          </p:style>
        </p:sp>
        <p:sp>
          <p:nvSpPr>
            <p:cNvPr id="106" name="CustomShape 46">
              <a:extLst>
                <a:ext uri="{FF2B5EF4-FFF2-40B4-BE49-F238E27FC236}">
                  <a16:creationId xmlns:a16="http://schemas.microsoft.com/office/drawing/2014/main" id="{B4E1B848-F459-4A01-95FC-04D68CE52D63}"/>
                </a:ext>
              </a:extLst>
            </p:cNvPr>
            <p:cNvSpPr/>
            <p:nvPr/>
          </p:nvSpPr>
          <p:spPr>
            <a:xfrm>
              <a:off x="5133240" y="2592720"/>
              <a:ext cx="587880" cy="1135800"/>
            </a:xfrm>
            <a:custGeom>
              <a:avLst/>
              <a:gdLst/>
              <a:ahLst/>
              <a:cxnLst/>
              <a:rect l="l" t="t" r="r" b="b"/>
              <a:pathLst>
                <a:path w="1187450" h="2247900">
                  <a:moveTo>
                    <a:pt x="0" y="57150"/>
                  </a:moveTo>
                  <a:lnTo>
                    <a:pt x="165100" y="0"/>
                  </a:lnTo>
                  <a:lnTo>
                    <a:pt x="1187450" y="781050"/>
                  </a:lnTo>
                  <a:lnTo>
                    <a:pt x="1187450" y="2184400"/>
                  </a:lnTo>
                  <a:lnTo>
                    <a:pt x="1028700" y="2247900"/>
                  </a:lnTo>
                  <a:cubicBezTo>
                    <a:pt x="1026583" y="1775883"/>
                    <a:pt x="1024467" y="1303867"/>
                    <a:pt x="1022350" y="831850"/>
                  </a:cubicBezTo>
                  <a:lnTo>
                    <a:pt x="0" y="57150"/>
                  </a:lnTo>
                  <a:close/>
                </a:path>
              </a:pathLst>
            </a:custGeom>
            <a:solidFill>
              <a:schemeClr val="accent1">
                <a:alpha val="45000"/>
              </a:schemeClr>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7" name="CustomShape 47">
              <a:extLst>
                <a:ext uri="{FF2B5EF4-FFF2-40B4-BE49-F238E27FC236}">
                  <a16:creationId xmlns:a16="http://schemas.microsoft.com/office/drawing/2014/main" id="{3B5824C1-2CA1-4AD9-8FA9-33789DB48EB6}"/>
                </a:ext>
              </a:extLst>
            </p:cNvPr>
            <p:cNvSpPr/>
            <p:nvPr/>
          </p:nvSpPr>
          <p:spPr>
            <a:xfrm>
              <a:off x="4950720" y="2917080"/>
              <a:ext cx="1163520" cy="497160"/>
            </a:xfrm>
            <a:custGeom>
              <a:avLst/>
              <a:gdLst/>
              <a:ahLst/>
              <a:cxnLst/>
              <a:rect l="l" t="t" r="r" b="b"/>
              <a:pathLst>
                <a:path w="2349500" h="984250">
                  <a:moveTo>
                    <a:pt x="0" y="0"/>
                  </a:moveTo>
                  <a:lnTo>
                    <a:pt x="6350" y="203200"/>
                  </a:lnTo>
                  <a:lnTo>
                    <a:pt x="1054100" y="984250"/>
                  </a:lnTo>
                  <a:lnTo>
                    <a:pt x="2349500" y="412750"/>
                  </a:lnTo>
                  <a:lnTo>
                    <a:pt x="2343150" y="209550"/>
                  </a:lnTo>
                  <a:lnTo>
                    <a:pt x="1060450" y="793750"/>
                  </a:lnTo>
                  <a:lnTo>
                    <a:pt x="0" y="0"/>
                  </a:lnTo>
                  <a:close/>
                </a:path>
              </a:pathLst>
            </a:custGeom>
            <a:gradFill rotWithShape="0">
              <a:gsLst>
                <a:gs pos="76000">
                  <a:schemeClr val="accent2">
                    <a:alpha val="45000"/>
                  </a:schemeClr>
                </a:gs>
                <a:gs pos="96000">
                  <a:srgbClr val="FFFFFF">
                    <a:alpha val="45000"/>
                  </a:srgbClr>
                </a:gs>
              </a:gsLst>
              <a:lin ang="0"/>
            </a:gra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8" name="CustomShape 48">
              <a:extLst>
                <a:ext uri="{FF2B5EF4-FFF2-40B4-BE49-F238E27FC236}">
                  <a16:creationId xmlns:a16="http://schemas.microsoft.com/office/drawing/2014/main" id="{5B6C1FC6-7CA2-4FCC-B61D-DA5344051E3F}"/>
                </a:ext>
              </a:extLst>
            </p:cNvPr>
            <p:cNvSpPr/>
            <p:nvPr/>
          </p:nvSpPr>
          <p:spPr>
            <a:xfrm>
              <a:off x="5029560" y="2432520"/>
              <a:ext cx="842400" cy="1110240"/>
            </a:xfrm>
            <a:custGeom>
              <a:avLst/>
              <a:gdLst/>
              <a:ahLst/>
              <a:cxnLst/>
              <a:rect l="l" t="t" r="r" b="b"/>
              <a:pathLst>
                <a:path w="1701800" h="2197100">
                  <a:moveTo>
                    <a:pt x="0" y="2063750"/>
                  </a:moveTo>
                  <a:lnTo>
                    <a:pt x="171450" y="2197100"/>
                  </a:lnTo>
                  <a:lnTo>
                    <a:pt x="171450" y="800100"/>
                  </a:lnTo>
                  <a:lnTo>
                    <a:pt x="1701800" y="133350"/>
                  </a:lnTo>
                  <a:lnTo>
                    <a:pt x="1498600" y="0"/>
                  </a:lnTo>
                  <a:lnTo>
                    <a:pt x="6350" y="673100"/>
                  </a:lnTo>
                  <a:cubicBezTo>
                    <a:pt x="4233" y="1136650"/>
                    <a:pt x="2117" y="1600200"/>
                    <a:pt x="0" y="2063750"/>
                  </a:cubicBezTo>
                  <a:close/>
                </a:path>
              </a:pathLst>
            </a:custGeom>
            <a:gradFill rotWithShape="0">
              <a:gsLst>
                <a:gs pos="58000">
                  <a:schemeClr val="accent3">
                    <a:alpha val="50000"/>
                  </a:schemeClr>
                </a:gs>
                <a:gs pos="77000">
                  <a:srgbClr val="FFFFFF">
                    <a:alpha val="45000"/>
                  </a:srgbClr>
                </a:gs>
              </a:gsLst>
              <a:lin ang="0"/>
            </a:gra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09" name="CustomShape 49">
            <a:extLst>
              <a:ext uri="{FF2B5EF4-FFF2-40B4-BE49-F238E27FC236}">
                <a16:creationId xmlns:a16="http://schemas.microsoft.com/office/drawing/2014/main" id="{54F4E34A-B773-4A0E-BB66-F75329C91BB3}"/>
              </a:ext>
            </a:extLst>
          </p:cNvPr>
          <p:cNvSpPr/>
          <p:nvPr/>
        </p:nvSpPr>
        <p:spPr>
          <a:xfrm>
            <a:off x="8116860" y="1193400"/>
            <a:ext cx="1837800" cy="997920"/>
          </a:xfrm>
          <a:prstGeom prst="cloud">
            <a:avLst/>
          </a:prstGeom>
          <a:solidFill>
            <a:schemeClr val="bg1">
              <a:lumMod val="85000"/>
            </a:schemeClr>
          </a:solidFill>
          <a:ln w="28440">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1" spc="-1">
                <a:solidFill>
                  <a:srgbClr val="000000"/>
                </a:solidFill>
                <a:latin typeface="Arial"/>
              </a:rPr>
              <a:t>Cloud</a:t>
            </a:r>
            <a:endParaRPr lang="en-GB" sz="2000" spc="-1">
              <a:latin typeface="Arial"/>
            </a:endParaRPr>
          </a:p>
        </p:txBody>
      </p:sp>
      <p:sp>
        <p:nvSpPr>
          <p:cNvPr id="110" name="CustomShape 51">
            <a:extLst>
              <a:ext uri="{FF2B5EF4-FFF2-40B4-BE49-F238E27FC236}">
                <a16:creationId xmlns:a16="http://schemas.microsoft.com/office/drawing/2014/main" id="{D4DB26C7-15DB-41F5-B9AC-833EAB9D1A24}"/>
              </a:ext>
            </a:extLst>
          </p:cNvPr>
          <p:cNvSpPr/>
          <p:nvPr/>
        </p:nvSpPr>
        <p:spPr>
          <a:xfrm>
            <a:off x="7595220" y="4879080"/>
            <a:ext cx="914040" cy="1215720"/>
          </a:xfrm>
          <a:prstGeom prst="can">
            <a:avLst>
              <a:gd name="adj" fmla="val 25000"/>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b="1" spc="-1">
                <a:solidFill>
                  <a:srgbClr val="FFFFFF"/>
                </a:solidFill>
                <a:latin typeface="Arial"/>
              </a:rPr>
              <a:t>HDD</a:t>
            </a:r>
            <a:endParaRPr lang="en-GB" spc="-1">
              <a:latin typeface="Arial"/>
            </a:endParaRPr>
          </a:p>
        </p:txBody>
      </p:sp>
      <p:sp>
        <p:nvSpPr>
          <p:cNvPr id="111" name="CustomShape 52">
            <a:extLst>
              <a:ext uri="{FF2B5EF4-FFF2-40B4-BE49-F238E27FC236}">
                <a16:creationId xmlns:a16="http://schemas.microsoft.com/office/drawing/2014/main" id="{E2D3B03A-C6B4-4CF8-AAEE-7B5CC0E71804}"/>
              </a:ext>
            </a:extLst>
          </p:cNvPr>
          <p:cNvSpPr/>
          <p:nvPr/>
        </p:nvSpPr>
        <p:spPr>
          <a:xfrm>
            <a:off x="9760260" y="4935240"/>
            <a:ext cx="1074240" cy="1104120"/>
          </a:xfrm>
          <a:prstGeom prst="flowChartMagneticTape">
            <a:avLst/>
          </a:prstGeom>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b="1" spc="-1">
                <a:solidFill>
                  <a:srgbClr val="FFFFFF"/>
                </a:solidFill>
                <a:latin typeface="Arial"/>
              </a:rPr>
              <a:t>Tape</a:t>
            </a:r>
            <a:endParaRPr lang="en-GB" spc="-1">
              <a:latin typeface="Arial"/>
            </a:endParaRPr>
          </a:p>
        </p:txBody>
      </p:sp>
      <p:sp>
        <p:nvSpPr>
          <p:cNvPr id="112" name="CustomShape 54">
            <a:extLst>
              <a:ext uri="{FF2B5EF4-FFF2-40B4-BE49-F238E27FC236}">
                <a16:creationId xmlns:a16="http://schemas.microsoft.com/office/drawing/2014/main" id="{2E424330-2838-4E18-B14F-B66E446ED660}"/>
              </a:ext>
            </a:extLst>
          </p:cNvPr>
          <p:cNvSpPr/>
          <p:nvPr/>
        </p:nvSpPr>
        <p:spPr>
          <a:xfrm rot="20040000">
            <a:off x="6940020" y="2263320"/>
            <a:ext cx="1185480" cy="233640"/>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3" name="CustomShape 57">
            <a:extLst>
              <a:ext uri="{FF2B5EF4-FFF2-40B4-BE49-F238E27FC236}">
                <a16:creationId xmlns:a16="http://schemas.microsoft.com/office/drawing/2014/main" id="{CC708FFD-2F0C-4A41-AEE0-45B8CF44617C}"/>
              </a:ext>
            </a:extLst>
          </p:cNvPr>
          <p:cNvSpPr/>
          <p:nvPr/>
        </p:nvSpPr>
        <p:spPr>
          <a:xfrm rot="3120000">
            <a:off x="6626820" y="4148640"/>
            <a:ext cx="867960" cy="23220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4" name="CustomShape 58">
            <a:extLst>
              <a:ext uri="{FF2B5EF4-FFF2-40B4-BE49-F238E27FC236}">
                <a16:creationId xmlns:a16="http://schemas.microsoft.com/office/drawing/2014/main" id="{E891D287-1B54-450F-8E19-708572318E43}"/>
              </a:ext>
            </a:extLst>
          </p:cNvPr>
          <p:cNvSpPr/>
          <p:nvPr/>
        </p:nvSpPr>
        <p:spPr>
          <a:xfrm>
            <a:off x="8700781" y="5449698"/>
            <a:ext cx="866903" cy="232200"/>
          </a:xfrm>
          <a:prstGeom prst="leftRightArrow">
            <a:avLst>
              <a:gd name="adj1" fmla="val 50000"/>
              <a:gd name="adj2" fmla="val 50000"/>
            </a:avLst>
          </a:prstGeom>
          <a:solidFill>
            <a:schemeClr val="bg2"/>
          </a:solidFill>
          <a:ln>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15" name="CustomShape 59">
            <a:extLst>
              <a:ext uri="{FF2B5EF4-FFF2-40B4-BE49-F238E27FC236}">
                <a16:creationId xmlns:a16="http://schemas.microsoft.com/office/drawing/2014/main" id="{36C8ADAC-5C2D-447C-8914-59D6AAB43E15}"/>
              </a:ext>
            </a:extLst>
          </p:cNvPr>
          <p:cNvSpPr/>
          <p:nvPr/>
        </p:nvSpPr>
        <p:spPr>
          <a:xfrm>
            <a:off x="7417380" y="4676400"/>
            <a:ext cx="3745440" cy="1548909"/>
          </a:xfrm>
          <a:prstGeom prst="rect">
            <a:avLst/>
          </a:prstGeom>
          <a:noFill/>
          <a:ln w="28440">
            <a:solidFill>
              <a:schemeClr val="accent2"/>
            </a:solidFill>
            <a:custDash>
              <a:ds d="400000" sp="300000"/>
            </a:custDash>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r>
              <a:rPr lang="en-GB" sz="2000" b="1" spc="-1" dirty="0">
                <a:solidFill>
                  <a:srgbClr val="C0504D"/>
                </a:solidFill>
                <a:latin typeface="Arial"/>
              </a:rPr>
              <a:t>MARS</a:t>
            </a:r>
            <a:endParaRPr lang="en-GB" sz="2000" spc="-1" dirty="0">
              <a:latin typeface="Arial"/>
            </a:endParaRPr>
          </a:p>
        </p:txBody>
      </p:sp>
      <p:sp>
        <p:nvSpPr>
          <p:cNvPr id="116" name="CustomShape 60">
            <a:extLst>
              <a:ext uri="{FF2B5EF4-FFF2-40B4-BE49-F238E27FC236}">
                <a16:creationId xmlns:a16="http://schemas.microsoft.com/office/drawing/2014/main" id="{BB402DFF-E05E-4409-B0A6-FE773C1F9173}"/>
              </a:ext>
            </a:extLst>
          </p:cNvPr>
          <p:cNvSpPr/>
          <p:nvPr/>
        </p:nvSpPr>
        <p:spPr>
          <a:xfrm>
            <a:off x="4443781" y="4275720"/>
            <a:ext cx="2608697" cy="419894"/>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2000" spc="-1" dirty="0">
                <a:solidFill>
                  <a:srgbClr val="000000"/>
                </a:solidFill>
                <a:latin typeface="Arial"/>
              </a:rPr>
              <a:t> FDB</a:t>
            </a:r>
            <a:endParaRPr lang="en-GB" sz="2000" spc="-1" dirty="0">
              <a:latin typeface="Arial"/>
            </a:endParaRPr>
          </a:p>
        </p:txBody>
      </p:sp>
      <p:sp>
        <p:nvSpPr>
          <p:cNvPr id="117" name="CustomShape 62">
            <a:extLst>
              <a:ext uri="{FF2B5EF4-FFF2-40B4-BE49-F238E27FC236}">
                <a16:creationId xmlns:a16="http://schemas.microsoft.com/office/drawing/2014/main" id="{02829A9B-5048-48D4-8A6D-F2B6804AD62C}"/>
              </a:ext>
            </a:extLst>
          </p:cNvPr>
          <p:cNvSpPr/>
          <p:nvPr/>
        </p:nvSpPr>
        <p:spPr>
          <a:xfrm>
            <a:off x="6621420" y="2645280"/>
            <a:ext cx="2742840" cy="3661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b="1" spc="-1" dirty="0">
                <a:solidFill>
                  <a:srgbClr val="9BBB59"/>
                </a:solidFill>
                <a:latin typeface="Arial"/>
              </a:rPr>
              <a:t>Consumer</a:t>
            </a:r>
            <a:endParaRPr lang="en-GB" spc="-1" dirty="0">
              <a:latin typeface="Arial"/>
            </a:endParaRPr>
          </a:p>
        </p:txBody>
      </p:sp>
      <p:sp>
        <p:nvSpPr>
          <p:cNvPr id="118" name="CustomShape 63">
            <a:extLst>
              <a:ext uri="{FF2B5EF4-FFF2-40B4-BE49-F238E27FC236}">
                <a16:creationId xmlns:a16="http://schemas.microsoft.com/office/drawing/2014/main" id="{6101D379-3663-44B5-94E2-EC61D56D6A0C}"/>
              </a:ext>
            </a:extLst>
          </p:cNvPr>
          <p:cNvSpPr/>
          <p:nvPr/>
        </p:nvSpPr>
        <p:spPr>
          <a:xfrm>
            <a:off x="6550860" y="4011840"/>
            <a:ext cx="2742840" cy="3661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b="1" spc="-1" dirty="0">
                <a:solidFill>
                  <a:srgbClr val="9BBB59"/>
                </a:solidFill>
                <a:latin typeface="Arial"/>
              </a:rPr>
              <a:t>Archive</a:t>
            </a:r>
            <a:endParaRPr lang="en-GB" spc="-1" dirty="0">
              <a:latin typeface="Arial"/>
            </a:endParaRPr>
          </a:p>
        </p:txBody>
      </p:sp>
      <p:sp>
        <p:nvSpPr>
          <p:cNvPr id="120" name="CustomShape 64">
            <a:extLst>
              <a:ext uri="{FF2B5EF4-FFF2-40B4-BE49-F238E27FC236}">
                <a16:creationId xmlns:a16="http://schemas.microsoft.com/office/drawing/2014/main" id="{8407E42D-3C82-4506-93D4-15F2026E428F}"/>
              </a:ext>
            </a:extLst>
          </p:cNvPr>
          <p:cNvSpPr/>
          <p:nvPr/>
        </p:nvSpPr>
        <p:spPr>
          <a:xfrm>
            <a:off x="8698468" y="2634120"/>
            <a:ext cx="4158360" cy="1189080"/>
          </a:xfrm>
          <a:prstGeom prst="rect">
            <a:avLst/>
          </a:prstGeom>
          <a:noFill/>
          <a:ln>
            <a:noFill/>
          </a:ln>
        </p:spPr>
        <p:style>
          <a:lnRef idx="0">
            <a:scrgbClr r="0" g="0" b="0"/>
          </a:lnRef>
          <a:fillRef idx="0">
            <a:scrgbClr r="0" g="0" b="0"/>
          </a:fillRef>
          <a:effectRef idx="0">
            <a:scrgbClr r="0" g="0" b="0"/>
          </a:effectRef>
          <a:fontRef idx="minor"/>
        </p:style>
        <p:txBody>
          <a:bodyPr/>
          <a:lstStyle/>
          <a:p>
            <a:pPr marL="285840" indent="-285480">
              <a:buClr>
                <a:srgbClr val="000000"/>
              </a:buClr>
              <a:buFont typeface="Arial"/>
              <a:buChar char="•"/>
            </a:pPr>
            <a:r>
              <a:rPr lang="en-GB" spc="-1" dirty="0">
                <a:solidFill>
                  <a:srgbClr val="000000"/>
                </a:solidFill>
                <a:latin typeface="Arial"/>
              </a:rPr>
              <a:t>Bring </a:t>
            </a:r>
            <a:r>
              <a:rPr lang="en-GB" b="1" spc="-1" dirty="0">
                <a:solidFill>
                  <a:srgbClr val="4F81BD"/>
                </a:solidFill>
                <a:latin typeface="Arial"/>
              </a:rPr>
              <a:t>users </a:t>
            </a:r>
            <a:r>
              <a:rPr lang="en-GB" spc="-1" dirty="0">
                <a:solidFill>
                  <a:srgbClr val="000000"/>
                </a:solidFill>
                <a:latin typeface="Arial"/>
              </a:rPr>
              <a:t>to the data</a:t>
            </a:r>
            <a:endParaRPr lang="en-GB" spc="-1" dirty="0">
              <a:latin typeface="Arial"/>
            </a:endParaRPr>
          </a:p>
          <a:p>
            <a:pPr marL="285840" indent="-285480">
              <a:buClr>
                <a:srgbClr val="000000"/>
              </a:buClr>
              <a:buFont typeface="Arial"/>
              <a:buChar char="•"/>
            </a:pPr>
            <a:r>
              <a:rPr lang="en-GB" spc="-1" dirty="0">
                <a:solidFill>
                  <a:srgbClr val="000000"/>
                </a:solidFill>
                <a:latin typeface="Arial"/>
              </a:rPr>
              <a:t>Use data while it is </a:t>
            </a:r>
            <a:r>
              <a:rPr lang="en-GB" b="1" spc="-1" dirty="0">
                <a:solidFill>
                  <a:srgbClr val="C0504D"/>
                </a:solidFill>
                <a:latin typeface="Arial"/>
              </a:rPr>
              <a:t>hot</a:t>
            </a:r>
            <a:endParaRPr lang="en-GB" spc="-1" dirty="0">
              <a:latin typeface="Arial"/>
            </a:endParaRPr>
          </a:p>
          <a:p>
            <a:pPr marL="285840" indent="-285480">
              <a:buClr>
                <a:srgbClr val="000000"/>
              </a:buClr>
              <a:buFont typeface="Arial"/>
              <a:buChar char="•"/>
            </a:pPr>
            <a:r>
              <a:rPr lang="en-GB" spc="-1" dirty="0">
                <a:solidFill>
                  <a:srgbClr val="000000"/>
                </a:solidFill>
                <a:latin typeface="Arial"/>
              </a:rPr>
              <a:t>Access using</a:t>
            </a:r>
            <a:r>
              <a:rPr lang="en-GB" b="1" spc="-1" dirty="0">
                <a:solidFill>
                  <a:srgbClr val="000000"/>
                </a:solidFill>
                <a:latin typeface="Arial"/>
              </a:rPr>
              <a:t> </a:t>
            </a:r>
            <a:r>
              <a:rPr lang="en-GB" b="1" spc="-1" dirty="0">
                <a:solidFill>
                  <a:srgbClr val="9BBB59"/>
                </a:solidFill>
                <a:latin typeface="Arial"/>
              </a:rPr>
              <a:t>scientifically meaningful metadata</a:t>
            </a:r>
            <a:endParaRPr lang="en-GB" spc="-1" dirty="0">
              <a:latin typeface="Arial"/>
            </a:endParaRPr>
          </a:p>
        </p:txBody>
      </p:sp>
      <p:sp>
        <p:nvSpPr>
          <p:cNvPr id="121" name="CustomShape 61">
            <a:extLst>
              <a:ext uri="{FF2B5EF4-FFF2-40B4-BE49-F238E27FC236}">
                <a16:creationId xmlns:a16="http://schemas.microsoft.com/office/drawing/2014/main" id="{4FF1657C-1194-42FD-A431-C3BE7CDA5C70}"/>
              </a:ext>
            </a:extLst>
          </p:cNvPr>
          <p:cNvSpPr/>
          <p:nvPr/>
        </p:nvSpPr>
        <p:spPr>
          <a:xfrm>
            <a:off x="3110340" y="2231640"/>
            <a:ext cx="2742840" cy="36612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b="1" spc="-1" dirty="0">
                <a:solidFill>
                  <a:srgbClr val="9BBB59"/>
                </a:solidFill>
                <a:latin typeface="Arial"/>
              </a:rPr>
              <a:t>Producer</a:t>
            </a:r>
            <a:endParaRPr lang="en-GB" spc="-1" dirty="0">
              <a:latin typeface="Arial"/>
            </a:endParaRPr>
          </a:p>
        </p:txBody>
      </p:sp>
      <p:sp>
        <p:nvSpPr>
          <p:cNvPr id="119" name="Oval 118">
            <a:extLst>
              <a:ext uri="{FF2B5EF4-FFF2-40B4-BE49-F238E27FC236}">
                <a16:creationId xmlns:a16="http://schemas.microsoft.com/office/drawing/2014/main" id="{70BF42CB-C722-4DD9-9460-5EE67BB73544}"/>
              </a:ext>
            </a:extLst>
          </p:cNvPr>
          <p:cNvSpPr/>
          <p:nvPr/>
        </p:nvSpPr>
        <p:spPr>
          <a:xfrm>
            <a:off x="6839658" y="997200"/>
            <a:ext cx="5331501" cy="32234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13</a:t>
            </a:fld>
            <a:endParaRPr lang="de-DE" dirty="0"/>
          </a:p>
        </p:txBody>
      </p:sp>
      <p:sp>
        <p:nvSpPr>
          <p:cNvPr id="125" name="TextShape 1">
            <a:extLst>
              <a:ext uri="{FF2B5EF4-FFF2-40B4-BE49-F238E27FC236}">
                <a16:creationId xmlns:a16="http://schemas.microsoft.com/office/drawing/2014/main" id="{F1711682-C4F3-4F38-83DC-D6C56337534D}"/>
              </a:ext>
            </a:extLst>
          </p:cNvPr>
          <p:cNvSpPr txBox="1"/>
          <p:nvPr/>
        </p:nvSpPr>
        <p:spPr>
          <a:xfrm>
            <a:off x="1668849" y="232652"/>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ECMWF Novel Data Flows</a:t>
            </a:r>
            <a:endParaRPr lang="en-US" sz="2400" spc="-1" dirty="0">
              <a:solidFill>
                <a:schemeClr val="tx2"/>
              </a:solidFill>
              <a:latin typeface="Arial"/>
            </a:endParaRPr>
          </a:p>
        </p:txBody>
      </p:sp>
      <p:sp>
        <p:nvSpPr>
          <p:cNvPr id="99" name="Marcador de fecha 3">
            <a:extLst>
              <a:ext uri="{FF2B5EF4-FFF2-40B4-BE49-F238E27FC236}">
                <a16:creationId xmlns:a16="http://schemas.microsoft.com/office/drawing/2014/main" id="{F0DD3705-3386-4041-AC11-197C5B6619FB}"/>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3524036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17" grpId="0"/>
      <p:bldP spid="120" grpId="0"/>
      <p:bldP spid="1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3">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9" name="Content Placeholder 2">
            <a:extLst>
              <a:ext uri="{FF2B5EF4-FFF2-40B4-BE49-F238E27FC236}">
                <a16:creationId xmlns:a16="http://schemas.microsoft.com/office/drawing/2014/main" id="{326C9748-0080-47E4-AD3A-7C6CD9B44581}"/>
              </a:ext>
            </a:extLst>
          </p:cNvPr>
          <p:cNvSpPr txBox="1">
            <a:spLocks/>
          </p:cNvSpPr>
          <p:nvPr/>
        </p:nvSpPr>
        <p:spPr>
          <a:xfrm>
            <a:off x="3231469" y="1737226"/>
            <a:ext cx="7174315" cy="3202112"/>
          </a:xfrm>
          <a:prstGeom prst="rect">
            <a:avLst/>
          </a:prstGeom>
        </p:spPr>
        <p:txBody>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50000"/>
              </a:lnSpc>
              <a:buNone/>
            </a:pPr>
            <a:r>
              <a:rPr lang="en-US" b="1" i="1" dirty="0">
                <a:solidFill>
                  <a:schemeClr val="bg1">
                    <a:lumMod val="95000"/>
                  </a:schemeClr>
                </a:solidFill>
                <a:latin typeface="Arial" panose="020B0604020202020204" pitchFamily="34" charset="0"/>
                <a:cs typeface="Arial" panose="020B0604020202020204" pitchFamily="34" charset="0"/>
              </a:rPr>
              <a:t>Introduction to ECMWF</a:t>
            </a:r>
          </a:p>
          <a:p>
            <a:pPr indent="0" algn="just">
              <a:lnSpc>
                <a:spcPct val="150000"/>
              </a:lnSpc>
              <a:buNone/>
            </a:pPr>
            <a:r>
              <a:rPr lang="en-US" b="1" i="1" dirty="0">
                <a:solidFill>
                  <a:schemeClr val="bg1">
                    <a:lumMod val="95000"/>
                  </a:schemeClr>
                </a:solidFill>
                <a:latin typeface="Arial" panose="020B0604020202020204" pitchFamily="34" charset="0"/>
                <a:cs typeface="Arial" panose="020B0604020202020204" pitchFamily="34" charset="0"/>
              </a:rPr>
              <a:t>The Data Challenge</a:t>
            </a:r>
          </a:p>
          <a:p>
            <a:pPr indent="0" algn="just">
              <a:lnSpc>
                <a:spcPct val="150000"/>
              </a:lnSpc>
              <a:buNone/>
            </a:pPr>
            <a:r>
              <a:rPr lang="en-US" b="1" i="1" dirty="0" err="1">
                <a:solidFill>
                  <a:schemeClr val="bg1">
                    <a:lumMod val="50000"/>
                  </a:schemeClr>
                </a:solidFill>
                <a:latin typeface="Arial" panose="020B0604020202020204" pitchFamily="34" charset="0"/>
                <a:cs typeface="Arial" panose="020B0604020202020204" pitchFamily="34" charset="0"/>
              </a:rPr>
              <a:t>HiDALGO</a:t>
            </a:r>
            <a:r>
              <a:rPr lang="en-US" b="1" i="1" dirty="0">
                <a:solidFill>
                  <a:schemeClr val="bg1">
                    <a:lumMod val="50000"/>
                  </a:schemeClr>
                </a:solidFill>
                <a:latin typeface="Arial" panose="020B0604020202020204" pitchFamily="34" charset="0"/>
                <a:cs typeface="Arial" panose="020B0604020202020204" pitchFamily="34" charset="0"/>
              </a:rPr>
              <a:t> &amp; ECMWF</a:t>
            </a:r>
          </a:p>
        </p:txBody>
      </p:sp>
    </p:spTree>
    <p:extLst>
      <p:ext uri="{BB962C8B-B14F-4D97-AF65-F5344CB8AC3E}">
        <p14:creationId xmlns:p14="http://schemas.microsoft.com/office/powerpoint/2010/main" val="3836324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15</a:t>
            </a:fld>
            <a:endParaRPr lang="de-DE" dirty="0"/>
          </a:p>
        </p:txBody>
      </p:sp>
      <p:sp>
        <p:nvSpPr>
          <p:cNvPr id="99" name="Content Placeholder 2">
            <a:extLst>
              <a:ext uri="{FF2B5EF4-FFF2-40B4-BE49-F238E27FC236}">
                <a16:creationId xmlns:a16="http://schemas.microsoft.com/office/drawing/2014/main" id="{73FEE264-562B-436D-B91D-6FAF1B6E7C55}"/>
              </a:ext>
            </a:extLst>
          </p:cNvPr>
          <p:cNvSpPr txBox="1">
            <a:spLocks/>
          </p:cNvSpPr>
          <p:nvPr/>
        </p:nvSpPr>
        <p:spPr>
          <a:xfrm>
            <a:off x="1585076" y="659727"/>
            <a:ext cx="7749240" cy="297270"/>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err="1">
                <a:solidFill>
                  <a:srgbClr val="C00000"/>
                </a:solidFill>
              </a:rPr>
              <a:t>HiDALGO</a:t>
            </a:r>
            <a:r>
              <a:rPr lang="en-GB" u="sng" dirty="0">
                <a:solidFill>
                  <a:srgbClr val="C00000"/>
                </a:solidFill>
              </a:rPr>
              <a:t>:</a:t>
            </a:r>
          </a:p>
          <a:p>
            <a:pPr indent="-270000">
              <a:buNone/>
            </a:pPr>
            <a:r>
              <a:rPr lang="en-GB" dirty="0">
                <a:solidFill>
                  <a:schemeClr val="accent1"/>
                </a:solidFill>
              </a:rPr>
              <a:t>HPC and Big Data Technologies for Global Systems – European project funded by the Horizon 2020 Framework Programme of the European Union carried out by 13 institutions from seven countries.</a:t>
            </a:r>
          </a:p>
          <a:p>
            <a:endParaRPr lang="en-GB" dirty="0"/>
          </a:p>
        </p:txBody>
      </p:sp>
      <p:pic>
        <p:nvPicPr>
          <p:cNvPr id="101" name="Picture 100">
            <a:extLst>
              <a:ext uri="{FF2B5EF4-FFF2-40B4-BE49-F238E27FC236}">
                <a16:creationId xmlns:a16="http://schemas.microsoft.com/office/drawing/2014/main" id="{AB731E84-A37C-4C50-842E-124DCBB90A98}"/>
              </a:ext>
            </a:extLst>
          </p:cNvPr>
          <p:cNvPicPr>
            <a:picLocks noChangeAspect="1"/>
          </p:cNvPicPr>
          <p:nvPr/>
        </p:nvPicPr>
        <p:blipFill>
          <a:blip r:embed="rId2"/>
          <a:stretch>
            <a:fillRect/>
          </a:stretch>
        </p:blipFill>
        <p:spPr>
          <a:xfrm>
            <a:off x="7015130" y="2199746"/>
            <a:ext cx="5175282" cy="3849892"/>
          </a:xfrm>
          <a:prstGeom prst="rect">
            <a:avLst/>
          </a:prstGeom>
        </p:spPr>
      </p:pic>
      <p:sp>
        <p:nvSpPr>
          <p:cNvPr id="102" name="Content Placeholder 2">
            <a:extLst>
              <a:ext uri="{FF2B5EF4-FFF2-40B4-BE49-F238E27FC236}">
                <a16:creationId xmlns:a16="http://schemas.microsoft.com/office/drawing/2014/main" id="{B9B4546B-D621-41CC-A87E-9F7A07805D1C}"/>
              </a:ext>
            </a:extLst>
          </p:cNvPr>
          <p:cNvSpPr txBox="1">
            <a:spLocks/>
          </p:cNvSpPr>
          <p:nvPr/>
        </p:nvSpPr>
        <p:spPr>
          <a:xfrm>
            <a:off x="557541" y="2079549"/>
            <a:ext cx="10047511" cy="88620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a:solidFill>
                  <a:schemeClr val="tx2"/>
                </a:solidFill>
              </a:rPr>
              <a:t>The Vision:</a:t>
            </a:r>
          </a:p>
          <a:p>
            <a:pPr indent="-270000">
              <a:buNone/>
            </a:pPr>
            <a:r>
              <a:rPr lang="en-GB" dirty="0"/>
              <a:t>To advance technology to master global challenges</a:t>
            </a:r>
          </a:p>
        </p:txBody>
      </p:sp>
      <p:sp>
        <p:nvSpPr>
          <p:cNvPr id="103" name="Content Placeholder 2">
            <a:extLst>
              <a:ext uri="{FF2B5EF4-FFF2-40B4-BE49-F238E27FC236}">
                <a16:creationId xmlns:a16="http://schemas.microsoft.com/office/drawing/2014/main" id="{9CF038AA-90F0-4925-BF7B-7EBBEC826DA5}"/>
              </a:ext>
            </a:extLst>
          </p:cNvPr>
          <p:cNvSpPr txBox="1">
            <a:spLocks/>
          </p:cNvSpPr>
          <p:nvPr/>
        </p:nvSpPr>
        <p:spPr>
          <a:xfrm>
            <a:off x="557540" y="2971665"/>
            <a:ext cx="6361630" cy="130204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a:solidFill>
                  <a:schemeClr val="tx2"/>
                </a:solidFill>
              </a:rPr>
              <a:t>The Mission:</a:t>
            </a:r>
          </a:p>
          <a:p>
            <a:pPr indent="-270000">
              <a:buNone/>
            </a:pPr>
            <a:r>
              <a:rPr lang="en-GB" dirty="0"/>
              <a:t>To develop novel methods, algorithms and software for HPC &amp; HPDA to accurately model and simulate the related complex processes. To also enable coupling of pilots to external data sources (e.g. ECMWF).</a:t>
            </a:r>
          </a:p>
        </p:txBody>
      </p:sp>
      <p:sp>
        <p:nvSpPr>
          <p:cNvPr id="126" name="Content Placeholder 2">
            <a:extLst>
              <a:ext uri="{FF2B5EF4-FFF2-40B4-BE49-F238E27FC236}">
                <a16:creationId xmlns:a16="http://schemas.microsoft.com/office/drawing/2014/main" id="{7A77CFC7-1B43-4610-99AE-F96E61EF34A1}"/>
              </a:ext>
            </a:extLst>
          </p:cNvPr>
          <p:cNvSpPr txBox="1">
            <a:spLocks/>
          </p:cNvSpPr>
          <p:nvPr/>
        </p:nvSpPr>
        <p:spPr>
          <a:xfrm>
            <a:off x="559232" y="4426113"/>
            <a:ext cx="6361630" cy="1706239"/>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u="sng" dirty="0">
                <a:solidFill>
                  <a:schemeClr val="tx2"/>
                </a:solidFill>
              </a:rPr>
              <a:t>Pilot Test Cases:</a:t>
            </a:r>
          </a:p>
          <a:p>
            <a:pPr marL="72900" indent="-342900">
              <a:buFont typeface="+mj-lt"/>
              <a:buAutoNum type="arabicPeriod"/>
            </a:pPr>
            <a:r>
              <a:rPr lang="en-GB" dirty="0"/>
              <a:t>Migration pilot (Derek Groen, Brunel University, UK).</a:t>
            </a:r>
          </a:p>
          <a:p>
            <a:pPr marL="72900" indent="-342900">
              <a:buFont typeface="+mj-lt"/>
              <a:buAutoNum type="arabicPeriod"/>
            </a:pPr>
            <a:r>
              <a:rPr lang="en-GB" dirty="0"/>
              <a:t>Air pollution pilot (</a:t>
            </a:r>
            <a:r>
              <a:rPr lang="en-GB" dirty="0" err="1"/>
              <a:t>Zoltán</a:t>
            </a:r>
            <a:r>
              <a:rPr lang="en-GB" dirty="0"/>
              <a:t> </a:t>
            </a:r>
            <a:r>
              <a:rPr lang="en-GB" dirty="0" err="1"/>
              <a:t>Horváth</a:t>
            </a:r>
            <a:r>
              <a:rPr lang="en-GB" dirty="0"/>
              <a:t>, SZE, Hungary)</a:t>
            </a:r>
          </a:p>
          <a:p>
            <a:pPr marL="72900" indent="-342900">
              <a:buFont typeface="+mj-lt"/>
              <a:buAutoNum type="arabicPeriod"/>
            </a:pPr>
            <a:r>
              <a:rPr lang="en-GB" dirty="0"/>
              <a:t>Social networks pilot (Robert </a:t>
            </a:r>
            <a:r>
              <a:rPr lang="en-GB" dirty="0" err="1"/>
              <a:t>Elsässer</a:t>
            </a:r>
            <a:r>
              <a:rPr lang="en-GB" dirty="0"/>
              <a:t>, PLUS, Austria)</a:t>
            </a:r>
          </a:p>
        </p:txBody>
      </p:sp>
      <p:sp>
        <p:nvSpPr>
          <p:cNvPr id="127" name="Oval 126">
            <a:extLst>
              <a:ext uri="{FF2B5EF4-FFF2-40B4-BE49-F238E27FC236}">
                <a16:creationId xmlns:a16="http://schemas.microsoft.com/office/drawing/2014/main" id="{565D8608-7359-4463-AB24-FA9C855AFA5E}"/>
              </a:ext>
            </a:extLst>
          </p:cNvPr>
          <p:cNvSpPr/>
          <p:nvPr/>
        </p:nvSpPr>
        <p:spPr>
          <a:xfrm>
            <a:off x="173038" y="4598126"/>
            <a:ext cx="6453724" cy="1119376"/>
          </a:xfrm>
          <a:prstGeom prst="ellipse">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C00000"/>
              </a:solidFill>
            </a:endParaRPr>
          </a:p>
        </p:txBody>
      </p:sp>
      <p:pic>
        <p:nvPicPr>
          <p:cNvPr id="11" name="Picture 10" descr="A picture containing clipart&#10;&#10;Description generated with very high confidence">
            <a:extLst>
              <a:ext uri="{FF2B5EF4-FFF2-40B4-BE49-F238E27FC236}">
                <a16:creationId xmlns:a16="http://schemas.microsoft.com/office/drawing/2014/main" id="{3EC1BEBB-4491-4E47-A6A6-F2B4A318C81B}"/>
              </a:ext>
            </a:extLst>
          </p:cNvPr>
          <p:cNvPicPr>
            <a:picLocks noChangeAspect="1"/>
          </p:cNvPicPr>
          <p:nvPr/>
        </p:nvPicPr>
        <p:blipFill>
          <a:blip r:embed="rId3"/>
          <a:stretch>
            <a:fillRect/>
          </a:stretch>
        </p:blipFill>
        <p:spPr>
          <a:xfrm>
            <a:off x="669072" y="39006646"/>
            <a:ext cx="2160000" cy="702188"/>
          </a:xfrm>
          <a:prstGeom prst="rect">
            <a:avLst/>
          </a:prstGeom>
        </p:spPr>
      </p:pic>
      <p:pic>
        <p:nvPicPr>
          <p:cNvPr id="12" name="Picture 11" descr="A picture containing clipart&#10;&#10;Description generated with very high confidence">
            <a:extLst>
              <a:ext uri="{FF2B5EF4-FFF2-40B4-BE49-F238E27FC236}">
                <a16:creationId xmlns:a16="http://schemas.microsoft.com/office/drawing/2014/main" id="{1065AF26-60C4-4BBB-9CA9-2018B31C0CA4}"/>
              </a:ext>
            </a:extLst>
          </p:cNvPr>
          <p:cNvPicPr>
            <a:picLocks noChangeAspect="1"/>
          </p:cNvPicPr>
          <p:nvPr/>
        </p:nvPicPr>
        <p:blipFill>
          <a:blip r:embed="rId3"/>
          <a:stretch>
            <a:fillRect/>
          </a:stretch>
        </p:blipFill>
        <p:spPr>
          <a:xfrm>
            <a:off x="821472" y="39159046"/>
            <a:ext cx="2160000" cy="702188"/>
          </a:xfrm>
          <a:prstGeom prst="rect">
            <a:avLst/>
          </a:prstGeom>
        </p:spPr>
      </p:pic>
      <p:pic>
        <p:nvPicPr>
          <p:cNvPr id="2" name="Picture 1">
            <a:extLst>
              <a:ext uri="{FF2B5EF4-FFF2-40B4-BE49-F238E27FC236}">
                <a16:creationId xmlns:a16="http://schemas.microsoft.com/office/drawing/2014/main" id="{E5CC439D-19B6-489D-A3FE-27AE7F7CB6D9}"/>
              </a:ext>
            </a:extLst>
          </p:cNvPr>
          <p:cNvPicPr>
            <a:picLocks noChangeAspect="1"/>
          </p:cNvPicPr>
          <p:nvPr/>
        </p:nvPicPr>
        <p:blipFill>
          <a:blip r:embed="rId4"/>
          <a:stretch>
            <a:fillRect/>
          </a:stretch>
        </p:blipFill>
        <p:spPr>
          <a:xfrm>
            <a:off x="9933224" y="1230694"/>
            <a:ext cx="821823" cy="266976"/>
          </a:xfrm>
          <a:prstGeom prst="rect">
            <a:avLst/>
          </a:prstGeom>
        </p:spPr>
      </p:pic>
      <p:pic>
        <p:nvPicPr>
          <p:cNvPr id="3" name="Picture 2">
            <a:extLst>
              <a:ext uri="{FF2B5EF4-FFF2-40B4-BE49-F238E27FC236}">
                <a16:creationId xmlns:a16="http://schemas.microsoft.com/office/drawing/2014/main" id="{D8317F21-EFBA-4D78-A7AD-268B614FDE70}"/>
              </a:ext>
            </a:extLst>
          </p:cNvPr>
          <p:cNvPicPr>
            <a:picLocks noChangeAspect="1"/>
          </p:cNvPicPr>
          <p:nvPr/>
        </p:nvPicPr>
        <p:blipFill>
          <a:blip r:embed="rId5"/>
          <a:stretch>
            <a:fillRect/>
          </a:stretch>
        </p:blipFill>
        <p:spPr>
          <a:xfrm>
            <a:off x="2251537" y="236271"/>
            <a:ext cx="1194444" cy="307046"/>
          </a:xfrm>
          <a:prstGeom prst="rect">
            <a:avLst/>
          </a:prstGeom>
        </p:spPr>
      </p:pic>
      <p:pic>
        <p:nvPicPr>
          <p:cNvPr id="4" name="Picture 3">
            <a:extLst>
              <a:ext uri="{FF2B5EF4-FFF2-40B4-BE49-F238E27FC236}">
                <a16:creationId xmlns:a16="http://schemas.microsoft.com/office/drawing/2014/main" id="{1773F4F5-401B-4044-AF47-D690BC0BC9D1}"/>
              </a:ext>
            </a:extLst>
          </p:cNvPr>
          <p:cNvPicPr>
            <a:picLocks noChangeAspect="1"/>
          </p:cNvPicPr>
          <p:nvPr/>
        </p:nvPicPr>
        <p:blipFill>
          <a:blip r:embed="rId6"/>
          <a:stretch>
            <a:fillRect/>
          </a:stretch>
        </p:blipFill>
        <p:spPr>
          <a:xfrm>
            <a:off x="3461518" y="85716"/>
            <a:ext cx="1203913" cy="508695"/>
          </a:xfrm>
          <a:prstGeom prst="rect">
            <a:avLst/>
          </a:prstGeom>
        </p:spPr>
      </p:pic>
      <p:pic>
        <p:nvPicPr>
          <p:cNvPr id="5" name="Picture 4">
            <a:extLst>
              <a:ext uri="{FF2B5EF4-FFF2-40B4-BE49-F238E27FC236}">
                <a16:creationId xmlns:a16="http://schemas.microsoft.com/office/drawing/2014/main" id="{9968A170-0527-4E5A-A8D6-4AA8771F1B09}"/>
              </a:ext>
            </a:extLst>
          </p:cNvPr>
          <p:cNvPicPr>
            <a:picLocks noChangeAspect="1"/>
          </p:cNvPicPr>
          <p:nvPr/>
        </p:nvPicPr>
        <p:blipFill>
          <a:blip r:embed="rId7"/>
          <a:stretch>
            <a:fillRect/>
          </a:stretch>
        </p:blipFill>
        <p:spPr>
          <a:xfrm>
            <a:off x="4781636" y="32180"/>
            <a:ext cx="548653" cy="548653"/>
          </a:xfrm>
          <a:prstGeom prst="rect">
            <a:avLst/>
          </a:prstGeom>
        </p:spPr>
      </p:pic>
      <p:pic>
        <p:nvPicPr>
          <p:cNvPr id="6" name="Picture 5">
            <a:extLst>
              <a:ext uri="{FF2B5EF4-FFF2-40B4-BE49-F238E27FC236}">
                <a16:creationId xmlns:a16="http://schemas.microsoft.com/office/drawing/2014/main" id="{4C98B095-2C0F-4466-805D-5EDE7FCB0699}"/>
              </a:ext>
            </a:extLst>
          </p:cNvPr>
          <p:cNvPicPr>
            <a:picLocks noChangeAspect="1"/>
          </p:cNvPicPr>
          <p:nvPr/>
        </p:nvPicPr>
        <p:blipFill>
          <a:blip r:embed="rId8"/>
          <a:stretch>
            <a:fillRect/>
          </a:stretch>
        </p:blipFill>
        <p:spPr>
          <a:xfrm>
            <a:off x="5463272" y="52208"/>
            <a:ext cx="934599" cy="525382"/>
          </a:xfrm>
          <a:prstGeom prst="rect">
            <a:avLst/>
          </a:prstGeom>
        </p:spPr>
      </p:pic>
      <p:pic>
        <p:nvPicPr>
          <p:cNvPr id="7" name="Picture 6">
            <a:extLst>
              <a:ext uri="{FF2B5EF4-FFF2-40B4-BE49-F238E27FC236}">
                <a16:creationId xmlns:a16="http://schemas.microsoft.com/office/drawing/2014/main" id="{B58FF71F-1D11-4019-AC94-0BECC3BA6B3B}"/>
              </a:ext>
            </a:extLst>
          </p:cNvPr>
          <p:cNvPicPr>
            <a:picLocks noChangeAspect="1"/>
          </p:cNvPicPr>
          <p:nvPr/>
        </p:nvPicPr>
        <p:blipFill>
          <a:blip r:embed="rId9"/>
          <a:stretch>
            <a:fillRect/>
          </a:stretch>
        </p:blipFill>
        <p:spPr>
          <a:xfrm>
            <a:off x="6497298" y="133303"/>
            <a:ext cx="934599" cy="384371"/>
          </a:xfrm>
          <a:prstGeom prst="rect">
            <a:avLst/>
          </a:prstGeom>
        </p:spPr>
      </p:pic>
      <p:pic>
        <p:nvPicPr>
          <p:cNvPr id="8" name="Picture 7">
            <a:extLst>
              <a:ext uri="{FF2B5EF4-FFF2-40B4-BE49-F238E27FC236}">
                <a16:creationId xmlns:a16="http://schemas.microsoft.com/office/drawing/2014/main" id="{22FF0012-DC4B-403F-9D4E-01DBFEEBB506}"/>
              </a:ext>
            </a:extLst>
          </p:cNvPr>
          <p:cNvPicPr>
            <a:picLocks noChangeAspect="1"/>
          </p:cNvPicPr>
          <p:nvPr/>
        </p:nvPicPr>
        <p:blipFill>
          <a:blip r:embed="rId10"/>
          <a:stretch>
            <a:fillRect/>
          </a:stretch>
        </p:blipFill>
        <p:spPr>
          <a:xfrm>
            <a:off x="7533933" y="163711"/>
            <a:ext cx="1010506" cy="353963"/>
          </a:xfrm>
          <a:prstGeom prst="rect">
            <a:avLst/>
          </a:prstGeom>
        </p:spPr>
      </p:pic>
      <p:pic>
        <p:nvPicPr>
          <p:cNvPr id="9" name="Picture 8">
            <a:extLst>
              <a:ext uri="{FF2B5EF4-FFF2-40B4-BE49-F238E27FC236}">
                <a16:creationId xmlns:a16="http://schemas.microsoft.com/office/drawing/2014/main" id="{679982A5-81C1-46C5-8DAB-E67EF4B2BCBF}"/>
              </a:ext>
            </a:extLst>
          </p:cNvPr>
          <p:cNvPicPr>
            <a:picLocks noChangeAspect="1"/>
          </p:cNvPicPr>
          <p:nvPr/>
        </p:nvPicPr>
        <p:blipFill>
          <a:blip r:embed="rId11"/>
          <a:stretch>
            <a:fillRect/>
          </a:stretch>
        </p:blipFill>
        <p:spPr>
          <a:xfrm>
            <a:off x="8544439" y="219725"/>
            <a:ext cx="1079086" cy="323116"/>
          </a:xfrm>
          <a:prstGeom prst="rect">
            <a:avLst/>
          </a:prstGeom>
        </p:spPr>
      </p:pic>
      <p:pic>
        <p:nvPicPr>
          <p:cNvPr id="10" name="Picture 9">
            <a:extLst>
              <a:ext uri="{FF2B5EF4-FFF2-40B4-BE49-F238E27FC236}">
                <a16:creationId xmlns:a16="http://schemas.microsoft.com/office/drawing/2014/main" id="{D594B08E-B180-4BB0-B4D9-89511367E018}"/>
              </a:ext>
            </a:extLst>
          </p:cNvPr>
          <p:cNvPicPr>
            <a:picLocks noChangeAspect="1"/>
          </p:cNvPicPr>
          <p:nvPr/>
        </p:nvPicPr>
        <p:blipFill>
          <a:blip r:embed="rId12"/>
          <a:stretch>
            <a:fillRect/>
          </a:stretch>
        </p:blipFill>
        <p:spPr>
          <a:xfrm>
            <a:off x="9702401" y="284212"/>
            <a:ext cx="1354846" cy="233462"/>
          </a:xfrm>
          <a:prstGeom prst="rect">
            <a:avLst/>
          </a:prstGeom>
        </p:spPr>
      </p:pic>
      <p:pic>
        <p:nvPicPr>
          <p:cNvPr id="13" name="Picture 12">
            <a:extLst>
              <a:ext uri="{FF2B5EF4-FFF2-40B4-BE49-F238E27FC236}">
                <a16:creationId xmlns:a16="http://schemas.microsoft.com/office/drawing/2014/main" id="{146AC482-B707-48A6-8FA9-F7896482E069}"/>
              </a:ext>
            </a:extLst>
          </p:cNvPr>
          <p:cNvPicPr>
            <a:picLocks noChangeAspect="1"/>
          </p:cNvPicPr>
          <p:nvPr/>
        </p:nvPicPr>
        <p:blipFill>
          <a:blip r:embed="rId13"/>
          <a:stretch>
            <a:fillRect/>
          </a:stretch>
        </p:blipFill>
        <p:spPr>
          <a:xfrm>
            <a:off x="11121154" y="176301"/>
            <a:ext cx="922491" cy="377857"/>
          </a:xfrm>
          <a:prstGeom prst="rect">
            <a:avLst/>
          </a:prstGeom>
        </p:spPr>
      </p:pic>
      <p:pic>
        <p:nvPicPr>
          <p:cNvPr id="14" name="Picture 13">
            <a:extLst>
              <a:ext uri="{FF2B5EF4-FFF2-40B4-BE49-F238E27FC236}">
                <a16:creationId xmlns:a16="http://schemas.microsoft.com/office/drawing/2014/main" id="{2023016C-CC94-4529-97C3-6827FE5C2CF2}"/>
              </a:ext>
            </a:extLst>
          </p:cNvPr>
          <p:cNvPicPr>
            <a:picLocks noChangeAspect="1"/>
          </p:cNvPicPr>
          <p:nvPr/>
        </p:nvPicPr>
        <p:blipFill>
          <a:blip r:embed="rId14"/>
          <a:stretch>
            <a:fillRect/>
          </a:stretch>
        </p:blipFill>
        <p:spPr>
          <a:xfrm>
            <a:off x="9828236" y="662588"/>
            <a:ext cx="1082134" cy="390178"/>
          </a:xfrm>
          <a:prstGeom prst="rect">
            <a:avLst/>
          </a:prstGeom>
        </p:spPr>
      </p:pic>
      <p:pic>
        <p:nvPicPr>
          <p:cNvPr id="15" name="Picture 14">
            <a:extLst>
              <a:ext uri="{FF2B5EF4-FFF2-40B4-BE49-F238E27FC236}">
                <a16:creationId xmlns:a16="http://schemas.microsoft.com/office/drawing/2014/main" id="{AB7E4714-D222-4766-8F99-5591D45D866A}"/>
              </a:ext>
            </a:extLst>
          </p:cNvPr>
          <p:cNvPicPr>
            <a:picLocks noChangeAspect="1"/>
          </p:cNvPicPr>
          <p:nvPr/>
        </p:nvPicPr>
        <p:blipFill>
          <a:blip r:embed="rId15"/>
          <a:stretch>
            <a:fillRect/>
          </a:stretch>
        </p:blipFill>
        <p:spPr>
          <a:xfrm>
            <a:off x="11104376" y="618092"/>
            <a:ext cx="766339" cy="505136"/>
          </a:xfrm>
          <a:prstGeom prst="rect">
            <a:avLst/>
          </a:prstGeom>
        </p:spPr>
      </p:pic>
      <p:pic>
        <p:nvPicPr>
          <p:cNvPr id="16" name="Picture 15">
            <a:extLst>
              <a:ext uri="{FF2B5EF4-FFF2-40B4-BE49-F238E27FC236}">
                <a16:creationId xmlns:a16="http://schemas.microsoft.com/office/drawing/2014/main" id="{CED6364F-0357-4328-89B7-C1211E1BFB96}"/>
              </a:ext>
            </a:extLst>
          </p:cNvPr>
          <p:cNvPicPr>
            <a:picLocks noChangeAspect="1"/>
          </p:cNvPicPr>
          <p:nvPr/>
        </p:nvPicPr>
        <p:blipFill>
          <a:blip r:embed="rId16"/>
          <a:stretch>
            <a:fillRect/>
          </a:stretch>
        </p:blipFill>
        <p:spPr>
          <a:xfrm>
            <a:off x="10995318" y="1186611"/>
            <a:ext cx="1190939" cy="417165"/>
          </a:xfrm>
          <a:prstGeom prst="rect">
            <a:avLst/>
          </a:prstGeom>
        </p:spPr>
      </p:pic>
      <p:pic>
        <p:nvPicPr>
          <p:cNvPr id="17" name="Picture 16">
            <a:extLst>
              <a:ext uri="{FF2B5EF4-FFF2-40B4-BE49-F238E27FC236}">
                <a16:creationId xmlns:a16="http://schemas.microsoft.com/office/drawing/2014/main" id="{1FDD6DD9-2FF1-40C5-8016-434A2D2FD8C9}"/>
              </a:ext>
            </a:extLst>
          </p:cNvPr>
          <p:cNvPicPr>
            <a:picLocks noChangeAspect="1"/>
          </p:cNvPicPr>
          <p:nvPr/>
        </p:nvPicPr>
        <p:blipFill>
          <a:blip r:embed="rId17"/>
          <a:stretch>
            <a:fillRect/>
          </a:stretch>
        </p:blipFill>
        <p:spPr>
          <a:xfrm>
            <a:off x="1266317" y="1093"/>
            <a:ext cx="881271" cy="588129"/>
          </a:xfrm>
          <a:prstGeom prst="rect">
            <a:avLst/>
          </a:prstGeom>
        </p:spPr>
      </p:pic>
      <p:sp>
        <p:nvSpPr>
          <p:cNvPr id="28" name="Marcador de fecha 3">
            <a:extLst>
              <a:ext uri="{FF2B5EF4-FFF2-40B4-BE49-F238E27FC236}">
                <a16:creationId xmlns:a16="http://schemas.microsoft.com/office/drawing/2014/main" id="{400B86F3-950E-4D7B-9814-121B5FC0B2ED}"/>
              </a:ext>
            </a:extLst>
          </p:cNvPr>
          <p:cNvSpPr>
            <a:spLocks noGrp="1"/>
          </p:cNvSpPr>
          <p:nvPr>
            <p:ph type="dt" sz="half" idx="10"/>
          </p:nvPr>
        </p:nvSpPr>
        <p:spPr>
          <a:xfrm>
            <a:off x="1981203" y="6407154"/>
            <a:ext cx="1010452" cy="365125"/>
          </a:xfrm>
        </p:spPr>
        <p:txBody>
          <a:bodyPr/>
          <a:lstStyle/>
          <a:p>
            <a:r>
              <a:rPr lang="de-DE" dirty="0"/>
              <a:t>07.05.2020</a:t>
            </a:r>
          </a:p>
        </p:txBody>
      </p:sp>
      <p:sp>
        <p:nvSpPr>
          <p:cNvPr id="27" name="Content Placeholder 2">
            <a:extLst>
              <a:ext uri="{FF2B5EF4-FFF2-40B4-BE49-F238E27FC236}">
                <a16:creationId xmlns:a16="http://schemas.microsoft.com/office/drawing/2014/main" id="{FAA85395-A149-4F38-B5B7-1924402435F1}"/>
              </a:ext>
            </a:extLst>
          </p:cNvPr>
          <p:cNvSpPr txBox="1">
            <a:spLocks/>
          </p:cNvSpPr>
          <p:nvPr/>
        </p:nvSpPr>
        <p:spPr>
          <a:xfrm>
            <a:off x="4496791" y="4359059"/>
            <a:ext cx="2635529" cy="297270"/>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dirty="0">
                <a:solidFill>
                  <a:srgbClr val="C00000"/>
                </a:solidFill>
              </a:rPr>
              <a:t>Weather &amp; Climate coupling </a:t>
            </a:r>
            <a:endParaRPr lang="en-GB" dirty="0"/>
          </a:p>
        </p:txBody>
      </p:sp>
    </p:spTree>
    <p:extLst>
      <p:ext uri="{BB962C8B-B14F-4D97-AF65-F5344CB8AC3E}">
        <p14:creationId xmlns:p14="http://schemas.microsoft.com/office/powerpoint/2010/main" val="625620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26" grpId="0"/>
      <p:bldP spid="127"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16</a:t>
            </a:fld>
            <a:endParaRPr lang="de-DE" dirty="0"/>
          </a:p>
        </p:txBody>
      </p:sp>
      <p:sp>
        <p:nvSpPr>
          <p:cNvPr id="11" name="TextShape 1">
            <a:extLst>
              <a:ext uri="{FF2B5EF4-FFF2-40B4-BE49-F238E27FC236}">
                <a16:creationId xmlns:a16="http://schemas.microsoft.com/office/drawing/2014/main" id="{B5E33FB4-1255-401F-93CB-7206E96240F7}"/>
              </a:ext>
            </a:extLst>
          </p:cNvPr>
          <p:cNvSpPr txBox="1"/>
          <p:nvPr/>
        </p:nvSpPr>
        <p:spPr>
          <a:xfrm>
            <a:off x="1585244" y="309980"/>
            <a:ext cx="2013634" cy="276822"/>
          </a:xfrm>
          <a:prstGeom prst="rect">
            <a:avLst/>
          </a:prstGeom>
          <a:noFill/>
          <a:ln>
            <a:noFill/>
          </a:ln>
        </p:spPr>
        <p:txBody>
          <a:bodyPr lIns="0" tIns="0" rIns="0" bIns="0"/>
          <a:lstStyle/>
          <a:p>
            <a:pPr>
              <a:lnSpc>
                <a:spcPts val="2101"/>
              </a:lnSpc>
            </a:pPr>
            <a:r>
              <a:rPr lang="en-US" sz="2400" spc="-1" dirty="0">
                <a:solidFill>
                  <a:srgbClr val="064E83"/>
                </a:solidFill>
                <a:latin typeface="Arial"/>
              </a:rPr>
              <a:t>ECMWF’s role</a:t>
            </a:r>
            <a:endParaRPr lang="en-US" sz="2400" spc="-1" dirty="0">
              <a:solidFill>
                <a:srgbClr val="000000"/>
              </a:solidFill>
              <a:latin typeface="Arial"/>
            </a:endParaRPr>
          </a:p>
        </p:txBody>
      </p:sp>
      <p:sp>
        <p:nvSpPr>
          <p:cNvPr id="12" name="TextShape 1">
            <a:extLst>
              <a:ext uri="{FF2B5EF4-FFF2-40B4-BE49-F238E27FC236}">
                <a16:creationId xmlns:a16="http://schemas.microsoft.com/office/drawing/2014/main" id="{19915A20-AF79-41CB-B745-ABBABAF96CA3}"/>
              </a:ext>
            </a:extLst>
          </p:cNvPr>
          <p:cNvSpPr txBox="1"/>
          <p:nvPr/>
        </p:nvSpPr>
        <p:spPr>
          <a:xfrm>
            <a:off x="1592348" y="1218704"/>
            <a:ext cx="8593941" cy="276822"/>
          </a:xfrm>
          <a:prstGeom prst="rect">
            <a:avLst/>
          </a:prstGeom>
          <a:noFill/>
          <a:ln>
            <a:noFill/>
          </a:ln>
        </p:spPr>
        <p:txBody>
          <a:bodyPr lIns="0" tIns="0" rIns="0" bIns="0"/>
          <a:lstStyle/>
          <a:p>
            <a:pPr>
              <a:lnSpc>
                <a:spcPts val="2101"/>
              </a:lnSpc>
            </a:pPr>
            <a:r>
              <a:rPr lang="en-US" sz="2400" spc="-1" dirty="0">
                <a:solidFill>
                  <a:srgbClr val="064E83"/>
                </a:solidFill>
                <a:latin typeface="Arial"/>
              </a:rPr>
              <a:t>Enable coupling as a means to build a workflow</a:t>
            </a:r>
            <a:endParaRPr lang="en-US" sz="2400" spc="-1" dirty="0">
              <a:solidFill>
                <a:srgbClr val="000000"/>
              </a:solidFill>
              <a:latin typeface="Arial"/>
            </a:endParaRPr>
          </a:p>
        </p:txBody>
      </p:sp>
      <p:pic>
        <p:nvPicPr>
          <p:cNvPr id="13" name="Picture 5">
            <a:extLst>
              <a:ext uri="{FF2B5EF4-FFF2-40B4-BE49-F238E27FC236}">
                <a16:creationId xmlns:a16="http://schemas.microsoft.com/office/drawing/2014/main" id="{0BEF97A0-D9C0-459F-A4DA-92F3C71ACA24}"/>
              </a:ext>
            </a:extLst>
          </p:cNvPr>
          <p:cNvPicPr/>
          <p:nvPr/>
        </p:nvPicPr>
        <p:blipFill>
          <a:blip r:embed="rId2"/>
          <a:stretch/>
        </p:blipFill>
        <p:spPr>
          <a:xfrm>
            <a:off x="1821812" y="1503915"/>
            <a:ext cx="7338966" cy="3726968"/>
          </a:xfrm>
          <a:prstGeom prst="rect">
            <a:avLst/>
          </a:prstGeom>
          <a:ln>
            <a:noFill/>
          </a:ln>
        </p:spPr>
      </p:pic>
      <p:sp>
        <p:nvSpPr>
          <p:cNvPr id="14" name="TextBox 13">
            <a:extLst>
              <a:ext uri="{FF2B5EF4-FFF2-40B4-BE49-F238E27FC236}">
                <a16:creationId xmlns:a16="http://schemas.microsoft.com/office/drawing/2014/main" id="{DDBB8F3D-01CB-412A-AFEE-3FFEE2951195}"/>
              </a:ext>
            </a:extLst>
          </p:cNvPr>
          <p:cNvSpPr txBox="1"/>
          <p:nvPr/>
        </p:nvSpPr>
        <p:spPr>
          <a:xfrm>
            <a:off x="1419139" y="5462308"/>
            <a:ext cx="9486547" cy="623266"/>
          </a:xfrm>
          <a:prstGeom prst="rect">
            <a:avLst/>
          </a:prstGeom>
          <a:noFill/>
        </p:spPr>
        <p:txBody>
          <a:bodyPr rot="0" spcFirstLastPara="0" vertOverflow="overflow" horzOverflow="overflow" vert="horz" wrap="square" lIns="68598" tIns="34299" rIns="68598" bIns="34299" numCol="1" spcCol="0" rtlCol="0" fromWordArt="0" anchor="t" anchorCtr="0" forceAA="0" compatLnSpc="1">
            <a:prstTxWarp prst="textNoShape">
              <a:avLst/>
            </a:prstTxWarp>
            <a:spAutoFit/>
          </a:bodyPr>
          <a:lstStyle/>
          <a:p>
            <a:r>
              <a:rPr lang="en-GB" dirty="0"/>
              <a:t>With a "closed" HPC system, ECMWF brings in valuable experience on how these systems can be integrated in larger workflows --&gt; this can be a model for many similar HPC systems around Europe! </a:t>
            </a:r>
          </a:p>
        </p:txBody>
      </p:sp>
      <p:sp>
        <p:nvSpPr>
          <p:cNvPr id="9" name="Marcador de fecha 3">
            <a:extLst>
              <a:ext uri="{FF2B5EF4-FFF2-40B4-BE49-F238E27FC236}">
                <a16:creationId xmlns:a16="http://schemas.microsoft.com/office/drawing/2014/main" id="{2599D8F2-EE3D-41D7-B34F-0358D0E2354D}"/>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3834082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Marcador de pie de página 4">
            <a:extLst>
              <a:ext uri="{FF2B5EF4-FFF2-40B4-BE49-F238E27FC236}">
                <a16:creationId xmlns:a16="http://schemas.microsoft.com/office/drawing/2014/main" id="{C0E22E21-4679-4A69-BD3A-9B809CCA9066}"/>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24" name="Marcador de número de diapositiva 5">
            <a:extLst>
              <a:ext uri="{FF2B5EF4-FFF2-40B4-BE49-F238E27FC236}">
                <a16:creationId xmlns:a16="http://schemas.microsoft.com/office/drawing/2014/main" id="{89A68D96-FEE6-45E6-B24F-44FFD29AC803}"/>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17</a:t>
            </a:fld>
            <a:endParaRPr lang="de-DE" dirty="0"/>
          </a:p>
        </p:txBody>
      </p:sp>
      <p:sp>
        <p:nvSpPr>
          <p:cNvPr id="11" name="TextShape 1">
            <a:extLst>
              <a:ext uri="{FF2B5EF4-FFF2-40B4-BE49-F238E27FC236}">
                <a16:creationId xmlns:a16="http://schemas.microsoft.com/office/drawing/2014/main" id="{B5E33FB4-1255-401F-93CB-7206E96240F7}"/>
              </a:ext>
            </a:extLst>
          </p:cNvPr>
          <p:cNvSpPr txBox="1"/>
          <p:nvPr/>
        </p:nvSpPr>
        <p:spPr>
          <a:xfrm>
            <a:off x="1585244" y="309980"/>
            <a:ext cx="5931292" cy="276822"/>
          </a:xfrm>
          <a:prstGeom prst="rect">
            <a:avLst/>
          </a:prstGeom>
          <a:noFill/>
          <a:ln>
            <a:noFill/>
          </a:ln>
        </p:spPr>
        <p:txBody>
          <a:bodyPr lIns="0" tIns="0" rIns="0" bIns="0"/>
          <a:lstStyle/>
          <a:p>
            <a:pPr>
              <a:lnSpc>
                <a:spcPts val="2101"/>
              </a:lnSpc>
            </a:pPr>
            <a:r>
              <a:rPr lang="en-US" sz="2400" spc="-1" dirty="0" err="1">
                <a:solidFill>
                  <a:srgbClr val="064E83"/>
                </a:solidFill>
                <a:latin typeface="Arial"/>
              </a:rPr>
              <a:t>HiDALGO</a:t>
            </a:r>
            <a:r>
              <a:rPr lang="en-US" sz="2400" spc="-1" dirty="0">
                <a:solidFill>
                  <a:srgbClr val="064E83"/>
                </a:solidFill>
                <a:latin typeface="Arial"/>
              </a:rPr>
              <a:t> HPC &amp; Cloud Facilities </a:t>
            </a:r>
            <a:endParaRPr lang="en-US" sz="2400" spc="-1" dirty="0">
              <a:solidFill>
                <a:srgbClr val="000000"/>
              </a:solidFill>
              <a:latin typeface="Arial"/>
            </a:endParaRPr>
          </a:p>
        </p:txBody>
      </p:sp>
      <p:pic>
        <p:nvPicPr>
          <p:cNvPr id="9" name="Picture 8">
            <a:extLst>
              <a:ext uri="{FF2B5EF4-FFF2-40B4-BE49-F238E27FC236}">
                <a16:creationId xmlns:a16="http://schemas.microsoft.com/office/drawing/2014/main" id="{DA227300-B5FD-40F7-A7BA-5D04F5B9023D}"/>
              </a:ext>
            </a:extLst>
          </p:cNvPr>
          <p:cNvPicPr>
            <a:picLocks noChangeAspect="1"/>
          </p:cNvPicPr>
          <p:nvPr/>
        </p:nvPicPr>
        <p:blipFill>
          <a:blip r:embed="rId2"/>
          <a:stretch>
            <a:fillRect/>
          </a:stretch>
        </p:blipFill>
        <p:spPr>
          <a:xfrm>
            <a:off x="356416" y="1899724"/>
            <a:ext cx="3708726" cy="2747690"/>
          </a:xfrm>
          <a:prstGeom prst="rect">
            <a:avLst/>
          </a:prstGeom>
        </p:spPr>
      </p:pic>
      <p:pic>
        <p:nvPicPr>
          <p:cNvPr id="10" name="Picture 9">
            <a:extLst>
              <a:ext uri="{FF2B5EF4-FFF2-40B4-BE49-F238E27FC236}">
                <a16:creationId xmlns:a16="http://schemas.microsoft.com/office/drawing/2014/main" id="{73F088C0-F96B-421F-9537-802F025C95ED}"/>
              </a:ext>
            </a:extLst>
          </p:cNvPr>
          <p:cNvPicPr>
            <a:picLocks noChangeAspect="1"/>
          </p:cNvPicPr>
          <p:nvPr/>
        </p:nvPicPr>
        <p:blipFill>
          <a:blip r:embed="rId3"/>
          <a:stretch>
            <a:fillRect/>
          </a:stretch>
        </p:blipFill>
        <p:spPr>
          <a:xfrm>
            <a:off x="4065142" y="1960998"/>
            <a:ext cx="3529020" cy="2625142"/>
          </a:xfrm>
          <a:prstGeom prst="rect">
            <a:avLst/>
          </a:prstGeom>
        </p:spPr>
      </p:pic>
      <p:pic>
        <p:nvPicPr>
          <p:cNvPr id="15" name="Picture 14">
            <a:extLst>
              <a:ext uri="{FF2B5EF4-FFF2-40B4-BE49-F238E27FC236}">
                <a16:creationId xmlns:a16="http://schemas.microsoft.com/office/drawing/2014/main" id="{0FB58CE2-17E8-4FB1-8286-8A9FCCA3D286}"/>
              </a:ext>
            </a:extLst>
          </p:cNvPr>
          <p:cNvPicPr>
            <a:picLocks noChangeAspect="1"/>
          </p:cNvPicPr>
          <p:nvPr/>
        </p:nvPicPr>
        <p:blipFill>
          <a:blip r:embed="rId4"/>
          <a:stretch>
            <a:fillRect/>
          </a:stretch>
        </p:blipFill>
        <p:spPr>
          <a:xfrm>
            <a:off x="8275984" y="2176806"/>
            <a:ext cx="3556425" cy="2409334"/>
          </a:xfrm>
          <a:prstGeom prst="rect">
            <a:avLst/>
          </a:prstGeom>
        </p:spPr>
      </p:pic>
      <p:pic>
        <p:nvPicPr>
          <p:cNvPr id="16" name="Picture 15">
            <a:extLst>
              <a:ext uri="{FF2B5EF4-FFF2-40B4-BE49-F238E27FC236}">
                <a16:creationId xmlns:a16="http://schemas.microsoft.com/office/drawing/2014/main" id="{2F8199A5-8AD6-4F50-A488-608293C6D2D1}"/>
              </a:ext>
            </a:extLst>
          </p:cNvPr>
          <p:cNvPicPr>
            <a:picLocks noChangeAspect="1"/>
          </p:cNvPicPr>
          <p:nvPr/>
        </p:nvPicPr>
        <p:blipFill rotWithShape="1">
          <a:blip r:embed="rId5"/>
          <a:srcRect l="30401" t="59012" r="60521" b="25236"/>
          <a:stretch/>
        </p:blipFill>
        <p:spPr>
          <a:xfrm>
            <a:off x="1441650" y="1398967"/>
            <a:ext cx="933254" cy="838985"/>
          </a:xfrm>
          <a:prstGeom prst="rect">
            <a:avLst/>
          </a:prstGeom>
        </p:spPr>
      </p:pic>
      <p:pic>
        <p:nvPicPr>
          <p:cNvPr id="17" name="Picture 16">
            <a:extLst>
              <a:ext uri="{FF2B5EF4-FFF2-40B4-BE49-F238E27FC236}">
                <a16:creationId xmlns:a16="http://schemas.microsoft.com/office/drawing/2014/main" id="{6A94B952-2A9E-4433-8B2B-05ABB34F2223}"/>
              </a:ext>
            </a:extLst>
          </p:cNvPr>
          <p:cNvPicPr>
            <a:picLocks noChangeAspect="1"/>
          </p:cNvPicPr>
          <p:nvPr/>
        </p:nvPicPr>
        <p:blipFill rotWithShape="1">
          <a:blip r:embed="rId5"/>
          <a:srcRect l="30401" t="59012" r="60521" b="25236"/>
          <a:stretch/>
        </p:blipFill>
        <p:spPr>
          <a:xfrm>
            <a:off x="5246883" y="1385348"/>
            <a:ext cx="933254" cy="838985"/>
          </a:xfrm>
          <a:prstGeom prst="rect">
            <a:avLst/>
          </a:prstGeom>
        </p:spPr>
      </p:pic>
      <p:pic>
        <p:nvPicPr>
          <p:cNvPr id="18" name="Picture 17">
            <a:extLst>
              <a:ext uri="{FF2B5EF4-FFF2-40B4-BE49-F238E27FC236}">
                <a16:creationId xmlns:a16="http://schemas.microsoft.com/office/drawing/2014/main" id="{5123422E-0EAC-4666-A4ED-2281D2F226E8}"/>
              </a:ext>
            </a:extLst>
          </p:cNvPr>
          <p:cNvPicPr>
            <a:picLocks noChangeAspect="1"/>
          </p:cNvPicPr>
          <p:nvPr/>
        </p:nvPicPr>
        <p:blipFill rotWithShape="1">
          <a:blip r:embed="rId5"/>
          <a:srcRect l="7824" t="49079" r="86546" b="46878"/>
          <a:stretch/>
        </p:blipFill>
        <p:spPr>
          <a:xfrm>
            <a:off x="1502924" y="1136050"/>
            <a:ext cx="810705" cy="301658"/>
          </a:xfrm>
          <a:prstGeom prst="rect">
            <a:avLst/>
          </a:prstGeom>
        </p:spPr>
      </p:pic>
      <p:pic>
        <p:nvPicPr>
          <p:cNvPr id="19" name="Picture 18">
            <a:extLst>
              <a:ext uri="{FF2B5EF4-FFF2-40B4-BE49-F238E27FC236}">
                <a16:creationId xmlns:a16="http://schemas.microsoft.com/office/drawing/2014/main" id="{6248AB68-ABC0-466B-8E79-1E7B378E7165}"/>
              </a:ext>
            </a:extLst>
          </p:cNvPr>
          <p:cNvPicPr>
            <a:picLocks noChangeAspect="1"/>
          </p:cNvPicPr>
          <p:nvPr/>
        </p:nvPicPr>
        <p:blipFill rotWithShape="1">
          <a:blip r:embed="rId5"/>
          <a:srcRect l="7824" t="49079" r="86546" b="46878"/>
          <a:stretch/>
        </p:blipFill>
        <p:spPr>
          <a:xfrm>
            <a:off x="5327022" y="1120532"/>
            <a:ext cx="810705" cy="301658"/>
          </a:xfrm>
          <a:prstGeom prst="rect">
            <a:avLst/>
          </a:prstGeom>
        </p:spPr>
      </p:pic>
      <p:pic>
        <p:nvPicPr>
          <p:cNvPr id="20" name="Picture 19">
            <a:extLst>
              <a:ext uri="{FF2B5EF4-FFF2-40B4-BE49-F238E27FC236}">
                <a16:creationId xmlns:a16="http://schemas.microsoft.com/office/drawing/2014/main" id="{AD0ABE5D-96AC-4EA0-ACC1-FAD1C37D590C}"/>
              </a:ext>
            </a:extLst>
          </p:cNvPr>
          <p:cNvPicPr>
            <a:picLocks noChangeAspect="1"/>
          </p:cNvPicPr>
          <p:nvPr/>
        </p:nvPicPr>
        <p:blipFill rotWithShape="1">
          <a:blip r:embed="rId5"/>
          <a:srcRect l="17925" t="39643" r="70544" b="54604"/>
          <a:stretch/>
        </p:blipFill>
        <p:spPr>
          <a:xfrm>
            <a:off x="8397709" y="3873569"/>
            <a:ext cx="1524746" cy="443133"/>
          </a:xfrm>
          <a:prstGeom prst="rect">
            <a:avLst/>
          </a:prstGeom>
        </p:spPr>
      </p:pic>
      <p:pic>
        <p:nvPicPr>
          <p:cNvPr id="21" name="Picture 20">
            <a:extLst>
              <a:ext uri="{FF2B5EF4-FFF2-40B4-BE49-F238E27FC236}">
                <a16:creationId xmlns:a16="http://schemas.microsoft.com/office/drawing/2014/main" id="{4CD1A13B-6395-4DAE-B004-2ACFDAB6FDB9}"/>
              </a:ext>
            </a:extLst>
          </p:cNvPr>
          <p:cNvPicPr>
            <a:picLocks noChangeAspect="1"/>
          </p:cNvPicPr>
          <p:nvPr/>
        </p:nvPicPr>
        <p:blipFill rotWithShape="1">
          <a:blip r:embed="rId6"/>
          <a:srcRect l="53522" t="50774" r="28363" b="27557"/>
          <a:stretch/>
        </p:blipFill>
        <p:spPr>
          <a:xfrm>
            <a:off x="8525803" y="4747692"/>
            <a:ext cx="1302472" cy="1158956"/>
          </a:xfrm>
          <a:prstGeom prst="rect">
            <a:avLst/>
          </a:prstGeom>
        </p:spPr>
      </p:pic>
      <p:pic>
        <p:nvPicPr>
          <p:cNvPr id="22" name="Picture 21">
            <a:extLst>
              <a:ext uri="{FF2B5EF4-FFF2-40B4-BE49-F238E27FC236}">
                <a16:creationId xmlns:a16="http://schemas.microsoft.com/office/drawing/2014/main" id="{468CC47D-61DF-4FE3-8BD0-11C36C4672B6}"/>
              </a:ext>
            </a:extLst>
          </p:cNvPr>
          <p:cNvPicPr>
            <a:picLocks noChangeAspect="1"/>
          </p:cNvPicPr>
          <p:nvPr/>
        </p:nvPicPr>
        <p:blipFill rotWithShape="1">
          <a:blip r:embed="rId6"/>
          <a:srcRect l="65345" t="33564" r="18225" b="50061"/>
          <a:stretch/>
        </p:blipFill>
        <p:spPr>
          <a:xfrm>
            <a:off x="10054196" y="4747692"/>
            <a:ext cx="1630863" cy="1209088"/>
          </a:xfrm>
          <a:prstGeom prst="rect">
            <a:avLst/>
          </a:prstGeom>
        </p:spPr>
      </p:pic>
      <p:sp>
        <p:nvSpPr>
          <p:cNvPr id="23" name="Content Placeholder 2">
            <a:extLst>
              <a:ext uri="{FF2B5EF4-FFF2-40B4-BE49-F238E27FC236}">
                <a16:creationId xmlns:a16="http://schemas.microsoft.com/office/drawing/2014/main" id="{AD5A89BD-8B91-4688-BEE6-3C82ED5AC0E1}"/>
              </a:ext>
            </a:extLst>
          </p:cNvPr>
          <p:cNvSpPr txBox="1">
            <a:spLocks/>
          </p:cNvSpPr>
          <p:nvPr/>
        </p:nvSpPr>
        <p:spPr>
          <a:xfrm>
            <a:off x="529322" y="4772647"/>
            <a:ext cx="2932335" cy="39055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750" indent="-285750"/>
            <a:r>
              <a:rPr lang="en-GB" sz="1800" dirty="0">
                <a:latin typeface="Arial" panose="020B0604020202020204" pitchFamily="34" charset="0"/>
                <a:cs typeface="Arial" panose="020B0604020202020204" pitchFamily="34" charset="0"/>
              </a:rPr>
              <a:t>Cray XC40 “Hazelhen”</a:t>
            </a:r>
          </a:p>
          <a:p>
            <a:pPr marL="15750" indent="-285750"/>
            <a:r>
              <a:rPr lang="en-GB" sz="1800" dirty="0">
                <a:latin typeface="Arial" panose="020B0604020202020204" pitchFamily="34" charset="0"/>
                <a:cs typeface="Arial" panose="020B0604020202020204" pitchFamily="34" charset="0"/>
              </a:rPr>
              <a:t>7.4 PFLOPS</a:t>
            </a:r>
          </a:p>
          <a:p>
            <a:pPr marL="15750" indent="-285750"/>
            <a:r>
              <a:rPr lang="en-GB" sz="1800" dirty="0">
                <a:latin typeface="Arial" panose="020B0604020202020204" pitchFamily="34" charset="0"/>
                <a:cs typeface="Arial" panose="020B0604020202020204" pitchFamily="34" charset="0"/>
              </a:rPr>
              <a:t>185,088 cores</a:t>
            </a:r>
          </a:p>
        </p:txBody>
      </p:sp>
      <p:sp>
        <p:nvSpPr>
          <p:cNvPr id="24" name="Content Placeholder 2">
            <a:extLst>
              <a:ext uri="{FF2B5EF4-FFF2-40B4-BE49-F238E27FC236}">
                <a16:creationId xmlns:a16="http://schemas.microsoft.com/office/drawing/2014/main" id="{95406959-CB08-454B-8A76-1F55F4BA747E}"/>
              </a:ext>
            </a:extLst>
          </p:cNvPr>
          <p:cNvSpPr txBox="1">
            <a:spLocks/>
          </p:cNvSpPr>
          <p:nvPr/>
        </p:nvSpPr>
        <p:spPr>
          <a:xfrm>
            <a:off x="4273281" y="4747692"/>
            <a:ext cx="2932335" cy="39055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5750" indent="-285750"/>
            <a:r>
              <a:rPr lang="en-GB" dirty="0">
                <a:latin typeface="Arial" panose="020B0604020202020204" pitchFamily="34" charset="0"/>
                <a:cs typeface="Arial" panose="020B0604020202020204" pitchFamily="34" charset="0"/>
              </a:rPr>
              <a:t>Huawei CH121 “Eagle”</a:t>
            </a:r>
          </a:p>
          <a:p>
            <a:pPr marL="15750" indent="-285750"/>
            <a:r>
              <a:rPr lang="en-GB" dirty="0">
                <a:latin typeface="Arial" panose="020B0604020202020204" pitchFamily="34" charset="0"/>
                <a:cs typeface="Arial" panose="020B0604020202020204" pitchFamily="34" charset="0"/>
              </a:rPr>
              <a:t>1.4 PFLOPS</a:t>
            </a:r>
          </a:p>
          <a:p>
            <a:pPr marL="15750" indent="-285750"/>
            <a:r>
              <a:rPr lang="en-GB" dirty="0">
                <a:latin typeface="Arial" panose="020B0604020202020204" pitchFamily="34" charset="0"/>
                <a:cs typeface="Arial" panose="020B0604020202020204" pitchFamily="34" charset="0"/>
              </a:rPr>
              <a:t>32,984 cores</a:t>
            </a:r>
          </a:p>
        </p:txBody>
      </p:sp>
      <p:sp>
        <p:nvSpPr>
          <p:cNvPr id="25" name="CustomShape 49">
            <a:extLst>
              <a:ext uri="{FF2B5EF4-FFF2-40B4-BE49-F238E27FC236}">
                <a16:creationId xmlns:a16="http://schemas.microsoft.com/office/drawing/2014/main" id="{8BD6F172-7178-4A11-90EE-B6A9F150268F}"/>
              </a:ext>
            </a:extLst>
          </p:cNvPr>
          <p:cNvSpPr/>
          <p:nvPr/>
        </p:nvSpPr>
        <p:spPr>
          <a:xfrm>
            <a:off x="8489925" y="1049564"/>
            <a:ext cx="1837800" cy="997920"/>
          </a:xfrm>
          <a:prstGeom prst="cloud">
            <a:avLst/>
          </a:prstGeom>
          <a:solidFill>
            <a:schemeClr val="bg1">
              <a:lumMod val="85000"/>
            </a:schemeClr>
          </a:solidFill>
          <a:ln w="28440">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r>
              <a:rPr lang="en-GB" sz="2000" b="1" strike="noStrike" spc="-1" dirty="0">
                <a:solidFill>
                  <a:srgbClr val="000000"/>
                </a:solidFill>
                <a:latin typeface="Arial"/>
              </a:rPr>
              <a:t>Cloud</a:t>
            </a:r>
            <a:endParaRPr lang="en-GB" sz="2000" b="0" strike="noStrike" spc="-1" dirty="0">
              <a:latin typeface="Arial"/>
            </a:endParaRPr>
          </a:p>
        </p:txBody>
      </p:sp>
      <p:pic>
        <p:nvPicPr>
          <p:cNvPr id="26" name="Picture 25">
            <a:extLst>
              <a:ext uri="{FF2B5EF4-FFF2-40B4-BE49-F238E27FC236}">
                <a16:creationId xmlns:a16="http://schemas.microsoft.com/office/drawing/2014/main" id="{9D3E1930-37FF-416D-AE1E-626848B11E72}"/>
              </a:ext>
            </a:extLst>
          </p:cNvPr>
          <p:cNvPicPr>
            <a:picLocks noChangeAspect="1"/>
          </p:cNvPicPr>
          <p:nvPr/>
        </p:nvPicPr>
        <p:blipFill rotWithShape="1">
          <a:blip r:embed="rId5"/>
          <a:srcRect l="30401" t="59012" r="60521" b="25236"/>
          <a:stretch/>
        </p:blipFill>
        <p:spPr>
          <a:xfrm>
            <a:off x="11078629" y="602535"/>
            <a:ext cx="933254" cy="838985"/>
          </a:xfrm>
          <a:prstGeom prst="rect">
            <a:avLst/>
          </a:prstGeom>
        </p:spPr>
      </p:pic>
      <p:pic>
        <p:nvPicPr>
          <p:cNvPr id="27" name="Picture 26">
            <a:extLst>
              <a:ext uri="{FF2B5EF4-FFF2-40B4-BE49-F238E27FC236}">
                <a16:creationId xmlns:a16="http://schemas.microsoft.com/office/drawing/2014/main" id="{0FB788AF-B88F-47B2-AB05-A6A24E499C78}"/>
              </a:ext>
            </a:extLst>
          </p:cNvPr>
          <p:cNvPicPr>
            <a:picLocks noChangeAspect="1"/>
          </p:cNvPicPr>
          <p:nvPr/>
        </p:nvPicPr>
        <p:blipFill rotWithShape="1">
          <a:blip r:embed="rId5"/>
          <a:srcRect l="7824" t="49079" r="86546" b="46878"/>
          <a:stretch/>
        </p:blipFill>
        <p:spPr>
          <a:xfrm>
            <a:off x="11114736" y="290154"/>
            <a:ext cx="810705" cy="301658"/>
          </a:xfrm>
          <a:prstGeom prst="rect">
            <a:avLst/>
          </a:prstGeom>
        </p:spPr>
      </p:pic>
      <p:sp>
        <p:nvSpPr>
          <p:cNvPr id="28" name="CustomShape 54">
            <a:extLst>
              <a:ext uri="{FF2B5EF4-FFF2-40B4-BE49-F238E27FC236}">
                <a16:creationId xmlns:a16="http://schemas.microsoft.com/office/drawing/2014/main" id="{38DE6499-A2D5-4EC6-8C39-DCD762A22661}"/>
              </a:ext>
            </a:extLst>
          </p:cNvPr>
          <p:cNvSpPr/>
          <p:nvPr/>
        </p:nvSpPr>
        <p:spPr>
          <a:xfrm rot="9545873">
            <a:off x="10403703" y="1059460"/>
            <a:ext cx="650490" cy="233640"/>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 name="CustomShape 59">
            <a:extLst>
              <a:ext uri="{FF2B5EF4-FFF2-40B4-BE49-F238E27FC236}">
                <a16:creationId xmlns:a16="http://schemas.microsoft.com/office/drawing/2014/main" id="{9C55CE69-808D-44BA-BD5F-F2501419AD6F}"/>
              </a:ext>
            </a:extLst>
          </p:cNvPr>
          <p:cNvSpPr/>
          <p:nvPr/>
        </p:nvSpPr>
        <p:spPr>
          <a:xfrm>
            <a:off x="11128112" y="280127"/>
            <a:ext cx="797329" cy="1161393"/>
          </a:xfrm>
          <a:prstGeom prst="rect">
            <a:avLst/>
          </a:prstGeom>
          <a:noFill/>
          <a:ln w="28440">
            <a:solidFill>
              <a:schemeClr val="accent2"/>
            </a:solidFill>
            <a:custDash>
              <a:ds d="400000" sp="300000"/>
            </a:custDash>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tIns="45000" rIns="90000" bIns="45000" anchor="ctr"/>
          <a:lstStyle/>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pc="-1" dirty="0">
              <a:latin typeface="Arial"/>
            </a:endParaRPr>
          </a:p>
          <a:p>
            <a:pPr algn="ctr">
              <a:lnSpc>
                <a:spcPct val="100000"/>
              </a:lnSpc>
            </a:pPr>
            <a:endParaRPr lang="en-GB" sz="2000" spc="-1" dirty="0">
              <a:latin typeface="Arial"/>
            </a:endParaRPr>
          </a:p>
        </p:txBody>
      </p:sp>
      <p:sp>
        <p:nvSpPr>
          <p:cNvPr id="30" name="Marcador de fecha 3">
            <a:extLst>
              <a:ext uri="{FF2B5EF4-FFF2-40B4-BE49-F238E27FC236}">
                <a16:creationId xmlns:a16="http://schemas.microsoft.com/office/drawing/2014/main" id="{ECD40197-EA62-4B15-B487-02EAF9294DD6}"/>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2599716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43C549D5-4E11-475E-8FC7-AB4EE0835B50}"/>
              </a:ext>
            </a:extLst>
          </p:cNvPr>
          <p:cNvSpPr>
            <a:spLocks noGrp="1"/>
          </p:cNvSpPr>
          <p:nvPr>
            <p:ph type="ftr" sz="quarter" idx="11"/>
          </p:nvPr>
        </p:nvSpPr>
        <p:spPr/>
        <p:txBody>
          <a:bodyPr/>
          <a:lstStyle/>
          <a:p>
            <a:r>
              <a:rPr lang="de-DE" dirty="0" err="1"/>
              <a:t>HiDALGO</a:t>
            </a:r>
            <a:r>
              <a:rPr lang="de-DE" dirty="0"/>
              <a:t> </a:t>
            </a:r>
          </a:p>
        </p:txBody>
      </p:sp>
      <p:sp>
        <p:nvSpPr>
          <p:cNvPr id="6" name="Marcador de número de diapositiva 5">
            <a:extLst>
              <a:ext uri="{FF2B5EF4-FFF2-40B4-BE49-F238E27FC236}">
                <a16:creationId xmlns:a16="http://schemas.microsoft.com/office/drawing/2014/main" id="{1E4FB958-F901-4E0A-8060-EEDE6761D769}"/>
              </a:ext>
            </a:extLst>
          </p:cNvPr>
          <p:cNvSpPr>
            <a:spLocks noGrp="1"/>
          </p:cNvSpPr>
          <p:nvPr>
            <p:ph type="sldNum" sz="quarter" idx="12"/>
          </p:nvPr>
        </p:nvSpPr>
        <p:spPr/>
        <p:txBody>
          <a:bodyPr/>
          <a:lstStyle/>
          <a:p>
            <a:fld id="{5A047618-784E-504C-9596-64C42A38E0C6}" type="slidenum">
              <a:rPr lang="de-DE" smtClean="0"/>
              <a:t>18</a:t>
            </a:fld>
            <a:endParaRPr lang="de-DE"/>
          </a:p>
        </p:txBody>
      </p:sp>
      <p:sp>
        <p:nvSpPr>
          <p:cNvPr id="12" name="TextShape 1">
            <a:extLst>
              <a:ext uri="{FF2B5EF4-FFF2-40B4-BE49-F238E27FC236}">
                <a16:creationId xmlns:a16="http://schemas.microsoft.com/office/drawing/2014/main" id="{C8744B7C-4FD0-45E1-B9D5-8E0287E1971F}"/>
              </a:ext>
            </a:extLst>
          </p:cNvPr>
          <p:cNvSpPr txBox="1"/>
          <p:nvPr/>
        </p:nvSpPr>
        <p:spPr>
          <a:xfrm>
            <a:off x="1591884" y="326885"/>
            <a:ext cx="5779666" cy="276822"/>
          </a:xfrm>
          <a:prstGeom prst="rect">
            <a:avLst/>
          </a:prstGeom>
          <a:noFill/>
          <a:ln>
            <a:noFill/>
          </a:ln>
        </p:spPr>
        <p:txBody>
          <a:bodyPr lIns="0" tIns="0" rIns="0" bIns="0"/>
          <a:lstStyle/>
          <a:p>
            <a:pPr>
              <a:lnSpc>
                <a:spcPts val="2101"/>
              </a:lnSpc>
            </a:pPr>
            <a:r>
              <a:rPr lang="en-US" sz="2400" spc="-1" dirty="0">
                <a:solidFill>
                  <a:srgbClr val="064E83"/>
                </a:solidFill>
                <a:latin typeface="Arial"/>
              </a:rPr>
              <a:t>Weather and Climate Data Coupling</a:t>
            </a:r>
            <a:endParaRPr lang="en-US" sz="2400" spc="-1" dirty="0">
              <a:solidFill>
                <a:srgbClr val="000000"/>
              </a:solidFill>
              <a:latin typeface="Arial"/>
            </a:endParaRPr>
          </a:p>
        </p:txBody>
      </p:sp>
      <p:sp>
        <p:nvSpPr>
          <p:cNvPr id="15" name="TextShape 1">
            <a:extLst>
              <a:ext uri="{FF2B5EF4-FFF2-40B4-BE49-F238E27FC236}">
                <a16:creationId xmlns:a16="http://schemas.microsoft.com/office/drawing/2014/main" id="{037CF8FF-7723-49C9-A133-6009F6FA63C2}"/>
              </a:ext>
            </a:extLst>
          </p:cNvPr>
          <p:cNvSpPr txBox="1"/>
          <p:nvPr/>
        </p:nvSpPr>
        <p:spPr>
          <a:xfrm>
            <a:off x="1246909" y="1163727"/>
            <a:ext cx="6251005" cy="170183"/>
          </a:xfrm>
          <a:prstGeom prst="rect">
            <a:avLst/>
          </a:prstGeom>
          <a:noFill/>
          <a:ln>
            <a:noFill/>
          </a:ln>
        </p:spPr>
        <p:txBody>
          <a:bodyPr lIns="0" tIns="0" rIns="0" bIns="0"/>
          <a:lstStyle/>
          <a:p>
            <a:pPr>
              <a:lnSpc>
                <a:spcPts val="2101"/>
              </a:lnSpc>
            </a:pPr>
            <a:r>
              <a:rPr lang="en-US" sz="2400" spc="-1" dirty="0">
                <a:solidFill>
                  <a:srgbClr val="064E83"/>
                </a:solidFill>
                <a:latin typeface="Arial"/>
              </a:rPr>
              <a:t>Two step approach to coupling</a:t>
            </a:r>
            <a:endParaRPr lang="en-US" sz="2400" spc="-1" dirty="0">
              <a:solidFill>
                <a:srgbClr val="000000"/>
              </a:solidFill>
              <a:latin typeface="Arial"/>
            </a:endParaRPr>
          </a:p>
        </p:txBody>
      </p:sp>
      <p:sp>
        <p:nvSpPr>
          <p:cNvPr id="18" name="TextShape 2">
            <a:extLst>
              <a:ext uri="{FF2B5EF4-FFF2-40B4-BE49-F238E27FC236}">
                <a16:creationId xmlns:a16="http://schemas.microsoft.com/office/drawing/2014/main" id="{17A3DA6E-7052-45C6-9B74-B7724BD89AED}"/>
              </a:ext>
            </a:extLst>
          </p:cNvPr>
          <p:cNvSpPr txBox="1"/>
          <p:nvPr/>
        </p:nvSpPr>
        <p:spPr>
          <a:xfrm>
            <a:off x="1246908" y="2694443"/>
            <a:ext cx="5288115" cy="725207"/>
          </a:xfrm>
          <a:prstGeom prst="rect">
            <a:avLst/>
          </a:prstGeom>
          <a:noFill/>
          <a:ln>
            <a:noFill/>
          </a:ln>
        </p:spPr>
        <p:txBody>
          <a:bodyPr lIns="0" tIns="0" rIns="0" bIns="0"/>
          <a:lstStyle/>
          <a:p>
            <a:endParaRPr lang="en-US" sz="1200" spc="-1" dirty="0">
              <a:solidFill>
                <a:srgbClr val="FFFFFF"/>
              </a:solidFill>
              <a:latin typeface="Arial"/>
            </a:endParaRPr>
          </a:p>
          <a:p>
            <a:pPr>
              <a:lnSpc>
                <a:spcPts val="1650"/>
              </a:lnSpc>
              <a:spcBef>
                <a:spcPts val="825"/>
              </a:spcBef>
              <a:buClr>
                <a:srgbClr val="064E83"/>
              </a:buClr>
            </a:pPr>
            <a:r>
              <a:rPr lang="en-US" sz="1600" spc="-1" dirty="0">
                <a:solidFill>
                  <a:schemeClr val="tx2"/>
                </a:solidFill>
                <a:latin typeface="Arial"/>
              </a:rPr>
              <a:t>Step 2: Dynamic coupling (2</a:t>
            </a:r>
            <a:r>
              <a:rPr lang="en-US" sz="1600" spc="-1" baseline="30000" dirty="0">
                <a:solidFill>
                  <a:schemeClr val="tx2"/>
                </a:solidFill>
                <a:latin typeface="Arial"/>
              </a:rPr>
              <a:t>nd</a:t>
            </a:r>
            <a:r>
              <a:rPr lang="en-US" sz="1600" spc="-1" dirty="0">
                <a:solidFill>
                  <a:schemeClr val="tx2"/>
                </a:solidFill>
                <a:latin typeface="Arial"/>
              </a:rPr>
              <a:t> year – 2020 onwards)</a:t>
            </a:r>
          </a:p>
          <a:p>
            <a:pPr>
              <a:lnSpc>
                <a:spcPts val="1650"/>
              </a:lnSpc>
              <a:spcBef>
                <a:spcPts val="825"/>
              </a:spcBef>
              <a:buClr>
                <a:srgbClr val="064E83"/>
              </a:buClr>
            </a:pPr>
            <a:r>
              <a:rPr lang="en-US" sz="1600" spc="-1" dirty="0">
                <a:solidFill>
                  <a:schemeClr val="tx2"/>
                </a:solidFill>
                <a:latin typeface="Arial"/>
              </a:rPr>
              <a:t>- coupling with forecast data via a REST API</a:t>
            </a:r>
            <a:endParaRPr lang="en-US" sz="1200" spc="-1" dirty="0">
              <a:solidFill>
                <a:srgbClr val="FFFFFF"/>
              </a:solidFill>
              <a:latin typeface="Arial"/>
            </a:endParaRPr>
          </a:p>
          <a:p>
            <a:pPr>
              <a:lnSpc>
                <a:spcPts val="1650"/>
              </a:lnSpc>
              <a:spcBef>
                <a:spcPts val="825"/>
              </a:spcBef>
            </a:pPr>
            <a:endParaRPr lang="en-US" sz="1200" spc="-1" dirty="0">
              <a:solidFill>
                <a:srgbClr val="FFFFFF"/>
              </a:solidFill>
              <a:latin typeface="Arial"/>
            </a:endParaRPr>
          </a:p>
        </p:txBody>
      </p:sp>
      <p:sp>
        <p:nvSpPr>
          <p:cNvPr id="20" name="CustomShape 49">
            <a:extLst>
              <a:ext uri="{FF2B5EF4-FFF2-40B4-BE49-F238E27FC236}">
                <a16:creationId xmlns:a16="http://schemas.microsoft.com/office/drawing/2014/main" id="{CE1A88F6-3EA3-4F1E-90EE-A63C405E5F44}"/>
              </a:ext>
            </a:extLst>
          </p:cNvPr>
          <p:cNvSpPr/>
          <p:nvPr/>
        </p:nvSpPr>
        <p:spPr>
          <a:xfrm>
            <a:off x="4054560" y="3775179"/>
            <a:ext cx="1378709" cy="687619"/>
          </a:xfrm>
          <a:prstGeom prst="cloud">
            <a:avLst/>
          </a:prstGeom>
          <a:solidFill>
            <a:schemeClr val="bg1">
              <a:lumMod val="85000"/>
            </a:schemeClr>
          </a:solidFill>
          <a:ln w="28440">
            <a:solidFill>
              <a:schemeClr val="tx1">
                <a:lumMod val="50000"/>
                <a:lumOff val="50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txBody>
          <a:bodyPr lIns="67518" tIns="33759" rIns="67518" bIns="33759" anchor="ctr"/>
          <a:lstStyle/>
          <a:p>
            <a:pPr algn="ctr">
              <a:lnSpc>
                <a:spcPct val="100000"/>
              </a:lnSpc>
            </a:pPr>
            <a:r>
              <a:rPr lang="en-GB" sz="1500" b="1" spc="-1" dirty="0">
                <a:solidFill>
                  <a:srgbClr val="000000"/>
                </a:solidFill>
                <a:latin typeface="Arial"/>
              </a:rPr>
              <a:t>Cloud</a:t>
            </a:r>
            <a:endParaRPr lang="en-GB" sz="1500" spc="-1" dirty="0">
              <a:latin typeface="Arial"/>
            </a:endParaRPr>
          </a:p>
        </p:txBody>
      </p:sp>
      <p:sp>
        <p:nvSpPr>
          <p:cNvPr id="21" name="CustomShape 64">
            <a:extLst>
              <a:ext uri="{FF2B5EF4-FFF2-40B4-BE49-F238E27FC236}">
                <a16:creationId xmlns:a16="http://schemas.microsoft.com/office/drawing/2014/main" id="{842EEE7A-F978-493D-AE5B-21B575810674}"/>
              </a:ext>
            </a:extLst>
          </p:cNvPr>
          <p:cNvSpPr/>
          <p:nvPr/>
        </p:nvSpPr>
        <p:spPr>
          <a:xfrm>
            <a:off x="3589673" y="4838187"/>
            <a:ext cx="3119582" cy="892042"/>
          </a:xfrm>
          <a:prstGeom prst="rect">
            <a:avLst/>
          </a:prstGeom>
          <a:noFill/>
          <a:ln>
            <a:noFill/>
          </a:ln>
        </p:spPr>
        <p:style>
          <a:lnRef idx="0">
            <a:scrgbClr r="0" g="0" b="0"/>
          </a:lnRef>
          <a:fillRef idx="0">
            <a:scrgbClr r="0" g="0" b="0"/>
          </a:fillRef>
          <a:effectRef idx="0">
            <a:scrgbClr r="0" g="0" b="0"/>
          </a:effectRef>
          <a:fontRef idx="minor"/>
        </p:style>
        <p:txBody>
          <a:bodyPr/>
          <a:lstStyle/>
          <a:p>
            <a:pPr marL="214437" indent="-214167">
              <a:buClr>
                <a:srgbClr val="000000"/>
              </a:buClr>
              <a:buFont typeface="Arial"/>
              <a:buChar char="•"/>
            </a:pPr>
            <a:r>
              <a:rPr lang="en-GB" sz="1600" spc="-1" dirty="0">
                <a:solidFill>
                  <a:srgbClr val="000000"/>
                </a:solidFill>
                <a:latin typeface="Arial"/>
              </a:rPr>
              <a:t>Bring </a:t>
            </a:r>
            <a:r>
              <a:rPr lang="en-GB" sz="1600" b="1" spc="-1" dirty="0">
                <a:solidFill>
                  <a:srgbClr val="4F81BD"/>
                </a:solidFill>
                <a:latin typeface="Arial"/>
              </a:rPr>
              <a:t>users </a:t>
            </a:r>
            <a:r>
              <a:rPr lang="en-GB" sz="1600" spc="-1" dirty="0">
                <a:solidFill>
                  <a:srgbClr val="000000"/>
                </a:solidFill>
                <a:latin typeface="Arial"/>
              </a:rPr>
              <a:t>to the data</a:t>
            </a:r>
            <a:endParaRPr lang="en-GB" sz="1600" spc="-1" dirty="0">
              <a:latin typeface="Arial"/>
            </a:endParaRPr>
          </a:p>
          <a:p>
            <a:pPr marL="214437" indent="-214167">
              <a:buClr>
                <a:srgbClr val="000000"/>
              </a:buClr>
              <a:buFont typeface="Arial"/>
              <a:buChar char="•"/>
            </a:pPr>
            <a:r>
              <a:rPr lang="en-GB" sz="1600" spc="-1" dirty="0">
                <a:solidFill>
                  <a:srgbClr val="000000"/>
                </a:solidFill>
                <a:latin typeface="Arial"/>
              </a:rPr>
              <a:t>Use data while it is </a:t>
            </a:r>
            <a:r>
              <a:rPr lang="en-GB" sz="1600" b="1" spc="-1" dirty="0">
                <a:solidFill>
                  <a:srgbClr val="C0504D"/>
                </a:solidFill>
                <a:latin typeface="Arial"/>
              </a:rPr>
              <a:t>hot</a:t>
            </a:r>
            <a:endParaRPr lang="en-GB" sz="1600" spc="-1" dirty="0">
              <a:latin typeface="Arial"/>
            </a:endParaRPr>
          </a:p>
          <a:p>
            <a:pPr marL="214437" indent="-214167">
              <a:buClr>
                <a:srgbClr val="000000"/>
              </a:buClr>
              <a:buFont typeface="Arial"/>
              <a:buChar char="•"/>
            </a:pPr>
            <a:r>
              <a:rPr lang="en-GB" sz="1600" spc="-1" dirty="0">
                <a:solidFill>
                  <a:srgbClr val="000000"/>
                </a:solidFill>
                <a:latin typeface="Arial"/>
              </a:rPr>
              <a:t>Access using</a:t>
            </a:r>
            <a:r>
              <a:rPr lang="en-GB" sz="1600" b="1" spc="-1" dirty="0">
                <a:solidFill>
                  <a:srgbClr val="000000"/>
                </a:solidFill>
                <a:latin typeface="Arial"/>
              </a:rPr>
              <a:t> </a:t>
            </a:r>
            <a:r>
              <a:rPr lang="en-GB" sz="1600" b="1" spc="-1" dirty="0">
                <a:solidFill>
                  <a:srgbClr val="9BBB59"/>
                </a:solidFill>
                <a:latin typeface="Arial"/>
              </a:rPr>
              <a:t>scientifically meaningful metadata</a:t>
            </a:r>
            <a:endParaRPr lang="en-GB" sz="1600" spc="-1" dirty="0">
              <a:latin typeface="Arial"/>
            </a:endParaRPr>
          </a:p>
        </p:txBody>
      </p:sp>
      <p:sp>
        <p:nvSpPr>
          <p:cNvPr id="23" name="CustomShape 62">
            <a:extLst>
              <a:ext uri="{FF2B5EF4-FFF2-40B4-BE49-F238E27FC236}">
                <a16:creationId xmlns:a16="http://schemas.microsoft.com/office/drawing/2014/main" id="{DA91EEEA-1404-49E6-9652-EDFFA7947B6F}"/>
              </a:ext>
            </a:extLst>
          </p:cNvPr>
          <p:cNvSpPr/>
          <p:nvPr/>
        </p:nvSpPr>
        <p:spPr>
          <a:xfrm>
            <a:off x="1430522" y="4509258"/>
            <a:ext cx="2057666" cy="274662"/>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r>
              <a:rPr lang="en-GB" sz="1600" b="1" spc="-1" dirty="0">
                <a:solidFill>
                  <a:srgbClr val="9BBB59"/>
                </a:solidFill>
                <a:latin typeface="Arial"/>
              </a:rPr>
              <a:t>Consumer</a:t>
            </a:r>
            <a:endParaRPr lang="en-GB" sz="1600" spc="-1" dirty="0">
              <a:latin typeface="Arial"/>
            </a:endParaRPr>
          </a:p>
        </p:txBody>
      </p:sp>
      <p:sp>
        <p:nvSpPr>
          <p:cNvPr id="24" name="CustomShape 54">
            <a:extLst>
              <a:ext uri="{FF2B5EF4-FFF2-40B4-BE49-F238E27FC236}">
                <a16:creationId xmlns:a16="http://schemas.microsoft.com/office/drawing/2014/main" id="{3E17DECF-85D1-49A3-B073-3391C2ECCD96}"/>
              </a:ext>
            </a:extLst>
          </p:cNvPr>
          <p:cNvSpPr/>
          <p:nvPr/>
        </p:nvSpPr>
        <p:spPr>
          <a:xfrm rot="20454449">
            <a:off x="3066543" y="4357871"/>
            <a:ext cx="843290" cy="175276"/>
          </a:xfrm>
          <a:prstGeom prst="rightArrow">
            <a:avLst>
              <a:gd name="adj1" fmla="val 50000"/>
              <a:gd name="adj2" fmla="val 50000"/>
            </a:avLst>
          </a:prstGeom>
          <a:solidFill>
            <a:schemeClr val="bg2"/>
          </a:solidFill>
          <a:ln>
            <a:solidFill>
              <a:srgbClr val="7F7F7F"/>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 name="Content Placeholder 2">
            <a:extLst>
              <a:ext uri="{FF2B5EF4-FFF2-40B4-BE49-F238E27FC236}">
                <a16:creationId xmlns:a16="http://schemas.microsoft.com/office/drawing/2014/main" id="{44327CF6-4336-495B-B4C1-98EED05A7F78}"/>
              </a:ext>
            </a:extLst>
          </p:cNvPr>
          <p:cNvSpPr txBox="1">
            <a:spLocks/>
          </p:cNvSpPr>
          <p:nvPr/>
        </p:nvSpPr>
        <p:spPr>
          <a:xfrm>
            <a:off x="7178519" y="4150288"/>
            <a:ext cx="2724907" cy="1102834"/>
          </a:xfrm>
          <a:prstGeom prst="rect">
            <a:avLst/>
          </a:prstGeom>
        </p:spPr>
        <p:txBody>
          <a:bodyPr lIns="0" tIns="0" rIns="0" bIns="0" anchor="t"/>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2460">
              <a:buNone/>
            </a:pPr>
            <a:r>
              <a:rPr lang="en-GB" sz="1600" u="sng" dirty="0">
                <a:solidFill>
                  <a:schemeClr val="accent6">
                    <a:lumMod val="75000"/>
                  </a:schemeClr>
                </a:solidFill>
              </a:rPr>
              <a:t>Vision:</a:t>
            </a:r>
            <a:endParaRPr lang="en-US" sz="1600" dirty="0">
              <a:solidFill>
                <a:schemeClr val="accent6">
                  <a:lumMod val="75000"/>
                </a:schemeClr>
              </a:solidFill>
            </a:endParaRPr>
          </a:p>
          <a:p>
            <a:pPr indent="-202460">
              <a:buNone/>
            </a:pPr>
            <a:r>
              <a:rPr lang="en-GB" sz="1600" dirty="0">
                <a:solidFill>
                  <a:schemeClr val="tx2"/>
                </a:solidFill>
              </a:rPr>
              <a:t>To enable users to build custom workflows utilizing ECMWF's weather forecast and climate data</a:t>
            </a:r>
          </a:p>
        </p:txBody>
      </p:sp>
      <p:sp>
        <p:nvSpPr>
          <p:cNvPr id="13" name="TextShape 2">
            <a:extLst>
              <a:ext uri="{FF2B5EF4-FFF2-40B4-BE49-F238E27FC236}">
                <a16:creationId xmlns:a16="http://schemas.microsoft.com/office/drawing/2014/main" id="{7649ACA3-B5FA-433F-AF93-88E2FFDD8ACD}"/>
              </a:ext>
            </a:extLst>
          </p:cNvPr>
          <p:cNvSpPr txBox="1"/>
          <p:nvPr/>
        </p:nvSpPr>
        <p:spPr>
          <a:xfrm>
            <a:off x="1246909" y="1316212"/>
            <a:ext cx="5011278" cy="1012105"/>
          </a:xfrm>
          <a:prstGeom prst="rect">
            <a:avLst/>
          </a:prstGeom>
          <a:noFill/>
          <a:ln>
            <a:noFill/>
          </a:ln>
        </p:spPr>
        <p:txBody>
          <a:bodyPr lIns="0" tIns="0" rIns="0" bIns="0"/>
          <a:lstStyle/>
          <a:p>
            <a:endParaRPr lang="en-US" sz="1200" spc="-1" dirty="0">
              <a:solidFill>
                <a:srgbClr val="FFFFFF"/>
              </a:solidFill>
              <a:latin typeface="Arial"/>
            </a:endParaRPr>
          </a:p>
          <a:p>
            <a:pPr>
              <a:lnSpc>
                <a:spcPts val="1650"/>
              </a:lnSpc>
              <a:spcBef>
                <a:spcPts val="825"/>
              </a:spcBef>
              <a:buClr>
                <a:srgbClr val="064E83"/>
              </a:buClr>
            </a:pPr>
            <a:r>
              <a:rPr lang="en-US" sz="1600" spc="-1" dirty="0">
                <a:solidFill>
                  <a:schemeClr val="tx2"/>
                </a:solidFill>
                <a:latin typeface="Arial"/>
              </a:rPr>
              <a:t>Step 1: Static coupling (1</a:t>
            </a:r>
            <a:r>
              <a:rPr lang="en-US" sz="1600" spc="-1" baseline="30000" dirty="0">
                <a:solidFill>
                  <a:schemeClr val="tx2"/>
                </a:solidFill>
                <a:latin typeface="Arial"/>
              </a:rPr>
              <a:t>st</a:t>
            </a:r>
            <a:r>
              <a:rPr lang="en-US" sz="1600" spc="-1" dirty="0">
                <a:solidFill>
                  <a:schemeClr val="tx2"/>
                </a:solidFill>
                <a:latin typeface="Arial"/>
              </a:rPr>
              <a:t> year of project - 2019)</a:t>
            </a:r>
          </a:p>
          <a:p>
            <a:pPr>
              <a:lnSpc>
                <a:spcPts val="1650"/>
              </a:lnSpc>
              <a:spcBef>
                <a:spcPts val="825"/>
              </a:spcBef>
              <a:buClr>
                <a:srgbClr val="064E83"/>
              </a:buClr>
            </a:pPr>
            <a:r>
              <a:rPr lang="en-US" sz="1600" spc="-1" dirty="0">
                <a:solidFill>
                  <a:schemeClr val="tx2"/>
                </a:solidFill>
                <a:latin typeface="Arial"/>
              </a:rPr>
              <a:t> - coupling with static reanalysis (climate) data for the purposes of pilot model calibration</a:t>
            </a:r>
          </a:p>
          <a:p>
            <a:pPr>
              <a:lnSpc>
                <a:spcPts val="1650"/>
              </a:lnSpc>
              <a:spcBef>
                <a:spcPts val="825"/>
              </a:spcBef>
            </a:pPr>
            <a:endParaRPr lang="en-US" sz="1200" spc="-1" dirty="0">
              <a:solidFill>
                <a:srgbClr val="FFFFFF"/>
              </a:solidFill>
              <a:latin typeface="Arial"/>
            </a:endParaRPr>
          </a:p>
          <a:p>
            <a:pPr>
              <a:lnSpc>
                <a:spcPts val="1650"/>
              </a:lnSpc>
              <a:spcBef>
                <a:spcPts val="825"/>
              </a:spcBef>
            </a:pPr>
            <a:endParaRPr lang="en-US" sz="1200" spc="-1" dirty="0">
              <a:solidFill>
                <a:srgbClr val="FFFFFF"/>
              </a:solidFill>
              <a:latin typeface="Arial"/>
            </a:endParaRPr>
          </a:p>
        </p:txBody>
      </p:sp>
      <p:sp>
        <p:nvSpPr>
          <p:cNvPr id="14" name="CustomShape 64">
            <a:extLst>
              <a:ext uri="{FF2B5EF4-FFF2-40B4-BE49-F238E27FC236}">
                <a16:creationId xmlns:a16="http://schemas.microsoft.com/office/drawing/2014/main" id="{DF69B339-9779-4F30-B6CE-13648E3FD89C}"/>
              </a:ext>
            </a:extLst>
          </p:cNvPr>
          <p:cNvSpPr/>
          <p:nvPr/>
        </p:nvSpPr>
        <p:spPr>
          <a:xfrm>
            <a:off x="1945788" y="2368342"/>
            <a:ext cx="3539326" cy="556786"/>
          </a:xfrm>
          <a:prstGeom prst="rect">
            <a:avLst/>
          </a:prstGeom>
          <a:noFill/>
          <a:ln>
            <a:noFill/>
          </a:ln>
        </p:spPr>
        <p:style>
          <a:lnRef idx="0">
            <a:scrgbClr r="0" g="0" b="0"/>
          </a:lnRef>
          <a:fillRef idx="0">
            <a:scrgbClr r="0" g="0" b="0"/>
          </a:fillRef>
          <a:effectRef idx="0">
            <a:scrgbClr r="0" g="0" b="0"/>
          </a:effectRef>
          <a:fontRef idx="minor"/>
        </p:style>
        <p:txBody>
          <a:bodyPr/>
          <a:lstStyle/>
          <a:p>
            <a:pPr marL="270">
              <a:buClr>
                <a:srgbClr val="000000"/>
              </a:buClr>
            </a:pPr>
            <a:r>
              <a:rPr lang="en-GB" spc="-1" dirty="0">
                <a:solidFill>
                  <a:srgbClr val="92D050"/>
                </a:solidFill>
                <a:latin typeface="Arial"/>
              </a:rPr>
              <a:t>Completed!</a:t>
            </a:r>
          </a:p>
        </p:txBody>
      </p:sp>
      <p:pic>
        <p:nvPicPr>
          <p:cNvPr id="16" name="Picture 15">
            <a:extLst>
              <a:ext uri="{FF2B5EF4-FFF2-40B4-BE49-F238E27FC236}">
                <a16:creationId xmlns:a16="http://schemas.microsoft.com/office/drawing/2014/main" id="{2A1DBA8A-C9EF-4BF5-A1E4-DC77444F56B6}"/>
              </a:ext>
            </a:extLst>
          </p:cNvPr>
          <p:cNvPicPr>
            <a:picLocks noChangeAspect="1"/>
          </p:cNvPicPr>
          <p:nvPr/>
        </p:nvPicPr>
        <p:blipFill>
          <a:blip r:embed="rId3"/>
          <a:stretch>
            <a:fillRect/>
          </a:stretch>
        </p:blipFill>
        <p:spPr>
          <a:xfrm>
            <a:off x="8251366" y="1257582"/>
            <a:ext cx="3357816" cy="1905068"/>
          </a:xfrm>
          <a:prstGeom prst="rect">
            <a:avLst/>
          </a:prstGeom>
          <a:ln>
            <a:noFill/>
          </a:ln>
          <a:effectLst>
            <a:outerShdw blurRad="292100" dist="139700" dir="2700000" algn="tl" rotWithShape="0">
              <a:srgbClr val="333333">
                <a:alpha val="65000"/>
              </a:srgbClr>
            </a:outerShdw>
          </a:effectLst>
        </p:spPr>
      </p:pic>
      <p:sp>
        <p:nvSpPr>
          <p:cNvPr id="17" name="CustomShape 64">
            <a:extLst>
              <a:ext uri="{FF2B5EF4-FFF2-40B4-BE49-F238E27FC236}">
                <a16:creationId xmlns:a16="http://schemas.microsoft.com/office/drawing/2014/main" id="{7EDD565F-81EC-4C07-A7A5-8FD477B4B703}"/>
              </a:ext>
            </a:extLst>
          </p:cNvPr>
          <p:cNvSpPr/>
          <p:nvPr/>
        </p:nvSpPr>
        <p:spPr>
          <a:xfrm>
            <a:off x="8586926" y="849522"/>
            <a:ext cx="2823057" cy="451592"/>
          </a:xfrm>
          <a:prstGeom prst="rect">
            <a:avLst/>
          </a:prstGeom>
          <a:noFill/>
          <a:ln>
            <a:noFill/>
          </a:ln>
        </p:spPr>
        <p:style>
          <a:lnRef idx="0">
            <a:scrgbClr r="0" g="0" b="0"/>
          </a:lnRef>
          <a:fillRef idx="0">
            <a:scrgbClr r="0" g="0" b="0"/>
          </a:fillRef>
          <a:effectRef idx="0">
            <a:scrgbClr r="0" g="0" b="0"/>
          </a:effectRef>
          <a:fontRef idx="minor"/>
        </p:style>
        <p:txBody>
          <a:bodyPr/>
          <a:lstStyle/>
          <a:p>
            <a:pPr marL="270">
              <a:buClr>
                <a:srgbClr val="000000"/>
              </a:buClr>
            </a:pPr>
            <a:r>
              <a:rPr lang="en-GB" spc="-1" dirty="0"/>
              <a:t>Climate Data Store (CDS)</a:t>
            </a:r>
          </a:p>
        </p:txBody>
      </p:sp>
      <p:sp>
        <p:nvSpPr>
          <p:cNvPr id="22" name="Marcador de fecha 3">
            <a:extLst>
              <a:ext uri="{FF2B5EF4-FFF2-40B4-BE49-F238E27FC236}">
                <a16:creationId xmlns:a16="http://schemas.microsoft.com/office/drawing/2014/main" id="{B072A259-A280-4347-BEC0-5E7B68C1BE07}"/>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83821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p:bldP spid="23" grpId="0"/>
      <p:bldP spid="25" grpId="0"/>
      <p:bldP spid="13" grpId="0"/>
      <p:bldP spid="14"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19</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5" name="Content Placeholder 2">
            <a:extLst>
              <a:ext uri="{FF2B5EF4-FFF2-40B4-BE49-F238E27FC236}">
                <a16:creationId xmlns:a16="http://schemas.microsoft.com/office/drawing/2014/main" id="{2C2E47EF-DA0C-46AC-B2C1-EEB96299426F}"/>
              </a:ext>
            </a:extLst>
          </p:cNvPr>
          <p:cNvSpPr txBox="1">
            <a:spLocks/>
          </p:cNvSpPr>
          <p:nvPr/>
        </p:nvSpPr>
        <p:spPr>
          <a:xfrm>
            <a:off x="578729" y="1299421"/>
            <a:ext cx="7869601" cy="14941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Font typeface="Arial"/>
              <a:buNone/>
            </a:pPr>
            <a:r>
              <a:rPr lang="en-GB" sz="1800" u="sng" dirty="0">
                <a:solidFill>
                  <a:schemeClr val="tx2"/>
                </a:solidFill>
              </a:rPr>
              <a:t>The main requirements:</a:t>
            </a:r>
          </a:p>
          <a:p>
            <a:pPr marL="72900">
              <a:buFont typeface="+mj-lt"/>
              <a:buAutoNum type="arabicPeriod"/>
            </a:pPr>
            <a:r>
              <a:rPr lang="en-GB" sz="1800" dirty="0"/>
              <a:t>Bring users to the data and avoid moving the data out of the data centre.</a:t>
            </a:r>
          </a:p>
          <a:p>
            <a:pPr marL="72900">
              <a:buFont typeface="+mj-lt"/>
              <a:buAutoNum type="arabicPeriod"/>
            </a:pPr>
            <a:r>
              <a:rPr lang="en-GB" sz="1800" dirty="0"/>
              <a:t>Provide users with computing resources collocated directly with data.</a:t>
            </a:r>
          </a:p>
          <a:p>
            <a:pPr marL="72900">
              <a:buFont typeface="+mj-lt"/>
              <a:buAutoNum type="arabicPeriod"/>
            </a:pPr>
            <a:r>
              <a:rPr lang="en-GB" sz="1800" dirty="0"/>
              <a:t>Align with data-centric approach of </a:t>
            </a:r>
            <a:r>
              <a:rPr lang="en-GB" sz="1800" i="1" dirty="0">
                <a:solidFill>
                  <a:srgbClr val="C00000"/>
                </a:solidFill>
              </a:rPr>
              <a:t>“move the compute, not the data”.</a:t>
            </a:r>
            <a:endParaRPr lang="en-GB" dirty="0"/>
          </a:p>
          <a:p>
            <a:pPr marL="162900">
              <a:buFont typeface="+mj-lt"/>
              <a:buAutoNum type="arabicPeriod"/>
            </a:pPr>
            <a:endParaRPr lang="en-GB" dirty="0"/>
          </a:p>
          <a:p>
            <a:pPr indent="0">
              <a:buFont typeface="Arial"/>
              <a:buNone/>
            </a:pPr>
            <a:endParaRPr lang="en-GB" dirty="0"/>
          </a:p>
        </p:txBody>
      </p:sp>
      <p:pic>
        <p:nvPicPr>
          <p:cNvPr id="8" name="Picture 7">
            <a:extLst>
              <a:ext uri="{FF2B5EF4-FFF2-40B4-BE49-F238E27FC236}">
                <a16:creationId xmlns:a16="http://schemas.microsoft.com/office/drawing/2014/main" id="{D330A0D3-1872-42BE-8886-CC9BE0F6785F}"/>
              </a:ext>
            </a:extLst>
          </p:cNvPr>
          <p:cNvPicPr>
            <a:picLocks noChangeAspect="1"/>
          </p:cNvPicPr>
          <p:nvPr/>
        </p:nvPicPr>
        <p:blipFill>
          <a:blip r:embed="rId2"/>
          <a:stretch>
            <a:fillRect/>
          </a:stretch>
        </p:blipFill>
        <p:spPr>
          <a:xfrm>
            <a:off x="181051" y="2874941"/>
            <a:ext cx="6933071" cy="3433315"/>
          </a:xfrm>
          <a:prstGeom prst="rect">
            <a:avLst/>
          </a:prstGeom>
        </p:spPr>
      </p:pic>
      <p:sp>
        <p:nvSpPr>
          <p:cNvPr id="9" name="Rectangle 8">
            <a:extLst>
              <a:ext uri="{FF2B5EF4-FFF2-40B4-BE49-F238E27FC236}">
                <a16:creationId xmlns:a16="http://schemas.microsoft.com/office/drawing/2014/main" id="{CEADAA51-CF50-421B-BBE1-1B556590AB25}"/>
              </a:ext>
            </a:extLst>
          </p:cNvPr>
          <p:cNvSpPr/>
          <p:nvPr/>
        </p:nvSpPr>
        <p:spPr>
          <a:xfrm>
            <a:off x="1523522" y="4626719"/>
            <a:ext cx="5245474" cy="163060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2C4506E1-BBDC-4225-B4E9-2B12A6E0F526}"/>
              </a:ext>
            </a:extLst>
          </p:cNvPr>
          <p:cNvSpPr txBox="1">
            <a:spLocks/>
          </p:cNvSpPr>
          <p:nvPr/>
        </p:nvSpPr>
        <p:spPr>
          <a:xfrm>
            <a:off x="7191417" y="3027108"/>
            <a:ext cx="4972514" cy="2903909"/>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900" indent="-342900">
              <a:buFont typeface="+mj-lt"/>
              <a:buAutoNum type="arabicPeriod"/>
            </a:pPr>
            <a:endParaRPr lang="en-GB" i="1" dirty="0"/>
          </a:p>
          <a:p>
            <a:pPr indent="0">
              <a:buNone/>
            </a:pPr>
            <a:r>
              <a:rPr lang="en-GB" u="sng" dirty="0">
                <a:solidFill>
                  <a:schemeClr val="tx2"/>
                </a:solidFill>
              </a:rPr>
              <a:t>How to enable this:</a:t>
            </a:r>
            <a:endParaRPr lang="en-GB" dirty="0">
              <a:solidFill>
                <a:schemeClr val="tx2"/>
              </a:solidFill>
            </a:endParaRPr>
          </a:p>
          <a:p>
            <a:pPr marL="72900" indent="-342900">
              <a:buFont typeface="+mj-lt"/>
              <a:buAutoNum type="arabicPeriod"/>
            </a:pPr>
            <a:r>
              <a:rPr lang="en-GB" dirty="0"/>
              <a:t>Mechanism to pull/push data from ECMWF.</a:t>
            </a:r>
          </a:p>
          <a:p>
            <a:pPr marL="72900" indent="-342900">
              <a:buFont typeface="+mj-lt"/>
              <a:buAutoNum type="arabicPeriod"/>
            </a:pPr>
            <a:r>
              <a:rPr lang="en-GB" dirty="0"/>
              <a:t>Mechanism to run custom post-processing                   at ECMWF.</a:t>
            </a:r>
          </a:p>
          <a:p>
            <a:pPr marL="72900" indent="-342900">
              <a:buFont typeface="+mj-lt"/>
              <a:buAutoNum type="arabicPeriod"/>
            </a:pPr>
            <a:r>
              <a:rPr lang="en-GB" dirty="0"/>
              <a:t>Mechanism to explore what data and             processing options ECMWF offers.</a:t>
            </a:r>
          </a:p>
          <a:p>
            <a:pPr marL="72900" indent="-342900">
              <a:buFont typeface="+mj-lt"/>
              <a:buAutoNum type="arabicPeriod"/>
            </a:pPr>
            <a:endParaRPr lang="en-GB" dirty="0"/>
          </a:p>
          <a:p>
            <a:pPr marL="162900" indent="-342900">
              <a:buFont typeface="+mj-lt"/>
              <a:buAutoNum type="arabicPeriod"/>
            </a:pPr>
            <a:endParaRPr lang="en-GB" dirty="0"/>
          </a:p>
          <a:p>
            <a:pPr indent="0">
              <a:buNone/>
            </a:pPr>
            <a:endParaRPr lang="en-GB" dirty="0"/>
          </a:p>
        </p:txBody>
      </p:sp>
      <p:sp>
        <p:nvSpPr>
          <p:cNvPr id="11" name="TextShape 1">
            <a:extLst>
              <a:ext uri="{FF2B5EF4-FFF2-40B4-BE49-F238E27FC236}">
                <a16:creationId xmlns:a16="http://schemas.microsoft.com/office/drawing/2014/main" id="{16CC63C3-672A-4FAA-8A5D-82E7C7034C0B}"/>
              </a:ext>
            </a:extLst>
          </p:cNvPr>
          <p:cNvSpPr txBox="1"/>
          <p:nvPr/>
        </p:nvSpPr>
        <p:spPr>
          <a:xfrm>
            <a:off x="1493940" y="169057"/>
            <a:ext cx="7869240" cy="369000"/>
          </a:xfrm>
          <a:prstGeom prst="rect">
            <a:avLst/>
          </a:prstGeom>
          <a:noFill/>
          <a:ln>
            <a:noFill/>
          </a:ln>
        </p:spPr>
        <p:txBody>
          <a:bodyPr lIns="0" tIns="0" rIns="0" bIns="0"/>
          <a:lstStyle/>
          <a:p>
            <a:pPr>
              <a:lnSpc>
                <a:spcPts val="2801"/>
              </a:lnSpc>
            </a:pPr>
            <a:r>
              <a:rPr lang="en-US" sz="2400" spc="-1" dirty="0">
                <a:solidFill>
                  <a:srgbClr val="064E83"/>
                </a:solidFill>
                <a:latin typeface="Arial"/>
              </a:rPr>
              <a:t>Providing ECMWF data to the pilot applications</a:t>
            </a:r>
            <a:endParaRPr lang="en-US" sz="2400" spc="-1" dirty="0">
              <a:solidFill>
                <a:srgbClr val="000000"/>
              </a:solidFill>
              <a:latin typeface="Arial"/>
            </a:endParaRPr>
          </a:p>
        </p:txBody>
      </p:sp>
      <p:sp>
        <p:nvSpPr>
          <p:cNvPr id="12" name="Content Placeholder 2">
            <a:extLst>
              <a:ext uri="{FF2B5EF4-FFF2-40B4-BE49-F238E27FC236}">
                <a16:creationId xmlns:a16="http://schemas.microsoft.com/office/drawing/2014/main" id="{1068772A-510C-44FA-AE57-780C5297DA4E}"/>
              </a:ext>
            </a:extLst>
          </p:cNvPr>
          <p:cNvSpPr txBox="1">
            <a:spLocks/>
          </p:cNvSpPr>
          <p:nvPr/>
        </p:nvSpPr>
        <p:spPr>
          <a:xfrm>
            <a:off x="6333687" y="3189774"/>
            <a:ext cx="553673" cy="365125"/>
          </a:xfrm>
          <a:prstGeom prst="rect">
            <a:avLst/>
          </a:prstGeom>
        </p:spPr>
        <p:txBody>
          <a:bodyPr lIns="0" tIns="0" rIns="0" bIns="0" anchor="t"/>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2460">
              <a:buNone/>
            </a:pPr>
            <a:r>
              <a:rPr lang="en-GB" sz="2000" dirty="0">
                <a:solidFill>
                  <a:srgbClr val="92D050"/>
                </a:solidFill>
              </a:rPr>
              <a:t>push</a:t>
            </a:r>
          </a:p>
        </p:txBody>
      </p:sp>
      <p:sp>
        <p:nvSpPr>
          <p:cNvPr id="13" name="Content Placeholder 2">
            <a:extLst>
              <a:ext uri="{FF2B5EF4-FFF2-40B4-BE49-F238E27FC236}">
                <a16:creationId xmlns:a16="http://schemas.microsoft.com/office/drawing/2014/main" id="{523EC29B-D0F3-40A5-A1FF-7D49A5975900}"/>
              </a:ext>
            </a:extLst>
          </p:cNvPr>
          <p:cNvSpPr txBox="1">
            <a:spLocks/>
          </p:cNvSpPr>
          <p:nvPr/>
        </p:nvSpPr>
        <p:spPr>
          <a:xfrm>
            <a:off x="6333688" y="3876639"/>
            <a:ext cx="435308" cy="365125"/>
          </a:xfrm>
          <a:prstGeom prst="rect">
            <a:avLst/>
          </a:prstGeom>
        </p:spPr>
        <p:txBody>
          <a:bodyPr lIns="0" tIns="0" rIns="0" bIns="0" anchor="t"/>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02460">
              <a:buNone/>
            </a:pPr>
            <a:r>
              <a:rPr lang="en-GB" sz="2000" dirty="0">
                <a:solidFill>
                  <a:srgbClr val="92D050"/>
                </a:solidFill>
              </a:rPr>
              <a:t>pull</a:t>
            </a:r>
          </a:p>
        </p:txBody>
      </p:sp>
      <p:sp>
        <p:nvSpPr>
          <p:cNvPr id="15" name="Marcador de fecha 3">
            <a:extLst>
              <a:ext uri="{FF2B5EF4-FFF2-40B4-BE49-F238E27FC236}">
                <a16:creationId xmlns:a16="http://schemas.microsoft.com/office/drawing/2014/main" id="{21F3CE52-CEE4-41D3-96F3-2E524DB83659}"/>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98516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9" grpId="0" animBg="1"/>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3">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9" name="Content Placeholder 2">
            <a:extLst>
              <a:ext uri="{FF2B5EF4-FFF2-40B4-BE49-F238E27FC236}">
                <a16:creationId xmlns:a16="http://schemas.microsoft.com/office/drawing/2014/main" id="{326C9748-0080-47E4-AD3A-7C6CD9B44581}"/>
              </a:ext>
            </a:extLst>
          </p:cNvPr>
          <p:cNvSpPr txBox="1">
            <a:spLocks/>
          </p:cNvSpPr>
          <p:nvPr/>
        </p:nvSpPr>
        <p:spPr>
          <a:xfrm>
            <a:off x="3231469" y="1737226"/>
            <a:ext cx="7174315" cy="3202112"/>
          </a:xfrm>
          <a:prstGeom prst="rect">
            <a:avLst/>
          </a:prstGeom>
        </p:spPr>
        <p:txBody>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50000"/>
              </a:lnSpc>
              <a:buNone/>
            </a:pPr>
            <a:r>
              <a:rPr lang="en-US" b="1" i="1" dirty="0">
                <a:solidFill>
                  <a:schemeClr val="bg1">
                    <a:lumMod val="50000"/>
                  </a:schemeClr>
                </a:solidFill>
                <a:latin typeface="Arial" panose="020B0604020202020204" pitchFamily="34" charset="0"/>
                <a:cs typeface="Arial" panose="020B0604020202020204" pitchFamily="34" charset="0"/>
              </a:rPr>
              <a:t>Introduction to ECMWF</a:t>
            </a:r>
          </a:p>
          <a:p>
            <a:pPr indent="0" algn="just">
              <a:lnSpc>
                <a:spcPct val="150000"/>
              </a:lnSpc>
              <a:buNone/>
            </a:pPr>
            <a:r>
              <a:rPr lang="en-US" b="1" i="1" dirty="0">
                <a:solidFill>
                  <a:schemeClr val="bg1">
                    <a:lumMod val="50000"/>
                  </a:schemeClr>
                </a:solidFill>
                <a:latin typeface="Arial" panose="020B0604020202020204" pitchFamily="34" charset="0"/>
                <a:cs typeface="Arial" panose="020B0604020202020204" pitchFamily="34" charset="0"/>
              </a:rPr>
              <a:t>The Data Challenge</a:t>
            </a:r>
          </a:p>
          <a:p>
            <a:pPr indent="0" algn="just">
              <a:lnSpc>
                <a:spcPct val="150000"/>
              </a:lnSpc>
              <a:buNone/>
            </a:pPr>
            <a:r>
              <a:rPr lang="en-US" b="1" i="1" dirty="0" err="1">
                <a:solidFill>
                  <a:schemeClr val="bg1">
                    <a:lumMod val="50000"/>
                  </a:schemeClr>
                </a:solidFill>
                <a:latin typeface="Arial" panose="020B0604020202020204" pitchFamily="34" charset="0"/>
                <a:cs typeface="Arial" panose="020B0604020202020204" pitchFamily="34" charset="0"/>
              </a:rPr>
              <a:t>HiDALGO</a:t>
            </a:r>
            <a:r>
              <a:rPr lang="en-US" b="1" i="1" dirty="0">
                <a:solidFill>
                  <a:schemeClr val="bg1">
                    <a:lumMod val="50000"/>
                  </a:schemeClr>
                </a:solidFill>
                <a:latin typeface="Arial" panose="020B0604020202020204" pitchFamily="34" charset="0"/>
                <a:cs typeface="Arial" panose="020B0604020202020204" pitchFamily="34" charset="0"/>
              </a:rPr>
              <a:t> &amp; ECMWF</a:t>
            </a:r>
          </a:p>
        </p:txBody>
      </p:sp>
      <p:sp>
        <p:nvSpPr>
          <p:cNvPr id="10" name="Title 1">
            <a:extLst>
              <a:ext uri="{FF2B5EF4-FFF2-40B4-BE49-F238E27FC236}">
                <a16:creationId xmlns:a16="http://schemas.microsoft.com/office/drawing/2014/main" id="{FC751101-F9B7-46C9-9D4A-6B69E25D1800}"/>
              </a:ext>
            </a:extLst>
          </p:cNvPr>
          <p:cNvSpPr txBox="1">
            <a:spLocks/>
          </p:cNvSpPr>
          <p:nvPr/>
        </p:nvSpPr>
        <p:spPr>
          <a:xfrm>
            <a:off x="1443210" y="946451"/>
            <a:ext cx="7869600" cy="369332"/>
          </a:xfrm>
          <a:prstGeom prst="rect">
            <a:avLst/>
          </a:prstGeom>
        </p:spPr>
        <p:txBody>
          <a:bodyPr/>
          <a:lstStyle>
            <a:lvl1pPr algn="l" defTabSz="457200" rtl="0" eaLnBrk="1" latinLnBrk="0" hangingPunct="1">
              <a:lnSpc>
                <a:spcPts val="2800"/>
              </a:lnSpc>
              <a:spcBef>
                <a:spcPct val="0"/>
              </a:spcBef>
              <a:buNone/>
              <a:defRPr sz="2400" kern="1200">
                <a:solidFill>
                  <a:schemeClr val="bg1"/>
                </a:solidFill>
                <a:latin typeface="+mj-lt"/>
                <a:ea typeface="+mj-ea"/>
                <a:cs typeface="+mj-cs"/>
              </a:defRPr>
            </a:lvl1pPr>
          </a:lstStyle>
          <a:p>
            <a:r>
              <a:rPr lang="en-US" sz="3600" dirty="0">
                <a:solidFill>
                  <a:schemeClr val="tx2"/>
                </a:solidFill>
                <a:latin typeface="Arial" panose="020B0604020202020204" pitchFamily="34" charset="0"/>
                <a:cs typeface="Arial" panose="020B0604020202020204" pitchFamily="34" charset="0"/>
              </a:rPr>
              <a:t>Overview</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65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1" end="1"/>
                                            </p:txEl>
                                          </p:spTgt>
                                        </p:tgtEl>
                                        <p:attrNameLst>
                                          <p:attrName>ppt_c</p:attrName>
                                        </p:attrNameLst>
                                      </p:cBhvr>
                                      <p:to>
                                        <a:schemeClr val="bg2"/>
                                      </p:to>
                                    </p:animClr>
                                  </p:sub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
                                            <p:txEl>
                                              <p:pRg st="2" end="2"/>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
                                            <p:txEl>
                                              <p:pRg st="0" end="0"/>
                                            </p:txEl>
                                          </p:spTgt>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20</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14" name="TextBox 13">
            <a:extLst>
              <a:ext uri="{FF2B5EF4-FFF2-40B4-BE49-F238E27FC236}">
                <a16:creationId xmlns:a16="http://schemas.microsoft.com/office/drawing/2014/main" id="{077E1A01-7918-42C8-ACA7-894D5A2AB670}"/>
              </a:ext>
            </a:extLst>
          </p:cNvPr>
          <p:cNvSpPr txBox="1"/>
          <p:nvPr/>
        </p:nvSpPr>
        <p:spPr>
          <a:xfrm>
            <a:off x="1275937" y="86720"/>
            <a:ext cx="50757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15" name="TextBox 14">
            <a:extLst>
              <a:ext uri="{FF2B5EF4-FFF2-40B4-BE49-F238E27FC236}">
                <a16:creationId xmlns:a16="http://schemas.microsoft.com/office/drawing/2014/main" id="{6CB76E24-1B5D-4DDE-9851-A374E88A1766}"/>
              </a:ext>
            </a:extLst>
          </p:cNvPr>
          <p:cNvSpPr txBox="1"/>
          <p:nvPr/>
        </p:nvSpPr>
        <p:spPr>
          <a:xfrm>
            <a:off x="6284711" y="4882895"/>
            <a:ext cx="378864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Request ID (</a:t>
            </a:r>
            <a:r>
              <a:rPr lang="en-US" sz="1400" dirty="0">
                <a:solidFill>
                  <a:srgbClr val="92D050"/>
                </a:solidFill>
              </a:rPr>
              <a:t>202 ACCEPTED</a:t>
            </a:r>
            <a:r>
              <a:rPr lang="en-US" sz="1400" dirty="0"/>
              <a:t>)</a:t>
            </a:r>
            <a:endParaRPr lang="en-US" dirty="0">
              <a:cs typeface="Calibri" panose="020F0502020204030204"/>
            </a:endParaRPr>
          </a:p>
        </p:txBody>
      </p:sp>
      <p:sp>
        <p:nvSpPr>
          <p:cNvPr id="16" name="TextBox 15">
            <a:extLst>
              <a:ext uri="{FF2B5EF4-FFF2-40B4-BE49-F238E27FC236}">
                <a16:creationId xmlns:a16="http://schemas.microsoft.com/office/drawing/2014/main" id="{1AE9F673-284E-45E2-A340-0A3EB082A800}"/>
              </a:ext>
            </a:extLst>
          </p:cNvPr>
          <p:cNvSpPr txBox="1"/>
          <p:nvPr/>
        </p:nvSpPr>
        <p:spPr>
          <a:xfrm>
            <a:off x="6351674" y="2220790"/>
            <a:ext cx="37886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polytope </a:t>
            </a:r>
            <a:r>
              <a:rPr lang="en-US" sz="1400" b="1" dirty="0"/>
              <a:t>retrieve</a:t>
            </a:r>
            <a:r>
              <a:rPr lang="en-US" sz="1400" dirty="0"/>
              <a:t> &lt;request&gt;  (</a:t>
            </a:r>
            <a:r>
              <a:rPr lang="en-US" sz="1400" dirty="0">
                <a:solidFill>
                  <a:srgbClr val="92D050"/>
                </a:solidFill>
              </a:rPr>
              <a:t>POST</a:t>
            </a:r>
            <a:r>
              <a:rPr lang="en-US" sz="1400" dirty="0"/>
              <a:t>)</a:t>
            </a:r>
            <a:endParaRPr lang="en-US" sz="1400" dirty="0">
              <a:cs typeface="Calibri"/>
            </a:endParaRPr>
          </a:p>
        </p:txBody>
      </p:sp>
      <p:sp>
        <p:nvSpPr>
          <p:cNvPr id="17" name="Content Placeholder 2">
            <a:extLst>
              <a:ext uri="{FF2B5EF4-FFF2-40B4-BE49-F238E27FC236}">
                <a16:creationId xmlns:a16="http://schemas.microsoft.com/office/drawing/2014/main" id="{CE770274-C8B5-47AD-B888-8693C0B4433C}"/>
              </a:ext>
            </a:extLst>
          </p:cNvPr>
          <p:cNvSpPr>
            <a:spLocks noGrp="1"/>
          </p:cNvSpPr>
          <p:nvPr>
            <p:ph idx="1"/>
          </p:nvPr>
        </p:nvSpPr>
        <p:spPr>
          <a:xfrm>
            <a:off x="653788" y="2425832"/>
            <a:ext cx="3875969" cy="3741767"/>
          </a:xfrm>
        </p:spPr>
        <p:txBody>
          <a:bodyPr vert="horz" lIns="91440" tIns="45720" rIns="91440" bIns="45720" rtlCol="0" anchor="t">
            <a:normAutofit fontScale="77500" lnSpcReduction="20000"/>
          </a:bodyPr>
          <a:lstStyle/>
          <a:p>
            <a:pPr>
              <a:spcBef>
                <a:spcPts val="2000"/>
              </a:spcBef>
              <a:buFont typeface="Arial" panose="020B0604020202020204" pitchFamily="34" charset="0"/>
              <a:buChar char="•"/>
            </a:pPr>
            <a:r>
              <a:rPr lang="en-US" sz="1800" dirty="0">
                <a:solidFill>
                  <a:schemeClr val="tx1"/>
                </a:solidFill>
                <a:cs typeface="Calibri"/>
              </a:rPr>
              <a:t>Polytope 0.5.0 now available: </a:t>
            </a:r>
            <a:r>
              <a:rPr lang="en-US" sz="1800" dirty="0">
                <a:solidFill>
                  <a:schemeClr val="tx1"/>
                </a:solidFill>
                <a:cs typeface="Calibri"/>
                <a:hlinkClick r:id="rId2"/>
              </a:rPr>
              <a:t>http://polytope.ecmwf.int</a:t>
            </a:r>
            <a:endParaRPr lang="en-US" sz="1800" dirty="0">
              <a:solidFill>
                <a:schemeClr val="tx1"/>
              </a:solidFill>
              <a:cs typeface="Calibri"/>
            </a:endParaRP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cxnSp>
        <p:nvCxnSpPr>
          <p:cNvPr id="18" name="Straight Arrow Connector 17">
            <a:extLst>
              <a:ext uri="{FF2B5EF4-FFF2-40B4-BE49-F238E27FC236}">
                <a16:creationId xmlns:a16="http://schemas.microsoft.com/office/drawing/2014/main" id="{B11E4A9E-C917-48DB-9F56-85717584C2F1}"/>
              </a:ext>
            </a:extLst>
          </p:cNvPr>
          <p:cNvCxnSpPr>
            <a:cxnSpLocks/>
          </p:cNvCxnSpPr>
          <p:nvPr/>
        </p:nvCxnSpPr>
        <p:spPr>
          <a:xfrm flipH="1">
            <a:off x="6455326" y="5200688"/>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7451A3-99CD-43B4-9CA6-399E1F464A80}"/>
              </a:ext>
            </a:extLst>
          </p:cNvPr>
          <p:cNvCxnSpPr>
            <a:cxnSpLocks/>
          </p:cNvCxnSpPr>
          <p:nvPr/>
        </p:nvCxnSpPr>
        <p:spPr>
          <a:xfrm flipV="1">
            <a:off x="6466323" y="2580955"/>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BBD180B-92AE-44AF-B5B8-84BD5A3D1606}"/>
              </a:ext>
            </a:extLst>
          </p:cNvPr>
          <p:cNvSpPr txBox="1"/>
          <p:nvPr/>
        </p:nvSpPr>
        <p:spPr>
          <a:xfrm>
            <a:off x="568672" y="131851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302916" y="173107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2" name="Rectangle: Single Corner Snipped 21">
            <a:extLst>
              <a:ext uri="{FF2B5EF4-FFF2-40B4-BE49-F238E27FC236}">
                <a16:creationId xmlns:a16="http://schemas.microsoft.com/office/drawing/2014/main" id="{28BC1FA7-1CF5-491B-A32A-5FB0F0DD367E}"/>
              </a:ext>
            </a:extLst>
          </p:cNvPr>
          <p:cNvSpPr/>
          <p:nvPr/>
        </p:nvSpPr>
        <p:spPr>
          <a:xfrm>
            <a:off x="6974258" y="2772890"/>
            <a:ext cx="2573681" cy="1807579"/>
          </a:xfrm>
          <a:prstGeom prst="snip1Rect">
            <a:avLst>
              <a:gd name="adj" fmla="val 660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'stream' : '</a:t>
            </a:r>
            <a:r>
              <a:rPr lang="en-GB" sz="1200" dirty="0" err="1">
                <a:solidFill>
                  <a:schemeClr val="tx1"/>
                </a:solidFill>
                <a:latin typeface="Consolas" panose="020B0609020204030204" pitchFamily="49" charset="0"/>
              </a:rPr>
              <a:t>oper</a:t>
            </a:r>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'type' : 'an',</a:t>
            </a:r>
          </a:p>
          <a:p>
            <a:r>
              <a:rPr lang="en-GB" sz="1200" dirty="0">
                <a:solidFill>
                  <a:schemeClr val="tx1"/>
                </a:solidFill>
                <a:latin typeface="Consolas" panose="020B0609020204030204" pitchFamily="49" charset="0"/>
              </a:rPr>
              <a:t>    'class' : '</a:t>
            </a:r>
            <a:r>
              <a:rPr lang="en-GB" sz="1200" dirty="0" err="1">
                <a:solidFill>
                  <a:schemeClr val="tx1"/>
                </a:solidFill>
                <a:latin typeface="Consolas" panose="020B0609020204030204" pitchFamily="49" charset="0"/>
              </a:rPr>
              <a:t>ei</a:t>
            </a:r>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'dataset' : 'interim',</a:t>
            </a:r>
          </a:p>
          <a:p>
            <a:r>
              <a:rPr lang="en-GB" sz="1200" dirty="0">
                <a:solidFill>
                  <a:schemeClr val="tx1"/>
                </a:solidFill>
                <a:latin typeface="Consolas" panose="020B0609020204030204" pitchFamily="49" charset="0"/>
              </a:rPr>
              <a:t>    '</a:t>
            </a:r>
            <a:r>
              <a:rPr lang="en-GB" sz="1200" dirty="0" err="1">
                <a:solidFill>
                  <a:schemeClr val="tx1"/>
                </a:solidFill>
                <a:latin typeface="Consolas" panose="020B0609020204030204" pitchFamily="49" charset="0"/>
              </a:rPr>
              <a:t>levtype</a:t>
            </a:r>
            <a:r>
              <a:rPr lang="en-GB" sz="1200" dirty="0">
                <a:solidFill>
                  <a:schemeClr val="tx1"/>
                </a:solidFill>
                <a:latin typeface="Consolas" panose="020B0609020204030204" pitchFamily="49" charset="0"/>
              </a:rPr>
              <a:t>' : '</a:t>
            </a:r>
            <a:r>
              <a:rPr lang="en-GB" sz="1200" dirty="0" err="1">
                <a:solidFill>
                  <a:schemeClr val="tx1"/>
                </a:solidFill>
                <a:latin typeface="Consolas" panose="020B0609020204030204" pitchFamily="49" charset="0"/>
              </a:rPr>
              <a:t>sfc</a:t>
            </a:r>
            <a:r>
              <a:rPr lang="en-GB" sz="1200" dirty="0">
                <a:solidFill>
                  <a:schemeClr val="tx1"/>
                </a:solidFill>
                <a:latin typeface="Consolas" panose="020B0609020204030204" pitchFamily="49" charset="0"/>
              </a:rPr>
              <a:t>',</a:t>
            </a:r>
          </a:p>
          <a:p>
            <a:r>
              <a:rPr lang="en-GB" sz="1200" dirty="0">
                <a:solidFill>
                  <a:schemeClr val="tx1"/>
                </a:solidFill>
                <a:latin typeface="Consolas" panose="020B0609020204030204" pitchFamily="49" charset="0"/>
              </a:rPr>
              <a:t>    'param' : '165.128’,</a:t>
            </a:r>
          </a:p>
          <a:p>
            <a:r>
              <a:rPr lang="en-GB" sz="1200" dirty="0">
                <a:solidFill>
                  <a:schemeClr val="tx1"/>
                </a:solidFill>
                <a:latin typeface="Consolas" panose="020B0609020204030204" pitchFamily="49" charset="0"/>
              </a:rPr>
              <a:t>    ...</a:t>
            </a:r>
          </a:p>
          <a:p>
            <a:r>
              <a:rPr lang="en-GB" sz="1200" dirty="0">
                <a:solidFill>
                  <a:schemeClr val="tx1"/>
                </a:solidFill>
                <a:latin typeface="Consolas" panose="020B0609020204030204" pitchFamily="49" charset="0"/>
              </a:rPr>
              <a:t>}</a:t>
            </a:r>
          </a:p>
        </p:txBody>
      </p:sp>
      <p:pic>
        <p:nvPicPr>
          <p:cNvPr id="23" name="Picture 22">
            <a:extLst>
              <a:ext uri="{FF2B5EF4-FFF2-40B4-BE49-F238E27FC236}">
                <a16:creationId xmlns:a16="http://schemas.microsoft.com/office/drawing/2014/main" id="{1721C4C3-1910-44E0-9F45-B48557CB01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262060" y="2967423"/>
            <a:ext cx="1669928" cy="2055297"/>
          </a:xfrm>
          <a:prstGeom prst="rect">
            <a:avLst/>
          </a:prstGeom>
        </p:spPr>
      </p:pic>
      <p:grpSp>
        <p:nvGrpSpPr>
          <p:cNvPr id="24" name="Group 23">
            <a:extLst>
              <a:ext uri="{FF2B5EF4-FFF2-40B4-BE49-F238E27FC236}">
                <a16:creationId xmlns:a16="http://schemas.microsoft.com/office/drawing/2014/main" id="{3904308B-7954-4755-A639-DF5BA989DCF5}"/>
              </a:ext>
            </a:extLst>
          </p:cNvPr>
          <p:cNvGrpSpPr/>
          <p:nvPr/>
        </p:nvGrpSpPr>
        <p:grpSpPr>
          <a:xfrm>
            <a:off x="4717028" y="2767184"/>
            <a:ext cx="1443695" cy="2174824"/>
            <a:chOff x="6689957" y="2923247"/>
            <a:chExt cx="762540" cy="1053547"/>
          </a:xfrm>
        </p:grpSpPr>
        <p:grpSp>
          <p:nvGrpSpPr>
            <p:cNvPr id="25" name="Group 24">
              <a:extLst>
                <a:ext uri="{FF2B5EF4-FFF2-40B4-BE49-F238E27FC236}">
                  <a16:creationId xmlns:a16="http://schemas.microsoft.com/office/drawing/2014/main" id="{36054C8C-E37B-4C9B-B287-621C3A1EED66}"/>
                </a:ext>
              </a:extLst>
            </p:cNvPr>
            <p:cNvGrpSpPr/>
            <p:nvPr/>
          </p:nvGrpSpPr>
          <p:grpSpPr>
            <a:xfrm>
              <a:off x="6689957" y="3132020"/>
              <a:ext cx="762540" cy="844774"/>
              <a:chOff x="5803548" y="3132020"/>
              <a:chExt cx="762540" cy="844774"/>
            </a:xfrm>
          </p:grpSpPr>
          <p:pic>
            <p:nvPicPr>
              <p:cNvPr id="27" name="Picture 26">
                <a:extLst>
                  <a:ext uri="{FF2B5EF4-FFF2-40B4-BE49-F238E27FC236}">
                    <a16:creationId xmlns:a16="http://schemas.microsoft.com/office/drawing/2014/main" id="{2B96121B-0E5D-41B8-8553-A9336078E44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flipH="1">
                <a:off x="6236935" y="3492746"/>
                <a:ext cx="329153" cy="484048"/>
              </a:xfrm>
              <a:prstGeom prst="rect">
                <a:avLst/>
              </a:prstGeom>
            </p:spPr>
          </p:pic>
          <p:grpSp>
            <p:nvGrpSpPr>
              <p:cNvPr id="28" name="Group 27">
                <a:extLst>
                  <a:ext uri="{FF2B5EF4-FFF2-40B4-BE49-F238E27FC236}">
                    <a16:creationId xmlns:a16="http://schemas.microsoft.com/office/drawing/2014/main" id="{970076B1-6B4E-415F-8CC9-C44548EC5D0A}"/>
                  </a:ext>
                </a:extLst>
              </p:cNvPr>
              <p:cNvGrpSpPr/>
              <p:nvPr/>
            </p:nvGrpSpPr>
            <p:grpSpPr>
              <a:xfrm>
                <a:off x="5803548" y="3132020"/>
                <a:ext cx="634803" cy="516742"/>
                <a:chOff x="1104190" y="2957236"/>
                <a:chExt cx="3120431" cy="2694842"/>
              </a:xfrm>
            </p:grpSpPr>
            <p:pic>
              <p:nvPicPr>
                <p:cNvPr id="29" name="Graphic 28">
                  <a:extLst>
                    <a:ext uri="{FF2B5EF4-FFF2-40B4-BE49-F238E27FC236}">
                      <a16:creationId xmlns:a16="http://schemas.microsoft.com/office/drawing/2014/main" id="{FFEF730A-1D01-4E40-ABBD-B2C9E1A8F7D0}"/>
                    </a:ext>
                  </a:extLst>
                </p:cNvPr>
                <p:cNvPicPr>
                  <a:picLocks noChangeAspect="1"/>
                </p:cNvPicPr>
                <p:nvPr/>
              </p:nvPicPr>
              <p:blipFill rotWithShape="1">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rcRect r="30809"/>
                <a:stretch/>
              </p:blipFill>
              <p:spPr>
                <a:xfrm>
                  <a:off x="1104190" y="2957236"/>
                  <a:ext cx="3120431" cy="2694842"/>
                </a:xfrm>
                <a:prstGeom prst="rect">
                  <a:avLst/>
                </a:prstGeom>
              </p:spPr>
            </p:pic>
            <p:pic>
              <p:nvPicPr>
                <p:cNvPr id="30" name="Picture 29">
                  <a:extLst>
                    <a:ext uri="{FF2B5EF4-FFF2-40B4-BE49-F238E27FC236}">
                      <a16:creationId xmlns:a16="http://schemas.microsoft.com/office/drawing/2014/main" id="{43C4B31A-F11E-4DA2-9163-290C4C14C41E}"/>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1181155" y="3062770"/>
                  <a:ext cx="2989894" cy="1905184"/>
                </a:xfrm>
                <a:prstGeom prst="rect">
                  <a:avLst/>
                </a:prstGeom>
                <a:ln w="28575">
                  <a:noFill/>
                </a:ln>
              </p:spPr>
            </p:pic>
          </p:grpSp>
        </p:grpSp>
        <p:sp>
          <p:nvSpPr>
            <p:cNvPr id="26" name="TextBox 25">
              <a:extLst>
                <a:ext uri="{FF2B5EF4-FFF2-40B4-BE49-F238E27FC236}">
                  <a16:creationId xmlns:a16="http://schemas.microsoft.com/office/drawing/2014/main" id="{1BFF8E33-940F-43C1-9740-FE2FBC1ED5B9}"/>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31" name="TextBox 30">
            <a:extLst>
              <a:ext uri="{FF2B5EF4-FFF2-40B4-BE49-F238E27FC236}">
                <a16:creationId xmlns:a16="http://schemas.microsoft.com/office/drawing/2014/main" id="{6F17A883-ED63-45AB-AF01-5DF29FD713EF}"/>
              </a:ext>
            </a:extLst>
          </p:cNvPr>
          <p:cNvSpPr txBox="1"/>
          <p:nvPr/>
        </p:nvSpPr>
        <p:spPr>
          <a:xfrm>
            <a:off x="10472697" y="2597033"/>
            <a:ext cx="1136286" cy="261609"/>
          </a:xfrm>
          <a:prstGeom prst="rect">
            <a:avLst/>
          </a:prstGeom>
          <a:noFill/>
        </p:spPr>
        <p:txBody>
          <a:bodyPr wrap="square" rtlCol="0">
            <a:spAutoFit/>
          </a:bodyPr>
          <a:lstStyle/>
          <a:p>
            <a:r>
              <a:rPr lang="en-GB" sz="1100" b="1" dirty="0"/>
              <a:t>Polytope Server</a:t>
            </a:r>
          </a:p>
        </p:txBody>
      </p:sp>
      <p:sp>
        <p:nvSpPr>
          <p:cNvPr id="32" name="TextBox 31">
            <a:extLst>
              <a:ext uri="{FF2B5EF4-FFF2-40B4-BE49-F238E27FC236}">
                <a16:creationId xmlns:a16="http://schemas.microsoft.com/office/drawing/2014/main" id="{E3F3DD1C-3CCF-4256-BB5C-7697189B100A}"/>
              </a:ext>
            </a:extLst>
          </p:cNvPr>
          <p:cNvSpPr txBox="1"/>
          <p:nvPr/>
        </p:nvSpPr>
        <p:spPr>
          <a:xfrm>
            <a:off x="7266646" y="3256335"/>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3" name="TextBox 32">
            <a:extLst>
              <a:ext uri="{FF2B5EF4-FFF2-40B4-BE49-F238E27FC236}">
                <a16:creationId xmlns:a16="http://schemas.microsoft.com/office/drawing/2014/main" id="{A5AC5CB3-B619-4DE9-BD52-37222EC5A888}"/>
              </a:ext>
            </a:extLst>
          </p:cNvPr>
          <p:cNvSpPr txBox="1"/>
          <p:nvPr/>
        </p:nvSpPr>
        <p:spPr>
          <a:xfrm>
            <a:off x="7528496" y="325633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4" name="TextBox 33">
            <a:extLst>
              <a:ext uri="{FF2B5EF4-FFF2-40B4-BE49-F238E27FC236}">
                <a16:creationId xmlns:a16="http://schemas.microsoft.com/office/drawing/2014/main" id="{0A6293F2-7C7E-467B-A5FC-D727021F7BB3}"/>
              </a:ext>
            </a:extLst>
          </p:cNvPr>
          <p:cNvSpPr txBox="1"/>
          <p:nvPr/>
        </p:nvSpPr>
        <p:spPr>
          <a:xfrm>
            <a:off x="7791322" y="3256333"/>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5" name="TextBox 34">
            <a:extLst>
              <a:ext uri="{FF2B5EF4-FFF2-40B4-BE49-F238E27FC236}">
                <a16:creationId xmlns:a16="http://schemas.microsoft.com/office/drawing/2014/main" id="{FA43F02A-6116-4F5D-BC43-E62FC011DD3F}"/>
              </a:ext>
            </a:extLst>
          </p:cNvPr>
          <p:cNvSpPr txBox="1"/>
          <p:nvPr/>
        </p:nvSpPr>
        <p:spPr>
          <a:xfrm>
            <a:off x="80541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6" name="TextBox 35">
            <a:extLst>
              <a:ext uri="{FF2B5EF4-FFF2-40B4-BE49-F238E27FC236}">
                <a16:creationId xmlns:a16="http://schemas.microsoft.com/office/drawing/2014/main" id="{6C620FCE-FE07-4BA3-82CE-AEE87FD9FCE2}"/>
              </a:ext>
            </a:extLst>
          </p:cNvPr>
          <p:cNvSpPr txBox="1"/>
          <p:nvPr/>
        </p:nvSpPr>
        <p:spPr>
          <a:xfrm>
            <a:off x="83169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7" name="TextBox 36">
            <a:extLst>
              <a:ext uri="{FF2B5EF4-FFF2-40B4-BE49-F238E27FC236}">
                <a16:creationId xmlns:a16="http://schemas.microsoft.com/office/drawing/2014/main" id="{34086414-847B-4E83-A620-97951B80C1A3}"/>
              </a:ext>
            </a:extLst>
          </p:cNvPr>
          <p:cNvSpPr txBox="1"/>
          <p:nvPr/>
        </p:nvSpPr>
        <p:spPr>
          <a:xfrm>
            <a:off x="85797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8" name="TextBox 37">
            <a:extLst>
              <a:ext uri="{FF2B5EF4-FFF2-40B4-BE49-F238E27FC236}">
                <a16:creationId xmlns:a16="http://schemas.microsoft.com/office/drawing/2014/main" id="{AF7B4BB5-EC6E-454B-8E19-D304EE571002}"/>
              </a:ext>
            </a:extLst>
          </p:cNvPr>
          <p:cNvSpPr txBox="1"/>
          <p:nvPr/>
        </p:nvSpPr>
        <p:spPr>
          <a:xfrm>
            <a:off x="8835322" y="3256594"/>
            <a:ext cx="2944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a:t>.</a:t>
            </a:r>
            <a:endParaRPr lang="en-US" sz="4400" dirty="0">
              <a:cs typeface="Calibri"/>
            </a:endParaRPr>
          </a:p>
        </p:txBody>
      </p:sp>
      <p:sp>
        <p:nvSpPr>
          <p:cNvPr id="39" name="Content Placeholder 2">
            <a:extLst>
              <a:ext uri="{FF2B5EF4-FFF2-40B4-BE49-F238E27FC236}">
                <a16:creationId xmlns:a16="http://schemas.microsoft.com/office/drawing/2014/main" id="{586614CB-CF7A-4CDE-858F-637669176B2A}"/>
              </a:ext>
            </a:extLst>
          </p:cNvPr>
          <p:cNvSpPr txBox="1">
            <a:spLocks/>
          </p:cNvSpPr>
          <p:nvPr/>
        </p:nvSpPr>
        <p:spPr>
          <a:xfrm>
            <a:off x="6853980" y="1541880"/>
            <a:ext cx="2463585" cy="3751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Step 1: submit request</a:t>
            </a:r>
          </a:p>
          <a:p>
            <a:pPr>
              <a:spcBef>
                <a:spcPts val="2000"/>
              </a:spcBef>
            </a:pPr>
            <a:endParaRPr lang="en-US" sz="1800" dirty="0">
              <a:cs typeface="Calibri"/>
            </a:endParaRPr>
          </a:p>
          <a:p>
            <a:pPr>
              <a:spcBef>
                <a:spcPts val="2000"/>
              </a:spcBef>
            </a:pPr>
            <a:endParaRPr lang="en-US" sz="1800" dirty="0">
              <a:cs typeface="Calibri"/>
            </a:endParaRPr>
          </a:p>
          <a:p>
            <a:pPr>
              <a:spcBef>
                <a:spcPts val="2000"/>
              </a:spcBef>
            </a:pPr>
            <a:endParaRPr lang="en-US" sz="1800" dirty="0">
              <a:cs typeface="Calibri"/>
            </a:endParaRPr>
          </a:p>
        </p:txBody>
      </p:sp>
      <p:sp>
        <p:nvSpPr>
          <p:cNvPr id="41" name="Marcador de fecha 3">
            <a:extLst>
              <a:ext uri="{FF2B5EF4-FFF2-40B4-BE49-F238E27FC236}">
                <a16:creationId xmlns:a16="http://schemas.microsoft.com/office/drawing/2014/main" id="{C0C5EC0C-D74C-4695-8B44-3D66068626D7}"/>
              </a:ext>
            </a:extLst>
          </p:cNvPr>
          <p:cNvSpPr>
            <a:spLocks noGrp="1"/>
          </p:cNvSpPr>
          <p:nvPr>
            <p:ph type="dt" sz="half" idx="10"/>
          </p:nvPr>
        </p:nvSpPr>
        <p:spPr>
          <a:xfrm>
            <a:off x="1981203" y="6407154"/>
            <a:ext cx="1010452" cy="365125"/>
          </a:xfrm>
        </p:spPr>
        <p:txBody>
          <a:bodyPr/>
          <a:lstStyle/>
          <a:p>
            <a:r>
              <a:rPr lang="de-DE" dirty="0"/>
              <a:t>07.05.2020</a:t>
            </a:r>
          </a:p>
        </p:txBody>
      </p:sp>
      <p:sp>
        <p:nvSpPr>
          <p:cNvPr id="40" name="Content Placeholder 2">
            <a:extLst>
              <a:ext uri="{FF2B5EF4-FFF2-40B4-BE49-F238E27FC236}">
                <a16:creationId xmlns:a16="http://schemas.microsoft.com/office/drawing/2014/main" id="{741A038F-BD37-4CC8-ADFF-E496CD527F77}"/>
              </a:ext>
            </a:extLst>
          </p:cNvPr>
          <p:cNvSpPr txBox="1">
            <a:spLocks/>
          </p:cNvSpPr>
          <p:nvPr/>
        </p:nvSpPr>
        <p:spPr>
          <a:xfrm>
            <a:off x="7145382" y="-62"/>
            <a:ext cx="5217679" cy="771105"/>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None/>
            </a:pPr>
            <a:r>
              <a:rPr lang="en-GB" dirty="0">
                <a:solidFill>
                  <a:srgbClr val="C00000"/>
                </a:solidFill>
              </a:rPr>
              <a:t>For more details on Polytope: </a:t>
            </a:r>
            <a:r>
              <a:rPr lang="en-GB" dirty="0"/>
              <a:t>EGU2020-15048</a:t>
            </a:r>
          </a:p>
          <a:p>
            <a:pPr indent="-270000">
              <a:buNone/>
            </a:pPr>
            <a:r>
              <a:rPr lang="en-GB" dirty="0"/>
              <a:t>Polytope: Serving ECMWFs Big Weather Data</a:t>
            </a:r>
          </a:p>
        </p:txBody>
      </p:sp>
    </p:spTree>
    <p:extLst>
      <p:ext uri="{BB962C8B-B14F-4D97-AF65-F5344CB8AC3E}">
        <p14:creationId xmlns:p14="http://schemas.microsoft.com/office/powerpoint/2010/main" val="30837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500"/>
                                  </p:stCondLst>
                                  <p:childTnLst>
                                    <p:set>
                                      <p:cBhvr>
                                        <p:cTn id="33" dur="1" fill="hold">
                                          <p:stCondLst>
                                            <p:cond delay="0"/>
                                          </p:stCondLst>
                                        </p:cTn>
                                        <p:tgtEl>
                                          <p:spTgt spid="33"/>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500"/>
                                  </p:stCondLst>
                                  <p:childTnLst>
                                    <p:set>
                                      <p:cBhvr>
                                        <p:cTn id="36" dur="1" fill="hold">
                                          <p:stCondLst>
                                            <p:cond delay="0"/>
                                          </p:stCondLst>
                                        </p:cTn>
                                        <p:tgtEl>
                                          <p:spTgt spid="34"/>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500"/>
                                  </p:stCondLst>
                                  <p:childTnLst>
                                    <p:set>
                                      <p:cBhvr>
                                        <p:cTn id="39" dur="1" fill="hold">
                                          <p:stCondLst>
                                            <p:cond delay="0"/>
                                          </p:stCondLst>
                                        </p:cTn>
                                        <p:tgtEl>
                                          <p:spTgt spid="35"/>
                                        </p:tgtEl>
                                        <p:attrNameLst>
                                          <p:attrName>style.visibility</p:attrName>
                                        </p:attrNameLst>
                                      </p:cBhvr>
                                      <p:to>
                                        <p:strVal val="visible"/>
                                      </p:to>
                                    </p:set>
                                  </p:childTnLst>
                                </p:cTn>
                              </p:par>
                            </p:childTnLst>
                          </p:cTn>
                        </p:par>
                        <p:par>
                          <p:cTn id="40" fill="hold">
                            <p:stCondLst>
                              <p:cond delay="1500"/>
                            </p:stCondLst>
                            <p:childTnLst>
                              <p:par>
                                <p:cTn id="41" presetID="1" presetClass="entr" presetSubtype="0" fill="hold" grpId="0" nodeType="afterEffect">
                                  <p:stCondLst>
                                    <p:cond delay="500"/>
                                  </p:stCondLst>
                                  <p:childTnLst>
                                    <p:set>
                                      <p:cBhvr>
                                        <p:cTn id="42" dur="1" fill="hold">
                                          <p:stCondLst>
                                            <p:cond delay="0"/>
                                          </p:stCondLst>
                                        </p:cTn>
                                        <p:tgtEl>
                                          <p:spTgt spid="36"/>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500"/>
                                  </p:stCondLst>
                                  <p:childTnLst>
                                    <p:set>
                                      <p:cBhvr>
                                        <p:cTn id="45" dur="1" fill="hold">
                                          <p:stCondLst>
                                            <p:cond delay="0"/>
                                          </p:stCondLst>
                                        </p:cTn>
                                        <p:tgtEl>
                                          <p:spTgt spid="37"/>
                                        </p:tgtEl>
                                        <p:attrNameLst>
                                          <p:attrName>style.visibility</p:attrName>
                                        </p:attrNameLst>
                                      </p:cBhvr>
                                      <p:to>
                                        <p:strVal val="visible"/>
                                      </p:to>
                                    </p:set>
                                  </p:childTnLst>
                                </p:cTn>
                              </p:par>
                            </p:childTnLst>
                          </p:cTn>
                        </p:par>
                        <p:par>
                          <p:cTn id="46" fill="hold">
                            <p:stCondLst>
                              <p:cond delay="2500"/>
                            </p:stCondLst>
                            <p:childTnLst>
                              <p:par>
                                <p:cTn id="47" presetID="1" presetClass="entr" presetSubtype="0" fill="hold" grpId="0" nodeType="afterEffect">
                                  <p:stCondLst>
                                    <p:cond delay="50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22" grpId="0" animBg="1"/>
      <p:bldP spid="22" grpId="1" animBg="1"/>
      <p:bldP spid="32" grpId="0"/>
      <p:bldP spid="33"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21</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8" name="TextBox 67">
            <a:extLst>
              <a:ext uri="{FF2B5EF4-FFF2-40B4-BE49-F238E27FC236}">
                <a16:creationId xmlns:a16="http://schemas.microsoft.com/office/drawing/2014/main" id="{070FAE4E-E2DB-4A32-96F4-C515CF538E2F}"/>
              </a:ext>
            </a:extLst>
          </p:cNvPr>
          <p:cNvSpPr txBox="1"/>
          <p:nvPr/>
        </p:nvSpPr>
        <p:spPr>
          <a:xfrm>
            <a:off x="571500" y="131806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pic>
        <p:nvPicPr>
          <p:cNvPr id="70" name="Picture 69">
            <a:extLst>
              <a:ext uri="{FF2B5EF4-FFF2-40B4-BE49-F238E27FC236}">
                <a16:creationId xmlns:a16="http://schemas.microsoft.com/office/drawing/2014/main" id="{88E901D5-96B3-4FE1-98B5-CC2B6032874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56349" y="2973618"/>
            <a:ext cx="1669928" cy="2055297"/>
          </a:xfrm>
          <a:prstGeom prst="rect">
            <a:avLst/>
          </a:prstGeom>
        </p:spPr>
      </p:pic>
      <p:grpSp>
        <p:nvGrpSpPr>
          <p:cNvPr id="71" name="Group 70">
            <a:extLst>
              <a:ext uri="{FF2B5EF4-FFF2-40B4-BE49-F238E27FC236}">
                <a16:creationId xmlns:a16="http://schemas.microsoft.com/office/drawing/2014/main" id="{DA67FAE2-F16A-4025-A119-50922F676528}"/>
              </a:ext>
            </a:extLst>
          </p:cNvPr>
          <p:cNvGrpSpPr/>
          <p:nvPr/>
        </p:nvGrpSpPr>
        <p:grpSpPr>
          <a:xfrm>
            <a:off x="4719706" y="2764990"/>
            <a:ext cx="1443695" cy="2174824"/>
            <a:chOff x="6689957" y="2923247"/>
            <a:chExt cx="762540" cy="1053547"/>
          </a:xfrm>
        </p:grpSpPr>
        <p:grpSp>
          <p:nvGrpSpPr>
            <p:cNvPr id="72" name="Group 71">
              <a:extLst>
                <a:ext uri="{FF2B5EF4-FFF2-40B4-BE49-F238E27FC236}">
                  <a16:creationId xmlns:a16="http://schemas.microsoft.com/office/drawing/2014/main" id="{8B0075CA-8512-4134-8B9A-BA4F4D33A153}"/>
                </a:ext>
              </a:extLst>
            </p:cNvPr>
            <p:cNvGrpSpPr/>
            <p:nvPr/>
          </p:nvGrpSpPr>
          <p:grpSpPr>
            <a:xfrm>
              <a:off x="6689957" y="3132020"/>
              <a:ext cx="762540" cy="844774"/>
              <a:chOff x="5803548" y="3132020"/>
              <a:chExt cx="762540" cy="844774"/>
            </a:xfrm>
          </p:grpSpPr>
          <p:pic>
            <p:nvPicPr>
              <p:cNvPr id="74" name="Picture 73">
                <a:extLst>
                  <a:ext uri="{FF2B5EF4-FFF2-40B4-BE49-F238E27FC236}">
                    <a16:creationId xmlns:a16="http://schemas.microsoft.com/office/drawing/2014/main" id="{3D3A01DC-C13C-4721-803E-FF27F91B01D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6236935" y="3492746"/>
                <a:ext cx="329153" cy="484048"/>
              </a:xfrm>
              <a:prstGeom prst="rect">
                <a:avLst/>
              </a:prstGeom>
            </p:spPr>
          </p:pic>
          <p:grpSp>
            <p:nvGrpSpPr>
              <p:cNvPr id="75" name="Group 74">
                <a:extLst>
                  <a:ext uri="{FF2B5EF4-FFF2-40B4-BE49-F238E27FC236}">
                    <a16:creationId xmlns:a16="http://schemas.microsoft.com/office/drawing/2014/main" id="{6760D6DE-3193-46B7-9AA3-1D23BB819B00}"/>
                  </a:ext>
                </a:extLst>
              </p:cNvPr>
              <p:cNvGrpSpPr/>
              <p:nvPr/>
            </p:nvGrpSpPr>
            <p:grpSpPr>
              <a:xfrm>
                <a:off x="5803548" y="3132020"/>
                <a:ext cx="634803" cy="516742"/>
                <a:chOff x="1104190" y="2957236"/>
                <a:chExt cx="3120431" cy="2694842"/>
              </a:xfrm>
            </p:grpSpPr>
            <p:pic>
              <p:nvPicPr>
                <p:cNvPr id="76" name="Graphic 75">
                  <a:extLst>
                    <a:ext uri="{FF2B5EF4-FFF2-40B4-BE49-F238E27FC236}">
                      <a16:creationId xmlns:a16="http://schemas.microsoft.com/office/drawing/2014/main" id="{9C60AFC6-99A8-41E1-864A-684E56E23C3F}"/>
                    </a:ext>
                  </a:extLst>
                </p:cNvPr>
                <p:cNvPicPr>
                  <a:picLocks noChangeAspect="1"/>
                </p:cNvPicPr>
                <p:nvPr/>
              </p:nvPicPr>
              <p:blipFill rotWithShape="1">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rcRect r="30809"/>
                <a:stretch/>
              </p:blipFill>
              <p:spPr>
                <a:xfrm>
                  <a:off x="1104190" y="2957236"/>
                  <a:ext cx="3120431" cy="2694842"/>
                </a:xfrm>
                <a:prstGeom prst="rect">
                  <a:avLst/>
                </a:prstGeom>
              </p:spPr>
            </p:pic>
            <p:pic>
              <p:nvPicPr>
                <p:cNvPr id="77" name="Picture 76">
                  <a:extLst>
                    <a:ext uri="{FF2B5EF4-FFF2-40B4-BE49-F238E27FC236}">
                      <a16:creationId xmlns:a16="http://schemas.microsoft.com/office/drawing/2014/main" id="{3EC2BB43-CAF7-4BCF-92D7-C895A8CD0D3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81155" y="3062770"/>
                  <a:ext cx="2989894" cy="1905184"/>
                </a:xfrm>
                <a:prstGeom prst="rect">
                  <a:avLst/>
                </a:prstGeom>
                <a:ln w="28575">
                  <a:noFill/>
                </a:ln>
              </p:spPr>
            </p:pic>
          </p:grpSp>
        </p:grpSp>
        <p:sp>
          <p:nvSpPr>
            <p:cNvPr id="73" name="TextBox 72">
              <a:extLst>
                <a:ext uri="{FF2B5EF4-FFF2-40B4-BE49-F238E27FC236}">
                  <a16:creationId xmlns:a16="http://schemas.microsoft.com/office/drawing/2014/main" id="{790318B0-1438-4E83-AF13-94BB9F76BEC0}"/>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78" name="TextBox 77">
            <a:extLst>
              <a:ext uri="{FF2B5EF4-FFF2-40B4-BE49-F238E27FC236}">
                <a16:creationId xmlns:a16="http://schemas.microsoft.com/office/drawing/2014/main" id="{266FB2A5-235C-4F02-AC31-81E2F46BBBFB}"/>
              </a:ext>
            </a:extLst>
          </p:cNvPr>
          <p:cNvSpPr txBox="1"/>
          <p:nvPr/>
        </p:nvSpPr>
        <p:spPr>
          <a:xfrm>
            <a:off x="10475375" y="2594839"/>
            <a:ext cx="1136286" cy="261609"/>
          </a:xfrm>
          <a:prstGeom prst="rect">
            <a:avLst/>
          </a:prstGeom>
          <a:noFill/>
        </p:spPr>
        <p:txBody>
          <a:bodyPr wrap="square" rtlCol="0">
            <a:spAutoFit/>
          </a:bodyPr>
          <a:lstStyle/>
          <a:p>
            <a:r>
              <a:rPr lang="en-GB" sz="1100" b="1" dirty="0"/>
              <a:t>Polytope Server</a:t>
            </a:r>
          </a:p>
        </p:txBody>
      </p:sp>
      <p:cxnSp>
        <p:nvCxnSpPr>
          <p:cNvPr id="79" name="Straight Arrow Connector 78">
            <a:extLst>
              <a:ext uri="{FF2B5EF4-FFF2-40B4-BE49-F238E27FC236}">
                <a16:creationId xmlns:a16="http://schemas.microsoft.com/office/drawing/2014/main" id="{BAA5D8A1-08FA-41F4-B4FD-E1CCDE1D25F4}"/>
              </a:ext>
            </a:extLst>
          </p:cNvPr>
          <p:cNvCxnSpPr>
            <a:cxnSpLocks/>
          </p:cNvCxnSpPr>
          <p:nvPr/>
        </p:nvCxnSpPr>
        <p:spPr>
          <a:xfrm flipV="1">
            <a:off x="6447885" y="3315020"/>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89940CA-EA58-4E98-8009-F8987FC36077}"/>
              </a:ext>
            </a:extLst>
          </p:cNvPr>
          <p:cNvSpPr txBox="1"/>
          <p:nvPr/>
        </p:nvSpPr>
        <p:spPr>
          <a:xfrm>
            <a:off x="6300419" y="2997227"/>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polytope </a:t>
            </a:r>
            <a:r>
              <a:rPr lang="en-US" sz="1400" b="1" dirty="0"/>
              <a:t>list</a:t>
            </a:r>
            <a:r>
              <a:rPr lang="en-US" sz="1400" dirty="0"/>
              <a:t> requests (</a:t>
            </a:r>
            <a:r>
              <a:rPr lang="en-US" sz="1400" dirty="0">
                <a:solidFill>
                  <a:srgbClr val="92D050"/>
                </a:solidFill>
              </a:rPr>
              <a:t>GET</a:t>
            </a:r>
            <a:r>
              <a:rPr lang="en-US" sz="1400" dirty="0"/>
              <a:t>)</a:t>
            </a:r>
            <a:endParaRPr lang="en-US" sz="1400" dirty="0">
              <a:cs typeface="Calibri"/>
            </a:endParaRPr>
          </a:p>
        </p:txBody>
      </p:sp>
      <p:cxnSp>
        <p:nvCxnSpPr>
          <p:cNvPr id="81" name="Straight Arrow Connector 80">
            <a:extLst>
              <a:ext uri="{FF2B5EF4-FFF2-40B4-BE49-F238E27FC236}">
                <a16:creationId xmlns:a16="http://schemas.microsoft.com/office/drawing/2014/main" id="{312F328A-0E6B-4C43-9229-4D2017EB1971}"/>
              </a:ext>
            </a:extLst>
          </p:cNvPr>
          <p:cNvCxnSpPr>
            <a:cxnSpLocks/>
          </p:cNvCxnSpPr>
          <p:nvPr/>
        </p:nvCxnSpPr>
        <p:spPr>
          <a:xfrm flipH="1">
            <a:off x="6468123" y="4131021"/>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FDAA7F7B-CE1A-457E-A55F-CFE6E7486F2F}"/>
              </a:ext>
            </a:extLst>
          </p:cNvPr>
          <p:cNvSpPr txBox="1"/>
          <p:nvPr/>
        </p:nvSpPr>
        <p:spPr>
          <a:xfrm>
            <a:off x="6287389"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Request IDs (</a:t>
            </a:r>
            <a:r>
              <a:rPr lang="en-US" sz="1400" dirty="0">
                <a:solidFill>
                  <a:srgbClr val="92D050"/>
                </a:solidFill>
              </a:rPr>
              <a:t>200 OK</a:t>
            </a:r>
            <a:r>
              <a:rPr lang="en-US" sz="1400" dirty="0"/>
              <a:t>)</a:t>
            </a:r>
            <a:endParaRPr lang="en-US" sz="1400" dirty="0">
              <a:cs typeface="Calibri" panose="020F0502020204030204"/>
            </a:endParaRPr>
          </a:p>
        </p:txBody>
      </p:sp>
      <p:sp>
        <p:nvSpPr>
          <p:cNvPr id="83" name="Content Placeholder 2">
            <a:extLst>
              <a:ext uri="{FF2B5EF4-FFF2-40B4-BE49-F238E27FC236}">
                <a16:creationId xmlns:a16="http://schemas.microsoft.com/office/drawing/2014/main" id="{834F3564-FCC5-41CD-B6AF-3C433787F148}"/>
              </a:ext>
            </a:extLst>
          </p:cNvPr>
          <p:cNvSpPr txBox="1">
            <a:spLocks/>
          </p:cNvSpPr>
          <p:nvPr/>
        </p:nvSpPr>
        <p:spPr>
          <a:xfrm>
            <a:off x="6814714" y="2018912"/>
            <a:ext cx="2924468" cy="4012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Optional step: list requests</a:t>
            </a:r>
            <a:endParaRPr lang="en-US" sz="1800" dirty="0">
              <a:cs typeface="Calibri"/>
            </a:endParaRPr>
          </a:p>
          <a:p>
            <a:pPr>
              <a:spcBef>
                <a:spcPts val="2000"/>
              </a:spcBef>
            </a:pPr>
            <a:endParaRPr lang="en-US" sz="1800" dirty="0">
              <a:cs typeface="Calibri"/>
            </a:endParaRPr>
          </a:p>
        </p:txBody>
      </p:sp>
      <p:sp>
        <p:nvSpPr>
          <p:cNvPr id="27" name="Content Placeholder 2">
            <a:extLst>
              <a:ext uri="{FF2B5EF4-FFF2-40B4-BE49-F238E27FC236}">
                <a16:creationId xmlns:a16="http://schemas.microsoft.com/office/drawing/2014/main" id="{303CBFEA-69D0-40D8-A0C9-49112C230540}"/>
              </a:ext>
            </a:extLst>
          </p:cNvPr>
          <p:cNvSpPr>
            <a:spLocks noGrp="1"/>
          </p:cNvSpPr>
          <p:nvPr>
            <p:ph idx="1"/>
          </p:nvPr>
        </p:nvSpPr>
        <p:spPr>
          <a:xfrm>
            <a:off x="653788" y="2425832"/>
            <a:ext cx="3875969" cy="3741767"/>
          </a:xfrm>
        </p:spPr>
        <p:txBody>
          <a:bodyPr vert="horz" lIns="91440" tIns="45720" rIns="91440" bIns="45720" rtlCol="0" anchor="t">
            <a:normAutofit fontScale="77500" lnSpcReduction="20000"/>
          </a:bodyPr>
          <a:lstStyle/>
          <a:p>
            <a:pPr>
              <a:spcBef>
                <a:spcPts val="2000"/>
              </a:spcBef>
              <a:buFont typeface="Arial" panose="020B0604020202020204" pitchFamily="34" charset="0"/>
              <a:buChar char="•"/>
            </a:pPr>
            <a:r>
              <a:rPr lang="en-US" sz="1800" dirty="0">
                <a:solidFill>
                  <a:schemeClr val="tx1"/>
                </a:solidFill>
                <a:cs typeface="Calibri"/>
              </a:rPr>
              <a:t>Polytope 0.5.0 now available: </a:t>
            </a:r>
            <a:r>
              <a:rPr lang="en-US" sz="1800" dirty="0">
                <a:solidFill>
                  <a:schemeClr val="tx1"/>
                </a:solidFill>
                <a:cs typeface="Calibri"/>
                <a:hlinkClick r:id="rId11"/>
              </a:rPr>
              <a:t>http://polytope.ecmwf.int</a:t>
            </a:r>
            <a:endParaRPr lang="en-US" sz="1800" dirty="0">
              <a:solidFill>
                <a:schemeClr val="tx1"/>
              </a:solidFill>
              <a:cs typeface="Calibri"/>
            </a:endParaRP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sp>
        <p:nvSpPr>
          <p:cNvPr id="26" name="Marcador de fecha 3">
            <a:extLst>
              <a:ext uri="{FF2B5EF4-FFF2-40B4-BE49-F238E27FC236}">
                <a16:creationId xmlns:a16="http://schemas.microsoft.com/office/drawing/2014/main" id="{DCFD23CE-6221-4446-8707-8C4923F41401}"/>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284155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par>
                                <p:cTn id="16" presetID="22" presetClass="entr" presetSubtype="2"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wipe(right)">
                                      <p:cBhvr>
                                        <p:cTn id="1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22</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8" name="TextBox 27">
            <a:extLst>
              <a:ext uri="{FF2B5EF4-FFF2-40B4-BE49-F238E27FC236}">
                <a16:creationId xmlns:a16="http://schemas.microsoft.com/office/drawing/2014/main" id="{FA0249AE-4AC5-4ADE-954E-1C154E8B9F87}"/>
              </a:ext>
            </a:extLst>
          </p:cNvPr>
          <p:cNvSpPr txBox="1"/>
          <p:nvPr/>
        </p:nvSpPr>
        <p:spPr>
          <a:xfrm>
            <a:off x="571500" y="131806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29" name="Content Placeholder 2">
            <a:extLst>
              <a:ext uri="{FF2B5EF4-FFF2-40B4-BE49-F238E27FC236}">
                <a16:creationId xmlns:a16="http://schemas.microsoft.com/office/drawing/2014/main" id="{4AFA2F28-BD3E-412D-9038-657D5DD88290}"/>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pic>
        <p:nvPicPr>
          <p:cNvPr id="30" name="Picture 29">
            <a:extLst>
              <a:ext uri="{FF2B5EF4-FFF2-40B4-BE49-F238E27FC236}">
                <a16:creationId xmlns:a16="http://schemas.microsoft.com/office/drawing/2014/main" id="{8A104147-65DF-4816-8AED-FA58A3520C2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56349" y="2973618"/>
            <a:ext cx="1669928" cy="2055297"/>
          </a:xfrm>
          <a:prstGeom prst="rect">
            <a:avLst/>
          </a:prstGeom>
        </p:spPr>
      </p:pic>
      <p:grpSp>
        <p:nvGrpSpPr>
          <p:cNvPr id="31" name="Group 30">
            <a:extLst>
              <a:ext uri="{FF2B5EF4-FFF2-40B4-BE49-F238E27FC236}">
                <a16:creationId xmlns:a16="http://schemas.microsoft.com/office/drawing/2014/main" id="{34667B49-43B0-4BC3-9736-FA0FAAA41205}"/>
              </a:ext>
            </a:extLst>
          </p:cNvPr>
          <p:cNvGrpSpPr/>
          <p:nvPr/>
        </p:nvGrpSpPr>
        <p:grpSpPr>
          <a:xfrm>
            <a:off x="4719706" y="2764990"/>
            <a:ext cx="1443695" cy="2174824"/>
            <a:chOff x="6689957" y="2923247"/>
            <a:chExt cx="762540" cy="1053547"/>
          </a:xfrm>
        </p:grpSpPr>
        <p:grpSp>
          <p:nvGrpSpPr>
            <p:cNvPr id="32" name="Group 31">
              <a:extLst>
                <a:ext uri="{FF2B5EF4-FFF2-40B4-BE49-F238E27FC236}">
                  <a16:creationId xmlns:a16="http://schemas.microsoft.com/office/drawing/2014/main" id="{3997955E-4A0F-420C-9EC7-5D991FB8C6CF}"/>
                </a:ext>
              </a:extLst>
            </p:cNvPr>
            <p:cNvGrpSpPr/>
            <p:nvPr/>
          </p:nvGrpSpPr>
          <p:grpSpPr>
            <a:xfrm>
              <a:off x="6689957" y="3132020"/>
              <a:ext cx="762540" cy="844774"/>
              <a:chOff x="5803548" y="3132020"/>
              <a:chExt cx="762540" cy="844774"/>
            </a:xfrm>
          </p:grpSpPr>
          <p:pic>
            <p:nvPicPr>
              <p:cNvPr id="34" name="Picture 33">
                <a:extLst>
                  <a:ext uri="{FF2B5EF4-FFF2-40B4-BE49-F238E27FC236}">
                    <a16:creationId xmlns:a16="http://schemas.microsoft.com/office/drawing/2014/main" id="{960BE7A9-F9C7-4E5A-B225-0207562629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6236935" y="3492746"/>
                <a:ext cx="329153" cy="484048"/>
              </a:xfrm>
              <a:prstGeom prst="rect">
                <a:avLst/>
              </a:prstGeom>
            </p:spPr>
          </p:pic>
          <p:grpSp>
            <p:nvGrpSpPr>
              <p:cNvPr id="35" name="Group 34">
                <a:extLst>
                  <a:ext uri="{FF2B5EF4-FFF2-40B4-BE49-F238E27FC236}">
                    <a16:creationId xmlns:a16="http://schemas.microsoft.com/office/drawing/2014/main" id="{19CA4933-0CDA-43AE-9300-2BF386301DB0}"/>
                  </a:ext>
                </a:extLst>
              </p:cNvPr>
              <p:cNvGrpSpPr/>
              <p:nvPr/>
            </p:nvGrpSpPr>
            <p:grpSpPr>
              <a:xfrm>
                <a:off x="5803548" y="3132020"/>
                <a:ext cx="634803" cy="516742"/>
                <a:chOff x="1104190" y="2957236"/>
                <a:chExt cx="3120431" cy="2694842"/>
              </a:xfrm>
            </p:grpSpPr>
            <p:pic>
              <p:nvPicPr>
                <p:cNvPr id="36" name="Graphic 35">
                  <a:extLst>
                    <a:ext uri="{FF2B5EF4-FFF2-40B4-BE49-F238E27FC236}">
                      <a16:creationId xmlns:a16="http://schemas.microsoft.com/office/drawing/2014/main" id="{C98E8EA4-3E99-4061-B767-07A9E6606FD4}"/>
                    </a:ext>
                  </a:extLst>
                </p:cNvPr>
                <p:cNvPicPr>
                  <a:picLocks noChangeAspect="1"/>
                </p:cNvPicPr>
                <p:nvPr/>
              </p:nvPicPr>
              <p:blipFill rotWithShape="1">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rcRect r="30809"/>
                <a:stretch/>
              </p:blipFill>
              <p:spPr>
                <a:xfrm>
                  <a:off x="1104190" y="2957236"/>
                  <a:ext cx="3120431" cy="2694842"/>
                </a:xfrm>
                <a:prstGeom prst="rect">
                  <a:avLst/>
                </a:prstGeom>
              </p:spPr>
            </p:pic>
            <p:pic>
              <p:nvPicPr>
                <p:cNvPr id="37" name="Picture 36">
                  <a:extLst>
                    <a:ext uri="{FF2B5EF4-FFF2-40B4-BE49-F238E27FC236}">
                      <a16:creationId xmlns:a16="http://schemas.microsoft.com/office/drawing/2014/main" id="{25D95F1D-72BA-49AC-AAF7-0E12F178909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81155" y="3062770"/>
                  <a:ext cx="2989894" cy="1905184"/>
                </a:xfrm>
                <a:prstGeom prst="rect">
                  <a:avLst/>
                </a:prstGeom>
                <a:ln w="28575">
                  <a:noFill/>
                </a:ln>
              </p:spPr>
            </p:pic>
          </p:grpSp>
        </p:grpSp>
        <p:sp>
          <p:nvSpPr>
            <p:cNvPr id="33" name="TextBox 32">
              <a:extLst>
                <a:ext uri="{FF2B5EF4-FFF2-40B4-BE49-F238E27FC236}">
                  <a16:creationId xmlns:a16="http://schemas.microsoft.com/office/drawing/2014/main" id="{9A199827-BFD4-4485-BE58-7BF54BC0D7C1}"/>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38" name="TextBox 37">
            <a:extLst>
              <a:ext uri="{FF2B5EF4-FFF2-40B4-BE49-F238E27FC236}">
                <a16:creationId xmlns:a16="http://schemas.microsoft.com/office/drawing/2014/main" id="{402707BA-EF21-49CE-A5C5-335BE58397AE}"/>
              </a:ext>
            </a:extLst>
          </p:cNvPr>
          <p:cNvSpPr txBox="1"/>
          <p:nvPr/>
        </p:nvSpPr>
        <p:spPr>
          <a:xfrm>
            <a:off x="10475375" y="2594839"/>
            <a:ext cx="1136286" cy="261609"/>
          </a:xfrm>
          <a:prstGeom prst="rect">
            <a:avLst/>
          </a:prstGeom>
          <a:noFill/>
        </p:spPr>
        <p:txBody>
          <a:bodyPr wrap="square" rtlCol="0">
            <a:spAutoFit/>
          </a:bodyPr>
          <a:lstStyle/>
          <a:p>
            <a:r>
              <a:rPr lang="en-GB" sz="1100" b="1" dirty="0"/>
              <a:t>Polytope Server</a:t>
            </a:r>
          </a:p>
        </p:txBody>
      </p:sp>
      <p:cxnSp>
        <p:nvCxnSpPr>
          <p:cNvPr id="39" name="Straight Arrow Connector 38">
            <a:extLst>
              <a:ext uri="{FF2B5EF4-FFF2-40B4-BE49-F238E27FC236}">
                <a16:creationId xmlns:a16="http://schemas.microsoft.com/office/drawing/2014/main" id="{A25EB577-F21E-422F-B423-D393C7DE39F4}"/>
              </a:ext>
            </a:extLst>
          </p:cNvPr>
          <p:cNvCxnSpPr>
            <a:cxnSpLocks/>
          </p:cNvCxnSpPr>
          <p:nvPr/>
        </p:nvCxnSpPr>
        <p:spPr>
          <a:xfrm flipV="1">
            <a:off x="6447885" y="3315020"/>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E00B1E5-7F19-414A-870D-29B5B8689CA1}"/>
              </a:ext>
            </a:extLst>
          </p:cNvPr>
          <p:cNvSpPr txBox="1"/>
          <p:nvPr/>
        </p:nvSpPr>
        <p:spPr>
          <a:xfrm>
            <a:off x="6300419" y="2997227"/>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Request ID (</a:t>
            </a:r>
            <a:r>
              <a:rPr lang="en-US" sz="1400" dirty="0">
                <a:solidFill>
                  <a:srgbClr val="92D050"/>
                </a:solidFill>
              </a:rPr>
              <a:t>GET</a:t>
            </a:r>
            <a:r>
              <a:rPr lang="en-US" sz="1400" dirty="0"/>
              <a:t>)</a:t>
            </a:r>
            <a:endParaRPr lang="en-US" sz="1400" dirty="0">
              <a:cs typeface="Calibri"/>
            </a:endParaRPr>
          </a:p>
        </p:txBody>
      </p:sp>
      <p:cxnSp>
        <p:nvCxnSpPr>
          <p:cNvPr id="41" name="Straight Arrow Connector 40">
            <a:extLst>
              <a:ext uri="{FF2B5EF4-FFF2-40B4-BE49-F238E27FC236}">
                <a16:creationId xmlns:a16="http://schemas.microsoft.com/office/drawing/2014/main" id="{6308DB86-3585-4A5E-A005-B648F4F07D04}"/>
              </a:ext>
            </a:extLst>
          </p:cNvPr>
          <p:cNvCxnSpPr>
            <a:cxnSpLocks/>
          </p:cNvCxnSpPr>
          <p:nvPr/>
        </p:nvCxnSpPr>
        <p:spPr>
          <a:xfrm flipH="1">
            <a:off x="6468123" y="4131021"/>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2C82A83-FA35-44B8-815E-7E13901CAE23}"/>
              </a:ext>
            </a:extLst>
          </p:cNvPr>
          <p:cNvSpPr txBox="1"/>
          <p:nvPr/>
        </p:nvSpPr>
        <p:spPr>
          <a:xfrm>
            <a:off x="6287389"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Not yet available (</a:t>
            </a:r>
            <a:r>
              <a:rPr lang="en-US" sz="1400" dirty="0">
                <a:solidFill>
                  <a:srgbClr val="92D050"/>
                </a:solidFill>
              </a:rPr>
              <a:t>200 OK</a:t>
            </a:r>
            <a:r>
              <a:rPr lang="en-US" sz="1400" dirty="0"/>
              <a:t>)</a:t>
            </a:r>
            <a:endParaRPr lang="en-US" dirty="0">
              <a:cs typeface="Calibri" panose="020F0502020204030204"/>
            </a:endParaRPr>
          </a:p>
        </p:txBody>
      </p:sp>
      <p:sp>
        <p:nvSpPr>
          <p:cNvPr id="43" name="TextBox 42">
            <a:extLst>
              <a:ext uri="{FF2B5EF4-FFF2-40B4-BE49-F238E27FC236}">
                <a16:creationId xmlns:a16="http://schemas.microsoft.com/office/drawing/2014/main" id="{6E0DD60A-B628-4A68-8819-915115560D95}"/>
              </a:ext>
            </a:extLst>
          </p:cNvPr>
          <p:cNvSpPr txBox="1"/>
          <p:nvPr/>
        </p:nvSpPr>
        <p:spPr>
          <a:xfrm>
            <a:off x="6267010"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Data (</a:t>
            </a:r>
            <a:r>
              <a:rPr lang="en-US" sz="1400" dirty="0">
                <a:solidFill>
                  <a:srgbClr val="92D050"/>
                </a:solidFill>
              </a:rPr>
              <a:t>200 OK</a:t>
            </a:r>
            <a:r>
              <a:rPr lang="en-US" sz="1400" dirty="0"/>
              <a:t>)</a:t>
            </a:r>
            <a:endParaRPr lang="en-US" dirty="0">
              <a:cs typeface="Calibri" panose="020F0502020204030204"/>
            </a:endParaRPr>
          </a:p>
        </p:txBody>
      </p:sp>
      <p:sp>
        <p:nvSpPr>
          <p:cNvPr id="44" name="Content Placeholder 2">
            <a:extLst>
              <a:ext uri="{FF2B5EF4-FFF2-40B4-BE49-F238E27FC236}">
                <a16:creationId xmlns:a16="http://schemas.microsoft.com/office/drawing/2014/main" id="{B08A153E-B240-4E23-B856-68B4A96AE8EB}"/>
              </a:ext>
            </a:extLst>
          </p:cNvPr>
          <p:cNvSpPr txBox="1">
            <a:spLocks/>
          </p:cNvSpPr>
          <p:nvPr/>
        </p:nvSpPr>
        <p:spPr>
          <a:xfrm>
            <a:off x="6911055" y="2049939"/>
            <a:ext cx="2463585" cy="3751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Step 2: poll for data</a:t>
            </a:r>
            <a:endParaRPr lang="en-US" sz="1800" dirty="0">
              <a:cs typeface="Calibri"/>
            </a:endParaRPr>
          </a:p>
          <a:p>
            <a:pPr>
              <a:spcBef>
                <a:spcPts val="2000"/>
              </a:spcBef>
            </a:pPr>
            <a:endParaRPr lang="en-US" sz="1800" dirty="0">
              <a:cs typeface="Calibri"/>
            </a:endParaRPr>
          </a:p>
        </p:txBody>
      </p:sp>
      <p:sp>
        <p:nvSpPr>
          <p:cNvPr id="47" name="Content Placeholder 2">
            <a:extLst>
              <a:ext uri="{FF2B5EF4-FFF2-40B4-BE49-F238E27FC236}">
                <a16:creationId xmlns:a16="http://schemas.microsoft.com/office/drawing/2014/main" id="{54FED5B1-ACC5-4E80-8CBB-59158CE293B0}"/>
              </a:ext>
            </a:extLst>
          </p:cNvPr>
          <p:cNvSpPr>
            <a:spLocks noGrp="1"/>
          </p:cNvSpPr>
          <p:nvPr>
            <p:ph idx="1"/>
          </p:nvPr>
        </p:nvSpPr>
        <p:spPr>
          <a:xfrm>
            <a:off x="653788" y="2425832"/>
            <a:ext cx="3875969" cy="3741767"/>
          </a:xfrm>
        </p:spPr>
        <p:txBody>
          <a:bodyPr vert="horz" lIns="91440" tIns="45720" rIns="91440" bIns="45720" rtlCol="0" anchor="t">
            <a:normAutofit fontScale="77500" lnSpcReduction="20000"/>
          </a:bodyPr>
          <a:lstStyle/>
          <a:p>
            <a:pPr>
              <a:spcBef>
                <a:spcPts val="2000"/>
              </a:spcBef>
              <a:buFont typeface="Arial" panose="020B0604020202020204" pitchFamily="34" charset="0"/>
              <a:buChar char="•"/>
            </a:pPr>
            <a:r>
              <a:rPr lang="en-US" sz="1800" dirty="0">
                <a:solidFill>
                  <a:schemeClr val="tx1"/>
                </a:solidFill>
                <a:cs typeface="Calibri"/>
              </a:rPr>
              <a:t>Polytope 0.5.0 now available: </a:t>
            </a:r>
            <a:r>
              <a:rPr lang="en-US" sz="1800" dirty="0">
                <a:solidFill>
                  <a:schemeClr val="tx1"/>
                </a:solidFill>
                <a:cs typeface="Calibri"/>
                <a:hlinkClick r:id="rId11"/>
              </a:rPr>
              <a:t>http://polytope.ecmwf.int</a:t>
            </a:r>
            <a:endParaRPr lang="en-US" sz="1800" dirty="0">
              <a:solidFill>
                <a:schemeClr val="tx1"/>
              </a:solidFill>
              <a:cs typeface="Calibri"/>
            </a:endParaRP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sp>
        <p:nvSpPr>
          <p:cNvPr id="27" name="Marcador de fecha 3">
            <a:extLst>
              <a:ext uri="{FF2B5EF4-FFF2-40B4-BE49-F238E27FC236}">
                <a16:creationId xmlns:a16="http://schemas.microsoft.com/office/drawing/2014/main" id="{2B0FA4AD-8F15-479B-97A3-33E1F5D19548}"/>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29189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right)">
                                      <p:cBhvr>
                                        <p:cTn id="13" dur="500"/>
                                        <p:tgtEl>
                                          <p:spTgt spid="4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righ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right)">
                                      <p:cBhvr>
                                        <p:cTn id="26" dur="10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10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right)">
                                      <p:cBhvr>
                                        <p:cTn id="36" dur="1000"/>
                                        <p:tgtEl>
                                          <p:spTgt spid="4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right)">
                                      <p:cBhvr>
                                        <p:cTn id="39" dur="1000"/>
                                        <p:tgtEl>
                                          <p:spTgt spid="43"/>
                                        </p:tgtEl>
                                      </p:cBhvr>
                                    </p:animEffect>
                                  </p:childTnLst>
                                </p:cTn>
                              </p:par>
                              <p:par>
                                <p:cTn id="40" presetID="1" presetClass="exit" presetSubtype="0" fill="hold" grpId="1" nodeType="withEffect">
                                  <p:stCondLst>
                                    <p:cond delay="0"/>
                                  </p:stCondLst>
                                  <p:childTnLst>
                                    <p:set>
                                      <p:cBhvr>
                                        <p:cTn id="41"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2" grpId="1"/>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23</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9" name="Content Placeholder 2">
            <a:extLst>
              <a:ext uri="{FF2B5EF4-FFF2-40B4-BE49-F238E27FC236}">
                <a16:creationId xmlns:a16="http://schemas.microsoft.com/office/drawing/2014/main" id="{4AFA2F28-BD3E-412D-9038-657D5DD88290}"/>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7" name="TextBox 46">
            <a:extLst>
              <a:ext uri="{FF2B5EF4-FFF2-40B4-BE49-F238E27FC236}">
                <a16:creationId xmlns:a16="http://schemas.microsoft.com/office/drawing/2014/main" id="{F2D965D1-C16A-4777-B4B6-AA4C054A0625}"/>
              </a:ext>
            </a:extLst>
          </p:cNvPr>
          <p:cNvSpPr txBox="1"/>
          <p:nvPr/>
        </p:nvSpPr>
        <p:spPr>
          <a:xfrm>
            <a:off x="571500" y="1318068"/>
            <a:ext cx="429128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Service designed for efficient provisioning of meteorological data to Cloud and HPC applications</a:t>
            </a:r>
          </a:p>
        </p:txBody>
      </p:sp>
      <p:sp>
        <p:nvSpPr>
          <p:cNvPr id="48" name="Content Placeholder 2">
            <a:extLst>
              <a:ext uri="{FF2B5EF4-FFF2-40B4-BE49-F238E27FC236}">
                <a16:creationId xmlns:a16="http://schemas.microsoft.com/office/drawing/2014/main" id="{2B4571A7-182E-4B73-BC0A-987ACEE71C7F}"/>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pic>
        <p:nvPicPr>
          <p:cNvPr id="49" name="Picture 48">
            <a:extLst>
              <a:ext uri="{FF2B5EF4-FFF2-40B4-BE49-F238E27FC236}">
                <a16:creationId xmlns:a16="http://schemas.microsoft.com/office/drawing/2014/main" id="{192973F9-580E-4CA9-92BC-3674E4E701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256349" y="2973618"/>
            <a:ext cx="1669928" cy="2055297"/>
          </a:xfrm>
          <a:prstGeom prst="rect">
            <a:avLst/>
          </a:prstGeom>
        </p:spPr>
      </p:pic>
      <p:grpSp>
        <p:nvGrpSpPr>
          <p:cNvPr id="50" name="Group 49">
            <a:extLst>
              <a:ext uri="{FF2B5EF4-FFF2-40B4-BE49-F238E27FC236}">
                <a16:creationId xmlns:a16="http://schemas.microsoft.com/office/drawing/2014/main" id="{423A1FBD-9BE7-48A5-8E93-B96DF9F250D8}"/>
              </a:ext>
            </a:extLst>
          </p:cNvPr>
          <p:cNvGrpSpPr/>
          <p:nvPr/>
        </p:nvGrpSpPr>
        <p:grpSpPr>
          <a:xfrm>
            <a:off x="4719706" y="2764990"/>
            <a:ext cx="1443695" cy="2174824"/>
            <a:chOff x="6689957" y="2923247"/>
            <a:chExt cx="762540" cy="1053547"/>
          </a:xfrm>
        </p:grpSpPr>
        <p:grpSp>
          <p:nvGrpSpPr>
            <p:cNvPr id="51" name="Group 50">
              <a:extLst>
                <a:ext uri="{FF2B5EF4-FFF2-40B4-BE49-F238E27FC236}">
                  <a16:creationId xmlns:a16="http://schemas.microsoft.com/office/drawing/2014/main" id="{3B9B6636-E333-49E2-8584-129C12B35574}"/>
                </a:ext>
              </a:extLst>
            </p:cNvPr>
            <p:cNvGrpSpPr/>
            <p:nvPr/>
          </p:nvGrpSpPr>
          <p:grpSpPr>
            <a:xfrm>
              <a:off x="6689957" y="3132020"/>
              <a:ext cx="762540" cy="844774"/>
              <a:chOff x="5803548" y="3132020"/>
              <a:chExt cx="762540" cy="844774"/>
            </a:xfrm>
          </p:grpSpPr>
          <p:pic>
            <p:nvPicPr>
              <p:cNvPr id="53" name="Picture 52">
                <a:extLst>
                  <a:ext uri="{FF2B5EF4-FFF2-40B4-BE49-F238E27FC236}">
                    <a16:creationId xmlns:a16="http://schemas.microsoft.com/office/drawing/2014/main" id="{57D8C7A0-C581-4673-852F-8D0BF357DD7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flipH="1">
                <a:off x="6236935" y="3492746"/>
                <a:ext cx="329153" cy="484048"/>
              </a:xfrm>
              <a:prstGeom prst="rect">
                <a:avLst/>
              </a:prstGeom>
            </p:spPr>
          </p:pic>
          <p:grpSp>
            <p:nvGrpSpPr>
              <p:cNvPr id="54" name="Group 53">
                <a:extLst>
                  <a:ext uri="{FF2B5EF4-FFF2-40B4-BE49-F238E27FC236}">
                    <a16:creationId xmlns:a16="http://schemas.microsoft.com/office/drawing/2014/main" id="{047939FF-460F-4577-852D-BF6D2240667B}"/>
                  </a:ext>
                </a:extLst>
              </p:cNvPr>
              <p:cNvGrpSpPr/>
              <p:nvPr/>
            </p:nvGrpSpPr>
            <p:grpSpPr>
              <a:xfrm>
                <a:off x="5803548" y="3132020"/>
                <a:ext cx="634803" cy="516742"/>
                <a:chOff x="1104190" y="2957236"/>
                <a:chExt cx="3120431" cy="2694842"/>
              </a:xfrm>
            </p:grpSpPr>
            <p:pic>
              <p:nvPicPr>
                <p:cNvPr id="55" name="Graphic 54">
                  <a:extLst>
                    <a:ext uri="{FF2B5EF4-FFF2-40B4-BE49-F238E27FC236}">
                      <a16:creationId xmlns:a16="http://schemas.microsoft.com/office/drawing/2014/main" id="{8CCE72B9-484F-41B8-8BB4-D73E069C53C8}"/>
                    </a:ext>
                  </a:extLst>
                </p:cNvPr>
                <p:cNvPicPr>
                  <a:picLocks noChangeAspect="1"/>
                </p:cNvPicPr>
                <p:nvPr/>
              </p:nvPicPr>
              <p:blipFill rotWithShape="1">
                <a:blip r:embed="rId6">
                  <a:extLst>
                    <a:ext uri="{96DAC541-7B7A-43D3-8B79-37D633B846F1}">
                      <asvg:svgBlip xmlns:asvg="http://schemas.microsoft.com/office/drawing/2016/SVG/main" r:embed="rId7"/>
                    </a:ext>
                    <a:ext uri="{837473B0-CC2E-450A-ABE3-18F120FF3D39}">
                      <a1611:picAttrSrcUrl xmlns:a1611="http://schemas.microsoft.com/office/drawing/2016/11/main" r:id="rId8"/>
                    </a:ext>
                  </a:extLst>
                </a:blip>
                <a:srcRect r="30809"/>
                <a:stretch/>
              </p:blipFill>
              <p:spPr>
                <a:xfrm>
                  <a:off x="1104190" y="2957236"/>
                  <a:ext cx="3120431" cy="2694842"/>
                </a:xfrm>
                <a:prstGeom prst="rect">
                  <a:avLst/>
                </a:prstGeom>
              </p:spPr>
            </p:pic>
            <p:pic>
              <p:nvPicPr>
                <p:cNvPr id="56" name="Picture 55">
                  <a:extLst>
                    <a:ext uri="{FF2B5EF4-FFF2-40B4-BE49-F238E27FC236}">
                      <a16:creationId xmlns:a16="http://schemas.microsoft.com/office/drawing/2014/main" id="{03B5747B-20A2-443A-BA51-31FDFF71835D}"/>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181155" y="3062770"/>
                  <a:ext cx="2989894" cy="1905184"/>
                </a:xfrm>
                <a:prstGeom prst="rect">
                  <a:avLst/>
                </a:prstGeom>
                <a:ln w="28575">
                  <a:noFill/>
                </a:ln>
              </p:spPr>
            </p:pic>
          </p:grpSp>
        </p:grpSp>
        <p:sp>
          <p:nvSpPr>
            <p:cNvPr id="52" name="TextBox 51">
              <a:extLst>
                <a:ext uri="{FF2B5EF4-FFF2-40B4-BE49-F238E27FC236}">
                  <a16:creationId xmlns:a16="http://schemas.microsoft.com/office/drawing/2014/main" id="{2F90F1B8-D843-4BCE-9683-E25BDD37EEC7}"/>
                </a:ext>
              </a:extLst>
            </p:cNvPr>
            <p:cNvSpPr txBox="1"/>
            <p:nvPr/>
          </p:nvSpPr>
          <p:spPr>
            <a:xfrm>
              <a:off x="6689958" y="2923247"/>
              <a:ext cx="703792" cy="126731"/>
            </a:xfrm>
            <a:prstGeom prst="rect">
              <a:avLst/>
            </a:prstGeom>
            <a:noFill/>
          </p:spPr>
          <p:txBody>
            <a:bodyPr wrap="square" rtlCol="0">
              <a:spAutoFit/>
            </a:bodyPr>
            <a:lstStyle/>
            <a:p>
              <a:r>
                <a:rPr lang="en-GB" sz="1100" b="1" dirty="0"/>
                <a:t>Polytope Client</a:t>
              </a:r>
            </a:p>
          </p:txBody>
        </p:sp>
      </p:grpSp>
      <p:sp>
        <p:nvSpPr>
          <p:cNvPr id="57" name="TextBox 56">
            <a:extLst>
              <a:ext uri="{FF2B5EF4-FFF2-40B4-BE49-F238E27FC236}">
                <a16:creationId xmlns:a16="http://schemas.microsoft.com/office/drawing/2014/main" id="{22EA50E8-EC25-4655-A85A-286C338A2360}"/>
              </a:ext>
            </a:extLst>
          </p:cNvPr>
          <p:cNvSpPr txBox="1"/>
          <p:nvPr/>
        </p:nvSpPr>
        <p:spPr>
          <a:xfrm>
            <a:off x="10475375" y="2594839"/>
            <a:ext cx="1136286" cy="261609"/>
          </a:xfrm>
          <a:prstGeom prst="rect">
            <a:avLst/>
          </a:prstGeom>
          <a:noFill/>
        </p:spPr>
        <p:txBody>
          <a:bodyPr wrap="square" rtlCol="0">
            <a:spAutoFit/>
          </a:bodyPr>
          <a:lstStyle/>
          <a:p>
            <a:r>
              <a:rPr lang="en-GB" sz="1100" b="1" dirty="0"/>
              <a:t>Polytope Server</a:t>
            </a:r>
          </a:p>
        </p:txBody>
      </p:sp>
      <p:cxnSp>
        <p:nvCxnSpPr>
          <p:cNvPr id="58" name="Straight Arrow Connector 57">
            <a:extLst>
              <a:ext uri="{FF2B5EF4-FFF2-40B4-BE49-F238E27FC236}">
                <a16:creationId xmlns:a16="http://schemas.microsoft.com/office/drawing/2014/main" id="{4DAB49BB-D7C1-409B-A9E0-453B0EFE2CB1}"/>
              </a:ext>
            </a:extLst>
          </p:cNvPr>
          <p:cNvCxnSpPr>
            <a:cxnSpLocks/>
          </p:cNvCxnSpPr>
          <p:nvPr/>
        </p:nvCxnSpPr>
        <p:spPr>
          <a:xfrm flipV="1">
            <a:off x="6447885" y="3315020"/>
            <a:ext cx="3637888" cy="1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DF5E7D7-C0A7-4B2A-91E9-025E7C935911}"/>
              </a:ext>
            </a:extLst>
          </p:cNvPr>
          <p:cNvSpPr txBox="1"/>
          <p:nvPr/>
        </p:nvSpPr>
        <p:spPr>
          <a:xfrm>
            <a:off x="6300419" y="2997227"/>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polytope </a:t>
            </a:r>
            <a:r>
              <a:rPr lang="en-US" sz="1400" b="1" dirty="0"/>
              <a:t>revoke</a:t>
            </a:r>
            <a:r>
              <a:rPr lang="en-US" sz="1400" dirty="0"/>
              <a:t> &lt;id&gt; (</a:t>
            </a:r>
            <a:r>
              <a:rPr lang="en-US" sz="1400" dirty="0">
                <a:solidFill>
                  <a:srgbClr val="92D050"/>
                </a:solidFill>
              </a:rPr>
              <a:t>DELETE</a:t>
            </a:r>
            <a:r>
              <a:rPr lang="en-US" sz="1400" dirty="0"/>
              <a:t>)</a:t>
            </a:r>
            <a:endParaRPr lang="en-US" sz="1400" dirty="0">
              <a:cs typeface="Calibri"/>
            </a:endParaRPr>
          </a:p>
        </p:txBody>
      </p:sp>
      <p:cxnSp>
        <p:nvCxnSpPr>
          <p:cNvPr id="60" name="Straight Arrow Connector 59">
            <a:extLst>
              <a:ext uri="{FF2B5EF4-FFF2-40B4-BE49-F238E27FC236}">
                <a16:creationId xmlns:a16="http://schemas.microsoft.com/office/drawing/2014/main" id="{5EB19C05-8864-488F-AECD-B63D04C85485}"/>
              </a:ext>
            </a:extLst>
          </p:cNvPr>
          <p:cNvCxnSpPr>
            <a:cxnSpLocks/>
          </p:cNvCxnSpPr>
          <p:nvPr/>
        </p:nvCxnSpPr>
        <p:spPr>
          <a:xfrm flipH="1">
            <a:off x="6468123" y="4131021"/>
            <a:ext cx="3617650" cy="110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5217B87-4886-4B65-AFC4-7922A6357B15}"/>
              </a:ext>
            </a:extLst>
          </p:cNvPr>
          <p:cNvSpPr txBox="1"/>
          <p:nvPr/>
        </p:nvSpPr>
        <p:spPr>
          <a:xfrm>
            <a:off x="6287389" y="3832382"/>
            <a:ext cx="378864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a:t>
            </a:r>
            <a:r>
              <a:rPr lang="en-US" sz="1400" dirty="0">
                <a:solidFill>
                  <a:srgbClr val="92D050"/>
                </a:solidFill>
              </a:rPr>
              <a:t>200 OK</a:t>
            </a:r>
            <a:r>
              <a:rPr lang="en-US" sz="1400" dirty="0"/>
              <a:t>)</a:t>
            </a:r>
            <a:endParaRPr lang="en-US" sz="1400" dirty="0">
              <a:cs typeface="Calibri" panose="020F0502020204030204"/>
            </a:endParaRPr>
          </a:p>
        </p:txBody>
      </p:sp>
      <p:sp>
        <p:nvSpPr>
          <p:cNvPr id="62" name="Content Placeholder 2">
            <a:extLst>
              <a:ext uri="{FF2B5EF4-FFF2-40B4-BE49-F238E27FC236}">
                <a16:creationId xmlns:a16="http://schemas.microsoft.com/office/drawing/2014/main" id="{62357857-5948-4C8A-B5AA-FBA9A90D54F6}"/>
              </a:ext>
            </a:extLst>
          </p:cNvPr>
          <p:cNvSpPr txBox="1">
            <a:spLocks/>
          </p:cNvSpPr>
          <p:nvPr/>
        </p:nvSpPr>
        <p:spPr>
          <a:xfrm>
            <a:off x="6627041" y="2067442"/>
            <a:ext cx="3279575" cy="59296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Font typeface="Arial" panose="020B0604020202020204" pitchFamily="34" charset="0"/>
              <a:buNone/>
            </a:pPr>
            <a:r>
              <a:rPr lang="en-US" sz="1800" dirty="0">
                <a:solidFill>
                  <a:schemeClr val="accent1"/>
                </a:solidFill>
              </a:rPr>
              <a:t>Step 3: delete completed request</a:t>
            </a:r>
            <a:endParaRPr lang="en-US" sz="1800" dirty="0">
              <a:solidFill>
                <a:schemeClr val="accent1"/>
              </a:solidFill>
              <a:cs typeface="Calibri"/>
            </a:endParaRPr>
          </a:p>
        </p:txBody>
      </p:sp>
      <p:sp>
        <p:nvSpPr>
          <p:cNvPr id="30" name="Content Placeholder 2">
            <a:extLst>
              <a:ext uri="{FF2B5EF4-FFF2-40B4-BE49-F238E27FC236}">
                <a16:creationId xmlns:a16="http://schemas.microsoft.com/office/drawing/2014/main" id="{5BBAB72C-F3FB-47C4-8ADD-44B702403F64}"/>
              </a:ext>
            </a:extLst>
          </p:cNvPr>
          <p:cNvSpPr>
            <a:spLocks noGrp="1"/>
          </p:cNvSpPr>
          <p:nvPr>
            <p:ph idx="1"/>
          </p:nvPr>
        </p:nvSpPr>
        <p:spPr>
          <a:xfrm>
            <a:off x="653788" y="2425832"/>
            <a:ext cx="3875969" cy="3741767"/>
          </a:xfrm>
        </p:spPr>
        <p:txBody>
          <a:bodyPr vert="horz" lIns="91440" tIns="45720" rIns="91440" bIns="45720" rtlCol="0" anchor="t">
            <a:normAutofit fontScale="77500" lnSpcReduction="20000"/>
          </a:bodyPr>
          <a:lstStyle/>
          <a:p>
            <a:pPr>
              <a:spcBef>
                <a:spcPts val="2000"/>
              </a:spcBef>
              <a:buFont typeface="Arial" panose="020B0604020202020204" pitchFamily="34" charset="0"/>
              <a:buChar char="•"/>
            </a:pPr>
            <a:r>
              <a:rPr lang="en-US" sz="1800" dirty="0">
                <a:solidFill>
                  <a:schemeClr val="tx1"/>
                </a:solidFill>
                <a:cs typeface="Calibri"/>
              </a:rPr>
              <a:t>Polytope 0.5.0 now available: </a:t>
            </a:r>
            <a:r>
              <a:rPr lang="en-US" sz="1800" dirty="0">
                <a:solidFill>
                  <a:schemeClr val="tx1"/>
                </a:solidFill>
                <a:cs typeface="Calibri"/>
                <a:hlinkClick r:id="rId11"/>
              </a:rPr>
              <a:t>http://polytope.ecmwf.int</a:t>
            </a:r>
            <a:endParaRPr lang="en-US" sz="1800" dirty="0">
              <a:solidFill>
                <a:schemeClr val="tx1"/>
              </a:solidFill>
              <a:cs typeface="Calibri"/>
            </a:endParaRPr>
          </a:p>
          <a:p>
            <a:pPr lvl="1">
              <a:spcBef>
                <a:spcPts val="2000"/>
              </a:spcBef>
              <a:buFont typeface="Arial" panose="020B0604020202020204" pitchFamily="34" charset="0"/>
              <a:buChar char="•"/>
            </a:pPr>
            <a:r>
              <a:rPr lang="en-US" sz="1800" dirty="0">
                <a:cs typeface="Calibri"/>
              </a:rPr>
              <a:t>Deployed internally at ECMWF</a:t>
            </a:r>
          </a:p>
          <a:p>
            <a:pPr lvl="1">
              <a:spcBef>
                <a:spcPts val="2000"/>
              </a:spcBef>
              <a:buFont typeface="Arial" panose="020B0604020202020204" pitchFamily="34" charset="0"/>
              <a:buChar char="•"/>
            </a:pPr>
            <a:r>
              <a:rPr lang="en-US" sz="1800" dirty="0">
                <a:cs typeface="Calibri"/>
              </a:rPr>
              <a:t>Accessible externally</a:t>
            </a:r>
          </a:p>
          <a:p>
            <a:pPr lvl="1">
              <a:spcBef>
                <a:spcPts val="2000"/>
              </a:spcBef>
              <a:buFont typeface="Arial" panose="020B0604020202020204" pitchFamily="34" charset="0"/>
              <a:buChar char="•"/>
            </a:pPr>
            <a:r>
              <a:rPr lang="en-US" sz="1800" dirty="0">
                <a:cs typeface="Calibri"/>
              </a:rPr>
              <a:t>Beta-tested via European Weather Cloud</a:t>
            </a:r>
          </a:p>
          <a:p>
            <a:pPr>
              <a:spcBef>
                <a:spcPts val="2000"/>
              </a:spcBef>
              <a:buFont typeface="Arial" panose="020B0604020202020204" pitchFamily="34" charset="0"/>
              <a:buChar char="•"/>
            </a:pPr>
            <a:r>
              <a:rPr lang="en-US" sz="1800" dirty="0">
                <a:solidFill>
                  <a:schemeClr val="tx1"/>
                </a:solidFill>
                <a:ea typeface="+mn-lt"/>
                <a:cs typeface="+mn-lt"/>
              </a:rPr>
              <a:t>Exposes a RESTful API</a:t>
            </a:r>
          </a:p>
          <a:p>
            <a:pPr>
              <a:spcBef>
                <a:spcPts val="2000"/>
              </a:spcBef>
              <a:buFont typeface="Arial" panose="020B0604020202020204" pitchFamily="34" charset="0"/>
              <a:buChar char="•"/>
            </a:pPr>
            <a:r>
              <a:rPr lang="en-US" sz="1800" dirty="0">
                <a:solidFill>
                  <a:schemeClr val="tx1"/>
                </a:solidFill>
                <a:cs typeface="Calibri"/>
              </a:rPr>
              <a:t>A CLI and python API aid the users interacting with the Polytope API</a:t>
            </a:r>
          </a:p>
          <a:p>
            <a:pPr>
              <a:spcBef>
                <a:spcPts val="2000"/>
              </a:spcBef>
              <a:buFont typeface="Arial" panose="020B0604020202020204" pitchFamily="34" charset="0"/>
              <a:buChar char="•"/>
            </a:pPr>
            <a:r>
              <a:rPr lang="en-US" sz="1800" dirty="0">
                <a:solidFill>
                  <a:schemeClr val="tx1"/>
                </a:solidFill>
                <a:cs typeface="Calibri"/>
              </a:rPr>
              <a:t>It interfaces MARS directly</a:t>
            </a:r>
          </a:p>
          <a:p>
            <a:pPr>
              <a:spcBef>
                <a:spcPts val="2000"/>
              </a:spcBef>
              <a:buFont typeface="Arial" panose="020B0604020202020204" pitchFamily="34" charset="0"/>
              <a:buChar char="•"/>
            </a:pPr>
            <a:r>
              <a:rPr lang="en-US" sz="1800" dirty="0">
                <a:solidFill>
                  <a:srgbClr val="C00000"/>
                </a:solidFill>
                <a:cs typeface="Calibri"/>
              </a:rPr>
              <a:t>Will implement hyper-cube data access</a:t>
            </a:r>
            <a:endParaRPr lang="en-US" sz="1800" dirty="0">
              <a:cs typeface="Calibri"/>
            </a:endParaRPr>
          </a:p>
          <a:p>
            <a:pPr>
              <a:spcBef>
                <a:spcPts val="2000"/>
              </a:spcBef>
            </a:pPr>
            <a:endParaRPr lang="en-US" sz="1800" dirty="0">
              <a:cs typeface="Calibri"/>
            </a:endParaRPr>
          </a:p>
        </p:txBody>
      </p:sp>
      <p:sp>
        <p:nvSpPr>
          <p:cNvPr id="28" name="Marcador de fecha 3">
            <a:extLst>
              <a:ext uri="{FF2B5EF4-FFF2-40B4-BE49-F238E27FC236}">
                <a16:creationId xmlns:a16="http://schemas.microsoft.com/office/drawing/2014/main" id="{9FED0C0A-4536-4F3F-B82B-76A3B076E789}"/>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53443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par>
                                <p:cTn id="8" presetID="22" presetClass="entr" presetSubtype="8"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right)">
                                      <p:cBhvr>
                                        <p:cTn id="15" dur="500"/>
                                        <p:tgtEl>
                                          <p:spTgt spid="61"/>
                                        </p:tgtEl>
                                      </p:cBhvr>
                                    </p:animEffect>
                                  </p:childTnLst>
                                </p:cTn>
                              </p:par>
                              <p:par>
                                <p:cTn id="16" presetID="22" presetClass="entr" presetSubtype="2" fill="hold"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wipe(right)">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5A047618-784E-504C-9596-64C42A38E0C6}" type="slidenum">
              <a:rPr lang="de-DE" smtClean="0"/>
              <a:t>24</a:t>
            </a:fld>
            <a:endParaRPr lang="de-DE"/>
          </a:p>
        </p:txBody>
      </p:sp>
      <p:sp>
        <p:nvSpPr>
          <p:cNvPr id="7" name="Symbol zastępczy stopki 4"/>
          <p:cNvSpPr>
            <a:spLocks noGrp="1"/>
          </p:cNvSpPr>
          <p:nvPr>
            <p:ph type="ftr" sz="quarter" idx="11"/>
          </p:nvPr>
        </p:nvSpPr>
        <p:spPr/>
        <p:txBody>
          <a:bodyPr/>
          <a:lstStyle/>
          <a:p>
            <a:r>
              <a:rPr lang="de-DE" dirty="0"/>
              <a:t>© </a:t>
            </a:r>
            <a:r>
              <a:rPr lang="de-DE" dirty="0" err="1"/>
              <a:t>HiDALGO</a:t>
            </a:r>
            <a:endParaRPr lang="de-DE" dirty="0"/>
          </a:p>
        </p:txBody>
      </p:sp>
      <p:sp>
        <p:nvSpPr>
          <p:cNvPr id="21" name="Content Placeholder 2">
            <a:extLst>
              <a:ext uri="{FF2B5EF4-FFF2-40B4-BE49-F238E27FC236}">
                <a16:creationId xmlns:a16="http://schemas.microsoft.com/office/drawing/2014/main" id="{64E785F6-88E6-4B09-816F-EB7CF62286A9}"/>
              </a:ext>
            </a:extLst>
          </p:cNvPr>
          <p:cNvSpPr txBox="1">
            <a:spLocks/>
          </p:cNvSpPr>
          <p:nvPr/>
        </p:nvSpPr>
        <p:spPr>
          <a:xfrm>
            <a:off x="4277749" y="1697516"/>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6" name="Content Placeholder 2">
            <a:extLst>
              <a:ext uri="{FF2B5EF4-FFF2-40B4-BE49-F238E27FC236}">
                <a16:creationId xmlns:a16="http://schemas.microsoft.com/office/drawing/2014/main" id="{480A6B7E-FB56-4DB9-936E-D474C40D8416}"/>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6" name="TextBox 65">
            <a:extLst>
              <a:ext uri="{FF2B5EF4-FFF2-40B4-BE49-F238E27FC236}">
                <a16:creationId xmlns:a16="http://schemas.microsoft.com/office/drawing/2014/main" id="{1558610C-E267-40F9-B49E-46800A5A57C8}"/>
              </a:ext>
            </a:extLst>
          </p:cNvPr>
          <p:cNvSpPr txBox="1"/>
          <p:nvPr/>
        </p:nvSpPr>
        <p:spPr>
          <a:xfrm>
            <a:off x="1275936" y="86720"/>
            <a:ext cx="112680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tx2"/>
                </a:solidFill>
              </a:rPr>
              <a:t>Cloud Data-as-a-Service: Polytope</a:t>
            </a:r>
          </a:p>
        </p:txBody>
      </p:sp>
      <p:sp>
        <p:nvSpPr>
          <p:cNvPr id="69" name="Content Placeholder 2">
            <a:extLst>
              <a:ext uri="{FF2B5EF4-FFF2-40B4-BE49-F238E27FC236}">
                <a16:creationId xmlns:a16="http://schemas.microsoft.com/office/drawing/2014/main" id="{BF6BEF26-F4B0-4574-9256-B8BD6473740D}"/>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29" name="Content Placeholder 2">
            <a:extLst>
              <a:ext uri="{FF2B5EF4-FFF2-40B4-BE49-F238E27FC236}">
                <a16:creationId xmlns:a16="http://schemas.microsoft.com/office/drawing/2014/main" id="{4AFA2F28-BD3E-412D-9038-657D5DD88290}"/>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48" name="Content Placeholder 2">
            <a:extLst>
              <a:ext uri="{FF2B5EF4-FFF2-40B4-BE49-F238E27FC236}">
                <a16:creationId xmlns:a16="http://schemas.microsoft.com/office/drawing/2014/main" id="{2B4571A7-182E-4B73-BC0A-987ACEE71C7F}"/>
              </a:ext>
            </a:extLst>
          </p:cNvPr>
          <p:cNvSpPr txBox="1">
            <a:spLocks/>
          </p:cNvSpPr>
          <p:nvPr/>
        </p:nvSpPr>
        <p:spPr>
          <a:xfrm>
            <a:off x="4305744" y="1730622"/>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65" name="Rectangle 64">
            <a:extLst>
              <a:ext uri="{FF2B5EF4-FFF2-40B4-BE49-F238E27FC236}">
                <a16:creationId xmlns:a16="http://schemas.microsoft.com/office/drawing/2014/main" id="{13C4A726-C29B-47B2-9CBC-E833F9EE1F65}"/>
              </a:ext>
            </a:extLst>
          </p:cNvPr>
          <p:cNvSpPr/>
          <p:nvPr/>
        </p:nvSpPr>
        <p:spPr>
          <a:xfrm>
            <a:off x="8206160" y="3185879"/>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cs typeface="Calibri"/>
            </a:endParaRPr>
          </a:p>
        </p:txBody>
      </p:sp>
      <p:sp>
        <p:nvSpPr>
          <p:cNvPr id="67" name="Rectangle 66">
            <a:extLst>
              <a:ext uri="{FF2B5EF4-FFF2-40B4-BE49-F238E27FC236}">
                <a16:creationId xmlns:a16="http://schemas.microsoft.com/office/drawing/2014/main" id="{A74261A5-9155-451E-B011-B7AE5B9C3ACE}"/>
              </a:ext>
            </a:extLst>
          </p:cNvPr>
          <p:cNvSpPr/>
          <p:nvPr/>
        </p:nvSpPr>
        <p:spPr>
          <a:xfrm>
            <a:off x="8122070" y="3285581"/>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cs typeface="Calibri"/>
            </a:endParaRPr>
          </a:p>
        </p:txBody>
      </p:sp>
      <p:sp>
        <p:nvSpPr>
          <p:cNvPr id="68" name="Rectangle 67">
            <a:extLst>
              <a:ext uri="{FF2B5EF4-FFF2-40B4-BE49-F238E27FC236}">
                <a16:creationId xmlns:a16="http://schemas.microsoft.com/office/drawing/2014/main" id="{1D365DFA-9FCD-461E-9923-2FB1537D3F40}"/>
              </a:ext>
            </a:extLst>
          </p:cNvPr>
          <p:cNvSpPr/>
          <p:nvPr/>
        </p:nvSpPr>
        <p:spPr>
          <a:xfrm>
            <a:off x="8042880" y="3385283"/>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cs typeface="Calibri"/>
            </a:endParaRPr>
          </a:p>
        </p:txBody>
      </p:sp>
      <p:sp>
        <p:nvSpPr>
          <p:cNvPr id="70" name="Rectangle 69">
            <a:extLst>
              <a:ext uri="{FF2B5EF4-FFF2-40B4-BE49-F238E27FC236}">
                <a16:creationId xmlns:a16="http://schemas.microsoft.com/office/drawing/2014/main" id="{2E0E7665-EC63-4636-9608-29DAB5D8B1FE}"/>
              </a:ext>
            </a:extLst>
          </p:cNvPr>
          <p:cNvSpPr/>
          <p:nvPr/>
        </p:nvSpPr>
        <p:spPr>
          <a:xfrm>
            <a:off x="1818312" y="2841050"/>
            <a:ext cx="1510704" cy="2881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p:txBody>
      </p:sp>
      <p:sp>
        <p:nvSpPr>
          <p:cNvPr id="71" name="Rectangle 70">
            <a:extLst>
              <a:ext uri="{FF2B5EF4-FFF2-40B4-BE49-F238E27FC236}">
                <a16:creationId xmlns:a16="http://schemas.microsoft.com/office/drawing/2014/main" id="{EE332754-19E2-4277-90A8-610FB98E017D}"/>
              </a:ext>
            </a:extLst>
          </p:cNvPr>
          <p:cNvSpPr/>
          <p:nvPr/>
        </p:nvSpPr>
        <p:spPr>
          <a:xfrm>
            <a:off x="1727323" y="2944201"/>
            <a:ext cx="1510704" cy="28813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endParaRPr lang="en-US" sz="1600" dirty="0">
              <a:solidFill>
                <a:schemeClr val="tx1"/>
              </a:solidFill>
              <a:cs typeface="Calibri"/>
            </a:endParaRPr>
          </a:p>
          <a:p>
            <a:pPr algn="ctr"/>
            <a:r>
              <a:rPr lang="en-US" sz="1600" dirty="0">
                <a:solidFill>
                  <a:schemeClr val="tx1"/>
                </a:solidFill>
                <a:cs typeface="Calibri"/>
              </a:rPr>
              <a:t>FRONTEND</a:t>
            </a:r>
          </a:p>
        </p:txBody>
      </p:sp>
      <p:sp>
        <p:nvSpPr>
          <p:cNvPr id="72" name="Content Placeholder 2">
            <a:extLst>
              <a:ext uri="{FF2B5EF4-FFF2-40B4-BE49-F238E27FC236}">
                <a16:creationId xmlns:a16="http://schemas.microsoft.com/office/drawing/2014/main" id="{DA17D986-9F95-44A9-A7A6-9F7C5A94B9DE}"/>
              </a:ext>
            </a:extLst>
          </p:cNvPr>
          <p:cNvSpPr txBox="1">
            <a:spLocks/>
          </p:cNvSpPr>
          <p:nvPr/>
        </p:nvSpPr>
        <p:spPr>
          <a:xfrm>
            <a:off x="4305744" y="1749528"/>
            <a:ext cx="3656790" cy="46427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0"/>
              </a:spcBef>
            </a:pPr>
            <a:endParaRPr lang="en-US" sz="1800" dirty="0">
              <a:cs typeface="Calibri"/>
            </a:endParaRPr>
          </a:p>
        </p:txBody>
      </p:sp>
      <p:sp>
        <p:nvSpPr>
          <p:cNvPr id="73" name="TextBox 72">
            <a:extLst>
              <a:ext uri="{FF2B5EF4-FFF2-40B4-BE49-F238E27FC236}">
                <a16:creationId xmlns:a16="http://schemas.microsoft.com/office/drawing/2014/main" id="{520ED316-BE59-4CAD-93EE-A6DE06D09D53}"/>
              </a:ext>
            </a:extLst>
          </p:cNvPr>
          <p:cNvSpPr txBox="1"/>
          <p:nvPr/>
        </p:nvSpPr>
        <p:spPr>
          <a:xfrm>
            <a:off x="96365" y="2974844"/>
            <a:ext cx="1491367" cy="317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request</a:t>
            </a:r>
            <a:r>
              <a:rPr lang="en-US" sz="1400" dirty="0"/>
              <a:t> (</a:t>
            </a:r>
            <a:r>
              <a:rPr lang="en-US" sz="1400" dirty="0">
                <a:solidFill>
                  <a:srgbClr val="92D050"/>
                </a:solidFill>
              </a:rPr>
              <a:t>POST</a:t>
            </a:r>
            <a:r>
              <a:rPr lang="en-US" sz="1400" dirty="0"/>
              <a:t>)</a:t>
            </a:r>
            <a:endParaRPr lang="en-US" sz="1400" dirty="0">
              <a:cs typeface="Calibri"/>
            </a:endParaRPr>
          </a:p>
        </p:txBody>
      </p:sp>
      <p:cxnSp>
        <p:nvCxnSpPr>
          <p:cNvPr id="74" name="Straight Arrow Connector 73">
            <a:extLst>
              <a:ext uri="{FF2B5EF4-FFF2-40B4-BE49-F238E27FC236}">
                <a16:creationId xmlns:a16="http://schemas.microsoft.com/office/drawing/2014/main" id="{F3078DA3-93FF-41B0-A9F1-96EF89AE37CA}"/>
              </a:ext>
            </a:extLst>
          </p:cNvPr>
          <p:cNvCxnSpPr>
            <a:cxnSpLocks/>
          </p:cNvCxnSpPr>
          <p:nvPr/>
        </p:nvCxnSpPr>
        <p:spPr>
          <a:xfrm flipH="1">
            <a:off x="100277" y="3676812"/>
            <a:ext cx="1449050" cy="15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95C5946-FFE7-43FE-AFF3-754A0AB403FA}"/>
              </a:ext>
            </a:extLst>
          </p:cNvPr>
          <p:cNvCxnSpPr/>
          <p:nvPr/>
        </p:nvCxnSpPr>
        <p:spPr>
          <a:xfrm flipV="1">
            <a:off x="96229" y="3299570"/>
            <a:ext cx="1502719" cy="65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48671154-2DBD-47BF-ADB8-D0915BFC7AFD}"/>
              </a:ext>
            </a:extLst>
          </p:cNvPr>
          <p:cNvSpPr/>
          <p:nvPr/>
        </p:nvSpPr>
        <p:spPr>
          <a:xfrm>
            <a:off x="1862026" y="3078788"/>
            <a:ext cx="1258921" cy="696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api/v1/requests</a:t>
            </a:r>
          </a:p>
        </p:txBody>
      </p:sp>
      <p:sp>
        <p:nvSpPr>
          <p:cNvPr id="77" name="Rectangle 76">
            <a:extLst>
              <a:ext uri="{FF2B5EF4-FFF2-40B4-BE49-F238E27FC236}">
                <a16:creationId xmlns:a16="http://schemas.microsoft.com/office/drawing/2014/main" id="{3E4EE11E-E48F-4582-B1F2-669F83735AC9}"/>
              </a:ext>
            </a:extLst>
          </p:cNvPr>
          <p:cNvSpPr/>
          <p:nvPr/>
        </p:nvSpPr>
        <p:spPr>
          <a:xfrm>
            <a:off x="1842976" y="3916988"/>
            <a:ext cx="1258921" cy="6969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api/v1/requests/&lt;request_id&gt;</a:t>
            </a:r>
          </a:p>
        </p:txBody>
      </p:sp>
      <p:sp>
        <p:nvSpPr>
          <p:cNvPr id="78" name="TextBox 77">
            <a:extLst>
              <a:ext uri="{FF2B5EF4-FFF2-40B4-BE49-F238E27FC236}">
                <a16:creationId xmlns:a16="http://schemas.microsoft.com/office/drawing/2014/main" id="{43F73DDD-E5D6-434A-AB78-76B2AC36DAB3}"/>
              </a:ext>
            </a:extLst>
          </p:cNvPr>
          <p:cNvSpPr txBox="1"/>
          <p:nvPr/>
        </p:nvSpPr>
        <p:spPr>
          <a:xfrm>
            <a:off x="42374" y="4361494"/>
            <a:ext cx="161043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Data</a:t>
            </a:r>
            <a:r>
              <a:rPr lang="en-US" sz="1400" dirty="0"/>
              <a:t> (</a:t>
            </a:r>
            <a:r>
              <a:rPr lang="en-US" sz="1400" dirty="0">
                <a:solidFill>
                  <a:srgbClr val="92D050"/>
                </a:solidFill>
              </a:rPr>
              <a:t>200 OK</a:t>
            </a:r>
            <a:r>
              <a:rPr lang="en-US" sz="1400" dirty="0"/>
              <a:t>)</a:t>
            </a:r>
            <a:endParaRPr lang="en-US" dirty="0">
              <a:cs typeface="Calibri" panose="020F0502020204030204"/>
            </a:endParaRPr>
          </a:p>
        </p:txBody>
      </p:sp>
      <p:sp>
        <p:nvSpPr>
          <p:cNvPr id="79" name="TextBox 78">
            <a:extLst>
              <a:ext uri="{FF2B5EF4-FFF2-40B4-BE49-F238E27FC236}">
                <a16:creationId xmlns:a16="http://schemas.microsoft.com/office/drawing/2014/main" id="{DC44DDA3-4DFE-43F4-8FE1-BE08807A0A0E}"/>
              </a:ext>
            </a:extLst>
          </p:cNvPr>
          <p:cNvSpPr txBox="1"/>
          <p:nvPr/>
        </p:nvSpPr>
        <p:spPr>
          <a:xfrm>
            <a:off x="155356" y="3949116"/>
            <a:ext cx="145090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 ID </a:t>
            </a:r>
            <a:r>
              <a:rPr lang="en-US" sz="1400" dirty="0"/>
              <a:t>(</a:t>
            </a:r>
            <a:r>
              <a:rPr lang="en-US" sz="1400" dirty="0">
                <a:solidFill>
                  <a:srgbClr val="92D050"/>
                </a:solidFill>
              </a:rPr>
              <a:t>GET</a:t>
            </a:r>
            <a:r>
              <a:rPr lang="en-US" sz="1400" dirty="0"/>
              <a:t>)</a:t>
            </a:r>
            <a:endParaRPr lang="en-US" sz="1400" dirty="0">
              <a:cs typeface="Calibri"/>
            </a:endParaRPr>
          </a:p>
        </p:txBody>
      </p:sp>
      <p:cxnSp>
        <p:nvCxnSpPr>
          <p:cNvPr id="80" name="Straight Arrow Connector 79">
            <a:extLst>
              <a:ext uri="{FF2B5EF4-FFF2-40B4-BE49-F238E27FC236}">
                <a16:creationId xmlns:a16="http://schemas.microsoft.com/office/drawing/2014/main" id="{A8A2FB2A-E921-443F-B351-AF000D0F86FA}"/>
              </a:ext>
            </a:extLst>
          </p:cNvPr>
          <p:cNvCxnSpPr>
            <a:cxnSpLocks/>
          </p:cNvCxnSpPr>
          <p:nvPr/>
        </p:nvCxnSpPr>
        <p:spPr>
          <a:xfrm flipH="1">
            <a:off x="146638" y="4669271"/>
            <a:ext cx="1449050" cy="15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118284F-2248-4DC8-9EBD-A589EA7971C0}"/>
              </a:ext>
            </a:extLst>
          </p:cNvPr>
          <p:cNvCxnSpPr>
            <a:cxnSpLocks/>
          </p:cNvCxnSpPr>
          <p:nvPr/>
        </p:nvCxnSpPr>
        <p:spPr>
          <a:xfrm flipV="1">
            <a:off x="171030" y="4296663"/>
            <a:ext cx="1502719" cy="65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2BA5E8BC-C891-4982-9FDA-7E0CD055B73F}"/>
              </a:ext>
            </a:extLst>
          </p:cNvPr>
          <p:cNvSpPr txBox="1"/>
          <p:nvPr/>
        </p:nvSpPr>
        <p:spPr>
          <a:xfrm rot="5400000">
            <a:off x="2289942" y="4781068"/>
            <a:ext cx="552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 . .</a:t>
            </a:r>
            <a:endParaRPr lang="en-US" sz="2400" dirty="0">
              <a:cs typeface="Calibri"/>
            </a:endParaRPr>
          </a:p>
        </p:txBody>
      </p:sp>
      <p:sp>
        <p:nvSpPr>
          <p:cNvPr id="83" name="Rectangle 82">
            <a:extLst>
              <a:ext uri="{FF2B5EF4-FFF2-40B4-BE49-F238E27FC236}">
                <a16:creationId xmlns:a16="http://schemas.microsoft.com/office/drawing/2014/main" id="{F6F24A24-0A83-4293-AD49-269B32C58AC1}"/>
              </a:ext>
            </a:extLst>
          </p:cNvPr>
          <p:cNvSpPr/>
          <p:nvPr/>
        </p:nvSpPr>
        <p:spPr>
          <a:xfrm>
            <a:off x="6223280" y="3186081"/>
            <a:ext cx="1373221" cy="305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lowchart: Magnetic Disk 83">
            <a:extLst>
              <a:ext uri="{FF2B5EF4-FFF2-40B4-BE49-F238E27FC236}">
                <a16:creationId xmlns:a16="http://schemas.microsoft.com/office/drawing/2014/main" id="{3680556A-1275-4BC8-8ECA-45E2E4BDA15B}"/>
              </a:ext>
            </a:extLst>
          </p:cNvPr>
          <p:cNvSpPr/>
          <p:nvPr/>
        </p:nvSpPr>
        <p:spPr>
          <a:xfrm>
            <a:off x="4065027" y="2777081"/>
            <a:ext cx="1400175" cy="54292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cs typeface="Calibri"/>
              </a:rPr>
              <a:t>request store</a:t>
            </a:r>
          </a:p>
        </p:txBody>
      </p:sp>
      <p:sp>
        <p:nvSpPr>
          <p:cNvPr id="85" name="Rectangle 84">
            <a:extLst>
              <a:ext uri="{FF2B5EF4-FFF2-40B4-BE49-F238E27FC236}">
                <a16:creationId xmlns:a16="http://schemas.microsoft.com/office/drawing/2014/main" id="{925B39D1-53D5-46D0-887E-6FCE313D2B9D}"/>
              </a:ext>
            </a:extLst>
          </p:cNvPr>
          <p:cNvSpPr/>
          <p:nvPr/>
        </p:nvSpPr>
        <p:spPr>
          <a:xfrm>
            <a:off x="10390347" y="3252527"/>
            <a:ext cx="1373221" cy="477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FDB</a:t>
            </a:r>
          </a:p>
        </p:txBody>
      </p:sp>
      <p:sp>
        <p:nvSpPr>
          <p:cNvPr id="86" name="Rectangle 85">
            <a:extLst>
              <a:ext uri="{FF2B5EF4-FFF2-40B4-BE49-F238E27FC236}">
                <a16:creationId xmlns:a16="http://schemas.microsoft.com/office/drawing/2014/main" id="{C03414F8-38FF-4D11-BE14-9B587AF3C850}"/>
              </a:ext>
            </a:extLst>
          </p:cNvPr>
          <p:cNvSpPr/>
          <p:nvPr/>
        </p:nvSpPr>
        <p:spPr>
          <a:xfrm>
            <a:off x="10398162" y="3797405"/>
            <a:ext cx="1373221" cy="477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cs typeface="Calibri"/>
              </a:rPr>
              <a:t>MARS</a:t>
            </a:r>
          </a:p>
        </p:txBody>
      </p:sp>
      <p:sp>
        <p:nvSpPr>
          <p:cNvPr id="87" name="Rectangle 86">
            <a:extLst>
              <a:ext uri="{FF2B5EF4-FFF2-40B4-BE49-F238E27FC236}">
                <a16:creationId xmlns:a16="http://schemas.microsoft.com/office/drawing/2014/main" id="{5F21DBB1-367F-4387-A581-6E0DFA91142A}"/>
              </a:ext>
            </a:extLst>
          </p:cNvPr>
          <p:cNvSpPr/>
          <p:nvPr/>
        </p:nvSpPr>
        <p:spPr>
          <a:xfrm>
            <a:off x="10398162" y="4340330"/>
            <a:ext cx="1373221" cy="4778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OTHER SOURCE</a:t>
            </a:r>
          </a:p>
        </p:txBody>
      </p:sp>
      <p:sp>
        <p:nvSpPr>
          <p:cNvPr id="88" name="Rectangle 87">
            <a:extLst>
              <a:ext uri="{FF2B5EF4-FFF2-40B4-BE49-F238E27FC236}">
                <a16:creationId xmlns:a16="http://schemas.microsoft.com/office/drawing/2014/main" id="{04CF854F-A59B-4917-8CE4-0194DADC6DE9}"/>
              </a:ext>
            </a:extLst>
          </p:cNvPr>
          <p:cNvSpPr/>
          <p:nvPr/>
        </p:nvSpPr>
        <p:spPr>
          <a:xfrm>
            <a:off x="10287917" y="3157888"/>
            <a:ext cx="1590675" cy="1771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gnetic Disk 88">
            <a:extLst>
              <a:ext uri="{FF2B5EF4-FFF2-40B4-BE49-F238E27FC236}">
                <a16:creationId xmlns:a16="http://schemas.microsoft.com/office/drawing/2014/main" id="{F28FAD7F-2549-45A3-96F4-3D507E8D07F6}"/>
              </a:ext>
            </a:extLst>
          </p:cNvPr>
          <p:cNvSpPr/>
          <p:nvPr/>
        </p:nvSpPr>
        <p:spPr>
          <a:xfrm>
            <a:off x="5747608" y="4748973"/>
            <a:ext cx="1743075" cy="12096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cs typeface="Calibri"/>
              </a:rPr>
              <a:t>data staging</a:t>
            </a:r>
          </a:p>
        </p:txBody>
      </p:sp>
      <p:sp>
        <p:nvSpPr>
          <p:cNvPr id="90" name="Arrow: Curved Left 89">
            <a:extLst>
              <a:ext uri="{FF2B5EF4-FFF2-40B4-BE49-F238E27FC236}">
                <a16:creationId xmlns:a16="http://schemas.microsoft.com/office/drawing/2014/main" id="{B3C7C4D6-DFE0-409A-A5CA-A431CDD39B83}"/>
              </a:ext>
            </a:extLst>
          </p:cNvPr>
          <p:cNvSpPr/>
          <p:nvPr/>
        </p:nvSpPr>
        <p:spPr>
          <a:xfrm>
            <a:off x="11877226" y="3568985"/>
            <a:ext cx="219075" cy="4095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Arrow: Curved Left 90">
            <a:extLst>
              <a:ext uri="{FF2B5EF4-FFF2-40B4-BE49-F238E27FC236}">
                <a16:creationId xmlns:a16="http://schemas.microsoft.com/office/drawing/2014/main" id="{04AC0F8E-0C5F-4C1A-9A6E-DFD365AA273F}"/>
              </a:ext>
            </a:extLst>
          </p:cNvPr>
          <p:cNvSpPr/>
          <p:nvPr/>
        </p:nvSpPr>
        <p:spPr>
          <a:xfrm>
            <a:off x="11881988" y="4130960"/>
            <a:ext cx="219075" cy="4095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Rectangle 91">
            <a:extLst>
              <a:ext uri="{FF2B5EF4-FFF2-40B4-BE49-F238E27FC236}">
                <a16:creationId xmlns:a16="http://schemas.microsoft.com/office/drawing/2014/main" id="{206B24F9-A289-4508-9806-CBE5E9EC6B35}"/>
              </a:ext>
            </a:extLst>
          </p:cNvPr>
          <p:cNvSpPr/>
          <p:nvPr/>
        </p:nvSpPr>
        <p:spPr>
          <a:xfrm>
            <a:off x="7980420" y="3457948"/>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worker</a:t>
            </a:r>
          </a:p>
        </p:txBody>
      </p:sp>
      <p:sp>
        <p:nvSpPr>
          <p:cNvPr id="93" name="TextBox 92">
            <a:extLst>
              <a:ext uri="{FF2B5EF4-FFF2-40B4-BE49-F238E27FC236}">
                <a16:creationId xmlns:a16="http://schemas.microsoft.com/office/drawing/2014/main" id="{80A42888-CE76-406D-9786-9A9BBA9033F4}"/>
              </a:ext>
            </a:extLst>
          </p:cNvPr>
          <p:cNvSpPr txBox="1"/>
          <p:nvPr/>
        </p:nvSpPr>
        <p:spPr>
          <a:xfrm>
            <a:off x="8323651" y="2800293"/>
            <a:ext cx="13699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Worker Pool</a:t>
            </a:r>
          </a:p>
        </p:txBody>
      </p:sp>
      <p:sp>
        <p:nvSpPr>
          <p:cNvPr id="94" name="TextBox 93">
            <a:extLst>
              <a:ext uri="{FF2B5EF4-FFF2-40B4-BE49-F238E27FC236}">
                <a16:creationId xmlns:a16="http://schemas.microsoft.com/office/drawing/2014/main" id="{1E9FA930-4AC8-4EAC-8E02-45BDBA4DCFB3}"/>
              </a:ext>
            </a:extLst>
          </p:cNvPr>
          <p:cNvSpPr txBox="1"/>
          <p:nvPr/>
        </p:nvSpPr>
        <p:spPr>
          <a:xfrm>
            <a:off x="10398162" y="2761564"/>
            <a:ext cx="14621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Data Sources</a:t>
            </a:r>
          </a:p>
        </p:txBody>
      </p:sp>
      <p:sp>
        <p:nvSpPr>
          <p:cNvPr id="95" name="Content Placeholder 2">
            <a:extLst>
              <a:ext uri="{FF2B5EF4-FFF2-40B4-BE49-F238E27FC236}">
                <a16:creationId xmlns:a16="http://schemas.microsoft.com/office/drawing/2014/main" id="{50451C34-F5BD-4131-A59D-126EA1CA60B4}"/>
              </a:ext>
            </a:extLst>
          </p:cNvPr>
          <p:cNvSpPr txBox="1">
            <a:spLocks/>
          </p:cNvSpPr>
          <p:nvPr/>
        </p:nvSpPr>
        <p:spPr>
          <a:xfrm>
            <a:off x="511029" y="1372449"/>
            <a:ext cx="11038820" cy="667862"/>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00"/>
              </a:spcBef>
              <a:buNone/>
            </a:pPr>
            <a:r>
              <a:rPr lang="en-US" sz="8000" dirty="0">
                <a:cs typeface="Calibri"/>
              </a:rPr>
              <a:t>The system has been developed as a set of independent services for </a:t>
            </a:r>
            <a:r>
              <a:rPr lang="en-US" sz="8000" dirty="0">
                <a:solidFill>
                  <a:srgbClr val="C00000"/>
                </a:solidFill>
                <a:cs typeface="Calibri"/>
              </a:rPr>
              <a:t>scalability</a:t>
            </a:r>
            <a:r>
              <a:rPr lang="en-US" sz="8000" dirty="0">
                <a:cs typeface="Calibri"/>
              </a:rPr>
              <a:t> (elastic architecture, </a:t>
            </a:r>
            <a:r>
              <a:rPr lang="en-US" sz="8000" dirty="0" err="1">
                <a:cs typeface="Calibri"/>
              </a:rPr>
              <a:t>muti</a:t>
            </a:r>
            <a:r>
              <a:rPr lang="en-US" sz="8000" dirty="0">
                <a:cs typeface="Calibri"/>
              </a:rPr>
              <a:t> frontend, workers, etc.), </a:t>
            </a:r>
            <a:r>
              <a:rPr lang="en-US" sz="8000" dirty="0">
                <a:solidFill>
                  <a:srgbClr val="C00000"/>
                </a:solidFill>
                <a:cs typeface="Calibri"/>
              </a:rPr>
              <a:t>ease of deployment </a:t>
            </a:r>
            <a:r>
              <a:rPr lang="en-US" sz="8000" dirty="0">
                <a:cs typeface="Calibri"/>
              </a:rPr>
              <a:t>(Kubernetes support), with a </a:t>
            </a:r>
            <a:r>
              <a:rPr lang="en-US" sz="8000" dirty="0">
                <a:solidFill>
                  <a:srgbClr val="C00000"/>
                </a:solidFill>
                <a:cs typeface="Calibri"/>
              </a:rPr>
              <a:t>shallow software stack</a:t>
            </a:r>
            <a:r>
              <a:rPr lang="en-US" sz="8000" dirty="0">
                <a:cs typeface="Calibri"/>
              </a:rPr>
              <a:t>.</a:t>
            </a:r>
          </a:p>
          <a:p>
            <a:endParaRPr lang="en-US" sz="1800" dirty="0">
              <a:cs typeface="Calibri"/>
            </a:endParaRPr>
          </a:p>
        </p:txBody>
      </p:sp>
      <p:sp>
        <p:nvSpPr>
          <p:cNvPr id="96" name="TextBox 95">
            <a:extLst>
              <a:ext uri="{FF2B5EF4-FFF2-40B4-BE49-F238E27FC236}">
                <a16:creationId xmlns:a16="http://schemas.microsoft.com/office/drawing/2014/main" id="{A8684664-1699-470F-BBD4-7123E64AEE53}"/>
              </a:ext>
            </a:extLst>
          </p:cNvPr>
          <p:cNvSpPr txBox="1"/>
          <p:nvPr/>
        </p:nvSpPr>
        <p:spPr>
          <a:xfrm>
            <a:off x="6433726" y="2822262"/>
            <a:ext cx="8194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Queue</a:t>
            </a:r>
          </a:p>
        </p:txBody>
      </p:sp>
      <p:sp>
        <p:nvSpPr>
          <p:cNvPr id="97" name="TextBox 96">
            <a:extLst>
              <a:ext uri="{FF2B5EF4-FFF2-40B4-BE49-F238E27FC236}">
                <a16:creationId xmlns:a16="http://schemas.microsoft.com/office/drawing/2014/main" id="{E92BA518-E5D3-42D5-9E89-98BF22BFF1E1}"/>
              </a:ext>
            </a:extLst>
          </p:cNvPr>
          <p:cNvSpPr txBox="1"/>
          <p:nvPr/>
        </p:nvSpPr>
        <p:spPr>
          <a:xfrm>
            <a:off x="6209620" y="3200020"/>
            <a:ext cx="1504723"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C00000"/>
                </a:solidFill>
              </a:rPr>
              <a:t>||||</a:t>
            </a:r>
            <a:r>
              <a:rPr lang="en-US" sz="1100" dirty="0">
                <a:solidFill>
                  <a:schemeClr val="accent2"/>
                </a:solidFill>
              </a:rPr>
              <a:t>||||</a:t>
            </a:r>
            <a:r>
              <a:rPr lang="en-US" sz="1100" dirty="0">
                <a:solidFill>
                  <a:schemeClr val="accent1"/>
                </a:solidFill>
              </a:rPr>
              <a:t>|||||</a:t>
            </a:r>
            <a:r>
              <a:rPr lang="en-US" sz="1100" dirty="0">
                <a:solidFill>
                  <a:schemeClr val="accent6"/>
                </a:solidFill>
              </a:rPr>
              <a:t>||||||</a:t>
            </a:r>
          </a:p>
        </p:txBody>
      </p:sp>
      <p:sp>
        <p:nvSpPr>
          <p:cNvPr id="98" name="TextBox 97">
            <a:extLst>
              <a:ext uri="{FF2B5EF4-FFF2-40B4-BE49-F238E27FC236}">
                <a16:creationId xmlns:a16="http://schemas.microsoft.com/office/drawing/2014/main" id="{AA48B5CC-0169-43ED-919E-9FA1E814C318}"/>
              </a:ext>
            </a:extLst>
          </p:cNvPr>
          <p:cNvSpPr txBox="1"/>
          <p:nvPr/>
        </p:nvSpPr>
        <p:spPr>
          <a:xfrm>
            <a:off x="1666744" y="2519881"/>
            <a:ext cx="17917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t>polytope.ecmwf.int</a:t>
            </a:r>
            <a:endParaRPr lang="en-US" sz="1600" dirty="0">
              <a:cs typeface="Calibri"/>
            </a:endParaRPr>
          </a:p>
        </p:txBody>
      </p:sp>
      <p:sp>
        <p:nvSpPr>
          <p:cNvPr id="99" name="Rectangle 98">
            <a:extLst>
              <a:ext uri="{FF2B5EF4-FFF2-40B4-BE49-F238E27FC236}">
                <a16:creationId xmlns:a16="http://schemas.microsoft.com/office/drawing/2014/main" id="{2EDB09E9-1D0F-4B18-A471-4C0DFA811841}"/>
              </a:ext>
            </a:extLst>
          </p:cNvPr>
          <p:cNvSpPr/>
          <p:nvPr/>
        </p:nvSpPr>
        <p:spPr>
          <a:xfrm>
            <a:off x="4074542" y="3834711"/>
            <a:ext cx="1373221" cy="4778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cs typeface="Calibri"/>
              </a:rPr>
              <a:t>broker</a:t>
            </a:r>
          </a:p>
        </p:txBody>
      </p:sp>
      <p:cxnSp>
        <p:nvCxnSpPr>
          <p:cNvPr id="100" name="Connector: Elbow 99">
            <a:extLst>
              <a:ext uri="{FF2B5EF4-FFF2-40B4-BE49-F238E27FC236}">
                <a16:creationId xmlns:a16="http://schemas.microsoft.com/office/drawing/2014/main" id="{B21AD162-3447-4CD1-A21D-39402C87D8F7}"/>
              </a:ext>
            </a:extLst>
          </p:cNvPr>
          <p:cNvCxnSpPr>
            <a:cxnSpLocks/>
            <a:stCxn id="99" idx="3"/>
            <a:endCxn id="97" idx="1"/>
          </p:cNvCxnSpPr>
          <p:nvPr/>
        </p:nvCxnSpPr>
        <p:spPr>
          <a:xfrm flipV="1">
            <a:off x="5447763" y="3330825"/>
            <a:ext cx="761857" cy="742822"/>
          </a:xfrm>
          <a:prstGeom prst="bentConnector3">
            <a:avLst>
              <a:gd name="adj1" fmla="val 50000"/>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6F3E7D06-8280-49DF-A98C-AD8268483880}"/>
              </a:ext>
            </a:extLst>
          </p:cNvPr>
          <p:cNvCxnSpPr>
            <a:stCxn id="84" idx="3"/>
            <a:endCxn id="99" idx="0"/>
          </p:cNvCxnSpPr>
          <p:nvPr/>
        </p:nvCxnSpPr>
        <p:spPr>
          <a:xfrm flipH="1">
            <a:off x="4761153" y="3320006"/>
            <a:ext cx="3962" cy="51470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a:extLst>
              <a:ext uri="{FF2B5EF4-FFF2-40B4-BE49-F238E27FC236}">
                <a16:creationId xmlns:a16="http://schemas.microsoft.com/office/drawing/2014/main" id="{04F32FC5-E194-4677-BF61-60AC8D93F457}"/>
              </a:ext>
            </a:extLst>
          </p:cNvPr>
          <p:cNvCxnSpPr>
            <a:cxnSpLocks/>
            <a:stCxn id="83" idx="2"/>
            <a:endCxn id="92" idx="1"/>
          </p:cNvCxnSpPr>
          <p:nvPr/>
        </p:nvCxnSpPr>
        <p:spPr>
          <a:xfrm rot="16200000" flipH="1">
            <a:off x="7342445" y="3058908"/>
            <a:ext cx="205421" cy="1070529"/>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nector: Elbow 102">
            <a:extLst>
              <a:ext uri="{FF2B5EF4-FFF2-40B4-BE49-F238E27FC236}">
                <a16:creationId xmlns:a16="http://schemas.microsoft.com/office/drawing/2014/main" id="{8AED9C30-445F-45E9-ABFA-A043BC4F6083}"/>
              </a:ext>
            </a:extLst>
          </p:cNvPr>
          <p:cNvCxnSpPr>
            <a:stCxn id="70" idx="3"/>
            <a:endCxn id="84" idx="2"/>
          </p:cNvCxnSpPr>
          <p:nvPr/>
        </p:nvCxnSpPr>
        <p:spPr>
          <a:xfrm flipV="1">
            <a:off x="3329016" y="3048544"/>
            <a:ext cx="736011" cy="1233198"/>
          </a:xfrm>
          <a:prstGeom prst="bentConnector3">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9DDA0056-E0EA-455B-9259-C4B900D868A7}"/>
              </a:ext>
            </a:extLst>
          </p:cNvPr>
          <p:cNvCxnSpPr>
            <a:stCxn id="65" idx="3"/>
          </p:cNvCxnSpPr>
          <p:nvPr/>
        </p:nvCxnSpPr>
        <p:spPr>
          <a:xfrm flipV="1">
            <a:off x="9579381" y="3424814"/>
            <a:ext cx="708536" cy="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1EAD0835-D661-4644-84D0-BD873CA242BA}"/>
              </a:ext>
            </a:extLst>
          </p:cNvPr>
          <p:cNvCxnSpPr>
            <a:cxnSpLocks/>
          </p:cNvCxnSpPr>
          <p:nvPr/>
        </p:nvCxnSpPr>
        <p:spPr>
          <a:xfrm flipH="1">
            <a:off x="9584640" y="3589427"/>
            <a:ext cx="703277"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53C131E0-F0E3-401A-8AD3-7A3BC03DDFE4}"/>
              </a:ext>
            </a:extLst>
          </p:cNvPr>
          <p:cNvCxnSpPr>
            <a:stCxn id="92" idx="2"/>
            <a:endCxn id="89" idx="4"/>
          </p:cNvCxnSpPr>
          <p:nvPr/>
        </p:nvCxnSpPr>
        <p:spPr>
          <a:xfrm rot="5400000">
            <a:off x="7369861" y="4056641"/>
            <a:ext cx="1417992" cy="1176348"/>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9FE229CF-1D3C-4EC6-A830-60E4EECD75AA}"/>
              </a:ext>
            </a:extLst>
          </p:cNvPr>
          <p:cNvCxnSpPr>
            <a:cxnSpLocks/>
          </p:cNvCxnSpPr>
          <p:nvPr/>
        </p:nvCxnSpPr>
        <p:spPr>
          <a:xfrm>
            <a:off x="3329016" y="5175682"/>
            <a:ext cx="241859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F6D0B72F-FCE3-4541-A772-3F129C4B3526}"/>
              </a:ext>
            </a:extLst>
          </p:cNvPr>
          <p:cNvCxnSpPr>
            <a:cxnSpLocks/>
          </p:cNvCxnSpPr>
          <p:nvPr/>
        </p:nvCxnSpPr>
        <p:spPr>
          <a:xfrm flipH="1">
            <a:off x="3329016" y="5353811"/>
            <a:ext cx="2410778"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DD5FE467-6BA2-485C-BF2D-F866EE751574}"/>
              </a:ext>
            </a:extLst>
          </p:cNvPr>
          <p:cNvSpPr txBox="1"/>
          <p:nvPr/>
        </p:nvSpPr>
        <p:spPr>
          <a:xfrm>
            <a:off x="0" y="3357848"/>
            <a:ext cx="165805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t>ID</a:t>
            </a:r>
            <a:r>
              <a:rPr lang="en-US" sz="1400" dirty="0"/>
              <a:t> (</a:t>
            </a:r>
            <a:r>
              <a:rPr lang="en-US" sz="1400" dirty="0">
                <a:solidFill>
                  <a:srgbClr val="92D050"/>
                </a:solidFill>
              </a:rPr>
              <a:t>202 ACCEPTED</a:t>
            </a:r>
            <a:r>
              <a:rPr lang="en-US" sz="1400" dirty="0"/>
              <a:t>)</a:t>
            </a:r>
            <a:endParaRPr lang="en-US" dirty="0">
              <a:cs typeface="Calibri" panose="020F0502020204030204"/>
            </a:endParaRPr>
          </a:p>
        </p:txBody>
      </p:sp>
      <p:sp>
        <p:nvSpPr>
          <p:cNvPr id="55" name="Marcador de fecha 3">
            <a:extLst>
              <a:ext uri="{FF2B5EF4-FFF2-40B4-BE49-F238E27FC236}">
                <a16:creationId xmlns:a16="http://schemas.microsoft.com/office/drawing/2014/main" id="{ED95C6D2-E2AC-47C4-BB3A-5C1B18B70681}"/>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108295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0"/>
                                        </p:tgtEl>
                                        <p:attrNameLst>
                                          <p:attrName>style.visibility</p:attrName>
                                        </p:attrNameLst>
                                      </p:cBhvr>
                                      <p:to>
                                        <p:strVal val="visible"/>
                                      </p:to>
                                    </p:set>
                                  </p:childTnLst>
                                </p:cTn>
                              </p:par>
                              <p:par>
                                <p:cTn id="83" presetID="1" presetClass="entr" presetSubtype="0" fill="hold" grpId="0" nodeType="withEffect">
                                  <p:stCondLst>
                                    <p:cond delay="500"/>
                                  </p:stCondLst>
                                  <p:childTnLst>
                                    <p:set>
                                      <p:cBhvr>
                                        <p:cTn id="84" dur="1" fill="hold">
                                          <p:stCondLst>
                                            <p:cond delay="0"/>
                                          </p:stCondLst>
                                        </p:cTn>
                                        <p:tgtEl>
                                          <p:spTgt spid="9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7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0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0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8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7" grpId="0" animBg="1"/>
      <p:bldP spid="68" grpId="0" animBg="1"/>
      <p:bldP spid="70" grpId="0" animBg="1"/>
      <p:bldP spid="71" grpId="0" animBg="1"/>
      <p:bldP spid="73" grpId="0"/>
      <p:bldP spid="76" grpId="0" animBg="1"/>
      <p:bldP spid="77" grpId="0" animBg="1"/>
      <p:bldP spid="78" grpId="0"/>
      <p:bldP spid="79" grpId="0"/>
      <p:bldP spid="82" grpId="0"/>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p:bldP spid="94" grpId="0"/>
      <p:bldP spid="96" grpId="0"/>
      <p:bldP spid="97" grpId="0"/>
      <p:bldP spid="98" grpId="0"/>
      <p:bldP spid="99" grpId="0" animBg="1"/>
      <p:bldP spid="1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5A047618-784E-504C-9596-64C42A38E0C6}" type="slidenum">
              <a:rPr lang="de-DE" smtClean="0"/>
              <a:t>25</a:t>
            </a:fld>
            <a:endParaRPr lang="de-DE"/>
          </a:p>
        </p:txBody>
      </p:sp>
      <p:sp>
        <p:nvSpPr>
          <p:cNvPr id="7" name="Textfeld 6"/>
          <p:cNvSpPr txBox="1"/>
          <p:nvPr/>
        </p:nvSpPr>
        <p:spPr>
          <a:xfrm>
            <a:off x="1988074" y="1861811"/>
            <a:ext cx="4967654" cy="830997"/>
          </a:xfrm>
          <a:prstGeom prst="rect">
            <a:avLst/>
          </a:prstGeom>
          <a:noFill/>
        </p:spPr>
        <p:txBody>
          <a:bodyPr wrap="square" rtlCol="0">
            <a:spAutoFit/>
          </a:bodyPr>
          <a:lstStyle/>
          <a:p>
            <a:r>
              <a:rPr lang="de-DE" sz="4800" dirty="0">
                <a:solidFill>
                  <a:srgbClr val="00578C"/>
                </a:solidFill>
              </a:rPr>
              <a:t>	  QUESTIONS ?</a:t>
            </a:r>
          </a:p>
        </p:txBody>
      </p:sp>
      <p:pic>
        <p:nvPicPr>
          <p:cNvPr id="8" name="Google Shape;382;p46"/>
          <p:cNvPicPr preferRelativeResize="0"/>
          <p:nvPr/>
        </p:nvPicPr>
        <p:blipFill rotWithShape="1">
          <a:blip r:embed="rId2">
            <a:alphaModFix/>
          </a:blip>
          <a:srcRect/>
          <a:stretch/>
        </p:blipFill>
        <p:spPr>
          <a:xfrm>
            <a:off x="7075124" y="1053403"/>
            <a:ext cx="2827866" cy="2827866"/>
          </a:xfrm>
          <a:prstGeom prst="rect">
            <a:avLst/>
          </a:prstGeom>
          <a:noFill/>
          <a:ln>
            <a:noFill/>
          </a:ln>
        </p:spPr>
      </p:pic>
      <p:sp>
        <p:nvSpPr>
          <p:cNvPr id="11" name="Symbol zastępczy stopki 4"/>
          <p:cNvSpPr>
            <a:spLocks noGrp="1"/>
          </p:cNvSpPr>
          <p:nvPr>
            <p:ph type="ftr" sz="quarter" idx="11"/>
          </p:nvPr>
        </p:nvSpPr>
        <p:spPr>
          <a:xfrm>
            <a:off x="4648200" y="6407153"/>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pic>
        <p:nvPicPr>
          <p:cNvPr id="12" name="Grafik 18"/>
          <p:cNvPicPr/>
          <p:nvPr/>
        </p:nvPicPr>
        <p:blipFill>
          <a:blip r:embed="rId3" cstate="print">
            <a:extLst>
              <a:ext uri="{28A0092B-C50C-407E-A947-70E740481C1C}">
                <a14:useLocalDpi xmlns:a14="http://schemas.microsoft.com/office/drawing/2010/main" val="0"/>
              </a:ext>
            </a:extLst>
          </a:blip>
          <a:stretch>
            <a:fillRect/>
          </a:stretch>
        </p:blipFill>
        <p:spPr>
          <a:xfrm>
            <a:off x="3987506" y="6361114"/>
            <a:ext cx="687070" cy="457200"/>
          </a:xfrm>
          <a:prstGeom prst="rect">
            <a:avLst/>
          </a:prstGeom>
        </p:spPr>
      </p:pic>
      <p:sp>
        <p:nvSpPr>
          <p:cNvPr id="10" name="Tytuł 1">
            <a:extLst>
              <a:ext uri="{FF2B5EF4-FFF2-40B4-BE49-F238E27FC236}">
                <a16:creationId xmlns:a16="http://schemas.microsoft.com/office/drawing/2014/main" id="{E8EBE40A-EE5D-4D16-B486-FCB4B88D51CA}"/>
              </a:ext>
            </a:extLst>
          </p:cNvPr>
          <p:cNvSpPr>
            <a:spLocks noGrp="1"/>
          </p:cNvSpPr>
          <p:nvPr>
            <p:ph type="title"/>
          </p:nvPr>
        </p:nvSpPr>
        <p:spPr>
          <a:xfrm>
            <a:off x="444382" y="4580690"/>
            <a:ext cx="3087384" cy="526622"/>
          </a:xfrm>
        </p:spPr>
        <p:txBody>
          <a:bodyPr/>
          <a:lstStyle/>
          <a:p>
            <a:pPr algn="l"/>
            <a:r>
              <a:rPr lang="en-US" dirty="0"/>
              <a:t>Acknowledgements</a:t>
            </a:r>
          </a:p>
        </p:txBody>
      </p:sp>
      <p:sp>
        <p:nvSpPr>
          <p:cNvPr id="13" name="Symbol zastępczy zawartości 2">
            <a:extLst>
              <a:ext uri="{FF2B5EF4-FFF2-40B4-BE49-F238E27FC236}">
                <a16:creationId xmlns:a16="http://schemas.microsoft.com/office/drawing/2014/main" id="{BF2B23FC-46FC-42ED-972B-6E53CFBF194F}"/>
              </a:ext>
            </a:extLst>
          </p:cNvPr>
          <p:cNvSpPr>
            <a:spLocks noGrp="1"/>
          </p:cNvSpPr>
          <p:nvPr>
            <p:ph idx="1"/>
          </p:nvPr>
        </p:nvSpPr>
        <p:spPr>
          <a:xfrm>
            <a:off x="444382" y="5144918"/>
            <a:ext cx="8229600" cy="1027631"/>
          </a:xfrm>
        </p:spPr>
        <p:txBody>
          <a:bodyPr>
            <a:normAutofit/>
          </a:bodyPr>
          <a:lstStyle/>
          <a:p>
            <a:pPr marL="0" indent="0">
              <a:buNone/>
            </a:pPr>
            <a:r>
              <a:rPr lang="en-US" sz="1400" dirty="0"/>
              <a:t>This work has been supported by the </a:t>
            </a:r>
            <a:r>
              <a:rPr lang="en-US" sz="1400" dirty="0" err="1"/>
              <a:t>HiDALGO</a:t>
            </a:r>
            <a:r>
              <a:rPr lang="en-US" sz="1400" dirty="0"/>
              <a:t> project and has been partly funded by the European Commission’s ICT activity of the H2020 </a:t>
            </a:r>
            <a:r>
              <a:rPr lang="en-US" sz="1400" dirty="0" err="1"/>
              <a:t>Programme</a:t>
            </a:r>
            <a:r>
              <a:rPr lang="en-US" sz="1400" dirty="0"/>
              <a:t> under grant agreement number: 824115. This paper expresses the opinions of the authors and not necessarily those of the European Commission. The European Commission is not liable for any use that may be made of the information contained in this paper.</a:t>
            </a:r>
          </a:p>
        </p:txBody>
      </p:sp>
      <p:pic>
        <p:nvPicPr>
          <p:cNvPr id="14" name="Picture 13">
            <a:extLst>
              <a:ext uri="{FF2B5EF4-FFF2-40B4-BE49-F238E27FC236}">
                <a16:creationId xmlns:a16="http://schemas.microsoft.com/office/drawing/2014/main" id="{07D1886F-DE98-4EDD-92E3-24FE9C60C8DF}"/>
              </a:ext>
            </a:extLst>
          </p:cNvPr>
          <p:cNvPicPr>
            <a:picLocks noChangeAspect="1"/>
          </p:cNvPicPr>
          <p:nvPr/>
        </p:nvPicPr>
        <p:blipFill>
          <a:blip r:embed="rId4"/>
          <a:stretch>
            <a:fillRect/>
          </a:stretch>
        </p:blipFill>
        <p:spPr>
          <a:xfrm>
            <a:off x="9433646" y="4674023"/>
            <a:ext cx="2132305" cy="1423025"/>
          </a:xfrm>
          <a:prstGeom prst="rect">
            <a:avLst/>
          </a:prstGeom>
        </p:spPr>
      </p:pic>
      <p:sp>
        <p:nvSpPr>
          <p:cNvPr id="16" name="Marcador de fecha 3">
            <a:extLst>
              <a:ext uri="{FF2B5EF4-FFF2-40B4-BE49-F238E27FC236}">
                <a16:creationId xmlns:a16="http://schemas.microsoft.com/office/drawing/2014/main" id="{54CF290C-4AC5-4B37-A33F-250F4EADC8F2}"/>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348737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0DF5AD4-D9FC-413A-B22D-77050FE733D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36439" y="620288"/>
            <a:ext cx="6084168" cy="4914135"/>
          </a:xfrm>
          <a:prstGeom prst="rect">
            <a:avLst/>
          </a:prstGeom>
          <a:ln>
            <a:noFill/>
          </a:ln>
          <a:effectLst>
            <a:outerShdw blurRad="292100" dist="139700" dir="2700000" algn="tl" rotWithShape="0">
              <a:srgbClr val="333333">
                <a:alpha val="65000"/>
              </a:srgbClr>
            </a:outerShdw>
          </a:effectLst>
        </p:spPr>
      </p:pic>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3</a:t>
            </a:fld>
            <a:endParaRPr lang="en-GB" sz="900" spc="-1">
              <a:latin typeface="Times New Roman"/>
            </a:endParaRPr>
          </a:p>
        </p:txBody>
      </p:sp>
      <p:sp>
        <p:nvSpPr>
          <p:cNvPr id="12" name="Marcador de fecha 3">
            <a:extLst>
              <a:ext uri="{FF2B5EF4-FFF2-40B4-BE49-F238E27FC236}">
                <a16:creationId xmlns:a16="http://schemas.microsoft.com/office/drawing/2014/main" id="{960965C1-89B5-4AC7-A761-E76534DF012C}"/>
              </a:ext>
            </a:extLst>
          </p:cNvPr>
          <p:cNvSpPr>
            <a:spLocks noGrp="1"/>
          </p:cNvSpPr>
          <p:nvPr>
            <p:ph type="dt" sz="half" idx="10"/>
          </p:nvPr>
        </p:nvSpPr>
        <p:spPr>
          <a:xfrm>
            <a:off x="1981203" y="6407154"/>
            <a:ext cx="1010452" cy="365125"/>
          </a:xfrm>
        </p:spPr>
        <p:txBody>
          <a:bodyPr/>
          <a:lstStyle/>
          <a:p>
            <a:r>
              <a:rPr lang="de-DE" dirty="0"/>
              <a:t>07.05.2020</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3</a:t>
            </a:fld>
            <a:endParaRPr lang="de-DE" dirty="0"/>
          </a:p>
        </p:txBody>
      </p:sp>
      <p:sp>
        <p:nvSpPr>
          <p:cNvPr id="15" name="TextBox 14">
            <a:extLst>
              <a:ext uri="{FF2B5EF4-FFF2-40B4-BE49-F238E27FC236}">
                <a16:creationId xmlns:a16="http://schemas.microsoft.com/office/drawing/2014/main" id="{A99E6668-418A-4B4D-B23B-11C4E374A4AB}"/>
              </a:ext>
            </a:extLst>
          </p:cNvPr>
          <p:cNvSpPr txBox="1"/>
          <p:nvPr/>
        </p:nvSpPr>
        <p:spPr>
          <a:xfrm>
            <a:off x="667191" y="158623"/>
            <a:ext cx="8615353" cy="461665"/>
          </a:xfrm>
          <a:prstGeom prst="rect">
            <a:avLst/>
          </a:prstGeom>
          <a:noFill/>
        </p:spPr>
        <p:txBody>
          <a:bodyPr wrap="square" rtlCol="0">
            <a:spAutoFit/>
          </a:bodyPr>
          <a:lstStyle/>
          <a:p>
            <a:pPr algn="ctr"/>
            <a:r>
              <a:rPr lang="en-GB" sz="2400" b="1" dirty="0">
                <a:solidFill>
                  <a:schemeClr val="accent1"/>
                </a:solidFill>
              </a:rPr>
              <a:t>E</a:t>
            </a:r>
            <a:r>
              <a:rPr lang="en-GB" sz="2400" dirty="0"/>
              <a:t>uropean </a:t>
            </a:r>
            <a:r>
              <a:rPr lang="en-GB" sz="2400" b="1" dirty="0">
                <a:solidFill>
                  <a:schemeClr val="accent1"/>
                </a:solidFill>
              </a:rPr>
              <a:t>C</a:t>
            </a:r>
            <a:r>
              <a:rPr lang="en-GB" sz="2400" dirty="0"/>
              <a:t>entre for </a:t>
            </a:r>
            <a:r>
              <a:rPr lang="en-GB" sz="2400" b="1" dirty="0">
                <a:solidFill>
                  <a:schemeClr val="accent1"/>
                </a:solidFill>
              </a:rPr>
              <a:t>M</a:t>
            </a:r>
            <a:r>
              <a:rPr lang="en-GB" sz="2400" dirty="0"/>
              <a:t>edium-Range </a:t>
            </a:r>
            <a:r>
              <a:rPr lang="en-GB" sz="2400" b="1" dirty="0">
                <a:solidFill>
                  <a:schemeClr val="accent1"/>
                </a:solidFill>
              </a:rPr>
              <a:t>W</a:t>
            </a:r>
            <a:r>
              <a:rPr lang="en-GB" sz="2400" dirty="0"/>
              <a:t>eather </a:t>
            </a:r>
            <a:r>
              <a:rPr lang="en-GB" sz="2400" b="1" dirty="0">
                <a:solidFill>
                  <a:schemeClr val="accent1"/>
                </a:solidFill>
              </a:rPr>
              <a:t>F</a:t>
            </a:r>
            <a:r>
              <a:rPr lang="en-GB" sz="2400" dirty="0"/>
              <a:t>orecasts</a:t>
            </a:r>
          </a:p>
        </p:txBody>
      </p:sp>
      <p:sp>
        <p:nvSpPr>
          <p:cNvPr id="16" name="TextBox 15">
            <a:extLst>
              <a:ext uri="{FF2B5EF4-FFF2-40B4-BE49-F238E27FC236}">
                <a16:creationId xmlns:a16="http://schemas.microsoft.com/office/drawing/2014/main" id="{0598CF27-F5A6-4BE8-BC4C-945287764CD4}"/>
              </a:ext>
            </a:extLst>
          </p:cNvPr>
          <p:cNvSpPr txBox="1"/>
          <p:nvPr/>
        </p:nvSpPr>
        <p:spPr>
          <a:xfrm>
            <a:off x="558581" y="4265173"/>
            <a:ext cx="6283794" cy="959237"/>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Operates two Copernicus Services</a:t>
            </a:r>
          </a:p>
          <a:p>
            <a:pPr marL="557361" lvl="1" indent="-214370">
              <a:spcAft>
                <a:spcPts val="450"/>
              </a:spcAft>
              <a:buFont typeface="Arial" panose="020B0604020202020204" pitchFamily="34" charset="0"/>
              <a:buChar char="•"/>
            </a:pPr>
            <a:r>
              <a:rPr lang="en-GB" sz="1600" dirty="0"/>
              <a:t>Climate Change Service (C3S)</a:t>
            </a:r>
          </a:p>
          <a:p>
            <a:pPr marL="557361" lvl="1" indent="-214370">
              <a:spcAft>
                <a:spcPts val="450"/>
              </a:spcAft>
              <a:buFont typeface="Arial" panose="020B0604020202020204" pitchFamily="34" charset="0"/>
              <a:buChar char="•"/>
            </a:pPr>
            <a:r>
              <a:rPr lang="en-GB" sz="1600" dirty="0"/>
              <a:t>Atmosphere Monitoring Service (CAMS)</a:t>
            </a:r>
          </a:p>
        </p:txBody>
      </p:sp>
      <p:sp>
        <p:nvSpPr>
          <p:cNvPr id="17" name="TextBox 16">
            <a:extLst>
              <a:ext uri="{FF2B5EF4-FFF2-40B4-BE49-F238E27FC236}">
                <a16:creationId xmlns:a16="http://schemas.microsoft.com/office/drawing/2014/main" id="{4484A898-D211-4CC3-B7F6-29E6C6C324EE}"/>
              </a:ext>
            </a:extLst>
          </p:cNvPr>
          <p:cNvSpPr txBox="1"/>
          <p:nvPr/>
        </p:nvSpPr>
        <p:spPr>
          <a:xfrm>
            <a:off x="558581" y="1376804"/>
            <a:ext cx="6283794" cy="1269578"/>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Established in 1975.</a:t>
            </a:r>
          </a:p>
          <a:p>
            <a:pPr marL="214370" indent="-214370">
              <a:spcAft>
                <a:spcPts val="450"/>
              </a:spcAft>
              <a:buFont typeface="Arial" panose="020B0604020202020204" pitchFamily="34" charset="0"/>
              <a:buChar char="•"/>
            </a:pPr>
            <a:r>
              <a:rPr lang="en-GB" sz="1600" dirty="0"/>
              <a:t>Intergovernmental Organisation</a:t>
            </a:r>
          </a:p>
          <a:p>
            <a:pPr marL="671570" lvl="1" indent="-214370">
              <a:spcAft>
                <a:spcPts val="450"/>
              </a:spcAft>
              <a:buFont typeface="Arial" panose="020B0604020202020204" pitchFamily="34" charset="0"/>
              <a:buChar char="•"/>
            </a:pPr>
            <a:r>
              <a:rPr lang="en-GB" sz="1600" dirty="0"/>
              <a:t>22 Member States | 12 Cooperation States</a:t>
            </a:r>
          </a:p>
          <a:p>
            <a:pPr marL="671570" lvl="1" indent="-214370">
              <a:spcAft>
                <a:spcPts val="450"/>
              </a:spcAft>
              <a:buFont typeface="Arial" panose="020B0604020202020204" pitchFamily="34" charset="0"/>
              <a:buChar char="•"/>
            </a:pPr>
            <a:r>
              <a:rPr lang="en-GB" sz="1600" dirty="0"/>
              <a:t>350+ staff</a:t>
            </a:r>
          </a:p>
        </p:txBody>
      </p:sp>
      <p:pic>
        <p:nvPicPr>
          <p:cNvPr id="18" name="Content Placeholder 5">
            <a:extLst>
              <a:ext uri="{FF2B5EF4-FFF2-40B4-BE49-F238E27FC236}">
                <a16:creationId xmlns:a16="http://schemas.microsoft.com/office/drawing/2014/main" id="{0B9A29DB-78D7-4D1E-9699-5C79559592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66383" y="4814219"/>
            <a:ext cx="2244125" cy="1258239"/>
          </a:xfrm>
          <a:prstGeom prst="rect">
            <a:avLst/>
          </a:prstGeom>
          <a:ln>
            <a:noFill/>
          </a:ln>
          <a:effectLst>
            <a:outerShdw blurRad="292100" dist="139700" dir="2700000" algn="tl" rotWithShape="0">
              <a:srgbClr val="333333">
                <a:alpha val="65000"/>
              </a:srgbClr>
            </a:outerShdw>
          </a:effectLst>
        </p:spPr>
      </p:pic>
      <p:cxnSp>
        <p:nvCxnSpPr>
          <p:cNvPr id="19" name="Straight Arrow Connector 18">
            <a:extLst>
              <a:ext uri="{FF2B5EF4-FFF2-40B4-BE49-F238E27FC236}">
                <a16:creationId xmlns:a16="http://schemas.microsoft.com/office/drawing/2014/main" id="{EB1DB243-8BA1-4E15-9A1B-3803B71C0D49}"/>
              </a:ext>
            </a:extLst>
          </p:cNvPr>
          <p:cNvCxnSpPr>
            <a:cxnSpLocks/>
          </p:cNvCxnSpPr>
          <p:nvPr/>
        </p:nvCxnSpPr>
        <p:spPr>
          <a:xfrm>
            <a:off x="7495656" y="1909502"/>
            <a:ext cx="671383" cy="75687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0" name="Content Placeholder 5">
            <a:extLst>
              <a:ext uri="{FF2B5EF4-FFF2-40B4-BE49-F238E27FC236}">
                <a16:creationId xmlns:a16="http://schemas.microsoft.com/office/drawing/2014/main" id="{0891FCB7-D9D7-4B3E-91D6-2D65FE049E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317209" y="5481196"/>
            <a:ext cx="2013799" cy="995890"/>
          </a:xfrm>
          <a:prstGeom prst="rect">
            <a:avLst/>
          </a:prstGeom>
        </p:spPr>
      </p:pic>
      <p:cxnSp>
        <p:nvCxnSpPr>
          <p:cNvPr id="21" name="Straight Arrow Connector 20">
            <a:extLst>
              <a:ext uri="{FF2B5EF4-FFF2-40B4-BE49-F238E27FC236}">
                <a16:creationId xmlns:a16="http://schemas.microsoft.com/office/drawing/2014/main" id="{02A6DA60-043A-4BF6-9746-2DDFA16321F8}"/>
              </a:ext>
            </a:extLst>
          </p:cNvPr>
          <p:cNvCxnSpPr>
            <a:cxnSpLocks/>
          </p:cNvCxnSpPr>
          <p:nvPr/>
        </p:nvCxnSpPr>
        <p:spPr>
          <a:xfrm flipV="1">
            <a:off x="8317209" y="3555979"/>
            <a:ext cx="480025" cy="12582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22" name="Picture 21">
            <a:extLst>
              <a:ext uri="{FF2B5EF4-FFF2-40B4-BE49-F238E27FC236}">
                <a16:creationId xmlns:a16="http://schemas.microsoft.com/office/drawing/2014/main" id="{52DBC68C-AB10-4E86-8D5D-51C13301A04D}"/>
              </a:ext>
            </a:extLst>
          </p:cNvPr>
          <p:cNvPicPr>
            <a:picLocks noChangeAspect="1"/>
          </p:cNvPicPr>
          <p:nvPr/>
        </p:nvPicPr>
        <p:blipFill>
          <a:blip r:embed="rId5"/>
          <a:stretch>
            <a:fillRect/>
          </a:stretch>
        </p:blipFill>
        <p:spPr>
          <a:xfrm>
            <a:off x="4128002" y="4412182"/>
            <a:ext cx="1181100" cy="431800"/>
          </a:xfrm>
          <a:prstGeom prst="rect">
            <a:avLst/>
          </a:prstGeom>
        </p:spPr>
      </p:pic>
      <p:sp>
        <p:nvSpPr>
          <p:cNvPr id="23" name="TextBox 22">
            <a:extLst>
              <a:ext uri="{FF2B5EF4-FFF2-40B4-BE49-F238E27FC236}">
                <a16:creationId xmlns:a16="http://schemas.microsoft.com/office/drawing/2014/main" id="{DD575BF1-D5FD-43CA-8C8B-307B69B86E07}"/>
              </a:ext>
            </a:extLst>
          </p:cNvPr>
          <p:cNvSpPr txBox="1"/>
          <p:nvPr/>
        </p:nvSpPr>
        <p:spPr>
          <a:xfrm>
            <a:off x="558581" y="2638260"/>
            <a:ext cx="6283794" cy="959237"/>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24/7 operational service</a:t>
            </a:r>
          </a:p>
          <a:p>
            <a:pPr marL="671570" lvl="1" indent="-214370">
              <a:spcAft>
                <a:spcPts val="450"/>
              </a:spcAft>
              <a:buFont typeface="Arial" panose="020B0604020202020204" pitchFamily="34" charset="0"/>
              <a:buChar char="•"/>
            </a:pPr>
            <a:r>
              <a:rPr lang="en-GB" sz="1600" dirty="0"/>
              <a:t>Operational NWP centre</a:t>
            </a:r>
          </a:p>
          <a:p>
            <a:pPr marL="671570" lvl="1" indent="-214370">
              <a:spcAft>
                <a:spcPts val="450"/>
              </a:spcAft>
              <a:buFont typeface="Arial" panose="020B0604020202020204" pitchFamily="34" charset="0"/>
              <a:buChar char="•"/>
            </a:pPr>
            <a:r>
              <a:rPr lang="en-GB" sz="1600" dirty="0"/>
              <a:t>Supporting NWS (coupled models) and businesses </a:t>
            </a:r>
          </a:p>
        </p:txBody>
      </p:sp>
      <p:sp>
        <p:nvSpPr>
          <p:cNvPr id="24" name="TextBox 23">
            <a:extLst>
              <a:ext uri="{FF2B5EF4-FFF2-40B4-BE49-F238E27FC236}">
                <a16:creationId xmlns:a16="http://schemas.microsoft.com/office/drawing/2014/main" id="{453ECA59-1D56-4CDD-BDD0-137E0A8D56F1}"/>
              </a:ext>
            </a:extLst>
          </p:cNvPr>
          <p:cNvSpPr txBox="1"/>
          <p:nvPr/>
        </p:nvSpPr>
        <p:spPr>
          <a:xfrm>
            <a:off x="558581" y="3597496"/>
            <a:ext cx="6283794" cy="648896"/>
          </a:xfrm>
          <a:prstGeom prst="rect">
            <a:avLst/>
          </a:prstGeom>
          <a:noFill/>
        </p:spPr>
        <p:txBody>
          <a:bodyPr wrap="square" rtlCol="0">
            <a:spAutoFit/>
          </a:bodyPr>
          <a:lstStyle/>
          <a:p>
            <a:pPr marL="214370" indent="-214370">
              <a:spcAft>
                <a:spcPts val="450"/>
              </a:spcAft>
              <a:buFont typeface="Arial" panose="020B0604020202020204" pitchFamily="34" charset="0"/>
              <a:buChar char="•"/>
            </a:pPr>
            <a:r>
              <a:rPr lang="en-GB" sz="1600" dirty="0"/>
              <a:t>Research institution</a:t>
            </a:r>
          </a:p>
          <a:p>
            <a:pPr marL="671570" lvl="1" indent="-214370">
              <a:spcAft>
                <a:spcPts val="450"/>
              </a:spcAft>
              <a:buFont typeface="Arial" panose="020B0604020202020204" pitchFamily="34" charset="0"/>
              <a:buChar char="•"/>
            </a:pPr>
            <a:r>
              <a:rPr lang="en-GB" sz="1600" dirty="0"/>
              <a:t>Closely connected with researchers worldwide </a:t>
            </a:r>
          </a:p>
        </p:txBody>
      </p:sp>
      <p:sp>
        <p:nvSpPr>
          <p:cNvPr id="25" name="TextBox 24">
            <a:extLst>
              <a:ext uri="{FF2B5EF4-FFF2-40B4-BE49-F238E27FC236}">
                <a16:creationId xmlns:a16="http://schemas.microsoft.com/office/drawing/2014/main" id="{215D1700-8753-46ED-84A0-106A67748CBC}"/>
              </a:ext>
            </a:extLst>
          </p:cNvPr>
          <p:cNvSpPr txBox="1"/>
          <p:nvPr/>
        </p:nvSpPr>
        <p:spPr>
          <a:xfrm>
            <a:off x="558581" y="5252740"/>
            <a:ext cx="6283794" cy="584775"/>
          </a:xfrm>
          <a:prstGeom prst="rect">
            <a:avLst/>
          </a:prstGeom>
          <a:noFill/>
        </p:spPr>
        <p:txBody>
          <a:bodyPr wrap="square" rtlCol="0">
            <a:spAutoFit/>
          </a:bodyPr>
          <a:lstStyle/>
          <a:p>
            <a:pPr marL="100161" indent="-214370">
              <a:spcAft>
                <a:spcPts val="450"/>
              </a:spcAft>
              <a:buFont typeface="Arial" panose="020B0604020202020204" pitchFamily="34" charset="0"/>
              <a:buChar char="•"/>
            </a:pPr>
            <a:r>
              <a:rPr lang="en-GB" sz="1600" dirty="0"/>
              <a:t>Supports Copernicus Emergency Management </a:t>
            </a:r>
            <a:br>
              <a:rPr lang="en-GB" sz="1600" dirty="0"/>
            </a:br>
            <a:r>
              <a:rPr lang="en-GB" sz="1600" dirty="0"/>
              <a:t>  Service (CEMS)</a:t>
            </a:r>
          </a:p>
        </p:txBody>
      </p:sp>
      <p:pic>
        <p:nvPicPr>
          <p:cNvPr id="27" name="Picture 26">
            <a:extLst>
              <a:ext uri="{FF2B5EF4-FFF2-40B4-BE49-F238E27FC236}">
                <a16:creationId xmlns:a16="http://schemas.microsoft.com/office/drawing/2014/main" id="{6DB617EB-0A68-4637-AB3E-EE3B593A432B}"/>
              </a:ext>
            </a:extLst>
          </p:cNvPr>
          <p:cNvPicPr>
            <a:picLocks noChangeAspect="1"/>
          </p:cNvPicPr>
          <p:nvPr/>
        </p:nvPicPr>
        <p:blipFill>
          <a:blip r:embed="rId6"/>
          <a:stretch>
            <a:fillRect/>
          </a:stretch>
        </p:blipFill>
        <p:spPr>
          <a:xfrm>
            <a:off x="6241143" y="1134210"/>
            <a:ext cx="1743728" cy="982829"/>
          </a:xfrm>
          <a:prstGeom prst="rect">
            <a:avLst/>
          </a:prstGeom>
        </p:spPr>
      </p:pic>
    </p:spTree>
    <p:extLst>
      <p:ext uri="{BB962C8B-B14F-4D97-AF65-F5344CB8AC3E}">
        <p14:creationId xmlns:p14="http://schemas.microsoft.com/office/powerpoint/2010/main" val="257574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4</a:t>
            </a:fld>
            <a:endParaRPr lang="en-GB" sz="900" spc="-1">
              <a:latin typeface="Times New Roman"/>
            </a:endParaRP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4</a:t>
            </a:fld>
            <a:endParaRPr lang="de-DE" dirty="0"/>
          </a:p>
        </p:txBody>
      </p:sp>
      <p:sp>
        <p:nvSpPr>
          <p:cNvPr id="15" name="TextBox 14">
            <a:extLst>
              <a:ext uri="{FF2B5EF4-FFF2-40B4-BE49-F238E27FC236}">
                <a16:creationId xmlns:a16="http://schemas.microsoft.com/office/drawing/2014/main" id="{A99E6668-418A-4B4D-B23B-11C4E374A4AB}"/>
              </a:ext>
            </a:extLst>
          </p:cNvPr>
          <p:cNvSpPr txBox="1"/>
          <p:nvPr/>
        </p:nvSpPr>
        <p:spPr>
          <a:xfrm>
            <a:off x="667191" y="158623"/>
            <a:ext cx="8615353" cy="461665"/>
          </a:xfrm>
          <a:prstGeom prst="rect">
            <a:avLst/>
          </a:prstGeom>
          <a:noFill/>
        </p:spPr>
        <p:txBody>
          <a:bodyPr wrap="square" rtlCol="0">
            <a:spAutoFit/>
          </a:bodyPr>
          <a:lstStyle/>
          <a:p>
            <a:r>
              <a:rPr lang="en-GB" sz="2400" b="1" dirty="0">
                <a:solidFill>
                  <a:schemeClr val="accent1"/>
                </a:solidFill>
              </a:rPr>
              <a:t>	   </a:t>
            </a:r>
            <a:r>
              <a:rPr lang="en-GB" sz="2400" dirty="0"/>
              <a:t>What do we do?</a:t>
            </a:r>
          </a:p>
        </p:txBody>
      </p:sp>
      <p:sp>
        <p:nvSpPr>
          <p:cNvPr id="28" name="Rectangle: Rounded Corners 27">
            <a:extLst>
              <a:ext uri="{FF2B5EF4-FFF2-40B4-BE49-F238E27FC236}">
                <a16:creationId xmlns:a16="http://schemas.microsoft.com/office/drawing/2014/main" id="{D3345B63-45D9-4652-90AB-515666A3D090}"/>
              </a:ext>
            </a:extLst>
          </p:cNvPr>
          <p:cNvSpPr/>
          <p:nvPr/>
        </p:nvSpPr>
        <p:spPr>
          <a:xfrm>
            <a:off x="3038475" y="1495425"/>
            <a:ext cx="6115050" cy="4200525"/>
          </a:xfrm>
          <a:prstGeom prst="roundRect">
            <a:avLst/>
          </a:prstGeom>
          <a:gradFill>
            <a:gsLst>
              <a:gs pos="5000">
                <a:srgbClr val="2F3E4F"/>
              </a:gs>
              <a:gs pos="100000">
                <a:srgbClr val="D4E5F7">
                  <a:alpha val="68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9" name="Content Placeholder 11">
            <a:extLst>
              <a:ext uri="{FF2B5EF4-FFF2-40B4-BE49-F238E27FC236}">
                <a16:creationId xmlns:a16="http://schemas.microsoft.com/office/drawing/2014/main" id="{69AC08A1-ABC9-474B-9224-5F1F4D8F0707}"/>
              </a:ext>
            </a:extLst>
          </p:cNvPr>
          <p:cNvGraphicFramePr>
            <a:graphicFrameLocks/>
          </p:cNvGraphicFramePr>
          <p:nvPr/>
        </p:nvGraphicFramePr>
        <p:xfrm>
          <a:off x="544010" y="2869586"/>
          <a:ext cx="2257063" cy="1737360"/>
        </p:xfrm>
        <a:graphic>
          <a:graphicData uri="http://schemas.openxmlformats.org/drawingml/2006/table">
            <a:tbl>
              <a:tblPr firstRow="1" bandRow="1">
                <a:tableStyleId>{93296810-A885-4BE3-A3E7-6D5BEEA58F35}</a:tableStyleId>
              </a:tblPr>
              <a:tblGrid>
                <a:gridCol w="2257063">
                  <a:extLst>
                    <a:ext uri="{9D8B030D-6E8A-4147-A177-3AD203B41FA5}">
                      <a16:colId xmlns:a16="http://schemas.microsoft.com/office/drawing/2014/main" val="841432194"/>
                    </a:ext>
                  </a:extLst>
                </a:gridCol>
              </a:tblGrid>
              <a:tr h="370840">
                <a:tc>
                  <a:txBody>
                    <a:bodyPr/>
                    <a:lstStyle/>
                    <a:p>
                      <a:pPr algn="ctr"/>
                      <a:r>
                        <a:rPr lang="en-GB" sz="1600" dirty="0"/>
                        <a:t>Short-range weather forecast</a:t>
                      </a:r>
                    </a:p>
                  </a:txBody>
                  <a:tcPr/>
                </a:tc>
                <a:extLst>
                  <a:ext uri="{0D108BD9-81ED-4DB2-BD59-A6C34878D82A}">
                    <a16:rowId xmlns:a16="http://schemas.microsoft.com/office/drawing/2014/main" val="1174613415"/>
                  </a:ext>
                </a:extLst>
              </a:tr>
              <a:tr h="370840">
                <a:tc>
                  <a:txBody>
                    <a:bodyPr/>
                    <a:lstStyle/>
                    <a:p>
                      <a:pPr algn="ctr"/>
                      <a:r>
                        <a:rPr lang="en-GB" sz="1600" b="1" kern="1200" dirty="0">
                          <a:solidFill>
                            <a:schemeClr val="accent6">
                              <a:lumMod val="75000"/>
                            </a:schemeClr>
                          </a:solidFill>
                        </a:rPr>
                        <a:t>Very high resolution</a:t>
                      </a:r>
                    </a:p>
                    <a:p>
                      <a:pPr algn="ctr"/>
                      <a:r>
                        <a:rPr lang="en-GB" sz="1600" kern="1200" dirty="0">
                          <a:solidFill>
                            <a:schemeClr val="accent6">
                              <a:lumMod val="75000"/>
                            </a:schemeClr>
                          </a:solidFill>
                        </a:rPr>
                        <a:t>Regional models</a:t>
                      </a:r>
                      <a:endParaRPr lang="en-GB" sz="1600" kern="1200" dirty="0">
                        <a:solidFill>
                          <a:schemeClr val="accent6">
                            <a:lumMod val="75000"/>
                          </a:schemeClr>
                        </a:solidFill>
                        <a:latin typeface="+mj-lt"/>
                        <a:ea typeface="+mj-ea"/>
                        <a:cs typeface="+mj-cs"/>
                      </a:endParaRPr>
                    </a:p>
                  </a:txBody>
                  <a:tcPr/>
                </a:tc>
                <a:extLst>
                  <a:ext uri="{0D108BD9-81ED-4DB2-BD59-A6C34878D82A}">
                    <a16:rowId xmlns:a16="http://schemas.microsoft.com/office/drawing/2014/main" val="3509390973"/>
                  </a:ext>
                </a:extLst>
              </a:tr>
              <a:tr h="370840">
                <a:tc>
                  <a:txBody>
                    <a:bodyPr/>
                    <a:lstStyle/>
                    <a:p>
                      <a:pPr algn="ctr"/>
                      <a:r>
                        <a:rPr lang="en-GB" sz="1600" kern="1200" dirty="0">
                          <a:solidFill>
                            <a:schemeClr val="accent6">
                              <a:lumMod val="50000"/>
                            </a:schemeClr>
                          </a:solidFill>
                        </a:rPr>
                        <a:t>1-2 hour </a:t>
                      </a:r>
                    </a:p>
                    <a:p>
                      <a:pPr algn="ctr"/>
                      <a:r>
                        <a:rPr lang="en-GB" sz="1600" kern="1200" dirty="0">
                          <a:solidFill>
                            <a:schemeClr val="accent6">
                              <a:lumMod val="50000"/>
                            </a:schemeClr>
                          </a:solidFill>
                        </a:rPr>
                        <a:t>production schedule</a:t>
                      </a:r>
                      <a:endParaRPr lang="en-GB" sz="1600" kern="1200" dirty="0">
                        <a:solidFill>
                          <a:schemeClr val="accent6">
                            <a:lumMod val="50000"/>
                          </a:schemeClr>
                        </a:solidFill>
                        <a:latin typeface="+mj-lt"/>
                        <a:ea typeface="+mj-ea"/>
                        <a:cs typeface="+mj-cs"/>
                      </a:endParaRPr>
                    </a:p>
                  </a:txBody>
                  <a:tcPr/>
                </a:tc>
                <a:extLst>
                  <a:ext uri="{0D108BD9-81ED-4DB2-BD59-A6C34878D82A}">
                    <a16:rowId xmlns:a16="http://schemas.microsoft.com/office/drawing/2014/main" val="1074463586"/>
                  </a:ext>
                </a:extLst>
              </a:tr>
            </a:tbl>
          </a:graphicData>
        </a:graphic>
      </p:graphicFrame>
      <p:graphicFrame>
        <p:nvGraphicFramePr>
          <p:cNvPr id="30" name="Table 29">
            <a:extLst>
              <a:ext uri="{FF2B5EF4-FFF2-40B4-BE49-F238E27FC236}">
                <a16:creationId xmlns:a16="http://schemas.microsoft.com/office/drawing/2014/main" id="{C64CD7A7-C27F-4550-B1A5-53AC328D1886}"/>
              </a:ext>
            </a:extLst>
          </p:cNvPr>
          <p:cNvGraphicFramePr>
            <a:graphicFrameLocks noGrp="1"/>
          </p:cNvGraphicFramePr>
          <p:nvPr/>
        </p:nvGraphicFramePr>
        <p:xfrm>
          <a:off x="3176607" y="2869586"/>
          <a:ext cx="2210764" cy="1737360"/>
        </p:xfrm>
        <a:graphic>
          <a:graphicData uri="http://schemas.openxmlformats.org/drawingml/2006/table">
            <a:tbl>
              <a:tblPr firstRow="1" bandRow="1">
                <a:tableStyleId>{5C22544A-7EE6-4342-B048-85BDC9FD1C3A}</a:tableStyleId>
              </a:tblPr>
              <a:tblGrid>
                <a:gridCol w="2210764">
                  <a:extLst>
                    <a:ext uri="{9D8B030D-6E8A-4147-A177-3AD203B41FA5}">
                      <a16:colId xmlns:a16="http://schemas.microsoft.com/office/drawing/2014/main" val="3552065963"/>
                    </a:ext>
                  </a:extLst>
                </a:gridCol>
              </a:tblGrid>
              <a:tr h="5791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Medium-range weather forecast</a:t>
                      </a:r>
                    </a:p>
                  </a:txBody>
                  <a:tcPr/>
                </a:tc>
                <a:extLst>
                  <a:ext uri="{0D108BD9-81ED-4DB2-BD59-A6C34878D82A}">
                    <a16:rowId xmlns:a16="http://schemas.microsoft.com/office/drawing/2014/main" val="708840823"/>
                  </a:ext>
                </a:extLst>
              </a:tr>
              <a:tr h="579120">
                <a:tc>
                  <a:txBody>
                    <a:bodyPr/>
                    <a:lstStyle/>
                    <a:p>
                      <a:pPr algn="ctr"/>
                      <a:r>
                        <a:rPr lang="en-GB" sz="1600" b="1" dirty="0">
                          <a:solidFill>
                            <a:schemeClr val="accent1">
                              <a:lumMod val="75000"/>
                            </a:schemeClr>
                          </a:solidFill>
                        </a:rPr>
                        <a:t>High resolution</a:t>
                      </a:r>
                    </a:p>
                    <a:p>
                      <a:pPr algn="ctr"/>
                      <a:r>
                        <a:rPr lang="en-GB" sz="1600" b="0" dirty="0">
                          <a:solidFill>
                            <a:schemeClr val="accent1">
                              <a:lumMod val="75000"/>
                            </a:schemeClr>
                          </a:solidFill>
                        </a:rPr>
                        <a:t>Global models</a:t>
                      </a:r>
                    </a:p>
                  </a:txBody>
                  <a:tcPr/>
                </a:tc>
                <a:extLst>
                  <a:ext uri="{0D108BD9-81ED-4DB2-BD59-A6C34878D82A}">
                    <a16:rowId xmlns:a16="http://schemas.microsoft.com/office/drawing/2014/main" val="354288864"/>
                  </a:ext>
                </a:extLst>
              </a:tr>
              <a:tr h="579120">
                <a:tc>
                  <a:txBody>
                    <a:bodyPr/>
                    <a:lstStyle/>
                    <a:p>
                      <a:pPr algn="ctr"/>
                      <a:r>
                        <a:rPr lang="en-GB" sz="1600" dirty="0">
                          <a:solidFill>
                            <a:schemeClr val="accent1">
                              <a:lumMod val="50000"/>
                            </a:schemeClr>
                          </a:solidFill>
                        </a:rPr>
                        <a:t>6-12 hour</a:t>
                      </a:r>
                    </a:p>
                    <a:p>
                      <a:pPr algn="ctr"/>
                      <a:r>
                        <a:rPr lang="en-GB" sz="1600" dirty="0">
                          <a:solidFill>
                            <a:schemeClr val="accent1">
                              <a:lumMod val="50000"/>
                            </a:schemeClr>
                          </a:solidFill>
                        </a:rPr>
                        <a:t>production schedule</a:t>
                      </a:r>
                    </a:p>
                  </a:txBody>
                  <a:tcPr/>
                </a:tc>
                <a:extLst>
                  <a:ext uri="{0D108BD9-81ED-4DB2-BD59-A6C34878D82A}">
                    <a16:rowId xmlns:a16="http://schemas.microsoft.com/office/drawing/2014/main" val="2943198003"/>
                  </a:ext>
                </a:extLst>
              </a:tr>
            </a:tbl>
          </a:graphicData>
        </a:graphic>
      </p:graphicFrame>
      <p:graphicFrame>
        <p:nvGraphicFramePr>
          <p:cNvPr id="31" name="Table 30">
            <a:extLst>
              <a:ext uri="{FF2B5EF4-FFF2-40B4-BE49-F238E27FC236}">
                <a16:creationId xmlns:a16="http://schemas.microsoft.com/office/drawing/2014/main" id="{15F724AC-FD5D-47AD-88BF-DB3D7F03CD62}"/>
              </a:ext>
            </a:extLst>
          </p:cNvPr>
          <p:cNvGraphicFramePr>
            <a:graphicFrameLocks noGrp="1"/>
          </p:cNvGraphicFramePr>
          <p:nvPr/>
        </p:nvGraphicFramePr>
        <p:xfrm>
          <a:off x="5762905" y="2869586"/>
          <a:ext cx="3240911" cy="1737360"/>
        </p:xfrm>
        <a:graphic>
          <a:graphicData uri="http://schemas.openxmlformats.org/drawingml/2006/table">
            <a:tbl>
              <a:tblPr firstRow="1" bandRow="1">
                <a:tableStyleId>{7DF18680-E054-41AD-8BC1-D1AEF772440D}</a:tableStyleId>
              </a:tblPr>
              <a:tblGrid>
                <a:gridCol w="3240911">
                  <a:extLst>
                    <a:ext uri="{9D8B030D-6E8A-4147-A177-3AD203B41FA5}">
                      <a16:colId xmlns:a16="http://schemas.microsoft.com/office/drawing/2014/main" val="3552065963"/>
                    </a:ext>
                  </a:extLst>
                </a:gridCol>
              </a:tblGrid>
              <a:tr h="57912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Long-range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weather forecast</a:t>
                      </a:r>
                    </a:p>
                  </a:txBody>
                  <a:tcPr/>
                </a:tc>
                <a:extLst>
                  <a:ext uri="{0D108BD9-81ED-4DB2-BD59-A6C34878D82A}">
                    <a16:rowId xmlns:a16="http://schemas.microsoft.com/office/drawing/2014/main" val="708840823"/>
                  </a:ext>
                </a:extLst>
              </a:tr>
              <a:tr h="579120">
                <a:tc>
                  <a:txBody>
                    <a:bodyPr/>
                    <a:lstStyle/>
                    <a:p>
                      <a:pPr algn="ctr"/>
                      <a:r>
                        <a:rPr lang="en-GB" sz="1600" b="0" dirty="0">
                          <a:solidFill>
                            <a:schemeClr val="accent5">
                              <a:lumMod val="75000"/>
                            </a:schemeClr>
                          </a:solidFill>
                        </a:rPr>
                        <a:t>Predicts statistics of weather for coming month or season</a:t>
                      </a:r>
                    </a:p>
                  </a:txBody>
                  <a:tcPr/>
                </a:tc>
                <a:extLst>
                  <a:ext uri="{0D108BD9-81ED-4DB2-BD59-A6C34878D82A}">
                    <a16:rowId xmlns:a16="http://schemas.microsoft.com/office/drawing/2014/main" val="354288864"/>
                  </a:ext>
                </a:extLst>
              </a:tr>
              <a:tr h="579120">
                <a:tc>
                  <a:txBody>
                    <a:bodyPr/>
                    <a:lstStyle/>
                    <a:p>
                      <a:pPr algn="ctr"/>
                      <a:r>
                        <a:rPr lang="en-GB" sz="1600" dirty="0">
                          <a:solidFill>
                            <a:schemeClr val="accent5">
                              <a:lumMod val="50000"/>
                            </a:schemeClr>
                          </a:solidFill>
                        </a:rPr>
                        <a:t>1-8 times a month</a:t>
                      </a:r>
                    </a:p>
                    <a:p>
                      <a:pPr algn="ctr"/>
                      <a:r>
                        <a:rPr lang="en-GB" sz="1600" dirty="0">
                          <a:solidFill>
                            <a:schemeClr val="accent5">
                              <a:lumMod val="50000"/>
                            </a:schemeClr>
                          </a:solidFill>
                        </a:rPr>
                        <a:t>production schedule</a:t>
                      </a:r>
                    </a:p>
                  </a:txBody>
                  <a:tcPr/>
                </a:tc>
                <a:extLst>
                  <a:ext uri="{0D108BD9-81ED-4DB2-BD59-A6C34878D82A}">
                    <a16:rowId xmlns:a16="http://schemas.microsoft.com/office/drawing/2014/main" val="2943198003"/>
                  </a:ext>
                </a:extLst>
              </a:tr>
            </a:tbl>
          </a:graphicData>
        </a:graphic>
      </p:graphicFrame>
      <p:graphicFrame>
        <p:nvGraphicFramePr>
          <p:cNvPr id="32" name="Table 31">
            <a:extLst>
              <a:ext uri="{FF2B5EF4-FFF2-40B4-BE49-F238E27FC236}">
                <a16:creationId xmlns:a16="http://schemas.microsoft.com/office/drawing/2014/main" id="{6A0FB629-BB4C-4BF6-89CD-E3107C18BEDB}"/>
              </a:ext>
            </a:extLst>
          </p:cNvPr>
          <p:cNvGraphicFramePr>
            <a:graphicFrameLocks noGrp="1"/>
          </p:cNvGraphicFramePr>
          <p:nvPr/>
        </p:nvGraphicFramePr>
        <p:xfrm>
          <a:off x="9379349" y="2869586"/>
          <a:ext cx="2210764" cy="1721932"/>
        </p:xfrm>
        <a:graphic>
          <a:graphicData uri="http://schemas.openxmlformats.org/drawingml/2006/table">
            <a:tbl>
              <a:tblPr firstRow="1" bandRow="1">
                <a:tableStyleId>{F5AB1C69-6EDB-4FF4-983F-18BD219EF322}</a:tableStyleId>
              </a:tblPr>
              <a:tblGrid>
                <a:gridCol w="2210764">
                  <a:extLst>
                    <a:ext uri="{9D8B030D-6E8A-4147-A177-3AD203B41FA5}">
                      <a16:colId xmlns:a16="http://schemas.microsoft.com/office/drawing/2014/main" val="3552065963"/>
                    </a:ext>
                  </a:extLst>
                </a:gridCol>
              </a:tblGrid>
              <a:tr h="573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t>Climate prediction</a:t>
                      </a:r>
                    </a:p>
                  </a:txBody>
                  <a:tcPr anchor="ctr"/>
                </a:tc>
                <a:extLst>
                  <a:ext uri="{0D108BD9-81ED-4DB2-BD59-A6C34878D82A}">
                    <a16:rowId xmlns:a16="http://schemas.microsoft.com/office/drawing/2014/main" val="708840823"/>
                  </a:ext>
                </a:extLst>
              </a:tr>
              <a:tr h="1147955">
                <a:tc>
                  <a:txBody>
                    <a:bodyPr/>
                    <a:lstStyle/>
                    <a:p>
                      <a:pPr algn="ctr"/>
                      <a:r>
                        <a:rPr lang="en-GB" sz="1600" dirty="0">
                          <a:solidFill>
                            <a:schemeClr val="accent3">
                              <a:lumMod val="50000"/>
                            </a:schemeClr>
                          </a:solidFill>
                        </a:rPr>
                        <a:t>CO</a:t>
                      </a:r>
                      <a:r>
                        <a:rPr lang="en-GB" sz="1600" baseline="-25000" dirty="0">
                          <a:solidFill>
                            <a:schemeClr val="accent3">
                              <a:lumMod val="50000"/>
                            </a:schemeClr>
                          </a:solidFill>
                        </a:rPr>
                        <a:t>2</a:t>
                      </a:r>
                      <a:r>
                        <a:rPr lang="en-GB" sz="1600" baseline="0" dirty="0">
                          <a:solidFill>
                            <a:schemeClr val="accent3">
                              <a:lumMod val="50000"/>
                            </a:schemeClr>
                          </a:solidFill>
                        </a:rPr>
                        <a:t> doubling and other scenarios</a:t>
                      </a:r>
                      <a:endParaRPr lang="en-GB" sz="1600" dirty="0">
                        <a:solidFill>
                          <a:schemeClr val="accent3">
                            <a:lumMod val="50000"/>
                          </a:schemeClr>
                        </a:solidFill>
                      </a:endParaRPr>
                    </a:p>
                  </a:txBody>
                  <a:tcPr anchor="ctr"/>
                </a:tc>
                <a:extLst>
                  <a:ext uri="{0D108BD9-81ED-4DB2-BD59-A6C34878D82A}">
                    <a16:rowId xmlns:a16="http://schemas.microsoft.com/office/drawing/2014/main" val="354288864"/>
                  </a:ext>
                </a:extLst>
              </a:tr>
            </a:tbl>
          </a:graphicData>
        </a:graphic>
      </p:graphicFrame>
      <p:pic>
        <p:nvPicPr>
          <p:cNvPr id="33" name="Picture 32">
            <a:extLst>
              <a:ext uri="{FF2B5EF4-FFF2-40B4-BE49-F238E27FC236}">
                <a16:creationId xmlns:a16="http://schemas.microsoft.com/office/drawing/2014/main" id="{ADE4B98D-479D-4B5D-850E-2C42FEFC6EB7}"/>
              </a:ext>
            </a:extLst>
          </p:cNvPr>
          <p:cNvPicPr>
            <a:picLocks noChangeAspect="1"/>
          </p:cNvPicPr>
          <p:nvPr/>
        </p:nvPicPr>
        <p:blipFill>
          <a:blip r:embed="rId2"/>
          <a:stretch>
            <a:fillRect/>
          </a:stretch>
        </p:blipFill>
        <p:spPr>
          <a:xfrm>
            <a:off x="3599203" y="1724166"/>
            <a:ext cx="5040000" cy="866008"/>
          </a:xfrm>
          <a:prstGeom prst="rect">
            <a:avLst/>
          </a:prstGeom>
        </p:spPr>
      </p:pic>
      <p:sp>
        <p:nvSpPr>
          <p:cNvPr id="16" name="Marcador de fecha 3">
            <a:extLst>
              <a:ext uri="{FF2B5EF4-FFF2-40B4-BE49-F238E27FC236}">
                <a16:creationId xmlns:a16="http://schemas.microsoft.com/office/drawing/2014/main" id="{6978F97B-D741-4D88-A707-15C570C3EAAA}"/>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1521360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100" fill="hold"/>
                                        <p:tgtEl>
                                          <p:spTgt spid="28"/>
                                        </p:tgtEl>
                                        <p:attrNameLst>
                                          <p:attrName>ppt_x</p:attrName>
                                        </p:attrNameLst>
                                      </p:cBhvr>
                                      <p:tavLst>
                                        <p:tav tm="0">
                                          <p:val>
                                            <p:strVal val="#ppt_x"/>
                                          </p:val>
                                        </p:tav>
                                        <p:tav tm="100000">
                                          <p:val>
                                            <p:strVal val="#ppt_x"/>
                                          </p:val>
                                        </p:tav>
                                      </p:tavLst>
                                    </p:anim>
                                    <p:anim calcmode="lin" valueType="num">
                                      <p:cBhvr additive="base">
                                        <p:cTn id="8" dur="11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100" fill="hold"/>
                                        <p:tgtEl>
                                          <p:spTgt spid="33"/>
                                        </p:tgtEl>
                                        <p:attrNameLst>
                                          <p:attrName>ppt_x</p:attrName>
                                        </p:attrNameLst>
                                      </p:cBhvr>
                                      <p:tavLst>
                                        <p:tav tm="0">
                                          <p:val>
                                            <p:strVal val="#ppt_x"/>
                                          </p:val>
                                        </p:tav>
                                        <p:tav tm="100000">
                                          <p:val>
                                            <p:strVal val="#ppt_x"/>
                                          </p:val>
                                        </p:tav>
                                      </p:tavLst>
                                    </p:anim>
                                    <p:anim calcmode="lin" valueType="num">
                                      <p:cBhvr additive="base">
                                        <p:cTn id="12" dur="11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5</a:t>
            </a:fld>
            <a:endParaRPr lang="de-DE" dirty="0"/>
          </a:p>
        </p:txBody>
      </p:sp>
      <p:sp>
        <p:nvSpPr>
          <p:cNvPr id="15" name="TextBox 14">
            <a:extLst>
              <a:ext uri="{FF2B5EF4-FFF2-40B4-BE49-F238E27FC236}">
                <a16:creationId xmlns:a16="http://schemas.microsoft.com/office/drawing/2014/main" id="{A99E6668-418A-4B4D-B23B-11C4E374A4AB}"/>
              </a:ext>
            </a:extLst>
          </p:cNvPr>
          <p:cNvSpPr txBox="1"/>
          <p:nvPr/>
        </p:nvSpPr>
        <p:spPr>
          <a:xfrm>
            <a:off x="667191" y="158623"/>
            <a:ext cx="8615353" cy="461665"/>
          </a:xfrm>
          <a:prstGeom prst="rect">
            <a:avLst/>
          </a:prstGeom>
          <a:noFill/>
        </p:spPr>
        <p:txBody>
          <a:bodyPr wrap="square" rtlCol="0">
            <a:spAutoFit/>
          </a:bodyPr>
          <a:lstStyle/>
          <a:p>
            <a:r>
              <a:rPr lang="en-GB" sz="2400" b="1" dirty="0">
                <a:solidFill>
                  <a:schemeClr val="accent1"/>
                </a:solidFill>
              </a:rPr>
              <a:t>	   </a:t>
            </a:r>
            <a:r>
              <a:rPr lang="en-GB" sz="2400" dirty="0"/>
              <a:t>What do we do?</a:t>
            </a:r>
          </a:p>
        </p:txBody>
      </p:sp>
      <p:sp>
        <p:nvSpPr>
          <p:cNvPr id="16" name="Content Placeholder 2">
            <a:extLst>
              <a:ext uri="{FF2B5EF4-FFF2-40B4-BE49-F238E27FC236}">
                <a16:creationId xmlns:a16="http://schemas.microsoft.com/office/drawing/2014/main" id="{E4FAF67E-2B5E-4670-8C4C-84CB95986444}"/>
              </a:ext>
            </a:extLst>
          </p:cNvPr>
          <p:cNvSpPr txBox="1">
            <a:spLocks/>
          </p:cNvSpPr>
          <p:nvPr/>
        </p:nvSpPr>
        <p:spPr>
          <a:xfrm>
            <a:off x="289946" y="1473661"/>
            <a:ext cx="5842898" cy="187422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sz="1800" b="1" dirty="0">
                <a:latin typeface="Arial" panose="020B0604020202020204" pitchFamily="34" charset="0"/>
                <a:cs typeface="Arial" panose="020B0604020202020204" pitchFamily="34" charset="0"/>
              </a:rPr>
              <a:t>Operations – </a:t>
            </a:r>
            <a:r>
              <a:rPr lang="en-US" sz="1800" b="1" dirty="0">
                <a:solidFill>
                  <a:srgbClr val="FF0000"/>
                </a:solidFill>
                <a:latin typeface="Arial" panose="020B0604020202020204" pitchFamily="34" charset="0"/>
                <a:cs typeface="Arial" panose="020B0604020202020204" pitchFamily="34" charset="0"/>
              </a:rPr>
              <a:t>Time Critical</a:t>
            </a:r>
          </a:p>
          <a:p>
            <a:pPr lvl="1">
              <a:spcBef>
                <a:spcPts val="400"/>
              </a:spcBef>
            </a:pPr>
            <a:r>
              <a:rPr lang="en-US" sz="1600" dirty="0">
                <a:latin typeface="Arial" panose="020B0604020202020204" pitchFamily="34" charset="0"/>
                <a:cs typeface="Arial" panose="020B0604020202020204" pitchFamily="34" charset="0"/>
              </a:rPr>
              <a:t>HRES 0-10 day, 00Z+12Z, 9km @ 137 levels</a:t>
            </a:r>
          </a:p>
          <a:p>
            <a:pPr lvl="1">
              <a:spcBef>
                <a:spcPts val="400"/>
              </a:spcBef>
            </a:pPr>
            <a:r>
              <a:rPr lang="en-US" sz="1600" dirty="0">
                <a:latin typeface="Arial" panose="020B0604020202020204" pitchFamily="34" charset="0"/>
                <a:cs typeface="Arial" panose="020B0604020202020204" pitchFamily="34" charset="0"/>
              </a:rPr>
              <a:t>ENS 0-15 day, 00Z+12Z, 18km @ 91 levels</a:t>
            </a:r>
          </a:p>
          <a:p>
            <a:pPr lvl="1">
              <a:spcBef>
                <a:spcPts val="400"/>
              </a:spcBef>
            </a:pPr>
            <a:r>
              <a:rPr lang="en-US" sz="1600" dirty="0">
                <a:latin typeface="Arial" panose="020B0604020202020204" pitchFamily="34" charset="0"/>
                <a:cs typeface="Arial" panose="020B0604020202020204" pitchFamily="34" charset="0"/>
              </a:rPr>
              <a:t>BC 06Z and 18Z, 0-5 days hourly</a:t>
            </a:r>
          </a:p>
          <a:p>
            <a:pPr lvl="1">
              <a:spcBef>
                <a:spcPts val="400"/>
              </a:spcBef>
            </a:pPr>
            <a:r>
              <a:rPr lang="it-IT" sz="1600" spc="-1" dirty="0">
                <a:solidFill>
                  <a:srgbClr val="000000"/>
                </a:solidFill>
                <a:latin typeface="Arial" panose="020B0604020202020204" pitchFamily="34" charset="0"/>
                <a:ea typeface="Segoe UI"/>
                <a:cs typeface="Arial" panose="020B0604020202020204" pitchFamily="34" charset="0"/>
              </a:rPr>
              <a:t>120 </a:t>
            </a:r>
            <a:r>
              <a:rPr lang="it-IT" sz="1600" spc="-1" dirty="0" err="1">
                <a:solidFill>
                  <a:srgbClr val="000000"/>
                </a:solidFill>
                <a:latin typeface="Arial" panose="020B0604020202020204" pitchFamily="34" charset="0"/>
                <a:ea typeface="Segoe UI"/>
                <a:cs typeface="Arial" panose="020B0604020202020204" pitchFamily="34" charset="0"/>
              </a:rPr>
              <a:t>TiB</a:t>
            </a:r>
            <a:r>
              <a:rPr lang="it-IT" sz="1600" spc="-1" dirty="0">
                <a:solidFill>
                  <a:srgbClr val="000000"/>
                </a:solidFill>
                <a:latin typeface="Arial" panose="020B0604020202020204" pitchFamily="34" charset="0"/>
                <a:ea typeface="Segoe UI"/>
                <a:cs typeface="Arial" panose="020B0604020202020204" pitchFamily="34" charset="0"/>
              </a:rPr>
              <a:t>, 85 </a:t>
            </a:r>
            <a:r>
              <a:rPr lang="it-IT" sz="1600" spc="-1" dirty="0" err="1">
                <a:solidFill>
                  <a:srgbClr val="000000"/>
                </a:solidFill>
                <a:latin typeface="Arial" panose="020B0604020202020204" pitchFamily="34" charset="0"/>
                <a:ea typeface="Segoe UI"/>
                <a:cs typeface="Arial" panose="020B0604020202020204" pitchFamily="34" charset="0"/>
              </a:rPr>
              <a:t>Million</a:t>
            </a:r>
            <a:r>
              <a:rPr lang="it-IT" sz="1600" spc="-1" dirty="0">
                <a:solidFill>
                  <a:srgbClr val="000000"/>
                </a:solidFill>
                <a:latin typeface="Arial" panose="020B0604020202020204" pitchFamily="34" charset="0"/>
                <a:ea typeface="Segoe UI"/>
                <a:cs typeface="Arial" panose="020B0604020202020204" pitchFamily="34" charset="0"/>
              </a:rPr>
              <a:t> </a:t>
            </a:r>
            <a:r>
              <a:rPr lang="it-IT" sz="1600" spc="-1" dirty="0" err="1">
                <a:solidFill>
                  <a:srgbClr val="000000"/>
                </a:solidFill>
                <a:latin typeface="Arial" panose="020B0604020202020204" pitchFamily="34" charset="0"/>
                <a:ea typeface="Segoe UI"/>
                <a:cs typeface="Arial" panose="020B0604020202020204" pitchFamily="34" charset="0"/>
              </a:rPr>
              <a:t>products</a:t>
            </a:r>
            <a:endParaRPr lang="it-IT" sz="1600" spc="-1" dirty="0">
              <a:solidFill>
                <a:srgbClr val="000000"/>
              </a:solidFill>
              <a:latin typeface="Arial" panose="020B0604020202020204" pitchFamily="34" charset="0"/>
              <a:ea typeface="Segoe UI"/>
              <a:cs typeface="Arial" panose="020B0604020202020204" pitchFamily="34" charset="0"/>
            </a:endParaRPr>
          </a:p>
          <a:p>
            <a:pPr lvl="1">
              <a:spcBef>
                <a:spcPts val="400"/>
              </a:spcBef>
            </a:pPr>
            <a:r>
              <a:rPr lang="it-IT" sz="1600" spc="-1" dirty="0">
                <a:solidFill>
                  <a:srgbClr val="000000"/>
                </a:solidFill>
                <a:latin typeface="Arial" panose="020B0604020202020204" pitchFamily="34" charset="0"/>
                <a:ea typeface="Segoe UI"/>
                <a:cs typeface="Arial" panose="020B0604020202020204" pitchFamily="34" charset="0"/>
              </a:rPr>
              <a:t>Real-time </a:t>
            </a:r>
            <a:r>
              <a:rPr lang="it-IT" sz="1600" spc="-1" dirty="0" err="1">
                <a:solidFill>
                  <a:srgbClr val="000000"/>
                </a:solidFill>
                <a:latin typeface="Arial" panose="020B0604020202020204" pitchFamily="34" charset="0"/>
                <a:ea typeface="Segoe UI"/>
                <a:cs typeface="Arial" panose="020B0604020202020204" pitchFamily="34" charset="0"/>
              </a:rPr>
              <a:t>Dissemination</a:t>
            </a:r>
            <a:r>
              <a:rPr lang="it-IT" sz="1600" spc="-1" dirty="0">
                <a:solidFill>
                  <a:srgbClr val="000000"/>
                </a:solidFill>
                <a:latin typeface="Arial" panose="020B0604020202020204" pitchFamily="34" charset="0"/>
                <a:ea typeface="Segoe UI"/>
                <a:cs typeface="Arial" panose="020B0604020202020204" pitchFamily="34" charset="0"/>
              </a:rPr>
              <a:t>, 200 </a:t>
            </a:r>
            <a:r>
              <a:rPr lang="it-IT" sz="1600" spc="-1" dirty="0" err="1">
                <a:solidFill>
                  <a:srgbClr val="000000"/>
                </a:solidFill>
                <a:latin typeface="Arial" panose="020B0604020202020204" pitchFamily="34" charset="0"/>
                <a:ea typeface="Segoe UI"/>
                <a:cs typeface="Arial" panose="020B0604020202020204" pitchFamily="34" charset="0"/>
              </a:rPr>
              <a:t>destinations</a:t>
            </a:r>
            <a:r>
              <a:rPr lang="it-IT" sz="1600" spc="-1" dirty="0">
                <a:solidFill>
                  <a:srgbClr val="000000"/>
                </a:solidFill>
                <a:latin typeface="Arial" panose="020B0604020202020204" pitchFamily="34" charset="0"/>
                <a:ea typeface="Segoe UI"/>
                <a:cs typeface="Arial" panose="020B0604020202020204" pitchFamily="34" charset="0"/>
              </a:rPr>
              <a:t> world-wide</a:t>
            </a:r>
            <a:endParaRPr lang="it-IT" sz="1600" spc="-1" dirty="0">
              <a:solidFill>
                <a:srgbClr val="262626"/>
              </a:solidFill>
              <a:latin typeface="Arial" panose="020B0604020202020204" pitchFamily="34" charset="0"/>
              <a:cs typeface="Arial" panose="020B0604020202020204" pitchFamily="34" charset="0"/>
            </a:endParaRPr>
          </a:p>
        </p:txBody>
      </p:sp>
      <p:sp>
        <p:nvSpPr>
          <p:cNvPr id="18" name="Content Placeholder 2">
            <a:extLst>
              <a:ext uri="{FF2B5EF4-FFF2-40B4-BE49-F238E27FC236}">
                <a16:creationId xmlns:a16="http://schemas.microsoft.com/office/drawing/2014/main" id="{5C5F7854-C086-4DA7-ADEF-31202A0959C3}"/>
              </a:ext>
            </a:extLst>
          </p:cNvPr>
          <p:cNvSpPr txBox="1">
            <a:spLocks/>
          </p:cNvSpPr>
          <p:nvPr/>
        </p:nvSpPr>
        <p:spPr>
          <a:xfrm>
            <a:off x="539615" y="3700319"/>
            <a:ext cx="5897762" cy="1023836"/>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en-US" b="1" dirty="0"/>
              <a:t>Research – </a:t>
            </a:r>
            <a:r>
              <a:rPr lang="en-US" b="1" dirty="0">
                <a:solidFill>
                  <a:schemeClr val="accent3"/>
                </a:solidFill>
              </a:rPr>
              <a:t>Non Time Critical</a:t>
            </a:r>
          </a:p>
          <a:p>
            <a:pPr lvl="1">
              <a:spcBef>
                <a:spcPts val="400"/>
              </a:spcBef>
            </a:pPr>
            <a:r>
              <a:rPr lang="en-US" dirty="0"/>
              <a:t>100s Daily active experiments to improve our models</a:t>
            </a:r>
          </a:p>
          <a:p>
            <a:pPr lvl="1">
              <a:spcBef>
                <a:spcPts val="400"/>
              </a:spcBef>
            </a:pPr>
            <a:r>
              <a:rPr lang="en-US" dirty="0">
                <a:solidFill>
                  <a:srgbClr val="000000"/>
                </a:solidFill>
              </a:rPr>
              <a:t>Reforecasts, Climate reanalysis, </a:t>
            </a:r>
            <a:r>
              <a:rPr lang="en-US" dirty="0" err="1">
                <a:solidFill>
                  <a:srgbClr val="000000"/>
                </a:solidFill>
              </a:rPr>
              <a:t>etc</a:t>
            </a:r>
            <a:endParaRPr lang="en-US" dirty="0">
              <a:solidFill>
                <a:srgbClr val="000000"/>
              </a:solidFill>
            </a:endParaRPr>
          </a:p>
        </p:txBody>
      </p:sp>
      <p:sp>
        <p:nvSpPr>
          <p:cNvPr id="19" name="Content Placeholder 2">
            <a:extLst>
              <a:ext uri="{FF2B5EF4-FFF2-40B4-BE49-F238E27FC236}">
                <a16:creationId xmlns:a16="http://schemas.microsoft.com/office/drawing/2014/main" id="{413F1982-4690-4AC3-9FA1-34FFECC7F0EE}"/>
              </a:ext>
            </a:extLst>
          </p:cNvPr>
          <p:cNvSpPr txBox="1">
            <a:spLocks/>
          </p:cNvSpPr>
          <p:nvPr/>
        </p:nvSpPr>
        <p:spPr>
          <a:xfrm>
            <a:off x="539615" y="4875626"/>
            <a:ext cx="4910210" cy="1060412"/>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70000">
              <a:buFont typeface="Arial"/>
              <a:buNone/>
            </a:pPr>
            <a:r>
              <a:rPr lang="en-US" b="1" dirty="0"/>
              <a:t>Meteorological Archive</a:t>
            </a:r>
          </a:p>
          <a:p>
            <a:pPr marL="645750" lvl="1" indent="-285750">
              <a:spcBef>
                <a:spcPts val="400"/>
              </a:spcBef>
            </a:pPr>
            <a:r>
              <a:rPr lang="en-US" dirty="0">
                <a:solidFill>
                  <a:srgbClr val="000000"/>
                </a:solidFill>
              </a:rPr>
              <a:t>&gt; 300 </a:t>
            </a:r>
            <a:r>
              <a:rPr lang="en-US" dirty="0" err="1">
                <a:solidFill>
                  <a:srgbClr val="000000"/>
                </a:solidFill>
              </a:rPr>
              <a:t>PiB</a:t>
            </a:r>
            <a:r>
              <a:rPr lang="en-US" dirty="0">
                <a:solidFill>
                  <a:srgbClr val="000000"/>
                </a:solidFill>
              </a:rPr>
              <a:t> of data @ 5000 daily active users</a:t>
            </a:r>
          </a:p>
          <a:p>
            <a:pPr marL="645750" lvl="1" indent="-285750">
              <a:spcBef>
                <a:spcPts val="400"/>
              </a:spcBef>
            </a:pPr>
            <a:r>
              <a:rPr lang="en-US" dirty="0">
                <a:solidFill>
                  <a:srgbClr val="000000"/>
                </a:solidFill>
              </a:rPr>
              <a:t>120 </a:t>
            </a:r>
            <a:r>
              <a:rPr lang="en-US" dirty="0" err="1">
                <a:solidFill>
                  <a:srgbClr val="000000"/>
                </a:solidFill>
              </a:rPr>
              <a:t>TiB</a:t>
            </a:r>
            <a:r>
              <a:rPr lang="en-US" dirty="0">
                <a:solidFill>
                  <a:srgbClr val="000000"/>
                </a:solidFill>
              </a:rPr>
              <a:t> added per day</a:t>
            </a:r>
          </a:p>
        </p:txBody>
      </p:sp>
      <p:pic>
        <p:nvPicPr>
          <p:cNvPr id="20" name="Picture 19" descr="Member-states-2016-(inc-Croatia)-web.png">
            <a:extLst>
              <a:ext uri="{FF2B5EF4-FFF2-40B4-BE49-F238E27FC236}">
                <a16:creationId xmlns:a16="http://schemas.microsoft.com/office/drawing/2014/main" id="{DE81B785-ED34-4647-A580-8F1432EF6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703" y="907051"/>
            <a:ext cx="7192332" cy="5482007"/>
          </a:xfrm>
          <a:prstGeom prst="rect">
            <a:avLst/>
          </a:prstGeom>
        </p:spPr>
      </p:pic>
      <p:sp>
        <p:nvSpPr>
          <p:cNvPr id="10" name="Marcador de fecha 3">
            <a:extLst>
              <a:ext uri="{FF2B5EF4-FFF2-40B4-BE49-F238E27FC236}">
                <a16:creationId xmlns:a16="http://schemas.microsoft.com/office/drawing/2014/main" id="{BF1AD471-FBD3-4666-8393-4986AF211D8A}"/>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3276839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6</a:t>
            </a:fld>
            <a:endParaRPr lang="en-GB" sz="900" spc="-1">
              <a:latin typeface="Times New Roman"/>
            </a:endParaRP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6</a:t>
            </a:fld>
            <a:endParaRPr lang="de-DE" dirty="0"/>
          </a:p>
        </p:txBody>
      </p:sp>
      <p:pic>
        <p:nvPicPr>
          <p:cNvPr id="28" name="Picture 27">
            <a:extLst>
              <a:ext uri="{FF2B5EF4-FFF2-40B4-BE49-F238E27FC236}">
                <a16:creationId xmlns:a16="http://schemas.microsoft.com/office/drawing/2014/main" id="{DC3E5171-D9C8-493E-B773-9E22B86FDBB2}"/>
              </a:ext>
            </a:extLst>
          </p:cNvPr>
          <p:cNvPicPr>
            <a:picLocks noChangeAspect="1"/>
          </p:cNvPicPr>
          <p:nvPr/>
        </p:nvPicPr>
        <p:blipFill>
          <a:blip r:embed="rId2"/>
          <a:stretch>
            <a:fillRect/>
          </a:stretch>
        </p:blipFill>
        <p:spPr>
          <a:xfrm>
            <a:off x="8034675" y="901838"/>
            <a:ext cx="3787783" cy="2527162"/>
          </a:xfrm>
          <a:prstGeom prst="rect">
            <a:avLst/>
          </a:prstGeom>
        </p:spPr>
      </p:pic>
      <p:pic>
        <p:nvPicPr>
          <p:cNvPr id="29" name="Picture 28">
            <a:extLst>
              <a:ext uri="{FF2B5EF4-FFF2-40B4-BE49-F238E27FC236}">
                <a16:creationId xmlns:a16="http://schemas.microsoft.com/office/drawing/2014/main" id="{69E5D5D4-4E63-41D5-9258-745B492E1058}"/>
              </a:ext>
            </a:extLst>
          </p:cNvPr>
          <p:cNvPicPr>
            <a:picLocks noChangeAspect="1"/>
          </p:cNvPicPr>
          <p:nvPr/>
        </p:nvPicPr>
        <p:blipFill>
          <a:blip r:embed="rId3"/>
          <a:stretch>
            <a:fillRect/>
          </a:stretch>
        </p:blipFill>
        <p:spPr>
          <a:xfrm>
            <a:off x="8034676" y="3694319"/>
            <a:ext cx="3787783" cy="2527162"/>
          </a:xfrm>
          <a:prstGeom prst="rect">
            <a:avLst/>
          </a:prstGeom>
        </p:spPr>
      </p:pic>
      <p:sp>
        <p:nvSpPr>
          <p:cNvPr id="31" name="Content Placeholder 2">
            <a:extLst>
              <a:ext uri="{FF2B5EF4-FFF2-40B4-BE49-F238E27FC236}">
                <a16:creationId xmlns:a16="http://schemas.microsoft.com/office/drawing/2014/main" id="{6216B527-3C0E-4041-B39A-78D4DA7113F1}"/>
              </a:ext>
            </a:extLst>
          </p:cNvPr>
          <p:cNvSpPr txBox="1">
            <a:spLocks/>
          </p:cNvSpPr>
          <p:nvPr/>
        </p:nvSpPr>
        <p:spPr>
          <a:xfrm>
            <a:off x="628420" y="2995780"/>
            <a:ext cx="9497014" cy="2342107"/>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nSpc>
                <a:spcPct val="100000"/>
              </a:lnSpc>
              <a:buFont typeface="Arial"/>
              <a:buNone/>
            </a:pPr>
            <a:r>
              <a:rPr lang="it-IT" b="1" spc="-1" dirty="0" err="1">
                <a:solidFill>
                  <a:srgbClr val="262626"/>
                </a:solidFill>
              </a:rPr>
              <a:t>Cloud</a:t>
            </a:r>
            <a:endParaRPr lang="it-IT" b="1" spc="-1" dirty="0">
              <a:solidFill>
                <a:srgbClr val="262626"/>
              </a:solidFill>
            </a:endParaRPr>
          </a:p>
          <a:p>
            <a:pPr marL="285750" indent="-285750">
              <a:lnSpc>
                <a:spcPct val="100000"/>
              </a:lnSpc>
            </a:pPr>
            <a:r>
              <a:rPr lang="it-IT" b="1" spc="-1" dirty="0">
                <a:solidFill>
                  <a:srgbClr val="262626"/>
                </a:solidFill>
              </a:rPr>
              <a:t>[</a:t>
            </a:r>
            <a:r>
              <a:rPr lang="it-IT" b="1" spc="-1" dirty="0" err="1">
                <a:solidFill>
                  <a:srgbClr val="262626"/>
                </a:solidFill>
              </a:rPr>
              <a:t>SaaS</a:t>
            </a:r>
            <a:r>
              <a:rPr lang="it-IT" b="1" spc="-1" dirty="0">
                <a:solidFill>
                  <a:srgbClr val="262626"/>
                </a:solidFill>
              </a:rPr>
              <a:t>] </a:t>
            </a:r>
            <a:r>
              <a:rPr lang="it-IT" spc="-1" dirty="0" err="1">
                <a:solidFill>
                  <a:srgbClr val="262626"/>
                </a:solidFill>
              </a:rPr>
              <a:t>Copernicus</a:t>
            </a:r>
            <a:r>
              <a:rPr lang="it-IT" spc="-1" dirty="0">
                <a:solidFill>
                  <a:srgbClr val="262626"/>
                </a:solidFill>
              </a:rPr>
              <a:t> Data Storage (CDS) – </a:t>
            </a:r>
            <a:r>
              <a:rPr lang="it-IT" spc="-1" dirty="0" err="1">
                <a:solidFill>
                  <a:srgbClr val="262626"/>
                </a:solidFill>
              </a:rPr>
              <a:t>Operational</a:t>
            </a:r>
            <a:endParaRPr lang="it-IT" spc="-1" dirty="0">
              <a:solidFill>
                <a:srgbClr val="262626"/>
              </a:solidFill>
            </a:endParaRPr>
          </a:p>
          <a:p>
            <a:pPr marL="285750" indent="-285750">
              <a:lnSpc>
                <a:spcPct val="100000"/>
              </a:lnSpc>
            </a:pPr>
            <a:r>
              <a:rPr lang="it-IT" b="1" spc="-1" dirty="0">
                <a:solidFill>
                  <a:srgbClr val="262626"/>
                </a:solidFill>
              </a:rPr>
              <a:t>[</a:t>
            </a:r>
            <a:r>
              <a:rPr lang="it-IT" b="1" spc="-1" dirty="0" err="1">
                <a:solidFill>
                  <a:srgbClr val="262626"/>
                </a:solidFill>
              </a:rPr>
              <a:t>PaaS</a:t>
            </a:r>
            <a:r>
              <a:rPr lang="it-IT" b="1" spc="-1" dirty="0">
                <a:solidFill>
                  <a:srgbClr val="262626"/>
                </a:solidFill>
              </a:rPr>
              <a:t>] </a:t>
            </a:r>
            <a:r>
              <a:rPr lang="it-IT" spc="-1" dirty="0" err="1">
                <a:solidFill>
                  <a:srgbClr val="262626"/>
                </a:solidFill>
              </a:rPr>
              <a:t>European</a:t>
            </a:r>
            <a:r>
              <a:rPr lang="it-IT" spc="-1" dirty="0">
                <a:solidFill>
                  <a:srgbClr val="262626"/>
                </a:solidFill>
              </a:rPr>
              <a:t> </a:t>
            </a:r>
            <a:r>
              <a:rPr lang="it-IT" spc="-1" dirty="0" err="1">
                <a:solidFill>
                  <a:srgbClr val="262626"/>
                </a:solidFill>
              </a:rPr>
              <a:t>Weather</a:t>
            </a:r>
            <a:r>
              <a:rPr lang="it-IT" spc="-1" dirty="0">
                <a:solidFill>
                  <a:srgbClr val="262626"/>
                </a:solidFill>
              </a:rPr>
              <a:t> </a:t>
            </a:r>
            <a:r>
              <a:rPr lang="it-IT" spc="-1" dirty="0" err="1">
                <a:solidFill>
                  <a:srgbClr val="262626"/>
                </a:solidFill>
              </a:rPr>
              <a:t>Cloud</a:t>
            </a:r>
            <a:r>
              <a:rPr lang="it-IT" spc="-1" dirty="0">
                <a:solidFill>
                  <a:srgbClr val="262626"/>
                </a:solidFill>
              </a:rPr>
              <a:t> – </a:t>
            </a:r>
            <a:r>
              <a:rPr lang="it-IT" spc="-1" dirty="0" err="1">
                <a:solidFill>
                  <a:srgbClr val="262626"/>
                </a:solidFill>
              </a:rPr>
              <a:t>Pilot</a:t>
            </a:r>
            <a:r>
              <a:rPr lang="it-IT" spc="-1" dirty="0">
                <a:solidFill>
                  <a:srgbClr val="262626"/>
                </a:solidFill>
              </a:rPr>
              <a:t> </a:t>
            </a:r>
            <a:r>
              <a:rPr lang="it-IT" spc="-1" dirty="0" err="1">
                <a:solidFill>
                  <a:srgbClr val="262626"/>
                </a:solidFill>
              </a:rPr>
              <a:t>currently</a:t>
            </a:r>
            <a:r>
              <a:rPr lang="it-IT" spc="-1" dirty="0">
                <a:solidFill>
                  <a:srgbClr val="262626"/>
                </a:solidFill>
              </a:rPr>
              <a:t> </a:t>
            </a:r>
            <a:r>
              <a:rPr lang="it-IT" spc="-1" dirty="0" err="1">
                <a:solidFill>
                  <a:srgbClr val="262626"/>
                </a:solidFill>
              </a:rPr>
              <a:t>being</a:t>
            </a:r>
            <a:r>
              <a:rPr lang="it-IT" spc="-1" dirty="0">
                <a:solidFill>
                  <a:srgbClr val="262626"/>
                </a:solidFill>
              </a:rPr>
              <a:t> setup</a:t>
            </a:r>
          </a:p>
          <a:p>
            <a:pPr marL="285750" indent="-285750">
              <a:lnSpc>
                <a:spcPct val="100000"/>
              </a:lnSpc>
            </a:pPr>
            <a:r>
              <a:rPr lang="it-IT" b="1" spc="-1" dirty="0">
                <a:solidFill>
                  <a:srgbClr val="262626"/>
                </a:solidFill>
              </a:rPr>
              <a:t>[</a:t>
            </a:r>
            <a:r>
              <a:rPr lang="it-IT" b="1" spc="-1" dirty="0" err="1">
                <a:solidFill>
                  <a:srgbClr val="262626"/>
                </a:solidFill>
              </a:rPr>
              <a:t>XaaS</a:t>
            </a:r>
            <a:r>
              <a:rPr lang="it-IT" b="1" spc="-1" dirty="0">
                <a:solidFill>
                  <a:srgbClr val="262626"/>
                </a:solidFill>
              </a:rPr>
              <a:t>]</a:t>
            </a:r>
            <a:r>
              <a:rPr lang="it-IT" spc="-1" dirty="0">
                <a:solidFill>
                  <a:srgbClr val="262626"/>
                </a:solidFill>
              </a:rPr>
              <a:t> </a:t>
            </a:r>
            <a:r>
              <a:rPr lang="it-IT" spc="-1" dirty="0" err="1">
                <a:solidFill>
                  <a:srgbClr val="262626"/>
                </a:solidFill>
              </a:rPr>
              <a:t>WEkEO</a:t>
            </a:r>
            <a:r>
              <a:rPr lang="it-IT" spc="-1" dirty="0">
                <a:solidFill>
                  <a:srgbClr val="262626"/>
                </a:solidFill>
              </a:rPr>
              <a:t>  www.wekeo.eu</a:t>
            </a:r>
          </a:p>
        </p:txBody>
      </p:sp>
      <p:sp>
        <p:nvSpPr>
          <p:cNvPr id="32" name="Content Placeholder 2">
            <a:extLst>
              <a:ext uri="{FF2B5EF4-FFF2-40B4-BE49-F238E27FC236}">
                <a16:creationId xmlns:a16="http://schemas.microsoft.com/office/drawing/2014/main" id="{B76F7224-4FB5-4243-804D-E970875E6440}"/>
              </a:ext>
            </a:extLst>
          </p:cNvPr>
          <p:cNvSpPr txBox="1">
            <a:spLocks/>
          </p:cNvSpPr>
          <p:nvPr/>
        </p:nvSpPr>
        <p:spPr>
          <a:xfrm>
            <a:off x="628420" y="4678912"/>
            <a:ext cx="6275300" cy="1542569"/>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nSpc>
                <a:spcPct val="100000"/>
              </a:lnSpc>
              <a:buFont typeface="Arial"/>
              <a:buNone/>
            </a:pPr>
            <a:r>
              <a:rPr lang="it-IT" b="1" spc="-1" dirty="0">
                <a:solidFill>
                  <a:srgbClr val="262626"/>
                </a:solidFill>
              </a:rPr>
              <a:t>Archive</a:t>
            </a:r>
          </a:p>
          <a:p>
            <a:pPr indent="0">
              <a:lnSpc>
                <a:spcPct val="100000"/>
              </a:lnSpc>
              <a:buNone/>
            </a:pPr>
            <a:r>
              <a:rPr lang="it-IT" spc="-1" dirty="0" err="1">
                <a:solidFill>
                  <a:srgbClr val="262626"/>
                </a:solidFill>
              </a:rPr>
              <a:t>Largest</a:t>
            </a:r>
            <a:r>
              <a:rPr lang="it-IT" spc="-1" dirty="0">
                <a:solidFill>
                  <a:srgbClr val="262626"/>
                </a:solidFill>
              </a:rPr>
              <a:t> Meteo </a:t>
            </a:r>
            <a:r>
              <a:rPr lang="it-IT" spc="-1" dirty="0" err="1">
                <a:solidFill>
                  <a:srgbClr val="262626"/>
                </a:solidFill>
              </a:rPr>
              <a:t>archive</a:t>
            </a:r>
            <a:r>
              <a:rPr lang="it-IT" spc="-1" dirty="0">
                <a:solidFill>
                  <a:srgbClr val="262626"/>
                </a:solidFill>
              </a:rPr>
              <a:t> 4x </a:t>
            </a:r>
            <a:r>
              <a:rPr lang="en-GB" dirty="0">
                <a:hlinkClick r:id="rId4"/>
              </a:rPr>
              <a:t>Oracle (Sun) SL8500</a:t>
            </a:r>
            <a:r>
              <a:rPr lang="en-GB" dirty="0"/>
              <a:t> tape libraries</a:t>
            </a:r>
          </a:p>
          <a:p>
            <a:pPr indent="0">
              <a:lnSpc>
                <a:spcPct val="100000"/>
              </a:lnSpc>
              <a:buNone/>
            </a:pPr>
            <a:r>
              <a:rPr lang="en-GB" dirty="0"/>
              <a:t>~ 140 Tape drives</a:t>
            </a:r>
          </a:p>
          <a:p>
            <a:pPr indent="0">
              <a:lnSpc>
                <a:spcPct val="100000"/>
              </a:lnSpc>
              <a:buNone/>
            </a:pPr>
            <a:r>
              <a:rPr lang="en-GB" spc="-1" dirty="0">
                <a:solidFill>
                  <a:srgbClr val="262626"/>
                </a:solidFill>
              </a:rPr>
              <a:t>+ 120 </a:t>
            </a:r>
            <a:r>
              <a:rPr lang="en-GB" spc="-1" dirty="0" err="1">
                <a:solidFill>
                  <a:srgbClr val="262626"/>
                </a:solidFill>
              </a:rPr>
              <a:t>TiB</a:t>
            </a:r>
            <a:r>
              <a:rPr lang="en-GB" spc="-1" dirty="0">
                <a:solidFill>
                  <a:srgbClr val="262626"/>
                </a:solidFill>
              </a:rPr>
              <a:t> / day operational + 150 </a:t>
            </a:r>
            <a:r>
              <a:rPr lang="en-GB" spc="-1" dirty="0" err="1">
                <a:solidFill>
                  <a:srgbClr val="262626"/>
                </a:solidFill>
              </a:rPr>
              <a:t>TiB</a:t>
            </a:r>
            <a:r>
              <a:rPr lang="en-GB" spc="-1" dirty="0">
                <a:solidFill>
                  <a:srgbClr val="262626"/>
                </a:solidFill>
              </a:rPr>
              <a:t> / day other</a:t>
            </a:r>
            <a:endParaRPr lang="it-IT" spc="-1" dirty="0">
              <a:solidFill>
                <a:srgbClr val="262626"/>
              </a:solidFill>
            </a:endParaRPr>
          </a:p>
        </p:txBody>
      </p:sp>
      <p:sp>
        <p:nvSpPr>
          <p:cNvPr id="38" name="Content Placeholder 2">
            <a:extLst>
              <a:ext uri="{FF2B5EF4-FFF2-40B4-BE49-F238E27FC236}">
                <a16:creationId xmlns:a16="http://schemas.microsoft.com/office/drawing/2014/main" id="{6D0783C3-FF9A-4686-95AF-8EBEEEA17C04}"/>
              </a:ext>
            </a:extLst>
          </p:cNvPr>
          <p:cNvSpPr txBox="1">
            <a:spLocks/>
          </p:cNvSpPr>
          <p:nvPr/>
        </p:nvSpPr>
        <p:spPr>
          <a:xfrm>
            <a:off x="336749" y="1162438"/>
            <a:ext cx="5246360" cy="2033300"/>
          </a:xfrm>
          <a:prstGeom prst="rect">
            <a:avLst/>
          </a:prstGeom>
        </p:spPr>
        <p:txBody>
          <a:bodyPr/>
          <a:lstStyle>
            <a:lvl1pPr marL="342882" indent="-342882"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7"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1"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8"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6"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7" indent="-228589" algn="l" defTabSz="457177" rtl="0" eaLnBrk="1" latinLnBrk="0" hangingPunct="1">
              <a:spcBef>
                <a:spcPct val="20000"/>
              </a:spcBef>
              <a:buFont typeface="Arial"/>
              <a:buChar char="•"/>
              <a:defRPr sz="2000" kern="1200">
                <a:solidFill>
                  <a:schemeClr val="tx1"/>
                </a:solidFill>
                <a:latin typeface="+mn-lt"/>
                <a:ea typeface="+mn-ea"/>
                <a:cs typeface="+mn-cs"/>
              </a:defRPr>
            </a:lvl9pPr>
          </a:lstStyle>
          <a:p>
            <a:pPr indent="0">
              <a:buFont typeface="Arial"/>
              <a:buNone/>
            </a:pPr>
            <a:r>
              <a:rPr lang="it-IT" sz="1800" b="1" spc="-1" dirty="0">
                <a:solidFill>
                  <a:srgbClr val="262626"/>
                </a:solidFill>
              </a:rPr>
              <a:t>HPC</a:t>
            </a:r>
          </a:p>
          <a:p>
            <a:pPr indent="0">
              <a:buFont typeface="Arial"/>
              <a:buNone/>
            </a:pPr>
            <a:r>
              <a:rPr lang="it-IT" sz="1800" spc="-1" dirty="0">
                <a:solidFill>
                  <a:srgbClr val="262626"/>
                </a:solidFill>
              </a:rPr>
              <a:t>2x </a:t>
            </a:r>
            <a:r>
              <a:rPr lang="it-IT" sz="1800" spc="-1" dirty="0" err="1">
                <a:solidFill>
                  <a:srgbClr val="262626"/>
                </a:solidFill>
              </a:rPr>
              <a:t>Cray</a:t>
            </a:r>
            <a:r>
              <a:rPr lang="it-IT" sz="1800" spc="-1" dirty="0">
                <a:solidFill>
                  <a:srgbClr val="262626"/>
                </a:solidFill>
              </a:rPr>
              <a:t> XC40 HPC </a:t>
            </a:r>
          </a:p>
          <a:p>
            <a:pPr indent="0">
              <a:buFont typeface="Arial"/>
              <a:buNone/>
            </a:pPr>
            <a:r>
              <a:rPr lang="it-IT" sz="1800" spc="-1" dirty="0">
                <a:solidFill>
                  <a:srgbClr val="262626"/>
                </a:solidFill>
              </a:rPr>
              <a:t>2x </a:t>
            </a:r>
            <a:r>
              <a:rPr lang="en-GB" sz="1800" dirty="0"/>
              <a:t>129,960 cores Xeon EP E5-2695 Broadwell</a:t>
            </a:r>
          </a:p>
          <a:p>
            <a:pPr indent="0">
              <a:buFont typeface="Arial"/>
              <a:buNone/>
            </a:pPr>
            <a:r>
              <a:rPr lang="en-GB" sz="1800" spc="-1" dirty="0">
                <a:solidFill>
                  <a:srgbClr val="262626"/>
                </a:solidFill>
              </a:rPr>
              <a:t>2x 10 </a:t>
            </a:r>
            <a:r>
              <a:rPr lang="en-GB" sz="1800" spc="-1" dirty="0" err="1">
                <a:solidFill>
                  <a:srgbClr val="262626"/>
                </a:solidFill>
              </a:rPr>
              <a:t>PiB</a:t>
            </a:r>
            <a:r>
              <a:rPr lang="en-GB" sz="1800" spc="-1" dirty="0">
                <a:solidFill>
                  <a:srgbClr val="262626"/>
                </a:solidFill>
              </a:rPr>
              <a:t> Lustre PFS storage</a:t>
            </a:r>
          </a:p>
          <a:p>
            <a:pPr indent="0">
              <a:buFont typeface="Arial"/>
              <a:buNone/>
            </a:pPr>
            <a:r>
              <a:rPr lang="en-GB" sz="1800" b="1" i="1" spc="-1" dirty="0">
                <a:solidFill>
                  <a:schemeClr val="bg1">
                    <a:lumMod val="50000"/>
                  </a:schemeClr>
                </a:solidFill>
              </a:rPr>
              <a:t>Top500 42</a:t>
            </a:r>
            <a:r>
              <a:rPr lang="en-GB" sz="1800" b="1" i="1" spc="-1" baseline="30000" dirty="0">
                <a:solidFill>
                  <a:schemeClr val="bg1">
                    <a:lumMod val="50000"/>
                  </a:schemeClr>
                </a:solidFill>
              </a:rPr>
              <a:t>nd</a:t>
            </a:r>
            <a:r>
              <a:rPr lang="en-GB" sz="1800" b="1" i="1" spc="-1" dirty="0">
                <a:solidFill>
                  <a:schemeClr val="bg1">
                    <a:lumMod val="50000"/>
                  </a:schemeClr>
                </a:solidFill>
              </a:rPr>
              <a:t>/43</a:t>
            </a:r>
            <a:r>
              <a:rPr lang="en-GB" sz="1800" b="1" i="1" spc="-1" baseline="30000" dirty="0">
                <a:solidFill>
                  <a:schemeClr val="bg1">
                    <a:lumMod val="50000"/>
                  </a:schemeClr>
                </a:solidFill>
              </a:rPr>
              <a:t>rd</a:t>
            </a:r>
            <a:endParaRPr lang="it-IT" sz="1800" b="1" i="1" spc="-1" dirty="0">
              <a:solidFill>
                <a:schemeClr val="bg1">
                  <a:lumMod val="50000"/>
                </a:schemeClr>
              </a:solidFill>
            </a:endParaRPr>
          </a:p>
        </p:txBody>
      </p:sp>
      <p:sp>
        <p:nvSpPr>
          <p:cNvPr id="40" name="TextShape 1">
            <a:extLst>
              <a:ext uri="{FF2B5EF4-FFF2-40B4-BE49-F238E27FC236}">
                <a16:creationId xmlns:a16="http://schemas.microsoft.com/office/drawing/2014/main" id="{ABB47C9F-E2C9-40B5-BDC8-06776966B2A5}"/>
              </a:ext>
            </a:extLst>
          </p:cNvPr>
          <p:cNvSpPr txBox="1"/>
          <p:nvPr/>
        </p:nvSpPr>
        <p:spPr>
          <a:xfrm>
            <a:off x="2163800" y="232652"/>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ECMWF’s Facilities</a:t>
            </a:r>
            <a:endParaRPr lang="en-US" sz="2400" spc="-1" dirty="0">
              <a:solidFill>
                <a:schemeClr val="tx2"/>
              </a:solidFill>
              <a:latin typeface="Arial"/>
            </a:endParaRPr>
          </a:p>
        </p:txBody>
      </p:sp>
      <p:sp>
        <p:nvSpPr>
          <p:cNvPr id="15" name="Marcador de fecha 3">
            <a:extLst>
              <a:ext uri="{FF2B5EF4-FFF2-40B4-BE49-F238E27FC236}">
                <a16:creationId xmlns:a16="http://schemas.microsoft.com/office/drawing/2014/main" id="{6BFF0F4D-CEAC-4913-B046-8F3B6CC3BA17}"/>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1753795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A97567-978F-4D81-B046-120BB9EAF8CA}"/>
              </a:ext>
            </a:extLst>
          </p:cNvPr>
          <p:cNvPicPr>
            <a:picLocks noChangeAspect="1"/>
          </p:cNvPicPr>
          <p:nvPr/>
        </p:nvPicPr>
        <p:blipFill rotWithShape="1">
          <a:blip r:embed="rId3">
            <a:extLst>
              <a:ext uri="{28A0092B-C50C-407E-A947-70E740481C1C}">
                <a14:useLocalDpi xmlns:a14="http://schemas.microsoft.com/office/drawing/2010/main" val="0"/>
              </a:ext>
            </a:extLst>
          </a:blip>
          <a:srcRect l="91" t="30184" r="-91" b="2728"/>
          <a:stretch/>
        </p:blipFill>
        <p:spPr>
          <a:xfrm>
            <a:off x="0" y="4982411"/>
            <a:ext cx="12192000" cy="1338596"/>
          </a:xfrm>
          <a:prstGeom prst="rect">
            <a:avLst/>
          </a:prstGeom>
        </p:spPr>
      </p:pic>
      <p:sp>
        <p:nvSpPr>
          <p:cNvPr id="7" name="Symbol zastępczy stopki 4">
            <a:extLst>
              <a:ext uri="{FF2B5EF4-FFF2-40B4-BE49-F238E27FC236}">
                <a16:creationId xmlns:a16="http://schemas.microsoft.com/office/drawing/2014/main" id="{3251BF2E-4149-44E0-B252-FDB240BBB69B}"/>
              </a:ext>
            </a:extLst>
          </p:cNvPr>
          <p:cNvSpPr>
            <a:spLocks noGrp="1"/>
          </p:cNvSpPr>
          <p:nvPr>
            <p:ph type="ftr" sz="quarter" idx="11"/>
          </p:nvPr>
        </p:nvSpPr>
        <p:spPr>
          <a:xfrm>
            <a:off x="4648201" y="6407154"/>
            <a:ext cx="2895600" cy="365125"/>
          </a:xfrm>
        </p:spPr>
        <p:txBody>
          <a:bodyPr/>
          <a:lstStyle/>
          <a:p>
            <a:r>
              <a:rPr lang="de-DE" dirty="0" err="1"/>
              <a:t>HiDALGO</a:t>
            </a:r>
            <a:r>
              <a:rPr lang="de-DE" dirty="0"/>
              <a:t> – EU </a:t>
            </a:r>
            <a:r>
              <a:rPr lang="de-DE" dirty="0" err="1"/>
              <a:t>founded</a:t>
            </a:r>
            <a:r>
              <a:rPr lang="de-DE" dirty="0"/>
              <a:t> </a:t>
            </a:r>
            <a:r>
              <a:rPr lang="de-DE" dirty="0" err="1"/>
              <a:t>project</a:t>
            </a:r>
            <a:r>
              <a:rPr lang="de-DE" dirty="0"/>
              <a:t> #824115</a:t>
            </a:r>
          </a:p>
        </p:txBody>
      </p:sp>
      <p:sp>
        <p:nvSpPr>
          <p:cNvPr id="9" name="Content Placeholder 2">
            <a:extLst>
              <a:ext uri="{FF2B5EF4-FFF2-40B4-BE49-F238E27FC236}">
                <a16:creationId xmlns:a16="http://schemas.microsoft.com/office/drawing/2014/main" id="{326C9748-0080-47E4-AD3A-7C6CD9B44581}"/>
              </a:ext>
            </a:extLst>
          </p:cNvPr>
          <p:cNvSpPr txBox="1">
            <a:spLocks/>
          </p:cNvSpPr>
          <p:nvPr/>
        </p:nvSpPr>
        <p:spPr>
          <a:xfrm>
            <a:off x="3231469" y="1737226"/>
            <a:ext cx="7174315" cy="3202112"/>
          </a:xfrm>
          <a:prstGeom prst="rect">
            <a:avLst/>
          </a:prstGeom>
        </p:spPr>
        <p:txBody>
          <a:bodyPr/>
          <a:lstStyle>
            <a:lvl1pPr marL="342900" indent="-342900" algn="l" defTabSz="457200" rtl="0" eaLnBrk="1" latinLnBrk="0" hangingPunct="1">
              <a:spcBef>
                <a:spcPct val="20000"/>
              </a:spcBef>
              <a:buClr>
                <a:schemeClr val="bg1"/>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chemeClr val="bg1"/>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chemeClr val="bg1"/>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chemeClr val="bg1"/>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lgn="just">
              <a:lnSpc>
                <a:spcPct val="150000"/>
              </a:lnSpc>
              <a:buNone/>
            </a:pPr>
            <a:r>
              <a:rPr lang="en-US" b="1" i="1" dirty="0">
                <a:solidFill>
                  <a:schemeClr val="bg1">
                    <a:lumMod val="95000"/>
                  </a:schemeClr>
                </a:solidFill>
                <a:latin typeface="Arial" panose="020B0604020202020204" pitchFamily="34" charset="0"/>
                <a:cs typeface="Arial" panose="020B0604020202020204" pitchFamily="34" charset="0"/>
              </a:rPr>
              <a:t>Introduction to ECMWF</a:t>
            </a:r>
          </a:p>
          <a:p>
            <a:pPr indent="0" algn="just">
              <a:lnSpc>
                <a:spcPct val="150000"/>
              </a:lnSpc>
              <a:buNone/>
            </a:pPr>
            <a:r>
              <a:rPr lang="en-US" b="1" i="1" dirty="0">
                <a:solidFill>
                  <a:schemeClr val="bg1">
                    <a:lumMod val="50000"/>
                  </a:schemeClr>
                </a:solidFill>
                <a:latin typeface="Arial" panose="020B0604020202020204" pitchFamily="34" charset="0"/>
                <a:cs typeface="Arial" panose="020B0604020202020204" pitchFamily="34" charset="0"/>
              </a:rPr>
              <a:t>The Data Challenge</a:t>
            </a:r>
          </a:p>
          <a:p>
            <a:pPr indent="0" algn="just">
              <a:lnSpc>
                <a:spcPct val="150000"/>
              </a:lnSpc>
              <a:buNone/>
            </a:pPr>
            <a:r>
              <a:rPr lang="en-US" b="1" i="1" dirty="0" err="1">
                <a:solidFill>
                  <a:schemeClr val="bg1">
                    <a:lumMod val="95000"/>
                  </a:schemeClr>
                </a:solidFill>
                <a:latin typeface="Arial" panose="020B0604020202020204" pitchFamily="34" charset="0"/>
                <a:cs typeface="Arial" panose="020B0604020202020204" pitchFamily="34" charset="0"/>
              </a:rPr>
              <a:t>HiDALGO</a:t>
            </a:r>
            <a:r>
              <a:rPr lang="en-US" b="1" i="1" dirty="0">
                <a:solidFill>
                  <a:schemeClr val="bg1">
                    <a:lumMod val="95000"/>
                  </a:schemeClr>
                </a:solidFill>
                <a:latin typeface="Arial" panose="020B0604020202020204" pitchFamily="34" charset="0"/>
                <a:cs typeface="Arial" panose="020B0604020202020204" pitchFamily="34" charset="0"/>
              </a:rPr>
              <a:t> &amp; ECMWF</a:t>
            </a:r>
          </a:p>
        </p:txBody>
      </p:sp>
    </p:spTree>
    <p:extLst>
      <p:ext uri="{BB962C8B-B14F-4D97-AF65-F5344CB8AC3E}">
        <p14:creationId xmlns:p14="http://schemas.microsoft.com/office/powerpoint/2010/main" val="1166784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3"/>
          <p:cNvSpPr txBox="1"/>
          <p:nvPr/>
        </p:nvSpPr>
        <p:spPr>
          <a:xfrm>
            <a:off x="10031188" y="6308280"/>
            <a:ext cx="2158920" cy="215640"/>
          </a:xfrm>
          <a:prstGeom prst="rect">
            <a:avLst/>
          </a:prstGeom>
          <a:noFill/>
          <a:ln>
            <a:noFill/>
          </a:ln>
        </p:spPr>
        <p:txBody>
          <a:bodyPr lIns="0" tIns="0" rIns="0" bIns="0" anchor="b"/>
          <a:lstStyle/>
          <a:p>
            <a:pPr algn="ctr">
              <a:lnSpc>
                <a:spcPct val="100000"/>
              </a:lnSpc>
            </a:pPr>
            <a:fld id="{BBAEF3EC-7038-44FC-B00F-FA98CA1BE6A5}" type="slidenum">
              <a:rPr lang="en-GB" sz="900" b="1" spc="-1">
                <a:solidFill>
                  <a:srgbClr val="064E83"/>
                </a:solidFill>
                <a:latin typeface="Arial"/>
              </a:rPr>
              <a:t>8</a:t>
            </a:fld>
            <a:endParaRPr lang="en-GB" sz="900" spc="-1">
              <a:latin typeface="Times New Roman"/>
            </a:endParaRPr>
          </a:p>
        </p:txBody>
      </p:sp>
      <p:sp>
        <p:nvSpPr>
          <p:cNvPr id="7" name="TextShape 1">
            <a:extLst>
              <a:ext uri="{FF2B5EF4-FFF2-40B4-BE49-F238E27FC236}">
                <a16:creationId xmlns:a16="http://schemas.microsoft.com/office/drawing/2014/main" id="{76833F04-E18F-40FA-ADD8-2F9D40E2FE37}"/>
              </a:ext>
            </a:extLst>
          </p:cNvPr>
          <p:cNvSpPr txBox="1"/>
          <p:nvPr/>
        </p:nvSpPr>
        <p:spPr>
          <a:xfrm>
            <a:off x="2163800" y="232652"/>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ECMWF Data Growth – History and Projections</a:t>
            </a:r>
            <a:endParaRPr lang="en-US" sz="2400" spc="-1" dirty="0">
              <a:solidFill>
                <a:schemeClr val="tx2"/>
              </a:solidFill>
              <a:latin typeface="Arial"/>
            </a:endParaRPr>
          </a:p>
        </p:txBody>
      </p:sp>
      <p:pic>
        <p:nvPicPr>
          <p:cNvPr id="8" name="Content Placeholder 6">
            <a:extLst>
              <a:ext uri="{FF2B5EF4-FFF2-40B4-BE49-F238E27FC236}">
                <a16:creationId xmlns:a16="http://schemas.microsoft.com/office/drawing/2014/main" id="{7F5C952B-8C4E-4C17-B2BD-D6B42932D574}"/>
              </a:ext>
            </a:extLst>
          </p:cNvPr>
          <p:cNvPicPr>
            <a:picLocks noChangeAspect="1"/>
          </p:cNvPicPr>
          <p:nvPr/>
        </p:nvPicPr>
        <p:blipFill>
          <a:blip r:embed="rId2"/>
          <a:stretch>
            <a:fillRect/>
          </a:stretch>
        </p:blipFill>
        <p:spPr>
          <a:xfrm>
            <a:off x="942420" y="1097277"/>
            <a:ext cx="4934246" cy="3348888"/>
          </a:xfrm>
          <a:prstGeom prst="rect">
            <a:avLst/>
          </a:prstGeom>
        </p:spPr>
      </p:pic>
      <p:pic>
        <p:nvPicPr>
          <p:cNvPr id="9" name="Picture 8">
            <a:extLst>
              <a:ext uri="{FF2B5EF4-FFF2-40B4-BE49-F238E27FC236}">
                <a16:creationId xmlns:a16="http://schemas.microsoft.com/office/drawing/2014/main" id="{8C8B115D-3EDC-4D53-9592-11F26980B141}"/>
              </a:ext>
            </a:extLst>
          </p:cNvPr>
          <p:cNvPicPr>
            <a:picLocks noChangeAspect="1"/>
          </p:cNvPicPr>
          <p:nvPr/>
        </p:nvPicPr>
        <p:blipFill>
          <a:blip r:embed="rId3"/>
          <a:stretch>
            <a:fillRect/>
          </a:stretch>
        </p:blipFill>
        <p:spPr>
          <a:xfrm>
            <a:off x="6527862" y="1113776"/>
            <a:ext cx="4934245" cy="3357556"/>
          </a:xfrm>
          <a:prstGeom prst="rect">
            <a:avLst/>
          </a:prstGeom>
        </p:spPr>
      </p:pic>
      <p:sp>
        <p:nvSpPr>
          <p:cNvPr id="10" name="TextBox 9">
            <a:extLst>
              <a:ext uri="{FF2B5EF4-FFF2-40B4-BE49-F238E27FC236}">
                <a16:creationId xmlns:a16="http://schemas.microsoft.com/office/drawing/2014/main" id="{E4D1D448-8EA2-46A7-B806-552F653A216C}"/>
              </a:ext>
            </a:extLst>
          </p:cNvPr>
          <p:cNvSpPr txBox="1"/>
          <p:nvPr/>
        </p:nvSpPr>
        <p:spPr>
          <a:xfrm>
            <a:off x="1206351" y="4601280"/>
            <a:ext cx="4783828" cy="369332"/>
          </a:xfrm>
          <a:prstGeom prst="rect">
            <a:avLst/>
          </a:prstGeom>
          <a:noFill/>
        </p:spPr>
        <p:txBody>
          <a:bodyPr wrap="square" rtlCol="0">
            <a:spAutoFit/>
          </a:bodyPr>
          <a:lstStyle/>
          <a:p>
            <a:r>
              <a:rPr lang="en-US" b="1" dirty="0">
                <a:solidFill>
                  <a:schemeClr val="tx1">
                    <a:lumMod val="65000"/>
                    <a:lumOff val="35000"/>
                  </a:schemeClr>
                </a:solidFill>
              </a:rPr>
              <a:t>Historical Growth of Generated Products</a:t>
            </a:r>
          </a:p>
        </p:txBody>
      </p:sp>
      <p:sp>
        <p:nvSpPr>
          <p:cNvPr id="11" name="TextBox 10">
            <a:extLst>
              <a:ext uri="{FF2B5EF4-FFF2-40B4-BE49-F238E27FC236}">
                <a16:creationId xmlns:a16="http://schemas.microsoft.com/office/drawing/2014/main" id="{EE1F1BB7-F8A0-48AA-88E7-6EE61EBEF13C}"/>
              </a:ext>
            </a:extLst>
          </p:cNvPr>
          <p:cNvSpPr txBox="1"/>
          <p:nvPr/>
        </p:nvSpPr>
        <p:spPr>
          <a:xfrm>
            <a:off x="7721003" y="4570211"/>
            <a:ext cx="3733543" cy="369332"/>
          </a:xfrm>
          <a:prstGeom prst="rect">
            <a:avLst/>
          </a:prstGeom>
          <a:noFill/>
        </p:spPr>
        <p:txBody>
          <a:bodyPr wrap="square" rtlCol="0">
            <a:spAutoFit/>
          </a:bodyPr>
          <a:lstStyle/>
          <a:p>
            <a:r>
              <a:rPr lang="en-US" b="1" dirty="0">
                <a:solidFill>
                  <a:schemeClr val="tx1">
                    <a:lumMod val="65000"/>
                    <a:lumOff val="35000"/>
                  </a:schemeClr>
                </a:solidFill>
              </a:rPr>
              <a:t>Model Output Projected Growth</a:t>
            </a: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8</a:t>
            </a:fld>
            <a:endParaRPr lang="de-DE" dirty="0"/>
          </a:p>
        </p:txBody>
      </p:sp>
      <p:sp>
        <p:nvSpPr>
          <p:cNvPr id="15" name="Content Placeholder 2">
            <a:extLst>
              <a:ext uri="{FF2B5EF4-FFF2-40B4-BE49-F238E27FC236}">
                <a16:creationId xmlns:a16="http://schemas.microsoft.com/office/drawing/2014/main" id="{A22E08B0-18DA-42A5-B69B-F20F2B076686}"/>
              </a:ext>
            </a:extLst>
          </p:cNvPr>
          <p:cNvSpPr txBox="1">
            <a:spLocks/>
          </p:cNvSpPr>
          <p:nvPr/>
        </p:nvSpPr>
        <p:spPr>
          <a:xfrm>
            <a:off x="636367" y="5254059"/>
            <a:ext cx="5709536" cy="94505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latin typeface="Arial" panose="020B0604020202020204" pitchFamily="34" charset="0"/>
                <a:cs typeface="Arial" panose="020B0604020202020204" pitchFamily="34" charset="0"/>
              </a:rPr>
              <a:t>Data archival and retrieval system for ECMWF data</a:t>
            </a:r>
          </a:p>
          <a:p>
            <a:pPr lvl="1"/>
            <a:r>
              <a:rPr lang="en-GB" sz="1600" dirty="0">
                <a:latin typeface="Arial" panose="020B0604020202020204" pitchFamily="34" charset="0"/>
                <a:cs typeface="Arial" panose="020B0604020202020204" pitchFamily="34" charset="0"/>
              </a:rPr>
              <a:t>&gt; 300 PB primary data</a:t>
            </a:r>
            <a:endParaRPr lang="en-US" dirty="0">
              <a:cs typeface="Helvetica"/>
            </a:endParaRPr>
          </a:p>
        </p:txBody>
      </p:sp>
      <p:sp>
        <p:nvSpPr>
          <p:cNvPr id="16" name="Content Placeholder 2">
            <a:extLst>
              <a:ext uri="{FF2B5EF4-FFF2-40B4-BE49-F238E27FC236}">
                <a16:creationId xmlns:a16="http://schemas.microsoft.com/office/drawing/2014/main" id="{4385C09C-B6EB-498E-8713-5D1A8E10C2BC}"/>
              </a:ext>
            </a:extLst>
          </p:cNvPr>
          <p:cNvSpPr txBox="1">
            <a:spLocks/>
          </p:cNvSpPr>
          <p:nvPr/>
        </p:nvSpPr>
        <p:spPr>
          <a:xfrm>
            <a:off x="7176420" y="4837546"/>
            <a:ext cx="5709536" cy="1710966"/>
          </a:xfrm>
          <a:prstGeom prst="rect">
            <a:avLst/>
          </a:prstGeom>
        </p:spPr>
        <p:txBody>
          <a:bodyPr lIns="0" tIns="0" rIns="0" bIns="0"/>
          <a:lstStyle>
            <a:lvl1pPr marL="0" indent="-180000" algn="l" defTabSz="457200" rtl="0" eaLnBrk="1" latinLnBrk="0" hangingPunct="1">
              <a:lnSpc>
                <a:spcPts val="2200"/>
              </a:lnSpc>
              <a:spcBef>
                <a:spcPts val="1100"/>
              </a:spcBef>
              <a:buClr>
                <a:srgbClr val="064E83"/>
              </a:buClr>
              <a:buFont typeface="Arial"/>
              <a:buChar char="•"/>
              <a:defRPr sz="1800" kern="1200">
                <a:solidFill>
                  <a:schemeClr val="tx1"/>
                </a:solidFill>
                <a:latin typeface="+mn-lt"/>
                <a:ea typeface="+mn-ea"/>
                <a:cs typeface="+mn-cs"/>
              </a:defRPr>
            </a:lvl1pPr>
            <a:lvl2pPr marL="630000" indent="-270000" algn="l" defTabSz="457200" rtl="0" eaLnBrk="1" latinLnBrk="0" hangingPunct="1">
              <a:lnSpc>
                <a:spcPts val="2000"/>
              </a:lnSpc>
              <a:spcBef>
                <a:spcPts val="1000"/>
              </a:spcBef>
              <a:buClr>
                <a:srgbClr val="064E83"/>
              </a:buClr>
              <a:buFont typeface="Arial"/>
              <a:buChar char="–"/>
              <a:defRPr sz="1600" kern="1200">
                <a:solidFill>
                  <a:schemeClr val="tx1"/>
                </a:solidFill>
                <a:latin typeface="+mn-lt"/>
                <a:ea typeface="+mn-ea"/>
                <a:cs typeface="+mn-cs"/>
              </a:defRPr>
            </a:lvl2pPr>
            <a:lvl3pPr marL="990000" indent="-270000" algn="l" defTabSz="457200" rtl="0" eaLnBrk="1" latinLnBrk="0" hangingPunct="1">
              <a:lnSpc>
                <a:spcPts val="1800"/>
              </a:lnSpc>
              <a:spcBef>
                <a:spcPts val="900"/>
              </a:spcBef>
              <a:buClr>
                <a:srgbClr val="064E83"/>
              </a:buClr>
              <a:buFont typeface="Arial"/>
              <a:buChar char="•"/>
              <a:defRPr sz="1400" kern="1200">
                <a:solidFill>
                  <a:schemeClr val="tx1"/>
                </a:solidFill>
                <a:latin typeface="+mn-lt"/>
                <a:ea typeface="+mn-ea"/>
                <a:cs typeface="+mn-cs"/>
              </a:defRPr>
            </a:lvl3pPr>
            <a:lvl4pPr marL="1350000" indent="-270000" algn="l" defTabSz="457200" rtl="0" eaLnBrk="1" latinLnBrk="0" hangingPunct="1">
              <a:lnSpc>
                <a:spcPts val="1600"/>
              </a:lnSpc>
              <a:spcBef>
                <a:spcPts val="800"/>
              </a:spcBef>
              <a:buClr>
                <a:srgbClr val="064E83"/>
              </a:buClr>
              <a:buFont typeface="Arial"/>
              <a:buChar char="–"/>
              <a:defRPr sz="1200" kern="1200">
                <a:solidFill>
                  <a:schemeClr val="tx1"/>
                </a:solidFill>
                <a:latin typeface="+mn-lt"/>
                <a:ea typeface="+mn-ea"/>
                <a:cs typeface="+mn-cs"/>
              </a:defRPr>
            </a:lvl4pPr>
            <a:lvl5pPr marL="1710000" indent="-270000" algn="l" defTabSz="457200" rtl="0" eaLnBrk="1" latinLnBrk="0" hangingPunct="1">
              <a:lnSpc>
                <a:spcPts val="1400"/>
              </a:lnSpc>
              <a:spcBef>
                <a:spcPts val="700"/>
              </a:spcBef>
              <a:buClr>
                <a:srgbClr val="064E83"/>
              </a:buClr>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20000" lvl="2" indent="0">
              <a:buFont typeface="Arial"/>
              <a:buNone/>
            </a:pPr>
            <a:endParaRPr lang="en-US" dirty="0">
              <a:cs typeface="Helvetica"/>
            </a:endParaRPr>
          </a:p>
          <a:p>
            <a:r>
              <a:rPr lang="en-GB" dirty="0"/>
              <a:t>Largest meteorological archive in the world</a:t>
            </a:r>
          </a:p>
          <a:p>
            <a:pPr lvl="1"/>
            <a:r>
              <a:rPr lang="en-GB" dirty="0"/>
              <a:t>Direct access from Member States</a:t>
            </a:r>
          </a:p>
          <a:p>
            <a:pPr lvl="1"/>
            <a:r>
              <a:rPr lang="en-GB" dirty="0"/>
              <a:t>Available to research community worldwide </a:t>
            </a:r>
          </a:p>
          <a:p>
            <a:pPr marL="360000" lvl="1" indent="0">
              <a:buFont typeface="Arial"/>
              <a:buNone/>
            </a:pPr>
            <a:endParaRPr lang="en-GB" dirty="0"/>
          </a:p>
        </p:txBody>
      </p:sp>
      <p:sp>
        <p:nvSpPr>
          <p:cNvPr id="17" name="Marcador de fecha 3">
            <a:extLst>
              <a:ext uri="{FF2B5EF4-FFF2-40B4-BE49-F238E27FC236}">
                <a16:creationId xmlns:a16="http://schemas.microsoft.com/office/drawing/2014/main" id="{578E298E-8316-4D53-81AF-559A2873C89F}"/>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34285085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1">
            <a:extLst>
              <a:ext uri="{FF2B5EF4-FFF2-40B4-BE49-F238E27FC236}">
                <a16:creationId xmlns:a16="http://schemas.microsoft.com/office/drawing/2014/main" id="{76833F04-E18F-40FA-ADD8-2F9D40E2FE37}"/>
              </a:ext>
            </a:extLst>
          </p:cNvPr>
          <p:cNvSpPr txBox="1"/>
          <p:nvPr/>
        </p:nvSpPr>
        <p:spPr>
          <a:xfrm>
            <a:off x="1786295" y="188274"/>
            <a:ext cx="9418600" cy="369000"/>
          </a:xfrm>
          <a:prstGeom prst="rect">
            <a:avLst/>
          </a:prstGeom>
          <a:noFill/>
          <a:ln>
            <a:noFill/>
          </a:ln>
        </p:spPr>
        <p:txBody>
          <a:bodyPr lIns="0" tIns="0" rIns="0" bIns="0"/>
          <a:lstStyle/>
          <a:p>
            <a:pPr>
              <a:lnSpc>
                <a:spcPts val="2801"/>
              </a:lnSpc>
            </a:pPr>
            <a:r>
              <a:rPr lang="en-GB" altLang="en-US" sz="2400" dirty="0">
                <a:solidFill>
                  <a:schemeClr val="tx2"/>
                </a:solidFill>
              </a:rPr>
              <a:t>Types of data growth</a:t>
            </a:r>
            <a:endParaRPr lang="en-US" sz="2400" spc="-1" dirty="0">
              <a:solidFill>
                <a:schemeClr val="tx2"/>
              </a:solidFill>
              <a:latin typeface="Arial"/>
            </a:endParaRPr>
          </a:p>
        </p:txBody>
      </p:sp>
      <p:sp>
        <p:nvSpPr>
          <p:cNvPr id="13" name="Marcador de pie de página 4">
            <a:extLst>
              <a:ext uri="{FF2B5EF4-FFF2-40B4-BE49-F238E27FC236}">
                <a16:creationId xmlns:a16="http://schemas.microsoft.com/office/drawing/2014/main" id="{7D270168-B06A-41F8-94CA-721DB41EFD28}"/>
              </a:ext>
            </a:extLst>
          </p:cNvPr>
          <p:cNvSpPr>
            <a:spLocks noGrp="1"/>
          </p:cNvSpPr>
          <p:nvPr>
            <p:ph type="ftr" sz="quarter" idx="11"/>
          </p:nvPr>
        </p:nvSpPr>
        <p:spPr>
          <a:xfrm>
            <a:off x="4165600" y="6407159"/>
            <a:ext cx="3860800" cy="365125"/>
          </a:xfrm>
        </p:spPr>
        <p:txBody>
          <a:bodyPr/>
          <a:lstStyle/>
          <a:p>
            <a:r>
              <a:rPr lang="de-DE" dirty="0" err="1"/>
              <a:t>HiDALGO</a:t>
            </a:r>
            <a:r>
              <a:rPr lang="de-DE" dirty="0"/>
              <a:t> </a:t>
            </a:r>
          </a:p>
        </p:txBody>
      </p:sp>
      <p:sp>
        <p:nvSpPr>
          <p:cNvPr id="14" name="Marcador de número de diapositiva 5">
            <a:extLst>
              <a:ext uri="{FF2B5EF4-FFF2-40B4-BE49-F238E27FC236}">
                <a16:creationId xmlns:a16="http://schemas.microsoft.com/office/drawing/2014/main" id="{F8B80929-DA5F-4092-B757-5A91B7DF4C49}"/>
              </a:ext>
            </a:extLst>
          </p:cNvPr>
          <p:cNvSpPr>
            <a:spLocks noGrp="1"/>
          </p:cNvSpPr>
          <p:nvPr>
            <p:ph type="sldNum" sz="quarter" idx="12"/>
          </p:nvPr>
        </p:nvSpPr>
        <p:spPr>
          <a:xfrm>
            <a:off x="8737600" y="6407159"/>
            <a:ext cx="2844800" cy="365125"/>
          </a:xfrm>
        </p:spPr>
        <p:txBody>
          <a:bodyPr/>
          <a:lstStyle/>
          <a:p>
            <a:fld id="{5A047618-784E-504C-9596-64C42A38E0C6}" type="slidenum">
              <a:rPr lang="de-DE" smtClean="0"/>
              <a:t>9</a:t>
            </a:fld>
            <a:endParaRPr lang="de-DE" dirty="0"/>
          </a:p>
        </p:txBody>
      </p:sp>
      <p:sp>
        <p:nvSpPr>
          <p:cNvPr id="11" name="CustomShape 3">
            <a:extLst>
              <a:ext uri="{FF2B5EF4-FFF2-40B4-BE49-F238E27FC236}">
                <a16:creationId xmlns:a16="http://schemas.microsoft.com/office/drawing/2014/main" id="{C5A47031-2FBB-4D75-82E7-F36A38F78804}"/>
              </a:ext>
            </a:extLst>
          </p:cNvPr>
          <p:cNvSpPr/>
          <p:nvPr/>
        </p:nvSpPr>
        <p:spPr>
          <a:xfrm flipV="1">
            <a:off x="3955219" y="1338497"/>
            <a:ext cx="364" cy="2412335"/>
          </a:xfrm>
          <a:custGeom>
            <a:avLst/>
            <a:gdLst/>
            <a:ahLst/>
            <a:cxnLst/>
            <a:rect l="l" t="t" r="r" b="b"/>
            <a:pathLst>
              <a:path w="21600" h="21600">
                <a:moveTo>
                  <a:pt x="0" y="0"/>
                </a:moveTo>
                <a:lnTo>
                  <a:pt x="21600" y="21600"/>
                </a:lnTo>
              </a:path>
            </a:pathLst>
          </a:custGeom>
          <a:noFill/>
          <a:ln w="3816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18" name="CustomShape 8">
            <a:extLst>
              <a:ext uri="{FF2B5EF4-FFF2-40B4-BE49-F238E27FC236}">
                <a16:creationId xmlns:a16="http://schemas.microsoft.com/office/drawing/2014/main" id="{AF049276-66A0-4E7C-8DD7-3139952393B5}"/>
              </a:ext>
            </a:extLst>
          </p:cNvPr>
          <p:cNvSpPr/>
          <p:nvPr/>
        </p:nvSpPr>
        <p:spPr>
          <a:xfrm>
            <a:off x="2696678" y="1333402"/>
            <a:ext cx="1264962" cy="294629"/>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1" strike="noStrike" spc="-1" dirty="0">
                <a:solidFill>
                  <a:srgbClr val="000000"/>
                </a:solidFill>
                <a:latin typeface="Arial"/>
              </a:rPr>
              <a:t>Ensembles</a:t>
            </a:r>
            <a:endParaRPr lang="en-GB" sz="1600" b="0" strike="noStrike" spc="-1" dirty="0">
              <a:latin typeface="Arial"/>
            </a:endParaRPr>
          </a:p>
        </p:txBody>
      </p:sp>
      <p:sp>
        <p:nvSpPr>
          <p:cNvPr id="19" name="CustomShape 18">
            <a:extLst>
              <a:ext uri="{FF2B5EF4-FFF2-40B4-BE49-F238E27FC236}">
                <a16:creationId xmlns:a16="http://schemas.microsoft.com/office/drawing/2014/main" id="{F24A2E6E-A972-458F-B217-725211EBD193}"/>
              </a:ext>
            </a:extLst>
          </p:cNvPr>
          <p:cNvSpPr/>
          <p:nvPr/>
        </p:nvSpPr>
        <p:spPr>
          <a:xfrm>
            <a:off x="358218" y="627694"/>
            <a:ext cx="4857425" cy="2511057"/>
          </a:xfrm>
          <a:prstGeom prst="ellipse">
            <a:avLst/>
          </a:prstGeom>
          <a:noFill/>
          <a:ln w="28440">
            <a:solidFill>
              <a:srgbClr val="548235"/>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CustomShape 10">
            <a:extLst>
              <a:ext uri="{FF2B5EF4-FFF2-40B4-BE49-F238E27FC236}">
                <a16:creationId xmlns:a16="http://schemas.microsoft.com/office/drawing/2014/main" id="{74350CD0-5EFE-4324-BEC3-9AA2047BE5B7}"/>
              </a:ext>
            </a:extLst>
          </p:cNvPr>
          <p:cNvSpPr/>
          <p:nvPr/>
        </p:nvSpPr>
        <p:spPr>
          <a:xfrm>
            <a:off x="1171585" y="755925"/>
            <a:ext cx="2494443"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2800" b="0" strike="noStrike" spc="-1" dirty="0">
                <a:solidFill>
                  <a:srgbClr val="376092"/>
                </a:solidFill>
                <a:latin typeface="Wingdings"/>
                <a:ea typeface="Wingdings"/>
              </a:rPr>
              <a:t></a:t>
            </a:r>
            <a:r>
              <a:rPr lang="en-GB" sz="3600" b="1" strike="noStrike" spc="-1" dirty="0">
                <a:solidFill>
                  <a:srgbClr val="376092"/>
                </a:solidFill>
                <a:latin typeface="Arial"/>
                <a:ea typeface="Wingdings"/>
              </a:rPr>
              <a:t>Reliability</a:t>
            </a:r>
            <a:endParaRPr lang="en-GB" sz="3600" b="0" strike="noStrike" spc="-1" dirty="0">
              <a:latin typeface="Arial"/>
            </a:endParaRPr>
          </a:p>
        </p:txBody>
      </p:sp>
      <p:pic>
        <p:nvPicPr>
          <p:cNvPr id="21" name="Picture 2" descr="Forecast chart">
            <a:extLst>
              <a:ext uri="{FF2B5EF4-FFF2-40B4-BE49-F238E27FC236}">
                <a16:creationId xmlns:a16="http://schemas.microsoft.com/office/drawing/2014/main" id="{56BC74DF-B526-4ABF-8AC3-71BEADEB4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775" y="1661871"/>
            <a:ext cx="1048308" cy="590865"/>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2" descr="Forecast chart">
            <a:extLst>
              <a:ext uri="{FF2B5EF4-FFF2-40B4-BE49-F238E27FC236}">
                <a16:creationId xmlns:a16="http://schemas.microsoft.com/office/drawing/2014/main" id="{E78E1B7F-3A3A-42DA-A0CE-7BCDF1B80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678" y="1807094"/>
            <a:ext cx="1048308" cy="590865"/>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2" descr="Forecast chart">
            <a:extLst>
              <a:ext uri="{FF2B5EF4-FFF2-40B4-BE49-F238E27FC236}">
                <a16:creationId xmlns:a16="http://schemas.microsoft.com/office/drawing/2014/main" id="{9EEFCDA6-A305-4DCF-8833-D0B374579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326" y="1956102"/>
            <a:ext cx="1048308" cy="590865"/>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2" descr="Forecast chart">
            <a:extLst>
              <a:ext uri="{FF2B5EF4-FFF2-40B4-BE49-F238E27FC236}">
                <a16:creationId xmlns:a16="http://schemas.microsoft.com/office/drawing/2014/main" id="{BCC4293C-7C57-4D62-BA50-CB4FAEAB22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4125" y="2087958"/>
            <a:ext cx="1048308" cy="590865"/>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2" descr="Forecast chart">
            <a:extLst>
              <a:ext uri="{FF2B5EF4-FFF2-40B4-BE49-F238E27FC236}">
                <a16:creationId xmlns:a16="http://schemas.microsoft.com/office/drawing/2014/main" id="{66EB1D28-2377-44D6-894E-058520C6D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991" y="2234382"/>
            <a:ext cx="1048308" cy="590865"/>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descr="Forecast chart">
            <a:extLst>
              <a:ext uri="{FF2B5EF4-FFF2-40B4-BE49-F238E27FC236}">
                <a16:creationId xmlns:a16="http://schemas.microsoft.com/office/drawing/2014/main" id="{31E17020-68E6-4350-B82F-7F1116B99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208" y="2390000"/>
            <a:ext cx="1048308" cy="590865"/>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CustomShape 4">
            <a:extLst>
              <a:ext uri="{FF2B5EF4-FFF2-40B4-BE49-F238E27FC236}">
                <a16:creationId xmlns:a16="http://schemas.microsoft.com/office/drawing/2014/main" id="{BA55B547-6B49-42AD-AAA1-64FA17A34B07}"/>
              </a:ext>
            </a:extLst>
          </p:cNvPr>
          <p:cNvSpPr/>
          <p:nvPr/>
        </p:nvSpPr>
        <p:spPr>
          <a:xfrm>
            <a:off x="3938525" y="3722386"/>
            <a:ext cx="3103381" cy="1929564"/>
          </a:xfrm>
          <a:custGeom>
            <a:avLst/>
            <a:gdLst/>
            <a:ahLst/>
            <a:cxnLst/>
            <a:rect l="l" t="t" r="r" b="b"/>
            <a:pathLst>
              <a:path w="21600" h="21600">
                <a:moveTo>
                  <a:pt x="0" y="0"/>
                </a:moveTo>
                <a:lnTo>
                  <a:pt x="21600" y="21600"/>
                </a:lnTo>
              </a:path>
            </a:pathLst>
          </a:custGeom>
          <a:noFill/>
          <a:ln w="3816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28" name="CustomShape 6">
            <a:extLst>
              <a:ext uri="{FF2B5EF4-FFF2-40B4-BE49-F238E27FC236}">
                <a16:creationId xmlns:a16="http://schemas.microsoft.com/office/drawing/2014/main" id="{A0D81183-32FD-408A-BEE5-C1CCB4CC2F1C}"/>
              </a:ext>
            </a:extLst>
          </p:cNvPr>
          <p:cNvSpPr/>
          <p:nvPr/>
        </p:nvSpPr>
        <p:spPr>
          <a:xfrm rot="1940621">
            <a:off x="5660058" y="4955106"/>
            <a:ext cx="1821182" cy="2943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1" strike="noStrike" spc="-1" dirty="0">
                <a:solidFill>
                  <a:srgbClr val="000000"/>
                </a:solidFill>
                <a:latin typeface="Arial"/>
              </a:rPr>
              <a:t>Model resolution</a:t>
            </a:r>
            <a:endParaRPr lang="en-GB" sz="1600" b="0" strike="noStrike" spc="-1" dirty="0">
              <a:latin typeface="Arial"/>
            </a:endParaRPr>
          </a:p>
        </p:txBody>
      </p:sp>
      <p:sp>
        <p:nvSpPr>
          <p:cNvPr id="29" name="CustomShape 19">
            <a:extLst>
              <a:ext uri="{FF2B5EF4-FFF2-40B4-BE49-F238E27FC236}">
                <a16:creationId xmlns:a16="http://schemas.microsoft.com/office/drawing/2014/main" id="{FFDA4AB7-7E37-4F0D-B7D8-4A69A4F1586D}"/>
              </a:ext>
            </a:extLst>
          </p:cNvPr>
          <p:cNvSpPr/>
          <p:nvPr/>
        </p:nvSpPr>
        <p:spPr>
          <a:xfrm>
            <a:off x="1817234" y="3648223"/>
            <a:ext cx="6223365" cy="2926817"/>
          </a:xfrm>
          <a:prstGeom prst="ellipse">
            <a:avLst/>
          </a:prstGeom>
          <a:noFill/>
          <a:ln w="28440">
            <a:solidFill>
              <a:schemeClr val="accent6">
                <a:lumMod val="75000"/>
              </a:schemeClr>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 name="CustomShape 12">
            <a:extLst>
              <a:ext uri="{FF2B5EF4-FFF2-40B4-BE49-F238E27FC236}">
                <a16:creationId xmlns:a16="http://schemas.microsoft.com/office/drawing/2014/main" id="{1372818D-223A-44A0-A648-0B4EC7EB03CC}"/>
              </a:ext>
            </a:extLst>
          </p:cNvPr>
          <p:cNvSpPr/>
          <p:nvPr/>
        </p:nvSpPr>
        <p:spPr>
          <a:xfrm>
            <a:off x="2368624" y="5399334"/>
            <a:ext cx="2401048"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2800" b="0" strike="noStrike" spc="-1" dirty="0">
                <a:solidFill>
                  <a:srgbClr val="376092"/>
                </a:solidFill>
                <a:latin typeface="Wingdings"/>
                <a:ea typeface="Wingdings"/>
              </a:rPr>
              <a:t></a:t>
            </a:r>
            <a:r>
              <a:rPr lang="en-GB" sz="3600" b="1" strike="noStrike" spc="-1" dirty="0">
                <a:solidFill>
                  <a:srgbClr val="376092"/>
                </a:solidFill>
                <a:latin typeface="Arial"/>
                <a:ea typeface="Wingdings"/>
              </a:rPr>
              <a:t>Accuracy</a:t>
            </a:r>
            <a:endParaRPr lang="en-GB" sz="3600" b="0" strike="noStrike" spc="-1" dirty="0">
              <a:latin typeface="Arial"/>
            </a:endParaRPr>
          </a:p>
        </p:txBody>
      </p:sp>
      <p:pic>
        <p:nvPicPr>
          <p:cNvPr id="31" name="Picture 18">
            <a:extLst>
              <a:ext uri="{FF2B5EF4-FFF2-40B4-BE49-F238E27FC236}">
                <a16:creationId xmlns:a16="http://schemas.microsoft.com/office/drawing/2014/main" id="{71DC91B0-6815-44F4-9121-D1D1F969FA46}"/>
              </a:ext>
            </a:extLst>
          </p:cNvPr>
          <p:cNvPicPr/>
          <p:nvPr/>
        </p:nvPicPr>
        <p:blipFill>
          <a:blip r:embed="rId3"/>
          <a:stretch/>
        </p:blipFill>
        <p:spPr>
          <a:xfrm>
            <a:off x="3485435" y="4013239"/>
            <a:ext cx="727308" cy="635343"/>
          </a:xfrm>
          <a:prstGeom prst="rect">
            <a:avLst/>
          </a:prstGeom>
          <a:ln>
            <a:noFill/>
          </a:ln>
        </p:spPr>
      </p:pic>
      <p:pic>
        <p:nvPicPr>
          <p:cNvPr id="32" name="Picture 21">
            <a:extLst>
              <a:ext uri="{FF2B5EF4-FFF2-40B4-BE49-F238E27FC236}">
                <a16:creationId xmlns:a16="http://schemas.microsoft.com/office/drawing/2014/main" id="{14664AF2-49B4-4D46-AAAF-0CCBBF5178DE}"/>
              </a:ext>
            </a:extLst>
          </p:cNvPr>
          <p:cNvPicPr/>
          <p:nvPr/>
        </p:nvPicPr>
        <p:blipFill>
          <a:blip r:embed="rId4"/>
          <a:stretch/>
        </p:blipFill>
        <p:spPr>
          <a:xfrm>
            <a:off x="3888129" y="4289495"/>
            <a:ext cx="727308" cy="635343"/>
          </a:xfrm>
          <a:prstGeom prst="rect">
            <a:avLst/>
          </a:prstGeom>
          <a:ln>
            <a:noFill/>
          </a:ln>
        </p:spPr>
      </p:pic>
      <p:pic>
        <p:nvPicPr>
          <p:cNvPr id="33" name="Picture 22">
            <a:extLst>
              <a:ext uri="{FF2B5EF4-FFF2-40B4-BE49-F238E27FC236}">
                <a16:creationId xmlns:a16="http://schemas.microsoft.com/office/drawing/2014/main" id="{0839B582-69CE-4470-927D-849A3628B104}"/>
              </a:ext>
            </a:extLst>
          </p:cNvPr>
          <p:cNvPicPr/>
          <p:nvPr/>
        </p:nvPicPr>
        <p:blipFill>
          <a:blip r:embed="rId5"/>
          <a:stretch/>
        </p:blipFill>
        <p:spPr>
          <a:xfrm>
            <a:off x="4249042" y="4493522"/>
            <a:ext cx="727308" cy="635343"/>
          </a:xfrm>
          <a:prstGeom prst="rect">
            <a:avLst/>
          </a:prstGeom>
          <a:ln>
            <a:noFill/>
          </a:ln>
        </p:spPr>
      </p:pic>
      <p:pic>
        <p:nvPicPr>
          <p:cNvPr id="34" name="Picture 23">
            <a:extLst>
              <a:ext uri="{FF2B5EF4-FFF2-40B4-BE49-F238E27FC236}">
                <a16:creationId xmlns:a16="http://schemas.microsoft.com/office/drawing/2014/main" id="{1237377A-8DB1-43DE-B423-5A7619710159}"/>
              </a:ext>
            </a:extLst>
          </p:cNvPr>
          <p:cNvPicPr/>
          <p:nvPr/>
        </p:nvPicPr>
        <p:blipFill>
          <a:blip r:embed="rId6"/>
          <a:stretch/>
        </p:blipFill>
        <p:spPr>
          <a:xfrm>
            <a:off x="4663092" y="4730151"/>
            <a:ext cx="727308" cy="635343"/>
          </a:xfrm>
          <a:prstGeom prst="rect">
            <a:avLst/>
          </a:prstGeom>
          <a:ln>
            <a:noFill/>
          </a:ln>
        </p:spPr>
      </p:pic>
      <p:pic>
        <p:nvPicPr>
          <p:cNvPr id="35" name="Picture 24">
            <a:extLst>
              <a:ext uri="{FF2B5EF4-FFF2-40B4-BE49-F238E27FC236}">
                <a16:creationId xmlns:a16="http://schemas.microsoft.com/office/drawing/2014/main" id="{934E8E8A-E78C-46B1-A97F-2553EFA45ADE}"/>
              </a:ext>
            </a:extLst>
          </p:cNvPr>
          <p:cNvPicPr/>
          <p:nvPr/>
        </p:nvPicPr>
        <p:blipFill>
          <a:blip r:embed="rId7"/>
          <a:stretch/>
        </p:blipFill>
        <p:spPr>
          <a:xfrm>
            <a:off x="5116182" y="5047823"/>
            <a:ext cx="727308" cy="635343"/>
          </a:xfrm>
          <a:prstGeom prst="rect">
            <a:avLst/>
          </a:prstGeom>
          <a:ln>
            <a:noFill/>
          </a:ln>
        </p:spPr>
      </p:pic>
      <p:sp>
        <p:nvSpPr>
          <p:cNvPr id="36" name="CustomShape 2">
            <a:extLst>
              <a:ext uri="{FF2B5EF4-FFF2-40B4-BE49-F238E27FC236}">
                <a16:creationId xmlns:a16="http://schemas.microsoft.com/office/drawing/2014/main" id="{C7B9B2D8-706A-42C2-B072-58DF8E384111}"/>
              </a:ext>
            </a:extLst>
          </p:cNvPr>
          <p:cNvSpPr/>
          <p:nvPr/>
        </p:nvSpPr>
        <p:spPr>
          <a:xfrm flipV="1">
            <a:off x="3961639" y="2537728"/>
            <a:ext cx="3532628" cy="1188434"/>
          </a:xfrm>
          <a:custGeom>
            <a:avLst/>
            <a:gdLst/>
            <a:ahLst/>
            <a:cxnLst/>
            <a:rect l="l" t="t" r="r" b="b"/>
            <a:pathLst>
              <a:path w="21600" h="21600">
                <a:moveTo>
                  <a:pt x="0" y="0"/>
                </a:moveTo>
                <a:lnTo>
                  <a:pt x="21600" y="21600"/>
                </a:lnTo>
              </a:path>
            </a:pathLst>
          </a:custGeom>
          <a:noFill/>
          <a:ln w="38160">
            <a:solidFill>
              <a:schemeClr val="tx1"/>
            </a:solidFill>
            <a:round/>
            <a:tailEnd type="triangle" w="med" len="med"/>
          </a:ln>
        </p:spPr>
        <p:style>
          <a:lnRef idx="1">
            <a:schemeClr val="accent1"/>
          </a:lnRef>
          <a:fillRef idx="0">
            <a:schemeClr val="accent1"/>
          </a:fillRef>
          <a:effectRef idx="0">
            <a:schemeClr val="accent1"/>
          </a:effectRef>
          <a:fontRef idx="minor"/>
        </p:style>
      </p:sp>
      <p:sp>
        <p:nvSpPr>
          <p:cNvPr id="37" name="CustomShape 5">
            <a:extLst>
              <a:ext uri="{FF2B5EF4-FFF2-40B4-BE49-F238E27FC236}">
                <a16:creationId xmlns:a16="http://schemas.microsoft.com/office/drawing/2014/main" id="{FD27B6FA-FCE2-4A3A-A9D9-760437503846}"/>
              </a:ext>
            </a:extLst>
          </p:cNvPr>
          <p:cNvSpPr/>
          <p:nvPr/>
        </p:nvSpPr>
        <p:spPr>
          <a:xfrm rot="20497233">
            <a:off x="4666543" y="3174287"/>
            <a:ext cx="1901266" cy="294311"/>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1600" b="1" strike="noStrike" spc="-1" dirty="0">
                <a:solidFill>
                  <a:srgbClr val="000000"/>
                </a:solidFill>
                <a:latin typeface="Arial"/>
              </a:rPr>
              <a:t>Model complexity</a:t>
            </a:r>
            <a:endParaRPr lang="en-GB" sz="1600" b="0" strike="noStrike" spc="-1" dirty="0">
              <a:latin typeface="Arial"/>
            </a:endParaRPr>
          </a:p>
        </p:txBody>
      </p:sp>
      <p:sp>
        <p:nvSpPr>
          <p:cNvPr id="38" name="CustomShape 20">
            <a:extLst>
              <a:ext uri="{FF2B5EF4-FFF2-40B4-BE49-F238E27FC236}">
                <a16:creationId xmlns:a16="http://schemas.microsoft.com/office/drawing/2014/main" id="{92AFA993-5E45-46B1-AB64-1E6592ADB363}"/>
              </a:ext>
            </a:extLst>
          </p:cNvPr>
          <p:cNvSpPr/>
          <p:nvPr/>
        </p:nvSpPr>
        <p:spPr>
          <a:xfrm>
            <a:off x="1047173" y="3213782"/>
            <a:ext cx="2109860" cy="8362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dirty="0">
                <a:solidFill>
                  <a:srgbClr val="008000"/>
                </a:solidFill>
                <a:latin typeface="Arial"/>
              </a:rPr>
              <a:t>Traditional weather science domain</a:t>
            </a:r>
            <a:endParaRPr lang="en-GB" sz="1800" b="0" strike="noStrike" spc="-1" dirty="0">
              <a:latin typeface="Arial"/>
            </a:endParaRPr>
          </a:p>
        </p:txBody>
      </p:sp>
      <p:sp>
        <p:nvSpPr>
          <p:cNvPr id="39" name="CustomShape 15">
            <a:extLst>
              <a:ext uri="{FF2B5EF4-FFF2-40B4-BE49-F238E27FC236}">
                <a16:creationId xmlns:a16="http://schemas.microsoft.com/office/drawing/2014/main" id="{CE2DA539-90A4-464D-90F0-0131365935A6}"/>
              </a:ext>
            </a:extLst>
          </p:cNvPr>
          <p:cNvSpPr/>
          <p:nvPr/>
        </p:nvSpPr>
        <p:spPr>
          <a:xfrm>
            <a:off x="6559920" y="755716"/>
            <a:ext cx="5531168" cy="3268569"/>
          </a:xfrm>
          <a:prstGeom prst="ellipse">
            <a:avLst/>
          </a:prstGeom>
          <a:noFill/>
          <a:ln w="28440">
            <a:solidFill>
              <a:schemeClr val="accent2"/>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0" name="CustomShape 11">
            <a:extLst>
              <a:ext uri="{FF2B5EF4-FFF2-40B4-BE49-F238E27FC236}">
                <a16:creationId xmlns:a16="http://schemas.microsoft.com/office/drawing/2014/main" id="{D0369E1F-F824-46EE-B1B2-910BAD9DC321}"/>
              </a:ext>
            </a:extLst>
          </p:cNvPr>
          <p:cNvSpPr/>
          <p:nvPr/>
        </p:nvSpPr>
        <p:spPr>
          <a:xfrm>
            <a:off x="8389073" y="841717"/>
            <a:ext cx="1766581"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GB" sz="2800" b="0" strike="noStrike" spc="-1" dirty="0">
                <a:solidFill>
                  <a:srgbClr val="376092"/>
                </a:solidFill>
                <a:latin typeface="Wingdings"/>
                <a:ea typeface="Wingdings"/>
              </a:rPr>
              <a:t></a:t>
            </a:r>
            <a:r>
              <a:rPr lang="en-GB" sz="3600" b="1" strike="noStrike" spc="-1" dirty="0">
                <a:solidFill>
                  <a:srgbClr val="376092"/>
                </a:solidFill>
                <a:latin typeface="Arial"/>
                <a:ea typeface="Wingdings"/>
              </a:rPr>
              <a:t>Range</a:t>
            </a:r>
            <a:endParaRPr lang="en-GB" sz="3600" b="0" strike="noStrike" spc="-1" dirty="0">
              <a:latin typeface="Arial"/>
            </a:endParaRPr>
          </a:p>
        </p:txBody>
      </p:sp>
      <p:pic>
        <p:nvPicPr>
          <p:cNvPr id="41" name="Picture 10">
            <a:extLst>
              <a:ext uri="{FF2B5EF4-FFF2-40B4-BE49-F238E27FC236}">
                <a16:creationId xmlns:a16="http://schemas.microsoft.com/office/drawing/2014/main" id="{76A4E561-C905-43A7-951D-87ABD741C867}"/>
              </a:ext>
            </a:extLst>
          </p:cNvPr>
          <p:cNvPicPr/>
          <p:nvPr/>
        </p:nvPicPr>
        <p:blipFill>
          <a:blip r:embed="rId8"/>
          <a:srcRect t="9651"/>
          <a:stretch/>
        </p:blipFill>
        <p:spPr>
          <a:xfrm>
            <a:off x="7767894" y="1615150"/>
            <a:ext cx="2784374" cy="1757603"/>
          </a:xfrm>
          <a:prstGeom prst="rect">
            <a:avLst/>
          </a:prstGeom>
          <a:ln>
            <a:noFill/>
          </a:ln>
        </p:spPr>
      </p:pic>
      <p:sp>
        <p:nvSpPr>
          <p:cNvPr id="42" name="CustomShape 16">
            <a:extLst>
              <a:ext uri="{FF2B5EF4-FFF2-40B4-BE49-F238E27FC236}">
                <a16:creationId xmlns:a16="http://schemas.microsoft.com/office/drawing/2014/main" id="{AAAC77A6-D350-4B86-BCA5-BA451A28DEF3}"/>
              </a:ext>
            </a:extLst>
          </p:cNvPr>
          <p:cNvSpPr/>
          <p:nvPr/>
        </p:nvSpPr>
        <p:spPr>
          <a:xfrm>
            <a:off x="9280734" y="4086856"/>
            <a:ext cx="2260221" cy="6003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dirty="0">
                <a:solidFill>
                  <a:srgbClr val="FF6600"/>
                </a:solidFill>
                <a:latin typeface="Arial"/>
              </a:rPr>
              <a:t>Traditional climate science domain</a:t>
            </a:r>
            <a:endParaRPr lang="en-GB" sz="1800" b="0" strike="noStrike" spc="-1" dirty="0">
              <a:latin typeface="Arial"/>
            </a:endParaRPr>
          </a:p>
        </p:txBody>
      </p:sp>
      <p:sp>
        <p:nvSpPr>
          <p:cNvPr id="43" name="CustomShape 21">
            <a:extLst>
              <a:ext uri="{FF2B5EF4-FFF2-40B4-BE49-F238E27FC236}">
                <a16:creationId xmlns:a16="http://schemas.microsoft.com/office/drawing/2014/main" id="{2C5AA3BD-B04C-49B1-BE9D-F622D2601904}"/>
              </a:ext>
            </a:extLst>
          </p:cNvPr>
          <p:cNvSpPr/>
          <p:nvPr/>
        </p:nvSpPr>
        <p:spPr>
          <a:xfrm>
            <a:off x="8389073" y="5141737"/>
            <a:ext cx="373320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1800" b="1" strike="noStrike" spc="-1" dirty="0">
                <a:solidFill>
                  <a:srgbClr val="000000"/>
                </a:solidFill>
                <a:latin typeface="Arial"/>
              </a:rPr>
              <a:t>Today: </a:t>
            </a:r>
            <a:r>
              <a:rPr lang="en-GB" b="1" spc="-1" dirty="0">
                <a:solidFill>
                  <a:srgbClr val="000000"/>
                </a:solidFill>
                <a:latin typeface="Arial"/>
              </a:rPr>
              <a:t>we</a:t>
            </a:r>
            <a:r>
              <a:rPr lang="en-GB" sz="1800" b="1" strike="noStrike" spc="-1" dirty="0">
                <a:solidFill>
                  <a:srgbClr val="000000"/>
                </a:solidFill>
                <a:latin typeface="Arial"/>
              </a:rPr>
              <a:t> need high-resolution, ‘Earth system’ model ensembles to perform at all scales!</a:t>
            </a:r>
            <a:endParaRPr lang="en-GB" sz="1800" b="0" strike="noStrike" spc="-1" dirty="0">
              <a:latin typeface="Arial"/>
            </a:endParaRPr>
          </a:p>
        </p:txBody>
      </p:sp>
      <p:sp>
        <p:nvSpPr>
          <p:cNvPr id="44" name="Marcador de fecha 3">
            <a:extLst>
              <a:ext uri="{FF2B5EF4-FFF2-40B4-BE49-F238E27FC236}">
                <a16:creationId xmlns:a16="http://schemas.microsoft.com/office/drawing/2014/main" id="{4CE536D7-B25C-4730-9BE5-BA37FAFD14B0}"/>
              </a:ext>
            </a:extLst>
          </p:cNvPr>
          <p:cNvSpPr>
            <a:spLocks noGrp="1"/>
          </p:cNvSpPr>
          <p:nvPr>
            <p:ph type="dt" sz="half" idx="10"/>
          </p:nvPr>
        </p:nvSpPr>
        <p:spPr>
          <a:xfrm>
            <a:off x="1981203" y="6407154"/>
            <a:ext cx="1010452" cy="365125"/>
          </a:xfrm>
        </p:spPr>
        <p:txBody>
          <a:bodyPr/>
          <a:lstStyle/>
          <a:p>
            <a:r>
              <a:rPr lang="de-DE" dirty="0"/>
              <a:t>07.05.2020</a:t>
            </a:r>
          </a:p>
        </p:txBody>
      </p:sp>
    </p:spTree>
    <p:extLst>
      <p:ext uri="{BB962C8B-B14F-4D97-AF65-F5344CB8AC3E}">
        <p14:creationId xmlns:p14="http://schemas.microsoft.com/office/powerpoint/2010/main" val="2428944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8" grpId="0"/>
      <p:bldP spid="30" grpId="0"/>
      <p:bldP spid="37" grpId="0"/>
      <p:bldP spid="38" grpId="0"/>
      <p:bldP spid="40" grpId="0"/>
      <p:bldP spid="42" grpId="0"/>
      <p:bldP spid="43" grpId="0"/>
    </p:bld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1313</TotalTime>
  <Words>1620</Words>
  <Application>Microsoft Office PowerPoint</Application>
  <PresentationFormat>Widescreen</PresentationFormat>
  <Paragraphs>391</Paragraphs>
  <Slides>25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Consolas</vt:lpstr>
      <vt:lpstr>Lucida Grande</vt:lpstr>
      <vt:lpstr>Times New Roman</vt:lpstr>
      <vt:lpstr>Wingdings</vt:lpstr>
      <vt:lpstr>Office-Design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Michael Gienger</dc:creator>
  <cp:lastModifiedBy>John Hanley</cp:lastModifiedBy>
  <cp:revision>272</cp:revision>
  <dcterms:created xsi:type="dcterms:W3CDTF">2015-09-27T09:34:35Z</dcterms:created>
  <dcterms:modified xsi:type="dcterms:W3CDTF">2020-04-30T21:45:44Z</dcterms:modified>
</cp:coreProperties>
</file>