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5" r:id="rId12"/>
    <p:sldId id="267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n" initials="nn" lastIdx="18" clrIdx="0">
    <p:extLst>
      <p:ext uri="{19B8F6BF-5375-455C-9EA6-DF929625EA0E}">
        <p15:presenceInfo xmlns:p15="http://schemas.microsoft.com/office/powerpoint/2012/main" userId="nn" providerId="None"/>
      </p:ext>
    </p:extLst>
  </p:cmAuthor>
  <p:cmAuthor id="2" name="jonas kristensen kimerud" initials="jkk" lastIdx="13" clrIdx="1">
    <p:extLst>
      <p:ext uri="{19B8F6BF-5375-455C-9EA6-DF929625EA0E}">
        <p15:presenceInfo xmlns:p15="http://schemas.microsoft.com/office/powerpoint/2012/main" userId="7c73fc99cf307c5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047A66-44CB-4001-8B2A-660679DCB963}" v="28" dt="2020-05-04T15:57:35.113"/>
    <p1510:client id="{AEF475D6-0BB4-458D-B423-D93E6D1FC712}" v="3" dt="2020-05-04T17:38:58.5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ddels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ys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Ingen stil, tabellrutenet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iddels stil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202B0CA-FC54-4496-8BCA-5EF66A818D29}" styleName="Mørk stil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Ingen stil, ingen rutenet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as kristensen kimerud" userId="7c73fc99cf307c59" providerId="LiveId" clId="{C518CD49-9A5B-46B9-B8D7-B54CA04CA94C}"/>
    <pc:docChg chg="undo custSel modSld">
      <pc:chgData name="jonas kristensen kimerud" userId="7c73fc99cf307c59" providerId="LiveId" clId="{C518CD49-9A5B-46B9-B8D7-B54CA04CA94C}" dt="2020-05-04T20:19:24.020" v="8"/>
      <pc:docMkLst>
        <pc:docMk/>
      </pc:docMkLst>
      <pc:sldChg chg="modSp mod">
        <pc:chgData name="jonas kristensen kimerud" userId="7c73fc99cf307c59" providerId="LiveId" clId="{C518CD49-9A5B-46B9-B8D7-B54CA04CA94C}" dt="2020-05-04T20:19:24.020" v="8"/>
        <pc:sldMkLst>
          <pc:docMk/>
          <pc:sldMk cId="1499201395" sldId="265"/>
        </pc:sldMkLst>
        <pc:graphicFrameChg chg="modGraphic">
          <ac:chgData name="jonas kristensen kimerud" userId="7c73fc99cf307c59" providerId="LiveId" clId="{C518CD49-9A5B-46B9-B8D7-B54CA04CA94C}" dt="2020-05-04T20:19:24.020" v="8"/>
          <ac:graphicFrameMkLst>
            <pc:docMk/>
            <pc:sldMk cId="1499201395" sldId="265"/>
            <ac:graphicFrameMk id="13" creationId="{C9076657-FEDC-45BB-86B8-5E961CAB36DA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65B3C5-6282-4E1C-951D-C1E52D4E46C4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00E582-E145-42D0-8198-08125D24F8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057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Pyrite: 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has a magnetic susceptibility which is virtually zero (+0.837 x 10""8 SI;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Bleil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 Petersen 1987). This means that pyrite has essentially no effect on measured susceptibility values in ancient organic carbon-rich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mudrocks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Ferroan calcite and dolomite can have fairly high susceptibilities. </a:t>
            </a:r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D9D964-9838-488F-B701-11363247F79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32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AC82F5F-EFB4-41F9-8751-F31868D6AD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95BEA1B-ECA9-4F81-AAD9-8D7EA34D52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GB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48B59B0-7B8C-488A-972D-C1B58CF3E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CAF11-C31A-40B9-8842-0250217C73BD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3145940-DF47-474F-9DE7-E280AA912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BE5B457-E79C-4FE6-9813-3CF85E18C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1C479-C384-4C73-9EA1-9860DCD7BE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957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D27F003-7AB0-4D8C-B0FA-5F55E86D1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ADE0D579-B305-44C3-8937-DE23F10399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0049EB4-9F34-4A2A-AB74-8E63F5850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CAF11-C31A-40B9-8842-0250217C73BD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C4B2B07-24B3-4621-AFC8-8671AEC2B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44EC92B-995E-49E1-A830-EFFEA84B6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1C479-C384-4C73-9EA1-9860DCD7BE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407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2737AA20-08DA-4DB3-96A9-81E55976DC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A27766FB-0087-467E-85BE-0736280343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1917CBB-382B-43DD-BA44-07223E2E9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CAF11-C31A-40B9-8842-0250217C73BD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53E32B7-C400-4811-A0E2-FCBE2ADDB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5B80FA3-E862-41CF-9C01-64341EFEA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1C479-C384-4C73-9EA1-9860DCD7BE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467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6FB1AB8-1A25-409E-AA94-A12AEF383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10E05A5-8C03-47C3-81A5-2E387B699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A048FB7-A083-4826-8498-DD50DB617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CAF11-C31A-40B9-8842-0250217C73BD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3DF149E-F2AE-45FD-A47D-D72C47D13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668ACD4-8550-44EF-BB9E-C8D955881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1C479-C384-4C73-9EA1-9860DCD7BE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525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F998DE3-51D2-4689-9650-4FA3BD159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918A9FE-1787-45F1-AFD2-70B42724BC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BAAC26A-67CA-41C9-ACB1-FC2368DFC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CAF11-C31A-40B9-8842-0250217C73BD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229BCAA-30EB-4122-A118-CD2E94F58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6FB4C5D-F5D8-479D-8493-783F78201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1C479-C384-4C73-9EA1-9860DCD7BE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988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80AF787-3BE2-4C9F-93E8-74D32B876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784A58F-9A27-4049-8984-DCBC4FD32B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C9266C6-2055-4997-8EF6-5EA53973D2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B82FC5C-5719-4219-8B30-A26BC4134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CAF11-C31A-40B9-8842-0250217C73BD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886391F-4B13-48FE-936C-99B9E4C8D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C5966BC-77E0-4842-83A8-483198170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1C479-C384-4C73-9EA1-9860DCD7BE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726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54C535F-5149-4AF5-B692-F661797A5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9D9AD06-C521-48EC-AC3E-AF43E92097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7F6D2C3-D8E0-40E7-A66E-5490741479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6402E4DB-B992-46A6-819D-BB03595D35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B5D5B11B-0FC1-4720-87CE-64AE04A08E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53EC88A-1DF7-40B6-934F-458CE7DDB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CAF11-C31A-40B9-8842-0250217C73BD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8E64289A-9271-4978-ABFE-9E9366B6C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FBB06083-1C9E-46B9-AC03-F43754C8F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1C479-C384-4C73-9EA1-9860DCD7BE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607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759203E-8235-43B1-943C-48290CC36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FDA0A4BC-0A57-4A32-B294-0CF57C62F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CAF11-C31A-40B9-8842-0250217C73BD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9FDC7A0-BD78-4590-A523-C40CC037C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CAB913D-D77E-4285-8C23-A8696704D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1C479-C384-4C73-9EA1-9860DCD7BE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147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D15240F5-D608-4BA1-8027-384772521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CAF11-C31A-40B9-8842-0250217C73BD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F92017BC-9FC4-4A5E-852A-36150CB1B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16143CB-CBB4-4BA1-B9CF-60487C6DF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1C479-C384-4C73-9EA1-9860DCD7BE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658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29F54FD-5E13-4412-AC7D-2FDB8D44B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006CC82-6395-45AB-A33C-D38E3C03A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EFB0323-318C-4290-AE7B-49E347C705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E7EDB82-790C-4C97-B285-9FC8A3A5B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CAF11-C31A-40B9-8842-0250217C73BD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533ECA0-20AE-4E47-89DA-B6B0BA6CA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8FDC200-10BA-4B7D-9C6A-720F5935A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1C479-C384-4C73-9EA1-9860DCD7BE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333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68A2EFF-D25B-484B-8099-72551D139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03004EDD-BD3F-453E-959C-D253760C82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954B9B1-080E-4923-987C-2F1FEA2E52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7DEF977-98B5-4C6C-92EE-DD3596DEB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CAF11-C31A-40B9-8842-0250217C73BD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E9DEF6B-D419-44DF-AA36-F7169F71D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8CBA167-CB65-4468-BD72-0E189B4C0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1C479-C384-4C73-9EA1-9860DCD7BE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282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47B5E240-6F45-4524-8AF0-74CF1806F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E5BFFCA-96EC-4CF8-A840-312D219054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7A4F3FA-5615-479B-AA30-908E98D68D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CAF11-C31A-40B9-8842-0250217C73BD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AE04795-3DB9-4C91-94D6-B49330ABFA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5FC9131-92F2-44E6-8185-7BBCAD61A1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1C479-C384-4C73-9EA1-9860DCD7BE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37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3A45D34-B328-498E-A75A-1A40ECF4B7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320" y="1041400"/>
            <a:ext cx="11448332" cy="2387600"/>
          </a:xfrm>
        </p:spPr>
        <p:txBody>
          <a:bodyPr>
            <a:normAutofit fontScale="90000"/>
          </a:bodyPr>
          <a:lstStyle/>
          <a:p>
            <a:r>
              <a:rPr lang="en-GB" dirty="0"/>
              <a:t>Environmental controls on the magnetic properties of black shales on the Norwegian shelf</a:t>
            </a:r>
            <a:br>
              <a:rPr lang="en-GB" dirty="0"/>
            </a:br>
            <a:endParaRPr lang="en-GB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1AE5165-3B6D-4B62-834C-C774ABCA51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57015"/>
            <a:ext cx="9144000" cy="1655762"/>
          </a:xfrm>
        </p:spPr>
        <p:txBody>
          <a:bodyPr/>
          <a:lstStyle/>
          <a:p>
            <a:r>
              <a:rPr lang="nb-NO" b="1" dirty="0"/>
              <a:t>Jonas Kristensen Kimerud and Maarten Felix</a:t>
            </a:r>
          </a:p>
          <a:p>
            <a:r>
              <a:rPr lang="en-GB" b="1" dirty="0"/>
              <a:t>NTNU Norwegian University of Science and Technology, Trondheim, Norway </a:t>
            </a:r>
            <a:endParaRPr lang="en-GB" dirty="0"/>
          </a:p>
        </p:txBody>
      </p:sp>
      <p:pic>
        <p:nvPicPr>
          <p:cNvPr id="5" name="Bilde 4" descr="Et bilde som inneholder skilt, tegning&#10;&#10;Automatisk generert beskrivelse">
            <a:extLst>
              <a:ext uri="{FF2B5EF4-FFF2-40B4-BE49-F238E27FC236}">
                <a16:creationId xmlns:a16="http://schemas.microsoft.com/office/drawing/2014/main" id="{2C1EC53D-63D9-4DEA-92E5-9D66114400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361" y="4954384"/>
            <a:ext cx="2460249" cy="131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057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52A98D3-6D52-47A2-A016-94A294D25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Discussion - Evolutionary spectrogram</a:t>
            </a:r>
          </a:p>
        </p:txBody>
      </p:sp>
      <p:pic>
        <p:nvPicPr>
          <p:cNvPr id="9" name="Plassholder for innhold 8">
            <a:extLst>
              <a:ext uri="{FF2B5EF4-FFF2-40B4-BE49-F238E27FC236}">
                <a16:creationId xmlns:a16="http://schemas.microsoft.com/office/drawing/2014/main" id="{7AE41AD8-E71F-41F3-8EC9-411CDC10C1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808" y="1387468"/>
            <a:ext cx="3700362" cy="5328522"/>
          </a:xfr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808804EA-39FF-4862-BD0C-3AA8E8FAB21A}"/>
              </a:ext>
            </a:extLst>
          </p:cNvPr>
          <p:cNvSpPr txBox="1"/>
          <p:nvPr/>
        </p:nvSpPr>
        <p:spPr>
          <a:xfrm>
            <a:off x="520631" y="2428240"/>
            <a:ext cx="72471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Sedimentation rates do not vary significant throughout the section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power of the frequencies varies, higher power from 60 to 70 meters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6977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103E49B-34A0-44FA-912B-AB414EF67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72" y="83489"/>
            <a:ext cx="11201400" cy="1106424"/>
          </a:xfrm>
        </p:spPr>
        <p:txBody>
          <a:bodyPr>
            <a:normAutofit fontScale="90000"/>
          </a:bodyPr>
          <a:lstStyle/>
          <a:p>
            <a:r>
              <a:rPr lang="en-GB" dirty="0"/>
              <a:t>Discussion - Milankovitch cyclicity in peak nr. 1 and 2.    </a:t>
            </a:r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0038B7A2-3E9A-47AB-8828-77F9385B4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3986" y="2339155"/>
            <a:ext cx="3368245" cy="40179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Spectral peak 1 with a length of 5.1 m can be related to obliquity (41 </a:t>
            </a:r>
            <a:r>
              <a:rPr lang="en-GB" dirty="0" err="1"/>
              <a:t>kyr</a:t>
            </a:r>
            <a:r>
              <a:rPr lang="en-GB" dirty="0"/>
              <a:t>) periodicity. </a:t>
            </a:r>
          </a:p>
          <a:p>
            <a:pPr marL="0" indent="0">
              <a:buNone/>
            </a:pPr>
            <a:r>
              <a:rPr lang="en-GB" dirty="0"/>
              <a:t>Spectral peak 2 with a length of 2.3 m can be related to </a:t>
            </a:r>
            <a:r>
              <a:rPr lang="en-GB" dirty="0" err="1"/>
              <a:t>precessional</a:t>
            </a:r>
            <a:r>
              <a:rPr lang="en-GB" dirty="0"/>
              <a:t> (18.2 </a:t>
            </a:r>
            <a:r>
              <a:rPr lang="en-GB" dirty="0" err="1"/>
              <a:t>kyr</a:t>
            </a:r>
            <a:r>
              <a:rPr lang="en-GB" dirty="0"/>
              <a:t>) periodicity.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13" name="Tabell 12">
            <a:extLst>
              <a:ext uri="{FF2B5EF4-FFF2-40B4-BE49-F238E27FC236}">
                <a16:creationId xmlns:a16="http://schemas.microsoft.com/office/drawing/2014/main" id="{C9076657-FEDC-45BB-86B8-5E961CAB36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103707"/>
              </p:ext>
            </p:extLst>
          </p:nvPr>
        </p:nvGraphicFramePr>
        <p:xfrm>
          <a:off x="762000" y="2339155"/>
          <a:ext cx="7201377" cy="4096145"/>
        </p:xfrm>
        <a:graphic>
          <a:graphicData uri="http://schemas.openxmlformats.org/drawingml/2006/table">
            <a:tbl>
              <a:tblPr firstRow="1" firstCol="1">
                <a:tableStyleId>{073A0DAA-6AF3-43AB-8588-CEC1D06C72B9}</a:tableStyleId>
              </a:tblPr>
              <a:tblGrid>
                <a:gridCol w="1459048">
                  <a:extLst>
                    <a:ext uri="{9D8B030D-6E8A-4147-A177-3AD203B41FA5}">
                      <a16:colId xmlns:a16="http://schemas.microsoft.com/office/drawing/2014/main" val="968279136"/>
                    </a:ext>
                  </a:extLst>
                </a:gridCol>
                <a:gridCol w="990127">
                  <a:extLst>
                    <a:ext uri="{9D8B030D-6E8A-4147-A177-3AD203B41FA5}">
                      <a16:colId xmlns:a16="http://schemas.microsoft.com/office/drawing/2014/main" val="2045559861"/>
                    </a:ext>
                  </a:extLst>
                </a:gridCol>
                <a:gridCol w="1146978">
                  <a:extLst>
                    <a:ext uri="{9D8B030D-6E8A-4147-A177-3AD203B41FA5}">
                      <a16:colId xmlns:a16="http://schemas.microsoft.com/office/drawing/2014/main" val="3153168840"/>
                    </a:ext>
                  </a:extLst>
                </a:gridCol>
                <a:gridCol w="921505">
                  <a:extLst>
                    <a:ext uri="{9D8B030D-6E8A-4147-A177-3AD203B41FA5}">
                      <a16:colId xmlns:a16="http://schemas.microsoft.com/office/drawing/2014/main" val="2305166807"/>
                    </a:ext>
                  </a:extLst>
                </a:gridCol>
                <a:gridCol w="168300">
                  <a:extLst>
                    <a:ext uri="{9D8B030D-6E8A-4147-A177-3AD203B41FA5}">
                      <a16:colId xmlns:a16="http://schemas.microsoft.com/office/drawing/2014/main" val="750649034"/>
                    </a:ext>
                  </a:extLst>
                </a:gridCol>
                <a:gridCol w="911225">
                  <a:extLst>
                    <a:ext uri="{9D8B030D-6E8A-4147-A177-3AD203B41FA5}">
                      <a16:colId xmlns:a16="http://schemas.microsoft.com/office/drawing/2014/main" val="103227032"/>
                    </a:ext>
                  </a:extLst>
                </a:gridCol>
                <a:gridCol w="699025">
                  <a:extLst>
                    <a:ext uri="{9D8B030D-6E8A-4147-A177-3AD203B41FA5}">
                      <a16:colId xmlns:a16="http://schemas.microsoft.com/office/drawing/2014/main" val="3119583127"/>
                    </a:ext>
                  </a:extLst>
                </a:gridCol>
                <a:gridCol w="905169">
                  <a:extLst>
                    <a:ext uri="{9D8B030D-6E8A-4147-A177-3AD203B41FA5}">
                      <a16:colId xmlns:a16="http://schemas.microsoft.com/office/drawing/2014/main" val="34457004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High sedimentation </a:t>
                      </a:r>
                    </a:p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Rate (</a:t>
                      </a:r>
                      <a:r>
                        <a:rPr lang="en-GB" sz="1100" b="0" i="0" u="none" strike="noStrike" baseline="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Mutterlose</a:t>
                      </a:r>
                      <a:r>
                        <a:rPr lang="en-GB" sz="11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et al., 2003)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u="none" strike="noStrike" dirty="0">
                          <a:effectLst/>
                        </a:rPr>
                        <a:t>Medium sedimentation (</a:t>
                      </a:r>
                      <a:r>
                        <a:rPr lang="en-GB" sz="1100" b="0" i="0" u="none" strike="noStrike" baseline="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Mutterlose</a:t>
                      </a:r>
                      <a:r>
                        <a:rPr lang="en-GB" sz="11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et al., 2003)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u="none" strike="noStrike" dirty="0">
                          <a:effectLst/>
                        </a:rPr>
                        <a:t>Low sedimentation (</a:t>
                      </a:r>
                      <a:r>
                        <a:rPr lang="en-GB" sz="1100" b="0" i="0" u="none" strike="noStrike" baseline="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Mutterlose</a:t>
                      </a:r>
                      <a:r>
                        <a:rPr lang="en-GB" sz="11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et al., 2003)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u="none" strike="noStrike" dirty="0">
                          <a:effectLst/>
                        </a:rPr>
                        <a:t>Period (m)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u="none" strike="noStrike" dirty="0">
                          <a:effectLst/>
                        </a:rPr>
                        <a:t>Milankovitch cycles (</a:t>
                      </a:r>
                      <a:r>
                        <a:rPr lang="en-GB" sz="1100" b="0" u="none" strike="noStrike" dirty="0" err="1">
                          <a:effectLst/>
                        </a:rPr>
                        <a:t>kyr</a:t>
                      </a:r>
                      <a:r>
                        <a:rPr lang="en-GB" sz="1100" b="0" u="none" strike="noStrike" dirty="0">
                          <a:effectLst/>
                        </a:rPr>
                        <a:t>)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7343909"/>
                  </a:ext>
                </a:extLst>
              </a:tr>
              <a:tr h="47408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u="none" strike="noStrike" dirty="0">
                          <a:effectLst/>
                        </a:rPr>
                        <a:t>Sedimentation rates (m/</a:t>
                      </a:r>
                      <a:r>
                        <a:rPr lang="en-GB" sz="1100" b="0" u="none" strike="noStrike" dirty="0" err="1">
                          <a:effectLst/>
                        </a:rPr>
                        <a:t>myr</a:t>
                      </a:r>
                      <a:r>
                        <a:rPr lang="en-GB" sz="1100" b="0" u="none" strike="noStrike" dirty="0">
                          <a:effectLst/>
                        </a:rPr>
                        <a:t>)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16.2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8.2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4.4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Spectral Peak 1</a:t>
                      </a:r>
                    </a:p>
                  </a:txBody>
                  <a:tcPr marL="6350" marR="6350" marT="635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5.1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41.0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353895"/>
                  </a:ext>
                </a:extLst>
              </a:tr>
              <a:tr h="47408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u="none" strike="noStrike" dirty="0">
                          <a:effectLst/>
                        </a:rPr>
                        <a:t>Spectral peak 1 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Spectral peak 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2.3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18.2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23945161"/>
                  </a:ext>
                </a:extLst>
              </a:tr>
              <a:tr h="57475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u="none" strike="noStrike" dirty="0">
                          <a:effectLst/>
                        </a:rPr>
                        <a:t>Period (m)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 5.1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5.1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5.1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Ratio </a:t>
                      </a:r>
                    </a:p>
                  </a:txBody>
                  <a:tcPr marL="6350" marR="6350" marT="635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2.2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2.25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464475"/>
                  </a:ext>
                </a:extLst>
              </a:tr>
              <a:tr h="47408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u="none" strike="noStrike" dirty="0">
                          <a:effectLst/>
                        </a:rPr>
                        <a:t>Time (</a:t>
                      </a:r>
                      <a:r>
                        <a:rPr lang="en-GB" sz="1100" b="0" u="none" strike="noStrike" dirty="0" err="1">
                          <a:effectLst/>
                        </a:rPr>
                        <a:t>kyr</a:t>
                      </a:r>
                      <a:r>
                        <a:rPr lang="en-GB" sz="1100" b="0" u="none" strike="noStrike" dirty="0">
                          <a:effectLst/>
                        </a:rPr>
                        <a:t>)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31.5                       </a:t>
                      </a:r>
                    </a:p>
                  </a:txBody>
                  <a:tcPr marL="6350" marR="6350" marT="635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                                62.3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116.1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6554769"/>
                  </a:ext>
                </a:extLst>
              </a:tr>
              <a:tr h="47408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Spectral peak 2 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9320125"/>
                  </a:ext>
                </a:extLst>
              </a:tr>
              <a:tr h="47408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u="none" strike="noStrike" dirty="0">
                          <a:effectLst/>
                        </a:rPr>
                        <a:t>Period (m)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2.3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2.3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2.3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2877370"/>
                  </a:ext>
                </a:extLst>
              </a:tr>
              <a:tr h="47408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u="none" strike="noStrike" dirty="0">
                          <a:effectLst/>
                        </a:rPr>
                        <a:t>Time (</a:t>
                      </a:r>
                      <a:r>
                        <a:rPr lang="en-GB" sz="1100" b="0" u="none" strike="noStrike" dirty="0" err="1">
                          <a:effectLst/>
                        </a:rPr>
                        <a:t>kyr</a:t>
                      </a:r>
                      <a:r>
                        <a:rPr lang="en-GB" sz="1100" b="0" u="none" strike="noStrike" dirty="0">
                          <a:effectLst/>
                        </a:rPr>
                        <a:t>)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14.3 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                            28.4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53.0 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4466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9201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76F5A86-98E7-4363-B5A6-12B0B64B2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76D5039-3903-47F1-BC9D-4D6B87E9F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Cyclicity in the Milankovitch range related to obliquity (41 </a:t>
            </a:r>
            <a:r>
              <a:rPr lang="en-GB" dirty="0" err="1"/>
              <a:t>kyr</a:t>
            </a:r>
            <a:r>
              <a:rPr lang="en-GB" dirty="0"/>
              <a:t>) and precession (18.2 </a:t>
            </a:r>
            <a:r>
              <a:rPr lang="en-GB" dirty="0" err="1"/>
              <a:t>kyr</a:t>
            </a:r>
            <a:r>
              <a:rPr lang="en-GB" dirty="0"/>
              <a:t>) is present in the black shales of the Upper Jurassic on the Norwegian shelf.</a:t>
            </a:r>
          </a:p>
          <a:p>
            <a:endParaRPr lang="en-GB" dirty="0"/>
          </a:p>
          <a:p>
            <a:r>
              <a:rPr lang="en-GB" dirty="0"/>
              <a:t>Longer intervals are needed to be able to detect eccentricity (100 and 405 </a:t>
            </a:r>
            <a:r>
              <a:rPr lang="en-GB" dirty="0" err="1"/>
              <a:t>kyr</a:t>
            </a:r>
            <a:r>
              <a:rPr lang="en-GB" dirty="0"/>
              <a:t>) cyclicity. </a:t>
            </a:r>
          </a:p>
        </p:txBody>
      </p:sp>
    </p:spTree>
    <p:extLst>
      <p:ext uri="{BB962C8B-B14F-4D97-AF65-F5344CB8AC3E}">
        <p14:creationId xmlns:p14="http://schemas.microsoft.com/office/powerpoint/2010/main" val="2473498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5B39DEB-2EDC-45C5-AAAA-1AF027A63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References 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D89D93D-8667-4677-A9AD-28C6F54F6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Cohen, K., Harper, D., </a:t>
            </a:r>
            <a:r>
              <a:rPr lang="en-GB" dirty="0" err="1"/>
              <a:t>Gibbard</a:t>
            </a:r>
            <a:r>
              <a:rPr lang="en-GB" dirty="0"/>
              <a:t>, P., &amp; Fan, J.-X. (2019). ICS International Chronostratigraphic Chart 2019/05. </a:t>
            </a:r>
          </a:p>
          <a:p>
            <a:r>
              <a:rPr lang="en-GB" dirty="0"/>
              <a:t>Meyers, S. R. (2012). Seeing red in cyclic stratigraphy: Spectral noise estimation for </a:t>
            </a:r>
            <a:r>
              <a:rPr lang="en-GB" dirty="0" err="1"/>
              <a:t>astrochronology</a:t>
            </a:r>
            <a:r>
              <a:rPr lang="en-GB" dirty="0"/>
              <a:t>. </a:t>
            </a:r>
            <a:r>
              <a:rPr lang="en-GB" i="1" dirty="0" err="1"/>
              <a:t>Paleoceanography</a:t>
            </a:r>
            <a:r>
              <a:rPr lang="en-GB" i="1" dirty="0"/>
              <a:t>, 27</a:t>
            </a:r>
            <a:r>
              <a:rPr lang="en-GB" dirty="0"/>
              <a:t>. Retrieved from &lt;Go to ISI&gt;://WOS:000308890000001. doi:10.1029/2012pa002307</a:t>
            </a:r>
          </a:p>
          <a:p>
            <a:r>
              <a:rPr lang="en-GB" dirty="0"/>
              <a:t>Meyers, S. (2014). </a:t>
            </a:r>
            <a:r>
              <a:rPr lang="en-GB" dirty="0" err="1"/>
              <a:t>Astrochron</a:t>
            </a:r>
            <a:r>
              <a:rPr lang="en-GB" dirty="0"/>
              <a:t>: An R package for </a:t>
            </a:r>
            <a:r>
              <a:rPr lang="en-GB" dirty="0" err="1"/>
              <a:t>astrochronology</a:t>
            </a:r>
            <a:r>
              <a:rPr lang="en-GB" dirty="0"/>
              <a:t>.</a:t>
            </a:r>
          </a:p>
          <a:p>
            <a:r>
              <a:rPr lang="en-GB" dirty="0" err="1"/>
              <a:t>Mutterlose</a:t>
            </a:r>
            <a:r>
              <a:rPr lang="en-GB" dirty="0"/>
              <a:t>, J., </a:t>
            </a:r>
            <a:r>
              <a:rPr lang="en-GB" dirty="0" err="1"/>
              <a:t>Brumsack</a:t>
            </a:r>
            <a:r>
              <a:rPr lang="en-GB" dirty="0"/>
              <a:t>, H., </a:t>
            </a:r>
            <a:r>
              <a:rPr lang="en-GB" dirty="0" err="1"/>
              <a:t>Flögel</a:t>
            </a:r>
            <a:r>
              <a:rPr lang="en-GB" dirty="0"/>
              <a:t>, S., Hay, W., Klein, C., </a:t>
            </a:r>
            <a:r>
              <a:rPr lang="en-GB" dirty="0" err="1"/>
              <a:t>Langrock</a:t>
            </a:r>
            <a:r>
              <a:rPr lang="en-GB" dirty="0"/>
              <a:t>, U., . . . Stein, R. (2003). The Greenland‐Norwegian Seaway: A key area for understanding Late Jurassic to Early Cretaceous paleoenvironments. </a:t>
            </a:r>
            <a:r>
              <a:rPr lang="en-GB" i="1" dirty="0" err="1"/>
              <a:t>Paleoceanography</a:t>
            </a:r>
            <a:r>
              <a:rPr lang="en-GB" i="1" dirty="0"/>
              <a:t>, 18</a:t>
            </a:r>
            <a:r>
              <a:rPr lang="en-GB" dirty="0"/>
              <a:t>(1). </a:t>
            </a:r>
            <a:endParaRPr lang="en-GB" i="1" dirty="0"/>
          </a:p>
          <a:p>
            <a:r>
              <a:rPr lang="en-GB" dirty="0"/>
              <a:t>Thomson, D. J. (1982). Spectrum estimation and harmonic analysis. </a:t>
            </a:r>
            <a:r>
              <a:rPr lang="en-GB" i="1" dirty="0"/>
              <a:t>Proceedings of the IEEE, 70</a:t>
            </a:r>
            <a:r>
              <a:rPr lang="en-GB" dirty="0"/>
              <a:t>(9), 1055-1096. </a:t>
            </a:r>
          </a:p>
          <a:p>
            <a:endParaRPr lang="en-GB" i="1" dirty="0"/>
          </a:p>
          <a:p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444197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ABEA611-E3F2-4C30-9ED6-BCF8A2CE1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193" y="-64246"/>
            <a:ext cx="10515600" cy="1325563"/>
          </a:xfrm>
        </p:spPr>
        <p:txBody>
          <a:bodyPr/>
          <a:lstStyle/>
          <a:p>
            <a:r>
              <a:rPr lang="en-GB" dirty="0"/>
              <a:t>Aim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8398C6B-0920-4E42-B1B8-418DE37B3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i="1" dirty="0"/>
          </a:p>
          <a:p>
            <a:pPr marL="0" indent="0">
              <a:buNone/>
            </a:pPr>
            <a:r>
              <a:rPr lang="en-GB" i="1" dirty="0"/>
              <a:t>“Determine if cyclicity can be detected in the magnetic measurement related to orbital forcing using time series analysis.”</a:t>
            </a:r>
          </a:p>
        </p:txBody>
      </p:sp>
    </p:spTree>
    <p:extLst>
      <p:ext uri="{BB962C8B-B14F-4D97-AF65-F5344CB8AC3E}">
        <p14:creationId xmlns:p14="http://schemas.microsoft.com/office/powerpoint/2010/main" val="2537968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2B16D87-7DFD-42F7-9FC5-B4866CFC5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977" y="22726"/>
            <a:ext cx="10353762" cy="970450"/>
          </a:xfrm>
        </p:spPr>
        <p:txBody>
          <a:bodyPr/>
          <a:lstStyle/>
          <a:p>
            <a:r>
              <a:rPr lang="en-GB" dirty="0"/>
              <a:t>Background - Overview of Cores </a:t>
            </a: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DF89677F-E5B4-4ECD-8CB4-7E4DC31EFC9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05598" y="821933"/>
            <a:ext cx="5663104" cy="5731510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000BDB04-C091-4B79-A0EE-92C0DD263648}"/>
              </a:ext>
            </a:extLst>
          </p:cNvPr>
          <p:cNvSpPr txBox="1"/>
          <p:nvPr/>
        </p:nvSpPr>
        <p:spPr>
          <a:xfrm>
            <a:off x="854924" y="5403295"/>
            <a:ext cx="44861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Project map</a:t>
            </a:r>
          </a:p>
          <a:p>
            <a:r>
              <a:rPr lang="en-GB" dirty="0"/>
              <a:t>IKU Stratigraphic Drilling Projects 1982 - 1993 </a:t>
            </a:r>
          </a:p>
          <a:p>
            <a:endParaRPr lang="en-GB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0CCFCEE4-009C-48C5-9800-E5D810207D54}"/>
              </a:ext>
            </a:extLst>
          </p:cNvPr>
          <p:cNvSpPr txBox="1"/>
          <p:nvPr/>
        </p:nvSpPr>
        <p:spPr>
          <a:xfrm>
            <a:off x="386080" y="1869440"/>
            <a:ext cx="3957815" cy="203132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 err="1"/>
              <a:t>Farsun</a:t>
            </a:r>
            <a:r>
              <a:rPr lang="en-GB" dirty="0"/>
              <a:t> Sub-Basin (13/01-U-01)</a:t>
            </a:r>
          </a:p>
          <a:p>
            <a:pPr>
              <a:buClr>
                <a:schemeClr val="tx1"/>
              </a:buClr>
              <a:buSzPct val="100000"/>
            </a:pPr>
            <a:endParaRPr lang="en-GB" dirty="0"/>
          </a:p>
          <a:p>
            <a:pPr marL="285750" indent="-28575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 err="1"/>
              <a:t>Møre-Trøndelag</a:t>
            </a:r>
            <a:r>
              <a:rPr lang="en-GB" dirty="0"/>
              <a:t> (6307/07-U-03A) </a:t>
            </a:r>
          </a:p>
          <a:p>
            <a:pPr>
              <a:buClr>
                <a:schemeClr val="tx1"/>
              </a:buClr>
              <a:buSzPct val="100000"/>
            </a:pPr>
            <a:r>
              <a:rPr lang="en-GB" dirty="0"/>
              <a:t> </a:t>
            </a:r>
          </a:p>
          <a:p>
            <a:pPr marL="285750" indent="-28575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 err="1"/>
              <a:t>Nordland</a:t>
            </a:r>
            <a:r>
              <a:rPr lang="en-GB" dirty="0"/>
              <a:t> VII (6814/04-U-02) </a:t>
            </a:r>
          </a:p>
          <a:p>
            <a:pPr>
              <a:buClr>
                <a:schemeClr val="tx1"/>
              </a:buClr>
              <a:buSzPct val="100000"/>
            </a:pPr>
            <a:endParaRPr lang="en-GB" dirty="0"/>
          </a:p>
          <a:p>
            <a:pPr marL="285750" indent="-28575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 err="1"/>
              <a:t>Nordkapp</a:t>
            </a:r>
            <a:r>
              <a:rPr lang="en-GB" dirty="0"/>
              <a:t> Basin (7230/05-U-02)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8C5F71A3-01A1-4C29-AAC9-90DE19D95E2E}"/>
              </a:ext>
            </a:extLst>
          </p:cNvPr>
          <p:cNvSpPr/>
          <p:nvPr/>
        </p:nvSpPr>
        <p:spPr>
          <a:xfrm>
            <a:off x="7434717" y="5994447"/>
            <a:ext cx="233509" cy="145078"/>
          </a:xfrm>
          <a:prstGeom prst="ellipse">
            <a:avLst/>
          </a:pr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BD903272-D087-4A54-ABBE-733231DE6876}"/>
              </a:ext>
            </a:extLst>
          </p:cNvPr>
          <p:cNvSpPr/>
          <p:nvPr/>
        </p:nvSpPr>
        <p:spPr>
          <a:xfrm>
            <a:off x="7434718" y="4670385"/>
            <a:ext cx="233509" cy="145077"/>
          </a:xfrm>
          <a:prstGeom prst="ellipse">
            <a:avLst/>
          </a:pr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6B3519A-7BBB-46C5-A431-8755417C3DDB}"/>
              </a:ext>
            </a:extLst>
          </p:cNvPr>
          <p:cNvSpPr/>
          <p:nvPr/>
        </p:nvSpPr>
        <p:spPr>
          <a:xfrm>
            <a:off x="8446718" y="3310642"/>
            <a:ext cx="242977" cy="190483"/>
          </a:xfrm>
          <a:prstGeom prst="ellipse">
            <a:avLst/>
          </a:pr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BA01B44E-79F4-4451-8601-6B04F0F28F0F}"/>
              </a:ext>
            </a:extLst>
          </p:cNvPr>
          <p:cNvSpPr/>
          <p:nvPr/>
        </p:nvSpPr>
        <p:spPr>
          <a:xfrm>
            <a:off x="9905643" y="2274425"/>
            <a:ext cx="233780" cy="179408"/>
          </a:xfrm>
          <a:prstGeom prst="ellipse">
            <a:avLst/>
          </a:pr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258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21F293C-ECA6-4802-B7F6-7996AD6C1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242" y="1203220"/>
            <a:ext cx="7289515" cy="532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BB43B7F1-EB9C-447C-ADCF-0EAD5482E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020" y="0"/>
            <a:ext cx="10353762" cy="970450"/>
          </a:xfrm>
        </p:spPr>
        <p:txBody>
          <a:bodyPr/>
          <a:lstStyle/>
          <a:p>
            <a:r>
              <a:rPr lang="en-GB" dirty="0"/>
              <a:t>Background - Age and Formation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5A37856-1D5F-4C7E-92C8-11EEDDF67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6242" y="6406581"/>
            <a:ext cx="4084581" cy="3993223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en-GB" sz="1600" dirty="0">
                <a:solidFill>
                  <a:schemeClr val="tx1"/>
                </a:solidFill>
              </a:rPr>
              <a:t>(Cohen, Harper, </a:t>
            </a:r>
            <a:r>
              <a:rPr lang="en-GB" sz="1600" dirty="0" err="1">
                <a:solidFill>
                  <a:schemeClr val="tx1"/>
                </a:solidFill>
              </a:rPr>
              <a:t>Gibbard</a:t>
            </a:r>
            <a:r>
              <a:rPr lang="en-GB" sz="1600" dirty="0">
                <a:solidFill>
                  <a:schemeClr val="tx1"/>
                </a:solidFill>
              </a:rPr>
              <a:t>, &amp; Fan, 2019)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B19EC325-218D-439C-87E2-B36D4EB44EFD}"/>
              </a:ext>
            </a:extLst>
          </p:cNvPr>
          <p:cNvSpPr txBox="1"/>
          <p:nvPr/>
        </p:nvSpPr>
        <p:spPr>
          <a:xfrm>
            <a:off x="0" y="1199907"/>
            <a:ext cx="4184222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/>
              <a:t>Upper Jurassic (163.5 Ma ±1.0 – 145.0 Ma)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u="sng" dirty="0" err="1"/>
              <a:t>Nordkapp</a:t>
            </a:r>
            <a:r>
              <a:rPr lang="en-GB" sz="1200" u="sng" dirty="0"/>
              <a:t> Basin</a:t>
            </a:r>
          </a:p>
          <a:p>
            <a:r>
              <a:rPr lang="en-GB" sz="1200" dirty="0"/>
              <a:t>    Age: Oxfordian to Kimmeridgian</a:t>
            </a:r>
          </a:p>
          <a:p>
            <a:r>
              <a:rPr lang="en-GB" sz="1200" dirty="0"/>
              <a:t>    Formation: </a:t>
            </a:r>
            <a:r>
              <a:rPr lang="en-GB" sz="1200" dirty="0" err="1"/>
              <a:t>Hekkingen</a:t>
            </a:r>
            <a:endParaRPr lang="en-GB" sz="1200" dirty="0"/>
          </a:p>
          <a:p>
            <a:endParaRPr lang="en-GB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u="sng" dirty="0" err="1"/>
              <a:t>Nordland</a:t>
            </a:r>
            <a:r>
              <a:rPr lang="en-GB" sz="1200" u="sng" dirty="0"/>
              <a:t> VII</a:t>
            </a:r>
          </a:p>
          <a:p>
            <a:r>
              <a:rPr lang="en-GB" sz="1200" dirty="0"/>
              <a:t>    Age: Tithonian (</a:t>
            </a:r>
            <a:r>
              <a:rPr lang="en-GB" sz="1200" dirty="0" err="1"/>
              <a:t>Volgian</a:t>
            </a:r>
            <a:r>
              <a:rPr lang="en-GB" sz="1200" dirty="0"/>
              <a:t>) </a:t>
            </a:r>
          </a:p>
          <a:p>
            <a:r>
              <a:rPr lang="en-GB" sz="1200" dirty="0"/>
              <a:t>    Formation: </a:t>
            </a:r>
            <a:r>
              <a:rPr lang="en-GB" sz="1200" dirty="0" err="1"/>
              <a:t>Hekkingen</a:t>
            </a:r>
            <a:endParaRPr lang="en-GB" sz="1200" dirty="0"/>
          </a:p>
          <a:p>
            <a:endParaRPr lang="en-GB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u="sng" dirty="0" err="1"/>
              <a:t>Møre-Trøndelag</a:t>
            </a:r>
            <a:endParaRPr lang="en-GB" sz="1200" u="sng" dirty="0"/>
          </a:p>
          <a:p>
            <a:r>
              <a:rPr lang="en-GB" sz="1200" dirty="0"/>
              <a:t>     Age: </a:t>
            </a:r>
            <a:r>
              <a:rPr lang="en-GB" sz="1200" dirty="0">
                <a:latin typeface="Segoe UI" panose="020B0502040204020203" pitchFamily="34" charset="0"/>
              </a:rPr>
              <a:t>Oxfordian to </a:t>
            </a:r>
            <a:r>
              <a:rPr lang="en-GB" sz="1200" dirty="0" err="1">
                <a:latin typeface="Segoe UI" panose="020B0502040204020203" pitchFamily="34" charset="0"/>
              </a:rPr>
              <a:t>Ryazanian</a:t>
            </a:r>
            <a:endParaRPr lang="en-GB" sz="1200" dirty="0"/>
          </a:p>
          <a:p>
            <a:r>
              <a:rPr lang="en-GB" sz="1200" dirty="0"/>
              <a:t>     Formation: </a:t>
            </a:r>
            <a:r>
              <a:rPr lang="en-GB" sz="1200" dirty="0" err="1"/>
              <a:t>Spekk</a:t>
            </a:r>
            <a:r>
              <a:rPr lang="en-GB" sz="12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u="sng" dirty="0" err="1"/>
              <a:t>Farsun</a:t>
            </a:r>
            <a:r>
              <a:rPr lang="en-GB" sz="1200" u="sng" dirty="0"/>
              <a:t> Sub-Basin</a:t>
            </a:r>
          </a:p>
          <a:p>
            <a:r>
              <a:rPr lang="en-GB" sz="1200" dirty="0"/>
              <a:t>      Age: Kimmeridgian </a:t>
            </a:r>
          </a:p>
          <a:p>
            <a:r>
              <a:rPr lang="en-GB" sz="1200" dirty="0"/>
              <a:t>      Formation: </a:t>
            </a:r>
            <a:r>
              <a:rPr lang="en-GB" sz="1200" dirty="0" err="1"/>
              <a:t>Farsund</a:t>
            </a:r>
            <a:r>
              <a:rPr lang="en-GB" sz="1200" dirty="0"/>
              <a:t> </a:t>
            </a:r>
          </a:p>
          <a:p>
            <a:endParaRPr lang="en-GB" sz="1400" dirty="0"/>
          </a:p>
          <a:p>
            <a:endParaRPr lang="en-GB" u="sng" dirty="0"/>
          </a:p>
          <a:p>
            <a:endParaRPr lang="en-GB" dirty="0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202C5DBB-3FA2-4CBE-8C94-17BB233C5676}"/>
              </a:ext>
            </a:extLst>
          </p:cNvPr>
          <p:cNvSpPr/>
          <p:nvPr/>
        </p:nvSpPr>
        <p:spPr>
          <a:xfrm>
            <a:off x="6166218" y="2155382"/>
            <a:ext cx="2008518" cy="4415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61692994-61D4-4955-B1FF-6FF62B5A03C3}"/>
              </a:ext>
            </a:extLst>
          </p:cNvPr>
          <p:cNvSpPr txBox="1"/>
          <p:nvPr/>
        </p:nvSpPr>
        <p:spPr>
          <a:xfrm>
            <a:off x="171020" y="4893226"/>
            <a:ext cx="2356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Can be correlated to the Kimmeridge Clay Formation in the North Sea  </a:t>
            </a:r>
          </a:p>
        </p:txBody>
      </p:sp>
    </p:spTree>
    <p:extLst>
      <p:ext uri="{BB962C8B-B14F-4D97-AF65-F5344CB8AC3E}">
        <p14:creationId xmlns:p14="http://schemas.microsoft.com/office/powerpoint/2010/main" val="932964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1B34556-2283-4083-9E3C-817F4F8DE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92" y="80779"/>
            <a:ext cx="10353762" cy="970450"/>
          </a:xfrm>
        </p:spPr>
        <p:txBody>
          <a:bodyPr/>
          <a:lstStyle/>
          <a:p>
            <a:r>
              <a:rPr lang="en-GB" dirty="0"/>
              <a:t>Background - Black Shale </a:t>
            </a:r>
          </a:p>
        </p:txBody>
      </p:sp>
      <p:pic>
        <p:nvPicPr>
          <p:cNvPr id="8" name="Plassholder for innhold 7" descr="Et bilde som inneholder datamaskin, stor, tog&#10;&#10;Automatisk generert beskrivelse">
            <a:extLst>
              <a:ext uri="{FF2B5EF4-FFF2-40B4-BE49-F238E27FC236}">
                <a16:creationId xmlns:a16="http://schemas.microsoft.com/office/drawing/2014/main" id="{7964AE3E-67EA-409D-A6C9-301098CBE5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152" y="1308659"/>
            <a:ext cx="3538885" cy="4954697"/>
          </a:xfr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C5CFAA9B-5163-4ABF-A174-AA5FD2317FAF}"/>
              </a:ext>
            </a:extLst>
          </p:cNvPr>
          <p:cNvSpPr txBox="1"/>
          <p:nvPr/>
        </p:nvSpPr>
        <p:spPr>
          <a:xfrm>
            <a:off x="6116207" y="6263356"/>
            <a:ext cx="2954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From 13/01-U-01 93-104 m 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C1CBE29E-1E2F-4B9A-9C96-41C0B97F0D0A}"/>
              </a:ext>
            </a:extLst>
          </p:cNvPr>
          <p:cNvSpPr txBox="1"/>
          <p:nvPr/>
        </p:nvSpPr>
        <p:spPr>
          <a:xfrm>
            <a:off x="382555" y="1743740"/>
            <a:ext cx="497822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Mud to silt grain size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High organic content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Homogenous to weakly laminated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Mostly deposited in anoxic water conditions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Iron carbonate minerals: Siderite and ankerite </a:t>
            </a:r>
          </a:p>
          <a:p>
            <a:r>
              <a:rPr lang="en-GB" dirty="0"/>
              <a:t>     (Iron rich calcite deposited in anoxic conditions)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Pyritised fossils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Bioturbation (in the more sandy parts)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C92FD100-34FD-40C3-A7E2-BCAF5C01AC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9146" y="1308659"/>
            <a:ext cx="1727973" cy="4954697"/>
          </a:xfrm>
          <a:prstGeom prst="rect">
            <a:avLst/>
          </a:prstGeom>
        </p:spPr>
      </p:pic>
      <p:sp>
        <p:nvSpPr>
          <p:cNvPr id="13" name="TekstSylinder 12">
            <a:extLst>
              <a:ext uri="{FF2B5EF4-FFF2-40B4-BE49-F238E27FC236}">
                <a16:creationId xmlns:a16="http://schemas.microsoft.com/office/drawing/2014/main" id="{9E8E9330-1247-4D04-8667-7B17DCE6C1C4}"/>
              </a:ext>
            </a:extLst>
          </p:cNvPr>
          <p:cNvSpPr txBox="1"/>
          <p:nvPr/>
        </p:nvSpPr>
        <p:spPr>
          <a:xfrm>
            <a:off x="6894428" y="935336"/>
            <a:ext cx="4859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Black Shale                                  Siderite rich shale </a:t>
            </a:r>
          </a:p>
        </p:txBody>
      </p:sp>
    </p:spTree>
    <p:extLst>
      <p:ext uri="{BB962C8B-B14F-4D97-AF65-F5344CB8AC3E}">
        <p14:creationId xmlns:p14="http://schemas.microsoft.com/office/powerpoint/2010/main" val="2968423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D51CEF-29A7-453E-B2A2-DCA4DAD83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730" y="0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/>
              <a:t>Method - Magnetic measurements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6AB53EF-996E-4CAE-9A93-5730F8612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730" y="1462069"/>
            <a:ext cx="4272280" cy="4351338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Magnetic Susceptibility (</a:t>
            </a:r>
            <a:r>
              <a:rPr lang="en-GB" dirty="0" err="1"/>
              <a:t>Kappabridge</a:t>
            </a:r>
            <a:r>
              <a:rPr lang="en-GB" dirty="0"/>
              <a:t> MFK1-A)</a:t>
            </a:r>
          </a:p>
          <a:p>
            <a:endParaRPr lang="en-GB" dirty="0"/>
          </a:p>
          <a:p>
            <a:r>
              <a:rPr lang="en-GB" dirty="0"/>
              <a:t>5-10 cm sampling spacing </a:t>
            </a:r>
          </a:p>
          <a:p>
            <a:endParaRPr lang="en-GB" dirty="0"/>
          </a:p>
          <a:p>
            <a:r>
              <a:rPr lang="en-GB" dirty="0"/>
              <a:t>Normalized by weight </a:t>
            </a:r>
          </a:p>
          <a:p>
            <a:endParaRPr lang="en-GB" dirty="0"/>
          </a:p>
        </p:txBody>
      </p:sp>
      <p:pic>
        <p:nvPicPr>
          <p:cNvPr id="5" name="Bilde 4" descr="Et bilde som inneholder innendørs, bord, pult, datamaskin&#10;&#10;Automatisk generert beskrivelse">
            <a:extLst>
              <a:ext uri="{FF2B5EF4-FFF2-40B4-BE49-F238E27FC236}">
                <a16:creationId xmlns:a16="http://schemas.microsoft.com/office/drawing/2014/main" id="{37EE5144-CD76-4727-B5A8-8B756BED8F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300" y="1574483"/>
            <a:ext cx="6720840" cy="44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421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D775743-072C-4DF9-B891-59CD086CA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035" y="18255"/>
            <a:ext cx="10515600" cy="1325563"/>
          </a:xfrm>
        </p:spPr>
        <p:txBody>
          <a:bodyPr/>
          <a:lstStyle/>
          <a:p>
            <a:r>
              <a:rPr lang="en-GB" dirty="0"/>
              <a:t>Method - Spectral analysis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54CF356-F86E-42AB-B532-A1AB3007C0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Analysed in </a:t>
            </a:r>
            <a:r>
              <a:rPr lang="en-GB" dirty="0" err="1"/>
              <a:t>Astrochron</a:t>
            </a:r>
            <a:r>
              <a:rPr lang="en-GB" dirty="0"/>
              <a:t> (Meyers, 2014) with </a:t>
            </a:r>
            <a:r>
              <a:rPr lang="en-GB" dirty="0" err="1"/>
              <a:t>Rstudio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Data preparation steps: (1) Removal of outliers, (2) linear interpolation, (3) detrending and mean subtraction ,and (4) zero-padding. </a:t>
            </a:r>
          </a:p>
          <a:p>
            <a:r>
              <a:rPr lang="en-GB" dirty="0"/>
              <a:t>Multi-taper method (MTM) from Thomson (1982)</a:t>
            </a:r>
          </a:p>
          <a:p>
            <a:r>
              <a:rPr lang="en-GB" dirty="0"/>
              <a:t>Five Slepian sequences (DPSS) </a:t>
            </a:r>
          </a:p>
          <a:p>
            <a:r>
              <a:rPr lang="en-GB" dirty="0"/>
              <a:t>Harmonic f-test and robust red noise (Meyers, 2012)</a:t>
            </a:r>
          </a:p>
        </p:txBody>
      </p:sp>
    </p:spTree>
    <p:extLst>
      <p:ext uri="{BB962C8B-B14F-4D97-AF65-F5344CB8AC3E}">
        <p14:creationId xmlns:p14="http://schemas.microsoft.com/office/powerpoint/2010/main" val="2213965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E2A8BE9-5528-483A-9E56-1EC92EC6B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279" y="18255"/>
            <a:ext cx="7017221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Results - Logging and magnetic susceptibility (MS) data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E177D70-1210-447D-A56D-83FB28C84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6883399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Only result from one core is shown, but the other cores have </a:t>
            </a:r>
            <a:r>
              <a:rPr lang="en-GB" dirty="0"/>
              <a:t>comparable</a:t>
            </a:r>
            <a:r>
              <a:rPr lang="en-US" dirty="0"/>
              <a:t> results. </a:t>
            </a:r>
          </a:p>
          <a:p>
            <a:r>
              <a:rPr lang="en-US" dirty="0"/>
              <a:t>Log from core drilled in the </a:t>
            </a:r>
            <a:r>
              <a:rPr lang="en-US" dirty="0" err="1"/>
              <a:t>Lofoten</a:t>
            </a:r>
            <a:r>
              <a:rPr lang="en-US" dirty="0"/>
              <a:t> area of the Norwegian Sea. </a:t>
            </a:r>
          </a:p>
          <a:p>
            <a:r>
              <a:rPr lang="en-US" dirty="0"/>
              <a:t>6 facies. </a:t>
            </a:r>
          </a:p>
          <a:p>
            <a:r>
              <a:rPr lang="en-GB" dirty="0"/>
              <a:t>The relatively low range of  MS values reflects paramagnetic behaviour from clayey and </a:t>
            </a:r>
            <a:r>
              <a:rPr lang="en-GB" dirty="0" err="1"/>
              <a:t>marly</a:t>
            </a:r>
            <a:r>
              <a:rPr lang="en-GB" dirty="0"/>
              <a:t> sediments. </a:t>
            </a:r>
          </a:p>
          <a:p>
            <a:endParaRPr lang="en-US" dirty="0"/>
          </a:p>
          <a:p>
            <a:r>
              <a:rPr lang="en-US" dirty="0"/>
              <a:t>The higher susceptibility readings correlated with siderite rich shales. 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F407D608-BF46-43E3-B61D-96DCB770A6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5892875"/>
              </p:ext>
            </p:extLst>
          </p:nvPr>
        </p:nvGraphicFramePr>
        <p:xfrm>
          <a:off x="10838490" y="1311705"/>
          <a:ext cx="1353510" cy="3566492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631381">
                  <a:extLst>
                    <a:ext uri="{9D8B030D-6E8A-4147-A177-3AD203B41FA5}">
                      <a16:colId xmlns:a16="http://schemas.microsoft.com/office/drawing/2014/main" val="2768988125"/>
                    </a:ext>
                  </a:extLst>
                </a:gridCol>
                <a:gridCol w="722129">
                  <a:extLst>
                    <a:ext uri="{9D8B030D-6E8A-4147-A177-3AD203B41FA5}">
                      <a16:colId xmlns:a16="http://schemas.microsoft.com/office/drawing/2014/main" val="42211947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Facies number 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327" marR="623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Name 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327" marR="62327" marT="0" marB="0"/>
                </a:tc>
                <a:extLst>
                  <a:ext uri="{0D108BD9-81ED-4DB2-BD59-A6C34878D82A}">
                    <a16:rowId xmlns:a16="http://schemas.microsoft.com/office/drawing/2014/main" val="2651115862"/>
                  </a:ext>
                </a:extLst>
              </a:tr>
              <a:tr h="3656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327" marR="623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Laminated black shale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327" marR="62327" marT="0" marB="0"/>
                </a:tc>
                <a:extLst>
                  <a:ext uri="{0D108BD9-81ED-4DB2-BD59-A6C34878D82A}">
                    <a16:rowId xmlns:a16="http://schemas.microsoft.com/office/drawing/2014/main" val="4002067477"/>
                  </a:ext>
                </a:extLst>
              </a:tr>
              <a:tr h="3441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327" marR="623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Siderite-rich black shale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327" marR="62327" marT="0" marB="0"/>
                </a:tc>
                <a:extLst>
                  <a:ext uri="{0D108BD9-81ED-4DB2-BD59-A6C34878D82A}">
                    <a16:rowId xmlns:a16="http://schemas.microsoft.com/office/drawing/2014/main" val="3730816348"/>
                  </a:ext>
                </a:extLst>
              </a:tr>
              <a:tr h="3656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327" marR="623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Laminated sandy shale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327" marR="62327" marT="0" marB="0"/>
                </a:tc>
                <a:extLst>
                  <a:ext uri="{0D108BD9-81ED-4DB2-BD59-A6C34878D82A}">
                    <a16:rowId xmlns:a16="http://schemas.microsoft.com/office/drawing/2014/main" val="878516957"/>
                  </a:ext>
                </a:extLst>
              </a:tr>
              <a:tr h="4893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4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327" marR="623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Carbonate cemented shale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327" marR="62327" marT="0" marB="0"/>
                </a:tc>
                <a:extLst>
                  <a:ext uri="{0D108BD9-81ED-4DB2-BD59-A6C34878D82A}">
                    <a16:rowId xmlns:a16="http://schemas.microsoft.com/office/drawing/2014/main" val="3099949226"/>
                  </a:ext>
                </a:extLst>
              </a:tr>
              <a:tr h="7368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5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327" marR="623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Heavily bioturbated muddy sandstone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327" marR="62327" marT="0" marB="0"/>
                </a:tc>
                <a:extLst>
                  <a:ext uri="{0D108BD9-81ED-4DB2-BD59-A6C34878D82A}">
                    <a16:rowId xmlns:a16="http://schemas.microsoft.com/office/drawing/2014/main" val="1288756911"/>
                  </a:ext>
                </a:extLst>
              </a:tr>
              <a:tr h="7368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6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327" marR="623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Glauconite laminated grey conglomerate  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327" marR="62327" marT="0" marB="0"/>
                </a:tc>
                <a:extLst>
                  <a:ext uri="{0D108BD9-81ED-4DB2-BD59-A6C34878D82A}">
                    <a16:rowId xmlns:a16="http://schemas.microsoft.com/office/drawing/2014/main" val="432219797"/>
                  </a:ext>
                </a:extLst>
              </a:tr>
            </a:tbl>
          </a:graphicData>
        </a:graphic>
      </p:graphicFrame>
      <p:pic>
        <p:nvPicPr>
          <p:cNvPr id="9" name="Bilde 8">
            <a:extLst>
              <a:ext uri="{FF2B5EF4-FFF2-40B4-BE49-F238E27FC236}">
                <a16:creationId xmlns:a16="http://schemas.microsoft.com/office/drawing/2014/main" id="{677BA305-2393-45B4-9A87-70F61236F86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421" y="0"/>
            <a:ext cx="3918260" cy="6769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8001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AE91B26-C9E4-481D-80E6-44B561427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83" y="-126738"/>
            <a:ext cx="10515600" cy="1325563"/>
          </a:xfrm>
        </p:spPr>
        <p:txBody>
          <a:bodyPr/>
          <a:lstStyle/>
          <a:p>
            <a:r>
              <a:rPr lang="en-GB" dirty="0"/>
              <a:t>Result - Spectrogram </a:t>
            </a:r>
          </a:p>
        </p:txBody>
      </p:sp>
      <p:graphicFrame>
        <p:nvGraphicFramePr>
          <p:cNvPr id="12" name="Plassholder for innhold 11">
            <a:extLst>
              <a:ext uri="{FF2B5EF4-FFF2-40B4-BE49-F238E27FC236}">
                <a16:creationId xmlns:a16="http://schemas.microsoft.com/office/drawing/2014/main" id="{F3FBB0BD-715D-4C52-AA4C-20664A6EB7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946632"/>
              </p:ext>
            </p:extLst>
          </p:nvPr>
        </p:nvGraphicFramePr>
        <p:xfrm>
          <a:off x="431055" y="1795758"/>
          <a:ext cx="5551105" cy="2398069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161266">
                  <a:extLst>
                    <a:ext uri="{9D8B030D-6E8A-4147-A177-3AD203B41FA5}">
                      <a16:colId xmlns:a16="http://schemas.microsoft.com/office/drawing/2014/main" val="3367115687"/>
                    </a:ext>
                  </a:extLst>
                </a:gridCol>
                <a:gridCol w="1237832">
                  <a:extLst>
                    <a:ext uri="{9D8B030D-6E8A-4147-A177-3AD203B41FA5}">
                      <a16:colId xmlns:a16="http://schemas.microsoft.com/office/drawing/2014/main" val="1415944003"/>
                    </a:ext>
                  </a:extLst>
                </a:gridCol>
                <a:gridCol w="816715">
                  <a:extLst>
                    <a:ext uri="{9D8B030D-6E8A-4147-A177-3AD203B41FA5}">
                      <a16:colId xmlns:a16="http://schemas.microsoft.com/office/drawing/2014/main" val="2513050293"/>
                    </a:ext>
                  </a:extLst>
                </a:gridCol>
                <a:gridCol w="1161266">
                  <a:extLst>
                    <a:ext uri="{9D8B030D-6E8A-4147-A177-3AD203B41FA5}">
                      <a16:colId xmlns:a16="http://schemas.microsoft.com/office/drawing/2014/main" val="705282052"/>
                    </a:ext>
                  </a:extLst>
                </a:gridCol>
                <a:gridCol w="1174026">
                  <a:extLst>
                    <a:ext uri="{9D8B030D-6E8A-4147-A177-3AD203B41FA5}">
                      <a16:colId xmlns:a16="http://schemas.microsoft.com/office/drawing/2014/main" val="712952564"/>
                    </a:ext>
                  </a:extLst>
                </a:gridCol>
              </a:tblGrid>
              <a:tr h="75981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Peak number </a:t>
                      </a:r>
                      <a:endParaRPr lang="en-GB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Frequency (cycles per metre)</a:t>
                      </a:r>
                      <a:endParaRPr lang="en-GB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Period (m)</a:t>
                      </a:r>
                      <a:endParaRPr lang="en-GB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Harmonic  confidence interval  (%)</a:t>
                      </a:r>
                      <a:endParaRPr lang="en-GB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Robust Red Noise confidence interval (%)</a:t>
                      </a:r>
                      <a:endParaRPr lang="en-GB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19731292"/>
                  </a:ext>
                </a:extLst>
              </a:tr>
              <a:tr h="40956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</a:rPr>
                        <a:t>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Lucida Console" panose="020B0609040504020204" pitchFamily="49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0.1957091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Lucida Console" panose="020B0609040504020204" pitchFamily="49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5.109625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97.5842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67.59639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0132537"/>
                  </a:ext>
                </a:extLst>
              </a:tr>
              <a:tr h="40956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</a:rPr>
                        <a:t>2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Lucida Console" panose="020B0609040504020204" pitchFamily="49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0.4287952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Lucida Console" panose="020B0609040504020204" pitchFamily="49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2.332116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97.29931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75.07356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73503435"/>
                  </a:ext>
                </a:extLst>
              </a:tr>
              <a:tr h="40956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</a:rPr>
                        <a:t>3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Lucida Console" panose="020B0609040504020204" pitchFamily="49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2.027879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Lucida Console" panose="020B0609040504020204" pitchFamily="49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0.493126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98.12135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97.51229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40069699"/>
                  </a:ext>
                </a:extLst>
              </a:tr>
              <a:tr h="40956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</a:rPr>
                        <a:t>4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Lucida Console" panose="020B0609040504020204" pitchFamily="49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3.830703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Lucida Console" panose="020B0609040504020204" pitchFamily="49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0.2610487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93.10573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94.84577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71833420"/>
                  </a:ext>
                </a:extLst>
              </a:tr>
            </a:tbl>
          </a:graphicData>
        </a:graphic>
      </p:graphicFrame>
      <p:pic>
        <p:nvPicPr>
          <p:cNvPr id="2055" name="Bilde 12">
            <a:extLst>
              <a:ext uri="{FF2B5EF4-FFF2-40B4-BE49-F238E27FC236}">
                <a16:creationId xmlns:a16="http://schemas.microsoft.com/office/drawing/2014/main" id="{7FED4163-1AD9-493F-9731-587E182D4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10" y="1010358"/>
            <a:ext cx="5996409" cy="337537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8">
            <a:extLst>
              <a:ext uri="{FF2B5EF4-FFF2-40B4-BE49-F238E27FC236}">
                <a16:creationId xmlns:a16="http://schemas.microsoft.com/office/drawing/2014/main" id="{9A923733-26B0-42D5-BDD6-42C3A0E4B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6889C608-D85B-42C2-8EC7-C8D798E7A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10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093FF80C-B090-4224-9A66-F0B220C3FB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055" y="4577653"/>
            <a:ext cx="11599364" cy="16849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60638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</TotalTime>
  <Words>910</Words>
  <Application>Microsoft Office PowerPoint</Application>
  <PresentationFormat>Widescreen</PresentationFormat>
  <Paragraphs>175</Paragraphs>
  <Slides>13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Lucida Console</vt:lpstr>
      <vt:lpstr>Segoe UI</vt:lpstr>
      <vt:lpstr>Office-tema</vt:lpstr>
      <vt:lpstr>Environmental controls on the magnetic properties of black shales on the Norwegian shelf </vt:lpstr>
      <vt:lpstr>Aim </vt:lpstr>
      <vt:lpstr>Background - Overview of Cores </vt:lpstr>
      <vt:lpstr>Background - Age and Formation</vt:lpstr>
      <vt:lpstr>Background - Black Shale </vt:lpstr>
      <vt:lpstr>Method - Magnetic measurements </vt:lpstr>
      <vt:lpstr>Method - Spectral analysis </vt:lpstr>
      <vt:lpstr>Results - Logging and magnetic susceptibility (MS) data</vt:lpstr>
      <vt:lpstr>Result - Spectrogram </vt:lpstr>
      <vt:lpstr>Discussion - Evolutionary spectrogram</vt:lpstr>
      <vt:lpstr>Discussion - Milankovitch cyclicity in peak nr. 1 and 2.    </vt:lpstr>
      <vt:lpstr>Conclusion </vt:lpstr>
      <vt:lpstr>References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Environmental controls on the magnetic properties of black shales on the Norwegian shelf</dc:title>
  <dc:creator>jonas kristensen kimerud</dc:creator>
  <cp:lastModifiedBy>jonas kristensen kimerud</cp:lastModifiedBy>
  <cp:revision>29</cp:revision>
  <dcterms:created xsi:type="dcterms:W3CDTF">2020-05-04T14:49:21Z</dcterms:created>
  <dcterms:modified xsi:type="dcterms:W3CDTF">2020-05-05T12:47:47Z</dcterms:modified>
</cp:coreProperties>
</file>