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307" r:id="rId3"/>
    <p:sldId id="308" r:id="rId4"/>
    <p:sldId id="309" r:id="rId5"/>
    <p:sldId id="313" r:id="rId6"/>
    <p:sldId id="318" r:id="rId7"/>
    <p:sldId id="315" r:id="rId8"/>
    <p:sldId id="319" r:id="rId9"/>
    <p:sldId id="320" r:id="rId10"/>
    <p:sldId id="314" r:id="rId11"/>
    <p:sldId id="316" r:id="rId12"/>
    <p:sldId id="317" r:id="rId13"/>
  </p:sldIdLst>
  <p:sldSz cx="9144000" cy="6858000" type="screen4x3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834" autoAdjust="0"/>
  </p:normalViewPr>
  <p:slideViewPr>
    <p:cSldViewPr snapToGrid="0">
      <p:cViewPr>
        <p:scale>
          <a:sx n="75" d="100"/>
          <a:sy n="75" d="100"/>
        </p:scale>
        <p:origin x="1668" y="11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138DD-64C4-CA41-9EFE-EB1354E90611}" type="datetimeFigureOut">
              <a:rPr lang="de-DE" smtClean="0"/>
              <a:t>29.04.2020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B604C-D48D-544F-8859-17FA2BCF5A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0252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3A372-2949-BC4E-A956-F073458081DA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8E46C-2A4B-E248-8C7D-F7C94AE586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73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96132-33CD-AA4E-A2DC-3441BF5E675A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30010-7190-5445-8296-01779C9C2CB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874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3AAD6-F694-FE4D-815E-35473E3663B7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286C8-6870-3745-8E80-7DDC936EE37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003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BCC09-6631-4944-97EA-088FED827092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C2DA8-DDF7-4F44-99DA-7D57C934D33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4338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AC50D-9664-C342-B22B-5B62A06BC20F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96A9D-1444-804B-A1A7-727F62DD480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022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F3256-DF6B-4343-B219-361396793441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BD1E-7198-D74E-95AF-81F8384B851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527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6E7F6-88A4-1C48-8BED-F294748BB555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80A499-A6CB-AC43-82CB-1026D59F11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4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1B328-F65E-5E49-88F7-433D6B0C65CF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6A1B8-5CF4-E644-906A-4D5E6457E3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25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F9968-8A60-A143-B461-1838196CAFF9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1753B-3D94-D94B-BFD4-AE83718F9CC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635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6A3D4-403A-EC41-B735-273839F7AF9A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42A47-219F-ED43-91EF-DFE03E4D0B8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359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44AAB-CA48-8143-8A00-D74E81D4F28E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1F2C3-DF2C-9E43-9EC6-D1B3F51CF01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19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Mastertitelformat bearbeiten</a:t>
            </a: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BAFFD2-B099-7645-829B-6CEA8458FD89}" type="datetimeFigureOut">
              <a:rPr lang="de-DE"/>
              <a:pPr>
                <a:defRPr/>
              </a:pPr>
              <a:t>29.04.2020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CEDB73-BB5C-AA44-A19C-0C6162267A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go.schnauder@tuwien.ac.a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428875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300" dirty="0">
                <a:solidFill>
                  <a:schemeClr val="bg1"/>
                </a:solidFill>
                <a:ea typeface="+mj-ea"/>
                <a:cs typeface="+mj-cs"/>
              </a:rPr>
              <a:t/>
            </a:r>
            <a:br>
              <a:rPr lang="en-US" sz="33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3300" dirty="0">
                <a:solidFill>
                  <a:schemeClr val="bg1"/>
                </a:solidFill>
                <a:ea typeface="+mj-ea"/>
                <a:cs typeface="+mj-cs"/>
              </a:rPr>
              <a:t>EGU2020-10489</a:t>
            </a:r>
            <a:br>
              <a:rPr lang="en-US" sz="3300" dirty="0">
                <a:solidFill>
                  <a:schemeClr val="bg1"/>
                </a:solidFill>
                <a:ea typeface="+mj-ea"/>
                <a:cs typeface="+mj-cs"/>
              </a:rPr>
            </a:br>
            <a:r>
              <a:rPr lang="en-US" sz="3300" dirty="0">
                <a:solidFill>
                  <a:schemeClr val="bg1"/>
                </a:solidFill>
                <a:ea typeface="+mj-ea"/>
                <a:cs typeface="+mj-cs"/>
              </a:rPr>
              <a:t>Large wood hydraulics - a fluvial process of growing </a:t>
            </a:r>
            <a:r>
              <a:rPr lang="en-US" sz="3300" dirty="0" smtClean="0">
                <a:solidFill>
                  <a:schemeClr val="bg1"/>
                </a:solidFill>
                <a:ea typeface="+mj-ea"/>
                <a:cs typeface="+mj-cs"/>
              </a:rPr>
              <a:t>interest</a:t>
            </a:r>
            <a:endParaRPr lang="en-US" sz="33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842963" y="5961062"/>
            <a:ext cx="7772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de-DE" sz="1400" dirty="0" smtClean="0">
                <a:solidFill>
                  <a:schemeClr val="bg1"/>
                </a:solidFill>
              </a:rPr>
              <a:t>Notes </a:t>
            </a:r>
            <a:r>
              <a:rPr lang="de-DE" sz="1400" dirty="0" err="1" smtClean="0">
                <a:solidFill>
                  <a:schemeClr val="bg1"/>
                </a:solidFill>
              </a:rPr>
              <a:t>for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the</a:t>
            </a:r>
            <a:r>
              <a:rPr lang="de-DE" sz="1400" dirty="0" smtClean="0">
                <a:solidFill>
                  <a:schemeClr val="bg1"/>
                </a:solidFill>
              </a:rPr>
              <a:t> EGU </a:t>
            </a:r>
            <a:r>
              <a:rPr lang="de-DE" sz="1400" dirty="0" err="1" smtClean="0">
                <a:solidFill>
                  <a:schemeClr val="bg1"/>
                </a:solidFill>
              </a:rPr>
              <a:t>onlince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err="1" smtClean="0">
                <a:solidFill>
                  <a:schemeClr val="bg1"/>
                </a:solidFill>
              </a:rPr>
              <a:t>conference</a:t>
            </a:r>
            <a:r>
              <a:rPr lang="de-DE" sz="1400" dirty="0" smtClean="0">
                <a:solidFill>
                  <a:schemeClr val="bg1"/>
                </a:solidFill>
              </a:rPr>
              <a:t>, April 2020</a:t>
            </a:r>
            <a:endParaRPr lang="de-DE" sz="1400" dirty="0" smtClean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 bwMode="auto">
          <a:xfrm>
            <a:off x="685800" y="4487069"/>
            <a:ext cx="77724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de-AT" sz="2000" dirty="0" smtClean="0">
                <a:solidFill>
                  <a:srgbClr val="FFFFFF"/>
                </a:solidFill>
              </a:rPr>
              <a:t>Dr. Ingo </a:t>
            </a:r>
            <a:r>
              <a:rPr lang="de-AT" sz="2000" dirty="0" err="1" smtClean="0">
                <a:solidFill>
                  <a:srgbClr val="FFFFFF"/>
                </a:solidFill>
              </a:rPr>
              <a:t>Schnauder</a:t>
            </a:r>
            <a:endParaRPr lang="de-AT" sz="2000" dirty="0" smtClean="0">
              <a:solidFill>
                <a:srgbClr val="FFFFFF"/>
              </a:solidFill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de-AT" sz="2000" dirty="0" smtClean="0">
                <a:solidFill>
                  <a:srgbClr val="FFFFFF"/>
                </a:solidFill>
                <a:ea typeface="+mj-ea"/>
                <a:cs typeface="+mj-cs"/>
              </a:rPr>
              <a:t>Forschungsbereich Wasserbau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de-AT" sz="2000" dirty="0" smtClean="0">
                <a:solidFill>
                  <a:srgbClr val="FFFFFF"/>
                </a:solidFill>
                <a:ea typeface="+mj-ea"/>
                <a:cs typeface="+mj-cs"/>
              </a:rPr>
              <a:t>TU Wien</a:t>
            </a:r>
            <a:endParaRPr lang="de-AT" sz="2000" dirty="0" smtClean="0">
              <a:solidFill>
                <a:srgbClr val="FFFFFF"/>
              </a:solidFill>
              <a:ea typeface="+mj-ea"/>
              <a:cs typeface="+mj-cs"/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944563" y="6145212"/>
            <a:ext cx="77724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de-DE" sz="1400" dirty="0" smtClean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83" y="4482216"/>
            <a:ext cx="3001618" cy="22512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Our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contribution</a:t>
            </a:r>
            <a:r>
              <a:rPr lang="de-DE" sz="3000" i="1" dirty="0" smtClean="0"/>
              <a:t> at TU Vienna</a:t>
            </a:r>
            <a:endParaRPr lang="de-DE" sz="3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200660" y="1135380"/>
            <a:ext cx="43967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Numerical</a:t>
            </a:r>
            <a:r>
              <a:rPr lang="de-DE" b="1" dirty="0" smtClean="0"/>
              <a:t> </a:t>
            </a:r>
            <a:r>
              <a:rPr lang="de-DE" b="1" dirty="0" err="1" smtClean="0"/>
              <a:t>Modelling</a:t>
            </a:r>
            <a:endParaRPr lang="de-DE" b="1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Applied: Implementation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on </a:t>
            </a:r>
            <a:r>
              <a:rPr lang="de-DE" dirty="0" err="1" smtClean="0"/>
              <a:t>drag</a:t>
            </a:r>
            <a:r>
              <a:rPr lang="de-DE" dirty="0" smtClean="0"/>
              <a:t> </a:t>
            </a:r>
            <a:r>
              <a:rPr lang="de-DE" dirty="0" err="1" smtClean="0"/>
              <a:t>coefficients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1D HECRAS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water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computations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large </a:t>
            </a:r>
            <a:r>
              <a:rPr lang="de-DE" dirty="0" err="1" smtClean="0"/>
              <a:t>wood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Fundamental: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3D </a:t>
            </a:r>
            <a:r>
              <a:rPr lang="de-DE" dirty="0" err="1" smtClean="0"/>
              <a:t>numerical</a:t>
            </a:r>
            <a:r>
              <a:rPr lang="de-DE" dirty="0" smtClean="0"/>
              <a:t> </a:t>
            </a:r>
            <a:r>
              <a:rPr lang="de-DE" dirty="0" err="1" smtClean="0"/>
              <a:t>modelling</a:t>
            </a:r>
            <a:endParaRPr lang="de-DE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b="62441"/>
          <a:stretch/>
        </p:blipFill>
        <p:spPr>
          <a:xfrm>
            <a:off x="4769368" y="1447800"/>
            <a:ext cx="4247632" cy="220980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5461" t="46463" r="14230" b="35545"/>
          <a:stretch/>
        </p:blipFill>
        <p:spPr>
          <a:xfrm flipH="1">
            <a:off x="45894" y="4261636"/>
            <a:ext cx="8447344" cy="1270444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94226"/>
            <a:ext cx="9144000" cy="1263774"/>
          </a:xfrm>
          <a:prstGeom prst="rect">
            <a:avLst/>
          </a:prstGeom>
        </p:spPr>
      </p:pic>
      <p:sp>
        <p:nvSpPr>
          <p:cNvPr id="4" name="Pfeil nach unten 3"/>
          <p:cNvSpPr/>
          <p:nvPr/>
        </p:nvSpPr>
        <p:spPr>
          <a:xfrm flipV="1">
            <a:off x="6019800" y="3670300"/>
            <a:ext cx="825500" cy="68580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>
            <a:off x="6934200" y="3657600"/>
            <a:ext cx="195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HECRAS </a:t>
            </a:r>
            <a:r>
              <a:rPr lang="de-DE" sz="1400" dirty="0" err="1" smtClean="0"/>
              <a:t>implementation</a:t>
            </a:r>
            <a:endParaRPr lang="de-DE" sz="1400" dirty="0"/>
          </a:p>
        </p:txBody>
      </p:sp>
      <p:sp>
        <p:nvSpPr>
          <p:cNvPr id="17" name="Pfeil nach unten 16"/>
          <p:cNvSpPr/>
          <p:nvPr/>
        </p:nvSpPr>
        <p:spPr>
          <a:xfrm>
            <a:off x="6019800" y="5270500"/>
            <a:ext cx="825500" cy="68580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Our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contribution</a:t>
            </a:r>
            <a:r>
              <a:rPr lang="de-DE" sz="3000" i="1" dirty="0" smtClean="0"/>
              <a:t> at TU Vienna / DWA</a:t>
            </a:r>
            <a:endParaRPr lang="de-DE" sz="3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162560" y="1376680"/>
            <a:ext cx="50571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Work </a:t>
            </a:r>
            <a:r>
              <a:rPr lang="de-DE" b="1" dirty="0" err="1" smtClean="0"/>
              <a:t>for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DWA Germany</a:t>
            </a:r>
          </a:p>
          <a:p>
            <a:endParaRPr lang="de-DE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b="1" dirty="0" smtClean="0"/>
              <a:t>Knowledge </a:t>
            </a:r>
            <a:r>
              <a:rPr lang="de-DE" b="1" dirty="0" err="1" smtClean="0"/>
              <a:t>transfer</a:t>
            </a:r>
            <a:r>
              <a:rPr lang="de-DE" b="1" dirty="0" smtClean="0"/>
              <a:t> </a:t>
            </a:r>
            <a:r>
              <a:rPr lang="de-DE" b="1" dirty="0" err="1"/>
              <a:t>into</a:t>
            </a:r>
            <a:r>
              <a:rPr lang="de-DE" b="1" dirty="0"/>
              <a:t> </a:t>
            </a:r>
            <a:r>
              <a:rPr lang="de-DE" b="1" dirty="0" err="1" smtClean="0"/>
              <a:t>praxis</a:t>
            </a:r>
            <a:endParaRPr lang="de-DE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Developing</a:t>
            </a:r>
            <a:r>
              <a:rPr lang="de-DE" dirty="0" smtClean="0"/>
              <a:t> a </a:t>
            </a:r>
            <a:r>
              <a:rPr lang="de-DE" dirty="0" err="1" smtClean="0"/>
              <a:t>guideline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large </a:t>
            </a:r>
            <a:r>
              <a:rPr lang="de-DE" dirty="0" err="1" smtClean="0"/>
              <a:t>wood</a:t>
            </a:r>
            <a:r>
              <a:rPr lang="de-DE" dirty="0" smtClean="0"/>
              <a:t> </a:t>
            </a:r>
            <a:r>
              <a:rPr lang="de-DE" dirty="0" err="1" smtClean="0"/>
              <a:t>hydraulics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Including</a:t>
            </a:r>
            <a:r>
              <a:rPr lang="de-DE" dirty="0" smtClean="0"/>
              <a:t> longitudinal </a:t>
            </a:r>
            <a:r>
              <a:rPr lang="de-DE" dirty="0" err="1" smtClean="0"/>
              <a:t>dispersion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Start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in 2019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Core </a:t>
            </a:r>
            <a:r>
              <a:rPr lang="de-DE" dirty="0" err="1" smtClean="0"/>
              <a:t>group</a:t>
            </a:r>
            <a:r>
              <a:rPr lang="de-DE" dirty="0" smtClean="0"/>
              <a:t> </a:t>
            </a:r>
            <a:r>
              <a:rPr lang="de-DE" dirty="0" err="1" smtClean="0"/>
              <a:t>members</a:t>
            </a:r>
            <a:r>
              <a:rPr lang="de-DE" dirty="0" smtClean="0"/>
              <a:t> (</a:t>
            </a:r>
            <a:r>
              <a:rPr lang="de-DE" dirty="0" err="1" smtClean="0"/>
              <a:t>alphabetic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):</a:t>
            </a:r>
          </a:p>
          <a:p>
            <a:r>
              <a:rPr lang="de-DE" dirty="0" smtClean="0"/>
              <a:t>	</a:t>
            </a:r>
          </a:p>
          <a:p>
            <a:r>
              <a:rPr lang="de-DE" dirty="0"/>
              <a:t>	</a:t>
            </a:r>
            <a:r>
              <a:rPr lang="de-DE" dirty="0" smtClean="0"/>
              <a:t>J.P. Balmes, Uni </a:t>
            </a:r>
            <a:r>
              <a:rPr lang="de-DE" dirty="0" err="1" smtClean="0"/>
              <a:t>Duesburg</a:t>
            </a:r>
            <a:r>
              <a:rPr lang="de-DE" dirty="0" smtClean="0"/>
              <a:t>-Essen, GER</a:t>
            </a:r>
          </a:p>
          <a:p>
            <a:r>
              <a:rPr lang="de-DE" dirty="0" smtClean="0"/>
              <a:t>	S. Heimann, Beuth FH Berlin, GER</a:t>
            </a:r>
          </a:p>
          <a:p>
            <a:r>
              <a:rPr lang="de-DE" dirty="0" smtClean="0"/>
              <a:t>	H</a:t>
            </a:r>
            <a:r>
              <a:rPr lang="de-DE" dirty="0"/>
              <a:t>. </a:t>
            </a:r>
            <a:r>
              <a:rPr lang="de-DE" dirty="0" err="1"/>
              <a:t>Honsowitz</a:t>
            </a:r>
            <a:r>
              <a:rPr lang="de-DE" dirty="0"/>
              <a:t>, TU Wien, </a:t>
            </a:r>
            <a:r>
              <a:rPr lang="de-DE" dirty="0" smtClean="0"/>
              <a:t>AT</a:t>
            </a:r>
          </a:p>
          <a:p>
            <a:r>
              <a:rPr lang="de-DE" dirty="0"/>
              <a:t>	</a:t>
            </a:r>
            <a:r>
              <a:rPr lang="de-DE" dirty="0" smtClean="0"/>
              <a:t>D. </a:t>
            </a:r>
            <a:r>
              <a:rPr lang="de-DE" dirty="0" err="1" smtClean="0"/>
              <a:t>Kurberg</a:t>
            </a:r>
            <a:r>
              <a:rPr lang="de-DE" dirty="0" smtClean="0"/>
              <a:t>, </a:t>
            </a:r>
            <a:r>
              <a:rPr lang="de-DE" dirty="0" err="1" smtClean="0"/>
              <a:t>Emscherverband</a:t>
            </a:r>
            <a:r>
              <a:rPr lang="de-DE" dirty="0" smtClean="0"/>
              <a:t> Essen, GER</a:t>
            </a:r>
            <a:endParaRPr lang="de-DE" dirty="0"/>
          </a:p>
          <a:p>
            <a:r>
              <a:rPr lang="de-DE" dirty="0"/>
              <a:t>	H.P. Rauch, BOKU Wien, </a:t>
            </a:r>
            <a:r>
              <a:rPr lang="de-DE" dirty="0" smtClean="0"/>
              <a:t>AT</a:t>
            </a:r>
          </a:p>
          <a:p>
            <a:r>
              <a:rPr lang="de-DE" dirty="0"/>
              <a:t>	</a:t>
            </a:r>
            <a:r>
              <a:rPr lang="de-DE" dirty="0" smtClean="0"/>
              <a:t>I. </a:t>
            </a:r>
            <a:r>
              <a:rPr lang="de-DE" dirty="0" err="1" smtClean="0"/>
              <a:t>Schnauder</a:t>
            </a:r>
            <a:r>
              <a:rPr lang="de-DE" dirty="0" smtClean="0"/>
              <a:t>, ZU Wien, AT</a:t>
            </a:r>
            <a:endParaRPr lang="de-DE" dirty="0"/>
          </a:p>
          <a:p>
            <a:r>
              <a:rPr lang="de-DE" dirty="0" smtClean="0"/>
              <a:t>	M. Seidel, FH Magdeburg-Stendal, GER</a:t>
            </a:r>
          </a:p>
          <a:p>
            <a:r>
              <a:rPr lang="de-DE" dirty="0" smtClean="0"/>
              <a:t>	</a:t>
            </a:r>
            <a:r>
              <a:rPr lang="de-DE" dirty="0"/>
              <a:t>	</a:t>
            </a:r>
            <a:endParaRPr lang="de-DE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362" y="1096962"/>
            <a:ext cx="3291339" cy="13795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39951">
            <a:off x="6014230" y="3281499"/>
            <a:ext cx="2198931" cy="31064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Textfeld 5"/>
          <p:cNvSpPr txBox="1"/>
          <p:nvPr/>
        </p:nvSpPr>
        <p:spPr>
          <a:xfrm rot="787523">
            <a:off x="5949109" y="5080943"/>
            <a:ext cx="297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Handbook </a:t>
            </a:r>
            <a:r>
              <a:rPr lang="de-DE" dirty="0" err="1" smtClean="0"/>
              <a:t>of</a:t>
            </a:r>
            <a:r>
              <a:rPr lang="de-DE" dirty="0" smtClean="0"/>
              <a:t> large </a:t>
            </a:r>
            <a:r>
              <a:rPr lang="de-DE" dirty="0" err="1" smtClean="0"/>
              <a:t>wood</a:t>
            </a:r>
            <a:r>
              <a:rPr lang="de-DE" dirty="0" smtClean="0"/>
              <a:t> </a:t>
            </a:r>
            <a:r>
              <a:rPr lang="de-DE" dirty="0" err="1" smtClean="0"/>
              <a:t>hydraulics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Estimating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calculating</a:t>
            </a:r>
            <a:r>
              <a:rPr lang="de-DE" dirty="0" smtClean="0"/>
              <a:t> </a:t>
            </a:r>
            <a:r>
              <a:rPr lang="de-DE" dirty="0" err="1" smtClean="0"/>
              <a:t>resistance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dispersion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9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00" y="3479800"/>
            <a:ext cx="4705799" cy="3126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Until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next</a:t>
            </a:r>
            <a:r>
              <a:rPr lang="de-DE" sz="3000" i="1" dirty="0" smtClean="0"/>
              <a:t> EGU – live </a:t>
            </a:r>
            <a:r>
              <a:rPr lang="de-DE" sz="3000" i="1" dirty="0" err="1" smtClean="0"/>
              <a:t>again</a:t>
            </a:r>
            <a:r>
              <a:rPr lang="de-DE" sz="3000" i="1" dirty="0" smtClean="0"/>
              <a:t>!</a:t>
            </a:r>
            <a:endParaRPr lang="de-DE" sz="3000" i="1" dirty="0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990600" y="736601"/>
            <a:ext cx="5448300" cy="2805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de-AT" sz="2000" b="1" dirty="0" err="1" smtClean="0">
                <a:ea typeface="+mj-ea"/>
                <a:cs typeface="+mj-cs"/>
              </a:rPr>
              <a:t>Contact</a:t>
            </a:r>
            <a:r>
              <a:rPr lang="de-AT" sz="2000" b="1" dirty="0" smtClean="0">
                <a:ea typeface="+mj-ea"/>
                <a:cs typeface="+mj-cs"/>
              </a:rPr>
              <a:t>: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de-AT" sz="2000" dirty="0" smtClean="0">
                <a:ea typeface="+mj-ea"/>
                <a:cs typeface="+mj-cs"/>
              </a:rPr>
              <a:t>Dr</a:t>
            </a:r>
            <a:r>
              <a:rPr lang="de-AT" sz="2000" dirty="0">
                <a:ea typeface="+mj-ea"/>
                <a:cs typeface="+mj-cs"/>
              </a:rPr>
              <a:t>. Ingo </a:t>
            </a:r>
            <a:r>
              <a:rPr lang="de-AT" sz="2000" dirty="0" err="1" smtClean="0">
                <a:ea typeface="+mj-ea"/>
                <a:cs typeface="+mj-cs"/>
              </a:rPr>
              <a:t>Schnauder</a:t>
            </a:r>
            <a:r>
              <a:rPr lang="de-AT" sz="2000" dirty="0" smtClean="0">
                <a:ea typeface="+mj-ea"/>
                <a:cs typeface="+mj-cs"/>
              </a:rPr>
              <a:t>, 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de-AT" sz="2000" u="sng" dirty="0" smtClean="0">
                <a:solidFill>
                  <a:srgbClr val="0070C0"/>
                </a:solidFill>
                <a:ea typeface="+mj-ea"/>
                <a:cs typeface="+mj-cs"/>
                <a:hlinkClick r:id="rId3"/>
              </a:rPr>
              <a:t>i</a:t>
            </a:r>
            <a:r>
              <a:rPr lang="de-AT" sz="2000" u="sng" dirty="0" smtClean="0">
                <a:solidFill>
                  <a:srgbClr val="0070C0"/>
                </a:solidFill>
                <a:ea typeface="+mj-ea"/>
                <a:cs typeface="+mj-cs"/>
                <a:hlinkClick r:id="rId3"/>
              </a:rPr>
              <a:t>ngo.schnauder@tuwien.ac.at</a:t>
            </a:r>
            <a:endParaRPr lang="de-AT" sz="2000" u="sng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pPr algn="l" fontAlgn="auto">
              <a:spcAft>
                <a:spcPts val="0"/>
              </a:spcAft>
              <a:defRPr/>
            </a:pPr>
            <a:endParaRPr lang="de-DE" sz="2000" u="sng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de-DE" sz="2000" u="sng" dirty="0" smtClean="0">
                <a:ea typeface="+mj-ea"/>
                <a:cs typeface="+mj-cs"/>
              </a:rPr>
              <a:t>https</a:t>
            </a:r>
            <a:r>
              <a:rPr lang="de-DE" sz="2000" u="sng" dirty="0">
                <a:ea typeface="+mj-ea"/>
                <a:cs typeface="+mj-cs"/>
              </a:rPr>
              <a:t>://www.kw.tuwien.ac.at/home/</a:t>
            </a:r>
          </a:p>
          <a:p>
            <a:pPr algn="l" fontAlgn="auto">
              <a:spcAft>
                <a:spcPts val="0"/>
              </a:spcAft>
              <a:defRPr/>
            </a:pPr>
            <a:endParaRPr lang="de-AT" sz="2800" u="sng" dirty="0" smtClean="0">
              <a:solidFill>
                <a:srgbClr val="0070C0"/>
              </a:solidFill>
              <a:ea typeface="+mj-ea"/>
              <a:cs typeface="+mj-cs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83" y="1003300"/>
            <a:ext cx="2644839" cy="1983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hteck 9"/>
          <p:cNvSpPr/>
          <p:nvPr/>
        </p:nvSpPr>
        <p:spPr>
          <a:xfrm>
            <a:off x="5687893" y="6203434"/>
            <a:ext cx="2467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https://wilde-mulde.de/</a:t>
            </a:r>
          </a:p>
        </p:txBody>
      </p:sp>
      <p:sp>
        <p:nvSpPr>
          <p:cNvPr id="12" name="Pfeil nach unten 11"/>
          <p:cNvSpPr/>
          <p:nvPr/>
        </p:nvSpPr>
        <p:spPr>
          <a:xfrm rot="5400000" flipH="1">
            <a:off x="6110890" y="4868251"/>
            <a:ext cx="482600" cy="145833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 rot="1037906">
            <a:off x="5597494" y="4128174"/>
            <a:ext cx="344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 smtClean="0">
                <a:solidFill>
                  <a:srgbClr val="C00000"/>
                </a:solidFill>
              </a:rPr>
              <a:t>also </a:t>
            </a:r>
            <a:r>
              <a:rPr lang="de-DE" i="1" dirty="0" err="1" smtClean="0">
                <a:solidFill>
                  <a:srgbClr val="C00000"/>
                </a:solidFill>
              </a:rPr>
              <a:t>visit</a:t>
            </a:r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i="1" dirty="0" err="1" smtClean="0">
                <a:solidFill>
                  <a:srgbClr val="C00000"/>
                </a:solidFill>
              </a:rPr>
              <a:t>the</a:t>
            </a:r>
            <a:r>
              <a:rPr lang="de-DE" i="1" dirty="0" smtClean="0">
                <a:solidFill>
                  <a:srgbClr val="C00000"/>
                </a:solidFill>
              </a:rPr>
              <a:t> Wilde Mulde </a:t>
            </a:r>
            <a:r>
              <a:rPr lang="de-DE" i="1" dirty="0" err="1" smtClean="0">
                <a:solidFill>
                  <a:srgbClr val="C00000"/>
                </a:solidFill>
              </a:rPr>
              <a:t>project</a:t>
            </a:r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i="1" dirty="0" err="1" smtClean="0">
                <a:solidFill>
                  <a:srgbClr val="C00000"/>
                </a:solidFill>
              </a:rPr>
              <a:t>website</a:t>
            </a:r>
            <a:r>
              <a:rPr lang="de-DE" i="1" dirty="0" smtClean="0">
                <a:solidFill>
                  <a:srgbClr val="C00000"/>
                </a:solidFill>
              </a:rPr>
              <a:t> =</a:t>
            </a:r>
          </a:p>
          <a:p>
            <a:r>
              <a:rPr lang="de-DE" i="1" dirty="0" err="1" smtClean="0">
                <a:solidFill>
                  <a:srgbClr val="C00000"/>
                </a:solidFill>
              </a:rPr>
              <a:t>Putting</a:t>
            </a:r>
            <a:r>
              <a:rPr lang="de-DE" i="1" dirty="0" smtClean="0">
                <a:solidFill>
                  <a:srgbClr val="C00000"/>
                </a:solidFill>
              </a:rPr>
              <a:t> large </a:t>
            </a:r>
            <a:r>
              <a:rPr lang="de-DE" i="1" dirty="0" err="1" smtClean="0">
                <a:solidFill>
                  <a:srgbClr val="C00000"/>
                </a:solidFill>
              </a:rPr>
              <a:t>wood</a:t>
            </a:r>
            <a:r>
              <a:rPr lang="de-DE" i="1" dirty="0" smtClean="0">
                <a:solidFill>
                  <a:srgbClr val="C00000"/>
                </a:solidFill>
              </a:rPr>
              <a:t> </a:t>
            </a:r>
            <a:r>
              <a:rPr lang="de-DE" i="1" dirty="0" err="1" smtClean="0">
                <a:solidFill>
                  <a:srgbClr val="C00000"/>
                </a:solidFill>
              </a:rPr>
              <a:t>into</a:t>
            </a:r>
            <a:r>
              <a:rPr lang="de-DE" i="1" dirty="0" smtClean="0">
                <a:solidFill>
                  <a:srgbClr val="C00000"/>
                </a:solidFill>
              </a:rPr>
              <a:t> a </a:t>
            </a:r>
            <a:r>
              <a:rPr lang="de-DE" i="1" dirty="0" err="1" smtClean="0">
                <a:solidFill>
                  <a:srgbClr val="C00000"/>
                </a:solidFill>
              </a:rPr>
              <a:t>dynamic</a:t>
            </a:r>
            <a:r>
              <a:rPr lang="de-DE" i="1" dirty="0" smtClean="0">
                <a:solidFill>
                  <a:srgbClr val="C00000"/>
                </a:solidFill>
              </a:rPr>
              <a:t> German </a:t>
            </a:r>
            <a:r>
              <a:rPr lang="de-DE" i="1" dirty="0" err="1" smtClean="0">
                <a:solidFill>
                  <a:srgbClr val="C00000"/>
                </a:solidFill>
              </a:rPr>
              <a:t>river</a:t>
            </a:r>
            <a:r>
              <a:rPr lang="de-DE" i="1" dirty="0" smtClean="0">
                <a:solidFill>
                  <a:srgbClr val="C00000"/>
                </a:solidFill>
              </a:rPr>
              <a:t>…</a:t>
            </a:r>
            <a:endParaRPr lang="de-DE" i="1" dirty="0">
              <a:solidFill>
                <a:srgbClr val="C00000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d 4"/>
          <p:cNvSpPr/>
          <p:nvPr/>
        </p:nvSpPr>
        <p:spPr>
          <a:xfrm>
            <a:off x="1318260" y="1554480"/>
            <a:ext cx="6179820" cy="4876800"/>
          </a:xfrm>
          <a:prstGeom prst="donut">
            <a:avLst>
              <a:gd name="adj" fmla="val 645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91758"/>
            <a:ext cx="8229600" cy="597429"/>
          </a:xfrm>
        </p:spPr>
        <p:txBody>
          <a:bodyPr/>
          <a:lstStyle/>
          <a:p>
            <a:r>
              <a:rPr lang="en-US" i="1" dirty="0" smtClean="0"/>
              <a:t>Large wood?</a:t>
            </a:r>
            <a:r>
              <a:rPr lang="de-DE" i="1" dirty="0"/>
              <a:t>	</a:t>
            </a:r>
          </a:p>
        </p:txBody>
      </p:sp>
      <p:pic>
        <p:nvPicPr>
          <p:cNvPr id="14" name="Picture 2" descr="G:\Photos\2010\tagliamento\floodplain\tre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60" y="1113963"/>
            <a:ext cx="4188442" cy="141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2"/>
          <a:stretch/>
        </p:blipFill>
        <p:spPr>
          <a:xfrm>
            <a:off x="83821" y="2827020"/>
            <a:ext cx="2697480" cy="220218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t="12523" r="1572" b="22200"/>
          <a:stretch/>
        </p:blipFill>
        <p:spPr>
          <a:xfrm>
            <a:off x="5113020" y="1021080"/>
            <a:ext cx="2712720" cy="1882140"/>
          </a:xfrm>
          <a:prstGeom prst="rect">
            <a:avLst/>
          </a:prstGeom>
        </p:spPr>
      </p:pic>
      <p:pic>
        <p:nvPicPr>
          <p:cNvPr id="17" name="Picture 5" descr="X:\_Projekte\0_2016\1601_BMBF Projekt Wilde Mulde\700_Dokumentation\710_Bilder\WWF\Raubaum_2_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0" t="14297" r="21171" b="290"/>
          <a:stretch/>
        </p:blipFill>
        <p:spPr bwMode="auto">
          <a:xfrm>
            <a:off x="6149340" y="3146579"/>
            <a:ext cx="2705100" cy="22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6"/>
          <a:srcRect l="56200" t="19576" r="8884" b="28991"/>
          <a:stretch/>
        </p:blipFill>
        <p:spPr>
          <a:xfrm>
            <a:off x="3192780" y="4494631"/>
            <a:ext cx="2334013" cy="2302409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3337560" y="2148840"/>
            <a:ext cx="12112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Tagliamento</a:t>
            </a:r>
            <a:r>
              <a:rPr lang="de-DE" sz="1200" dirty="0" smtClean="0"/>
              <a:t>, ITA</a:t>
            </a:r>
            <a:endParaRPr lang="de-DE" sz="1200" dirty="0"/>
          </a:p>
        </p:txBody>
      </p:sp>
      <p:sp>
        <p:nvSpPr>
          <p:cNvPr id="20" name="Textfeld 19"/>
          <p:cNvSpPr txBox="1"/>
          <p:nvPr/>
        </p:nvSpPr>
        <p:spPr>
          <a:xfrm>
            <a:off x="236220" y="2895600"/>
            <a:ext cx="8225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Lafnitz</a:t>
            </a:r>
            <a:r>
              <a:rPr lang="de-DE" sz="1200" dirty="0" smtClean="0"/>
              <a:t>, AT</a:t>
            </a:r>
            <a:endParaRPr lang="de-DE" sz="1200" dirty="0"/>
          </a:p>
        </p:txBody>
      </p:sp>
      <p:sp>
        <p:nvSpPr>
          <p:cNvPr id="21" name="Textfeld 20"/>
          <p:cNvSpPr txBox="1"/>
          <p:nvPr/>
        </p:nvSpPr>
        <p:spPr>
          <a:xfrm>
            <a:off x="6858000" y="1089660"/>
            <a:ext cx="8707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Rhein, GER</a:t>
            </a:r>
            <a:endParaRPr lang="de-DE" sz="1200" dirty="0"/>
          </a:p>
        </p:txBody>
      </p:sp>
      <p:sp>
        <p:nvSpPr>
          <p:cNvPr id="22" name="Textfeld 21"/>
          <p:cNvSpPr txBox="1"/>
          <p:nvPr/>
        </p:nvSpPr>
        <p:spPr>
          <a:xfrm>
            <a:off x="7871460" y="5036820"/>
            <a:ext cx="9188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smtClean="0"/>
              <a:t>Mulde, GER</a:t>
            </a:r>
            <a:endParaRPr lang="de-DE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3764280" y="6446520"/>
            <a:ext cx="17105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200" dirty="0" err="1" smtClean="0"/>
              <a:t>Dierberger</a:t>
            </a:r>
            <a:r>
              <a:rPr lang="de-DE" sz="1200" dirty="0" smtClean="0"/>
              <a:t> Graben, GER</a:t>
            </a:r>
            <a:endParaRPr lang="de-DE" sz="1200" dirty="0"/>
          </a:p>
        </p:txBody>
      </p:sp>
      <p:sp>
        <p:nvSpPr>
          <p:cNvPr id="26" name="Rechteck 25"/>
          <p:cNvSpPr/>
          <p:nvPr/>
        </p:nvSpPr>
        <p:spPr>
          <a:xfrm rot="19991956">
            <a:off x="74478" y="5535674"/>
            <a:ext cx="241241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de-DE" sz="3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Scale</a:t>
            </a:r>
            <a:r>
              <a:rPr lang="de-DE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de-DE" sz="3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river</a:t>
            </a:r>
            <a:r>
              <a:rPr lang="de-DE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/</a:t>
            </a:r>
          </a:p>
          <a:p>
            <a:pPr algn="r"/>
            <a:r>
              <a:rPr lang="de-DE" sz="3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wood</a:t>
            </a:r>
            <a:endParaRPr lang="de-DE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7" name="Rechteck 26"/>
          <p:cNvSpPr/>
          <p:nvPr/>
        </p:nvSpPr>
        <p:spPr>
          <a:xfrm rot="844589">
            <a:off x="6068843" y="5656788"/>
            <a:ext cx="266389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6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Installation/</a:t>
            </a:r>
          </a:p>
          <a:p>
            <a:r>
              <a:rPr lang="de-DE" sz="36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input</a:t>
            </a:r>
            <a:endParaRPr lang="de-DE" sz="36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311803" y="2975168"/>
            <a:ext cx="423888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Configuration</a:t>
            </a:r>
            <a:r>
              <a:rPr lang="de-DE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(</a:t>
            </a:r>
            <a:r>
              <a:rPr lang="de-DE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isolated</a:t>
            </a:r>
            <a:r>
              <a:rPr lang="de-DE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/</a:t>
            </a:r>
            <a:r>
              <a:rPr lang="de-DE" sz="32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groups</a:t>
            </a:r>
            <a:r>
              <a:rPr lang="de-DE" sz="32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)</a:t>
            </a:r>
            <a:endParaRPr lang="de-DE" sz="3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391478" y="6190422"/>
            <a:ext cx="151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Kimura, 2017</a:t>
            </a:r>
            <a:endParaRPr lang="de-AT" dirty="0"/>
          </a:p>
        </p:txBody>
      </p:sp>
      <p:sp>
        <p:nvSpPr>
          <p:cNvPr id="30" name="Textfeld 29"/>
          <p:cNvSpPr txBox="1"/>
          <p:nvPr/>
        </p:nvSpPr>
        <p:spPr>
          <a:xfrm>
            <a:off x="3185159" y="4446508"/>
            <a:ext cx="13411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/>
              <a:t>Foto: M. Seidel</a:t>
            </a:r>
            <a:endParaRPr lang="de-AT" sz="1400" dirty="0"/>
          </a:p>
        </p:txBody>
      </p:sp>
      <p:sp>
        <p:nvSpPr>
          <p:cNvPr id="31" name="Textfeld 30"/>
          <p:cNvSpPr txBox="1"/>
          <p:nvPr/>
        </p:nvSpPr>
        <p:spPr>
          <a:xfrm>
            <a:off x="6195059" y="3135868"/>
            <a:ext cx="23012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>
                    <a:lumMod val="85000"/>
                  </a:schemeClr>
                </a:solidFill>
              </a:rPr>
              <a:t>Foto: BMBF Wilde Mulde</a:t>
            </a:r>
            <a:endParaRPr lang="de-AT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5090159" y="1047988"/>
            <a:ext cx="1059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 smtClean="0">
                <a:solidFill>
                  <a:schemeClr val="bg1"/>
                </a:solidFill>
              </a:rPr>
              <a:t>Foto: BAW</a:t>
            </a:r>
            <a:endParaRPr lang="de-AT" sz="1400" dirty="0">
              <a:solidFill>
                <a:schemeClr val="bg1"/>
              </a:solidFill>
            </a:endParaRPr>
          </a:p>
        </p:txBody>
      </p:sp>
      <p:pic>
        <p:nvPicPr>
          <p:cNvPr id="33" name="Grafik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8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482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Why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growing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interest</a:t>
            </a:r>
            <a:r>
              <a:rPr lang="de-DE" sz="3000" i="1" dirty="0" smtClean="0"/>
              <a:t>?</a:t>
            </a:r>
            <a:r>
              <a:rPr lang="de-DE" sz="3000" i="1" dirty="0" smtClean="0"/>
              <a:t> – </a:t>
            </a:r>
            <a:r>
              <a:rPr lang="de-DE" sz="3000" i="1" dirty="0" err="1" smtClean="0"/>
              <a:t>the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benefits</a:t>
            </a:r>
            <a:endParaRPr lang="de-DE" sz="3000" i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r="12500"/>
          <a:stretch/>
        </p:blipFill>
        <p:spPr>
          <a:xfrm>
            <a:off x="1036320" y="2311082"/>
            <a:ext cx="6568440" cy="4364038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27660" y="1135380"/>
            <a:ext cx="7879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EU-WFD (</a:t>
            </a:r>
            <a:r>
              <a:rPr lang="de-DE" b="1" dirty="0" err="1" smtClean="0"/>
              <a:t>Water</a:t>
            </a:r>
            <a:r>
              <a:rPr lang="de-DE" b="1" dirty="0" smtClean="0"/>
              <a:t> Framework </a:t>
            </a:r>
            <a:r>
              <a:rPr lang="de-DE" b="1" dirty="0" err="1" smtClean="0"/>
              <a:t>Directive</a:t>
            </a:r>
            <a:r>
              <a:rPr lang="de-DE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90%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rivers</a:t>
            </a:r>
            <a:r>
              <a:rPr lang="de-DE" dirty="0" smtClean="0"/>
              <a:t> in Germany still not in </a:t>
            </a:r>
            <a:r>
              <a:rPr lang="de-DE" dirty="0" err="1" smtClean="0"/>
              <a:t>good</a:t>
            </a:r>
            <a:r>
              <a:rPr lang="de-DE" dirty="0" smtClean="0"/>
              <a:t> </a:t>
            </a:r>
            <a:r>
              <a:rPr lang="de-DE" dirty="0" err="1" smtClean="0"/>
              <a:t>condition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Main </a:t>
            </a:r>
            <a:r>
              <a:rPr lang="de-DE" dirty="0" err="1" smtClean="0"/>
              <a:t>reason</a:t>
            </a:r>
            <a:r>
              <a:rPr lang="de-DE" dirty="0" smtClean="0"/>
              <a:t>: </a:t>
            </a:r>
            <a:r>
              <a:rPr lang="de-DE" dirty="0" err="1" smtClean="0"/>
              <a:t>morphological</a:t>
            </a:r>
            <a:r>
              <a:rPr lang="de-DE" dirty="0" smtClean="0"/>
              <a:t> </a:t>
            </a:r>
            <a:r>
              <a:rPr lang="de-DE" dirty="0" err="1" smtClean="0"/>
              <a:t>degradation</a:t>
            </a:r>
            <a:r>
              <a:rPr lang="de-DE" dirty="0"/>
              <a:t> </a:t>
            </a:r>
            <a:r>
              <a:rPr lang="de-DE" dirty="0" smtClean="0"/>
              <a:t>/ lack </a:t>
            </a:r>
            <a:r>
              <a:rPr lang="de-DE" dirty="0" err="1" smtClean="0"/>
              <a:t>of</a:t>
            </a:r>
            <a:r>
              <a:rPr lang="de-DE" dirty="0" smtClean="0"/>
              <a:t> large </a:t>
            </a:r>
            <a:r>
              <a:rPr lang="de-DE" dirty="0" err="1" smtClean="0"/>
              <a:t>wood</a:t>
            </a:r>
            <a:r>
              <a:rPr lang="de-DE" dirty="0" smtClean="0"/>
              <a:t> in </a:t>
            </a:r>
            <a:r>
              <a:rPr lang="de-DE" dirty="0" err="1" smtClean="0"/>
              <a:t>rivers</a:t>
            </a:r>
            <a:endParaRPr lang="de-DE" dirty="0" smtClean="0"/>
          </a:p>
        </p:txBody>
      </p:sp>
      <p:sp>
        <p:nvSpPr>
          <p:cNvPr id="13" name="Pfeil nach rechts 12"/>
          <p:cNvSpPr/>
          <p:nvPr/>
        </p:nvSpPr>
        <p:spPr>
          <a:xfrm rot="19874540">
            <a:off x="3657599" y="5364479"/>
            <a:ext cx="1470660" cy="541020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the</a:t>
            </a:r>
            <a:r>
              <a:rPr lang="de-DE" dirty="0" smtClean="0"/>
              <a:t> plan</a:t>
            </a:r>
            <a:endParaRPr lang="de-DE" dirty="0"/>
          </a:p>
        </p:txBody>
      </p:sp>
      <p:sp>
        <p:nvSpPr>
          <p:cNvPr id="15" name="Geschweifte Klammer rechts 14"/>
          <p:cNvSpPr/>
          <p:nvPr/>
        </p:nvSpPr>
        <p:spPr>
          <a:xfrm>
            <a:off x="3406140" y="3238500"/>
            <a:ext cx="190500" cy="2667000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reihandform 16"/>
          <p:cNvSpPr/>
          <p:nvPr/>
        </p:nvSpPr>
        <p:spPr>
          <a:xfrm>
            <a:off x="3406140" y="3215639"/>
            <a:ext cx="1600200" cy="2713095"/>
          </a:xfrm>
          <a:custGeom>
            <a:avLst/>
            <a:gdLst>
              <a:gd name="connsiteX0" fmla="*/ 0 w 1600200"/>
              <a:gd name="connsiteY0" fmla="*/ 2712720 h 2962070"/>
              <a:gd name="connsiteX1" fmla="*/ 297180 w 1600200"/>
              <a:gd name="connsiteY1" fmla="*/ 2697480 h 2962070"/>
              <a:gd name="connsiteX2" fmla="*/ 1600200 w 1600200"/>
              <a:gd name="connsiteY2" fmla="*/ 0 h 2962070"/>
              <a:gd name="connsiteX0" fmla="*/ 0 w 1600200"/>
              <a:gd name="connsiteY0" fmla="*/ 2712720 h 2903623"/>
              <a:gd name="connsiteX1" fmla="*/ 297180 w 1600200"/>
              <a:gd name="connsiteY1" fmla="*/ 2697480 h 2903623"/>
              <a:gd name="connsiteX2" fmla="*/ 1600200 w 1600200"/>
              <a:gd name="connsiteY2" fmla="*/ 0 h 2903623"/>
              <a:gd name="connsiteX0" fmla="*/ 0 w 1600200"/>
              <a:gd name="connsiteY0" fmla="*/ 2712720 h 2713095"/>
              <a:gd name="connsiteX1" fmla="*/ 617220 w 1600200"/>
              <a:gd name="connsiteY1" fmla="*/ 2225040 h 2713095"/>
              <a:gd name="connsiteX2" fmla="*/ 1600200 w 1600200"/>
              <a:gd name="connsiteY2" fmla="*/ 0 h 271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200" h="2713095">
                <a:moveTo>
                  <a:pt x="0" y="2712720"/>
                </a:moveTo>
                <a:cubicBezTo>
                  <a:pt x="167640" y="2717800"/>
                  <a:pt x="350520" y="2677160"/>
                  <a:pt x="617220" y="2225040"/>
                </a:cubicBezTo>
                <a:cubicBezTo>
                  <a:pt x="883920" y="1772920"/>
                  <a:pt x="1082040" y="1122680"/>
                  <a:pt x="1600200" y="0"/>
                </a:cubicBezTo>
              </a:path>
            </a:pathLst>
          </a:custGeom>
          <a:noFill/>
          <a:ln w="127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 rot="19083767">
            <a:off x="3467100" y="4107180"/>
            <a:ext cx="1225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insufficient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7701501" y="6488668"/>
            <a:ext cx="1244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UBA</a:t>
            </a:r>
            <a:r>
              <a:rPr lang="de-AT" dirty="0" smtClean="0"/>
              <a:t>, 2016</a:t>
            </a:r>
            <a:endParaRPr lang="de-AT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/>
              <a:t>Why</a:t>
            </a:r>
            <a:r>
              <a:rPr lang="de-DE" sz="3000" i="1" dirty="0"/>
              <a:t> </a:t>
            </a:r>
            <a:r>
              <a:rPr lang="de-DE" sz="3000" i="1" dirty="0" err="1"/>
              <a:t>growing</a:t>
            </a:r>
            <a:r>
              <a:rPr lang="de-DE" sz="3000" i="1" dirty="0"/>
              <a:t> </a:t>
            </a:r>
            <a:r>
              <a:rPr lang="de-DE" sz="3000" i="1" dirty="0" err="1" smtClean="0"/>
              <a:t>interest</a:t>
            </a:r>
            <a:r>
              <a:rPr lang="de-DE" sz="3000" i="1" dirty="0" smtClean="0"/>
              <a:t>? </a:t>
            </a:r>
            <a:r>
              <a:rPr lang="de-DE" sz="3000" i="1" dirty="0"/>
              <a:t>– </a:t>
            </a:r>
            <a:r>
              <a:rPr lang="de-DE" sz="3000" i="1" dirty="0" err="1"/>
              <a:t>the</a:t>
            </a:r>
            <a:r>
              <a:rPr lang="de-DE" sz="3000" i="1" dirty="0"/>
              <a:t> </a:t>
            </a:r>
            <a:r>
              <a:rPr lang="de-DE" sz="3000" i="1" dirty="0" err="1" smtClean="0"/>
              <a:t>costs</a:t>
            </a:r>
            <a:endParaRPr lang="de-DE" sz="3000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327660" y="1135380"/>
            <a:ext cx="7879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EU-FD (</a:t>
            </a:r>
            <a:r>
              <a:rPr lang="de-DE" b="1" dirty="0" err="1" smtClean="0"/>
              <a:t>WaFlood</a:t>
            </a:r>
            <a:r>
              <a:rPr lang="de-DE" b="1" dirty="0" smtClean="0"/>
              <a:t> </a:t>
            </a:r>
            <a:r>
              <a:rPr lang="de-DE" b="1" dirty="0" err="1" smtClean="0"/>
              <a:t>Directive</a:t>
            </a:r>
            <a:r>
              <a:rPr lang="de-DE" b="1" dirty="0" smtClean="0"/>
              <a:t>) - </a:t>
            </a:r>
            <a:r>
              <a:rPr lang="de-DE" b="1" dirty="0" err="1" smtClean="0"/>
              <a:t>safety</a:t>
            </a:r>
            <a:r>
              <a:rPr lang="de-DE" b="1" dirty="0" smtClean="0"/>
              <a:t> </a:t>
            </a:r>
            <a:r>
              <a:rPr lang="de-DE" b="1" dirty="0" err="1" smtClean="0"/>
              <a:t>issues</a:t>
            </a:r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Mobilisation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r>
              <a:rPr lang="de-DE" dirty="0" smtClean="0"/>
              <a:t> </a:t>
            </a:r>
            <a:r>
              <a:rPr lang="de-DE" dirty="0" err="1" smtClean="0"/>
              <a:t>dynamics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large </a:t>
            </a:r>
            <a:r>
              <a:rPr lang="de-DE" dirty="0" err="1" smtClean="0"/>
              <a:t>wood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Log </a:t>
            </a:r>
            <a:r>
              <a:rPr lang="de-DE" dirty="0" err="1" smtClean="0"/>
              <a:t>jamming</a:t>
            </a:r>
            <a:r>
              <a:rPr lang="de-DE" dirty="0" smtClean="0"/>
              <a:t> at </a:t>
            </a:r>
            <a:r>
              <a:rPr lang="de-DE" dirty="0" err="1" smtClean="0"/>
              <a:t>bridges</a:t>
            </a:r>
            <a:r>
              <a:rPr lang="de-DE" dirty="0" smtClean="0"/>
              <a:t>, </a:t>
            </a:r>
            <a:r>
              <a:rPr lang="de-DE" dirty="0" err="1" smtClean="0"/>
              <a:t>bridge</a:t>
            </a:r>
            <a:r>
              <a:rPr lang="de-DE" dirty="0" smtClean="0"/>
              <a:t> </a:t>
            </a:r>
            <a:r>
              <a:rPr lang="de-DE" dirty="0" err="1" smtClean="0"/>
              <a:t>scour</a:t>
            </a:r>
            <a:endParaRPr lang="de-DE" dirty="0" smtClean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39" y="2430780"/>
            <a:ext cx="2496333" cy="3705192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391478" y="6190422"/>
            <a:ext cx="1518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Kimura, 2017</a:t>
            </a:r>
            <a:endParaRPr lang="de-AT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2428204"/>
            <a:ext cx="3992100" cy="1375675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488" y="4091940"/>
            <a:ext cx="4058612" cy="1991130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373880" y="6190422"/>
            <a:ext cx="315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 smtClean="0"/>
              <a:t>Schalko</a:t>
            </a:r>
            <a:r>
              <a:rPr lang="de-AT" dirty="0" smtClean="0"/>
              <a:t>, Weitbrecht et al., 2017</a:t>
            </a:r>
            <a:endParaRPr lang="de-AT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53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ad 10"/>
          <p:cNvSpPr/>
          <p:nvPr/>
        </p:nvSpPr>
        <p:spPr>
          <a:xfrm>
            <a:off x="1318260" y="1638300"/>
            <a:ext cx="6179820" cy="4061460"/>
          </a:xfrm>
          <a:prstGeom prst="donut">
            <a:avLst>
              <a:gd name="adj" fmla="val 6455"/>
            </a:avLst>
          </a:prstGeom>
          <a:solidFill>
            <a:schemeClr val="bg1">
              <a:lumMod val="85000"/>
              <a:alpha val="3215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What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can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we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contribute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to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more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wood</a:t>
            </a:r>
            <a:r>
              <a:rPr lang="de-DE" sz="3000" i="1" dirty="0" smtClean="0"/>
              <a:t> in </a:t>
            </a:r>
            <a:r>
              <a:rPr lang="de-DE" sz="3000" i="1" dirty="0" err="1" smtClean="0"/>
              <a:t>rivers</a:t>
            </a:r>
            <a:r>
              <a:rPr lang="de-DE" sz="3000" i="1" dirty="0" smtClean="0"/>
              <a:t>?</a:t>
            </a:r>
            <a:endParaRPr lang="de-DE" sz="3000" i="1" dirty="0"/>
          </a:p>
        </p:txBody>
      </p:sp>
      <p:sp>
        <p:nvSpPr>
          <p:cNvPr id="9" name="Textfeld 8"/>
          <p:cNvSpPr txBox="1"/>
          <p:nvPr/>
        </p:nvSpPr>
        <p:spPr>
          <a:xfrm>
            <a:off x="327660" y="1135380"/>
            <a:ext cx="80797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We</a:t>
            </a:r>
            <a:r>
              <a:rPr lang="de-DE" b="1" dirty="0" smtClean="0"/>
              <a:t> (</a:t>
            </a:r>
            <a:r>
              <a:rPr lang="de-DE" b="1" dirty="0" err="1" smtClean="0"/>
              <a:t>hydraulic</a:t>
            </a:r>
            <a:r>
              <a:rPr lang="de-DE" b="1" dirty="0" smtClean="0"/>
              <a:t> </a:t>
            </a:r>
            <a:r>
              <a:rPr lang="de-DE" b="1" dirty="0" err="1" smtClean="0"/>
              <a:t>engineers</a:t>
            </a:r>
            <a:r>
              <a:rPr lang="de-DE" b="1" dirty="0" smtClean="0"/>
              <a:t>) </a:t>
            </a:r>
            <a:r>
              <a:rPr lang="de-DE" b="1" dirty="0" err="1" smtClean="0"/>
              <a:t>have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provide</a:t>
            </a:r>
            <a:r>
              <a:rPr lang="de-DE" b="1" dirty="0" smtClean="0"/>
              <a:t> </a:t>
            </a:r>
            <a:r>
              <a:rPr lang="de-DE" b="1" dirty="0" err="1" smtClean="0"/>
              <a:t>methods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calculate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effects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large </a:t>
            </a:r>
            <a:r>
              <a:rPr lang="de-DE" b="1" dirty="0" err="1" smtClean="0"/>
              <a:t>wood</a:t>
            </a:r>
            <a:r>
              <a:rPr lang="de-DE" b="1" dirty="0" smtClean="0"/>
              <a:t> on:</a:t>
            </a:r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Flow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resistance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water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levels</a:t>
            </a:r>
            <a:endParaRPr 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Instream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retention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, transient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storage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Scouring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morphological</a:t>
            </a: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1">
                    <a:lumMod val="75000"/>
                  </a:schemeClr>
                </a:solidFill>
              </a:rPr>
              <a:t>changes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Incipient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motion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wood</a:t>
            </a:r>
            <a:endParaRPr lang="de-DE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Transport,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accumulation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deposition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wood</a:t>
            </a:r>
            <a:endParaRPr 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Natural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sources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input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mechanisms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(e.g.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landslides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debris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flows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Installation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techniques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/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restoration</a:t>
            </a:r>
            <a:r>
              <a:rPr lang="de-DE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1">
                    <a:lumMod val="75000"/>
                  </a:schemeClr>
                </a:solidFill>
              </a:rPr>
              <a:t>measures</a:t>
            </a:r>
            <a:endParaRPr lang="de-D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  <a:p>
            <a:r>
              <a:rPr lang="de-DE" b="1" dirty="0" err="1" smtClean="0"/>
              <a:t>Ecologists</a:t>
            </a:r>
            <a:r>
              <a:rPr lang="de-DE" b="1" dirty="0" smtClean="0"/>
              <a:t> / </a:t>
            </a:r>
            <a:r>
              <a:rPr lang="de-DE" b="1" dirty="0" err="1" smtClean="0"/>
              <a:t>limnologist</a:t>
            </a:r>
            <a:r>
              <a:rPr lang="de-DE" b="1" dirty="0"/>
              <a:t> </a:t>
            </a:r>
            <a:r>
              <a:rPr lang="de-DE" b="1" dirty="0" err="1" smtClean="0"/>
              <a:t>have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quantify</a:t>
            </a:r>
            <a:r>
              <a:rPr lang="de-DE" b="1" dirty="0" smtClean="0"/>
              <a:t>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effects</a:t>
            </a:r>
            <a:r>
              <a:rPr lang="de-DE" b="1" dirty="0" smtClean="0"/>
              <a:t> on </a:t>
            </a:r>
            <a:r>
              <a:rPr lang="de-DE" b="1" dirty="0" err="1" smtClean="0"/>
              <a:t>biota</a:t>
            </a:r>
            <a:r>
              <a:rPr lang="de-DE" b="1" dirty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fluxes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matter:</a:t>
            </a:r>
          </a:p>
          <a:p>
            <a:endParaRPr lang="de-DE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Habitat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provision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(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benthic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invertebrates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fish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, …)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Foodweb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fluxes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of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nutrients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and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matter (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from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biofilm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to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 top </a:t>
            </a:r>
            <a:r>
              <a:rPr lang="de-DE" dirty="0" err="1" smtClean="0">
                <a:solidFill>
                  <a:schemeClr val="accent3">
                    <a:lumMod val="75000"/>
                  </a:schemeClr>
                </a:solidFill>
              </a:rPr>
              <a:t>predators</a:t>
            </a:r>
            <a:r>
              <a:rPr lang="de-DE" dirty="0" smtClean="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de-DE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de-DE" b="1" dirty="0"/>
          </a:p>
          <a:p>
            <a:pPr algn="ctr"/>
            <a:endParaRPr lang="de-DE" sz="1400" b="1" dirty="0" smtClean="0"/>
          </a:p>
          <a:p>
            <a:pPr algn="ctr"/>
            <a:r>
              <a:rPr lang="de-DE" sz="2000" b="1" dirty="0" smtClean="0">
                <a:solidFill>
                  <a:srgbClr val="C00000"/>
                </a:solidFill>
              </a:rPr>
              <a:t>Ultimate Goal:</a:t>
            </a:r>
          </a:p>
          <a:p>
            <a:pPr algn="ctr"/>
            <a:r>
              <a:rPr lang="de-DE" sz="2000" dirty="0" err="1" smtClean="0">
                <a:solidFill>
                  <a:srgbClr val="C00000"/>
                </a:solidFill>
              </a:rPr>
              <a:t>Optimisation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of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ecological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benefits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and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restoration</a:t>
            </a:r>
            <a:r>
              <a:rPr lang="de-DE" sz="2000" dirty="0" smtClean="0">
                <a:solidFill>
                  <a:srgbClr val="C00000"/>
                </a:solidFill>
              </a:rPr>
              <a:t> – </a:t>
            </a:r>
            <a:r>
              <a:rPr lang="de-DE" sz="2000" dirty="0" err="1" smtClean="0">
                <a:solidFill>
                  <a:srgbClr val="C00000"/>
                </a:solidFill>
              </a:rPr>
              <a:t>knowing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what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we</a:t>
            </a:r>
            <a:r>
              <a:rPr lang="de-DE" sz="2000" dirty="0" smtClean="0">
                <a:solidFill>
                  <a:srgbClr val="C00000"/>
                </a:solidFill>
              </a:rPr>
              <a:t> do!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6" name="Abgerundete rechteckige Legende 5"/>
          <p:cNvSpPr/>
          <p:nvPr/>
        </p:nvSpPr>
        <p:spPr>
          <a:xfrm>
            <a:off x="6827003" y="1658320"/>
            <a:ext cx="2316997" cy="1340604"/>
          </a:xfrm>
          <a:prstGeom prst="wedgeRoundRectCallout">
            <a:avLst>
              <a:gd name="adj1" fmla="val -94562"/>
              <a:gd name="adj2" fmla="val 49644"/>
              <a:gd name="adj3" fmla="val 16667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i="1" dirty="0" err="1" smtClean="0">
                <a:solidFill>
                  <a:schemeClr val="tx2"/>
                </a:solidFill>
              </a:rPr>
              <a:t>Quite</a:t>
            </a:r>
            <a:r>
              <a:rPr lang="de-DE" sz="1400" i="1" dirty="0" smtClean="0">
                <a:solidFill>
                  <a:schemeClr val="tx2"/>
                </a:solidFill>
              </a:rPr>
              <a:t> </a:t>
            </a:r>
            <a:r>
              <a:rPr lang="de-DE" sz="1400" i="1" dirty="0" err="1" smtClean="0">
                <a:solidFill>
                  <a:schemeClr val="tx2"/>
                </a:solidFill>
              </a:rPr>
              <a:t>some</a:t>
            </a:r>
            <a:r>
              <a:rPr lang="de-DE" sz="1400" i="1" dirty="0" smtClean="0">
                <a:solidFill>
                  <a:schemeClr val="tx2"/>
                </a:solidFill>
              </a:rPr>
              <a:t> </a:t>
            </a:r>
            <a:r>
              <a:rPr lang="de-DE" sz="1400" i="1" dirty="0" err="1" smtClean="0">
                <a:solidFill>
                  <a:schemeClr val="tx2"/>
                </a:solidFill>
              </a:rPr>
              <a:t>research</a:t>
            </a:r>
            <a:r>
              <a:rPr lang="de-DE" sz="1400" i="1" dirty="0" smtClean="0">
                <a:solidFill>
                  <a:schemeClr val="tx2"/>
                </a:solidFill>
              </a:rPr>
              <a:t> </a:t>
            </a:r>
            <a:r>
              <a:rPr lang="de-DE" sz="1400" i="1" dirty="0" err="1">
                <a:solidFill>
                  <a:schemeClr val="tx2"/>
                </a:solidFill>
              </a:rPr>
              <a:t>is</a:t>
            </a:r>
            <a:r>
              <a:rPr lang="de-DE" sz="1400" i="1" dirty="0">
                <a:solidFill>
                  <a:schemeClr val="tx2"/>
                </a:solidFill>
              </a:rPr>
              <a:t> still </a:t>
            </a:r>
            <a:r>
              <a:rPr lang="de-DE" sz="1400" i="1" dirty="0" err="1" smtClean="0">
                <a:solidFill>
                  <a:schemeClr val="tx2"/>
                </a:solidFill>
              </a:rPr>
              <a:t>needed</a:t>
            </a:r>
            <a:r>
              <a:rPr lang="de-DE" sz="1400" i="1" dirty="0" smtClean="0">
                <a:solidFill>
                  <a:schemeClr val="tx2"/>
                </a:solidFill>
              </a:rPr>
              <a:t>: </a:t>
            </a:r>
            <a:r>
              <a:rPr lang="de-DE" sz="1400" i="1" dirty="0" err="1">
                <a:solidFill>
                  <a:schemeClr val="tx2"/>
                </a:solidFill>
              </a:rPr>
              <a:t>from</a:t>
            </a:r>
            <a:r>
              <a:rPr lang="de-DE" sz="1400" i="1" dirty="0">
                <a:solidFill>
                  <a:schemeClr val="tx2"/>
                </a:solidFill>
              </a:rPr>
              <a:t> fundamental </a:t>
            </a:r>
            <a:r>
              <a:rPr lang="de-DE" sz="1400" i="1" dirty="0" err="1">
                <a:solidFill>
                  <a:schemeClr val="tx2"/>
                </a:solidFill>
              </a:rPr>
              <a:t>to</a:t>
            </a:r>
            <a:r>
              <a:rPr lang="de-DE" sz="1400" i="1" dirty="0">
                <a:solidFill>
                  <a:schemeClr val="tx2"/>
                </a:solidFill>
              </a:rPr>
              <a:t> </a:t>
            </a:r>
            <a:r>
              <a:rPr lang="de-DE" sz="1400" i="1" dirty="0" err="1">
                <a:solidFill>
                  <a:schemeClr val="tx2"/>
                </a:solidFill>
              </a:rPr>
              <a:t>engineering</a:t>
            </a:r>
            <a:r>
              <a:rPr lang="de-DE" sz="1400" i="1" dirty="0">
                <a:solidFill>
                  <a:schemeClr val="tx2"/>
                </a:solidFill>
              </a:rPr>
              <a:t>, </a:t>
            </a:r>
            <a:r>
              <a:rPr lang="de-DE" sz="1400" i="1" dirty="0" err="1">
                <a:solidFill>
                  <a:schemeClr val="tx2"/>
                </a:solidFill>
              </a:rPr>
              <a:t>from</a:t>
            </a:r>
            <a:r>
              <a:rPr lang="de-DE" sz="1400" i="1" dirty="0">
                <a:solidFill>
                  <a:schemeClr val="tx2"/>
                </a:solidFill>
              </a:rPr>
              <a:t> </a:t>
            </a:r>
            <a:r>
              <a:rPr lang="de-DE" sz="1400" i="1" dirty="0" err="1">
                <a:solidFill>
                  <a:schemeClr val="tx2"/>
                </a:solidFill>
              </a:rPr>
              <a:t>hydraulics</a:t>
            </a:r>
            <a:r>
              <a:rPr lang="de-DE" sz="1400" i="1" dirty="0">
                <a:solidFill>
                  <a:schemeClr val="tx2"/>
                </a:solidFill>
              </a:rPr>
              <a:t>, </a:t>
            </a:r>
            <a:r>
              <a:rPr lang="de-DE" sz="1400" i="1" dirty="0" err="1">
                <a:solidFill>
                  <a:schemeClr val="tx2"/>
                </a:solidFill>
              </a:rPr>
              <a:t>morphology</a:t>
            </a:r>
            <a:r>
              <a:rPr lang="de-DE" sz="1400" i="1" dirty="0">
                <a:solidFill>
                  <a:schemeClr val="tx2"/>
                </a:solidFill>
              </a:rPr>
              <a:t> </a:t>
            </a:r>
            <a:r>
              <a:rPr lang="de-DE" sz="1400" i="1" dirty="0" err="1">
                <a:solidFill>
                  <a:schemeClr val="tx2"/>
                </a:solidFill>
              </a:rPr>
              <a:t>and</a:t>
            </a:r>
            <a:r>
              <a:rPr lang="de-DE" sz="1400" i="1" dirty="0">
                <a:solidFill>
                  <a:schemeClr val="tx2"/>
                </a:solidFill>
              </a:rPr>
              <a:t> </a:t>
            </a:r>
            <a:r>
              <a:rPr lang="de-DE" sz="1400" i="1" dirty="0" err="1" smtClean="0">
                <a:solidFill>
                  <a:schemeClr val="tx2"/>
                </a:solidFill>
              </a:rPr>
              <a:t>biology</a:t>
            </a:r>
            <a:endParaRPr lang="de-DE" sz="1400" i="1" dirty="0">
              <a:solidFill>
                <a:schemeClr val="tx2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700" y="0"/>
            <a:ext cx="749300" cy="26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Our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contribution</a:t>
            </a:r>
            <a:r>
              <a:rPr lang="de-DE" sz="3000" i="1" dirty="0" smtClean="0"/>
              <a:t> at TU Vienna</a:t>
            </a:r>
            <a:endParaRPr lang="de-DE" sz="3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200660" y="1135380"/>
            <a:ext cx="3926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Lab </a:t>
            </a:r>
            <a:r>
              <a:rPr lang="de-DE" b="1" dirty="0" err="1" smtClean="0"/>
              <a:t>experiments</a:t>
            </a:r>
            <a:r>
              <a:rPr lang="de-DE" b="1" dirty="0" smtClean="0"/>
              <a:t> in </a:t>
            </a:r>
            <a:r>
              <a:rPr lang="de-DE" b="1" dirty="0" err="1" smtClean="0"/>
              <a:t>hydraulic</a:t>
            </a:r>
            <a:r>
              <a:rPr lang="de-DE" b="1" dirty="0" smtClean="0"/>
              <a:t> </a:t>
            </a:r>
            <a:r>
              <a:rPr lang="de-DE" b="1" dirty="0" err="1" smtClean="0"/>
              <a:t>flumes</a:t>
            </a:r>
            <a:endParaRPr lang="de-DE" b="1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/>
              <a:t>I</a:t>
            </a:r>
            <a:r>
              <a:rPr lang="de-DE" dirty="0" err="1" smtClean="0"/>
              <a:t>dealised</a:t>
            </a:r>
            <a:r>
              <a:rPr lang="de-DE" dirty="0" smtClean="0"/>
              <a:t> large </a:t>
            </a:r>
            <a:r>
              <a:rPr lang="de-DE" dirty="0" err="1" smtClean="0"/>
              <a:t>wood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Prototype: </a:t>
            </a:r>
            <a:r>
              <a:rPr lang="de-DE" dirty="0" err="1" smtClean="0"/>
              <a:t>cylinders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Variation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roughness</a:t>
            </a:r>
            <a:r>
              <a:rPr lang="de-DE" dirty="0" smtClean="0"/>
              <a:t> </a:t>
            </a:r>
            <a:r>
              <a:rPr lang="de-DE" dirty="0" err="1" smtClean="0"/>
              <a:t>cylinders</a:t>
            </a:r>
            <a:r>
              <a:rPr lang="de-DE" dirty="0" smtClean="0"/>
              <a:t> / </a:t>
            </a:r>
            <a:r>
              <a:rPr lang="de-DE" dirty="0" err="1" smtClean="0"/>
              <a:t>bed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Solitary</a:t>
            </a:r>
            <a:r>
              <a:rPr lang="de-DE" dirty="0" smtClean="0"/>
              <a:t> </a:t>
            </a:r>
            <a:r>
              <a:rPr lang="de-DE" dirty="0" err="1" smtClean="0"/>
              <a:t>cylinders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groups</a:t>
            </a:r>
            <a:r>
              <a:rPr lang="de-DE" dirty="0" smtClean="0"/>
              <a:t>,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ofconfigurations</a:t>
            </a:r>
            <a:r>
              <a:rPr lang="de-DE" dirty="0" smtClean="0"/>
              <a:t>, </a:t>
            </a:r>
            <a:r>
              <a:rPr lang="de-DE" dirty="0" err="1" smtClean="0"/>
              <a:t>cylinder</a:t>
            </a:r>
            <a:r>
              <a:rPr lang="de-DE" dirty="0" smtClean="0"/>
              <a:t> </a:t>
            </a:r>
            <a:r>
              <a:rPr lang="de-DE" dirty="0" err="1" smtClean="0"/>
              <a:t>inclination</a:t>
            </a:r>
            <a:r>
              <a:rPr lang="de-DE" dirty="0" smtClean="0"/>
              <a:t> etc. 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0" y="3975099"/>
            <a:ext cx="3960000" cy="262639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/>
          <a:srcRect l="14863" t="40870" r="25551" b="35546"/>
          <a:stretch/>
        </p:blipFill>
        <p:spPr>
          <a:xfrm flipH="1">
            <a:off x="4762500" y="1182862"/>
            <a:ext cx="3960000" cy="12099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12916" t="36852" r="36389" b="41111"/>
          <a:stretch/>
        </p:blipFill>
        <p:spPr>
          <a:xfrm>
            <a:off x="4762500" y="2489200"/>
            <a:ext cx="3960000" cy="129106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6" b="15185"/>
          <a:stretch/>
        </p:blipFill>
        <p:spPr>
          <a:xfrm>
            <a:off x="431800" y="4620291"/>
            <a:ext cx="4134678" cy="19812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Our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contribution</a:t>
            </a:r>
            <a:r>
              <a:rPr lang="de-DE" sz="3000" i="1" dirty="0" smtClean="0"/>
              <a:t> at TU Vienna</a:t>
            </a:r>
            <a:endParaRPr lang="de-DE" sz="3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200660" y="1135380"/>
            <a:ext cx="43967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Flow </a:t>
            </a:r>
            <a:r>
              <a:rPr lang="de-DE" b="1" dirty="0" err="1" smtClean="0"/>
              <a:t>resistance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hydromechanics</a:t>
            </a:r>
            <a:r>
              <a:rPr lang="de-DE" b="1" dirty="0" smtClean="0"/>
              <a:t> </a:t>
            </a:r>
            <a:endParaRPr lang="de-DE" b="1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Drag (</a:t>
            </a:r>
            <a:r>
              <a:rPr lang="de-DE" dirty="0" err="1" smtClean="0"/>
              <a:t>force</a:t>
            </a:r>
            <a:r>
              <a:rPr lang="de-DE" dirty="0" smtClean="0"/>
              <a:t>) </a:t>
            </a:r>
            <a:r>
              <a:rPr lang="de-DE" dirty="0" err="1" smtClean="0"/>
              <a:t>measurements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Resistance </a:t>
            </a:r>
            <a:r>
              <a:rPr lang="de-DE" dirty="0" err="1" smtClean="0"/>
              <a:t>estimates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drag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Time </a:t>
            </a:r>
            <a:r>
              <a:rPr lang="de-DE" dirty="0" err="1" smtClean="0"/>
              <a:t>series</a:t>
            </a:r>
            <a:r>
              <a:rPr lang="de-DE" dirty="0" smtClean="0"/>
              <a:t> </a:t>
            </a:r>
            <a:r>
              <a:rPr lang="de-DE" dirty="0" err="1" smtClean="0"/>
              <a:t>analyses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drag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(e.g. </a:t>
            </a:r>
            <a:r>
              <a:rPr lang="de-DE" dirty="0" err="1" smtClean="0"/>
              <a:t>peak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, </a:t>
            </a:r>
            <a:r>
              <a:rPr lang="de-DE" dirty="0" err="1" smtClean="0"/>
              <a:t>vortex</a:t>
            </a:r>
            <a:r>
              <a:rPr lang="de-DE" dirty="0" smtClean="0"/>
              <a:t> </a:t>
            </a:r>
            <a:r>
              <a:rPr lang="de-DE" dirty="0" err="1" smtClean="0"/>
              <a:t>shedding</a:t>
            </a:r>
            <a:r>
              <a:rPr lang="de-DE" dirty="0" smtClean="0"/>
              <a:t>…)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2779" b="5184"/>
          <a:stretch/>
        </p:blipFill>
        <p:spPr>
          <a:xfrm>
            <a:off x="520700" y="3644900"/>
            <a:ext cx="2929330" cy="29591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r="8894"/>
          <a:stretch/>
        </p:blipFill>
        <p:spPr>
          <a:xfrm>
            <a:off x="3596443" y="4470401"/>
            <a:ext cx="5344357" cy="158603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511800" y="6146800"/>
            <a:ext cx="2374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Time </a:t>
            </a:r>
            <a:r>
              <a:rPr lang="de-DE" sz="1400" dirty="0" err="1" smtClean="0"/>
              <a:t>series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recorded</a:t>
            </a:r>
            <a:r>
              <a:rPr lang="de-DE" sz="1400" dirty="0" smtClean="0"/>
              <a:t> </a:t>
            </a:r>
            <a:r>
              <a:rPr lang="de-DE" sz="1400" dirty="0" err="1" smtClean="0"/>
              <a:t>drag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(</a:t>
            </a:r>
            <a:r>
              <a:rPr lang="de-DE" sz="1400" dirty="0" err="1" smtClean="0"/>
              <a:t>sampling</a:t>
            </a:r>
            <a:r>
              <a:rPr lang="de-DE" sz="1400" dirty="0" smtClean="0"/>
              <a:t> </a:t>
            </a:r>
            <a:r>
              <a:rPr lang="de-DE" sz="1400" dirty="0" err="1" smtClean="0"/>
              <a:t>frequency</a:t>
            </a:r>
            <a:r>
              <a:rPr lang="de-DE" sz="1400" dirty="0" smtClean="0"/>
              <a:t> 15 </a:t>
            </a:r>
            <a:r>
              <a:rPr lang="de-DE" sz="1400" dirty="0"/>
              <a:t>H</a:t>
            </a:r>
            <a:r>
              <a:rPr lang="de-DE" sz="1400" dirty="0" smtClean="0"/>
              <a:t>z)</a:t>
            </a:r>
            <a:endParaRPr lang="de-DE" sz="14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" t="2658" r="14701" b="24917"/>
          <a:stretch/>
        </p:blipFill>
        <p:spPr>
          <a:xfrm>
            <a:off x="4875113" y="1029426"/>
            <a:ext cx="3760888" cy="260277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5181600" y="3619500"/>
            <a:ext cx="3197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„smart“ </a:t>
            </a:r>
            <a:r>
              <a:rPr lang="de-DE" sz="1400" dirty="0" err="1" smtClean="0"/>
              <a:t>cylinder</a:t>
            </a:r>
            <a:r>
              <a:rPr lang="de-DE" sz="1400" dirty="0" smtClean="0"/>
              <a:t> </a:t>
            </a:r>
            <a:r>
              <a:rPr lang="de-DE" sz="1400" dirty="0" err="1" smtClean="0"/>
              <a:t>equipped</a:t>
            </a:r>
            <a:r>
              <a:rPr lang="de-DE" sz="1400" dirty="0" smtClean="0"/>
              <a:t> </a:t>
            </a:r>
            <a:r>
              <a:rPr lang="de-DE" sz="1400" dirty="0" err="1" smtClean="0"/>
              <a:t>with</a:t>
            </a:r>
            <a:r>
              <a:rPr lang="de-DE" sz="1400" dirty="0" smtClean="0"/>
              <a:t> </a:t>
            </a:r>
            <a:r>
              <a:rPr lang="de-DE" sz="1400" dirty="0" err="1" smtClean="0"/>
              <a:t>load</a:t>
            </a:r>
            <a:r>
              <a:rPr lang="de-DE" sz="1400" dirty="0" smtClean="0"/>
              <a:t> </a:t>
            </a:r>
            <a:r>
              <a:rPr lang="de-DE" sz="1400" dirty="0" err="1" smtClean="0"/>
              <a:t>cells</a:t>
            </a:r>
            <a:endParaRPr lang="de-DE" sz="1400" dirty="0"/>
          </a:p>
        </p:txBody>
      </p:sp>
      <p:sp>
        <p:nvSpPr>
          <p:cNvPr id="4" name="Freihandform 3"/>
          <p:cNvSpPr/>
          <p:nvPr/>
        </p:nvSpPr>
        <p:spPr>
          <a:xfrm>
            <a:off x="3195552" y="3060700"/>
            <a:ext cx="1986048" cy="1447800"/>
          </a:xfrm>
          <a:custGeom>
            <a:avLst/>
            <a:gdLst>
              <a:gd name="connsiteX0" fmla="*/ 889354 w 978254"/>
              <a:gd name="connsiteY0" fmla="*/ 0 h 1244600"/>
              <a:gd name="connsiteX1" fmla="*/ 354 w 978254"/>
              <a:gd name="connsiteY1" fmla="*/ 622300 h 1244600"/>
              <a:gd name="connsiteX2" fmla="*/ 978254 w 978254"/>
              <a:gd name="connsiteY2" fmla="*/ 1244600 h 1244600"/>
              <a:gd name="connsiteX0" fmla="*/ 1556396 w 1556396"/>
              <a:gd name="connsiteY0" fmla="*/ 0 h 1447800"/>
              <a:gd name="connsiteX1" fmla="*/ 6996 w 1556396"/>
              <a:gd name="connsiteY1" fmla="*/ 825500 h 1447800"/>
              <a:gd name="connsiteX2" fmla="*/ 984896 w 1556396"/>
              <a:gd name="connsiteY2" fmla="*/ 1447800 h 1447800"/>
              <a:gd name="connsiteX0" fmla="*/ 1556396 w 1556396"/>
              <a:gd name="connsiteY0" fmla="*/ 0 h 1447800"/>
              <a:gd name="connsiteX1" fmla="*/ 6996 w 1556396"/>
              <a:gd name="connsiteY1" fmla="*/ 825500 h 1447800"/>
              <a:gd name="connsiteX2" fmla="*/ 984896 w 1556396"/>
              <a:gd name="connsiteY2" fmla="*/ 1447800 h 1447800"/>
              <a:gd name="connsiteX0" fmla="*/ 1986048 w 1986048"/>
              <a:gd name="connsiteY0" fmla="*/ 0 h 1447800"/>
              <a:gd name="connsiteX1" fmla="*/ 4848 w 1986048"/>
              <a:gd name="connsiteY1" fmla="*/ 889000 h 1447800"/>
              <a:gd name="connsiteX2" fmla="*/ 1414548 w 1986048"/>
              <a:gd name="connsiteY2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6048" h="1447800">
                <a:moveTo>
                  <a:pt x="1986048" y="0"/>
                </a:moveTo>
                <a:cubicBezTo>
                  <a:pt x="1470639" y="194733"/>
                  <a:pt x="100098" y="647700"/>
                  <a:pt x="4848" y="889000"/>
                </a:cubicBezTo>
                <a:cubicBezTo>
                  <a:pt x="-90402" y="1130300"/>
                  <a:pt x="1247331" y="1344083"/>
                  <a:pt x="1414548" y="1447800"/>
                </a:cubicBezTo>
              </a:path>
            </a:pathLst>
          </a:custGeom>
          <a:noFill/>
          <a:ln w="53975"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Pfeil nach rechts 4"/>
          <p:cNvSpPr/>
          <p:nvPr/>
        </p:nvSpPr>
        <p:spPr>
          <a:xfrm>
            <a:off x="4686300" y="1892300"/>
            <a:ext cx="952500" cy="3683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6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2" t="746" r="34273" b="-746"/>
          <a:stretch/>
        </p:blipFill>
        <p:spPr bwMode="auto">
          <a:xfrm>
            <a:off x="241299" y="2781301"/>
            <a:ext cx="3352801" cy="34036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Our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contribution</a:t>
            </a:r>
            <a:r>
              <a:rPr lang="de-DE" sz="3000" i="1" dirty="0" smtClean="0"/>
              <a:t> at TU Vienna</a:t>
            </a:r>
            <a:endParaRPr lang="de-DE" sz="3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200660" y="1135380"/>
            <a:ext cx="4396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Flow </a:t>
            </a:r>
            <a:r>
              <a:rPr lang="de-DE" b="1" dirty="0" err="1" smtClean="0"/>
              <a:t>resistance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hydromechanics</a:t>
            </a:r>
            <a:r>
              <a:rPr lang="de-DE" b="1" dirty="0" smtClean="0"/>
              <a:t> </a:t>
            </a:r>
            <a:endParaRPr lang="de-DE" b="1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ADV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Vortex</a:t>
            </a:r>
            <a:r>
              <a:rPr lang="de-DE" dirty="0" smtClean="0"/>
              <a:t> </a:t>
            </a:r>
            <a:r>
              <a:rPr lang="de-DE" dirty="0" err="1" smtClean="0"/>
              <a:t>shedding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wake</a:t>
            </a:r>
            <a:r>
              <a:rPr lang="de-DE" dirty="0" smtClean="0"/>
              <a:t> </a:t>
            </a:r>
            <a:r>
              <a:rPr lang="de-DE" dirty="0" err="1" smtClean="0"/>
              <a:t>interference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270500" y="6223000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Autospectra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approach</a:t>
            </a:r>
            <a:r>
              <a:rPr lang="de-DE" sz="1400" dirty="0" smtClean="0"/>
              <a:t> </a:t>
            </a:r>
            <a:r>
              <a:rPr lang="de-DE" sz="1400" dirty="0" err="1" smtClean="0"/>
              <a:t>flow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5 </a:t>
            </a:r>
            <a:r>
              <a:rPr lang="de-DE" sz="1400" dirty="0" err="1" smtClean="0"/>
              <a:t>cylinders</a:t>
            </a:r>
            <a:r>
              <a:rPr lang="de-DE" sz="1400" dirty="0" smtClean="0"/>
              <a:t> in an in-</a:t>
            </a:r>
            <a:r>
              <a:rPr lang="de-DE" sz="1400" dirty="0" err="1" smtClean="0"/>
              <a:t>line</a:t>
            </a:r>
            <a:r>
              <a:rPr lang="de-DE" sz="1400" dirty="0" smtClean="0"/>
              <a:t> </a:t>
            </a:r>
            <a:r>
              <a:rPr lang="de-DE" sz="1400" dirty="0" err="1" smtClean="0"/>
              <a:t>configuration</a:t>
            </a:r>
            <a:endParaRPr lang="de-DE" sz="1400" dirty="0"/>
          </a:p>
        </p:txBody>
      </p:sp>
      <p:sp>
        <p:nvSpPr>
          <p:cNvPr id="13" name="Textfeld 12"/>
          <p:cNvSpPr txBox="1"/>
          <p:nvPr/>
        </p:nvSpPr>
        <p:spPr>
          <a:xfrm>
            <a:off x="5245100" y="3492500"/>
            <a:ext cx="3105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Vectrino</a:t>
            </a:r>
            <a:r>
              <a:rPr lang="de-DE" sz="1400" dirty="0" smtClean="0"/>
              <a:t>+ </a:t>
            </a:r>
            <a:r>
              <a:rPr lang="de-DE" sz="1400" dirty="0" err="1" smtClean="0"/>
              <a:t>measuring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approach</a:t>
            </a:r>
            <a:r>
              <a:rPr lang="de-DE" sz="1400" dirty="0" smtClean="0"/>
              <a:t> </a:t>
            </a:r>
            <a:r>
              <a:rPr lang="de-DE" sz="1400" dirty="0" err="1" smtClean="0"/>
              <a:t>flow</a:t>
            </a:r>
            <a:endParaRPr lang="de-DE" sz="1400" dirty="0"/>
          </a:p>
        </p:txBody>
      </p:sp>
      <p:sp>
        <p:nvSpPr>
          <p:cNvPr id="4" name="Freihandform 3"/>
          <p:cNvSpPr/>
          <p:nvPr/>
        </p:nvSpPr>
        <p:spPr>
          <a:xfrm>
            <a:off x="3500352" y="2667000"/>
            <a:ext cx="1986048" cy="1447800"/>
          </a:xfrm>
          <a:custGeom>
            <a:avLst/>
            <a:gdLst>
              <a:gd name="connsiteX0" fmla="*/ 889354 w 978254"/>
              <a:gd name="connsiteY0" fmla="*/ 0 h 1244600"/>
              <a:gd name="connsiteX1" fmla="*/ 354 w 978254"/>
              <a:gd name="connsiteY1" fmla="*/ 622300 h 1244600"/>
              <a:gd name="connsiteX2" fmla="*/ 978254 w 978254"/>
              <a:gd name="connsiteY2" fmla="*/ 1244600 h 1244600"/>
              <a:gd name="connsiteX0" fmla="*/ 1556396 w 1556396"/>
              <a:gd name="connsiteY0" fmla="*/ 0 h 1447800"/>
              <a:gd name="connsiteX1" fmla="*/ 6996 w 1556396"/>
              <a:gd name="connsiteY1" fmla="*/ 825500 h 1447800"/>
              <a:gd name="connsiteX2" fmla="*/ 984896 w 1556396"/>
              <a:gd name="connsiteY2" fmla="*/ 1447800 h 1447800"/>
              <a:gd name="connsiteX0" fmla="*/ 1556396 w 1556396"/>
              <a:gd name="connsiteY0" fmla="*/ 0 h 1447800"/>
              <a:gd name="connsiteX1" fmla="*/ 6996 w 1556396"/>
              <a:gd name="connsiteY1" fmla="*/ 825500 h 1447800"/>
              <a:gd name="connsiteX2" fmla="*/ 984896 w 1556396"/>
              <a:gd name="connsiteY2" fmla="*/ 1447800 h 1447800"/>
              <a:gd name="connsiteX0" fmla="*/ 1986048 w 1986048"/>
              <a:gd name="connsiteY0" fmla="*/ 0 h 1447800"/>
              <a:gd name="connsiteX1" fmla="*/ 4848 w 1986048"/>
              <a:gd name="connsiteY1" fmla="*/ 889000 h 1447800"/>
              <a:gd name="connsiteX2" fmla="*/ 1414548 w 1986048"/>
              <a:gd name="connsiteY2" fmla="*/ 144780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6048" h="1447800">
                <a:moveTo>
                  <a:pt x="1986048" y="0"/>
                </a:moveTo>
                <a:cubicBezTo>
                  <a:pt x="1470639" y="194733"/>
                  <a:pt x="100098" y="647700"/>
                  <a:pt x="4848" y="889000"/>
                </a:cubicBezTo>
                <a:cubicBezTo>
                  <a:pt x="-90402" y="1130300"/>
                  <a:pt x="1247331" y="1344083"/>
                  <a:pt x="1414548" y="1447800"/>
                </a:cubicBezTo>
              </a:path>
            </a:pathLst>
          </a:custGeom>
          <a:noFill/>
          <a:ln w="53975"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3758" b="13873"/>
          <a:stretch/>
        </p:blipFill>
        <p:spPr>
          <a:xfrm>
            <a:off x="5283201" y="1010850"/>
            <a:ext cx="3073400" cy="236734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8" t="52194"/>
          <a:stretch/>
        </p:blipFill>
        <p:spPr>
          <a:xfrm>
            <a:off x="3898900" y="4165600"/>
            <a:ext cx="4699000" cy="2006600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09600" y="6235700"/>
            <a:ext cx="2857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U‘w</a:t>
            </a:r>
            <a:r>
              <a:rPr lang="de-DE" sz="1400" dirty="0" smtClean="0"/>
              <a:t>‘ </a:t>
            </a:r>
            <a:r>
              <a:rPr lang="de-DE" sz="1400" dirty="0" err="1" smtClean="0"/>
              <a:t>stresses</a:t>
            </a:r>
            <a:r>
              <a:rPr lang="de-DE" sz="1400" dirty="0" smtClean="0"/>
              <a:t> in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wake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 </a:t>
            </a:r>
            <a:r>
              <a:rPr lang="de-DE" sz="1400" dirty="0" err="1" smtClean="0"/>
              <a:t>solitary</a:t>
            </a:r>
            <a:r>
              <a:rPr lang="de-DE" sz="1400" dirty="0" smtClean="0"/>
              <a:t> </a:t>
            </a:r>
            <a:r>
              <a:rPr lang="de-DE" sz="1400" dirty="0" err="1" smtClean="0"/>
              <a:t>cylinder</a:t>
            </a:r>
            <a:r>
              <a:rPr lang="de-DE" sz="1400" dirty="0" smtClean="0"/>
              <a:t> </a:t>
            </a:r>
            <a:r>
              <a:rPr lang="de-DE" sz="1400" dirty="0" err="1" smtClean="0"/>
              <a:t>attached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bed</a:t>
            </a:r>
            <a:endParaRPr lang="de-DE" sz="14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4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rafik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1" y="2882900"/>
            <a:ext cx="4635349" cy="3848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960" y="106998"/>
            <a:ext cx="8229600" cy="597429"/>
          </a:xfrm>
        </p:spPr>
        <p:txBody>
          <a:bodyPr/>
          <a:lstStyle/>
          <a:p>
            <a:r>
              <a:rPr lang="de-DE" sz="3000" i="1" dirty="0" err="1" smtClean="0"/>
              <a:t>Our</a:t>
            </a:r>
            <a:r>
              <a:rPr lang="de-DE" sz="3000" i="1" dirty="0" smtClean="0"/>
              <a:t> </a:t>
            </a:r>
            <a:r>
              <a:rPr lang="de-DE" sz="3000" i="1" dirty="0" err="1" smtClean="0"/>
              <a:t>contribution</a:t>
            </a:r>
            <a:r>
              <a:rPr lang="de-DE" sz="3000" i="1" dirty="0" smtClean="0"/>
              <a:t> at TU Vienna</a:t>
            </a:r>
            <a:endParaRPr lang="de-DE" sz="3000" i="1" dirty="0"/>
          </a:p>
        </p:txBody>
      </p:sp>
      <p:sp>
        <p:nvSpPr>
          <p:cNvPr id="7" name="Textfeld 6"/>
          <p:cNvSpPr txBox="1"/>
          <p:nvPr/>
        </p:nvSpPr>
        <p:spPr>
          <a:xfrm>
            <a:off x="200660" y="1135380"/>
            <a:ext cx="4396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Field </a:t>
            </a:r>
            <a:r>
              <a:rPr lang="de-DE" b="1" dirty="0" err="1" smtClean="0"/>
              <a:t>work</a:t>
            </a:r>
            <a:r>
              <a:rPr lang="de-DE" b="1" dirty="0" smtClean="0"/>
              <a:t> (Wilde Mulde </a:t>
            </a:r>
            <a:r>
              <a:rPr lang="de-DE" b="1" dirty="0" err="1" smtClean="0"/>
              <a:t>project</a:t>
            </a:r>
            <a:r>
              <a:rPr lang="de-DE" b="1" dirty="0" smtClean="0"/>
              <a:t>)</a:t>
            </a:r>
            <a:endParaRPr lang="de-DE" b="1" dirty="0"/>
          </a:p>
          <a:p>
            <a:endParaRPr lang="de-DE" b="1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ADV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flow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err="1" smtClean="0"/>
              <a:t>Turbulence</a:t>
            </a:r>
            <a:r>
              <a:rPr lang="de-DE" dirty="0" smtClean="0"/>
              <a:t> </a:t>
            </a:r>
            <a:r>
              <a:rPr lang="de-DE" dirty="0" err="1" smtClean="0"/>
              <a:t>structure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dirty="0" smtClean="0"/>
              <a:t>Wake </a:t>
            </a:r>
            <a:r>
              <a:rPr lang="de-DE" dirty="0" err="1" smtClean="0"/>
              <a:t>structure</a:t>
            </a:r>
            <a:endParaRPr lang="de-DE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5676901" y="6019800"/>
            <a:ext cx="2870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Depth-averaged</a:t>
            </a:r>
            <a:r>
              <a:rPr lang="de-DE" sz="1400" dirty="0" smtClean="0"/>
              <a:t> </a:t>
            </a:r>
            <a:r>
              <a:rPr lang="de-DE" sz="1400" dirty="0" err="1" smtClean="0"/>
              <a:t>velocities</a:t>
            </a:r>
            <a:r>
              <a:rPr lang="de-DE" sz="1400" dirty="0" smtClean="0"/>
              <a:t> </a:t>
            </a:r>
            <a:r>
              <a:rPr lang="de-DE" sz="1400" dirty="0" err="1" smtClean="0"/>
              <a:t>around</a:t>
            </a:r>
            <a:r>
              <a:rPr lang="de-DE" sz="1400" dirty="0" smtClean="0"/>
              <a:t> </a:t>
            </a:r>
            <a:r>
              <a:rPr lang="de-DE" sz="1400" dirty="0" err="1" smtClean="0"/>
              <a:t>installed</a:t>
            </a:r>
            <a:r>
              <a:rPr lang="de-DE" sz="1400" dirty="0" smtClean="0"/>
              <a:t> large </a:t>
            </a:r>
            <a:r>
              <a:rPr lang="de-DE" sz="1400" dirty="0" err="1" smtClean="0"/>
              <a:t>trees</a:t>
            </a:r>
            <a:r>
              <a:rPr lang="de-DE" sz="1400" dirty="0" smtClean="0"/>
              <a:t> in Mulde River (ADV </a:t>
            </a:r>
            <a:r>
              <a:rPr lang="de-DE" sz="1400" dirty="0" err="1" smtClean="0"/>
              <a:t>Vectrino</a:t>
            </a:r>
            <a:r>
              <a:rPr lang="de-DE" sz="1400" dirty="0" smtClean="0"/>
              <a:t>+) </a:t>
            </a:r>
            <a:endParaRPr lang="de-DE" sz="1400" dirty="0"/>
          </a:p>
        </p:txBody>
      </p:sp>
      <p:pic>
        <p:nvPicPr>
          <p:cNvPr id="44" name="Grafik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2" r="22437"/>
          <a:stretch/>
        </p:blipFill>
        <p:spPr>
          <a:xfrm>
            <a:off x="5702300" y="3808646"/>
            <a:ext cx="2844800" cy="2236554"/>
          </a:xfrm>
          <a:prstGeom prst="rect">
            <a:avLst/>
          </a:prstGeom>
        </p:spPr>
      </p:pic>
      <p:pic>
        <p:nvPicPr>
          <p:cNvPr id="45" name="Grafik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200" y="2842136"/>
            <a:ext cx="2349500" cy="1395016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5998497" y="2560485"/>
            <a:ext cx="2599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/>
              <a:t>Schnauder</a:t>
            </a:r>
            <a:r>
              <a:rPr lang="de-DE" sz="1400" dirty="0" smtClean="0"/>
              <a:t> &amp; </a:t>
            </a:r>
            <a:r>
              <a:rPr lang="de-DE" sz="1400" dirty="0" err="1" smtClean="0"/>
              <a:t>Moggridge</a:t>
            </a:r>
            <a:r>
              <a:rPr lang="de-DE" sz="1400" dirty="0" smtClean="0"/>
              <a:t> (2009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sp>
        <p:nvSpPr>
          <p:cNvPr id="48" name="Pfeil nach unten 47"/>
          <p:cNvSpPr/>
          <p:nvPr/>
        </p:nvSpPr>
        <p:spPr>
          <a:xfrm rot="16200000" flipV="1">
            <a:off x="5054600" y="4394200"/>
            <a:ext cx="825500" cy="68580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35" y="884806"/>
            <a:ext cx="2439366" cy="1300180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259" y="0"/>
            <a:ext cx="1231741" cy="4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590</Words>
  <Application>Microsoft Office PowerPoint</Application>
  <PresentationFormat>Bildschirmpräsentation (4:3)</PresentationFormat>
  <Paragraphs>122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Wingdings</vt:lpstr>
      <vt:lpstr>Office-Design</vt:lpstr>
      <vt:lpstr> EGU2020-10489 Large wood hydraulics - a fluvial process of growing interest</vt:lpstr>
      <vt:lpstr>Large wood? </vt:lpstr>
      <vt:lpstr>Why growing interest? – the benefits</vt:lpstr>
      <vt:lpstr>Why growing interest? – the costs</vt:lpstr>
      <vt:lpstr>What can we contribute to more wood in rivers?</vt:lpstr>
      <vt:lpstr>Our contribution at TU Vienna</vt:lpstr>
      <vt:lpstr>Our contribution at TU Vienna</vt:lpstr>
      <vt:lpstr>Our contribution at TU Vienna</vt:lpstr>
      <vt:lpstr>Our contribution at TU Vienna</vt:lpstr>
      <vt:lpstr>Our contribution at TU Vienna</vt:lpstr>
      <vt:lpstr>Our contribution at TU Vienna / DWA</vt:lpstr>
      <vt:lpstr>Until next EGU – live again!</vt:lpstr>
    </vt:vector>
  </TitlesOfParts>
  <Company>N/A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N/A N/A</dc:creator>
  <cp:lastModifiedBy>mach3</cp:lastModifiedBy>
  <cp:revision>244</cp:revision>
  <dcterms:created xsi:type="dcterms:W3CDTF">2014-01-01T19:57:48Z</dcterms:created>
  <dcterms:modified xsi:type="dcterms:W3CDTF">2020-04-29T11:48:09Z</dcterms:modified>
</cp:coreProperties>
</file>