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0" r:id="rId4"/>
    <p:sldId id="287" r:id="rId5"/>
    <p:sldId id="262" r:id="rId6"/>
    <p:sldId id="264" r:id="rId7"/>
    <p:sldId id="265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F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0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5043F-7209-D44F-924B-03A36A8077D8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EBFB8-51AB-6346-8AAB-86B4E3EA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01E7-795F-460A-9A96-E68373B24C1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board to draw out possibilities.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FCFA0-46D4-C44F-81D9-D807BEAE891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3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FCFA0-46D4-C44F-81D9-D807BEAE891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6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C277-84F1-C145-9F0C-7A7A3CF48975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8CA-8085-5542-85D1-97EC7D3B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1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C277-84F1-C145-9F0C-7A7A3CF48975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8CA-8085-5542-85D1-97EC7D3B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C277-84F1-C145-9F0C-7A7A3CF48975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8CA-8085-5542-85D1-97EC7D3B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C277-84F1-C145-9F0C-7A7A3CF48975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8CA-8085-5542-85D1-97EC7D3B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5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C277-84F1-C145-9F0C-7A7A3CF48975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8CA-8085-5542-85D1-97EC7D3B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C277-84F1-C145-9F0C-7A7A3CF48975}" type="datetimeFigureOut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8CA-8085-5542-85D1-97EC7D3B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7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C277-84F1-C145-9F0C-7A7A3CF48975}" type="datetimeFigureOut">
              <a:rPr lang="en-US" smtClean="0"/>
              <a:t>5/1/20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8CA-8085-5542-85D1-97EC7D3B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4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C277-84F1-C145-9F0C-7A7A3CF48975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8CA-8085-5542-85D1-97EC7D3B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C277-84F1-C145-9F0C-7A7A3CF48975}" type="datetimeFigureOut">
              <a:rPr lang="en-US" smtClean="0"/>
              <a:t>5/1/20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8CA-8085-5542-85D1-97EC7D3B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7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C277-84F1-C145-9F0C-7A7A3CF48975}" type="datetimeFigureOut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8CA-8085-5542-85D1-97EC7D3B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C277-84F1-C145-9F0C-7A7A3CF48975}" type="datetimeFigureOut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898CA-8085-5542-85D1-97EC7D3B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7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C277-84F1-C145-9F0C-7A7A3CF48975}" type="datetimeFigureOut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898CA-8085-5542-85D1-97EC7D3B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9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541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8607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Dynamics of Sediment Delivery to Mangroves in Southern Coastal Bangladesh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1C2E94-A5B7-F740-9F5E-17FC2B53D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095" y="6103521"/>
            <a:ext cx="719361" cy="719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8" y="6168471"/>
            <a:ext cx="3079657" cy="6166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579" y="3842935"/>
            <a:ext cx="7319818" cy="1752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R. Hale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A. Garnand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C. Wilson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E.J. Bomer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</a:p>
          <a:p>
            <a:r>
              <a:rPr lang="en-US" sz="2600" baseline="30000" dirty="0">
                <a:solidFill>
                  <a:schemeClr val="bg1"/>
                </a:solidFill>
              </a:rPr>
              <a:t>1</a:t>
            </a:r>
            <a:r>
              <a:rPr lang="en-US" sz="2600" dirty="0">
                <a:solidFill>
                  <a:schemeClr val="bg1"/>
                </a:solidFill>
              </a:rPr>
              <a:t>Old Dominion University, Norfolk, VA</a:t>
            </a:r>
          </a:p>
          <a:p>
            <a:r>
              <a:rPr lang="en-US" sz="2600" baseline="30000" dirty="0">
                <a:solidFill>
                  <a:schemeClr val="bg1"/>
                </a:solidFill>
              </a:rPr>
              <a:t>2</a:t>
            </a:r>
            <a:r>
              <a:rPr lang="en-US" sz="2600" dirty="0">
                <a:solidFill>
                  <a:schemeClr val="bg1"/>
                </a:solidFill>
              </a:rPr>
              <a:t>Louisiana State University, Baton Rouge, 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36A2B-D896-C341-9B28-9534AFBCB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672" y="6403782"/>
            <a:ext cx="1231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1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C75424F-7692-7747-B59E-29FBCF030E0B}"/>
              </a:ext>
            </a:extLst>
          </p:cNvPr>
          <p:cNvSpPr/>
          <p:nvPr/>
        </p:nvSpPr>
        <p:spPr>
          <a:xfrm>
            <a:off x="-1" y="176709"/>
            <a:ext cx="9144001" cy="7259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85800"/>
            <a:ext cx="91725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0" y="-21640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elevation model (DEM) for Southern Bangladesh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3178" y="4067117"/>
            <a:ext cx="4605659" cy="2614174"/>
            <a:chOff x="673178" y="4067117"/>
            <a:chExt cx="4605659" cy="2614174"/>
          </a:xfrm>
        </p:grpSpPr>
        <p:sp>
          <p:nvSpPr>
            <p:cNvPr id="9" name="Freeform 8"/>
            <p:cNvSpPr/>
            <p:nvPr/>
          </p:nvSpPr>
          <p:spPr>
            <a:xfrm>
              <a:off x="1682945" y="4067117"/>
              <a:ext cx="3483695" cy="1559528"/>
            </a:xfrm>
            <a:custGeom>
              <a:avLst/>
              <a:gdLst>
                <a:gd name="connsiteX0" fmla="*/ 3483695 w 3483695"/>
                <a:gd name="connsiteY0" fmla="*/ 807813 h 1559528"/>
                <a:gd name="connsiteX1" fmla="*/ 3371499 w 3483695"/>
                <a:gd name="connsiteY1" fmla="*/ 824643 h 1559528"/>
                <a:gd name="connsiteX2" fmla="*/ 3360280 w 3483695"/>
                <a:gd name="connsiteY2" fmla="*/ 740495 h 1559528"/>
                <a:gd name="connsiteX3" fmla="*/ 3360280 w 3483695"/>
                <a:gd name="connsiteY3" fmla="*/ 622689 h 1559528"/>
                <a:gd name="connsiteX4" fmla="*/ 3360280 w 3483695"/>
                <a:gd name="connsiteY4" fmla="*/ 622689 h 1559528"/>
                <a:gd name="connsiteX5" fmla="*/ 3242473 w 3483695"/>
                <a:gd name="connsiteY5" fmla="*/ 532932 h 1559528"/>
                <a:gd name="connsiteX6" fmla="*/ 3248083 w 3483695"/>
                <a:gd name="connsiteY6" fmla="*/ 460004 h 1559528"/>
                <a:gd name="connsiteX7" fmla="*/ 3242473 w 3483695"/>
                <a:gd name="connsiteY7" fmla="*/ 398296 h 1559528"/>
                <a:gd name="connsiteX8" fmla="*/ 3276132 w 3483695"/>
                <a:gd name="connsiteY8" fmla="*/ 387077 h 1559528"/>
                <a:gd name="connsiteX9" fmla="*/ 3231254 w 3483695"/>
                <a:gd name="connsiteY9" fmla="*/ 319759 h 1559528"/>
                <a:gd name="connsiteX10" fmla="*/ 3231254 w 3483695"/>
                <a:gd name="connsiteY10" fmla="*/ 286100 h 1559528"/>
                <a:gd name="connsiteX11" fmla="*/ 3186375 w 3483695"/>
                <a:gd name="connsiteY11" fmla="*/ 330979 h 1559528"/>
                <a:gd name="connsiteX12" fmla="*/ 3147107 w 3483695"/>
                <a:gd name="connsiteY12" fmla="*/ 291710 h 1559528"/>
                <a:gd name="connsiteX13" fmla="*/ 3113448 w 3483695"/>
                <a:gd name="connsiteY13" fmla="*/ 263661 h 1559528"/>
                <a:gd name="connsiteX14" fmla="*/ 3085399 w 3483695"/>
                <a:gd name="connsiteY14" fmla="*/ 258051 h 1559528"/>
                <a:gd name="connsiteX15" fmla="*/ 3006861 w 3483695"/>
                <a:gd name="connsiteY15" fmla="*/ 297320 h 1559528"/>
                <a:gd name="connsiteX16" fmla="*/ 2967592 w 3483695"/>
                <a:gd name="connsiteY16" fmla="*/ 325369 h 1559528"/>
                <a:gd name="connsiteX17" fmla="*/ 2933934 w 3483695"/>
                <a:gd name="connsiteY17" fmla="*/ 359028 h 1559528"/>
                <a:gd name="connsiteX18" fmla="*/ 2905884 w 3483695"/>
                <a:gd name="connsiteY18" fmla="*/ 409516 h 1559528"/>
                <a:gd name="connsiteX19" fmla="*/ 2861006 w 3483695"/>
                <a:gd name="connsiteY19" fmla="*/ 420736 h 1559528"/>
                <a:gd name="connsiteX20" fmla="*/ 2827347 w 3483695"/>
                <a:gd name="connsiteY20" fmla="*/ 314149 h 1559528"/>
                <a:gd name="connsiteX21" fmla="*/ 2743200 w 3483695"/>
                <a:gd name="connsiteY21" fmla="*/ 162684 h 1559528"/>
                <a:gd name="connsiteX22" fmla="*/ 2653443 w 3483695"/>
                <a:gd name="connsiteY22" fmla="*/ 173904 h 1559528"/>
                <a:gd name="connsiteX23" fmla="*/ 2602954 w 3483695"/>
                <a:gd name="connsiteY23" fmla="*/ 28049 h 1559528"/>
                <a:gd name="connsiteX24" fmla="*/ 2507588 w 3483695"/>
                <a:gd name="connsiteY24" fmla="*/ 44878 h 1559528"/>
                <a:gd name="connsiteX25" fmla="*/ 2445880 w 3483695"/>
                <a:gd name="connsiteY25" fmla="*/ 0 h 1559528"/>
                <a:gd name="connsiteX26" fmla="*/ 2445880 w 3483695"/>
                <a:gd name="connsiteY26" fmla="*/ 56098 h 1559528"/>
                <a:gd name="connsiteX27" fmla="*/ 2401001 w 3483695"/>
                <a:gd name="connsiteY27" fmla="*/ 56098 h 1559528"/>
                <a:gd name="connsiteX28" fmla="*/ 2389781 w 3483695"/>
                <a:gd name="connsiteY28" fmla="*/ 145855 h 1559528"/>
                <a:gd name="connsiteX29" fmla="*/ 2384172 w 3483695"/>
                <a:gd name="connsiteY29" fmla="*/ 179514 h 1559528"/>
                <a:gd name="connsiteX30" fmla="*/ 2401001 w 3483695"/>
                <a:gd name="connsiteY30" fmla="*/ 190733 h 1559528"/>
                <a:gd name="connsiteX31" fmla="*/ 2361732 w 3483695"/>
                <a:gd name="connsiteY31" fmla="*/ 213173 h 1559528"/>
                <a:gd name="connsiteX32" fmla="*/ 2395391 w 3483695"/>
                <a:gd name="connsiteY32" fmla="*/ 263661 h 1559528"/>
                <a:gd name="connsiteX33" fmla="*/ 2372952 w 3483695"/>
                <a:gd name="connsiteY33" fmla="*/ 274881 h 1559528"/>
                <a:gd name="connsiteX34" fmla="*/ 2277585 w 3483695"/>
                <a:gd name="connsiteY34" fmla="*/ 274881 h 1559528"/>
                <a:gd name="connsiteX35" fmla="*/ 2266365 w 3483695"/>
                <a:gd name="connsiteY35" fmla="*/ 134635 h 1559528"/>
                <a:gd name="connsiteX36" fmla="*/ 2215877 w 3483695"/>
                <a:gd name="connsiteY36" fmla="*/ 168294 h 1559528"/>
                <a:gd name="connsiteX37" fmla="*/ 2126120 w 3483695"/>
                <a:gd name="connsiteY37" fmla="*/ 134635 h 1559528"/>
                <a:gd name="connsiteX38" fmla="*/ 2109291 w 3483695"/>
                <a:gd name="connsiteY38" fmla="*/ 201953 h 1559528"/>
                <a:gd name="connsiteX39" fmla="*/ 2103681 w 3483695"/>
                <a:gd name="connsiteY39" fmla="*/ 224392 h 1559528"/>
                <a:gd name="connsiteX40" fmla="*/ 2120510 w 3483695"/>
                <a:gd name="connsiteY40" fmla="*/ 319759 h 1559528"/>
                <a:gd name="connsiteX41" fmla="*/ 2081242 w 3483695"/>
                <a:gd name="connsiteY41" fmla="*/ 308539 h 1559528"/>
                <a:gd name="connsiteX42" fmla="*/ 2081242 w 3483695"/>
                <a:gd name="connsiteY42" fmla="*/ 370247 h 1559528"/>
                <a:gd name="connsiteX43" fmla="*/ 2030753 w 3483695"/>
                <a:gd name="connsiteY43" fmla="*/ 375857 h 1559528"/>
                <a:gd name="connsiteX44" fmla="*/ 2013924 w 3483695"/>
                <a:gd name="connsiteY44" fmla="*/ 392687 h 1559528"/>
                <a:gd name="connsiteX45" fmla="*/ 2013924 w 3483695"/>
                <a:gd name="connsiteY45" fmla="*/ 431955 h 1559528"/>
                <a:gd name="connsiteX46" fmla="*/ 2019534 w 3483695"/>
                <a:gd name="connsiteY46" fmla="*/ 448785 h 1559528"/>
                <a:gd name="connsiteX47" fmla="*/ 2019534 w 3483695"/>
                <a:gd name="connsiteY47" fmla="*/ 482444 h 1559528"/>
                <a:gd name="connsiteX48" fmla="*/ 2041973 w 3483695"/>
                <a:gd name="connsiteY48" fmla="*/ 476834 h 1559528"/>
                <a:gd name="connsiteX49" fmla="*/ 2081242 w 3483695"/>
                <a:gd name="connsiteY49" fmla="*/ 532932 h 1559528"/>
                <a:gd name="connsiteX50" fmla="*/ 2013924 w 3483695"/>
                <a:gd name="connsiteY50" fmla="*/ 577811 h 1559528"/>
                <a:gd name="connsiteX51" fmla="*/ 1974655 w 3483695"/>
                <a:gd name="connsiteY51" fmla="*/ 577811 h 1559528"/>
                <a:gd name="connsiteX52" fmla="*/ 2030753 w 3483695"/>
                <a:gd name="connsiteY52" fmla="*/ 611470 h 1559528"/>
                <a:gd name="connsiteX53" fmla="*/ 2002704 w 3483695"/>
                <a:gd name="connsiteY53" fmla="*/ 650738 h 1559528"/>
                <a:gd name="connsiteX54" fmla="*/ 2075632 w 3483695"/>
                <a:gd name="connsiteY54" fmla="*/ 678787 h 1559528"/>
                <a:gd name="connsiteX55" fmla="*/ 2041973 w 3483695"/>
                <a:gd name="connsiteY55" fmla="*/ 695617 h 1559528"/>
                <a:gd name="connsiteX56" fmla="*/ 2086851 w 3483695"/>
                <a:gd name="connsiteY56" fmla="*/ 718056 h 1559528"/>
                <a:gd name="connsiteX57" fmla="*/ 2070022 w 3483695"/>
                <a:gd name="connsiteY57" fmla="*/ 785374 h 1559528"/>
                <a:gd name="connsiteX58" fmla="*/ 2070022 w 3483695"/>
                <a:gd name="connsiteY58" fmla="*/ 785374 h 1559528"/>
                <a:gd name="connsiteX59" fmla="*/ 2041973 w 3483695"/>
                <a:gd name="connsiteY59" fmla="*/ 824643 h 1559528"/>
                <a:gd name="connsiteX60" fmla="*/ 2041973 w 3483695"/>
                <a:gd name="connsiteY60" fmla="*/ 824643 h 1559528"/>
                <a:gd name="connsiteX61" fmla="*/ 1997094 w 3483695"/>
                <a:gd name="connsiteY61" fmla="*/ 858301 h 1559528"/>
                <a:gd name="connsiteX62" fmla="*/ 1997094 w 3483695"/>
                <a:gd name="connsiteY62" fmla="*/ 858301 h 1559528"/>
                <a:gd name="connsiteX63" fmla="*/ 1952216 w 3483695"/>
                <a:gd name="connsiteY63" fmla="*/ 875131 h 1559528"/>
                <a:gd name="connsiteX64" fmla="*/ 1929776 w 3483695"/>
                <a:gd name="connsiteY64" fmla="*/ 824643 h 1559528"/>
                <a:gd name="connsiteX65" fmla="*/ 1806361 w 3483695"/>
                <a:gd name="connsiteY65" fmla="*/ 819033 h 1559528"/>
                <a:gd name="connsiteX66" fmla="*/ 1767092 w 3483695"/>
                <a:gd name="connsiteY66" fmla="*/ 819033 h 1559528"/>
                <a:gd name="connsiteX67" fmla="*/ 1767092 w 3483695"/>
                <a:gd name="connsiteY67" fmla="*/ 819033 h 1559528"/>
                <a:gd name="connsiteX68" fmla="*/ 1739043 w 3483695"/>
                <a:gd name="connsiteY68" fmla="*/ 751715 h 1559528"/>
                <a:gd name="connsiteX69" fmla="*/ 1739043 w 3483695"/>
                <a:gd name="connsiteY69" fmla="*/ 751715 h 1559528"/>
                <a:gd name="connsiteX70" fmla="*/ 1710994 w 3483695"/>
                <a:gd name="connsiteY70" fmla="*/ 718056 h 1559528"/>
                <a:gd name="connsiteX71" fmla="*/ 1677335 w 3483695"/>
                <a:gd name="connsiteY71" fmla="*/ 678787 h 1559528"/>
                <a:gd name="connsiteX72" fmla="*/ 1649286 w 3483695"/>
                <a:gd name="connsiteY72" fmla="*/ 661958 h 1559528"/>
                <a:gd name="connsiteX73" fmla="*/ 1649286 w 3483695"/>
                <a:gd name="connsiteY73" fmla="*/ 661958 h 1559528"/>
                <a:gd name="connsiteX74" fmla="*/ 1615627 w 3483695"/>
                <a:gd name="connsiteY74" fmla="*/ 695617 h 1559528"/>
                <a:gd name="connsiteX75" fmla="*/ 1638066 w 3483695"/>
                <a:gd name="connsiteY75" fmla="*/ 718056 h 1559528"/>
                <a:gd name="connsiteX76" fmla="*/ 1638066 w 3483695"/>
                <a:gd name="connsiteY76" fmla="*/ 718056 h 1559528"/>
                <a:gd name="connsiteX77" fmla="*/ 1610017 w 3483695"/>
                <a:gd name="connsiteY77" fmla="*/ 774154 h 1559528"/>
                <a:gd name="connsiteX78" fmla="*/ 1610017 w 3483695"/>
                <a:gd name="connsiteY78" fmla="*/ 774154 h 1559528"/>
                <a:gd name="connsiteX79" fmla="*/ 1548309 w 3483695"/>
                <a:gd name="connsiteY79" fmla="*/ 779764 h 1559528"/>
                <a:gd name="connsiteX80" fmla="*/ 1514650 w 3483695"/>
                <a:gd name="connsiteY80" fmla="*/ 779764 h 1559528"/>
                <a:gd name="connsiteX81" fmla="*/ 1514650 w 3483695"/>
                <a:gd name="connsiteY81" fmla="*/ 779764 h 1559528"/>
                <a:gd name="connsiteX82" fmla="*/ 1548309 w 3483695"/>
                <a:gd name="connsiteY82" fmla="*/ 824643 h 1559528"/>
                <a:gd name="connsiteX83" fmla="*/ 1548309 w 3483695"/>
                <a:gd name="connsiteY83" fmla="*/ 824643 h 1559528"/>
                <a:gd name="connsiteX84" fmla="*/ 1458552 w 3483695"/>
                <a:gd name="connsiteY84" fmla="*/ 869521 h 1559528"/>
                <a:gd name="connsiteX85" fmla="*/ 1419283 w 3483695"/>
                <a:gd name="connsiteY85" fmla="*/ 897570 h 1559528"/>
                <a:gd name="connsiteX86" fmla="*/ 1385624 w 3483695"/>
                <a:gd name="connsiteY86" fmla="*/ 824643 h 1559528"/>
                <a:gd name="connsiteX87" fmla="*/ 1363185 w 3483695"/>
                <a:gd name="connsiteY87" fmla="*/ 835862 h 1559528"/>
                <a:gd name="connsiteX88" fmla="*/ 1329526 w 3483695"/>
                <a:gd name="connsiteY88" fmla="*/ 897570 h 1559528"/>
                <a:gd name="connsiteX89" fmla="*/ 1329526 w 3483695"/>
                <a:gd name="connsiteY89" fmla="*/ 897570 h 1559528"/>
                <a:gd name="connsiteX90" fmla="*/ 1267818 w 3483695"/>
                <a:gd name="connsiteY90" fmla="*/ 908790 h 1559528"/>
                <a:gd name="connsiteX91" fmla="*/ 1222940 w 3483695"/>
                <a:gd name="connsiteY91" fmla="*/ 903180 h 1559528"/>
                <a:gd name="connsiteX92" fmla="*/ 1228549 w 3483695"/>
                <a:gd name="connsiteY92" fmla="*/ 875131 h 1559528"/>
                <a:gd name="connsiteX93" fmla="*/ 1166842 w 3483695"/>
                <a:gd name="connsiteY93" fmla="*/ 819033 h 1559528"/>
                <a:gd name="connsiteX94" fmla="*/ 1166842 w 3483695"/>
                <a:gd name="connsiteY94" fmla="*/ 819033 h 1559528"/>
                <a:gd name="connsiteX95" fmla="*/ 1105134 w 3483695"/>
                <a:gd name="connsiteY95" fmla="*/ 875131 h 1559528"/>
                <a:gd name="connsiteX96" fmla="*/ 1071475 w 3483695"/>
                <a:gd name="connsiteY96" fmla="*/ 858301 h 1559528"/>
                <a:gd name="connsiteX97" fmla="*/ 942449 w 3483695"/>
                <a:gd name="connsiteY97" fmla="*/ 891960 h 1559528"/>
                <a:gd name="connsiteX98" fmla="*/ 891961 w 3483695"/>
                <a:gd name="connsiteY98" fmla="*/ 914400 h 1559528"/>
                <a:gd name="connsiteX99" fmla="*/ 880741 w 3483695"/>
                <a:gd name="connsiteY99" fmla="*/ 959278 h 1559528"/>
                <a:gd name="connsiteX100" fmla="*/ 835862 w 3483695"/>
                <a:gd name="connsiteY100" fmla="*/ 970498 h 1559528"/>
                <a:gd name="connsiteX101" fmla="*/ 790984 w 3483695"/>
                <a:gd name="connsiteY101" fmla="*/ 948058 h 1559528"/>
                <a:gd name="connsiteX102" fmla="*/ 746105 w 3483695"/>
                <a:gd name="connsiteY102" fmla="*/ 959278 h 1559528"/>
                <a:gd name="connsiteX103" fmla="*/ 830253 w 3483695"/>
                <a:gd name="connsiteY103" fmla="*/ 1099523 h 1559528"/>
                <a:gd name="connsiteX104" fmla="*/ 830253 w 3483695"/>
                <a:gd name="connsiteY104" fmla="*/ 1144402 h 1559528"/>
                <a:gd name="connsiteX105" fmla="*/ 768545 w 3483695"/>
                <a:gd name="connsiteY105" fmla="*/ 1183671 h 1559528"/>
                <a:gd name="connsiteX106" fmla="*/ 729276 w 3483695"/>
                <a:gd name="connsiteY106" fmla="*/ 1178061 h 1559528"/>
                <a:gd name="connsiteX107" fmla="*/ 656348 w 3483695"/>
                <a:gd name="connsiteY107" fmla="*/ 1138792 h 1559528"/>
                <a:gd name="connsiteX108" fmla="*/ 639519 w 3483695"/>
                <a:gd name="connsiteY108" fmla="*/ 1116353 h 1559528"/>
                <a:gd name="connsiteX109" fmla="*/ 600250 w 3483695"/>
                <a:gd name="connsiteY109" fmla="*/ 1082694 h 1559528"/>
                <a:gd name="connsiteX110" fmla="*/ 566591 w 3483695"/>
                <a:gd name="connsiteY110" fmla="*/ 1065865 h 1559528"/>
                <a:gd name="connsiteX111" fmla="*/ 488054 w 3483695"/>
                <a:gd name="connsiteY111" fmla="*/ 1082694 h 1559528"/>
                <a:gd name="connsiteX112" fmla="*/ 398297 w 3483695"/>
                <a:gd name="connsiteY112" fmla="*/ 1166841 h 1559528"/>
                <a:gd name="connsiteX113" fmla="*/ 336589 w 3483695"/>
                <a:gd name="connsiteY113" fmla="*/ 1267818 h 1559528"/>
                <a:gd name="connsiteX114" fmla="*/ 314149 w 3483695"/>
                <a:gd name="connsiteY114" fmla="*/ 1363185 h 1559528"/>
                <a:gd name="connsiteX115" fmla="*/ 258051 w 3483695"/>
                <a:gd name="connsiteY115" fmla="*/ 1419283 h 1559528"/>
                <a:gd name="connsiteX116" fmla="*/ 179514 w 3483695"/>
                <a:gd name="connsiteY116" fmla="*/ 1413673 h 1559528"/>
                <a:gd name="connsiteX117" fmla="*/ 134635 w 3483695"/>
                <a:gd name="connsiteY117" fmla="*/ 1380014 h 1559528"/>
                <a:gd name="connsiteX118" fmla="*/ 95367 w 3483695"/>
                <a:gd name="connsiteY118" fmla="*/ 1363185 h 1559528"/>
                <a:gd name="connsiteX119" fmla="*/ 5610 w 3483695"/>
                <a:gd name="connsiteY119" fmla="*/ 1452942 h 1559528"/>
                <a:gd name="connsiteX120" fmla="*/ 0 w 3483695"/>
                <a:gd name="connsiteY120" fmla="*/ 1559528 h 155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3483695" h="1559528">
                  <a:moveTo>
                    <a:pt x="3483695" y="807813"/>
                  </a:moveTo>
                  <a:lnTo>
                    <a:pt x="3371499" y="824643"/>
                  </a:lnTo>
                  <a:lnTo>
                    <a:pt x="3360280" y="740495"/>
                  </a:lnTo>
                  <a:lnTo>
                    <a:pt x="3360280" y="622689"/>
                  </a:lnTo>
                  <a:lnTo>
                    <a:pt x="3360280" y="622689"/>
                  </a:lnTo>
                  <a:lnTo>
                    <a:pt x="3242473" y="532932"/>
                  </a:lnTo>
                  <a:lnTo>
                    <a:pt x="3248083" y="460004"/>
                  </a:lnTo>
                  <a:lnTo>
                    <a:pt x="3242473" y="398296"/>
                  </a:lnTo>
                  <a:lnTo>
                    <a:pt x="3276132" y="387077"/>
                  </a:lnTo>
                  <a:lnTo>
                    <a:pt x="3231254" y="319759"/>
                  </a:lnTo>
                  <a:lnTo>
                    <a:pt x="3231254" y="286100"/>
                  </a:lnTo>
                  <a:lnTo>
                    <a:pt x="3186375" y="330979"/>
                  </a:lnTo>
                  <a:lnTo>
                    <a:pt x="3147107" y="291710"/>
                  </a:lnTo>
                  <a:lnTo>
                    <a:pt x="3113448" y="263661"/>
                  </a:lnTo>
                  <a:lnTo>
                    <a:pt x="3085399" y="258051"/>
                  </a:lnTo>
                  <a:lnTo>
                    <a:pt x="3006861" y="297320"/>
                  </a:lnTo>
                  <a:lnTo>
                    <a:pt x="2967592" y="325369"/>
                  </a:lnTo>
                  <a:lnTo>
                    <a:pt x="2933934" y="359028"/>
                  </a:lnTo>
                  <a:lnTo>
                    <a:pt x="2905884" y="409516"/>
                  </a:lnTo>
                  <a:lnTo>
                    <a:pt x="2861006" y="420736"/>
                  </a:lnTo>
                  <a:lnTo>
                    <a:pt x="2827347" y="314149"/>
                  </a:lnTo>
                  <a:lnTo>
                    <a:pt x="2743200" y="162684"/>
                  </a:lnTo>
                  <a:lnTo>
                    <a:pt x="2653443" y="173904"/>
                  </a:lnTo>
                  <a:lnTo>
                    <a:pt x="2602954" y="28049"/>
                  </a:lnTo>
                  <a:lnTo>
                    <a:pt x="2507588" y="44878"/>
                  </a:lnTo>
                  <a:lnTo>
                    <a:pt x="2445880" y="0"/>
                  </a:lnTo>
                  <a:lnTo>
                    <a:pt x="2445880" y="56098"/>
                  </a:lnTo>
                  <a:lnTo>
                    <a:pt x="2401001" y="56098"/>
                  </a:lnTo>
                  <a:lnTo>
                    <a:pt x="2389781" y="145855"/>
                  </a:lnTo>
                  <a:lnTo>
                    <a:pt x="2384172" y="179514"/>
                  </a:lnTo>
                  <a:lnTo>
                    <a:pt x="2401001" y="190733"/>
                  </a:lnTo>
                  <a:lnTo>
                    <a:pt x="2361732" y="213173"/>
                  </a:lnTo>
                  <a:lnTo>
                    <a:pt x="2395391" y="263661"/>
                  </a:lnTo>
                  <a:lnTo>
                    <a:pt x="2372952" y="274881"/>
                  </a:lnTo>
                  <a:lnTo>
                    <a:pt x="2277585" y="274881"/>
                  </a:lnTo>
                  <a:lnTo>
                    <a:pt x="2266365" y="134635"/>
                  </a:lnTo>
                  <a:lnTo>
                    <a:pt x="2215877" y="168294"/>
                  </a:lnTo>
                  <a:lnTo>
                    <a:pt x="2126120" y="134635"/>
                  </a:lnTo>
                  <a:lnTo>
                    <a:pt x="2109291" y="201953"/>
                  </a:lnTo>
                  <a:lnTo>
                    <a:pt x="2103681" y="224392"/>
                  </a:lnTo>
                  <a:lnTo>
                    <a:pt x="2120510" y="319759"/>
                  </a:lnTo>
                  <a:lnTo>
                    <a:pt x="2081242" y="308539"/>
                  </a:lnTo>
                  <a:lnTo>
                    <a:pt x="2081242" y="370247"/>
                  </a:lnTo>
                  <a:lnTo>
                    <a:pt x="2030753" y="375857"/>
                  </a:lnTo>
                  <a:lnTo>
                    <a:pt x="2013924" y="392687"/>
                  </a:lnTo>
                  <a:lnTo>
                    <a:pt x="2013924" y="431955"/>
                  </a:lnTo>
                  <a:lnTo>
                    <a:pt x="2019534" y="448785"/>
                  </a:lnTo>
                  <a:lnTo>
                    <a:pt x="2019534" y="482444"/>
                  </a:lnTo>
                  <a:lnTo>
                    <a:pt x="2041973" y="476834"/>
                  </a:lnTo>
                  <a:lnTo>
                    <a:pt x="2081242" y="532932"/>
                  </a:lnTo>
                  <a:lnTo>
                    <a:pt x="2013924" y="577811"/>
                  </a:lnTo>
                  <a:lnTo>
                    <a:pt x="1974655" y="577811"/>
                  </a:lnTo>
                  <a:lnTo>
                    <a:pt x="2030753" y="611470"/>
                  </a:lnTo>
                  <a:lnTo>
                    <a:pt x="2002704" y="650738"/>
                  </a:lnTo>
                  <a:lnTo>
                    <a:pt x="2075632" y="678787"/>
                  </a:lnTo>
                  <a:lnTo>
                    <a:pt x="2041973" y="695617"/>
                  </a:lnTo>
                  <a:lnTo>
                    <a:pt x="2086851" y="718056"/>
                  </a:lnTo>
                  <a:lnTo>
                    <a:pt x="2070022" y="785374"/>
                  </a:lnTo>
                  <a:lnTo>
                    <a:pt x="2070022" y="785374"/>
                  </a:lnTo>
                  <a:lnTo>
                    <a:pt x="2041973" y="824643"/>
                  </a:lnTo>
                  <a:lnTo>
                    <a:pt x="2041973" y="824643"/>
                  </a:lnTo>
                  <a:lnTo>
                    <a:pt x="1997094" y="858301"/>
                  </a:lnTo>
                  <a:lnTo>
                    <a:pt x="1997094" y="858301"/>
                  </a:lnTo>
                  <a:lnTo>
                    <a:pt x="1952216" y="875131"/>
                  </a:lnTo>
                  <a:lnTo>
                    <a:pt x="1929776" y="824643"/>
                  </a:lnTo>
                  <a:lnTo>
                    <a:pt x="1806361" y="819033"/>
                  </a:lnTo>
                  <a:lnTo>
                    <a:pt x="1767092" y="819033"/>
                  </a:lnTo>
                  <a:lnTo>
                    <a:pt x="1767092" y="819033"/>
                  </a:lnTo>
                  <a:lnTo>
                    <a:pt x="1739043" y="751715"/>
                  </a:lnTo>
                  <a:lnTo>
                    <a:pt x="1739043" y="751715"/>
                  </a:lnTo>
                  <a:lnTo>
                    <a:pt x="1710994" y="718056"/>
                  </a:lnTo>
                  <a:lnTo>
                    <a:pt x="1677335" y="678787"/>
                  </a:lnTo>
                  <a:lnTo>
                    <a:pt x="1649286" y="661958"/>
                  </a:lnTo>
                  <a:lnTo>
                    <a:pt x="1649286" y="661958"/>
                  </a:lnTo>
                  <a:lnTo>
                    <a:pt x="1615627" y="695617"/>
                  </a:lnTo>
                  <a:lnTo>
                    <a:pt x="1638066" y="718056"/>
                  </a:lnTo>
                  <a:lnTo>
                    <a:pt x="1638066" y="718056"/>
                  </a:lnTo>
                  <a:lnTo>
                    <a:pt x="1610017" y="774154"/>
                  </a:lnTo>
                  <a:lnTo>
                    <a:pt x="1610017" y="774154"/>
                  </a:lnTo>
                  <a:lnTo>
                    <a:pt x="1548309" y="779764"/>
                  </a:lnTo>
                  <a:lnTo>
                    <a:pt x="1514650" y="779764"/>
                  </a:lnTo>
                  <a:lnTo>
                    <a:pt x="1514650" y="779764"/>
                  </a:lnTo>
                  <a:lnTo>
                    <a:pt x="1548309" y="824643"/>
                  </a:lnTo>
                  <a:lnTo>
                    <a:pt x="1548309" y="824643"/>
                  </a:lnTo>
                  <a:lnTo>
                    <a:pt x="1458552" y="869521"/>
                  </a:lnTo>
                  <a:lnTo>
                    <a:pt x="1419283" y="897570"/>
                  </a:lnTo>
                  <a:lnTo>
                    <a:pt x="1385624" y="824643"/>
                  </a:lnTo>
                  <a:lnTo>
                    <a:pt x="1363185" y="835862"/>
                  </a:lnTo>
                  <a:lnTo>
                    <a:pt x="1329526" y="897570"/>
                  </a:lnTo>
                  <a:lnTo>
                    <a:pt x="1329526" y="897570"/>
                  </a:lnTo>
                  <a:lnTo>
                    <a:pt x="1267818" y="908790"/>
                  </a:lnTo>
                  <a:lnTo>
                    <a:pt x="1222940" y="903180"/>
                  </a:lnTo>
                  <a:lnTo>
                    <a:pt x="1228549" y="875131"/>
                  </a:lnTo>
                  <a:lnTo>
                    <a:pt x="1166842" y="819033"/>
                  </a:lnTo>
                  <a:lnTo>
                    <a:pt x="1166842" y="819033"/>
                  </a:lnTo>
                  <a:lnTo>
                    <a:pt x="1105134" y="875131"/>
                  </a:lnTo>
                  <a:lnTo>
                    <a:pt x="1071475" y="858301"/>
                  </a:lnTo>
                  <a:lnTo>
                    <a:pt x="942449" y="891960"/>
                  </a:lnTo>
                  <a:lnTo>
                    <a:pt x="891961" y="914400"/>
                  </a:lnTo>
                  <a:lnTo>
                    <a:pt x="880741" y="959278"/>
                  </a:lnTo>
                  <a:lnTo>
                    <a:pt x="835862" y="970498"/>
                  </a:lnTo>
                  <a:lnTo>
                    <a:pt x="790984" y="948058"/>
                  </a:lnTo>
                  <a:lnTo>
                    <a:pt x="746105" y="959278"/>
                  </a:lnTo>
                  <a:lnTo>
                    <a:pt x="830253" y="1099523"/>
                  </a:lnTo>
                  <a:lnTo>
                    <a:pt x="830253" y="1144402"/>
                  </a:lnTo>
                  <a:lnTo>
                    <a:pt x="768545" y="1183671"/>
                  </a:lnTo>
                  <a:lnTo>
                    <a:pt x="729276" y="1178061"/>
                  </a:lnTo>
                  <a:lnTo>
                    <a:pt x="656348" y="1138792"/>
                  </a:lnTo>
                  <a:lnTo>
                    <a:pt x="639519" y="1116353"/>
                  </a:lnTo>
                  <a:lnTo>
                    <a:pt x="600250" y="1082694"/>
                  </a:lnTo>
                  <a:lnTo>
                    <a:pt x="566591" y="1065865"/>
                  </a:lnTo>
                  <a:lnTo>
                    <a:pt x="488054" y="1082694"/>
                  </a:lnTo>
                  <a:lnTo>
                    <a:pt x="398297" y="1166841"/>
                  </a:lnTo>
                  <a:lnTo>
                    <a:pt x="336589" y="1267818"/>
                  </a:lnTo>
                  <a:lnTo>
                    <a:pt x="314149" y="1363185"/>
                  </a:lnTo>
                  <a:lnTo>
                    <a:pt x="258051" y="1419283"/>
                  </a:lnTo>
                  <a:lnTo>
                    <a:pt x="179514" y="1413673"/>
                  </a:lnTo>
                  <a:cubicBezTo>
                    <a:pt x="138825" y="1378797"/>
                    <a:pt x="157485" y="1380014"/>
                    <a:pt x="134635" y="1380014"/>
                  </a:cubicBezTo>
                  <a:lnTo>
                    <a:pt x="95367" y="1363185"/>
                  </a:lnTo>
                  <a:lnTo>
                    <a:pt x="5610" y="1452942"/>
                  </a:lnTo>
                  <a:lnTo>
                    <a:pt x="0" y="1559528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73178" y="5581767"/>
              <a:ext cx="908790" cy="1099524"/>
            </a:xfrm>
            <a:custGeom>
              <a:avLst/>
              <a:gdLst>
                <a:gd name="connsiteX0" fmla="*/ 908790 w 908790"/>
                <a:gd name="connsiteY0" fmla="*/ 0 h 1099524"/>
                <a:gd name="connsiteX1" fmla="*/ 852692 w 908790"/>
                <a:gd name="connsiteY1" fmla="*/ 5610 h 1099524"/>
                <a:gd name="connsiteX2" fmla="*/ 841472 w 908790"/>
                <a:gd name="connsiteY2" fmla="*/ 84147 h 1099524"/>
                <a:gd name="connsiteX3" fmla="*/ 779764 w 908790"/>
                <a:gd name="connsiteY3" fmla="*/ 117806 h 1099524"/>
                <a:gd name="connsiteX4" fmla="*/ 712447 w 908790"/>
                <a:gd name="connsiteY4" fmla="*/ 134635 h 1099524"/>
                <a:gd name="connsiteX5" fmla="*/ 678788 w 908790"/>
                <a:gd name="connsiteY5" fmla="*/ 196343 h 1099524"/>
                <a:gd name="connsiteX6" fmla="*/ 633909 w 908790"/>
                <a:gd name="connsiteY6" fmla="*/ 213173 h 1099524"/>
                <a:gd name="connsiteX7" fmla="*/ 549762 w 908790"/>
                <a:gd name="connsiteY7" fmla="*/ 241222 h 1099524"/>
                <a:gd name="connsiteX8" fmla="*/ 504883 w 908790"/>
                <a:gd name="connsiteY8" fmla="*/ 263661 h 1099524"/>
                <a:gd name="connsiteX9" fmla="*/ 476834 w 908790"/>
                <a:gd name="connsiteY9" fmla="*/ 269271 h 1099524"/>
                <a:gd name="connsiteX10" fmla="*/ 465615 w 908790"/>
                <a:gd name="connsiteY10" fmla="*/ 297320 h 1099524"/>
                <a:gd name="connsiteX11" fmla="*/ 392687 w 908790"/>
                <a:gd name="connsiteY11" fmla="*/ 336589 h 1099524"/>
                <a:gd name="connsiteX12" fmla="*/ 302930 w 908790"/>
                <a:gd name="connsiteY12" fmla="*/ 342199 h 1099524"/>
                <a:gd name="connsiteX13" fmla="*/ 258051 w 908790"/>
                <a:gd name="connsiteY13" fmla="*/ 359028 h 1099524"/>
                <a:gd name="connsiteX14" fmla="*/ 213173 w 908790"/>
                <a:gd name="connsiteY14" fmla="*/ 409516 h 1099524"/>
                <a:gd name="connsiteX15" fmla="*/ 190734 w 908790"/>
                <a:gd name="connsiteY15" fmla="*/ 465615 h 1099524"/>
                <a:gd name="connsiteX16" fmla="*/ 157075 w 908790"/>
                <a:gd name="connsiteY16" fmla="*/ 521713 h 1099524"/>
                <a:gd name="connsiteX17" fmla="*/ 67318 w 908790"/>
                <a:gd name="connsiteY17" fmla="*/ 572201 h 1099524"/>
                <a:gd name="connsiteX18" fmla="*/ 33659 w 908790"/>
                <a:gd name="connsiteY18" fmla="*/ 605860 h 1099524"/>
                <a:gd name="connsiteX19" fmla="*/ 0 w 908790"/>
                <a:gd name="connsiteY19" fmla="*/ 661958 h 1099524"/>
                <a:gd name="connsiteX20" fmla="*/ 39269 w 908790"/>
                <a:gd name="connsiteY20" fmla="*/ 690007 h 1099524"/>
                <a:gd name="connsiteX21" fmla="*/ 44878 w 908790"/>
                <a:gd name="connsiteY21" fmla="*/ 768545 h 1099524"/>
                <a:gd name="connsiteX22" fmla="*/ 112196 w 908790"/>
                <a:gd name="connsiteY22" fmla="*/ 824643 h 1099524"/>
                <a:gd name="connsiteX23" fmla="*/ 112196 w 908790"/>
                <a:gd name="connsiteY23" fmla="*/ 931229 h 1099524"/>
                <a:gd name="connsiteX24" fmla="*/ 100977 w 908790"/>
                <a:gd name="connsiteY24" fmla="*/ 1026596 h 1099524"/>
                <a:gd name="connsiteX25" fmla="*/ 100977 w 908790"/>
                <a:gd name="connsiteY25" fmla="*/ 1099524 h 109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8790" h="1099524">
                  <a:moveTo>
                    <a:pt x="908790" y="0"/>
                  </a:moveTo>
                  <a:lnTo>
                    <a:pt x="852692" y="5610"/>
                  </a:lnTo>
                  <a:lnTo>
                    <a:pt x="841472" y="84147"/>
                  </a:lnTo>
                  <a:lnTo>
                    <a:pt x="779764" y="117806"/>
                  </a:lnTo>
                  <a:lnTo>
                    <a:pt x="712447" y="134635"/>
                  </a:lnTo>
                  <a:lnTo>
                    <a:pt x="678788" y="196343"/>
                  </a:lnTo>
                  <a:lnTo>
                    <a:pt x="633909" y="213173"/>
                  </a:lnTo>
                  <a:lnTo>
                    <a:pt x="549762" y="241222"/>
                  </a:lnTo>
                  <a:cubicBezTo>
                    <a:pt x="534802" y="248702"/>
                    <a:pt x="520494" y="257657"/>
                    <a:pt x="504883" y="263661"/>
                  </a:cubicBezTo>
                  <a:cubicBezTo>
                    <a:pt x="495984" y="267084"/>
                    <a:pt x="476834" y="269271"/>
                    <a:pt x="476834" y="269271"/>
                  </a:cubicBezTo>
                  <a:lnTo>
                    <a:pt x="465615" y="297320"/>
                  </a:lnTo>
                  <a:lnTo>
                    <a:pt x="392687" y="336589"/>
                  </a:lnTo>
                  <a:lnTo>
                    <a:pt x="302930" y="342199"/>
                  </a:lnTo>
                  <a:lnTo>
                    <a:pt x="258051" y="359028"/>
                  </a:lnTo>
                  <a:lnTo>
                    <a:pt x="213173" y="409516"/>
                  </a:lnTo>
                  <a:lnTo>
                    <a:pt x="190734" y="465615"/>
                  </a:lnTo>
                  <a:lnTo>
                    <a:pt x="157075" y="521713"/>
                  </a:lnTo>
                  <a:lnTo>
                    <a:pt x="67318" y="572201"/>
                  </a:lnTo>
                  <a:lnTo>
                    <a:pt x="33659" y="605860"/>
                  </a:lnTo>
                  <a:lnTo>
                    <a:pt x="0" y="661958"/>
                  </a:lnTo>
                  <a:lnTo>
                    <a:pt x="39269" y="690007"/>
                  </a:lnTo>
                  <a:lnTo>
                    <a:pt x="44878" y="768545"/>
                  </a:lnTo>
                  <a:lnTo>
                    <a:pt x="112196" y="824643"/>
                  </a:lnTo>
                  <a:lnTo>
                    <a:pt x="112196" y="931229"/>
                  </a:lnTo>
                  <a:lnTo>
                    <a:pt x="100977" y="1026596"/>
                  </a:lnTo>
                  <a:lnTo>
                    <a:pt x="100977" y="1099524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155421" y="4869320"/>
              <a:ext cx="123416" cy="920010"/>
            </a:xfrm>
            <a:custGeom>
              <a:avLst/>
              <a:gdLst>
                <a:gd name="connsiteX0" fmla="*/ 106586 w 123416"/>
                <a:gd name="connsiteY0" fmla="*/ 920010 h 920010"/>
                <a:gd name="connsiteX1" fmla="*/ 95367 w 123416"/>
                <a:gd name="connsiteY1" fmla="*/ 847082 h 920010"/>
                <a:gd name="connsiteX2" fmla="*/ 84147 w 123416"/>
                <a:gd name="connsiteY2" fmla="*/ 751716 h 920010"/>
                <a:gd name="connsiteX3" fmla="*/ 50488 w 123416"/>
                <a:gd name="connsiteY3" fmla="*/ 661959 h 920010"/>
                <a:gd name="connsiteX4" fmla="*/ 50488 w 123416"/>
                <a:gd name="connsiteY4" fmla="*/ 549762 h 920010"/>
                <a:gd name="connsiteX5" fmla="*/ 50488 w 123416"/>
                <a:gd name="connsiteY5" fmla="*/ 482444 h 920010"/>
                <a:gd name="connsiteX6" fmla="*/ 50488 w 123416"/>
                <a:gd name="connsiteY6" fmla="*/ 409517 h 920010"/>
                <a:gd name="connsiteX7" fmla="*/ 84147 w 123416"/>
                <a:gd name="connsiteY7" fmla="*/ 364638 h 920010"/>
                <a:gd name="connsiteX8" fmla="*/ 123416 w 123416"/>
                <a:gd name="connsiteY8" fmla="*/ 319760 h 920010"/>
                <a:gd name="connsiteX9" fmla="*/ 123416 w 123416"/>
                <a:gd name="connsiteY9" fmla="*/ 230003 h 920010"/>
                <a:gd name="connsiteX10" fmla="*/ 123416 w 123416"/>
                <a:gd name="connsiteY10" fmla="*/ 151465 h 920010"/>
                <a:gd name="connsiteX11" fmla="*/ 117806 w 123416"/>
                <a:gd name="connsiteY11" fmla="*/ 89757 h 920010"/>
                <a:gd name="connsiteX12" fmla="*/ 95367 w 123416"/>
                <a:gd name="connsiteY12" fmla="*/ 56098 h 920010"/>
                <a:gd name="connsiteX13" fmla="*/ 95367 w 123416"/>
                <a:gd name="connsiteY13" fmla="*/ 56098 h 920010"/>
                <a:gd name="connsiteX14" fmla="*/ 0 w 123416"/>
                <a:gd name="connsiteY14" fmla="*/ 0 h 920010"/>
                <a:gd name="connsiteX15" fmla="*/ 0 w 123416"/>
                <a:gd name="connsiteY15" fmla="*/ 0 h 92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416" h="920010">
                  <a:moveTo>
                    <a:pt x="106586" y="920010"/>
                  </a:moveTo>
                  <a:lnTo>
                    <a:pt x="95367" y="847082"/>
                  </a:lnTo>
                  <a:lnTo>
                    <a:pt x="84147" y="751716"/>
                  </a:lnTo>
                  <a:lnTo>
                    <a:pt x="50488" y="661959"/>
                  </a:lnTo>
                  <a:lnTo>
                    <a:pt x="50488" y="549762"/>
                  </a:lnTo>
                  <a:lnTo>
                    <a:pt x="50488" y="482444"/>
                  </a:lnTo>
                  <a:lnTo>
                    <a:pt x="50488" y="409517"/>
                  </a:lnTo>
                  <a:lnTo>
                    <a:pt x="84147" y="364638"/>
                  </a:lnTo>
                  <a:lnTo>
                    <a:pt x="123416" y="319760"/>
                  </a:lnTo>
                  <a:lnTo>
                    <a:pt x="123416" y="230003"/>
                  </a:lnTo>
                  <a:lnTo>
                    <a:pt x="123416" y="151465"/>
                  </a:lnTo>
                  <a:lnTo>
                    <a:pt x="117806" y="89757"/>
                  </a:lnTo>
                  <a:lnTo>
                    <a:pt x="95367" y="56098"/>
                  </a:lnTo>
                  <a:lnTo>
                    <a:pt x="95367" y="560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>
              <a:stCxn id="10" idx="0"/>
              <a:endCxn id="9" idx="120"/>
            </p:cNvCxnSpPr>
            <p:nvPr/>
          </p:nvCxnSpPr>
          <p:spPr>
            <a:xfrm>
              <a:off x="1581968" y="5581767"/>
              <a:ext cx="100977" cy="448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228600" y="914400"/>
            <a:ext cx="2667000" cy="1828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4800" y="990600"/>
            <a:ext cx="381000" cy="3048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4800" y="1447800"/>
            <a:ext cx="381000" cy="3048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4800" y="2362200"/>
            <a:ext cx="381000" cy="3048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990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4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0" y="144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~4-8 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" y="2373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 12 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1905000"/>
            <a:ext cx="381000" cy="304800"/>
          </a:xfrm>
          <a:prstGeom prst="rect">
            <a:avLst/>
          </a:prstGeom>
          <a:solidFill>
            <a:srgbClr val="11EF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" y="1916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~8-12 m</a:t>
            </a:r>
          </a:p>
        </p:txBody>
      </p:sp>
      <p:sp>
        <p:nvSpPr>
          <p:cNvPr id="2" name="Oval 1"/>
          <p:cNvSpPr/>
          <p:nvPr/>
        </p:nvSpPr>
        <p:spPr>
          <a:xfrm>
            <a:off x="4080712" y="4067117"/>
            <a:ext cx="197486" cy="19939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75748" y="5832510"/>
            <a:ext cx="197486" cy="199390"/>
          </a:xfrm>
          <a:prstGeom prst="ellipse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549A2D-8189-9849-84BC-E6BBC9EF66B7}"/>
              </a:ext>
            </a:extLst>
          </p:cNvPr>
          <p:cNvSpPr/>
          <p:nvPr/>
        </p:nvSpPr>
        <p:spPr>
          <a:xfrm rot="20497151">
            <a:off x="1368356" y="5428777"/>
            <a:ext cx="3680376" cy="4873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B86A05-999A-4244-9577-408FC584DF8C}"/>
              </a:ext>
            </a:extLst>
          </p:cNvPr>
          <p:cNvSpPr txBox="1"/>
          <p:nvPr/>
        </p:nvSpPr>
        <p:spPr>
          <a:xfrm rot="20469045">
            <a:off x="1399513" y="5503944"/>
            <a:ext cx="356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Sundarbans National Reserve Forest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977F3C-7E56-2A4B-8767-40BF6DE3021A}"/>
              </a:ext>
            </a:extLst>
          </p:cNvPr>
          <p:cNvSpPr/>
          <p:nvPr/>
        </p:nvSpPr>
        <p:spPr>
          <a:xfrm rot="20497151">
            <a:off x="1547819" y="3531353"/>
            <a:ext cx="2929658" cy="4873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9C51B-DF5A-AF43-9724-51555E57A82A}"/>
              </a:ext>
            </a:extLst>
          </p:cNvPr>
          <p:cNvSpPr txBox="1"/>
          <p:nvPr/>
        </p:nvSpPr>
        <p:spPr>
          <a:xfrm rot="20469045">
            <a:off x="1524065" y="3604740"/>
            <a:ext cx="293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Embanked agricultural region</a:t>
            </a:r>
          </a:p>
        </p:txBody>
      </p:sp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56566779-D80B-8646-8AB5-AF8E7151515B}"/>
              </a:ext>
            </a:extLst>
          </p:cNvPr>
          <p:cNvSpPr/>
          <p:nvPr/>
        </p:nvSpPr>
        <p:spPr>
          <a:xfrm rot="9232989">
            <a:off x="4737078" y="5193240"/>
            <a:ext cx="4197564" cy="1477930"/>
          </a:xfrm>
          <a:prstGeom prst="curvedDown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E9F8CD-3B74-1B47-A829-8E3A0D537D35}"/>
              </a:ext>
            </a:extLst>
          </p:cNvPr>
          <p:cNvSpPr txBox="1"/>
          <p:nvPr/>
        </p:nvSpPr>
        <p:spPr>
          <a:xfrm>
            <a:off x="5718519" y="6181765"/>
            <a:ext cx="292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&gt;700 million tons/y sediment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2524406-BE4E-6E47-A261-220D15DF8344}"/>
              </a:ext>
            </a:extLst>
          </p:cNvPr>
          <p:cNvSpPr/>
          <p:nvPr/>
        </p:nvSpPr>
        <p:spPr>
          <a:xfrm rot="3556714">
            <a:off x="5557784" y="2376892"/>
            <a:ext cx="3680376" cy="4873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7178BB-34D1-BD48-BE53-19F520AB5523}"/>
              </a:ext>
            </a:extLst>
          </p:cNvPr>
          <p:cNvSpPr txBox="1"/>
          <p:nvPr/>
        </p:nvSpPr>
        <p:spPr>
          <a:xfrm rot="3528608">
            <a:off x="5551789" y="2452059"/>
            <a:ext cx="364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Ganges-Brahmaputra-Meghna Rivers</a:t>
            </a:r>
          </a:p>
        </p:txBody>
      </p:sp>
    </p:spTree>
    <p:extLst>
      <p:ext uri="{BB962C8B-B14F-4D97-AF65-F5344CB8AC3E}">
        <p14:creationId xmlns:p14="http://schemas.microsoft.com/office/powerpoint/2010/main" val="170297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8FA312C-9613-E54E-95FD-67BCC2CCAA1F}"/>
              </a:ext>
            </a:extLst>
          </p:cNvPr>
          <p:cNvSpPr txBox="1"/>
          <p:nvPr/>
        </p:nvSpPr>
        <p:spPr>
          <a:xfrm>
            <a:off x="5360150" y="6488668"/>
            <a:ext cx="378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Figure from </a:t>
            </a:r>
            <a:r>
              <a:rPr lang="en-US" dirty="0" err="1"/>
              <a:t>Higgens</a:t>
            </a:r>
            <a:r>
              <a:rPr lang="en-US" dirty="0"/>
              <a:t> et al., 2018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AC9088-8BD9-2C40-A120-8CFE9399E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38079"/>
            <a:ext cx="3746500" cy="420968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~3700 km of canal construction</a:t>
            </a:r>
          </a:p>
          <a:p>
            <a:r>
              <a:rPr lang="en-US" dirty="0"/>
              <a:t>Time period of fresh water delivery ~1 month shorter</a:t>
            </a:r>
          </a:p>
          <a:p>
            <a:r>
              <a:rPr lang="en-US" dirty="0"/>
              <a:t>Reduction of sediment load:</a:t>
            </a:r>
          </a:p>
          <a:p>
            <a:pPr lvl="1"/>
            <a:r>
              <a:rPr lang="en-US" dirty="0"/>
              <a:t>Ganges: 39-75%</a:t>
            </a:r>
          </a:p>
          <a:p>
            <a:pPr lvl="1"/>
            <a:r>
              <a:rPr lang="en-US" dirty="0"/>
              <a:t>Brahmaputra: 9-25%</a:t>
            </a:r>
          </a:p>
          <a:p>
            <a:r>
              <a:rPr lang="en-US" dirty="0"/>
              <a:t>Predicted delta-wide aggradation reduced from 3.6 to 2.5 mm/</a:t>
            </a:r>
            <a:r>
              <a:rPr lang="en-US" dirty="0" err="1"/>
              <a:t>yr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80909-30EB-B448-8CBA-4C6C9417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41"/>
            <a:ext cx="9144000" cy="12010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What happens if sediment and water supply are cut?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697" y="5534561"/>
            <a:ext cx="3454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</a:rPr>
              <a:t>How will this impact SNF viability?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33" y="1404749"/>
            <a:ext cx="5560767" cy="48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6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15 at 10.52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27" y="19312"/>
            <a:ext cx="4911261" cy="685417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29600" y="6443655"/>
            <a:ext cx="827493" cy="218071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 km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518829E-10C2-CD44-AB20-E023941A9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17" y="1429514"/>
            <a:ext cx="4057643" cy="5149342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2C42848-60AB-EF47-80D4-EF505B8A619C}"/>
              </a:ext>
            </a:extLst>
          </p:cNvPr>
          <p:cNvSpPr/>
          <p:nvPr/>
        </p:nvSpPr>
        <p:spPr>
          <a:xfrm>
            <a:off x="5600390" y="4541266"/>
            <a:ext cx="137160" cy="137160"/>
          </a:xfrm>
          <a:prstGeom prst="ellipse">
            <a:avLst/>
          </a:prstGeom>
          <a:solidFill>
            <a:srgbClr val="7CF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9320AF1-EE25-CA46-AD0A-3F2C0D44ED61}"/>
              </a:ext>
            </a:extLst>
          </p:cNvPr>
          <p:cNvSpPr/>
          <p:nvPr/>
        </p:nvSpPr>
        <p:spPr>
          <a:xfrm>
            <a:off x="7046976" y="710184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8D0E77C-9BCE-2A4F-922E-A4F11288F1D3}"/>
              </a:ext>
            </a:extLst>
          </p:cNvPr>
          <p:cNvSpPr/>
          <p:nvPr/>
        </p:nvSpPr>
        <p:spPr>
          <a:xfrm>
            <a:off x="5007522" y="4654296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9FBAD4-AD7B-534D-8AC1-025F7A475DE7}"/>
              </a:ext>
            </a:extLst>
          </p:cNvPr>
          <p:cNvSpPr/>
          <p:nvPr/>
        </p:nvSpPr>
        <p:spPr>
          <a:xfrm>
            <a:off x="5756133" y="4586732"/>
            <a:ext cx="137160" cy="1371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894332-ACAE-3A49-9480-A8D19EEAACFC}"/>
              </a:ext>
            </a:extLst>
          </p:cNvPr>
          <p:cNvSpPr/>
          <p:nvPr/>
        </p:nvSpPr>
        <p:spPr>
          <a:xfrm>
            <a:off x="5676870" y="4513580"/>
            <a:ext cx="137160" cy="1371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E8FD732-0D82-A74A-AA27-C86EB0F8662D}"/>
              </a:ext>
            </a:extLst>
          </p:cNvPr>
          <p:cNvSpPr/>
          <p:nvPr/>
        </p:nvSpPr>
        <p:spPr>
          <a:xfrm>
            <a:off x="7782189" y="5677916"/>
            <a:ext cx="137160" cy="137160"/>
          </a:xfrm>
          <a:prstGeom prst="ellipse">
            <a:avLst/>
          </a:prstGeom>
          <a:solidFill>
            <a:srgbClr val="7CF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16146E0-A821-AD41-94FE-E30D73EE3D56}"/>
              </a:ext>
            </a:extLst>
          </p:cNvPr>
          <p:cNvSpPr/>
          <p:nvPr/>
        </p:nvSpPr>
        <p:spPr>
          <a:xfrm>
            <a:off x="7937932" y="5723382"/>
            <a:ext cx="137160" cy="1371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3E6E39-DCBF-394F-B58F-C28391E1672D}"/>
              </a:ext>
            </a:extLst>
          </p:cNvPr>
          <p:cNvSpPr/>
          <p:nvPr/>
        </p:nvSpPr>
        <p:spPr>
          <a:xfrm>
            <a:off x="7858669" y="5650230"/>
            <a:ext cx="137160" cy="1371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B857A7-3369-1642-A7B3-526F1469DA0D}"/>
              </a:ext>
            </a:extLst>
          </p:cNvPr>
          <p:cNvSpPr/>
          <p:nvPr/>
        </p:nvSpPr>
        <p:spPr>
          <a:xfrm>
            <a:off x="4479970" y="1331039"/>
            <a:ext cx="4242241" cy="2733599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BC5A86-2131-554E-890E-7B9EF01AE83D}"/>
              </a:ext>
            </a:extLst>
          </p:cNvPr>
          <p:cNvSpPr txBox="1"/>
          <p:nvPr/>
        </p:nvSpPr>
        <p:spPr>
          <a:xfrm>
            <a:off x="4559863" y="1298593"/>
            <a:ext cx="41429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Measurements collected: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Pressure,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Pressure,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7030A0"/>
                </a:solidFill>
              </a:rPr>
              <a:t>SSC, Pressure (platform)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Pressure, Temperature, Velocity, SSC (channel bottom)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F0"/>
                </a:solidFill>
              </a:rPr>
              <a:t>Salinity, Temperature, SSC (channel surface)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B8296F-CE8B-884A-A8F4-5C92499BCBA0}"/>
              </a:ext>
            </a:extLst>
          </p:cNvPr>
          <p:cNvSpPr/>
          <p:nvPr/>
        </p:nvSpPr>
        <p:spPr>
          <a:xfrm>
            <a:off x="5397910" y="4277032"/>
            <a:ext cx="685800" cy="685800"/>
          </a:xfrm>
          <a:prstGeom prst="rect">
            <a:avLst/>
          </a:prstGeom>
          <a:noFill/>
          <a:ln w="19050">
            <a:solidFill>
              <a:srgbClr val="21B0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955711-5EDB-9A44-9E96-42CBAB1AFA68}"/>
              </a:ext>
            </a:extLst>
          </p:cNvPr>
          <p:cNvSpPr/>
          <p:nvPr/>
        </p:nvSpPr>
        <p:spPr>
          <a:xfrm>
            <a:off x="7584349" y="5375910"/>
            <a:ext cx="685800" cy="68580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275948" y="1937517"/>
            <a:ext cx="201657" cy="400878"/>
            <a:chOff x="3688253" y="1650999"/>
            <a:chExt cx="288258" cy="573035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824111" y="1650999"/>
              <a:ext cx="0" cy="4206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824111" y="2071634"/>
              <a:ext cx="152400" cy="152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697111" y="2051877"/>
              <a:ext cx="127000" cy="17215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688253" y="1843034"/>
              <a:ext cx="27171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61830" y="1937517"/>
            <a:ext cx="201657" cy="400878"/>
            <a:chOff x="3688253" y="1650999"/>
            <a:chExt cx="288258" cy="573035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3824111" y="1650999"/>
              <a:ext cx="0" cy="4206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824111" y="2071634"/>
              <a:ext cx="152400" cy="152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697111" y="2051877"/>
              <a:ext cx="127000" cy="17215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688253" y="1843034"/>
              <a:ext cx="27171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 descr="bijoy zoo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1" y="1604786"/>
            <a:ext cx="357306" cy="466849"/>
          </a:xfrm>
          <a:prstGeom prst="rect">
            <a:avLst/>
          </a:prstGeom>
        </p:spPr>
      </p:pic>
      <p:pic>
        <p:nvPicPr>
          <p:cNvPr id="47" name="Picture 46" descr="nahian_zoo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43" y="1604786"/>
            <a:ext cx="321754" cy="420635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1264376" y="5111310"/>
            <a:ext cx="201657" cy="400878"/>
            <a:chOff x="3688253" y="1650999"/>
            <a:chExt cx="288258" cy="573035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3824111" y="1650999"/>
              <a:ext cx="0" cy="4206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824111" y="2071634"/>
              <a:ext cx="152400" cy="152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697111" y="2051877"/>
              <a:ext cx="127000" cy="17215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3688253" y="1843034"/>
              <a:ext cx="27171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50258" y="5111310"/>
            <a:ext cx="201657" cy="400878"/>
            <a:chOff x="3688253" y="1650999"/>
            <a:chExt cx="288258" cy="573035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3824111" y="1650999"/>
              <a:ext cx="0" cy="42063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824111" y="2071634"/>
              <a:ext cx="152400" cy="152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3697111" y="2051877"/>
              <a:ext cx="127000" cy="17215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688253" y="1843034"/>
              <a:ext cx="27171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57" descr="bijoy zoo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69" y="4778579"/>
            <a:ext cx="357306" cy="466849"/>
          </a:xfrm>
          <a:prstGeom prst="rect">
            <a:avLst/>
          </a:prstGeom>
        </p:spPr>
      </p:pic>
      <p:pic>
        <p:nvPicPr>
          <p:cNvPr id="59" name="Picture 58" descr="nahian_zoo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71" y="4778579"/>
            <a:ext cx="321754" cy="420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98254F-7071-C841-BF3E-CC612BD8240F}"/>
              </a:ext>
            </a:extLst>
          </p:cNvPr>
          <p:cNvSpPr txBox="1"/>
          <p:nvPr/>
        </p:nvSpPr>
        <p:spPr>
          <a:xfrm>
            <a:off x="10709910" y="-42291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21F62F1-4B4D-1D4B-8CC9-A4E5FC30479B}"/>
              </a:ext>
            </a:extLst>
          </p:cNvPr>
          <p:cNvSpPr/>
          <p:nvPr/>
        </p:nvSpPr>
        <p:spPr>
          <a:xfrm>
            <a:off x="6127443" y="4287138"/>
            <a:ext cx="685800" cy="366938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DD33B6-0495-E849-8FC9-FFB556A77C51}"/>
              </a:ext>
            </a:extLst>
          </p:cNvPr>
          <p:cNvSpPr txBox="1"/>
          <p:nvPr/>
        </p:nvSpPr>
        <p:spPr>
          <a:xfrm>
            <a:off x="6132248" y="4271298"/>
            <a:ext cx="9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F76FD94-8DCB-1D4F-98E8-8268072820AA}"/>
              </a:ext>
            </a:extLst>
          </p:cNvPr>
          <p:cNvSpPr/>
          <p:nvPr/>
        </p:nvSpPr>
        <p:spPr>
          <a:xfrm>
            <a:off x="8297544" y="5536318"/>
            <a:ext cx="685800" cy="366938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38DD004-5891-AA4B-939A-314BFE4E5534}"/>
              </a:ext>
            </a:extLst>
          </p:cNvPr>
          <p:cNvSpPr txBox="1"/>
          <p:nvPr/>
        </p:nvSpPr>
        <p:spPr>
          <a:xfrm>
            <a:off x="8270149" y="5515655"/>
            <a:ext cx="9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7"/>
            <a:ext cx="6813243" cy="1274669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200" dirty="0"/>
              <a:t>What is is most important for sediment delivery to the mangroves under present conditions?</a:t>
            </a:r>
          </a:p>
        </p:txBody>
      </p:sp>
    </p:spTree>
    <p:extLst>
      <p:ext uri="{BB962C8B-B14F-4D97-AF65-F5344CB8AC3E}">
        <p14:creationId xmlns:p14="http://schemas.microsoft.com/office/powerpoint/2010/main" val="869482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9849F4-7A1A-7A45-B382-E1B44A06E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53" y="46122"/>
            <a:ext cx="5379347" cy="670604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14" y="280110"/>
            <a:ext cx="3748039" cy="64720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Inundation:</a:t>
            </a:r>
          </a:p>
          <a:p>
            <a:pPr lvl="1"/>
            <a:r>
              <a:rPr lang="en-US" dirty="0"/>
              <a:t>~40 cm, 4-5 h (wet)</a:t>
            </a:r>
          </a:p>
          <a:p>
            <a:pPr lvl="1"/>
            <a:r>
              <a:rPr lang="en-US" dirty="0"/>
              <a:t> ~7 cm, 1-2 h (dry)</a:t>
            </a:r>
          </a:p>
          <a:p>
            <a:r>
              <a:rPr lang="en-US" dirty="0"/>
              <a:t>Fresh water in wet season; saline in dry season </a:t>
            </a:r>
          </a:p>
          <a:p>
            <a:pPr lvl="1"/>
            <a:r>
              <a:rPr lang="en-US" dirty="0"/>
              <a:t>Enhanced aggregation</a:t>
            </a:r>
          </a:p>
          <a:p>
            <a:pPr lvl="1"/>
            <a:r>
              <a:rPr lang="en-US" dirty="0" err="1"/>
              <a:t>Floccs</a:t>
            </a:r>
            <a:r>
              <a:rPr lang="en-US" dirty="0"/>
              <a:t> redeposited in channel rather than platform</a:t>
            </a:r>
          </a:p>
          <a:p>
            <a:r>
              <a:rPr lang="en-US" dirty="0"/>
              <a:t>SSC reduction on platform causes deposition		   (1.8 cm/monsoon)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3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564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Good agreement between predicted and observed deposition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4" y="1198103"/>
            <a:ext cx="7498976" cy="5564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0470" y="6456995"/>
            <a:ext cx="22894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Bomer</a:t>
            </a:r>
            <a:r>
              <a:rPr lang="en-US" sz="2200" dirty="0"/>
              <a:t> et al., 2019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826000" y="1325103"/>
            <a:ext cx="0" cy="455706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509059" y="3763504"/>
            <a:ext cx="6499412" cy="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8948097-E6ED-E54C-B0D8-17608C88C672}"/>
              </a:ext>
            </a:extLst>
          </p:cNvPr>
          <p:cNvSpPr txBox="1"/>
          <p:nvPr/>
        </p:nvSpPr>
        <p:spPr>
          <a:xfrm>
            <a:off x="5423470" y="4703301"/>
            <a:ext cx="233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 hydroperiod </a:t>
            </a:r>
          </a:p>
          <a:p>
            <a:r>
              <a:rPr lang="en-US" dirty="0"/>
              <a:t>from observations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672EB8-08FC-794D-9BAA-D6C54654F6F4}"/>
              </a:ext>
            </a:extLst>
          </p:cNvPr>
          <p:cNvCxnSpPr/>
          <p:nvPr/>
        </p:nvCxnSpPr>
        <p:spPr>
          <a:xfrm flipH="1" flipV="1">
            <a:off x="4826000" y="3980175"/>
            <a:ext cx="2135632" cy="65799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37CA58-812E-6A49-8FF0-4A41F8268D48}"/>
              </a:ext>
            </a:extLst>
          </p:cNvPr>
          <p:cNvSpPr txBox="1"/>
          <p:nvPr/>
        </p:nvSpPr>
        <p:spPr>
          <a:xfrm>
            <a:off x="6831383" y="2787471"/>
            <a:ext cx="2182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 deposition </a:t>
            </a:r>
          </a:p>
          <a:p>
            <a:r>
              <a:rPr lang="en-US" dirty="0"/>
              <a:t>from observations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9CCB08-534E-A44B-98F8-3AAE540272C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230470" y="3110637"/>
            <a:ext cx="600913" cy="65286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47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US" dirty="0"/>
              <a:t>Northern SNF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40836"/>
            <a:ext cx="9421402" cy="2417164"/>
          </a:xfrm>
        </p:spPr>
        <p:txBody>
          <a:bodyPr>
            <a:normAutofit/>
          </a:bodyPr>
          <a:lstStyle/>
          <a:p>
            <a:r>
              <a:rPr lang="en-US" dirty="0"/>
              <a:t>Monsoon conditions much more conducive to sediment deposition</a:t>
            </a:r>
          </a:p>
          <a:p>
            <a:r>
              <a:rPr lang="en-US" dirty="0"/>
              <a:t>Inundation depth, duration, SSC, and </a:t>
            </a:r>
            <a:r>
              <a:rPr lang="en-US" b="1" dirty="0"/>
              <a:t>salinity</a:t>
            </a:r>
            <a:r>
              <a:rPr lang="en-US" dirty="0"/>
              <a:t> are all important factors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1BD4F8-0076-BE41-A695-744E1E1F7D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9" y="1143000"/>
            <a:ext cx="7950200" cy="3416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6FC2EB-1CC3-CE49-BAC0-98E1D0F31998}"/>
              </a:ext>
            </a:extLst>
          </p:cNvPr>
          <p:cNvSpPr txBox="1"/>
          <p:nvPr/>
        </p:nvSpPr>
        <p:spPr>
          <a:xfrm rot="16200000">
            <a:off x="7862461" y="3206234"/>
            <a:ext cx="1826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Hale et al., 2019b</a:t>
            </a:r>
          </a:p>
        </p:txBody>
      </p:sp>
    </p:spTree>
    <p:extLst>
      <p:ext uri="{BB962C8B-B14F-4D97-AF65-F5344CB8AC3E}">
        <p14:creationId xmlns:p14="http://schemas.microsoft.com/office/powerpoint/2010/main" val="90633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45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16854"/>
            <a:ext cx="9144001" cy="6858000"/>
          </a:xfrm>
          <a:prstGeom prst="rect">
            <a:avLst/>
          </a:prstGeom>
          <a:solidFill>
            <a:schemeClr val="tx1">
              <a:alpha val="1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" y="16854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Apply predictions from </a:t>
            </a:r>
            <a:r>
              <a:rPr lang="en-US" dirty="0" err="1">
                <a:solidFill>
                  <a:srgbClr val="FFFFFF"/>
                </a:solidFill>
              </a:rPr>
              <a:t>Higgens</a:t>
            </a:r>
            <a:r>
              <a:rPr lang="en-US" dirty="0">
                <a:solidFill>
                  <a:srgbClr val="FFFFFF"/>
                </a:solidFill>
              </a:rPr>
              <a:t> et al., 2018, in response to proposed dams and diversions in India.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Under worst-case scenario, deposition rates are lower than effective sea-level rise, threatening delta viability.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CA8B6FD-27C0-0542-B3A2-3D6DAAF42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087689"/>
              </p:ext>
            </p:extLst>
          </p:nvPr>
        </p:nvGraphicFramePr>
        <p:xfrm>
          <a:off x="457199" y="1559978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Monsoon</a:t>
                      </a:r>
                      <a:r>
                        <a:rPr lang="en-US" baseline="0" dirty="0"/>
                        <a:t> d</a:t>
                      </a:r>
                      <a:r>
                        <a:rPr lang="en-US" dirty="0"/>
                        <a:t>eposition</a:t>
                      </a:r>
                      <a:r>
                        <a:rPr lang="en-US" baseline="0" dirty="0"/>
                        <a:t> 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 from present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Present 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9% SSC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12% SSC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12% SSC reduction</a:t>
                      </a:r>
                      <a:r>
                        <a:rPr lang="en-US" baseline="0" dirty="0"/>
                        <a:t> AND 1 month less freshwater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757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5113</TotalTime>
  <Words>390</Words>
  <Application>Microsoft Macintosh PowerPoint</Application>
  <PresentationFormat>On-screen Show (4:3)</PresentationFormat>
  <Paragraphs>77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Dynamics of Sediment Delivery to Mangroves in Southern Coastal Bangladesh</vt:lpstr>
      <vt:lpstr>PowerPoint Presentation</vt:lpstr>
      <vt:lpstr>What happens if sediment and water supply are cut?</vt:lpstr>
      <vt:lpstr>What is is most important for sediment delivery to the mangroves under present conditions?</vt:lpstr>
      <vt:lpstr>PowerPoint Presentation</vt:lpstr>
      <vt:lpstr>Good agreement between predicted and observed deposition</vt:lpstr>
      <vt:lpstr>Northern SNF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Rip Hale</dc:creator>
  <cp:lastModifiedBy>Hale, Rip</cp:lastModifiedBy>
  <cp:revision>31</cp:revision>
  <dcterms:created xsi:type="dcterms:W3CDTF">2020-02-17T15:10:05Z</dcterms:created>
  <dcterms:modified xsi:type="dcterms:W3CDTF">2020-05-03T16:11:36Z</dcterms:modified>
</cp:coreProperties>
</file>