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94660"/>
  </p:normalViewPr>
  <p:slideViewPr>
    <p:cSldViewPr snapToGrid="0">
      <p:cViewPr varScale="1">
        <p:scale>
          <a:sx n="109" d="100"/>
          <a:sy n="109" d="100"/>
        </p:scale>
        <p:origin x="528" y="108"/>
      </p:cViewPr>
      <p:guideLst>
        <p:guide orient="horz" pos="482"/>
        <p:guide pos="3840"/>
      </p:guideLst>
    </p:cSldViewPr>
  </p:slideViewPr>
  <p:notesTextViewPr>
    <p:cViewPr>
      <p:scale>
        <a:sx n="1" d="1"/>
        <a:sy n="1" d="1"/>
      </p:scale>
      <p:origin x="0" y="0"/>
    </p:cViewPr>
  </p:notesTextViewPr>
  <p:sorterViewPr>
    <p:cViewPr>
      <p:scale>
        <a:sx n="100" d="100"/>
        <a:sy n="100" d="100"/>
      </p:scale>
      <p:origin x="0" y="-5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image" Target="../media/image32.emf"/><Relationship Id="rId4" Type="http://schemas.openxmlformats.org/officeDocument/2006/relationships/image" Target="../media/image39.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5093BB8-84B1-4904-AC55-496526E349FD}"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2932175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093BB8-84B1-4904-AC55-496526E349FD}"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802490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093BB8-84B1-4904-AC55-496526E349FD}"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3091865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5093BB8-84B1-4904-AC55-496526E349FD}"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2745207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5093BB8-84B1-4904-AC55-496526E349FD}" type="datetimeFigureOut">
              <a:rPr lang="en-GB" smtClean="0"/>
              <a:t>06/05/2020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2044758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5093BB8-84B1-4904-AC55-496526E349FD}"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40232354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5093BB8-84B1-4904-AC55-496526E349FD}" type="datetimeFigureOut">
              <a:rPr lang="en-GB" smtClean="0"/>
              <a:t>06/05/2020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208092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5093BB8-84B1-4904-AC55-496526E349FD}" type="datetimeFigureOut">
              <a:rPr lang="en-GB" smtClean="0"/>
              <a:t>06/05/2020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3969926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093BB8-84B1-4904-AC55-496526E349FD}" type="datetimeFigureOut">
              <a:rPr lang="en-GB" smtClean="0"/>
              <a:t>06/05/2020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345089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093BB8-84B1-4904-AC55-496526E349FD}"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2091091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5093BB8-84B1-4904-AC55-496526E349FD}" type="datetimeFigureOut">
              <a:rPr lang="en-GB" smtClean="0"/>
              <a:t>06/05/2020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7DAEF8D-63B8-419F-8F14-FF23DD806E83}" type="slidenum">
              <a:rPr lang="en-GB" smtClean="0"/>
              <a:t>‹#›</a:t>
            </a:fld>
            <a:endParaRPr lang="en-GB"/>
          </a:p>
        </p:txBody>
      </p:sp>
    </p:spTree>
    <p:extLst>
      <p:ext uri="{BB962C8B-B14F-4D97-AF65-F5344CB8AC3E}">
        <p14:creationId xmlns:p14="http://schemas.microsoft.com/office/powerpoint/2010/main" val="3544892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093BB8-84B1-4904-AC55-496526E349FD}" type="datetimeFigureOut">
              <a:rPr lang="en-GB" smtClean="0"/>
              <a:t>06/05/2020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DAEF8D-63B8-419F-8F14-FF23DD806E83}" type="slidenum">
              <a:rPr lang="en-GB" smtClean="0"/>
              <a:t>‹#›</a:t>
            </a:fld>
            <a:endParaRPr lang="en-GB"/>
          </a:p>
        </p:txBody>
      </p:sp>
    </p:spTree>
    <p:extLst>
      <p:ext uri="{BB962C8B-B14F-4D97-AF65-F5344CB8AC3E}">
        <p14:creationId xmlns:p14="http://schemas.microsoft.com/office/powerpoint/2010/main" val="3626491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1.png"/><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33.png"/><Relationship Id="rId7"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34.png"/><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1.emf"/></Relationships>
</file>

<file path=ppt/slides/_rels/slide1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35.png"/><Relationship Id="rId7" Type="http://schemas.openxmlformats.org/officeDocument/2006/relationships/oleObject" Target="../embeddings/oleObject7.bin"/><Relationship Id="rId2" Type="http://schemas.openxmlformats.org/officeDocument/2006/relationships/slideLayout" Target="../slideLayouts/slideLayout1.xml"/><Relationship Id="rId1" Type="http://schemas.openxmlformats.org/officeDocument/2006/relationships/vmlDrawing" Target="../drawings/vmlDrawing7.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1.emf"/></Relationships>
</file>

<file path=ppt/slides/_rels/slide14.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36.png"/><Relationship Id="rId7" Type="http://schemas.openxmlformats.org/officeDocument/2006/relationships/oleObject" Target="../embeddings/oleObject8.bin"/><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1.emf"/></Relationships>
</file>

<file path=ppt/slides/_rels/slide15.xml.rels><?xml version="1.0" encoding="UTF-8" standalone="yes"?>
<Relationships xmlns="http://schemas.openxmlformats.org/package/2006/relationships"><Relationship Id="rId8" Type="http://schemas.openxmlformats.org/officeDocument/2006/relationships/image" Target="../media/image11.emf"/><Relationship Id="rId13" Type="http://schemas.openxmlformats.org/officeDocument/2006/relationships/image" Target="../media/image41.emf"/><Relationship Id="rId3" Type="http://schemas.openxmlformats.org/officeDocument/2006/relationships/image" Target="../media/image40.png"/><Relationship Id="rId7" Type="http://schemas.openxmlformats.org/officeDocument/2006/relationships/image" Target="../media/image32.emf"/><Relationship Id="rId12" Type="http://schemas.openxmlformats.org/officeDocument/2006/relationships/image" Target="../media/image38.e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9.bin"/><Relationship Id="rId11" Type="http://schemas.openxmlformats.org/officeDocument/2006/relationships/oleObject" Target="../embeddings/oleObject11.bin"/><Relationship Id="rId5" Type="http://schemas.openxmlformats.org/officeDocument/2006/relationships/image" Target="../media/image26.emf"/><Relationship Id="rId15" Type="http://schemas.openxmlformats.org/officeDocument/2006/relationships/image" Target="../media/image39.emf"/><Relationship Id="rId10" Type="http://schemas.openxmlformats.org/officeDocument/2006/relationships/image" Target="../media/image37.emf"/><Relationship Id="rId4" Type="http://schemas.openxmlformats.org/officeDocument/2006/relationships/image" Target="../media/image25.emf"/><Relationship Id="rId9" Type="http://schemas.openxmlformats.org/officeDocument/2006/relationships/oleObject" Target="../embeddings/oleObject10.bin"/><Relationship Id="rId14" Type="http://schemas.openxmlformats.org/officeDocument/2006/relationships/oleObject" Target="../embeddings/oleObject12.bin"/></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tiff"/><Relationship Id="rId4" Type="http://schemas.openxmlformats.org/officeDocument/2006/relationships/image" Target="../media/image12.em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emf"/></Relationships>
</file>

<file path=ppt/slides/_rels/slide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3.png"/><Relationship Id="rId7" Type="http://schemas.openxmlformats.org/officeDocument/2006/relationships/image" Target="../media/image24.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2.emf"/><Relationship Id="rId5" Type="http://schemas.openxmlformats.org/officeDocument/2006/relationships/oleObject" Target="../embeddings/oleObject1.bin"/><Relationship Id="rId10" Type="http://schemas.openxmlformats.org/officeDocument/2006/relationships/image" Target="../media/image27.emf"/><Relationship Id="rId4" Type="http://schemas.openxmlformats.org/officeDocument/2006/relationships/image" Target="../media/image11.emf"/><Relationship Id="rId9" Type="http://schemas.openxmlformats.org/officeDocument/2006/relationships/image" Target="../media/image26.emf"/></Relationships>
</file>

<file path=ppt/slides/_rels/slide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9.png"/><Relationship Id="rId7"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1.emf"/><Relationship Id="rId9" Type="http://schemas.openxmlformats.org/officeDocument/2006/relationships/image" Target="../media/image13.tiff"/></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30.png"/><Relationship Id="rId7"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BEDMAP\BEDMAP2\Definative\B2_Per_ice_off_V4.jpg"/>
          <p:cNvPicPr>
            <a:picLocks noChangeAspect="1" noChangeArrowheads="1"/>
          </p:cNvPicPr>
          <p:nvPr/>
        </p:nvPicPr>
        <p:blipFill>
          <a:blip r:embed="rId2" cstate="print"/>
          <a:srcRect/>
          <a:stretch>
            <a:fillRect/>
          </a:stretch>
        </p:blipFill>
        <p:spPr bwMode="auto">
          <a:xfrm>
            <a:off x="1782511" y="399223"/>
            <a:ext cx="8889175" cy="8170606"/>
          </a:xfrm>
          <a:prstGeom prst="rect">
            <a:avLst/>
          </a:prstGeom>
          <a:noFill/>
          <a:ln w="9525">
            <a:noFill/>
            <a:miter lim="800000"/>
            <a:headEnd/>
            <a:tailEnd/>
          </a:ln>
        </p:spPr>
      </p:pic>
      <p:pic>
        <p:nvPicPr>
          <p:cNvPr id="8" name="Picture 3" descr="D:\BEDMAP\BEDMAP2\Definative\B2_Per_ice_on_V4.jpg"/>
          <p:cNvPicPr>
            <a:picLocks noChangeAspect="1" noChangeArrowheads="1"/>
          </p:cNvPicPr>
          <p:nvPr/>
        </p:nvPicPr>
        <p:blipFill>
          <a:blip r:embed="rId3" cstate="print"/>
          <a:srcRect/>
          <a:stretch>
            <a:fillRect/>
          </a:stretch>
        </p:blipFill>
        <p:spPr bwMode="auto">
          <a:xfrm>
            <a:off x="1766745" y="383463"/>
            <a:ext cx="8889175" cy="8170606"/>
          </a:xfrm>
          <a:prstGeom prst="rect">
            <a:avLst/>
          </a:prstGeom>
          <a:noFill/>
          <a:ln w="9525">
            <a:noFill/>
            <a:miter lim="800000"/>
            <a:headEnd/>
            <a:tailEnd/>
          </a:ln>
        </p:spPr>
      </p:pic>
      <p:sp>
        <p:nvSpPr>
          <p:cNvPr id="4" name="TextBox 3"/>
          <p:cNvSpPr txBox="1">
            <a:spLocks noChangeArrowheads="1"/>
          </p:cNvSpPr>
          <p:nvPr/>
        </p:nvSpPr>
        <p:spPr bwMode="auto">
          <a:xfrm>
            <a:off x="-685800" y="60345"/>
            <a:ext cx="13554075" cy="1169551"/>
          </a:xfrm>
          <a:prstGeom prst="rect">
            <a:avLst/>
          </a:prstGeom>
          <a:noFill/>
          <a:ln w="9525">
            <a:noFill/>
            <a:miter lim="800000"/>
            <a:headEnd/>
            <a:tailEnd/>
          </a:ln>
        </p:spPr>
        <p:txBody>
          <a:bodyPr wrap="square">
            <a:spAutoFit/>
          </a:bodyPr>
          <a:lstStyle/>
          <a:p>
            <a:pPr algn="ctr" eaLnBrk="0" hangingPunct="0">
              <a:defRPr/>
            </a:pPr>
            <a:r>
              <a:rPr lang="en-GB" altLang="en-US" sz="2400" b="1" dirty="0">
                <a:solidFill>
                  <a:srgbClr val="FF0000"/>
                </a:solidFill>
              </a:rPr>
              <a:t>Magnetic and gravity views of crust and lithosphere heterogeneity in the </a:t>
            </a:r>
            <a:endParaRPr lang="en-GB" altLang="en-US" sz="2400" b="1" dirty="0" smtClean="0">
              <a:solidFill>
                <a:srgbClr val="FF0000"/>
              </a:solidFill>
            </a:endParaRPr>
          </a:p>
          <a:p>
            <a:pPr algn="ctr" eaLnBrk="0" hangingPunct="0">
              <a:defRPr/>
            </a:pPr>
            <a:r>
              <a:rPr lang="en-GB" altLang="en-US" sz="2400" b="1" dirty="0" smtClean="0">
                <a:solidFill>
                  <a:srgbClr val="FF0000"/>
                </a:solidFill>
              </a:rPr>
              <a:t>Wilkes </a:t>
            </a:r>
            <a:r>
              <a:rPr lang="en-GB" altLang="en-US" sz="2400" b="1" dirty="0">
                <a:solidFill>
                  <a:srgbClr val="FF0000"/>
                </a:solidFill>
              </a:rPr>
              <a:t>Subglacial Basin </a:t>
            </a:r>
            <a:r>
              <a:rPr lang="en-GB" altLang="en-US" sz="2400" b="1" dirty="0" smtClean="0">
                <a:solidFill>
                  <a:srgbClr val="FF0000"/>
                </a:solidFill>
              </a:rPr>
              <a:t>of </a:t>
            </a:r>
            <a:r>
              <a:rPr lang="en-GB" altLang="en-US" sz="2400" b="1" dirty="0">
                <a:solidFill>
                  <a:srgbClr val="FF0000"/>
                </a:solidFill>
              </a:rPr>
              <a:t>East Antarctica</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11" name="TextBox 9"/>
          <p:cNvSpPr txBox="1">
            <a:spLocks noChangeArrowheads="1"/>
          </p:cNvSpPr>
          <p:nvPr/>
        </p:nvSpPr>
        <p:spPr bwMode="auto">
          <a:xfrm>
            <a:off x="400050" y="941239"/>
            <a:ext cx="11351548" cy="1808187"/>
          </a:xfrm>
          <a:prstGeom prst="rect">
            <a:avLst/>
          </a:prstGeom>
          <a:noFill/>
          <a:ln w="9525">
            <a:noFill/>
            <a:miter lim="800000"/>
            <a:headEnd/>
            <a:tailEnd/>
          </a:ln>
        </p:spPr>
        <p:txBody>
          <a:bodyPr wrap="square">
            <a:spAutoFit/>
          </a:bodyPr>
          <a:lstStyle/>
          <a:p>
            <a:pPr algn="ctr">
              <a:defRPr/>
            </a:pPr>
            <a:r>
              <a:rPr lang="en-GB" sz="2000" b="1" u="sng" dirty="0" smtClean="0">
                <a:ln w="6350">
                  <a:solidFill>
                    <a:schemeClr val="tx1"/>
                  </a:solidFill>
                </a:ln>
                <a:latin typeface="+mj-lt"/>
              </a:rPr>
              <a:t>Fausto Ferraccioli </a:t>
            </a:r>
            <a:r>
              <a:rPr lang="en-GB" sz="2000" b="1" dirty="0" smtClean="0">
                <a:ln w="6350">
                  <a:solidFill>
                    <a:schemeClr val="tx1"/>
                  </a:solidFill>
                </a:ln>
                <a:latin typeface="+mj-lt"/>
              </a:rPr>
              <a:t>(1), </a:t>
            </a:r>
            <a:r>
              <a:rPr lang="en-GB" sz="2000" dirty="0">
                <a:ln w="6350">
                  <a:solidFill>
                    <a:schemeClr val="tx1"/>
                  </a:solidFill>
                </a:ln>
                <a:latin typeface="+mj-lt"/>
              </a:rPr>
              <a:t>Egidio Armadillo (2</a:t>
            </a:r>
            <a:r>
              <a:rPr lang="en-GB" sz="2000" dirty="0" smtClean="0">
                <a:ln w="6350">
                  <a:solidFill>
                    <a:schemeClr val="tx1"/>
                  </a:solidFill>
                </a:ln>
                <a:latin typeface="+mj-lt"/>
              </a:rPr>
              <a:t>), Duncan </a:t>
            </a:r>
            <a:r>
              <a:rPr lang="en-GB" sz="2000" dirty="0">
                <a:ln w="6350">
                  <a:solidFill>
                    <a:schemeClr val="tx1"/>
                  </a:solidFill>
                </a:ln>
                <a:latin typeface="+mj-lt"/>
              </a:rPr>
              <a:t>Young </a:t>
            </a:r>
            <a:r>
              <a:rPr lang="en-GB" sz="2000" dirty="0" smtClean="0">
                <a:ln w="6350">
                  <a:solidFill>
                    <a:schemeClr val="tx1"/>
                  </a:solidFill>
                </a:ln>
                <a:latin typeface="+mj-lt"/>
              </a:rPr>
              <a:t>(3), </a:t>
            </a:r>
            <a:r>
              <a:rPr lang="en-GB" sz="2000" dirty="0">
                <a:ln w="6350">
                  <a:solidFill>
                    <a:schemeClr val="tx1"/>
                  </a:solidFill>
                </a:ln>
                <a:latin typeface="+mj-lt"/>
              </a:rPr>
              <a:t>Donald </a:t>
            </a:r>
            <a:r>
              <a:rPr lang="en-GB" sz="2000" dirty="0" smtClean="0">
                <a:ln w="6350">
                  <a:solidFill>
                    <a:schemeClr val="tx1"/>
                  </a:solidFill>
                </a:ln>
                <a:latin typeface="+mj-lt"/>
              </a:rPr>
              <a:t>Blankenship (3), </a:t>
            </a:r>
            <a:r>
              <a:rPr lang="en-GB" sz="2000" dirty="0">
                <a:ln w="6350">
                  <a:solidFill>
                    <a:schemeClr val="tx1"/>
                  </a:solidFill>
                </a:ln>
                <a:latin typeface="+mj-lt"/>
              </a:rPr>
              <a:t>and Martin </a:t>
            </a:r>
            <a:r>
              <a:rPr lang="en-GB" sz="2000" dirty="0" smtClean="0">
                <a:ln w="6350">
                  <a:solidFill>
                    <a:schemeClr val="tx1"/>
                  </a:solidFill>
                </a:ln>
                <a:latin typeface="+mj-lt"/>
              </a:rPr>
              <a:t>Siegert (4)</a:t>
            </a:r>
          </a:p>
          <a:p>
            <a:pPr algn="ctr">
              <a:defRPr/>
            </a:pPr>
            <a:endParaRPr lang="en-GB" sz="1500" dirty="0" smtClean="0">
              <a:ln w="6350">
                <a:solidFill>
                  <a:schemeClr val="tx1"/>
                </a:solidFill>
              </a:ln>
              <a:latin typeface="+mj-lt"/>
            </a:endParaRPr>
          </a:p>
          <a:p>
            <a:pPr algn="ctr">
              <a:spcAft>
                <a:spcPts val="500"/>
              </a:spcAft>
              <a:defRPr/>
            </a:pPr>
            <a:r>
              <a:rPr lang="en-GB" sz="1600" b="1" dirty="0">
                <a:ln w="6350">
                  <a:solidFill>
                    <a:schemeClr val="tx1"/>
                  </a:solidFill>
                </a:ln>
                <a:solidFill>
                  <a:schemeClr val="bg1"/>
                </a:solidFill>
              </a:rPr>
              <a:t>(1</a:t>
            </a:r>
            <a:r>
              <a:rPr lang="en-GB" sz="1600" b="1" dirty="0" smtClean="0">
                <a:ln w="6350">
                  <a:solidFill>
                    <a:schemeClr val="tx1"/>
                  </a:solidFill>
                </a:ln>
                <a:solidFill>
                  <a:schemeClr val="bg1"/>
                </a:solidFill>
              </a:rPr>
              <a:t>) NERC </a:t>
            </a:r>
            <a:r>
              <a:rPr lang="en-GB" sz="1600" b="1" dirty="0">
                <a:ln w="6350">
                  <a:solidFill>
                    <a:schemeClr val="tx1"/>
                  </a:solidFill>
                </a:ln>
                <a:solidFill>
                  <a:schemeClr val="bg1"/>
                </a:solidFill>
              </a:rPr>
              <a:t>British Antarctic Survey, Cambridge, United </a:t>
            </a:r>
            <a:r>
              <a:rPr lang="en-GB" sz="1600" b="1" dirty="0" smtClean="0">
                <a:ln w="6350">
                  <a:solidFill>
                    <a:schemeClr val="tx1"/>
                  </a:solidFill>
                </a:ln>
                <a:solidFill>
                  <a:schemeClr val="bg1"/>
                </a:solidFill>
              </a:rPr>
              <a:t>Kingdom</a:t>
            </a:r>
            <a:endParaRPr lang="en-GB" sz="1600" dirty="0" smtClean="0">
              <a:ln w="6350">
                <a:solidFill>
                  <a:schemeClr val="tx1"/>
                </a:solidFill>
              </a:ln>
              <a:latin typeface="+mj-lt"/>
            </a:endParaRPr>
          </a:p>
          <a:p>
            <a:pPr algn="ctr">
              <a:spcAft>
                <a:spcPts val="500"/>
              </a:spcAft>
              <a:defRPr/>
            </a:pPr>
            <a:r>
              <a:rPr lang="it-IT" sz="1600" b="1" dirty="0" smtClean="0">
                <a:ln w="6350">
                  <a:solidFill>
                    <a:schemeClr val="tx1"/>
                  </a:solidFill>
                </a:ln>
                <a:solidFill>
                  <a:schemeClr val="bg1"/>
                </a:solidFill>
              </a:rPr>
              <a:t>(2) Università </a:t>
            </a:r>
            <a:r>
              <a:rPr lang="it-IT" sz="1600" b="1" dirty="0">
                <a:ln w="6350">
                  <a:solidFill>
                    <a:schemeClr val="tx1"/>
                  </a:solidFill>
                </a:ln>
                <a:solidFill>
                  <a:schemeClr val="bg1"/>
                </a:solidFill>
              </a:rPr>
              <a:t>di Genova, DISTAV, Genova, </a:t>
            </a:r>
            <a:r>
              <a:rPr lang="it-IT" sz="1600" b="1" dirty="0" smtClean="0">
                <a:ln w="6350">
                  <a:solidFill>
                    <a:schemeClr val="tx1"/>
                  </a:solidFill>
                </a:ln>
                <a:solidFill>
                  <a:schemeClr val="bg1"/>
                </a:solidFill>
              </a:rPr>
              <a:t>Italy</a:t>
            </a:r>
          </a:p>
          <a:p>
            <a:pPr algn="ctr">
              <a:spcAft>
                <a:spcPts val="500"/>
              </a:spcAft>
              <a:defRPr/>
            </a:pPr>
            <a:r>
              <a:rPr lang="en-GB" sz="1600" b="1" dirty="0" smtClean="0">
                <a:ln w="6350">
                  <a:solidFill>
                    <a:schemeClr val="tx1"/>
                  </a:solidFill>
                </a:ln>
                <a:solidFill>
                  <a:schemeClr val="bg1"/>
                </a:solidFill>
              </a:rPr>
              <a:t>(</a:t>
            </a:r>
            <a:r>
              <a:rPr lang="en-GB" sz="1600" b="1" dirty="0">
                <a:ln w="6350">
                  <a:solidFill>
                    <a:schemeClr val="tx1"/>
                  </a:solidFill>
                </a:ln>
                <a:solidFill>
                  <a:schemeClr val="bg1"/>
                </a:solidFill>
              </a:rPr>
              <a:t>3) The University of Texas at Austin, Jackson School of Geosciences, United </a:t>
            </a:r>
            <a:r>
              <a:rPr lang="en-GB" sz="1600" b="1" dirty="0" smtClean="0">
                <a:ln w="6350">
                  <a:solidFill>
                    <a:schemeClr val="tx1"/>
                  </a:solidFill>
                </a:ln>
                <a:solidFill>
                  <a:schemeClr val="bg1"/>
                </a:solidFill>
              </a:rPr>
              <a:t>States</a:t>
            </a:r>
          </a:p>
          <a:p>
            <a:pPr algn="ctr">
              <a:spcAft>
                <a:spcPts val="500"/>
              </a:spcAft>
              <a:defRPr/>
            </a:pPr>
            <a:r>
              <a:rPr lang="en-GB" sz="1600" b="1" dirty="0" smtClean="0">
                <a:ln w="6350">
                  <a:solidFill>
                    <a:schemeClr val="tx1"/>
                  </a:solidFill>
                </a:ln>
                <a:solidFill>
                  <a:schemeClr val="bg1"/>
                </a:solidFill>
              </a:rPr>
              <a:t>(</a:t>
            </a:r>
            <a:r>
              <a:rPr lang="en-GB" sz="1600" b="1" dirty="0">
                <a:ln w="6350">
                  <a:solidFill>
                    <a:schemeClr val="tx1"/>
                  </a:solidFill>
                </a:ln>
                <a:solidFill>
                  <a:schemeClr val="bg1"/>
                </a:solidFill>
              </a:rPr>
              <a:t>4) Imperial College London, The Grantham Institute for Climate Change, UK</a:t>
            </a:r>
            <a:endParaRPr lang="en-GB" sz="1600" b="1" baseline="30000" dirty="0">
              <a:ln w="6350">
                <a:solidFill>
                  <a:schemeClr val="tx1"/>
                </a:solidFill>
              </a:ln>
              <a:solidFill>
                <a:schemeClr val="bg1"/>
              </a:solidFill>
            </a:endParaRPr>
          </a:p>
        </p:txBody>
      </p:sp>
      <p:sp>
        <p:nvSpPr>
          <p:cNvPr id="12" name="Rectangle 11"/>
          <p:cNvSpPr/>
          <p:nvPr/>
        </p:nvSpPr>
        <p:spPr>
          <a:xfrm>
            <a:off x="0" y="2818303"/>
            <a:ext cx="12192000" cy="4039697"/>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Font typeface="Arial" pitchFamily="34" charset="0"/>
              <a:buChar char="•"/>
            </a:pPr>
            <a:endParaRPr lang="en-GB" dirty="0"/>
          </a:p>
        </p:txBody>
      </p:sp>
      <p:sp>
        <p:nvSpPr>
          <p:cNvPr id="13" name="TextBox 12"/>
          <p:cNvSpPr txBox="1"/>
          <p:nvPr/>
        </p:nvSpPr>
        <p:spPr>
          <a:xfrm rot="3259579">
            <a:off x="6505575" y="4749231"/>
            <a:ext cx="2724150" cy="369332"/>
          </a:xfrm>
          <a:prstGeom prst="rect">
            <a:avLst/>
          </a:prstGeom>
          <a:noFill/>
        </p:spPr>
        <p:txBody>
          <a:bodyPr wrap="square" rtlCol="0">
            <a:spAutoFit/>
          </a:bodyPr>
          <a:lstStyle/>
          <a:p>
            <a:r>
              <a:rPr lang="en-GB" b="1" dirty="0" smtClean="0">
                <a:solidFill>
                  <a:srgbClr val="FF0000"/>
                </a:solidFill>
              </a:rPr>
              <a:t>Wilkes Subglacial Basin</a:t>
            </a:r>
            <a:endParaRPr lang="en-GB" b="1" dirty="0">
              <a:solidFill>
                <a:srgbClr val="FF0000"/>
              </a:solidFill>
            </a:endParaRPr>
          </a:p>
        </p:txBody>
      </p:sp>
      <p:sp>
        <p:nvSpPr>
          <p:cNvPr id="14" name="TextBox 13"/>
          <p:cNvSpPr txBox="1"/>
          <p:nvPr/>
        </p:nvSpPr>
        <p:spPr>
          <a:xfrm>
            <a:off x="219075" y="3085701"/>
            <a:ext cx="12392025" cy="3170099"/>
          </a:xfrm>
          <a:prstGeom prst="rect">
            <a:avLst/>
          </a:prstGeom>
          <a:noFill/>
        </p:spPr>
        <p:txBody>
          <a:bodyPr wrap="square" rtlCol="0">
            <a:spAutoFit/>
          </a:bodyPr>
          <a:lstStyle/>
          <a:p>
            <a:pPr>
              <a:spcAft>
                <a:spcPts val="1200"/>
              </a:spcAft>
              <a:buClr>
                <a:schemeClr val="bg1"/>
              </a:buClr>
            </a:pPr>
            <a:r>
              <a:rPr lang="en-GB" sz="1950" b="1" dirty="0" smtClean="0">
                <a:solidFill>
                  <a:srgbClr val="FFFF00"/>
                </a:solidFill>
              </a:rPr>
              <a:t>Wilkes Subglacial Basin- one of the largest potentially unstable marine-based sectors of the East Antarctic Ice Sheet</a:t>
            </a:r>
          </a:p>
          <a:p>
            <a:pPr>
              <a:spcAft>
                <a:spcPts val="1200"/>
              </a:spcAft>
              <a:buClr>
                <a:schemeClr val="bg1"/>
              </a:buClr>
            </a:pPr>
            <a:endParaRPr lang="en-GB" sz="1950" b="1" dirty="0" smtClean="0">
              <a:solidFill>
                <a:srgbClr val="FFFF00"/>
              </a:solidFill>
            </a:endParaRPr>
          </a:p>
          <a:p>
            <a:pPr>
              <a:spcAft>
                <a:spcPts val="1200"/>
              </a:spcAft>
              <a:buClr>
                <a:schemeClr val="bg1"/>
              </a:buClr>
            </a:pPr>
            <a:r>
              <a:rPr lang="en-GB" sz="1950" b="1" dirty="0" smtClean="0">
                <a:solidFill>
                  <a:srgbClr val="FFFF00"/>
                </a:solidFill>
              </a:rPr>
              <a:t>New </a:t>
            </a:r>
            <a:r>
              <a:rPr lang="en-GB" sz="1950" b="1" dirty="0" err="1" smtClean="0">
                <a:solidFill>
                  <a:srgbClr val="FFFF00"/>
                </a:solidFill>
              </a:rPr>
              <a:t>aerogeophysical</a:t>
            </a:r>
            <a:r>
              <a:rPr lang="en-GB" sz="1950" b="1" dirty="0" smtClean="0">
                <a:solidFill>
                  <a:srgbClr val="FFFF00"/>
                </a:solidFill>
              </a:rPr>
              <a:t> and satellite images reveal heterogeneity in its subglacial geology, crust and lithosphere</a:t>
            </a:r>
          </a:p>
          <a:p>
            <a:pPr>
              <a:spcAft>
                <a:spcPts val="1200"/>
              </a:spcAft>
              <a:buClr>
                <a:schemeClr val="bg1"/>
              </a:buClr>
            </a:pPr>
            <a:endParaRPr lang="en-GB" sz="1950" b="1" dirty="0" smtClean="0">
              <a:solidFill>
                <a:srgbClr val="FFFF00"/>
              </a:solidFill>
            </a:endParaRPr>
          </a:p>
          <a:p>
            <a:pPr>
              <a:spcAft>
                <a:spcPts val="1200"/>
              </a:spcAft>
              <a:buClr>
                <a:schemeClr val="bg1"/>
              </a:buClr>
            </a:pPr>
            <a:r>
              <a:rPr lang="en-GB" sz="1950" b="1" dirty="0" smtClean="0">
                <a:solidFill>
                  <a:srgbClr val="FFFF00"/>
                </a:solidFill>
              </a:rPr>
              <a:t>New implications for our understanding of the Precambrian basement beneath the Wilkes Subglacial Basin</a:t>
            </a:r>
          </a:p>
          <a:p>
            <a:pPr>
              <a:spcAft>
                <a:spcPts val="1200"/>
              </a:spcAft>
              <a:buClr>
                <a:schemeClr val="bg1"/>
              </a:buClr>
            </a:pPr>
            <a:endParaRPr lang="en-GB" sz="1950" b="1" dirty="0" smtClean="0">
              <a:solidFill>
                <a:srgbClr val="FFFF00"/>
              </a:solidFill>
            </a:endParaRPr>
          </a:p>
          <a:p>
            <a:pPr>
              <a:spcAft>
                <a:spcPts val="1200"/>
              </a:spcAft>
              <a:buClr>
                <a:schemeClr val="bg1"/>
              </a:buClr>
            </a:pPr>
            <a:r>
              <a:rPr lang="en-GB" sz="1950" b="1" dirty="0" smtClean="0">
                <a:solidFill>
                  <a:srgbClr val="FFFF00"/>
                </a:solidFill>
              </a:rPr>
              <a:t>The newly unveiled heterogeneity has implications for future assessments of Geothermal </a:t>
            </a:r>
            <a:r>
              <a:rPr lang="en-GB" sz="1950" b="1" dirty="0">
                <a:solidFill>
                  <a:srgbClr val="FFFF00"/>
                </a:solidFill>
              </a:rPr>
              <a:t>H</a:t>
            </a:r>
            <a:r>
              <a:rPr lang="en-GB" sz="1950" b="1" dirty="0" smtClean="0">
                <a:solidFill>
                  <a:srgbClr val="FFFF00"/>
                </a:solidFill>
              </a:rPr>
              <a:t>eat </a:t>
            </a:r>
            <a:r>
              <a:rPr lang="en-GB" sz="1950" b="1" dirty="0">
                <a:solidFill>
                  <a:srgbClr val="FFFF00"/>
                </a:solidFill>
              </a:rPr>
              <a:t>F</a:t>
            </a:r>
            <a:r>
              <a:rPr lang="en-GB" sz="1950" b="1" dirty="0" smtClean="0">
                <a:solidFill>
                  <a:srgbClr val="FFFF00"/>
                </a:solidFill>
              </a:rPr>
              <a:t>lux </a:t>
            </a:r>
            <a:endParaRPr lang="en-GB" sz="1950" b="1" dirty="0">
              <a:solidFill>
                <a:srgbClr val="FFFF00"/>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0431" y="6191525"/>
            <a:ext cx="1711569" cy="648891"/>
          </a:xfrm>
          <a:prstGeom prst="rect">
            <a:avLst/>
          </a:prstGeom>
        </p:spPr>
      </p:pic>
    </p:spTree>
    <p:extLst>
      <p:ext uri="{BB962C8B-B14F-4D97-AF65-F5344CB8AC3E}">
        <p14:creationId xmlns:p14="http://schemas.microsoft.com/office/powerpoint/2010/main" val="3435011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8371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Satellite-derived Free-Air </a:t>
            </a:r>
            <a:r>
              <a:rPr lang="en-GB" altLang="en-US" sz="2200" b="1" dirty="0">
                <a:solidFill>
                  <a:srgbClr val="FF0000"/>
                </a:solidFill>
              </a:rPr>
              <a:t>G</a:t>
            </a:r>
            <a:r>
              <a:rPr lang="en-GB" altLang="en-US" sz="2200" b="1" dirty="0" smtClean="0">
                <a:solidFill>
                  <a:srgbClr val="FF0000"/>
                </a:solidFill>
              </a:rPr>
              <a:t>ravity </a:t>
            </a:r>
            <a:r>
              <a:rPr lang="en-GB" altLang="en-US" sz="2200" b="1" dirty="0">
                <a:solidFill>
                  <a:srgbClr val="FF0000"/>
                </a:solidFill>
              </a:rPr>
              <a:t>A</a:t>
            </a:r>
            <a:r>
              <a:rPr lang="en-GB" altLang="en-US" sz="2200" b="1" dirty="0" smtClean="0">
                <a:solidFill>
                  <a:srgbClr val="FF0000"/>
                </a:solidFill>
              </a:rPr>
              <a:t>nomaly </a:t>
            </a:r>
            <a:r>
              <a:rPr lang="en-GB" altLang="en-US" sz="2200" b="1" dirty="0">
                <a:solidFill>
                  <a:srgbClr val="FF0000"/>
                </a:solidFill>
              </a:rPr>
              <a:t>M</a:t>
            </a:r>
            <a:r>
              <a:rPr lang="en-GB" altLang="en-US" sz="2200" b="1" dirty="0" smtClean="0">
                <a:solidFill>
                  <a:srgbClr val="FF0000"/>
                </a:solidFill>
              </a:rPr>
              <a:t>ap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1030037"/>
            <a:ext cx="3743274" cy="4031873"/>
          </a:xfrm>
          <a:prstGeom prst="rect">
            <a:avLst/>
          </a:prstGeom>
          <a:noFill/>
        </p:spPr>
        <p:txBody>
          <a:bodyPr wrap="square" rtlCol="0">
            <a:spAutoFit/>
          </a:bodyPr>
          <a:lstStyle/>
          <a:p>
            <a:r>
              <a:rPr lang="en-GB" sz="1600" i="1" dirty="0" smtClean="0"/>
              <a:t>New shaded relief image of Free-Air gravity in the Wilkes Subglacial Basin and adjacent TAM derived from satellite gravity data </a:t>
            </a:r>
            <a:r>
              <a:rPr lang="en-GB" sz="1600" dirty="0" smtClean="0"/>
              <a:t>(from </a:t>
            </a:r>
            <a:r>
              <a:rPr lang="en-GB" sz="1600" b="1" dirty="0" err="1" smtClean="0"/>
              <a:t>Zingerle</a:t>
            </a:r>
            <a:r>
              <a:rPr lang="en-GB" sz="1600" b="1" dirty="0" smtClean="0"/>
              <a:t> et al., 2019</a:t>
            </a:r>
            <a:r>
              <a:rPr lang="en-GB" sz="1600" dirty="0" smtClean="0"/>
              <a:t>). </a:t>
            </a:r>
          </a:p>
          <a:p>
            <a:endParaRPr lang="en-GB" sz="1600" i="1" dirty="0"/>
          </a:p>
          <a:p>
            <a:r>
              <a:rPr lang="en-GB" sz="1600" dirty="0" smtClean="0">
                <a:solidFill>
                  <a:srgbClr val="FF0000"/>
                </a:solidFill>
              </a:rPr>
              <a:t>Note that although satellite gravity data much have lower spatial resolution compared to airborne gravity, prominent Free-Air gravity lows are still detected over the Cook Basins and northern </a:t>
            </a:r>
            <a:r>
              <a:rPr lang="en-GB" sz="1600" dirty="0" err="1" smtClean="0">
                <a:solidFill>
                  <a:srgbClr val="FF0000"/>
                </a:solidFill>
              </a:rPr>
              <a:t>Rennick</a:t>
            </a:r>
            <a:r>
              <a:rPr lang="en-GB" sz="1600" dirty="0" smtClean="0">
                <a:solidFill>
                  <a:srgbClr val="FF0000"/>
                </a:solidFill>
              </a:rPr>
              <a:t> </a:t>
            </a:r>
            <a:r>
              <a:rPr lang="en-GB" sz="1600" dirty="0" err="1" smtClean="0">
                <a:solidFill>
                  <a:srgbClr val="FF0000"/>
                </a:solidFill>
              </a:rPr>
              <a:t>Graben</a:t>
            </a:r>
            <a:r>
              <a:rPr lang="en-GB" sz="1600" i="1" dirty="0" smtClean="0"/>
              <a:t>.</a:t>
            </a:r>
          </a:p>
          <a:p>
            <a:endParaRPr lang="en-GB" sz="1600" i="1" dirty="0"/>
          </a:p>
          <a:p>
            <a:r>
              <a:rPr lang="en-GB" sz="1600" i="1" dirty="0" smtClean="0"/>
              <a:t>A prominent satellite gravity low is also observed over the south western basin (SWB), in an area where airborne gravity coverage remains sparse. </a:t>
            </a:r>
          </a:p>
        </p:txBody>
      </p:sp>
      <p:pic>
        <p:nvPicPr>
          <p:cNvPr id="4" name="Picture 3"/>
          <p:cNvPicPr>
            <a:picLocks noChangeAspect="1"/>
          </p:cNvPicPr>
          <p:nvPr/>
        </p:nvPicPr>
        <p:blipFill rotWithShape="1">
          <a:blip r:embed="rId3"/>
          <a:srcRect l="25001" t="8519" r="3228" b="10000"/>
          <a:stretch/>
        </p:blipFill>
        <p:spPr>
          <a:xfrm>
            <a:off x="152399" y="833755"/>
            <a:ext cx="8182028" cy="5225098"/>
          </a:xfrm>
          <a:prstGeom prst="rect">
            <a:avLst/>
          </a:prstGeom>
        </p:spPr>
      </p:pic>
      <p:sp>
        <p:nvSpPr>
          <p:cNvPr id="54" name="TextBox 53"/>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56" name="TextBox 55"/>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grpSp>
        <p:nvGrpSpPr>
          <p:cNvPr id="57" name="Group 56"/>
          <p:cNvGrpSpPr/>
          <p:nvPr/>
        </p:nvGrpSpPr>
        <p:grpSpPr>
          <a:xfrm>
            <a:off x="6965149" y="988931"/>
            <a:ext cx="1073952" cy="571043"/>
            <a:chOff x="364324" y="4970381"/>
            <a:chExt cx="1073952" cy="571043"/>
          </a:xfrm>
        </p:grpSpPr>
        <p:pic>
          <p:nvPicPr>
            <p:cNvPr id="58" name="Picture 57"/>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59" name="Rectangle 58"/>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61" name="TextBox 60"/>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62" name="TextBox 61"/>
          <p:cNvSpPr txBox="1"/>
          <p:nvPr/>
        </p:nvSpPr>
        <p:spPr>
          <a:xfrm rot="2948888">
            <a:off x="2595165" y="3806062"/>
            <a:ext cx="1729528" cy="307777"/>
          </a:xfrm>
          <a:prstGeom prst="rect">
            <a:avLst/>
          </a:prstGeom>
          <a:noFill/>
        </p:spPr>
        <p:txBody>
          <a:bodyPr wrap="squar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63" name="TextBox 62"/>
          <p:cNvSpPr txBox="1"/>
          <p:nvPr/>
        </p:nvSpPr>
        <p:spPr>
          <a:xfrm rot="4286905">
            <a:off x="1385490" y="3492920"/>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64" name="TextBox 63"/>
          <p:cNvSpPr txBox="1"/>
          <p:nvPr/>
        </p:nvSpPr>
        <p:spPr>
          <a:xfrm rot="2299379">
            <a:off x="4348971" y="3161738"/>
            <a:ext cx="1108317" cy="292388"/>
          </a:xfrm>
          <a:prstGeom prst="rect">
            <a:avLst/>
          </a:prstGeom>
          <a:noFill/>
        </p:spPr>
        <p:txBody>
          <a:bodyPr wrap="none" rtlCol="0">
            <a:spAutoFit/>
          </a:bodyPr>
          <a:lstStyle/>
          <a:p>
            <a:r>
              <a:rPr lang="en-GB" sz="1300" b="1" dirty="0" smtClean="0">
                <a:solidFill>
                  <a:srgbClr val="FFFF00"/>
                </a:solidFill>
                <a:effectLst>
                  <a:outerShdw blurRad="38100" dist="38100" dir="2700000" algn="tl">
                    <a:srgbClr val="000000">
                      <a:alpha val="43137"/>
                    </a:srgbClr>
                  </a:outerShdw>
                </a:effectLst>
              </a:rPr>
              <a:t>Eastern Basin</a:t>
            </a:r>
            <a:endParaRPr lang="en-GB" sz="1300" b="1" dirty="0">
              <a:solidFill>
                <a:srgbClr val="FFFF00"/>
              </a:solidFill>
              <a:effectLst>
                <a:outerShdw blurRad="38100" dist="38100" dir="2700000" algn="tl">
                  <a:srgbClr val="000000">
                    <a:alpha val="43137"/>
                  </a:srgbClr>
                </a:outerShdw>
              </a:effectLst>
            </a:endParaRPr>
          </a:p>
        </p:txBody>
      </p:sp>
      <p:pic>
        <p:nvPicPr>
          <p:cNvPr id="65" name="Picture 64"/>
          <p:cNvPicPr>
            <a:picLocks noChangeAspect="1"/>
          </p:cNvPicPr>
          <p:nvPr/>
        </p:nvPicPr>
        <p:blipFill>
          <a:blip r:embed="rId5"/>
          <a:stretch>
            <a:fillRect/>
          </a:stretch>
        </p:blipFill>
        <p:spPr>
          <a:xfrm>
            <a:off x="908583" y="2476476"/>
            <a:ext cx="886106" cy="1325567"/>
          </a:xfrm>
          <a:prstGeom prst="rect">
            <a:avLst/>
          </a:prstGeom>
        </p:spPr>
      </p:pic>
      <p:pic>
        <p:nvPicPr>
          <p:cNvPr id="66" name="Picture 65"/>
          <p:cNvPicPr>
            <a:picLocks noChangeAspect="1"/>
          </p:cNvPicPr>
          <p:nvPr/>
        </p:nvPicPr>
        <p:blipFill>
          <a:blip r:embed="rId6"/>
          <a:stretch>
            <a:fillRect/>
          </a:stretch>
        </p:blipFill>
        <p:spPr>
          <a:xfrm>
            <a:off x="4310254" y="3246656"/>
            <a:ext cx="448031" cy="418600"/>
          </a:xfrm>
          <a:prstGeom prst="rect">
            <a:avLst/>
          </a:prstGeom>
        </p:spPr>
      </p:pic>
      <p:graphicFrame>
        <p:nvGraphicFramePr>
          <p:cNvPr id="67" name="Object 66"/>
          <p:cNvGraphicFramePr>
            <a:graphicFrameLocks noChangeAspect="1"/>
          </p:cNvGraphicFramePr>
          <p:nvPr>
            <p:extLst>
              <p:ext uri="{D42A27DB-BD31-4B8C-83A1-F6EECF244321}">
                <p14:modId xmlns:p14="http://schemas.microsoft.com/office/powerpoint/2010/main" val="4087938880"/>
              </p:ext>
            </p:extLst>
          </p:nvPr>
        </p:nvGraphicFramePr>
        <p:xfrm>
          <a:off x="344488" y="1402137"/>
          <a:ext cx="255891" cy="761523"/>
        </p:xfrm>
        <a:graphic>
          <a:graphicData uri="http://schemas.openxmlformats.org/presentationml/2006/ole">
            <mc:AlternateContent xmlns:mc="http://schemas.openxmlformats.org/markup-compatibility/2006">
              <mc:Choice xmlns:v="urn:schemas-microsoft-com:vml" Requires="v">
                <p:oleObj spid="_x0000_s5186" name="CorelDRAW" r:id="rId7" imgW="330975" imgH="981910" progId="CorelDraw.Graphic.21">
                  <p:embed/>
                </p:oleObj>
              </mc:Choice>
              <mc:Fallback>
                <p:oleObj name="CorelDRAW" r:id="rId7" imgW="330975" imgH="981910" progId="CorelDraw.Graphic.21">
                  <p:embed/>
                  <p:pic>
                    <p:nvPicPr>
                      <p:cNvPr id="50" name="Object 49"/>
                      <p:cNvPicPr/>
                      <p:nvPr/>
                    </p:nvPicPr>
                    <p:blipFill>
                      <a:blip r:embed="rId8"/>
                      <a:stretch>
                        <a:fillRect/>
                      </a:stretch>
                    </p:blipFill>
                    <p:spPr>
                      <a:xfrm>
                        <a:off x="344488" y="1402137"/>
                        <a:ext cx="255891" cy="761523"/>
                      </a:xfrm>
                      <a:prstGeom prst="rect">
                        <a:avLst/>
                      </a:prstGeom>
                    </p:spPr>
                  </p:pic>
                </p:oleObj>
              </mc:Fallback>
            </mc:AlternateContent>
          </a:graphicData>
        </a:graphic>
      </p:graphicFrame>
      <p:sp>
        <p:nvSpPr>
          <p:cNvPr id="68" name="TextBox 67"/>
          <p:cNvSpPr txBox="1"/>
          <p:nvPr/>
        </p:nvSpPr>
        <p:spPr>
          <a:xfrm>
            <a:off x="2609395" y="1125658"/>
            <a:ext cx="745922" cy="369332"/>
          </a:xfrm>
          <a:prstGeom prst="rect">
            <a:avLst/>
          </a:prstGeom>
          <a:noFill/>
        </p:spPr>
        <p:txBody>
          <a:bodyPr wrap="square" rtlCol="0">
            <a:spAutoFit/>
          </a:bodyPr>
          <a:lstStyle/>
          <a:p>
            <a:r>
              <a:rPr lang="en-GB" b="1" dirty="0" smtClean="0">
                <a:solidFill>
                  <a:schemeClr val="bg1"/>
                </a:solidFill>
              </a:rPr>
              <a:t>CIS</a:t>
            </a:r>
            <a:endParaRPr lang="en-GB" b="1" dirty="0">
              <a:solidFill>
                <a:schemeClr val="bg1"/>
              </a:solidFill>
            </a:endParaRPr>
          </a:p>
        </p:txBody>
      </p:sp>
      <p:sp>
        <p:nvSpPr>
          <p:cNvPr id="69" name="TextBox 68"/>
          <p:cNvSpPr txBox="1"/>
          <p:nvPr/>
        </p:nvSpPr>
        <p:spPr>
          <a:xfrm rot="2428085">
            <a:off x="3002996" y="2071229"/>
            <a:ext cx="745922" cy="338554"/>
          </a:xfrm>
          <a:prstGeom prst="rect">
            <a:avLst/>
          </a:prstGeom>
          <a:noFill/>
        </p:spPr>
        <p:txBody>
          <a:bodyPr wrap="square" rtlCol="0">
            <a:spAutoFit/>
          </a:bodyPr>
          <a:lstStyle/>
          <a:p>
            <a:r>
              <a:rPr lang="en-GB" sz="1600" b="1" dirty="0" smtClean="0">
                <a:solidFill>
                  <a:srgbClr val="FFFF00"/>
                </a:solidFill>
              </a:rPr>
              <a:t>CCB</a:t>
            </a:r>
            <a:endParaRPr lang="en-GB" sz="1600" b="1" dirty="0">
              <a:solidFill>
                <a:srgbClr val="FFFF00"/>
              </a:solidFill>
            </a:endParaRPr>
          </a:p>
        </p:txBody>
      </p:sp>
      <p:sp>
        <p:nvSpPr>
          <p:cNvPr id="70" name="TextBox 69"/>
          <p:cNvSpPr txBox="1"/>
          <p:nvPr/>
        </p:nvSpPr>
        <p:spPr>
          <a:xfrm rot="2428085">
            <a:off x="5354023" y="2125192"/>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sp>
        <p:nvSpPr>
          <p:cNvPr id="71" name="TextBox 70"/>
          <p:cNvSpPr txBox="1"/>
          <p:nvPr/>
        </p:nvSpPr>
        <p:spPr>
          <a:xfrm rot="4860364">
            <a:off x="1204175" y="4940281"/>
            <a:ext cx="745922" cy="338554"/>
          </a:xfrm>
          <a:prstGeom prst="rect">
            <a:avLst/>
          </a:prstGeom>
          <a:noFill/>
        </p:spPr>
        <p:txBody>
          <a:bodyPr wrap="square" rtlCol="0">
            <a:spAutoFit/>
          </a:bodyPr>
          <a:lstStyle/>
          <a:p>
            <a:r>
              <a:rPr lang="en-GB" sz="1600" b="1" dirty="0" smtClean="0">
                <a:solidFill>
                  <a:srgbClr val="FFFF00"/>
                </a:solidFill>
              </a:rPr>
              <a:t>SWB</a:t>
            </a:r>
            <a:endParaRPr lang="en-GB" sz="1600" b="1" dirty="0">
              <a:solidFill>
                <a:srgbClr val="FFFF00"/>
              </a:solidFill>
            </a:endParaRPr>
          </a:p>
        </p:txBody>
      </p:sp>
      <p:sp>
        <p:nvSpPr>
          <p:cNvPr id="72" name="TextBox 71"/>
          <p:cNvSpPr txBox="1"/>
          <p:nvPr/>
        </p:nvSpPr>
        <p:spPr>
          <a:xfrm>
            <a:off x="4992000" y="1038225"/>
            <a:ext cx="394660"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P1</a:t>
            </a:r>
            <a:endParaRPr lang="en-GB" sz="1600" b="1" dirty="0">
              <a:solidFill>
                <a:schemeClr val="bg1"/>
              </a:solidFill>
              <a:effectLst>
                <a:outerShdw blurRad="38100" dist="38100" dir="2700000" algn="tl">
                  <a:srgbClr val="000000">
                    <a:alpha val="43137"/>
                  </a:srgbClr>
                </a:outerShdw>
              </a:effectLst>
            </a:endParaRPr>
          </a:p>
        </p:txBody>
      </p:sp>
      <p:sp>
        <p:nvSpPr>
          <p:cNvPr id="73" name="TextBox 72"/>
          <p:cNvSpPr txBox="1"/>
          <p:nvPr/>
        </p:nvSpPr>
        <p:spPr>
          <a:xfrm>
            <a:off x="6936989" y="1545611"/>
            <a:ext cx="397866" cy="338554"/>
          </a:xfrm>
          <a:prstGeom prst="rect">
            <a:avLst/>
          </a:prstGeom>
          <a:noFill/>
        </p:spPr>
        <p:txBody>
          <a:bodyPr wrap="none" rtlCol="0">
            <a:spAutoFit/>
          </a:bodyPr>
          <a:lstStyle/>
          <a:p>
            <a:r>
              <a:rPr lang="en-GB" sz="1600" b="1" dirty="0" smtClean="0">
                <a:solidFill>
                  <a:schemeClr val="bg1"/>
                </a:solidFill>
              </a:rPr>
              <a:t>P2</a:t>
            </a:r>
            <a:endParaRPr lang="en-GB" sz="1600" b="1" dirty="0">
              <a:solidFill>
                <a:schemeClr val="bg1"/>
              </a:solidFill>
            </a:endParaRPr>
          </a:p>
        </p:txBody>
      </p:sp>
      <p:sp>
        <p:nvSpPr>
          <p:cNvPr id="74" name="TextBox 73"/>
          <p:cNvSpPr txBox="1"/>
          <p:nvPr/>
        </p:nvSpPr>
        <p:spPr>
          <a:xfrm>
            <a:off x="7514857" y="2645164"/>
            <a:ext cx="397866" cy="338554"/>
          </a:xfrm>
          <a:prstGeom prst="rect">
            <a:avLst/>
          </a:prstGeom>
          <a:noFill/>
        </p:spPr>
        <p:txBody>
          <a:bodyPr wrap="none" rtlCol="0">
            <a:spAutoFit/>
          </a:bodyPr>
          <a:lstStyle/>
          <a:p>
            <a:r>
              <a:rPr lang="en-GB" sz="1600" b="1" dirty="0" smtClean="0">
                <a:solidFill>
                  <a:schemeClr val="bg1"/>
                </a:solidFill>
              </a:rPr>
              <a:t>P3</a:t>
            </a:r>
            <a:endParaRPr lang="en-GB" sz="1600" b="1" dirty="0">
              <a:solidFill>
                <a:schemeClr val="bg1"/>
              </a:solidFill>
            </a:endParaRPr>
          </a:p>
        </p:txBody>
      </p:sp>
      <p:sp>
        <p:nvSpPr>
          <p:cNvPr id="75" name="TextBox 74"/>
          <p:cNvSpPr txBox="1"/>
          <p:nvPr/>
        </p:nvSpPr>
        <p:spPr>
          <a:xfrm>
            <a:off x="7529426" y="3149507"/>
            <a:ext cx="397866" cy="338554"/>
          </a:xfrm>
          <a:prstGeom prst="rect">
            <a:avLst/>
          </a:prstGeom>
          <a:noFill/>
        </p:spPr>
        <p:txBody>
          <a:bodyPr wrap="none" rtlCol="0">
            <a:spAutoFit/>
          </a:bodyPr>
          <a:lstStyle/>
          <a:p>
            <a:r>
              <a:rPr lang="en-GB" sz="1600" b="1" dirty="0" smtClean="0">
                <a:solidFill>
                  <a:schemeClr val="bg1"/>
                </a:solidFill>
              </a:rPr>
              <a:t>P4</a:t>
            </a:r>
            <a:endParaRPr lang="en-GB" sz="1600" b="1" dirty="0">
              <a:solidFill>
                <a:schemeClr val="bg1"/>
              </a:solidFill>
            </a:endParaRPr>
          </a:p>
        </p:txBody>
      </p:sp>
      <p:sp>
        <p:nvSpPr>
          <p:cNvPr id="76" name="TextBox 75"/>
          <p:cNvSpPr txBox="1"/>
          <p:nvPr/>
        </p:nvSpPr>
        <p:spPr>
          <a:xfrm>
            <a:off x="7036293" y="3803962"/>
            <a:ext cx="397866" cy="338554"/>
          </a:xfrm>
          <a:prstGeom prst="rect">
            <a:avLst/>
          </a:prstGeom>
          <a:noFill/>
        </p:spPr>
        <p:txBody>
          <a:bodyPr wrap="none" rtlCol="0">
            <a:spAutoFit/>
          </a:bodyPr>
          <a:lstStyle/>
          <a:p>
            <a:r>
              <a:rPr lang="en-GB" sz="1600" b="1" dirty="0" smtClean="0">
                <a:solidFill>
                  <a:schemeClr val="bg1"/>
                </a:solidFill>
              </a:rPr>
              <a:t>P5</a:t>
            </a:r>
            <a:endParaRPr lang="en-GB" sz="1600" b="1" dirty="0">
              <a:solidFill>
                <a:schemeClr val="bg1"/>
              </a:solidFill>
            </a:endParaRPr>
          </a:p>
        </p:txBody>
      </p:sp>
      <p:sp>
        <p:nvSpPr>
          <p:cNvPr id="77" name="TextBox 76"/>
          <p:cNvSpPr txBox="1"/>
          <p:nvPr/>
        </p:nvSpPr>
        <p:spPr>
          <a:xfrm>
            <a:off x="7215911" y="4359649"/>
            <a:ext cx="397866" cy="338554"/>
          </a:xfrm>
          <a:prstGeom prst="rect">
            <a:avLst/>
          </a:prstGeom>
          <a:noFill/>
        </p:spPr>
        <p:txBody>
          <a:bodyPr wrap="none" rtlCol="0">
            <a:spAutoFit/>
          </a:bodyPr>
          <a:lstStyle/>
          <a:p>
            <a:r>
              <a:rPr lang="en-GB" sz="1600" b="1" dirty="0" smtClean="0">
                <a:solidFill>
                  <a:schemeClr val="bg1"/>
                </a:solidFill>
              </a:rPr>
              <a:t>P6</a:t>
            </a:r>
            <a:endParaRPr lang="en-GB" sz="1600" b="1" dirty="0">
              <a:solidFill>
                <a:schemeClr val="bg1"/>
              </a:solidFill>
            </a:endParaRPr>
          </a:p>
        </p:txBody>
      </p:sp>
    </p:spTree>
    <p:extLst>
      <p:ext uri="{BB962C8B-B14F-4D97-AF65-F5344CB8AC3E}">
        <p14:creationId xmlns:p14="http://schemas.microsoft.com/office/powerpoint/2010/main" val="8351747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8371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New </a:t>
            </a:r>
            <a:r>
              <a:rPr lang="en-GB" altLang="en-US" sz="2200" b="1" dirty="0" err="1" smtClean="0">
                <a:solidFill>
                  <a:srgbClr val="FF0000"/>
                </a:solidFill>
              </a:rPr>
              <a:t>Bouguer</a:t>
            </a:r>
            <a:r>
              <a:rPr lang="en-GB" altLang="en-US" sz="2200" b="1" dirty="0" smtClean="0">
                <a:solidFill>
                  <a:srgbClr val="FF0000"/>
                </a:solidFill>
              </a:rPr>
              <a:t> Gravity </a:t>
            </a:r>
            <a:r>
              <a:rPr lang="en-GB" altLang="en-US" sz="2200" b="1" dirty="0">
                <a:solidFill>
                  <a:srgbClr val="FF0000"/>
                </a:solidFill>
              </a:rPr>
              <a:t>A</a:t>
            </a:r>
            <a:r>
              <a:rPr lang="en-GB" altLang="en-US" sz="2200" b="1" dirty="0" smtClean="0">
                <a:solidFill>
                  <a:srgbClr val="FF0000"/>
                </a:solidFill>
              </a:rPr>
              <a:t>nomaly </a:t>
            </a:r>
            <a:r>
              <a:rPr lang="en-GB" altLang="en-US" sz="2200" b="1" dirty="0">
                <a:solidFill>
                  <a:srgbClr val="FF0000"/>
                </a:solidFill>
              </a:rPr>
              <a:t>M</a:t>
            </a:r>
            <a:r>
              <a:rPr lang="en-GB" altLang="en-US" sz="2200" b="1" dirty="0" smtClean="0">
                <a:solidFill>
                  <a:srgbClr val="FF0000"/>
                </a:solidFill>
              </a:rPr>
              <a:t>ap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1030037"/>
            <a:ext cx="3743274" cy="3785652"/>
          </a:xfrm>
          <a:prstGeom prst="rect">
            <a:avLst/>
          </a:prstGeom>
          <a:noFill/>
        </p:spPr>
        <p:txBody>
          <a:bodyPr wrap="square" rtlCol="0">
            <a:spAutoFit/>
          </a:bodyPr>
          <a:lstStyle/>
          <a:p>
            <a:r>
              <a:rPr lang="en-GB" sz="1600" i="1" dirty="0" smtClean="0"/>
              <a:t>New shaded relief </a:t>
            </a:r>
            <a:r>
              <a:rPr lang="en-GB" sz="1600" i="1" dirty="0" err="1" smtClean="0"/>
              <a:t>Bouguer</a:t>
            </a:r>
            <a:r>
              <a:rPr lang="en-GB" sz="1600" i="1" dirty="0" smtClean="0"/>
              <a:t> gravity anomaly image for the Wilkes Subglacial Basin and adjacent TAM</a:t>
            </a:r>
            <a:r>
              <a:rPr lang="en-GB" sz="1600" dirty="0" smtClean="0"/>
              <a:t>. </a:t>
            </a:r>
          </a:p>
          <a:p>
            <a:endParaRPr lang="en-GB" sz="1600" i="1" dirty="0"/>
          </a:p>
          <a:p>
            <a:r>
              <a:rPr lang="en-GB" sz="1600" dirty="0" smtClean="0">
                <a:solidFill>
                  <a:srgbClr val="FF0000"/>
                </a:solidFill>
              </a:rPr>
              <a:t>Note the contrast between the regional low over the thick crust of the TAM &amp; Eastern Basin region and the highs over the Cook Basins area. </a:t>
            </a:r>
          </a:p>
          <a:p>
            <a:endParaRPr lang="en-GB" sz="1600" dirty="0">
              <a:solidFill>
                <a:srgbClr val="FF0000"/>
              </a:solidFill>
            </a:endParaRPr>
          </a:p>
          <a:p>
            <a:r>
              <a:rPr lang="en-GB" sz="1600" dirty="0" smtClean="0">
                <a:solidFill>
                  <a:srgbClr val="FF0000"/>
                </a:solidFill>
              </a:rPr>
              <a:t>A more subdued high is imaged over the Central Basin region. </a:t>
            </a:r>
          </a:p>
          <a:p>
            <a:endParaRPr lang="en-GB" sz="1600" dirty="0">
              <a:solidFill>
                <a:srgbClr val="FF0000"/>
              </a:solidFill>
            </a:endParaRPr>
          </a:p>
          <a:p>
            <a:r>
              <a:rPr lang="en-GB" sz="1600" dirty="0" smtClean="0">
                <a:solidFill>
                  <a:srgbClr val="FF0000"/>
                </a:solidFill>
              </a:rPr>
              <a:t>A remarkable linear gravity high flanks the proposed Paleoproterozoic fault system inferred from aeromagnetic data. </a:t>
            </a:r>
            <a:endParaRPr lang="en-GB" sz="1600" i="1" dirty="0" smtClean="0"/>
          </a:p>
        </p:txBody>
      </p:sp>
      <p:pic>
        <p:nvPicPr>
          <p:cNvPr id="5" name="Picture 4"/>
          <p:cNvPicPr>
            <a:picLocks noChangeAspect="1"/>
          </p:cNvPicPr>
          <p:nvPr/>
        </p:nvPicPr>
        <p:blipFill rotWithShape="1">
          <a:blip r:embed="rId3"/>
          <a:srcRect l="30538" t="9784" r="1720" b="12796"/>
          <a:stretch/>
        </p:blipFill>
        <p:spPr>
          <a:xfrm>
            <a:off x="142874" y="838200"/>
            <a:ext cx="8155375" cy="5242742"/>
          </a:xfrm>
          <a:prstGeom prst="rect">
            <a:avLst/>
          </a:prstGeom>
        </p:spPr>
      </p:pic>
      <p:sp>
        <p:nvSpPr>
          <p:cNvPr id="89" name="TextBox 88"/>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90" name="TextBox 89"/>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grpSp>
        <p:nvGrpSpPr>
          <p:cNvPr id="91" name="Group 90"/>
          <p:cNvGrpSpPr/>
          <p:nvPr/>
        </p:nvGrpSpPr>
        <p:grpSpPr>
          <a:xfrm>
            <a:off x="6965149" y="988931"/>
            <a:ext cx="1073952" cy="571043"/>
            <a:chOff x="364324" y="4970381"/>
            <a:chExt cx="1073952" cy="571043"/>
          </a:xfrm>
        </p:grpSpPr>
        <p:pic>
          <p:nvPicPr>
            <p:cNvPr id="92" name="Picture 91"/>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93" name="Rectangle 92"/>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TextBox 93"/>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95" name="TextBox 94"/>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96" name="TextBox 95"/>
          <p:cNvSpPr txBox="1"/>
          <p:nvPr/>
        </p:nvSpPr>
        <p:spPr>
          <a:xfrm rot="2948888">
            <a:off x="2595165" y="3806062"/>
            <a:ext cx="1729528" cy="307777"/>
          </a:xfrm>
          <a:prstGeom prst="rect">
            <a:avLst/>
          </a:prstGeom>
          <a:noFill/>
        </p:spPr>
        <p:txBody>
          <a:bodyPr wrap="squar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97" name="TextBox 96"/>
          <p:cNvSpPr txBox="1"/>
          <p:nvPr/>
        </p:nvSpPr>
        <p:spPr>
          <a:xfrm rot="4286905">
            <a:off x="1385490" y="3492920"/>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98" name="TextBox 97"/>
          <p:cNvSpPr txBox="1"/>
          <p:nvPr/>
        </p:nvSpPr>
        <p:spPr>
          <a:xfrm rot="2299379">
            <a:off x="4348971" y="3161738"/>
            <a:ext cx="1108317" cy="292388"/>
          </a:xfrm>
          <a:prstGeom prst="rect">
            <a:avLst/>
          </a:prstGeom>
          <a:noFill/>
        </p:spPr>
        <p:txBody>
          <a:bodyPr wrap="none" rtlCol="0">
            <a:spAutoFit/>
          </a:bodyPr>
          <a:lstStyle/>
          <a:p>
            <a:r>
              <a:rPr lang="en-GB" sz="1300" b="1" dirty="0" smtClean="0">
                <a:solidFill>
                  <a:srgbClr val="FFFF00"/>
                </a:solidFill>
                <a:effectLst>
                  <a:outerShdw blurRad="38100" dist="38100" dir="2700000" algn="tl">
                    <a:srgbClr val="000000">
                      <a:alpha val="43137"/>
                    </a:srgbClr>
                  </a:outerShdw>
                </a:effectLst>
              </a:rPr>
              <a:t>Eastern Basin</a:t>
            </a:r>
            <a:endParaRPr lang="en-GB" sz="1300" b="1" dirty="0">
              <a:solidFill>
                <a:srgbClr val="FFFF00"/>
              </a:solidFill>
              <a:effectLst>
                <a:outerShdw blurRad="38100" dist="38100" dir="2700000" algn="tl">
                  <a:srgbClr val="000000">
                    <a:alpha val="43137"/>
                  </a:srgbClr>
                </a:outerShdw>
              </a:effectLst>
            </a:endParaRPr>
          </a:p>
        </p:txBody>
      </p:sp>
      <p:pic>
        <p:nvPicPr>
          <p:cNvPr id="99" name="Picture 98"/>
          <p:cNvPicPr>
            <a:picLocks noChangeAspect="1"/>
          </p:cNvPicPr>
          <p:nvPr/>
        </p:nvPicPr>
        <p:blipFill>
          <a:blip r:embed="rId5"/>
          <a:stretch>
            <a:fillRect/>
          </a:stretch>
        </p:blipFill>
        <p:spPr>
          <a:xfrm>
            <a:off x="908583" y="2476476"/>
            <a:ext cx="886106" cy="1325567"/>
          </a:xfrm>
          <a:prstGeom prst="rect">
            <a:avLst/>
          </a:prstGeom>
        </p:spPr>
      </p:pic>
      <p:pic>
        <p:nvPicPr>
          <p:cNvPr id="100" name="Picture 99"/>
          <p:cNvPicPr>
            <a:picLocks noChangeAspect="1"/>
          </p:cNvPicPr>
          <p:nvPr/>
        </p:nvPicPr>
        <p:blipFill>
          <a:blip r:embed="rId6"/>
          <a:stretch>
            <a:fillRect/>
          </a:stretch>
        </p:blipFill>
        <p:spPr>
          <a:xfrm>
            <a:off x="4310254" y="3246656"/>
            <a:ext cx="448031" cy="418600"/>
          </a:xfrm>
          <a:prstGeom prst="rect">
            <a:avLst/>
          </a:prstGeom>
        </p:spPr>
      </p:pic>
      <p:sp>
        <p:nvSpPr>
          <p:cNvPr id="101" name="TextBox 100"/>
          <p:cNvSpPr txBox="1"/>
          <p:nvPr/>
        </p:nvSpPr>
        <p:spPr>
          <a:xfrm>
            <a:off x="2609395" y="1125658"/>
            <a:ext cx="745922" cy="369332"/>
          </a:xfrm>
          <a:prstGeom prst="rect">
            <a:avLst/>
          </a:prstGeom>
          <a:noFill/>
        </p:spPr>
        <p:txBody>
          <a:bodyPr wrap="square" rtlCol="0">
            <a:spAutoFit/>
          </a:bodyPr>
          <a:lstStyle/>
          <a:p>
            <a:r>
              <a:rPr lang="en-GB" b="1" dirty="0" smtClean="0">
                <a:solidFill>
                  <a:schemeClr val="bg1"/>
                </a:solidFill>
              </a:rPr>
              <a:t>CIS</a:t>
            </a:r>
            <a:endParaRPr lang="en-GB" b="1" dirty="0">
              <a:solidFill>
                <a:schemeClr val="bg1"/>
              </a:solidFill>
            </a:endParaRPr>
          </a:p>
        </p:txBody>
      </p:sp>
      <p:sp>
        <p:nvSpPr>
          <p:cNvPr id="102" name="TextBox 101"/>
          <p:cNvSpPr txBox="1"/>
          <p:nvPr/>
        </p:nvSpPr>
        <p:spPr>
          <a:xfrm rot="2428085">
            <a:off x="3002996" y="2071229"/>
            <a:ext cx="745922" cy="338554"/>
          </a:xfrm>
          <a:prstGeom prst="rect">
            <a:avLst/>
          </a:prstGeom>
          <a:noFill/>
        </p:spPr>
        <p:txBody>
          <a:bodyPr wrap="square" rtlCol="0">
            <a:spAutoFit/>
          </a:bodyPr>
          <a:lstStyle/>
          <a:p>
            <a:r>
              <a:rPr lang="en-GB" sz="1600" b="1" dirty="0" smtClean="0">
                <a:solidFill>
                  <a:srgbClr val="FFFF00"/>
                </a:solidFill>
              </a:rPr>
              <a:t>CCB</a:t>
            </a:r>
            <a:endParaRPr lang="en-GB" sz="1600" b="1" dirty="0">
              <a:solidFill>
                <a:srgbClr val="FFFF00"/>
              </a:solidFill>
            </a:endParaRPr>
          </a:p>
        </p:txBody>
      </p:sp>
      <p:sp>
        <p:nvSpPr>
          <p:cNvPr id="103" name="TextBox 102"/>
          <p:cNvSpPr txBox="1"/>
          <p:nvPr/>
        </p:nvSpPr>
        <p:spPr>
          <a:xfrm rot="2428085">
            <a:off x="5354023" y="2125192"/>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sp>
        <p:nvSpPr>
          <p:cNvPr id="104" name="TextBox 103"/>
          <p:cNvSpPr txBox="1"/>
          <p:nvPr/>
        </p:nvSpPr>
        <p:spPr>
          <a:xfrm rot="4860364">
            <a:off x="1204175" y="4854556"/>
            <a:ext cx="745922" cy="338554"/>
          </a:xfrm>
          <a:prstGeom prst="rect">
            <a:avLst/>
          </a:prstGeom>
          <a:noFill/>
        </p:spPr>
        <p:txBody>
          <a:bodyPr wrap="square" rtlCol="0">
            <a:spAutoFit/>
          </a:bodyPr>
          <a:lstStyle/>
          <a:p>
            <a:r>
              <a:rPr lang="en-GB" sz="1600" b="1" dirty="0" smtClean="0">
                <a:solidFill>
                  <a:srgbClr val="FFFF00"/>
                </a:solidFill>
              </a:rPr>
              <a:t>SWB</a:t>
            </a:r>
            <a:endParaRPr lang="en-GB" sz="1600" b="1" dirty="0">
              <a:solidFill>
                <a:srgbClr val="FFFF00"/>
              </a:solidFill>
            </a:endParaRPr>
          </a:p>
        </p:txBody>
      </p:sp>
      <p:graphicFrame>
        <p:nvGraphicFramePr>
          <p:cNvPr id="105" name="Object 104"/>
          <p:cNvGraphicFramePr>
            <a:graphicFrameLocks noChangeAspect="1"/>
          </p:cNvGraphicFramePr>
          <p:nvPr>
            <p:extLst>
              <p:ext uri="{D42A27DB-BD31-4B8C-83A1-F6EECF244321}">
                <p14:modId xmlns:p14="http://schemas.microsoft.com/office/powerpoint/2010/main" val="1369218987"/>
              </p:ext>
            </p:extLst>
          </p:nvPr>
        </p:nvGraphicFramePr>
        <p:xfrm>
          <a:off x="341141" y="1157910"/>
          <a:ext cx="363780" cy="1082596"/>
        </p:xfrm>
        <a:graphic>
          <a:graphicData uri="http://schemas.openxmlformats.org/presentationml/2006/ole">
            <mc:AlternateContent xmlns:mc="http://schemas.openxmlformats.org/markup-compatibility/2006">
              <mc:Choice xmlns:v="urn:schemas-microsoft-com:vml" Requires="v">
                <p:oleObj spid="_x0000_s6208" name="CorelDRAW" r:id="rId7" imgW="330975" imgH="981910" progId="CorelDraw.Graphic.21">
                  <p:embed/>
                </p:oleObj>
              </mc:Choice>
              <mc:Fallback>
                <p:oleObj name="CorelDRAW" r:id="rId7" imgW="330975" imgH="981910" progId="CorelDraw.Graphic.21">
                  <p:embed/>
                  <p:pic>
                    <p:nvPicPr>
                      <p:cNvPr id="88" name="Object 87"/>
                      <p:cNvPicPr/>
                      <p:nvPr/>
                    </p:nvPicPr>
                    <p:blipFill>
                      <a:blip r:embed="rId8"/>
                      <a:stretch>
                        <a:fillRect/>
                      </a:stretch>
                    </p:blipFill>
                    <p:spPr>
                      <a:xfrm>
                        <a:off x="341141" y="1157910"/>
                        <a:ext cx="363780" cy="1082596"/>
                      </a:xfrm>
                      <a:prstGeom prst="rect">
                        <a:avLst/>
                      </a:prstGeom>
                    </p:spPr>
                  </p:pic>
                </p:oleObj>
              </mc:Fallback>
            </mc:AlternateContent>
          </a:graphicData>
        </a:graphic>
      </p:graphicFrame>
      <p:sp>
        <p:nvSpPr>
          <p:cNvPr id="106" name="TextBox 105"/>
          <p:cNvSpPr txBox="1"/>
          <p:nvPr/>
        </p:nvSpPr>
        <p:spPr>
          <a:xfrm>
            <a:off x="4906275" y="1095375"/>
            <a:ext cx="394660" cy="338554"/>
          </a:xfrm>
          <a:prstGeom prst="rect">
            <a:avLst/>
          </a:prstGeom>
          <a:noFill/>
        </p:spPr>
        <p:txBody>
          <a:bodyPr wrap="none" rtlCol="0">
            <a:spAutoFit/>
          </a:bodyPr>
          <a:lstStyle/>
          <a:p>
            <a:r>
              <a:rPr lang="en-GB" sz="1600" b="1" dirty="0" smtClean="0">
                <a:effectLst>
                  <a:outerShdw blurRad="38100" dist="38100" dir="2700000" algn="tl">
                    <a:srgbClr val="000000">
                      <a:alpha val="43137"/>
                    </a:srgbClr>
                  </a:outerShdw>
                </a:effectLst>
              </a:rPr>
              <a:t>P1</a:t>
            </a:r>
            <a:endParaRPr lang="en-GB" sz="1600" b="1" dirty="0">
              <a:effectLst>
                <a:outerShdw blurRad="38100" dist="38100" dir="2700000" algn="tl">
                  <a:srgbClr val="000000">
                    <a:alpha val="43137"/>
                  </a:srgbClr>
                </a:outerShdw>
              </a:effectLst>
            </a:endParaRPr>
          </a:p>
        </p:txBody>
      </p:sp>
      <p:sp>
        <p:nvSpPr>
          <p:cNvPr id="107" name="TextBox 106"/>
          <p:cNvSpPr txBox="1"/>
          <p:nvPr/>
        </p:nvSpPr>
        <p:spPr>
          <a:xfrm>
            <a:off x="6860789" y="1517036"/>
            <a:ext cx="397866" cy="338554"/>
          </a:xfrm>
          <a:prstGeom prst="rect">
            <a:avLst/>
          </a:prstGeom>
          <a:noFill/>
        </p:spPr>
        <p:txBody>
          <a:bodyPr wrap="none" rtlCol="0">
            <a:spAutoFit/>
          </a:bodyPr>
          <a:lstStyle/>
          <a:p>
            <a:r>
              <a:rPr lang="en-GB" sz="1600" b="1" dirty="0" smtClean="0"/>
              <a:t>P2</a:t>
            </a:r>
            <a:endParaRPr lang="en-GB" sz="1600" b="1" dirty="0"/>
          </a:p>
        </p:txBody>
      </p:sp>
      <p:sp>
        <p:nvSpPr>
          <p:cNvPr id="108" name="TextBox 107"/>
          <p:cNvSpPr txBox="1"/>
          <p:nvPr/>
        </p:nvSpPr>
        <p:spPr>
          <a:xfrm>
            <a:off x="7530732" y="2673739"/>
            <a:ext cx="397866" cy="338554"/>
          </a:xfrm>
          <a:prstGeom prst="rect">
            <a:avLst/>
          </a:prstGeom>
          <a:noFill/>
        </p:spPr>
        <p:txBody>
          <a:bodyPr wrap="none" rtlCol="0">
            <a:spAutoFit/>
          </a:bodyPr>
          <a:lstStyle/>
          <a:p>
            <a:r>
              <a:rPr lang="en-GB" sz="1600" b="1" dirty="0" smtClean="0"/>
              <a:t>P3</a:t>
            </a:r>
            <a:endParaRPr lang="en-GB" sz="1600" b="1" dirty="0"/>
          </a:p>
        </p:txBody>
      </p:sp>
      <p:sp>
        <p:nvSpPr>
          <p:cNvPr id="109" name="TextBox 108"/>
          <p:cNvSpPr txBox="1"/>
          <p:nvPr/>
        </p:nvSpPr>
        <p:spPr>
          <a:xfrm>
            <a:off x="7475451" y="3146332"/>
            <a:ext cx="397866" cy="338554"/>
          </a:xfrm>
          <a:prstGeom prst="rect">
            <a:avLst/>
          </a:prstGeom>
          <a:noFill/>
        </p:spPr>
        <p:txBody>
          <a:bodyPr wrap="none" rtlCol="0">
            <a:spAutoFit/>
          </a:bodyPr>
          <a:lstStyle/>
          <a:p>
            <a:r>
              <a:rPr lang="en-GB" sz="1600" b="1" dirty="0" smtClean="0"/>
              <a:t>P4</a:t>
            </a:r>
            <a:endParaRPr lang="en-GB" sz="1600" b="1" dirty="0"/>
          </a:p>
        </p:txBody>
      </p:sp>
      <p:sp>
        <p:nvSpPr>
          <p:cNvPr id="110" name="TextBox 109"/>
          <p:cNvSpPr txBox="1"/>
          <p:nvPr/>
        </p:nvSpPr>
        <p:spPr>
          <a:xfrm>
            <a:off x="6979143" y="3823012"/>
            <a:ext cx="397866" cy="338554"/>
          </a:xfrm>
          <a:prstGeom prst="rect">
            <a:avLst/>
          </a:prstGeom>
          <a:noFill/>
        </p:spPr>
        <p:txBody>
          <a:bodyPr wrap="none" rtlCol="0">
            <a:spAutoFit/>
          </a:bodyPr>
          <a:lstStyle/>
          <a:p>
            <a:r>
              <a:rPr lang="en-GB" sz="1600" b="1" dirty="0" smtClean="0"/>
              <a:t>P5</a:t>
            </a:r>
            <a:endParaRPr lang="en-GB" sz="1600" b="1" dirty="0"/>
          </a:p>
        </p:txBody>
      </p:sp>
      <p:sp>
        <p:nvSpPr>
          <p:cNvPr id="111" name="TextBox 110"/>
          <p:cNvSpPr txBox="1"/>
          <p:nvPr/>
        </p:nvSpPr>
        <p:spPr>
          <a:xfrm>
            <a:off x="6860311" y="4391399"/>
            <a:ext cx="397866" cy="338554"/>
          </a:xfrm>
          <a:prstGeom prst="rect">
            <a:avLst/>
          </a:prstGeom>
          <a:noFill/>
        </p:spPr>
        <p:txBody>
          <a:bodyPr wrap="none" rtlCol="0">
            <a:spAutoFit/>
          </a:bodyPr>
          <a:lstStyle/>
          <a:p>
            <a:r>
              <a:rPr lang="en-GB" sz="1600" b="1" dirty="0" smtClean="0"/>
              <a:t>P6</a:t>
            </a:r>
            <a:endParaRPr lang="en-GB" sz="1600" b="1" dirty="0"/>
          </a:p>
        </p:txBody>
      </p:sp>
    </p:spTree>
    <p:extLst>
      <p:ext uri="{BB962C8B-B14F-4D97-AF65-F5344CB8AC3E}">
        <p14:creationId xmlns:p14="http://schemas.microsoft.com/office/powerpoint/2010/main" val="40467611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8371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Satellite-derived </a:t>
            </a:r>
            <a:r>
              <a:rPr lang="en-GB" altLang="en-US" sz="2200" b="1" dirty="0" err="1" smtClean="0">
                <a:solidFill>
                  <a:srgbClr val="FF0000"/>
                </a:solidFill>
              </a:rPr>
              <a:t>Bouguer</a:t>
            </a:r>
            <a:r>
              <a:rPr lang="en-GB" altLang="en-US" sz="2200" b="1" dirty="0" smtClean="0">
                <a:solidFill>
                  <a:srgbClr val="FF0000"/>
                </a:solidFill>
              </a:rPr>
              <a:t> Gravity </a:t>
            </a:r>
            <a:r>
              <a:rPr lang="en-GB" altLang="en-US" sz="2200" b="1" dirty="0">
                <a:solidFill>
                  <a:srgbClr val="FF0000"/>
                </a:solidFill>
              </a:rPr>
              <a:t>A</a:t>
            </a:r>
            <a:r>
              <a:rPr lang="en-GB" altLang="en-US" sz="2200" b="1" dirty="0" smtClean="0">
                <a:solidFill>
                  <a:srgbClr val="FF0000"/>
                </a:solidFill>
              </a:rPr>
              <a:t>nomaly </a:t>
            </a:r>
            <a:r>
              <a:rPr lang="en-GB" altLang="en-US" sz="2200" b="1" dirty="0">
                <a:solidFill>
                  <a:srgbClr val="FF0000"/>
                </a:solidFill>
              </a:rPr>
              <a:t>M</a:t>
            </a:r>
            <a:r>
              <a:rPr lang="en-GB" altLang="en-US" sz="2200" b="1" dirty="0" smtClean="0">
                <a:solidFill>
                  <a:srgbClr val="FF0000"/>
                </a:solidFill>
              </a:rPr>
              <a:t>ap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1030037"/>
            <a:ext cx="3743274" cy="3293209"/>
          </a:xfrm>
          <a:prstGeom prst="rect">
            <a:avLst/>
          </a:prstGeom>
          <a:noFill/>
        </p:spPr>
        <p:txBody>
          <a:bodyPr wrap="square" rtlCol="0">
            <a:spAutoFit/>
          </a:bodyPr>
          <a:lstStyle/>
          <a:p>
            <a:r>
              <a:rPr lang="en-GB" sz="1600" i="1" dirty="0" smtClean="0"/>
              <a:t>New satellite-derived </a:t>
            </a:r>
            <a:r>
              <a:rPr lang="en-GB" sz="1600" i="1" dirty="0" err="1" smtClean="0"/>
              <a:t>Bouguer</a:t>
            </a:r>
            <a:r>
              <a:rPr lang="en-GB" sz="1600" i="1" dirty="0" smtClean="0"/>
              <a:t> gravity anomaly image for the Wilkes Subglacial Basin and adjacent TAM</a:t>
            </a:r>
            <a:r>
              <a:rPr lang="en-GB" sz="1600" dirty="0" smtClean="0"/>
              <a:t>. </a:t>
            </a:r>
          </a:p>
          <a:p>
            <a:endParaRPr lang="en-GB" sz="1600" i="1" dirty="0"/>
          </a:p>
          <a:p>
            <a:r>
              <a:rPr lang="en-GB" sz="1600" dirty="0">
                <a:solidFill>
                  <a:srgbClr val="FF0000"/>
                </a:solidFill>
              </a:rPr>
              <a:t>T</a:t>
            </a:r>
            <a:r>
              <a:rPr lang="en-GB" sz="1600" dirty="0" smtClean="0">
                <a:solidFill>
                  <a:srgbClr val="FF0000"/>
                </a:solidFill>
              </a:rPr>
              <a:t>he NW-SE boundary between the TAM and the eastern flank of the WSB is clearly imaged (PAFS), as is its western boundary along an inferred Paleoproterozoic fault system. </a:t>
            </a:r>
            <a:endParaRPr lang="en-GB" sz="1600" dirty="0">
              <a:solidFill>
                <a:srgbClr val="FF0000"/>
              </a:solidFill>
            </a:endParaRPr>
          </a:p>
          <a:p>
            <a:endParaRPr lang="en-GB" sz="1600" dirty="0" smtClean="0">
              <a:solidFill>
                <a:srgbClr val="FF0000"/>
              </a:solidFill>
            </a:endParaRPr>
          </a:p>
          <a:p>
            <a:r>
              <a:rPr lang="en-GB" sz="1600" dirty="0">
                <a:solidFill>
                  <a:srgbClr val="FF0000"/>
                </a:solidFill>
              </a:rPr>
              <a:t>T</a:t>
            </a:r>
            <a:r>
              <a:rPr lang="en-GB" sz="1600" dirty="0" smtClean="0">
                <a:solidFill>
                  <a:srgbClr val="FF0000"/>
                </a:solidFill>
              </a:rPr>
              <a:t>hese faults are likely first-order crustal-scale features that exert major structural controls on the flanks of the WSB. </a:t>
            </a:r>
            <a:endParaRPr lang="en-GB" sz="1600" i="1" dirty="0" smtClean="0"/>
          </a:p>
        </p:txBody>
      </p:sp>
      <p:pic>
        <p:nvPicPr>
          <p:cNvPr id="2" name="Picture 1"/>
          <p:cNvPicPr>
            <a:picLocks noChangeAspect="1"/>
          </p:cNvPicPr>
          <p:nvPr/>
        </p:nvPicPr>
        <p:blipFill rotWithShape="1">
          <a:blip r:embed="rId3"/>
          <a:srcRect l="25215" t="7778" r="3172" b="10502"/>
          <a:stretch/>
        </p:blipFill>
        <p:spPr>
          <a:xfrm>
            <a:off x="152399" y="840310"/>
            <a:ext cx="8141179" cy="5225757"/>
          </a:xfrm>
          <a:prstGeom prst="rect">
            <a:avLst/>
          </a:prstGeom>
        </p:spPr>
      </p:pic>
      <p:sp>
        <p:nvSpPr>
          <p:cNvPr id="23" name="TextBox 22"/>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24" name="TextBox 23"/>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grpSp>
        <p:nvGrpSpPr>
          <p:cNvPr id="25" name="Group 24"/>
          <p:cNvGrpSpPr/>
          <p:nvPr/>
        </p:nvGrpSpPr>
        <p:grpSpPr>
          <a:xfrm>
            <a:off x="6965149" y="988931"/>
            <a:ext cx="1073952" cy="571043"/>
            <a:chOff x="364324" y="4970381"/>
            <a:chExt cx="1073952" cy="571043"/>
          </a:xfrm>
        </p:grpSpPr>
        <p:pic>
          <p:nvPicPr>
            <p:cNvPr id="26" name="Picture 25"/>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27" name="Rectangle 26"/>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29" name="TextBox 28"/>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30" name="TextBox 29"/>
          <p:cNvSpPr txBox="1"/>
          <p:nvPr/>
        </p:nvSpPr>
        <p:spPr>
          <a:xfrm rot="2948888">
            <a:off x="2595165" y="3806062"/>
            <a:ext cx="1729528" cy="307777"/>
          </a:xfrm>
          <a:prstGeom prst="rect">
            <a:avLst/>
          </a:prstGeom>
          <a:noFill/>
        </p:spPr>
        <p:txBody>
          <a:bodyPr wrap="squar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31" name="TextBox 30"/>
          <p:cNvSpPr txBox="1"/>
          <p:nvPr/>
        </p:nvSpPr>
        <p:spPr>
          <a:xfrm rot="4286905">
            <a:off x="1385490" y="3492920"/>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32" name="TextBox 31"/>
          <p:cNvSpPr txBox="1"/>
          <p:nvPr/>
        </p:nvSpPr>
        <p:spPr>
          <a:xfrm rot="2299379">
            <a:off x="4348971" y="3161738"/>
            <a:ext cx="1108317" cy="292388"/>
          </a:xfrm>
          <a:prstGeom prst="rect">
            <a:avLst/>
          </a:prstGeom>
          <a:noFill/>
        </p:spPr>
        <p:txBody>
          <a:bodyPr wrap="none" rtlCol="0">
            <a:spAutoFit/>
          </a:bodyPr>
          <a:lstStyle/>
          <a:p>
            <a:r>
              <a:rPr lang="en-GB" sz="1300" b="1" dirty="0" smtClean="0">
                <a:solidFill>
                  <a:srgbClr val="FFFF00"/>
                </a:solidFill>
                <a:effectLst>
                  <a:outerShdw blurRad="38100" dist="38100" dir="2700000" algn="tl">
                    <a:srgbClr val="000000">
                      <a:alpha val="43137"/>
                    </a:srgbClr>
                  </a:outerShdw>
                </a:effectLst>
              </a:rPr>
              <a:t>Eastern Basin</a:t>
            </a:r>
            <a:endParaRPr lang="en-GB" sz="1300" b="1" dirty="0">
              <a:solidFill>
                <a:srgbClr val="FFFF00"/>
              </a:solidFill>
              <a:effectLst>
                <a:outerShdw blurRad="38100" dist="38100" dir="2700000" algn="tl">
                  <a:srgbClr val="000000">
                    <a:alpha val="43137"/>
                  </a:srgbClr>
                </a:outerShdw>
              </a:effectLst>
            </a:endParaRPr>
          </a:p>
        </p:txBody>
      </p:sp>
      <p:pic>
        <p:nvPicPr>
          <p:cNvPr id="33" name="Picture 32"/>
          <p:cNvPicPr>
            <a:picLocks noChangeAspect="1"/>
          </p:cNvPicPr>
          <p:nvPr/>
        </p:nvPicPr>
        <p:blipFill>
          <a:blip r:embed="rId5"/>
          <a:stretch>
            <a:fillRect/>
          </a:stretch>
        </p:blipFill>
        <p:spPr>
          <a:xfrm>
            <a:off x="908583" y="2476476"/>
            <a:ext cx="886106" cy="1325567"/>
          </a:xfrm>
          <a:prstGeom prst="rect">
            <a:avLst/>
          </a:prstGeom>
        </p:spPr>
      </p:pic>
      <p:pic>
        <p:nvPicPr>
          <p:cNvPr id="34" name="Picture 33"/>
          <p:cNvPicPr>
            <a:picLocks noChangeAspect="1"/>
          </p:cNvPicPr>
          <p:nvPr/>
        </p:nvPicPr>
        <p:blipFill>
          <a:blip r:embed="rId6"/>
          <a:stretch>
            <a:fillRect/>
          </a:stretch>
        </p:blipFill>
        <p:spPr>
          <a:xfrm>
            <a:off x="4310254" y="3246656"/>
            <a:ext cx="448031" cy="418600"/>
          </a:xfrm>
          <a:prstGeom prst="rect">
            <a:avLst/>
          </a:prstGeom>
        </p:spPr>
      </p:pic>
      <p:sp>
        <p:nvSpPr>
          <p:cNvPr id="35" name="TextBox 34"/>
          <p:cNvSpPr txBox="1"/>
          <p:nvPr/>
        </p:nvSpPr>
        <p:spPr>
          <a:xfrm>
            <a:off x="2609395" y="1125658"/>
            <a:ext cx="745922" cy="369332"/>
          </a:xfrm>
          <a:prstGeom prst="rect">
            <a:avLst/>
          </a:prstGeom>
          <a:noFill/>
        </p:spPr>
        <p:txBody>
          <a:bodyPr wrap="square" rtlCol="0">
            <a:spAutoFit/>
          </a:bodyPr>
          <a:lstStyle/>
          <a:p>
            <a:r>
              <a:rPr lang="en-GB" b="1" dirty="0" smtClean="0">
                <a:solidFill>
                  <a:schemeClr val="bg1"/>
                </a:solidFill>
              </a:rPr>
              <a:t>CIS</a:t>
            </a:r>
            <a:endParaRPr lang="en-GB" b="1" dirty="0">
              <a:solidFill>
                <a:schemeClr val="bg1"/>
              </a:solidFill>
            </a:endParaRPr>
          </a:p>
        </p:txBody>
      </p:sp>
      <p:sp>
        <p:nvSpPr>
          <p:cNvPr id="36" name="TextBox 35"/>
          <p:cNvSpPr txBox="1"/>
          <p:nvPr/>
        </p:nvSpPr>
        <p:spPr>
          <a:xfrm rot="2428085">
            <a:off x="3002996" y="2071229"/>
            <a:ext cx="745922" cy="338554"/>
          </a:xfrm>
          <a:prstGeom prst="rect">
            <a:avLst/>
          </a:prstGeom>
          <a:noFill/>
        </p:spPr>
        <p:txBody>
          <a:bodyPr wrap="square" rtlCol="0">
            <a:spAutoFit/>
          </a:bodyPr>
          <a:lstStyle/>
          <a:p>
            <a:r>
              <a:rPr lang="en-GB" sz="1600" b="1" dirty="0" smtClean="0">
                <a:solidFill>
                  <a:srgbClr val="FFFF00"/>
                </a:solidFill>
              </a:rPr>
              <a:t>CCB</a:t>
            </a:r>
            <a:endParaRPr lang="en-GB" sz="1600" b="1" dirty="0">
              <a:solidFill>
                <a:srgbClr val="FFFF00"/>
              </a:solidFill>
            </a:endParaRPr>
          </a:p>
        </p:txBody>
      </p:sp>
      <p:sp>
        <p:nvSpPr>
          <p:cNvPr id="37" name="TextBox 36"/>
          <p:cNvSpPr txBox="1"/>
          <p:nvPr/>
        </p:nvSpPr>
        <p:spPr>
          <a:xfrm rot="2428085">
            <a:off x="5354023" y="2125192"/>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sp>
        <p:nvSpPr>
          <p:cNvPr id="38" name="TextBox 37"/>
          <p:cNvSpPr txBox="1"/>
          <p:nvPr/>
        </p:nvSpPr>
        <p:spPr>
          <a:xfrm rot="4860364">
            <a:off x="1204175" y="4854556"/>
            <a:ext cx="745922" cy="338554"/>
          </a:xfrm>
          <a:prstGeom prst="rect">
            <a:avLst/>
          </a:prstGeom>
          <a:noFill/>
        </p:spPr>
        <p:txBody>
          <a:bodyPr wrap="square" rtlCol="0">
            <a:spAutoFit/>
          </a:bodyPr>
          <a:lstStyle/>
          <a:p>
            <a:r>
              <a:rPr lang="en-GB" sz="1600" b="1" dirty="0" smtClean="0">
                <a:solidFill>
                  <a:srgbClr val="FFFF00"/>
                </a:solidFill>
              </a:rPr>
              <a:t>SWB</a:t>
            </a:r>
            <a:endParaRPr lang="en-GB" sz="1600" b="1" dirty="0">
              <a:solidFill>
                <a:srgbClr val="FFFF00"/>
              </a:solidFill>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2646920488"/>
              </p:ext>
            </p:extLst>
          </p:nvPr>
        </p:nvGraphicFramePr>
        <p:xfrm>
          <a:off x="341141" y="1157910"/>
          <a:ext cx="363780" cy="1082596"/>
        </p:xfrm>
        <a:graphic>
          <a:graphicData uri="http://schemas.openxmlformats.org/presentationml/2006/ole">
            <mc:AlternateContent xmlns:mc="http://schemas.openxmlformats.org/markup-compatibility/2006">
              <mc:Choice xmlns:v="urn:schemas-microsoft-com:vml" Requires="v">
                <p:oleObj spid="_x0000_s7225" name="CorelDRAW" r:id="rId7" imgW="330975" imgH="981910" progId="CorelDraw.Graphic.21">
                  <p:embed/>
                </p:oleObj>
              </mc:Choice>
              <mc:Fallback>
                <p:oleObj name="CorelDRAW" r:id="rId7" imgW="330975" imgH="981910" progId="CorelDraw.Graphic.21">
                  <p:embed/>
                  <p:pic>
                    <p:nvPicPr>
                      <p:cNvPr id="105" name="Object 104"/>
                      <p:cNvPicPr/>
                      <p:nvPr/>
                    </p:nvPicPr>
                    <p:blipFill>
                      <a:blip r:embed="rId8"/>
                      <a:stretch>
                        <a:fillRect/>
                      </a:stretch>
                    </p:blipFill>
                    <p:spPr>
                      <a:xfrm>
                        <a:off x="341141" y="1157910"/>
                        <a:ext cx="363780" cy="1082596"/>
                      </a:xfrm>
                      <a:prstGeom prst="rect">
                        <a:avLst/>
                      </a:prstGeom>
                    </p:spPr>
                  </p:pic>
                </p:oleObj>
              </mc:Fallback>
            </mc:AlternateContent>
          </a:graphicData>
        </a:graphic>
      </p:graphicFrame>
      <p:sp>
        <p:nvSpPr>
          <p:cNvPr id="40" name="TextBox 39"/>
          <p:cNvSpPr txBox="1"/>
          <p:nvPr/>
        </p:nvSpPr>
        <p:spPr>
          <a:xfrm>
            <a:off x="4903100" y="1031875"/>
            <a:ext cx="394660" cy="338554"/>
          </a:xfrm>
          <a:prstGeom prst="rect">
            <a:avLst/>
          </a:prstGeom>
          <a:noFill/>
        </p:spPr>
        <p:txBody>
          <a:bodyPr wrap="none" rtlCol="0">
            <a:spAutoFit/>
          </a:bodyPr>
          <a:lstStyle/>
          <a:p>
            <a:r>
              <a:rPr lang="en-GB" sz="1600" b="1" dirty="0" smtClean="0">
                <a:effectLst>
                  <a:outerShdw blurRad="38100" dist="38100" dir="2700000" algn="tl">
                    <a:srgbClr val="000000">
                      <a:alpha val="43137"/>
                    </a:srgbClr>
                  </a:outerShdw>
                </a:effectLst>
              </a:rPr>
              <a:t>P1</a:t>
            </a:r>
            <a:endParaRPr lang="en-GB" sz="1600" b="1" dirty="0">
              <a:effectLst>
                <a:outerShdw blurRad="38100" dist="38100" dir="2700000" algn="tl">
                  <a:srgbClr val="000000">
                    <a:alpha val="43137"/>
                  </a:srgbClr>
                </a:outerShdw>
              </a:effectLst>
            </a:endParaRPr>
          </a:p>
        </p:txBody>
      </p:sp>
      <p:sp>
        <p:nvSpPr>
          <p:cNvPr id="41" name="TextBox 40"/>
          <p:cNvSpPr txBox="1"/>
          <p:nvPr/>
        </p:nvSpPr>
        <p:spPr>
          <a:xfrm>
            <a:off x="6835389" y="1532911"/>
            <a:ext cx="397866" cy="338554"/>
          </a:xfrm>
          <a:prstGeom prst="rect">
            <a:avLst/>
          </a:prstGeom>
          <a:noFill/>
        </p:spPr>
        <p:txBody>
          <a:bodyPr wrap="none" rtlCol="0">
            <a:spAutoFit/>
          </a:bodyPr>
          <a:lstStyle/>
          <a:p>
            <a:r>
              <a:rPr lang="en-GB" sz="1600" b="1" dirty="0" smtClean="0"/>
              <a:t>P2</a:t>
            </a:r>
            <a:endParaRPr lang="en-GB" sz="1600" b="1" dirty="0"/>
          </a:p>
        </p:txBody>
      </p:sp>
      <p:sp>
        <p:nvSpPr>
          <p:cNvPr id="42" name="TextBox 41"/>
          <p:cNvSpPr txBox="1"/>
          <p:nvPr/>
        </p:nvSpPr>
        <p:spPr>
          <a:xfrm>
            <a:off x="7502157" y="2657864"/>
            <a:ext cx="397866" cy="338554"/>
          </a:xfrm>
          <a:prstGeom prst="rect">
            <a:avLst/>
          </a:prstGeom>
          <a:noFill/>
        </p:spPr>
        <p:txBody>
          <a:bodyPr wrap="none" rtlCol="0">
            <a:spAutoFit/>
          </a:bodyPr>
          <a:lstStyle/>
          <a:p>
            <a:r>
              <a:rPr lang="en-GB" sz="1600" b="1" dirty="0" smtClean="0"/>
              <a:t>P3</a:t>
            </a:r>
            <a:endParaRPr lang="en-GB" sz="1600" b="1" dirty="0"/>
          </a:p>
        </p:txBody>
      </p:sp>
      <p:sp>
        <p:nvSpPr>
          <p:cNvPr id="43" name="TextBox 42"/>
          <p:cNvSpPr txBox="1"/>
          <p:nvPr/>
        </p:nvSpPr>
        <p:spPr>
          <a:xfrm>
            <a:off x="7440526" y="3143157"/>
            <a:ext cx="397866" cy="338554"/>
          </a:xfrm>
          <a:prstGeom prst="rect">
            <a:avLst/>
          </a:prstGeom>
          <a:noFill/>
        </p:spPr>
        <p:txBody>
          <a:bodyPr wrap="none" rtlCol="0">
            <a:spAutoFit/>
          </a:bodyPr>
          <a:lstStyle/>
          <a:p>
            <a:r>
              <a:rPr lang="en-GB" sz="1600" b="1" dirty="0" smtClean="0"/>
              <a:t>P4</a:t>
            </a:r>
            <a:endParaRPr lang="en-GB" sz="1600" b="1" dirty="0"/>
          </a:p>
        </p:txBody>
      </p:sp>
      <p:sp>
        <p:nvSpPr>
          <p:cNvPr id="44" name="TextBox 43"/>
          <p:cNvSpPr txBox="1"/>
          <p:nvPr/>
        </p:nvSpPr>
        <p:spPr>
          <a:xfrm>
            <a:off x="6947393" y="3797612"/>
            <a:ext cx="397866" cy="338554"/>
          </a:xfrm>
          <a:prstGeom prst="rect">
            <a:avLst/>
          </a:prstGeom>
          <a:noFill/>
        </p:spPr>
        <p:txBody>
          <a:bodyPr wrap="none" rtlCol="0">
            <a:spAutoFit/>
          </a:bodyPr>
          <a:lstStyle/>
          <a:p>
            <a:r>
              <a:rPr lang="en-GB" sz="1600" b="1" dirty="0" smtClean="0"/>
              <a:t>P5</a:t>
            </a:r>
            <a:endParaRPr lang="en-GB" sz="1600" b="1" dirty="0"/>
          </a:p>
        </p:txBody>
      </p:sp>
      <p:sp>
        <p:nvSpPr>
          <p:cNvPr id="45" name="TextBox 44"/>
          <p:cNvSpPr txBox="1"/>
          <p:nvPr/>
        </p:nvSpPr>
        <p:spPr>
          <a:xfrm>
            <a:off x="6796811" y="4359649"/>
            <a:ext cx="397866" cy="338554"/>
          </a:xfrm>
          <a:prstGeom prst="rect">
            <a:avLst/>
          </a:prstGeom>
          <a:noFill/>
        </p:spPr>
        <p:txBody>
          <a:bodyPr wrap="none" rtlCol="0">
            <a:spAutoFit/>
          </a:bodyPr>
          <a:lstStyle/>
          <a:p>
            <a:r>
              <a:rPr lang="en-GB" sz="1600" b="1" dirty="0" smtClean="0"/>
              <a:t>P6</a:t>
            </a:r>
            <a:endParaRPr lang="en-GB" sz="1600" b="1" dirty="0"/>
          </a:p>
        </p:txBody>
      </p:sp>
    </p:spTree>
    <p:extLst>
      <p:ext uri="{BB962C8B-B14F-4D97-AF65-F5344CB8AC3E}">
        <p14:creationId xmlns:p14="http://schemas.microsoft.com/office/powerpoint/2010/main" val="10532462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808601"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Satellite-gravity derived Crustal Thickness Map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1030037"/>
            <a:ext cx="3743274" cy="5016758"/>
          </a:xfrm>
          <a:prstGeom prst="rect">
            <a:avLst/>
          </a:prstGeom>
          <a:noFill/>
        </p:spPr>
        <p:txBody>
          <a:bodyPr wrap="square" rtlCol="0">
            <a:spAutoFit/>
          </a:bodyPr>
          <a:lstStyle/>
          <a:p>
            <a:r>
              <a:rPr lang="en-GB" sz="1600" i="1" dirty="0" smtClean="0"/>
              <a:t>New satellite-gravity derived crustal thickness map for the Wilkes Subglacial Basin and adjacent TAM</a:t>
            </a:r>
            <a:r>
              <a:rPr lang="en-GB" sz="1600" dirty="0" smtClean="0"/>
              <a:t>. </a:t>
            </a:r>
          </a:p>
          <a:p>
            <a:r>
              <a:rPr lang="en-GB" sz="1600" dirty="0" smtClean="0"/>
              <a:t>(data from recent lithospheric modelling of </a:t>
            </a:r>
            <a:br>
              <a:rPr lang="en-GB" sz="1600" dirty="0" smtClean="0"/>
            </a:br>
            <a:r>
              <a:rPr lang="en-GB" sz="1600" b="1" dirty="0" smtClean="0"/>
              <a:t>Pappa et al., 2019, JGR</a:t>
            </a:r>
            <a:r>
              <a:rPr lang="en-GB" sz="1600" dirty="0" smtClean="0"/>
              <a:t>). </a:t>
            </a:r>
          </a:p>
          <a:p>
            <a:endParaRPr lang="en-GB" sz="1600" i="1" dirty="0"/>
          </a:p>
          <a:p>
            <a:r>
              <a:rPr lang="en-GB" sz="1600" dirty="0" smtClean="0">
                <a:solidFill>
                  <a:srgbClr val="FF0000"/>
                </a:solidFill>
              </a:rPr>
              <a:t>The model images linear regions of ca 25 km thick crust beneath the Cook Basins and Western Basin &amp; ca 27 km thick crust beneath the Central Basin. This is thinner than the ca 31 km thick crust previously modelled from airborne gravity </a:t>
            </a:r>
            <a:br>
              <a:rPr lang="en-GB" sz="1600" dirty="0" smtClean="0">
                <a:solidFill>
                  <a:srgbClr val="FF0000"/>
                </a:solidFill>
              </a:rPr>
            </a:br>
            <a:r>
              <a:rPr lang="en-GB" sz="1600" dirty="0" smtClean="0"/>
              <a:t>(</a:t>
            </a:r>
            <a:r>
              <a:rPr lang="en-GB" sz="1600" b="1" dirty="0" smtClean="0"/>
              <a:t>Jordan et al., 2013, Tectonophysics</a:t>
            </a:r>
            <a:r>
              <a:rPr lang="en-GB" sz="1600" dirty="0" smtClean="0"/>
              <a:t>). </a:t>
            </a:r>
          </a:p>
          <a:p>
            <a:endParaRPr lang="en-GB" sz="1600" dirty="0">
              <a:solidFill>
                <a:srgbClr val="FF0000"/>
              </a:solidFill>
            </a:endParaRPr>
          </a:p>
          <a:p>
            <a:r>
              <a:rPr lang="en-GB" sz="1600" dirty="0" smtClean="0">
                <a:solidFill>
                  <a:srgbClr val="FF0000"/>
                </a:solidFill>
              </a:rPr>
              <a:t>There are, however, currently no passive seismic stations to help constrain or validate these results or to test possible alternative models - e.g. anomalously dense crust (which is not considered in the continental-scale lithospheric model).  </a:t>
            </a:r>
            <a:endParaRPr lang="en-GB" sz="1600" i="1" dirty="0" smtClean="0"/>
          </a:p>
        </p:txBody>
      </p:sp>
      <p:pic>
        <p:nvPicPr>
          <p:cNvPr id="3" name="Picture 2"/>
          <p:cNvPicPr>
            <a:picLocks noChangeAspect="1"/>
          </p:cNvPicPr>
          <p:nvPr/>
        </p:nvPicPr>
        <p:blipFill rotWithShape="1">
          <a:blip r:embed="rId3"/>
          <a:srcRect l="30312" t="9075" r="1666" b="12778"/>
          <a:stretch/>
        </p:blipFill>
        <p:spPr>
          <a:xfrm>
            <a:off x="142874" y="824690"/>
            <a:ext cx="8115301" cy="5244498"/>
          </a:xfrm>
          <a:prstGeom prst="rect">
            <a:avLst/>
          </a:prstGeom>
        </p:spPr>
      </p:pic>
      <p:sp>
        <p:nvSpPr>
          <p:cNvPr id="40" name="TextBox 39"/>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41" name="TextBox 40"/>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grpSp>
        <p:nvGrpSpPr>
          <p:cNvPr id="42" name="Group 41"/>
          <p:cNvGrpSpPr/>
          <p:nvPr/>
        </p:nvGrpSpPr>
        <p:grpSpPr>
          <a:xfrm>
            <a:off x="6965149" y="988931"/>
            <a:ext cx="1073952" cy="571043"/>
            <a:chOff x="364324" y="4970381"/>
            <a:chExt cx="1073952" cy="571043"/>
          </a:xfrm>
        </p:grpSpPr>
        <p:pic>
          <p:nvPicPr>
            <p:cNvPr id="43" name="Picture 42"/>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44" name="Rectangle 43"/>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46" name="TextBox 45"/>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47" name="TextBox 46"/>
          <p:cNvSpPr txBox="1"/>
          <p:nvPr/>
        </p:nvSpPr>
        <p:spPr>
          <a:xfrm rot="2948888">
            <a:off x="2595165" y="3806062"/>
            <a:ext cx="1729528" cy="307777"/>
          </a:xfrm>
          <a:prstGeom prst="rect">
            <a:avLst/>
          </a:prstGeom>
          <a:noFill/>
        </p:spPr>
        <p:txBody>
          <a:bodyPr wrap="squar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48" name="TextBox 47"/>
          <p:cNvSpPr txBox="1"/>
          <p:nvPr/>
        </p:nvSpPr>
        <p:spPr>
          <a:xfrm rot="4286905">
            <a:off x="1385490" y="3492920"/>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49" name="TextBox 48"/>
          <p:cNvSpPr txBox="1"/>
          <p:nvPr/>
        </p:nvSpPr>
        <p:spPr>
          <a:xfrm rot="2299379">
            <a:off x="4348971" y="3161738"/>
            <a:ext cx="1108317" cy="292388"/>
          </a:xfrm>
          <a:prstGeom prst="rect">
            <a:avLst/>
          </a:prstGeom>
          <a:noFill/>
        </p:spPr>
        <p:txBody>
          <a:bodyPr wrap="none" rtlCol="0">
            <a:spAutoFit/>
          </a:bodyPr>
          <a:lstStyle/>
          <a:p>
            <a:r>
              <a:rPr lang="en-GB" sz="1300" b="1" dirty="0" smtClean="0">
                <a:solidFill>
                  <a:srgbClr val="FFFF00"/>
                </a:solidFill>
                <a:effectLst>
                  <a:outerShdw blurRad="38100" dist="38100" dir="2700000" algn="tl">
                    <a:srgbClr val="000000">
                      <a:alpha val="43137"/>
                    </a:srgbClr>
                  </a:outerShdw>
                </a:effectLst>
              </a:rPr>
              <a:t>Eastern Basin</a:t>
            </a:r>
            <a:endParaRPr lang="en-GB" sz="1300" b="1" dirty="0">
              <a:solidFill>
                <a:srgbClr val="FFFF00"/>
              </a:solidFill>
              <a:effectLst>
                <a:outerShdw blurRad="38100" dist="38100" dir="2700000" algn="tl">
                  <a:srgbClr val="000000">
                    <a:alpha val="43137"/>
                  </a:srgbClr>
                </a:outerShdw>
              </a:effectLst>
            </a:endParaRPr>
          </a:p>
        </p:txBody>
      </p:sp>
      <p:pic>
        <p:nvPicPr>
          <p:cNvPr id="50" name="Picture 49"/>
          <p:cNvPicPr>
            <a:picLocks noChangeAspect="1"/>
          </p:cNvPicPr>
          <p:nvPr/>
        </p:nvPicPr>
        <p:blipFill>
          <a:blip r:embed="rId5"/>
          <a:stretch>
            <a:fillRect/>
          </a:stretch>
        </p:blipFill>
        <p:spPr>
          <a:xfrm>
            <a:off x="908583" y="2476476"/>
            <a:ext cx="886106" cy="1325567"/>
          </a:xfrm>
          <a:prstGeom prst="rect">
            <a:avLst/>
          </a:prstGeom>
        </p:spPr>
      </p:pic>
      <p:pic>
        <p:nvPicPr>
          <p:cNvPr id="51" name="Picture 50"/>
          <p:cNvPicPr>
            <a:picLocks noChangeAspect="1"/>
          </p:cNvPicPr>
          <p:nvPr/>
        </p:nvPicPr>
        <p:blipFill>
          <a:blip r:embed="rId6"/>
          <a:stretch>
            <a:fillRect/>
          </a:stretch>
        </p:blipFill>
        <p:spPr>
          <a:xfrm>
            <a:off x="4310254" y="3246656"/>
            <a:ext cx="448031" cy="418600"/>
          </a:xfrm>
          <a:prstGeom prst="rect">
            <a:avLst/>
          </a:prstGeom>
        </p:spPr>
      </p:pic>
      <p:sp>
        <p:nvSpPr>
          <p:cNvPr id="52" name="TextBox 51"/>
          <p:cNvSpPr txBox="1"/>
          <p:nvPr/>
        </p:nvSpPr>
        <p:spPr>
          <a:xfrm>
            <a:off x="2609395" y="1125658"/>
            <a:ext cx="745922" cy="369332"/>
          </a:xfrm>
          <a:prstGeom prst="rect">
            <a:avLst/>
          </a:prstGeom>
          <a:noFill/>
        </p:spPr>
        <p:txBody>
          <a:bodyPr wrap="square" rtlCol="0">
            <a:spAutoFit/>
          </a:bodyPr>
          <a:lstStyle/>
          <a:p>
            <a:r>
              <a:rPr lang="en-GB" b="1" dirty="0" smtClean="0">
                <a:solidFill>
                  <a:schemeClr val="bg1"/>
                </a:solidFill>
              </a:rPr>
              <a:t>CIS</a:t>
            </a:r>
            <a:endParaRPr lang="en-GB" b="1" dirty="0">
              <a:solidFill>
                <a:schemeClr val="bg1"/>
              </a:solidFill>
            </a:endParaRPr>
          </a:p>
        </p:txBody>
      </p:sp>
      <p:sp>
        <p:nvSpPr>
          <p:cNvPr id="53" name="TextBox 52"/>
          <p:cNvSpPr txBox="1"/>
          <p:nvPr/>
        </p:nvSpPr>
        <p:spPr>
          <a:xfrm rot="2428085">
            <a:off x="3002996" y="2071229"/>
            <a:ext cx="745922" cy="338554"/>
          </a:xfrm>
          <a:prstGeom prst="rect">
            <a:avLst/>
          </a:prstGeom>
          <a:noFill/>
        </p:spPr>
        <p:txBody>
          <a:bodyPr wrap="square" rtlCol="0">
            <a:spAutoFit/>
          </a:bodyPr>
          <a:lstStyle/>
          <a:p>
            <a:r>
              <a:rPr lang="en-GB" sz="1600" b="1" dirty="0" smtClean="0">
                <a:solidFill>
                  <a:srgbClr val="FFFF00"/>
                </a:solidFill>
              </a:rPr>
              <a:t>CCB</a:t>
            </a:r>
            <a:endParaRPr lang="en-GB" sz="1600" b="1" dirty="0">
              <a:solidFill>
                <a:srgbClr val="FFFF00"/>
              </a:solidFill>
            </a:endParaRPr>
          </a:p>
        </p:txBody>
      </p:sp>
      <p:sp>
        <p:nvSpPr>
          <p:cNvPr id="54" name="TextBox 53"/>
          <p:cNvSpPr txBox="1"/>
          <p:nvPr/>
        </p:nvSpPr>
        <p:spPr>
          <a:xfrm rot="2428085">
            <a:off x="5354023" y="2125192"/>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sp>
        <p:nvSpPr>
          <p:cNvPr id="56" name="TextBox 55"/>
          <p:cNvSpPr txBox="1"/>
          <p:nvPr/>
        </p:nvSpPr>
        <p:spPr>
          <a:xfrm rot="4860364">
            <a:off x="1204175" y="4854556"/>
            <a:ext cx="745922" cy="338554"/>
          </a:xfrm>
          <a:prstGeom prst="rect">
            <a:avLst/>
          </a:prstGeom>
          <a:noFill/>
        </p:spPr>
        <p:txBody>
          <a:bodyPr wrap="square" rtlCol="0">
            <a:spAutoFit/>
          </a:bodyPr>
          <a:lstStyle/>
          <a:p>
            <a:r>
              <a:rPr lang="en-GB" sz="1600" b="1" dirty="0" smtClean="0">
                <a:solidFill>
                  <a:srgbClr val="FFFF00"/>
                </a:solidFill>
              </a:rPr>
              <a:t>SWB</a:t>
            </a:r>
            <a:endParaRPr lang="en-GB" sz="1600" b="1" dirty="0">
              <a:solidFill>
                <a:srgbClr val="FFFF00"/>
              </a:solidFill>
            </a:endParaRPr>
          </a:p>
        </p:txBody>
      </p:sp>
      <p:graphicFrame>
        <p:nvGraphicFramePr>
          <p:cNvPr id="57" name="Object 56"/>
          <p:cNvGraphicFramePr>
            <a:graphicFrameLocks noChangeAspect="1"/>
          </p:cNvGraphicFramePr>
          <p:nvPr>
            <p:extLst>
              <p:ext uri="{D42A27DB-BD31-4B8C-83A1-F6EECF244321}">
                <p14:modId xmlns:p14="http://schemas.microsoft.com/office/powerpoint/2010/main" val="2611662690"/>
              </p:ext>
            </p:extLst>
          </p:nvPr>
        </p:nvGraphicFramePr>
        <p:xfrm>
          <a:off x="341141" y="1157910"/>
          <a:ext cx="363780" cy="1082596"/>
        </p:xfrm>
        <a:graphic>
          <a:graphicData uri="http://schemas.openxmlformats.org/presentationml/2006/ole">
            <mc:AlternateContent xmlns:mc="http://schemas.openxmlformats.org/markup-compatibility/2006">
              <mc:Choice xmlns:v="urn:schemas-microsoft-com:vml" Requires="v">
                <p:oleObj spid="_x0000_s8247" name="CorelDRAW" r:id="rId7" imgW="330975" imgH="981910" progId="CorelDraw.Graphic.21">
                  <p:embed/>
                </p:oleObj>
              </mc:Choice>
              <mc:Fallback>
                <p:oleObj name="CorelDRAW" r:id="rId7" imgW="330975" imgH="981910" progId="CorelDraw.Graphic.21">
                  <p:embed/>
                  <p:pic>
                    <p:nvPicPr>
                      <p:cNvPr id="39" name="Object 38"/>
                      <p:cNvPicPr/>
                      <p:nvPr/>
                    </p:nvPicPr>
                    <p:blipFill>
                      <a:blip r:embed="rId8"/>
                      <a:stretch>
                        <a:fillRect/>
                      </a:stretch>
                    </p:blipFill>
                    <p:spPr>
                      <a:xfrm>
                        <a:off x="341141" y="1157910"/>
                        <a:ext cx="363780" cy="1082596"/>
                      </a:xfrm>
                      <a:prstGeom prst="rect">
                        <a:avLst/>
                      </a:prstGeom>
                    </p:spPr>
                  </p:pic>
                </p:oleObj>
              </mc:Fallback>
            </mc:AlternateContent>
          </a:graphicData>
        </a:graphic>
      </p:graphicFrame>
      <p:sp>
        <p:nvSpPr>
          <p:cNvPr id="58" name="TextBox 57"/>
          <p:cNvSpPr txBox="1"/>
          <p:nvPr/>
        </p:nvSpPr>
        <p:spPr>
          <a:xfrm>
            <a:off x="4972950" y="1025525"/>
            <a:ext cx="394660"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P1</a:t>
            </a:r>
            <a:endParaRPr lang="en-GB" sz="1600" b="1" dirty="0">
              <a:solidFill>
                <a:schemeClr val="bg1"/>
              </a:solidFill>
              <a:effectLst>
                <a:outerShdw blurRad="38100" dist="38100" dir="2700000" algn="tl">
                  <a:srgbClr val="000000">
                    <a:alpha val="43137"/>
                  </a:srgbClr>
                </a:outerShdw>
              </a:effectLst>
            </a:endParaRPr>
          </a:p>
        </p:txBody>
      </p:sp>
      <p:sp>
        <p:nvSpPr>
          <p:cNvPr id="59" name="TextBox 58"/>
          <p:cNvSpPr txBox="1"/>
          <p:nvPr/>
        </p:nvSpPr>
        <p:spPr>
          <a:xfrm>
            <a:off x="6917939" y="1532911"/>
            <a:ext cx="397866" cy="338554"/>
          </a:xfrm>
          <a:prstGeom prst="rect">
            <a:avLst/>
          </a:prstGeom>
          <a:noFill/>
        </p:spPr>
        <p:txBody>
          <a:bodyPr wrap="none" rtlCol="0">
            <a:spAutoFit/>
          </a:bodyPr>
          <a:lstStyle/>
          <a:p>
            <a:r>
              <a:rPr lang="en-GB" sz="1600" b="1" dirty="0" smtClean="0">
                <a:solidFill>
                  <a:schemeClr val="bg1"/>
                </a:solidFill>
              </a:rPr>
              <a:t>P2</a:t>
            </a:r>
            <a:endParaRPr lang="en-GB" sz="1600" b="1" dirty="0">
              <a:solidFill>
                <a:schemeClr val="bg1"/>
              </a:solidFill>
            </a:endParaRPr>
          </a:p>
        </p:txBody>
      </p:sp>
      <p:sp>
        <p:nvSpPr>
          <p:cNvPr id="60" name="TextBox 59"/>
          <p:cNvSpPr txBox="1"/>
          <p:nvPr/>
        </p:nvSpPr>
        <p:spPr>
          <a:xfrm>
            <a:off x="7495807" y="2632464"/>
            <a:ext cx="397866" cy="338554"/>
          </a:xfrm>
          <a:prstGeom prst="rect">
            <a:avLst/>
          </a:prstGeom>
          <a:noFill/>
        </p:spPr>
        <p:txBody>
          <a:bodyPr wrap="none" rtlCol="0">
            <a:spAutoFit/>
          </a:bodyPr>
          <a:lstStyle/>
          <a:p>
            <a:r>
              <a:rPr lang="en-GB" sz="1600" b="1" dirty="0" smtClean="0">
                <a:solidFill>
                  <a:schemeClr val="bg1"/>
                </a:solidFill>
              </a:rPr>
              <a:t>P3</a:t>
            </a:r>
            <a:endParaRPr lang="en-GB" sz="1600" b="1" dirty="0">
              <a:solidFill>
                <a:schemeClr val="bg1"/>
              </a:solidFill>
            </a:endParaRPr>
          </a:p>
        </p:txBody>
      </p:sp>
      <p:sp>
        <p:nvSpPr>
          <p:cNvPr id="61" name="TextBox 60"/>
          <p:cNvSpPr txBox="1"/>
          <p:nvPr/>
        </p:nvSpPr>
        <p:spPr>
          <a:xfrm>
            <a:off x="7510376" y="3136807"/>
            <a:ext cx="397866" cy="338554"/>
          </a:xfrm>
          <a:prstGeom prst="rect">
            <a:avLst/>
          </a:prstGeom>
          <a:noFill/>
        </p:spPr>
        <p:txBody>
          <a:bodyPr wrap="none" rtlCol="0">
            <a:spAutoFit/>
          </a:bodyPr>
          <a:lstStyle/>
          <a:p>
            <a:r>
              <a:rPr lang="en-GB" sz="1600" b="1" dirty="0" smtClean="0">
                <a:solidFill>
                  <a:schemeClr val="bg1"/>
                </a:solidFill>
              </a:rPr>
              <a:t>P4</a:t>
            </a:r>
            <a:endParaRPr lang="en-GB" sz="1600" b="1" dirty="0">
              <a:solidFill>
                <a:schemeClr val="bg1"/>
              </a:solidFill>
            </a:endParaRPr>
          </a:p>
        </p:txBody>
      </p:sp>
      <p:sp>
        <p:nvSpPr>
          <p:cNvPr id="62" name="TextBox 61"/>
          <p:cNvSpPr txBox="1"/>
          <p:nvPr/>
        </p:nvSpPr>
        <p:spPr>
          <a:xfrm>
            <a:off x="7017243" y="3791262"/>
            <a:ext cx="397866" cy="338554"/>
          </a:xfrm>
          <a:prstGeom prst="rect">
            <a:avLst/>
          </a:prstGeom>
          <a:noFill/>
        </p:spPr>
        <p:txBody>
          <a:bodyPr wrap="none" rtlCol="0">
            <a:spAutoFit/>
          </a:bodyPr>
          <a:lstStyle/>
          <a:p>
            <a:r>
              <a:rPr lang="en-GB" sz="1600" b="1" dirty="0" smtClean="0">
                <a:solidFill>
                  <a:schemeClr val="bg1"/>
                </a:solidFill>
              </a:rPr>
              <a:t>P5</a:t>
            </a:r>
            <a:endParaRPr lang="en-GB" sz="1600" b="1" dirty="0">
              <a:solidFill>
                <a:schemeClr val="bg1"/>
              </a:solidFill>
            </a:endParaRPr>
          </a:p>
        </p:txBody>
      </p:sp>
      <p:sp>
        <p:nvSpPr>
          <p:cNvPr id="63" name="TextBox 62"/>
          <p:cNvSpPr txBox="1"/>
          <p:nvPr/>
        </p:nvSpPr>
        <p:spPr>
          <a:xfrm>
            <a:off x="7196861" y="4346949"/>
            <a:ext cx="397866" cy="338554"/>
          </a:xfrm>
          <a:prstGeom prst="rect">
            <a:avLst/>
          </a:prstGeom>
          <a:noFill/>
        </p:spPr>
        <p:txBody>
          <a:bodyPr wrap="none" rtlCol="0">
            <a:spAutoFit/>
          </a:bodyPr>
          <a:lstStyle/>
          <a:p>
            <a:r>
              <a:rPr lang="en-GB" sz="1600" b="1" dirty="0" smtClean="0">
                <a:solidFill>
                  <a:schemeClr val="bg1"/>
                </a:solidFill>
              </a:rPr>
              <a:t>P6</a:t>
            </a:r>
            <a:endParaRPr lang="en-GB" sz="1600" b="1" dirty="0">
              <a:solidFill>
                <a:schemeClr val="bg1"/>
              </a:solidFill>
            </a:endParaRPr>
          </a:p>
        </p:txBody>
      </p:sp>
    </p:spTree>
    <p:extLst>
      <p:ext uri="{BB962C8B-B14F-4D97-AF65-F5344CB8AC3E}">
        <p14:creationId xmlns:p14="http://schemas.microsoft.com/office/powerpoint/2010/main" val="19937691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6847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Satellite-gravity derived Lithosphere Thickness Map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925262"/>
            <a:ext cx="3743274" cy="4770537"/>
          </a:xfrm>
          <a:prstGeom prst="rect">
            <a:avLst/>
          </a:prstGeom>
          <a:noFill/>
        </p:spPr>
        <p:txBody>
          <a:bodyPr wrap="square" rtlCol="0">
            <a:spAutoFit/>
          </a:bodyPr>
          <a:lstStyle/>
          <a:p>
            <a:r>
              <a:rPr lang="en-GB" sz="1600" i="1" dirty="0" smtClean="0"/>
              <a:t>New satellite-gravity derived lithosphere thickness map for the Wilkes Subglacial Basin and adjacent TAM</a:t>
            </a:r>
            <a:r>
              <a:rPr lang="en-GB" sz="1600" dirty="0" smtClean="0"/>
              <a:t>. </a:t>
            </a:r>
          </a:p>
          <a:p>
            <a:r>
              <a:rPr lang="en-GB" sz="1600" dirty="0" smtClean="0"/>
              <a:t>(data from recent lithospheric modelling of </a:t>
            </a:r>
            <a:br>
              <a:rPr lang="en-GB" sz="1600" dirty="0" smtClean="0"/>
            </a:br>
            <a:r>
              <a:rPr lang="en-GB" sz="1600" b="1" dirty="0" smtClean="0"/>
              <a:t>Pappa et al., 2019, JGR</a:t>
            </a:r>
            <a:r>
              <a:rPr lang="en-GB" sz="1600" dirty="0" smtClean="0"/>
              <a:t>). </a:t>
            </a:r>
          </a:p>
          <a:p>
            <a:endParaRPr lang="en-GB" sz="1600" i="1" dirty="0"/>
          </a:p>
          <a:p>
            <a:r>
              <a:rPr lang="en-GB" sz="1600" dirty="0" smtClean="0">
                <a:solidFill>
                  <a:srgbClr val="FF0000"/>
                </a:solidFill>
              </a:rPr>
              <a:t>The image lends weight to the hypothesis that the WSB is underlain by thick </a:t>
            </a:r>
            <a:r>
              <a:rPr lang="en-GB" sz="1600" dirty="0" err="1" smtClean="0">
                <a:solidFill>
                  <a:srgbClr val="FF0000"/>
                </a:solidFill>
              </a:rPr>
              <a:t>cratonic</a:t>
            </a:r>
            <a:r>
              <a:rPr lang="en-GB" sz="1600" dirty="0" smtClean="0">
                <a:solidFill>
                  <a:srgbClr val="FF0000"/>
                </a:solidFill>
              </a:rPr>
              <a:t> lithosphere (150-220 km thick), while thinner lithosphere </a:t>
            </a:r>
            <a:r>
              <a:rPr lang="en-GB" sz="1600" dirty="0">
                <a:solidFill>
                  <a:srgbClr val="FF0000"/>
                </a:solidFill>
              </a:rPr>
              <a:t>(ca 120 km thick</a:t>
            </a:r>
            <a:r>
              <a:rPr lang="en-GB" sz="1600" dirty="0" smtClean="0">
                <a:solidFill>
                  <a:srgbClr val="FF0000"/>
                </a:solidFill>
              </a:rPr>
              <a:t>) underlies the adjacent Ross </a:t>
            </a:r>
            <a:r>
              <a:rPr lang="en-GB" sz="1600" dirty="0" err="1" smtClean="0">
                <a:solidFill>
                  <a:srgbClr val="FF0000"/>
                </a:solidFill>
              </a:rPr>
              <a:t>Orogen</a:t>
            </a:r>
            <a:r>
              <a:rPr lang="en-GB" sz="1600" dirty="0" smtClean="0">
                <a:solidFill>
                  <a:srgbClr val="FF0000"/>
                </a:solidFill>
              </a:rPr>
              <a:t>. </a:t>
            </a:r>
          </a:p>
          <a:p>
            <a:endParaRPr lang="en-GB" sz="1600" dirty="0">
              <a:solidFill>
                <a:srgbClr val="FF0000"/>
              </a:solidFill>
            </a:endParaRPr>
          </a:p>
          <a:p>
            <a:r>
              <a:rPr lang="en-GB" sz="1600" dirty="0" smtClean="0">
                <a:solidFill>
                  <a:srgbClr val="FF0000"/>
                </a:solidFill>
              </a:rPr>
              <a:t>The SWB is underlain by particularly thick lithosphere (ca 220 km), while the coastal Cook Basins appear to be underlain by ca 120 km thick lithosphere. The lithosphere may have been thinned here during </a:t>
            </a:r>
            <a:r>
              <a:rPr lang="en-GB" sz="1600" dirty="0" err="1" smtClean="0">
                <a:solidFill>
                  <a:srgbClr val="FF0000"/>
                </a:solidFill>
              </a:rPr>
              <a:t>Gondwana</a:t>
            </a:r>
            <a:r>
              <a:rPr lang="en-GB" sz="1600" dirty="0" smtClean="0">
                <a:solidFill>
                  <a:srgbClr val="FF0000"/>
                </a:solidFill>
              </a:rPr>
              <a:t> break-up between Australia and East Antarctica. </a:t>
            </a:r>
            <a:endParaRPr lang="en-GB" sz="1600" i="1" dirty="0" smtClean="0"/>
          </a:p>
        </p:txBody>
      </p:sp>
      <p:pic>
        <p:nvPicPr>
          <p:cNvPr id="2" name="Picture 1"/>
          <p:cNvPicPr>
            <a:picLocks noChangeAspect="1"/>
          </p:cNvPicPr>
          <p:nvPr/>
        </p:nvPicPr>
        <p:blipFill rotWithShape="1">
          <a:blip r:embed="rId3"/>
          <a:srcRect l="23924" t="6574" r="2365" b="9927"/>
          <a:stretch/>
        </p:blipFill>
        <p:spPr>
          <a:xfrm>
            <a:off x="151361" y="857250"/>
            <a:ext cx="8156367" cy="5197221"/>
          </a:xfrm>
          <a:prstGeom prst="rect">
            <a:avLst/>
          </a:prstGeom>
        </p:spPr>
      </p:pic>
      <p:sp>
        <p:nvSpPr>
          <p:cNvPr id="23" name="TextBox 22"/>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24" name="TextBox 23"/>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grpSp>
        <p:nvGrpSpPr>
          <p:cNvPr id="25" name="Group 24"/>
          <p:cNvGrpSpPr/>
          <p:nvPr/>
        </p:nvGrpSpPr>
        <p:grpSpPr>
          <a:xfrm>
            <a:off x="6965149" y="988931"/>
            <a:ext cx="1073952" cy="571043"/>
            <a:chOff x="364324" y="4970381"/>
            <a:chExt cx="1073952" cy="571043"/>
          </a:xfrm>
        </p:grpSpPr>
        <p:pic>
          <p:nvPicPr>
            <p:cNvPr id="26" name="Picture 25"/>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27" name="Rectangle 26"/>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29" name="TextBox 28"/>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30" name="TextBox 29"/>
          <p:cNvSpPr txBox="1"/>
          <p:nvPr/>
        </p:nvSpPr>
        <p:spPr>
          <a:xfrm rot="2948888">
            <a:off x="2595165" y="3806062"/>
            <a:ext cx="1729528" cy="307777"/>
          </a:xfrm>
          <a:prstGeom prst="rect">
            <a:avLst/>
          </a:prstGeom>
          <a:noFill/>
        </p:spPr>
        <p:txBody>
          <a:bodyPr wrap="squar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31" name="TextBox 30"/>
          <p:cNvSpPr txBox="1"/>
          <p:nvPr/>
        </p:nvSpPr>
        <p:spPr>
          <a:xfrm rot="4286905">
            <a:off x="1385490" y="3492920"/>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32" name="TextBox 31"/>
          <p:cNvSpPr txBox="1"/>
          <p:nvPr/>
        </p:nvSpPr>
        <p:spPr>
          <a:xfrm rot="2299379">
            <a:off x="4348971" y="3161738"/>
            <a:ext cx="1108317" cy="292388"/>
          </a:xfrm>
          <a:prstGeom prst="rect">
            <a:avLst/>
          </a:prstGeom>
          <a:noFill/>
        </p:spPr>
        <p:txBody>
          <a:bodyPr wrap="none" rtlCol="0">
            <a:spAutoFit/>
          </a:bodyPr>
          <a:lstStyle/>
          <a:p>
            <a:r>
              <a:rPr lang="en-GB" sz="1300" b="1" dirty="0" smtClean="0">
                <a:solidFill>
                  <a:srgbClr val="FFFF00"/>
                </a:solidFill>
                <a:effectLst>
                  <a:outerShdw blurRad="38100" dist="38100" dir="2700000" algn="tl">
                    <a:srgbClr val="000000">
                      <a:alpha val="43137"/>
                    </a:srgbClr>
                  </a:outerShdw>
                </a:effectLst>
              </a:rPr>
              <a:t>Eastern Basin</a:t>
            </a:r>
            <a:endParaRPr lang="en-GB" sz="1300" b="1" dirty="0">
              <a:solidFill>
                <a:srgbClr val="FFFF00"/>
              </a:solidFill>
              <a:effectLst>
                <a:outerShdw blurRad="38100" dist="38100" dir="2700000" algn="tl">
                  <a:srgbClr val="000000">
                    <a:alpha val="43137"/>
                  </a:srgbClr>
                </a:outerShdw>
              </a:effectLst>
            </a:endParaRPr>
          </a:p>
        </p:txBody>
      </p:sp>
      <p:pic>
        <p:nvPicPr>
          <p:cNvPr id="33" name="Picture 32"/>
          <p:cNvPicPr>
            <a:picLocks noChangeAspect="1"/>
          </p:cNvPicPr>
          <p:nvPr/>
        </p:nvPicPr>
        <p:blipFill>
          <a:blip r:embed="rId5"/>
          <a:stretch>
            <a:fillRect/>
          </a:stretch>
        </p:blipFill>
        <p:spPr>
          <a:xfrm>
            <a:off x="908583" y="2476476"/>
            <a:ext cx="886106" cy="1325567"/>
          </a:xfrm>
          <a:prstGeom prst="rect">
            <a:avLst/>
          </a:prstGeom>
        </p:spPr>
      </p:pic>
      <p:pic>
        <p:nvPicPr>
          <p:cNvPr id="34" name="Picture 33"/>
          <p:cNvPicPr>
            <a:picLocks noChangeAspect="1"/>
          </p:cNvPicPr>
          <p:nvPr/>
        </p:nvPicPr>
        <p:blipFill>
          <a:blip r:embed="rId6"/>
          <a:stretch>
            <a:fillRect/>
          </a:stretch>
        </p:blipFill>
        <p:spPr>
          <a:xfrm>
            <a:off x="4310254" y="3246656"/>
            <a:ext cx="448031" cy="418600"/>
          </a:xfrm>
          <a:prstGeom prst="rect">
            <a:avLst/>
          </a:prstGeom>
        </p:spPr>
      </p:pic>
      <p:sp>
        <p:nvSpPr>
          <p:cNvPr id="35" name="TextBox 34"/>
          <p:cNvSpPr txBox="1"/>
          <p:nvPr/>
        </p:nvSpPr>
        <p:spPr>
          <a:xfrm>
            <a:off x="2609395" y="1125658"/>
            <a:ext cx="745922" cy="369332"/>
          </a:xfrm>
          <a:prstGeom prst="rect">
            <a:avLst/>
          </a:prstGeom>
          <a:noFill/>
        </p:spPr>
        <p:txBody>
          <a:bodyPr wrap="square" rtlCol="0">
            <a:spAutoFit/>
          </a:bodyPr>
          <a:lstStyle/>
          <a:p>
            <a:r>
              <a:rPr lang="en-GB" b="1" dirty="0" smtClean="0"/>
              <a:t>CIS</a:t>
            </a:r>
            <a:endParaRPr lang="en-GB" b="1" dirty="0"/>
          </a:p>
        </p:txBody>
      </p:sp>
      <p:sp>
        <p:nvSpPr>
          <p:cNvPr id="36" name="TextBox 35"/>
          <p:cNvSpPr txBox="1"/>
          <p:nvPr/>
        </p:nvSpPr>
        <p:spPr>
          <a:xfrm rot="2428085">
            <a:off x="3002996" y="2071229"/>
            <a:ext cx="745922" cy="338554"/>
          </a:xfrm>
          <a:prstGeom prst="rect">
            <a:avLst/>
          </a:prstGeom>
          <a:noFill/>
        </p:spPr>
        <p:txBody>
          <a:bodyPr wrap="square" rtlCol="0">
            <a:spAutoFit/>
          </a:bodyPr>
          <a:lstStyle/>
          <a:p>
            <a:r>
              <a:rPr lang="en-GB" sz="1600" b="1" dirty="0" smtClean="0">
                <a:solidFill>
                  <a:srgbClr val="FFFF00"/>
                </a:solidFill>
              </a:rPr>
              <a:t>CCB</a:t>
            </a:r>
            <a:endParaRPr lang="en-GB" sz="1600" b="1" dirty="0">
              <a:solidFill>
                <a:srgbClr val="FFFF00"/>
              </a:solidFill>
            </a:endParaRPr>
          </a:p>
        </p:txBody>
      </p:sp>
      <p:sp>
        <p:nvSpPr>
          <p:cNvPr id="37" name="TextBox 36"/>
          <p:cNvSpPr txBox="1"/>
          <p:nvPr/>
        </p:nvSpPr>
        <p:spPr>
          <a:xfrm rot="2428085">
            <a:off x="5354023" y="2125192"/>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sp>
        <p:nvSpPr>
          <p:cNvPr id="38" name="TextBox 37"/>
          <p:cNvSpPr txBox="1"/>
          <p:nvPr/>
        </p:nvSpPr>
        <p:spPr>
          <a:xfrm rot="4860364">
            <a:off x="1204175" y="4854556"/>
            <a:ext cx="745922" cy="338554"/>
          </a:xfrm>
          <a:prstGeom prst="rect">
            <a:avLst/>
          </a:prstGeom>
          <a:noFill/>
        </p:spPr>
        <p:txBody>
          <a:bodyPr wrap="square" rtlCol="0">
            <a:spAutoFit/>
          </a:bodyPr>
          <a:lstStyle/>
          <a:p>
            <a:r>
              <a:rPr lang="en-GB" sz="1600" b="1" dirty="0" smtClean="0">
                <a:solidFill>
                  <a:srgbClr val="FFFF00"/>
                </a:solidFill>
              </a:rPr>
              <a:t>SWB</a:t>
            </a:r>
            <a:endParaRPr lang="en-GB" sz="1600" b="1" dirty="0">
              <a:solidFill>
                <a:srgbClr val="FFFF00"/>
              </a:solidFill>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3574677398"/>
              </p:ext>
            </p:extLst>
          </p:nvPr>
        </p:nvGraphicFramePr>
        <p:xfrm>
          <a:off x="341141" y="1157910"/>
          <a:ext cx="363780" cy="1082596"/>
        </p:xfrm>
        <a:graphic>
          <a:graphicData uri="http://schemas.openxmlformats.org/presentationml/2006/ole">
            <mc:AlternateContent xmlns:mc="http://schemas.openxmlformats.org/markup-compatibility/2006">
              <mc:Choice xmlns:v="urn:schemas-microsoft-com:vml" Requires="v">
                <p:oleObj spid="_x0000_s9264" name="CorelDRAW" r:id="rId7" imgW="330975" imgH="981910" progId="CorelDraw.Graphic.21">
                  <p:embed/>
                </p:oleObj>
              </mc:Choice>
              <mc:Fallback>
                <p:oleObj name="CorelDRAW" r:id="rId7" imgW="330975" imgH="981910" progId="CorelDraw.Graphic.21">
                  <p:embed/>
                  <p:pic>
                    <p:nvPicPr>
                      <p:cNvPr id="57" name="Object 56"/>
                      <p:cNvPicPr/>
                      <p:nvPr/>
                    </p:nvPicPr>
                    <p:blipFill>
                      <a:blip r:embed="rId8"/>
                      <a:stretch>
                        <a:fillRect/>
                      </a:stretch>
                    </p:blipFill>
                    <p:spPr>
                      <a:xfrm>
                        <a:off x="341141" y="1157910"/>
                        <a:ext cx="363780" cy="1082596"/>
                      </a:xfrm>
                      <a:prstGeom prst="rect">
                        <a:avLst/>
                      </a:prstGeom>
                    </p:spPr>
                  </p:pic>
                </p:oleObj>
              </mc:Fallback>
            </mc:AlternateContent>
          </a:graphicData>
        </a:graphic>
      </p:graphicFrame>
      <p:sp>
        <p:nvSpPr>
          <p:cNvPr id="4" name="TextBox 3"/>
          <p:cNvSpPr txBox="1"/>
          <p:nvPr/>
        </p:nvSpPr>
        <p:spPr>
          <a:xfrm rot="2757315">
            <a:off x="4475708" y="2596941"/>
            <a:ext cx="2056231" cy="369332"/>
          </a:xfrm>
          <a:prstGeom prst="rect">
            <a:avLst/>
          </a:prstGeom>
          <a:noFill/>
        </p:spPr>
        <p:txBody>
          <a:bodyPr wrap="square" rtlCol="0">
            <a:spAutoFit/>
          </a:bodyPr>
          <a:lstStyle/>
          <a:p>
            <a:r>
              <a:rPr lang="en-GB" b="1" dirty="0" smtClean="0">
                <a:effectLst>
                  <a:outerShdw blurRad="38100" dist="38100" dir="2700000" algn="tl">
                    <a:srgbClr val="000000">
                      <a:alpha val="43137"/>
                    </a:srgbClr>
                  </a:outerShdw>
                </a:effectLst>
              </a:rPr>
              <a:t>R o s </a:t>
            </a:r>
            <a:r>
              <a:rPr lang="en-GB" b="1" dirty="0" err="1" smtClean="0">
                <a:effectLst>
                  <a:outerShdw blurRad="38100" dist="38100" dir="2700000" algn="tl">
                    <a:srgbClr val="000000">
                      <a:alpha val="43137"/>
                    </a:srgbClr>
                  </a:outerShdw>
                </a:effectLst>
              </a:rPr>
              <a:t>s</a:t>
            </a:r>
            <a:r>
              <a:rPr lang="en-GB" b="1" dirty="0" smtClean="0">
                <a:effectLst>
                  <a:outerShdw blurRad="38100" dist="38100" dir="2700000" algn="tl">
                    <a:srgbClr val="000000">
                      <a:alpha val="43137"/>
                    </a:srgbClr>
                  </a:outerShdw>
                </a:effectLst>
              </a:rPr>
              <a:t>   O r o g e n</a:t>
            </a:r>
            <a:endParaRPr lang="en-GB" b="1" dirty="0">
              <a:effectLst>
                <a:outerShdw blurRad="38100" dist="38100" dir="2700000" algn="tl">
                  <a:srgbClr val="000000">
                    <a:alpha val="43137"/>
                  </a:srgbClr>
                </a:outerShdw>
              </a:effectLst>
            </a:endParaRPr>
          </a:p>
        </p:txBody>
      </p:sp>
      <p:sp>
        <p:nvSpPr>
          <p:cNvPr id="58" name="TextBox 57"/>
          <p:cNvSpPr txBox="1"/>
          <p:nvPr/>
        </p:nvSpPr>
        <p:spPr>
          <a:xfrm>
            <a:off x="2693627" y="4977321"/>
            <a:ext cx="3167084" cy="369332"/>
          </a:xfrm>
          <a:prstGeom prst="rect">
            <a:avLst/>
          </a:prstGeom>
          <a:noFill/>
        </p:spPr>
        <p:txBody>
          <a:bodyPr wrap="square" rtlCol="0">
            <a:spAutoFit/>
          </a:bodyPr>
          <a:lstStyle/>
          <a:p>
            <a:r>
              <a:rPr lang="en-GB" b="1" dirty="0">
                <a:solidFill>
                  <a:schemeClr val="bg1"/>
                </a:solidFill>
                <a:effectLst>
                  <a:outerShdw blurRad="38100" dist="38100" dir="2700000" algn="tl">
                    <a:srgbClr val="000000">
                      <a:alpha val="43137"/>
                    </a:srgbClr>
                  </a:outerShdw>
                </a:effectLst>
              </a:rPr>
              <a:t>C</a:t>
            </a:r>
            <a:r>
              <a:rPr lang="en-GB" b="1" dirty="0" smtClean="0">
                <a:solidFill>
                  <a:schemeClr val="bg1"/>
                </a:solidFill>
                <a:effectLst>
                  <a:outerShdw blurRad="38100" dist="38100" dir="2700000" algn="tl">
                    <a:srgbClr val="000000">
                      <a:alpha val="43137"/>
                    </a:srgbClr>
                  </a:outerShdw>
                </a:effectLst>
              </a:rPr>
              <a:t> </a:t>
            </a:r>
            <a:r>
              <a:rPr lang="en-GB" b="1" dirty="0">
                <a:solidFill>
                  <a:schemeClr val="bg1"/>
                </a:solidFill>
                <a:effectLst>
                  <a:outerShdw blurRad="38100" dist="38100" dir="2700000" algn="tl">
                    <a:srgbClr val="000000">
                      <a:alpha val="43137"/>
                    </a:srgbClr>
                  </a:outerShdw>
                </a:effectLst>
              </a:rPr>
              <a:t>r</a:t>
            </a:r>
            <a:r>
              <a:rPr lang="en-GB" b="1" dirty="0" smtClean="0">
                <a:solidFill>
                  <a:schemeClr val="bg1"/>
                </a:solidFill>
                <a:effectLst>
                  <a:outerShdw blurRad="38100" dist="38100" dir="2700000" algn="tl">
                    <a:srgbClr val="000000">
                      <a:alpha val="43137"/>
                    </a:srgbClr>
                  </a:outerShdw>
                </a:effectLst>
              </a:rPr>
              <a:t> </a:t>
            </a:r>
            <a:r>
              <a:rPr lang="en-GB" b="1" dirty="0">
                <a:solidFill>
                  <a:schemeClr val="bg1"/>
                </a:solidFill>
                <a:effectLst>
                  <a:outerShdw blurRad="38100" dist="38100" dir="2700000" algn="tl">
                    <a:srgbClr val="000000">
                      <a:alpha val="43137"/>
                    </a:srgbClr>
                  </a:outerShdw>
                </a:effectLst>
              </a:rPr>
              <a:t>a</a:t>
            </a:r>
            <a:r>
              <a:rPr lang="en-GB" b="1" dirty="0" smtClean="0">
                <a:solidFill>
                  <a:schemeClr val="bg1"/>
                </a:solidFill>
                <a:effectLst>
                  <a:outerShdw blurRad="38100" dist="38100" dir="2700000" algn="tl">
                    <a:srgbClr val="000000">
                      <a:alpha val="43137"/>
                    </a:srgbClr>
                  </a:outerShdw>
                </a:effectLst>
              </a:rPr>
              <a:t> </a:t>
            </a:r>
            <a:r>
              <a:rPr lang="en-GB" b="1" dirty="0">
                <a:solidFill>
                  <a:schemeClr val="bg1"/>
                </a:solidFill>
                <a:effectLst>
                  <a:outerShdw blurRad="38100" dist="38100" dir="2700000" algn="tl">
                    <a:srgbClr val="000000">
                      <a:alpha val="43137"/>
                    </a:srgbClr>
                  </a:outerShdw>
                </a:effectLst>
              </a:rPr>
              <a:t>t</a:t>
            </a:r>
            <a:r>
              <a:rPr lang="en-GB" b="1" dirty="0" smtClean="0">
                <a:solidFill>
                  <a:schemeClr val="bg1"/>
                </a:solidFill>
                <a:effectLst>
                  <a:outerShdw blurRad="38100" dist="38100" dir="2700000" algn="tl">
                    <a:srgbClr val="000000">
                      <a:alpha val="43137"/>
                    </a:srgbClr>
                  </a:outerShdw>
                </a:effectLst>
              </a:rPr>
              <a:t> o n I c  L i t h o s p h e r e</a:t>
            </a:r>
            <a:r>
              <a:rPr lang="en-GB" b="1" dirty="0" smtClean="0">
                <a:effectLst>
                  <a:outerShdw blurRad="38100" dist="38100" dir="2700000" algn="tl">
                    <a:srgbClr val="000000">
                      <a:alpha val="43137"/>
                    </a:srgbClr>
                  </a:outerShdw>
                </a:effectLst>
              </a:rPr>
              <a:t> </a:t>
            </a:r>
            <a:endParaRPr lang="en-GB" b="1" dirty="0">
              <a:effectLst>
                <a:outerShdw blurRad="38100" dist="38100" dir="2700000" algn="tl">
                  <a:srgbClr val="000000">
                    <a:alpha val="43137"/>
                  </a:srgbClr>
                </a:outerShdw>
              </a:effectLst>
            </a:endParaRPr>
          </a:p>
        </p:txBody>
      </p:sp>
      <p:sp>
        <p:nvSpPr>
          <p:cNvPr id="59" name="TextBox 58"/>
          <p:cNvSpPr txBox="1"/>
          <p:nvPr/>
        </p:nvSpPr>
        <p:spPr>
          <a:xfrm>
            <a:off x="4992000" y="1038225"/>
            <a:ext cx="394660"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P1</a:t>
            </a:r>
            <a:endParaRPr lang="en-GB" sz="1600" b="1" dirty="0">
              <a:solidFill>
                <a:schemeClr val="bg1"/>
              </a:solidFill>
              <a:effectLst>
                <a:outerShdw blurRad="38100" dist="38100" dir="2700000" algn="tl">
                  <a:srgbClr val="000000">
                    <a:alpha val="43137"/>
                  </a:srgbClr>
                </a:outerShdw>
              </a:effectLst>
            </a:endParaRPr>
          </a:p>
        </p:txBody>
      </p:sp>
      <p:sp>
        <p:nvSpPr>
          <p:cNvPr id="60" name="TextBox 59"/>
          <p:cNvSpPr txBox="1"/>
          <p:nvPr/>
        </p:nvSpPr>
        <p:spPr>
          <a:xfrm>
            <a:off x="6936989" y="1545611"/>
            <a:ext cx="397866" cy="338554"/>
          </a:xfrm>
          <a:prstGeom prst="rect">
            <a:avLst/>
          </a:prstGeom>
          <a:noFill/>
        </p:spPr>
        <p:txBody>
          <a:bodyPr wrap="none" rtlCol="0">
            <a:spAutoFit/>
          </a:bodyPr>
          <a:lstStyle/>
          <a:p>
            <a:r>
              <a:rPr lang="en-GB" sz="1600" b="1" dirty="0" smtClean="0">
                <a:solidFill>
                  <a:schemeClr val="bg1"/>
                </a:solidFill>
              </a:rPr>
              <a:t>P2</a:t>
            </a:r>
            <a:endParaRPr lang="en-GB" sz="1600" b="1" dirty="0">
              <a:solidFill>
                <a:schemeClr val="bg1"/>
              </a:solidFill>
            </a:endParaRPr>
          </a:p>
        </p:txBody>
      </p:sp>
      <p:sp>
        <p:nvSpPr>
          <p:cNvPr id="61" name="TextBox 60"/>
          <p:cNvSpPr txBox="1"/>
          <p:nvPr/>
        </p:nvSpPr>
        <p:spPr>
          <a:xfrm>
            <a:off x="7514857" y="2645164"/>
            <a:ext cx="397866" cy="338554"/>
          </a:xfrm>
          <a:prstGeom prst="rect">
            <a:avLst/>
          </a:prstGeom>
          <a:noFill/>
        </p:spPr>
        <p:txBody>
          <a:bodyPr wrap="none" rtlCol="0">
            <a:spAutoFit/>
          </a:bodyPr>
          <a:lstStyle/>
          <a:p>
            <a:r>
              <a:rPr lang="en-GB" sz="1600" b="1" dirty="0" smtClean="0">
                <a:solidFill>
                  <a:schemeClr val="bg1"/>
                </a:solidFill>
              </a:rPr>
              <a:t>P3</a:t>
            </a:r>
            <a:endParaRPr lang="en-GB" sz="1600" b="1" dirty="0">
              <a:solidFill>
                <a:schemeClr val="bg1"/>
              </a:solidFill>
            </a:endParaRPr>
          </a:p>
        </p:txBody>
      </p:sp>
      <p:sp>
        <p:nvSpPr>
          <p:cNvPr id="62" name="TextBox 61"/>
          <p:cNvSpPr txBox="1"/>
          <p:nvPr/>
        </p:nvSpPr>
        <p:spPr>
          <a:xfrm>
            <a:off x="7529426" y="3149507"/>
            <a:ext cx="397866" cy="338554"/>
          </a:xfrm>
          <a:prstGeom prst="rect">
            <a:avLst/>
          </a:prstGeom>
          <a:noFill/>
        </p:spPr>
        <p:txBody>
          <a:bodyPr wrap="none" rtlCol="0">
            <a:spAutoFit/>
          </a:bodyPr>
          <a:lstStyle/>
          <a:p>
            <a:r>
              <a:rPr lang="en-GB" sz="1600" b="1" dirty="0" smtClean="0">
                <a:solidFill>
                  <a:schemeClr val="bg1"/>
                </a:solidFill>
              </a:rPr>
              <a:t>P4</a:t>
            </a:r>
            <a:endParaRPr lang="en-GB" sz="1600" b="1" dirty="0">
              <a:solidFill>
                <a:schemeClr val="bg1"/>
              </a:solidFill>
            </a:endParaRPr>
          </a:p>
        </p:txBody>
      </p:sp>
      <p:sp>
        <p:nvSpPr>
          <p:cNvPr id="63" name="TextBox 62"/>
          <p:cNvSpPr txBox="1"/>
          <p:nvPr/>
        </p:nvSpPr>
        <p:spPr>
          <a:xfrm>
            <a:off x="7036293" y="3803962"/>
            <a:ext cx="397866" cy="338554"/>
          </a:xfrm>
          <a:prstGeom prst="rect">
            <a:avLst/>
          </a:prstGeom>
          <a:noFill/>
        </p:spPr>
        <p:txBody>
          <a:bodyPr wrap="none" rtlCol="0">
            <a:spAutoFit/>
          </a:bodyPr>
          <a:lstStyle/>
          <a:p>
            <a:r>
              <a:rPr lang="en-GB" sz="1600" b="1" dirty="0" smtClean="0">
                <a:solidFill>
                  <a:schemeClr val="bg1"/>
                </a:solidFill>
              </a:rPr>
              <a:t>P5</a:t>
            </a:r>
            <a:endParaRPr lang="en-GB" sz="1600" b="1" dirty="0">
              <a:solidFill>
                <a:schemeClr val="bg1"/>
              </a:solidFill>
            </a:endParaRPr>
          </a:p>
        </p:txBody>
      </p:sp>
      <p:sp>
        <p:nvSpPr>
          <p:cNvPr id="64" name="TextBox 63"/>
          <p:cNvSpPr txBox="1"/>
          <p:nvPr/>
        </p:nvSpPr>
        <p:spPr>
          <a:xfrm>
            <a:off x="7215911" y="4359649"/>
            <a:ext cx="397866" cy="338554"/>
          </a:xfrm>
          <a:prstGeom prst="rect">
            <a:avLst/>
          </a:prstGeom>
          <a:noFill/>
        </p:spPr>
        <p:txBody>
          <a:bodyPr wrap="none" rtlCol="0">
            <a:spAutoFit/>
          </a:bodyPr>
          <a:lstStyle/>
          <a:p>
            <a:r>
              <a:rPr lang="en-GB" sz="1600" b="1" dirty="0" smtClean="0">
                <a:solidFill>
                  <a:schemeClr val="bg1"/>
                </a:solidFill>
              </a:rPr>
              <a:t>P6</a:t>
            </a:r>
            <a:endParaRPr lang="en-GB" sz="1600" b="1" dirty="0">
              <a:solidFill>
                <a:schemeClr val="bg1"/>
              </a:solidFill>
            </a:endParaRPr>
          </a:p>
        </p:txBody>
      </p:sp>
    </p:spTree>
    <p:extLst>
      <p:ext uri="{BB962C8B-B14F-4D97-AF65-F5344CB8AC3E}">
        <p14:creationId xmlns:p14="http://schemas.microsoft.com/office/powerpoint/2010/main" val="23188614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6847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Aeromagnetic anomaly map of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925262"/>
            <a:ext cx="3743274" cy="5098832"/>
          </a:xfrm>
          <a:prstGeom prst="rect">
            <a:avLst/>
          </a:prstGeom>
          <a:noFill/>
        </p:spPr>
        <p:txBody>
          <a:bodyPr wrap="square" rtlCol="0">
            <a:spAutoFit/>
          </a:bodyPr>
          <a:lstStyle/>
          <a:p>
            <a:r>
              <a:rPr lang="en-GB" sz="1600" i="1" dirty="0" smtClean="0"/>
              <a:t>New aeromagnetic anomaly map of the Wilkes Subglacial Basin and adjacent TAM</a:t>
            </a:r>
            <a:r>
              <a:rPr lang="en-GB" sz="1600" dirty="0" smtClean="0"/>
              <a:t>. </a:t>
            </a:r>
          </a:p>
          <a:p>
            <a:endParaRPr lang="en-GB" sz="800" i="1" dirty="0"/>
          </a:p>
          <a:p>
            <a:pPr>
              <a:spcAft>
                <a:spcPts val="800"/>
              </a:spcAft>
            </a:pPr>
            <a:r>
              <a:rPr lang="en-GB" sz="1600" dirty="0" smtClean="0">
                <a:solidFill>
                  <a:srgbClr val="FF0000"/>
                </a:solidFill>
              </a:rPr>
              <a:t>The aeromagnetic image helps unveil the cryptic and likely composite Precambrian basement of the Wilkes Subglacial Basin.</a:t>
            </a:r>
          </a:p>
          <a:p>
            <a:pPr>
              <a:spcAft>
                <a:spcPts val="800"/>
              </a:spcAft>
            </a:pPr>
            <a:r>
              <a:rPr lang="en-GB" sz="1600" dirty="0" smtClean="0">
                <a:solidFill>
                  <a:srgbClr val="FF0000"/>
                </a:solidFill>
              </a:rPr>
              <a:t>Magnetic lows delineate areas where basement is likely buried deeper beneath Beacon sediments and thicker late Neoproterozoic to early Cambrian </a:t>
            </a:r>
            <a:r>
              <a:rPr lang="en-GB" sz="1600" dirty="0" err="1" smtClean="0">
                <a:solidFill>
                  <a:srgbClr val="FF0000"/>
                </a:solidFill>
              </a:rPr>
              <a:t>metasediments</a:t>
            </a:r>
            <a:r>
              <a:rPr lang="en-GB" sz="1600" dirty="0" smtClean="0">
                <a:solidFill>
                  <a:srgbClr val="FF0000"/>
                </a:solidFill>
              </a:rPr>
              <a:t>. </a:t>
            </a:r>
          </a:p>
          <a:p>
            <a:r>
              <a:rPr lang="en-GB" sz="1600" b="1" dirty="0" smtClean="0">
                <a:solidFill>
                  <a:srgbClr val="FF0000"/>
                </a:solidFill>
              </a:rPr>
              <a:t>Such heterogeneity in basement and cover rocks in the WSB is a key finding for future assessments of GHF variability beneath this sector of the EAIS</a:t>
            </a:r>
            <a:r>
              <a:rPr lang="en-GB" sz="1600" dirty="0" smtClean="0">
                <a:solidFill>
                  <a:srgbClr val="FF0000"/>
                </a:solidFill>
              </a:rPr>
              <a:t>. </a:t>
            </a:r>
          </a:p>
          <a:p>
            <a:endParaRPr lang="en-GB" sz="1600" i="1" dirty="0">
              <a:solidFill>
                <a:srgbClr val="FF0000"/>
              </a:solidFill>
            </a:endParaRPr>
          </a:p>
          <a:p>
            <a:endParaRPr lang="en-GB" sz="1600" i="1" dirty="0" smtClean="0">
              <a:solidFill>
                <a:srgbClr val="FF0000"/>
              </a:solidFill>
            </a:endParaRPr>
          </a:p>
          <a:p>
            <a:r>
              <a:rPr lang="en-GB" sz="1400" i="1" dirty="0" smtClean="0"/>
              <a:t>Dotted blue line denotes the edge of the thick </a:t>
            </a:r>
            <a:r>
              <a:rPr lang="en-GB" sz="1400" i="1" dirty="0" err="1" smtClean="0"/>
              <a:t>cratonic</a:t>
            </a:r>
            <a:r>
              <a:rPr lang="en-GB" sz="1400" i="1" dirty="0" smtClean="0"/>
              <a:t> lithosphere as modelled from satellite gravity data </a:t>
            </a:r>
            <a:r>
              <a:rPr lang="en-GB" sz="1400" dirty="0" smtClean="0"/>
              <a:t>(see previous slide).</a:t>
            </a:r>
          </a:p>
        </p:txBody>
      </p:sp>
      <p:pic>
        <p:nvPicPr>
          <p:cNvPr id="3" name="Picture 2"/>
          <p:cNvPicPr>
            <a:picLocks noChangeAspect="1"/>
          </p:cNvPicPr>
          <p:nvPr/>
        </p:nvPicPr>
        <p:blipFill rotWithShape="1">
          <a:blip r:embed="rId3"/>
          <a:srcRect l="29688" t="10741" r="1666" b="11111"/>
          <a:stretch/>
        </p:blipFill>
        <p:spPr>
          <a:xfrm>
            <a:off x="161925" y="852497"/>
            <a:ext cx="8113942" cy="5195878"/>
          </a:xfrm>
          <a:prstGeom prst="rect">
            <a:avLst/>
          </a:prstGeom>
        </p:spPr>
      </p:pic>
      <p:sp>
        <p:nvSpPr>
          <p:cNvPr id="40" name="TextBox 39"/>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41" name="TextBox 40"/>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sp>
        <p:nvSpPr>
          <p:cNvPr id="42" name="TextBox 41"/>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43" name="TextBox 42"/>
          <p:cNvSpPr txBox="1"/>
          <p:nvPr/>
        </p:nvSpPr>
        <p:spPr>
          <a:xfrm rot="2948888">
            <a:off x="2595165" y="3806062"/>
            <a:ext cx="1729528" cy="307777"/>
          </a:xfrm>
          <a:prstGeom prst="rect">
            <a:avLst/>
          </a:prstGeom>
          <a:noFill/>
        </p:spPr>
        <p:txBody>
          <a:bodyPr wrap="squar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44" name="TextBox 43"/>
          <p:cNvSpPr txBox="1"/>
          <p:nvPr/>
        </p:nvSpPr>
        <p:spPr>
          <a:xfrm rot="4286905">
            <a:off x="1385490" y="3492920"/>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45" name="TextBox 44"/>
          <p:cNvSpPr txBox="1"/>
          <p:nvPr/>
        </p:nvSpPr>
        <p:spPr>
          <a:xfrm rot="2299379">
            <a:off x="4348971" y="3161738"/>
            <a:ext cx="1108317" cy="292388"/>
          </a:xfrm>
          <a:prstGeom prst="rect">
            <a:avLst/>
          </a:prstGeom>
          <a:noFill/>
        </p:spPr>
        <p:txBody>
          <a:bodyPr wrap="none" rtlCol="0">
            <a:spAutoFit/>
          </a:bodyPr>
          <a:lstStyle/>
          <a:p>
            <a:r>
              <a:rPr lang="en-GB" sz="1300" b="1" dirty="0" smtClean="0">
                <a:solidFill>
                  <a:srgbClr val="FFFF00"/>
                </a:solidFill>
                <a:effectLst>
                  <a:outerShdw blurRad="38100" dist="38100" dir="2700000" algn="tl">
                    <a:srgbClr val="000000">
                      <a:alpha val="43137"/>
                    </a:srgbClr>
                  </a:outerShdw>
                </a:effectLst>
              </a:rPr>
              <a:t>Eastern Basin</a:t>
            </a:r>
            <a:endParaRPr lang="en-GB" sz="1300" b="1" dirty="0">
              <a:solidFill>
                <a:srgbClr val="FFFF00"/>
              </a:solidFill>
              <a:effectLst>
                <a:outerShdw blurRad="38100" dist="38100" dir="2700000" algn="tl">
                  <a:srgbClr val="000000">
                    <a:alpha val="43137"/>
                  </a:srgbClr>
                </a:outerShdw>
              </a:effectLst>
            </a:endParaRPr>
          </a:p>
        </p:txBody>
      </p:sp>
      <p:pic>
        <p:nvPicPr>
          <p:cNvPr id="46" name="Picture 45"/>
          <p:cNvPicPr>
            <a:picLocks noChangeAspect="1"/>
          </p:cNvPicPr>
          <p:nvPr/>
        </p:nvPicPr>
        <p:blipFill>
          <a:blip r:embed="rId4"/>
          <a:stretch>
            <a:fillRect/>
          </a:stretch>
        </p:blipFill>
        <p:spPr>
          <a:xfrm>
            <a:off x="908583" y="2476476"/>
            <a:ext cx="886106" cy="1325567"/>
          </a:xfrm>
          <a:prstGeom prst="rect">
            <a:avLst/>
          </a:prstGeom>
        </p:spPr>
      </p:pic>
      <p:pic>
        <p:nvPicPr>
          <p:cNvPr id="47" name="Picture 46"/>
          <p:cNvPicPr>
            <a:picLocks noChangeAspect="1"/>
          </p:cNvPicPr>
          <p:nvPr/>
        </p:nvPicPr>
        <p:blipFill>
          <a:blip r:embed="rId5"/>
          <a:stretch>
            <a:fillRect/>
          </a:stretch>
        </p:blipFill>
        <p:spPr>
          <a:xfrm>
            <a:off x="4310254" y="3246656"/>
            <a:ext cx="448031" cy="418600"/>
          </a:xfrm>
          <a:prstGeom prst="rect">
            <a:avLst/>
          </a:prstGeom>
        </p:spPr>
      </p:pic>
      <p:sp>
        <p:nvSpPr>
          <p:cNvPr id="48" name="TextBox 47"/>
          <p:cNvSpPr txBox="1"/>
          <p:nvPr/>
        </p:nvSpPr>
        <p:spPr>
          <a:xfrm>
            <a:off x="2609395" y="1125658"/>
            <a:ext cx="745922" cy="369332"/>
          </a:xfrm>
          <a:prstGeom prst="rect">
            <a:avLst/>
          </a:prstGeom>
          <a:noFill/>
        </p:spPr>
        <p:txBody>
          <a:bodyPr wrap="square" rtlCol="0">
            <a:spAutoFit/>
          </a:bodyPr>
          <a:lstStyle/>
          <a:p>
            <a:r>
              <a:rPr lang="en-GB" b="1" dirty="0" smtClean="0"/>
              <a:t>CIS</a:t>
            </a:r>
            <a:endParaRPr lang="en-GB" b="1" dirty="0"/>
          </a:p>
        </p:txBody>
      </p:sp>
      <p:sp>
        <p:nvSpPr>
          <p:cNvPr id="49" name="TextBox 48"/>
          <p:cNvSpPr txBox="1"/>
          <p:nvPr/>
        </p:nvSpPr>
        <p:spPr>
          <a:xfrm rot="2428085">
            <a:off x="3002996" y="2071229"/>
            <a:ext cx="745922" cy="338554"/>
          </a:xfrm>
          <a:prstGeom prst="rect">
            <a:avLst/>
          </a:prstGeom>
          <a:noFill/>
        </p:spPr>
        <p:txBody>
          <a:bodyPr wrap="square" rtlCol="0">
            <a:spAutoFit/>
          </a:bodyPr>
          <a:lstStyle/>
          <a:p>
            <a:r>
              <a:rPr lang="en-GB" sz="1600" b="1" dirty="0" smtClean="0">
                <a:solidFill>
                  <a:srgbClr val="FFFF00"/>
                </a:solidFill>
              </a:rPr>
              <a:t>CCB</a:t>
            </a:r>
            <a:endParaRPr lang="en-GB" sz="1600" b="1" dirty="0">
              <a:solidFill>
                <a:srgbClr val="FFFF00"/>
              </a:solidFill>
            </a:endParaRPr>
          </a:p>
        </p:txBody>
      </p:sp>
      <p:sp>
        <p:nvSpPr>
          <p:cNvPr id="50" name="TextBox 49"/>
          <p:cNvSpPr txBox="1"/>
          <p:nvPr/>
        </p:nvSpPr>
        <p:spPr>
          <a:xfrm rot="2428085">
            <a:off x="5354023" y="2125192"/>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sp>
        <p:nvSpPr>
          <p:cNvPr id="51" name="TextBox 50"/>
          <p:cNvSpPr txBox="1"/>
          <p:nvPr/>
        </p:nvSpPr>
        <p:spPr>
          <a:xfrm rot="4860364">
            <a:off x="1204175" y="4854556"/>
            <a:ext cx="745922" cy="338554"/>
          </a:xfrm>
          <a:prstGeom prst="rect">
            <a:avLst/>
          </a:prstGeom>
          <a:noFill/>
        </p:spPr>
        <p:txBody>
          <a:bodyPr wrap="square" rtlCol="0">
            <a:spAutoFit/>
          </a:bodyPr>
          <a:lstStyle/>
          <a:p>
            <a:r>
              <a:rPr lang="en-GB" sz="1600" b="1" dirty="0" smtClean="0">
                <a:solidFill>
                  <a:srgbClr val="FFFF00"/>
                </a:solidFill>
              </a:rPr>
              <a:t>SWB</a:t>
            </a:r>
            <a:endParaRPr lang="en-GB" sz="1600" b="1" dirty="0">
              <a:solidFill>
                <a:srgbClr val="FFFF00"/>
              </a:solidFill>
            </a:endParaRPr>
          </a:p>
        </p:txBody>
      </p:sp>
      <p:graphicFrame>
        <p:nvGraphicFramePr>
          <p:cNvPr id="52" name="Object 51"/>
          <p:cNvGraphicFramePr>
            <a:graphicFrameLocks noChangeAspect="1"/>
          </p:cNvGraphicFramePr>
          <p:nvPr>
            <p:extLst>
              <p:ext uri="{D42A27DB-BD31-4B8C-83A1-F6EECF244321}">
                <p14:modId xmlns:p14="http://schemas.microsoft.com/office/powerpoint/2010/main" val="194936703"/>
              </p:ext>
            </p:extLst>
          </p:nvPr>
        </p:nvGraphicFramePr>
        <p:xfrm>
          <a:off x="341141" y="1157910"/>
          <a:ext cx="363780" cy="1082596"/>
        </p:xfrm>
        <a:graphic>
          <a:graphicData uri="http://schemas.openxmlformats.org/presentationml/2006/ole">
            <mc:AlternateContent xmlns:mc="http://schemas.openxmlformats.org/markup-compatibility/2006">
              <mc:Choice xmlns:v="urn:schemas-microsoft-com:vml" Requires="v">
                <p:oleObj spid="_x0000_s10375" name="CorelDRAW" r:id="rId6" imgW="330975" imgH="981910" progId="CorelDraw.Graphic.21">
                  <p:embed/>
                </p:oleObj>
              </mc:Choice>
              <mc:Fallback>
                <p:oleObj name="CorelDRAW" r:id="rId6" imgW="330975" imgH="981910" progId="CorelDraw.Graphic.21">
                  <p:embed/>
                  <p:pic>
                    <p:nvPicPr>
                      <p:cNvPr id="39" name="Object 38"/>
                      <p:cNvPicPr/>
                      <p:nvPr/>
                    </p:nvPicPr>
                    <p:blipFill>
                      <a:blip r:embed="rId7"/>
                      <a:stretch>
                        <a:fillRect/>
                      </a:stretch>
                    </p:blipFill>
                    <p:spPr>
                      <a:xfrm>
                        <a:off x="341141" y="1157910"/>
                        <a:ext cx="363780" cy="1082596"/>
                      </a:xfrm>
                      <a:prstGeom prst="rect">
                        <a:avLst/>
                      </a:prstGeom>
                    </p:spPr>
                  </p:pic>
                </p:oleObj>
              </mc:Fallback>
            </mc:AlternateContent>
          </a:graphicData>
        </a:graphic>
      </p:graphicFrame>
      <p:sp>
        <p:nvSpPr>
          <p:cNvPr id="53" name="TextBox 52"/>
          <p:cNvSpPr txBox="1"/>
          <p:nvPr/>
        </p:nvSpPr>
        <p:spPr>
          <a:xfrm rot="2757315">
            <a:off x="4475708" y="2596941"/>
            <a:ext cx="2056231" cy="369332"/>
          </a:xfrm>
          <a:prstGeom prst="rect">
            <a:avLst/>
          </a:prstGeom>
          <a:noFill/>
        </p:spPr>
        <p:txBody>
          <a:bodyPr wrap="square" rtlCol="0">
            <a:spAutoFit/>
          </a:bodyPr>
          <a:lstStyle/>
          <a:p>
            <a:r>
              <a:rPr lang="en-GB" b="1" dirty="0" smtClean="0">
                <a:effectLst>
                  <a:outerShdw blurRad="38100" dist="38100" dir="2700000" algn="tl">
                    <a:srgbClr val="000000">
                      <a:alpha val="43137"/>
                    </a:srgbClr>
                  </a:outerShdw>
                </a:effectLst>
              </a:rPr>
              <a:t>R o s </a:t>
            </a:r>
            <a:r>
              <a:rPr lang="en-GB" b="1" dirty="0" err="1" smtClean="0">
                <a:effectLst>
                  <a:outerShdw blurRad="38100" dist="38100" dir="2700000" algn="tl">
                    <a:srgbClr val="000000">
                      <a:alpha val="43137"/>
                    </a:srgbClr>
                  </a:outerShdw>
                </a:effectLst>
              </a:rPr>
              <a:t>s</a:t>
            </a:r>
            <a:r>
              <a:rPr lang="en-GB" b="1" dirty="0" smtClean="0">
                <a:effectLst>
                  <a:outerShdw blurRad="38100" dist="38100" dir="2700000" algn="tl">
                    <a:srgbClr val="000000">
                      <a:alpha val="43137"/>
                    </a:srgbClr>
                  </a:outerShdw>
                </a:effectLst>
              </a:rPr>
              <a:t>   O r o g e n</a:t>
            </a:r>
            <a:endParaRPr lang="en-GB" b="1" dirty="0">
              <a:effectLst>
                <a:outerShdw blurRad="38100" dist="38100" dir="2700000" algn="tl">
                  <a:srgbClr val="000000">
                    <a:alpha val="43137"/>
                  </a:srgbClr>
                </a:outerShdw>
              </a:effectLst>
            </a:endParaRPr>
          </a:p>
        </p:txBody>
      </p:sp>
      <p:grpSp>
        <p:nvGrpSpPr>
          <p:cNvPr id="54" name="Group 53"/>
          <p:cNvGrpSpPr/>
          <p:nvPr/>
        </p:nvGrpSpPr>
        <p:grpSpPr>
          <a:xfrm>
            <a:off x="6965149" y="988931"/>
            <a:ext cx="1073952" cy="571043"/>
            <a:chOff x="364324" y="4970381"/>
            <a:chExt cx="1073952" cy="571043"/>
          </a:xfrm>
        </p:grpSpPr>
        <p:pic>
          <p:nvPicPr>
            <p:cNvPr id="56" name="Picture 55"/>
            <p:cNvPicPr>
              <a:picLocks noChangeAspect="1"/>
            </p:cNvPicPr>
            <p:nvPr/>
          </p:nvPicPr>
          <p:blipFill rotWithShape="1">
            <a:blip r:embed="rId8"/>
            <a:srcRect l="68924" t="88766" r="17217" b="2400"/>
            <a:stretch/>
          </p:blipFill>
          <p:spPr>
            <a:xfrm>
              <a:off x="364324" y="5029200"/>
              <a:ext cx="1073952" cy="512224"/>
            </a:xfrm>
            <a:prstGeom prst="rect">
              <a:avLst/>
            </a:prstGeom>
          </p:spPr>
        </p:pic>
        <p:sp>
          <p:nvSpPr>
            <p:cNvPr id="57" name="Rectangle 56"/>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graphicFrame>
        <p:nvGraphicFramePr>
          <p:cNvPr id="7" name="Object 6"/>
          <p:cNvGraphicFramePr>
            <a:graphicFrameLocks noChangeAspect="1"/>
          </p:cNvGraphicFramePr>
          <p:nvPr>
            <p:extLst>
              <p:ext uri="{D42A27DB-BD31-4B8C-83A1-F6EECF244321}">
                <p14:modId xmlns:p14="http://schemas.microsoft.com/office/powerpoint/2010/main" val="3893364062"/>
              </p:ext>
            </p:extLst>
          </p:nvPr>
        </p:nvGraphicFramePr>
        <p:xfrm>
          <a:off x="1027955" y="760377"/>
          <a:ext cx="1732364" cy="2015997"/>
        </p:xfrm>
        <a:graphic>
          <a:graphicData uri="http://schemas.openxmlformats.org/presentationml/2006/ole">
            <mc:AlternateContent xmlns:mc="http://schemas.openxmlformats.org/markup-compatibility/2006">
              <mc:Choice xmlns:v="urn:schemas-microsoft-com:vml" Requires="v">
                <p:oleObj spid="_x0000_s10376" name="CorelDRAW" r:id="rId9" imgW="2248976" imgH="2617852" progId="CorelDraw.Graphic.21">
                  <p:embed/>
                </p:oleObj>
              </mc:Choice>
              <mc:Fallback>
                <p:oleObj name="CorelDRAW" r:id="rId9" imgW="2248976" imgH="2617852" progId="CorelDraw.Graphic.21">
                  <p:embed/>
                  <p:pic>
                    <p:nvPicPr>
                      <p:cNvPr id="0" name=""/>
                      <p:cNvPicPr/>
                      <p:nvPr/>
                    </p:nvPicPr>
                    <p:blipFill>
                      <a:blip r:embed="rId10"/>
                      <a:stretch>
                        <a:fillRect/>
                      </a:stretch>
                    </p:blipFill>
                    <p:spPr>
                      <a:xfrm>
                        <a:off x="1027955" y="760377"/>
                        <a:ext cx="1732364" cy="2015997"/>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91156675"/>
              </p:ext>
            </p:extLst>
          </p:nvPr>
        </p:nvGraphicFramePr>
        <p:xfrm>
          <a:off x="311366" y="1758634"/>
          <a:ext cx="2612429" cy="3613981"/>
        </p:xfrm>
        <a:graphic>
          <a:graphicData uri="http://schemas.openxmlformats.org/presentationml/2006/ole">
            <mc:AlternateContent xmlns:mc="http://schemas.openxmlformats.org/markup-compatibility/2006">
              <mc:Choice xmlns:v="urn:schemas-microsoft-com:vml" Requires="v">
                <p:oleObj spid="_x0000_s10377" name="CorelDRAW" r:id="rId11" imgW="2865464" imgH="3963763" progId="CorelDraw.Graphic.21">
                  <p:embed/>
                </p:oleObj>
              </mc:Choice>
              <mc:Fallback>
                <p:oleObj name="CorelDRAW" r:id="rId11" imgW="2865464" imgH="3963763" progId="CorelDraw.Graphic.21">
                  <p:embed/>
                  <p:pic>
                    <p:nvPicPr>
                      <p:cNvPr id="0" name=""/>
                      <p:cNvPicPr/>
                      <p:nvPr/>
                    </p:nvPicPr>
                    <p:blipFill>
                      <a:blip r:embed="rId12"/>
                      <a:stretch>
                        <a:fillRect/>
                      </a:stretch>
                    </p:blipFill>
                    <p:spPr>
                      <a:xfrm>
                        <a:off x="311366" y="1758634"/>
                        <a:ext cx="2612429" cy="3613981"/>
                      </a:xfrm>
                      <a:prstGeom prst="rect">
                        <a:avLst/>
                      </a:prstGeom>
                    </p:spPr>
                  </p:pic>
                </p:oleObj>
              </mc:Fallback>
            </mc:AlternateContent>
          </a:graphicData>
        </a:graphic>
      </p:graphicFrame>
      <p:pic>
        <p:nvPicPr>
          <p:cNvPr id="13" name="Picture 12"/>
          <p:cNvPicPr>
            <a:picLocks noChangeAspect="1"/>
          </p:cNvPicPr>
          <p:nvPr/>
        </p:nvPicPr>
        <p:blipFill>
          <a:blip r:embed="rId13"/>
          <a:stretch>
            <a:fillRect/>
          </a:stretch>
        </p:blipFill>
        <p:spPr>
          <a:xfrm>
            <a:off x="2378278" y="4545536"/>
            <a:ext cx="2380007" cy="205051"/>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3076873353"/>
              </p:ext>
            </p:extLst>
          </p:nvPr>
        </p:nvGraphicFramePr>
        <p:xfrm>
          <a:off x="4933439" y="4175371"/>
          <a:ext cx="3879850" cy="974102"/>
        </p:xfrm>
        <a:graphic>
          <a:graphicData uri="http://schemas.openxmlformats.org/presentationml/2006/ole">
            <mc:AlternateContent xmlns:mc="http://schemas.openxmlformats.org/markup-compatibility/2006">
              <mc:Choice xmlns:v="urn:schemas-microsoft-com:vml" Requires="v">
                <p:oleObj spid="_x0000_s10378" name="CorelDRAW" r:id="rId14" imgW="4464545" imgH="1120561" progId="CorelDraw.Graphic.21">
                  <p:embed/>
                </p:oleObj>
              </mc:Choice>
              <mc:Fallback>
                <p:oleObj name="CorelDRAW" r:id="rId14" imgW="4464545" imgH="1120561" progId="CorelDraw.Graphic.21">
                  <p:embed/>
                  <p:pic>
                    <p:nvPicPr>
                      <p:cNvPr id="0" name=""/>
                      <p:cNvPicPr/>
                      <p:nvPr/>
                    </p:nvPicPr>
                    <p:blipFill>
                      <a:blip r:embed="rId15"/>
                      <a:stretch>
                        <a:fillRect/>
                      </a:stretch>
                    </p:blipFill>
                    <p:spPr>
                      <a:xfrm>
                        <a:off x="4933439" y="4175371"/>
                        <a:ext cx="3879850" cy="974102"/>
                      </a:xfrm>
                      <a:prstGeom prst="rect">
                        <a:avLst/>
                      </a:prstGeom>
                    </p:spPr>
                  </p:pic>
                </p:oleObj>
              </mc:Fallback>
            </mc:AlternateContent>
          </a:graphicData>
        </a:graphic>
      </p:graphicFrame>
      <p:sp>
        <p:nvSpPr>
          <p:cNvPr id="60" name="TextBox 59"/>
          <p:cNvSpPr txBox="1"/>
          <p:nvPr/>
        </p:nvSpPr>
        <p:spPr>
          <a:xfrm>
            <a:off x="4941200" y="1038225"/>
            <a:ext cx="394660" cy="338554"/>
          </a:xfrm>
          <a:prstGeom prst="rect">
            <a:avLst/>
          </a:prstGeom>
          <a:noFill/>
        </p:spPr>
        <p:txBody>
          <a:bodyPr wrap="none" rtlCol="0">
            <a:spAutoFit/>
          </a:bodyPr>
          <a:lstStyle/>
          <a:p>
            <a:r>
              <a:rPr lang="en-GB" sz="1600" b="1" dirty="0" smtClean="0">
                <a:effectLst>
                  <a:outerShdw blurRad="38100" dist="38100" dir="2700000" algn="tl">
                    <a:srgbClr val="000000">
                      <a:alpha val="43137"/>
                    </a:srgbClr>
                  </a:outerShdw>
                </a:effectLst>
              </a:rPr>
              <a:t>P1</a:t>
            </a:r>
            <a:endParaRPr lang="en-GB" sz="1600" b="1" dirty="0">
              <a:effectLst>
                <a:outerShdw blurRad="38100" dist="38100" dir="2700000" algn="tl">
                  <a:srgbClr val="000000">
                    <a:alpha val="43137"/>
                  </a:srgbClr>
                </a:outerShdw>
              </a:effectLst>
            </a:endParaRPr>
          </a:p>
        </p:txBody>
      </p:sp>
      <p:sp>
        <p:nvSpPr>
          <p:cNvPr id="61" name="TextBox 60"/>
          <p:cNvSpPr txBox="1"/>
          <p:nvPr/>
        </p:nvSpPr>
        <p:spPr>
          <a:xfrm>
            <a:off x="6905239" y="1532911"/>
            <a:ext cx="397866" cy="338554"/>
          </a:xfrm>
          <a:prstGeom prst="rect">
            <a:avLst/>
          </a:prstGeom>
          <a:noFill/>
        </p:spPr>
        <p:txBody>
          <a:bodyPr wrap="none" rtlCol="0">
            <a:spAutoFit/>
          </a:bodyPr>
          <a:lstStyle/>
          <a:p>
            <a:r>
              <a:rPr lang="en-GB" sz="1600" b="1" dirty="0" smtClean="0"/>
              <a:t>P2</a:t>
            </a:r>
            <a:endParaRPr lang="en-GB" sz="1600" b="1" dirty="0"/>
          </a:p>
        </p:txBody>
      </p:sp>
      <p:sp>
        <p:nvSpPr>
          <p:cNvPr id="62" name="TextBox 61"/>
          <p:cNvSpPr txBox="1"/>
          <p:nvPr/>
        </p:nvSpPr>
        <p:spPr>
          <a:xfrm>
            <a:off x="7514857" y="2676914"/>
            <a:ext cx="397866" cy="338554"/>
          </a:xfrm>
          <a:prstGeom prst="rect">
            <a:avLst/>
          </a:prstGeom>
          <a:noFill/>
        </p:spPr>
        <p:txBody>
          <a:bodyPr wrap="none" rtlCol="0">
            <a:spAutoFit/>
          </a:bodyPr>
          <a:lstStyle/>
          <a:p>
            <a:r>
              <a:rPr lang="en-GB" sz="1600" b="1" dirty="0" smtClean="0"/>
              <a:t>P3</a:t>
            </a:r>
            <a:endParaRPr lang="en-GB" sz="1600" b="1" dirty="0"/>
          </a:p>
        </p:txBody>
      </p:sp>
      <p:sp>
        <p:nvSpPr>
          <p:cNvPr id="63" name="TextBox 62"/>
          <p:cNvSpPr txBox="1"/>
          <p:nvPr/>
        </p:nvSpPr>
        <p:spPr>
          <a:xfrm>
            <a:off x="7529426" y="3149507"/>
            <a:ext cx="397866" cy="338554"/>
          </a:xfrm>
          <a:prstGeom prst="rect">
            <a:avLst/>
          </a:prstGeom>
          <a:noFill/>
        </p:spPr>
        <p:txBody>
          <a:bodyPr wrap="none" rtlCol="0">
            <a:spAutoFit/>
          </a:bodyPr>
          <a:lstStyle/>
          <a:p>
            <a:r>
              <a:rPr lang="en-GB" sz="1600" b="1" dirty="0" smtClean="0"/>
              <a:t>P4</a:t>
            </a:r>
            <a:endParaRPr lang="en-GB" sz="1600" b="1" dirty="0"/>
          </a:p>
        </p:txBody>
      </p:sp>
      <p:sp>
        <p:nvSpPr>
          <p:cNvPr id="64" name="TextBox 63"/>
          <p:cNvSpPr txBox="1"/>
          <p:nvPr/>
        </p:nvSpPr>
        <p:spPr>
          <a:xfrm>
            <a:off x="7036293" y="3803962"/>
            <a:ext cx="397866" cy="338554"/>
          </a:xfrm>
          <a:prstGeom prst="rect">
            <a:avLst/>
          </a:prstGeom>
          <a:noFill/>
        </p:spPr>
        <p:txBody>
          <a:bodyPr wrap="none" rtlCol="0">
            <a:spAutoFit/>
          </a:bodyPr>
          <a:lstStyle/>
          <a:p>
            <a:r>
              <a:rPr lang="en-GB" sz="1600" b="1" dirty="0" smtClean="0"/>
              <a:t>P5</a:t>
            </a:r>
            <a:endParaRPr lang="en-GB" sz="1600" b="1" dirty="0"/>
          </a:p>
        </p:txBody>
      </p:sp>
      <p:sp>
        <p:nvSpPr>
          <p:cNvPr id="65" name="TextBox 64"/>
          <p:cNvSpPr txBox="1"/>
          <p:nvPr/>
        </p:nvSpPr>
        <p:spPr>
          <a:xfrm>
            <a:off x="7012711" y="4296149"/>
            <a:ext cx="397866" cy="338554"/>
          </a:xfrm>
          <a:prstGeom prst="rect">
            <a:avLst/>
          </a:prstGeom>
          <a:noFill/>
        </p:spPr>
        <p:txBody>
          <a:bodyPr wrap="none" rtlCol="0">
            <a:spAutoFit/>
          </a:bodyPr>
          <a:lstStyle/>
          <a:p>
            <a:r>
              <a:rPr lang="en-GB" sz="1600" b="1" dirty="0" smtClean="0"/>
              <a:t>P6</a:t>
            </a:r>
            <a:endParaRPr lang="en-GB" sz="1600" b="1" dirty="0"/>
          </a:p>
        </p:txBody>
      </p:sp>
    </p:spTree>
    <p:extLst>
      <p:ext uri="{BB962C8B-B14F-4D97-AF65-F5344CB8AC3E}">
        <p14:creationId xmlns:p14="http://schemas.microsoft.com/office/powerpoint/2010/main" val="14012433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6847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Example of profile views across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14971201" y="1159223"/>
            <a:ext cx="3743274" cy="5098832"/>
          </a:xfrm>
          <a:prstGeom prst="rect">
            <a:avLst/>
          </a:prstGeom>
          <a:noFill/>
        </p:spPr>
        <p:txBody>
          <a:bodyPr wrap="square" rtlCol="0">
            <a:spAutoFit/>
          </a:bodyPr>
          <a:lstStyle/>
          <a:p>
            <a:r>
              <a:rPr lang="en-GB" sz="1600" i="1" dirty="0" smtClean="0"/>
              <a:t>New aeromagnetic anomaly map of the Wilkes Subglacial Basin and adjacent TAM</a:t>
            </a:r>
            <a:r>
              <a:rPr lang="en-GB" sz="1600" dirty="0" smtClean="0"/>
              <a:t>. </a:t>
            </a:r>
          </a:p>
          <a:p>
            <a:endParaRPr lang="en-GB" sz="800" i="1" dirty="0"/>
          </a:p>
          <a:p>
            <a:pPr>
              <a:spcAft>
                <a:spcPts val="800"/>
              </a:spcAft>
            </a:pPr>
            <a:r>
              <a:rPr lang="en-GB" sz="1600" dirty="0" smtClean="0">
                <a:solidFill>
                  <a:srgbClr val="FF0000"/>
                </a:solidFill>
              </a:rPr>
              <a:t>The aeromagnetic image helps unveil the cryptic and likely composite Precambrian basement of the Wilkes Subglacial Basin.</a:t>
            </a:r>
          </a:p>
          <a:p>
            <a:pPr>
              <a:spcAft>
                <a:spcPts val="800"/>
              </a:spcAft>
            </a:pPr>
            <a:r>
              <a:rPr lang="en-GB" sz="1600" dirty="0" smtClean="0">
                <a:solidFill>
                  <a:srgbClr val="FF0000"/>
                </a:solidFill>
              </a:rPr>
              <a:t>Magnetic lows delineate areas where basement is likely buried deeper beneath Beacon sediments and thicker late Neoproterozoic to early Cambrian </a:t>
            </a:r>
            <a:r>
              <a:rPr lang="en-GB" sz="1600" dirty="0" err="1" smtClean="0">
                <a:solidFill>
                  <a:srgbClr val="FF0000"/>
                </a:solidFill>
              </a:rPr>
              <a:t>metasediments</a:t>
            </a:r>
            <a:r>
              <a:rPr lang="en-GB" sz="1600" dirty="0" smtClean="0">
                <a:solidFill>
                  <a:srgbClr val="FF0000"/>
                </a:solidFill>
              </a:rPr>
              <a:t>. </a:t>
            </a:r>
          </a:p>
          <a:p>
            <a:r>
              <a:rPr lang="en-GB" sz="1600" b="1" dirty="0" smtClean="0">
                <a:solidFill>
                  <a:srgbClr val="FF0000"/>
                </a:solidFill>
              </a:rPr>
              <a:t>Such heterogeneity in basement and cover rocks in the WSB is a key finding for future assessments of GHF variability beneath this sector of the EAIS</a:t>
            </a:r>
            <a:r>
              <a:rPr lang="en-GB" sz="1600" dirty="0" smtClean="0">
                <a:solidFill>
                  <a:srgbClr val="FF0000"/>
                </a:solidFill>
              </a:rPr>
              <a:t>. </a:t>
            </a:r>
          </a:p>
          <a:p>
            <a:endParaRPr lang="en-GB" sz="1600" i="1" dirty="0">
              <a:solidFill>
                <a:srgbClr val="FF0000"/>
              </a:solidFill>
            </a:endParaRPr>
          </a:p>
          <a:p>
            <a:endParaRPr lang="en-GB" sz="1600" i="1" dirty="0" smtClean="0">
              <a:solidFill>
                <a:srgbClr val="FF0000"/>
              </a:solidFill>
            </a:endParaRPr>
          </a:p>
          <a:p>
            <a:r>
              <a:rPr lang="en-GB" sz="1400" i="1" dirty="0" smtClean="0"/>
              <a:t>Dotted blue line denotes the edge of the thick </a:t>
            </a:r>
            <a:r>
              <a:rPr lang="en-GB" sz="1400" i="1" dirty="0" err="1" smtClean="0"/>
              <a:t>cratonic</a:t>
            </a:r>
            <a:r>
              <a:rPr lang="en-GB" sz="1400" i="1" dirty="0" smtClean="0"/>
              <a:t> lithosphere as modelled from satellite gravity data </a:t>
            </a:r>
            <a:r>
              <a:rPr lang="en-GB" sz="1400" dirty="0" smtClean="0"/>
              <a:t>(see previous slide).</a:t>
            </a:r>
          </a:p>
        </p:txBody>
      </p:sp>
      <p:sp>
        <p:nvSpPr>
          <p:cNvPr id="40" name="TextBox 39"/>
          <p:cNvSpPr txBox="1"/>
          <p:nvPr/>
        </p:nvSpPr>
        <p:spPr>
          <a:xfrm>
            <a:off x="320878" y="6304192"/>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2217" y="564084"/>
            <a:ext cx="2897441" cy="2868329"/>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913" y="3297759"/>
            <a:ext cx="2897441" cy="286832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96" y="564084"/>
            <a:ext cx="6079571" cy="4026966"/>
          </a:xfrm>
          <a:prstGeom prst="rect">
            <a:avLst/>
          </a:prstGeom>
        </p:spPr>
      </p:pic>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4250" y="564084"/>
            <a:ext cx="2899153" cy="2868329"/>
          </a:xfrm>
          <a:prstGeom prst="rect">
            <a:avLst/>
          </a:prstGeom>
        </p:spPr>
      </p:pic>
      <p:sp>
        <p:nvSpPr>
          <p:cNvPr id="66" name="TextBox 65"/>
          <p:cNvSpPr txBox="1"/>
          <p:nvPr/>
        </p:nvSpPr>
        <p:spPr>
          <a:xfrm>
            <a:off x="3181554" y="3440634"/>
            <a:ext cx="2914446" cy="1815882"/>
          </a:xfrm>
          <a:prstGeom prst="rect">
            <a:avLst/>
          </a:prstGeom>
          <a:noFill/>
        </p:spPr>
        <p:txBody>
          <a:bodyPr wrap="square" rtlCol="0">
            <a:spAutoFit/>
          </a:bodyPr>
          <a:lstStyle/>
          <a:p>
            <a:r>
              <a:rPr lang="en-GB" sz="1400" b="1" i="1" dirty="0" smtClean="0"/>
              <a:t>a</a:t>
            </a:r>
            <a:r>
              <a:rPr lang="en-GB" sz="1400" i="1" dirty="0" smtClean="0"/>
              <a:t>- Bedrock topography map of the Central Basin(s) region</a:t>
            </a:r>
          </a:p>
          <a:p>
            <a:endParaRPr lang="en-GB" sz="1400" i="1" dirty="0"/>
          </a:p>
          <a:p>
            <a:r>
              <a:rPr lang="en-GB" sz="1400" b="1" i="1" dirty="0"/>
              <a:t>b</a:t>
            </a:r>
            <a:r>
              <a:rPr lang="en-GB" sz="1400" i="1" dirty="0" smtClean="0"/>
              <a:t>-  Isostatic Residual gravity anomaly map over the Central Basin(s) region</a:t>
            </a:r>
          </a:p>
          <a:p>
            <a:endParaRPr lang="en-GB" sz="1400" i="1" dirty="0"/>
          </a:p>
          <a:p>
            <a:r>
              <a:rPr lang="en-GB" sz="1400" b="1" i="1" dirty="0"/>
              <a:t>c</a:t>
            </a:r>
            <a:r>
              <a:rPr lang="en-GB" sz="1400" i="1" dirty="0" smtClean="0"/>
              <a:t>- Interpreted aeromagnetic anomaly map of the Central Basin(s) region</a:t>
            </a:r>
            <a:endParaRPr lang="en-GB" sz="1400" dirty="0" smtClean="0"/>
          </a:p>
        </p:txBody>
      </p:sp>
      <p:sp>
        <p:nvSpPr>
          <p:cNvPr id="67" name="TextBox 66"/>
          <p:cNvSpPr txBox="1"/>
          <p:nvPr/>
        </p:nvSpPr>
        <p:spPr>
          <a:xfrm>
            <a:off x="6439104" y="4731923"/>
            <a:ext cx="5676696" cy="1600438"/>
          </a:xfrm>
          <a:prstGeom prst="rect">
            <a:avLst/>
          </a:prstGeom>
          <a:noFill/>
        </p:spPr>
        <p:txBody>
          <a:bodyPr wrap="square" rtlCol="0">
            <a:spAutoFit/>
          </a:bodyPr>
          <a:lstStyle/>
          <a:p>
            <a:r>
              <a:rPr lang="en-GB" sz="1400" i="1" dirty="0" smtClean="0"/>
              <a:t>Profile view showing slow but enhanced velocities at the onset of flow for the Cook ice streams in the area of the Central Basins, interpreted as glacially </a:t>
            </a:r>
            <a:r>
              <a:rPr lang="en-GB" sz="1400" i="1" dirty="0" err="1" smtClean="0"/>
              <a:t>overdeepened</a:t>
            </a:r>
            <a:r>
              <a:rPr lang="en-GB" sz="1400" i="1" dirty="0" smtClean="0"/>
              <a:t> </a:t>
            </a:r>
            <a:r>
              <a:rPr lang="en-GB" sz="1400" i="1" dirty="0" err="1" smtClean="0"/>
              <a:t>graben</a:t>
            </a:r>
            <a:r>
              <a:rPr lang="en-GB" sz="1400" i="1" dirty="0" smtClean="0"/>
              <a:t> or pull-apart structures. </a:t>
            </a:r>
          </a:p>
          <a:p>
            <a:endParaRPr lang="en-GB" sz="1400" i="1" dirty="0" smtClean="0"/>
          </a:p>
          <a:p>
            <a:r>
              <a:rPr lang="en-GB" sz="1400" i="1" dirty="0" err="1" smtClean="0"/>
              <a:t>Ferrar</a:t>
            </a:r>
            <a:r>
              <a:rPr lang="en-GB" sz="1400" i="1" dirty="0" smtClean="0"/>
              <a:t> igneous rocks and Beacon sediment are interpreted as preserved in the Central Basins, while a basement </a:t>
            </a:r>
            <a:r>
              <a:rPr lang="en-GB" sz="1400" i="1" dirty="0" err="1" smtClean="0"/>
              <a:t>granitoid</a:t>
            </a:r>
            <a:r>
              <a:rPr lang="en-GB" sz="1400" i="1" dirty="0" smtClean="0"/>
              <a:t> is inferred as the source of the aeromagnetic anomaly on its eastern flank. </a:t>
            </a:r>
            <a:endParaRPr lang="en-GB" sz="1400" dirty="0" smtClean="0"/>
          </a:p>
        </p:txBody>
      </p:sp>
      <p:sp>
        <p:nvSpPr>
          <p:cNvPr id="68" name="TextBox 67"/>
          <p:cNvSpPr txBox="1"/>
          <p:nvPr/>
        </p:nvSpPr>
        <p:spPr>
          <a:xfrm>
            <a:off x="66693" y="455589"/>
            <a:ext cx="285656" cy="338554"/>
          </a:xfrm>
          <a:prstGeom prst="rect">
            <a:avLst/>
          </a:prstGeom>
          <a:noFill/>
        </p:spPr>
        <p:txBody>
          <a:bodyPr wrap="none" rtlCol="0">
            <a:spAutoFit/>
          </a:bodyPr>
          <a:lstStyle/>
          <a:p>
            <a:r>
              <a:rPr lang="en-GB" sz="1600" b="1" dirty="0" smtClean="0"/>
              <a:t>a</a:t>
            </a:r>
            <a:endParaRPr lang="en-GB" sz="1600" b="1" dirty="0"/>
          </a:p>
        </p:txBody>
      </p:sp>
      <p:sp>
        <p:nvSpPr>
          <p:cNvPr id="69" name="TextBox 68"/>
          <p:cNvSpPr txBox="1"/>
          <p:nvPr/>
        </p:nvSpPr>
        <p:spPr>
          <a:xfrm>
            <a:off x="3076390" y="455589"/>
            <a:ext cx="295274" cy="338554"/>
          </a:xfrm>
          <a:prstGeom prst="rect">
            <a:avLst/>
          </a:prstGeom>
          <a:noFill/>
        </p:spPr>
        <p:txBody>
          <a:bodyPr wrap="none" rtlCol="0">
            <a:spAutoFit/>
          </a:bodyPr>
          <a:lstStyle/>
          <a:p>
            <a:r>
              <a:rPr lang="en-GB" sz="1600" b="1" dirty="0"/>
              <a:t>b</a:t>
            </a:r>
          </a:p>
        </p:txBody>
      </p:sp>
      <p:sp>
        <p:nvSpPr>
          <p:cNvPr id="70" name="TextBox 69"/>
          <p:cNvSpPr txBox="1"/>
          <p:nvPr/>
        </p:nvSpPr>
        <p:spPr>
          <a:xfrm>
            <a:off x="61884" y="3300372"/>
            <a:ext cx="271228" cy="338554"/>
          </a:xfrm>
          <a:prstGeom prst="rect">
            <a:avLst/>
          </a:prstGeom>
          <a:noFill/>
        </p:spPr>
        <p:txBody>
          <a:bodyPr wrap="none" rtlCol="0">
            <a:spAutoFit/>
          </a:bodyPr>
          <a:lstStyle/>
          <a:p>
            <a:r>
              <a:rPr lang="en-GB" sz="1600" b="1" dirty="0" smtClean="0"/>
              <a:t>c</a:t>
            </a:r>
            <a:endParaRPr lang="en-GB" sz="1600" b="1" dirty="0"/>
          </a:p>
        </p:txBody>
      </p:sp>
      <p:sp>
        <p:nvSpPr>
          <p:cNvPr id="71" name="TextBox 70"/>
          <p:cNvSpPr txBox="1"/>
          <p:nvPr/>
        </p:nvSpPr>
        <p:spPr>
          <a:xfrm>
            <a:off x="6477018" y="624866"/>
            <a:ext cx="285656" cy="338554"/>
          </a:xfrm>
          <a:prstGeom prst="rect">
            <a:avLst/>
          </a:prstGeom>
          <a:noFill/>
        </p:spPr>
        <p:txBody>
          <a:bodyPr wrap="none" rtlCol="0">
            <a:spAutoFit/>
          </a:bodyPr>
          <a:lstStyle/>
          <a:p>
            <a:r>
              <a:rPr lang="en-GB" sz="1600" b="1" dirty="0" smtClean="0"/>
              <a:t>a</a:t>
            </a:r>
            <a:endParaRPr lang="en-GB" sz="1600" b="1" dirty="0"/>
          </a:p>
        </p:txBody>
      </p:sp>
      <p:sp>
        <p:nvSpPr>
          <p:cNvPr id="72" name="TextBox 71"/>
          <p:cNvSpPr txBox="1"/>
          <p:nvPr/>
        </p:nvSpPr>
        <p:spPr>
          <a:xfrm>
            <a:off x="11630043" y="624866"/>
            <a:ext cx="338554" cy="338554"/>
          </a:xfrm>
          <a:prstGeom prst="rect">
            <a:avLst/>
          </a:prstGeom>
          <a:noFill/>
        </p:spPr>
        <p:txBody>
          <a:bodyPr wrap="none" rtlCol="0">
            <a:spAutoFit/>
          </a:bodyPr>
          <a:lstStyle/>
          <a:p>
            <a:r>
              <a:rPr lang="en-GB" sz="1600" b="1" dirty="0" err="1" smtClean="0"/>
              <a:t>a’</a:t>
            </a:r>
            <a:endParaRPr lang="en-GB" sz="1600" b="1" dirty="0"/>
          </a:p>
        </p:txBody>
      </p:sp>
    </p:spTree>
    <p:extLst>
      <p:ext uri="{BB962C8B-B14F-4D97-AF65-F5344CB8AC3E}">
        <p14:creationId xmlns:p14="http://schemas.microsoft.com/office/powerpoint/2010/main" val="12170222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6847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Example of profile views across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14971201" y="1159223"/>
            <a:ext cx="3743274" cy="5098832"/>
          </a:xfrm>
          <a:prstGeom prst="rect">
            <a:avLst/>
          </a:prstGeom>
          <a:noFill/>
        </p:spPr>
        <p:txBody>
          <a:bodyPr wrap="square" rtlCol="0">
            <a:spAutoFit/>
          </a:bodyPr>
          <a:lstStyle/>
          <a:p>
            <a:r>
              <a:rPr lang="en-GB" sz="1600" i="1" dirty="0" smtClean="0"/>
              <a:t>New aeromagnetic anomaly map of the Wilkes Subglacial Basin and adjacent TAM</a:t>
            </a:r>
            <a:r>
              <a:rPr lang="en-GB" sz="1600" dirty="0" smtClean="0"/>
              <a:t>. </a:t>
            </a:r>
          </a:p>
          <a:p>
            <a:endParaRPr lang="en-GB" sz="800" i="1" dirty="0"/>
          </a:p>
          <a:p>
            <a:pPr>
              <a:spcAft>
                <a:spcPts val="800"/>
              </a:spcAft>
            </a:pPr>
            <a:r>
              <a:rPr lang="en-GB" sz="1600" dirty="0" smtClean="0">
                <a:solidFill>
                  <a:srgbClr val="FF0000"/>
                </a:solidFill>
              </a:rPr>
              <a:t>The aeromagnetic image helps unveil the cryptic and likely composite Precambrian basement of the Wilkes Subglacial Basin.</a:t>
            </a:r>
          </a:p>
          <a:p>
            <a:pPr>
              <a:spcAft>
                <a:spcPts val="800"/>
              </a:spcAft>
            </a:pPr>
            <a:r>
              <a:rPr lang="en-GB" sz="1600" dirty="0" smtClean="0">
                <a:solidFill>
                  <a:srgbClr val="FF0000"/>
                </a:solidFill>
              </a:rPr>
              <a:t>Magnetic lows delineate areas where basement is likely buried deeper beneath Beacon sediments and thicker late Neoproterozoic to early Cambrian </a:t>
            </a:r>
            <a:r>
              <a:rPr lang="en-GB" sz="1600" dirty="0" err="1" smtClean="0">
                <a:solidFill>
                  <a:srgbClr val="FF0000"/>
                </a:solidFill>
              </a:rPr>
              <a:t>metasediments</a:t>
            </a:r>
            <a:r>
              <a:rPr lang="en-GB" sz="1600" dirty="0" smtClean="0">
                <a:solidFill>
                  <a:srgbClr val="FF0000"/>
                </a:solidFill>
              </a:rPr>
              <a:t>. </a:t>
            </a:r>
          </a:p>
          <a:p>
            <a:r>
              <a:rPr lang="en-GB" sz="1600" b="1" dirty="0" smtClean="0">
                <a:solidFill>
                  <a:srgbClr val="FF0000"/>
                </a:solidFill>
              </a:rPr>
              <a:t>Such heterogeneity in basement and cover rocks in the WSB is a key finding for future assessments of GHF variability beneath this sector of the EAIS</a:t>
            </a:r>
            <a:r>
              <a:rPr lang="en-GB" sz="1600" dirty="0" smtClean="0">
                <a:solidFill>
                  <a:srgbClr val="FF0000"/>
                </a:solidFill>
              </a:rPr>
              <a:t>. </a:t>
            </a:r>
          </a:p>
          <a:p>
            <a:endParaRPr lang="en-GB" sz="1600" i="1" dirty="0">
              <a:solidFill>
                <a:srgbClr val="FF0000"/>
              </a:solidFill>
            </a:endParaRPr>
          </a:p>
          <a:p>
            <a:endParaRPr lang="en-GB" sz="1600" i="1" dirty="0" smtClean="0">
              <a:solidFill>
                <a:srgbClr val="FF0000"/>
              </a:solidFill>
            </a:endParaRPr>
          </a:p>
          <a:p>
            <a:r>
              <a:rPr lang="en-GB" sz="1400" i="1" dirty="0" smtClean="0"/>
              <a:t>Dotted blue line denotes the edge of the thick </a:t>
            </a:r>
            <a:r>
              <a:rPr lang="en-GB" sz="1400" i="1" dirty="0" err="1" smtClean="0"/>
              <a:t>cratonic</a:t>
            </a:r>
            <a:r>
              <a:rPr lang="en-GB" sz="1400" i="1" dirty="0" smtClean="0"/>
              <a:t> lithosphere as modelled from satellite gravity data </a:t>
            </a:r>
            <a:r>
              <a:rPr lang="en-GB" sz="1400" dirty="0" smtClean="0"/>
              <a:t>(see previous slide).</a:t>
            </a:r>
          </a:p>
        </p:txBody>
      </p:sp>
      <p:sp>
        <p:nvSpPr>
          <p:cNvPr id="40" name="TextBox 39"/>
          <p:cNvSpPr txBox="1"/>
          <p:nvPr/>
        </p:nvSpPr>
        <p:spPr>
          <a:xfrm>
            <a:off x="251679" y="6593460"/>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66" name="TextBox 65"/>
          <p:cNvSpPr txBox="1"/>
          <p:nvPr/>
        </p:nvSpPr>
        <p:spPr>
          <a:xfrm>
            <a:off x="5138806" y="4605057"/>
            <a:ext cx="6986898" cy="1815882"/>
          </a:xfrm>
          <a:prstGeom prst="rect">
            <a:avLst/>
          </a:prstGeom>
          <a:noFill/>
        </p:spPr>
        <p:txBody>
          <a:bodyPr wrap="square" rtlCol="0">
            <a:spAutoFit/>
          </a:bodyPr>
          <a:lstStyle/>
          <a:p>
            <a:r>
              <a:rPr lang="en-GB" sz="1400" b="1" i="1" dirty="0" smtClean="0"/>
              <a:t>a</a:t>
            </a:r>
            <a:r>
              <a:rPr lang="en-GB" sz="1400" i="1" dirty="0" smtClean="0"/>
              <a:t>- Interpreted isostatic residual </a:t>
            </a:r>
            <a:r>
              <a:rPr lang="en-GB" sz="1400" i="1" dirty="0"/>
              <a:t>gravity anomaly map over the </a:t>
            </a:r>
            <a:r>
              <a:rPr lang="en-GB" sz="1400" i="1" dirty="0" smtClean="0"/>
              <a:t>Cook Basins region.</a:t>
            </a:r>
          </a:p>
          <a:p>
            <a:endParaRPr lang="en-GB" sz="1400" i="1" dirty="0"/>
          </a:p>
          <a:p>
            <a:r>
              <a:rPr lang="en-GB" sz="1400" b="1" i="1" dirty="0"/>
              <a:t>b</a:t>
            </a:r>
            <a:r>
              <a:rPr lang="en-GB" sz="1400" i="1" dirty="0" smtClean="0"/>
              <a:t>- Interpreted aeromagnetic anomaly map of the Cook Basins region.</a:t>
            </a:r>
          </a:p>
          <a:p>
            <a:endParaRPr lang="en-GB" sz="1400" i="1" dirty="0" smtClean="0"/>
          </a:p>
          <a:p>
            <a:r>
              <a:rPr lang="en-GB" sz="1400" b="1" dirty="0"/>
              <a:t>c</a:t>
            </a:r>
            <a:r>
              <a:rPr lang="en-GB" sz="1400" dirty="0" smtClean="0"/>
              <a:t>-  </a:t>
            </a:r>
            <a:r>
              <a:rPr lang="en-GB" sz="1400" i="1" dirty="0" smtClean="0"/>
              <a:t>Profile view showing fast flow of the central Cook Ice Stream atop of an inferred pull-apart basin, which may have been imposed on a major pre-existing crustal boundary separating the Ross </a:t>
            </a:r>
            <a:r>
              <a:rPr lang="en-GB" sz="1400" i="1" dirty="0" err="1" smtClean="0"/>
              <a:t>Orogen</a:t>
            </a:r>
            <a:r>
              <a:rPr lang="en-GB" sz="1400" i="1" dirty="0" smtClean="0"/>
              <a:t> from a composite Proterozoic basement terrane (buried beneath inferred Beacon sediments and Cambrian/late Neoproterozoic sedimentary basins).  </a:t>
            </a:r>
          </a:p>
        </p:txBody>
      </p:sp>
      <p:sp>
        <p:nvSpPr>
          <p:cNvPr id="68" name="TextBox 67"/>
          <p:cNvSpPr txBox="1"/>
          <p:nvPr/>
        </p:nvSpPr>
        <p:spPr>
          <a:xfrm>
            <a:off x="523893" y="522264"/>
            <a:ext cx="285656" cy="338554"/>
          </a:xfrm>
          <a:prstGeom prst="rect">
            <a:avLst/>
          </a:prstGeom>
          <a:noFill/>
        </p:spPr>
        <p:txBody>
          <a:bodyPr wrap="none" rtlCol="0">
            <a:spAutoFit/>
          </a:bodyPr>
          <a:lstStyle/>
          <a:p>
            <a:r>
              <a:rPr lang="en-GB" sz="1600" b="1" dirty="0" smtClean="0"/>
              <a:t>a</a:t>
            </a:r>
            <a:endParaRPr lang="en-GB" sz="1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718" y="510566"/>
            <a:ext cx="4045356" cy="298504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385" y="3623085"/>
            <a:ext cx="4042164" cy="3015840"/>
          </a:xfrm>
          <a:prstGeom prst="rect">
            <a:avLst/>
          </a:prstGeom>
        </p:spPr>
      </p:pic>
      <p:sp>
        <p:nvSpPr>
          <p:cNvPr id="19" name="TextBox 18"/>
          <p:cNvSpPr txBox="1"/>
          <p:nvPr/>
        </p:nvSpPr>
        <p:spPr>
          <a:xfrm>
            <a:off x="522583" y="3654530"/>
            <a:ext cx="295274" cy="338554"/>
          </a:xfrm>
          <a:prstGeom prst="rect">
            <a:avLst/>
          </a:prstGeom>
          <a:noFill/>
        </p:spPr>
        <p:txBody>
          <a:bodyPr wrap="none" rtlCol="0">
            <a:spAutoFit/>
          </a:bodyPr>
          <a:lstStyle/>
          <a:p>
            <a:r>
              <a:rPr lang="en-GB" sz="1600" b="1" dirty="0"/>
              <a:t>b</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6457" y="546805"/>
            <a:ext cx="5709647" cy="3958519"/>
          </a:xfrm>
          <a:prstGeom prst="rect">
            <a:avLst/>
          </a:prstGeom>
        </p:spPr>
      </p:pic>
      <p:sp>
        <p:nvSpPr>
          <p:cNvPr id="21" name="TextBox 20"/>
          <p:cNvSpPr txBox="1"/>
          <p:nvPr/>
        </p:nvSpPr>
        <p:spPr>
          <a:xfrm>
            <a:off x="6057918" y="624866"/>
            <a:ext cx="295274" cy="338554"/>
          </a:xfrm>
          <a:prstGeom prst="rect">
            <a:avLst/>
          </a:prstGeom>
          <a:noFill/>
        </p:spPr>
        <p:txBody>
          <a:bodyPr wrap="none" rtlCol="0">
            <a:spAutoFit/>
          </a:bodyPr>
          <a:lstStyle/>
          <a:p>
            <a:r>
              <a:rPr lang="en-GB" sz="1600" b="1" dirty="0"/>
              <a:t>b</a:t>
            </a:r>
          </a:p>
        </p:txBody>
      </p:sp>
      <p:sp>
        <p:nvSpPr>
          <p:cNvPr id="22" name="TextBox 21"/>
          <p:cNvSpPr txBox="1"/>
          <p:nvPr/>
        </p:nvSpPr>
        <p:spPr>
          <a:xfrm>
            <a:off x="11125218" y="643916"/>
            <a:ext cx="348172" cy="338554"/>
          </a:xfrm>
          <a:prstGeom prst="rect">
            <a:avLst/>
          </a:prstGeom>
          <a:noFill/>
        </p:spPr>
        <p:txBody>
          <a:bodyPr wrap="none" rtlCol="0">
            <a:spAutoFit/>
          </a:bodyPr>
          <a:lstStyle/>
          <a:p>
            <a:r>
              <a:rPr lang="en-GB" sz="1600" b="1" dirty="0"/>
              <a:t>b</a:t>
            </a:r>
            <a:r>
              <a:rPr lang="en-GB" sz="1600" b="1" dirty="0" smtClean="0"/>
              <a:t>’</a:t>
            </a:r>
            <a:endParaRPr lang="en-GB" sz="1600" b="1" dirty="0"/>
          </a:p>
        </p:txBody>
      </p:sp>
      <p:sp>
        <p:nvSpPr>
          <p:cNvPr id="23" name="TextBox 22"/>
          <p:cNvSpPr txBox="1"/>
          <p:nvPr/>
        </p:nvSpPr>
        <p:spPr>
          <a:xfrm>
            <a:off x="5419644" y="538675"/>
            <a:ext cx="271228" cy="338554"/>
          </a:xfrm>
          <a:prstGeom prst="rect">
            <a:avLst/>
          </a:prstGeom>
          <a:noFill/>
        </p:spPr>
        <p:txBody>
          <a:bodyPr wrap="none" rtlCol="0">
            <a:spAutoFit/>
          </a:bodyPr>
          <a:lstStyle/>
          <a:p>
            <a:r>
              <a:rPr lang="en-GB" sz="1600" b="1" dirty="0" smtClean="0"/>
              <a:t>c</a:t>
            </a:r>
            <a:endParaRPr lang="en-GB" sz="1600" b="1" dirty="0"/>
          </a:p>
        </p:txBody>
      </p:sp>
    </p:spTree>
    <p:extLst>
      <p:ext uri="{BB962C8B-B14F-4D97-AF65-F5344CB8AC3E}">
        <p14:creationId xmlns:p14="http://schemas.microsoft.com/office/powerpoint/2010/main" val="9879653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6847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Conclusions</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14971201" y="1159223"/>
            <a:ext cx="3743274" cy="5098832"/>
          </a:xfrm>
          <a:prstGeom prst="rect">
            <a:avLst/>
          </a:prstGeom>
          <a:noFill/>
        </p:spPr>
        <p:txBody>
          <a:bodyPr wrap="square" rtlCol="0">
            <a:spAutoFit/>
          </a:bodyPr>
          <a:lstStyle/>
          <a:p>
            <a:r>
              <a:rPr lang="en-GB" sz="1600" i="1" dirty="0" smtClean="0"/>
              <a:t>New aeromagnetic anomaly map of the Wilkes Subglacial Basin and adjacent TAM</a:t>
            </a:r>
            <a:r>
              <a:rPr lang="en-GB" sz="1600" dirty="0" smtClean="0"/>
              <a:t>. </a:t>
            </a:r>
          </a:p>
          <a:p>
            <a:endParaRPr lang="en-GB" sz="800" i="1" dirty="0"/>
          </a:p>
          <a:p>
            <a:pPr>
              <a:spcAft>
                <a:spcPts val="800"/>
              </a:spcAft>
            </a:pPr>
            <a:r>
              <a:rPr lang="en-GB" sz="1600" dirty="0" smtClean="0">
                <a:solidFill>
                  <a:srgbClr val="FF0000"/>
                </a:solidFill>
              </a:rPr>
              <a:t>The aeromagnetic image helps unveil the cryptic and likely composite Precambrian basement of the Wilkes Subglacial Basin.</a:t>
            </a:r>
          </a:p>
          <a:p>
            <a:pPr>
              <a:spcAft>
                <a:spcPts val="800"/>
              </a:spcAft>
            </a:pPr>
            <a:r>
              <a:rPr lang="en-GB" sz="1600" dirty="0" smtClean="0">
                <a:solidFill>
                  <a:srgbClr val="FF0000"/>
                </a:solidFill>
              </a:rPr>
              <a:t>Magnetic lows delineate areas where basement is likely buried deeper beneath Beacon sediments and thicker late Neoproterozoic to early Cambrian </a:t>
            </a:r>
            <a:r>
              <a:rPr lang="en-GB" sz="1600" dirty="0" err="1" smtClean="0">
                <a:solidFill>
                  <a:srgbClr val="FF0000"/>
                </a:solidFill>
              </a:rPr>
              <a:t>metasediments</a:t>
            </a:r>
            <a:r>
              <a:rPr lang="en-GB" sz="1600" dirty="0" smtClean="0">
                <a:solidFill>
                  <a:srgbClr val="FF0000"/>
                </a:solidFill>
              </a:rPr>
              <a:t>. </a:t>
            </a:r>
          </a:p>
          <a:p>
            <a:r>
              <a:rPr lang="en-GB" sz="1600" b="1" dirty="0" smtClean="0">
                <a:solidFill>
                  <a:srgbClr val="FF0000"/>
                </a:solidFill>
              </a:rPr>
              <a:t>Such heterogeneity in basement and cover rocks in the WSB is a key finding for future assessments of GHF variability beneath this sector of the EAIS</a:t>
            </a:r>
            <a:r>
              <a:rPr lang="en-GB" sz="1600" dirty="0" smtClean="0">
                <a:solidFill>
                  <a:srgbClr val="FF0000"/>
                </a:solidFill>
              </a:rPr>
              <a:t>. </a:t>
            </a:r>
          </a:p>
          <a:p>
            <a:endParaRPr lang="en-GB" sz="1600" i="1" dirty="0">
              <a:solidFill>
                <a:srgbClr val="FF0000"/>
              </a:solidFill>
            </a:endParaRPr>
          </a:p>
          <a:p>
            <a:endParaRPr lang="en-GB" sz="1600" i="1" dirty="0" smtClean="0">
              <a:solidFill>
                <a:srgbClr val="FF0000"/>
              </a:solidFill>
            </a:endParaRPr>
          </a:p>
          <a:p>
            <a:r>
              <a:rPr lang="en-GB" sz="1400" i="1" dirty="0" smtClean="0"/>
              <a:t>Dotted blue line denotes the edge of the thick </a:t>
            </a:r>
            <a:r>
              <a:rPr lang="en-GB" sz="1400" i="1" dirty="0" err="1" smtClean="0"/>
              <a:t>cratonic</a:t>
            </a:r>
            <a:r>
              <a:rPr lang="en-GB" sz="1400" i="1" dirty="0" smtClean="0"/>
              <a:t> lithosphere as modelled from satellite gravity data </a:t>
            </a:r>
            <a:r>
              <a:rPr lang="en-GB" sz="1400" dirty="0" smtClean="0"/>
              <a:t>(see previous slide).</a:t>
            </a:r>
          </a:p>
        </p:txBody>
      </p:sp>
      <p:sp>
        <p:nvSpPr>
          <p:cNvPr id="15" name="TextBox 14"/>
          <p:cNvSpPr txBox="1"/>
          <p:nvPr/>
        </p:nvSpPr>
        <p:spPr>
          <a:xfrm>
            <a:off x="95251" y="1333101"/>
            <a:ext cx="12306300" cy="3870290"/>
          </a:xfrm>
          <a:prstGeom prst="rect">
            <a:avLst/>
          </a:prstGeom>
          <a:noFill/>
        </p:spPr>
        <p:txBody>
          <a:bodyPr wrap="square" rtlCol="0">
            <a:spAutoFit/>
          </a:bodyPr>
          <a:lstStyle/>
          <a:p>
            <a:pPr>
              <a:spcAft>
                <a:spcPts val="1200"/>
              </a:spcAft>
              <a:buClr>
                <a:schemeClr val="bg1"/>
              </a:buClr>
            </a:pPr>
            <a:r>
              <a:rPr lang="en-GB" sz="1900" b="1" dirty="0" smtClean="0"/>
              <a:t>The Wilkes Subglacial Basin hosts a large and potentially unstable marine-based sector of the East Antarctic Ice Sheet.</a:t>
            </a:r>
          </a:p>
          <a:p>
            <a:pPr>
              <a:spcAft>
                <a:spcPts val="1200"/>
              </a:spcAft>
              <a:buClr>
                <a:schemeClr val="bg1"/>
              </a:buClr>
            </a:pPr>
            <a:endParaRPr lang="en-GB" sz="1900" b="1" dirty="0" smtClean="0"/>
          </a:p>
          <a:p>
            <a:pPr>
              <a:spcAft>
                <a:spcPts val="1200"/>
              </a:spcAft>
              <a:buClr>
                <a:schemeClr val="bg1"/>
              </a:buClr>
            </a:pPr>
            <a:r>
              <a:rPr lang="en-GB" sz="1900" b="1" dirty="0" smtClean="0"/>
              <a:t>Our new </a:t>
            </a:r>
            <a:r>
              <a:rPr lang="en-GB" sz="1900" b="1" dirty="0" err="1" smtClean="0"/>
              <a:t>aerogeophysical</a:t>
            </a:r>
            <a:r>
              <a:rPr lang="en-GB" sz="1900" b="1" dirty="0" smtClean="0"/>
              <a:t> and satellite images reveal heterogeneity in its subglacial geology, crust and lithosphere.</a:t>
            </a:r>
          </a:p>
          <a:p>
            <a:pPr>
              <a:spcAft>
                <a:spcPts val="1200"/>
              </a:spcAft>
              <a:buClr>
                <a:schemeClr val="bg1"/>
              </a:buClr>
            </a:pPr>
            <a:endParaRPr lang="en-GB" sz="1900" b="1" dirty="0" smtClean="0"/>
          </a:p>
          <a:p>
            <a:pPr>
              <a:spcAft>
                <a:spcPts val="1200"/>
              </a:spcAft>
              <a:buClr>
                <a:schemeClr val="bg1"/>
              </a:buClr>
            </a:pPr>
            <a:r>
              <a:rPr lang="en-GB" sz="1900" b="1" dirty="0" smtClean="0"/>
              <a:t>We propose that buried beneath Beacon and older (likely early Cambrian to Late Neoproterozoic) sediments in the Wilkes Subglacial Basin lies a cryptic and composite Precambrian basement terrane. </a:t>
            </a:r>
          </a:p>
          <a:p>
            <a:pPr>
              <a:spcAft>
                <a:spcPts val="1200"/>
              </a:spcAft>
              <a:buClr>
                <a:schemeClr val="bg1"/>
              </a:buClr>
            </a:pPr>
            <a:endParaRPr lang="en-GB" sz="1900" b="1" dirty="0" smtClean="0"/>
          </a:p>
          <a:p>
            <a:pPr>
              <a:spcAft>
                <a:spcPts val="1200"/>
              </a:spcAft>
              <a:buClr>
                <a:schemeClr val="bg1"/>
              </a:buClr>
            </a:pPr>
            <a:r>
              <a:rPr lang="en-GB" sz="1900" b="1" dirty="0" smtClean="0"/>
              <a:t>The heterogeneity in subglacial geology, crust and lithosphere beneath the Wilkes Subglacial Basin has </a:t>
            </a:r>
          </a:p>
          <a:p>
            <a:pPr>
              <a:spcAft>
                <a:spcPts val="1200"/>
              </a:spcAft>
              <a:buClr>
                <a:schemeClr val="bg1"/>
              </a:buClr>
            </a:pPr>
            <a:r>
              <a:rPr lang="en-GB" sz="1900" b="1" dirty="0"/>
              <a:t>s</a:t>
            </a:r>
            <a:r>
              <a:rPr lang="en-GB" sz="1900" b="1" dirty="0" smtClean="0"/>
              <a:t>ignificant additional implications for future assessments of Geothermal </a:t>
            </a:r>
            <a:r>
              <a:rPr lang="en-GB" sz="1900" b="1" dirty="0"/>
              <a:t>H</a:t>
            </a:r>
            <a:r>
              <a:rPr lang="en-GB" sz="1900" b="1" dirty="0" smtClean="0"/>
              <a:t>eat </a:t>
            </a:r>
            <a:r>
              <a:rPr lang="en-GB" sz="1900" b="1" dirty="0"/>
              <a:t>F</a:t>
            </a:r>
            <a:r>
              <a:rPr lang="en-GB" sz="1900" b="1" dirty="0" smtClean="0"/>
              <a:t>lux in this key sector of the EAIS. </a:t>
            </a:r>
            <a:endParaRPr lang="en-GB" sz="19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1777" y="5625773"/>
            <a:ext cx="3250223" cy="1232227"/>
          </a:xfrm>
          <a:prstGeom prst="rect">
            <a:avLst/>
          </a:prstGeom>
        </p:spPr>
      </p:pic>
    </p:spTree>
    <p:extLst>
      <p:ext uri="{BB962C8B-B14F-4D97-AF65-F5344CB8AC3E}">
        <p14:creationId xmlns:p14="http://schemas.microsoft.com/office/powerpoint/2010/main" val="1371646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685800" y="60345"/>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Wilkes </a:t>
            </a:r>
            <a:r>
              <a:rPr lang="en-GB" altLang="en-US" sz="2200" b="1" dirty="0">
                <a:solidFill>
                  <a:srgbClr val="FF0000"/>
                </a:solidFill>
              </a:rPr>
              <a:t>Subglacial </a:t>
            </a:r>
            <a:r>
              <a:rPr lang="en-GB" altLang="en-US" sz="2200" b="1" dirty="0" smtClean="0">
                <a:solidFill>
                  <a:srgbClr val="FF0000"/>
                </a:solidFill>
              </a:rPr>
              <a:t>Basin- one of the largest marine-based sectors of the EAIS </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pic>
        <p:nvPicPr>
          <p:cNvPr id="2" name="Picture 1"/>
          <p:cNvPicPr>
            <a:picLocks noChangeAspect="1"/>
          </p:cNvPicPr>
          <p:nvPr/>
        </p:nvPicPr>
        <p:blipFill rotWithShape="1">
          <a:blip r:embed="rId2"/>
          <a:srcRect t="2579" b="2309"/>
          <a:stretch/>
        </p:blipFill>
        <p:spPr>
          <a:xfrm>
            <a:off x="278754" y="1789636"/>
            <a:ext cx="4467676" cy="2124076"/>
          </a:xfrm>
          <a:prstGeom prst="rect">
            <a:avLst/>
          </a:prstGeom>
        </p:spPr>
      </p:pic>
      <p:pic>
        <p:nvPicPr>
          <p:cNvPr id="3" name="Picture 2"/>
          <p:cNvPicPr>
            <a:picLocks noChangeAspect="1"/>
          </p:cNvPicPr>
          <p:nvPr/>
        </p:nvPicPr>
        <p:blipFill rotWithShape="1">
          <a:blip r:embed="rId3"/>
          <a:srcRect t="1266"/>
          <a:stretch/>
        </p:blipFill>
        <p:spPr>
          <a:xfrm>
            <a:off x="4890090" y="1080699"/>
            <a:ext cx="3560165" cy="2914650"/>
          </a:xfrm>
          <a:prstGeom prst="rect">
            <a:avLst/>
          </a:prstGeom>
        </p:spPr>
      </p:pic>
      <p:pic>
        <p:nvPicPr>
          <p:cNvPr id="5" name="Picture 4"/>
          <p:cNvPicPr>
            <a:picLocks noChangeAspect="1"/>
          </p:cNvPicPr>
          <p:nvPr/>
        </p:nvPicPr>
        <p:blipFill>
          <a:blip r:embed="rId4"/>
          <a:stretch>
            <a:fillRect/>
          </a:stretch>
        </p:blipFill>
        <p:spPr>
          <a:xfrm>
            <a:off x="4046130" y="4257673"/>
            <a:ext cx="2873319" cy="2388576"/>
          </a:xfrm>
          <a:prstGeom prst="rect">
            <a:avLst/>
          </a:prstGeom>
        </p:spPr>
      </p:pic>
      <p:pic>
        <p:nvPicPr>
          <p:cNvPr id="6" name="Picture 5"/>
          <p:cNvPicPr>
            <a:picLocks noChangeAspect="1"/>
          </p:cNvPicPr>
          <p:nvPr/>
        </p:nvPicPr>
        <p:blipFill>
          <a:blip r:embed="rId5"/>
          <a:stretch>
            <a:fillRect/>
          </a:stretch>
        </p:blipFill>
        <p:spPr>
          <a:xfrm>
            <a:off x="645705" y="4250350"/>
            <a:ext cx="2830920" cy="2502875"/>
          </a:xfrm>
          <a:prstGeom prst="rect">
            <a:avLst/>
          </a:prstGeom>
        </p:spPr>
      </p:pic>
      <p:pic>
        <p:nvPicPr>
          <p:cNvPr id="10" name="Picture 9"/>
          <p:cNvPicPr>
            <a:picLocks noChangeAspect="1"/>
          </p:cNvPicPr>
          <p:nvPr/>
        </p:nvPicPr>
        <p:blipFill>
          <a:blip r:embed="rId6"/>
          <a:stretch>
            <a:fillRect/>
          </a:stretch>
        </p:blipFill>
        <p:spPr>
          <a:xfrm>
            <a:off x="385939" y="402116"/>
            <a:ext cx="4389371" cy="1331761"/>
          </a:xfrm>
          <a:prstGeom prst="rect">
            <a:avLst/>
          </a:prstGeom>
        </p:spPr>
      </p:pic>
      <p:pic>
        <p:nvPicPr>
          <p:cNvPr id="15" name="Picture 14"/>
          <p:cNvPicPr>
            <a:picLocks noChangeAspect="1"/>
          </p:cNvPicPr>
          <p:nvPr/>
        </p:nvPicPr>
        <p:blipFill rotWithShape="1">
          <a:blip r:embed="rId7"/>
          <a:srcRect b="15431"/>
          <a:stretch/>
        </p:blipFill>
        <p:spPr>
          <a:xfrm>
            <a:off x="1828147" y="494529"/>
            <a:ext cx="2913825" cy="205564"/>
          </a:xfrm>
          <a:prstGeom prst="rect">
            <a:avLst/>
          </a:prstGeom>
        </p:spPr>
      </p:pic>
      <p:sp>
        <p:nvSpPr>
          <p:cNvPr id="16" name="Rectangle 15"/>
          <p:cNvSpPr/>
          <p:nvPr/>
        </p:nvSpPr>
        <p:spPr>
          <a:xfrm>
            <a:off x="2371725" y="2419350"/>
            <a:ext cx="104124" cy="13239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832635" y="959330"/>
            <a:ext cx="148940" cy="28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5705" y="4254980"/>
            <a:ext cx="148940" cy="28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065180" y="4264505"/>
            <a:ext cx="148940" cy="280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242892" y="1566502"/>
            <a:ext cx="298480" cy="369332"/>
          </a:xfrm>
          <a:prstGeom prst="rect">
            <a:avLst/>
          </a:prstGeom>
          <a:noFill/>
        </p:spPr>
        <p:txBody>
          <a:bodyPr wrap="none" rtlCol="0">
            <a:spAutoFit/>
          </a:bodyPr>
          <a:lstStyle/>
          <a:p>
            <a:r>
              <a:rPr lang="en-GB" b="1" dirty="0" smtClean="0"/>
              <a:t>a</a:t>
            </a:r>
            <a:endParaRPr lang="en-GB" b="1" dirty="0"/>
          </a:p>
        </p:txBody>
      </p:sp>
      <p:sp>
        <p:nvSpPr>
          <p:cNvPr id="21" name="TextBox 20"/>
          <p:cNvSpPr txBox="1"/>
          <p:nvPr/>
        </p:nvSpPr>
        <p:spPr>
          <a:xfrm>
            <a:off x="4740850" y="1013478"/>
            <a:ext cx="308098" cy="369332"/>
          </a:xfrm>
          <a:prstGeom prst="rect">
            <a:avLst/>
          </a:prstGeom>
          <a:noFill/>
        </p:spPr>
        <p:txBody>
          <a:bodyPr wrap="none" rtlCol="0">
            <a:spAutoFit/>
          </a:bodyPr>
          <a:lstStyle/>
          <a:p>
            <a:r>
              <a:rPr lang="en-GB" b="1" dirty="0"/>
              <a:t>b</a:t>
            </a:r>
          </a:p>
        </p:txBody>
      </p:sp>
      <p:sp>
        <p:nvSpPr>
          <p:cNvPr id="22" name="TextBox 21"/>
          <p:cNvSpPr txBox="1"/>
          <p:nvPr/>
        </p:nvSpPr>
        <p:spPr>
          <a:xfrm>
            <a:off x="234959" y="4022572"/>
            <a:ext cx="280846" cy="369332"/>
          </a:xfrm>
          <a:prstGeom prst="rect">
            <a:avLst/>
          </a:prstGeom>
          <a:noFill/>
        </p:spPr>
        <p:txBody>
          <a:bodyPr wrap="none" rtlCol="0">
            <a:spAutoFit/>
          </a:bodyPr>
          <a:lstStyle/>
          <a:p>
            <a:r>
              <a:rPr lang="en-GB" b="1" dirty="0" smtClean="0"/>
              <a:t>c</a:t>
            </a:r>
            <a:endParaRPr lang="en-GB" b="1" dirty="0"/>
          </a:p>
        </p:txBody>
      </p:sp>
      <p:sp>
        <p:nvSpPr>
          <p:cNvPr id="23" name="TextBox 22"/>
          <p:cNvSpPr txBox="1"/>
          <p:nvPr/>
        </p:nvSpPr>
        <p:spPr>
          <a:xfrm>
            <a:off x="3736707" y="4051148"/>
            <a:ext cx="308098" cy="369332"/>
          </a:xfrm>
          <a:prstGeom prst="rect">
            <a:avLst/>
          </a:prstGeom>
          <a:noFill/>
        </p:spPr>
        <p:txBody>
          <a:bodyPr wrap="none" rtlCol="0">
            <a:spAutoFit/>
          </a:bodyPr>
          <a:lstStyle/>
          <a:p>
            <a:r>
              <a:rPr lang="en-GB" b="1" dirty="0"/>
              <a:t>d</a:t>
            </a:r>
          </a:p>
        </p:txBody>
      </p:sp>
      <p:sp>
        <p:nvSpPr>
          <p:cNvPr id="24" name="TextBox 23"/>
          <p:cNvSpPr txBox="1"/>
          <p:nvPr/>
        </p:nvSpPr>
        <p:spPr>
          <a:xfrm>
            <a:off x="1722668" y="3208861"/>
            <a:ext cx="789924" cy="369332"/>
          </a:xfrm>
          <a:prstGeom prst="rect">
            <a:avLst/>
          </a:prstGeom>
          <a:noFill/>
        </p:spPr>
        <p:txBody>
          <a:bodyPr wrap="square" rtlCol="0">
            <a:spAutoFit/>
          </a:bodyPr>
          <a:lstStyle/>
          <a:p>
            <a:r>
              <a:rPr lang="en-GB" b="1" dirty="0" smtClean="0"/>
              <a:t>WAIS</a:t>
            </a:r>
            <a:endParaRPr lang="en-GB" b="1" dirty="0"/>
          </a:p>
        </p:txBody>
      </p:sp>
      <p:sp>
        <p:nvSpPr>
          <p:cNvPr id="25" name="TextBox 24"/>
          <p:cNvSpPr txBox="1"/>
          <p:nvPr/>
        </p:nvSpPr>
        <p:spPr>
          <a:xfrm>
            <a:off x="2419484" y="2838965"/>
            <a:ext cx="789924" cy="400110"/>
          </a:xfrm>
          <a:prstGeom prst="rect">
            <a:avLst/>
          </a:prstGeom>
          <a:noFill/>
        </p:spPr>
        <p:txBody>
          <a:bodyPr wrap="square" rtlCol="0">
            <a:spAutoFit/>
          </a:bodyPr>
          <a:lstStyle/>
          <a:p>
            <a:r>
              <a:rPr lang="en-GB" sz="2000" b="1" dirty="0" smtClean="0">
                <a:solidFill>
                  <a:srgbClr val="FF0000"/>
                </a:solidFill>
              </a:rPr>
              <a:t>EAIS</a:t>
            </a:r>
            <a:endParaRPr lang="en-GB" sz="2000" b="1" dirty="0">
              <a:solidFill>
                <a:srgbClr val="FF0000"/>
              </a:solidFill>
            </a:endParaRPr>
          </a:p>
        </p:txBody>
      </p:sp>
      <p:sp>
        <p:nvSpPr>
          <p:cNvPr id="26" name="TextBox 25"/>
          <p:cNvSpPr txBox="1"/>
          <p:nvPr/>
        </p:nvSpPr>
        <p:spPr>
          <a:xfrm rot="4049068">
            <a:off x="6225548" y="3105290"/>
            <a:ext cx="789924" cy="369332"/>
          </a:xfrm>
          <a:prstGeom prst="rect">
            <a:avLst/>
          </a:prstGeom>
          <a:noFill/>
        </p:spPr>
        <p:txBody>
          <a:bodyPr wrap="square" rtlCol="0">
            <a:spAutoFit/>
          </a:bodyPr>
          <a:lstStyle/>
          <a:p>
            <a:r>
              <a:rPr lang="en-GB" b="1" dirty="0" smtClean="0">
                <a:solidFill>
                  <a:srgbClr val="FF0000"/>
                </a:solidFill>
              </a:rPr>
              <a:t>WSB</a:t>
            </a:r>
            <a:endParaRPr lang="en-GB" b="1" dirty="0">
              <a:solidFill>
                <a:srgbClr val="FF0000"/>
              </a:solidFill>
            </a:endParaRPr>
          </a:p>
        </p:txBody>
      </p:sp>
      <p:sp>
        <p:nvSpPr>
          <p:cNvPr id="27" name="TextBox 26"/>
          <p:cNvSpPr txBox="1"/>
          <p:nvPr/>
        </p:nvSpPr>
        <p:spPr>
          <a:xfrm rot="4049068">
            <a:off x="1760631" y="6068575"/>
            <a:ext cx="789924" cy="307777"/>
          </a:xfrm>
          <a:prstGeom prst="rect">
            <a:avLst/>
          </a:prstGeom>
          <a:noFill/>
        </p:spPr>
        <p:txBody>
          <a:bodyPr wrap="square" rtlCol="0">
            <a:spAutoFit/>
          </a:bodyPr>
          <a:lstStyle/>
          <a:p>
            <a:r>
              <a:rPr lang="en-GB" sz="1400" b="1" dirty="0" smtClean="0">
                <a:solidFill>
                  <a:srgbClr val="FF0000"/>
                </a:solidFill>
              </a:rPr>
              <a:t>WSB</a:t>
            </a:r>
            <a:endParaRPr lang="en-GB" sz="1400" b="1" dirty="0">
              <a:solidFill>
                <a:srgbClr val="FF0000"/>
              </a:solidFill>
            </a:endParaRPr>
          </a:p>
        </p:txBody>
      </p:sp>
      <p:sp>
        <p:nvSpPr>
          <p:cNvPr id="28" name="TextBox 27"/>
          <p:cNvSpPr txBox="1"/>
          <p:nvPr/>
        </p:nvSpPr>
        <p:spPr>
          <a:xfrm rot="4049068">
            <a:off x="5144977" y="5950996"/>
            <a:ext cx="789924" cy="307777"/>
          </a:xfrm>
          <a:prstGeom prst="rect">
            <a:avLst/>
          </a:prstGeom>
          <a:noFill/>
        </p:spPr>
        <p:txBody>
          <a:bodyPr wrap="square" rtlCol="0">
            <a:spAutoFit/>
          </a:bodyPr>
          <a:lstStyle/>
          <a:p>
            <a:r>
              <a:rPr lang="en-GB" sz="1400" b="1" dirty="0" smtClean="0">
                <a:solidFill>
                  <a:srgbClr val="FF0000"/>
                </a:solidFill>
              </a:rPr>
              <a:t>WSB</a:t>
            </a:r>
            <a:endParaRPr lang="en-GB" sz="1400" b="1" dirty="0">
              <a:solidFill>
                <a:srgbClr val="FF0000"/>
              </a:solidFill>
            </a:endParaRPr>
          </a:p>
        </p:txBody>
      </p:sp>
      <p:sp>
        <p:nvSpPr>
          <p:cNvPr id="29" name="TextBox 28"/>
          <p:cNvSpPr txBox="1"/>
          <p:nvPr/>
        </p:nvSpPr>
        <p:spPr>
          <a:xfrm>
            <a:off x="8660110" y="1102894"/>
            <a:ext cx="3446165" cy="2554545"/>
          </a:xfrm>
          <a:prstGeom prst="rect">
            <a:avLst/>
          </a:prstGeom>
          <a:noFill/>
        </p:spPr>
        <p:txBody>
          <a:bodyPr wrap="square" rtlCol="0">
            <a:spAutoFit/>
          </a:bodyPr>
          <a:lstStyle/>
          <a:p>
            <a:r>
              <a:rPr lang="en-GB" sz="1600" b="1" dirty="0" smtClean="0"/>
              <a:t>a</a:t>
            </a:r>
            <a:r>
              <a:rPr lang="en-GB" sz="1600" dirty="0" smtClean="0"/>
              <a:t>- </a:t>
            </a:r>
            <a:r>
              <a:rPr lang="en-GB" sz="1600" i="1" dirty="0" smtClean="0"/>
              <a:t>Rate of future sea-level rise &amp; timing of major retreat and thinning for the WAIS &amp; EAIS</a:t>
            </a:r>
            <a:r>
              <a:rPr lang="en-GB" sz="1600" dirty="0" smtClean="0"/>
              <a:t>. </a:t>
            </a:r>
            <a:r>
              <a:rPr lang="en-GB" sz="1600" dirty="0" smtClean="0">
                <a:solidFill>
                  <a:srgbClr val="FF0000"/>
                </a:solidFill>
              </a:rPr>
              <a:t>Note significant predicted longer-term contributions from the Wilkes Subglacial Basin region </a:t>
            </a:r>
            <a:r>
              <a:rPr lang="en-GB" sz="1600" dirty="0" smtClean="0"/>
              <a:t>(</a:t>
            </a:r>
            <a:r>
              <a:rPr lang="en-GB" sz="1600" b="1" dirty="0" smtClean="0"/>
              <a:t>DeConto &amp; Pollard, 2016, Nature</a:t>
            </a:r>
            <a:r>
              <a:rPr lang="en-GB" sz="1600" dirty="0" smtClean="0"/>
              <a:t>).</a:t>
            </a:r>
          </a:p>
          <a:p>
            <a:endParaRPr lang="en-GB" sz="1600" dirty="0"/>
          </a:p>
          <a:p>
            <a:r>
              <a:rPr lang="en-GB" sz="1600" b="1" dirty="0" smtClean="0"/>
              <a:t>b- </a:t>
            </a:r>
            <a:r>
              <a:rPr lang="en-GB" sz="1600" i="1" dirty="0" smtClean="0"/>
              <a:t>Predicted ice sheet configuration in year 2500</a:t>
            </a:r>
            <a:r>
              <a:rPr lang="en-GB" sz="1600" dirty="0" smtClean="0"/>
              <a:t> </a:t>
            </a:r>
            <a:r>
              <a:rPr lang="en-GB" sz="1600" dirty="0" smtClean="0">
                <a:solidFill>
                  <a:srgbClr val="FF0000"/>
                </a:solidFill>
              </a:rPr>
              <a:t>showing significant retreat in the northern Wilkes Subglacial Basin</a:t>
            </a:r>
            <a:r>
              <a:rPr lang="en-GB" sz="1600" dirty="0" smtClean="0"/>
              <a:t>. </a:t>
            </a:r>
            <a:r>
              <a:rPr lang="en-GB" sz="1600" b="1" dirty="0" smtClean="0"/>
              <a:t> </a:t>
            </a:r>
            <a:endParaRPr lang="en-GB" sz="1600" b="1" dirty="0"/>
          </a:p>
        </p:txBody>
      </p:sp>
      <p:sp>
        <p:nvSpPr>
          <p:cNvPr id="30" name="TextBox 29"/>
          <p:cNvSpPr txBox="1"/>
          <p:nvPr/>
        </p:nvSpPr>
        <p:spPr>
          <a:xfrm>
            <a:off x="7153276" y="4509375"/>
            <a:ext cx="4867274" cy="1815882"/>
          </a:xfrm>
          <a:prstGeom prst="rect">
            <a:avLst/>
          </a:prstGeom>
          <a:noFill/>
        </p:spPr>
        <p:txBody>
          <a:bodyPr wrap="square" rtlCol="0">
            <a:spAutoFit/>
          </a:bodyPr>
          <a:lstStyle/>
          <a:p>
            <a:r>
              <a:rPr lang="en-GB" sz="1600" b="1" dirty="0"/>
              <a:t>c</a:t>
            </a:r>
            <a:r>
              <a:rPr lang="en-GB" sz="1600" dirty="0" smtClean="0"/>
              <a:t>- </a:t>
            </a:r>
            <a:r>
              <a:rPr lang="en-GB" sz="1600" i="1" dirty="0" smtClean="0"/>
              <a:t>Past behaviour of the Antarctic Ice Sheet during the warm mid-Pliocene- as a potential analogue for future warming</a:t>
            </a:r>
            <a:r>
              <a:rPr lang="en-GB" sz="1600" dirty="0" smtClean="0"/>
              <a:t>. (</a:t>
            </a:r>
            <a:r>
              <a:rPr lang="en-GB" sz="1600" b="1" dirty="0" smtClean="0"/>
              <a:t>DeConto &amp; Pollard, 2016, Nature</a:t>
            </a:r>
            <a:r>
              <a:rPr lang="en-GB" sz="1600" dirty="0" smtClean="0"/>
              <a:t>).</a:t>
            </a:r>
          </a:p>
          <a:p>
            <a:endParaRPr lang="en-GB" sz="1600" dirty="0"/>
          </a:p>
          <a:p>
            <a:r>
              <a:rPr lang="en-GB" sz="1600" b="1" dirty="0" smtClean="0"/>
              <a:t>b- </a:t>
            </a:r>
            <a:r>
              <a:rPr lang="en-GB" sz="1600" i="1" dirty="0" smtClean="0"/>
              <a:t>Maximum predicted mid-Pliocene ice sheet retreat</a:t>
            </a:r>
            <a:r>
              <a:rPr lang="en-GB" sz="1600" dirty="0" smtClean="0"/>
              <a:t>. </a:t>
            </a:r>
            <a:r>
              <a:rPr lang="en-GB" sz="1600" dirty="0" smtClean="0">
                <a:solidFill>
                  <a:srgbClr val="FF0000"/>
                </a:solidFill>
              </a:rPr>
              <a:t>Note partial collapse of the EAIS in the northern Wilkes Subglacial Basin region</a:t>
            </a:r>
            <a:r>
              <a:rPr lang="en-GB" sz="1600" dirty="0" smtClean="0"/>
              <a:t>.</a:t>
            </a:r>
            <a:r>
              <a:rPr lang="en-GB" sz="1600" b="1" dirty="0" smtClean="0"/>
              <a:t> </a:t>
            </a:r>
            <a:endParaRPr lang="en-GB" sz="1600" b="1" dirty="0"/>
          </a:p>
        </p:txBody>
      </p:sp>
    </p:spTree>
    <p:extLst>
      <p:ext uri="{BB962C8B-B14F-4D97-AF65-F5344CB8AC3E}">
        <p14:creationId xmlns:p14="http://schemas.microsoft.com/office/powerpoint/2010/main" val="1196927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229064" y="11467"/>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Wilkes </a:t>
            </a:r>
            <a:r>
              <a:rPr lang="en-GB" altLang="en-US" sz="2200" b="1" dirty="0">
                <a:solidFill>
                  <a:srgbClr val="FF0000"/>
                </a:solidFill>
              </a:rPr>
              <a:t>Subglacial </a:t>
            </a:r>
            <a:r>
              <a:rPr lang="en-GB" altLang="en-US" sz="2200" b="1" dirty="0" smtClean="0">
                <a:solidFill>
                  <a:srgbClr val="FF0000"/>
                </a:solidFill>
              </a:rPr>
              <a:t>Basin- a major tectonic feature in East Antarctica </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pic>
        <p:nvPicPr>
          <p:cNvPr id="7" name="Picture 6"/>
          <p:cNvPicPr>
            <a:picLocks noChangeAspect="1"/>
          </p:cNvPicPr>
          <p:nvPr/>
        </p:nvPicPr>
        <p:blipFill rotWithShape="1">
          <a:blip r:embed="rId2"/>
          <a:srcRect l="37473" t="10359" r="7043" b="9355"/>
          <a:stretch/>
        </p:blipFill>
        <p:spPr>
          <a:xfrm>
            <a:off x="156536" y="694341"/>
            <a:ext cx="6758613" cy="5501198"/>
          </a:xfrm>
          <a:prstGeom prst="rect">
            <a:avLst/>
          </a:prstGeom>
        </p:spPr>
      </p:pic>
      <p:pic>
        <p:nvPicPr>
          <p:cNvPr id="13" name="Picture 12"/>
          <p:cNvPicPr>
            <a:picLocks noChangeAspect="1"/>
          </p:cNvPicPr>
          <p:nvPr/>
        </p:nvPicPr>
        <p:blipFill rotWithShape="1">
          <a:blip r:embed="rId3"/>
          <a:srcRect l="68924" t="85613" r="17217" b="2400"/>
          <a:stretch/>
        </p:blipFill>
        <p:spPr>
          <a:xfrm>
            <a:off x="5979313" y="789077"/>
            <a:ext cx="799034" cy="517062"/>
          </a:xfrm>
          <a:prstGeom prst="rect">
            <a:avLst/>
          </a:prstGeom>
        </p:spPr>
      </p:pic>
      <p:sp>
        <p:nvSpPr>
          <p:cNvPr id="31" name="TextBox 30"/>
          <p:cNvSpPr txBox="1"/>
          <p:nvPr/>
        </p:nvSpPr>
        <p:spPr>
          <a:xfrm rot="4049068">
            <a:off x="3889113" y="4774861"/>
            <a:ext cx="1292374" cy="523220"/>
          </a:xfrm>
          <a:prstGeom prst="rect">
            <a:avLst/>
          </a:prstGeom>
          <a:noFill/>
        </p:spPr>
        <p:txBody>
          <a:bodyPr wrap="square" rtlCol="0">
            <a:spAutoFit/>
          </a:bodyPr>
          <a:lstStyle/>
          <a:p>
            <a:r>
              <a:rPr lang="en-GB" sz="2800" b="1" dirty="0" smtClean="0">
                <a:solidFill>
                  <a:srgbClr val="FF0000"/>
                </a:solidFill>
              </a:rPr>
              <a:t>W  S  B</a:t>
            </a:r>
            <a:endParaRPr lang="en-GB" sz="2800" b="1" dirty="0">
              <a:solidFill>
                <a:srgbClr val="FF0000"/>
              </a:solidFill>
            </a:endParaRPr>
          </a:p>
        </p:txBody>
      </p:sp>
      <p:pic>
        <p:nvPicPr>
          <p:cNvPr id="33" name="Picture 32"/>
          <p:cNvPicPr>
            <a:picLocks noChangeAspect="1"/>
          </p:cNvPicPr>
          <p:nvPr/>
        </p:nvPicPr>
        <p:blipFill rotWithShape="1">
          <a:blip r:embed="rId4"/>
          <a:srcRect l="18798" t="54635" r="35289" b="30586"/>
          <a:stretch/>
        </p:blipFill>
        <p:spPr>
          <a:xfrm>
            <a:off x="167550" y="5978506"/>
            <a:ext cx="923604" cy="222419"/>
          </a:xfrm>
          <a:prstGeom prst="rect">
            <a:avLst/>
          </a:prstGeom>
        </p:spPr>
      </p:pic>
      <p:pic>
        <p:nvPicPr>
          <p:cNvPr id="36" name="Picture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4502" y="6295374"/>
            <a:ext cx="4642896" cy="371829"/>
          </a:xfrm>
          <a:prstGeom prst="rect">
            <a:avLst/>
          </a:prstGeom>
        </p:spPr>
      </p:pic>
      <p:sp>
        <p:nvSpPr>
          <p:cNvPr id="37" name="Rectangle 36"/>
          <p:cNvSpPr/>
          <p:nvPr/>
        </p:nvSpPr>
        <p:spPr>
          <a:xfrm>
            <a:off x="156535" y="694341"/>
            <a:ext cx="6758614" cy="55011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6983710" y="504683"/>
            <a:ext cx="5141615" cy="6924973"/>
          </a:xfrm>
          <a:prstGeom prst="rect">
            <a:avLst/>
          </a:prstGeom>
          <a:noFill/>
        </p:spPr>
        <p:txBody>
          <a:bodyPr wrap="square" rtlCol="0">
            <a:spAutoFit/>
          </a:bodyPr>
          <a:lstStyle/>
          <a:p>
            <a:r>
              <a:rPr lang="en-GB" sz="1600" i="1" dirty="0" smtClean="0"/>
              <a:t>Location of our study area in the Wilkes Subglacial Basin (WSB) (white rectangle) superimposed on </a:t>
            </a:r>
            <a:r>
              <a:rPr lang="en-GB" sz="1600" i="1" dirty="0" err="1" smtClean="0"/>
              <a:t>BedMachine</a:t>
            </a:r>
            <a:r>
              <a:rPr lang="en-GB" sz="1600" i="1" dirty="0" smtClean="0"/>
              <a:t> bed topography (</a:t>
            </a:r>
            <a:r>
              <a:rPr lang="en-GB" sz="1600" b="1" dirty="0" smtClean="0"/>
              <a:t>Morlighem et al., 2020, Nature Geoscience</a:t>
            </a:r>
            <a:r>
              <a:rPr lang="en-GB" sz="1600" i="1" dirty="0" smtClean="0"/>
              <a:t>) &amp; a compilation of crustal thickness ranges from seismology</a:t>
            </a:r>
          </a:p>
          <a:p>
            <a:r>
              <a:rPr lang="en-GB" sz="1600" dirty="0" smtClean="0"/>
              <a:t>(updated from </a:t>
            </a:r>
            <a:r>
              <a:rPr lang="en-GB" sz="1600" b="1" dirty="0" smtClean="0"/>
              <a:t>An et al., 2015, JGR</a:t>
            </a:r>
            <a:r>
              <a:rPr lang="en-GB" sz="1600" dirty="0" smtClean="0"/>
              <a:t>)</a:t>
            </a:r>
            <a:r>
              <a:rPr lang="en-GB" sz="1600" i="1" dirty="0" smtClean="0"/>
              <a:t>. </a:t>
            </a:r>
          </a:p>
          <a:p>
            <a:endParaRPr lang="en-GB" sz="1500" i="1" dirty="0" smtClean="0"/>
          </a:p>
          <a:p>
            <a:r>
              <a:rPr lang="en-GB" sz="1600" dirty="0" smtClean="0">
                <a:solidFill>
                  <a:srgbClr val="FF0000"/>
                </a:solidFill>
              </a:rPr>
              <a:t>The </a:t>
            </a:r>
            <a:r>
              <a:rPr lang="en-GB" sz="1600" dirty="0">
                <a:solidFill>
                  <a:srgbClr val="FF0000"/>
                </a:solidFill>
              </a:rPr>
              <a:t>Wilkes Subglacial Basin (WSB) is a </a:t>
            </a:r>
            <a:r>
              <a:rPr lang="en-GB" sz="1600" dirty="0" smtClean="0">
                <a:solidFill>
                  <a:srgbClr val="FF0000"/>
                </a:solidFill>
              </a:rPr>
              <a:t>major </a:t>
            </a:r>
            <a:r>
              <a:rPr lang="en-GB" sz="1600" dirty="0">
                <a:solidFill>
                  <a:srgbClr val="FF0000"/>
                </a:solidFill>
              </a:rPr>
              <a:t>tectonic feature in East Antarctica. It stretches for ca 1400 km from the edge of the Southern Ocean, where it is up to 600 km wide towards South Pole, where it is less than 100 km </a:t>
            </a:r>
            <a:r>
              <a:rPr lang="en-GB" sz="1600" dirty="0" smtClean="0">
                <a:solidFill>
                  <a:srgbClr val="FF0000"/>
                </a:solidFill>
              </a:rPr>
              <a:t>wide.</a:t>
            </a:r>
          </a:p>
          <a:p>
            <a:endParaRPr lang="en-GB" sz="1500" i="1" dirty="0" smtClean="0"/>
          </a:p>
          <a:p>
            <a:r>
              <a:rPr lang="en-GB" sz="1600" dirty="0">
                <a:solidFill>
                  <a:srgbClr val="FF0000"/>
                </a:solidFill>
              </a:rPr>
              <a:t>W</a:t>
            </a:r>
            <a:r>
              <a:rPr lang="en-GB" sz="1600" dirty="0" smtClean="0">
                <a:solidFill>
                  <a:srgbClr val="FF0000"/>
                </a:solidFill>
              </a:rPr>
              <a:t>hile basins in the West Antarctic Rift System exhibit thin (ca 25-20 km thick) crust, the Wilkes Subglacial Basin is inferred from passive seismic studies to be underlain by ca 40 km thick crust </a:t>
            </a:r>
            <a:r>
              <a:rPr lang="en-GB" sz="1600" dirty="0" smtClean="0"/>
              <a:t>(</a:t>
            </a:r>
            <a:r>
              <a:rPr lang="en-GB" sz="1600" dirty="0" err="1" smtClean="0"/>
              <a:t>e.g</a:t>
            </a:r>
            <a:r>
              <a:rPr lang="en-GB" sz="1600" dirty="0" smtClean="0"/>
              <a:t> </a:t>
            </a:r>
            <a:r>
              <a:rPr lang="en-GB" sz="1600" b="1" dirty="0" smtClean="0"/>
              <a:t>Hansen et al., 2016, JGR</a:t>
            </a:r>
            <a:r>
              <a:rPr lang="en-GB" sz="1600" dirty="0" smtClean="0"/>
              <a:t>).</a:t>
            </a:r>
            <a:r>
              <a:rPr lang="en-GB" sz="1600" dirty="0" smtClean="0">
                <a:solidFill>
                  <a:srgbClr val="FF0000"/>
                </a:solidFill>
              </a:rPr>
              <a:t>  </a:t>
            </a:r>
          </a:p>
          <a:p>
            <a:endParaRPr lang="en-GB" sz="1500" dirty="0" smtClean="0">
              <a:solidFill>
                <a:srgbClr val="FF0000"/>
              </a:solidFill>
            </a:endParaRPr>
          </a:p>
          <a:p>
            <a:r>
              <a:rPr lang="en-GB" sz="1600" dirty="0" smtClean="0">
                <a:solidFill>
                  <a:srgbClr val="FF0000"/>
                </a:solidFill>
              </a:rPr>
              <a:t>The thicker crust imaged by passive </a:t>
            </a:r>
            <a:r>
              <a:rPr lang="en-GB" sz="1600" dirty="0" err="1" smtClean="0">
                <a:solidFill>
                  <a:srgbClr val="FF0000"/>
                </a:solidFill>
              </a:rPr>
              <a:t>seismics</a:t>
            </a:r>
            <a:r>
              <a:rPr lang="en-GB" sz="1600" dirty="0" smtClean="0">
                <a:solidFill>
                  <a:srgbClr val="FF0000"/>
                </a:solidFill>
              </a:rPr>
              <a:t> is consistent with flexure of the more rigid East Antarctic lithosphere in response to uplift of the adjacent Transantarctic Mountains (TAM) </a:t>
            </a:r>
            <a:r>
              <a:rPr lang="en-GB" sz="1600" dirty="0" smtClean="0"/>
              <a:t>(e.g. </a:t>
            </a:r>
            <a:r>
              <a:rPr lang="en-GB" sz="1600" b="1" dirty="0" smtClean="0"/>
              <a:t>ten Brink et al., 1997, JGR</a:t>
            </a:r>
            <a:r>
              <a:rPr lang="en-GB" sz="1600" dirty="0" smtClean="0"/>
              <a:t>).</a:t>
            </a:r>
            <a:r>
              <a:rPr lang="en-GB" sz="1600" dirty="0" smtClean="0">
                <a:solidFill>
                  <a:srgbClr val="FF0000"/>
                </a:solidFill>
              </a:rPr>
              <a:t> </a:t>
            </a:r>
          </a:p>
          <a:p>
            <a:endParaRPr lang="en-GB" sz="1500" dirty="0">
              <a:solidFill>
                <a:srgbClr val="FF0000"/>
              </a:solidFill>
            </a:endParaRPr>
          </a:p>
          <a:p>
            <a:r>
              <a:rPr lang="en-GB" sz="1600" dirty="0" smtClean="0">
                <a:solidFill>
                  <a:srgbClr val="FF0000"/>
                </a:solidFill>
              </a:rPr>
              <a:t>However, alternative models based on gravity studies and numerical modelling infer a crustal root beneath the TAM &amp; relatively thinner crust beneath the WSB </a:t>
            </a:r>
            <a:br>
              <a:rPr lang="en-GB" sz="1600" dirty="0" smtClean="0">
                <a:solidFill>
                  <a:srgbClr val="FF0000"/>
                </a:solidFill>
              </a:rPr>
            </a:br>
            <a:r>
              <a:rPr lang="en-GB" sz="1600" dirty="0" smtClean="0"/>
              <a:t>(e.g. </a:t>
            </a:r>
            <a:r>
              <a:rPr lang="en-GB" sz="1600" b="1" dirty="0" err="1" smtClean="0"/>
              <a:t>Bialas</a:t>
            </a:r>
            <a:r>
              <a:rPr lang="en-GB" sz="1600" b="1" dirty="0" smtClean="0"/>
              <a:t> et al., 2007, Geology</a:t>
            </a:r>
            <a:r>
              <a:rPr lang="en-GB" sz="1600" dirty="0" smtClean="0"/>
              <a:t>). </a:t>
            </a:r>
          </a:p>
          <a:p>
            <a:endParaRPr lang="en-GB" sz="1600" i="1" dirty="0"/>
          </a:p>
          <a:p>
            <a:endParaRPr lang="en-GB" sz="1600" i="1" dirty="0" smtClean="0"/>
          </a:p>
        </p:txBody>
      </p:sp>
      <p:sp>
        <p:nvSpPr>
          <p:cNvPr id="39" name="TextBox 38"/>
          <p:cNvSpPr txBox="1"/>
          <p:nvPr/>
        </p:nvSpPr>
        <p:spPr>
          <a:xfrm rot="2067791">
            <a:off x="1792092" y="4077750"/>
            <a:ext cx="1749212" cy="523220"/>
          </a:xfrm>
          <a:prstGeom prst="rect">
            <a:avLst/>
          </a:prstGeom>
          <a:noFill/>
        </p:spPr>
        <p:txBody>
          <a:bodyPr wrap="square" rtlCol="0">
            <a:spAutoFit/>
          </a:bodyPr>
          <a:lstStyle/>
          <a:p>
            <a:r>
              <a:rPr lang="en-GB" sz="2800" b="1" dirty="0" smtClean="0">
                <a:solidFill>
                  <a:schemeClr val="bg1"/>
                </a:solidFill>
              </a:rPr>
              <a:t>W  A  R  S</a:t>
            </a:r>
            <a:endParaRPr lang="en-GB" sz="2800" b="1" dirty="0">
              <a:solidFill>
                <a:schemeClr val="bg1"/>
              </a:solidFill>
            </a:endParaRPr>
          </a:p>
        </p:txBody>
      </p:sp>
      <p:sp>
        <p:nvSpPr>
          <p:cNvPr id="40" name="TextBox 39"/>
          <p:cNvSpPr txBox="1"/>
          <p:nvPr/>
        </p:nvSpPr>
        <p:spPr>
          <a:xfrm rot="4187379">
            <a:off x="3451064" y="4863566"/>
            <a:ext cx="1369240" cy="492443"/>
          </a:xfrm>
          <a:prstGeom prst="rect">
            <a:avLst/>
          </a:prstGeom>
          <a:noFill/>
        </p:spPr>
        <p:txBody>
          <a:bodyPr wrap="square" rtlCol="0">
            <a:spAutoFit/>
          </a:bodyPr>
          <a:lstStyle/>
          <a:p>
            <a:r>
              <a:rPr lang="en-GB" sz="2600" b="1" dirty="0" smtClean="0">
                <a:solidFill>
                  <a:srgbClr val="FFFF00"/>
                </a:solidFill>
              </a:rPr>
              <a:t>T  A  M  </a:t>
            </a:r>
            <a:endParaRPr lang="en-GB" sz="2600" b="1" dirty="0">
              <a:solidFill>
                <a:srgbClr val="FFFF00"/>
              </a:solidFill>
            </a:endParaRPr>
          </a:p>
        </p:txBody>
      </p:sp>
    </p:spTree>
    <p:extLst>
      <p:ext uri="{BB962C8B-B14F-4D97-AF65-F5344CB8AC3E}">
        <p14:creationId xmlns:p14="http://schemas.microsoft.com/office/powerpoint/2010/main" val="623988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99051" y="-14856"/>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Wilkes </a:t>
            </a:r>
            <a:r>
              <a:rPr lang="en-GB" altLang="en-US" sz="2200" b="1" dirty="0">
                <a:solidFill>
                  <a:srgbClr val="FF0000"/>
                </a:solidFill>
              </a:rPr>
              <a:t>Subglacial </a:t>
            </a:r>
            <a:r>
              <a:rPr lang="en-GB" altLang="en-US" sz="2200" b="1" dirty="0" smtClean="0">
                <a:solidFill>
                  <a:srgbClr val="FF0000"/>
                </a:solidFill>
              </a:rPr>
              <a:t>Basin- long-wavelength flexure and narrower glacially over-deepened </a:t>
            </a:r>
            <a:r>
              <a:rPr lang="en-GB" altLang="en-US" sz="2200" b="1" dirty="0" err="1" smtClean="0">
                <a:solidFill>
                  <a:srgbClr val="FF0000"/>
                </a:solidFill>
              </a:rPr>
              <a:t>grabens</a:t>
            </a:r>
            <a:r>
              <a:rPr lang="en-GB" altLang="en-US" sz="2200" b="1" dirty="0" smtClean="0">
                <a:solidFill>
                  <a:srgbClr val="FF0000"/>
                </a:solidFill>
              </a:rPr>
              <a:t> </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pic>
        <p:nvPicPr>
          <p:cNvPr id="5" name="Picture 4"/>
          <p:cNvPicPr>
            <a:picLocks noChangeAspect="1"/>
          </p:cNvPicPr>
          <p:nvPr/>
        </p:nvPicPr>
        <p:blipFill rotWithShape="1">
          <a:blip r:embed="rId2"/>
          <a:srcRect r="5436"/>
          <a:stretch/>
        </p:blipFill>
        <p:spPr>
          <a:xfrm>
            <a:off x="6587562" y="3101181"/>
            <a:ext cx="5499663" cy="1554801"/>
          </a:xfrm>
          <a:prstGeom prst="rect">
            <a:avLst/>
          </a:prstGeom>
        </p:spPr>
      </p:pic>
      <p:pic>
        <p:nvPicPr>
          <p:cNvPr id="6" name="Picture 5"/>
          <p:cNvPicPr>
            <a:picLocks noChangeAspect="1"/>
          </p:cNvPicPr>
          <p:nvPr/>
        </p:nvPicPr>
        <p:blipFill rotWithShape="1">
          <a:blip r:embed="rId3"/>
          <a:srcRect t="8729"/>
          <a:stretch/>
        </p:blipFill>
        <p:spPr>
          <a:xfrm>
            <a:off x="6949439" y="534543"/>
            <a:ext cx="4787206" cy="2714626"/>
          </a:xfrm>
          <a:prstGeom prst="rect">
            <a:avLst/>
          </a:prstGeom>
        </p:spPr>
      </p:pic>
      <p:pic>
        <p:nvPicPr>
          <p:cNvPr id="8" name="Picture 7"/>
          <p:cNvPicPr>
            <a:picLocks noChangeAspect="1"/>
          </p:cNvPicPr>
          <p:nvPr/>
        </p:nvPicPr>
        <p:blipFill>
          <a:blip r:embed="rId4"/>
          <a:stretch>
            <a:fillRect/>
          </a:stretch>
        </p:blipFill>
        <p:spPr>
          <a:xfrm>
            <a:off x="7433315" y="4895851"/>
            <a:ext cx="4703915" cy="1714500"/>
          </a:xfrm>
          <a:prstGeom prst="rect">
            <a:avLst/>
          </a:prstGeom>
        </p:spPr>
      </p:pic>
      <p:sp>
        <p:nvSpPr>
          <p:cNvPr id="18" name="TextBox 17"/>
          <p:cNvSpPr txBox="1"/>
          <p:nvPr/>
        </p:nvSpPr>
        <p:spPr>
          <a:xfrm>
            <a:off x="28575" y="4171950"/>
            <a:ext cx="7024924" cy="3600986"/>
          </a:xfrm>
          <a:prstGeom prst="rect">
            <a:avLst/>
          </a:prstGeom>
          <a:noFill/>
        </p:spPr>
        <p:txBody>
          <a:bodyPr wrap="square" rtlCol="0">
            <a:spAutoFit/>
          </a:bodyPr>
          <a:lstStyle/>
          <a:p>
            <a:r>
              <a:rPr lang="en-GB" sz="1600" i="1" dirty="0" smtClean="0"/>
              <a:t>(a) Location of new flexural modelling profiles across the Wilkes Subglacial Basin </a:t>
            </a:r>
            <a:r>
              <a:rPr lang="en-GB" sz="1600" dirty="0" smtClean="0"/>
              <a:t>(</a:t>
            </a:r>
            <a:r>
              <a:rPr lang="en-GB" sz="1600" b="1" dirty="0" smtClean="0"/>
              <a:t>Paxman et al., 2019, JGR</a:t>
            </a:r>
            <a:r>
              <a:rPr lang="en-GB" sz="1600" dirty="0" smtClean="0"/>
              <a:t>)</a:t>
            </a:r>
            <a:r>
              <a:rPr lang="en-GB" sz="1600" i="1" dirty="0" smtClean="0"/>
              <a:t>. Red lines show major faults; yellow dashed line shows flat lying subglacial bedrock plateaus </a:t>
            </a:r>
            <a:r>
              <a:rPr lang="en-GB" sz="1600" dirty="0" smtClean="0"/>
              <a:t>(</a:t>
            </a:r>
            <a:r>
              <a:rPr lang="en-GB" sz="1600" b="1" dirty="0" smtClean="0"/>
              <a:t>Paxman et al., 2018, GRL</a:t>
            </a:r>
            <a:r>
              <a:rPr lang="en-GB" sz="1600" dirty="0" smtClean="0"/>
              <a:t>)</a:t>
            </a:r>
            <a:r>
              <a:rPr lang="en-GB" sz="1600" i="1" dirty="0" smtClean="0"/>
              <a:t>.</a:t>
            </a:r>
          </a:p>
          <a:p>
            <a:endParaRPr lang="en-GB" sz="1200" i="1" dirty="0" smtClean="0"/>
          </a:p>
          <a:p>
            <a:r>
              <a:rPr lang="en-GB" sz="1600" i="1" dirty="0" smtClean="0"/>
              <a:t>(b) Flexural responses to </a:t>
            </a:r>
            <a:r>
              <a:rPr lang="en-GB" sz="1600" i="1" dirty="0" err="1" smtClean="0"/>
              <a:t>Cenozoic</a:t>
            </a:r>
            <a:r>
              <a:rPr lang="en-GB" sz="1600" i="1" dirty="0" smtClean="0"/>
              <a:t> TAM uplift and </a:t>
            </a:r>
            <a:r>
              <a:rPr lang="en-GB" sz="1600" i="1" dirty="0" err="1" smtClean="0"/>
              <a:t>Rennick</a:t>
            </a:r>
            <a:r>
              <a:rPr lang="en-GB" sz="1600" i="1" dirty="0" smtClean="0"/>
              <a:t> </a:t>
            </a:r>
            <a:r>
              <a:rPr lang="en-GB" sz="1600" i="1" dirty="0" err="1" smtClean="0"/>
              <a:t>Graben</a:t>
            </a:r>
            <a:r>
              <a:rPr lang="en-GB" sz="1600" i="1" dirty="0" smtClean="0"/>
              <a:t> faulting.</a:t>
            </a:r>
          </a:p>
          <a:p>
            <a:endParaRPr lang="en-GB" sz="1200" i="1" dirty="0" smtClean="0"/>
          </a:p>
          <a:p>
            <a:r>
              <a:rPr lang="en-GB" sz="1600" i="1" dirty="0" smtClean="0"/>
              <a:t>(c) Glacial erosion focussed along the narrower Eastern, Central and Western basins  </a:t>
            </a:r>
            <a:r>
              <a:rPr lang="en-GB" sz="1600" dirty="0" smtClean="0"/>
              <a:t>(</a:t>
            </a:r>
            <a:r>
              <a:rPr lang="en-GB" sz="1600" b="1" dirty="0" smtClean="0"/>
              <a:t>Ferraccioli et al., 2009, Tectonophysics</a:t>
            </a:r>
            <a:r>
              <a:rPr lang="en-GB" sz="1600" dirty="0" smtClean="0"/>
              <a:t>)</a:t>
            </a:r>
            <a:r>
              <a:rPr lang="en-GB" sz="1600" i="1" dirty="0" smtClean="0"/>
              <a:t> within the Wilkes Subglacial Basin.</a:t>
            </a:r>
          </a:p>
          <a:p>
            <a:endParaRPr lang="en-GB" sz="1200" i="1" dirty="0" smtClean="0"/>
          </a:p>
          <a:p>
            <a:r>
              <a:rPr lang="en-GB" sz="1600" i="1" dirty="0" smtClean="0"/>
              <a:t>(d) </a:t>
            </a:r>
            <a:r>
              <a:rPr lang="en-GB" sz="1600" i="1" dirty="0" err="1"/>
              <a:t>G</a:t>
            </a:r>
            <a:r>
              <a:rPr lang="en-GB" sz="1600" i="1" dirty="0" err="1" smtClean="0"/>
              <a:t>raben</a:t>
            </a:r>
            <a:r>
              <a:rPr lang="en-GB" sz="1600" i="1" dirty="0" smtClean="0"/>
              <a:t> system in the Central Basin region where Beacon sediment and Jurassic magmatism have been modelled from aeromagnetic data </a:t>
            </a:r>
            <a:r>
              <a:rPr lang="en-GB" sz="1600" dirty="0" smtClean="0"/>
              <a:t>(</a:t>
            </a:r>
            <a:r>
              <a:rPr lang="en-GB" sz="1600" b="1" dirty="0" smtClean="0"/>
              <a:t>Ferraccioli et al, 2009</a:t>
            </a:r>
            <a:r>
              <a:rPr lang="en-GB" sz="1600" dirty="0" smtClean="0"/>
              <a:t>)</a:t>
            </a:r>
            <a:r>
              <a:rPr lang="en-GB" sz="1600" i="1" dirty="0" smtClean="0"/>
              <a:t>.</a:t>
            </a:r>
            <a:endParaRPr lang="en-GB" sz="1600" i="1" dirty="0"/>
          </a:p>
          <a:p>
            <a:endParaRPr lang="en-GB" sz="1600" dirty="0" smtClean="0">
              <a:solidFill>
                <a:srgbClr val="FF0000"/>
              </a:solidFill>
            </a:endParaRPr>
          </a:p>
          <a:p>
            <a:endParaRPr lang="en-GB" sz="1600" dirty="0">
              <a:solidFill>
                <a:srgbClr val="FF0000"/>
              </a:solidFill>
            </a:endParaRPr>
          </a:p>
          <a:p>
            <a:endParaRPr lang="en-GB" sz="1600" i="1" dirty="0"/>
          </a:p>
          <a:p>
            <a:endParaRPr lang="en-GB" sz="1600" i="1" dirty="0" smtClean="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14734"/>
          <a:stretch/>
        </p:blipFill>
        <p:spPr>
          <a:xfrm>
            <a:off x="391019" y="590550"/>
            <a:ext cx="4495306" cy="3438526"/>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2051" y="666607"/>
            <a:ext cx="683894" cy="3211975"/>
          </a:xfrm>
          <a:prstGeom prst="rect">
            <a:avLst/>
          </a:prstGeom>
        </p:spPr>
      </p:pic>
      <p:sp>
        <p:nvSpPr>
          <p:cNvPr id="12" name="TextBox 11"/>
          <p:cNvSpPr txBox="1"/>
          <p:nvPr/>
        </p:nvSpPr>
        <p:spPr>
          <a:xfrm>
            <a:off x="1822942" y="2994165"/>
            <a:ext cx="247652" cy="338554"/>
          </a:xfrm>
          <a:prstGeom prst="rect">
            <a:avLst/>
          </a:prstGeom>
          <a:noFill/>
        </p:spPr>
        <p:txBody>
          <a:bodyPr wrap="square" rtlCol="0">
            <a:spAutoFit/>
          </a:bodyPr>
          <a:lstStyle/>
          <a:p>
            <a:r>
              <a:rPr lang="en-GB" sz="1600" b="1" dirty="0" smtClean="0">
                <a:solidFill>
                  <a:schemeClr val="bg1"/>
                </a:solidFill>
              </a:rPr>
              <a:t>A</a:t>
            </a:r>
            <a:endParaRPr lang="en-GB" sz="1600" b="1" dirty="0">
              <a:solidFill>
                <a:schemeClr val="bg1"/>
              </a:solidFill>
            </a:endParaRPr>
          </a:p>
        </p:txBody>
      </p:sp>
      <p:sp>
        <p:nvSpPr>
          <p:cNvPr id="22" name="TextBox 21"/>
          <p:cNvSpPr txBox="1"/>
          <p:nvPr/>
        </p:nvSpPr>
        <p:spPr>
          <a:xfrm>
            <a:off x="3695631" y="2963211"/>
            <a:ext cx="404812" cy="338554"/>
          </a:xfrm>
          <a:prstGeom prst="rect">
            <a:avLst/>
          </a:prstGeom>
          <a:noFill/>
        </p:spPr>
        <p:txBody>
          <a:bodyPr wrap="square" rtlCol="0">
            <a:spAutoFit/>
          </a:bodyPr>
          <a:lstStyle/>
          <a:p>
            <a:r>
              <a:rPr lang="en-GB" sz="1600" b="1" dirty="0" smtClean="0">
                <a:solidFill>
                  <a:schemeClr val="bg1"/>
                </a:solidFill>
              </a:rPr>
              <a:t>A’</a:t>
            </a:r>
            <a:endParaRPr lang="en-GB" sz="1600" b="1" dirty="0">
              <a:solidFill>
                <a:schemeClr val="bg1"/>
              </a:solidFill>
            </a:endParaRPr>
          </a:p>
        </p:txBody>
      </p:sp>
      <p:sp>
        <p:nvSpPr>
          <p:cNvPr id="23" name="TextBox 22"/>
          <p:cNvSpPr txBox="1"/>
          <p:nvPr/>
        </p:nvSpPr>
        <p:spPr>
          <a:xfrm>
            <a:off x="2261019" y="2824888"/>
            <a:ext cx="247652" cy="338554"/>
          </a:xfrm>
          <a:prstGeom prst="rect">
            <a:avLst/>
          </a:prstGeom>
          <a:noFill/>
        </p:spPr>
        <p:txBody>
          <a:bodyPr wrap="square" rtlCol="0">
            <a:spAutoFit/>
          </a:bodyPr>
          <a:lstStyle/>
          <a:p>
            <a:r>
              <a:rPr lang="en-GB" sz="1600" b="1" dirty="0">
                <a:solidFill>
                  <a:schemeClr val="bg1"/>
                </a:solidFill>
              </a:rPr>
              <a:t>B</a:t>
            </a:r>
          </a:p>
        </p:txBody>
      </p:sp>
      <p:sp>
        <p:nvSpPr>
          <p:cNvPr id="24" name="TextBox 23"/>
          <p:cNvSpPr txBox="1"/>
          <p:nvPr/>
        </p:nvSpPr>
        <p:spPr>
          <a:xfrm>
            <a:off x="3660158" y="2774883"/>
            <a:ext cx="359393" cy="338554"/>
          </a:xfrm>
          <a:prstGeom prst="rect">
            <a:avLst/>
          </a:prstGeom>
          <a:noFill/>
        </p:spPr>
        <p:txBody>
          <a:bodyPr wrap="square" rtlCol="0">
            <a:spAutoFit/>
          </a:bodyPr>
          <a:lstStyle/>
          <a:p>
            <a:r>
              <a:rPr lang="en-GB" sz="1600" b="1" dirty="0" smtClean="0">
                <a:solidFill>
                  <a:schemeClr val="bg1"/>
                </a:solidFill>
              </a:rPr>
              <a:t>B’</a:t>
            </a:r>
            <a:endParaRPr lang="en-GB" sz="1600" b="1" dirty="0">
              <a:solidFill>
                <a:schemeClr val="bg1"/>
              </a:solidFill>
            </a:endParaRPr>
          </a:p>
        </p:txBody>
      </p:sp>
      <p:sp>
        <p:nvSpPr>
          <p:cNvPr id="14" name="Rectangle 13"/>
          <p:cNvSpPr/>
          <p:nvPr/>
        </p:nvSpPr>
        <p:spPr>
          <a:xfrm>
            <a:off x="7263049" y="396187"/>
            <a:ext cx="4319351" cy="1943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7185663" y="303352"/>
            <a:ext cx="247652" cy="338554"/>
          </a:xfrm>
          <a:prstGeom prst="rect">
            <a:avLst/>
          </a:prstGeom>
          <a:noFill/>
        </p:spPr>
        <p:txBody>
          <a:bodyPr wrap="square" rtlCol="0">
            <a:spAutoFit/>
          </a:bodyPr>
          <a:lstStyle/>
          <a:p>
            <a:r>
              <a:rPr lang="en-GB" sz="1600" b="1" dirty="0" smtClean="0"/>
              <a:t>A</a:t>
            </a:r>
            <a:endParaRPr lang="en-GB" sz="1600" b="1" dirty="0"/>
          </a:p>
        </p:txBody>
      </p:sp>
      <p:sp>
        <p:nvSpPr>
          <p:cNvPr id="28" name="TextBox 27"/>
          <p:cNvSpPr txBox="1"/>
          <p:nvPr/>
        </p:nvSpPr>
        <p:spPr>
          <a:xfrm>
            <a:off x="11340425" y="303352"/>
            <a:ext cx="427712" cy="338554"/>
          </a:xfrm>
          <a:prstGeom prst="rect">
            <a:avLst/>
          </a:prstGeom>
          <a:noFill/>
        </p:spPr>
        <p:txBody>
          <a:bodyPr wrap="square" rtlCol="0">
            <a:spAutoFit/>
          </a:bodyPr>
          <a:lstStyle/>
          <a:p>
            <a:r>
              <a:rPr lang="en-GB" sz="1600" b="1" dirty="0" smtClean="0"/>
              <a:t>A’</a:t>
            </a:r>
            <a:endParaRPr lang="en-GB" sz="1600" b="1" dirty="0"/>
          </a:p>
        </p:txBody>
      </p:sp>
      <p:sp>
        <p:nvSpPr>
          <p:cNvPr id="15" name="Rectangle 14"/>
          <p:cNvSpPr/>
          <p:nvPr/>
        </p:nvSpPr>
        <p:spPr>
          <a:xfrm>
            <a:off x="6949439" y="3249169"/>
            <a:ext cx="5061586" cy="83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6789439" y="3101181"/>
            <a:ext cx="173336" cy="2005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p:cNvSpPr txBox="1"/>
          <p:nvPr/>
        </p:nvSpPr>
        <p:spPr>
          <a:xfrm>
            <a:off x="6981889" y="3079892"/>
            <a:ext cx="247652" cy="338554"/>
          </a:xfrm>
          <a:prstGeom prst="rect">
            <a:avLst/>
          </a:prstGeom>
          <a:noFill/>
        </p:spPr>
        <p:txBody>
          <a:bodyPr wrap="square" rtlCol="0">
            <a:spAutoFit/>
          </a:bodyPr>
          <a:lstStyle/>
          <a:p>
            <a:r>
              <a:rPr lang="en-GB" sz="1600" b="1" dirty="0" smtClean="0"/>
              <a:t>B</a:t>
            </a:r>
            <a:endParaRPr lang="en-GB" sz="1600" b="1" dirty="0"/>
          </a:p>
        </p:txBody>
      </p:sp>
      <p:sp>
        <p:nvSpPr>
          <p:cNvPr id="34" name="TextBox 33"/>
          <p:cNvSpPr txBox="1"/>
          <p:nvPr/>
        </p:nvSpPr>
        <p:spPr>
          <a:xfrm>
            <a:off x="11796787" y="3079881"/>
            <a:ext cx="411879" cy="338554"/>
          </a:xfrm>
          <a:prstGeom prst="rect">
            <a:avLst/>
          </a:prstGeom>
          <a:noFill/>
        </p:spPr>
        <p:txBody>
          <a:bodyPr wrap="square" rtlCol="0">
            <a:spAutoFit/>
          </a:bodyPr>
          <a:lstStyle/>
          <a:p>
            <a:r>
              <a:rPr lang="en-GB" sz="1600" b="1" dirty="0" smtClean="0"/>
              <a:t>B’</a:t>
            </a:r>
            <a:endParaRPr lang="en-GB" sz="1600" b="1" dirty="0"/>
          </a:p>
        </p:txBody>
      </p:sp>
      <p:sp>
        <p:nvSpPr>
          <p:cNvPr id="17" name="TextBox 16"/>
          <p:cNvSpPr txBox="1"/>
          <p:nvPr/>
        </p:nvSpPr>
        <p:spPr>
          <a:xfrm>
            <a:off x="6536697" y="409058"/>
            <a:ext cx="423514" cy="338554"/>
          </a:xfrm>
          <a:prstGeom prst="rect">
            <a:avLst/>
          </a:prstGeom>
          <a:noFill/>
        </p:spPr>
        <p:txBody>
          <a:bodyPr wrap="none" rtlCol="0">
            <a:spAutoFit/>
          </a:bodyPr>
          <a:lstStyle/>
          <a:p>
            <a:r>
              <a:rPr lang="en-GB" sz="1600" b="1" dirty="0" smtClean="0"/>
              <a:t>(b)</a:t>
            </a:r>
            <a:endParaRPr lang="en-GB" sz="1600" b="1" dirty="0"/>
          </a:p>
        </p:txBody>
      </p:sp>
      <p:sp>
        <p:nvSpPr>
          <p:cNvPr id="35" name="TextBox 34"/>
          <p:cNvSpPr txBox="1"/>
          <p:nvPr/>
        </p:nvSpPr>
        <p:spPr>
          <a:xfrm>
            <a:off x="6418061" y="2994165"/>
            <a:ext cx="399468" cy="338554"/>
          </a:xfrm>
          <a:prstGeom prst="rect">
            <a:avLst/>
          </a:prstGeom>
          <a:noFill/>
        </p:spPr>
        <p:txBody>
          <a:bodyPr wrap="none" rtlCol="0">
            <a:spAutoFit/>
          </a:bodyPr>
          <a:lstStyle/>
          <a:p>
            <a:r>
              <a:rPr lang="en-GB" sz="1600" b="1" dirty="0" smtClean="0"/>
              <a:t>(c)</a:t>
            </a:r>
            <a:endParaRPr lang="en-GB" sz="1600" b="1" dirty="0"/>
          </a:p>
        </p:txBody>
      </p:sp>
      <p:sp>
        <p:nvSpPr>
          <p:cNvPr id="41" name="TextBox 40"/>
          <p:cNvSpPr txBox="1"/>
          <p:nvPr/>
        </p:nvSpPr>
        <p:spPr>
          <a:xfrm>
            <a:off x="7109755" y="4803970"/>
            <a:ext cx="423514" cy="338554"/>
          </a:xfrm>
          <a:prstGeom prst="rect">
            <a:avLst/>
          </a:prstGeom>
          <a:noFill/>
        </p:spPr>
        <p:txBody>
          <a:bodyPr wrap="none" rtlCol="0">
            <a:spAutoFit/>
          </a:bodyPr>
          <a:lstStyle/>
          <a:p>
            <a:r>
              <a:rPr lang="en-GB" sz="1600" b="1" dirty="0" smtClean="0"/>
              <a:t>(d)</a:t>
            </a:r>
            <a:endParaRPr lang="en-GB" sz="1600" b="1" dirty="0"/>
          </a:p>
        </p:txBody>
      </p:sp>
    </p:spTree>
    <p:extLst>
      <p:ext uri="{BB962C8B-B14F-4D97-AF65-F5344CB8AC3E}">
        <p14:creationId xmlns:p14="http://schemas.microsoft.com/office/powerpoint/2010/main" val="38983772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3237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Beacon </a:t>
            </a:r>
            <a:r>
              <a:rPr lang="en-GB" altLang="en-US" sz="2200" b="1" dirty="0" err="1">
                <a:solidFill>
                  <a:srgbClr val="FF0000"/>
                </a:solidFill>
              </a:rPr>
              <a:t>S</a:t>
            </a:r>
            <a:r>
              <a:rPr lang="en-GB" altLang="en-US" sz="2200" b="1" dirty="0" err="1" smtClean="0">
                <a:solidFill>
                  <a:srgbClr val="FF0000"/>
                </a:solidFill>
              </a:rPr>
              <a:t>uperbasin</a:t>
            </a:r>
            <a:r>
              <a:rPr lang="en-GB" altLang="en-US" sz="2200" b="1" dirty="0" smtClean="0">
                <a:solidFill>
                  <a:srgbClr val="FF0000"/>
                </a:solidFill>
              </a:rPr>
              <a:t> and  Jurassic </a:t>
            </a:r>
            <a:r>
              <a:rPr lang="en-GB" altLang="en-US" sz="2200" b="1" dirty="0" err="1" smtClean="0">
                <a:solidFill>
                  <a:srgbClr val="FF0000"/>
                </a:solidFill>
              </a:rPr>
              <a:t>Ferrar</a:t>
            </a:r>
            <a:r>
              <a:rPr lang="en-GB" altLang="en-US" sz="2200" b="1" dirty="0" smtClean="0">
                <a:solidFill>
                  <a:srgbClr val="FF0000"/>
                </a:solidFill>
              </a:rPr>
              <a:t> Large Igneous Province in the Wilkes Subglacial Basin</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pic>
        <p:nvPicPr>
          <p:cNvPr id="2" name="Picture 1"/>
          <p:cNvPicPr>
            <a:picLocks noChangeAspect="1"/>
          </p:cNvPicPr>
          <p:nvPr/>
        </p:nvPicPr>
        <p:blipFill>
          <a:blip r:embed="rId2"/>
          <a:stretch>
            <a:fillRect/>
          </a:stretch>
        </p:blipFill>
        <p:spPr>
          <a:xfrm>
            <a:off x="219076" y="667895"/>
            <a:ext cx="4152900" cy="5900605"/>
          </a:xfrm>
          <a:prstGeom prst="rect">
            <a:avLst/>
          </a:prstGeom>
        </p:spPr>
      </p:pic>
      <p:sp>
        <p:nvSpPr>
          <p:cNvPr id="7" name="Freeform 6"/>
          <p:cNvSpPr/>
          <p:nvPr/>
        </p:nvSpPr>
        <p:spPr>
          <a:xfrm>
            <a:off x="3339826" y="4488656"/>
            <a:ext cx="289199" cy="927925"/>
          </a:xfrm>
          <a:custGeom>
            <a:avLst/>
            <a:gdLst>
              <a:gd name="connsiteX0" fmla="*/ 88196 w 262027"/>
              <a:gd name="connsiteY0" fmla="*/ 788194 h 866775"/>
              <a:gd name="connsiteX1" fmla="*/ 81052 w 262027"/>
              <a:gd name="connsiteY1" fmla="*/ 766763 h 866775"/>
              <a:gd name="connsiteX2" fmla="*/ 76290 w 262027"/>
              <a:gd name="connsiteY2" fmla="*/ 747713 h 866775"/>
              <a:gd name="connsiteX3" fmla="*/ 71527 w 262027"/>
              <a:gd name="connsiteY3" fmla="*/ 731044 h 866775"/>
              <a:gd name="connsiteX4" fmla="*/ 69146 w 262027"/>
              <a:gd name="connsiteY4" fmla="*/ 723900 h 866775"/>
              <a:gd name="connsiteX5" fmla="*/ 64383 w 262027"/>
              <a:gd name="connsiteY5" fmla="*/ 704850 h 866775"/>
              <a:gd name="connsiteX6" fmla="*/ 54858 w 262027"/>
              <a:gd name="connsiteY6" fmla="*/ 676275 h 866775"/>
              <a:gd name="connsiteX7" fmla="*/ 50096 w 262027"/>
              <a:gd name="connsiteY7" fmla="*/ 661988 h 866775"/>
              <a:gd name="connsiteX8" fmla="*/ 47715 w 262027"/>
              <a:gd name="connsiteY8" fmla="*/ 654844 h 866775"/>
              <a:gd name="connsiteX9" fmla="*/ 42952 w 262027"/>
              <a:gd name="connsiteY9" fmla="*/ 647700 h 866775"/>
              <a:gd name="connsiteX10" fmla="*/ 31046 w 262027"/>
              <a:gd name="connsiteY10" fmla="*/ 611982 h 866775"/>
              <a:gd name="connsiteX11" fmla="*/ 26283 w 262027"/>
              <a:gd name="connsiteY11" fmla="*/ 597694 h 866775"/>
              <a:gd name="connsiteX12" fmla="*/ 23902 w 262027"/>
              <a:gd name="connsiteY12" fmla="*/ 590550 h 866775"/>
              <a:gd name="connsiteX13" fmla="*/ 21521 w 262027"/>
              <a:gd name="connsiteY13" fmla="*/ 581025 h 866775"/>
              <a:gd name="connsiteX14" fmla="*/ 19140 w 262027"/>
              <a:gd name="connsiteY14" fmla="*/ 573882 h 866775"/>
              <a:gd name="connsiteX15" fmla="*/ 14377 w 262027"/>
              <a:gd name="connsiteY15" fmla="*/ 550069 h 866775"/>
              <a:gd name="connsiteX16" fmla="*/ 11996 w 262027"/>
              <a:gd name="connsiteY16" fmla="*/ 542925 h 866775"/>
              <a:gd name="connsiteX17" fmla="*/ 9615 w 262027"/>
              <a:gd name="connsiteY17" fmla="*/ 507207 h 866775"/>
              <a:gd name="connsiteX18" fmla="*/ 7233 w 262027"/>
              <a:gd name="connsiteY18" fmla="*/ 490538 h 866775"/>
              <a:gd name="connsiteX19" fmla="*/ 4852 w 262027"/>
              <a:gd name="connsiteY19" fmla="*/ 461963 h 866775"/>
              <a:gd name="connsiteX20" fmla="*/ 2471 w 262027"/>
              <a:gd name="connsiteY20" fmla="*/ 438150 h 866775"/>
              <a:gd name="connsiteX21" fmla="*/ 90 w 262027"/>
              <a:gd name="connsiteY21" fmla="*/ 376238 h 866775"/>
              <a:gd name="connsiteX22" fmla="*/ 4852 w 262027"/>
              <a:gd name="connsiteY22" fmla="*/ 245269 h 866775"/>
              <a:gd name="connsiteX23" fmla="*/ 7233 w 262027"/>
              <a:gd name="connsiteY23" fmla="*/ 173832 h 866775"/>
              <a:gd name="connsiteX24" fmla="*/ 11996 w 262027"/>
              <a:gd name="connsiteY24" fmla="*/ 142875 h 866775"/>
              <a:gd name="connsiteX25" fmla="*/ 16758 w 262027"/>
              <a:gd name="connsiteY25" fmla="*/ 109538 h 866775"/>
              <a:gd name="connsiteX26" fmla="*/ 19140 w 262027"/>
              <a:gd name="connsiteY26" fmla="*/ 102394 h 866775"/>
              <a:gd name="connsiteX27" fmla="*/ 26283 w 262027"/>
              <a:gd name="connsiteY27" fmla="*/ 71438 h 866775"/>
              <a:gd name="connsiteX28" fmla="*/ 28665 w 262027"/>
              <a:gd name="connsiteY28" fmla="*/ 64294 h 866775"/>
              <a:gd name="connsiteX29" fmla="*/ 33427 w 262027"/>
              <a:gd name="connsiteY29" fmla="*/ 45244 h 866775"/>
              <a:gd name="connsiteX30" fmla="*/ 38190 w 262027"/>
              <a:gd name="connsiteY30" fmla="*/ 30957 h 866775"/>
              <a:gd name="connsiteX31" fmla="*/ 40571 w 262027"/>
              <a:gd name="connsiteY31" fmla="*/ 23813 h 866775"/>
              <a:gd name="connsiteX32" fmla="*/ 45333 w 262027"/>
              <a:gd name="connsiteY32" fmla="*/ 16669 h 866775"/>
              <a:gd name="connsiteX33" fmla="*/ 47715 w 262027"/>
              <a:gd name="connsiteY33" fmla="*/ 9525 h 866775"/>
              <a:gd name="connsiteX34" fmla="*/ 54858 w 262027"/>
              <a:gd name="connsiteY34" fmla="*/ 4763 h 866775"/>
              <a:gd name="connsiteX35" fmla="*/ 69146 w 262027"/>
              <a:gd name="connsiteY35" fmla="*/ 0 h 866775"/>
              <a:gd name="connsiteX36" fmla="*/ 78671 w 262027"/>
              <a:gd name="connsiteY36" fmla="*/ 2382 h 866775"/>
              <a:gd name="connsiteX37" fmla="*/ 85815 w 262027"/>
              <a:gd name="connsiteY37" fmla="*/ 7144 h 866775"/>
              <a:gd name="connsiteX38" fmla="*/ 92958 w 262027"/>
              <a:gd name="connsiteY38" fmla="*/ 9525 h 866775"/>
              <a:gd name="connsiteX39" fmla="*/ 104865 w 262027"/>
              <a:gd name="connsiteY39" fmla="*/ 19050 h 866775"/>
              <a:gd name="connsiteX40" fmla="*/ 109627 w 262027"/>
              <a:gd name="connsiteY40" fmla="*/ 26194 h 866775"/>
              <a:gd name="connsiteX41" fmla="*/ 116771 w 262027"/>
              <a:gd name="connsiteY41" fmla="*/ 33338 h 866775"/>
              <a:gd name="connsiteX42" fmla="*/ 119152 w 262027"/>
              <a:gd name="connsiteY42" fmla="*/ 40482 h 866775"/>
              <a:gd name="connsiteX43" fmla="*/ 123915 w 262027"/>
              <a:gd name="connsiteY43" fmla="*/ 47625 h 866775"/>
              <a:gd name="connsiteX44" fmla="*/ 126296 w 262027"/>
              <a:gd name="connsiteY44" fmla="*/ 57150 h 866775"/>
              <a:gd name="connsiteX45" fmla="*/ 128677 w 262027"/>
              <a:gd name="connsiteY45" fmla="*/ 64294 h 866775"/>
              <a:gd name="connsiteX46" fmla="*/ 131058 w 262027"/>
              <a:gd name="connsiteY46" fmla="*/ 78582 h 866775"/>
              <a:gd name="connsiteX47" fmla="*/ 133440 w 262027"/>
              <a:gd name="connsiteY47" fmla="*/ 90488 h 866775"/>
              <a:gd name="connsiteX48" fmla="*/ 135821 w 262027"/>
              <a:gd name="connsiteY48" fmla="*/ 100013 h 866775"/>
              <a:gd name="connsiteX49" fmla="*/ 140583 w 262027"/>
              <a:gd name="connsiteY49" fmla="*/ 114300 h 866775"/>
              <a:gd name="connsiteX50" fmla="*/ 142965 w 262027"/>
              <a:gd name="connsiteY50" fmla="*/ 130969 h 866775"/>
              <a:gd name="connsiteX51" fmla="*/ 145346 w 262027"/>
              <a:gd name="connsiteY51" fmla="*/ 140494 h 866775"/>
              <a:gd name="connsiteX52" fmla="*/ 147727 w 262027"/>
              <a:gd name="connsiteY52" fmla="*/ 164307 h 866775"/>
              <a:gd name="connsiteX53" fmla="*/ 150108 w 262027"/>
              <a:gd name="connsiteY53" fmla="*/ 178594 h 866775"/>
              <a:gd name="connsiteX54" fmla="*/ 152490 w 262027"/>
              <a:gd name="connsiteY54" fmla="*/ 195263 h 866775"/>
              <a:gd name="connsiteX55" fmla="*/ 159633 w 262027"/>
              <a:gd name="connsiteY55" fmla="*/ 235744 h 866775"/>
              <a:gd name="connsiteX56" fmla="*/ 164396 w 262027"/>
              <a:gd name="connsiteY56" fmla="*/ 276225 h 866775"/>
              <a:gd name="connsiteX57" fmla="*/ 166777 w 262027"/>
              <a:gd name="connsiteY57" fmla="*/ 290513 h 866775"/>
              <a:gd name="connsiteX58" fmla="*/ 171540 w 262027"/>
              <a:gd name="connsiteY58" fmla="*/ 304800 h 866775"/>
              <a:gd name="connsiteX59" fmla="*/ 178683 w 262027"/>
              <a:gd name="connsiteY59" fmla="*/ 321469 h 866775"/>
              <a:gd name="connsiteX60" fmla="*/ 181065 w 262027"/>
              <a:gd name="connsiteY60" fmla="*/ 335757 h 866775"/>
              <a:gd name="connsiteX61" fmla="*/ 188208 w 262027"/>
              <a:gd name="connsiteY61" fmla="*/ 352425 h 866775"/>
              <a:gd name="connsiteX62" fmla="*/ 190590 w 262027"/>
              <a:gd name="connsiteY62" fmla="*/ 359569 h 866775"/>
              <a:gd name="connsiteX63" fmla="*/ 195352 w 262027"/>
              <a:gd name="connsiteY63" fmla="*/ 392907 h 866775"/>
              <a:gd name="connsiteX64" fmla="*/ 200115 w 262027"/>
              <a:gd name="connsiteY64" fmla="*/ 433388 h 866775"/>
              <a:gd name="connsiteX65" fmla="*/ 202496 w 262027"/>
              <a:gd name="connsiteY65" fmla="*/ 461963 h 866775"/>
              <a:gd name="connsiteX66" fmla="*/ 204877 w 262027"/>
              <a:gd name="connsiteY66" fmla="*/ 473869 h 866775"/>
              <a:gd name="connsiteX67" fmla="*/ 209640 w 262027"/>
              <a:gd name="connsiteY67" fmla="*/ 511969 h 866775"/>
              <a:gd name="connsiteX68" fmla="*/ 214402 w 262027"/>
              <a:gd name="connsiteY68" fmla="*/ 654844 h 866775"/>
              <a:gd name="connsiteX69" fmla="*/ 216783 w 262027"/>
              <a:gd name="connsiteY69" fmla="*/ 673894 h 866775"/>
              <a:gd name="connsiteX70" fmla="*/ 219165 w 262027"/>
              <a:gd name="connsiteY70" fmla="*/ 707232 h 866775"/>
              <a:gd name="connsiteX71" fmla="*/ 223927 w 262027"/>
              <a:gd name="connsiteY71" fmla="*/ 740569 h 866775"/>
              <a:gd name="connsiteX72" fmla="*/ 226308 w 262027"/>
              <a:gd name="connsiteY72" fmla="*/ 750094 h 866775"/>
              <a:gd name="connsiteX73" fmla="*/ 233452 w 262027"/>
              <a:gd name="connsiteY73" fmla="*/ 778669 h 866775"/>
              <a:gd name="connsiteX74" fmla="*/ 238215 w 262027"/>
              <a:gd name="connsiteY74" fmla="*/ 785813 h 866775"/>
              <a:gd name="connsiteX75" fmla="*/ 242977 w 262027"/>
              <a:gd name="connsiteY75" fmla="*/ 802482 h 866775"/>
              <a:gd name="connsiteX76" fmla="*/ 247740 w 262027"/>
              <a:gd name="connsiteY76" fmla="*/ 816769 h 866775"/>
              <a:gd name="connsiteX77" fmla="*/ 250121 w 262027"/>
              <a:gd name="connsiteY77" fmla="*/ 823913 h 866775"/>
              <a:gd name="connsiteX78" fmla="*/ 252502 w 262027"/>
              <a:gd name="connsiteY78" fmla="*/ 833438 h 866775"/>
              <a:gd name="connsiteX79" fmla="*/ 257265 w 262027"/>
              <a:gd name="connsiteY79" fmla="*/ 847725 h 866775"/>
              <a:gd name="connsiteX80" fmla="*/ 259646 w 262027"/>
              <a:gd name="connsiteY80" fmla="*/ 854869 h 866775"/>
              <a:gd name="connsiteX81" fmla="*/ 262027 w 262027"/>
              <a:gd name="connsiteY81" fmla="*/ 864394 h 866775"/>
              <a:gd name="connsiteX82" fmla="*/ 254883 w 262027"/>
              <a:gd name="connsiteY82" fmla="*/ 866775 h 866775"/>
              <a:gd name="connsiteX83" fmla="*/ 235833 w 262027"/>
              <a:gd name="connsiteY83" fmla="*/ 862013 h 866775"/>
              <a:gd name="connsiteX84" fmla="*/ 221546 w 262027"/>
              <a:gd name="connsiteY84" fmla="*/ 850107 h 866775"/>
              <a:gd name="connsiteX85" fmla="*/ 207258 w 262027"/>
              <a:gd name="connsiteY85" fmla="*/ 845344 h 866775"/>
              <a:gd name="connsiteX86" fmla="*/ 185827 w 262027"/>
              <a:gd name="connsiteY86" fmla="*/ 835819 h 866775"/>
              <a:gd name="connsiteX87" fmla="*/ 178683 w 262027"/>
              <a:gd name="connsiteY87" fmla="*/ 833438 h 866775"/>
              <a:gd name="connsiteX88" fmla="*/ 162015 w 262027"/>
              <a:gd name="connsiteY88" fmla="*/ 826294 h 866775"/>
              <a:gd name="connsiteX89" fmla="*/ 154871 w 262027"/>
              <a:gd name="connsiteY89" fmla="*/ 821532 h 866775"/>
              <a:gd name="connsiteX90" fmla="*/ 140583 w 262027"/>
              <a:gd name="connsiteY90" fmla="*/ 816769 h 866775"/>
              <a:gd name="connsiteX91" fmla="*/ 119152 w 262027"/>
              <a:gd name="connsiteY91" fmla="*/ 807244 h 866775"/>
              <a:gd name="connsiteX92" fmla="*/ 112008 w 262027"/>
              <a:gd name="connsiteY92" fmla="*/ 804863 h 866775"/>
              <a:gd name="connsiteX93" fmla="*/ 104865 w 262027"/>
              <a:gd name="connsiteY93" fmla="*/ 802482 h 866775"/>
              <a:gd name="connsiteX94" fmla="*/ 97721 w 262027"/>
              <a:gd name="connsiteY94" fmla="*/ 797719 h 866775"/>
              <a:gd name="connsiteX95" fmla="*/ 88196 w 262027"/>
              <a:gd name="connsiteY95" fmla="*/ 795338 h 866775"/>
              <a:gd name="connsiteX96" fmla="*/ 88196 w 262027"/>
              <a:gd name="connsiteY96" fmla="*/ 788194 h 866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62027" h="866775">
                <a:moveTo>
                  <a:pt x="88196" y="788194"/>
                </a:moveTo>
                <a:cubicBezTo>
                  <a:pt x="87005" y="783432"/>
                  <a:pt x="90912" y="796342"/>
                  <a:pt x="81052" y="766763"/>
                </a:cubicBezTo>
                <a:cubicBezTo>
                  <a:pt x="78982" y="760553"/>
                  <a:pt x="78360" y="753922"/>
                  <a:pt x="76290" y="747713"/>
                </a:cubicBezTo>
                <a:cubicBezTo>
                  <a:pt x="70585" y="730604"/>
                  <a:pt x="77499" y="751949"/>
                  <a:pt x="71527" y="731044"/>
                </a:cubicBezTo>
                <a:cubicBezTo>
                  <a:pt x="70837" y="728630"/>
                  <a:pt x="69806" y="726322"/>
                  <a:pt x="69146" y="723900"/>
                </a:cubicBezTo>
                <a:cubicBezTo>
                  <a:pt x="67424" y="717585"/>
                  <a:pt x="66453" y="711060"/>
                  <a:pt x="64383" y="704850"/>
                </a:cubicBezTo>
                <a:lnTo>
                  <a:pt x="54858" y="676275"/>
                </a:lnTo>
                <a:lnTo>
                  <a:pt x="50096" y="661988"/>
                </a:lnTo>
                <a:cubicBezTo>
                  <a:pt x="49302" y="659607"/>
                  <a:pt x="49107" y="656932"/>
                  <a:pt x="47715" y="654844"/>
                </a:cubicBezTo>
                <a:lnTo>
                  <a:pt x="42952" y="647700"/>
                </a:lnTo>
                <a:lnTo>
                  <a:pt x="31046" y="611982"/>
                </a:lnTo>
                <a:lnTo>
                  <a:pt x="26283" y="597694"/>
                </a:lnTo>
                <a:cubicBezTo>
                  <a:pt x="25489" y="595313"/>
                  <a:pt x="24511" y="592985"/>
                  <a:pt x="23902" y="590550"/>
                </a:cubicBezTo>
                <a:cubicBezTo>
                  <a:pt x="23108" y="587375"/>
                  <a:pt x="22420" y="584172"/>
                  <a:pt x="21521" y="581025"/>
                </a:cubicBezTo>
                <a:cubicBezTo>
                  <a:pt x="20832" y="578612"/>
                  <a:pt x="19830" y="576295"/>
                  <a:pt x="19140" y="573882"/>
                </a:cubicBezTo>
                <a:cubicBezTo>
                  <a:pt x="14394" y="557273"/>
                  <a:pt x="19056" y="571126"/>
                  <a:pt x="14377" y="550069"/>
                </a:cubicBezTo>
                <a:cubicBezTo>
                  <a:pt x="13833" y="547619"/>
                  <a:pt x="12790" y="545306"/>
                  <a:pt x="11996" y="542925"/>
                </a:cubicBezTo>
                <a:cubicBezTo>
                  <a:pt x="11202" y="531019"/>
                  <a:pt x="10695" y="519090"/>
                  <a:pt x="9615" y="507207"/>
                </a:cubicBezTo>
                <a:cubicBezTo>
                  <a:pt x="9107" y="501617"/>
                  <a:pt x="7821" y="496120"/>
                  <a:pt x="7233" y="490538"/>
                </a:cubicBezTo>
                <a:cubicBezTo>
                  <a:pt x="6232" y="481033"/>
                  <a:pt x="5717" y="471482"/>
                  <a:pt x="4852" y="461963"/>
                </a:cubicBezTo>
                <a:cubicBezTo>
                  <a:pt x="4130" y="454019"/>
                  <a:pt x="3265" y="446088"/>
                  <a:pt x="2471" y="438150"/>
                </a:cubicBezTo>
                <a:cubicBezTo>
                  <a:pt x="1677" y="417513"/>
                  <a:pt x="90" y="396891"/>
                  <a:pt x="90" y="376238"/>
                </a:cubicBezTo>
                <a:cubicBezTo>
                  <a:pt x="90" y="282351"/>
                  <a:pt x="-1062" y="298504"/>
                  <a:pt x="4852" y="245269"/>
                </a:cubicBezTo>
                <a:cubicBezTo>
                  <a:pt x="5646" y="221457"/>
                  <a:pt x="5947" y="197623"/>
                  <a:pt x="7233" y="173832"/>
                </a:cubicBezTo>
                <a:cubicBezTo>
                  <a:pt x="7535" y="168246"/>
                  <a:pt x="11069" y="149054"/>
                  <a:pt x="11996" y="142875"/>
                </a:cubicBezTo>
                <a:cubicBezTo>
                  <a:pt x="13661" y="131774"/>
                  <a:pt x="13207" y="120187"/>
                  <a:pt x="16758" y="109538"/>
                </a:cubicBezTo>
                <a:cubicBezTo>
                  <a:pt x="17552" y="107157"/>
                  <a:pt x="18531" y="104829"/>
                  <a:pt x="19140" y="102394"/>
                </a:cubicBezTo>
                <a:cubicBezTo>
                  <a:pt x="22916" y="87291"/>
                  <a:pt x="20359" y="89205"/>
                  <a:pt x="26283" y="71438"/>
                </a:cubicBezTo>
                <a:cubicBezTo>
                  <a:pt x="27077" y="69057"/>
                  <a:pt x="28005" y="66716"/>
                  <a:pt x="28665" y="64294"/>
                </a:cubicBezTo>
                <a:cubicBezTo>
                  <a:pt x="30387" y="57979"/>
                  <a:pt x="31357" y="51453"/>
                  <a:pt x="33427" y="45244"/>
                </a:cubicBezTo>
                <a:lnTo>
                  <a:pt x="38190" y="30957"/>
                </a:lnTo>
                <a:cubicBezTo>
                  <a:pt x="38984" y="28576"/>
                  <a:pt x="39179" y="25902"/>
                  <a:pt x="40571" y="23813"/>
                </a:cubicBezTo>
                <a:cubicBezTo>
                  <a:pt x="42158" y="21432"/>
                  <a:pt x="44053" y="19229"/>
                  <a:pt x="45333" y="16669"/>
                </a:cubicBezTo>
                <a:cubicBezTo>
                  <a:pt x="46456" y="14424"/>
                  <a:pt x="46147" y="11485"/>
                  <a:pt x="47715" y="9525"/>
                </a:cubicBezTo>
                <a:cubicBezTo>
                  <a:pt x="49503" y="7290"/>
                  <a:pt x="52243" y="5925"/>
                  <a:pt x="54858" y="4763"/>
                </a:cubicBezTo>
                <a:cubicBezTo>
                  <a:pt x="59446" y="2724"/>
                  <a:pt x="69146" y="0"/>
                  <a:pt x="69146" y="0"/>
                </a:cubicBezTo>
                <a:cubicBezTo>
                  <a:pt x="72321" y="794"/>
                  <a:pt x="75663" y="1093"/>
                  <a:pt x="78671" y="2382"/>
                </a:cubicBezTo>
                <a:cubicBezTo>
                  <a:pt x="81301" y="3509"/>
                  <a:pt x="83255" y="5864"/>
                  <a:pt x="85815" y="7144"/>
                </a:cubicBezTo>
                <a:cubicBezTo>
                  <a:pt x="88060" y="8266"/>
                  <a:pt x="90577" y="8731"/>
                  <a:pt x="92958" y="9525"/>
                </a:cubicBezTo>
                <a:cubicBezTo>
                  <a:pt x="106610" y="30002"/>
                  <a:pt x="88431" y="5902"/>
                  <a:pt x="104865" y="19050"/>
                </a:cubicBezTo>
                <a:cubicBezTo>
                  <a:pt x="107100" y="20838"/>
                  <a:pt x="107795" y="23995"/>
                  <a:pt x="109627" y="26194"/>
                </a:cubicBezTo>
                <a:cubicBezTo>
                  <a:pt x="111783" y="28781"/>
                  <a:pt x="114390" y="30957"/>
                  <a:pt x="116771" y="33338"/>
                </a:cubicBezTo>
                <a:cubicBezTo>
                  <a:pt x="117565" y="35719"/>
                  <a:pt x="118029" y="38237"/>
                  <a:pt x="119152" y="40482"/>
                </a:cubicBezTo>
                <a:cubicBezTo>
                  <a:pt x="120432" y="43042"/>
                  <a:pt x="122788" y="44995"/>
                  <a:pt x="123915" y="47625"/>
                </a:cubicBezTo>
                <a:cubicBezTo>
                  <a:pt x="125204" y="50633"/>
                  <a:pt x="125397" y="54003"/>
                  <a:pt x="126296" y="57150"/>
                </a:cubicBezTo>
                <a:cubicBezTo>
                  <a:pt x="126986" y="59564"/>
                  <a:pt x="128133" y="61844"/>
                  <a:pt x="128677" y="64294"/>
                </a:cubicBezTo>
                <a:cubicBezTo>
                  <a:pt x="129724" y="69007"/>
                  <a:pt x="130194" y="73832"/>
                  <a:pt x="131058" y="78582"/>
                </a:cubicBezTo>
                <a:cubicBezTo>
                  <a:pt x="131782" y="82564"/>
                  <a:pt x="132562" y="86537"/>
                  <a:pt x="133440" y="90488"/>
                </a:cubicBezTo>
                <a:cubicBezTo>
                  <a:pt x="134150" y="93683"/>
                  <a:pt x="134881" y="96878"/>
                  <a:pt x="135821" y="100013"/>
                </a:cubicBezTo>
                <a:cubicBezTo>
                  <a:pt x="137263" y="104821"/>
                  <a:pt x="140583" y="114300"/>
                  <a:pt x="140583" y="114300"/>
                </a:cubicBezTo>
                <a:cubicBezTo>
                  <a:pt x="141377" y="119856"/>
                  <a:pt x="141961" y="125447"/>
                  <a:pt x="142965" y="130969"/>
                </a:cubicBezTo>
                <a:cubicBezTo>
                  <a:pt x="143550" y="134189"/>
                  <a:pt x="144883" y="137254"/>
                  <a:pt x="145346" y="140494"/>
                </a:cubicBezTo>
                <a:cubicBezTo>
                  <a:pt x="146474" y="148391"/>
                  <a:pt x="146738" y="156391"/>
                  <a:pt x="147727" y="164307"/>
                </a:cubicBezTo>
                <a:cubicBezTo>
                  <a:pt x="148326" y="169098"/>
                  <a:pt x="149374" y="173822"/>
                  <a:pt x="150108" y="178594"/>
                </a:cubicBezTo>
                <a:cubicBezTo>
                  <a:pt x="150962" y="184141"/>
                  <a:pt x="151615" y="189719"/>
                  <a:pt x="152490" y="195263"/>
                </a:cubicBezTo>
                <a:cubicBezTo>
                  <a:pt x="156563" y="221059"/>
                  <a:pt x="155926" y="217207"/>
                  <a:pt x="159633" y="235744"/>
                </a:cubicBezTo>
                <a:cubicBezTo>
                  <a:pt x="163125" y="277636"/>
                  <a:pt x="159813" y="251015"/>
                  <a:pt x="164396" y="276225"/>
                </a:cubicBezTo>
                <a:cubicBezTo>
                  <a:pt x="165260" y="280975"/>
                  <a:pt x="165606" y="285829"/>
                  <a:pt x="166777" y="290513"/>
                </a:cubicBezTo>
                <a:cubicBezTo>
                  <a:pt x="167995" y="295383"/>
                  <a:pt x="170323" y="299930"/>
                  <a:pt x="171540" y="304800"/>
                </a:cubicBezTo>
                <a:cubicBezTo>
                  <a:pt x="174615" y="317101"/>
                  <a:pt x="172106" y="311602"/>
                  <a:pt x="178683" y="321469"/>
                </a:cubicBezTo>
                <a:cubicBezTo>
                  <a:pt x="179477" y="326232"/>
                  <a:pt x="180017" y="331044"/>
                  <a:pt x="181065" y="335757"/>
                </a:cubicBezTo>
                <a:cubicBezTo>
                  <a:pt x="182783" y="343487"/>
                  <a:pt x="184849" y="344587"/>
                  <a:pt x="188208" y="352425"/>
                </a:cubicBezTo>
                <a:cubicBezTo>
                  <a:pt x="189197" y="354732"/>
                  <a:pt x="189796" y="357188"/>
                  <a:pt x="190590" y="359569"/>
                </a:cubicBezTo>
                <a:cubicBezTo>
                  <a:pt x="192177" y="370682"/>
                  <a:pt x="194552" y="381710"/>
                  <a:pt x="195352" y="392907"/>
                </a:cubicBezTo>
                <a:cubicBezTo>
                  <a:pt x="197912" y="428748"/>
                  <a:pt x="194209" y="415675"/>
                  <a:pt x="200115" y="433388"/>
                </a:cubicBezTo>
                <a:cubicBezTo>
                  <a:pt x="200909" y="442913"/>
                  <a:pt x="201379" y="452470"/>
                  <a:pt x="202496" y="461963"/>
                </a:cubicBezTo>
                <a:cubicBezTo>
                  <a:pt x="202969" y="465983"/>
                  <a:pt x="204212" y="469877"/>
                  <a:pt x="204877" y="473869"/>
                </a:cubicBezTo>
                <a:cubicBezTo>
                  <a:pt x="207140" y="487450"/>
                  <a:pt x="208090" y="498026"/>
                  <a:pt x="209640" y="511969"/>
                </a:cubicBezTo>
                <a:cubicBezTo>
                  <a:pt x="210343" y="536577"/>
                  <a:pt x="212515" y="623698"/>
                  <a:pt x="214402" y="654844"/>
                </a:cubicBezTo>
                <a:cubicBezTo>
                  <a:pt x="214789" y="661232"/>
                  <a:pt x="216204" y="667521"/>
                  <a:pt x="216783" y="673894"/>
                </a:cubicBezTo>
                <a:cubicBezTo>
                  <a:pt x="217792" y="684989"/>
                  <a:pt x="218156" y="696137"/>
                  <a:pt x="219165" y="707232"/>
                </a:cubicBezTo>
                <a:cubicBezTo>
                  <a:pt x="219897" y="715282"/>
                  <a:pt x="222190" y="731883"/>
                  <a:pt x="223927" y="740569"/>
                </a:cubicBezTo>
                <a:cubicBezTo>
                  <a:pt x="224569" y="743778"/>
                  <a:pt x="225666" y="746885"/>
                  <a:pt x="226308" y="750094"/>
                </a:cubicBezTo>
                <a:cubicBezTo>
                  <a:pt x="227838" y="757742"/>
                  <a:pt x="228908" y="771853"/>
                  <a:pt x="233452" y="778669"/>
                </a:cubicBezTo>
                <a:lnTo>
                  <a:pt x="238215" y="785813"/>
                </a:lnTo>
                <a:cubicBezTo>
                  <a:pt x="246229" y="809860"/>
                  <a:pt x="233991" y="772532"/>
                  <a:pt x="242977" y="802482"/>
                </a:cubicBezTo>
                <a:cubicBezTo>
                  <a:pt x="244420" y="807290"/>
                  <a:pt x="246152" y="812007"/>
                  <a:pt x="247740" y="816769"/>
                </a:cubicBezTo>
                <a:cubicBezTo>
                  <a:pt x="248534" y="819150"/>
                  <a:pt x="249512" y="821478"/>
                  <a:pt x="250121" y="823913"/>
                </a:cubicBezTo>
                <a:cubicBezTo>
                  <a:pt x="250915" y="827088"/>
                  <a:pt x="251562" y="830303"/>
                  <a:pt x="252502" y="833438"/>
                </a:cubicBezTo>
                <a:cubicBezTo>
                  <a:pt x="253945" y="838246"/>
                  <a:pt x="255677" y="842963"/>
                  <a:pt x="257265" y="847725"/>
                </a:cubicBezTo>
                <a:cubicBezTo>
                  <a:pt x="258059" y="850106"/>
                  <a:pt x="259037" y="852434"/>
                  <a:pt x="259646" y="854869"/>
                </a:cubicBezTo>
                <a:lnTo>
                  <a:pt x="262027" y="864394"/>
                </a:lnTo>
                <a:cubicBezTo>
                  <a:pt x="259646" y="865188"/>
                  <a:pt x="257393" y="866775"/>
                  <a:pt x="254883" y="866775"/>
                </a:cubicBezTo>
                <a:cubicBezTo>
                  <a:pt x="249137" y="866775"/>
                  <a:pt x="241470" y="863892"/>
                  <a:pt x="235833" y="862013"/>
                </a:cubicBezTo>
                <a:cubicBezTo>
                  <a:pt x="231345" y="857524"/>
                  <a:pt x="227516" y="852760"/>
                  <a:pt x="221546" y="850107"/>
                </a:cubicBezTo>
                <a:cubicBezTo>
                  <a:pt x="216958" y="848068"/>
                  <a:pt x="207258" y="845344"/>
                  <a:pt x="207258" y="845344"/>
                </a:cubicBezTo>
                <a:cubicBezTo>
                  <a:pt x="195939" y="837798"/>
                  <a:pt x="202829" y="841486"/>
                  <a:pt x="185827" y="835819"/>
                </a:cubicBezTo>
                <a:lnTo>
                  <a:pt x="178683" y="833438"/>
                </a:lnTo>
                <a:cubicBezTo>
                  <a:pt x="160757" y="821485"/>
                  <a:pt x="183534" y="835515"/>
                  <a:pt x="162015" y="826294"/>
                </a:cubicBezTo>
                <a:cubicBezTo>
                  <a:pt x="159384" y="825167"/>
                  <a:pt x="157486" y="822694"/>
                  <a:pt x="154871" y="821532"/>
                </a:cubicBezTo>
                <a:cubicBezTo>
                  <a:pt x="150283" y="819493"/>
                  <a:pt x="140583" y="816769"/>
                  <a:pt x="140583" y="816769"/>
                </a:cubicBezTo>
                <a:cubicBezTo>
                  <a:pt x="129264" y="809223"/>
                  <a:pt x="136154" y="812911"/>
                  <a:pt x="119152" y="807244"/>
                </a:cubicBezTo>
                <a:lnTo>
                  <a:pt x="112008" y="804863"/>
                </a:lnTo>
                <a:lnTo>
                  <a:pt x="104865" y="802482"/>
                </a:lnTo>
                <a:cubicBezTo>
                  <a:pt x="102484" y="800894"/>
                  <a:pt x="100352" y="798846"/>
                  <a:pt x="97721" y="797719"/>
                </a:cubicBezTo>
                <a:cubicBezTo>
                  <a:pt x="94713" y="796430"/>
                  <a:pt x="91343" y="796237"/>
                  <a:pt x="88196" y="795338"/>
                </a:cubicBezTo>
                <a:cubicBezTo>
                  <a:pt x="81327" y="793376"/>
                  <a:pt x="89387" y="792956"/>
                  <a:pt x="88196" y="788194"/>
                </a:cubicBezTo>
                <a:close/>
              </a:path>
            </a:pathLst>
          </a:custGeom>
          <a:solidFill>
            <a:schemeClr val="accent6">
              <a:lumMod val="60000"/>
              <a:lumOff val="4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rot="4683446">
            <a:off x="2811701" y="4903811"/>
            <a:ext cx="1383549" cy="461665"/>
          </a:xfrm>
          <a:prstGeom prst="rect">
            <a:avLst/>
          </a:prstGeom>
          <a:noFill/>
        </p:spPr>
        <p:txBody>
          <a:bodyPr wrap="square" rtlCol="0">
            <a:spAutoFit/>
          </a:bodyPr>
          <a:lstStyle/>
          <a:p>
            <a:r>
              <a:rPr lang="en-GB" sz="2300" b="1" dirty="0" smtClean="0">
                <a:solidFill>
                  <a:srgbClr val="FF0000"/>
                </a:solidFill>
              </a:rPr>
              <a:t>W  S  B</a:t>
            </a:r>
            <a:endParaRPr lang="en-GB" sz="2300" b="1" dirty="0">
              <a:solidFill>
                <a:srgbClr val="FF0000"/>
              </a:solidFill>
            </a:endParaRPr>
          </a:p>
        </p:txBody>
      </p:sp>
      <p:pic>
        <p:nvPicPr>
          <p:cNvPr id="19" name="Picture 18"/>
          <p:cNvPicPr>
            <a:picLocks noChangeAspect="1"/>
          </p:cNvPicPr>
          <p:nvPr/>
        </p:nvPicPr>
        <p:blipFill>
          <a:blip r:embed="rId3"/>
          <a:stretch>
            <a:fillRect/>
          </a:stretch>
        </p:blipFill>
        <p:spPr>
          <a:xfrm>
            <a:off x="5057777" y="695382"/>
            <a:ext cx="6467474" cy="3840572"/>
          </a:xfrm>
          <a:prstGeom prst="rect">
            <a:avLst/>
          </a:prstGeom>
        </p:spPr>
      </p:pic>
      <p:sp>
        <p:nvSpPr>
          <p:cNvPr id="20" name="TextBox 19"/>
          <p:cNvSpPr txBox="1"/>
          <p:nvPr/>
        </p:nvSpPr>
        <p:spPr>
          <a:xfrm>
            <a:off x="7029450" y="2318800"/>
            <a:ext cx="276225" cy="369332"/>
          </a:xfrm>
          <a:prstGeom prst="rect">
            <a:avLst/>
          </a:prstGeom>
          <a:noFill/>
        </p:spPr>
        <p:txBody>
          <a:bodyPr wrap="square" rtlCol="0">
            <a:spAutoFit/>
          </a:bodyPr>
          <a:lstStyle/>
          <a:p>
            <a:r>
              <a:rPr lang="en-GB" b="1" dirty="0">
                <a:solidFill>
                  <a:srgbClr val="FF0000"/>
                </a:solidFill>
              </a:rPr>
              <a:t>V</a:t>
            </a:r>
          </a:p>
        </p:txBody>
      </p:sp>
      <p:sp>
        <p:nvSpPr>
          <p:cNvPr id="31" name="TextBox 30"/>
          <p:cNvSpPr txBox="1"/>
          <p:nvPr/>
        </p:nvSpPr>
        <p:spPr>
          <a:xfrm>
            <a:off x="7234237" y="2348430"/>
            <a:ext cx="276225" cy="369332"/>
          </a:xfrm>
          <a:prstGeom prst="rect">
            <a:avLst/>
          </a:prstGeom>
          <a:noFill/>
        </p:spPr>
        <p:txBody>
          <a:bodyPr wrap="square" rtlCol="0">
            <a:spAutoFit/>
          </a:bodyPr>
          <a:lstStyle/>
          <a:p>
            <a:r>
              <a:rPr lang="en-GB" b="1" dirty="0">
                <a:solidFill>
                  <a:srgbClr val="FF0000"/>
                </a:solidFill>
              </a:rPr>
              <a:t>V</a:t>
            </a:r>
          </a:p>
        </p:txBody>
      </p:sp>
      <p:sp>
        <p:nvSpPr>
          <p:cNvPr id="33" name="TextBox 32"/>
          <p:cNvSpPr txBox="1"/>
          <p:nvPr/>
        </p:nvSpPr>
        <p:spPr>
          <a:xfrm>
            <a:off x="6855618" y="2163764"/>
            <a:ext cx="276225" cy="369332"/>
          </a:xfrm>
          <a:prstGeom prst="rect">
            <a:avLst/>
          </a:prstGeom>
          <a:noFill/>
        </p:spPr>
        <p:txBody>
          <a:bodyPr wrap="square" rtlCol="0">
            <a:spAutoFit/>
          </a:bodyPr>
          <a:lstStyle/>
          <a:p>
            <a:r>
              <a:rPr lang="en-GB" b="1" dirty="0">
                <a:solidFill>
                  <a:srgbClr val="FF0000"/>
                </a:solidFill>
              </a:rPr>
              <a:t>V</a:t>
            </a:r>
          </a:p>
        </p:txBody>
      </p:sp>
      <p:sp>
        <p:nvSpPr>
          <p:cNvPr id="36" name="TextBox 35"/>
          <p:cNvSpPr txBox="1"/>
          <p:nvPr/>
        </p:nvSpPr>
        <p:spPr>
          <a:xfrm>
            <a:off x="6717505" y="2318800"/>
            <a:ext cx="276225" cy="369332"/>
          </a:xfrm>
          <a:prstGeom prst="rect">
            <a:avLst/>
          </a:prstGeom>
          <a:noFill/>
        </p:spPr>
        <p:txBody>
          <a:bodyPr wrap="square" rtlCol="0">
            <a:spAutoFit/>
          </a:bodyPr>
          <a:lstStyle/>
          <a:p>
            <a:r>
              <a:rPr lang="en-GB" b="1" dirty="0">
                <a:solidFill>
                  <a:srgbClr val="FF0000"/>
                </a:solidFill>
              </a:rPr>
              <a:t>V</a:t>
            </a:r>
          </a:p>
        </p:txBody>
      </p:sp>
      <p:sp>
        <p:nvSpPr>
          <p:cNvPr id="37" name="TextBox 36"/>
          <p:cNvSpPr txBox="1"/>
          <p:nvPr/>
        </p:nvSpPr>
        <p:spPr>
          <a:xfrm>
            <a:off x="6478189" y="2252154"/>
            <a:ext cx="276225" cy="369332"/>
          </a:xfrm>
          <a:prstGeom prst="rect">
            <a:avLst/>
          </a:prstGeom>
          <a:noFill/>
        </p:spPr>
        <p:txBody>
          <a:bodyPr wrap="square" rtlCol="0">
            <a:spAutoFit/>
          </a:bodyPr>
          <a:lstStyle/>
          <a:p>
            <a:r>
              <a:rPr lang="en-GB" b="1" dirty="0">
                <a:solidFill>
                  <a:srgbClr val="FF0000"/>
                </a:solidFill>
              </a:rPr>
              <a:t>V</a:t>
            </a:r>
          </a:p>
        </p:txBody>
      </p:sp>
      <p:sp>
        <p:nvSpPr>
          <p:cNvPr id="38" name="TextBox 37"/>
          <p:cNvSpPr txBox="1"/>
          <p:nvPr/>
        </p:nvSpPr>
        <p:spPr>
          <a:xfrm>
            <a:off x="6478189" y="2497109"/>
            <a:ext cx="276225" cy="369332"/>
          </a:xfrm>
          <a:prstGeom prst="rect">
            <a:avLst/>
          </a:prstGeom>
          <a:noFill/>
        </p:spPr>
        <p:txBody>
          <a:bodyPr wrap="square" rtlCol="0">
            <a:spAutoFit/>
          </a:bodyPr>
          <a:lstStyle/>
          <a:p>
            <a:r>
              <a:rPr lang="en-GB" b="1" dirty="0">
                <a:solidFill>
                  <a:srgbClr val="FF0000"/>
                </a:solidFill>
              </a:rPr>
              <a:t>V</a:t>
            </a:r>
          </a:p>
        </p:txBody>
      </p:sp>
      <p:sp>
        <p:nvSpPr>
          <p:cNvPr id="39" name="TextBox 38"/>
          <p:cNvSpPr txBox="1"/>
          <p:nvPr/>
        </p:nvSpPr>
        <p:spPr>
          <a:xfrm>
            <a:off x="6738937" y="2688132"/>
            <a:ext cx="276225" cy="369332"/>
          </a:xfrm>
          <a:prstGeom prst="rect">
            <a:avLst/>
          </a:prstGeom>
          <a:noFill/>
        </p:spPr>
        <p:txBody>
          <a:bodyPr wrap="square" rtlCol="0">
            <a:spAutoFit/>
          </a:bodyPr>
          <a:lstStyle/>
          <a:p>
            <a:r>
              <a:rPr lang="en-GB" b="1" dirty="0">
                <a:solidFill>
                  <a:srgbClr val="FF0000"/>
                </a:solidFill>
              </a:rPr>
              <a:t>V</a:t>
            </a:r>
          </a:p>
        </p:txBody>
      </p:sp>
      <p:sp>
        <p:nvSpPr>
          <p:cNvPr id="40" name="TextBox 39"/>
          <p:cNvSpPr txBox="1"/>
          <p:nvPr/>
        </p:nvSpPr>
        <p:spPr>
          <a:xfrm>
            <a:off x="6996111" y="2599742"/>
            <a:ext cx="276225" cy="369332"/>
          </a:xfrm>
          <a:prstGeom prst="rect">
            <a:avLst/>
          </a:prstGeom>
          <a:noFill/>
        </p:spPr>
        <p:txBody>
          <a:bodyPr wrap="square" rtlCol="0">
            <a:spAutoFit/>
          </a:bodyPr>
          <a:lstStyle/>
          <a:p>
            <a:r>
              <a:rPr lang="en-GB" b="1" dirty="0">
                <a:solidFill>
                  <a:srgbClr val="FF0000"/>
                </a:solidFill>
              </a:rPr>
              <a:t>V</a:t>
            </a:r>
          </a:p>
        </p:txBody>
      </p:sp>
      <p:sp>
        <p:nvSpPr>
          <p:cNvPr id="42" name="TextBox 41"/>
          <p:cNvSpPr txBox="1"/>
          <p:nvPr/>
        </p:nvSpPr>
        <p:spPr>
          <a:xfrm>
            <a:off x="7397351" y="2774838"/>
            <a:ext cx="276225" cy="369332"/>
          </a:xfrm>
          <a:prstGeom prst="rect">
            <a:avLst/>
          </a:prstGeom>
          <a:noFill/>
        </p:spPr>
        <p:txBody>
          <a:bodyPr wrap="square" rtlCol="0">
            <a:spAutoFit/>
          </a:bodyPr>
          <a:lstStyle/>
          <a:p>
            <a:r>
              <a:rPr lang="en-GB" b="1" dirty="0">
                <a:solidFill>
                  <a:srgbClr val="FF0000"/>
                </a:solidFill>
              </a:rPr>
              <a:t>V</a:t>
            </a:r>
          </a:p>
        </p:txBody>
      </p:sp>
      <p:sp>
        <p:nvSpPr>
          <p:cNvPr id="43" name="TextBox 42"/>
          <p:cNvSpPr txBox="1"/>
          <p:nvPr/>
        </p:nvSpPr>
        <p:spPr>
          <a:xfrm>
            <a:off x="7353298" y="2533096"/>
            <a:ext cx="276225" cy="369332"/>
          </a:xfrm>
          <a:prstGeom prst="rect">
            <a:avLst/>
          </a:prstGeom>
          <a:noFill/>
        </p:spPr>
        <p:txBody>
          <a:bodyPr wrap="square" rtlCol="0">
            <a:spAutoFit/>
          </a:bodyPr>
          <a:lstStyle/>
          <a:p>
            <a:r>
              <a:rPr lang="en-GB" b="1" dirty="0">
                <a:solidFill>
                  <a:srgbClr val="FF0000"/>
                </a:solidFill>
              </a:rPr>
              <a:t>V</a:t>
            </a:r>
          </a:p>
        </p:txBody>
      </p:sp>
      <p:sp>
        <p:nvSpPr>
          <p:cNvPr id="44" name="TextBox 43"/>
          <p:cNvSpPr txBox="1"/>
          <p:nvPr/>
        </p:nvSpPr>
        <p:spPr>
          <a:xfrm>
            <a:off x="7211615" y="2680813"/>
            <a:ext cx="276225" cy="369332"/>
          </a:xfrm>
          <a:prstGeom prst="rect">
            <a:avLst/>
          </a:prstGeom>
          <a:noFill/>
        </p:spPr>
        <p:txBody>
          <a:bodyPr wrap="square" rtlCol="0">
            <a:spAutoFit/>
          </a:bodyPr>
          <a:lstStyle/>
          <a:p>
            <a:r>
              <a:rPr lang="en-GB" b="1" dirty="0">
                <a:solidFill>
                  <a:srgbClr val="FF0000"/>
                </a:solidFill>
              </a:rPr>
              <a:t>V</a:t>
            </a:r>
          </a:p>
        </p:txBody>
      </p:sp>
      <p:sp>
        <p:nvSpPr>
          <p:cNvPr id="45" name="TextBox 44"/>
          <p:cNvSpPr txBox="1"/>
          <p:nvPr/>
        </p:nvSpPr>
        <p:spPr>
          <a:xfrm>
            <a:off x="6378177" y="1691799"/>
            <a:ext cx="276225" cy="369332"/>
          </a:xfrm>
          <a:prstGeom prst="rect">
            <a:avLst/>
          </a:prstGeom>
          <a:noFill/>
        </p:spPr>
        <p:txBody>
          <a:bodyPr wrap="square" rtlCol="0">
            <a:spAutoFit/>
          </a:bodyPr>
          <a:lstStyle/>
          <a:p>
            <a:r>
              <a:rPr lang="en-GB" b="1" dirty="0">
                <a:solidFill>
                  <a:srgbClr val="FF0000"/>
                </a:solidFill>
              </a:rPr>
              <a:t>V</a:t>
            </a:r>
          </a:p>
        </p:txBody>
      </p:sp>
      <p:sp>
        <p:nvSpPr>
          <p:cNvPr id="46" name="TextBox 45"/>
          <p:cNvSpPr txBox="1"/>
          <p:nvPr/>
        </p:nvSpPr>
        <p:spPr>
          <a:xfrm>
            <a:off x="6811565" y="1609766"/>
            <a:ext cx="276225" cy="369332"/>
          </a:xfrm>
          <a:prstGeom prst="rect">
            <a:avLst/>
          </a:prstGeom>
          <a:noFill/>
        </p:spPr>
        <p:txBody>
          <a:bodyPr wrap="square" rtlCol="0">
            <a:spAutoFit/>
          </a:bodyPr>
          <a:lstStyle/>
          <a:p>
            <a:r>
              <a:rPr lang="en-GB" b="1" dirty="0">
                <a:solidFill>
                  <a:srgbClr val="FF0000"/>
                </a:solidFill>
              </a:rPr>
              <a:t>V</a:t>
            </a:r>
          </a:p>
        </p:txBody>
      </p:sp>
      <p:sp>
        <p:nvSpPr>
          <p:cNvPr id="47" name="TextBox 46"/>
          <p:cNvSpPr txBox="1"/>
          <p:nvPr/>
        </p:nvSpPr>
        <p:spPr>
          <a:xfrm>
            <a:off x="6579391" y="1699498"/>
            <a:ext cx="276225" cy="369332"/>
          </a:xfrm>
          <a:prstGeom prst="rect">
            <a:avLst/>
          </a:prstGeom>
          <a:noFill/>
        </p:spPr>
        <p:txBody>
          <a:bodyPr wrap="square" rtlCol="0">
            <a:spAutoFit/>
          </a:bodyPr>
          <a:lstStyle/>
          <a:p>
            <a:r>
              <a:rPr lang="en-GB" b="1" dirty="0">
                <a:solidFill>
                  <a:srgbClr val="FF0000"/>
                </a:solidFill>
              </a:rPr>
              <a:t>V</a:t>
            </a:r>
          </a:p>
        </p:txBody>
      </p:sp>
      <p:sp>
        <p:nvSpPr>
          <p:cNvPr id="48" name="TextBox 47"/>
          <p:cNvSpPr txBox="1"/>
          <p:nvPr/>
        </p:nvSpPr>
        <p:spPr>
          <a:xfrm>
            <a:off x="7110412" y="2444706"/>
            <a:ext cx="276225" cy="369332"/>
          </a:xfrm>
          <a:prstGeom prst="rect">
            <a:avLst/>
          </a:prstGeom>
          <a:noFill/>
        </p:spPr>
        <p:txBody>
          <a:bodyPr wrap="square" rtlCol="0">
            <a:spAutoFit/>
          </a:bodyPr>
          <a:lstStyle/>
          <a:p>
            <a:r>
              <a:rPr lang="en-GB" b="1" dirty="0">
                <a:solidFill>
                  <a:srgbClr val="FF0000"/>
                </a:solidFill>
              </a:rPr>
              <a:t>V</a:t>
            </a:r>
          </a:p>
        </p:txBody>
      </p:sp>
      <p:sp>
        <p:nvSpPr>
          <p:cNvPr id="49" name="TextBox 48"/>
          <p:cNvSpPr txBox="1"/>
          <p:nvPr/>
        </p:nvSpPr>
        <p:spPr>
          <a:xfrm>
            <a:off x="6872287" y="2437481"/>
            <a:ext cx="276225" cy="369332"/>
          </a:xfrm>
          <a:prstGeom prst="rect">
            <a:avLst/>
          </a:prstGeom>
          <a:noFill/>
        </p:spPr>
        <p:txBody>
          <a:bodyPr wrap="square" rtlCol="0">
            <a:spAutoFit/>
          </a:bodyPr>
          <a:lstStyle/>
          <a:p>
            <a:r>
              <a:rPr lang="en-GB" b="1" dirty="0">
                <a:solidFill>
                  <a:srgbClr val="FF0000"/>
                </a:solidFill>
              </a:rPr>
              <a:t>V</a:t>
            </a:r>
          </a:p>
        </p:txBody>
      </p:sp>
      <p:sp>
        <p:nvSpPr>
          <p:cNvPr id="50" name="TextBox 49"/>
          <p:cNvSpPr txBox="1"/>
          <p:nvPr/>
        </p:nvSpPr>
        <p:spPr>
          <a:xfrm>
            <a:off x="6510337" y="2688132"/>
            <a:ext cx="276225" cy="369332"/>
          </a:xfrm>
          <a:prstGeom prst="rect">
            <a:avLst/>
          </a:prstGeom>
          <a:noFill/>
        </p:spPr>
        <p:txBody>
          <a:bodyPr wrap="square" rtlCol="0">
            <a:spAutoFit/>
          </a:bodyPr>
          <a:lstStyle/>
          <a:p>
            <a:r>
              <a:rPr lang="en-GB" b="1" dirty="0">
                <a:solidFill>
                  <a:srgbClr val="FF0000"/>
                </a:solidFill>
              </a:rPr>
              <a:t>V</a:t>
            </a:r>
          </a:p>
        </p:txBody>
      </p:sp>
      <p:sp>
        <p:nvSpPr>
          <p:cNvPr id="51" name="TextBox 50"/>
          <p:cNvSpPr txBox="1"/>
          <p:nvPr/>
        </p:nvSpPr>
        <p:spPr>
          <a:xfrm>
            <a:off x="9632156" y="1808759"/>
            <a:ext cx="276225" cy="369332"/>
          </a:xfrm>
          <a:prstGeom prst="rect">
            <a:avLst/>
          </a:prstGeom>
          <a:noFill/>
        </p:spPr>
        <p:txBody>
          <a:bodyPr wrap="square" rtlCol="0">
            <a:spAutoFit/>
          </a:bodyPr>
          <a:lstStyle/>
          <a:p>
            <a:r>
              <a:rPr lang="en-GB" b="1" dirty="0">
                <a:solidFill>
                  <a:srgbClr val="FF0000"/>
                </a:solidFill>
              </a:rPr>
              <a:t>V</a:t>
            </a:r>
          </a:p>
        </p:txBody>
      </p:sp>
      <p:sp>
        <p:nvSpPr>
          <p:cNvPr id="52" name="TextBox 51"/>
          <p:cNvSpPr txBox="1"/>
          <p:nvPr/>
        </p:nvSpPr>
        <p:spPr>
          <a:xfrm>
            <a:off x="9770268" y="1949468"/>
            <a:ext cx="276225" cy="369332"/>
          </a:xfrm>
          <a:prstGeom prst="rect">
            <a:avLst/>
          </a:prstGeom>
          <a:noFill/>
        </p:spPr>
        <p:txBody>
          <a:bodyPr wrap="square" rtlCol="0">
            <a:spAutoFit/>
          </a:bodyPr>
          <a:lstStyle/>
          <a:p>
            <a:r>
              <a:rPr lang="en-GB" b="1" dirty="0">
                <a:solidFill>
                  <a:srgbClr val="FF0000"/>
                </a:solidFill>
              </a:rPr>
              <a:t>V</a:t>
            </a:r>
          </a:p>
        </p:txBody>
      </p:sp>
      <p:sp>
        <p:nvSpPr>
          <p:cNvPr id="21" name="Rectangle 20"/>
          <p:cNvSpPr/>
          <p:nvPr/>
        </p:nvSpPr>
        <p:spPr>
          <a:xfrm>
            <a:off x="9701213" y="1876465"/>
            <a:ext cx="1599437" cy="37568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p:cNvSpPr txBox="1"/>
          <p:nvPr/>
        </p:nvSpPr>
        <p:spPr>
          <a:xfrm>
            <a:off x="259722" y="695382"/>
            <a:ext cx="285656" cy="338554"/>
          </a:xfrm>
          <a:prstGeom prst="rect">
            <a:avLst/>
          </a:prstGeom>
          <a:noFill/>
        </p:spPr>
        <p:txBody>
          <a:bodyPr wrap="none" rtlCol="0">
            <a:spAutoFit/>
          </a:bodyPr>
          <a:lstStyle/>
          <a:p>
            <a:r>
              <a:rPr lang="en-GB" sz="1600" b="1" dirty="0" smtClean="0"/>
              <a:t>a</a:t>
            </a:r>
            <a:endParaRPr lang="en-GB" sz="1600" b="1" dirty="0"/>
          </a:p>
        </p:txBody>
      </p:sp>
      <p:sp>
        <p:nvSpPr>
          <p:cNvPr id="54" name="TextBox 53"/>
          <p:cNvSpPr txBox="1"/>
          <p:nvPr/>
        </p:nvSpPr>
        <p:spPr>
          <a:xfrm>
            <a:off x="5057777" y="650247"/>
            <a:ext cx="295274" cy="338554"/>
          </a:xfrm>
          <a:prstGeom prst="rect">
            <a:avLst/>
          </a:prstGeom>
          <a:noFill/>
        </p:spPr>
        <p:txBody>
          <a:bodyPr wrap="none" rtlCol="0">
            <a:spAutoFit/>
          </a:bodyPr>
          <a:lstStyle/>
          <a:p>
            <a:r>
              <a:rPr lang="en-GB" sz="1600" b="1" dirty="0"/>
              <a:t>b</a:t>
            </a:r>
          </a:p>
        </p:txBody>
      </p:sp>
      <p:sp>
        <p:nvSpPr>
          <p:cNvPr id="55" name="TextBox 54"/>
          <p:cNvSpPr txBox="1"/>
          <p:nvPr/>
        </p:nvSpPr>
        <p:spPr>
          <a:xfrm>
            <a:off x="4410075" y="4661860"/>
            <a:ext cx="7896225" cy="2492990"/>
          </a:xfrm>
          <a:prstGeom prst="rect">
            <a:avLst/>
          </a:prstGeom>
          <a:noFill/>
        </p:spPr>
        <p:txBody>
          <a:bodyPr wrap="square" rtlCol="0">
            <a:spAutoFit/>
          </a:bodyPr>
          <a:lstStyle/>
          <a:p>
            <a:pPr marL="342900" indent="-342900">
              <a:buAutoNum type="alphaLcParenBoth"/>
            </a:pPr>
            <a:r>
              <a:rPr lang="en-GB" sz="1600" i="1" dirty="0" err="1" smtClean="0"/>
              <a:t>Aerogeophysical</a:t>
            </a:r>
            <a:r>
              <a:rPr lang="en-GB" sz="1600" i="1" dirty="0" smtClean="0"/>
              <a:t> interpretation revealing the </a:t>
            </a:r>
            <a:r>
              <a:rPr lang="en-GB" sz="1600" i="1" dirty="0"/>
              <a:t>extent of the Beacon </a:t>
            </a:r>
            <a:r>
              <a:rPr lang="en-GB" sz="1600" i="1" dirty="0" err="1"/>
              <a:t>Superbasin</a:t>
            </a:r>
            <a:r>
              <a:rPr lang="en-GB" sz="1600" i="1" dirty="0"/>
              <a:t> </a:t>
            </a:r>
            <a:r>
              <a:rPr lang="en-GB" sz="1600" i="1" dirty="0" smtClean="0"/>
              <a:t>within </a:t>
            </a:r>
            <a:r>
              <a:rPr lang="en-GB" sz="1600" i="1" dirty="0"/>
              <a:t>the Wilkes Subglacial Basin </a:t>
            </a:r>
            <a:r>
              <a:rPr lang="en-GB" sz="1600" i="1" dirty="0" smtClean="0"/>
              <a:t>region </a:t>
            </a:r>
            <a:r>
              <a:rPr lang="en-GB" sz="1600" dirty="0" smtClean="0"/>
              <a:t>(</a:t>
            </a:r>
            <a:r>
              <a:rPr lang="en-GB" sz="1600" b="1" dirty="0" smtClean="0"/>
              <a:t>Ferraccioli et al., 2009</a:t>
            </a:r>
            <a:r>
              <a:rPr lang="en-GB" sz="1600" dirty="0" smtClean="0"/>
              <a:t>) </a:t>
            </a:r>
            <a:r>
              <a:rPr lang="en-GB" sz="1600" i="1" dirty="0" smtClean="0"/>
              <a:t>superimposed on </a:t>
            </a:r>
            <a:r>
              <a:rPr lang="en-GB" sz="1600" i="1" dirty="0" err="1" smtClean="0"/>
              <a:t>Gondwana</a:t>
            </a:r>
            <a:r>
              <a:rPr lang="en-GB" sz="1600" i="1" dirty="0" smtClean="0"/>
              <a:t> reconstruction </a:t>
            </a:r>
            <a:r>
              <a:rPr lang="en-GB" sz="1600" dirty="0" smtClean="0"/>
              <a:t>(</a:t>
            </a:r>
            <a:r>
              <a:rPr lang="en-GB" sz="1600" i="1" dirty="0" smtClean="0"/>
              <a:t>modified from </a:t>
            </a:r>
            <a:r>
              <a:rPr lang="en-GB" sz="1600" b="1" dirty="0" smtClean="0"/>
              <a:t>Elliot et al., 2017, Geosphere</a:t>
            </a:r>
            <a:r>
              <a:rPr lang="en-GB" sz="1600" dirty="0" smtClean="0"/>
              <a:t>).</a:t>
            </a:r>
            <a:r>
              <a:rPr lang="en-GB" sz="1600" i="1" dirty="0" smtClean="0"/>
              <a:t>  </a:t>
            </a:r>
          </a:p>
          <a:p>
            <a:endParaRPr lang="en-GB" sz="1200" i="1" dirty="0" smtClean="0"/>
          </a:p>
          <a:p>
            <a:r>
              <a:rPr lang="en-GB" sz="1600" i="1" dirty="0" smtClean="0"/>
              <a:t>(b) </a:t>
            </a:r>
            <a:r>
              <a:rPr lang="en-GB" sz="1600" i="1" dirty="0"/>
              <a:t>Rocks of the Jurassic </a:t>
            </a:r>
            <a:r>
              <a:rPr lang="en-GB" sz="1600" i="1" dirty="0" err="1"/>
              <a:t>Ferrar</a:t>
            </a:r>
            <a:r>
              <a:rPr lang="en-GB" sz="1600" i="1" dirty="0"/>
              <a:t> Large Igneous province rocks </a:t>
            </a:r>
            <a:r>
              <a:rPr lang="en-GB" sz="1600" i="1" dirty="0" smtClean="0"/>
              <a:t>have been inferred within </a:t>
            </a:r>
            <a:r>
              <a:rPr lang="en-GB" sz="1600" i="1" dirty="0"/>
              <a:t>the Wilkes Subglacial Basin </a:t>
            </a:r>
            <a:r>
              <a:rPr lang="en-GB" sz="1600" i="1" dirty="0" smtClean="0"/>
              <a:t>from </a:t>
            </a:r>
            <a:r>
              <a:rPr lang="en-GB" sz="1600" i="1" dirty="0" err="1" smtClean="0"/>
              <a:t>aerogeophysics</a:t>
            </a:r>
            <a:r>
              <a:rPr lang="en-GB" sz="1600" i="1" dirty="0" smtClean="0"/>
              <a:t> </a:t>
            </a:r>
            <a:r>
              <a:rPr lang="en-GB" sz="1600" dirty="0" smtClean="0"/>
              <a:t>(</a:t>
            </a:r>
            <a:r>
              <a:rPr lang="en-GB" sz="1600" b="1" dirty="0" smtClean="0"/>
              <a:t>Ferraccioli </a:t>
            </a:r>
            <a:r>
              <a:rPr lang="en-GB" sz="1600" b="1" dirty="0"/>
              <a:t>et al., 2009</a:t>
            </a:r>
            <a:r>
              <a:rPr lang="en-GB" sz="1600" dirty="0"/>
              <a:t>)</a:t>
            </a:r>
            <a:r>
              <a:rPr lang="en-GB" sz="1600" i="1" dirty="0"/>
              <a:t> </a:t>
            </a:r>
            <a:r>
              <a:rPr lang="en-GB" sz="1600" i="1" dirty="0" smtClean="0"/>
              <a:t>&amp; by studies of subglacial geology from IODP drilling </a:t>
            </a:r>
            <a:r>
              <a:rPr lang="en-GB" sz="1600" dirty="0" smtClean="0"/>
              <a:t>(</a:t>
            </a:r>
            <a:r>
              <a:rPr lang="en-GB" sz="1600" i="1" dirty="0" smtClean="0"/>
              <a:t>modified from </a:t>
            </a:r>
            <a:r>
              <a:rPr lang="en-GB" sz="1600" b="1" dirty="0" smtClean="0"/>
              <a:t>Cook et al., 2013, Nature Geoscience</a:t>
            </a:r>
            <a:r>
              <a:rPr lang="en-GB" sz="1600" dirty="0" smtClean="0"/>
              <a:t>).</a:t>
            </a:r>
            <a:r>
              <a:rPr lang="en-GB" sz="1600" i="1" dirty="0" smtClean="0"/>
              <a:t> </a:t>
            </a:r>
            <a:endParaRPr lang="en-GB" sz="1600" dirty="0" smtClean="0">
              <a:solidFill>
                <a:srgbClr val="FF0000"/>
              </a:solidFill>
            </a:endParaRPr>
          </a:p>
          <a:p>
            <a:endParaRPr lang="en-GB" sz="1600" dirty="0">
              <a:solidFill>
                <a:srgbClr val="FF0000"/>
              </a:solidFill>
            </a:endParaRPr>
          </a:p>
          <a:p>
            <a:endParaRPr lang="en-GB" sz="1600" i="1" dirty="0"/>
          </a:p>
          <a:p>
            <a:endParaRPr lang="en-GB" sz="1600" i="1" dirty="0" smtClean="0"/>
          </a:p>
        </p:txBody>
      </p:sp>
    </p:spTree>
    <p:extLst>
      <p:ext uri="{BB962C8B-B14F-4D97-AF65-F5344CB8AC3E}">
        <p14:creationId xmlns:p14="http://schemas.microsoft.com/office/powerpoint/2010/main" val="1629477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8952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Location of </a:t>
            </a:r>
            <a:r>
              <a:rPr lang="en-GB" altLang="en-US" sz="2200" b="1" dirty="0" err="1" smtClean="0">
                <a:solidFill>
                  <a:srgbClr val="FF0000"/>
                </a:solidFill>
              </a:rPr>
              <a:t>Aerogeophysical</a:t>
            </a:r>
            <a:r>
              <a:rPr lang="en-GB" altLang="en-US" sz="2200" b="1" dirty="0" smtClean="0">
                <a:solidFill>
                  <a:srgbClr val="FF0000"/>
                </a:solidFill>
              </a:rPr>
              <a:t> datasets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559772"/>
            <a:ext cx="3838523" cy="7225055"/>
          </a:xfrm>
          <a:prstGeom prst="rect">
            <a:avLst/>
          </a:prstGeom>
          <a:noFill/>
        </p:spPr>
        <p:txBody>
          <a:bodyPr wrap="square" rtlCol="0">
            <a:spAutoFit/>
          </a:bodyPr>
          <a:lstStyle/>
          <a:p>
            <a:r>
              <a:rPr lang="en-GB" sz="1600" i="1" dirty="0" err="1" smtClean="0"/>
              <a:t>Aerogeophysical</a:t>
            </a:r>
            <a:r>
              <a:rPr lang="en-GB" sz="1600" i="1" dirty="0" smtClean="0"/>
              <a:t> datasets in the </a:t>
            </a:r>
            <a:br>
              <a:rPr lang="en-GB" sz="1600" i="1" dirty="0" smtClean="0"/>
            </a:br>
            <a:r>
              <a:rPr lang="en-GB" sz="1600" i="1" dirty="0" smtClean="0"/>
              <a:t>northern Wilkes </a:t>
            </a:r>
            <a:r>
              <a:rPr lang="en-GB" sz="1600" i="1" dirty="0"/>
              <a:t>Subglacial </a:t>
            </a:r>
            <a:r>
              <a:rPr lang="en-GB" sz="1600" i="1" dirty="0" smtClean="0"/>
              <a:t>Basin (WSB).</a:t>
            </a:r>
          </a:p>
          <a:p>
            <a:endParaRPr lang="en-GB" sz="800" i="1" dirty="0" smtClean="0"/>
          </a:p>
          <a:p>
            <a:r>
              <a:rPr lang="en-GB" sz="1400" i="1" dirty="0" smtClean="0"/>
              <a:t>Flight lines &amp; surveys </a:t>
            </a:r>
            <a:br>
              <a:rPr lang="en-GB" sz="1400" i="1" dirty="0" smtClean="0"/>
            </a:br>
            <a:r>
              <a:rPr lang="en-GB" sz="1400" i="1" dirty="0" smtClean="0"/>
              <a:t>(airborne radar, </a:t>
            </a:r>
            <a:r>
              <a:rPr lang="en-GB" sz="1400" i="1" dirty="0" err="1" smtClean="0"/>
              <a:t>aerogravity</a:t>
            </a:r>
            <a:r>
              <a:rPr lang="en-GB" sz="1400" i="1" dirty="0" smtClean="0"/>
              <a:t>, aeromagnetic)</a:t>
            </a:r>
          </a:p>
          <a:p>
            <a:endParaRPr lang="en-GB" sz="700" i="1" dirty="0"/>
          </a:p>
          <a:p>
            <a:pPr>
              <a:spcAft>
                <a:spcPts val="700"/>
              </a:spcAft>
            </a:pPr>
            <a:r>
              <a:rPr lang="en-GB" sz="1400" b="1" dirty="0" smtClean="0"/>
              <a:t>ICECAP</a:t>
            </a:r>
            <a:r>
              <a:rPr lang="en-GB" sz="1400" dirty="0" smtClean="0"/>
              <a:t>-</a:t>
            </a:r>
            <a:r>
              <a:rPr lang="en-GB" sz="1400" b="1" dirty="0" smtClean="0"/>
              <a:t> blue </a:t>
            </a:r>
          </a:p>
          <a:p>
            <a:pPr>
              <a:spcAft>
                <a:spcPts val="400"/>
              </a:spcAft>
            </a:pPr>
            <a:r>
              <a:rPr lang="en-GB" sz="1400" b="1" dirty="0" smtClean="0"/>
              <a:t>WISE-ISODYN- magenta</a:t>
            </a:r>
          </a:p>
          <a:p>
            <a:pPr>
              <a:spcAft>
                <a:spcPts val="400"/>
              </a:spcAft>
            </a:pPr>
            <a:endParaRPr lang="en-GB" sz="300" b="1" dirty="0" smtClean="0"/>
          </a:p>
          <a:p>
            <a:pPr>
              <a:spcAft>
                <a:spcPts val="400"/>
              </a:spcAft>
            </a:pPr>
            <a:r>
              <a:rPr lang="en-GB" sz="1400" i="1" dirty="0" smtClean="0"/>
              <a:t>Flight lines (airborne radar)</a:t>
            </a:r>
          </a:p>
          <a:p>
            <a:pPr>
              <a:spcAft>
                <a:spcPts val="700"/>
              </a:spcAft>
            </a:pPr>
            <a:r>
              <a:rPr lang="en-GB" sz="1400" b="1" dirty="0" smtClean="0"/>
              <a:t>GANOVEX VIII- pale blue</a:t>
            </a:r>
          </a:p>
          <a:p>
            <a:pPr>
              <a:spcAft>
                <a:spcPts val="700"/>
              </a:spcAft>
            </a:pPr>
            <a:r>
              <a:rPr lang="en-GB" sz="1400" b="1" dirty="0" smtClean="0"/>
              <a:t>SPRI- yellow</a:t>
            </a:r>
          </a:p>
          <a:p>
            <a:pPr>
              <a:spcAft>
                <a:spcPts val="700"/>
              </a:spcAft>
            </a:pPr>
            <a:r>
              <a:rPr lang="en-GB" sz="1400" i="1" dirty="0" smtClean="0"/>
              <a:t>Flight lines (aeromagnetic)</a:t>
            </a:r>
          </a:p>
          <a:p>
            <a:pPr>
              <a:spcAft>
                <a:spcPts val="700"/>
              </a:spcAft>
            </a:pPr>
            <a:r>
              <a:rPr lang="en-GB" sz="1400" b="1" dirty="0" smtClean="0"/>
              <a:t>BACKTAM- orange</a:t>
            </a:r>
          </a:p>
          <a:p>
            <a:pPr>
              <a:spcAft>
                <a:spcPts val="700"/>
              </a:spcAft>
            </a:pPr>
            <a:r>
              <a:rPr lang="en-GB" sz="1400" b="1" dirty="0" smtClean="0"/>
              <a:t>GITARA, GANOVEX, WIBEM, MAGANTER- green</a:t>
            </a:r>
          </a:p>
          <a:p>
            <a:pPr>
              <a:spcAft>
                <a:spcPts val="700"/>
              </a:spcAft>
            </a:pPr>
            <a:endParaRPr lang="en-GB" sz="700" b="1" dirty="0" smtClean="0"/>
          </a:p>
          <a:p>
            <a:pPr>
              <a:spcAft>
                <a:spcPts val="700"/>
              </a:spcAft>
            </a:pPr>
            <a:r>
              <a:rPr lang="en-GB" sz="1400" b="1" dirty="0" smtClean="0"/>
              <a:t>Land &amp; marine gravity</a:t>
            </a:r>
            <a:r>
              <a:rPr lang="en-GB" sz="1400" i="1" dirty="0" smtClean="0"/>
              <a:t> (small yellow dots)</a:t>
            </a:r>
          </a:p>
          <a:p>
            <a:pPr>
              <a:spcAft>
                <a:spcPts val="700"/>
              </a:spcAft>
            </a:pPr>
            <a:r>
              <a:rPr lang="en-GB" sz="1400" b="1" dirty="0" smtClean="0"/>
              <a:t>Passive seismic stations </a:t>
            </a:r>
            <a:r>
              <a:rPr lang="en-GB" sz="1400" i="1" dirty="0" smtClean="0"/>
              <a:t>(large coloured dots)</a:t>
            </a:r>
            <a:endParaRPr lang="en-GB" sz="500" i="1" dirty="0" smtClean="0"/>
          </a:p>
          <a:p>
            <a:pPr>
              <a:spcAft>
                <a:spcPts val="700"/>
              </a:spcAft>
            </a:pPr>
            <a:r>
              <a:rPr lang="en-GB" sz="1600" i="1" dirty="0" smtClean="0"/>
              <a:t>Dashed yellow lines indicate sub-basins in the WSB. Solid white lines show selected profiles that we plan to model </a:t>
            </a:r>
            <a:r>
              <a:rPr lang="en-GB" sz="1600" dirty="0" smtClean="0"/>
              <a:t>(but not shown here)</a:t>
            </a:r>
            <a:r>
              <a:rPr lang="en-GB" sz="1600" i="1" dirty="0" smtClean="0"/>
              <a:t> to investigate heterogeneity in the WSB and TAM region; black rectangles show the areas of our detailed geophysical images of the Cook Basins &amp; Central Basin</a:t>
            </a:r>
            <a:r>
              <a:rPr lang="en-GB" sz="1600" dirty="0" smtClean="0"/>
              <a:t>.</a:t>
            </a:r>
            <a:endParaRPr lang="en-GB" sz="1600" dirty="0" smtClean="0">
              <a:solidFill>
                <a:srgbClr val="FF0000"/>
              </a:solidFill>
            </a:endParaRPr>
          </a:p>
          <a:p>
            <a:pPr>
              <a:spcAft>
                <a:spcPts val="700"/>
              </a:spcAft>
            </a:pPr>
            <a:endParaRPr lang="en-GB" sz="1400" i="1" dirty="0" smtClean="0"/>
          </a:p>
          <a:p>
            <a:endParaRPr lang="en-GB" sz="1400" b="1" dirty="0"/>
          </a:p>
          <a:p>
            <a:endParaRPr lang="en-GB" sz="1600" i="1" dirty="0" smtClean="0"/>
          </a:p>
        </p:txBody>
      </p:sp>
      <p:pic>
        <p:nvPicPr>
          <p:cNvPr id="12" name="Picture 11"/>
          <p:cNvPicPr>
            <a:picLocks noChangeAspect="1"/>
          </p:cNvPicPr>
          <p:nvPr/>
        </p:nvPicPr>
        <p:blipFill rotWithShape="1">
          <a:blip r:embed="rId2"/>
          <a:srcRect l="30536" t="8351" r="915" b="12795"/>
          <a:stretch/>
        </p:blipFill>
        <p:spPr>
          <a:xfrm>
            <a:off x="219075" y="1038225"/>
            <a:ext cx="8040477" cy="5202661"/>
          </a:xfrm>
          <a:prstGeom prst="rect">
            <a:avLst/>
          </a:prstGeom>
        </p:spPr>
      </p:pic>
      <p:grpSp>
        <p:nvGrpSpPr>
          <p:cNvPr id="62" name="Group 61"/>
          <p:cNvGrpSpPr/>
          <p:nvPr/>
        </p:nvGrpSpPr>
        <p:grpSpPr>
          <a:xfrm>
            <a:off x="6977976" y="1246106"/>
            <a:ext cx="1073952" cy="571043"/>
            <a:chOff x="364324" y="4970381"/>
            <a:chExt cx="1073952" cy="571043"/>
          </a:xfrm>
        </p:grpSpPr>
        <p:pic>
          <p:nvPicPr>
            <p:cNvPr id="63" name="Picture 62"/>
            <p:cNvPicPr>
              <a:picLocks noChangeAspect="1"/>
            </p:cNvPicPr>
            <p:nvPr/>
          </p:nvPicPr>
          <p:blipFill rotWithShape="1">
            <a:blip r:embed="rId3"/>
            <a:srcRect l="68924" t="88766" r="17217" b="2400"/>
            <a:stretch/>
          </p:blipFill>
          <p:spPr>
            <a:xfrm>
              <a:off x="364324" y="5029200"/>
              <a:ext cx="1073952" cy="512224"/>
            </a:xfrm>
            <a:prstGeom prst="rect">
              <a:avLst/>
            </a:prstGeom>
          </p:spPr>
        </p:pic>
        <p:sp>
          <p:nvSpPr>
            <p:cNvPr id="64" name="Rectangle 63"/>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TextBox 64"/>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66" name="TextBox 65"/>
          <p:cNvSpPr txBox="1"/>
          <p:nvPr/>
        </p:nvSpPr>
        <p:spPr>
          <a:xfrm>
            <a:off x="2371725" y="1862138"/>
            <a:ext cx="1072730" cy="307777"/>
          </a:xfrm>
          <a:prstGeom prst="rect">
            <a:avLst/>
          </a:prstGeom>
          <a:noFill/>
        </p:spPr>
        <p:txBody>
          <a:bodyPr wrap="none" rtlCol="0">
            <a:spAutoFit/>
          </a:bodyPr>
          <a:lstStyle/>
          <a:p>
            <a:r>
              <a:rPr lang="en-GB" sz="1400" b="1" dirty="0" smtClean="0"/>
              <a:t>Cook Basins</a:t>
            </a:r>
            <a:endParaRPr lang="en-GB" sz="1400" b="1" dirty="0"/>
          </a:p>
        </p:txBody>
      </p:sp>
      <p:sp>
        <p:nvSpPr>
          <p:cNvPr id="67" name="TextBox 66"/>
          <p:cNvSpPr txBox="1"/>
          <p:nvPr/>
        </p:nvSpPr>
        <p:spPr>
          <a:xfrm rot="3074144">
            <a:off x="2538367" y="3511368"/>
            <a:ext cx="1161665" cy="307777"/>
          </a:xfrm>
          <a:prstGeom prst="rect">
            <a:avLst/>
          </a:prstGeom>
          <a:noFill/>
        </p:spPr>
        <p:txBody>
          <a:bodyPr wrap="none" rtlCol="0">
            <a:spAutoFit/>
          </a:bodyPr>
          <a:lstStyle/>
          <a:p>
            <a:r>
              <a:rPr lang="en-GB" sz="1400" b="1" dirty="0" smtClean="0"/>
              <a:t>Central Basin</a:t>
            </a:r>
            <a:endParaRPr lang="en-GB" sz="1400" b="1" dirty="0"/>
          </a:p>
        </p:txBody>
      </p:sp>
      <p:sp>
        <p:nvSpPr>
          <p:cNvPr id="68" name="TextBox 67"/>
          <p:cNvSpPr txBox="1"/>
          <p:nvPr/>
        </p:nvSpPr>
        <p:spPr>
          <a:xfrm rot="4286905">
            <a:off x="1356746" y="3511369"/>
            <a:ext cx="1254511" cy="307777"/>
          </a:xfrm>
          <a:prstGeom prst="rect">
            <a:avLst/>
          </a:prstGeom>
          <a:noFill/>
        </p:spPr>
        <p:txBody>
          <a:bodyPr wrap="none" rtlCol="0">
            <a:spAutoFit/>
          </a:bodyPr>
          <a:lstStyle/>
          <a:p>
            <a:r>
              <a:rPr lang="en-GB" sz="1400" b="1" dirty="0" smtClean="0"/>
              <a:t>Western Basin</a:t>
            </a:r>
            <a:endParaRPr lang="en-GB" sz="1400" b="1" dirty="0"/>
          </a:p>
        </p:txBody>
      </p:sp>
      <p:sp>
        <p:nvSpPr>
          <p:cNvPr id="69" name="TextBox 68"/>
          <p:cNvSpPr txBox="1"/>
          <p:nvPr/>
        </p:nvSpPr>
        <p:spPr>
          <a:xfrm rot="2365870">
            <a:off x="4232260" y="3307770"/>
            <a:ext cx="1181606" cy="307777"/>
          </a:xfrm>
          <a:prstGeom prst="rect">
            <a:avLst/>
          </a:prstGeom>
          <a:noFill/>
        </p:spPr>
        <p:txBody>
          <a:bodyPr wrap="none" rtlCol="0">
            <a:spAutoFit/>
          </a:bodyPr>
          <a:lstStyle/>
          <a:p>
            <a:r>
              <a:rPr lang="en-GB" sz="1400" b="1" dirty="0" smtClean="0"/>
              <a:t>Eastern Basin</a:t>
            </a:r>
            <a:endParaRPr lang="en-GB" sz="1400" b="1" dirty="0"/>
          </a:p>
        </p:txBody>
      </p:sp>
      <p:sp>
        <p:nvSpPr>
          <p:cNvPr id="13" name="TextBox 12"/>
          <p:cNvSpPr txBox="1"/>
          <p:nvPr/>
        </p:nvSpPr>
        <p:spPr>
          <a:xfrm>
            <a:off x="2578303" y="5885092"/>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14" name="TextBox 13"/>
          <p:cNvSpPr txBox="1"/>
          <p:nvPr/>
        </p:nvSpPr>
        <p:spPr>
          <a:xfrm>
            <a:off x="4982475" y="1304925"/>
            <a:ext cx="394660"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P1</a:t>
            </a:r>
            <a:endParaRPr lang="en-GB" sz="1600" b="1" dirty="0">
              <a:solidFill>
                <a:schemeClr val="bg1"/>
              </a:solidFill>
              <a:effectLst>
                <a:outerShdw blurRad="38100" dist="38100" dir="2700000" algn="tl">
                  <a:srgbClr val="000000">
                    <a:alpha val="43137"/>
                  </a:srgbClr>
                </a:outerShdw>
              </a:effectLst>
            </a:endParaRPr>
          </a:p>
        </p:txBody>
      </p:sp>
      <p:sp>
        <p:nvSpPr>
          <p:cNvPr id="70" name="TextBox 69"/>
          <p:cNvSpPr txBox="1"/>
          <p:nvPr/>
        </p:nvSpPr>
        <p:spPr>
          <a:xfrm>
            <a:off x="6956039" y="1831361"/>
            <a:ext cx="397866" cy="338554"/>
          </a:xfrm>
          <a:prstGeom prst="rect">
            <a:avLst/>
          </a:prstGeom>
          <a:noFill/>
        </p:spPr>
        <p:txBody>
          <a:bodyPr wrap="none" rtlCol="0">
            <a:spAutoFit/>
          </a:bodyPr>
          <a:lstStyle/>
          <a:p>
            <a:r>
              <a:rPr lang="en-GB" sz="1600" b="1" dirty="0" smtClean="0">
                <a:solidFill>
                  <a:schemeClr val="bg1"/>
                </a:solidFill>
              </a:rPr>
              <a:t>P2</a:t>
            </a:r>
            <a:endParaRPr lang="en-GB" sz="1600" b="1" dirty="0">
              <a:solidFill>
                <a:schemeClr val="bg1"/>
              </a:solidFill>
            </a:endParaRPr>
          </a:p>
        </p:txBody>
      </p:sp>
      <p:sp>
        <p:nvSpPr>
          <p:cNvPr id="71" name="TextBox 70"/>
          <p:cNvSpPr txBox="1"/>
          <p:nvPr/>
        </p:nvSpPr>
        <p:spPr>
          <a:xfrm>
            <a:off x="7486282" y="2892814"/>
            <a:ext cx="397866" cy="338554"/>
          </a:xfrm>
          <a:prstGeom prst="rect">
            <a:avLst/>
          </a:prstGeom>
          <a:noFill/>
        </p:spPr>
        <p:txBody>
          <a:bodyPr wrap="none" rtlCol="0">
            <a:spAutoFit/>
          </a:bodyPr>
          <a:lstStyle/>
          <a:p>
            <a:r>
              <a:rPr lang="en-GB" sz="1600" b="1" dirty="0" smtClean="0">
                <a:solidFill>
                  <a:schemeClr val="bg1"/>
                </a:solidFill>
              </a:rPr>
              <a:t>P3</a:t>
            </a:r>
            <a:endParaRPr lang="en-GB" sz="1600" b="1" dirty="0">
              <a:solidFill>
                <a:schemeClr val="bg1"/>
              </a:solidFill>
            </a:endParaRPr>
          </a:p>
        </p:txBody>
      </p:sp>
      <p:sp>
        <p:nvSpPr>
          <p:cNvPr id="72" name="TextBox 71"/>
          <p:cNvSpPr txBox="1"/>
          <p:nvPr/>
        </p:nvSpPr>
        <p:spPr>
          <a:xfrm>
            <a:off x="7519901" y="3425732"/>
            <a:ext cx="397866" cy="338554"/>
          </a:xfrm>
          <a:prstGeom prst="rect">
            <a:avLst/>
          </a:prstGeom>
          <a:noFill/>
        </p:spPr>
        <p:txBody>
          <a:bodyPr wrap="none" rtlCol="0">
            <a:spAutoFit/>
          </a:bodyPr>
          <a:lstStyle/>
          <a:p>
            <a:r>
              <a:rPr lang="en-GB" sz="1600" b="1" dirty="0" smtClean="0">
                <a:solidFill>
                  <a:schemeClr val="bg1"/>
                </a:solidFill>
              </a:rPr>
              <a:t>P4</a:t>
            </a:r>
            <a:endParaRPr lang="en-GB" sz="1600" b="1" dirty="0">
              <a:solidFill>
                <a:schemeClr val="bg1"/>
              </a:solidFill>
            </a:endParaRPr>
          </a:p>
        </p:txBody>
      </p:sp>
      <p:sp>
        <p:nvSpPr>
          <p:cNvPr id="73" name="TextBox 72"/>
          <p:cNvSpPr txBox="1"/>
          <p:nvPr/>
        </p:nvSpPr>
        <p:spPr>
          <a:xfrm>
            <a:off x="6988668" y="4099237"/>
            <a:ext cx="397866" cy="338554"/>
          </a:xfrm>
          <a:prstGeom prst="rect">
            <a:avLst/>
          </a:prstGeom>
          <a:noFill/>
        </p:spPr>
        <p:txBody>
          <a:bodyPr wrap="none" rtlCol="0">
            <a:spAutoFit/>
          </a:bodyPr>
          <a:lstStyle/>
          <a:p>
            <a:r>
              <a:rPr lang="en-GB" sz="1600" b="1" dirty="0" smtClean="0">
                <a:solidFill>
                  <a:schemeClr val="bg1"/>
                </a:solidFill>
              </a:rPr>
              <a:t>P5</a:t>
            </a:r>
            <a:endParaRPr lang="en-GB" sz="1600" b="1" dirty="0">
              <a:solidFill>
                <a:schemeClr val="bg1"/>
              </a:solidFill>
            </a:endParaRPr>
          </a:p>
        </p:txBody>
      </p:sp>
      <p:sp>
        <p:nvSpPr>
          <p:cNvPr id="74" name="TextBox 73"/>
          <p:cNvSpPr txBox="1"/>
          <p:nvPr/>
        </p:nvSpPr>
        <p:spPr>
          <a:xfrm>
            <a:off x="7158761" y="4645399"/>
            <a:ext cx="397866" cy="338554"/>
          </a:xfrm>
          <a:prstGeom prst="rect">
            <a:avLst/>
          </a:prstGeom>
          <a:noFill/>
        </p:spPr>
        <p:txBody>
          <a:bodyPr wrap="none" rtlCol="0">
            <a:spAutoFit/>
          </a:bodyPr>
          <a:lstStyle/>
          <a:p>
            <a:r>
              <a:rPr lang="en-GB" sz="1600" b="1" dirty="0" smtClean="0">
                <a:solidFill>
                  <a:schemeClr val="bg1"/>
                </a:solidFill>
              </a:rPr>
              <a:t>P6</a:t>
            </a:r>
            <a:endParaRPr lang="en-GB" sz="1600" b="1" dirty="0">
              <a:solidFill>
                <a:schemeClr val="bg1"/>
              </a:solidFill>
            </a:endParaRPr>
          </a:p>
        </p:txBody>
      </p:sp>
    </p:spTree>
    <p:extLst>
      <p:ext uri="{BB962C8B-B14F-4D97-AF65-F5344CB8AC3E}">
        <p14:creationId xmlns:p14="http://schemas.microsoft.com/office/powerpoint/2010/main" val="2640620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8952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East Antarctic Ice Sheet flow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6" y="2725487"/>
            <a:ext cx="3952823" cy="4247317"/>
          </a:xfrm>
          <a:prstGeom prst="rect">
            <a:avLst/>
          </a:prstGeom>
          <a:noFill/>
        </p:spPr>
        <p:txBody>
          <a:bodyPr wrap="square" rtlCol="0">
            <a:spAutoFit/>
          </a:bodyPr>
          <a:lstStyle/>
          <a:p>
            <a:r>
              <a:rPr lang="en-GB" sz="1600" i="1" dirty="0" smtClean="0"/>
              <a:t>Note the location of the major glaciers including the Mertz, </a:t>
            </a:r>
            <a:r>
              <a:rPr lang="en-GB" sz="1600" i="1" dirty="0" err="1" smtClean="0"/>
              <a:t>Ninnis</a:t>
            </a:r>
            <a:r>
              <a:rPr lang="en-GB" sz="1600" i="1" dirty="0" smtClean="0"/>
              <a:t>, Cook ice shelf, </a:t>
            </a:r>
            <a:r>
              <a:rPr lang="en-GB" sz="1600" i="1" dirty="0" err="1" smtClean="0"/>
              <a:t>Matusevich</a:t>
            </a:r>
            <a:r>
              <a:rPr lang="en-GB" sz="1600" i="1" dirty="0" smtClean="0"/>
              <a:t>, </a:t>
            </a:r>
            <a:r>
              <a:rPr lang="en-GB" sz="1600" i="1" dirty="0" err="1" smtClean="0"/>
              <a:t>Rennick</a:t>
            </a:r>
            <a:r>
              <a:rPr lang="en-GB" sz="1600" i="1" dirty="0" smtClean="0"/>
              <a:t> and Lillie Glaciers. </a:t>
            </a:r>
          </a:p>
          <a:p>
            <a:endParaRPr lang="en-GB" sz="1600" i="1" dirty="0"/>
          </a:p>
          <a:p>
            <a:r>
              <a:rPr lang="en-GB" sz="1600" i="1" dirty="0" smtClean="0"/>
              <a:t>Geology in the northern Victoria Land</a:t>
            </a:r>
          </a:p>
          <a:p>
            <a:r>
              <a:rPr lang="en-GB" sz="1600" i="1" dirty="0" smtClean="0"/>
              <a:t>segment of the TAM from PNRA-GANOVEX. </a:t>
            </a:r>
          </a:p>
          <a:p>
            <a:endParaRPr lang="en-GB" sz="1600" i="1" dirty="0" smtClean="0"/>
          </a:p>
          <a:p>
            <a:r>
              <a:rPr lang="en-GB" sz="1600" dirty="0">
                <a:solidFill>
                  <a:srgbClr val="FF0000"/>
                </a:solidFill>
              </a:rPr>
              <a:t>Major basement fault systems flank the </a:t>
            </a:r>
            <a:r>
              <a:rPr lang="en-GB" sz="1600" dirty="0" smtClean="0">
                <a:solidFill>
                  <a:srgbClr val="FF0000"/>
                </a:solidFill>
              </a:rPr>
              <a:t>WSB</a:t>
            </a:r>
            <a:r>
              <a:rPr lang="en-GB" sz="1600" i="1" dirty="0" smtClean="0">
                <a:solidFill>
                  <a:srgbClr val="FF0000"/>
                </a:solidFill>
              </a:rPr>
              <a:t>.</a:t>
            </a:r>
            <a:r>
              <a:rPr lang="en-GB" sz="1600" i="1" dirty="0" smtClean="0"/>
              <a:t> These are traced from aeromagnetic imaging (see following slides) and </a:t>
            </a:r>
            <a:r>
              <a:rPr lang="en-GB" sz="1600" i="1" dirty="0" smtClean="0">
                <a:solidFill>
                  <a:srgbClr val="FF0000"/>
                </a:solidFill>
              </a:rPr>
              <a:t>include a newly proposed Paleoproterozoic fault system </a:t>
            </a:r>
            <a:r>
              <a:rPr lang="en-GB" sz="1600" i="1" dirty="0" smtClean="0"/>
              <a:t>related to the exposed Mertz Shear Zone </a:t>
            </a:r>
            <a:r>
              <a:rPr lang="en-GB" sz="1600" dirty="0" smtClean="0"/>
              <a:t>(</a:t>
            </a:r>
            <a:r>
              <a:rPr lang="en-GB" sz="1600" b="1" dirty="0" smtClean="0"/>
              <a:t>Di Vincenzo et al., 2007, Prec. Res.</a:t>
            </a:r>
            <a:r>
              <a:rPr lang="en-GB" sz="1600" dirty="0" smtClean="0"/>
              <a:t>)</a:t>
            </a:r>
            <a:r>
              <a:rPr lang="en-GB" sz="1600" i="1" dirty="0" smtClean="0"/>
              <a:t> and the Prince Albert Fault System </a:t>
            </a:r>
            <a:r>
              <a:rPr lang="en-GB" sz="1600" dirty="0" smtClean="0"/>
              <a:t>(</a:t>
            </a:r>
            <a:r>
              <a:rPr lang="en-GB" sz="1600" b="1" dirty="0" smtClean="0"/>
              <a:t>Ferraccioli &amp; Bozzo, 2003, Geol. Soc. London</a:t>
            </a:r>
            <a:r>
              <a:rPr lang="en-GB" sz="1600" dirty="0" smtClean="0"/>
              <a:t>)</a:t>
            </a:r>
            <a:r>
              <a:rPr lang="en-GB" sz="1600" i="1" dirty="0" smtClean="0"/>
              <a:t>. </a:t>
            </a:r>
            <a:endParaRPr lang="en-GB" sz="1400" i="1" dirty="0" smtClean="0"/>
          </a:p>
          <a:p>
            <a:endParaRPr lang="en-GB" sz="1400" b="1" dirty="0"/>
          </a:p>
          <a:p>
            <a:endParaRPr lang="en-GB" sz="1600" i="1" dirty="0" smtClean="0"/>
          </a:p>
        </p:txBody>
      </p:sp>
      <p:pic>
        <p:nvPicPr>
          <p:cNvPr id="3" name="Picture 2"/>
          <p:cNvPicPr>
            <a:picLocks noChangeAspect="1"/>
          </p:cNvPicPr>
          <p:nvPr/>
        </p:nvPicPr>
        <p:blipFill rotWithShape="1">
          <a:blip r:embed="rId3"/>
          <a:srcRect l="23924" t="6631" r="2043" b="9642"/>
          <a:stretch/>
        </p:blipFill>
        <p:spPr>
          <a:xfrm>
            <a:off x="133350" y="851262"/>
            <a:ext cx="8193818" cy="5212625"/>
          </a:xfrm>
          <a:prstGeom prst="rect">
            <a:avLst/>
          </a:prstGeom>
        </p:spPr>
      </p:pic>
      <p:grpSp>
        <p:nvGrpSpPr>
          <p:cNvPr id="16" name="Group 15"/>
          <p:cNvGrpSpPr/>
          <p:nvPr/>
        </p:nvGrpSpPr>
        <p:grpSpPr>
          <a:xfrm>
            <a:off x="6965149" y="988931"/>
            <a:ext cx="1073952" cy="571043"/>
            <a:chOff x="364324" y="4970381"/>
            <a:chExt cx="1073952" cy="571043"/>
          </a:xfrm>
        </p:grpSpPr>
        <p:pic>
          <p:nvPicPr>
            <p:cNvPr id="17" name="Picture 16"/>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18" name="Rectangle 17"/>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20" name="TextBox 19"/>
          <p:cNvSpPr txBox="1"/>
          <p:nvPr/>
        </p:nvSpPr>
        <p:spPr>
          <a:xfrm>
            <a:off x="2438400" y="1614488"/>
            <a:ext cx="1072730" cy="307777"/>
          </a:xfrm>
          <a:prstGeom prst="rect">
            <a:avLst/>
          </a:prstGeom>
          <a:noFill/>
        </p:spPr>
        <p:txBody>
          <a:bodyPr wrap="none" rtlCol="0">
            <a:spAutoFit/>
          </a:bodyPr>
          <a:lstStyle/>
          <a:p>
            <a:r>
              <a:rPr lang="en-GB" sz="1400" b="1" dirty="0" smtClean="0"/>
              <a:t>Cook Basins</a:t>
            </a:r>
            <a:endParaRPr lang="en-GB" sz="1400" b="1" dirty="0"/>
          </a:p>
        </p:txBody>
      </p:sp>
      <p:sp>
        <p:nvSpPr>
          <p:cNvPr id="21" name="TextBox 20"/>
          <p:cNvSpPr txBox="1"/>
          <p:nvPr/>
        </p:nvSpPr>
        <p:spPr>
          <a:xfrm rot="3074144">
            <a:off x="2662192" y="3511368"/>
            <a:ext cx="1161665" cy="307777"/>
          </a:xfrm>
          <a:prstGeom prst="rect">
            <a:avLst/>
          </a:prstGeom>
          <a:noFill/>
        </p:spPr>
        <p:txBody>
          <a:bodyPr wrap="none" rtlCol="0">
            <a:spAutoFit/>
          </a:bodyPr>
          <a:lstStyle/>
          <a:p>
            <a:r>
              <a:rPr lang="en-GB" sz="1400" b="1" dirty="0" smtClean="0"/>
              <a:t>Central Basin</a:t>
            </a:r>
            <a:endParaRPr lang="en-GB" sz="1400" b="1" dirty="0"/>
          </a:p>
        </p:txBody>
      </p:sp>
      <p:sp>
        <p:nvSpPr>
          <p:cNvPr id="22" name="TextBox 21"/>
          <p:cNvSpPr txBox="1"/>
          <p:nvPr/>
        </p:nvSpPr>
        <p:spPr>
          <a:xfrm rot="4286905">
            <a:off x="1356746" y="3511369"/>
            <a:ext cx="1254511" cy="307777"/>
          </a:xfrm>
          <a:prstGeom prst="rect">
            <a:avLst/>
          </a:prstGeom>
          <a:noFill/>
        </p:spPr>
        <p:txBody>
          <a:bodyPr wrap="none" rtlCol="0">
            <a:spAutoFit/>
          </a:bodyPr>
          <a:lstStyle/>
          <a:p>
            <a:r>
              <a:rPr lang="en-GB" sz="1400" b="1" dirty="0" smtClean="0"/>
              <a:t>Western Basin</a:t>
            </a:r>
            <a:endParaRPr lang="en-GB" sz="1400" b="1" dirty="0"/>
          </a:p>
        </p:txBody>
      </p:sp>
      <p:sp>
        <p:nvSpPr>
          <p:cNvPr id="23" name="TextBox 22"/>
          <p:cNvSpPr txBox="1"/>
          <p:nvPr/>
        </p:nvSpPr>
        <p:spPr>
          <a:xfrm rot="2365870">
            <a:off x="4279885" y="3145845"/>
            <a:ext cx="1181606" cy="307777"/>
          </a:xfrm>
          <a:prstGeom prst="rect">
            <a:avLst/>
          </a:prstGeom>
          <a:noFill/>
        </p:spPr>
        <p:txBody>
          <a:bodyPr wrap="none" rtlCol="0">
            <a:spAutoFit/>
          </a:bodyPr>
          <a:lstStyle/>
          <a:p>
            <a:r>
              <a:rPr lang="en-GB" sz="1400" b="1" dirty="0" smtClean="0"/>
              <a:t>Eastern Basin</a:t>
            </a:r>
            <a:endParaRPr lang="en-GB" sz="1400" b="1" dirty="0"/>
          </a:p>
        </p:txBody>
      </p:sp>
      <p:graphicFrame>
        <p:nvGraphicFramePr>
          <p:cNvPr id="4" name="Object 3"/>
          <p:cNvGraphicFramePr>
            <a:graphicFrameLocks noChangeAspect="1"/>
          </p:cNvGraphicFramePr>
          <p:nvPr>
            <p:extLst>
              <p:ext uri="{D42A27DB-BD31-4B8C-83A1-F6EECF244321}">
                <p14:modId xmlns:p14="http://schemas.microsoft.com/office/powerpoint/2010/main" val="3333884056"/>
              </p:ext>
            </p:extLst>
          </p:nvPr>
        </p:nvGraphicFramePr>
        <p:xfrm>
          <a:off x="9084480" y="1017506"/>
          <a:ext cx="1701014" cy="1625320"/>
        </p:xfrm>
        <a:graphic>
          <a:graphicData uri="http://schemas.openxmlformats.org/presentationml/2006/ole">
            <mc:AlternateContent xmlns:mc="http://schemas.openxmlformats.org/markup-compatibility/2006">
              <mc:Choice xmlns:v="urn:schemas-microsoft-com:vml" Requires="v">
                <p:oleObj spid="_x0000_s2135" name="CorelDRAW" r:id="rId5" imgW="2567897" imgH="2454774" progId="CorelDraw.Graphic.21">
                  <p:embed/>
                </p:oleObj>
              </mc:Choice>
              <mc:Fallback>
                <p:oleObj name="CorelDRAW" r:id="rId5" imgW="2567897" imgH="2454774" progId="CorelDraw.Graphic.21">
                  <p:embed/>
                  <p:pic>
                    <p:nvPicPr>
                      <p:cNvPr id="0" name=""/>
                      <p:cNvPicPr/>
                      <p:nvPr/>
                    </p:nvPicPr>
                    <p:blipFill>
                      <a:blip r:embed="rId6"/>
                      <a:stretch>
                        <a:fillRect/>
                      </a:stretch>
                    </p:blipFill>
                    <p:spPr>
                      <a:xfrm>
                        <a:off x="9084480" y="1017506"/>
                        <a:ext cx="1701014" cy="1625320"/>
                      </a:xfrm>
                      <a:prstGeom prst="rect">
                        <a:avLst/>
                      </a:prstGeom>
                    </p:spPr>
                  </p:pic>
                </p:oleObj>
              </mc:Fallback>
            </mc:AlternateContent>
          </a:graphicData>
        </a:graphic>
      </p:graphicFrame>
      <p:pic>
        <p:nvPicPr>
          <p:cNvPr id="8" name="Picture 7"/>
          <p:cNvPicPr>
            <a:picLocks noChangeAspect="1"/>
          </p:cNvPicPr>
          <p:nvPr/>
        </p:nvPicPr>
        <p:blipFill>
          <a:blip r:embed="rId7"/>
          <a:stretch>
            <a:fillRect/>
          </a:stretch>
        </p:blipFill>
        <p:spPr>
          <a:xfrm>
            <a:off x="593401" y="991284"/>
            <a:ext cx="5445450" cy="558442"/>
          </a:xfrm>
          <a:prstGeom prst="rect">
            <a:avLst/>
          </a:prstGeom>
        </p:spPr>
      </p:pic>
      <p:pic>
        <p:nvPicPr>
          <p:cNvPr id="11" name="Picture 10"/>
          <p:cNvPicPr>
            <a:picLocks noChangeAspect="1"/>
          </p:cNvPicPr>
          <p:nvPr/>
        </p:nvPicPr>
        <p:blipFill>
          <a:blip r:embed="rId8"/>
          <a:stretch>
            <a:fillRect/>
          </a:stretch>
        </p:blipFill>
        <p:spPr>
          <a:xfrm>
            <a:off x="908583" y="2476476"/>
            <a:ext cx="886106" cy="1325567"/>
          </a:xfrm>
          <a:prstGeom prst="rect">
            <a:avLst/>
          </a:prstGeom>
        </p:spPr>
      </p:pic>
      <p:pic>
        <p:nvPicPr>
          <p:cNvPr id="15" name="Picture 14"/>
          <p:cNvPicPr>
            <a:picLocks noChangeAspect="1"/>
          </p:cNvPicPr>
          <p:nvPr/>
        </p:nvPicPr>
        <p:blipFill>
          <a:blip r:embed="rId9"/>
          <a:stretch>
            <a:fillRect/>
          </a:stretch>
        </p:blipFill>
        <p:spPr>
          <a:xfrm>
            <a:off x="4310254" y="3246656"/>
            <a:ext cx="448031" cy="418600"/>
          </a:xfrm>
          <a:prstGeom prst="rect">
            <a:avLst/>
          </a:prstGeom>
        </p:spPr>
      </p:pic>
      <p:pic>
        <p:nvPicPr>
          <p:cNvPr id="25" name="Picture 24"/>
          <p:cNvPicPr>
            <a:picLocks noChangeAspect="1"/>
          </p:cNvPicPr>
          <p:nvPr/>
        </p:nvPicPr>
        <p:blipFill>
          <a:blip r:embed="rId10"/>
          <a:stretch>
            <a:fillRect/>
          </a:stretch>
        </p:blipFill>
        <p:spPr>
          <a:xfrm>
            <a:off x="448603" y="1603331"/>
            <a:ext cx="308644" cy="637867"/>
          </a:xfrm>
          <a:prstGeom prst="rect">
            <a:avLst/>
          </a:prstGeom>
        </p:spPr>
      </p:pic>
      <p:sp>
        <p:nvSpPr>
          <p:cNvPr id="35" name="TextBox 34"/>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26" name="TextBox 25"/>
          <p:cNvSpPr txBox="1"/>
          <p:nvPr/>
        </p:nvSpPr>
        <p:spPr>
          <a:xfrm>
            <a:off x="123824" y="6104167"/>
            <a:ext cx="2225879" cy="461665"/>
          </a:xfrm>
          <a:prstGeom prst="rect">
            <a:avLst/>
          </a:prstGeom>
          <a:noFill/>
        </p:spPr>
        <p:txBody>
          <a:bodyPr wrap="square" rtlCol="0">
            <a:spAutoFit/>
          </a:bodyPr>
          <a:lstStyle/>
          <a:p>
            <a:r>
              <a:rPr lang="en-GB" sz="1200" b="1" dirty="0" smtClean="0"/>
              <a:t>MSZ: Mertz Shear Zone</a:t>
            </a:r>
          </a:p>
          <a:p>
            <a:r>
              <a:rPr lang="en-GB" sz="1200" b="1" dirty="0" smtClean="0"/>
              <a:t>PAFS: Prince Albert Fault System</a:t>
            </a:r>
            <a:endParaRPr lang="en-GB" sz="1200" b="1" dirty="0"/>
          </a:p>
        </p:txBody>
      </p:sp>
      <p:sp>
        <p:nvSpPr>
          <p:cNvPr id="37" name="TextBox 36"/>
          <p:cNvSpPr txBox="1"/>
          <p:nvPr/>
        </p:nvSpPr>
        <p:spPr>
          <a:xfrm>
            <a:off x="251273" y="2132518"/>
            <a:ext cx="394660"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P1</a:t>
            </a:r>
            <a:endParaRPr lang="en-GB" sz="1600" b="1" dirty="0">
              <a:solidFill>
                <a:schemeClr val="bg1"/>
              </a:solidFill>
              <a:effectLst>
                <a:outerShdw blurRad="38100" dist="38100" dir="2700000" algn="tl">
                  <a:srgbClr val="000000">
                    <a:alpha val="43137"/>
                  </a:srgbClr>
                </a:outerShdw>
              </a:effectLst>
            </a:endParaRPr>
          </a:p>
        </p:txBody>
      </p:sp>
      <p:sp>
        <p:nvSpPr>
          <p:cNvPr id="38" name="TextBox 37"/>
          <p:cNvSpPr txBox="1"/>
          <p:nvPr/>
        </p:nvSpPr>
        <p:spPr>
          <a:xfrm>
            <a:off x="6994139" y="1555136"/>
            <a:ext cx="397866" cy="338554"/>
          </a:xfrm>
          <a:prstGeom prst="rect">
            <a:avLst/>
          </a:prstGeom>
          <a:noFill/>
        </p:spPr>
        <p:txBody>
          <a:bodyPr wrap="none" rtlCol="0">
            <a:spAutoFit/>
          </a:bodyPr>
          <a:lstStyle/>
          <a:p>
            <a:r>
              <a:rPr lang="en-GB" sz="1600" b="1" dirty="0" smtClean="0">
                <a:solidFill>
                  <a:schemeClr val="bg1"/>
                </a:solidFill>
              </a:rPr>
              <a:t>P2</a:t>
            </a:r>
            <a:endParaRPr lang="en-GB" sz="1600" b="1" dirty="0">
              <a:solidFill>
                <a:schemeClr val="bg1"/>
              </a:solidFill>
            </a:endParaRPr>
          </a:p>
        </p:txBody>
      </p:sp>
      <p:sp>
        <p:nvSpPr>
          <p:cNvPr id="39" name="TextBox 38"/>
          <p:cNvSpPr txBox="1"/>
          <p:nvPr/>
        </p:nvSpPr>
        <p:spPr>
          <a:xfrm>
            <a:off x="7524382" y="2616589"/>
            <a:ext cx="397866" cy="338554"/>
          </a:xfrm>
          <a:prstGeom prst="rect">
            <a:avLst/>
          </a:prstGeom>
          <a:noFill/>
        </p:spPr>
        <p:txBody>
          <a:bodyPr wrap="none" rtlCol="0">
            <a:spAutoFit/>
          </a:bodyPr>
          <a:lstStyle/>
          <a:p>
            <a:r>
              <a:rPr lang="en-GB" sz="1600" b="1" dirty="0" smtClean="0">
                <a:solidFill>
                  <a:schemeClr val="bg1"/>
                </a:solidFill>
              </a:rPr>
              <a:t>P3</a:t>
            </a:r>
            <a:endParaRPr lang="en-GB" sz="1600" b="1" dirty="0">
              <a:solidFill>
                <a:schemeClr val="bg1"/>
              </a:solidFill>
            </a:endParaRPr>
          </a:p>
        </p:txBody>
      </p:sp>
      <p:sp>
        <p:nvSpPr>
          <p:cNvPr id="40" name="TextBox 39"/>
          <p:cNvSpPr txBox="1"/>
          <p:nvPr/>
        </p:nvSpPr>
        <p:spPr>
          <a:xfrm>
            <a:off x="7558001" y="3149507"/>
            <a:ext cx="397866" cy="338554"/>
          </a:xfrm>
          <a:prstGeom prst="rect">
            <a:avLst/>
          </a:prstGeom>
          <a:noFill/>
        </p:spPr>
        <p:txBody>
          <a:bodyPr wrap="none" rtlCol="0">
            <a:spAutoFit/>
          </a:bodyPr>
          <a:lstStyle/>
          <a:p>
            <a:r>
              <a:rPr lang="en-GB" sz="1600" b="1" dirty="0" smtClean="0">
                <a:solidFill>
                  <a:schemeClr val="bg1"/>
                </a:solidFill>
              </a:rPr>
              <a:t>P4</a:t>
            </a:r>
            <a:endParaRPr lang="en-GB" sz="1600" b="1" dirty="0">
              <a:solidFill>
                <a:schemeClr val="bg1"/>
              </a:solidFill>
            </a:endParaRPr>
          </a:p>
        </p:txBody>
      </p:sp>
      <p:sp>
        <p:nvSpPr>
          <p:cNvPr id="41" name="TextBox 40"/>
          <p:cNvSpPr txBox="1"/>
          <p:nvPr/>
        </p:nvSpPr>
        <p:spPr>
          <a:xfrm>
            <a:off x="7026768" y="3823012"/>
            <a:ext cx="397866" cy="338554"/>
          </a:xfrm>
          <a:prstGeom prst="rect">
            <a:avLst/>
          </a:prstGeom>
          <a:noFill/>
        </p:spPr>
        <p:txBody>
          <a:bodyPr wrap="none" rtlCol="0">
            <a:spAutoFit/>
          </a:bodyPr>
          <a:lstStyle/>
          <a:p>
            <a:r>
              <a:rPr lang="en-GB" sz="1600" b="1" dirty="0" smtClean="0">
                <a:solidFill>
                  <a:schemeClr val="bg1"/>
                </a:solidFill>
              </a:rPr>
              <a:t>P5</a:t>
            </a:r>
            <a:endParaRPr lang="en-GB" sz="1600" b="1" dirty="0">
              <a:solidFill>
                <a:schemeClr val="bg1"/>
              </a:solidFill>
            </a:endParaRPr>
          </a:p>
        </p:txBody>
      </p:sp>
      <p:sp>
        <p:nvSpPr>
          <p:cNvPr id="42" name="TextBox 41"/>
          <p:cNvSpPr txBox="1"/>
          <p:nvPr/>
        </p:nvSpPr>
        <p:spPr>
          <a:xfrm>
            <a:off x="7196861" y="4369174"/>
            <a:ext cx="397866" cy="338554"/>
          </a:xfrm>
          <a:prstGeom prst="rect">
            <a:avLst/>
          </a:prstGeom>
          <a:noFill/>
        </p:spPr>
        <p:txBody>
          <a:bodyPr wrap="none" rtlCol="0">
            <a:spAutoFit/>
          </a:bodyPr>
          <a:lstStyle/>
          <a:p>
            <a:r>
              <a:rPr lang="en-GB" sz="1600" b="1" dirty="0" smtClean="0">
                <a:solidFill>
                  <a:schemeClr val="bg1"/>
                </a:solidFill>
              </a:rPr>
              <a:t>P6</a:t>
            </a:r>
            <a:endParaRPr lang="en-GB" sz="1600" b="1" dirty="0">
              <a:solidFill>
                <a:schemeClr val="bg1"/>
              </a:solidFill>
            </a:endParaRPr>
          </a:p>
        </p:txBody>
      </p:sp>
    </p:spTree>
    <p:extLst>
      <p:ext uri="{BB962C8B-B14F-4D97-AF65-F5344CB8AC3E}">
        <p14:creationId xmlns:p14="http://schemas.microsoft.com/office/powerpoint/2010/main" val="324301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589526"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Bedrock topography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1030037"/>
            <a:ext cx="3743274" cy="4770537"/>
          </a:xfrm>
          <a:prstGeom prst="rect">
            <a:avLst/>
          </a:prstGeom>
          <a:noFill/>
        </p:spPr>
        <p:txBody>
          <a:bodyPr wrap="square" rtlCol="0">
            <a:spAutoFit/>
          </a:bodyPr>
          <a:lstStyle/>
          <a:p>
            <a:r>
              <a:rPr lang="en-GB" sz="1600" i="1" dirty="0" smtClean="0"/>
              <a:t>Shaded relief image of bedrock topography in the Wilkes Subglacial Basin and TAM from </a:t>
            </a:r>
            <a:r>
              <a:rPr lang="en-GB" sz="1600" i="1" dirty="0" err="1" smtClean="0"/>
              <a:t>BedMachine</a:t>
            </a:r>
            <a:r>
              <a:rPr lang="en-GB" sz="1600" i="1" dirty="0" smtClean="0"/>
              <a:t> </a:t>
            </a:r>
            <a:r>
              <a:rPr lang="en-GB" sz="1600" dirty="0" smtClean="0"/>
              <a:t>(</a:t>
            </a:r>
            <a:r>
              <a:rPr lang="en-GB" sz="1600" b="1" dirty="0" smtClean="0"/>
              <a:t>Morlighem et al., 2020, Nature Geoscience</a:t>
            </a:r>
            <a:r>
              <a:rPr lang="en-GB" sz="1600" dirty="0" smtClean="0"/>
              <a:t>). </a:t>
            </a:r>
          </a:p>
          <a:p>
            <a:endParaRPr lang="en-GB" sz="1600" i="1" dirty="0"/>
          </a:p>
          <a:p>
            <a:r>
              <a:rPr lang="en-GB" sz="1600" i="1" dirty="0" smtClean="0"/>
              <a:t>Note the deep Cook Basins, where the bedrock deepens inland of the grounding zone of the Cook ice shelf ice streams. There is a potential connection between these newly imaged coastal subglacial basins and the previously identified Central Basin in the interior of the EAIS. </a:t>
            </a:r>
          </a:p>
          <a:p>
            <a:endParaRPr lang="en-GB" sz="1600" i="1" dirty="0"/>
          </a:p>
          <a:p>
            <a:r>
              <a:rPr lang="en-GB" sz="1600" i="1" dirty="0" smtClean="0">
                <a:solidFill>
                  <a:srgbClr val="FF0000"/>
                </a:solidFill>
              </a:rPr>
              <a:t>We propose from new airborne gravity imaging (see following slide) that the central Cook </a:t>
            </a:r>
            <a:r>
              <a:rPr lang="en-GB" sz="1600" i="1" dirty="0">
                <a:solidFill>
                  <a:srgbClr val="FF0000"/>
                </a:solidFill>
              </a:rPr>
              <a:t>B</a:t>
            </a:r>
            <a:r>
              <a:rPr lang="en-GB" sz="1600" i="1" dirty="0" smtClean="0">
                <a:solidFill>
                  <a:srgbClr val="FF0000"/>
                </a:solidFill>
              </a:rPr>
              <a:t>asin </a:t>
            </a:r>
            <a:r>
              <a:rPr lang="en-GB" sz="1600" dirty="0" smtClean="0">
                <a:solidFill>
                  <a:srgbClr val="FF0000"/>
                </a:solidFill>
              </a:rPr>
              <a:t>(</a:t>
            </a:r>
            <a:r>
              <a:rPr lang="en-GB" sz="1600" i="1" dirty="0" smtClean="0">
                <a:solidFill>
                  <a:srgbClr val="FF0000"/>
                </a:solidFill>
              </a:rPr>
              <a:t>CCB</a:t>
            </a:r>
            <a:r>
              <a:rPr lang="en-GB" sz="1600" dirty="0" smtClean="0">
                <a:solidFill>
                  <a:srgbClr val="FF0000"/>
                </a:solidFill>
              </a:rPr>
              <a:t>)</a:t>
            </a:r>
            <a:r>
              <a:rPr lang="en-GB" sz="1600" i="1" dirty="0" smtClean="0">
                <a:solidFill>
                  <a:srgbClr val="FF0000"/>
                </a:solidFill>
              </a:rPr>
              <a:t> is underlain by a </a:t>
            </a:r>
            <a:r>
              <a:rPr lang="en-GB" sz="1600" i="1" dirty="0" err="1" smtClean="0">
                <a:solidFill>
                  <a:srgbClr val="FF0000"/>
                </a:solidFill>
              </a:rPr>
              <a:t>graben</a:t>
            </a:r>
            <a:r>
              <a:rPr lang="en-GB" sz="1600" i="1" dirty="0" smtClean="0">
                <a:solidFill>
                  <a:srgbClr val="FF0000"/>
                </a:solidFill>
              </a:rPr>
              <a:t> or pull-apart basin resembling the northern </a:t>
            </a:r>
            <a:r>
              <a:rPr lang="en-GB" sz="1600" i="1" dirty="0" err="1" smtClean="0">
                <a:solidFill>
                  <a:srgbClr val="FF0000"/>
                </a:solidFill>
              </a:rPr>
              <a:t>Rennick</a:t>
            </a:r>
            <a:r>
              <a:rPr lang="en-GB" sz="1600" i="1" dirty="0" smtClean="0">
                <a:solidFill>
                  <a:srgbClr val="FF0000"/>
                </a:solidFill>
              </a:rPr>
              <a:t> </a:t>
            </a:r>
            <a:r>
              <a:rPr lang="en-GB" sz="1600" i="1" dirty="0" err="1" smtClean="0">
                <a:solidFill>
                  <a:srgbClr val="FF0000"/>
                </a:solidFill>
              </a:rPr>
              <a:t>Graben</a:t>
            </a:r>
            <a:r>
              <a:rPr lang="en-GB" sz="1600" i="1" dirty="0">
                <a:solidFill>
                  <a:srgbClr val="FF0000"/>
                </a:solidFill>
              </a:rPr>
              <a:t> </a:t>
            </a:r>
            <a:r>
              <a:rPr lang="en-GB" sz="1600" dirty="0" smtClean="0">
                <a:solidFill>
                  <a:srgbClr val="FF0000"/>
                </a:solidFill>
              </a:rPr>
              <a:t>(</a:t>
            </a:r>
            <a:r>
              <a:rPr lang="en-GB" sz="1600" i="1" dirty="0" smtClean="0">
                <a:solidFill>
                  <a:srgbClr val="FF0000"/>
                </a:solidFill>
              </a:rPr>
              <a:t>RG</a:t>
            </a:r>
            <a:r>
              <a:rPr lang="en-GB" sz="1600" dirty="0" smtClean="0">
                <a:solidFill>
                  <a:srgbClr val="FF0000"/>
                </a:solidFill>
              </a:rPr>
              <a:t>)</a:t>
            </a:r>
            <a:r>
              <a:rPr lang="en-GB" sz="1600" i="1" dirty="0" smtClean="0"/>
              <a:t>. </a:t>
            </a:r>
            <a:endParaRPr lang="en-GB" sz="1400" b="1" dirty="0"/>
          </a:p>
          <a:p>
            <a:endParaRPr lang="en-GB" sz="1600" i="1" dirty="0" smtClean="0"/>
          </a:p>
        </p:txBody>
      </p:sp>
      <p:sp>
        <p:nvSpPr>
          <p:cNvPr id="35" name="TextBox 34"/>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26" name="TextBox 25"/>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pic>
        <p:nvPicPr>
          <p:cNvPr id="2" name="Picture 1"/>
          <p:cNvPicPr>
            <a:picLocks noChangeAspect="1"/>
          </p:cNvPicPr>
          <p:nvPr/>
        </p:nvPicPr>
        <p:blipFill rotWithShape="1">
          <a:blip r:embed="rId3"/>
          <a:srcRect l="17957" t="6632" r="7688" b="9968"/>
          <a:stretch/>
        </p:blipFill>
        <p:spPr>
          <a:xfrm>
            <a:off x="88139" y="854152"/>
            <a:ext cx="8262726" cy="5213273"/>
          </a:xfrm>
          <a:prstGeom prst="rect">
            <a:avLst/>
          </a:prstGeom>
        </p:spPr>
      </p:pic>
      <p:grpSp>
        <p:nvGrpSpPr>
          <p:cNvPr id="24" name="Group 23"/>
          <p:cNvGrpSpPr/>
          <p:nvPr/>
        </p:nvGrpSpPr>
        <p:grpSpPr>
          <a:xfrm>
            <a:off x="6965149" y="988931"/>
            <a:ext cx="1073952" cy="571043"/>
            <a:chOff x="364324" y="4970381"/>
            <a:chExt cx="1073952" cy="571043"/>
          </a:xfrm>
        </p:grpSpPr>
        <p:pic>
          <p:nvPicPr>
            <p:cNvPr id="27" name="Picture 26"/>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28" name="Rectangle 27"/>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30" name="TextBox 29"/>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31" name="TextBox 30"/>
          <p:cNvSpPr txBox="1"/>
          <p:nvPr/>
        </p:nvSpPr>
        <p:spPr>
          <a:xfrm rot="3074144">
            <a:off x="2671232" y="3574502"/>
            <a:ext cx="1241815"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32" name="TextBox 31"/>
          <p:cNvSpPr txBox="1"/>
          <p:nvPr/>
        </p:nvSpPr>
        <p:spPr>
          <a:xfrm rot="4286905">
            <a:off x="1356746" y="3511369"/>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33" name="TextBox 32"/>
          <p:cNvSpPr txBox="1"/>
          <p:nvPr/>
        </p:nvSpPr>
        <p:spPr>
          <a:xfrm rot="2365870">
            <a:off x="4279885" y="3145845"/>
            <a:ext cx="1181606"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Eastern Basin</a:t>
            </a:r>
            <a:endParaRPr lang="en-GB" sz="1400" b="1" dirty="0">
              <a:solidFill>
                <a:srgbClr val="FFFF00"/>
              </a:solidFill>
              <a:effectLst>
                <a:outerShdw blurRad="38100" dist="38100" dir="2700000" algn="tl">
                  <a:srgbClr val="000000">
                    <a:alpha val="43137"/>
                  </a:srgbClr>
                </a:outerShdw>
              </a:effectLst>
            </a:endParaRPr>
          </a:p>
        </p:txBody>
      </p:sp>
      <p:pic>
        <p:nvPicPr>
          <p:cNvPr id="36" name="Picture 35"/>
          <p:cNvPicPr>
            <a:picLocks noChangeAspect="1"/>
          </p:cNvPicPr>
          <p:nvPr/>
        </p:nvPicPr>
        <p:blipFill>
          <a:blip r:embed="rId5"/>
          <a:stretch>
            <a:fillRect/>
          </a:stretch>
        </p:blipFill>
        <p:spPr>
          <a:xfrm>
            <a:off x="908583" y="2476476"/>
            <a:ext cx="886106" cy="1325567"/>
          </a:xfrm>
          <a:prstGeom prst="rect">
            <a:avLst/>
          </a:prstGeom>
        </p:spPr>
      </p:pic>
      <p:pic>
        <p:nvPicPr>
          <p:cNvPr id="37" name="Picture 36"/>
          <p:cNvPicPr>
            <a:picLocks noChangeAspect="1"/>
          </p:cNvPicPr>
          <p:nvPr/>
        </p:nvPicPr>
        <p:blipFill>
          <a:blip r:embed="rId6"/>
          <a:stretch>
            <a:fillRect/>
          </a:stretch>
        </p:blipFill>
        <p:spPr>
          <a:xfrm>
            <a:off x="4310254" y="3246656"/>
            <a:ext cx="448031" cy="4186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1327549478"/>
              </p:ext>
            </p:extLst>
          </p:nvPr>
        </p:nvGraphicFramePr>
        <p:xfrm>
          <a:off x="344488" y="1402137"/>
          <a:ext cx="255891" cy="761523"/>
        </p:xfrm>
        <a:graphic>
          <a:graphicData uri="http://schemas.openxmlformats.org/presentationml/2006/ole">
            <mc:AlternateContent xmlns:mc="http://schemas.openxmlformats.org/markup-compatibility/2006">
              <mc:Choice xmlns:v="urn:schemas-microsoft-com:vml" Requires="v">
                <p:oleObj spid="_x0000_s3154" name="CorelDRAW" r:id="rId7" imgW="330975" imgH="981910" progId="CorelDraw.Graphic.21">
                  <p:embed/>
                </p:oleObj>
              </mc:Choice>
              <mc:Fallback>
                <p:oleObj name="CorelDRAW" r:id="rId7" imgW="330975" imgH="981910" progId="CorelDraw.Graphic.21">
                  <p:embed/>
                  <p:pic>
                    <p:nvPicPr>
                      <p:cNvPr id="0" name=""/>
                      <p:cNvPicPr/>
                      <p:nvPr/>
                    </p:nvPicPr>
                    <p:blipFill>
                      <a:blip r:embed="rId8"/>
                      <a:stretch>
                        <a:fillRect/>
                      </a:stretch>
                    </p:blipFill>
                    <p:spPr>
                      <a:xfrm>
                        <a:off x="344488" y="1402137"/>
                        <a:ext cx="255891" cy="761523"/>
                      </a:xfrm>
                      <a:prstGeom prst="rect">
                        <a:avLst/>
                      </a:prstGeom>
                    </p:spPr>
                  </p:pic>
                </p:oleObj>
              </mc:Fallback>
            </mc:AlternateContent>
          </a:graphicData>
        </a:graphic>
      </p:graphicFrame>
      <p:sp>
        <p:nvSpPr>
          <p:cNvPr id="6" name="TextBox 5"/>
          <p:cNvSpPr txBox="1"/>
          <p:nvPr/>
        </p:nvSpPr>
        <p:spPr>
          <a:xfrm>
            <a:off x="2578303" y="1190642"/>
            <a:ext cx="745922" cy="369332"/>
          </a:xfrm>
          <a:prstGeom prst="rect">
            <a:avLst/>
          </a:prstGeom>
          <a:noFill/>
        </p:spPr>
        <p:txBody>
          <a:bodyPr wrap="square" rtlCol="0">
            <a:spAutoFit/>
          </a:bodyPr>
          <a:lstStyle/>
          <a:p>
            <a:r>
              <a:rPr lang="en-GB" b="1" dirty="0" smtClean="0">
                <a:solidFill>
                  <a:schemeClr val="bg1"/>
                </a:solidFill>
              </a:rPr>
              <a:t>CIS</a:t>
            </a:r>
            <a:endParaRPr lang="en-GB" b="1" dirty="0">
              <a:solidFill>
                <a:schemeClr val="bg1"/>
              </a:solidFill>
            </a:endParaRPr>
          </a:p>
        </p:txBody>
      </p:sp>
      <p:sp>
        <p:nvSpPr>
          <p:cNvPr id="40" name="TextBox 39"/>
          <p:cNvSpPr txBox="1"/>
          <p:nvPr/>
        </p:nvSpPr>
        <p:spPr>
          <a:xfrm rot="2428085">
            <a:off x="2921557" y="1979321"/>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CCB</a:t>
            </a:r>
            <a:endParaRPr lang="en-GB" sz="1600" b="1" dirty="0">
              <a:solidFill>
                <a:srgbClr val="FFFF00"/>
              </a:solidFill>
              <a:effectLst>
                <a:outerShdw blurRad="38100" dist="38100" dir="2700000" algn="tl">
                  <a:srgbClr val="000000">
                    <a:alpha val="43137"/>
                  </a:srgbClr>
                </a:outerShdw>
              </a:effectLst>
            </a:endParaRPr>
          </a:p>
        </p:txBody>
      </p:sp>
      <p:sp>
        <p:nvSpPr>
          <p:cNvPr id="41" name="TextBox 40"/>
          <p:cNvSpPr txBox="1"/>
          <p:nvPr/>
        </p:nvSpPr>
        <p:spPr>
          <a:xfrm rot="2428085">
            <a:off x="5343727" y="2123830"/>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1005" y="5665811"/>
            <a:ext cx="4642896" cy="371829"/>
          </a:xfrm>
          <a:prstGeom prst="rect">
            <a:avLst/>
          </a:prstGeom>
        </p:spPr>
      </p:pic>
      <p:sp>
        <p:nvSpPr>
          <p:cNvPr id="43" name="TextBox 42"/>
          <p:cNvSpPr txBox="1"/>
          <p:nvPr/>
        </p:nvSpPr>
        <p:spPr>
          <a:xfrm>
            <a:off x="4992000" y="1038225"/>
            <a:ext cx="394660"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P1</a:t>
            </a:r>
            <a:endParaRPr lang="en-GB" sz="1600" b="1" dirty="0">
              <a:solidFill>
                <a:schemeClr val="bg1"/>
              </a:solidFill>
              <a:effectLst>
                <a:outerShdw blurRad="38100" dist="38100" dir="2700000" algn="tl">
                  <a:srgbClr val="000000">
                    <a:alpha val="43137"/>
                  </a:srgbClr>
                </a:outerShdw>
              </a:effectLst>
            </a:endParaRPr>
          </a:p>
        </p:txBody>
      </p:sp>
      <p:sp>
        <p:nvSpPr>
          <p:cNvPr id="44" name="TextBox 43"/>
          <p:cNvSpPr txBox="1"/>
          <p:nvPr/>
        </p:nvSpPr>
        <p:spPr>
          <a:xfrm>
            <a:off x="6936989" y="1545611"/>
            <a:ext cx="397866" cy="338554"/>
          </a:xfrm>
          <a:prstGeom prst="rect">
            <a:avLst/>
          </a:prstGeom>
          <a:noFill/>
        </p:spPr>
        <p:txBody>
          <a:bodyPr wrap="none" rtlCol="0">
            <a:spAutoFit/>
          </a:bodyPr>
          <a:lstStyle/>
          <a:p>
            <a:r>
              <a:rPr lang="en-GB" sz="1600" b="1" dirty="0" smtClean="0">
                <a:solidFill>
                  <a:schemeClr val="bg1"/>
                </a:solidFill>
              </a:rPr>
              <a:t>P2</a:t>
            </a:r>
            <a:endParaRPr lang="en-GB" sz="1600" b="1" dirty="0">
              <a:solidFill>
                <a:schemeClr val="bg1"/>
              </a:solidFill>
            </a:endParaRPr>
          </a:p>
        </p:txBody>
      </p:sp>
      <p:sp>
        <p:nvSpPr>
          <p:cNvPr id="45" name="TextBox 44"/>
          <p:cNvSpPr txBox="1"/>
          <p:nvPr/>
        </p:nvSpPr>
        <p:spPr>
          <a:xfrm>
            <a:off x="7514857" y="2645164"/>
            <a:ext cx="397866" cy="338554"/>
          </a:xfrm>
          <a:prstGeom prst="rect">
            <a:avLst/>
          </a:prstGeom>
          <a:noFill/>
        </p:spPr>
        <p:txBody>
          <a:bodyPr wrap="none" rtlCol="0">
            <a:spAutoFit/>
          </a:bodyPr>
          <a:lstStyle/>
          <a:p>
            <a:r>
              <a:rPr lang="en-GB" sz="1600" b="1" dirty="0" smtClean="0">
                <a:solidFill>
                  <a:schemeClr val="bg1"/>
                </a:solidFill>
              </a:rPr>
              <a:t>P3</a:t>
            </a:r>
            <a:endParaRPr lang="en-GB" sz="1600" b="1" dirty="0">
              <a:solidFill>
                <a:schemeClr val="bg1"/>
              </a:solidFill>
            </a:endParaRPr>
          </a:p>
        </p:txBody>
      </p:sp>
      <p:sp>
        <p:nvSpPr>
          <p:cNvPr id="46" name="TextBox 45"/>
          <p:cNvSpPr txBox="1"/>
          <p:nvPr/>
        </p:nvSpPr>
        <p:spPr>
          <a:xfrm>
            <a:off x="7529426" y="3149507"/>
            <a:ext cx="397866" cy="338554"/>
          </a:xfrm>
          <a:prstGeom prst="rect">
            <a:avLst/>
          </a:prstGeom>
          <a:noFill/>
        </p:spPr>
        <p:txBody>
          <a:bodyPr wrap="none" rtlCol="0">
            <a:spAutoFit/>
          </a:bodyPr>
          <a:lstStyle/>
          <a:p>
            <a:r>
              <a:rPr lang="en-GB" sz="1600" b="1" dirty="0" smtClean="0">
                <a:solidFill>
                  <a:schemeClr val="bg1"/>
                </a:solidFill>
              </a:rPr>
              <a:t>P4</a:t>
            </a:r>
            <a:endParaRPr lang="en-GB" sz="1600" b="1" dirty="0">
              <a:solidFill>
                <a:schemeClr val="bg1"/>
              </a:solidFill>
            </a:endParaRPr>
          </a:p>
        </p:txBody>
      </p:sp>
      <p:sp>
        <p:nvSpPr>
          <p:cNvPr id="47" name="TextBox 46"/>
          <p:cNvSpPr txBox="1"/>
          <p:nvPr/>
        </p:nvSpPr>
        <p:spPr>
          <a:xfrm>
            <a:off x="7036293" y="3803962"/>
            <a:ext cx="397866" cy="338554"/>
          </a:xfrm>
          <a:prstGeom prst="rect">
            <a:avLst/>
          </a:prstGeom>
          <a:noFill/>
        </p:spPr>
        <p:txBody>
          <a:bodyPr wrap="none" rtlCol="0">
            <a:spAutoFit/>
          </a:bodyPr>
          <a:lstStyle/>
          <a:p>
            <a:r>
              <a:rPr lang="en-GB" sz="1600" b="1" dirty="0" smtClean="0">
                <a:solidFill>
                  <a:schemeClr val="bg1"/>
                </a:solidFill>
              </a:rPr>
              <a:t>P5</a:t>
            </a:r>
            <a:endParaRPr lang="en-GB" sz="1600" b="1" dirty="0">
              <a:solidFill>
                <a:schemeClr val="bg1"/>
              </a:solidFill>
            </a:endParaRPr>
          </a:p>
        </p:txBody>
      </p:sp>
      <p:sp>
        <p:nvSpPr>
          <p:cNvPr id="48" name="TextBox 47"/>
          <p:cNvSpPr txBox="1"/>
          <p:nvPr/>
        </p:nvSpPr>
        <p:spPr>
          <a:xfrm>
            <a:off x="7215911" y="4359649"/>
            <a:ext cx="397866" cy="338554"/>
          </a:xfrm>
          <a:prstGeom prst="rect">
            <a:avLst/>
          </a:prstGeom>
          <a:noFill/>
        </p:spPr>
        <p:txBody>
          <a:bodyPr wrap="none" rtlCol="0">
            <a:spAutoFit/>
          </a:bodyPr>
          <a:lstStyle/>
          <a:p>
            <a:r>
              <a:rPr lang="en-GB" sz="1600" b="1" dirty="0" smtClean="0">
                <a:solidFill>
                  <a:schemeClr val="bg1"/>
                </a:solidFill>
              </a:rPr>
              <a:t>P6</a:t>
            </a:r>
            <a:endParaRPr lang="en-GB" sz="1600" b="1" dirty="0">
              <a:solidFill>
                <a:schemeClr val="bg1"/>
              </a:solidFill>
            </a:endParaRPr>
          </a:p>
        </p:txBody>
      </p:sp>
    </p:spTree>
    <p:extLst>
      <p:ext uri="{BB962C8B-B14F-4D97-AF65-F5344CB8AC3E}">
        <p14:creationId xmlns:p14="http://schemas.microsoft.com/office/powerpoint/2010/main" val="40381321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a:spLocks noChangeArrowheads="1"/>
          </p:cNvSpPr>
          <p:nvPr/>
        </p:nvSpPr>
        <p:spPr bwMode="auto">
          <a:xfrm>
            <a:off x="-846701" y="70869"/>
            <a:ext cx="13554075" cy="769441"/>
          </a:xfrm>
          <a:prstGeom prst="rect">
            <a:avLst/>
          </a:prstGeom>
          <a:noFill/>
          <a:ln w="9525">
            <a:noFill/>
            <a:miter lim="800000"/>
            <a:headEnd/>
            <a:tailEnd/>
          </a:ln>
        </p:spPr>
        <p:txBody>
          <a:bodyPr wrap="square">
            <a:spAutoFit/>
          </a:bodyPr>
          <a:lstStyle/>
          <a:p>
            <a:pPr algn="ctr" eaLnBrk="0" hangingPunct="0">
              <a:defRPr/>
            </a:pPr>
            <a:r>
              <a:rPr lang="en-GB" altLang="en-US" sz="2200" b="1" dirty="0" smtClean="0">
                <a:solidFill>
                  <a:srgbClr val="FF0000"/>
                </a:solidFill>
              </a:rPr>
              <a:t>New Free-Air </a:t>
            </a:r>
            <a:r>
              <a:rPr lang="en-GB" altLang="en-US" sz="2200" b="1" dirty="0">
                <a:solidFill>
                  <a:srgbClr val="FF0000"/>
                </a:solidFill>
              </a:rPr>
              <a:t>G</a:t>
            </a:r>
            <a:r>
              <a:rPr lang="en-GB" altLang="en-US" sz="2200" b="1" dirty="0" smtClean="0">
                <a:solidFill>
                  <a:srgbClr val="FF0000"/>
                </a:solidFill>
              </a:rPr>
              <a:t>ravity </a:t>
            </a:r>
            <a:r>
              <a:rPr lang="en-GB" altLang="en-US" sz="2200" b="1" dirty="0">
                <a:solidFill>
                  <a:srgbClr val="FF0000"/>
                </a:solidFill>
              </a:rPr>
              <a:t>A</a:t>
            </a:r>
            <a:r>
              <a:rPr lang="en-GB" altLang="en-US" sz="2200" b="1" dirty="0" smtClean="0">
                <a:solidFill>
                  <a:srgbClr val="FF0000"/>
                </a:solidFill>
              </a:rPr>
              <a:t>nomaly </a:t>
            </a:r>
            <a:r>
              <a:rPr lang="en-GB" altLang="en-US" sz="2200" b="1" dirty="0">
                <a:solidFill>
                  <a:srgbClr val="FF0000"/>
                </a:solidFill>
              </a:rPr>
              <a:t>M</a:t>
            </a:r>
            <a:r>
              <a:rPr lang="en-GB" altLang="en-US" sz="2200" b="1" dirty="0" smtClean="0">
                <a:solidFill>
                  <a:srgbClr val="FF0000"/>
                </a:solidFill>
              </a:rPr>
              <a:t>ap in the Wilkes Subglacial Basin and adjacent TAM</a:t>
            </a:r>
            <a:r>
              <a:rPr lang="en-US" altLang="en-US" sz="2200" b="1" dirty="0" smtClean="0">
                <a:solidFill>
                  <a:srgbClr val="FF0000"/>
                </a:solidFill>
              </a:rPr>
              <a:t/>
            </a:r>
            <a:br>
              <a:rPr lang="en-US" altLang="en-US" sz="2200" b="1" dirty="0" smtClean="0">
                <a:solidFill>
                  <a:srgbClr val="FF0000"/>
                </a:solidFill>
              </a:rPr>
            </a:br>
            <a:endParaRPr lang="en-GB" altLang="en-US" sz="22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latin typeface="Calibri" pitchFamily="34" charset="0"/>
            </a:endParaRPr>
          </a:p>
        </p:txBody>
      </p:sp>
      <p:sp>
        <p:nvSpPr>
          <p:cNvPr id="55" name="TextBox 54"/>
          <p:cNvSpPr txBox="1"/>
          <p:nvPr/>
        </p:nvSpPr>
        <p:spPr>
          <a:xfrm>
            <a:off x="8334427" y="1030037"/>
            <a:ext cx="3743274" cy="4031873"/>
          </a:xfrm>
          <a:prstGeom prst="rect">
            <a:avLst/>
          </a:prstGeom>
          <a:noFill/>
        </p:spPr>
        <p:txBody>
          <a:bodyPr wrap="square" rtlCol="0">
            <a:spAutoFit/>
          </a:bodyPr>
          <a:lstStyle/>
          <a:p>
            <a:r>
              <a:rPr lang="en-GB" sz="1600" i="1" dirty="0" smtClean="0"/>
              <a:t>New shaded relief image of Free-Air gravity in the Wilkes Subglacial Basin and adjacent TAM.</a:t>
            </a:r>
            <a:endParaRPr lang="en-GB" sz="1600" dirty="0" smtClean="0"/>
          </a:p>
          <a:p>
            <a:endParaRPr lang="en-GB" sz="1600" i="1" dirty="0"/>
          </a:p>
          <a:p>
            <a:r>
              <a:rPr lang="en-GB" sz="1600" dirty="0" smtClean="0">
                <a:solidFill>
                  <a:srgbClr val="FF0000"/>
                </a:solidFill>
              </a:rPr>
              <a:t>Note the prominent Free-Air gravity low over the central Cook Basin that resembles the low over the northern </a:t>
            </a:r>
            <a:r>
              <a:rPr lang="en-GB" sz="1600" dirty="0" err="1" smtClean="0">
                <a:solidFill>
                  <a:srgbClr val="FF0000"/>
                </a:solidFill>
              </a:rPr>
              <a:t>Rennick</a:t>
            </a:r>
            <a:r>
              <a:rPr lang="en-GB" sz="1600" dirty="0" smtClean="0">
                <a:solidFill>
                  <a:srgbClr val="FF0000"/>
                </a:solidFill>
              </a:rPr>
              <a:t> </a:t>
            </a:r>
            <a:r>
              <a:rPr lang="en-GB" sz="1600" dirty="0" err="1" smtClean="0">
                <a:solidFill>
                  <a:srgbClr val="FF0000"/>
                </a:solidFill>
              </a:rPr>
              <a:t>Graben</a:t>
            </a:r>
            <a:r>
              <a:rPr lang="en-GB" sz="1600" i="1" dirty="0" smtClean="0"/>
              <a:t>.</a:t>
            </a:r>
          </a:p>
          <a:p>
            <a:endParaRPr lang="en-GB" sz="1600" i="1" dirty="0"/>
          </a:p>
          <a:p>
            <a:r>
              <a:rPr lang="en-GB" sz="1600" i="1" dirty="0" smtClean="0"/>
              <a:t>The central Cook Basin lies on strike with the previously imaged Eastern Basin and the Prince Albert Fault System.</a:t>
            </a:r>
          </a:p>
          <a:p>
            <a:endParaRPr lang="en-GB" sz="1600" i="1" dirty="0"/>
          </a:p>
          <a:p>
            <a:r>
              <a:rPr lang="en-GB" sz="1600" i="1" dirty="0" smtClean="0"/>
              <a:t>Satellite-derived gravity anomalies </a:t>
            </a:r>
            <a:r>
              <a:rPr lang="en-GB" sz="1600" dirty="0" smtClean="0"/>
              <a:t>(</a:t>
            </a:r>
            <a:r>
              <a:rPr lang="en-GB" sz="1600" b="1" i="1" dirty="0" err="1" smtClean="0"/>
              <a:t>Zingerle</a:t>
            </a:r>
            <a:r>
              <a:rPr lang="en-GB" sz="1600" b="1" i="1" dirty="0" smtClean="0"/>
              <a:t> et al, 2019</a:t>
            </a:r>
            <a:r>
              <a:rPr lang="en-GB" sz="1600" i="1" dirty="0" smtClean="0"/>
              <a:t>; TIM R6e gravity field model</a:t>
            </a:r>
            <a:r>
              <a:rPr lang="en-GB" sz="1600" dirty="0" smtClean="0"/>
              <a:t>)</a:t>
            </a:r>
            <a:r>
              <a:rPr lang="en-GB" sz="1600" i="1" dirty="0" smtClean="0"/>
              <a:t> are shown as a transparent backdrop to help fill in data voids. </a:t>
            </a:r>
          </a:p>
        </p:txBody>
      </p:sp>
      <p:sp>
        <p:nvSpPr>
          <p:cNvPr id="35" name="TextBox 34"/>
          <p:cNvSpPr txBox="1"/>
          <p:nvPr/>
        </p:nvSpPr>
        <p:spPr>
          <a:xfrm>
            <a:off x="2578303" y="6104167"/>
            <a:ext cx="4981575" cy="307777"/>
          </a:xfrm>
          <a:prstGeom prst="rect">
            <a:avLst/>
          </a:prstGeom>
          <a:noFill/>
        </p:spPr>
        <p:txBody>
          <a:bodyPr wrap="square" rtlCol="0">
            <a:spAutoFit/>
          </a:bodyPr>
          <a:lstStyle/>
          <a:p>
            <a:r>
              <a:rPr lang="en-GB" sz="1400" i="1" dirty="0" smtClean="0">
                <a:solidFill>
                  <a:srgbClr val="0070C0"/>
                </a:solidFill>
              </a:rPr>
              <a:t>Ferraccioli et al., 2020, JGR, MS, in prep. </a:t>
            </a:r>
            <a:r>
              <a:rPr lang="en-GB" sz="1400" b="1" i="1" dirty="0" smtClean="0">
                <a:solidFill>
                  <a:srgbClr val="0070C0"/>
                </a:solidFill>
              </a:rPr>
              <a:t>Image Author Copyright</a:t>
            </a:r>
            <a:r>
              <a:rPr lang="en-GB" sz="1400" i="1" dirty="0" smtClean="0">
                <a:solidFill>
                  <a:srgbClr val="0070C0"/>
                </a:solidFill>
              </a:rPr>
              <a:t>.</a:t>
            </a:r>
            <a:endParaRPr lang="en-GB" sz="1400" b="1" i="1" dirty="0">
              <a:solidFill>
                <a:srgbClr val="0070C0"/>
              </a:solidFill>
            </a:endParaRPr>
          </a:p>
        </p:txBody>
      </p:sp>
      <p:sp>
        <p:nvSpPr>
          <p:cNvPr id="26" name="TextBox 25"/>
          <p:cNvSpPr txBox="1"/>
          <p:nvPr/>
        </p:nvSpPr>
        <p:spPr>
          <a:xfrm>
            <a:off x="152399" y="6066067"/>
            <a:ext cx="2225879" cy="646331"/>
          </a:xfrm>
          <a:prstGeom prst="rect">
            <a:avLst/>
          </a:prstGeom>
          <a:noFill/>
        </p:spPr>
        <p:txBody>
          <a:bodyPr wrap="square" rtlCol="0">
            <a:spAutoFit/>
          </a:bodyPr>
          <a:lstStyle/>
          <a:p>
            <a:r>
              <a:rPr lang="en-GB" sz="1200" b="1" dirty="0" smtClean="0"/>
              <a:t>CIS: Cook Ice Shelf</a:t>
            </a:r>
          </a:p>
          <a:p>
            <a:r>
              <a:rPr lang="en-GB" sz="1200" b="1" dirty="0" smtClean="0"/>
              <a:t>MSZ: Mertz Shear Zone</a:t>
            </a:r>
          </a:p>
          <a:p>
            <a:r>
              <a:rPr lang="en-GB" sz="1200" b="1" dirty="0" smtClean="0"/>
              <a:t>PAFS: Prince Albert Fault System</a:t>
            </a:r>
            <a:endParaRPr lang="en-GB" sz="1200" b="1" dirty="0"/>
          </a:p>
        </p:txBody>
      </p:sp>
      <p:pic>
        <p:nvPicPr>
          <p:cNvPr id="3" name="Picture 2"/>
          <p:cNvPicPr>
            <a:picLocks noChangeAspect="1"/>
          </p:cNvPicPr>
          <p:nvPr/>
        </p:nvPicPr>
        <p:blipFill rotWithShape="1">
          <a:blip r:embed="rId3"/>
          <a:srcRect l="24731" t="8351" r="3172" b="9642"/>
          <a:stretch/>
        </p:blipFill>
        <p:spPr>
          <a:xfrm>
            <a:off x="129015" y="842892"/>
            <a:ext cx="8205412" cy="5249994"/>
          </a:xfrm>
          <a:prstGeom prst="rect">
            <a:avLst/>
          </a:prstGeom>
        </p:spPr>
      </p:pic>
      <p:grpSp>
        <p:nvGrpSpPr>
          <p:cNvPr id="22" name="Group 21"/>
          <p:cNvGrpSpPr/>
          <p:nvPr/>
        </p:nvGrpSpPr>
        <p:grpSpPr>
          <a:xfrm>
            <a:off x="6965149" y="988931"/>
            <a:ext cx="1073952" cy="571043"/>
            <a:chOff x="364324" y="4970381"/>
            <a:chExt cx="1073952" cy="571043"/>
          </a:xfrm>
        </p:grpSpPr>
        <p:pic>
          <p:nvPicPr>
            <p:cNvPr id="23" name="Picture 22"/>
            <p:cNvPicPr>
              <a:picLocks noChangeAspect="1"/>
            </p:cNvPicPr>
            <p:nvPr/>
          </p:nvPicPr>
          <p:blipFill rotWithShape="1">
            <a:blip r:embed="rId4"/>
            <a:srcRect l="68924" t="88766" r="17217" b="2400"/>
            <a:stretch/>
          </p:blipFill>
          <p:spPr>
            <a:xfrm>
              <a:off x="364324" y="5029200"/>
              <a:ext cx="1073952" cy="512224"/>
            </a:xfrm>
            <a:prstGeom prst="rect">
              <a:avLst/>
            </a:prstGeom>
          </p:spPr>
        </p:pic>
        <p:sp>
          <p:nvSpPr>
            <p:cNvPr id="25" name="Rectangle 24"/>
            <p:cNvSpPr/>
            <p:nvPr/>
          </p:nvSpPr>
          <p:spPr>
            <a:xfrm>
              <a:off x="942975" y="5029200"/>
              <a:ext cx="128588" cy="119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33"/>
            <p:cNvSpPr txBox="1"/>
            <p:nvPr/>
          </p:nvSpPr>
          <p:spPr>
            <a:xfrm>
              <a:off x="857198" y="4970381"/>
              <a:ext cx="316112" cy="246221"/>
            </a:xfrm>
            <a:prstGeom prst="rect">
              <a:avLst/>
            </a:prstGeom>
            <a:noFill/>
          </p:spPr>
          <p:txBody>
            <a:bodyPr wrap="none" rtlCol="0">
              <a:spAutoFit/>
            </a:bodyPr>
            <a:lstStyle/>
            <a:p>
              <a:r>
                <a:rPr lang="en-GB" sz="1000" dirty="0" smtClean="0"/>
                <a:t>47</a:t>
              </a:r>
              <a:endParaRPr lang="en-GB" sz="1000" dirty="0"/>
            </a:p>
          </p:txBody>
        </p:sp>
      </p:grpSp>
      <p:sp>
        <p:nvSpPr>
          <p:cNvPr id="38" name="TextBox 37"/>
          <p:cNvSpPr txBox="1"/>
          <p:nvPr/>
        </p:nvSpPr>
        <p:spPr>
          <a:xfrm>
            <a:off x="2438400" y="1614488"/>
            <a:ext cx="1072730"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Cook Basins</a:t>
            </a:r>
            <a:endParaRPr lang="en-GB" sz="1400" b="1" dirty="0">
              <a:solidFill>
                <a:srgbClr val="FFFF00"/>
              </a:solidFill>
              <a:effectLst>
                <a:outerShdw blurRad="38100" dist="38100" dir="2700000" algn="tl">
                  <a:srgbClr val="000000">
                    <a:alpha val="43137"/>
                  </a:srgbClr>
                </a:outerShdw>
              </a:effectLst>
            </a:endParaRPr>
          </a:p>
        </p:txBody>
      </p:sp>
      <p:sp>
        <p:nvSpPr>
          <p:cNvPr id="39" name="TextBox 38"/>
          <p:cNvSpPr txBox="1"/>
          <p:nvPr/>
        </p:nvSpPr>
        <p:spPr>
          <a:xfrm rot="2948888">
            <a:off x="2595165" y="3806062"/>
            <a:ext cx="1729528" cy="307777"/>
          </a:xfrm>
          <a:prstGeom prst="rect">
            <a:avLst/>
          </a:prstGeom>
          <a:noFill/>
        </p:spPr>
        <p:txBody>
          <a:bodyPr wrap="square" rtlCol="0">
            <a:spAutoFit/>
          </a:bodyPr>
          <a:lstStyle/>
          <a:p>
            <a:r>
              <a:rPr lang="en-GB" sz="1400" b="1" dirty="0" smtClean="0">
                <a:solidFill>
                  <a:srgbClr val="FFFF00"/>
                </a:solidFill>
                <a:effectLst>
                  <a:outerShdw blurRad="38100" dist="38100" dir="2700000" algn="tl">
                    <a:srgbClr val="000000">
                      <a:alpha val="43137"/>
                    </a:srgbClr>
                  </a:outerShdw>
                </a:effectLst>
              </a:rPr>
              <a:t>Central   Basin</a:t>
            </a:r>
            <a:endParaRPr lang="en-GB" sz="1400" b="1" dirty="0">
              <a:solidFill>
                <a:srgbClr val="FFFF00"/>
              </a:solidFill>
              <a:effectLst>
                <a:outerShdw blurRad="38100" dist="38100" dir="2700000" algn="tl">
                  <a:srgbClr val="000000">
                    <a:alpha val="43137"/>
                  </a:srgbClr>
                </a:outerShdw>
              </a:effectLst>
            </a:endParaRPr>
          </a:p>
        </p:txBody>
      </p:sp>
      <p:sp>
        <p:nvSpPr>
          <p:cNvPr id="42" name="TextBox 41"/>
          <p:cNvSpPr txBox="1"/>
          <p:nvPr/>
        </p:nvSpPr>
        <p:spPr>
          <a:xfrm rot="4286905">
            <a:off x="1385490" y="3492920"/>
            <a:ext cx="1254511" cy="307777"/>
          </a:xfrm>
          <a:prstGeom prst="rect">
            <a:avLst/>
          </a:prstGeom>
          <a:noFill/>
        </p:spPr>
        <p:txBody>
          <a:bodyPr wrap="none" rtlCol="0">
            <a:spAutoFit/>
          </a:bodyPr>
          <a:lstStyle/>
          <a:p>
            <a:r>
              <a:rPr lang="en-GB" sz="1400" b="1" dirty="0" smtClean="0">
                <a:solidFill>
                  <a:srgbClr val="FFFF00"/>
                </a:solidFill>
                <a:effectLst>
                  <a:outerShdw blurRad="38100" dist="38100" dir="2700000" algn="tl">
                    <a:srgbClr val="000000">
                      <a:alpha val="43137"/>
                    </a:srgbClr>
                  </a:outerShdw>
                </a:effectLst>
              </a:rPr>
              <a:t>Western Basin</a:t>
            </a:r>
            <a:endParaRPr lang="en-GB" sz="1400" b="1" dirty="0">
              <a:solidFill>
                <a:srgbClr val="FFFF00"/>
              </a:solidFill>
              <a:effectLst>
                <a:outerShdw blurRad="38100" dist="38100" dir="2700000" algn="tl">
                  <a:srgbClr val="000000">
                    <a:alpha val="43137"/>
                  </a:srgbClr>
                </a:outerShdw>
              </a:effectLst>
            </a:endParaRPr>
          </a:p>
        </p:txBody>
      </p:sp>
      <p:sp>
        <p:nvSpPr>
          <p:cNvPr id="43" name="TextBox 42"/>
          <p:cNvSpPr txBox="1"/>
          <p:nvPr/>
        </p:nvSpPr>
        <p:spPr>
          <a:xfrm rot="2299379">
            <a:off x="4348971" y="3161738"/>
            <a:ext cx="1108317" cy="292388"/>
          </a:xfrm>
          <a:prstGeom prst="rect">
            <a:avLst/>
          </a:prstGeom>
          <a:noFill/>
        </p:spPr>
        <p:txBody>
          <a:bodyPr wrap="none" rtlCol="0">
            <a:spAutoFit/>
          </a:bodyPr>
          <a:lstStyle/>
          <a:p>
            <a:r>
              <a:rPr lang="en-GB" sz="1300" b="1" dirty="0" smtClean="0">
                <a:solidFill>
                  <a:srgbClr val="FFFF00"/>
                </a:solidFill>
                <a:effectLst>
                  <a:outerShdw blurRad="38100" dist="38100" dir="2700000" algn="tl">
                    <a:srgbClr val="000000">
                      <a:alpha val="43137"/>
                    </a:srgbClr>
                  </a:outerShdw>
                </a:effectLst>
              </a:rPr>
              <a:t>Eastern Basin</a:t>
            </a:r>
            <a:endParaRPr lang="en-GB" sz="1300" b="1" dirty="0">
              <a:solidFill>
                <a:srgbClr val="FFFF00"/>
              </a:solidFill>
              <a:effectLst>
                <a:outerShdw blurRad="38100" dist="38100" dir="2700000" algn="tl">
                  <a:srgbClr val="000000">
                    <a:alpha val="43137"/>
                  </a:srgbClr>
                </a:outerShdw>
              </a:effectLst>
            </a:endParaRPr>
          </a:p>
        </p:txBody>
      </p:sp>
      <p:pic>
        <p:nvPicPr>
          <p:cNvPr id="44" name="Picture 43"/>
          <p:cNvPicPr>
            <a:picLocks noChangeAspect="1"/>
          </p:cNvPicPr>
          <p:nvPr/>
        </p:nvPicPr>
        <p:blipFill>
          <a:blip r:embed="rId5"/>
          <a:stretch>
            <a:fillRect/>
          </a:stretch>
        </p:blipFill>
        <p:spPr>
          <a:xfrm>
            <a:off x="908583" y="2476476"/>
            <a:ext cx="886106" cy="1325567"/>
          </a:xfrm>
          <a:prstGeom prst="rect">
            <a:avLst/>
          </a:prstGeom>
        </p:spPr>
      </p:pic>
      <p:pic>
        <p:nvPicPr>
          <p:cNvPr id="45" name="Picture 44"/>
          <p:cNvPicPr>
            <a:picLocks noChangeAspect="1"/>
          </p:cNvPicPr>
          <p:nvPr/>
        </p:nvPicPr>
        <p:blipFill>
          <a:blip r:embed="rId6"/>
          <a:stretch>
            <a:fillRect/>
          </a:stretch>
        </p:blipFill>
        <p:spPr>
          <a:xfrm>
            <a:off x="4310254" y="3246656"/>
            <a:ext cx="448031" cy="418600"/>
          </a:xfrm>
          <a:prstGeom prst="rect">
            <a:avLst/>
          </a:prstGeom>
        </p:spPr>
      </p:pic>
      <p:graphicFrame>
        <p:nvGraphicFramePr>
          <p:cNvPr id="46" name="Object 45"/>
          <p:cNvGraphicFramePr>
            <a:graphicFrameLocks noChangeAspect="1"/>
          </p:cNvGraphicFramePr>
          <p:nvPr>
            <p:extLst>
              <p:ext uri="{D42A27DB-BD31-4B8C-83A1-F6EECF244321}">
                <p14:modId xmlns:p14="http://schemas.microsoft.com/office/powerpoint/2010/main" val="984476683"/>
              </p:ext>
            </p:extLst>
          </p:nvPr>
        </p:nvGraphicFramePr>
        <p:xfrm>
          <a:off x="344488" y="1402137"/>
          <a:ext cx="255891" cy="761523"/>
        </p:xfrm>
        <a:graphic>
          <a:graphicData uri="http://schemas.openxmlformats.org/presentationml/2006/ole">
            <mc:AlternateContent xmlns:mc="http://schemas.openxmlformats.org/markup-compatibility/2006">
              <mc:Choice xmlns:v="urn:schemas-microsoft-com:vml" Requires="v">
                <p:oleObj spid="_x0000_s4169" name="CorelDRAW" r:id="rId7" imgW="330975" imgH="981910" progId="CorelDraw.Graphic.21">
                  <p:embed/>
                </p:oleObj>
              </mc:Choice>
              <mc:Fallback>
                <p:oleObj name="CorelDRAW" r:id="rId7" imgW="330975" imgH="981910" progId="CorelDraw.Graphic.21">
                  <p:embed/>
                  <p:pic>
                    <p:nvPicPr>
                      <p:cNvPr id="5" name="Object 4"/>
                      <p:cNvPicPr/>
                      <p:nvPr/>
                    </p:nvPicPr>
                    <p:blipFill>
                      <a:blip r:embed="rId8"/>
                      <a:stretch>
                        <a:fillRect/>
                      </a:stretch>
                    </p:blipFill>
                    <p:spPr>
                      <a:xfrm>
                        <a:off x="344488" y="1402137"/>
                        <a:ext cx="255891" cy="761523"/>
                      </a:xfrm>
                      <a:prstGeom prst="rect">
                        <a:avLst/>
                      </a:prstGeom>
                    </p:spPr>
                  </p:pic>
                </p:oleObj>
              </mc:Fallback>
            </mc:AlternateContent>
          </a:graphicData>
        </a:graphic>
      </p:graphicFrame>
      <p:sp>
        <p:nvSpPr>
          <p:cNvPr id="47" name="TextBox 46"/>
          <p:cNvSpPr txBox="1"/>
          <p:nvPr/>
        </p:nvSpPr>
        <p:spPr>
          <a:xfrm>
            <a:off x="2609395" y="1125658"/>
            <a:ext cx="745922" cy="369332"/>
          </a:xfrm>
          <a:prstGeom prst="rect">
            <a:avLst/>
          </a:prstGeom>
          <a:noFill/>
        </p:spPr>
        <p:txBody>
          <a:bodyPr wrap="square" rtlCol="0">
            <a:spAutoFit/>
          </a:bodyPr>
          <a:lstStyle/>
          <a:p>
            <a:r>
              <a:rPr lang="en-GB" b="1" dirty="0" smtClean="0">
                <a:solidFill>
                  <a:schemeClr val="bg1"/>
                </a:solidFill>
              </a:rPr>
              <a:t>CIS</a:t>
            </a:r>
            <a:endParaRPr lang="en-GB" b="1" dirty="0">
              <a:solidFill>
                <a:schemeClr val="bg1"/>
              </a:solidFill>
            </a:endParaRPr>
          </a:p>
        </p:txBody>
      </p:sp>
      <p:sp>
        <p:nvSpPr>
          <p:cNvPr id="48" name="TextBox 47"/>
          <p:cNvSpPr txBox="1"/>
          <p:nvPr/>
        </p:nvSpPr>
        <p:spPr>
          <a:xfrm rot="2428085">
            <a:off x="3002996" y="2071229"/>
            <a:ext cx="745922" cy="338554"/>
          </a:xfrm>
          <a:prstGeom prst="rect">
            <a:avLst/>
          </a:prstGeom>
          <a:noFill/>
        </p:spPr>
        <p:txBody>
          <a:bodyPr wrap="square" rtlCol="0">
            <a:spAutoFit/>
          </a:bodyPr>
          <a:lstStyle/>
          <a:p>
            <a:r>
              <a:rPr lang="en-GB" sz="1600" b="1" dirty="0" smtClean="0">
                <a:solidFill>
                  <a:srgbClr val="FFFF00"/>
                </a:solidFill>
              </a:rPr>
              <a:t>CCB</a:t>
            </a:r>
            <a:endParaRPr lang="en-GB" sz="1600" b="1" dirty="0">
              <a:solidFill>
                <a:srgbClr val="FFFF00"/>
              </a:solidFill>
            </a:endParaRPr>
          </a:p>
        </p:txBody>
      </p:sp>
      <p:sp>
        <p:nvSpPr>
          <p:cNvPr id="49" name="TextBox 48"/>
          <p:cNvSpPr txBox="1"/>
          <p:nvPr/>
        </p:nvSpPr>
        <p:spPr>
          <a:xfrm rot="2428085">
            <a:off x="5354023" y="2125192"/>
            <a:ext cx="745922" cy="338554"/>
          </a:xfrm>
          <a:prstGeom prst="rect">
            <a:avLst/>
          </a:prstGeom>
          <a:noFill/>
        </p:spPr>
        <p:txBody>
          <a:bodyPr wrap="square" rtlCol="0">
            <a:spAutoFit/>
          </a:bodyPr>
          <a:lstStyle/>
          <a:p>
            <a:r>
              <a:rPr lang="en-GB" sz="1600" b="1" dirty="0" smtClean="0">
                <a:solidFill>
                  <a:srgbClr val="FFFF00"/>
                </a:solidFill>
                <a:effectLst>
                  <a:outerShdw blurRad="38100" dist="38100" dir="2700000" algn="tl">
                    <a:srgbClr val="000000">
                      <a:alpha val="43137"/>
                    </a:srgbClr>
                  </a:outerShdw>
                </a:effectLst>
              </a:rPr>
              <a:t>RG</a:t>
            </a:r>
            <a:endParaRPr lang="en-GB" sz="1600" b="1" dirty="0">
              <a:solidFill>
                <a:srgbClr val="FFFF00"/>
              </a:solidFill>
              <a:effectLst>
                <a:outerShdw blurRad="38100" dist="38100" dir="2700000" algn="tl">
                  <a:srgbClr val="000000">
                    <a:alpha val="43137"/>
                  </a:srgbClr>
                </a:outerShdw>
              </a:effectLst>
            </a:endParaRPr>
          </a:p>
        </p:txBody>
      </p:sp>
      <p:sp>
        <p:nvSpPr>
          <p:cNvPr id="50" name="TextBox 49"/>
          <p:cNvSpPr txBox="1"/>
          <p:nvPr/>
        </p:nvSpPr>
        <p:spPr>
          <a:xfrm>
            <a:off x="4992000" y="1038225"/>
            <a:ext cx="394660" cy="338554"/>
          </a:xfrm>
          <a:prstGeom prst="rect">
            <a:avLst/>
          </a:prstGeom>
          <a:noFill/>
        </p:spPr>
        <p:txBody>
          <a:bodyPr wrap="none" rtlCol="0">
            <a:spAutoFit/>
          </a:bodyPr>
          <a:lstStyle/>
          <a:p>
            <a:r>
              <a:rPr lang="en-GB" sz="1600" b="1" dirty="0" smtClean="0">
                <a:solidFill>
                  <a:schemeClr val="bg1"/>
                </a:solidFill>
                <a:effectLst>
                  <a:outerShdw blurRad="38100" dist="38100" dir="2700000" algn="tl">
                    <a:srgbClr val="000000">
                      <a:alpha val="43137"/>
                    </a:srgbClr>
                  </a:outerShdw>
                </a:effectLst>
              </a:rPr>
              <a:t>P1</a:t>
            </a:r>
            <a:endParaRPr lang="en-GB" sz="1600" b="1" dirty="0">
              <a:solidFill>
                <a:schemeClr val="bg1"/>
              </a:solidFill>
              <a:effectLst>
                <a:outerShdw blurRad="38100" dist="38100" dir="2700000" algn="tl">
                  <a:srgbClr val="000000">
                    <a:alpha val="43137"/>
                  </a:srgbClr>
                </a:outerShdw>
              </a:effectLst>
            </a:endParaRPr>
          </a:p>
        </p:txBody>
      </p:sp>
      <p:sp>
        <p:nvSpPr>
          <p:cNvPr id="51" name="TextBox 50"/>
          <p:cNvSpPr txBox="1"/>
          <p:nvPr/>
        </p:nvSpPr>
        <p:spPr>
          <a:xfrm>
            <a:off x="6936989" y="1545611"/>
            <a:ext cx="397866" cy="338554"/>
          </a:xfrm>
          <a:prstGeom prst="rect">
            <a:avLst/>
          </a:prstGeom>
          <a:noFill/>
        </p:spPr>
        <p:txBody>
          <a:bodyPr wrap="none" rtlCol="0">
            <a:spAutoFit/>
          </a:bodyPr>
          <a:lstStyle/>
          <a:p>
            <a:r>
              <a:rPr lang="en-GB" sz="1600" b="1" dirty="0" smtClean="0">
                <a:solidFill>
                  <a:schemeClr val="bg1"/>
                </a:solidFill>
              </a:rPr>
              <a:t>P2</a:t>
            </a:r>
            <a:endParaRPr lang="en-GB" sz="1600" b="1" dirty="0">
              <a:solidFill>
                <a:schemeClr val="bg1"/>
              </a:solidFill>
            </a:endParaRPr>
          </a:p>
        </p:txBody>
      </p:sp>
      <p:sp>
        <p:nvSpPr>
          <p:cNvPr id="52" name="TextBox 51"/>
          <p:cNvSpPr txBox="1"/>
          <p:nvPr/>
        </p:nvSpPr>
        <p:spPr>
          <a:xfrm>
            <a:off x="7514857" y="2645164"/>
            <a:ext cx="397866" cy="338554"/>
          </a:xfrm>
          <a:prstGeom prst="rect">
            <a:avLst/>
          </a:prstGeom>
          <a:noFill/>
        </p:spPr>
        <p:txBody>
          <a:bodyPr wrap="none" rtlCol="0">
            <a:spAutoFit/>
          </a:bodyPr>
          <a:lstStyle/>
          <a:p>
            <a:r>
              <a:rPr lang="en-GB" sz="1600" b="1" dirty="0" smtClean="0">
                <a:solidFill>
                  <a:schemeClr val="bg1"/>
                </a:solidFill>
              </a:rPr>
              <a:t>P3</a:t>
            </a:r>
            <a:endParaRPr lang="en-GB" sz="1600" b="1" dirty="0">
              <a:solidFill>
                <a:schemeClr val="bg1"/>
              </a:solidFill>
            </a:endParaRPr>
          </a:p>
        </p:txBody>
      </p:sp>
      <p:sp>
        <p:nvSpPr>
          <p:cNvPr id="53" name="TextBox 52"/>
          <p:cNvSpPr txBox="1"/>
          <p:nvPr/>
        </p:nvSpPr>
        <p:spPr>
          <a:xfrm>
            <a:off x="7529426" y="3149507"/>
            <a:ext cx="397866" cy="338554"/>
          </a:xfrm>
          <a:prstGeom prst="rect">
            <a:avLst/>
          </a:prstGeom>
          <a:noFill/>
        </p:spPr>
        <p:txBody>
          <a:bodyPr wrap="none" rtlCol="0">
            <a:spAutoFit/>
          </a:bodyPr>
          <a:lstStyle/>
          <a:p>
            <a:r>
              <a:rPr lang="en-GB" sz="1600" b="1" dirty="0" smtClean="0">
                <a:solidFill>
                  <a:schemeClr val="bg1"/>
                </a:solidFill>
              </a:rPr>
              <a:t>P4</a:t>
            </a:r>
            <a:endParaRPr lang="en-GB" sz="1600" b="1" dirty="0">
              <a:solidFill>
                <a:schemeClr val="bg1"/>
              </a:solidFill>
            </a:endParaRPr>
          </a:p>
        </p:txBody>
      </p:sp>
      <p:sp>
        <p:nvSpPr>
          <p:cNvPr id="54" name="TextBox 53"/>
          <p:cNvSpPr txBox="1"/>
          <p:nvPr/>
        </p:nvSpPr>
        <p:spPr>
          <a:xfrm>
            <a:off x="7036293" y="3803962"/>
            <a:ext cx="397866" cy="338554"/>
          </a:xfrm>
          <a:prstGeom prst="rect">
            <a:avLst/>
          </a:prstGeom>
          <a:noFill/>
        </p:spPr>
        <p:txBody>
          <a:bodyPr wrap="none" rtlCol="0">
            <a:spAutoFit/>
          </a:bodyPr>
          <a:lstStyle/>
          <a:p>
            <a:r>
              <a:rPr lang="en-GB" sz="1600" b="1" dirty="0" smtClean="0">
                <a:solidFill>
                  <a:schemeClr val="bg1"/>
                </a:solidFill>
              </a:rPr>
              <a:t>P5</a:t>
            </a:r>
            <a:endParaRPr lang="en-GB" sz="1600" b="1" dirty="0">
              <a:solidFill>
                <a:schemeClr val="bg1"/>
              </a:solidFill>
            </a:endParaRPr>
          </a:p>
        </p:txBody>
      </p:sp>
      <p:sp>
        <p:nvSpPr>
          <p:cNvPr id="56" name="TextBox 55"/>
          <p:cNvSpPr txBox="1"/>
          <p:nvPr/>
        </p:nvSpPr>
        <p:spPr>
          <a:xfrm>
            <a:off x="7215911" y="4359649"/>
            <a:ext cx="397866" cy="338554"/>
          </a:xfrm>
          <a:prstGeom prst="rect">
            <a:avLst/>
          </a:prstGeom>
          <a:noFill/>
        </p:spPr>
        <p:txBody>
          <a:bodyPr wrap="none" rtlCol="0">
            <a:spAutoFit/>
          </a:bodyPr>
          <a:lstStyle/>
          <a:p>
            <a:r>
              <a:rPr lang="en-GB" sz="1600" b="1" dirty="0" smtClean="0">
                <a:solidFill>
                  <a:schemeClr val="bg1"/>
                </a:solidFill>
              </a:rPr>
              <a:t>P6</a:t>
            </a:r>
            <a:endParaRPr lang="en-GB" sz="1600" b="1" dirty="0">
              <a:solidFill>
                <a:schemeClr val="bg1"/>
              </a:solidFill>
            </a:endParaRPr>
          </a:p>
        </p:txBody>
      </p:sp>
    </p:spTree>
    <p:extLst>
      <p:ext uri="{BB962C8B-B14F-4D97-AF65-F5344CB8AC3E}">
        <p14:creationId xmlns:p14="http://schemas.microsoft.com/office/powerpoint/2010/main" val="32780824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5133</TotalTime>
  <Words>3122</Words>
  <Application>Microsoft Office PowerPoint</Application>
  <PresentationFormat>Widescreen</PresentationFormat>
  <Paragraphs>416</Paragraphs>
  <Slides>18</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3" baseType="lpstr">
      <vt:lpstr>Arial</vt:lpstr>
      <vt:lpstr>Calibri</vt:lpstr>
      <vt:lpstr>Calibri Light</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Natural Environment Research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Ferraccioli, Fausto</dc:creator>
  <cp:lastModifiedBy>Ferraccioli, Fausto</cp:lastModifiedBy>
  <cp:revision>173</cp:revision>
  <dcterms:created xsi:type="dcterms:W3CDTF">2020-05-01T15:19:39Z</dcterms:created>
  <dcterms:modified xsi:type="dcterms:W3CDTF">2020-05-06T03:00:15Z</dcterms:modified>
</cp:coreProperties>
</file>