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9" r:id="rId5"/>
    <p:sldId id="305" r:id="rId6"/>
    <p:sldId id="306" r:id="rId7"/>
    <p:sldId id="320" r:id="rId8"/>
    <p:sldId id="322" r:id="rId9"/>
    <p:sldId id="29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8D1F"/>
    <a:srgbClr val="BBC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040" autoAdjust="0"/>
  </p:normalViewPr>
  <p:slideViewPr>
    <p:cSldViewPr snapToGrid="0">
      <p:cViewPr varScale="1">
        <p:scale>
          <a:sx n="71" d="100"/>
          <a:sy n="71" d="100"/>
        </p:scale>
        <p:origin x="11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CC69C-3075-467C-B0E9-1D13179CAE40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AFD08-BF70-42AA-B142-0EA3273CD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16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4E605-C74B-468E-A59E-63CE671869F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425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4E605-C74B-468E-A59E-63CE671869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81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4E605-C74B-468E-A59E-63CE671869F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236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4E605-C74B-468E-A59E-63CE671869F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538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4E605-C74B-468E-A59E-63CE671869F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962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1D560-8E27-4B06-9F52-B07C28F5B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B9DC1-253A-4BDA-BED5-27930D44D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C539B-233C-418C-9B5A-E5E1D7310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CE8-D1F4-450B-A08A-2345EF4D0FD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3EAB6-C6B3-4723-92CB-9CCB3B648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248DD-3AA9-46D6-B76F-3456F5A15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3514-CF8A-4E7E-93F7-DB5F383D0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09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858AD-D326-44F6-BA52-80A10E0D1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03D1C5-B62E-43C4-AE21-8DD1C8007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54D1E-8C56-4842-B5EB-A6806ACF2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CE8-D1F4-450B-A08A-2345EF4D0FD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0F6F6-4A30-4720-A263-34E9DE904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0264B-8770-4A81-B294-63FAEDC5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3514-CF8A-4E7E-93F7-DB5F383D0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50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D73B3-E91F-43CF-BDF0-3E631BFE3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BF57BC-7B92-4BB6-B21F-2ACE07990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81F12-3716-45A9-8F0A-C9AC968E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CE8-D1F4-450B-A08A-2345EF4D0FD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CC8B7-2001-47E3-A416-4B1572C5D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7F63F-A29A-4FB4-95BE-3E22A98A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3514-CF8A-4E7E-93F7-DB5F383D0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80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AE9C6-13DA-4585-BEF6-B462B9F0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37D0B-D9EF-4C9B-89A4-08DE9BE46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3C3E8-E15B-42F0-90D5-A13AD6D0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CE8-D1F4-450B-A08A-2345EF4D0FD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FA133-A3F3-4D72-BAC4-1286D62B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3521B-B28B-4202-9BF2-C5D8FD25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3514-CF8A-4E7E-93F7-DB5F383D0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AEF57-613D-48C6-8678-4BBC8399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DB1A9-F825-4C35-A1DA-481D468A8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6748A-294D-4D3B-A5D9-B80512BC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CE8-D1F4-450B-A08A-2345EF4D0FD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B98D2-5AF7-4607-B67A-2F6D1232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36D5F-BFAB-46AE-AD52-DE240E49B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3514-CF8A-4E7E-93F7-DB5F383D0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52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10147-AEEC-4754-9A90-1115DE94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F5B5A-7E3F-494E-93A4-1A3F8A841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4D35B-190D-4FC0-BDE9-D7053EBF2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7AA6C-0B97-4167-9930-11A1173D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CE8-D1F4-450B-A08A-2345EF4D0FD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FC40F-5AF7-4569-A950-20D65AA4B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684D7-9B7D-4E2D-81B7-5EDB96CA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3514-CF8A-4E7E-93F7-DB5F383D0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32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42186-286E-4E2B-B3B6-3F8DEB41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1E312-21CA-4D81-8C8C-061474C89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A7587-70DF-4833-A903-28E50886B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2B0C8E-E0A4-4C93-9F3E-DE21615B74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B9A690-E61C-4728-A5AF-C0E8500F7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1A7A4-00D4-4FD6-95B9-220959182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CE8-D1F4-450B-A08A-2345EF4D0FD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ABA648-BF03-4FC6-96A1-CF74CC32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08C3E1-949B-4DF0-BE23-DD499F67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3514-CF8A-4E7E-93F7-DB5F383D0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839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1DF6-884C-48A0-8965-14C7CA482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4BDD5C-3295-47E7-9C2B-67E7A2AC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CE8-D1F4-450B-A08A-2345EF4D0FD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8D9A9-48E5-47C9-9A87-2DCF35D3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42EB8-07EF-4D86-A43E-8F7AB959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3514-CF8A-4E7E-93F7-DB5F383D0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59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96EDCD-C921-4F32-9C30-F6CFA9669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CE8-D1F4-450B-A08A-2345EF4D0FD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DD0B5-2435-48B7-AFC8-502C4178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E1F79-9DF5-4F60-8C9D-29FA028D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3514-CF8A-4E7E-93F7-DB5F383D0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215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C5DCA-B16B-46B4-A07F-4693E711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2388-3AF6-4372-A2DE-0CDDC0255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13E6D-5F43-4DF6-B0CE-4D7BD4D1D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D6839-37DE-422E-8B22-9435D047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CE8-D1F4-450B-A08A-2345EF4D0FD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4BA4A-5B4B-4C23-A067-C0C984C85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2FA85-600F-41FD-A437-37AB96C08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3514-CF8A-4E7E-93F7-DB5F383D0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90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869DA-9516-4A61-B5A5-0C3F5631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25FF5-1F54-4052-B67C-DE60951BC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040AE-A451-41FC-8F65-E209114A1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696D7-ED71-4B4E-BE07-A8CFFB88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CE8-D1F4-450B-A08A-2345EF4D0FD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EF7C9-FFF9-4786-8D15-F28009296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CFCE9-588A-43ED-B2F4-A6CBD7F9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3514-CF8A-4E7E-93F7-DB5F383D0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23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0FFAF9-D59E-4825-BE50-B710DB36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46133-7C85-4EC0-848D-0407CD27B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ECE6A-FB75-45C7-97D9-F5B273F25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D6CE8-D1F4-450B-A08A-2345EF4D0FD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458A5-64E1-421B-BD57-4293EC6CB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840F-28D5-48BF-A315-97309614F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D3514-CF8A-4E7E-93F7-DB5F383D0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01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microsoft.com/office/2007/relationships/hdphoto" Target="../media/hdphoto2.wdp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gif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9216E6-9DB3-41F9-B861-9F28F716C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03"/>
            <a:ext cx="9060965" cy="115834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45E97D-AC9B-4047-963A-892DF9E24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4383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Neural network for automated recognition of prehistoric carvings at Stonehenge</a:t>
            </a:r>
            <a:endParaRPr lang="en-GB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1EFED8-93B9-4AAF-8CC2-8427936C9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1" y="5783090"/>
            <a:ext cx="3696458" cy="8226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91299-768F-4879-909C-5B36EC371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90" y="5827022"/>
            <a:ext cx="3426690" cy="8226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9E0312-000F-4DCE-B5E9-4023AB16B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21" y="5783090"/>
            <a:ext cx="3302400" cy="8414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F83ABF-D55F-4EB9-BA96-E7CFE0C88D11}"/>
              </a:ext>
            </a:extLst>
          </p:cNvPr>
          <p:cNvSpPr txBox="1"/>
          <p:nvPr/>
        </p:nvSpPr>
        <p:spPr>
          <a:xfrm>
            <a:off x="1620817" y="4258858"/>
            <a:ext cx="89503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Gavin Leong</a:t>
            </a:r>
            <a:r>
              <a:rPr lang="en-GB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Matthew Brolly</a:t>
            </a:r>
          </a:p>
          <a:p>
            <a:pPr algn="ctr"/>
            <a:r>
              <a:rPr lang="en-US" dirty="0"/>
              <a:t>University of Brighton, School of Environment and Technology, UK</a:t>
            </a:r>
            <a:endParaRPr lang="en-GB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7F8EF2-58C8-4E98-A772-3DFDFEAD4F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221" y="309128"/>
            <a:ext cx="2539682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19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84B3F-8A46-4F82-B560-1E9637AA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building with a sunset in the background&#10;&#10;Description generated with high confidence">
            <a:extLst>
              <a:ext uri="{FF2B5EF4-FFF2-40B4-BE49-F238E27FC236}">
                <a16:creationId xmlns:a16="http://schemas.microsoft.com/office/drawing/2014/main" id="{DB72DABD-34E1-4BD0-AF13-CAA93309B5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5" name="object 45">
            <a:extLst>
              <a:ext uri="{FF2B5EF4-FFF2-40B4-BE49-F238E27FC236}">
                <a16:creationId xmlns:a16="http://schemas.microsoft.com/office/drawing/2014/main" id="{9F6E9046-9A5F-4016-AD91-0583290FA119}"/>
              </a:ext>
            </a:extLst>
          </p:cNvPr>
          <p:cNvSpPr txBox="1"/>
          <p:nvPr/>
        </p:nvSpPr>
        <p:spPr>
          <a:xfrm>
            <a:off x="278208" y="971606"/>
            <a:ext cx="5987624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35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Problem: lichen at Stonehenge 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22171E-F858-4178-9D00-7711092E9D77}"/>
              </a:ext>
            </a:extLst>
          </p:cNvPr>
          <p:cNvGrpSpPr/>
          <p:nvPr/>
        </p:nvGrpSpPr>
        <p:grpSpPr>
          <a:xfrm>
            <a:off x="180688" y="159169"/>
            <a:ext cx="1974691" cy="511573"/>
            <a:chOff x="222699" y="102992"/>
            <a:chExt cx="2881728" cy="7465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3B4F19-790B-47E6-BA2F-FB3DC9932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38" b="90075" l="3188" r="37563">
                          <a14:foregroundMark x1="29375" y1="50749" x2="25250" y2="57116"/>
                          <a14:foregroundMark x1="16188" y1="90262" x2="15313" y2="85019"/>
                          <a14:foregroundMark x1="37563" y1="16479" x2="37563" y2="16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06"/>
            <a:stretch/>
          </p:blipFill>
          <p:spPr>
            <a:xfrm>
              <a:off x="222699" y="102992"/>
              <a:ext cx="724599" cy="7465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9AD8F1-7373-4629-A34B-6FD5449B5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296" b="54869" l="34500" r="94500">
                          <a14:foregroundMark x1="39250" y1="14981" x2="39250" y2="14981"/>
                          <a14:foregroundMark x1="37813" y1="16479" x2="36875" y2="17603"/>
                          <a14:foregroundMark x1="34938" y1="22472" x2="34500" y2="26030"/>
                          <a14:foregroundMark x1="46938" y1="28652" x2="47000" y2="32397"/>
                          <a14:foregroundMark x1="60250" y1="37266" x2="60313" y2="33146"/>
                          <a14:foregroundMark x1="88125" y1="44382" x2="87938" y2="38015"/>
                          <a14:foregroundMark x1="94500" y1="42697" x2="94188" y2="38202"/>
                          <a14:foregroundMark x1="80375" y1="52622" x2="80250" y2="50749"/>
                          <a14:foregroundMark x1="73000" y1="52247" x2="72938" y2="49438"/>
                          <a14:foregroundMark x1="72688" y1="54307" x2="72688" y2="51311"/>
                          <a14:foregroundMark x1="80750" y1="53371" x2="80438" y2="51311"/>
                          <a14:foregroundMark x1="81063" y1="54869" x2="80750" y2="53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79" t="8691" r="1958" b="41530"/>
            <a:stretch/>
          </p:blipFill>
          <p:spPr>
            <a:xfrm>
              <a:off x="947298" y="196435"/>
              <a:ext cx="2157129" cy="54167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4978410-68D6-4F94-8A2F-91072E21278C}"/>
              </a:ext>
            </a:extLst>
          </p:cNvPr>
          <p:cNvSpPr txBox="1"/>
          <p:nvPr/>
        </p:nvSpPr>
        <p:spPr>
          <a:xfrm>
            <a:off x="180688" y="1690687"/>
            <a:ext cx="5238736" cy="4486275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491740-FF14-4A70-A0B3-97EC4619ACBC}"/>
              </a:ext>
            </a:extLst>
          </p:cNvPr>
          <p:cNvGrpSpPr/>
          <p:nvPr/>
        </p:nvGrpSpPr>
        <p:grpSpPr>
          <a:xfrm>
            <a:off x="337134" y="2296257"/>
            <a:ext cx="2243955" cy="3311569"/>
            <a:chOff x="5356244" y="925017"/>
            <a:chExt cx="1801172" cy="2658121"/>
          </a:xfrm>
        </p:grpSpPr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9A1CCA8A-C88E-4B8E-B606-873469FA985C}"/>
                </a:ext>
              </a:extLst>
            </p:cNvPr>
            <p:cNvSpPr txBox="1"/>
            <p:nvPr/>
          </p:nvSpPr>
          <p:spPr>
            <a:xfrm>
              <a:off x="5356244" y="2757337"/>
              <a:ext cx="1801172" cy="8258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ctr" defTabSz="914400" rtl="0" eaLnBrk="1" fontAlgn="auto" latinLnBrk="0" hangingPunct="1">
                <a:lnSpc>
                  <a:spcPct val="1046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-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On </a:t>
              </a:r>
              <a:r>
                <a:rPr kumimoji="0" sz="1600" b="1" i="0" u="none" strike="noStrike" kern="1200" cap="none" spc="-7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unobscured </a:t>
              </a:r>
              <a:r>
                <a:rPr kumimoji="0" sz="1600" b="1" i="0" u="none" strike="noStrike" kern="1200" cap="none" spc="-8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surfaces, </a:t>
              </a:r>
              <a:r>
                <a:rPr kumimoji="0" sz="1600" b="1" i="0" u="none" strike="noStrike" kern="1200" cap="none" spc="-9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English </a:t>
              </a:r>
              <a:r>
                <a:rPr kumimoji="0" sz="16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Heritage </a:t>
              </a:r>
              <a:r>
                <a:rPr kumimoji="0" sz="1600" b="1" i="0" u="none" strike="noStrike" kern="1200" cap="none" spc="-7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discovered </a:t>
              </a:r>
              <a:br>
                <a:rPr kumimoji="0" lang="en-GB" sz="1600" b="1" i="0" u="none" strike="noStrike" kern="1200" cap="none" spc="-7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sz="1600" b="1" i="0" u="none" strike="noStrike" kern="1200" cap="none" spc="-145" normalizeH="0" baseline="0" noProof="0" dirty="0">
                  <a:ln>
                    <a:noFill/>
                  </a:ln>
                  <a:solidFill>
                    <a:srgbClr val="EA000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71</a:t>
              </a:r>
              <a:r>
                <a:rPr kumimoji="0" lang="en-GB" sz="1600" b="1" i="0" u="none" strike="noStrike" kern="1200" cap="none" spc="-145" normalizeH="0" baseline="0" noProof="0" dirty="0">
                  <a:ln>
                    <a:noFill/>
                  </a:ln>
                  <a:solidFill>
                    <a:srgbClr val="EA000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  </a:t>
              </a:r>
              <a:r>
                <a:rPr kumimoji="0" sz="1600" b="1" i="0" u="none" strike="noStrike" kern="1200" cap="none" spc="-50" normalizeH="0" baseline="0" noProof="0" dirty="0">
                  <a:ln>
                    <a:noFill/>
                  </a:ln>
                  <a:solidFill>
                    <a:srgbClr val="EA000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new </a:t>
              </a:r>
              <a:r>
                <a:rPr kumimoji="0" sz="1600" b="1" i="0" u="none" strike="noStrike" kern="1200" cap="none" spc="-30" normalizeH="0" baseline="0" noProof="0" dirty="0">
                  <a:ln>
                    <a:noFill/>
                  </a:ln>
                  <a:solidFill>
                    <a:srgbClr val="EA000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axe-</a:t>
              </a:r>
              <a:r>
                <a:rPr kumimoji="0" sz="1600" b="1" i="0" u="none" strike="noStrike" kern="1200" cap="none" spc="-45" normalizeH="0" baseline="0" noProof="0" dirty="0">
                  <a:ln>
                    <a:noFill/>
                  </a:ln>
                  <a:solidFill>
                    <a:srgbClr val="EA000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head </a:t>
              </a:r>
              <a:r>
                <a:rPr kumimoji="0" sz="1600" b="1" i="0" u="none" strike="noStrike" kern="1200" cap="none" spc="-75" normalizeH="0" baseline="0" noProof="0" dirty="0">
                  <a:ln>
                    <a:noFill/>
                  </a:ln>
                  <a:solidFill>
                    <a:srgbClr val="EA000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carvings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A9FBAFA4-09F4-4126-A372-795DA23A26DF}"/>
                </a:ext>
              </a:extLst>
            </p:cNvPr>
            <p:cNvSpPr/>
            <p:nvPr/>
          </p:nvSpPr>
          <p:spPr>
            <a:xfrm>
              <a:off x="5356244" y="925017"/>
              <a:ext cx="1759361" cy="177049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1A56018B-0B59-4093-BB8D-ED523422C2EB}"/>
                </a:ext>
              </a:extLst>
            </p:cNvPr>
            <p:cNvSpPr/>
            <p:nvPr/>
          </p:nvSpPr>
          <p:spPr>
            <a:xfrm>
              <a:off x="6215173" y="1259736"/>
              <a:ext cx="350520" cy="351790"/>
            </a:xfrm>
            <a:custGeom>
              <a:avLst/>
              <a:gdLst/>
              <a:ahLst/>
              <a:cxnLst/>
              <a:rect l="l" t="t" r="r" b="b"/>
              <a:pathLst>
                <a:path w="350520" h="351789">
                  <a:moveTo>
                    <a:pt x="0" y="175632"/>
                  </a:moveTo>
                  <a:lnTo>
                    <a:pt x="6253" y="128938"/>
                  </a:lnTo>
                  <a:lnTo>
                    <a:pt x="23901" y="86982"/>
                  </a:lnTo>
                  <a:lnTo>
                    <a:pt x="51278" y="51437"/>
                  </a:lnTo>
                  <a:lnTo>
                    <a:pt x="86719" y="23976"/>
                  </a:lnTo>
                  <a:lnTo>
                    <a:pt x="128557" y="6272"/>
                  </a:lnTo>
                  <a:lnTo>
                    <a:pt x="175126" y="0"/>
                  </a:lnTo>
                  <a:lnTo>
                    <a:pt x="221695" y="6272"/>
                  </a:lnTo>
                  <a:lnTo>
                    <a:pt x="263533" y="23976"/>
                  </a:lnTo>
                  <a:lnTo>
                    <a:pt x="298973" y="51437"/>
                  </a:lnTo>
                  <a:lnTo>
                    <a:pt x="326351" y="86982"/>
                  </a:lnTo>
                  <a:lnTo>
                    <a:pt x="343999" y="128938"/>
                  </a:lnTo>
                  <a:lnTo>
                    <a:pt x="350252" y="175632"/>
                  </a:lnTo>
                  <a:lnTo>
                    <a:pt x="343999" y="222326"/>
                  </a:lnTo>
                  <a:lnTo>
                    <a:pt x="326351" y="264282"/>
                  </a:lnTo>
                  <a:lnTo>
                    <a:pt x="298973" y="299827"/>
                  </a:lnTo>
                  <a:lnTo>
                    <a:pt x="263533" y="327288"/>
                  </a:lnTo>
                  <a:lnTo>
                    <a:pt x="221695" y="344992"/>
                  </a:lnTo>
                  <a:lnTo>
                    <a:pt x="175126" y="351264"/>
                  </a:lnTo>
                  <a:lnTo>
                    <a:pt x="128557" y="344992"/>
                  </a:lnTo>
                  <a:lnTo>
                    <a:pt x="86719" y="327288"/>
                  </a:lnTo>
                  <a:lnTo>
                    <a:pt x="51278" y="299827"/>
                  </a:lnTo>
                  <a:lnTo>
                    <a:pt x="23901" y="264282"/>
                  </a:lnTo>
                  <a:lnTo>
                    <a:pt x="6253" y="222326"/>
                  </a:lnTo>
                  <a:lnTo>
                    <a:pt x="0" y="175632"/>
                  </a:lnTo>
                  <a:close/>
                </a:path>
              </a:pathLst>
            </a:custGeom>
            <a:ln w="25307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8186F30E-105C-45E2-81F1-E6A01EE7519D}"/>
                </a:ext>
              </a:extLst>
            </p:cNvPr>
            <p:cNvSpPr/>
            <p:nvPr/>
          </p:nvSpPr>
          <p:spPr>
            <a:xfrm>
              <a:off x="6454074" y="1790177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>
                  <a:moveTo>
                    <a:pt x="0" y="176138"/>
                  </a:moveTo>
                  <a:lnTo>
                    <a:pt x="6292" y="129319"/>
                  </a:lnTo>
                  <a:lnTo>
                    <a:pt x="24051" y="87244"/>
                  </a:lnTo>
                  <a:lnTo>
                    <a:pt x="51595" y="51595"/>
                  </a:lnTo>
                  <a:lnTo>
                    <a:pt x="87244" y="24051"/>
                  </a:lnTo>
                  <a:lnTo>
                    <a:pt x="129319" y="6292"/>
                  </a:lnTo>
                  <a:lnTo>
                    <a:pt x="176138" y="0"/>
                  </a:lnTo>
                  <a:lnTo>
                    <a:pt x="222958" y="6292"/>
                  </a:lnTo>
                  <a:lnTo>
                    <a:pt x="265032" y="24051"/>
                  </a:lnTo>
                  <a:lnTo>
                    <a:pt x="300682" y="51595"/>
                  </a:lnTo>
                  <a:lnTo>
                    <a:pt x="328225" y="87244"/>
                  </a:lnTo>
                  <a:lnTo>
                    <a:pt x="345984" y="129319"/>
                  </a:lnTo>
                  <a:lnTo>
                    <a:pt x="352277" y="176138"/>
                  </a:lnTo>
                  <a:lnTo>
                    <a:pt x="345984" y="222958"/>
                  </a:lnTo>
                  <a:lnTo>
                    <a:pt x="328225" y="265032"/>
                  </a:lnTo>
                  <a:lnTo>
                    <a:pt x="300682" y="300682"/>
                  </a:lnTo>
                  <a:lnTo>
                    <a:pt x="265032" y="328225"/>
                  </a:lnTo>
                  <a:lnTo>
                    <a:pt x="222958" y="345984"/>
                  </a:lnTo>
                  <a:lnTo>
                    <a:pt x="176138" y="352277"/>
                  </a:lnTo>
                  <a:lnTo>
                    <a:pt x="129319" y="345984"/>
                  </a:lnTo>
                  <a:lnTo>
                    <a:pt x="87244" y="328225"/>
                  </a:lnTo>
                  <a:lnTo>
                    <a:pt x="51595" y="300682"/>
                  </a:lnTo>
                  <a:lnTo>
                    <a:pt x="24051" y="265032"/>
                  </a:lnTo>
                  <a:lnTo>
                    <a:pt x="6292" y="222958"/>
                  </a:lnTo>
                  <a:lnTo>
                    <a:pt x="0" y="176138"/>
                  </a:lnTo>
                  <a:close/>
                </a:path>
              </a:pathLst>
            </a:custGeom>
            <a:ln w="25307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74A26194-BD11-4B21-BB5F-08D0AF8A2927}"/>
                </a:ext>
              </a:extLst>
            </p:cNvPr>
            <p:cNvSpPr/>
            <p:nvPr/>
          </p:nvSpPr>
          <p:spPr>
            <a:xfrm>
              <a:off x="5529852" y="1365014"/>
              <a:ext cx="285750" cy="287020"/>
            </a:xfrm>
            <a:custGeom>
              <a:avLst/>
              <a:gdLst/>
              <a:ahLst/>
              <a:cxnLst/>
              <a:rect l="l" t="t" r="r" b="b"/>
              <a:pathLst>
                <a:path w="285750" h="287020">
                  <a:moveTo>
                    <a:pt x="0" y="143239"/>
                  </a:moveTo>
                  <a:lnTo>
                    <a:pt x="7280" y="97957"/>
                  </a:lnTo>
                  <a:lnTo>
                    <a:pt x="27550" y="58635"/>
                  </a:lnTo>
                  <a:lnTo>
                    <a:pt x="58453" y="27631"/>
                  </a:lnTo>
                  <a:lnTo>
                    <a:pt x="97633" y="7300"/>
                  </a:lnTo>
                  <a:lnTo>
                    <a:pt x="142733" y="0"/>
                  </a:lnTo>
                  <a:lnTo>
                    <a:pt x="187832" y="7300"/>
                  </a:lnTo>
                  <a:lnTo>
                    <a:pt x="227012" y="27631"/>
                  </a:lnTo>
                  <a:lnTo>
                    <a:pt x="257915" y="58635"/>
                  </a:lnTo>
                  <a:lnTo>
                    <a:pt x="278185" y="97957"/>
                  </a:lnTo>
                  <a:lnTo>
                    <a:pt x="285466" y="143239"/>
                  </a:lnTo>
                  <a:lnTo>
                    <a:pt x="278185" y="188520"/>
                  </a:lnTo>
                  <a:lnTo>
                    <a:pt x="257915" y="227842"/>
                  </a:lnTo>
                  <a:lnTo>
                    <a:pt x="227012" y="258846"/>
                  </a:lnTo>
                  <a:lnTo>
                    <a:pt x="187832" y="279177"/>
                  </a:lnTo>
                  <a:lnTo>
                    <a:pt x="142733" y="286478"/>
                  </a:lnTo>
                  <a:lnTo>
                    <a:pt x="97633" y="279177"/>
                  </a:lnTo>
                  <a:lnTo>
                    <a:pt x="58453" y="258846"/>
                  </a:lnTo>
                  <a:lnTo>
                    <a:pt x="27550" y="227842"/>
                  </a:lnTo>
                  <a:lnTo>
                    <a:pt x="7280" y="188520"/>
                  </a:lnTo>
                  <a:lnTo>
                    <a:pt x="0" y="143239"/>
                  </a:lnTo>
                  <a:close/>
                </a:path>
              </a:pathLst>
            </a:custGeom>
            <a:ln w="25307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object 8">
            <a:extLst>
              <a:ext uri="{FF2B5EF4-FFF2-40B4-BE49-F238E27FC236}">
                <a16:creationId xmlns:a16="http://schemas.microsoft.com/office/drawing/2014/main" id="{F0C75BE3-4E00-428E-81BC-02593C5ECA63}"/>
              </a:ext>
            </a:extLst>
          </p:cNvPr>
          <p:cNvSpPr/>
          <p:nvPr/>
        </p:nvSpPr>
        <p:spPr>
          <a:xfrm>
            <a:off x="4088830" y="2415385"/>
            <a:ext cx="952780" cy="965667"/>
          </a:xfrm>
          <a:custGeom>
            <a:avLst/>
            <a:gdLst/>
            <a:ahLst/>
            <a:cxnLst/>
            <a:rect l="l" t="t" r="r" b="b"/>
            <a:pathLst>
              <a:path w="704214" h="713739">
                <a:moveTo>
                  <a:pt x="2783" y="0"/>
                </a:moveTo>
                <a:lnTo>
                  <a:pt x="52275" y="1905"/>
                </a:lnTo>
                <a:lnTo>
                  <a:pt x="100934" y="7142"/>
                </a:lnTo>
                <a:lnTo>
                  <a:pt x="148637" y="15606"/>
                </a:lnTo>
                <a:lnTo>
                  <a:pt x="195262" y="27192"/>
                </a:lnTo>
                <a:lnTo>
                  <a:pt x="240687" y="41795"/>
                </a:lnTo>
                <a:lnTo>
                  <a:pt x="284789" y="59310"/>
                </a:lnTo>
                <a:lnTo>
                  <a:pt x="327444" y="79633"/>
                </a:lnTo>
                <a:lnTo>
                  <a:pt x="368532" y="102659"/>
                </a:lnTo>
                <a:lnTo>
                  <a:pt x="407929" y="128283"/>
                </a:lnTo>
                <a:lnTo>
                  <a:pt x="445513" y="156400"/>
                </a:lnTo>
                <a:lnTo>
                  <a:pt x="481161" y="186906"/>
                </a:lnTo>
                <a:lnTo>
                  <a:pt x="514751" y="219696"/>
                </a:lnTo>
                <a:lnTo>
                  <a:pt x="546160" y="254665"/>
                </a:lnTo>
                <a:lnTo>
                  <a:pt x="575265" y="291708"/>
                </a:lnTo>
                <a:lnTo>
                  <a:pt x="601945" y="330721"/>
                </a:lnTo>
                <a:lnTo>
                  <a:pt x="626076" y="371598"/>
                </a:lnTo>
                <a:lnTo>
                  <a:pt x="647536" y="414235"/>
                </a:lnTo>
                <a:lnTo>
                  <a:pt x="666203" y="458528"/>
                </a:lnTo>
                <a:lnTo>
                  <a:pt x="681954" y="504370"/>
                </a:lnTo>
                <a:lnTo>
                  <a:pt x="694666" y="551659"/>
                </a:lnTo>
                <a:lnTo>
                  <a:pt x="704217" y="600288"/>
                </a:lnTo>
                <a:lnTo>
                  <a:pt x="0" y="713665"/>
                </a:lnTo>
                <a:lnTo>
                  <a:pt x="2783" y="0"/>
                </a:lnTo>
                <a:close/>
              </a:path>
            </a:pathLst>
          </a:custGeom>
          <a:ln w="6326"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27">
            <a:extLst>
              <a:ext uri="{FF2B5EF4-FFF2-40B4-BE49-F238E27FC236}">
                <a16:creationId xmlns:a16="http://schemas.microsoft.com/office/drawing/2014/main" id="{9C6047F6-A844-4E57-96F2-42D7FAF1C7AE}"/>
              </a:ext>
            </a:extLst>
          </p:cNvPr>
          <p:cNvSpPr txBox="1"/>
          <p:nvPr/>
        </p:nvSpPr>
        <p:spPr>
          <a:xfrm>
            <a:off x="2958558" y="4561480"/>
            <a:ext cx="2220204" cy="1243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Dense </a:t>
            </a: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coverage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of  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shrubby 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fruticose </a:t>
            </a: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srgbClr val="DE7624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lichen 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DE7624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obscures 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srgbClr val="DE7624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23%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of 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the </a:t>
            </a: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stone 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surface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at 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Stonehenge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58AFC1-8C3B-471D-A00C-E33DFA15EB7A}"/>
              </a:ext>
            </a:extLst>
          </p:cNvPr>
          <p:cNvGrpSpPr/>
          <p:nvPr/>
        </p:nvGrpSpPr>
        <p:grpSpPr>
          <a:xfrm>
            <a:off x="3020270" y="2219376"/>
            <a:ext cx="2216115" cy="2230179"/>
            <a:chOff x="3020271" y="2415385"/>
            <a:chExt cx="2021342" cy="2034170"/>
          </a:xfrm>
        </p:grpSpPr>
        <p:sp>
          <p:nvSpPr>
            <p:cNvPr id="19" name="object 7">
              <a:extLst>
                <a:ext uri="{FF2B5EF4-FFF2-40B4-BE49-F238E27FC236}">
                  <a16:creationId xmlns:a16="http://schemas.microsoft.com/office/drawing/2014/main" id="{C5D6169B-A00B-490B-AA38-27BD2FBC14E6}"/>
                </a:ext>
              </a:extLst>
            </p:cNvPr>
            <p:cNvSpPr/>
            <p:nvPr/>
          </p:nvSpPr>
          <p:spPr>
            <a:xfrm>
              <a:off x="4088830" y="2415385"/>
              <a:ext cx="952783" cy="96556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bject 9">
              <a:extLst>
                <a:ext uri="{FF2B5EF4-FFF2-40B4-BE49-F238E27FC236}">
                  <a16:creationId xmlns:a16="http://schemas.microsoft.com/office/drawing/2014/main" id="{4571D539-8122-49AE-9E3F-35D5A1DFDF67}"/>
                </a:ext>
              </a:extLst>
            </p:cNvPr>
            <p:cNvSpPr txBox="1"/>
            <p:nvPr/>
          </p:nvSpPr>
          <p:spPr>
            <a:xfrm>
              <a:off x="4317946" y="2587092"/>
              <a:ext cx="338499" cy="625171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950" b="1" i="0" u="none" strike="noStrike" kern="1200" cap="none" spc="-6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?</a:t>
              </a:r>
              <a:endParaRPr kumimoji="0" sz="3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CC43B392-F132-4C92-809E-BA1F63D99749}"/>
                </a:ext>
              </a:extLst>
            </p:cNvPr>
            <p:cNvSpPr/>
            <p:nvPr/>
          </p:nvSpPr>
          <p:spPr>
            <a:xfrm>
              <a:off x="3020271" y="2518220"/>
              <a:ext cx="1931335" cy="1931335"/>
            </a:xfrm>
            <a:custGeom>
              <a:avLst/>
              <a:gdLst/>
              <a:ahLst/>
              <a:cxnLst/>
              <a:rect l="l" t="t" r="r" b="b"/>
              <a:pathLst>
                <a:path w="1427480" h="1427479">
                  <a:moveTo>
                    <a:pt x="713698" y="0"/>
                  </a:moveTo>
                  <a:lnTo>
                    <a:pt x="660774" y="1961"/>
                  </a:lnTo>
                  <a:lnTo>
                    <a:pt x="608166" y="7845"/>
                  </a:lnTo>
                  <a:lnTo>
                    <a:pt x="560085" y="16699"/>
                  </a:lnTo>
                  <a:lnTo>
                    <a:pt x="513354" y="28610"/>
                  </a:lnTo>
                  <a:lnTo>
                    <a:pt x="468062" y="43455"/>
                  </a:lnTo>
                  <a:lnTo>
                    <a:pt x="424300" y="61114"/>
                  </a:lnTo>
                  <a:lnTo>
                    <a:pt x="382156" y="81467"/>
                  </a:lnTo>
                  <a:lnTo>
                    <a:pt x="341720" y="104392"/>
                  </a:lnTo>
                  <a:lnTo>
                    <a:pt x="303082" y="129769"/>
                  </a:lnTo>
                  <a:lnTo>
                    <a:pt x="266331" y="157476"/>
                  </a:lnTo>
                  <a:lnTo>
                    <a:pt x="231556" y="187394"/>
                  </a:lnTo>
                  <a:lnTo>
                    <a:pt x="198846" y="219401"/>
                  </a:lnTo>
                  <a:lnTo>
                    <a:pt x="168292" y="253376"/>
                  </a:lnTo>
                  <a:lnTo>
                    <a:pt x="139982" y="289198"/>
                  </a:lnTo>
                  <a:lnTo>
                    <a:pt x="114006" y="326748"/>
                  </a:lnTo>
                  <a:lnTo>
                    <a:pt x="90453" y="365903"/>
                  </a:lnTo>
                  <a:lnTo>
                    <a:pt x="69413" y="406543"/>
                  </a:lnTo>
                  <a:lnTo>
                    <a:pt x="50975" y="448548"/>
                  </a:lnTo>
                  <a:lnTo>
                    <a:pt x="35229" y="491795"/>
                  </a:lnTo>
                  <a:lnTo>
                    <a:pt x="22263" y="536166"/>
                  </a:lnTo>
                  <a:lnTo>
                    <a:pt x="12168" y="581538"/>
                  </a:lnTo>
                  <a:lnTo>
                    <a:pt x="5033" y="627791"/>
                  </a:lnTo>
                  <a:lnTo>
                    <a:pt x="947" y="674804"/>
                  </a:lnTo>
                  <a:lnTo>
                    <a:pt x="0" y="722457"/>
                  </a:lnTo>
                  <a:lnTo>
                    <a:pt x="2280" y="770628"/>
                  </a:lnTo>
                  <a:lnTo>
                    <a:pt x="7878" y="819196"/>
                  </a:lnTo>
                  <a:lnTo>
                    <a:pt x="16732" y="867278"/>
                  </a:lnTo>
                  <a:lnTo>
                    <a:pt x="28643" y="914009"/>
                  </a:lnTo>
                  <a:lnTo>
                    <a:pt x="43488" y="959300"/>
                  </a:lnTo>
                  <a:lnTo>
                    <a:pt x="61147" y="1003063"/>
                  </a:lnTo>
                  <a:lnTo>
                    <a:pt x="81500" y="1045206"/>
                  </a:lnTo>
                  <a:lnTo>
                    <a:pt x="104425" y="1085642"/>
                  </a:lnTo>
                  <a:lnTo>
                    <a:pt x="129802" y="1124280"/>
                  </a:lnTo>
                  <a:lnTo>
                    <a:pt x="157509" y="1161032"/>
                  </a:lnTo>
                  <a:lnTo>
                    <a:pt x="187427" y="1195807"/>
                  </a:lnTo>
                  <a:lnTo>
                    <a:pt x="219434" y="1228516"/>
                  </a:lnTo>
                  <a:lnTo>
                    <a:pt x="253409" y="1259071"/>
                  </a:lnTo>
                  <a:lnTo>
                    <a:pt x="289232" y="1287381"/>
                  </a:lnTo>
                  <a:lnTo>
                    <a:pt x="326781" y="1313357"/>
                  </a:lnTo>
                  <a:lnTo>
                    <a:pt x="365936" y="1336909"/>
                  </a:lnTo>
                  <a:lnTo>
                    <a:pt x="406576" y="1357949"/>
                  </a:lnTo>
                  <a:lnTo>
                    <a:pt x="448581" y="1376387"/>
                  </a:lnTo>
                  <a:lnTo>
                    <a:pt x="491828" y="1392134"/>
                  </a:lnTo>
                  <a:lnTo>
                    <a:pt x="536199" y="1405099"/>
                  </a:lnTo>
                  <a:lnTo>
                    <a:pt x="581571" y="1415194"/>
                  </a:lnTo>
                  <a:lnTo>
                    <a:pt x="627824" y="1422329"/>
                  </a:lnTo>
                  <a:lnTo>
                    <a:pt x="674837" y="1426415"/>
                  </a:lnTo>
                  <a:lnTo>
                    <a:pt x="722490" y="1427363"/>
                  </a:lnTo>
                  <a:lnTo>
                    <a:pt x="770661" y="1425083"/>
                  </a:lnTo>
                  <a:lnTo>
                    <a:pt x="819229" y="1419485"/>
                  </a:lnTo>
                  <a:lnTo>
                    <a:pt x="867311" y="1410630"/>
                  </a:lnTo>
                  <a:lnTo>
                    <a:pt x="914042" y="1398720"/>
                  </a:lnTo>
                  <a:lnTo>
                    <a:pt x="959334" y="1383875"/>
                  </a:lnTo>
                  <a:lnTo>
                    <a:pt x="1003096" y="1366215"/>
                  </a:lnTo>
                  <a:lnTo>
                    <a:pt x="1045240" y="1345863"/>
                  </a:lnTo>
                  <a:lnTo>
                    <a:pt x="1085675" y="1322937"/>
                  </a:lnTo>
                  <a:lnTo>
                    <a:pt x="1124313" y="1297561"/>
                  </a:lnTo>
                  <a:lnTo>
                    <a:pt x="1161065" y="1269853"/>
                  </a:lnTo>
                  <a:lnTo>
                    <a:pt x="1195840" y="1239935"/>
                  </a:lnTo>
                  <a:lnTo>
                    <a:pt x="1228549" y="1207929"/>
                  </a:lnTo>
                  <a:lnTo>
                    <a:pt x="1259104" y="1173954"/>
                  </a:lnTo>
                  <a:lnTo>
                    <a:pt x="1287414" y="1138131"/>
                  </a:lnTo>
                  <a:lnTo>
                    <a:pt x="1313390" y="1100582"/>
                  </a:lnTo>
                  <a:lnTo>
                    <a:pt x="1336942" y="1061427"/>
                  </a:lnTo>
                  <a:lnTo>
                    <a:pt x="1357983" y="1020786"/>
                  </a:lnTo>
                  <a:lnTo>
                    <a:pt x="1376420" y="978782"/>
                  </a:lnTo>
                  <a:lnTo>
                    <a:pt x="1392167" y="935534"/>
                  </a:lnTo>
                  <a:lnTo>
                    <a:pt x="1405132" y="891164"/>
                  </a:lnTo>
                  <a:lnTo>
                    <a:pt x="1415227" y="845791"/>
                  </a:lnTo>
                  <a:lnTo>
                    <a:pt x="1422362" y="799538"/>
                  </a:lnTo>
                  <a:lnTo>
                    <a:pt x="1426449" y="752525"/>
                  </a:lnTo>
                  <a:lnTo>
                    <a:pt x="1427221" y="713665"/>
                  </a:lnTo>
                  <a:lnTo>
                    <a:pt x="713698" y="713665"/>
                  </a:lnTo>
                  <a:lnTo>
                    <a:pt x="713698" y="0"/>
                  </a:lnTo>
                  <a:close/>
                </a:path>
                <a:path w="1427480" h="1427479">
                  <a:moveTo>
                    <a:pt x="1419518" y="608133"/>
                  </a:moveTo>
                  <a:lnTo>
                    <a:pt x="713698" y="713665"/>
                  </a:lnTo>
                  <a:lnTo>
                    <a:pt x="1427221" y="713665"/>
                  </a:lnTo>
                  <a:lnTo>
                    <a:pt x="1427396" y="704873"/>
                  </a:lnTo>
                  <a:lnTo>
                    <a:pt x="1425116" y="656702"/>
                  </a:lnTo>
                  <a:lnTo>
                    <a:pt x="1419518" y="60813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30" descr="A close up of a rock&#10;&#10;Description automatically generated">
            <a:extLst>
              <a:ext uri="{FF2B5EF4-FFF2-40B4-BE49-F238E27FC236}">
                <a16:creationId xmlns:a16="http://schemas.microsoft.com/office/drawing/2014/main" id="{96F0CB98-361B-4407-89B7-D88FF1B201F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159" y="5000140"/>
            <a:ext cx="2432514" cy="1623832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pic>
        <p:nvPicPr>
          <p:cNvPr id="29" name="Picture 28" descr="A close up of a rock&#10;&#10;Description automatically generated">
            <a:extLst>
              <a:ext uri="{FF2B5EF4-FFF2-40B4-BE49-F238E27FC236}">
                <a16:creationId xmlns:a16="http://schemas.microsoft.com/office/drawing/2014/main" id="{41BC4BBD-9335-4416-AC1C-2FEB572B0B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352" y="4631755"/>
            <a:ext cx="2432514" cy="1623832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Content Placeholder 26" descr="A close up of a rock&#10;&#10;Description automatically generated">
            <a:extLst>
              <a:ext uri="{FF2B5EF4-FFF2-40B4-BE49-F238E27FC236}">
                <a16:creationId xmlns:a16="http://schemas.microsoft.com/office/drawing/2014/main" id="{A40ADDFB-D56B-486D-93AD-09F3D0C54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289" y="4227513"/>
            <a:ext cx="2432514" cy="1623833"/>
          </a:xfr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1B2D289-3973-4F5D-9A00-6D77AE99895B}"/>
              </a:ext>
            </a:extLst>
          </p:cNvPr>
          <p:cNvSpPr txBox="1"/>
          <p:nvPr/>
        </p:nvSpPr>
        <p:spPr>
          <a:xfrm>
            <a:off x="6421890" y="1690784"/>
            <a:ext cx="5238736" cy="2062103"/>
          </a:xfrm>
          <a:prstGeom prst="rect">
            <a:avLst/>
          </a:prstGeom>
          <a:solidFill>
            <a:schemeClr val="accent4">
              <a:lumMod val="50000"/>
              <a:alpha val="90000"/>
            </a:schemeClr>
          </a:solidFill>
          <a:ln>
            <a:noFill/>
          </a:ln>
        </p:spPr>
        <p:txBody>
          <a:bodyPr wrap="square" lIns="108000" rtlCol="0">
            <a:spAutoFit/>
          </a:bodyPr>
          <a:lstStyle/>
          <a:p>
            <a:r>
              <a:rPr lang="en-GB" sz="3200" b="1" spc="-135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Are there any more carvings to be found beneath the lichen on the stones of Stonehenge?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9C6587-7927-4D98-90F1-A828C651677D}"/>
              </a:ext>
            </a:extLst>
          </p:cNvPr>
          <p:cNvSpPr txBox="1"/>
          <p:nvPr/>
        </p:nvSpPr>
        <p:spPr>
          <a:xfrm>
            <a:off x="8878803" y="16906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182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DE732A0-5B57-4707-AC85-85239892FDD9}"/>
              </a:ext>
            </a:extLst>
          </p:cNvPr>
          <p:cNvGrpSpPr/>
          <p:nvPr/>
        </p:nvGrpSpPr>
        <p:grpSpPr>
          <a:xfrm>
            <a:off x="275072" y="2586138"/>
            <a:ext cx="2881929" cy="2932164"/>
            <a:chOff x="2740247" y="3997038"/>
            <a:chExt cx="2079195" cy="2115436"/>
          </a:xfrm>
        </p:grpSpPr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7E3090CC-772C-4E0C-AD00-8AE608928EB4}"/>
                </a:ext>
              </a:extLst>
            </p:cNvPr>
            <p:cNvSpPr/>
            <p:nvPr/>
          </p:nvSpPr>
          <p:spPr>
            <a:xfrm>
              <a:off x="2742509" y="4296103"/>
              <a:ext cx="1942993" cy="1061893"/>
            </a:xfrm>
            <a:prstGeom prst="rect">
              <a:avLst/>
            </a:prstGeom>
            <a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53" b="92386" l="2850" r="96891">
                            <a14:foregroundMark x1="7254" y1="64975" x2="84456" y2="74112"/>
                            <a14:foregroundMark x1="29016" y1="58376" x2="47409" y2="56853"/>
                            <a14:foregroundMark x1="47409" y1="56853" x2="71503" y2="60406"/>
                            <a14:foregroundMark x1="89378" y1="62944" x2="17617" y2="52284"/>
                            <a14:foregroundMark x1="17617" y1="52284" x2="7513" y2="42132"/>
                            <a14:foregroundMark x1="4404" y1="38071" x2="4404" y2="79695"/>
                            <a14:foregroundMark x1="6995" y1="85279" x2="81606" y2="92893"/>
                            <a14:foregroundMark x1="81606" y1="92893" x2="89637" y2="92386"/>
                            <a14:foregroundMark x1="92746" y1="90355" x2="92487" y2="56853"/>
                            <a14:foregroundMark x1="92487" y1="56853" x2="93005" y2="51777"/>
                            <a14:foregroundMark x1="97927" y1="77157" x2="97927" y2="46193"/>
                            <a14:foregroundMark x1="85751" y1="47716" x2="73834" y2="47208"/>
                            <a14:foregroundMark x1="53109" y1="46193" x2="46373" y2="43147"/>
                            <a14:foregroundMark x1="23834" y1="44670" x2="31347" y2="46193"/>
                            <a14:foregroundMark x1="49223" y1="39086" x2="52591" y2="35025"/>
                            <a14:foregroundMark x1="56736" y1="48731" x2="65544" y2="53299"/>
                            <a14:foregroundMark x1="22539" y1="88832" x2="3886" y2="89848"/>
                            <a14:foregroundMark x1="2850" y1="19289" x2="7254" y2="15736"/>
                            <a14:foregroundMark x1="11140" y1="13706" x2="13990" y2="25381"/>
                            <a14:foregroundMark x1="16321" y1="32487" x2="18912" y2="25888"/>
                            <a14:foregroundMark x1="52332" y1="30457" x2="47927" y2="34010"/>
                            <a14:foregroundMark x1="80829" y1="9137" x2="81606" y2="10660"/>
                            <a14:foregroundMark x1="97409" y1="18274" x2="93264" y2="22843"/>
                            <a14:foregroundMark x1="23834" y1="34518" x2="26166" y2="41624"/>
                            <a14:foregroundMark x1="52332" y1="27411" x2="52332" y2="37056"/>
                            <a14:foregroundMark x1="50518" y1="6599" x2="54404" y2="8629"/>
                            <a14:foregroundMark x1="82642" y1="39086" x2="88860" y2="45685"/>
                            <a14:foregroundMark x1="52332" y1="24873" x2="52591" y2="28934"/>
                            <a14:foregroundMark x1="14508" y1="40102" x2="15285" y2="29442"/>
                            <a14:foregroundMark x1="11140" y1="7107" x2="8031" y2="10152"/>
                            <a14:foregroundMark x1="13990" y1="37056" x2="13990" y2="32487"/>
                            <a14:foregroundMark x1="51813" y1="3553" x2="53368" y2="4061"/>
                            <a14:foregroundMark x1="53368" y1="4569" x2="52073" y2="3046"/>
                            <a14:backgroundMark x1="36269" y1="7107" x2="30311" y2="8629"/>
                            <a14:backgroundMark x1="36528" y1="11675" x2="20725" y2="3046"/>
                            <a14:backgroundMark x1="20725" y1="3046" x2="20466" y2="304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1" r="-8367"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2BFAF635-29AB-47A6-A259-88F51D44E69D}"/>
                </a:ext>
              </a:extLst>
            </p:cNvPr>
            <p:cNvSpPr txBox="1"/>
            <p:nvPr/>
          </p:nvSpPr>
          <p:spPr>
            <a:xfrm>
              <a:off x="2740247" y="5393130"/>
              <a:ext cx="1942993" cy="71934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065" marR="5080" lvl="0" indent="-2540" algn="ctr" defTabSz="914400" rtl="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Numerous </a:t>
              </a:r>
              <a:r>
                <a:rPr kumimoji="0" sz="1600" b="1" i="0" u="none" strike="noStrike" kern="1200" cap="none" spc="-65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lichen </a:t>
              </a:r>
              <a:r>
                <a:rPr kumimoji="0" sz="1600" b="1" i="0" u="none" strike="noStrike" kern="1200" cap="none" spc="-105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species </a:t>
              </a:r>
              <a:r>
                <a:rPr kumimoji="0" sz="1600" b="1" i="0" u="none" strike="noStrike" kern="1200" cap="none" spc="-45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adhere </a:t>
              </a:r>
              <a:r>
                <a:rPr kumimoji="0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to </a:t>
              </a:r>
              <a:r>
                <a:rPr kumimoji="0" sz="1600" b="1" i="0" u="none" strike="noStrike" kern="1200" cap="none" spc="-65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stone </a:t>
              </a:r>
              <a:r>
                <a:rPr kumimoji="0" sz="1600" b="1" i="0" u="none" strike="noStrike" kern="1200" cap="none" spc="-9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surfaces </a:t>
              </a:r>
              <a:r>
                <a:rPr kumimoji="0" sz="1600" b="1" i="0" u="none" strike="noStrike" kern="1200" cap="none" spc="-25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with </a:t>
              </a:r>
              <a:r>
                <a:rPr kumimoji="0" sz="1600" b="1" i="0" u="none" strike="noStrike" kern="1200" cap="none" spc="-30" normalizeH="0" baseline="0" noProof="0" dirty="0">
                  <a:ln>
                    <a:noFill/>
                  </a:ln>
                  <a:solidFill>
                    <a:srgbClr val="858D1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minimum </a:t>
              </a:r>
              <a:r>
                <a:rPr kumimoji="0" sz="1600" b="1" i="0" u="none" strike="noStrike" kern="1200" cap="none" spc="-45" normalizeH="0" baseline="0" noProof="0" dirty="0">
                  <a:ln>
                    <a:noFill/>
                  </a:ln>
                  <a:solidFill>
                    <a:srgbClr val="858D1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variation in  </a:t>
              </a:r>
              <a:r>
                <a:rPr kumimoji="0" sz="1600" b="1" i="0" u="none" strike="noStrike" kern="1200" cap="none" spc="-95" normalizeH="0" baseline="0" noProof="0" dirty="0">
                  <a:ln>
                    <a:noFill/>
                  </a:ln>
                  <a:solidFill>
                    <a:srgbClr val="858D1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thickness: </a:t>
              </a:r>
              <a:r>
                <a:rPr kumimoji="0" sz="1600" b="1" i="0" u="none" strike="noStrike" kern="1200" cap="none" spc="20" normalizeH="0" baseline="0" noProof="0" dirty="0">
                  <a:ln>
                    <a:noFill/>
                  </a:ln>
                  <a:solidFill>
                    <a:srgbClr val="858D1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&lt;0.2</a:t>
              </a:r>
              <a:r>
                <a:rPr kumimoji="0" sz="1600" b="1" i="0" u="none" strike="noStrike" kern="1200" cap="none" spc="55" normalizeH="0" baseline="0" noProof="0" dirty="0">
                  <a:ln>
                    <a:noFill/>
                  </a:ln>
                  <a:solidFill>
                    <a:srgbClr val="858D1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 </a:t>
              </a:r>
              <a:r>
                <a:rPr kumimoji="0" sz="1600" b="1" i="0" u="none" strike="noStrike" kern="1200" cap="none" spc="-15" normalizeH="0" baseline="0" noProof="0" dirty="0">
                  <a:ln>
                    <a:noFill/>
                  </a:ln>
                  <a:solidFill>
                    <a:srgbClr val="858D1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mm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858D1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sp>
          <p:nvSpPr>
            <p:cNvPr id="18" name="object 28">
              <a:extLst>
                <a:ext uri="{FF2B5EF4-FFF2-40B4-BE49-F238E27FC236}">
                  <a16:creationId xmlns:a16="http://schemas.microsoft.com/office/drawing/2014/main" id="{62092A8C-EDAC-42CC-9D00-02449D8A99F2}"/>
                </a:ext>
              </a:extLst>
            </p:cNvPr>
            <p:cNvSpPr txBox="1"/>
            <p:nvPr/>
          </p:nvSpPr>
          <p:spPr>
            <a:xfrm>
              <a:off x="3940643" y="3997038"/>
              <a:ext cx="878799" cy="211871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20" normalizeH="0" baseline="0" noProof="0" dirty="0">
                  <a:ln>
                    <a:noFill/>
                  </a:ln>
                  <a:solidFill>
                    <a:srgbClr val="858D1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&lt;0.2</a:t>
              </a:r>
              <a:r>
                <a:rPr kumimoji="0" b="1" i="0" u="none" strike="noStrike" kern="1200" cap="none" spc="20" normalizeH="0" baseline="0" noProof="0" dirty="0">
                  <a:ln>
                    <a:noFill/>
                  </a:ln>
                  <a:solidFill>
                    <a:srgbClr val="858D1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mm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srgbClr val="858D1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bject 29">
              <a:extLst>
                <a:ext uri="{FF2B5EF4-FFF2-40B4-BE49-F238E27FC236}">
                  <a16:creationId xmlns:a16="http://schemas.microsoft.com/office/drawing/2014/main" id="{645CE7C6-C945-40BC-8385-18ED819D4E4F}"/>
                </a:ext>
              </a:extLst>
            </p:cNvPr>
            <p:cNvSpPr/>
            <p:nvPr/>
          </p:nvSpPr>
          <p:spPr>
            <a:xfrm>
              <a:off x="3729147" y="3997038"/>
              <a:ext cx="173355" cy="300355"/>
            </a:xfrm>
            <a:custGeom>
              <a:avLst/>
              <a:gdLst/>
              <a:ahLst/>
              <a:cxnLst/>
              <a:rect l="l" t="t" r="r" b="b"/>
              <a:pathLst>
                <a:path w="173355" h="300354">
                  <a:moveTo>
                    <a:pt x="16603" y="127383"/>
                  </a:moveTo>
                  <a:lnTo>
                    <a:pt x="9371" y="129826"/>
                  </a:lnTo>
                  <a:lnTo>
                    <a:pt x="3664" y="134923"/>
                  </a:lnTo>
                  <a:lnTo>
                    <a:pt x="471" y="141562"/>
                  </a:lnTo>
                  <a:lnTo>
                    <a:pt x="0" y="148913"/>
                  </a:lnTo>
                  <a:lnTo>
                    <a:pt x="2454" y="156145"/>
                  </a:lnTo>
                  <a:lnTo>
                    <a:pt x="86390" y="300059"/>
                  </a:lnTo>
                  <a:lnTo>
                    <a:pt x="108677" y="261845"/>
                  </a:lnTo>
                  <a:lnTo>
                    <a:pt x="67156" y="261845"/>
                  </a:lnTo>
                  <a:lnTo>
                    <a:pt x="67156" y="190684"/>
                  </a:lnTo>
                  <a:lnTo>
                    <a:pt x="35691" y="136743"/>
                  </a:lnTo>
                  <a:lnTo>
                    <a:pt x="30594" y="131071"/>
                  </a:lnTo>
                  <a:lnTo>
                    <a:pt x="23954" y="127875"/>
                  </a:lnTo>
                  <a:lnTo>
                    <a:pt x="16603" y="127383"/>
                  </a:lnTo>
                  <a:close/>
                </a:path>
                <a:path w="173355" h="300354">
                  <a:moveTo>
                    <a:pt x="67156" y="190684"/>
                  </a:moveTo>
                  <a:lnTo>
                    <a:pt x="67156" y="261845"/>
                  </a:lnTo>
                  <a:lnTo>
                    <a:pt x="105623" y="261845"/>
                  </a:lnTo>
                  <a:lnTo>
                    <a:pt x="105623" y="252144"/>
                  </a:lnTo>
                  <a:lnTo>
                    <a:pt x="69771" y="252144"/>
                  </a:lnTo>
                  <a:lnTo>
                    <a:pt x="86390" y="223656"/>
                  </a:lnTo>
                  <a:lnTo>
                    <a:pt x="67156" y="190684"/>
                  </a:lnTo>
                  <a:close/>
                </a:path>
                <a:path w="173355" h="300354">
                  <a:moveTo>
                    <a:pt x="156176" y="127383"/>
                  </a:moveTo>
                  <a:lnTo>
                    <a:pt x="148825" y="127875"/>
                  </a:lnTo>
                  <a:lnTo>
                    <a:pt x="142186" y="131071"/>
                  </a:lnTo>
                  <a:lnTo>
                    <a:pt x="137088" y="136743"/>
                  </a:lnTo>
                  <a:lnTo>
                    <a:pt x="105623" y="190684"/>
                  </a:lnTo>
                  <a:lnTo>
                    <a:pt x="105623" y="261845"/>
                  </a:lnTo>
                  <a:lnTo>
                    <a:pt x="108677" y="261845"/>
                  </a:lnTo>
                  <a:lnTo>
                    <a:pt x="170325" y="156145"/>
                  </a:lnTo>
                  <a:lnTo>
                    <a:pt x="172780" y="148913"/>
                  </a:lnTo>
                  <a:lnTo>
                    <a:pt x="172308" y="141562"/>
                  </a:lnTo>
                  <a:lnTo>
                    <a:pt x="169115" y="134923"/>
                  </a:lnTo>
                  <a:lnTo>
                    <a:pt x="163408" y="129826"/>
                  </a:lnTo>
                  <a:lnTo>
                    <a:pt x="156176" y="127383"/>
                  </a:lnTo>
                  <a:close/>
                </a:path>
                <a:path w="173355" h="300354">
                  <a:moveTo>
                    <a:pt x="86390" y="223656"/>
                  </a:moveTo>
                  <a:lnTo>
                    <a:pt x="69771" y="252144"/>
                  </a:lnTo>
                  <a:lnTo>
                    <a:pt x="103008" y="252144"/>
                  </a:lnTo>
                  <a:lnTo>
                    <a:pt x="86390" y="223656"/>
                  </a:lnTo>
                  <a:close/>
                </a:path>
                <a:path w="173355" h="300354">
                  <a:moveTo>
                    <a:pt x="105623" y="190684"/>
                  </a:moveTo>
                  <a:lnTo>
                    <a:pt x="86390" y="223656"/>
                  </a:lnTo>
                  <a:lnTo>
                    <a:pt x="103008" y="252144"/>
                  </a:lnTo>
                  <a:lnTo>
                    <a:pt x="105623" y="252144"/>
                  </a:lnTo>
                  <a:lnTo>
                    <a:pt x="105623" y="190684"/>
                  </a:lnTo>
                  <a:close/>
                </a:path>
                <a:path w="173355" h="300354">
                  <a:moveTo>
                    <a:pt x="105623" y="0"/>
                  </a:moveTo>
                  <a:lnTo>
                    <a:pt x="67156" y="0"/>
                  </a:lnTo>
                  <a:lnTo>
                    <a:pt x="67156" y="190684"/>
                  </a:lnTo>
                  <a:lnTo>
                    <a:pt x="86390" y="223656"/>
                  </a:lnTo>
                  <a:lnTo>
                    <a:pt x="105623" y="190684"/>
                  </a:lnTo>
                  <a:lnTo>
                    <a:pt x="10562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bject 30">
              <a:extLst>
                <a:ext uri="{FF2B5EF4-FFF2-40B4-BE49-F238E27FC236}">
                  <a16:creationId xmlns:a16="http://schemas.microsoft.com/office/drawing/2014/main" id="{30EB5D52-9016-40FC-AD1A-0BA006429DF0}"/>
                </a:ext>
              </a:extLst>
            </p:cNvPr>
            <p:cNvSpPr/>
            <p:nvPr/>
          </p:nvSpPr>
          <p:spPr>
            <a:xfrm>
              <a:off x="3729147" y="4465700"/>
              <a:ext cx="173355" cy="300355"/>
            </a:xfrm>
            <a:custGeom>
              <a:avLst/>
              <a:gdLst/>
              <a:ahLst/>
              <a:cxnLst/>
              <a:rect l="l" t="t" r="r" b="b"/>
              <a:pathLst>
                <a:path w="173355" h="300354">
                  <a:moveTo>
                    <a:pt x="86390" y="76319"/>
                  </a:moveTo>
                  <a:lnTo>
                    <a:pt x="67156" y="109291"/>
                  </a:lnTo>
                  <a:lnTo>
                    <a:pt x="67156" y="300059"/>
                  </a:lnTo>
                  <a:lnTo>
                    <a:pt x="105623" y="300059"/>
                  </a:lnTo>
                  <a:lnTo>
                    <a:pt x="105623" y="109291"/>
                  </a:lnTo>
                  <a:lnTo>
                    <a:pt x="86390" y="76319"/>
                  </a:lnTo>
                  <a:close/>
                </a:path>
                <a:path w="173355" h="300354">
                  <a:moveTo>
                    <a:pt x="86390" y="0"/>
                  </a:moveTo>
                  <a:lnTo>
                    <a:pt x="2454" y="143914"/>
                  </a:lnTo>
                  <a:lnTo>
                    <a:pt x="0" y="151109"/>
                  </a:lnTo>
                  <a:lnTo>
                    <a:pt x="471" y="158455"/>
                  </a:lnTo>
                  <a:lnTo>
                    <a:pt x="3664" y="165089"/>
                  </a:lnTo>
                  <a:lnTo>
                    <a:pt x="9371" y="170149"/>
                  </a:lnTo>
                  <a:lnTo>
                    <a:pt x="16603" y="172639"/>
                  </a:lnTo>
                  <a:lnTo>
                    <a:pt x="23954" y="172163"/>
                  </a:lnTo>
                  <a:lnTo>
                    <a:pt x="30594" y="168951"/>
                  </a:lnTo>
                  <a:lnTo>
                    <a:pt x="35691" y="163231"/>
                  </a:lnTo>
                  <a:lnTo>
                    <a:pt x="67156" y="109291"/>
                  </a:lnTo>
                  <a:lnTo>
                    <a:pt x="67156" y="38129"/>
                  </a:lnTo>
                  <a:lnTo>
                    <a:pt x="108628" y="38129"/>
                  </a:lnTo>
                  <a:lnTo>
                    <a:pt x="86390" y="0"/>
                  </a:lnTo>
                  <a:close/>
                </a:path>
                <a:path w="173355" h="300354">
                  <a:moveTo>
                    <a:pt x="108628" y="38129"/>
                  </a:moveTo>
                  <a:lnTo>
                    <a:pt x="105623" y="38129"/>
                  </a:lnTo>
                  <a:lnTo>
                    <a:pt x="105623" y="109291"/>
                  </a:lnTo>
                  <a:lnTo>
                    <a:pt x="137088" y="163231"/>
                  </a:lnTo>
                  <a:lnTo>
                    <a:pt x="142186" y="168951"/>
                  </a:lnTo>
                  <a:lnTo>
                    <a:pt x="148825" y="172163"/>
                  </a:lnTo>
                  <a:lnTo>
                    <a:pt x="156176" y="172639"/>
                  </a:lnTo>
                  <a:lnTo>
                    <a:pt x="163408" y="170149"/>
                  </a:lnTo>
                  <a:lnTo>
                    <a:pt x="169115" y="165089"/>
                  </a:lnTo>
                  <a:lnTo>
                    <a:pt x="172308" y="158455"/>
                  </a:lnTo>
                  <a:lnTo>
                    <a:pt x="172780" y="151109"/>
                  </a:lnTo>
                  <a:lnTo>
                    <a:pt x="170325" y="143914"/>
                  </a:lnTo>
                  <a:lnTo>
                    <a:pt x="108628" y="38129"/>
                  </a:lnTo>
                  <a:close/>
                </a:path>
                <a:path w="173355" h="300354">
                  <a:moveTo>
                    <a:pt x="105623" y="38129"/>
                  </a:moveTo>
                  <a:lnTo>
                    <a:pt x="67156" y="38129"/>
                  </a:lnTo>
                  <a:lnTo>
                    <a:pt x="67156" y="109291"/>
                  </a:lnTo>
                  <a:lnTo>
                    <a:pt x="86390" y="76319"/>
                  </a:lnTo>
                  <a:lnTo>
                    <a:pt x="69771" y="47830"/>
                  </a:lnTo>
                  <a:lnTo>
                    <a:pt x="105623" y="47830"/>
                  </a:lnTo>
                  <a:lnTo>
                    <a:pt x="105623" y="38129"/>
                  </a:lnTo>
                  <a:close/>
                </a:path>
                <a:path w="173355" h="300354">
                  <a:moveTo>
                    <a:pt x="105623" y="47830"/>
                  </a:moveTo>
                  <a:lnTo>
                    <a:pt x="103008" y="47830"/>
                  </a:lnTo>
                  <a:lnTo>
                    <a:pt x="86390" y="76319"/>
                  </a:lnTo>
                  <a:lnTo>
                    <a:pt x="105623" y="109291"/>
                  </a:lnTo>
                  <a:lnTo>
                    <a:pt x="105623" y="47830"/>
                  </a:lnTo>
                  <a:close/>
                </a:path>
                <a:path w="173355" h="300354">
                  <a:moveTo>
                    <a:pt x="103008" y="47830"/>
                  </a:moveTo>
                  <a:lnTo>
                    <a:pt x="69771" y="47830"/>
                  </a:lnTo>
                  <a:lnTo>
                    <a:pt x="86390" y="76319"/>
                  </a:lnTo>
                  <a:lnTo>
                    <a:pt x="103008" y="4783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bject 31">
              <a:extLst>
                <a:ext uri="{FF2B5EF4-FFF2-40B4-BE49-F238E27FC236}">
                  <a16:creationId xmlns:a16="http://schemas.microsoft.com/office/drawing/2014/main" id="{3D89027F-973D-41B8-A4DE-D440EBA12C04}"/>
                </a:ext>
              </a:extLst>
            </p:cNvPr>
            <p:cNvSpPr txBox="1"/>
            <p:nvPr/>
          </p:nvSpPr>
          <p:spPr>
            <a:xfrm>
              <a:off x="2845632" y="4049284"/>
              <a:ext cx="481330" cy="211871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1200" cap="none" spc="-20" normalizeH="0" baseline="0" noProof="0" dirty="0">
                  <a:ln>
                    <a:noFill/>
                  </a:ln>
                  <a:solidFill>
                    <a:srgbClr val="858D1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</a:t>
              </a:r>
              <a:r>
                <a:rPr kumimoji="0" b="1" i="0" u="none" strike="noStrike" kern="1200" cap="none" spc="-10" normalizeH="0" baseline="0" noProof="0" dirty="0">
                  <a:ln>
                    <a:noFill/>
                  </a:ln>
                  <a:solidFill>
                    <a:srgbClr val="858D1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</a:t>
              </a:r>
              <a:r>
                <a:rPr kumimoji="0" b="1" i="0" u="none" strike="noStrike" kern="1200" cap="none" spc="-100" normalizeH="0" baseline="0" noProof="0" dirty="0">
                  <a:ln>
                    <a:noFill/>
                  </a:ln>
                  <a:solidFill>
                    <a:srgbClr val="858D1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</a:t>
              </a:r>
              <a:r>
                <a:rPr kumimoji="0" b="1" i="0" u="none" strike="noStrike" kern="1200" cap="none" spc="-20" normalizeH="0" baseline="0" noProof="0" dirty="0">
                  <a:ln>
                    <a:noFill/>
                  </a:ln>
                  <a:solidFill>
                    <a:srgbClr val="858D1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hen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srgbClr val="858D1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bject 32">
              <a:extLst>
                <a:ext uri="{FF2B5EF4-FFF2-40B4-BE49-F238E27FC236}">
                  <a16:creationId xmlns:a16="http://schemas.microsoft.com/office/drawing/2014/main" id="{379E9F06-132E-4F29-9235-FC0824905B29}"/>
                </a:ext>
              </a:extLst>
            </p:cNvPr>
            <p:cNvSpPr/>
            <p:nvPr/>
          </p:nvSpPr>
          <p:spPr>
            <a:xfrm>
              <a:off x="2787420" y="5111999"/>
              <a:ext cx="539542" cy="241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bject 33">
              <a:extLst>
                <a:ext uri="{FF2B5EF4-FFF2-40B4-BE49-F238E27FC236}">
                  <a16:creationId xmlns:a16="http://schemas.microsoft.com/office/drawing/2014/main" id="{86286A3D-84C8-40E4-A283-4252BE121B48}"/>
                </a:ext>
              </a:extLst>
            </p:cNvPr>
            <p:cNvSpPr/>
            <p:nvPr/>
          </p:nvSpPr>
          <p:spPr>
            <a:xfrm>
              <a:off x="2861284" y="5140438"/>
              <a:ext cx="414954" cy="11759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8AF436D-DF49-4DAC-82B9-288AFF9A57B6}"/>
              </a:ext>
            </a:extLst>
          </p:cNvPr>
          <p:cNvGrpSpPr/>
          <p:nvPr/>
        </p:nvGrpSpPr>
        <p:grpSpPr>
          <a:xfrm>
            <a:off x="3079473" y="2447019"/>
            <a:ext cx="2874688" cy="3333575"/>
            <a:chOff x="5136755" y="3869885"/>
            <a:chExt cx="2271402" cy="2633988"/>
          </a:xfrm>
        </p:grpSpPr>
        <p:sp>
          <p:nvSpPr>
            <p:cNvPr id="24" name="object 34">
              <a:extLst>
                <a:ext uri="{FF2B5EF4-FFF2-40B4-BE49-F238E27FC236}">
                  <a16:creationId xmlns:a16="http://schemas.microsoft.com/office/drawing/2014/main" id="{D8C75373-B47F-430A-837E-4C977E6DBFC4}"/>
                </a:ext>
              </a:extLst>
            </p:cNvPr>
            <p:cNvSpPr/>
            <p:nvPr/>
          </p:nvSpPr>
          <p:spPr>
            <a:xfrm>
              <a:off x="5136755" y="3869885"/>
              <a:ext cx="2271402" cy="1593346"/>
            </a:xfrm>
            <a:prstGeom prst="rect">
              <a:avLst/>
            </a:prstGeom>
            <a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628" b="99351" l="2337" r="97496">
                            <a14:foregroundMark x1="7346" y1="91342" x2="7346" y2="64286"/>
                            <a14:foregroundMark x1="7346" y1="64286" x2="12187" y2="40043"/>
                            <a14:foregroundMark x1="12187" y1="40043" x2="25209" y2="25974"/>
                            <a14:foregroundMark x1="25209" y1="25974" x2="56761" y2="11688"/>
                            <a14:foregroundMark x1="56761" y1="11688" x2="71619" y2="22944"/>
                            <a14:foregroundMark x1="71619" y1="22944" x2="84140" y2="40693"/>
                            <a14:foregroundMark x1="84140" y1="40693" x2="88648" y2="69048"/>
                            <a14:foregroundMark x1="91987" y1="92641" x2="6010" y2="93939"/>
                            <a14:foregroundMark x1="90317" y1="28571" x2="94157" y2="50866"/>
                            <a14:foregroundMark x1="95826" y1="94156" x2="80634" y2="96320"/>
                            <a14:foregroundMark x1="24541" y1="17316" x2="45576" y2="11905"/>
                            <a14:foregroundMark x1="46912" y1="5844" x2="54758" y2="7792"/>
                            <a14:foregroundMark x1="97496" y1="98052" x2="89816" y2="83983"/>
                            <a14:foregroundMark x1="46578" y1="31169" x2="69115" y2="61039"/>
                            <a14:foregroundMark x1="2671" y1="37013" x2="2504" y2="40043"/>
                            <a14:foregroundMark x1="3005" y1="97835" x2="3172" y2="91342"/>
                            <a14:foregroundMark x1="2838" y1="99351" x2="4007" y2="94589"/>
                            <a14:foregroundMark x1="2671" y1="45022" x2="2838" y2="37229"/>
                            <a14:foregroundMark x1="2337" y1="40909" x2="2337" y2="38961"/>
                            <a14:foregroundMark x1="2504" y1="43506" x2="3172" y2="38528"/>
                            <a14:foregroundMark x1="2838" y1="42857" x2="2838" y2="35498"/>
                            <a14:foregroundMark x1="2838" y1="52165" x2="3172" y2="40693"/>
                            <a14:backgroundMark x1="1503" y1="40260" x2="1503" y2="3917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-3038"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bject 35">
              <a:extLst>
                <a:ext uri="{FF2B5EF4-FFF2-40B4-BE49-F238E27FC236}">
                  <a16:creationId xmlns:a16="http://schemas.microsoft.com/office/drawing/2014/main" id="{EE30DB91-5764-4028-83B5-9B7291E0B141}"/>
                </a:ext>
              </a:extLst>
            </p:cNvPr>
            <p:cNvSpPr/>
            <p:nvPr/>
          </p:nvSpPr>
          <p:spPr>
            <a:xfrm>
              <a:off x="5621033" y="4330740"/>
              <a:ext cx="173355" cy="374015"/>
            </a:xfrm>
            <a:custGeom>
              <a:avLst/>
              <a:gdLst/>
              <a:ahLst/>
              <a:cxnLst/>
              <a:rect l="l" t="t" r="r" b="b"/>
              <a:pathLst>
                <a:path w="173354" h="374015">
                  <a:moveTo>
                    <a:pt x="16603" y="201269"/>
                  </a:moveTo>
                  <a:lnTo>
                    <a:pt x="9371" y="203723"/>
                  </a:lnTo>
                  <a:lnTo>
                    <a:pt x="3664" y="208820"/>
                  </a:lnTo>
                  <a:lnTo>
                    <a:pt x="471" y="215459"/>
                  </a:lnTo>
                  <a:lnTo>
                    <a:pt x="0" y="222810"/>
                  </a:lnTo>
                  <a:lnTo>
                    <a:pt x="2454" y="230043"/>
                  </a:lnTo>
                  <a:lnTo>
                    <a:pt x="86390" y="373957"/>
                  </a:lnTo>
                  <a:lnTo>
                    <a:pt x="108677" y="335743"/>
                  </a:lnTo>
                  <a:lnTo>
                    <a:pt x="67156" y="335743"/>
                  </a:lnTo>
                  <a:lnTo>
                    <a:pt x="67156" y="264581"/>
                  </a:lnTo>
                  <a:lnTo>
                    <a:pt x="35691" y="210640"/>
                  </a:lnTo>
                  <a:lnTo>
                    <a:pt x="30594" y="204933"/>
                  </a:lnTo>
                  <a:lnTo>
                    <a:pt x="23954" y="201741"/>
                  </a:lnTo>
                  <a:lnTo>
                    <a:pt x="16603" y="201269"/>
                  </a:lnTo>
                  <a:close/>
                </a:path>
                <a:path w="173354" h="374015">
                  <a:moveTo>
                    <a:pt x="67156" y="264581"/>
                  </a:moveTo>
                  <a:lnTo>
                    <a:pt x="67156" y="335743"/>
                  </a:lnTo>
                  <a:lnTo>
                    <a:pt x="105623" y="335743"/>
                  </a:lnTo>
                  <a:lnTo>
                    <a:pt x="105623" y="326042"/>
                  </a:lnTo>
                  <a:lnTo>
                    <a:pt x="69771" y="326042"/>
                  </a:lnTo>
                  <a:lnTo>
                    <a:pt x="86390" y="297553"/>
                  </a:lnTo>
                  <a:lnTo>
                    <a:pt x="67156" y="264581"/>
                  </a:lnTo>
                  <a:close/>
                </a:path>
                <a:path w="173354" h="374015">
                  <a:moveTo>
                    <a:pt x="156164" y="201269"/>
                  </a:moveTo>
                  <a:lnTo>
                    <a:pt x="148793" y="201741"/>
                  </a:lnTo>
                  <a:lnTo>
                    <a:pt x="142150" y="204933"/>
                  </a:lnTo>
                  <a:lnTo>
                    <a:pt x="137088" y="210640"/>
                  </a:lnTo>
                  <a:lnTo>
                    <a:pt x="105623" y="264581"/>
                  </a:lnTo>
                  <a:lnTo>
                    <a:pt x="105623" y="335743"/>
                  </a:lnTo>
                  <a:lnTo>
                    <a:pt x="108677" y="335743"/>
                  </a:lnTo>
                  <a:lnTo>
                    <a:pt x="170325" y="230043"/>
                  </a:lnTo>
                  <a:lnTo>
                    <a:pt x="172780" y="222810"/>
                  </a:lnTo>
                  <a:lnTo>
                    <a:pt x="172308" y="215459"/>
                  </a:lnTo>
                  <a:lnTo>
                    <a:pt x="169115" y="208820"/>
                  </a:lnTo>
                  <a:lnTo>
                    <a:pt x="163408" y="203723"/>
                  </a:lnTo>
                  <a:lnTo>
                    <a:pt x="156164" y="201269"/>
                  </a:lnTo>
                  <a:close/>
                </a:path>
                <a:path w="173354" h="374015">
                  <a:moveTo>
                    <a:pt x="86390" y="297553"/>
                  </a:moveTo>
                  <a:lnTo>
                    <a:pt x="69771" y="326042"/>
                  </a:lnTo>
                  <a:lnTo>
                    <a:pt x="103008" y="326042"/>
                  </a:lnTo>
                  <a:lnTo>
                    <a:pt x="86390" y="297553"/>
                  </a:lnTo>
                  <a:close/>
                </a:path>
                <a:path w="173354" h="374015">
                  <a:moveTo>
                    <a:pt x="105623" y="264581"/>
                  </a:moveTo>
                  <a:lnTo>
                    <a:pt x="86390" y="297553"/>
                  </a:lnTo>
                  <a:lnTo>
                    <a:pt x="103008" y="326042"/>
                  </a:lnTo>
                  <a:lnTo>
                    <a:pt x="105623" y="326042"/>
                  </a:lnTo>
                  <a:lnTo>
                    <a:pt x="105623" y="264581"/>
                  </a:lnTo>
                  <a:close/>
                </a:path>
                <a:path w="173354" h="374015">
                  <a:moveTo>
                    <a:pt x="86390" y="76319"/>
                  </a:moveTo>
                  <a:lnTo>
                    <a:pt x="67156" y="109291"/>
                  </a:lnTo>
                  <a:lnTo>
                    <a:pt x="67156" y="264581"/>
                  </a:lnTo>
                  <a:lnTo>
                    <a:pt x="86390" y="297553"/>
                  </a:lnTo>
                  <a:lnTo>
                    <a:pt x="105623" y="264581"/>
                  </a:lnTo>
                  <a:lnTo>
                    <a:pt x="105623" y="109291"/>
                  </a:lnTo>
                  <a:lnTo>
                    <a:pt x="86390" y="76319"/>
                  </a:lnTo>
                  <a:close/>
                </a:path>
                <a:path w="173354" h="374015">
                  <a:moveTo>
                    <a:pt x="86390" y="0"/>
                  </a:moveTo>
                  <a:lnTo>
                    <a:pt x="2454" y="143914"/>
                  </a:lnTo>
                  <a:lnTo>
                    <a:pt x="0" y="151109"/>
                  </a:lnTo>
                  <a:lnTo>
                    <a:pt x="471" y="158455"/>
                  </a:lnTo>
                  <a:lnTo>
                    <a:pt x="3664" y="165089"/>
                  </a:lnTo>
                  <a:lnTo>
                    <a:pt x="9371" y="170149"/>
                  </a:lnTo>
                  <a:lnTo>
                    <a:pt x="16603" y="172639"/>
                  </a:lnTo>
                  <a:lnTo>
                    <a:pt x="23954" y="172163"/>
                  </a:lnTo>
                  <a:lnTo>
                    <a:pt x="30594" y="168951"/>
                  </a:lnTo>
                  <a:lnTo>
                    <a:pt x="35691" y="163231"/>
                  </a:lnTo>
                  <a:lnTo>
                    <a:pt x="67156" y="109291"/>
                  </a:lnTo>
                  <a:lnTo>
                    <a:pt x="67156" y="38129"/>
                  </a:lnTo>
                  <a:lnTo>
                    <a:pt x="108628" y="38129"/>
                  </a:lnTo>
                  <a:lnTo>
                    <a:pt x="86390" y="0"/>
                  </a:lnTo>
                  <a:close/>
                </a:path>
                <a:path w="173354" h="374015">
                  <a:moveTo>
                    <a:pt x="108628" y="38129"/>
                  </a:moveTo>
                  <a:lnTo>
                    <a:pt x="105623" y="38129"/>
                  </a:lnTo>
                  <a:lnTo>
                    <a:pt x="105623" y="109291"/>
                  </a:lnTo>
                  <a:lnTo>
                    <a:pt x="137088" y="163231"/>
                  </a:lnTo>
                  <a:lnTo>
                    <a:pt x="142150" y="168951"/>
                  </a:lnTo>
                  <a:lnTo>
                    <a:pt x="148793" y="172163"/>
                  </a:lnTo>
                  <a:lnTo>
                    <a:pt x="156164" y="172639"/>
                  </a:lnTo>
                  <a:lnTo>
                    <a:pt x="163408" y="170149"/>
                  </a:lnTo>
                  <a:lnTo>
                    <a:pt x="169115" y="165089"/>
                  </a:lnTo>
                  <a:lnTo>
                    <a:pt x="172308" y="158455"/>
                  </a:lnTo>
                  <a:lnTo>
                    <a:pt x="172780" y="151109"/>
                  </a:lnTo>
                  <a:lnTo>
                    <a:pt x="170325" y="143914"/>
                  </a:lnTo>
                  <a:lnTo>
                    <a:pt x="108628" y="38129"/>
                  </a:lnTo>
                  <a:close/>
                </a:path>
                <a:path w="173354" h="374015">
                  <a:moveTo>
                    <a:pt x="105623" y="38129"/>
                  </a:moveTo>
                  <a:lnTo>
                    <a:pt x="67156" y="38129"/>
                  </a:lnTo>
                  <a:lnTo>
                    <a:pt x="67156" y="109291"/>
                  </a:lnTo>
                  <a:lnTo>
                    <a:pt x="86390" y="76319"/>
                  </a:lnTo>
                  <a:lnTo>
                    <a:pt x="69771" y="47830"/>
                  </a:lnTo>
                  <a:lnTo>
                    <a:pt x="105623" y="47830"/>
                  </a:lnTo>
                  <a:lnTo>
                    <a:pt x="105623" y="38129"/>
                  </a:lnTo>
                  <a:close/>
                </a:path>
                <a:path w="173354" h="374015">
                  <a:moveTo>
                    <a:pt x="105623" y="47830"/>
                  </a:moveTo>
                  <a:lnTo>
                    <a:pt x="103008" y="47830"/>
                  </a:lnTo>
                  <a:lnTo>
                    <a:pt x="86390" y="76319"/>
                  </a:lnTo>
                  <a:lnTo>
                    <a:pt x="105623" y="109291"/>
                  </a:lnTo>
                  <a:lnTo>
                    <a:pt x="105623" y="47830"/>
                  </a:lnTo>
                  <a:close/>
                </a:path>
                <a:path w="173354" h="374015">
                  <a:moveTo>
                    <a:pt x="103008" y="47830"/>
                  </a:moveTo>
                  <a:lnTo>
                    <a:pt x="69771" y="47830"/>
                  </a:lnTo>
                  <a:lnTo>
                    <a:pt x="86390" y="76319"/>
                  </a:lnTo>
                  <a:lnTo>
                    <a:pt x="103008" y="4783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36">
              <a:extLst>
                <a:ext uri="{FF2B5EF4-FFF2-40B4-BE49-F238E27FC236}">
                  <a16:creationId xmlns:a16="http://schemas.microsoft.com/office/drawing/2014/main" id="{894275D6-8EDC-499C-AF75-36D765ABC118}"/>
                </a:ext>
              </a:extLst>
            </p:cNvPr>
            <p:cNvSpPr txBox="1"/>
            <p:nvPr/>
          </p:nvSpPr>
          <p:spPr>
            <a:xfrm>
              <a:off x="5344418" y="4034409"/>
              <a:ext cx="928038" cy="23204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1200" cap="none" spc="35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~0.5</a:t>
              </a:r>
              <a:r>
                <a:rPr kumimoji="0" b="1" i="0" u="none" strike="noStrike" kern="1200" cap="none" spc="-7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b="1" i="0" u="none" strike="noStrike" kern="1200" cap="none" spc="2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mm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object 37">
              <a:extLst>
                <a:ext uri="{FF2B5EF4-FFF2-40B4-BE49-F238E27FC236}">
                  <a16:creationId xmlns:a16="http://schemas.microsoft.com/office/drawing/2014/main" id="{E59AB60F-2245-48A7-87BD-D2C32641D258}"/>
                </a:ext>
              </a:extLst>
            </p:cNvPr>
            <p:cNvSpPr txBox="1"/>
            <p:nvPr/>
          </p:nvSpPr>
          <p:spPr>
            <a:xfrm>
              <a:off x="5246363" y="5521501"/>
              <a:ext cx="2100593" cy="98237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6670" marR="46990" lvl="0" indent="-1905" algn="ctr" defTabSz="914400" rtl="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-15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In </a:t>
              </a:r>
              <a:r>
                <a:rPr kumimoji="0" sz="1600" b="1" i="0" u="none" strike="noStrike" kern="1200" cap="none" spc="-6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contrast, </a:t>
              </a:r>
              <a:r>
                <a:rPr kumimoji="0" sz="1600" b="1" i="0" u="none" strike="noStrike" kern="1200" cap="none" spc="-2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the </a:t>
              </a:r>
              <a:r>
                <a:rPr kumimoji="0" lang="en-GB" sz="1600" b="1" i="0" u="none" strike="noStrike" kern="1200" cap="none" spc="-2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minimum </a:t>
              </a:r>
              <a:r>
                <a:rPr sz="1600" b="1" spc="35" dirty="0">
                  <a:solidFill>
                    <a:srgbClr val="ED7D31">
                      <a:lumMod val="75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depth of the carvings is ~0.5</a:t>
              </a:r>
              <a:r>
                <a:rPr lang="en-GB" sz="1600" b="1" spc="35" dirty="0">
                  <a:solidFill>
                    <a:srgbClr val="ED7D31">
                      <a:lumMod val="75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spc="35" dirty="0">
                  <a:solidFill>
                    <a:srgbClr val="ED7D31">
                      <a:lumMod val="75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mm.</a:t>
              </a:r>
              <a:r>
                <a:rPr lang="en-GB" sz="1600" b="1" spc="35" dirty="0">
                  <a:solidFill>
                    <a:srgbClr val="ED7D31">
                      <a:lumMod val="75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kumimoji="0" sz="1600" b="1" i="0" u="none" strike="noStrike" kern="1200" cap="none" spc="-10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This </a:t>
              </a:r>
              <a:r>
                <a:rPr kumimoji="0" sz="1600" b="1" i="0" u="none" strike="noStrike" kern="1200" cap="none" spc="-6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could </a:t>
              </a:r>
              <a:r>
                <a:rPr kumimoji="0" sz="1600" b="1" i="0" u="none" strike="noStrike" kern="1200" cap="none" spc="-3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be </a:t>
              </a:r>
              <a:r>
                <a:rPr kumimoji="0" sz="1600" b="1" i="0" u="none" strike="noStrike" kern="1200" cap="none" spc="-35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exploited </a:t>
              </a:r>
              <a:r>
                <a:rPr kumimoji="0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to </a:t>
              </a:r>
              <a:r>
                <a:rPr kumimoji="0" sz="1600" b="1" i="0" u="none" strike="noStrike" kern="1200" cap="none" spc="-6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reveal </a:t>
              </a:r>
              <a:r>
                <a:rPr kumimoji="0" sz="1600" b="1" i="0" u="none" strike="noStrike" kern="120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new</a:t>
              </a:r>
              <a:r>
                <a:rPr kumimoji="0" sz="1600" b="1" i="0" u="none" strike="noStrike" kern="120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 </a:t>
              </a:r>
              <a:r>
                <a:rPr kumimoji="0" sz="1600" b="1" i="0" u="none" strike="noStrike" kern="1200" cap="none" spc="-75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carvings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</p:grpSp>
      <p:sp>
        <p:nvSpPr>
          <p:cNvPr id="32" name="object 45">
            <a:extLst>
              <a:ext uri="{FF2B5EF4-FFF2-40B4-BE49-F238E27FC236}">
                <a16:creationId xmlns:a16="http://schemas.microsoft.com/office/drawing/2014/main" id="{9DDF1A2D-4AA8-4C69-AA84-DF9F3E037CD1}"/>
              </a:ext>
            </a:extLst>
          </p:cNvPr>
          <p:cNvSpPr txBox="1"/>
          <p:nvPr/>
        </p:nvSpPr>
        <p:spPr>
          <a:xfrm>
            <a:off x="278207" y="971606"/>
            <a:ext cx="10742217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65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Towards a solution: photogrammetry</a:t>
            </a:r>
            <a:endParaRPr sz="3200" b="1" spc="-65" dirty="0">
              <a:solidFill>
                <a:schemeClr val="accent5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F876AD-4AAD-4E5E-9231-87BABC672921}"/>
              </a:ext>
            </a:extLst>
          </p:cNvPr>
          <p:cNvSpPr txBox="1"/>
          <p:nvPr/>
        </p:nvSpPr>
        <p:spPr>
          <a:xfrm>
            <a:off x="278208" y="1696530"/>
            <a:ext cx="5726352" cy="584775"/>
          </a:xfrm>
          <a:prstGeom prst="rect">
            <a:avLst/>
          </a:prstGeom>
          <a:noFill/>
          <a:ln>
            <a:noFill/>
          </a:ln>
        </p:spPr>
        <p:txBody>
          <a:bodyPr wrap="square" lIns="108000" rtlCol="0">
            <a:spAutoFit/>
          </a:bodyPr>
          <a:lstStyle/>
          <a:p>
            <a:r>
              <a:rPr lang="en-GB" sz="1600" b="1" spc="-6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We take advantage of two key observations of lichen and the axe-head carvings at Stonehenge: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4DF29EE-5420-4EA7-A1B7-9E66A0940F3A}"/>
              </a:ext>
            </a:extLst>
          </p:cNvPr>
          <p:cNvSpPr txBox="1"/>
          <p:nvPr/>
        </p:nvSpPr>
        <p:spPr>
          <a:xfrm>
            <a:off x="6187443" y="1696340"/>
            <a:ext cx="5567678" cy="1569660"/>
          </a:xfrm>
          <a:prstGeom prst="rect">
            <a:avLst/>
          </a:prstGeom>
          <a:noFill/>
          <a:ln>
            <a:noFill/>
          </a:ln>
        </p:spPr>
        <p:txBody>
          <a:bodyPr wrap="square" lIns="108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spc="-6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Thus, with </a:t>
            </a:r>
            <a:r>
              <a:rPr lang="en-GB" sz="1600" b="1" spc="35" dirty="0">
                <a:solidFill>
                  <a:srgbClr val="ED7D31">
                    <a:lumMod val="75000"/>
                  </a:srgb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carving depths </a:t>
            </a:r>
            <a:r>
              <a:rPr lang="en-GB" sz="1600" b="1" spc="-6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greater than </a:t>
            </a:r>
            <a:r>
              <a:rPr lang="en-GB" sz="1600" b="1" spc="-30" dirty="0">
                <a:solidFill>
                  <a:srgbClr val="858D1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variation in lichen thickness</a:t>
            </a:r>
            <a:r>
              <a:rPr lang="en-GB" sz="1600" b="1" spc="-6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carvings may not be fully obscured by lichen.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spc="-6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 surface imaging technique such as structure-from-motion photogrammetry, which turns 2-D pictures into 3-D models, could be used to reveal subsurface (below the lichen) rock features.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D2F005F-8352-4727-AB48-8F73CAFC6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688" y="153001"/>
            <a:ext cx="1823984" cy="511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4B1EEC-0F83-48E6-95A5-5DE234DB15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718" y="3266000"/>
            <a:ext cx="4049980" cy="283355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7660785-A14E-46FA-9F5C-61A7EE0CAC99}"/>
              </a:ext>
            </a:extLst>
          </p:cNvPr>
          <p:cNvSpPr txBox="1"/>
          <p:nvPr/>
        </p:nvSpPr>
        <p:spPr>
          <a:xfrm>
            <a:off x="7010186" y="6099555"/>
            <a:ext cx="4866641" cy="276999"/>
          </a:xfrm>
          <a:prstGeom prst="rect">
            <a:avLst/>
          </a:prstGeom>
          <a:noFill/>
          <a:ln>
            <a:noFill/>
          </a:ln>
        </p:spPr>
        <p:txBody>
          <a:bodyPr wrap="square" lIns="108000" rtlCol="0">
            <a:spAutoFit/>
          </a:bodyPr>
          <a:lstStyle/>
          <a:p>
            <a:r>
              <a:rPr lang="en-GB" sz="1200" b="1" spc="-6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Structure-from-motion photogrammetry virtual reconstruction (gif)</a:t>
            </a:r>
          </a:p>
        </p:txBody>
      </p:sp>
    </p:spTree>
    <p:extLst>
      <p:ext uri="{BB962C8B-B14F-4D97-AF65-F5344CB8AC3E}">
        <p14:creationId xmlns:p14="http://schemas.microsoft.com/office/powerpoint/2010/main" val="2027607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5470E4-6413-459C-87D7-D5D01FA00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88" y="153001"/>
            <a:ext cx="1823984" cy="511573"/>
          </a:xfrm>
          <a:prstGeom prst="rect">
            <a:avLst/>
          </a:prstGeom>
        </p:spPr>
      </p:pic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AA9C2DE8-CEE3-4595-928D-EA36447F4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83" y="147858"/>
            <a:ext cx="3117903" cy="3544837"/>
          </a:xfrm>
          <a:prstGeom prst="rect">
            <a:avLst/>
          </a:prstGeom>
        </p:spPr>
      </p:pic>
      <p:sp>
        <p:nvSpPr>
          <p:cNvPr id="36" name="object 45">
            <a:extLst>
              <a:ext uri="{FF2B5EF4-FFF2-40B4-BE49-F238E27FC236}">
                <a16:creationId xmlns:a16="http://schemas.microsoft.com/office/drawing/2014/main" id="{C26F2069-9ABE-42D1-913A-392D3D2C8634}"/>
              </a:ext>
            </a:extLst>
          </p:cNvPr>
          <p:cNvSpPr txBox="1"/>
          <p:nvPr/>
        </p:nvSpPr>
        <p:spPr>
          <a:xfrm>
            <a:off x="278207" y="971606"/>
            <a:ext cx="10742217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65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Towards a solution: machine learning</a:t>
            </a:r>
            <a:endParaRPr sz="3200" b="1" spc="-65" dirty="0">
              <a:solidFill>
                <a:schemeClr val="accent5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38CD5D-761C-4091-89F1-40E97F1C96D9}"/>
              </a:ext>
            </a:extLst>
          </p:cNvPr>
          <p:cNvGrpSpPr/>
          <p:nvPr/>
        </p:nvGrpSpPr>
        <p:grpSpPr>
          <a:xfrm>
            <a:off x="430607" y="3839550"/>
            <a:ext cx="6846571" cy="2159317"/>
            <a:chOff x="3795905" y="1787111"/>
            <a:chExt cx="6846571" cy="215931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BE5ED33-B63A-4476-8240-ABDB454DDBB1}"/>
                </a:ext>
              </a:extLst>
            </p:cNvPr>
            <p:cNvSpPr txBox="1"/>
            <p:nvPr/>
          </p:nvSpPr>
          <p:spPr>
            <a:xfrm>
              <a:off x="3795905" y="2376768"/>
              <a:ext cx="6846571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8000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b="1" spc="-65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75 prehistoric carvings were extracted for training and 19 for testing from stones numbered 3, 4, 5 and 53. See bottom right for examples.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b="1" spc="-65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The same number of randomly extracted non-carving 3-D models of the stone surface were used as negative examples.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b="1" spc="-65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MeshNet</a:t>
              </a:r>
              <a:r>
                <a:rPr lang="en-GB" sz="1600" b="1" spc="-65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was tasked with differentiating between 3-D models with carvings and 3-D models without carvings.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A78471-2A1A-491D-A731-0A8AE1E2920D}"/>
                </a:ext>
              </a:extLst>
            </p:cNvPr>
            <p:cNvSpPr txBox="1"/>
            <p:nvPr/>
          </p:nvSpPr>
          <p:spPr>
            <a:xfrm>
              <a:off x="3795905" y="1787111"/>
              <a:ext cx="68465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8000" rtlCol="0">
              <a:spAutoFit/>
            </a:bodyPr>
            <a:lstStyle/>
            <a:p>
              <a:r>
                <a:rPr lang="en-GB" sz="2400" b="1" spc="-65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Training and testing</a:t>
              </a:r>
            </a:p>
          </p:txBody>
        </p:sp>
      </p:grp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B2C919-14A2-40EB-8C58-F629CA33BE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8" b="5008"/>
          <a:stretch/>
        </p:blipFill>
        <p:spPr>
          <a:xfrm>
            <a:off x="7586333" y="3710681"/>
            <a:ext cx="4223201" cy="307778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585BDA8-039D-42A7-8482-247B218CA803}"/>
              </a:ext>
            </a:extLst>
          </p:cNvPr>
          <p:cNvGrpSpPr/>
          <p:nvPr/>
        </p:nvGrpSpPr>
        <p:grpSpPr>
          <a:xfrm>
            <a:off x="430607" y="1879066"/>
            <a:ext cx="6846571" cy="1666875"/>
            <a:chOff x="3795905" y="1787111"/>
            <a:chExt cx="6846571" cy="166687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9168B18-0107-4EAA-95A2-46A4854749CB}"/>
                </a:ext>
              </a:extLst>
            </p:cNvPr>
            <p:cNvSpPr txBox="1"/>
            <p:nvPr/>
          </p:nvSpPr>
          <p:spPr>
            <a:xfrm>
              <a:off x="3795905" y="2376768"/>
              <a:ext cx="6846571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8000" rtlCol="0">
              <a:spAutoFit/>
            </a:bodyPr>
            <a:lstStyle/>
            <a:p>
              <a:r>
                <a:rPr lang="en-GB" sz="1600" b="1" spc="-65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The resultant 3-D models from photogrammetry were used to train </a:t>
              </a:r>
              <a:r>
                <a:rPr lang="en-GB" sz="1600" b="1" spc="-65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MeshNet</a:t>
              </a:r>
              <a:r>
                <a:rPr lang="en-GB" sz="1600" b="1" spc="-65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, a neural network that learns 3-D shape representation.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b="1" spc="-65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MeshNet</a:t>
              </a:r>
              <a:r>
                <a:rPr lang="en-GB" sz="1600" b="1" spc="-65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takes key features such as corners and normals and turns them into descriptors of the local surface of a model.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CC03A06-0F10-41EE-ACED-536DD396AD99}"/>
                </a:ext>
              </a:extLst>
            </p:cNvPr>
            <p:cNvSpPr txBox="1"/>
            <p:nvPr/>
          </p:nvSpPr>
          <p:spPr>
            <a:xfrm>
              <a:off x="3795905" y="1787111"/>
              <a:ext cx="68465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8000" rtlCol="0">
              <a:spAutoFit/>
            </a:bodyPr>
            <a:lstStyle/>
            <a:p>
              <a:r>
                <a:rPr lang="en-GB" sz="2400" b="1" spc="-65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MeshNet</a:t>
              </a:r>
              <a:endParaRPr lang="en-GB" sz="2400" b="1" spc="-65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1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5470E4-6413-459C-87D7-D5D01FA00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88" y="153001"/>
            <a:ext cx="1823984" cy="511573"/>
          </a:xfrm>
          <a:prstGeom prst="rect">
            <a:avLst/>
          </a:prstGeom>
        </p:spPr>
      </p:pic>
      <p:sp>
        <p:nvSpPr>
          <p:cNvPr id="10" name="object 45">
            <a:extLst>
              <a:ext uri="{FF2B5EF4-FFF2-40B4-BE49-F238E27FC236}">
                <a16:creationId xmlns:a16="http://schemas.microsoft.com/office/drawing/2014/main" id="{546C04A7-5B93-40B4-9A2B-01DC62577AB1}"/>
              </a:ext>
            </a:extLst>
          </p:cNvPr>
          <p:cNvSpPr txBox="1"/>
          <p:nvPr/>
        </p:nvSpPr>
        <p:spPr>
          <a:xfrm>
            <a:off x="278207" y="971606"/>
            <a:ext cx="10742217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65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Results</a:t>
            </a:r>
            <a:endParaRPr sz="3200" b="1" spc="-65" dirty="0">
              <a:solidFill>
                <a:schemeClr val="accent5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DD6EB74-CF66-4900-ADD3-50D32FF728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084108"/>
              </p:ext>
            </p:extLst>
          </p:nvPr>
        </p:nvGraphicFramePr>
        <p:xfrm>
          <a:off x="792013" y="2864329"/>
          <a:ext cx="3742584" cy="404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Document" r:id="rId5" imgW="3166909" imgH="3423519" progId="Word.Document.12">
                  <p:embed/>
                </p:oleObj>
              </mc:Choice>
              <mc:Fallback>
                <p:oleObj name="Document" r:id="rId5" imgW="3166909" imgH="342351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2013" y="2864329"/>
                        <a:ext cx="3742584" cy="404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9D85B92C-1778-4045-A7D3-3F41579BA58A}"/>
              </a:ext>
            </a:extLst>
          </p:cNvPr>
          <p:cNvSpPr/>
          <p:nvPr/>
        </p:nvSpPr>
        <p:spPr>
          <a:xfrm>
            <a:off x="1704511" y="4476439"/>
            <a:ext cx="656947" cy="3099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56BDC151-1336-4204-B004-681812C884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b="5714"/>
          <a:stretch/>
        </p:blipFill>
        <p:spPr>
          <a:xfrm>
            <a:off x="5406112" y="2263806"/>
            <a:ext cx="6517657" cy="44832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1FFC16-5DB9-4C3F-A67C-DAB971B0995D}"/>
              </a:ext>
            </a:extLst>
          </p:cNvPr>
          <p:cNvSpPr txBox="1"/>
          <p:nvPr/>
        </p:nvSpPr>
        <p:spPr>
          <a:xfrm>
            <a:off x="395096" y="1787111"/>
            <a:ext cx="6846571" cy="1077218"/>
          </a:xfrm>
          <a:prstGeom prst="rect">
            <a:avLst/>
          </a:prstGeom>
          <a:noFill/>
          <a:ln>
            <a:noFill/>
          </a:ln>
        </p:spPr>
        <p:txBody>
          <a:bodyPr wrap="square" lIns="108000" rtlCol="0">
            <a:spAutoFit/>
          </a:bodyPr>
          <a:lstStyle/>
          <a:p>
            <a:r>
              <a:rPr lang="en-GB" sz="1600" b="1" spc="-6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The highest accuracy at identifying prehistoric carvings achieved using </a:t>
            </a:r>
            <a:r>
              <a:rPr lang="en-GB" sz="1600" b="1" spc="-65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MeshNet</a:t>
            </a:r>
            <a:r>
              <a:rPr lang="en-GB" sz="1600" b="1" spc="-6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was 84.2%.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spc="-6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Using </a:t>
            </a:r>
            <a:r>
              <a:rPr lang="en-GB" sz="1600" b="1" spc="-65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MeshNet</a:t>
            </a:r>
            <a:r>
              <a:rPr lang="en-GB" sz="1600" b="1" spc="-6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four possible prehistoric carvings were newly identified on stone 53 (see bottom right)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1F8486-2745-4B4B-9D67-FA16DF8FD550}"/>
              </a:ext>
            </a:extLst>
          </p:cNvPr>
          <p:cNvCxnSpPr/>
          <p:nvPr/>
        </p:nvCxnSpPr>
        <p:spPr>
          <a:xfrm>
            <a:off x="4864963" y="2725445"/>
            <a:ext cx="0" cy="392393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837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5470E4-6413-459C-87D7-D5D01FA00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88" y="153001"/>
            <a:ext cx="1823984" cy="51157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87BD894-7644-4ACF-9B18-68E1AE8B69BA}"/>
              </a:ext>
            </a:extLst>
          </p:cNvPr>
          <p:cNvSpPr txBox="1">
            <a:spLocks/>
          </p:cNvSpPr>
          <p:nvPr/>
        </p:nvSpPr>
        <p:spPr>
          <a:xfrm>
            <a:off x="599209" y="1684029"/>
            <a:ext cx="10993582" cy="4763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next step is to train </a:t>
            </a:r>
            <a:r>
              <a:rPr lang="en-GB" sz="2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MeshNet</a:t>
            </a:r>
            <a:r>
              <a:rPr lang="en-GB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on examples of </a:t>
            </a:r>
            <a:r>
              <a:rPr lang="en-GB" sz="2600" dirty="0">
                <a:solidFill>
                  <a:schemeClr val="accent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lichen on prehistoric carvings</a:t>
            </a:r>
            <a:r>
              <a:rPr lang="en-GB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This requires that we</a:t>
            </a:r>
          </a:p>
          <a:p>
            <a:endParaRPr lang="en-GB" sz="2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Use synthetic lichen and carvings to inform our machine learning model </a:t>
            </a:r>
            <a:r>
              <a:rPr lang="en-GB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detecting the presence (location and shape) of carvings beneath lichen.</a:t>
            </a:r>
            <a:br>
              <a:rPr lang="en-GB" sz="2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GB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GB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Improve the </a:t>
            </a:r>
            <a:r>
              <a:rPr lang="en-GB" sz="2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MeshNet</a:t>
            </a:r>
            <a:r>
              <a:rPr lang="en-GB" sz="2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algorithm </a:t>
            </a:r>
            <a:r>
              <a:rPr lang="en-GB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avoid the pitfall of overfitting the neural network on the dataset.</a:t>
            </a:r>
            <a:br>
              <a:rPr lang="en-GB" sz="2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GB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GB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Create more examples of carvings </a:t>
            </a:r>
            <a:r>
              <a:rPr lang="en-GB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by introducing slight variations in the </a:t>
            </a:r>
            <a:br>
              <a:rPr lang="en-GB" sz="2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GB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3-D model of the existing carvings.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object 45">
            <a:extLst>
              <a:ext uri="{FF2B5EF4-FFF2-40B4-BE49-F238E27FC236}">
                <a16:creationId xmlns:a16="http://schemas.microsoft.com/office/drawing/2014/main" id="{F5ADACAD-2D69-4CB7-8C41-C3EB455C9818}"/>
              </a:ext>
            </a:extLst>
          </p:cNvPr>
          <p:cNvSpPr txBox="1"/>
          <p:nvPr/>
        </p:nvSpPr>
        <p:spPr>
          <a:xfrm>
            <a:off x="278207" y="971606"/>
            <a:ext cx="10742217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65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Future work</a:t>
            </a:r>
            <a:endParaRPr sz="3200" b="1" spc="-65" dirty="0">
              <a:solidFill>
                <a:schemeClr val="accent5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26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DDBB5602FE2D449BB28EB76F47C342" ma:contentTypeVersion="13" ma:contentTypeDescription="Create a new document." ma:contentTypeScope="" ma:versionID="f06152c2e9b324fad87d59741b434cd3">
  <xsd:schema xmlns:xsd="http://www.w3.org/2001/XMLSchema" xmlns:xs="http://www.w3.org/2001/XMLSchema" xmlns:p="http://schemas.microsoft.com/office/2006/metadata/properties" xmlns:ns3="dbd8ad58-8172-4a33-ad8b-6ca1fd1a5acf" xmlns:ns4="73ffcbc4-ae15-4676-9dc3-9a9412460a28" targetNamespace="http://schemas.microsoft.com/office/2006/metadata/properties" ma:root="true" ma:fieldsID="daf90a8977b05d4441f97bfb9c6ec068" ns3:_="" ns4:_="">
    <xsd:import namespace="dbd8ad58-8172-4a33-ad8b-6ca1fd1a5acf"/>
    <xsd:import namespace="73ffcbc4-ae15-4676-9dc3-9a9412460a2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d8ad58-8172-4a33-ad8b-6ca1fd1a5ac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ffcbc4-ae15-4676-9dc3-9a9412460a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A9E43B-E847-491D-807A-317853F87318}">
  <ds:schemaRefs>
    <ds:schemaRef ds:uri="http://purl.org/dc/terms/"/>
    <ds:schemaRef ds:uri="http://schemas.microsoft.com/office/2006/documentManagement/types"/>
    <ds:schemaRef ds:uri="73ffcbc4-ae15-4676-9dc3-9a9412460a28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bd8ad58-8172-4a33-ad8b-6ca1fd1a5acf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85818F4-7158-4B49-B965-FC1E76C219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93A708-43FF-4EDB-BD7B-F87A96973A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d8ad58-8172-4a33-ad8b-6ca1fd1a5acf"/>
    <ds:schemaRef ds:uri="73ffcbc4-ae15-4676-9dc3-9a9412460a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395</Words>
  <Application>Microsoft Office PowerPoint</Application>
  <PresentationFormat>Widescreen</PresentationFormat>
  <Paragraphs>40</Paragraphs>
  <Slides>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Segoe UI Light</vt:lpstr>
      <vt:lpstr>Segoe UI Semibold</vt:lpstr>
      <vt:lpstr>Office Theme</vt:lpstr>
      <vt:lpstr>Document</vt:lpstr>
      <vt:lpstr>Neural network for automated recognition of prehistoric carvings at Stonehenge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Gavin Leong</dc:creator>
  <cp:lastModifiedBy>Leong, Gavin</cp:lastModifiedBy>
  <cp:revision>22</cp:revision>
  <dcterms:created xsi:type="dcterms:W3CDTF">2020-05-06T00:10:44Z</dcterms:created>
  <dcterms:modified xsi:type="dcterms:W3CDTF">2020-05-06T05:17:15Z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0x010100C1DDBB5602FE2D449BB28EB76F47C342</vt:lpwstr>
  </property>
</Properties>
</file>