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62" r:id="rId2"/>
    <p:sldId id="269" r:id="rId3"/>
    <p:sldId id="271" r:id="rId4"/>
    <p:sldId id="283" r:id="rId5"/>
    <p:sldId id="273" r:id="rId6"/>
    <p:sldId id="277" r:id="rId7"/>
    <p:sldId id="274" r:id="rId8"/>
    <p:sldId id="275" r:id="rId9"/>
    <p:sldId id="278" r:id="rId10"/>
    <p:sldId id="280" r:id="rId11"/>
    <p:sldId id="281" r:id="rId12"/>
    <p:sldId id="282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8DC72-0701-4922-B9D1-CBFB540736DA}" type="datetimeFigureOut">
              <a:rPr lang="en-IN" smtClean="0"/>
              <a:t>04/30/2020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33DB3-0243-45D5-87FD-27D2F51D20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936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2529" cy="736270"/>
          </a:xfrm>
          <a:prstGeom prst="rect">
            <a:avLst/>
          </a:prstGeom>
          <a:gradFill>
            <a:gsLst>
              <a:gs pos="1000">
                <a:srgbClr val="166018"/>
              </a:gs>
              <a:gs pos="52000">
                <a:srgbClr val="00B0F0"/>
              </a:gs>
              <a:gs pos="100000">
                <a:schemeClr val="tx2">
                  <a:lumMod val="75000"/>
                </a:schemeClr>
              </a:gs>
              <a:gs pos="100000">
                <a:srgbClr val="4D080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Franklin Gothic Demi" pitchFamily="34" charset="0"/>
              </a:rPr>
              <a:t>INDIAN INSTITUTE OF TECHNOLOGY ROORKEE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95" y="-1281"/>
            <a:ext cx="755828" cy="7321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50"/>
            <a:ext cx="9133727" cy="18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2232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865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202990"/>
            <a:ext cx="7042080" cy="554587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54" y="1132413"/>
            <a:ext cx="4288604" cy="4806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54" y="1613043"/>
            <a:ext cx="4288604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5166"/>
            <a:ext cx="4242121" cy="4878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13043"/>
            <a:ext cx="4242121" cy="47842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89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lum bright="3000"/>
          </a:blip>
          <a:stretch>
            <a:fillRect/>
          </a:stretch>
        </p:blipFill>
        <p:spPr>
          <a:xfrm>
            <a:off x="1873072" y="2118212"/>
            <a:ext cx="5321656" cy="3510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4285" y="-1480"/>
            <a:ext cx="979715" cy="96136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756400"/>
            <a:ext cx="914400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97" y="6447291"/>
            <a:ext cx="16668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5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1" y="6607628"/>
            <a:ext cx="762000" cy="1988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FF7DBA9-935E-47CE-962B-4680C9109015}" type="slidenum">
              <a:rPr lang="en-US" altLang="en-US" smtClean="0"/>
              <a:pPr algn="r"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363913" y="2971801"/>
            <a:ext cx="2452687" cy="711200"/>
          </a:xfrm>
        </p:spPr>
        <p:txBody>
          <a:bodyPr anchor="t"/>
          <a:lstStyle>
            <a:lvl1pPr algn="ctr">
              <a:defRPr sz="3600" b="1" cap="none"/>
            </a:lvl1pPr>
          </a:lstStyle>
          <a:p>
            <a:r>
              <a:rPr lang="en-US" dirty="0" smtClean="0"/>
              <a:t>Thanks…</a:t>
            </a:r>
            <a:endParaRPr lang="en-IN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95524" y="3619535"/>
            <a:ext cx="20095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7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47F8E96-40AA-459E-91AA-55A5F97CA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CB9294-F9FF-4346-BE48-1C04129C7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6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3" r:id="rId4"/>
    <p:sldLayoutId id="2147483708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72371" y="1381927"/>
            <a:ext cx="7247166" cy="206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sz="4400" dirty="0" smtClean="0">
                <a:solidFill>
                  <a:srgbClr val="C00000"/>
                </a:solidFill>
              </a:rPr>
              <a:t> 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00930" y="3799947"/>
            <a:ext cx="6618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Centre of Excellence in Disaster Mitigation and Management</a:t>
            </a:r>
          </a:p>
        </p:txBody>
      </p:sp>
      <p:pic>
        <p:nvPicPr>
          <p:cNvPr id="5" name="Picture 1" descr="Description: C:\Users\Apple\Desktop\logo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828451" y="2617349"/>
            <a:ext cx="1211047" cy="122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42940" y="974683"/>
            <a:ext cx="7247166" cy="7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800" b="1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Presentation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</a:t>
            </a:r>
            <a:endParaRPr kumimoji="0" lang="en-IN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90152" y="1852236"/>
            <a:ext cx="9144000" cy="8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hangingPunct="1">
              <a:spcBef>
                <a:spcPct val="20000"/>
              </a:spcBef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8707" y="1735621"/>
            <a:ext cx="9306890" cy="13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2000" b="1" i="1">
                <a:solidFill>
                  <a:srgbClr val="0000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ct val="20000"/>
              </a:spcBef>
              <a:defRPr/>
            </a:pPr>
            <a:endParaRPr lang="en-US" sz="2800" dirty="0"/>
          </a:p>
          <a:p>
            <a:pPr eaLnBrk="1" hangingPunct="1">
              <a:spcBef>
                <a:spcPct val="2000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/>
              <a:t>Development </a:t>
            </a:r>
            <a:r>
              <a:rPr lang="en-US" sz="2800" dirty="0"/>
              <a:t>and Evaluation of a New “Snow Water Index (SWI)” for Accurate Snow Cover Delineation </a:t>
            </a:r>
            <a:endParaRPr lang="en-IN" sz="2800" dirty="0"/>
          </a:p>
          <a:p>
            <a:pPr lvl="0" eaLnBrk="1" hangingPunct="1">
              <a:spcBef>
                <a:spcPct val="20000"/>
              </a:spcBef>
              <a:defRPr/>
            </a:pP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76046" y="43749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dirty="0" smtClean="0"/>
              <a:t> </a:t>
            </a:r>
            <a:r>
              <a:rPr lang="en-IN" sz="2000" b="1" i="1" dirty="0" smtClean="0"/>
              <a:t>By:</a:t>
            </a:r>
            <a:r>
              <a:rPr lang="en-IN" dirty="0"/>
              <a:t/>
            </a:r>
            <a:br>
              <a:rPr lang="en-IN" dirty="0"/>
            </a:br>
            <a:r>
              <a:rPr lang="en-US" sz="2000" dirty="0"/>
              <a:t>Dr. Ajanta </a:t>
            </a:r>
            <a:r>
              <a:rPr lang="en-US" sz="2000" dirty="0" err="1"/>
              <a:t>Goswami</a:t>
            </a:r>
            <a:r>
              <a:rPr lang="en-US" sz="2000" dirty="0"/>
              <a:t> (Earth Sciences)</a:t>
            </a:r>
          </a:p>
          <a:p>
            <a:pPr algn="ctr"/>
            <a:r>
              <a:rPr lang="en-IN" sz="2000" dirty="0" smtClean="0"/>
              <a:t>Abhilasha </a:t>
            </a:r>
            <a:r>
              <a:rPr lang="en-IN" sz="2000" dirty="0"/>
              <a:t>Dixit </a:t>
            </a:r>
            <a:br>
              <a:rPr lang="en-IN" sz="2000" dirty="0"/>
            </a:b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26772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02990"/>
            <a:ext cx="8333618" cy="554587"/>
          </a:xfrm>
        </p:spPr>
        <p:txBody>
          <a:bodyPr/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3000" dirty="0">
                <a:solidFill>
                  <a:schemeClr val="accent1">
                    <a:lumMod val="75000"/>
                  </a:schemeClr>
                </a:solidFill>
              </a:rPr>
              <a:t>Performance of various snow cover indices</a:t>
            </a:r>
            <a:endParaRPr lang="en-IN" sz="3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37" y="1098717"/>
            <a:ext cx="5198296" cy="2507125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18072"/>
              </p:ext>
            </p:extLst>
          </p:nvPr>
        </p:nvGraphicFramePr>
        <p:xfrm>
          <a:off x="1967448" y="3800273"/>
          <a:ext cx="4796286" cy="2573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3857"/>
                <a:gridCol w="958297"/>
                <a:gridCol w="867027"/>
                <a:gridCol w="797105"/>
              </a:tblGrid>
              <a:tr h="67889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          Target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Spectroradiometer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Reflectance (%)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            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1043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Red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SWIR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 NDSII-I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4076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Clean Snow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95.1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0.956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20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Snow mixed with soil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77.7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2.5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0.937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84672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 Shrubs)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4.5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17.4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-0.589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1306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Taxus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baccata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7.35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14.15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-0.316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10954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3.8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0.25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0.876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0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755" y="211616"/>
            <a:ext cx="8652795" cy="554587"/>
          </a:xfrm>
        </p:spPr>
        <p:txBody>
          <a:bodyPr/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3000" dirty="0">
                <a:solidFill>
                  <a:schemeClr val="accent1">
                    <a:lumMod val="75000"/>
                  </a:schemeClr>
                </a:solidFill>
              </a:rPr>
              <a:t>Performance of various snow cover indices</a:t>
            </a:r>
            <a:endParaRPr lang="en-IN" sz="30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>
            <a:off x="1285335" y="1016939"/>
            <a:ext cx="6219645" cy="2701046"/>
            <a:chOff x="0" y="0"/>
            <a:chExt cx="5791895" cy="2388704"/>
          </a:xfrm>
        </p:grpSpPr>
        <p:pic>
          <p:nvPicPr>
            <p:cNvPr id="6" name="Picture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56"/>
            <a:stretch/>
          </p:blipFill>
          <p:spPr>
            <a:xfrm>
              <a:off x="0" y="169966"/>
              <a:ext cx="5731510" cy="184261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05"/>
            <a:stretch/>
          </p:blipFill>
          <p:spPr>
            <a:xfrm>
              <a:off x="60385" y="2012580"/>
              <a:ext cx="5731510" cy="3761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2147" y="3469"/>
              <a:ext cx="457200" cy="48826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2429" y="0"/>
              <a:ext cx="498895" cy="47792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4406" y="70309"/>
              <a:ext cx="457202" cy="33730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3232"/>
              </p:ext>
            </p:extLst>
          </p:nvPr>
        </p:nvGraphicFramePr>
        <p:xfrm>
          <a:off x="2079225" y="3838264"/>
          <a:ext cx="4851532" cy="2743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926"/>
                <a:gridCol w="567520"/>
                <a:gridCol w="681183"/>
                <a:gridCol w="672379"/>
                <a:gridCol w="575524"/>
              </a:tblGrid>
              <a:tr h="54727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Spectraoradiometer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                Reflectance (%)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71943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Red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NIR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SWIR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  S3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847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Clean Snow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95.1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77.2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0.53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Snow mixed with soil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87.1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77.7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2.5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effectLst/>
                        </a:rPr>
                        <a:t>0.25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47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 Shrubs)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4.5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39.8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17.4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-0.20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847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Taxus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baccata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7.35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49.5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14.15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-0.09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8479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3.8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0.4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0.25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0.39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3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" y="202990"/>
            <a:ext cx="8963346" cy="554587"/>
          </a:xfrm>
        </p:spPr>
        <p:txBody>
          <a:bodyPr/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Results:</a:t>
            </a: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3000" dirty="0">
                <a:solidFill>
                  <a:schemeClr val="accent1">
                    <a:lumMod val="75000"/>
                  </a:schemeClr>
                </a:solidFill>
              </a:rPr>
              <a:t>Performance of various snow cover indices</a:t>
            </a:r>
            <a:endParaRPr lang="en-IN" sz="3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1475118" y="1091463"/>
            <a:ext cx="5443266" cy="2548884"/>
            <a:chOff x="0" y="0"/>
            <a:chExt cx="5817235" cy="250488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07034"/>
              <a:ext cx="5817235" cy="2297849"/>
              <a:chOff x="0" y="207034"/>
              <a:chExt cx="5817774" cy="2297861"/>
            </a:xfrm>
          </p:grpSpPr>
          <p:pic>
            <p:nvPicPr>
              <p:cNvPr id="9" name="Picture 8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54783"/>
              <a:stretch/>
            </p:blipFill>
            <p:spPr>
              <a:xfrm>
                <a:off x="0" y="207034"/>
                <a:ext cx="5731510" cy="183473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775" b="3760"/>
              <a:stretch/>
            </p:blipFill>
            <p:spPr>
              <a:xfrm>
                <a:off x="86264" y="2102150"/>
                <a:ext cx="5731510" cy="18115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027"/>
              <a:stretch/>
            </p:blipFill>
            <p:spPr>
              <a:xfrm>
                <a:off x="0" y="2343689"/>
                <a:ext cx="5731510" cy="16120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058211" y="146649"/>
              <a:ext cx="373717" cy="36601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03530" y="26987"/>
              <a:ext cx="508958" cy="55209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75466" y="0"/>
              <a:ext cx="471746" cy="51006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N" sz="1050" b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J</a:t>
              </a:r>
              <a:endParaRPr lang="en-IN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25870"/>
              </p:ext>
            </p:extLst>
          </p:nvPr>
        </p:nvGraphicFramePr>
        <p:xfrm>
          <a:off x="1950137" y="3798896"/>
          <a:ext cx="4699135" cy="2642908"/>
        </p:xfrm>
        <a:graphic>
          <a:graphicData uri="http://schemas.openxmlformats.org/drawingml/2006/table">
            <a:tbl>
              <a:tblPr firstRow="1" firstCol="1" bandRow="1"/>
              <a:tblGrid>
                <a:gridCol w="2226116"/>
                <a:gridCol w="660804"/>
                <a:gridCol w="568115"/>
                <a:gridCol w="677582"/>
                <a:gridCol w="566518"/>
              </a:tblGrid>
              <a:tr h="52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Spectroradiometer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Reflectance (%)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2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Green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NIR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SWIR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 SWI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Clean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Snow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98.33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77.2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effectLst/>
                        </a:rPr>
                        <a:t>0.53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Snow mixed with soil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78.7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77.7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2.5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effectLst/>
                        </a:rPr>
                        <a:t>0.47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7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 Shrubs)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7.12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39.88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17.4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>
                          <a:effectLst/>
                        </a:rPr>
                        <a:t>0.059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Taxus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baccata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6.45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49.5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effectLst/>
                        </a:rPr>
                        <a:t>14.15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0.06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Water 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7.09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0.25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</a:rPr>
                        <a:t>0.16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27656" y="1673847"/>
            <a:ext cx="5926372" cy="544513"/>
            <a:chOff x="1340" y="1824"/>
            <a:chExt cx="3868" cy="343"/>
          </a:xfrm>
        </p:grpSpPr>
        <p:sp>
          <p:nvSpPr>
            <p:cNvPr id="5" name="AutoShape 67"/>
            <p:cNvSpPr>
              <a:spLocks noChangeArrowheads="1"/>
            </p:cNvSpPr>
            <p:nvPr/>
          </p:nvSpPr>
          <p:spPr bwMode="gray">
            <a:xfrm>
              <a:off x="1536" y="1896"/>
              <a:ext cx="3672" cy="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6" name="AutoShape 68"/>
            <p:cNvSpPr>
              <a:spLocks noChangeArrowheads="1"/>
            </p:cNvSpPr>
            <p:nvPr/>
          </p:nvSpPr>
          <p:spPr bwMode="gray">
            <a:xfrm>
              <a:off x="1340" y="1824"/>
              <a:ext cx="397" cy="343"/>
            </a:xfrm>
            <a:prstGeom prst="diamond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7" name="Text Box 69"/>
            <p:cNvSpPr txBox="1">
              <a:spLocks noChangeArrowheads="1"/>
            </p:cNvSpPr>
            <p:nvPr/>
          </p:nvSpPr>
          <p:spPr bwMode="gray">
            <a:xfrm>
              <a:off x="1495" y="1881"/>
              <a:ext cx="1885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rgbClr val="000308"/>
                  </a:solidFill>
                  <a:latin typeface="+mn-lt"/>
                  <a:cs typeface="Times New Roman" pitchFamily="18" charset="0"/>
                </a:rPr>
                <a:t>   </a:t>
              </a:r>
              <a:endParaRPr lang="en-US" sz="2100" b="1" dirty="0">
                <a:solidFill>
                  <a:srgbClr val="000308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Text Box 70"/>
            <p:cNvSpPr txBox="1">
              <a:spLocks noChangeArrowheads="1"/>
            </p:cNvSpPr>
            <p:nvPr/>
          </p:nvSpPr>
          <p:spPr bwMode="gray">
            <a:xfrm>
              <a:off x="1422" y="1842"/>
              <a:ext cx="219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100" dirty="0">
                  <a:solidFill>
                    <a:schemeClr val="bg1"/>
                  </a:solidFill>
                  <a:latin typeface="+mn-lt"/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32088" y="2199488"/>
            <a:ext cx="5921940" cy="599991"/>
            <a:chOff x="1340" y="1824"/>
            <a:chExt cx="3907" cy="343"/>
          </a:xfrm>
        </p:grpSpPr>
        <p:sp>
          <p:nvSpPr>
            <p:cNvPr id="10" name="AutoShape 67"/>
            <p:cNvSpPr>
              <a:spLocks noChangeArrowheads="1"/>
            </p:cNvSpPr>
            <p:nvPr/>
          </p:nvSpPr>
          <p:spPr bwMode="gray">
            <a:xfrm>
              <a:off x="1564" y="1896"/>
              <a:ext cx="3683" cy="20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0000"/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11" name="AutoShape 68"/>
            <p:cNvSpPr>
              <a:spLocks noChangeArrowheads="1"/>
            </p:cNvSpPr>
            <p:nvPr/>
          </p:nvSpPr>
          <p:spPr bwMode="gray">
            <a:xfrm>
              <a:off x="1340" y="1824"/>
              <a:ext cx="397" cy="343"/>
            </a:xfrm>
            <a:prstGeom prst="diamond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12" name="Text Box 69"/>
            <p:cNvSpPr txBox="1">
              <a:spLocks noChangeArrowheads="1"/>
            </p:cNvSpPr>
            <p:nvPr/>
          </p:nvSpPr>
          <p:spPr bwMode="gray">
            <a:xfrm>
              <a:off x="1450" y="1881"/>
              <a:ext cx="1885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sz="2100" b="1" dirty="0">
                <a:solidFill>
                  <a:srgbClr val="000308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70"/>
            <p:cNvSpPr txBox="1">
              <a:spLocks noChangeArrowheads="1"/>
            </p:cNvSpPr>
            <p:nvPr/>
          </p:nvSpPr>
          <p:spPr bwMode="gray">
            <a:xfrm>
              <a:off x="1422" y="1842"/>
              <a:ext cx="219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100" dirty="0" smtClean="0">
                  <a:solidFill>
                    <a:schemeClr val="bg1"/>
                  </a:solidFill>
                  <a:latin typeface="+mn-lt"/>
                  <a:ea typeface="宋体" pitchFamily="2" charset="-122"/>
                </a:rPr>
                <a:t>3</a:t>
              </a:r>
              <a:endParaRPr lang="en-US" altLang="zh-CN" sz="2100" dirty="0">
                <a:solidFill>
                  <a:schemeClr val="bg1"/>
                </a:solidFill>
                <a:latin typeface="+mn-lt"/>
                <a:ea typeface="宋体" pitchFamily="2" charset="-122"/>
              </a:endParaRPr>
            </a:p>
          </p:txBody>
        </p:sp>
      </p:grpSp>
      <p:grpSp>
        <p:nvGrpSpPr>
          <p:cNvPr id="14" name="Group 66"/>
          <p:cNvGrpSpPr>
            <a:grpSpLocks/>
          </p:cNvGrpSpPr>
          <p:nvPr/>
        </p:nvGrpSpPr>
        <p:grpSpPr bwMode="auto">
          <a:xfrm>
            <a:off x="227656" y="2308139"/>
            <a:ext cx="5926372" cy="1008063"/>
            <a:chOff x="1340" y="1532"/>
            <a:chExt cx="3899" cy="635"/>
          </a:xfrm>
        </p:grpSpPr>
        <p:sp>
          <p:nvSpPr>
            <p:cNvPr id="15" name="AutoShape 67"/>
            <p:cNvSpPr>
              <a:spLocks noChangeArrowheads="1"/>
            </p:cNvSpPr>
            <p:nvPr/>
          </p:nvSpPr>
          <p:spPr bwMode="gray">
            <a:xfrm>
              <a:off x="1536" y="1897"/>
              <a:ext cx="3703" cy="19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16" name="AutoShape 68"/>
            <p:cNvSpPr>
              <a:spLocks noChangeArrowheads="1"/>
            </p:cNvSpPr>
            <p:nvPr/>
          </p:nvSpPr>
          <p:spPr bwMode="gray">
            <a:xfrm>
              <a:off x="1340" y="1824"/>
              <a:ext cx="397" cy="343"/>
            </a:xfrm>
            <a:prstGeom prst="diamond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  <a:tileRect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17" name="Text Box 69"/>
            <p:cNvSpPr txBox="1">
              <a:spLocks noChangeArrowheads="1"/>
            </p:cNvSpPr>
            <p:nvPr/>
          </p:nvSpPr>
          <p:spPr bwMode="gray">
            <a:xfrm>
              <a:off x="1520" y="1532"/>
              <a:ext cx="1885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rgbClr val="000308"/>
                  </a:solidFill>
                  <a:latin typeface="+mn-lt"/>
                  <a:cs typeface="Times New Roman" pitchFamily="18" charset="0"/>
                </a:rPr>
                <a:t>  Need of the Study</a:t>
              </a:r>
              <a:endParaRPr lang="en-US" sz="2100" b="1" dirty="0">
                <a:solidFill>
                  <a:srgbClr val="000308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8" name="Text Box 70"/>
            <p:cNvSpPr txBox="1">
              <a:spLocks noChangeArrowheads="1"/>
            </p:cNvSpPr>
            <p:nvPr/>
          </p:nvSpPr>
          <p:spPr bwMode="gray">
            <a:xfrm>
              <a:off x="1422" y="1842"/>
              <a:ext cx="219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100" dirty="0" smtClean="0">
                  <a:solidFill>
                    <a:schemeClr val="bg1"/>
                  </a:solidFill>
                  <a:latin typeface="+mn-lt"/>
                  <a:ea typeface="宋体" pitchFamily="2" charset="-122"/>
                </a:rPr>
                <a:t>4</a:t>
              </a:r>
              <a:endParaRPr lang="en-US" altLang="zh-CN" sz="2100" dirty="0">
                <a:solidFill>
                  <a:schemeClr val="bg1"/>
                </a:solidFill>
                <a:latin typeface="+mn-lt"/>
                <a:ea typeface="宋体" pitchFamily="2" charset="-122"/>
              </a:endParaRPr>
            </a:p>
          </p:txBody>
        </p:sp>
      </p:grpSp>
      <p:grpSp>
        <p:nvGrpSpPr>
          <p:cNvPr id="19" name="Group 66"/>
          <p:cNvGrpSpPr>
            <a:grpSpLocks/>
          </p:cNvGrpSpPr>
          <p:nvPr/>
        </p:nvGrpSpPr>
        <p:grpSpPr bwMode="auto">
          <a:xfrm>
            <a:off x="211245" y="3309573"/>
            <a:ext cx="5942783" cy="592875"/>
            <a:chOff x="1340" y="1824"/>
            <a:chExt cx="3959" cy="343"/>
          </a:xfrm>
        </p:grpSpPr>
        <p:sp>
          <p:nvSpPr>
            <p:cNvPr id="20" name="AutoShape 67"/>
            <p:cNvSpPr>
              <a:spLocks noChangeArrowheads="1"/>
            </p:cNvSpPr>
            <p:nvPr/>
          </p:nvSpPr>
          <p:spPr bwMode="gray">
            <a:xfrm>
              <a:off x="1536" y="1903"/>
              <a:ext cx="3763" cy="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030A0"/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AutoShape 68"/>
            <p:cNvSpPr>
              <a:spLocks noChangeArrowheads="1"/>
            </p:cNvSpPr>
            <p:nvPr/>
          </p:nvSpPr>
          <p:spPr bwMode="gray">
            <a:xfrm>
              <a:off x="1340" y="1824"/>
              <a:ext cx="397" cy="343"/>
            </a:xfrm>
            <a:prstGeom prst="diamond">
              <a:avLst/>
            </a:prstGeom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  <a:tileRect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gray">
            <a:xfrm>
              <a:off x="1475" y="1881"/>
              <a:ext cx="1885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n-US" b="1" dirty="0">
                <a:solidFill>
                  <a:srgbClr val="00030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70"/>
            <p:cNvSpPr txBox="1">
              <a:spLocks noChangeArrowheads="1"/>
            </p:cNvSpPr>
            <p:nvPr/>
          </p:nvSpPr>
          <p:spPr bwMode="gray">
            <a:xfrm>
              <a:off x="1444" y="1877"/>
              <a:ext cx="217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100" dirty="0" smtClean="0">
                  <a:solidFill>
                    <a:schemeClr val="bg1"/>
                  </a:solidFill>
                  <a:ea typeface="宋体" pitchFamily="2" charset="-122"/>
                </a:rPr>
                <a:t>5</a:t>
              </a:r>
              <a:endParaRPr lang="en-US" altLang="zh-CN" sz="21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</p:grpSp>
      <p:grpSp>
        <p:nvGrpSpPr>
          <p:cNvPr id="24" name="Group 66"/>
          <p:cNvGrpSpPr>
            <a:grpSpLocks/>
          </p:cNvGrpSpPr>
          <p:nvPr/>
        </p:nvGrpSpPr>
        <p:grpSpPr bwMode="auto">
          <a:xfrm>
            <a:off x="234747" y="3903639"/>
            <a:ext cx="5890603" cy="544513"/>
            <a:chOff x="1340" y="1824"/>
            <a:chExt cx="3904" cy="343"/>
          </a:xfrm>
        </p:grpSpPr>
        <p:sp>
          <p:nvSpPr>
            <p:cNvPr id="25" name="AutoShape 67"/>
            <p:cNvSpPr>
              <a:spLocks noChangeArrowheads="1"/>
            </p:cNvSpPr>
            <p:nvPr/>
          </p:nvSpPr>
          <p:spPr bwMode="gray">
            <a:xfrm>
              <a:off x="1528" y="1897"/>
              <a:ext cx="3716" cy="19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/>
                </a:gs>
                <a:gs pos="50000">
                  <a:srgbClr val="0000CC">
                    <a:tint val="44500"/>
                    <a:satMod val="160000"/>
                  </a:srgbClr>
                </a:gs>
                <a:gs pos="100000">
                  <a:srgbClr val="0000CC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2100" b="1" dirty="0" smtClean="0">
                  <a:solidFill>
                    <a:srgbClr val="000308"/>
                  </a:solidFill>
                  <a:latin typeface="+mn-lt"/>
                  <a:cs typeface="Times New Roman" pitchFamily="18" charset="0"/>
                </a:rPr>
                <a:t>       </a:t>
              </a:r>
              <a:endParaRPr lang="en-US" sz="2100" dirty="0">
                <a:latin typeface="+mn-lt"/>
              </a:endParaRPr>
            </a:p>
          </p:txBody>
        </p:sp>
        <p:sp>
          <p:nvSpPr>
            <p:cNvPr id="26" name="AutoShape 68"/>
            <p:cNvSpPr>
              <a:spLocks noChangeArrowheads="1"/>
            </p:cNvSpPr>
            <p:nvPr/>
          </p:nvSpPr>
          <p:spPr bwMode="gray">
            <a:xfrm>
              <a:off x="1340" y="1824"/>
              <a:ext cx="397" cy="343"/>
            </a:xfrm>
            <a:prstGeom prst="diamond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27" name="Text Box 70"/>
            <p:cNvSpPr txBox="1">
              <a:spLocks noChangeArrowheads="1"/>
            </p:cNvSpPr>
            <p:nvPr/>
          </p:nvSpPr>
          <p:spPr bwMode="gray">
            <a:xfrm>
              <a:off x="1422" y="1842"/>
              <a:ext cx="219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100" dirty="0" smtClean="0">
                  <a:solidFill>
                    <a:schemeClr val="bg1"/>
                  </a:solidFill>
                  <a:latin typeface="+mn-lt"/>
                  <a:ea typeface="宋体" pitchFamily="2" charset="-122"/>
                </a:rPr>
                <a:t>6</a:t>
              </a:r>
              <a:endParaRPr lang="en-US" altLang="zh-CN" sz="2100" dirty="0">
                <a:solidFill>
                  <a:schemeClr val="bg1"/>
                </a:solidFill>
                <a:latin typeface="+mn-lt"/>
                <a:ea typeface="宋体" pitchFamily="2" charset="-122"/>
              </a:endParaRPr>
            </a:p>
          </p:txBody>
        </p:sp>
      </p:grpSp>
      <p:sp>
        <p:nvSpPr>
          <p:cNvPr id="31" name="Text Box 69"/>
          <p:cNvSpPr txBox="1">
            <a:spLocks noChangeArrowheads="1"/>
          </p:cNvSpPr>
          <p:nvPr/>
        </p:nvSpPr>
        <p:spPr bwMode="gray">
          <a:xfrm>
            <a:off x="1314057" y="3964757"/>
            <a:ext cx="2650999" cy="10053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100" b="1" dirty="0">
              <a:solidFill>
                <a:srgbClr val="000308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3628" y="2814197"/>
            <a:ext cx="140795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000308"/>
                </a:solidFill>
                <a:cs typeface="Times New Roman" pitchFamily="18" charset="0"/>
              </a:rPr>
              <a:t>Study Area</a:t>
            </a:r>
            <a:endParaRPr lang="en-US" sz="2100" b="1" dirty="0">
              <a:solidFill>
                <a:srgbClr val="000308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44" name="Group 61"/>
          <p:cNvGrpSpPr>
            <a:grpSpLocks/>
          </p:cNvGrpSpPr>
          <p:nvPr/>
        </p:nvGrpSpPr>
        <p:grpSpPr bwMode="auto">
          <a:xfrm>
            <a:off x="234747" y="1113131"/>
            <a:ext cx="5919281" cy="576263"/>
            <a:chOff x="1357" y="1824"/>
            <a:chExt cx="3628" cy="363"/>
          </a:xfrm>
        </p:grpSpPr>
        <p:sp>
          <p:nvSpPr>
            <p:cNvPr id="45" name="AutoShape 62"/>
            <p:cNvSpPr>
              <a:spLocks noChangeArrowheads="1"/>
            </p:cNvSpPr>
            <p:nvPr/>
          </p:nvSpPr>
          <p:spPr bwMode="gray">
            <a:xfrm>
              <a:off x="1536" y="1886"/>
              <a:ext cx="3449" cy="21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0800000" scaled="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46" name="AutoShape 63"/>
            <p:cNvSpPr>
              <a:spLocks noChangeArrowheads="1"/>
            </p:cNvSpPr>
            <p:nvPr/>
          </p:nvSpPr>
          <p:spPr bwMode="gray">
            <a:xfrm>
              <a:off x="1357" y="1824"/>
              <a:ext cx="371" cy="363"/>
            </a:xfrm>
            <a:prstGeom prst="diamond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100" dirty="0">
                <a:latin typeface="+mn-lt"/>
              </a:endParaRPr>
            </a:p>
          </p:txBody>
        </p:sp>
        <p:sp>
          <p:nvSpPr>
            <p:cNvPr id="47" name="Text Box 64"/>
            <p:cNvSpPr txBox="1">
              <a:spLocks noChangeArrowheads="1"/>
            </p:cNvSpPr>
            <p:nvPr/>
          </p:nvSpPr>
          <p:spPr bwMode="gray">
            <a:xfrm>
              <a:off x="1476" y="1881"/>
              <a:ext cx="1479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100" b="1" dirty="0" smtClean="0">
                  <a:solidFill>
                    <a:srgbClr val="000308"/>
                  </a:solidFill>
                  <a:latin typeface="+mn-lt"/>
                  <a:cs typeface="Times New Roman" pitchFamily="18" charset="0"/>
                </a:rPr>
                <a:t>   Introduction</a:t>
              </a:r>
              <a:endParaRPr lang="en-US" altLang="zh-CN" sz="2100" b="1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8" name="Text Box 65"/>
            <p:cNvSpPr txBox="1">
              <a:spLocks noChangeArrowheads="1"/>
            </p:cNvSpPr>
            <p:nvPr/>
          </p:nvSpPr>
          <p:spPr bwMode="gray">
            <a:xfrm>
              <a:off x="1445" y="1868"/>
              <a:ext cx="206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100" dirty="0">
                  <a:solidFill>
                    <a:schemeClr val="bg1"/>
                  </a:solidFill>
                  <a:latin typeface="+mn-lt"/>
                  <a:ea typeface="宋体" pitchFamily="2" charset="-122"/>
                </a:rPr>
                <a:t>1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895590" y="1714962"/>
            <a:ext cx="18106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solidFill>
                  <a:srgbClr val="000308"/>
                </a:solidFill>
                <a:cs typeface="Times New Roman" pitchFamily="18" charset="0"/>
              </a:rPr>
              <a:t>Research Gaps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1777" y="3436297"/>
            <a:ext cx="16912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308"/>
                </a:solidFill>
                <a:cs typeface="Times New Roman" pitchFamily="18" charset="0"/>
              </a:rPr>
              <a:t>Methodology</a:t>
            </a:r>
            <a:endParaRPr lang="en-US" sz="2100" dirty="0"/>
          </a:p>
        </p:txBody>
      </p:sp>
      <p:sp>
        <p:nvSpPr>
          <p:cNvPr id="51" name="Rectangle 50"/>
          <p:cNvSpPr/>
          <p:nvPr/>
        </p:nvSpPr>
        <p:spPr>
          <a:xfrm>
            <a:off x="834923" y="3975013"/>
            <a:ext cx="98700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smtClean="0">
                <a:solidFill>
                  <a:srgbClr val="000308"/>
                </a:solidFill>
                <a:cs typeface="Times New Roman" pitchFamily="18" charset="0"/>
              </a:rPr>
              <a:t>Results</a:t>
            </a:r>
            <a:endParaRPr lang="en-US" sz="2100" dirty="0"/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Table of Content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1187" y="1058267"/>
            <a:ext cx="8768137" cy="522327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latin typeface="+mn-lt"/>
              </a:rPr>
              <a:t>The </a:t>
            </a:r>
            <a:r>
              <a:rPr lang="en-US" sz="2000" b="1" dirty="0" err="1" smtClean="0">
                <a:latin typeface="+mn-lt"/>
              </a:rPr>
              <a:t>Cryosphere</a:t>
            </a:r>
            <a:r>
              <a:rPr lang="en-US" sz="2000" b="1" dirty="0" smtClean="0">
                <a:latin typeface="+mn-lt"/>
              </a:rPr>
              <a:t>:</a:t>
            </a:r>
            <a:r>
              <a:rPr lang="en-US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Earth has many frozen feature like: sea, river, ocean ice, snow cover glaciers, and frozen ground collectively called as “ </a:t>
            </a:r>
            <a:r>
              <a:rPr lang="en-US" sz="2000" dirty="0" err="1" smtClean="0">
                <a:latin typeface="+mn-lt"/>
              </a:rPr>
              <a:t>Cryosphere</a:t>
            </a:r>
            <a:r>
              <a:rPr lang="en-US" sz="2000" dirty="0" smtClean="0">
                <a:latin typeface="+mn-lt"/>
              </a:rPr>
              <a:t>”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+mn-lt"/>
              </a:rPr>
              <a:t>Snow: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Snow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is a collection of ice grains and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air,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and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when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at 0</a:t>
            </a:r>
            <a:r>
              <a:rPr lang="en-US" sz="2000" baseline="30000" dirty="0" smtClean="0">
                <a:solidFill>
                  <a:prstClr val="black"/>
                </a:solidFill>
                <a:latin typeface="+mn-lt"/>
              </a:rPr>
              <a:t>0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C, it also has significant fraction </a:t>
            </a:r>
            <a:endParaRPr lang="en-US" sz="2000" dirty="0" smtClean="0">
              <a:solidFill>
                <a:prstClr val="black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of liquid water </a:t>
            </a:r>
            <a:r>
              <a:rPr lang="en-US" sz="2000" b="1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2000" b="1" dirty="0">
                <a:latin typeface="+mn-lt"/>
              </a:rPr>
              <a:t>Stephen G. </a:t>
            </a:r>
            <a:r>
              <a:rPr lang="en-US" sz="2000" b="1" dirty="0" smtClean="0">
                <a:latin typeface="+mn-lt"/>
              </a:rPr>
              <a:t>Warren 1982)</a:t>
            </a:r>
            <a:endParaRPr lang="en-US" sz="2000" b="1" dirty="0">
              <a:solidFill>
                <a:prstClr val="black"/>
              </a:solidFill>
              <a:latin typeface="+mn-lt"/>
            </a:endParaRPr>
          </a:p>
          <a:p>
            <a:pPr marL="0" indent="0" algn="just">
              <a:buNone/>
            </a:pPr>
            <a:endParaRPr lang="en-US" sz="2000" b="1" dirty="0" smtClean="0">
              <a:latin typeface="+mn-lt"/>
            </a:endParaRPr>
          </a:p>
          <a:p>
            <a:pPr marL="0" indent="0" algn="just">
              <a:buNone/>
            </a:pP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7" y="3639861"/>
            <a:ext cx="2754740" cy="27547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277" y="6324915"/>
            <a:ext cx="3251877" cy="2540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Fig: </a:t>
            </a:r>
            <a:r>
              <a:rPr lang="en-US" sz="1400" b="1" dirty="0" smtClean="0"/>
              <a:t>various components of cryosphere</a:t>
            </a:r>
            <a:endParaRPr lang="en-US" sz="14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54" y="3753845"/>
            <a:ext cx="4509062" cy="26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1635617" y="3940551"/>
            <a:ext cx="3023993" cy="296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35617" y="3940551"/>
            <a:ext cx="5587117" cy="940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43537" y="6471605"/>
            <a:ext cx="3742295" cy="1319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Fig: </a:t>
            </a:r>
            <a:r>
              <a:rPr lang="en-US" sz="1400" b="1" dirty="0" smtClean="0"/>
              <a:t>Snow cover variability in Indian Himalaya</a:t>
            </a:r>
            <a:endParaRPr lang="en-US" sz="1400" b="1" dirty="0"/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612" y="1835241"/>
            <a:ext cx="3463876" cy="180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51586" y="3558890"/>
            <a:ext cx="3742295" cy="1319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Fig: </a:t>
            </a:r>
            <a:r>
              <a:rPr lang="en-US" sz="1400" b="1" dirty="0" smtClean="0"/>
              <a:t>Spectral reflectance curve of snow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03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72919" y="2447432"/>
          <a:ext cx="5624031" cy="1885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8689"/>
                <a:gridCol w="765293"/>
                <a:gridCol w="995804"/>
                <a:gridCol w="1014245"/>
              </a:tblGrid>
              <a:tr h="5157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Reflectance (%)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NDSI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Green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SWIR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Fresh and Clean Snow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88.6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Snow with mild Clay Contamination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65.4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0.96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Wet and Patchy Snow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0.96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Flowing River Water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0.3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0.84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009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Standing Water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5.2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0.1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0.96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079" y="1981926"/>
            <a:ext cx="7169783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Table : In shadow Condition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A V Kulkarni et., al. 2002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Manali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sub-basin)</a:t>
            </a:r>
            <a:endParaRPr lang="en-US" b="1" dirty="0">
              <a:solidFill>
                <a:srgbClr val="FF0000"/>
              </a:solidFill>
              <a:latin typeface="+mn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4395" y="4404575"/>
            <a:ext cx="6063711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Table : Without </a:t>
            </a:r>
            <a:r>
              <a:rPr lang="en-US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Shadow </a:t>
            </a:r>
            <a:r>
              <a:rPr lang="en-US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A V Kulkarni et., al. 2002)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0653" y="4936705"/>
          <a:ext cx="5512781" cy="1478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1"/>
                <a:gridCol w="1222462"/>
                <a:gridCol w="1119154"/>
                <a:gridCol w="1723364"/>
              </a:tblGrid>
              <a:tr h="6283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Target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Reflectance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NDSI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1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Green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SWIR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Snow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83.8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0.91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0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River Water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71687">
                          <a:srgbClr val="FD6856"/>
                        </a:gs>
                        <a:gs pos="69375">
                          <a:srgbClr val="FF0000"/>
                        </a:gs>
                        <a:gs pos="64750">
                          <a:srgbClr val="FCD6B6"/>
                        </a:gs>
                        <a:gs pos="55500">
                          <a:srgbClr val="FCDBBF"/>
                        </a:gs>
                        <a:gs pos="37000">
                          <a:srgbClr val="FDE5D1"/>
                        </a:gs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4.2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71687">
                          <a:srgbClr val="FD6856"/>
                        </a:gs>
                        <a:gs pos="69375">
                          <a:srgbClr val="FF0000"/>
                        </a:gs>
                        <a:gs pos="64750">
                          <a:srgbClr val="FCD6B6"/>
                        </a:gs>
                        <a:gs pos="55500">
                          <a:srgbClr val="FCDBBF"/>
                        </a:gs>
                        <a:gs pos="37000">
                          <a:srgbClr val="FDE5D1"/>
                        </a:gs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0.8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71687">
                          <a:srgbClr val="FD6856"/>
                        </a:gs>
                        <a:gs pos="69375">
                          <a:srgbClr val="FF0000"/>
                        </a:gs>
                        <a:gs pos="64750">
                          <a:srgbClr val="FCD6B6"/>
                        </a:gs>
                        <a:gs pos="55500">
                          <a:srgbClr val="FCDBBF"/>
                        </a:gs>
                        <a:gs pos="37000">
                          <a:srgbClr val="FDE5D1"/>
                        </a:gs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0.67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71687">
                          <a:srgbClr val="FD6856"/>
                        </a:gs>
                        <a:gs pos="69375">
                          <a:srgbClr val="FF0000"/>
                        </a:gs>
                        <a:gs pos="64750">
                          <a:srgbClr val="FCD6B6"/>
                        </a:gs>
                        <a:gs pos="55500">
                          <a:srgbClr val="FCDBBF"/>
                        </a:gs>
                        <a:gs pos="37000">
                          <a:srgbClr val="FDE5D1"/>
                        </a:gs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99316" y="2511380"/>
            <a:ext cx="3000778" cy="3786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Study done by Joseph and </a:t>
            </a:r>
            <a:r>
              <a:rPr lang="en-US" dirty="0" err="1"/>
              <a:t>Navalgund</a:t>
            </a:r>
            <a:r>
              <a:rPr lang="en-US" dirty="0"/>
              <a:t> et. al.1991, George A. Riggs, Dorothy K. Hall 1994 and 1995, Kulkarni et. al. 2002 and 2004 , Ram C. Sharma et. al., 2016 shows that </a:t>
            </a:r>
            <a:r>
              <a:rPr lang="en-US" b="1" dirty="0">
                <a:solidFill>
                  <a:srgbClr val="FF0000"/>
                </a:solidFill>
              </a:rPr>
              <a:t>water bodies generally shows low reflectance but its NDSI value is higher</a:t>
            </a:r>
            <a:r>
              <a:rPr lang="en-US" dirty="0"/>
              <a:t>, because of higher NDSI value it is always misunderstood as snow.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785613" y="1619612"/>
            <a:ext cx="5576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Water misunderstood as snow</a:t>
            </a:r>
          </a:p>
        </p:txBody>
      </p:sp>
      <p:sp>
        <p:nvSpPr>
          <p:cNvPr id="9" name="Rectangle 8"/>
          <p:cNvSpPr/>
          <p:nvPr/>
        </p:nvSpPr>
        <p:spPr>
          <a:xfrm>
            <a:off x="56079" y="1203983"/>
            <a:ext cx="2292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b="1" dirty="0"/>
              <a:t>Limitations of NDSI: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0975" y="203200"/>
            <a:ext cx="7804150" cy="55403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Research Gaps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Study Area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0687" y="4215556"/>
            <a:ext cx="309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Fig: </a:t>
            </a:r>
            <a:r>
              <a:rPr lang="en-IN" sz="1200" b="1" dirty="0" smtClean="0"/>
              <a:t>Location Map of Study area </a:t>
            </a:r>
            <a:endParaRPr lang="en-IN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6213245" y="2381439"/>
            <a:ext cx="2894970" cy="424731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present study carried out at </a:t>
            </a:r>
            <a:r>
              <a:rPr lang="en-IN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Bahang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77.18</a:t>
            </a:r>
            <a:r>
              <a:rPr lang="en-IN" baseline="30000" dirty="0" smtClean="0">
                <a:solidFill>
                  <a:srgbClr val="131313"/>
                </a:solidFill>
                <a:ea typeface="CMSY7"/>
                <a:cs typeface="Times New Roman" panose="02020603050405020304" pitchFamily="18" charset="0"/>
              </a:rPr>
              <a:t>◦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32.27</a:t>
            </a:r>
            <a:r>
              <a:rPr lang="en-IN" baseline="30000" dirty="0" smtClean="0">
                <a:solidFill>
                  <a:srgbClr val="131313"/>
                </a:solidFill>
                <a:ea typeface="CMSY7"/>
                <a:cs typeface="Times New Roman" panose="02020603050405020304" pitchFamily="18" charset="0"/>
              </a:rPr>
              <a:t>◦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N) area of high altitude Himalayan town of </a:t>
            </a:r>
            <a:r>
              <a:rPr lang="en-IN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Manali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Beas river basin, India. The location map of study area presented in 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Figure. 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Beas river basin is one of the major river basin of Indus river basin. </a:t>
            </a:r>
            <a:endParaRPr lang="en-IN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59" y="4597431"/>
            <a:ext cx="6186585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lies in the </a:t>
            </a:r>
            <a:r>
              <a:rPr lang="en-IN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Pir-Panjal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range at the altitude range of 2000 to 4000m. On this altitude range the Beas basin is characterized by a moderate temperature and high precipitation. Data receive from snow observatory of SASE, India shows that </a:t>
            </a:r>
            <a:r>
              <a:rPr lang="en-IN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Bahang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receives a significant amount of seasonal snowfall of 53cm (average) with high temperature of </a:t>
            </a:r>
            <a:r>
              <a:rPr lang="en-IN" dirty="0" err="1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Tmax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21</a:t>
            </a:r>
            <a:r>
              <a:rPr lang="en-IN" baseline="30000" dirty="0">
                <a:solidFill>
                  <a:srgbClr val="131313"/>
                </a:solidFill>
                <a:latin typeface="+mj-lt"/>
                <a:ea typeface="CMSY7"/>
                <a:cs typeface="Times New Roman" panose="02020603050405020304" pitchFamily="18" charset="0"/>
              </a:rPr>
              <a:t>◦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and </a:t>
            </a:r>
            <a:r>
              <a:rPr lang="en-IN" dirty="0" err="1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Tmin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–5.0</a:t>
            </a:r>
            <a:r>
              <a:rPr lang="en-IN" baseline="30000" dirty="0">
                <a:solidFill>
                  <a:srgbClr val="131313"/>
                </a:solidFill>
                <a:latin typeface="+mj-lt"/>
                <a:ea typeface="CMSY7"/>
                <a:cs typeface="Times New Roman" panose="02020603050405020304" pitchFamily="18" charset="0"/>
              </a:rPr>
              <a:t>◦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between 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April </a:t>
            </a:r>
            <a:r>
              <a:rPr lang="en-IN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November 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N" dirty="0" err="1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Mohile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al</a:t>
            </a:r>
            <a:r>
              <a:rPr lang="en-IN" i="1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rgbClr val="13131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2004).</a:t>
            </a:r>
            <a:endParaRPr lang="en-IN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8"/>
          <a:stretch/>
        </p:blipFill>
        <p:spPr>
          <a:xfrm>
            <a:off x="26659" y="1082873"/>
            <a:ext cx="6105974" cy="30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Data </a:t>
            </a:r>
            <a:r>
              <a:rPr lang="en-US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used in current study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2" y="1174268"/>
            <a:ext cx="4560571" cy="452779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756009"/>
              </p:ext>
            </p:extLst>
          </p:nvPr>
        </p:nvGraphicFramePr>
        <p:xfrm>
          <a:off x="4774720" y="1818985"/>
          <a:ext cx="4239885" cy="381406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59971"/>
                <a:gridCol w="1059971"/>
                <a:gridCol w="1245014"/>
                <a:gridCol w="874929"/>
              </a:tblGrid>
              <a:tr h="29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Sensor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Acquisition Date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Spectral Band with Wavelet (µm)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Cloud Cover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Landsat-8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 March 2017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Costal (0.43–0.45)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Blue (0.45–0.51)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Green (0.53–0.59)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Red (0.63–0.67)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NIR (0.85–0.88)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SWIR-1 (1.57–1.65)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SWIR-2 (2.11–2.29)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Cirrus cloud (1.36–1.38)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13.26 %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 Sept 2017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 March 2019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2.28%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7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 Sept 2019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Sentinel-2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 March 2017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Costal (0.443)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Blue (0.490)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Green (0.560)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Red (0.665)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Vegetation red edge (0.705)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Vegetation red edge (0.740)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Vegetation red edge (0.783)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NIR (0.842)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Vegetation red edge (0.865)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SWIR-Cirrus (1.375)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SWIR-1 (1.610)</a:t>
                      </a:r>
                      <a:endParaRPr lang="en-IN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SWIR-2 (2.190)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 Sept 2017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67%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26 March 2019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51.85%</a:t>
                      </a:r>
                      <a:endParaRPr lang="en-IN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17 Sept 2019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42%</a:t>
                      </a:r>
                      <a:endParaRPr lang="en-IN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32154" y="1484821"/>
            <a:ext cx="4082451" cy="2489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Table: </a:t>
            </a:r>
            <a:r>
              <a:rPr lang="en-US" sz="1050" b="1" dirty="0">
                <a:solidFill>
                  <a:prstClr val="black"/>
                </a:solidFill>
              </a:rPr>
              <a:t>Data characteristics of LANDSAT-8 and  SENTINEL-2 sensor</a:t>
            </a:r>
          </a:p>
        </p:txBody>
      </p:sp>
    </p:spTree>
    <p:extLst>
      <p:ext uri="{BB962C8B-B14F-4D97-AF65-F5344CB8AC3E}">
        <p14:creationId xmlns:p14="http://schemas.microsoft.com/office/powerpoint/2010/main" val="239148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Methodology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9" y="1065246"/>
            <a:ext cx="7719203" cy="515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9010" y="5699299"/>
            <a:ext cx="309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/>
              <a:t>Fig: Methodology Diagram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35734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6"/>
          <a:stretch/>
        </p:blipFill>
        <p:spPr>
          <a:xfrm>
            <a:off x="354829" y="1462603"/>
            <a:ext cx="7812589" cy="49932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18407"/>
              </p:ext>
            </p:extLst>
          </p:nvPr>
        </p:nvGraphicFramePr>
        <p:xfrm>
          <a:off x="-120770" y="1091763"/>
          <a:ext cx="828818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9789"/>
                <a:gridCol w="1395683"/>
                <a:gridCol w="974785"/>
                <a:gridCol w="1742752"/>
                <a:gridCol w="1009074"/>
                <a:gridCol w="14061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   SENSOR</a:t>
                      </a:r>
                      <a:endParaRPr lang="en-IN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ML</a:t>
                      </a:r>
                      <a:endParaRPr lang="en-IN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NDSI</a:t>
                      </a:r>
                      <a:endParaRPr lang="en-IN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NDSII-1</a:t>
                      </a:r>
                      <a:endParaRPr lang="en-IN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S3</a:t>
                      </a:r>
                      <a:endParaRPr lang="en-IN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+mn-lt"/>
                          <a:cs typeface="Times New Roman" panose="02020603050405020304" pitchFamily="18" charset="0"/>
                        </a:rPr>
                        <a:t>SWI</a:t>
                      </a:r>
                      <a:endParaRPr lang="en-IN" sz="1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6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516"/>
            <a:ext cx="8836646" cy="35368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Results:</a:t>
            </a:r>
            <a:r>
              <a:rPr lang="en-IN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IN" sz="3000" dirty="0">
                <a:solidFill>
                  <a:schemeClr val="accent1">
                    <a:lumMod val="75000"/>
                  </a:schemeClr>
                </a:solidFill>
              </a:rPr>
              <a:t>Performance of various snow cover indices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2748"/>
              </p:ext>
            </p:extLst>
          </p:nvPr>
        </p:nvGraphicFramePr>
        <p:xfrm>
          <a:off x="2379570" y="4141571"/>
          <a:ext cx="4731191" cy="2265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2869"/>
                <a:gridCol w="916604"/>
                <a:gridCol w="786321"/>
                <a:gridCol w="785397"/>
              </a:tblGrid>
              <a:tr h="501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   Target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Spectroradiometer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Reflectance (%)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55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Green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SWIR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NDSI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Clean Snow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98.33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Snow mixed with soil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78.7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0.938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273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Taxus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baccata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7.12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17.4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-0.419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Vegetation ( Shrubs)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6.45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14.15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-0.36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08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Water</a:t>
                      </a:r>
                      <a:endParaRPr lang="en-I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7.09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0.25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effectLst/>
                        </a:rPr>
                        <a:t>0.93</a:t>
                      </a:r>
                      <a:endParaRPr lang="en-IN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17" y="1186094"/>
            <a:ext cx="5716295" cy="2747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11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IITR_template_sudiproy</Template>
  <TotalTime>193</TotalTime>
  <Words>827</Words>
  <Application>Microsoft Office PowerPoint</Application>
  <PresentationFormat>On-screen Show (4:3)</PresentationFormat>
  <Paragraphs>271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CMSY7</vt:lpstr>
      <vt:lpstr>Franklin Gothic Demi</vt:lpstr>
      <vt:lpstr>Times New Roman</vt:lpstr>
      <vt:lpstr>Wingdings</vt:lpstr>
      <vt:lpstr>IITR_PPT_Template</vt:lpstr>
      <vt:lpstr>PowerPoint Presentation</vt:lpstr>
      <vt:lpstr>Table of Content </vt:lpstr>
      <vt:lpstr>Introduction</vt:lpstr>
      <vt:lpstr>Research Gaps</vt:lpstr>
      <vt:lpstr>Study Area</vt:lpstr>
      <vt:lpstr>Data used in current study</vt:lpstr>
      <vt:lpstr>Methodology</vt:lpstr>
      <vt:lpstr>Results</vt:lpstr>
      <vt:lpstr> Results: Performance of various snow cover indices</vt:lpstr>
      <vt:lpstr>Results: Performance of various snow cover indices</vt:lpstr>
      <vt:lpstr>Results: Performance of various snow cover indices</vt:lpstr>
      <vt:lpstr>Results: Performance of various snow cover indices</vt:lpstr>
      <vt:lpstr>Thanks…..</vt:lpstr>
    </vt:vector>
  </TitlesOfParts>
  <Manager>Dr. Sudip Roy</Manager>
  <Company>IIT Roorkee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abhilasha dixit</cp:lastModifiedBy>
  <cp:revision>70</cp:revision>
  <dcterms:created xsi:type="dcterms:W3CDTF">2015-07-18T13:17:54Z</dcterms:created>
  <dcterms:modified xsi:type="dcterms:W3CDTF">2020-04-30T10:54:30Z</dcterms:modified>
  <cp:version>v1</cp:version>
</cp:coreProperties>
</file>