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66" r:id="rId2"/>
    <p:sldId id="367" r:id="rId3"/>
    <p:sldId id="368" r:id="rId4"/>
    <p:sldId id="374" r:id="rId5"/>
    <p:sldId id="375" r:id="rId6"/>
    <p:sldId id="376" r:id="rId7"/>
    <p:sldId id="381" r:id="rId8"/>
    <p:sldId id="380" r:id="rId9"/>
    <p:sldId id="378" r:id="rId10"/>
    <p:sldId id="377" r:id="rId11"/>
    <p:sldId id="382" r:id="rId12"/>
    <p:sldId id="383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258A"/>
    <a:srgbClr val="851F73"/>
    <a:srgbClr val="2A5832"/>
    <a:srgbClr val="2F6353"/>
    <a:srgbClr val="D509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61" autoAdjust="0"/>
    <p:restoredTop sz="85817" autoAdjust="0"/>
  </p:normalViewPr>
  <p:slideViewPr>
    <p:cSldViewPr snapToGrid="0">
      <p:cViewPr varScale="1">
        <p:scale>
          <a:sx n="52" d="100"/>
          <a:sy n="52" d="100"/>
        </p:scale>
        <p:origin x="102" y="3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6E984-57C6-40F8-BE13-9DE06CFD0AE6}" type="datetimeFigureOut">
              <a:rPr lang="el-GR" smtClean="0"/>
              <a:pPr/>
              <a:t>3/5/2020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0012A-8760-47D8-B74D-B3C1A7E4381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9664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0012A-8760-47D8-B74D-B3C1A7E4381E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4577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0012A-8760-47D8-B74D-B3C1A7E4381E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1021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0012A-8760-47D8-B74D-B3C1A7E4381E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669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0012A-8760-47D8-B74D-B3C1A7E4381E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4500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FF0D-CF29-4AC2-B753-329AB0631349}" type="datetimeFigureOut">
              <a:rPr lang="el-GR" smtClean="0"/>
              <a:pPr/>
              <a:t>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33C9-2C4B-46E5-956F-DD9C947361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228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FF0D-CF29-4AC2-B753-329AB0631349}" type="datetimeFigureOut">
              <a:rPr lang="el-GR" smtClean="0"/>
              <a:pPr/>
              <a:t>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33C9-2C4B-46E5-956F-DD9C947361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01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FF0D-CF29-4AC2-B753-329AB0631349}" type="datetimeFigureOut">
              <a:rPr lang="el-GR" smtClean="0"/>
              <a:pPr/>
              <a:t>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33C9-2C4B-46E5-956F-DD9C947361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220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FF0D-CF29-4AC2-B753-329AB0631349}" type="datetimeFigureOut">
              <a:rPr lang="el-GR" smtClean="0"/>
              <a:pPr/>
              <a:t>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33C9-2C4B-46E5-956F-DD9C947361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702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FF0D-CF29-4AC2-B753-329AB0631349}" type="datetimeFigureOut">
              <a:rPr lang="el-GR" smtClean="0"/>
              <a:pPr/>
              <a:t>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33C9-2C4B-46E5-956F-DD9C947361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408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FF0D-CF29-4AC2-B753-329AB0631349}" type="datetimeFigureOut">
              <a:rPr lang="el-GR" smtClean="0"/>
              <a:pPr/>
              <a:t>3/5/2020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33C9-2C4B-46E5-956F-DD9C947361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790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FF0D-CF29-4AC2-B753-329AB0631349}" type="datetimeFigureOut">
              <a:rPr lang="el-GR" smtClean="0"/>
              <a:pPr/>
              <a:t>3/5/2020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33C9-2C4B-46E5-956F-DD9C947361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434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FF0D-CF29-4AC2-B753-329AB0631349}" type="datetimeFigureOut">
              <a:rPr lang="el-GR" smtClean="0"/>
              <a:pPr/>
              <a:t>3/5/2020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33C9-2C4B-46E5-956F-DD9C947361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200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FF0D-CF29-4AC2-B753-329AB0631349}" type="datetimeFigureOut">
              <a:rPr lang="el-GR" smtClean="0"/>
              <a:pPr/>
              <a:t>3/5/2020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33C9-2C4B-46E5-956F-DD9C947361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372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FF0D-CF29-4AC2-B753-329AB0631349}" type="datetimeFigureOut">
              <a:rPr lang="el-GR" smtClean="0"/>
              <a:pPr/>
              <a:t>3/5/2020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33C9-2C4B-46E5-956F-DD9C947361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85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FF0D-CF29-4AC2-B753-329AB0631349}" type="datetimeFigureOut">
              <a:rPr lang="el-GR" smtClean="0"/>
              <a:pPr/>
              <a:t>3/5/2020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33C9-2C4B-46E5-956F-DD9C947361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964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FF0D-CF29-4AC2-B753-329AB0631349}" type="datetimeFigureOut">
              <a:rPr lang="el-GR" smtClean="0"/>
              <a:pPr/>
              <a:t>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533C9-2C4B-46E5-956F-DD9C947361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995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2501301"/>
            <a:ext cx="12169567" cy="206232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Ορθογώνιο 1"/>
          <p:cNvSpPr/>
          <p:nvPr/>
        </p:nvSpPr>
        <p:spPr>
          <a:xfrm>
            <a:off x="1123939" y="2905002"/>
            <a:ext cx="102574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chemeClr val="bg1"/>
                </a:solidFill>
              </a:rPr>
              <a:t>"</a:t>
            </a:r>
            <a:r>
              <a:rPr lang="en-US" sz="2400" b="1" dirty="0">
                <a:solidFill>
                  <a:schemeClr val="bg1"/>
                </a:solidFill>
              </a:rPr>
              <a:t>Atmospheric Degradation and Climate and Air-Quality </a:t>
            </a:r>
            <a:r>
              <a:rPr lang="en-US" sz="2400" b="1" dirty="0" smtClean="0">
                <a:solidFill>
                  <a:schemeClr val="bg1"/>
                </a:solidFill>
              </a:rPr>
              <a:t>Impact of Furan-based Biomass Burning Emission Products: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 </a:t>
            </a:r>
            <a:r>
              <a:rPr lang="en-US" sz="2400" b="1" dirty="0">
                <a:solidFill>
                  <a:schemeClr val="bg1"/>
                </a:solidFill>
              </a:rPr>
              <a:t>Kinetic and Mechanistic study</a:t>
            </a:r>
            <a:r>
              <a:rPr lang="el-GR" sz="2400" b="1" dirty="0">
                <a:solidFill>
                  <a:schemeClr val="bg1"/>
                </a:solidFill>
              </a:rPr>
              <a:t>"</a:t>
            </a:r>
            <a:endParaRPr lang="el-GR" sz="2400" dirty="0">
              <a:solidFill>
                <a:schemeClr val="bg1"/>
              </a:solidFill>
            </a:endParaRPr>
          </a:p>
        </p:txBody>
      </p:sp>
      <p:pic>
        <p:nvPicPr>
          <p:cNvPr id="16" name="Εικόνα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073" y="20014"/>
            <a:ext cx="2691495" cy="1823905"/>
          </a:xfrm>
          <a:prstGeom prst="rect">
            <a:avLst/>
          </a:prstGeom>
        </p:spPr>
      </p:pic>
      <p:grpSp>
        <p:nvGrpSpPr>
          <p:cNvPr id="10" name="Ομάδα 9"/>
          <p:cNvGrpSpPr/>
          <p:nvPr/>
        </p:nvGrpSpPr>
        <p:grpSpPr>
          <a:xfrm>
            <a:off x="161731" y="82403"/>
            <a:ext cx="3233739" cy="1473685"/>
            <a:chOff x="-3718329" y="2056205"/>
            <a:chExt cx="3233739" cy="1473685"/>
          </a:xfrm>
        </p:grpSpPr>
        <p:pic>
          <p:nvPicPr>
            <p:cNvPr id="7" name="Εικόνα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703471" y="2056205"/>
              <a:ext cx="961039" cy="948282"/>
            </a:xfrm>
            <a:prstGeom prst="rect">
              <a:avLst/>
            </a:prstGeom>
          </p:spPr>
        </p:pic>
        <p:grpSp>
          <p:nvGrpSpPr>
            <p:cNvPr id="19" name="Group 13">
              <a:extLst>
                <a:ext uri="{FF2B5EF4-FFF2-40B4-BE49-F238E27FC236}">
                  <a16:creationId xmlns="" xmlns:a16="http://schemas.microsoft.com/office/drawing/2014/main" id="{7C0FAC55-1754-48E3-A378-9583417475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3718329" y="2118602"/>
              <a:ext cx="3233739" cy="1411288"/>
              <a:chOff x="3771" y="116"/>
              <a:chExt cx="2037" cy="889"/>
            </a:xfrm>
          </p:grpSpPr>
          <p:pic>
            <p:nvPicPr>
              <p:cNvPr id="21" name="Picture 16" descr="logo-lapkin">
                <a:extLst>
                  <a:ext uri="{FF2B5EF4-FFF2-40B4-BE49-F238E27FC236}">
                    <a16:creationId xmlns="" xmlns:a16="http://schemas.microsoft.com/office/drawing/2014/main" id="{7CDCA9B4-59A5-40D4-AB6C-67C9B3F36EAD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71" y="761"/>
                <a:ext cx="1934" cy="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" name="Text Box 9">
                <a:extLst>
                  <a:ext uri="{FF2B5EF4-FFF2-40B4-BE49-F238E27FC236}">
                    <a16:creationId xmlns="" xmlns:a16="http://schemas.microsoft.com/office/drawing/2014/main" id="{F65B0A02-1047-4766-BAD3-7840B9B974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7" y="116"/>
                <a:ext cx="1481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 b="1" dirty="0">
                    <a:latin typeface="Calibri" panose="020F0502020204030204" pitchFamily="34" charset="0"/>
                  </a:rPr>
                  <a:t>Department of Chemistry</a:t>
                </a:r>
                <a:endParaRPr lang="el-GR" altLang="en-US" sz="1600" b="1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Text Box 10">
                <a:extLst>
                  <a:ext uri="{FF2B5EF4-FFF2-40B4-BE49-F238E27FC236}">
                    <a16:creationId xmlns="" xmlns:a16="http://schemas.microsoft.com/office/drawing/2014/main" id="{571587C7-A9B0-4AF5-9907-20F9F45EDA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7" y="279"/>
                <a:ext cx="1115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 b="1" dirty="0">
                    <a:latin typeface="Calibri" panose="020F0502020204030204" pitchFamily="34" charset="0"/>
                  </a:rPr>
                  <a:t>University of Crete</a:t>
                </a:r>
                <a:endParaRPr lang="el-GR" altLang="en-US" sz="1600" b="1" dirty="0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11" name="Ορθογώνιο 10"/>
          <p:cNvSpPr/>
          <p:nvPr/>
        </p:nvSpPr>
        <p:spPr>
          <a:xfrm>
            <a:off x="4137993" y="645162"/>
            <a:ext cx="38886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European Geosciences Union</a:t>
            </a:r>
          </a:p>
          <a:p>
            <a:pPr algn="ctr"/>
            <a:r>
              <a:rPr lang="en-US" sz="2400" b="1" dirty="0"/>
              <a:t>EGU2020</a:t>
            </a:r>
          </a:p>
        </p:txBody>
      </p:sp>
      <p:sp>
        <p:nvSpPr>
          <p:cNvPr id="12" name="Ορθογώνιο 11"/>
          <p:cNvSpPr/>
          <p:nvPr/>
        </p:nvSpPr>
        <p:spPr>
          <a:xfrm>
            <a:off x="0" y="4745644"/>
            <a:ext cx="9084829" cy="1561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Maria E. </a:t>
            </a:r>
            <a:r>
              <a:rPr lang="en-US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Angelaki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Vassileios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 C. Papadimitriou</a:t>
            </a:r>
          </a:p>
          <a:p>
            <a:pPr algn="just">
              <a:lnSpc>
                <a:spcPct val="107000"/>
              </a:lnSpc>
            </a:pP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Laboratory of photochemistry and kinetics, University of Crete, 71003, Heraklion, Crete, Greece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en-US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Manolis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 N. </a:t>
            </a:r>
            <a:r>
              <a:rPr lang="en-US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Romanias</a:t>
            </a:r>
            <a:endParaRPr lang="el-GR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IMT Lille Douai, Univ. Lille, SAGE, F-59000 Lille, France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 flipH="1" flipV="1">
            <a:off x="4866042" y="1762976"/>
            <a:ext cx="7303525" cy="11789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25000"/>
                </a:schemeClr>
              </a:gs>
              <a:gs pos="65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2" name="Rectangle 26"/>
          <p:cNvSpPr>
            <a:spLocks noChangeArrowheads="1"/>
          </p:cNvSpPr>
          <p:nvPr/>
        </p:nvSpPr>
        <p:spPr bwMode="auto">
          <a:xfrm rot="10800000" flipH="1">
            <a:off x="1" y="1762977"/>
            <a:ext cx="7229414" cy="117891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25000"/>
                </a:schemeClr>
              </a:gs>
              <a:gs pos="65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3" name="TextBox 32"/>
          <p:cNvSpPr txBox="1"/>
          <p:nvPr/>
        </p:nvSpPr>
        <p:spPr>
          <a:xfrm>
            <a:off x="11001233" y="6488668"/>
            <a:ext cx="1168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May, 2020</a:t>
            </a:r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142542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FA425CE-F279-4EE4-B7AA-430B99790792}"/>
              </a:ext>
            </a:extLst>
          </p:cNvPr>
          <p:cNvSpPr txBox="1"/>
          <p:nvPr/>
        </p:nvSpPr>
        <p:spPr>
          <a:xfrm>
            <a:off x="0" y="-24998"/>
            <a:ext cx="64620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Maleic Anhydride – A Very Low Volatile Organic Compound</a:t>
            </a:r>
            <a:endParaRPr lang="el-GR" sz="2000" b="1" dirty="0">
              <a:cs typeface="Times New Roman" panose="02020603050405020304" pitchFamily="18" charset="0"/>
            </a:endParaRPr>
          </a:p>
        </p:txBody>
      </p:sp>
      <p:sp>
        <p:nvSpPr>
          <p:cNvPr id="5" name="Ορθογώνιο 3">
            <a:extLst>
              <a:ext uri="{FF2B5EF4-FFF2-40B4-BE49-F238E27FC236}">
                <a16:creationId xmlns="" xmlns:a16="http://schemas.microsoft.com/office/drawing/2014/main" id="{6C570D5E-D412-427D-8ACA-32EA7A44EC99}"/>
              </a:ext>
            </a:extLst>
          </p:cNvPr>
          <p:cNvSpPr/>
          <p:nvPr/>
        </p:nvSpPr>
        <p:spPr>
          <a:xfrm flipV="1">
            <a:off x="12344" y="315388"/>
            <a:ext cx="12122505" cy="86737"/>
          </a:xfrm>
          <a:prstGeom prst="rect">
            <a:avLst/>
          </a:prstGeom>
          <a:gradFill flip="none" rotWithShape="1">
            <a:gsLst>
              <a:gs pos="0">
                <a:srgbClr val="920000">
                  <a:lumMod val="0"/>
                  <a:lumOff val="100000"/>
                </a:srgbClr>
              </a:gs>
              <a:gs pos="87000">
                <a:schemeClr val="bg2">
                  <a:lumMod val="2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293165" y="1747430"/>
            <a:ext cx="25590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</a:t>
            </a:r>
            <a:r>
              <a:rPr lang="en-US" sz="1600" baseline="-25000" dirty="0"/>
              <a:t>2</a:t>
            </a:r>
            <a:r>
              <a:rPr lang="en-US" sz="1600" dirty="0"/>
              <a:t>H</a:t>
            </a:r>
            <a:r>
              <a:rPr lang="en-US" sz="1600" baseline="-25000" dirty="0"/>
              <a:t>2</a:t>
            </a:r>
            <a:r>
              <a:rPr lang="en-US" sz="1600" dirty="0"/>
              <a:t>(CO)</a:t>
            </a:r>
            <a:r>
              <a:rPr lang="en-US" sz="1600" baseline="-25000" dirty="0"/>
              <a:t>2</a:t>
            </a:r>
            <a:r>
              <a:rPr lang="en-US" sz="1600" dirty="0"/>
              <a:t>O, Furan-2,5-dione</a:t>
            </a:r>
            <a:endParaRPr lang="el-GR" sz="1600" dirty="0"/>
          </a:p>
        </p:txBody>
      </p:sp>
      <p:pic>
        <p:nvPicPr>
          <p:cNvPr id="9" name="Picture 2" descr="Αποτέλεσμα εικόνας για MALEIC ANHYDRI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59" y="465545"/>
            <a:ext cx="2065442" cy="1068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0893" y="2114871"/>
            <a:ext cx="1830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Maleic Anhydride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8901836" y="1471122"/>
            <a:ext cx="334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Photalised at Actinic Wavelengths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5320294" y="1471122"/>
            <a:ext cx="1822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Reaction with OH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4006408" y="2060238"/>
            <a:ext cx="45747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C00000"/>
                </a:solidFill>
              </a:rPr>
              <a:t>k</a:t>
            </a:r>
            <a:r>
              <a:rPr lang="en-US" sz="1600" b="1" i="1" baseline="-25000" dirty="0">
                <a:solidFill>
                  <a:srgbClr val="C00000"/>
                </a:solidFill>
              </a:rPr>
              <a:t>(296 K, 760 Torr) </a:t>
            </a:r>
            <a:r>
              <a:rPr lang="en-US" sz="1600" b="1" dirty="0">
                <a:solidFill>
                  <a:srgbClr val="C00000"/>
                </a:solidFill>
              </a:rPr>
              <a:t>= </a:t>
            </a:r>
            <a:r>
              <a:rPr lang="el-GR" sz="1600" b="1" dirty="0" smtClean="0">
                <a:solidFill>
                  <a:srgbClr val="C00000"/>
                </a:solidFill>
              </a:rPr>
              <a:t>(</a:t>
            </a:r>
            <a:r>
              <a:rPr lang="en-US" sz="1600" b="1" dirty="0" smtClean="0">
                <a:solidFill>
                  <a:srgbClr val="C00000"/>
                </a:solidFill>
              </a:rPr>
              <a:t>4.09</a:t>
            </a:r>
            <a:r>
              <a:rPr lang="el-GR" sz="1600" b="1" dirty="0" smtClean="0">
                <a:solidFill>
                  <a:srgbClr val="C00000"/>
                </a:solidFill>
              </a:rPr>
              <a:t> </a:t>
            </a:r>
            <a:r>
              <a:rPr lang="en-US" sz="1600" b="1" dirty="0">
                <a:solidFill>
                  <a:srgbClr val="C00000"/>
                </a:solidFill>
              </a:rPr>
              <a:t>± </a:t>
            </a:r>
            <a:r>
              <a:rPr lang="en-US" sz="1600" b="1" dirty="0" smtClean="0">
                <a:solidFill>
                  <a:srgbClr val="C00000"/>
                </a:solidFill>
              </a:rPr>
              <a:t>0.04) </a:t>
            </a:r>
            <a:r>
              <a:rPr lang="en-US" sz="1600" b="1" dirty="0">
                <a:solidFill>
                  <a:srgbClr val="C00000"/>
                </a:solidFill>
              </a:rPr>
              <a:t>× </a:t>
            </a:r>
            <a:r>
              <a:rPr lang="en-US" sz="1600" b="1" dirty="0" smtClean="0">
                <a:solidFill>
                  <a:srgbClr val="C00000"/>
                </a:solidFill>
              </a:rPr>
              <a:t>10</a:t>
            </a:r>
            <a:r>
              <a:rPr lang="en-US" sz="1600" b="1" baseline="30000" dirty="0" smtClean="0">
                <a:solidFill>
                  <a:srgbClr val="C00000"/>
                </a:solidFill>
              </a:rPr>
              <a:t>-13</a:t>
            </a:r>
            <a:r>
              <a:rPr lang="en-US" sz="1600" b="1" dirty="0" smtClean="0">
                <a:solidFill>
                  <a:srgbClr val="C00000"/>
                </a:solidFill>
              </a:rPr>
              <a:t> </a:t>
            </a:r>
            <a:r>
              <a:rPr lang="en-US" sz="1600" b="1" dirty="0">
                <a:solidFill>
                  <a:srgbClr val="C00000"/>
                </a:solidFill>
              </a:rPr>
              <a:t>cm</a:t>
            </a:r>
            <a:r>
              <a:rPr lang="en-US" sz="1600" b="1" baseline="30000" dirty="0">
                <a:solidFill>
                  <a:srgbClr val="C00000"/>
                </a:solidFill>
              </a:rPr>
              <a:t>3</a:t>
            </a:r>
            <a:r>
              <a:rPr lang="en-US" sz="1600" b="1" dirty="0">
                <a:solidFill>
                  <a:srgbClr val="C00000"/>
                </a:solidFill>
              </a:rPr>
              <a:t> molecule</a:t>
            </a:r>
            <a:r>
              <a:rPr lang="en-US" sz="1600" b="1" baseline="30000" dirty="0">
                <a:solidFill>
                  <a:srgbClr val="C00000"/>
                </a:solidFill>
              </a:rPr>
              <a:t>-1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s</a:t>
            </a:r>
            <a:r>
              <a:rPr lang="en-US" sz="1600" b="1" baseline="30000" dirty="0" smtClean="0">
                <a:solidFill>
                  <a:srgbClr val="C00000"/>
                </a:solidFill>
              </a:rPr>
              <a:t>-1</a:t>
            </a:r>
          </a:p>
          <a:p>
            <a:pPr algn="ctr"/>
            <a:r>
              <a:rPr lang="en-US" sz="1600" b="1" i="1" dirty="0" smtClean="0">
                <a:solidFill>
                  <a:srgbClr val="C00000"/>
                </a:solidFill>
              </a:rPr>
              <a:t>(This Study)</a:t>
            </a:r>
            <a:endParaRPr lang="el-GR" sz="1600" b="1" i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97817" y="2693890"/>
            <a:ext cx="1417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Slow Process</a:t>
            </a:r>
            <a:endParaRPr lang="el-GR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147865" y="3815802"/>
            <a:ext cx="4628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Primary Aerosol Formation due to</a:t>
            </a:r>
          </a:p>
          <a:p>
            <a:pPr algn="ctr"/>
            <a:r>
              <a:rPr lang="en-US" b="1" dirty="0" smtClean="0"/>
              <a:t>Potent Condensation on Atmospheric Aerosols</a:t>
            </a:r>
            <a:endParaRPr lang="el-GR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94434" y="557845"/>
            <a:ext cx="262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Atmospheric Degradation</a:t>
            </a:r>
            <a:endParaRPr lang="el-GR" b="1" dirty="0"/>
          </a:p>
        </p:txBody>
      </p:sp>
      <p:sp>
        <p:nvSpPr>
          <p:cNvPr id="16" name="Έλλειψη 15"/>
          <p:cNvSpPr/>
          <p:nvPr/>
        </p:nvSpPr>
        <p:spPr>
          <a:xfrm>
            <a:off x="1794796" y="707810"/>
            <a:ext cx="1057468" cy="924534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Αριστερό-δεξιό βέλος 17"/>
          <p:cNvSpPr/>
          <p:nvPr/>
        </p:nvSpPr>
        <p:spPr>
          <a:xfrm rot="5400000">
            <a:off x="6120627" y="3214352"/>
            <a:ext cx="571696" cy="38825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Αριστερό άγκιστρο 18"/>
          <p:cNvSpPr/>
          <p:nvPr/>
        </p:nvSpPr>
        <p:spPr>
          <a:xfrm rot="5400000">
            <a:off x="7859691" y="-865976"/>
            <a:ext cx="473920" cy="4209111"/>
          </a:xfrm>
          <a:prstGeom prst="leftBrace">
            <a:avLst>
              <a:gd name="adj1" fmla="val 14021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4609444" y="4889217"/>
            <a:ext cx="3594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Products may have Lower Volatility </a:t>
            </a:r>
            <a:endParaRPr lang="el-GR" b="1" dirty="0"/>
          </a:p>
        </p:txBody>
      </p:sp>
      <p:sp>
        <p:nvSpPr>
          <p:cNvPr id="21" name="Αριστερό-δεξιό βέλος 20"/>
          <p:cNvSpPr/>
          <p:nvPr/>
        </p:nvSpPr>
        <p:spPr>
          <a:xfrm rot="5400000">
            <a:off x="6120627" y="5585141"/>
            <a:ext cx="571696" cy="38825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Ορθογώνιο 21"/>
          <p:cNvSpPr/>
          <p:nvPr/>
        </p:nvSpPr>
        <p:spPr>
          <a:xfrm>
            <a:off x="4458174" y="6272634"/>
            <a:ext cx="3896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Secondary Organic </a:t>
            </a:r>
            <a:r>
              <a:rPr lang="en-US" b="1" dirty="0"/>
              <a:t>Aerosol </a:t>
            </a:r>
            <a:r>
              <a:rPr lang="en-US" b="1" dirty="0" smtClean="0"/>
              <a:t>Formation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2344" y="2899855"/>
            <a:ext cx="342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Vapor Pressure (296 K) = 0.16 Torr </a:t>
            </a:r>
            <a:endParaRPr lang="el-GR" dirty="0"/>
          </a:p>
        </p:txBody>
      </p:sp>
      <p:sp>
        <p:nvSpPr>
          <p:cNvPr id="24" name="TextBox 23"/>
          <p:cNvSpPr txBox="1"/>
          <p:nvPr/>
        </p:nvSpPr>
        <p:spPr>
          <a:xfrm>
            <a:off x="61864" y="3353495"/>
            <a:ext cx="3282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Even Lower at Low Temperatures</a:t>
            </a:r>
          </a:p>
          <a:p>
            <a:pPr algn="ctr"/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≌ </a:t>
            </a:r>
            <a:r>
              <a:rPr lang="en-US" dirty="0" smtClean="0"/>
              <a:t>Higher Altitudes</a:t>
            </a:r>
            <a:endParaRPr lang="el-GR" dirty="0"/>
          </a:p>
        </p:txBody>
      </p:sp>
      <p:sp>
        <p:nvSpPr>
          <p:cNvPr id="8" name="Δεξιό βέλος 7"/>
          <p:cNvSpPr/>
          <p:nvPr/>
        </p:nvSpPr>
        <p:spPr>
          <a:xfrm>
            <a:off x="2984588" y="632827"/>
            <a:ext cx="3777521" cy="21936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Στρογγυλεμένο ορθογώνιο 10"/>
          <p:cNvSpPr/>
          <p:nvPr/>
        </p:nvSpPr>
        <p:spPr>
          <a:xfrm>
            <a:off x="4006408" y="2645013"/>
            <a:ext cx="4895428" cy="2009333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Στρογγυλεμένο ορθογώνιο 24"/>
          <p:cNvSpPr/>
          <p:nvPr/>
        </p:nvSpPr>
        <p:spPr>
          <a:xfrm>
            <a:off x="4014310" y="4703223"/>
            <a:ext cx="4895428" cy="2009333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71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2" grpId="0"/>
      <p:bldP spid="13" grpId="0"/>
      <p:bldP spid="14" grpId="0"/>
      <p:bldP spid="15" grpId="0"/>
      <p:bldP spid="18" grpId="0" animBg="1"/>
      <p:bldP spid="19" grpId="0" animBg="1"/>
      <p:bldP spid="20" grpId="0"/>
      <p:bldP spid="21" grpId="0" animBg="1"/>
      <p:bldP spid="22" grpId="0"/>
      <p:bldP spid="8" grpId="0" animBg="1"/>
      <p:bldP spid="11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Στρογγυλεμένο ορθογώνιο 16"/>
          <p:cNvSpPr/>
          <p:nvPr/>
        </p:nvSpPr>
        <p:spPr>
          <a:xfrm>
            <a:off x="845781" y="518577"/>
            <a:ext cx="10357992" cy="4224410"/>
          </a:xfrm>
          <a:prstGeom prst="roundRect">
            <a:avLst/>
          </a:prstGeom>
          <a:solidFill>
            <a:schemeClr val="bg2">
              <a:lumMod val="25000"/>
              <a:alpha val="16000"/>
            </a:schemeClr>
          </a:solidFill>
          <a:ln w="412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200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FA425CE-F279-4EE4-B7AA-430B99790792}"/>
              </a:ext>
            </a:extLst>
          </p:cNvPr>
          <p:cNvSpPr txBox="1"/>
          <p:nvPr/>
        </p:nvSpPr>
        <p:spPr>
          <a:xfrm>
            <a:off x="0" y="-45965"/>
            <a:ext cx="1443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Conclusions</a:t>
            </a:r>
            <a:endParaRPr lang="el-GR" sz="2000" b="1" dirty="0">
              <a:cs typeface="Times New Roman" panose="02020603050405020304" pitchFamily="18" charset="0"/>
            </a:endParaRPr>
          </a:p>
        </p:txBody>
      </p:sp>
      <p:sp>
        <p:nvSpPr>
          <p:cNvPr id="5" name="Ορθογώνιο 3">
            <a:extLst>
              <a:ext uri="{FF2B5EF4-FFF2-40B4-BE49-F238E27FC236}">
                <a16:creationId xmlns="" xmlns:a16="http://schemas.microsoft.com/office/drawing/2014/main" id="{6C570D5E-D412-427D-8ACA-32EA7A44EC99}"/>
              </a:ext>
            </a:extLst>
          </p:cNvPr>
          <p:cNvSpPr/>
          <p:nvPr/>
        </p:nvSpPr>
        <p:spPr>
          <a:xfrm flipV="1">
            <a:off x="12344" y="315388"/>
            <a:ext cx="12122505" cy="86737"/>
          </a:xfrm>
          <a:prstGeom prst="rect">
            <a:avLst/>
          </a:prstGeom>
          <a:gradFill flip="none" rotWithShape="1">
            <a:gsLst>
              <a:gs pos="0">
                <a:srgbClr val="920000">
                  <a:lumMod val="0"/>
                  <a:lumOff val="100000"/>
                </a:srgbClr>
              </a:gs>
              <a:gs pos="87000">
                <a:schemeClr val="bg2">
                  <a:lumMod val="2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1117441" y="616354"/>
            <a:ext cx="8592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Furans are important biomass burning products mainly from fires and fuel use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7441" y="1137387"/>
            <a:ext cx="7797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They have an adverse effect on Air-Quality, Climate and Human Health</a:t>
            </a:r>
            <a:endParaRPr lang="el-GR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117441" y="1716840"/>
            <a:ext cx="7583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Removal Processes: Photolysis and Reaction with OH, Cl, NO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and O</a:t>
            </a:r>
            <a:r>
              <a:rPr lang="en-US" sz="2000" baseline="-25000" dirty="0" smtClean="0"/>
              <a:t>3</a:t>
            </a:r>
            <a:endParaRPr lang="el-GR" sz="20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117441" y="2230611"/>
            <a:ext cx="6851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Fast Removal from Troposphere, Short Atmospheric Lifetimes</a:t>
            </a:r>
            <a:endParaRPr lang="el-GR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1156148" y="2719354"/>
            <a:ext cx="1320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However…</a:t>
            </a:r>
            <a:endParaRPr lang="el-GR" sz="2000" b="1" i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17441" y="3245498"/>
            <a:ext cx="6520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End-Oxidation Products may Play a Key-Role to Air-Quality</a:t>
            </a:r>
            <a:endParaRPr lang="el-GR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117440" y="3697398"/>
            <a:ext cx="6668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Potent Precursors for Secondary Organic Aerosol Formation</a:t>
            </a:r>
            <a:endParaRPr lang="el-GR" sz="2000" dirty="0"/>
          </a:p>
        </p:txBody>
      </p:sp>
      <p:sp>
        <p:nvSpPr>
          <p:cNvPr id="24" name="Ορθογώνιο 23"/>
          <p:cNvSpPr/>
          <p:nvPr/>
        </p:nvSpPr>
        <p:spPr>
          <a:xfrm>
            <a:off x="929473" y="4218431"/>
            <a:ext cx="87493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i="1" dirty="0">
                <a:solidFill>
                  <a:srgbClr val="FF0000"/>
                </a:solidFill>
              </a:rPr>
              <a:t>Alter Atmospheric Irradiation and Chemistry </a:t>
            </a:r>
            <a:r>
              <a:rPr lang="en-US" sz="2000" b="1" i="1" dirty="0" smtClean="0">
                <a:solidFill>
                  <a:srgbClr val="FF0000"/>
                </a:solidFill>
              </a:rPr>
              <a:t>Balance – Related to Health Issues</a:t>
            </a:r>
            <a:endParaRPr lang="el-GR" sz="2000" b="1" i="1" dirty="0">
              <a:solidFill>
                <a:srgbClr val="FF0000"/>
              </a:solidFill>
            </a:endParaRPr>
          </a:p>
        </p:txBody>
      </p:sp>
      <p:sp>
        <p:nvSpPr>
          <p:cNvPr id="13" name="Στρογγυλεμένο ορθογώνιο 12"/>
          <p:cNvSpPr/>
          <p:nvPr/>
        </p:nvSpPr>
        <p:spPr>
          <a:xfrm>
            <a:off x="845781" y="4955303"/>
            <a:ext cx="10357992" cy="1232755"/>
          </a:xfrm>
          <a:prstGeom prst="roundRect">
            <a:avLst/>
          </a:prstGeom>
          <a:solidFill>
            <a:schemeClr val="bg2">
              <a:lumMod val="25000"/>
              <a:alpha val="16000"/>
            </a:schemeClr>
          </a:solidFill>
          <a:ln w="412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087613" y="5071228"/>
            <a:ext cx="1566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Future work… </a:t>
            </a:r>
            <a:endParaRPr lang="el-GR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7613" y="5818726"/>
            <a:ext cx="8058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Identification and Quantification of All Gas Phase End-Oxidation Products and SOA</a:t>
            </a:r>
            <a:endParaRPr lang="el-GR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87613" y="5416917"/>
            <a:ext cx="3075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Kinetic Study with NO</a:t>
            </a:r>
            <a:r>
              <a:rPr lang="en-US" b="1" baseline="-25000" dirty="0" smtClean="0"/>
              <a:t>3</a:t>
            </a:r>
            <a:r>
              <a:rPr lang="en-US" b="1" dirty="0" smtClean="0"/>
              <a:t> and O</a:t>
            </a:r>
            <a:r>
              <a:rPr lang="en-US" b="1" baseline="-25000" dirty="0" smtClean="0"/>
              <a:t>3</a:t>
            </a:r>
            <a:endParaRPr lang="el-GR" b="1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2362291" y="6400374"/>
            <a:ext cx="7422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Evaluation the Hole Impact of Furans to Atmosphere, Air Quality and Health</a:t>
            </a:r>
            <a:endParaRPr lang="el-G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13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92516" y="5832316"/>
            <a:ext cx="62116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This research is co-financed by Greece and the European Union (European Social Fund- ESF) through the Operational </a:t>
            </a:r>
            <a:r>
              <a:rPr lang="en-US" sz="1200" i="1" dirty="0" err="1"/>
              <a:t>Programme</a:t>
            </a:r>
            <a:r>
              <a:rPr lang="en-US" sz="1200" i="1" dirty="0"/>
              <a:t> «Human Resources Development, Education and Lifelong Learning» in the context of the project “Strengthening Human Resources Research Potential via Doctorate Research” (MIS-5000432), implemented by the State Scholarships Foundation (</a:t>
            </a:r>
            <a:r>
              <a:rPr lang="el-GR" sz="1200" i="1" dirty="0"/>
              <a:t>ΙΚΥ</a:t>
            </a:r>
            <a:r>
              <a:rPr lang="en-US" sz="1200" i="1" dirty="0"/>
              <a:t>)»</a:t>
            </a:r>
            <a:endParaRPr lang="el-GR" sz="1200" i="1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1CA4692-5A62-417F-B0EF-29BE3A6405BE}"/>
              </a:ext>
            </a:extLst>
          </p:cNvPr>
          <p:cNvSpPr txBox="1"/>
          <p:nvPr/>
        </p:nvSpPr>
        <p:spPr>
          <a:xfrm>
            <a:off x="1276968" y="907761"/>
            <a:ext cx="4680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University of Crete, Department of Chemistry</a:t>
            </a:r>
            <a:endParaRPr lang="el-GR" b="1" i="1" dirty="0"/>
          </a:p>
        </p:txBody>
      </p:sp>
      <p:pic>
        <p:nvPicPr>
          <p:cNvPr id="8" name="Picture 40">
            <a:extLst>
              <a:ext uri="{FF2B5EF4-FFF2-40B4-BE49-F238E27FC236}">
                <a16:creationId xmlns="" xmlns:a16="http://schemas.microsoft.com/office/drawing/2014/main" xmlns:lc="http://schemas.openxmlformats.org/drawingml/2006/lockedCanvas" id="{5AC0569D-72C8-4A50-9A3F-A989DE601B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8187" y="563744"/>
            <a:ext cx="2472849" cy="1093908"/>
          </a:xfrm>
          <a:prstGeom prst="rect">
            <a:avLst/>
          </a:prstGeom>
        </p:spPr>
      </p:pic>
      <p:sp>
        <p:nvSpPr>
          <p:cNvPr id="9" name="TextBox 45">
            <a:extLst>
              <a:ext uri="{FF2B5EF4-FFF2-40B4-BE49-F238E27FC236}">
                <a16:creationId xmlns="" xmlns:a16="http://schemas.microsoft.com/office/drawing/2014/main" xmlns:lc="http://schemas.openxmlformats.org/drawingml/2006/lockedCanvas" id="{E1E23A52-083C-4E26-A1AA-12EEA9B804EE}"/>
              </a:ext>
            </a:extLst>
          </p:cNvPr>
          <p:cNvSpPr txBox="1"/>
          <p:nvPr/>
        </p:nvSpPr>
        <p:spPr>
          <a:xfrm>
            <a:off x="2405428" y="89815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sz="1400" b="1" dirty="0"/>
          </a:p>
        </p:txBody>
      </p:sp>
      <p:sp>
        <p:nvSpPr>
          <p:cNvPr id="10" name="TextBox 45">
            <a:extLst>
              <a:ext uri="{FF2B5EF4-FFF2-40B4-BE49-F238E27FC236}">
                <a16:creationId xmlns="" xmlns:a16="http://schemas.microsoft.com/office/drawing/2014/main" xmlns:lc="http://schemas.openxmlformats.org/drawingml/2006/lockedCanvas" id="{E1E23A52-083C-4E26-A1AA-12EEA9B804EE}"/>
              </a:ext>
            </a:extLst>
          </p:cNvPr>
          <p:cNvSpPr txBox="1"/>
          <p:nvPr/>
        </p:nvSpPr>
        <p:spPr>
          <a:xfrm>
            <a:off x="1171597" y="1294014"/>
            <a:ext cx="456836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i="1" dirty="0" smtClean="0"/>
              <a:t>Scientific Supervisor: Dr. </a:t>
            </a:r>
            <a:r>
              <a:rPr lang="en-US" sz="1600" b="1" i="1" dirty="0" err="1" smtClean="0"/>
              <a:t>Vassileios</a:t>
            </a:r>
            <a:r>
              <a:rPr lang="en-US" sz="1600" b="1" i="1" dirty="0" smtClean="0"/>
              <a:t> C. Papadimitriou</a:t>
            </a:r>
          </a:p>
          <a:p>
            <a:pPr algn="ctr"/>
            <a:r>
              <a:rPr lang="en-US" sz="1600" b="1" i="1" dirty="0" smtClean="0"/>
              <a:t>Scientific Advisor: Pr. Maria </a:t>
            </a:r>
            <a:r>
              <a:rPr lang="en-US" sz="1600" b="1" i="1" dirty="0" err="1" smtClean="0"/>
              <a:t>Kanakidou</a:t>
            </a:r>
            <a:endParaRPr lang="en-US" sz="1600" b="1" i="1" dirty="0" smtClean="0"/>
          </a:p>
          <a:p>
            <a:pPr algn="ctr"/>
            <a:r>
              <a:rPr lang="en-US" sz="1600" b="1" i="1" dirty="0" smtClean="0"/>
              <a:t>Members of Committee</a:t>
            </a:r>
          </a:p>
          <a:p>
            <a:pPr algn="ctr"/>
            <a:r>
              <a:rPr lang="en-US" sz="1600" b="1" i="1" dirty="0" smtClean="0"/>
              <a:t>Prof. Maria </a:t>
            </a:r>
            <a:r>
              <a:rPr lang="en-US" sz="1600" b="1" i="1" dirty="0" err="1" smtClean="0"/>
              <a:t>Kanakidou</a:t>
            </a:r>
            <a:endParaRPr lang="en-US" sz="1600" b="1" i="1" dirty="0" smtClean="0"/>
          </a:p>
          <a:p>
            <a:pPr algn="ctr"/>
            <a:r>
              <a:rPr lang="en-US" sz="1600" b="1" i="1" dirty="0" smtClean="0"/>
              <a:t>Prof. </a:t>
            </a:r>
            <a:r>
              <a:rPr lang="en-US" sz="1600" b="1" i="1" dirty="0" err="1" smtClean="0"/>
              <a:t>Demetrios</a:t>
            </a:r>
            <a:r>
              <a:rPr lang="en-US" sz="1600" b="1" i="1" dirty="0" smtClean="0"/>
              <a:t> Anglos</a:t>
            </a:r>
          </a:p>
          <a:p>
            <a:pPr algn="ctr"/>
            <a:r>
              <a:rPr lang="en-US" sz="1600" b="1" i="1" dirty="0" smtClean="0"/>
              <a:t>Ass. Prof. </a:t>
            </a:r>
            <a:r>
              <a:rPr lang="en-US" sz="1600" b="1" i="1" dirty="0" err="1" smtClean="0"/>
              <a:t>Constantinos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Milios</a:t>
            </a:r>
            <a:endParaRPr lang="el-GR" sz="1600" b="1" i="1" dirty="0"/>
          </a:p>
        </p:txBody>
      </p:sp>
      <p:sp>
        <p:nvSpPr>
          <p:cNvPr id="11" name="Text Box 16">
            <a:extLst>
              <a:ext uri="{FF2B5EF4-FFF2-40B4-BE49-F238E27FC236}">
                <a16:creationId xmlns:a16="http://schemas.microsoft.com/office/drawing/2014/main" xmlns="" id="{9BBC1E16-A9B8-4386-BDC2-E713D232A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0980" y="870289"/>
            <a:ext cx="22263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l-GR" sz="1600" b="1" dirty="0">
                <a:latin typeface="Calibri" panose="020F0502020204030204" pitchFamily="34" charset="0"/>
              </a:rPr>
              <a:t>École Mines-Télécom </a:t>
            </a:r>
            <a:endParaRPr lang="el-GR" altLang="el-GR" sz="1600" b="1" dirty="0">
              <a:latin typeface="Calibri" panose="020F0502020204030204" pitchFamily="34" charset="0"/>
            </a:endParaRPr>
          </a:p>
          <a:p>
            <a:r>
              <a:rPr lang="en-GB" altLang="el-GR" sz="1600" b="1" dirty="0">
                <a:latin typeface="Calibri" panose="020F0502020204030204" pitchFamily="34" charset="0"/>
              </a:rPr>
              <a:t>IMT – </a:t>
            </a:r>
            <a:r>
              <a:rPr lang="en-GB" altLang="el-GR" sz="1600" b="1" dirty="0" err="1">
                <a:latin typeface="Calibri" panose="020F0502020204030204" pitchFamily="34" charset="0"/>
              </a:rPr>
              <a:t>Université</a:t>
            </a:r>
            <a:r>
              <a:rPr lang="en-GB" altLang="el-GR" sz="1600" b="1" dirty="0">
                <a:latin typeface="Calibri" panose="020F0502020204030204" pitchFamily="34" charset="0"/>
              </a:rPr>
              <a:t> de </a:t>
            </a:r>
            <a:r>
              <a:rPr lang="en-GB" altLang="el-GR" sz="1600" b="1" dirty="0" smtClean="0">
                <a:latin typeface="Calibri" panose="020F0502020204030204" pitchFamily="34" charset="0"/>
              </a:rPr>
              <a:t>Li</a:t>
            </a:r>
            <a:r>
              <a:rPr lang="en-US" altLang="el-GR" sz="1600" b="1" dirty="0">
                <a:latin typeface="Calibri" panose="020F0502020204030204" pitchFamily="34" charset="0"/>
              </a:rPr>
              <a:t>l</a:t>
            </a:r>
            <a:r>
              <a:rPr lang="en-GB" altLang="el-GR" sz="1600" b="1" dirty="0" smtClean="0">
                <a:latin typeface="Calibri" panose="020F0502020204030204" pitchFamily="34" charset="0"/>
              </a:rPr>
              <a:t>le</a:t>
            </a:r>
            <a:endParaRPr lang="el-GR" altLang="el-GR" sz="1600" b="1" dirty="0">
              <a:latin typeface="Calibri" panose="020F0502020204030204" pitchFamily="34" charset="0"/>
            </a:endParaRPr>
          </a:p>
        </p:txBody>
      </p:sp>
      <p:pic>
        <p:nvPicPr>
          <p:cNvPr id="19" name="Picture 16" descr="logo-lapkin">
            <a:extLst>
              <a:ext uri="{FF2B5EF4-FFF2-40B4-BE49-F238E27FC236}">
                <a16:creationId xmlns="" xmlns:a16="http://schemas.microsoft.com/office/drawing/2014/main" xmlns:lc="http://schemas.openxmlformats.org/drawingml/2006/lockedCanvas" id="{A0D6136B-FEB8-4E50-A76E-D5601874FCCA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968" y="3438877"/>
            <a:ext cx="4414384" cy="67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Εικόνα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29" y="796096"/>
            <a:ext cx="743025" cy="733162"/>
          </a:xfrm>
          <a:prstGeom prst="rect">
            <a:avLst/>
          </a:prstGeom>
        </p:spPr>
      </p:pic>
      <p:pic>
        <p:nvPicPr>
          <p:cNvPr id="22" name="Picture 1"/>
          <p:cNvPicPr/>
          <p:nvPr/>
        </p:nvPicPr>
        <p:blipFill>
          <a:blip r:embed="rId5"/>
          <a:stretch>
            <a:fillRect/>
          </a:stretch>
        </p:blipFill>
        <p:spPr>
          <a:xfrm>
            <a:off x="3315918" y="4709525"/>
            <a:ext cx="6119495" cy="989965"/>
          </a:xfrm>
          <a:prstGeom prst="rect">
            <a:avLst/>
          </a:prstGeom>
        </p:spPr>
      </p:pic>
      <p:sp>
        <p:nvSpPr>
          <p:cNvPr id="24" name="TextBox 10">
            <a:extLst>
              <a:ext uri="{FF2B5EF4-FFF2-40B4-BE49-F238E27FC236}">
                <a16:creationId xmlns="" xmlns:a16="http://schemas.microsoft.com/office/drawing/2014/main" xmlns:lc="http://schemas.openxmlformats.org/drawingml/2006/lockedCanvas" id="{FE08CAB2-A27F-404C-BBBA-BEECB23D66AF}"/>
              </a:ext>
            </a:extLst>
          </p:cNvPr>
          <p:cNvSpPr txBox="1"/>
          <p:nvPr/>
        </p:nvSpPr>
        <p:spPr>
          <a:xfrm>
            <a:off x="8169379" y="2425966"/>
            <a:ext cx="28249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i="1" dirty="0"/>
              <a:t>Prof. Frederic THEVENET Group</a:t>
            </a:r>
            <a:endParaRPr lang="el-GR" sz="1600" b="1" i="1" dirty="0"/>
          </a:p>
        </p:txBody>
      </p:sp>
      <p:sp>
        <p:nvSpPr>
          <p:cNvPr id="25" name="TextBox 46">
            <a:extLst>
              <a:ext uri="{FF2B5EF4-FFF2-40B4-BE49-F238E27FC236}">
                <a16:creationId xmlns="" xmlns:a16="http://schemas.microsoft.com/office/drawing/2014/main" xmlns:lc="http://schemas.openxmlformats.org/drawingml/2006/lockedCanvas" id="{60C58DB0-AEDF-449C-AA58-44901E5FA2E5}"/>
              </a:ext>
            </a:extLst>
          </p:cNvPr>
          <p:cNvSpPr txBox="1"/>
          <p:nvPr/>
        </p:nvSpPr>
        <p:spPr>
          <a:xfrm>
            <a:off x="8423812" y="2056634"/>
            <a:ext cx="21762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i="1" dirty="0"/>
              <a:t>Prof. Alexandre TOMAS</a:t>
            </a:r>
            <a:endParaRPr lang="el-GR" sz="1600" b="1" i="1" dirty="0"/>
          </a:p>
        </p:txBody>
      </p:sp>
      <p:sp>
        <p:nvSpPr>
          <p:cNvPr id="26" name="TextBox 31">
            <a:extLst>
              <a:ext uri="{FF2B5EF4-FFF2-40B4-BE49-F238E27FC236}">
                <a16:creationId xmlns="" xmlns:a16="http://schemas.microsoft.com/office/drawing/2014/main" xmlns:lc="http://schemas.openxmlformats.org/drawingml/2006/lockedCanvas" id="{B0ED40E1-D933-4D77-B21C-725A705FF990}"/>
              </a:ext>
            </a:extLst>
          </p:cNvPr>
          <p:cNvSpPr txBox="1"/>
          <p:nvPr/>
        </p:nvSpPr>
        <p:spPr>
          <a:xfrm>
            <a:off x="8169379" y="1705061"/>
            <a:ext cx="2718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i="1" dirty="0"/>
              <a:t>Ass. Prof. </a:t>
            </a:r>
            <a:r>
              <a:rPr lang="en-GB" sz="1600" b="1" i="1" dirty="0" err="1"/>
              <a:t>Manolis</a:t>
            </a:r>
            <a:r>
              <a:rPr lang="en-GB" sz="1600" b="1" i="1" dirty="0"/>
              <a:t> ROMANIAS</a:t>
            </a:r>
            <a:endParaRPr lang="el-GR" sz="1600" b="1" i="1" dirty="0"/>
          </a:p>
        </p:txBody>
      </p:sp>
      <p:pic>
        <p:nvPicPr>
          <p:cNvPr id="1026" name="Picture 2" descr="http://polskizwiazekkarate.pl/wp-content/uploads/2018/06/Erasmus-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709" y="3283992"/>
            <a:ext cx="2834654" cy="83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Στρογγυλεμένο ορθογώνιο 32"/>
          <p:cNvSpPr/>
          <p:nvPr/>
        </p:nvSpPr>
        <p:spPr>
          <a:xfrm>
            <a:off x="157655" y="563744"/>
            <a:ext cx="6218010" cy="377177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Στρογγυλεμένο ορθογώνιο 34"/>
          <p:cNvSpPr/>
          <p:nvPr/>
        </p:nvSpPr>
        <p:spPr>
          <a:xfrm>
            <a:off x="6569163" y="540079"/>
            <a:ext cx="5381099" cy="377177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Στρογγυλεμένο ορθογώνιο 35"/>
          <p:cNvSpPr/>
          <p:nvPr/>
        </p:nvSpPr>
        <p:spPr>
          <a:xfrm>
            <a:off x="2107199" y="4390861"/>
            <a:ext cx="8780232" cy="227245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CFA425CE-F279-4EE4-B7AA-430B99790792}"/>
              </a:ext>
            </a:extLst>
          </p:cNvPr>
          <p:cNvSpPr txBox="1"/>
          <p:nvPr/>
        </p:nvSpPr>
        <p:spPr>
          <a:xfrm>
            <a:off x="0" y="-45965"/>
            <a:ext cx="2211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Acknowledgments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endParaRPr lang="en-US" sz="2000" b="1" dirty="0" smtClean="0"/>
          </a:p>
        </p:txBody>
      </p:sp>
      <p:sp>
        <p:nvSpPr>
          <p:cNvPr id="38" name="Ορθογώνιο 3">
            <a:extLst>
              <a:ext uri="{FF2B5EF4-FFF2-40B4-BE49-F238E27FC236}">
                <a16:creationId xmlns="" xmlns:a16="http://schemas.microsoft.com/office/drawing/2014/main" id="{6C570D5E-D412-427D-8ACA-32EA7A44EC99}"/>
              </a:ext>
            </a:extLst>
          </p:cNvPr>
          <p:cNvSpPr/>
          <p:nvPr/>
        </p:nvSpPr>
        <p:spPr>
          <a:xfrm flipV="1">
            <a:off x="12344" y="315388"/>
            <a:ext cx="12122505" cy="86737"/>
          </a:xfrm>
          <a:prstGeom prst="rect">
            <a:avLst/>
          </a:prstGeom>
          <a:gradFill flip="none" rotWithShape="1">
            <a:gsLst>
              <a:gs pos="0">
                <a:srgbClr val="920000">
                  <a:lumMod val="0"/>
                  <a:lumOff val="100000"/>
                </a:srgbClr>
              </a:gs>
              <a:gs pos="87000">
                <a:schemeClr val="bg2">
                  <a:lumMod val="2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945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519" y="358545"/>
            <a:ext cx="4561482" cy="6353492"/>
          </a:xfrm>
          <a:prstGeom prst="rect">
            <a:avLst/>
          </a:prstGeom>
        </p:spPr>
      </p:pic>
      <p:sp>
        <p:nvSpPr>
          <p:cNvPr id="35" name="Ορθογώνιο 34"/>
          <p:cNvSpPr/>
          <p:nvPr/>
        </p:nvSpPr>
        <p:spPr>
          <a:xfrm>
            <a:off x="11557695" y="409143"/>
            <a:ext cx="516361" cy="6302894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/>
          </a:p>
        </p:txBody>
      </p:sp>
      <p:sp>
        <p:nvSpPr>
          <p:cNvPr id="38" name="Ορθογώνιο 37"/>
          <p:cNvSpPr/>
          <p:nvPr/>
        </p:nvSpPr>
        <p:spPr>
          <a:xfrm>
            <a:off x="11564255" y="4930920"/>
            <a:ext cx="483881" cy="1757082"/>
          </a:xfrm>
          <a:prstGeom prst="rect">
            <a:avLst/>
          </a:prstGeom>
          <a:solidFill>
            <a:srgbClr val="FF0000">
              <a:alpha val="19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FA425CE-F279-4EE4-B7AA-430B99790792}"/>
              </a:ext>
            </a:extLst>
          </p:cNvPr>
          <p:cNvSpPr txBox="1"/>
          <p:nvPr/>
        </p:nvSpPr>
        <p:spPr>
          <a:xfrm>
            <a:off x="0" y="-28622"/>
            <a:ext cx="3951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Biomass Burning Emission Products</a:t>
            </a:r>
            <a:endParaRPr lang="el-GR" sz="2000" b="1" dirty="0">
              <a:cs typeface="Times New Roman" panose="02020603050405020304" pitchFamily="18" charset="0"/>
            </a:endParaRPr>
          </a:p>
        </p:txBody>
      </p:sp>
      <p:sp>
        <p:nvSpPr>
          <p:cNvPr id="5" name="Ορθογώνιο 3">
            <a:extLst>
              <a:ext uri="{FF2B5EF4-FFF2-40B4-BE49-F238E27FC236}">
                <a16:creationId xmlns="" xmlns:a16="http://schemas.microsoft.com/office/drawing/2014/main" id="{6C570D5E-D412-427D-8ACA-32EA7A44EC99}"/>
              </a:ext>
            </a:extLst>
          </p:cNvPr>
          <p:cNvSpPr/>
          <p:nvPr/>
        </p:nvSpPr>
        <p:spPr>
          <a:xfrm flipV="1">
            <a:off x="12344" y="315388"/>
            <a:ext cx="12122505" cy="86737"/>
          </a:xfrm>
          <a:prstGeom prst="rect">
            <a:avLst/>
          </a:prstGeom>
          <a:gradFill flip="none" rotWithShape="1">
            <a:gsLst>
              <a:gs pos="0">
                <a:srgbClr val="920000">
                  <a:lumMod val="0"/>
                  <a:lumOff val="100000"/>
                </a:srgbClr>
              </a:gs>
              <a:gs pos="87000">
                <a:schemeClr val="bg2">
                  <a:lumMod val="2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7" name="TextBox 16"/>
          <p:cNvSpPr txBox="1"/>
          <p:nvPr/>
        </p:nvSpPr>
        <p:spPr>
          <a:xfrm>
            <a:off x="173421" y="4960335"/>
            <a:ext cx="4953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Direct Impact on Air-Quality, Climate and Human Health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4093" y="915957"/>
            <a:ext cx="6152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Anthropogenic: </a:t>
            </a:r>
            <a:r>
              <a:rPr lang="en-US" b="1" dirty="0" smtClean="0"/>
              <a:t>Indoor </a:t>
            </a:r>
            <a:r>
              <a:rPr lang="en-US" b="1" dirty="0"/>
              <a:t>Fires, Agricultural Burning and Fuel Use</a:t>
            </a:r>
            <a:endParaRPr lang="el-GR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53148" y="1254686"/>
            <a:ext cx="2787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Biogenic: </a:t>
            </a:r>
            <a:r>
              <a:rPr lang="en-US" b="1" dirty="0" smtClean="0"/>
              <a:t>Wild – Land Fires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3421" y="525784"/>
            <a:ext cx="302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Biomass Burning (BB) Sources</a:t>
            </a:r>
            <a:endParaRPr lang="el-GR" b="1" dirty="0"/>
          </a:p>
        </p:txBody>
      </p:sp>
      <p:sp>
        <p:nvSpPr>
          <p:cNvPr id="24" name="Στρογγυλεμένο ορθογώνιο 23"/>
          <p:cNvSpPr/>
          <p:nvPr/>
        </p:nvSpPr>
        <p:spPr>
          <a:xfrm>
            <a:off x="69493" y="496809"/>
            <a:ext cx="6908593" cy="1183865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/>
          </a:p>
        </p:txBody>
      </p:sp>
      <p:sp>
        <p:nvSpPr>
          <p:cNvPr id="26" name="TextBox 25"/>
          <p:cNvSpPr txBox="1"/>
          <p:nvPr/>
        </p:nvSpPr>
        <p:spPr>
          <a:xfrm>
            <a:off x="240874" y="3119307"/>
            <a:ext cx="2069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High, Semi and Low</a:t>
            </a:r>
          </a:p>
          <a:p>
            <a:pPr algn="ctr"/>
            <a:r>
              <a:rPr lang="en-US" dirty="0"/>
              <a:t>Volatile Compounds</a:t>
            </a:r>
            <a:endParaRPr lang="el-GR" dirty="0"/>
          </a:p>
        </p:txBody>
      </p:sp>
      <p:sp>
        <p:nvSpPr>
          <p:cNvPr id="27" name="TextBox 26"/>
          <p:cNvSpPr txBox="1"/>
          <p:nvPr/>
        </p:nvSpPr>
        <p:spPr>
          <a:xfrm>
            <a:off x="173421" y="5898543"/>
            <a:ext cx="4438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Recently Identified as Important BB Products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28" name="Ορθογώνιο 27"/>
          <p:cNvSpPr/>
          <p:nvPr/>
        </p:nvSpPr>
        <p:spPr>
          <a:xfrm>
            <a:off x="868969" y="2446374"/>
            <a:ext cx="744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Gases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09075" y="1864347"/>
            <a:ext cx="1855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Emission from BB</a:t>
            </a:r>
            <a:endParaRPr lang="el-GR" b="1" dirty="0"/>
          </a:p>
        </p:txBody>
      </p:sp>
      <p:sp>
        <p:nvSpPr>
          <p:cNvPr id="30" name="Ορθογώνιο 29"/>
          <p:cNvSpPr/>
          <p:nvPr/>
        </p:nvSpPr>
        <p:spPr>
          <a:xfrm>
            <a:off x="273356" y="2839744"/>
            <a:ext cx="1935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Greenhouse Gases</a:t>
            </a:r>
          </a:p>
        </p:txBody>
      </p:sp>
      <p:sp>
        <p:nvSpPr>
          <p:cNvPr id="31" name="Ορθογώνιο 30"/>
          <p:cNvSpPr/>
          <p:nvPr/>
        </p:nvSpPr>
        <p:spPr>
          <a:xfrm>
            <a:off x="3018705" y="2450002"/>
            <a:ext cx="1946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Particles (Primary)</a:t>
            </a:r>
          </a:p>
        </p:txBody>
      </p:sp>
      <p:sp>
        <p:nvSpPr>
          <p:cNvPr id="32" name="Καμπύλο βέλος προς τα επάνω 31"/>
          <p:cNvSpPr/>
          <p:nvPr/>
        </p:nvSpPr>
        <p:spPr>
          <a:xfrm rot="20388040">
            <a:off x="2307128" y="3139784"/>
            <a:ext cx="1962198" cy="731520"/>
          </a:xfrm>
          <a:prstGeom prst="curvedUp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59356" y="4081139"/>
            <a:ext cx="2465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May Lead to Secondary</a:t>
            </a:r>
          </a:p>
          <a:p>
            <a:pPr algn="ctr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Organic Aerosol Formation</a:t>
            </a:r>
            <a:endParaRPr lang="el-GR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Ορθογώνιο 33"/>
          <p:cNvSpPr/>
          <p:nvPr/>
        </p:nvSpPr>
        <p:spPr>
          <a:xfrm>
            <a:off x="1020421" y="5538852"/>
            <a:ext cx="2566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Furan-Based Compounds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6" name="Αριστερό άγκιστρο 35"/>
          <p:cNvSpPr/>
          <p:nvPr/>
        </p:nvSpPr>
        <p:spPr>
          <a:xfrm rot="5400000">
            <a:off x="2370888" y="1358665"/>
            <a:ext cx="241719" cy="2057379"/>
          </a:xfrm>
          <a:prstGeom prst="leftBrace">
            <a:avLst>
              <a:gd name="adj1" fmla="val 14021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/>
          </a:p>
        </p:txBody>
      </p:sp>
      <p:sp>
        <p:nvSpPr>
          <p:cNvPr id="39" name="Αριστερό άγκιστρο 38"/>
          <p:cNvSpPr/>
          <p:nvPr/>
        </p:nvSpPr>
        <p:spPr>
          <a:xfrm rot="16200000">
            <a:off x="2370524" y="3758443"/>
            <a:ext cx="242440" cy="2057379"/>
          </a:xfrm>
          <a:prstGeom prst="leftBrace">
            <a:avLst>
              <a:gd name="adj1" fmla="val 14021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/>
          </a:p>
        </p:txBody>
      </p:sp>
      <p:sp>
        <p:nvSpPr>
          <p:cNvPr id="40" name="TextBox 39"/>
          <p:cNvSpPr txBox="1"/>
          <p:nvPr/>
        </p:nvSpPr>
        <p:spPr>
          <a:xfrm>
            <a:off x="386200" y="6268087"/>
            <a:ext cx="3646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High Values of SOAP</a:t>
            </a:r>
          </a:p>
          <a:p>
            <a:pPr algn="ctr"/>
            <a:r>
              <a:rPr lang="en-US" sz="1600" b="1" dirty="0"/>
              <a:t>(Secondary Organic Formation Potential)</a:t>
            </a:r>
            <a:endParaRPr lang="el-GR" sz="1600" b="1" dirty="0"/>
          </a:p>
        </p:txBody>
      </p:sp>
      <p:sp>
        <p:nvSpPr>
          <p:cNvPr id="41" name="Στρογγυλεμένο ορθογώνιο 40"/>
          <p:cNvSpPr/>
          <p:nvPr/>
        </p:nvSpPr>
        <p:spPr>
          <a:xfrm>
            <a:off x="49535" y="1775359"/>
            <a:ext cx="5182032" cy="3693276"/>
          </a:xfrm>
          <a:prstGeom prst="round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/>
          </a:p>
        </p:txBody>
      </p:sp>
      <p:sp>
        <p:nvSpPr>
          <p:cNvPr id="42" name="Στρογγυλεμένο ορθογώνιο 41"/>
          <p:cNvSpPr/>
          <p:nvPr/>
        </p:nvSpPr>
        <p:spPr>
          <a:xfrm>
            <a:off x="162778" y="5563315"/>
            <a:ext cx="4481788" cy="1312715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/>
          </a:p>
        </p:txBody>
      </p:sp>
      <p:sp>
        <p:nvSpPr>
          <p:cNvPr id="43" name="Δεξιό βέλος 42"/>
          <p:cNvSpPr/>
          <p:nvPr/>
        </p:nvSpPr>
        <p:spPr>
          <a:xfrm>
            <a:off x="4900983" y="5864020"/>
            <a:ext cx="2220346" cy="62217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Ορθογώνιο 36"/>
          <p:cNvSpPr/>
          <p:nvPr/>
        </p:nvSpPr>
        <p:spPr>
          <a:xfrm>
            <a:off x="7390380" y="6640050"/>
            <a:ext cx="44452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J. B. Gilman</a:t>
            </a:r>
            <a:r>
              <a:rPr lang="el-GR" sz="1200" dirty="0"/>
              <a:t>.</a:t>
            </a:r>
            <a:r>
              <a:rPr lang="en-US" sz="1200" dirty="0"/>
              <a:t>, et. al., Atmos. </a:t>
            </a:r>
            <a:r>
              <a:rPr lang="de-DE" sz="1200" dirty="0"/>
              <a:t>Chem. Phys., </a:t>
            </a:r>
            <a:r>
              <a:rPr lang="de-DE" sz="1200" i="1" dirty="0"/>
              <a:t>15</a:t>
            </a:r>
            <a:r>
              <a:rPr lang="de-DE" sz="1200" dirty="0"/>
              <a:t>, 13915–13938, </a:t>
            </a:r>
            <a:r>
              <a:rPr lang="de-DE" sz="1200" b="1" dirty="0"/>
              <a:t>2015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143930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  <p:bldP spid="17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/>
      <p:bldP spid="36" grpId="0" animBg="1"/>
      <p:bldP spid="39" grpId="0" animBg="1"/>
      <p:bldP spid="40" grpId="0"/>
      <p:bldP spid="41" grpId="0" animBg="1"/>
      <p:bldP spid="42" grpId="0" animBg="1"/>
      <p:bldP spid="43" grpId="0" animBg="1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Στρογγυλεμένο ορθογώνιο 51"/>
          <p:cNvSpPr/>
          <p:nvPr/>
        </p:nvSpPr>
        <p:spPr>
          <a:xfrm>
            <a:off x="206621" y="4233283"/>
            <a:ext cx="6592513" cy="2318266"/>
          </a:xfrm>
          <a:prstGeom prst="roundRect">
            <a:avLst/>
          </a:prstGeom>
          <a:solidFill>
            <a:schemeClr val="bg2">
              <a:lumMod val="25000"/>
              <a:alpha val="16000"/>
            </a:schemeClr>
          </a:solidFill>
          <a:ln w="412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FA425CE-F279-4EE4-B7AA-430B99790792}"/>
              </a:ext>
            </a:extLst>
          </p:cNvPr>
          <p:cNvSpPr txBox="1"/>
          <p:nvPr/>
        </p:nvSpPr>
        <p:spPr>
          <a:xfrm>
            <a:off x="-19050" y="-37397"/>
            <a:ext cx="3907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Impact of Furan-based Compounds</a:t>
            </a:r>
            <a:endParaRPr lang="el-GR" sz="2000" b="1" dirty="0">
              <a:cs typeface="Times New Roman" panose="02020603050405020304" pitchFamily="18" charset="0"/>
            </a:endParaRPr>
          </a:p>
        </p:txBody>
      </p:sp>
      <p:pic>
        <p:nvPicPr>
          <p:cNvPr id="7" name="Picture 2" descr="Î£ÏÎµÏÎ¹ÎºÎ® ÎµÎ¹ÎºÏÎ½Î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60" y="701283"/>
            <a:ext cx="804987" cy="82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Furfural 99%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132" y="2440705"/>
            <a:ext cx="1368721" cy="103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Ευθεία γραμμή σύνδεσης 8"/>
          <p:cNvCxnSpPr/>
          <p:nvPr/>
        </p:nvCxnSpPr>
        <p:spPr>
          <a:xfrm>
            <a:off x="1116509" y="1166996"/>
            <a:ext cx="254895" cy="14979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82277" y="1188185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/>
              <a:t> </a:t>
            </a:r>
            <a:r>
              <a:rPr lang="en-US" sz="2000" dirty="0"/>
              <a:t>R</a:t>
            </a:r>
            <a:endParaRPr lang="el-GR" sz="2000" dirty="0"/>
          </a:p>
        </p:txBody>
      </p:sp>
      <p:pic>
        <p:nvPicPr>
          <p:cNvPr id="12" name="Picture 2" descr="Î£ÏÎµÏÎ¹ÎºÎ® ÎµÎ¹ÎºÏÎ½Î±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430" y="2386077"/>
            <a:ext cx="618622" cy="63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772259" y="3397779"/>
            <a:ext cx="17512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V.P. ~</a:t>
            </a:r>
            <a:r>
              <a:rPr lang="el-GR" sz="1400" b="1" dirty="0"/>
              <a:t>470</a:t>
            </a:r>
            <a:r>
              <a:rPr lang="en-US" sz="1400" b="1" dirty="0"/>
              <a:t> Torr</a:t>
            </a:r>
            <a:r>
              <a:rPr lang="el-GR" sz="1400" b="1" dirty="0"/>
              <a:t> (296 Κ)</a:t>
            </a:r>
          </a:p>
        </p:txBody>
      </p:sp>
      <p:pic>
        <p:nvPicPr>
          <p:cNvPr id="14" name="Picture 2" descr="Αποτέλεσμα εικόνας για MALEIC ANHYDRID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735" y="2471087"/>
            <a:ext cx="1311941" cy="6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184338" y="3157954"/>
            <a:ext cx="676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/>
              <a:t>Furan</a:t>
            </a:r>
            <a:endParaRPr lang="el-GR" sz="16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8848865" y="3298838"/>
            <a:ext cx="8639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/>
              <a:t>Furfural</a:t>
            </a:r>
            <a:endParaRPr lang="el-GR" sz="1600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8715713" y="3540120"/>
            <a:ext cx="15685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V.P. ~2 Torr</a:t>
            </a:r>
            <a:r>
              <a:rPr lang="el-GR" sz="1400" b="1" dirty="0"/>
              <a:t> (296 Κ)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307206" y="3540121"/>
            <a:ext cx="1799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V.P. ~0.16 Torr</a:t>
            </a:r>
            <a:r>
              <a:rPr lang="el-GR" sz="1400" b="1" dirty="0"/>
              <a:t> (296 Κ)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383154" y="3304747"/>
            <a:ext cx="16818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/>
              <a:t>Maleic Anhydride</a:t>
            </a:r>
            <a:endParaRPr lang="el-GR" sz="1600" b="1" i="1" dirty="0"/>
          </a:p>
        </p:txBody>
      </p:sp>
      <p:sp>
        <p:nvSpPr>
          <p:cNvPr id="20" name="Ορθογώνιο 19"/>
          <p:cNvSpPr/>
          <p:nvPr/>
        </p:nvSpPr>
        <p:spPr>
          <a:xfrm>
            <a:off x="100148" y="1826613"/>
            <a:ext cx="21547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dirty="0">
                <a:ea typeface="Calibri" panose="020F0502020204030204" pitchFamily="34" charset="0"/>
              </a:rPr>
              <a:t>(–</a:t>
            </a:r>
            <a:r>
              <a:rPr lang="en-GB" sz="1600" dirty="0">
                <a:ea typeface="Calibri" panose="020F0502020204030204" pitchFamily="34" charset="0"/>
              </a:rPr>
              <a:t>OH</a:t>
            </a:r>
            <a:r>
              <a:rPr lang="el-GR" sz="1600" dirty="0">
                <a:ea typeface="Calibri" panose="020F0502020204030204" pitchFamily="34" charset="0"/>
              </a:rPr>
              <a:t>,  –</a:t>
            </a:r>
            <a:r>
              <a:rPr lang="en-GB" sz="1600" dirty="0" err="1">
                <a:ea typeface="Calibri" panose="020F0502020204030204" pitchFamily="34" charset="0"/>
              </a:rPr>
              <a:t>C</a:t>
            </a:r>
            <a:r>
              <a:rPr lang="en-GB" sz="1600" baseline="-25000" dirty="0" err="1">
                <a:ea typeface="Calibri" panose="020F0502020204030204" pitchFamily="34" charset="0"/>
              </a:rPr>
              <a:t>n</a:t>
            </a:r>
            <a:r>
              <a:rPr lang="en-GB" sz="1600" dirty="0" err="1">
                <a:ea typeface="Calibri" panose="020F0502020204030204" pitchFamily="34" charset="0"/>
              </a:rPr>
              <a:t>H</a:t>
            </a:r>
            <a:r>
              <a:rPr lang="el-GR" sz="1600" baseline="-25000" dirty="0">
                <a:ea typeface="Calibri" panose="020F0502020204030204" pitchFamily="34" charset="0"/>
              </a:rPr>
              <a:t>2</a:t>
            </a:r>
            <a:r>
              <a:rPr lang="en-GB" sz="1600" baseline="-25000" dirty="0">
                <a:ea typeface="Calibri" panose="020F0502020204030204" pitchFamily="34" charset="0"/>
              </a:rPr>
              <a:t>n</a:t>
            </a:r>
            <a:r>
              <a:rPr lang="el-GR" sz="1600" baseline="-25000" dirty="0">
                <a:ea typeface="Calibri" panose="020F0502020204030204" pitchFamily="34" charset="0"/>
              </a:rPr>
              <a:t>+1</a:t>
            </a:r>
            <a:r>
              <a:rPr lang="el-GR" sz="1600" dirty="0">
                <a:ea typeface="Calibri" panose="020F0502020204030204" pitchFamily="34" charset="0"/>
              </a:rPr>
              <a:t>, –</a:t>
            </a:r>
            <a:r>
              <a:rPr lang="en-GB" sz="1600" dirty="0">
                <a:ea typeface="Calibri" panose="020F0502020204030204" pitchFamily="34" charset="0"/>
              </a:rPr>
              <a:t>C</a:t>
            </a:r>
            <a:r>
              <a:rPr lang="el-GR" sz="1600" dirty="0">
                <a:ea typeface="Calibri" panose="020F0502020204030204" pitchFamily="34" charset="0"/>
              </a:rPr>
              <a:t>(</a:t>
            </a:r>
            <a:r>
              <a:rPr lang="en-GB" sz="1600" dirty="0">
                <a:ea typeface="Calibri" panose="020F0502020204030204" pitchFamily="34" charset="0"/>
              </a:rPr>
              <a:t>O</a:t>
            </a:r>
            <a:r>
              <a:rPr lang="el-GR" sz="1600" dirty="0">
                <a:ea typeface="Calibri" panose="020F0502020204030204" pitchFamily="34" charset="0"/>
              </a:rPr>
              <a:t>)</a:t>
            </a:r>
            <a:r>
              <a:rPr lang="en-GB" sz="1600" dirty="0">
                <a:ea typeface="Calibri" panose="020F0502020204030204" pitchFamily="34" charset="0"/>
              </a:rPr>
              <a:t>R</a:t>
            </a:r>
            <a:endParaRPr lang="en-US" sz="1600" dirty="0">
              <a:ea typeface="Calibri" panose="020F0502020204030204" pitchFamily="34" charset="0"/>
            </a:endParaRPr>
          </a:p>
          <a:p>
            <a:r>
              <a:rPr lang="en-GB" sz="1600" dirty="0">
                <a:ea typeface="Calibri" panose="020F0502020204030204" pitchFamily="34" charset="0"/>
              </a:rPr>
              <a:t>R</a:t>
            </a:r>
            <a:r>
              <a:rPr lang="el-GR" sz="1600" dirty="0">
                <a:ea typeface="Calibri" panose="020F0502020204030204" pitchFamily="34" charset="0"/>
              </a:rPr>
              <a:t>: </a:t>
            </a:r>
            <a:r>
              <a:rPr lang="en-GB" sz="1600" dirty="0" err="1">
                <a:ea typeface="Calibri" panose="020F0502020204030204" pitchFamily="34" charset="0"/>
              </a:rPr>
              <a:t>C</a:t>
            </a:r>
            <a:r>
              <a:rPr lang="en-GB" sz="1600" baseline="-25000" dirty="0" err="1">
                <a:ea typeface="Calibri" panose="020F0502020204030204" pitchFamily="34" charset="0"/>
              </a:rPr>
              <a:t>n</a:t>
            </a:r>
            <a:r>
              <a:rPr lang="en-GB" sz="1600" dirty="0" err="1">
                <a:ea typeface="Calibri" panose="020F0502020204030204" pitchFamily="34" charset="0"/>
              </a:rPr>
              <a:t>H</a:t>
            </a:r>
            <a:r>
              <a:rPr lang="el-GR" sz="1600" baseline="-25000" dirty="0">
                <a:ea typeface="Calibri" panose="020F0502020204030204" pitchFamily="34" charset="0"/>
              </a:rPr>
              <a:t>2</a:t>
            </a:r>
            <a:r>
              <a:rPr lang="en-GB" sz="1600" baseline="-25000" dirty="0">
                <a:ea typeface="Calibri" panose="020F0502020204030204" pitchFamily="34" charset="0"/>
              </a:rPr>
              <a:t>n</a:t>
            </a:r>
            <a:r>
              <a:rPr lang="el-GR" sz="1600" baseline="-25000" dirty="0">
                <a:ea typeface="Calibri" panose="020F0502020204030204" pitchFamily="34" charset="0"/>
              </a:rPr>
              <a:t>+1</a:t>
            </a:r>
            <a:r>
              <a:rPr lang="el-GR" sz="1600" dirty="0">
                <a:ea typeface="Calibri" panose="020F0502020204030204" pitchFamily="34" charset="0"/>
              </a:rPr>
              <a:t> </a:t>
            </a:r>
            <a:r>
              <a:rPr lang="en-US" sz="1600" dirty="0">
                <a:ea typeface="Calibri" panose="020F0502020204030204" pitchFamily="34" charset="0"/>
              </a:rPr>
              <a:t>,</a:t>
            </a:r>
            <a:r>
              <a:rPr lang="el-GR" sz="1600" dirty="0">
                <a:ea typeface="Calibri" panose="020F0502020204030204" pitchFamily="34" charset="0"/>
              </a:rPr>
              <a:t> </a:t>
            </a:r>
            <a:r>
              <a:rPr lang="en-GB" sz="1600" dirty="0">
                <a:ea typeface="Calibri" panose="020F0502020204030204" pitchFamily="34" charset="0"/>
              </a:rPr>
              <a:t>n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l-GR" sz="1600" dirty="0">
                <a:ea typeface="Calibri" panose="020F0502020204030204" pitchFamily="34" charset="0"/>
              </a:rPr>
              <a:t>0)</a:t>
            </a:r>
            <a:endParaRPr lang="el-GR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303042" y="5952472"/>
            <a:ext cx="5228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/>
              <a:t>Alter Atmospheric Irradiation and Chemistry Balance</a:t>
            </a:r>
            <a:endParaRPr lang="el-GR" b="1" i="1" dirty="0"/>
          </a:p>
        </p:txBody>
      </p:sp>
      <p:sp>
        <p:nvSpPr>
          <p:cNvPr id="39" name="Ορθογώνιο 38"/>
          <p:cNvSpPr/>
          <p:nvPr/>
        </p:nvSpPr>
        <p:spPr>
          <a:xfrm>
            <a:off x="4681354" y="555097"/>
            <a:ext cx="45150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ea typeface="Calibri" panose="020F0502020204030204" pitchFamily="34" charset="0"/>
                <a:cs typeface="Segoe UI Semilight" panose="020B0402040204020203" pitchFamily="34" charset="0"/>
              </a:rPr>
              <a:t>Heterocyclic Oxygenated Organic Compounds</a:t>
            </a:r>
          </a:p>
          <a:p>
            <a:pPr algn="ctr"/>
            <a:r>
              <a:rPr lang="en-US" b="1" dirty="0">
                <a:cs typeface="Segoe UI Semilight" panose="020B0402040204020203" pitchFamily="34" charset="0"/>
              </a:rPr>
              <a:t>(Aromatic or Non-Aromatic)</a:t>
            </a:r>
            <a:endParaRPr lang="el-GR" b="1" dirty="0">
              <a:cs typeface="Segoe UI Semilight" panose="020B0402040204020203" pitchFamily="34" charset="0"/>
            </a:endParaRPr>
          </a:p>
        </p:txBody>
      </p:sp>
      <p:sp>
        <p:nvSpPr>
          <p:cNvPr id="40" name="Αριστερό άγκιστρο 39"/>
          <p:cNvSpPr/>
          <p:nvPr/>
        </p:nvSpPr>
        <p:spPr>
          <a:xfrm rot="5400000">
            <a:off x="6818289" y="-1928641"/>
            <a:ext cx="473920" cy="7031188"/>
          </a:xfrm>
          <a:prstGeom prst="leftBrace">
            <a:avLst>
              <a:gd name="adj1" fmla="val 14021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/>
          </a:p>
        </p:txBody>
      </p:sp>
      <p:sp>
        <p:nvSpPr>
          <p:cNvPr id="41" name="TextBox 40"/>
          <p:cNvSpPr txBox="1"/>
          <p:nvPr/>
        </p:nvSpPr>
        <p:spPr>
          <a:xfrm>
            <a:off x="2841387" y="1852362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High Volatile</a:t>
            </a:r>
            <a:endParaRPr lang="el-GR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223795" y="1816544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Semi Volatile</a:t>
            </a:r>
            <a:endParaRPr lang="el-GR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9726691" y="1972478"/>
            <a:ext cx="1354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Low Volatile</a:t>
            </a:r>
            <a:endParaRPr lang="el-GR" b="1" dirty="0"/>
          </a:p>
        </p:txBody>
      </p:sp>
      <p:sp>
        <p:nvSpPr>
          <p:cNvPr id="46" name="Ορθογώνιο 45"/>
          <p:cNvSpPr/>
          <p:nvPr/>
        </p:nvSpPr>
        <p:spPr>
          <a:xfrm>
            <a:off x="8701247" y="1853787"/>
            <a:ext cx="3405298" cy="20611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/>
          </a:p>
        </p:txBody>
      </p:sp>
      <p:sp>
        <p:nvSpPr>
          <p:cNvPr id="48" name="TextBox 47"/>
          <p:cNvSpPr txBox="1"/>
          <p:nvPr/>
        </p:nvSpPr>
        <p:spPr>
          <a:xfrm>
            <a:off x="453337" y="3875961"/>
            <a:ext cx="4228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Adverse Effect of Furan-based Compounds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0929" y="4495305"/>
            <a:ext cx="6397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Humans Health: </a:t>
            </a:r>
            <a:r>
              <a:rPr lang="en-US" dirty="0"/>
              <a:t>Causing Pulmonary Problems and Cancer</a:t>
            </a:r>
          </a:p>
          <a:p>
            <a:r>
              <a:rPr lang="en-US" i="1" dirty="0"/>
              <a:t>	                 (Potent Condensation on Atmospheric Particles)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70929" y="5313088"/>
            <a:ext cx="5992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Air Quality: </a:t>
            </a:r>
            <a:r>
              <a:rPr lang="en-US" dirty="0"/>
              <a:t>May Lead to Photochemical Production O</a:t>
            </a:r>
            <a:r>
              <a:rPr lang="en-US" baseline="-25000" dirty="0"/>
              <a:t>3 </a:t>
            </a:r>
            <a:r>
              <a:rPr lang="en-US" dirty="0"/>
              <a:t>and </a:t>
            </a:r>
            <a:endParaRPr lang="en-US" baseline="-25000" dirty="0"/>
          </a:p>
          <a:p>
            <a:r>
              <a:rPr lang="en-US" dirty="0"/>
              <a:t>	         Secondary Organic Aerosol Formation (SOA)</a:t>
            </a:r>
            <a:r>
              <a:rPr lang="el-GR" dirty="0"/>
              <a:t> 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55" name="Ορθογώνιο 3">
            <a:extLst>
              <a:ext uri="{FF2B5EF4-FFF2-40B4-BE49-F238E27FC236}">
                <a16:creationId xmlns="" xmlns:a16="http://schemas.microsoft.com/office/drawing/2014/main" id="{6C570D5E-D412-427D-8ACA-32EA7A44EC99}"/>
              </a:ext>
            </a:extLst>
          </p:cNvPr>
          <p:cNvSpPr/>
          <p:nvPr/>
        </p:nvSpPr>
        <p:spPr>
          <a:xfrm flipV="1">
            <a:off x="12344" y="315388"/>
            <a:ext cx="12122505" cy="86737"/>
          </a:xfrm>
          <a:prstGeom prst="rect">
            <a:avLst/>
          </a:prstGeom>
          <a:gradFill flip="none" rotWithShape="1">
            <a:gsLst>
              <a:gs pos="0">
                <a:srgbClr val="920000">
                  <a:lumMod val="0"/>
                  <a:lumOff val="100000"/>
                </a:srgbClr>
              </a:gs>
              <a:gs pos="87000">
                <a:schemeClr val="bg2">
                  <a:lumMod val="2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" name="Βέλος επάνω-κάτω 3"/>
          <p:cNvSpPr/>
          <p:nvPr/>
        </p:nvSpPr>
        <p:spPr>
          <a:xfrm rot="2820767">
            <a:off x="7516925" y="3035680"/>
            <a:ext cx="484632" cy="2027810"/>
          </a:xfrm>
          <a:prstGeom prst="up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930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13" grpId="0"/>
      <p:bldP spid="15" grpId="0"/>
      <p:bldP spid="16" grpId="0"/>
      <p:bldP spid="17" grpId="0"/>
      <p:bldP spid="18" grpId="0"/>
      <p:bldP spid="19" grpId="0"/>
      <p:bldP spid="25" grpId="0"/>
      <p:bldP spid="39" grpId="0"/>
      <p:bldP spid="40" grpId="0" animBg="1"/>
      <p:bldP spid="41" grpId="0"/>
      <p:bldP spid="42" grpId="0"/>
      <p:bldP spid="43" grpId="0"/>
      <p:bldP spid="46" grpId="0" animBg="1"/>
      <p:bldP spid="48" grpId="0"/>
      <p:bldP spid="49" grpId="0"/>
      <p:bldP spid="50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FA425CE-F279-4EE4-B7AA-430B99790792}"/>
              </a:ext>
            </a:extLst>
          </p:cNvPr>
          <p:cNvSpPr txBox="1"/>
          <p:nvPr/>
        </p:nvSpPr>
        <p:spPr>
          <a:xfrm>
            <a:off x="-19049" y="-37397"/>
            <a:ext cx="20084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Aim of This Work</a:t>
            </a:r>
            <a:endParaRPr lang="el-GR" sz="2000" b="1" dirty="0"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671" y="3298565"/>
            <a:ext cx="266867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Determination of </a:t>
            </a:r>
            <a:r>
              <a:rPr lang="en-US" sz="1600" b="1" i="1" dirty="0" smtClean="0">
                <a:solidFill>
                  <a:schemeClr val="accent6">
                    <a:lumMod val="75000"/>
                  </a:schemeClr>
                </a:solidFill>
              </a:rPr>
              <a:t>Lifetime</a:t>
            </a:r>
          </a:p>
          <a:p>
            <a:pPr algn="ctr"/>
            <a:r>
              <a:rPr lang="en-US" sz="1400" b="1" i="1" dirty="0" smtClean="0"/>
              <a:t>(Gas Phase Chemistry)</a:t>
            </a:r>
            <a:endParaRPr lang="el-GR" sz="14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68615" y="4790078"/>
            <a:ext cx="5792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End Oxidation Products Identification and Yields Quantification</a:t>
            </a:r>
            <a:endParaRPr lang="el-GR" sz="16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3503" y="386163"/>
            <a:ext cx="7422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Evaluation the Hole Impact of Furans to Atmosphere, Air Quality and Health</a:t>
            </a:r>
            <a:endParaRPr lang="el-GR" b="1" dirty="0"/>
          </a:p>
        </p:txBody>
      </p:sp>
      <p:pic>
        <p:nvPicPr>
          <p:cNvPr id="13" name="Picture 2" descr="Αποτέλεσμα εικόνας για 2 methyl fur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91" y="6046020"/>
            <a:ext cx="1245215" cy="72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Ορθογώνιο 17"/>
          <p:cNvSpPr/>
          <p:nvPr/>
        </p:nvSpPr>
        <p:spPr>
          <a:xfrm>
            <a:off x="1803590" y="6287021"/>
            <a:ext cx="1505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Furan</a:t>
            </a:r>
            <a:r>
              <a:rPr lang="el-GR" b="1" dirty="0"/>
              <a:t> </a:t>
            </a:r>
            <a:r>
              <a:rPr lang="en-US" b="1" dirty="0"/>
              <a:t>(C</a:t>
            </a:r>
            <a:r>
              <a:rPr lang="en-US" b="1" baseline="-25000" dirty="0"/>
              <a:t>4</a:t>
            </a:r>
            <a:r>
              <a:rPr lang="en-US" b="1" dirty="0"/>
              <a:t>H</a:t>
            </a:r>
            <a:r>
              <a:rPr lang="en-US" b="1" baseline="-25000" dirty="0"/>
              <a:t>4</a:t>
            </a:r>
            <a:r>
              <a:rPr lang="en-US" b="1" dirty="0"/>
              <a:t>O)</a:t>
            </a:r>
            <a:endParaRPr lang="el-GR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19671" y="2125365"/>
            <a:ext cx="65739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Determination of Rate Coefficients, </a:t>
            </a:r>
            <a:r>
              <a:rPr lang="en-US" sz="1600" b="1" i="1" dirty="0" err="1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sz="1600" b="1" i="1" baseline="-25000" dirty="0" err="1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l-GR" sz="1600" b="1" i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T,P</a:t>
            </a:r>
            <a:r>
              <a:rPr lang="el-GR" sz="1600" b="1" i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sz="1600" b="1" i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     Over the Temperature and Pressure Range: 273 – 363 K, 0.002 – 760 Torr</a:t>
            </a:r>
            <a:endParaRPr lang="el-GR" sz="1600" b="1" i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Ορθογώνιο 25">
                <a:extLst>
                  <a:ext uri="{FF2B5EF4-FFF2-40B4-BE49-F238E27FC236}">
                    <a16:creationId xmlns="" xmlns:a16="http://schemas.microsoft.com/office/drawing/2014/main" id="{F28E8BB0-8B97-4BE1-B1AE-432AFE0148B1}"/>
                  </a:ext>
                </a:extLst>
              </p:cNvPr>
              <p:cNvSpPr/>
              <p:nvPr/>
            </p:nvSpPr>
            <p:spPr>
              <a:xfrm>
                <a:off x="2943411" y="3245011"/>
                <a:ext cx="3862277" cy="504497"/>
              </a:xfrm>
              <a:prstGeom prst="rect">
                <a:avLst/>
              </a:prstGeom>
              <a:ln w="44450">
                <a:noFill/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l-GR" sz="1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16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𝒆𝒇𝒇</m:t>
                            </m:r>
                          </m:sub>
                        </m:sSub>
                      </m:den>
                    </m:f>
                    <m:r>
                      <a:rPr lang="el-GR" sz="1600" b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l-GR" sz="1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16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𝑶𝑯</m:t>
                            </m:r>
                          </m:sub>
                        </m:sSub>
                      </m:den>
                    </m:f>
                    <m:r>
                      <m:rPr>
                        <m:nor/>
                      </m:rPr>
                      <a:rPr lang="el-GR" sz="1600" b="1" dirty="0"/>
                      <m:t>+</m:t>
                    </m:r>
                    <m:f>
                      <m:fPr>
                        <m:ctrlPr>
                          <a:rPr lang="el-GR" sz="1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16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𝑪𝒍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sz="1600" b="1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1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16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𝑵𝑶</m:t>
                            </m:r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den>
                    </m:f>
                    <m:r>
                      <m:rPr>
                        <m:nor/>
                      </m:rPr>
                      <a:rPr lang="el-GR" sz="1600" b="1" dirty="0"/>
                      <m:t> +</m:t>
                    </m:r>
                    <m:f>
                      <m:fPr>
                        <m:ctrlPr>
                          <a:rPr lang="el-GR" sz="1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16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𝑶</m:t>
                            </m:r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sz="1600" b="1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1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16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𝑷𝒉𝒐𝒕𝒐𝒍𝒚𝒔𝒊𝒔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sz="1600" b="1" dirty="0"/>
                  <a:t>  </a:t>
                </a:r>
              </a:p>
            </p:txBody>
          </p:sp>
        </mc:Choice>
        <mc:Fallback xmlns="">
          <p:sp>
            <p:nvSpPr>
              <p:cNvPr id="26" name="Ορθογώνιο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28E8BB0-8B97-4BE1-B1AE-432AFE0148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3411" y="3245011"/>
                <a:ext cx="3862277" cy="504497"/>
              </a:xfrm>
              <a:prstGeom prst="rect">
                <a:avLst/>
              </a:prstGeom>
              <a:blipFill rotWithShape="0">
                <a:blip r:embed="rId3"/>
                <a:stretch>
                  <a:fillRect b="-2410"/>
                </a:stretch>
              </a:blipFill>
              <a:ln w="4445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ounded Rectangle 13">
            <a:extLst>
              <a:ext uri="{FF2B5EF4-FFF2-40B4-BE49-F238E27FC236}">
                <a16:creationId xmlns="" xmlns:a16="http://schemas.microsoft.com/office/drawing/2014/main" id="{0C3308C0-4161-4B82-B2AB-4D225B37C249}"/>
              </a:ext>
            </a:extLst>
          </p:cNvPr>
          <p:cNvSpPr/>
          <p:nvPr/>
        </p:nvSpPr>
        <p:spPr>
          <a:xfrm>
            <a:off x="69494" y="2023043"/>
            <a:ext cx="8316468" cy="1928798"/>
          </a:xfrm>
          <a:prstGeom prst="roundRect">
            <a:avLst/>
          </a:prstGeom>
          <a:noFill/>
          <a:ln w="349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pic>
        <p:nvPicPr>
          <p:cNvPr id="28" name="Picture 2" descr="Î£ÏÎµÏÎ¹ÎºÎ® ÎµÎ¹ÎºÏÎ½Î±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38" y="6109602"/>
            <a:ext cx="579709" cy="594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245849" y="1704872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Kinetic Study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5849" y="4104598"/>
            <a:ext cx="1934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Mechanistic Study</a:t>
            </a:r>
            <a:endParaRPr lang="el-GR" b="1" dirty="0">
              <a:solidFill>
                <a:srgbClr val="00206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98172" y="1062809"/>
            <a:ext cx="92741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Detail Kinetic and Mechanistic Study of Gas-Phase Oxidation of</a:t>
            </a:r>
          </a:p>
          <a:p>
            <a:pPr algn="ctr"/>
            <a:r>
              <a:rPr lang="en-US" sz="1600" b="1" dirty="0"/>
              <a:t>Furan, 2-MethylFuran, 3-MethylFuran, Furfural, Maleic Anhydride</a:t>
            </a:r>
            <a:r>
              <a:rPr lang="el-GR" sz="1600" b="1" dirty="0"/>
              <a:t>, </a:t>
            </a:r>
            <a:r>
              <a:rPr lang="en-US" sz="1600" b="1" dirty="0" err="1"/>
              <a:t>BenzoFuran</a:t>
            </a:r>
            <a:r>
              <a:rPr lang="en-US" sz="1600" b="1" dirty="0"/>
              <a:t>, 5-Hydroxy-(2,5H) </a:t>
            </a:r>
            <a:r>
              <a:rPr lang="en-US" sz="1600" b="1" dirty="0" err="1"/>
              <a:t>Furanone</a:t>
            </a:r>
            <a:endParaRPr lang="en-US" sz="1600" b="1" dirty="0"/>
          </a:p>
          <a:p>
            <a:pPr algn="ctr"/>
            <a:r>
              <a:rPr lang="en-US" sz="1600" b="1" dirty="0"/>
              <a:t>with </a:t>
            </a:r>
            <a:r>
              <a:rPr lang="el-GR" sz="1600" b="1" dirty="0"/>
              <a:t> ΟΗ, </a:t>
            </a:r>
            <a:r>
              <a:rPr lang="en-US" sz="1600" b="1" dirty="0"/>
              <a:t>Cl, NO</a:t>
            </a:r>
            <a:r>
              <a:rPr lang="en-US" sz="1600" b="1" baseline="-25000" dirty="0"/>
              <a:t>3</a:t>
            </a:r>
            <a:r>
              <a:rPr lang="en-US" sz="1600" b="1" dirty="0"/>
              <a:t>, O</a:t>
            </a:r>
            <a:r>
              <a:rPr lang="en-US" sz="1600" b="1" baseline="-25000" dirty="0"/>
              <a:t>3</a:t>
            </a:r>
            <a:r>
              <a:rPr lang="en-US" sz="1600" b="1" dirty="0"/>
              <a:t>: X</a:t>
            </a:r>
            <a:endParaRPr lang="el-GR" sz="1600" b="1" dirty="0"/>
          </a:p>
          <a:p>
            <a:pPr algn="ctr"/>
            <a:endParaRPr lang="el-GR" sz="1600" b="1" dirty="0"/>
          </a:p>
        </p:txBody>
      </p:sp>
      <p:sp>
        <p:nvSpPr>
          <p:cNvPr id="37" name="Βέλος προς τα κάτω 36"/>
          <p:cNvSpPr/>
          <p:nvPr/>
        </p:nvSpPr>
        <p:spPr>
          <a:xfrm>
            <a:off x="4566489" y="733305"/>
            <a:ext cx="2921721" cy="21979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/>
          </a:p>
        </p:txBody>
      </p:sp>
      <p:sp>
        <p:nvSpPr>
          <p:cNvPr id="44" name="TextBox 43"/>
          <p:cNvSpPr txBox="1"/>
          <p:nvPr/>
        </p:nvSpPr>
        <p:spPr>
          <a:xfrm>
            <a:off x="331418" y="2667020"/>
            <a:ext cx="7972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Mechanistic Information about the Potent Degradation Pathways</a:t>
            </a:r>
          </a:p>
          <a:p>
            <a:r>
              <a:rPr lang="en-US" sz="1600" dirty="0"/>
              <a:t>Addition of X on Furan Ring or/and -H Abstraction Pathway – Evaluation of their Contribution</a:t>
            </a:r>
          </a:p>
        </p:txBody>
      </p:sp>
      <p:sp>
        <p:nvSpPr>
          <p:cNvPr id="46" name="Rounded Rectangle 13">
            <a:extLst>
              <a:ext uri="{FF2B5EF4-FFF2-40B4-BE49-F238E27FC236}">
                <a16:creationId xmlns="" xmlns:a16="http://schemas.microsoft.com/office/drawing/2014/main" id="{0C3308C0-4161-4B82-B2AB-4D225B37C249}"/>
              </a:ext>
            </a:extLst>
          </p:cNvPr>
          <p:cNvSpPr/>
          <p:nvPr/>
        </p:nvSpPr>
        <p:spPr>
          <a:xfrm>
            <a:off x="65149" y="4677383"/>
            <a:ext cx="5932667" cy="788832"/>
          </a:xfrm>
          <a:prstGeom prst="roundRect">
            <a:avLst/>
          </a:prstGeom>
          <a:noFill/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47" name="TextBox 46"/>
          <p:cNvSpPr txBox="1"/>
          <p:nvPr/>
        </p:nvSpPr>
        <p:spPr>
          <a:xfrm>
            <a:off x="172755" y="5067901"/>
            <a:ext cx="5386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Secondary Organic Aerosol Production and Quantification</a:t>
            </a:r>
            <a:endParaRPr lang="el-GR" sz="1600" b="1" dirty="0">
              <a:solidFill>
                <a:srgbClr val="00206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79630" y="4598724"/>
            <a:ext cx="27109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Products are Potent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Precursors for SOA Formation</a:t>
            </a:r>
            <a:endParaRPr lang="el-GR" sz="1600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144034" y="4235360"/>
            <a:ext cx="1003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Key Role</a:t>
            </a:r>
            <a:endParaRPr lang="el-GR" b="1" dirty="0">
              <a:solidFill>
                <a:srgbClr val="002060"/>
              </a:solidFill>
            </a:endParaRPr>
          </a:p>
        </p:txBody>
      </p:sp>
      <p:cxnSp>
        <p:nvCxnSpPr>
          <p:cNvPr id="51" name="Ευθεία γραμμή σύνδεσης 50"/>
          <p:cNvCxnSpPr/>
          <p:nvPr/>
        </p:nvCxnSpPr>
        <p:spPr>
          <a:xfrm>
            <a:off x="19505" y="5619892"/>
            <a:ext cx="12172495" cy="0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775541" y="5713822"/>
            <a:ext cx="6719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Presentation focuses on OH Kinetics of Furan and </a:t>
            </a:r>
            <a:r>
              <a:rPr lang="en-US" dirty="0" smtClean="0"/>
              <a:t>2-Methyl</a:t>
            </a:r>
            <a:r>
              <a:rPr lang="en-US" dirty="0"/>
              <a:t>f</a:t>
            </a:r>
            <a:r>
              <a:rPr lang="en-US" dirty="0" smtClean="0"/>
              <a:t>uran</a:t>
            </a:r>
            <a:endParaRPr lang="el-GR" dirty="0"/>
          </a:p>
        </p:txBody>
      </p:sp>
      <p:sp>
        <p:nvSpPr>
          <p:cNvPr id="53" name="Ορθογώνιο 52"/>
          <p:cNvSpPr/>
          <p:nvPr/>
        </p:nvSpPr>
        <p:spPr>
          <a:xfrm>
            <a:off x="6552515" y="6183675"/>
            <a:ext cx="2338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2-Mathylfuran</a:t>
            </a:r>
            <a:r>
              <a:rPr lang="el-GR" b="1" dirty="0"/>
              <a:t> </a:t>
            </a:r>
            <a:r>
              <a:rPr lang="en-US" b="1" dirty="0"/>
              <a:t>(C</a:t>
            </a:r>
            <a:r>
              <a:rPr lang="en-US" b="1" baseline="-25000" dirty="0"/>
              <a:t>5</a:t>
            </a:r>
            <a:r>
              <a:rPr lang="en-US" b="1" dirty="0"/>
              <a:t>H</a:t>
            </a:r>
            <a:r>
              <a:rPr lang="en-US" b="1" baseline="-25000" dirty="0"/>
              <a:t>6</a:t>
            </a:r>
            <a:r>
              <a:rPr lang="en-US" b="1" dirty="0"/>
              <a:t>O)</a:t>
            </a:r>
            <a:endParaRPr lang="el-GR" b="1" dirty="0"/>
          </a:p>
        </p:txBody>
      </p:sp>
      <p:sp>
        <p:nvSpPr>
          <p:cNvPr id="54" name="Ορθογώνιο 3">
            <a:extLst>
              <a:ext uri="{FF2B5EF4-FFF2-40B4-BE49-F238E27FC236}">
                <a16:creationId xmlns="" xmlns:a16="http://schemas.microsoft.com/office/drawing/2014/main" id="{6C570D5E-D412-427D-8ACA-32EA7A44EC99}"/>
              </a:ext>
            </a:extLst>
          </p:cNvPr>
          <p:cNvSpPr/>
          <p:nvPr/>
        </p:nvSpPr>
        <p:spPr>
          <a:xfrm flipV="1">
            <a:off x="12344" y="315388"/>
            <a:ext cx="12122505" cy="86737"/>
          </a:xfrm>
          <a:prstGeom prst="rect">
            <a:avLst/>
          </a:prstGeom>
          <a:gradFill flip="none" rotWithShape="1">
            <a:gsLst>
              <a:gs pos="0">
                <a:srgbClr val="920000">
                  <a:lumMod val="0"/>
                  <a:lumOff val="100000"/>
                </a:srgbClr>
              </a:gs>
              <a:gs pos="87000">
                <a:schemeClr val="bg2">
                  <a:lumMod val="2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929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8" grpId="0"/>
      <p:bldP spid="24" grpId="0"/>
      <p:bldP spid="26" grpId="0"/>
      <p:bldP spid="27" grpId="0" animBg="1"/>
      <p:bldP spid="34" grpId="0"/>
      <p:bldP spid="35" grpId="0"/>
      <p:bldP spid="44" grpId="0"/>
      <p:bldP spid="46" grpId="0" animBg="1"/>
      <p:bldP spid="47" grpId="0"/>
      <p:bldP spid="48" grpId="0"/>
      <p:bldP spid="49" grpId="0"/>
      <p:bldP spid="52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FA425CE-F279-4EE4-B7AA-430B99790792}"/>
              </a:ext>
            </a:extLst>
          </p:cNvPr>
          <p:cNvSpPr txBox="1"/>
          <p:nvPr/>
        </p:nvSpPr>
        <p:spPr>
          <a:xfrm>
            <a:off x="1" y="-37397"/>
            <a:ext cx="4503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Experimental Techniques and Conditions</a:t>
            </a:r>
            <a:endParaRPr lang="el-GR" sz="2000" b="1" dirty="0">
              <a:cs typeface="Times New Roman" panose="02020603050405020304" pitchFamily="18" charset="0"/>
            </a:endParaRPr>
          </a:p>
        </p:txBody>
      </p:sp>
      <p:grpSp>
        <p:nvGrpSpPr>
          <p:cNvPr id="7" name="Ομάδα 6"/>
          <p:cNvGrpSpPr/>
          <p:nvPr/>
        </p:nvGrpSpPr>
        <p:grpSpPr>
          <a:xfrm>
            <a:off x="87221" y="792164"/>
            <a:ext cx="5221895" cy="674975"/>
            <a:chOff x="-26838" y="4729572"/>
            <a:chExt cx="8637924" cy="674975"/>
          </a:xfrm>
        </p:grpSpPr>
        <p:sp>
          <p:nvSpPr>
            <p:cNvPr id="8" name="Στρογγυλεμένο ορθογώνιο 7"/>
            <p:cNvSpPr/>
            <p:nvPr/>
          </p:nvSpPr>
          <p:spPr>
            <a:xfrm>
              <a:off x="-26838" y="4729572"/>
              <a:ext cx="8637924" cy="674975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l-GR"/>
            </a:p>
          </p:txBody>
        </p:sp>
        <p:sp>
          <p:nvSpPr>
            <p:cNvPr id="9" name="Ορθογώνιο 8"/>
            <p:cNvSpPr/>
            <p:nvPr/>
          </p:nvSpPr>
          <p:spPr>
            <a:xfrm>
              <a:off x="4227" y="4803038"/>
              <a:ext cx="851181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FFFF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TH</a:t>
              </a:r>
              <a:r>
                <a:rPr lang="en-US" sz="16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erm</a:t>
              </a:r>
              <a:r>
                <a:rPr lang="en-US" sz="1600" b="1" dirty="0" err="1">
                  <a:solidFill>
                    <a:srgbClr val="FFFF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AL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 Regulated </a:t>
              </a:r>
              <a:r>
                <a:rPr lang="en-US" sz="1600" b="1" dirty="0" err="1">
                  <a:solidFill>
                    <a:srgbClr val="FFFF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A</a:t>
              </a:r>
              <a:r>
                <a:rPr lang="en-US" sz="16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t</a:t>
              </a:r>
              <a:r>
                <a:rPr lang="en-US" sz="1600" b="1" dirty="0" err="1">
                  <a:solidFill>
                    <a:srgbClr val="FFFF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MOS</a:t>
              </a:r>
              <a:r>
                <a:rPr lang="en-US" sz="16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pheric</a:t>
              </a: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 Simulation Chamber</a:t>
              </a:r>
            </a:p>
            <a:p>
              <a:pPr algn="ctr"/>
              <a:r>
                <a:rPr lang="en-US" sz="1600" b="1" dirty="0">
                  <a:solidFill>
                    <a:srgbClr val="FFFF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THALAMOS</a:t>
              </a:r>
              <a:endParaRPr lang="en-US" sz="1600" b="1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pic>
        <p:nvPicPr>
          <p:cNvPr id="10" name="Imag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1" y="1559455"/>
            <a:ext cx="6085490" cy="293963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524001" y="389914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OH kinetics</a:t>
            </a:r>
            <a:endParaRPr lang="el-GR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-29788" y="5105539"/>
            <a:ext cx="2701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Precursors for OH Radicals</a:t>
            </a:r>
          </a:p>
        </p:txBody>
      </p:sp>
      <p:sp>
        <p:nvSpPr>
          <p:cNvPr id="21" name="Ορθογώνιο 20"/>
          <p:cNvSpPr/>
          <p:nvPr/>
        </p:nvSpPr>
        <p:spPr>
          <a:xfrm>
            <a:off x="-10877" y="5772697"/>
            <a:ext cx="34445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HONO Photalised with UV-A Irradiation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6092408"/>
            <a:ext cx="4667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RELATIVE RATE COEFFICIENTS DETERMINATION</a:t>
            </a:r>
            <a:endParaRPr lang="el-GR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475767" y="704136"/>
            <a:ext cx="2449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a. 600 L Teflon Chamber</a:t>
            </a:r>
            <a:endParaRPr lang="el-GR" dirty="0"/>
          </a:p>
        </p:txBody>
      </p:sp>
      <p:sp>
        <p:nvSpPr>
          <p:cNvPr id="24" name="TextBox 23"/>
          <p:cNvSpPr txBox="1"/>
          <p:nvPr/>
        </p:nvSpPr>
        <p:spPr>
          <a:xfrm>
            <a:off x="7507505" y="2549582"/>
            <a:ext cx="3058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dirty="0"/>
              <a:t>e. UVA and UVC Lamps for</a:t>
            </a:r>
          </a:p>
          <a:p>
            <a:pPr algn="just"/>
            <a:r>
              <a:rPr lang="en-US" dirty="0"/>
              <a:t>Production of Reactive Species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75766" y="1788855"/>
            <a:ext cx="282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c. Introduction of Reactants </a:t>
            </a:r>
            <a:endParaRPr lang="el-GR" dirty="0"/>
          </a:p>
        </p:txBody>
      </p:sp>
      <p:sp>
        <p:nvSpPr>
          <p:cNvPr id="26" name="TextBox 25"/>
          <p:cNvSpPr txBox="1"/>
          <p:nvPr/>
        </p:nvSpPr>
        <p:spPr>
          <a:xfrm>
            <a:off x="7475766" y="1093317"/>
            <a:ext cx="2940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b. Thermostatic Cage enables</a:t>
            </a:r>
          </a:p>
          <a:p>
            <a:pPr algn="ctr"/>
            <a:r>
              <a:rPr lang="en-US" dirty="0"/>
              <a:t>Control of Temperature</a:t>
            </a:r>
            <a:endParaRPr lang="el-GR" dirty="0"/>
          </a:p>
        </p:txBody>
      </p:sp>
      <p:sp>
        <p:nvSpPr>
          <p:cNvPr id="27" name="TextBox 26"/>
          <p:cNvSpPr txBox="1"/>
          <p:nvPr/>
        </p:nvSpPr>
        <p:spPr>
          <a:xfrm>
            <a:off x="7475767" y="2158187"/>
            <a:ext cx="312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d. Homogeneity of Gas Mixture</a:t>
            </a:r>
            <a:endParaRPr lang="el-GR" dirty="0"/>
          </a:p>
        </p:txBody>
      </p:sp>
      <p:sp>
        <p:nvSpPr>
          <p:cNvPr id="28" name="TextBox 27"/>
          <p:cNvSpPr txBox="1"/>
          <p:nvPr/>
        </p:nvSpPr>
        <p:spPr>
          <a:xfrm>
            <a:off x="1752077" y="255778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e</a:t>
            </a:r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91616" y="3634075"/>
            <a:ext cx="260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c</a:t>
            </a:r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3067" y="3179465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d</a:t>
            </a:r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5218" y="1596094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b</a:t>
            </a:r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6587" y="3337439"/>
            <a:ext cx="272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a</a:t>
            </a:r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491719" y="3279553"/>
            <a:ext cx="2371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f. Detection Techniques</a:t>
            </a:r>
            <a:endParaRPr lang="el-GR" dirty="0"/>
          </a:p>
        </p:txBody>
      </p:sp>
      <p:sp>
        <p:nvSpPr>
          <p:cNvPr id="34" name="TextBox 33"/>
          <p:cNvSpPr txBox="1"/>
          <p:nvPr/>
        </p:nvSpPr>
        <p:spPr>
          <a:xfrm>
            <a:off x="7511545" y="3620810"/>
            <a:ext cx="4011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Chemical Ionization Mass </a:t>
            </a:r>
            <a:r>
              <a:rPr lang="en-US" dirty="0" smtClean="0"/>
              <a:t>Spectrometry</a:t>
            </a:r>
            <a:endParaRPr lang="el-GR" dirty="0"/>
          </a:p>
        </p:txBody>
      </p:sp>
      <p:sp>
        <p:nvSpPr>
          <p:cNvPr id="35" name="TextBox 34"/>
          <p:cNvSpPr txBox="1"/>
          <p:nvPr/>
        </p:nvSpPr>
        <p:spPr>
          <a:xfrm>
            <a:off x="7509928" y="3862844"/>
            <a:ext cx="256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Infrared Spectroscopy</a:t>
            </a:r>
            <a:endParaRPr lang="el-GR" dirty="0"/>
          </a:p>
        </p:txBody>
      </p:sp>
      <p:sp>
        <p:nvSpPr>
          <p:cNvPr id="36" name="TextBox 35"/>
          <p:cNvSpPr txBox="1"/>
          <p:nvPr/>
        </p:nvSpPr>
        <p:spPr>
          <a:xfrm>
            <a:off x="4977226" y="4086238"/>
            <a:ext cx="2407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f</a:t>
            </a:r>
            <a:endParaRPr lang="el-GR" sz="1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7"/>
              <p:cNvSpPr txBox="1"/>
              <p:nvPr/>
            </p:nvSpPr>
            <p:spPr>
              <a:xfrm>
                <a:off x="5795997" y="6170029"/>
                <a:ext cx="5781711" cy="5809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l-GR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[</m:t>
                              </m:r>
                              <m:sSub>
                                <m:sSubPr>
                                  <m:ctrlPr>
                                    <a:rPr lang="el-GR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𝐹</m:t>
                                  </m:r>
                                  <m:r>
                                    <a:rPr lang="en-US" sz="1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𝑢𝑟𝑎𝑛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]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l-GR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l-GR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𝐹𝑢𝑟𝑎𝑛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 (</m:t>
                      </m:r>
                      <m:sSub>
                        <m:sSubPr>
                          <m:ctrlPr>
                            <a:rPr lang="el-GR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𝐿𝑜𝑠𝑠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_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l-GR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l-GR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l-GR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)=</m:t>
                      </m:r>
                      <m:f>
                        <m:fPr>
                          <m:ctrlPr>
                            <a:rPr lang="el-GR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𝑅𝑒𝑓</m:t>
                              </m:r>
                            </m:sub>
                          </m:sSub>
                        </m:den>
                      </m:f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el-GR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𝑙𝑛</m:t>
                          </m:r>
                          <m:d>
                            <m:dPr>
                              <m:ctrlPr>
                                <a:rPr lang="el-GR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[</m:t>
                                  </m:r>
                                  <m:sSub>
                                    <m:sSubPr>
                                      <m:ctrlPr>
                                        <a:rPr lang="el-GR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𝑅𝑒𝑓</m:t>
                                      </m:r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]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l-GR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l-GR" sz="1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𝑅𝑒𝑓</m:t>
                                          </m:r>
                                        </m:e>
                                      </m:d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 (</m:t>
                          </m:r>
                          <m:sSub>
                            <m:sSubPr>
                              <m:ctrlPr>
                                <a:rPr lang="el-GR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𝐿𝑜𝑠𝑠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_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𝑅𝑒𝑓</m:t>
                              </m:r>
                            </m:sub>
                          </m:sSub>
                          <m:r>
                            <a:rPr lang="el-GR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l-GR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l-GR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l-GR" sz="1400" i="1">
                              <a:solidFill>
                                <a:srgbClr val="000000"/>
                              </a:solidFill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l-GR" sz="1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5997" y="6170029"/>
                <a:ext cx="5781711" cy="580928"/>
              </a:xfrm>
              <a:prstGeom prst="rect">
                <a:avLst/>
              </a:prstGeom>
              <a:blipFill rotWithShape="0">
                <a:blip r:embed="rId4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Ορθογώνιο 37"/>
          <p:cNvSpPr/>
          <p:nvPr/>
        </p:nvSpPr>
        <p:spPr>
          <a:xfrm>
            <a:off x="-2873" y="5421203"/>
            <a:ext cx="33034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H</a:t>
            </a:r>
            <a:r>
              <a:rPr lang="en-US" sz="1600" baseline="-25000" dirty="0"/>
              <a:t>2</a:t>
            </a:r>
            <a:r>
              <a:rPr lang="en-US" sz="1600" dirty="0"/>
              <a:t>O</a:t>
            </a:r>
            <a:r>
              <a:rPr lang="en-US" sz="1600" baseline="-25000" dirty="0"/>
              <a:t>2</a:t>
            </a:r>
            <a:r>
              <a:rPr lang="en-US" sz="1600" dirty="0"/>
              <a:t> Photalised with UV-C Irradiation</a:t>
            </a:r>
          </a:p>
        </p:txBody>
      </p:sp>
      <p:sp>
        <p:nvSpPr>
          <p:cNvPr id="39" name="Ορθογώνιο 3">
            <a:extLst>
              <a:ext uri="{FF2B5EF4-FFF2-40B4-BE49-F238E27FC236}">
                <a16:creationId xmlns="" xmlns:a16="http://schemas.microsoft.com/office/drawing/2014/main" id="{6C570D5E-D412-427D-8ACA-32EA7A44EC99}"/>
              </a:ext>
            </a:extLst>
          </p:cNvPr>
          <p:cNvSpPr/>
          <p:nvPr/>
        </p:nvSpPr>
        <p:spPr>
          <a:xfrm flipV="1">
            <a:off x="12344" y="315388"/>
            <a:ext cx="12122505" cy="86737"/>
          </a:xfrm>
          <a:prstGeom prst="rect">
            <a:avLst/>
          </a:prstGeom>
          <a:gradFill flip="none" rotWithShape="1">
            <a:gsLst>
              <a:gs pos="0">
                <a:srgbClr val="920000">
                  <a:lumMod val="0"/>
                  <a:lumOff val="100000"/>
                </a:srgbClr>
              </a:gs>
              <a:gs pos="87000">
                <a:schemeClr val="bg2">
                  <a:lumMod val="2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pSp>
        <p:nvGrpSpPr>
          <p:cNvPr id="40" name="Group 49"/>
          <p:cNvGrpSpPr/>
          <p:nvPr/>
        </p:nvGrpSpPr>
        <p:grpSpPr>
          <a:xfrm>
            <a:off x="2270002" y="6345061"/>
            <a:ext cx="1960620" cy="502642"/>
            <a:chOff x="745610" y="1308095"/>
            <a:chExt cx="1960620" cy="502642"/>
          </a:xfrm>
        </p:grpSpPr>
        <p:grpSp>
          <p:nvGrpSpPr>
            <p:cNvPr id="41" name="Ομάδα 40">
              <a:extLst>
                <a:ext uri="{FF2B5EF4-FFF2-40B4-BE49-F238E27FC236}">
                  <a16:creationId xmlns="" xmlns:a16="http://schemas.microsoft.com/office/drawing/2014/main" id="{82ABD726-104C-4D75-85C5-6084565B74BB}"/>
                </a:ext>
              </a:extLst>
            </p:cNvPr>
            <p:cNvGrpSpPr/>
            <p:nvPr/>
          </p:nvGrpSpPr>
          <p:grpSpPr>
            <a:xfrm>
              <a:off x="745610" y="1423527"/>
              <a:ext cx="1960620" cy="387210"/>
              <a:chOff x="993976" y="908016"/>
              <a:chExt cx="2613716" cy="387210"/>
            </a:xfrm>
          </p:grpSpPr>
          <p:sp>
            <p:nvSpPr>
              <p:cNvPr id="45" name="TextBox 44">
                <a:extLst>
                  <a:ext uri="{FF2B5EF4-FFF2-40B4-BE49-F238E27FC236}">
                    <a16:creationId xmlns="" xmlns:a16="http://schemas.microsoft.com/office/drawing/2014/main" id="{6D62B6E5-4796-4C27-A0CD-FB4120A3652F}"/>
                  </a:ext>
                </a:extLst>
              </p:cNvPr>
              <p:cNvSpPr txBox="1"/>
              <p:nvPr/>
            </p:nvSpPr>
            <p:spPr>
              <a:xfrm>
                <a:off x="993976" y="956672"/>
                <a:ext cx="12220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FF0000"/>
                    </a:solidFill>
                  </a:rPr>
                  <a:t>OH </a:t>
                </a:r>
                <a:r>
                  <a:rPr lang="en-US" sz="1600" dirty="0"/>
                  <a:t>+ Ref</a:t>
                </a:r>
                <a:endParaRPr lang="el-GR" sz="1600" dirty="0"/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="" xmlns:a16="http://schemas.microsoft.com/office/drawing/2014/main" id="{58C5C10D-8661-4704-BE68-C5E807A11863}"/>
                  </a:ext>
                </a:extLst>
              </p:cNvPr>
              <p:cNvSpPr txBox="1"/>
              <p:nvPr/>
            </p:nvSpPr>
            <p:spPr>
              <a:xfrm>
                <a:off x="3128583" y="908016"/>
                <a:ext cx="4791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P</a:t>
                </a:r>
                <a:r>
                  <a:rPr lang="en-US" sz="1600" baseline="-25000" dirty="0"/>
                  <a:t>2</a:t>
                </a:r>
                <a:endParaRPr lang="el-GR" sz="1200" baseline="-25000" dirty="0"/>
              </a:p>
            </p:txBody>
          </p:sp>
        </p:grpSp>
        <p:grpSp>
          <p:nvGrpSpPr>
            <p:cNvPr id="42" name="Group 46"/>
            <p:cNvGrpSpPr/>
            <p:nvPr/>
          </p:nvGrpSpPr>
          <p:grpSpPr>
            <a:xfrm>
              <a:off x="1675412" y="1308095"/>
              <a:ext cx="609600" cy="330422"/>
              <a:chOff x="476250" y="2477683"/>
              <a:chExt cx="609600" cy="330422"/>
            </a:xfrm>
          </p:grpSpPr>
          <p:cxnSp>
            <p:nvCxnSpPr>
              <p:cNvPr id="43" name="Straight Arrow Connector 47"/>
              <p:cNvCxnSpPr/>
              <p:nvPr/>
            </p:nvCxnSpPr>
            <p:spPr>
              <a:xfrm>
                <a:off x="476250" y="2808105"/>
                <a:ext cx="6096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552910" y="2477683"/>
                <a:ext cx="4244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i="1" dirty="0" err="1"/>
                  <a:t>k</a:t>
                </a:r>
                <a:r>
                  <a:rPr lang="en-US" sz="1400" i="1" baseline="-25000" dirty="0" err="1"/>
                  <a:t>Ref</a:t>
                </a:r>
                <a:endParaRPr lang="el-GR" sz="1400" i="1" baseline="-25000" dirty="0"/>
              </a:p>
            </p:txBody>
          </p:sp>
        </p:grpSp>
      </p:grpSp>
      <p:grpSp>
        <p:nvGrpSpPr>
          <p:cNvPr id="47" name="Group 34"/>
          <p:cNvGrpSpPr/>
          <p:nvPr/>
        </p:nvGrpSpPr>
        <p:grpSpPr>
          <a:xfrm>
            <a:off x="21707" y="6334181"/>
            <a:ext cx="2121548" cy="513522"/>
            <a:chOff x="649310" y="809703"/>
            <a:chExt cx="2121548" cy="513522"/>
          </a:xfrm>
        </p:grpSpPr>
        <p:grpSp>
          <p:nvGrpSpPr>
            <p:cNvPr id="48" name="Ομάδα 47">
              <a:extLst>
                <a:ext uri="{FF2B5EF4-FFF2-40B4-BE49-F238E27FC236}">
                  <a16:creationId xmlns="" xmlns:a16="http://schemas.microsoft.com/office/drawing/2014/main" id="{EBC58AAA-52F5-4E95-A5CF-635A76E20BB2}"/>
                </a:ext>
              </a:extLst>
            </p:cNvPr>
            <p:cNvGrpSpPr/>
            <p:nvPr/>
          </p:nvGrpSpPr>
          <p:grpSpPr>
            <a:xfrm>
              <a:off x="649310" y="965618"/>
              <a:ext cx="2121548" cy="357607"/>
              <a:chOff x="865601" y="1009152"/>
              <a:chExt cx="2828232" cy="357607"/>
            </a:xfrm>
          </p:grpSpPr>
          <p:sp>
            <p:nvSpPr>
              <p:cNvPr id="52" name="TextBox 51">
                <a:extLst>
                  <a:ext uri="{FF2B5EF4-FFF2-40B4-BE49-F238E27FC236}">
                    <a16:creationId xmlns="" xmlns:a16="http://schemas.microsoft.com/office/drawing/2014/main" id="{71A636B3-18D2-46EF-A9B2-CDA042F94F51}"/>
                  </a:ext>
                </a:extLst>
              </p:cNvPr>
              <p:cNvSpPr txBox="1"/>
              <p:nvPr/>
            </p:nvSpPr>
            <p:spPr>
              <a:xfrm>
                <a:off x="865601" y="1028205"/>
                <a:ext cx="149279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FF0000"/>
                    </a:solidFill>
                  </a:rPr>
                  <a:t>OH </a:t>
                </a:r>
                <a:r>
                  <a:rPr lang="en-US" sz="1600" dirty="0"/>
                  <a:t>+ </a:t>
                </a:r>
                <a:r>
                  <a:rPr lang="en-US" sz="1600" dirty="0" smtClean="0"/>
                  <a:t>Furan</a:t>
                </a:r>
                <a:endParaRPr lang="el-GR" sz="1600" dirty="0"/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="" xmlns:a16="http://schemas.microsoft.com/office/drawing/2014/main" id="{99013FC6-2BD5-496D-A544-8AEDDFAD1797}"/>
                  </a:ext>
                </a:extLst>
              </p:cNvPr>
              <p:cNvSpPr txBox="1"/>
              <p:nvPr/>
            </p:nvSpPr>
            <p:spPr>
              <a:xfrm>
                <a:off x="3214725" y="1009152"/>
                <a:ext cx="4791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P</a:t>
                </a:r>
                <a:r>
                  <a:rPr lang="en-US" sz="1600" baseline="-25000" dirty="0"/>
                  <a:t>1</a:t>
                </a:r>
                <a:endParaRPr lang="el-GR" sz="1200" baseline="-25000" dirty="0"/>
              </a:p>
            </p:txBody>
          </p:sp>
        </p:grpSp>
        <p:grpSp>
          <p:nvGrpSpPr>
            <p:cNvPr id="49" name="Group 33"/>
            <p:cNvGrpSpPr/>
            <p:nvPr/>
          </p:nvGrpSpPr>
          <p:grpSpPr>
            <a:xfrm>
              <a:off x="1749076" y="809703"/>
              <a:ext cx="609600" cy="369332"/>
              <a:chOff x="476250" y="2536048"/>
              <a:chExt cx="609600" cy="369332"/>
            </a:xfrm>
          </p:grpSpPr>
          <p:cxnSp>
            <p:nvCxnSpPr>
              <p:cNvPr id="50" name="Straight Arrow Connector 23"/>
              <p:cNvCxnSpPr/>
              <p:nvPr/>
            </p:nvCxnSpPr>
            <p:spPr>
              <a:xfrm>
                <a:off x="476250" y="2905380"/>
                <a:ext cx="6096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573568" y="2536048"/>
                <a:ext cx="3209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i="1" dirty="0" err="1" smtClean="0"/>
                  <a:t>k</a:t>
                </a:r>
                <a:r>
                  <a:rPr lang="en-US" sz="1400" i="1" baseline="-25000" dirty="0" err="1" smtClean="0"/>
                  <a:t>F</a:t>
                </a:r>
                <a:endParaRPr lang="el-GR" sz="1400" i="1" baseline="-25000" dirty="0"/>
              </a:p>
            </p:txBody>
          </p:sp>
        </p:grpSp>
      </p:grpSp>
      <p:sp>
        <p:nvSpPr>
          <p:cNvPr id="2" name="Στρογγυλεμένο ορθογώνιο 1"/>
          <p:cNvSpPr/>
          <p:nvPr/>
        </p:nvSpPr>
        <p:spPr>
          <a:xfrm>
            <a:off x="7024833" y="589850"/>
            <a:ext cx="4498236" cy="3804165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Ορθογώνιο 53"/>
          <p:cNvSpPr/>
          <p:nvPr/>
        </p:nvSpPr>
        <p:spPr>
          <a:xfrm>
            <a:off x="-29788" y="4539572"/>
            <a:ext cx="61395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dirty="0" err="1"/>
              <a:t>Noureddin</a:t>
            </a:r>
            <a:r>
              <a:rPr lang="el-GR" sz="1100" dirty="0"/>
              <a:t> </a:t>
            </a:r>
            <a:r>
              <a:rPr lang="el-GR" sz="1100" dirty="0" err="1"/>
              <a:t>Osseiran</a:t>
            </a:r>
            <a:r>
              <a:rPr lang="el-GR" sz="1100" dirty="0" smtClean="0"/>
              <a:t>, </a:t>
            </a:r>
            <a:r>
              <a:rPr lang="el-GR" sz="1100" dirty="0" err="1"/>
              <a:t>Manolis</a:t>
            </a:r>
            <a:r>
              <a:rPr lang="el-GR" sz="1100" dirty="0"/>
              <a:t> N. </a:t>
            </a:r>
            <a:r>
              <a:rPr lang="el-GR" sz="1100" dirty="0" err="1" smtClean="0"/>
              <a:t>Romanias</a:t>
            </a:r>
            <a:r>
              <a:rPr lang="el-GR" sz="1100" dirty="0" smtClean="0"/>
              <a:t>, </a:t>
            </a:r>
            <a:r>
              <a:rPr lang="el-GR" sz="1100" dirty="0" err="1" smtClean="0"/>
              <a:t>Vincent</a:t>
            </a:r>
            <a:r>
              <a:rPr lang="el-GR" sz="1100" dirty="0" smtClean="0"/>
              <a:t> </a:t>
            </a:r>
            <a:r>
              <a:rPr lang="el-GR" sz="1100" dirty="0" err="1" smtClean="0"/>
              <a:t>Gaudion</a:t>
            </a:r>
            <a:r>
              <a:rPr lang="el-GR" sz="1100" dirty="0" smtClean="0"/>
              <a:t>, </a:t>
            </a:r>
            <a:r>
              <a:rPr lang="el-GR" sz="1100" dirty="0" err="1" smtClean="0"/>
              <a:t>Maria</a:t>
            </a:r>
            <a:r>
              <a:rPr lang="el-GR" sz="1100" dirty="0" smtClean="0"/>
              <a:t> </a:t>
            </a:r>
            <a:r>
              <a:rPr lang="el-GR" sz="1100" dirty="0"/>
              <a:t>E. </a:t>
            </a:r>
            <a:r>
              <a:rPr lang="el-GR" sz="1100" dirty="0" err="1" smtClean="0"/>
              <a:t>Angelaki</a:t>
            </a:r>
            <a:r>
              <a:rPr lang="el-GR" sz="1100" dirty="0" smtClean="0"/>
              <a:t>,</a:t>
            </a:r>
            <a:r>
              <a:rPr lang="en-US" sz="1100" dirty="0" smtClean="0"/>
              <a:t> V</a:t>
            </a:r>
            <a:r>
              <a:rPr lang="el-GR" sz="1100" dirty="0" err="1" smtClean="0"/>
              <a:t>assileios</a:t>
            </a:r>
            <a:r>
              <a:rPr lang="el-GR" sz="1100" dirty="0" smtClean="0"/>
              <a:t> </a:t>
            </a:r>
            <a:r>
              <a:rPr lang="el-GR" sz="1100" dirty="0"/>
              <a:t>C. </a:t>
            </a:r>
            <a:r>
              <a:rPr lang="el-GR" sz="1100" dirty="0" err="1"/>
              <a:t>Papadimitriou</a:t>
            </a:r>
            <a:r>
              <a:rPr lang="el-GR" sz="1100" dirty="0"/>
              <a:t>, </a:t>
            </a:r>
            <a:r>
              <a:rPr lang="el-GR" sz="1100" dirty="0" err="1" smtClean="0"/>
              <a:t>Alexandre</a:t>
            </a:r>
            <a:r>
              <a:rPr lang="el-GR" sz="1100" dirty="0" smtClean="0"/>
              <a:t> </a:t>
            </a:r>
            <a:r>
              <a:rPr lang="el-GR" sz="1100" dirty="0" err="1" smtClean="0"/>
              <a:t>Tomas</a:t>
            </a:r>
            <a:r>
              <a:rPr lang="el-GR" sz="1100" dirty="0" smtClean="0"/>
              <a:t>,</a:t>
            </a:r>
            <a:r>
              <a:rPr lang="en-US" sz="1100" dirty="0" smtClean="0"/>
              <a:t> </a:t>
            </a:r>
            <a:r>
              <a:rPr lang="el-GR" sz="1100" dirty="0" err="1" smtClean="0"/>
              <a:t>Patrice</a:t>
            </a:r>
            <a:r>
              <a:rPr lang="el-GR" sz="1100" dirty="0" smtClean="0"/>
              <a:t> </a:t>
            </a:r>
            <a:r>
              <a:rPr lang="el-GR" sz="1100" dirty="0" err="1" smtClean="0"/>
              <a:t>Coddeville</a:t>
            </a:r>
            <a:r>
              <a:rPr lang="el-GR" sz="1100" dirty="0" smtClean="0"/>
              <a:t>,</a:t>
            </a:r>
            <a:r>
              <a:rPr lang="en-US" sz="1100" dirty="0" smtClean="0"/>
              <a:t> </a:t>
            </a:r>
            <a:r>
              <a:rPr lang="el-GR" sz="1100" dirty="0" err="1" smtClean="0"/>
              <a:t>Frederic</a:t>
            </a:r>
            <a:r>
              <a:rPr lang="el-GR" sz="1100" dirty="0" smtClean="0"/>
              <a:t> </a:t>
            </a:r>
            <a:r>
              <a:rPr lang="el-GR" sz="1100" dirty="0" err="1" smtClean="0"/>
              <a:t>Thevenet</a:t>
            </a:r>
            <a:r>
              <a:rPr lang="en-US" sz="1100" dirty="0" smtClean="0"/>
              <a:t>, 2020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188557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FA425CE-F279-4EE4-B7AA-430B99790792}"/>
              </a:ext>
            </a:extLst>
          </p:cNvPr>
          <p:cNvSpPr txBox="1"/>
          <p:nvPr/>
        </p:nvSpPr>
        <p:spPr>
          <a:xfrm>
            <a:off x="38101" y="-37397"/>
            <a:ext cx="491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OH Kinetics with Furan at 296 K and 760 Torr</a:t>
            </a:r>
            <a:endParaRPr lang="el-GR" sz="2000" b="1" dirty="0">
              <a:cs typeface="Times New Roman" panose="02020603050405020304" pitchFamily="18" charset="0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840" y="1013271"/>
            <a:ext cx="5211430" cy="4357681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56" y="1013271"/>
            <a:ext cx="5102994" cy="4267009"/>
          </a:xfrm>
          <a:prstGeom prst="rect">
            <a:avLst/>
          </a:prstGeom>
        </p:spPr>
      </p:pic>
      <p:sp>
        <p:nvSpPr>
          <p:cNvPr id="6" name="Ορθογώνιο 3">
            <a:extLst>
              <a:ext uri="{FF2B5EF4-FFF2-40B4-BE49-F238E27FC236}">
                <a16:creationId xmlns="" xmlns:a16="http://schemas.microsoft.com/office/drawing/2014/main" id="{6C570D5E-D412-427D-8ACA-32EA7A44EC99}"/>
              </a:ext>
            </a:extLst>
          </p:cNvPr>
          <p:cNvSpPr/>
          <p:nvPr/>
        </p:nvSpPr>
        <p:spPr>
          <a:xfrm flipV="1">
            <a:off x="12344" y="315388"/>
            <a:ext cx="12122505" cy="86737"/>
          </a:xfrm>
          <a:prstGeom prst="rect">
            <a:avLst/>
          </a:prstGeom>
          <a:gradFill flip="none" rotWithShape="1">
            <a:gsLst>
              <a:gs pos="0">
                <a:srgbClr val="920000">
                  <a:lumMod val="0"/>
                  <a:lumOff val="100000"/>
                </a:srgbClr>
              </a:gs>
              <a:gs pos="87000">
                <a:schemeClr val="bg2">
                  <a:lumMod val="2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2408415" y="689507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FT – IR</a:t>
            </a:r>
            <a:endParaRPr lang="el-GR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581151" y="705248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SIFT – MS</a:t>
            </a:r>
            <a:endParaRPr lang="el-GR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24664" y="6000108"/>
            <a:ext cx="6043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i="1" dirty="0" smtClean="0"/>
              <a:t>Agreement Between Reference Reactions and Detection Techniques</a:t>
            </a:r>
          </a:p>
          <a:p>
            <a:pPr algn="ctr"/>
            <a:r>
              <a:rPr lang="en-US" sz="1600" b="1" i="1" dirty="0" smtClean="0"/>
              <a:t> ~ 3 %</a:t>
            </a:r>
            <a:endParaRPr lang="el-GR" sz="16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770064" y="5470917"/>
            <a:ext cx="4573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002060"/>
                </a:solidFill>
              </a:rPr>
              <a:t>k</a:t>
            </a:r>
            <a:r>
              <a:rPr lang="en-US" sz="1600" b="1" i="1" baseline="-25000" dirty="0">
                <a:solidFill>
                  <a:srgbClr val="002060"/>
                </a:solidFill>
              </a:rPr>
              <a:t>(296 K, 760 Torr) </a:t>
            </a:r>
            <a:r>
              <a:rPr lang="en-US" sz="1600" b="1" dirty="0">
                <a:solidFill>
                  <a:srgbClr val="002060"/>
                </a:solidFill>
              </a:rPr>
              <a:t>= </a:t>
            </a:r>
            <a:r>
              <a:rPr lang="el-GR" sz="1600" b="1" dirty="0" smtClean="0">
                <a:solidFill>
                  <a:srgbClr val="002060"/>
                </a:solidFill>
              </a:rPr>
              <a:t>(</a:t>
            </a:r>
            <a:r>
              <a:rPr lang="en-US" sz="1600" b="1" dirty="0" smtClean="0">
                <a:solidFill>
                  <a:srgbClr val="002060"/>
                </a:solidFill>
              </a:rPr>
              <a:t>4.04</a:t>
            </a:r>
            <a:r>
              <a:rPr lang="el-GR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>
                <a:solidFill>
                  <a:srgbClr val="002060"/>
                </a:solidFill>
              </a:rPr>
              <a:t>± </a:t>
            </a:r>
            <a:r>
              <a:rPr lang="en-US" sz="1600" b="1" dirty="0" smtClean="0">
                <a:solidFill>
                  <a:srgbClr val="002060"/>
                </a:solidFill>
              </a:rPr>
              <a:t>0.20) </a:t>
            </a:r>
            <a:r>
              <a:rPr lang="en-US" sz="1600" b="1" dirty="0">
                <a:solidFill>
                  <a:srgbClr val="002060"/>
                </a:solidFill>
              </a:rPr>
              <a:t>× </a:t>
            </a:r>
            <a:r>
              <a:rPr lang="en-US" sz="1600" b="1" dirty="0" smtClean="0">
                <a:solidFill>
                  <a:srgbClr val="002060"/>
                </a:solidFill>
              </a:rPr>
              <a:t>10</a:t>
            </a:r>
            <a:r>
              <a:rPr lang="en-US" sz="1600" b="1" baseline="30000" dirty="0" smtClean="0">
                <a:solidFill>
                  <a:srgbClr val="002060"/>
                </a:solidFill>
              </a:rPr>
              <a:t>-11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>
                <a:solidFill>
                  <a:srgbClr val="002060"/>
                </a:solidFill>
              </a:rPr>
              <a:t>cm</a:t>
            </a:r>
            <a:r>
              <a:rPr lang="en-US" sz="1600" b="1" baseline="30000" dirty="0">
                <a:solidFill>
                  <a:srgbClr val="002060"/>
                </a:solidFill>
              </a:rPr>
              <a:t>3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molecule</a:t>
            </a:r>
            <a:r>
              <a:rPr lang="en-US" sz="1600" b="1" baseline="30000" dirty="0" smtClean="0">
                <a:solidFill>
                  <a:srgbClr val="002060"/>
                </a:solidFill>
              </a:rPr>
              <a:t>-1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>
                <a:solidFill>
                  <a:srgbClr val="002060"/>
                </a:solidFill>
              </a:rPr>
              <a:t>s</a:t>
            </a:r>
            <a:r>
              <a:rPr lang="en-US" sz="1600" b="1" baseline="30000" dirty="0">
                <a:solidFill>
                  <a:srgbClr val="002060"/>
                </a:solidFill>
              </a:rPr>
              <a:t>-1</a:t>
            </a:r>
            <a:endParaRPr lang="el-GR" sz="1600" b="1" baseline="300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96967" y="5417367"/>
            <a:ext cx="4573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C00000"/>
                </a:solidFill>
              </a:rPr>
              <a:t>k</a:t>
            </a:r>
            <a:r>
              <a:rPr lang="en-US" sz="1600" b="1" i="1" baseline="-25000" dirty="0">
                <a:solidFill>
                  <a:srgbClr val="C00000"/>
                </a:solidFill>
              </a:rPr>
              <a:t>(296 K, 760 Torr) </a:t>
            </a:r>
            <a:r>
              <a:rPr lang="en-US" sz="1600" b="1" dirty="0">
                <a:solidFill>
                  <a:srgbClr val="C00000"/>
                </a:solidFill>
              </a:rPr>
              <a:t>= </a:t>
            </a:r>
            <a:r>
              <a:rPr lang="el-GR" sz="1600" b="1" dirty="0" smtClean="0">
                <a:solidFill>
                  <a:srgbClr val="C00000"/>
                </a:solidFill>
              </a:rPr>
              <a:t>(</a:t>
            </a:r>
            <a:r>
              <a:rPr lang="en-US" sz="1600" b="1" dirty="0" smtClean="0">
                <a:solidFill>
                  <a:srgbClr val="C00000"/>
                </a:solidFill>
              </a:rPr>
              <a:t>4.15</a:t>
            </a:r>
            <a:r>
              <a:rPr lang="el-GR" sz="1600" b="1" dirty="0" smtClean="0">
                <a:solidFill>
                  <a:srgbClr val="C00000"/>
                </a:solidFill>
              </a:rPr>
              <a:t> </a:t>
            </a:r>
            <a:r>
              <a:rPr lang="en-US" sz="1600" b="1" dirty="0">
                <a:solidFill>
                  <a:srgbClr val="C00000"/>
                </a:solidFill>
              </a:rPr>
              <a:t>± </a:t>
            </a:r>
            <a:r>
              <a:rPr lang="en-US" sz="1600" b="1" dirty="0" smtClean="0">
                <a:solidFill>
                  <a:srgbClr val="C00000"/>
                </a:solidFill>
              </a:rPr>
              <a:t>0.24) </a:t>
            </a:r>
            <a:r>
              <a:rPr lang="en-US" sz="1600" b="1" dirty="0">
                <a:solidFill>
                  <a:srgbClr val="C00000"/>
                </a:solidFill>
              </a:rPr>
              <a:t>× </a:t>
            </a:r>
            <a:r>
              <a:rPr lang="en-US" sz="1600" b="1" dirty="0" smtClean="0">
                <a:solidFill>
                  <a:srgbClr val="C00000"/>
                </a:solidFill>
              </a:rPr>
              <a:t>10</a:t>
            </a:r>
            <a:r>
              <a:rPr lang="en-US" sz="1600" b="1" baseline="30000" dirty="0" smtClean="0">
                <a:solidFill>
                  <a:srgbClr val="C00000"/>
                </a:solidFill>
              </a:rPr>
              <a:t>-11</a:t>
            </a:r>
            <a:r>
              <a:rPr lang="en-US" sz="1600" b="1" dirty="0" smtClean="0">
                <a:solidFill>
                  <a:srgbClr val="C00000"/>
                </a:solidFill>
              </a:rPr>
              <a:t> </a:t>
            </a:r>
            <a:r>
              <a:rPr lang="en-US" sz="1600" b="1" dirty="0">
                <a:solidFill>
                  <a:srgbClr val="C00000"/>
                </a:solidFill>
              </a:rPr>
              <a:t>cm</a:t>
            </a:r>
            <a:r>
              <a:rPr lang="en-US" sz="1600" b="1" baseline="30000" dirty="0">
                <a:solidFill>
                  <a:srgbClr val="C00000"/>
                </a:solidFill>
              </a:rPr>
              <a:t>3</a:t>
            </a:r>
            <a:r>
              <a:rPr lang="en-US" sz="1600" b="1" dirty="0">
                <a:solidFill>
                  <a:srgbClr val="C00000"/>
                </a:solidFill>
              </a:rPr>
              <a:t> molecule</a:t>
            </a:r>
            <a:r>
              <a:rPr lang="en-US" sz="1600" b="1" baseline="30000" dirty="0">
                <a:solidFill>
                  <a:srgbClr val="C00000"/>
                </a:solidFill>
              </a:rPr>
              <a:t>-1</a:t>
            </a:r>
            <a:r>
              <a:rPr lang="en-US" sz="1600" b="1" dirty="0">
                <a:solidFill>
                  <a:srgbClr val="C00000"/>
                </a:solidFill>
              </a:rPr>
              <a:t> s</a:t>
            </a:r>
            <a:r>
              <a:rPr lang="en-US" sz="1600" b="1" baseline="30000" dirty="0">
                <a:solidFill>
                  <a:srgbClr val="C00000"/>
                </a:solidFill>
              </a:rPr>
              <a:t>-1</a:t>
            </a:r>
            <a:endParaRPr lang="el-GR" sz="1600" b="1" baseline="30000" dirty="0">
              <a:solidFill>
                <a:srgbClr val="C00000"/>
              </a:solidFill>
            </a:endParaRPr>
          </a:p>
        </p:txBody>
      </p:sp>
      <p:sp>
        <p:nvSpPr>
          <p:cNvPr id="12" name="Ορθογώνιο 11"/>
          <p:cNvSpPr/>
          <p:nvPr/>
        </p:nvSpPr>
        <p:spPr>
          <a:xfrm>
            <a:off x="3289641" y="439918"/>
            <a:ext cx="55679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/>
              <a:t>Relative Rate </a:t>
            </a:r>
            <a:r>
              <a:rPr lang="en-US" sz="1600" b="1" i="1" dirty="0" smtClean="0"/>
              <a:t>Measurements for </a:t>
            </a:r>
            <a:r>
              <a:rPr lang="en-US" sz="1600" b="1" i="1" dirty="0"/>
              <a:t>OH + C</a:t>
            </a:r>
            <a:r>
              <a:rPr lang="en-US" sz="1600" b="1" i="1" baseline="-25000" dirty="0"/>
              <a:t>4</a:t>
            </a:r>
            <a:r>
              <a:rPr lang="en-US" sz="1600" b="1" i="1" dirty="0"/>
              <a:t>H</a:t>
            </a:r>
            <a:r>
              <a:rPr lang="en-US" sz="1600" b="1" i="1" baseline="-25000" dirty="0"/>
              <a:t>4</a:t>
            </a:r>
            <a:r>
              <a:rPr lang="en-US" sz="1600" b="1" i="1" dirty="0"/>
              <a:t>O, </a:t>
            </a:r>
            <a:r>
              <a:rPr lang="en-US" sz="1600" b="1" i="1" dirty="0" smtClean="0"/>
              <a:t>k(296 K, </a:t>
            </a:r>
            <a:r>
              <a:rPr lang="en-US" sz="1600" b="1" i="1" dirty="0"/>
              <a:t>760 Torr)</a:t>
            </a:r>
            <a:endParaRPr lang="el-GR" sz="1600" b="1" i="1" dirty="0"/>
          </a:p>
        </p:txBody>
      </p:sp>
    </p:spTree>
    <p:extLst>
      <p:ext uri="{BB962C8B-B14F-4D97-AF65-F5344CB8AC3E}">
        <p14:creationId xmlns:p14="http://schemas.microsoft.com/office/powerpoint/2010/main" val="246755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023" y="614584"/>
            <a:ext cx="4720611" cy="39472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FA425CE-F279-4EE4-B7AA-430B99790792}"/>
              </a:ext>
            </a:extLst>
          </p:cNvPr>
          <p:cNvSpPr txBox="1"/>
          <p:nvPr/>
        </p:nvSpPr>
        <p:spPr>
          <a:xfrm>
            <a:off x="0" y="-24998"/>
            <a:ext cx="8930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Temperature Dependent OH Kinetics with Furan – Comparison with 2-Methylfuran</a:t>
            </a:r>
            <a:endParaRPr lang="el-GR" sz="2000" b="1" dirty="0">
              <a:cs typeface="Times New Roman" panose="02020603050405020304" pitchFamily="18" charset="0"/>
            </a:endParaRPr>
          </a:p>
        </p:txBody>
      </p:sp>
      <p:sp>
        <p:nvSpPr>
          <p:cNvPr id="6" name="Ορθογώνιο 3">
            <a:extLst>
              <a:ext uri="{FF2B5EF4-FFF2-40B4-BE49-F238E27FC236}">
                <a16:creationId xmlns="" xmlns:a16="http://schemas.microsoft.com/office/drawing/2014/main" id="{6C570D5E-D412-427D-8ACA-32EA7A44EC99}"/>
              </a:ext>
            </a:extLst>
          </p:cNvPr>
          <p:cNvSpPr/>
          <p:nvPr/>
        </p:nvSpPr>
        <p:spPr>
          <a:xfrm flipV="1">
            <a:off x="12344" y="315388"/>
            <a:ext cx="12122505" cy="86737"/>
          </a:xfrm>
          <a:prstGeom prst="rect">
            <a:avLst/>
          </a:prstGeom>
          <a:gradFill flip="none" rotWithShape="1">
            <a:gsLst>
              <a:gs pos="0">
                <a:srgbClr val="920000">
                  <a:lumMod val="0"/>
                  <a:lumOff val="100000"/>
                </a:srgbClr>
              </a:gs>
              <a:gs pos="87000">
                <a:schemeClr val="bg2">
                  <a:lumMod val="2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pSp>
        <p:nvGrpSpPr>
          <p:cNvPr id="12" name="Ομάδα 11"/>
          <p:cNvGrpSpPr/>
          <p:nvPr/>
        </p:nvGrpSpPr>
        <p:grpSpPr>
          <a:xfrm>
            <a:off x="6246231" y="4561853"/>
            <a:ext cx="5368197" cy="867539"/>
            <a:chOff x="6067623" y="4276656"/>
            <a:chExt cx="5368197" cy="867539"/>
          </a:xfrm>
        </p:grpSpPr>
        <p:sp>
          <p:nvSpPr>
            <p:cNvPr id="4" name="Στρογγυλεμένο ορθογώνιο 3"/>
            <p:cNvSpPr/>
            <p:nvPr/>
          </p:nvSpPr>
          <p:spPr>
            <a:xfrm>
              <a:off x="6067623" y="4276656"/>
              <a:ext cx="5368197" cy="867539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19380" y="4413790"/>
              <a:ext cx="306468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FF00"/>
                  </a:solidFill>
                </a:rPr>
                <a:t>Negative Activation Energy</a:t>
              </a:r>
            </a:p>
            <a:p>
              <a:pPr algn="ctr"/>
              <a:r>
                <a:rPr lang="en-US" b="1" dirty="0" smtClean="0">
                  <a:solidFill>
                    <a:srgbClr val="FFFF00"/>
                  </a:solidFill>
                </a:rPr>
                <a:t>Complex Reaction Mechanism</a:t>
              </a:r>
              <a:endParaRPr lang="el-GR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0" name="Ομάδα 19"/>
          <p:cNvGrpSpPr/>
          <p:nvPr/>
        </p:nvGrpSpPr>
        <p:grpSpPr>
          <a:xfrm>
            <a:off x="102303" y="5170931"/>
            <a:ext cx="4673786" cy="867539"/>
            <a:chOff x="70307" y="4911548"/>
            <a:chExt cx="4673786" cy="867539"/>
          </a:xfrm>
        </p:grpSpPr>
        <p:sp>
          <p:nvSpPr>
            <p:cNvPr id="19" name="Στρογγυλεμένο ορθογώνιο 18"/>
            <p:cNvSpPr/>
            <p:nvPr/>
          </p:nvSpPr>
          <p:spPr>
            <a:xfrm>
              <a:off x="70307" y="4911548"/>
              <a:ext cx="4673786" cy="867539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5704" y="5123229"/>
              <a:ext cx="44675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</a:rPr>
                <a:t>Decrease of </a:t>
              </a:r>
              <a:r>
                <a:rPr lang="en-US" sz="2000" b="1" i="1" dirty="0" smtClean="0">
                  <a:solidFill>
                    <a:srgbClr val="FFFF00"/>
                  </a:solidFill>
                </a:rPr>
                <a:t>k</a:t>
              </a:r>
              <a:r>
                <a:rPr lang="en-US" sz="2000" b="1" i="1" baseline="-25000" dirty="0" smtClean="0">
                  <a:solidFill>
                    <a:srgbClr val="FFFF00"/>
                  </a:solidFill>
                </a:rPr>
                <a:t>1</a:t>
              </a:r>
              <a:r>
                <a:rPr lang="en-US" sz="2000" b="1" dirty="0" smtClean="0">
                  <a:solidFill>
                    <a:srgbClr val="FFFF00"/>
                  </a:solidFill>
                </a:rPr>
                <a:t> as Temperature Increases</a:t>
              </a:r>
              <a:endParaRPr lang="el-GR" sz="2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895847" y="5604701"/>
            <a:ext cx="6068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Formation of an intermediate adduct during OH addition to the double bond that its stabilization is favored at low temperatures where the thermal energy of the system is low </a:t>
            </a:r>
            <a:endParaRPr lang="el-GR" b="1" i="1" dirty="0">
              <a:solidFill>
                <a:srgbClr val="C00000"/>
              </a:solidFill>
            </a:endParaRPr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06" y="1001004"/>
            <a:ext cx="4481470" cy="374730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386052" y="423545"/>
            <a:ext cx="34998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Arrhenius Plot for OH + C</a:t>
            </a:r>
            <a:r>
              <a:rPr lang="en-US" sz="1400" b="1" i="1" baseline="-25000" dirty="0" smtClean="0"/>
              <a:t>4</a:t>
            </a:r>
            <a:r>
              <a:rPr lang="en-US" sz="1400" b="1" i="1" dirty="0" smtClean="0"/>
              <a:t>H</a:t>
            </a:r>
            <a:r>
              <a:rPr lang="en-US" sz="1400" b="1" i="1" baseline="-25000" dirty="0"/>
              <a:t>4</a:t>
            </a:r>
            <a:r>
              <a:rPr lang="en-US" sz="1400" b="1" i="1" dirty="0" smtClean="0"/>
              <a:t>O, k(T, 760 Torr)</a:t>
            </a:r>
            <a:endParaRPr lang="el-GR" sz="14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1309467" y="508432"/>
            <a:ext cx="2339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Relative Rate Measurements</a:t>
            </a:r>
          </a:p>
          <a:p>
            <a:r>
              <a:rPr lang="en-US" sz="1400" b="1" i="1" dirty="0" smtClean="0"/>
              <a:t>for OH + C</a:t>
            </a:r>
            <a:r>
              <a:rPr lang="en-US" sz="1400" b="1" i="1" baseline="-25000" dirty="0" smtClean="0"/>
              <a:t>4</a:t>
            </a:r>
            <a:r>
              <a:rPr lang="en-US" sz="1400" b="1" i="1" dirty="0" smtClean="0"/>
              <a:t>H</a:t>
            </a:r>
            <a:r>
              <a:rPr lang="en-US" sz="1400" b="1" i="1" baseline="-25000" dirty="0"/>
              <a:t>4</a:t>
            </a:r>
            <a:r>
              <a:rPr lang="en-US" sz="1400" b="1" i="1" dirty="0" smtClean="0"/>
              <a:t>O, k(T, 760 Torr)</a:t>
            </a:r>
            <a:endParaRPr lang="el-GR" sz="1400" b="1" i="1" dirty="0"/>
          </a:p>
        </p:txBody>
      </p:sp>
    </p:spTree>
    <p:extLst>
      <p:ext uri="{BB962C8B-B14F-4D97-AF65-F5344CB8AC3E}">
        <p14:creationId xmlns:p14="http://schemas.microsoft.com/office/powerpoint/2010/main" val="34405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4" y="715498"/>
            <a:ext cx="4720611" cy="39472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FA425CE-F279-4EE4-B7AA-430B99790792}"/>
              </a:ext>
            </a:extLst>
          </p:cNvPr>
          <p:cNvSpPr txBox="1"/>
          <p:nvPr/>
        </p:nvSpPr>
        <p:spPr>
          <a:xfrm>
            <a:off x="0" y="-24998"/>
            <a:ext cx="4535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Comparison of Furan with </a:t>
            </a:r>
            <a:r>
              <a:rPr lang="en-US" sz="2000" b="1" dirty="0"/>
              <a:t>2-Methylfuran</a:t>
            </a:r>
            <a:endParaRPr lang="el-GR" sz="2000" b="1" dirty="0">
              <a:cs typeface="Times New Roman" panose="02020603050405020304" pitchFamily="18" charset="0"/>
            </a:endParaRPr>
          </a:p>
        </p:txBody>
      </p:sp>
      <p:sp>
        <p:nvSpPr>
          <p:cNvPr id="9" name="Ορθογώνιο 3">
            <a:extLst>
              <a:ext uri="{FF2B5EF4-FFF2-40B4-BE49-F238E27FC236}">
                <a16:creationId xmlns="" xmlns:a16="http://schemas.microsoft.com/office/drawing/2014/main" id="{6C570D5E-D412-427D-8ACA-32EA7A44EC99}"/>
              </a:ext>
            </a:extLst>
          </p:cNvPr>
          <p:cNvSpPr/>
          <p:nvPr/>
        </p:nvSpPr>
        <p:spPr>
          <a:xfrm flipV="1">
            <a:off x="12344" y="315388"/>
            <a:ext cx="12122505" cy="86737"/>
          </a:xfrm>
          <a:prstGeom prst="rect">
            <a:avLst/>
          </a:prstGeom>
          <a:gradFill flip="none" rotWithShape="1">
            <a:gsLst>
              <a:gs pos="0">
                <a:srgbClr val="920000">
                  <a:lumMod val="0"/>
                  <a:lumOff val="100000"/>
                </a:srgbClr>
              </a:gs>
              <a:gs pos="87000">
                <a:schemeClr val="bg2">
                  <a:lumMod val="2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aphicFrame>
        <p:nvGraphicFramePr>
          <p:cNvPr id="24" name="Πίνακας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228350"/>
              </p:ext>
            </p:extLst>
          </p:nvPr>
        </p:nvGraphicFramePr>
        <p:xfrm>
          <a:off x="240353" y="5277238"/>
          <a:ext cx="2959866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5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633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 smtClean="0"/>
                        <a:t>k</a:t>
                      </a:r>
                      <a:r>
                        <a:rPr lang="en-US" sz="1200" b="1" i="1" baseline="-25000" dirty="0" smtClean="0"/>
                        <a:t>1</a:t>
                      </a:r>
                      <a:endParaRPr lang="el-G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dirty="0"/>
                        <a:t>(</a:t>
                      </a:r>
                      <a:r>
                        <a:rPr lang="en-US" sz="1200" b="1" dirty="0"/>
                        <a:t>4.04</a:t>
                      </a:r>
                      <a:r>
                        <a:rPr lang="el-GR" sz="1200" b="1" dirty="0"/>
                        <a:t> </a:t>
                      </a:r>
                      <a:r>
                        <a:rPr lang="en-US" sz="1200" b="1" dirty="0"/>
                        <a:t>± 0.32) × 10</a:t>
                      </a:r>
                      <a:r>
                        <a:rPr lang="en-US" sz="1200" b="1" baseline="30000" dirty="0"/>
                        <a:t>-1</a:t>
                      </a:r>
                      <a:r>
                        <a:rPr lang="el-GR" sz="1200" b="1" baseline="30000" dirty="0"/>
                        <a:t>1</a:t>
                      </a:r>
                      <a:r>
                        <a:rPr lang="en-US" sz="1200" b="1" dirty="0"/>
                        <a:t> cm</a:t>
                      </a:r>
                      <a:r>
                        <a:rPr lang="en-US" sz="1200" b="1" baseline="30000" dirty="0"/>
                        <a:t>3</a:t>
                      </a:r>
                      <a:r>
                        <a:rPr lang="en-US" sz="1200" b="1" dirty="0"/>
                        <a:t> molecule</a:t>
                      </a:r>
                      <a:r>
                        <a:rPr lang="en-US" sz="1200" b="1" baseline="30000" dirty="0"/>
                        <a:t>-1</a:t>
                      </a:r>
                      <a:r>
                        <a:rPr lang="en-US" sz="1200" b="1" dirty="0"/>
                        <a:t> s</a:t>
                      </a:r>
                      <a:r>
                        <a:rPr lang="en-US" sz="1200" b="1" baseline="30000" dirty="0"/>
                        <a:t>-1</a:t>
                      </a:r>
                      <a:endParaRPr lang="el-GR" sz="1200" b="1" baseline="30000" dirty="0"/>
                    </a:p>
                    <a:p>
                      <a:pPr algn="ctr"/>
                      <a:endParaRPr lang="el-G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/>
                        <a:t>k</a:t>
                      </a:r>
                      <a:r>
                        <a:rPr lang="en-US" sz="1200" b="1" i="1" baseline="-25000" dirty="0" smtClean="0"/>
                        <a:t>2</a:t>
                      </a:r>
                      <a:endParaRPr lang="el-G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(</a:t>
                      </a:r>
                      <a:r>
                        <a:rPr lang="el-GR" sz="1200" b="1" dirty="0"/>
                        <a:t>7.77</a:t>
                      </a:r>
                      <a:r>
                        <a:rPr lang="en-US" sz="1200" b="1" dirty="0"/>
                        <a:t> ± 0.</a:t>
                      </a:r>
                      <a:r>
                        <a:rPr lang="el-GR" sz="1200" b="1" dirty="0"/>
                        <a:t>52</a:t>
                      </a:r>
                      <a:r>
                        <a:rPr lang="en-US" sz="1200" b="1" dirty="0"/>
                        <a:t>) × 10</a:t>
                      </a:r>
                      <a:r>
                        <a:rPr lang="en-US" sz="1200" b="1" baseline="30000" dirty="0"/>
                        <a:t>-1</a:t>
                      </a:r>
                      <a:r>
                        <a:rPr lang="el-GR" sz="1200" b="1" baseline="30000" dirty="0"/>
                        <a:t>1</a:t>
                      </a:r>
                      <a:r>
                        <a:rPr lang="en-US" sz="1200" b="1" dirty="0"/>
                        <a:t> cm</a:t>
                      </a:r>
                      <a:r>
                        <a:rPr lang="en-US" sz="1200" b="1" baseline="30000" dirty="0"/>
                        <a:t>3</a:t>
                      </a:r>
                      <a:r>
                        <a:rPr lang="en-US" sz="1200" b="1" dirty="0"/>
                        <a:t> molecule</a:t>
                      </a:r>
                      <a:r>
                        <a:rPr lang="en-US" sz="1200" b="1" baseline="30000" dirty="0"/>
                        <a:t>-1</a:t>
                      </a:r>
                      <a:r>
                        <a:rPr lang="en-US" sz="1200" b="1" dirty="0"/>
                        <a:t> s</a:t>
                      </a:r>
                      <a:r>
                        <a:rPr lang="en-US" sz="1200" b="1" baseline="30000" dirty="0"/>
                        <a:t>-1</a:t>
                      </a:r>
                      <a:endParaRPr lang="el-GR" sz="1200" b="1" baseline="30000" dirty="0"/>
                    </a:p>
                    <a:p>
                      <a:pPr algn="ctr"/>
                      <a:endParaRPr lang="el-G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27" name="Picture 2" descr="Αποτέλεσμα εικόνας για 2 methyl fur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132" y="4799738"/>
            <a:ext cx="1237348" cy="71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405612" y="5550885"/>
            <a:ext cx="4679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600" b="1" i="1" dirty="0"/>
              <a:t>-</a:t>
            </a:r>
            <a:r>
              <a:rPr lang="en-US" sz="1600" b="1" i="1" dirty="0"/>
              <a:t>CH</a:t>
            </a:r>
            <a:r>
              <a:rPr lang="en-US" sz="1600" b="1" i="1" baseline="-25000" dirty="0"/>
              <a:t>3</a:t>
            </a:r>
            <a:r>
              <a:rPr lang="en-US" sz="1600" b="1" i="1" dirty="0"/>
              <a:t> </a:t>
            </a:r>
            <a:r>
              <a:rPr lang="el-GR" sz="1600" b="1" i="1" dirty="0" smtClean="0">
                <a:sym typeface="Wingdings" panose="05000000000000000000" pitchFamily="2" charset="2"/>
              </a:rPr>
              <a:t></a:t>
            </a:r>
            <a:r>
              <a:rPr lang="en-US" sz="1600" b="1" i="1" dirty="0" smtClean="0">
                <a:sym typeface="Wingdings" panose="05000000000000000000" pitchFamily="2" charset="2"/>
              </a:rPr>
              <a:t> Increase the Electronic </a:t>
            </a:r>
            <a:r>
              <a:rPr lang="el-GR" sz="1600" b="1" i="1" dirty="0" smtClean="0">
                <a:sym typeface="Wingdings" panose="05000000000000000000" pitchFamily="2" charset="2"/>
              </a:rPr>
              <a:t> </a:t>
            </a:r>
            <a:r>
              <a:rPr lang="en-US" sz="1600" b="1" i="1" dirty="0" smtClean="0">
                <a:sym typeface="Wingdings" panose="05000000000000000000" pitchFamily="2" charset="2"/>
              </a:rPr>
              <a:t>Density of Furan Ring</a:t>
            </a:r>
            <a:endParaRPr lang="el-GR" sz="1600" b="1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8082570" y="5853084"/>
            <a:ext cx="3945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i="1" dirty="0" smtClean="0"/>
              <a:t>-H Abstraction from CH</a:t>
            </a:r>
            <a:r>
              <a:rPr lang="en-US" sz="1600" b="1" i="1" baseline="-25000" dirty="0" smtClean="0"/>
              <a:t>3</a:t>
            </a:r>
            <a:r>
              <a:rPr lang="en-US" sz="1600" b="1" i="1" dirty="0" smtClean="0"/>
              <a:t> Group is Competing</a:t>
            </a:r>
            <a:endParaRPr lang="el-GR" sz="1600" b="1" i="1" dirty="0"/>
          </a:p>
        </p:txBody>
      </p:sp>
      <p:sp>
        <p:nvSpPr>
          <p:cNvPr id="33" name="TextBox 6"/>
          <p:cNvSpPr txBox="1"/>
          <p:nvPr/>
        </p:nvSpPr>
        <p:spPr>
          <a:xfrm>
            <a:off x="8082570" y="6172120"/>
            <a:ext cx="2461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i="1" dirty="0" smtClean="0"/>
              <a:t>Preserving the Aromaticity</a:t>
            </a:r>
            <a:endParaRPr lang="el-GR" sz="1600" b="1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204385" y="4733969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k</a:t>
            </a:r>
            <a:r>
              <a:rPr lang="en-US" i="1" baseline="-25000" dirty="0" err="1" smtClean="0"/>
              <a:t>OH</a:t>
            </a:r>
            <a:r>
              <a:rPr lang="en-US" dirty="0" smtClean="0"/>
              <a:t>(296 K)</a:t>
            </a:r>
            <a:endParaRPr lang="el-GR" dirty="0"/>
          </a:p>
        </p:txBody>
      </p:sp>
      <p:sp>
        <p:nvSpPr>
          <p:cNvPr id="35" name="TextBox 34"/>
          <p:cNvSpPr txBox="1"/>
          <p:nvPr/>
        </p:nvSpPr>
        <p:spPr>
          <a:xfrm>
            <a:off x="4910112" y="5192415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k</a:t>
            </a:r>
            <a:r>
              <a:rPr lang="en-US" b="1" i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&lt; </a:t>
            </a:r>
            <a:r>
              <a:rPr lang="en-US" b="1" i="1" dirty="0" smtClean="0">
                <a:solidFill>
                  <a:srgbClr val="FF0000"/>
                </a:solidFill>
              </a:rPr>
              <a:t>k</a:t>
            </a:r>
            <a:r>
              <a:rPr lang="en-US" b="1" i="1" baseline="-25000" dirty="0" smtClean="0">
                <a:solidFill>
                  <a:srgbClr val="FF0000"/>
                </a:solidFill>
              </a:rPr>
              <a:t>2</a:t>
            </a:r>
            <a:endParaRPr lang="el-GR" b="1" i="1" baseline="-25000" dirty="0">
              <a:solidFill>
                <a:srgbClr val="FF0000"/>
              </a:solidFill>
            </a:endParaRPr>
          </a:p>
        </p:txBody>
      </p:sp>
      <p:grpSp>
        <p:nvGrpSpPr>
          <p:cNvPr id="37" name="Ομάδα 36"/>
          <p:cNvGrpSpPr/>
          <p:nvPr/>
        </p:nvGrpSpPr>
        <p:grpSpPr>
          <a:xfrm>
            <a:off x="4517195" y="2148007"/>
            <a:ext cx="2888417" cy="917856"/>
            <a:chOff x="6621027" y="4237520"/>
            <a:chExt cx="2888417" cy="917856"/>
          </a:xfrm>
        </p:grpSpPr>
        <p:sp>
          <p:nvSpPr>
            <p:cNvPr id="38" name="Στρογγυλεμένο ορθογώνιο 37"/>
            <p:cNvSpPr/>
            <p:nvPr/>
          </p:nvSpPr>
          <p:spPr>
            <a:xfrm>
              <a:off x="6621027" y="4287837"/>
              <a:ext cx="2888417" cy="867539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664452" y="4237520"/>
              <a:ext cx="275126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FF00"/>
                  </a:solidFill>
                </a:rPr>
                <a:t>Both</a:t>
              </a:r>
            </a:p>
            <a:p>
              <a:pPr algn="ctr"/>
              <a:r>
                <a:rPr lang="en-US" sz="1600" b="1" dirty="0" smtClean="0">
                  <a:solidFill>
                    <a:srgbClr val="FFFF00"/>
                  </a:solidFill>
                </a:rPr>
                <a:t>Negative Activation Energy</a:t>
              </a:r>
            </a:p>
            <a:p>
              <a:pPr algn="ctr"/>
              <a:r>
                <a:rPr lang="en-US" sz="1600" b="1" dirty="0" smtClean="0">
                  <a:solidFill>
                    <a:srgbClr val="FFFF00"/>
                  </a:solidFill>
                </a:rPr>
                <a:t>Complex Reaction Mechanism</a:t>
              </a:r>
              <a:endParaRPr lang="el-GR" sz="16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603353" y="5573086"/>
            <a:ext cx="3802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Substitutes Play Key Role in Reactivity</a:t>
            </a:r>
            <a:endParaRPr lang="el-GR" b="1" dirty="0"/>
          </a:p>
        </p:txBody>
      </p:sp>
      <p:sp>
        <p:nvSpPr>
          <p:cNvPr id="2" name="Δεξιό άγκιστρο 1"/>
          <p:cNvSpPr/>
          <p:nvPr/>
        </p:nvSpPr>
        <p:spPr>
          <a:xfrm>
            <a:off x="3308213" y="5294258"/>
            <a:ext cx="171450" cy="915324"/>
          </a:xfrm>
          <a:prstGeom prst="rightBrace">
            <a:avLst>
              <a:gd name="adj1" fmla="val 44444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TextBox 17"/>
          <p:cNvSpPr txBox="1"/>
          <p:nvPr/>
        </p:nvSpPr>
        <p:spPr>
          <a:xfrm>
            <a:off x="7995261" y="484280"/>
            <a:ext cx="34998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Arrhenius Plot for OH + C</a:t>
            </a:r>
            <a:r>
              <a:rPr lang="en-US" sz="1400" b="1" i="1" baseline="-25000" dirty="0" smtClean="0"/>
              <a:t>5</a:t>
            </a:r>
            <a:r>
              <a:rPr lang="en-US" sz="1400" b="1" i="1" dirty="0" smtClean="0"/>
              <a:t>H</a:t>
            </a:r>
            <a:r>
              <a:rPr lang="en-US" sz="1400" b="1" i="1" baseline="-25000" dirty="0" smtClean="0"/>
              <a:t>6</a:t>
            </a:r>
            <a:r>
              <a:rPr lang="en-US" sz="1400" b="1" i="1" dirty="0" smtClean="0"/>
              <a:t>O, k(T, 760 Torr)</a:t>
            </a:r>
            <a:endParaRPr lang="el-GR" sz="14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852653" y="484280"/>
            <a:ext cx="34998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Arrhenius Plot for OH + C</a:t>
            </a:r>
            <a:r>
              <a:rPr lang="en-US" sz="1400" b="1" i="1" baseline="-25000" dirty="0" smtClean="0"/>
              <a:t>4</a:t>
            </a:r>
            <a:r>
              <a:rPr lang="en-US" sz="1400" b="1" i="1" dirty="0" smtClean="0"/>
              <a:t>H</a:t>
            </a:r>
            <a:r>
              <a:rPr lang="en-US" sz="1400" b="1" i="1" baseline="-25000" dirty="0"/>
              <a:t>4</a:t>
            </a:r>
            <a:r>
              <a:rPr lang="en-US" sz="1400" b="1" i="1" dirty="0" smtClean="0"/>
              <a:t>O, k(T, 760 Torr)</a:t>
            </a:r>
            <a:endParaRPr lang="el-GR" sz="1400" b="1" i="1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137" y="813170"/>
            <a:ext cx="4598577" cy="384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68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3" grpId="0"/>
      <p:bldP spid="34" grpId="0"/>
      <p:bldP spid="35" grpId="0"/>
      <p:bldP spid="40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Στρογγυλεμένο ορθογώνιο 26"/>
          <p:cNvSpPr/>
          <p:nvPr/>
        </p:nvSpPr>
        <p:spPr>
          <a:xfrm>
            <a:off x="8040548" y="1302201"/>
            <a:ext cx="2039731" cy="766178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FA425CE-F279-4EE4-B7AA-430B99790792}"/>
              </a:ext>
            </a:extLst>
          </p:cNvPr>
          <p:cNvSpPr txBox="1"/>
          <p:nvPr/>
        </p:nvSpPr>
        <p:spPr>
          <a:xfrm>
            <a:off x="0" y="-24998"/>
            <a:ext cx="5887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Atmospheric Implications of Furan and 2-Methylfuran</a:t>
            </a:r>
            <a:endParaRPr lang="el-GR" sz="2000" b="1" dirty="0">
              <a:cs typeface="Times New Roman" panose="02020603050405020304" pitchFamily="18" charset="0"/>
            </a:endParaRPr>
          </a:p>
        </p:txBody>
      </p:sp>
      <p:sp>
        <p:nvSpPr>
          <p:cNvPr id="5" name="Ορθογώνιο 3">
            <a:extLst>
              <a:ext uri="{FF2B5EF4-FFF2-40B4-BE49-F238E27FC236}">
                <a16:creationId xmlns="" xmlns:a16="http://schemas.microsoft.com/office/drawing/2014/main" id="{6C570D5E-D412-427D-8ACA-32EA7A44EC99}"/>
              </a:ext>
            </a:extLst>
          </p:cNvPr>
          <p:cNvSpPr/>
          <p:nvPr/>
        </p:nvSpPr>
        <p:spPr>
          <a:xfrm flipV="1">
            <a:off x="12344" y="315388"/>
            <a:ext cx="12122505" cy="86737"/>
          </a:xfrm>
          <a:prstGeom prst="rect">
            <a:avLst/>
          </a:prstGeom>
          <a:gradFill flip="none" rotWithShape="1">
            <a:gsLst>
              <a:gs pos="0">
                <a:srgbClr val="920000">
                  <a:lumMod val="0"/>
                  <a:lumOff val="100000"/>
                </a:srgbClr>
              </a:gs>
              <a:gs pos="87000">
                <a:schemeClr val="bg2">
                  <a:lumMod val="2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>
            <a:off x="4543235" y="3475747"/>
            <a:ext cx="3775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Degradation with OH Radicals through</a:t>
            </a:r>
          </a:p>
          <a:p>
            <a:pPr algn="ctr"/>
            <a:r>
              <a:rPr lang="en-US" dirty="0" smtClean="0"/>
              <a:t>Complex Reaction Mechanism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1555660" y="2910186"/>
            <a:ext cx="3471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Addition of OH to the Double Bond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5689278" y="2899625"/>
            <a:ext cx="1580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-H Abstraction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9072442" y="2905188"/>
            <a:ext cx="16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Other Processes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4799983" y="4780659"/>
            <a:ext cx="3249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Unsaturated and Big Molar Mass</a:t>
            </a:r>
          </a:p>
          <a:p>
            <a:pPr algn="ctr"/>
            <a:r>
              <a:rPr lang="en-US" dirty="0" smtClean="0"/>
              <a:t>End Oxidation Products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5110259" y="5407923"/>
            <a:ext cx="2628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Lower Volatility</a:t>
            </a:r>
          </a:p>
          <a:p>
            <a:pPr algn="ctr"/>
            <a:r>
              <a:rPr lang="en-US" dirty="0" smtClean="0"/>
              <a:t>Leading to SOA Formation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3542852" y="2280753"/>
            <a:ext cx="5719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Furan and 2-Methylfuran are two High Volatile Compounds</a:t>
            </a:r>
            <a:endParaRPr lang="el-GR" dirty="0"/>
          </a:p>
        </p:txBody>
      </p:sp>
      <p:sp>
        <p:nvSpPr>
          <p:cNvPr id="13" name="Βέλος προς τα κάτω 12"/>
          <p:cNvSpPr/>
          <p:nvPr/>
        </p:nvSpPr>
        <p:spPr>
          <a:xfrm>
            <a:off x="4448193" y="4143014"/>
            <a:ext cx="4075635" cy="492324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379406" y="649074"/>
            <a:ext cx="151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Fast Reactions</a:t>
            </a:r>
            <a:endParaRPr lang="el-GR" dirty="0"/>
          </a:p>
        </p:txBody>
      </p:sp>
      <p:sp>
        <p:nvSpPr>
          <p:cNvPr id="18" name="Ορθογώνιο 17"/>
          <p:cNvSpPr/>
          <p:nvPr/>
        </p:nvSpPr>
        <p:spPr>
          <a:xfrm>
            <a:off x="5219183" y="652478"/>
            <a:ext cx="1593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Short </a:t>
            </a:r>
            <a:r>
              <a:rPr lang="en-US" dirty="0"/>
              <a:t>Lifetimes</a:t>
            </a:r>
            <a:endParaRPr lang="el-GR" dirty="0"/>
          </a:p>
        </p:txBody>
      </p:sp>
      <p:sp>
        <p:nvSpPr>
          <p:cNvPr id="19" name="Αριστερό-δεξιό βέλος 18"/>
          <p:cNvSpPr/>
          <p:nvPr/>
        </p:nvSpPr>
        <p:spPr>
          <a:xfrm>
            <a:off x="2270124" y="740086"/>
            <a:ext cx="2578308" cy="220971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1" name="TextBox 20"/>
          <p:cNvSpPr txBox="1"/>
          <p:nvPr/>
        </p:nvSpPr>
        <p:spPr>
          <a:xfrm>
            <a:off x="8257598" y="1672761"/>
            <a:ext cx="1587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err="1" smtClean="0">
                <a:solidFill>
                  <a:schemeClr val="bg1"/>
                </a:solidFill>
              </a:rPr>
              <a:t>τ</a:t>
            </a:r>
            <a:r>
              <a:rPr lang="el-GR" b="1" baseline="-25000" dirty="0" err="1" smtClean="0">
                <a:solidFill>
                  <a:schemeClr val="bg1"/>
                </a:solidFill>
              </a:rPr>
              <a:t>ΟΗ</a:t>
            </a:r>
            <a:r>
              <a:rPr lang="el-GR" b="1" dirty="0" smtClean="0">
                <a:solidFill>
                  <a:schemeClr val="bg1"/>
                </a:solidFill>
              </a:rPr>
              <a:t> = </a:t>
            </a:r>
            <a:r>
              <a:rPr lang="en-US" b="1" dirty="0" smtClean="0">
                <a:solidFill>
                  <a:schemeClr val="bg1"/>
                </a:solidFill>
              </a:rPr>
              <a:t>3.6</a:t>
            </a:r>
            <a:r>
              <a:rPr lang="el-GR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hours</a:t>
            </a:r>
            <a:endParaRPr lang="el-GR" b="1" dirty="0">
              <a:solidFill>
                <a:schemeClr val="bg1"/>
              </a:solidFill>
            </a:endParaRPr>
          </a:p>
        </p:txBody>
      </p:sp>
      <p:grpSp>
        <p:nvGrpSpPr>
          <p:cNvPr id="26" name="Ομάδα 25"/>
          <p:cNvGrpSpPr/>
          <p:nvPr/>
        </p:nvGrpSpPr>
        <p:grpSpPr>
          <a:xfrm>
            <a:off x="2109006" y="1302201"/>
            <a:ext cx="2039731" cy="766178"/>
            <a:chOff x="2571443" y="1187960"/>
            <a:chExt cx="2039731" cy="766178"/>
          </a:xfrm>
        </p:grpSpPr>
        <p:sp>
          <p:nvSpPr>
            <p:cNvPr id="25" name="Στρογγυλεμένο ορθογώνιο 24"/>
            <p:cNvSpPr/>
            <p:nvPr/>
          </p:nvSpPr>
          <p:spPr>
            <a:xfrm>
              <a:off x="2571443" y="1187960"/>
              <a:ext cx="2039731" cy="766178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05027" y="1584806"/>
              <a:ext cx="1587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err="1" smtClean="0">
                  <a:solidFill>
                    <a:schemeClr val="bg1"/>
                  </a:solidFill>
                </a:rPr>
                <a:t>τ</a:t>
              </a:r>
              <a:r>
                <a:rPr lang="el-GR" b="1" baseline="-25000" dirty="0" err="1" smtClean="0">
                  <a:solidFill>
                    <a:schemeClr val="bg1"/>
                  </a:solidFill>
                </a:rPr>
                <a:t>ΟΗ</a:t>
              </a:r>
              <a:r>
                <a:rPr lang="el-GR" b="1" dirty="0" smtClean="0">
                  <a:solidFill>
                    <a:schemeClr val="bg1"/>
                  </a:solidFill>
                </a:rPr>
                <a:t> = 6.9 </a:t>
              </a:r>
              <a:r>
                <a:rPr lang="en-US" b="1" dirty="0" smtClean="0">
                  <a:solidFill>
                    <a:schemeClr val="bg1"/>
                  </a:solidFill>
                </a:rPr>
                <a:t>hours</a:t>
              </a:r>
              <a:endParaRPr lang="el-GR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29134" y="1195950"/>
              <a:ext cx="727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Furan</a:t>
              </a:r>
              <a:endParaRPr lang="el-GR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8292736" y="1319830"/>
            <a:ext cx="1563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2-Methylfuran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75905" y="1361731"/>
            <a:ext cx="2795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[OH]</a:t>
            </a:r>
            <a:r>
              <a:rPr lang="en-US" b="1" baseline="-25000" dirty="0" err="1" smtClean="0"/>
              <a:t>avg</a:t>
            </a:r>
            <a:r>
              <a:rPr lang="en-US" b="1" dirty="0" smtClean="0"/>
              <a:t>= 10</a:t>
            </a:r>
            <a:r>
              <a:rPr lang="en-US" b="1" baseline="30000" dirty="0" smtClean="0"/>
              <a:t>6</a:t>
            </a:r>
            <a:r>
              <a:rPr lang="en-US" b="1" dirty="0" smtClean="0"/>
              <a:t> molecule cm</a:t>
            </a:r>
            <a:r>
              <a:rPr lang="en-US" b="1" baseline="30000" dirty="0" smtClean="0"/>
              <a:t>-3</a:t>
            </a:r>
            <a:endParaRPr lang="el-GR" b="1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9638701" y="584687"/>
            <a:ext cx="2306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Fast Removal from the Atmosphere</a:t>
            </a:r>
            <a:endParaRPr lang="el-GR" b="1" dirty="0"/>
          </a:p>
        </p:txBody>
      </p:sp>
      <p:sp>
        <p:nvSpPr>
          <p:cNvPr id="31" name="Αριστερό άγκιστρο 30"/>
          <p:cNvSpPr/>
          <p:nvPr/>
        </p:nvSpPr>
        <p:spPr>
          <a:xfrm rot="5400000">
            <a:off x="6407275" y="-738718"/>
            <a:ext cx="172491" cy="7031188"/>
          </a:xfrm>
          <a:prstGeom prst="leftBrace">
            <a:avLst>
              <a:gd name="adj1" fmla="val 14021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/>
          </a:p>
        </p:txBody>
      </p:sp>
      <p:sp>
        <p:nvSpPr>
          <p:cNvPr id="32" name="Στρογγυλεμένο ορθογώνιο 31"/>
          <p:cNvSpPr/>
          <p:nvPr/>
        </p:nvSpPr>
        <p:spPr>
          <a:xfrm>
            <a:off x="4481884" y="4754902"/>
            <a:ext cx="3775714" cy="1305559"/>
          </a:xfrm>
          <a:prstGeom prst="round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Αριστερό-δεξιό βέλος 32"/>
          <p:cNvSpPr/>
          <p:nvPr/>
        </p:nvSpPr>
        <p:spPr>
          <a:xfrm>
            <a:off x="7060393" y="702013"/>
            <a:ext cx="2578308" cy="220971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8" name="TextBox 27"/>
          <p:cNvSpPr txBox="1"/>
          <p:nvPr/>
        </p:nvSpPr>
        <p:spPr>
          <a:xfrm>
            <a:off x="9089157" y="5142906"/>
            <a:ext cx="2848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baseline="30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Maleic Anhydride: Product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from 2-Methylfuran + OH</a:t>
            </a:r>
          </a:p>
        </p:txBody>
      </p:sp>
      <p:sp>
        <p:nvSpPr>
          <p:cNvPr id="8" name="Καμπύλο βέλος προς τα επάνω 7"/>
          <p:cNvSpPr/>
          <p:nvPr/>
        </p:nvSpPr>
        <p:spPr>
          <a:xfrm>
            <a:off x="7835285" y="5573040"/>
            <a:ext cx="1216152" cy="481214"/>
          </a:xfrm>
          <a:prstGeom prst="curved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69711" y="6115134"/>
            <a:ext cx="2482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</a:rPr>
              <a:t>Production of Other Furans</a:t>
            </a:r>
            <a:endParaRPr lang="el-GR" sz="1600" i="1" dirty="0">
              <a:solidFill>
                <a:srgbClr val="FF0000"/>
              </a:solidFill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7835285" y="6588439"/>
            <a:ext cx="44255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baseline="30000" dirty="0"/>
              <a:t>1</a:t>
            </a:r>
            <a:r>
              <a:rPr lang="en-US" sz="1200" i="1" dirty="0" smtClean="0">
                <a:ea typeface="Calibri" panose="020F0502020204030204" pitchFamily="34" charset="0"/>
              </a:rPr>
              <a:t>A</a:t>
            </a:r>
            <a:r>
              <a:rPr lang="en-US" sz="1200" i="1" dirty="0">
                <a:ea typeface="Calibri" panose="020F0502020204030204" pitchFamily="34" charset="0"/>
              </a:rPr>
              <a:t>. </a:t>
            </a:r>
            <a:r>
              <a:rPr lang="en-US" sz="1200" i="1" dirty="0" err="1" smtClean="0">
                <a:ea typeface="Calibri" panose="020F0502020204030204" pitchFamily="34" charset="0"/>
              </a:rPr>
              <a:t>Bierbach</a:t>
            </a:r>
            <a:r>
              <a:rPr lang="en-US" sz="1200" i="1" dirty="0" smtClean="0">
                <a:ea typeface="Calibri" panose="020F0502020204030204" pitchFamily="34" charset="0"/>
              </a:rPr>
              <a:t>, et al., Atmospheric Environment, 29, 2651-2660, </a:t>
            </a:r>
            <a:r>
              <a:rPr lang="en-US" sz="1200" b="1" i="1" dirty="0" smtClean="0">
                <a:ea typeface="Calibri" panose="020F0502020204030204" pitchFamily="34" charset="0"/>
              </a:rPr>
              <a:t>1995</a:t>
            </a:r>
            <a:endParaRPr lang="el-GR" sz="1200" i="1" dirty="0"/>
          </a:p>
        </p:txBody>
      </p:sp>
    </p:spTree>
    <p:extLst>
      <p:ext uri="{BB962C8B-B14F-4D97-AF65-F5344CB8AC3E}">
        <p14:creationId xmlns:p14="http://schemas.microsoft.com/office/powerpoint/2010/main" val="94354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/>
      <p:bldP spid="11" grpId="0"/>
      <p:bldP spid="12" grpId="0"/>
      <p:bldP spid="13" grpId="0" animBg="1"/>
      <p:bldP spid="31" grpId="0" animBg="1"/>
      <p:bldP spid="32" grpId="0" animBg="1"/>
      <p:bldP spid="28" grpId="0"/>
      <p:bldP spid="8" grpId="0" animBg="1"/>
      <p:bldP spid="10" grpId="0"/>
      <p:bldP spid="14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33218</TotalTime>
  <Words>1198</Words>
  <Application>Microsoft Office PowerPoint</Application>
  <PresentationFormat>Ευρεία οθόνη</PresentationFormat>
  <Paragraphs>207</Paragraphs>
  <Slides>12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9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Comic Sans MS</vt:lpstr>
      <vt:lpstr>Segoe UI Semilight</vt:lpstr>
      <vt:lpstr>Symbol</vt:lpstr>
      <vt:lpstr>Times New Roman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Μαρία</dc:creator>
  <cp:lastModifiedBy>Μαρία</cp:lastModifiedBy>
  <cp:revision>833</cp:revision>
  <dcterms:created xsi:type="dcterms:W3CDTF">2018-09-11T09:26:38Z</dcterms:created>
  <dcterms:modified xsi:type="dcterms:W3CDTF">2020-05-03T08:10:45Z</dcterms:modified>
</cp:coreProperties>
</file>