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2"/>
    <p:sldId id="296" r:id="rId3"/>
    <p:sldId id="297" r:id="rId4"/>
    <p:sldId id="288" r:id="rId5"/>
    <p:sldId id="290" r:id="rId6"/>
    <p:sldId id="289" r:id="rId7"/>
    <p:sldId id="286" r:id="rId8"/>
    <p:sldId id="295" r:id="rId9"/>
    <p:sldId id="279" r:id="rId10"/>
    <p:sldId id="278" r:id="rId11"/>
    <p:sldId id="292" r:id="rId12"/>
    <p:sldId id="291" r:id="rId13"/>
    <p:sldId id="294" r:id="rId14"/>
    <p:sldId id="298" r:id="rId15"/>
  </p:sldIdLst>
  <p:sldSz cx="9144000" cy="6858000" type="screen4x3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guel de la Varga" initials="MdlV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4B3"/>
    <a:srgbClr val="484848"/>
    <a:srgbClr val="94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94"/>
  </p:normalViewPr>
  <p:slideViewPr>
    <p:cSldViewPr snapToGrid="0" snapToObjects="1">
      <p:cViewPr varScale="1">
        <p:scale>
          <a:sx n="162" d="100"/>
          <a:sy n="162" d="100"/>
        </p:scale>
        <p:origin x="18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</p:spPr>
        <p:txBody>
          <a:bodyPr lIns="91428" tIns="45714" rIns="91428" bIns="45714"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1428" tIns="45714" rIns="91428" bIns="45714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28" indent="-171428">
              <a:buSzPct val="100000"/>
              <a:buChar char="-"/>
            </a:pPr>
            <a:r>
              <a:t>Key words: Uncertain Geological models</a:t>
            </a:r>
          </a:p>
          <a:p>
            <a:pPr marL="171428" indent="-171428">
              <a:buSzPct val="100000"/>
              <a:buChar char="-"/>
            </a:pPr>
            <a:r>
              <a:t>                  Bayesian Network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1" cy="4495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hape 31"/>
          <p:cNvSpPr/>
          <p:nvPr/>
        </p:nvSpPr>
        <p:spPr>
          <a:xfrm>
            <a:off x="-393705" y="894836"/>
            <a:ext cx="10166105" cy="125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3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80808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Rectangle 11"/>
            <p:cNvSpPr/>
            <p:nvPr/>
          </p:nvSpPr>
          <p:spPr>
            <a:xfrm>
              <a:off x="357759" y="480060"/>
              <a:ext cx="8428482" cy="58978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7780" dir="5400000" rotWithShape="0">
                <a:srgbClr val="000000">
                  <a:alpha val="4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6" name="Slide Number Placeholder 5"/>
          <p:cNvSpPr txBox="1"/>
          <p:nvPr/>
        </p:nvSpPr>
        <p:spPr>
          <a:xfrm>
            <a:off x="7392163" y="6404294"/>
            <a:ext cx="1889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511969" y="-177800"/>
            <a:ext cx="7358064" cy="1384103"/>
          </a:xfrm>
          <a:prstGeom prst="rect">
            <a:avLst/>
          </a:prstGeom>
        </p:spPr>
        <p:txBody>
          <a:bodyPr lIns="0" tIns="0" rIns="0" bIns="0" anchor="b"/>
          <a:lstStyle>
            <a:lvl1pPr defTabSz="410750">
              <a:defRPr sz="45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0F1F38-A02E-43FA-8360-9E5A605A2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84" y="6404294"/>
            <a:ext cx="942257" cy="32979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892969" y="0"/>
            <a:ext cx="7358064" cy="1384103"/>
          </a:xfrm>
          <a:prstGeom prst="rect">
            <a:avLst/>
          </a:prstGeom>
        </p:spPr>
        <p:txBody>
          <a:bodyPr lIns="0" tIns="0" rIns="0" bIns="0" anchor="b"/>
          <a:lstStyle>
            <a:lvl1pPr defTabSz="410750">
              <a:defRPr sz="42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839516"/>
            <a:ext cx="7358064" cy="5018484"/>
          </a:xfrm>
          <a:prstGeom prst="rect">
            <a:avLst/>
          </a:prstGeom>
        </p:spPr>
        <p:txBody>
          <a:bodyPr lIns="0" tIns="0" rIns="0" bIns="0"/>
          <a:lstStyle>
            <a:lvl1pPr marL="592818" indent="-369584" defTabSz="410750">
              <a:spcBef>
                <a:spcPts val="2100"/>
              </a:spcBef>
              <a:buFontTx/>
              <a:defRPr sz="25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05346" indent="-369584" defTabSz="410750">
              <a:spcBef>
                <a:spcPts val="2100"/>
              </a:spcBef>
              <a:buFontTx/>
              <a:defRPr sz="25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217874" indent="-369584" defTabSz="410750">
              <a:spcBef>
                <a:spcPts val="2100"/>
              </a:spcBef>
              <a:buFontTx/>
              <a:defRPr sz="25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530403" indent="-369584" defTabSz="410750">
              <a:spcBef>
                <a:spcPts val="2100"/>
              </a:spcBef>
              <a:buFontTx/>
              <a:defRPr sz="25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1842930" indent="-369584" defTabSz="410750">
              <a:spcBef>
                <a:spcPts val="2100"/>
              </a:spcBef>
              <a:buFontTx/>
              <a:defRPr sz="25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4864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0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und Inh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>
            <a:spLocks noGrp="1"/>
          </p:cNvSpPr>
          <p:nvPr>
            <p:ph type="title"/>
          </p:nvPr>
        </p:nvSpPr>
        <p:spPr>
          <a:xfrm>
            <a:off x="628650" y="992982"/>
            <a:ext cx="7886700" cy="614363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78806"/>
            <a:ext cx="7886700" cy="3611167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36996" y="5662056"/>
            <a:ext cx="278355" cy="284481"/>
          </a:xfrm>
          <a:prstGeom prst="rect">
            <a:avLst/>
          </a:prstGeom>
        </p:spPr>
        <p:txBody>
          <a:bodyPr lIns="34289" tIns="34289" rIns="34289" bIns="34289"/>
          <a:lstStyle>
            <a:lvl1pPr algn="r" defTabSz="914400">
              <a:defRPr sz="1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77" name="Group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5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80808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Rectangle 11"/>
            <p:cNvSpPr/>
            <p:nvPr/>
          </p:nvSpPr>
          <p:spPr>
            <a:xfrm>
              <a:off x="357759" y="480060"/>
              <a:ext cx="8428482" cy="58978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63500" dist="17780" dir="5400000" rotWithShape="0">
                <a:srgbClr val="000000">
                  <a:alpha val="43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9FB8D8-1AAF-47E5-9186-78BA5A6B7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84" y="6404294"/>
            <a:ext cx="942257" cy="32979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50000">
              <a:srgbClr val="FAFAFA"/>
            </a:gs>
            <a:gs pos="100000">
              <a:srgbClr val="CFCFC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54659" y="6404294"/>
            <a:ext cx="263982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hyperlink" Target="https://github.com/cgre-aachen/gempy/blob/master/CONTRIBUTING.md" TargetMode="External"/><Relationship Id="rId4" Type="http://schemas.openxmlformats.org/officeDocument/2006/relationships/hyperlink" Target="https://github.com/cgre-aachen/gemp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sv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74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1" name="Terrain_white.png" descr="Terrain_white.png"/>
          <p:cNvPicPr>
            <a:picLocks noChangeAspect="1"/>
          </p:cNvPicPr>
          <p:nvPr/>
        </p:nvPicPr>
        <p:blipFill>
          <a:blip r:embed="rId3"/>
          <a:srcRect t="35535" b="13243"/>
          <a:stretch>
            <a:fillRect/>
          </a:stretch>
        </p:blipFill>
        <p:spPr>
          <a:xfrm>
            <a:off x="2236817" y="-5087"/>
            <a:ext cx="6869083" cy="1979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960" y="6243859"/>
            <a:ext cx="929336" cy="40942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Freeform 3"/>
          <p:cNvSpPr/>
          <p:nvPr/>
        </p:nvSpPr>
        <p:spPr>
          <a:xfrm>
            <a:off x="-1" y="-478"/>
            <a:ext cx="7101526" cy="6858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354" y="0"/>
                </a:lnTo>
                <a:lnTo>
                  <a:pt x="21600" y="21600"/>
                </a:lnTo>
                <a:lnTo>
                  <a:pt x="4663" y="21600"/>
                </a:lnTo>
                <a:lnTo>
                  <a:pt x="4664" y="21598"/>
                </a:lnTo>
                <a:lnTo>
                  <a:pt x="0" y="21598"/>
                </a:lnTo>
                <a:close/>
              </a:path>
            </a:pathLst>
          </a:cu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/>
            <a:endParaRPr/>
          </a:p>
        </p:txBody>
      </p:sp>
      <p:sp>
        <p:nvSpPr>
          <p:cNvPr id="245" name="Freeform 4"/>
          <p:cNvSpPr/>
          <p:nvPr/>
        </p:nvSpPr>
        <p:spPr>
          <a:xfrm>
            <a:off x="-1" y="-478"/>
            <a:ext cx="6058541" cy="6858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107" y="0"/>
                </a:lnTo>
                <a:lnTo>
                  <a:pt x="21600" y="21600"/>
                </a:lnTo>
                <a:lnTo>
                  <a:pt x="1747" y="21600"/>
                </a:lnTo>
                <a:lnTo>
                  <a:pt x="1748" y="21598"/>
                </a:lnTo>
                <a:lnTo>
                  <a:pt x="0" y="21598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/>
            <a:endParaRPr/>
          </a:p>
        </p:txBody>
      </p:sp>
      <p:sp>
        <p:nvSpPr>
          <p:cNvPr id="246" name="Rectangle 1"/>
          <p:cNvSpPr txBox="1">
            <a:spLocks noGrp="1"/>
          </p:cNvSpPr>
          <p:nvPr>
            <p:ph type="title"/>
          </p:nvPr>
        </p:nvSpPr>
        <p:spPr>
          <a:xfrm>
            <a:off x="603504" y="2600325"/>
            <a:ext cx="4284086" cy="3093509"/>
          </a:xfrm>
          <a:prstGeom prst="rect">
            <a:avLst/>
          </a:prstGeom>
        </p:spPr>
        <p:txBody>
          <a:bodyPr anchor="t"/>
          <a:lstStyle>
            <a:lvl1pPr algn="l">
              <a:defRPr sz="4000"/>
            </a:lvl1pPr>
          </a:lstStyle>
          <a:p>
            <a:r>
              <a:rPr lang="en-GB" dirty="0"/>
              <a:t>Probabilistic</a:t>
            </a:r>
            <a:r>
              <a:rPr dirty="0"/>
              <a:t> machine learning in geological modeling</a:t>
            </a:r>
          </a:p>
        </p:txBody>
      </p:sp>
      <p:sp>
        <p:nvSpPr>
          <p:cNvPr id="247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03502" y="1130300"/>
            <a:ext cx="3418165" cy="1325675"/>
          </a:xfrm>
          <a:prstGeom prst="rect">
            <a:avLst/>
          </a:prstGeom>
        </p:spPr>
        <p:txBody>
          <a:bodyPr anchor="b"/>
          <a:lstStyle>
            <a:lvl1pPr algn="l">
              <a:defRPr sz="2000" i="1"/>
            </a:lvl1pPr>
          </a:lstStyle>
          <a:p>
            <a:r>
              <a:t>M. de la Varga, F. Wellmann &amp; GemPy Contributors</a:t>
            </a:r>
          </a:p>
        </p:txBody>
      </p:sp>
      <p:sp>
        <p:nvSpPr>
          <p:cNvPr id="248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8262583" y="6404292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>
            <a:lvl1pPr>
              <a:spcBef>
                <a:spcPts val="600"/>
              </a:spcBef>
              <a:defRPr>
                <a:solidFill>
                  <a:srgbClr val="000000">
                    <a:alpha val="80000"/>
                  </a:srgbClr>
                </a:solidFill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6320135"/>
            <a:ext cx="3676061" cy="53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4" descr="Picture 14">
            <a:extLst>
              <a:ext uri="{FF2B5EF4-FFF2-40B4-BE49-F238E27FC236}">
                <a16:creationId xmlns:a16="http://schemas.microsoft.com/office/drawing/2014/main" id="{9B17B8C1-4B56-4915-B293-C147253CB5C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220144" y="2151893"/>
            <a:ext cx="2665517" cy="1918758"/>
          </a:xfrm>
          <a:prstGeom prst="rect">
            <a:avLst/>
          </a:prstGeom>
          <a:ln w="12700">
            <a:miter lim="400000"/>
          </a:ln>
          <a:effectLst>
            <a:reflection stA="38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easy1.mov" descr="easy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7622" y="1798996"/>
            <a:ext cx="3879401" cy="2554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81E6779-EACE-4557-A85F-63EA11D857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8632"/>
          <a:stretch/>
        </p:blipFill>
        <p:spPr>
          <a:xfrm>
            <a:off x="4572000" y="3834579"/>
            <a:ext cx="4216176" cy="235813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209DB5-C3B7-454D-B4DE-09C1B2444E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" y="1388527"/>
            <a:ext cx="4430580" cy="3002334"/>
          </a:xfrm>
          <a:prstGeom prst="rect">
            <a:avLst/>
          </a:prstGeom>
        </p:spPr>
      </p:pic>
      <p:sp>
        <p:nvSpPr>
          <p:cNvPr id="11" name="Probabilistic Machine Learning (Upcoming)">
            <a:extLst>
              <a:ext uri="{FF2B5EF4-FFF2-40B4-BE49-F238E27FC236}">
                <a16:creationId xmlns:a16="http://schemas.microsoft.com/office/drawing/2014/main" id="{63200CA6-81EA-4A63-8987-7E59D456E971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Joint Inversion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AA408-2B89-451B-95EB-8CDE7B8625DD}"/>
              </a:ext>
            </a:extLst>
          </p:cNvPr>
          <p:cNvSpPr/>
          <p:nvPr/>
        </p:nvSpPr>
        <p:spPr>
          <a:xfrm>
            <a:off x="5538267" y="1275573"/>
            <a:ext cx="2248158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Using uncorrelated parameters is important to keep the posterior as well behave as possible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C958DB-FEF8-4799-8D49-58FB9A3CD665}"/>
              </a:ext>
            </a:extLst>
          </p:cNvPr>
          <p:cNvSpPr/>
          <p:nvPr/>
        </p:nvSpPr>
        <p:spPr>
          <a:xfrm>
            <a:off x="6037540" y="3463719"/>
            <a:ext cx="3106460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The more information the model has, the more incoherent it gets. This means that the distributions will get flat and low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78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robabilistic Machine Learning (Upcoming)"/>
          <p:cNvSpPr txBox="1">
            <a:spLocks noGrp="1"/>
          </p:cNvSpPr>
          <p:nvPr>
            <p:ph type="title"/>
          </p:nvPr>
        </p:nvSpPr>
        <p:spPr>
          <a:xfrm>
            <a:off x="511229" y="-342545"/>
            <a:ext cx="7897368" cy="138410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 err="1"/>
              <a:t>Kevitsa</a:t>
            </a:r>
            <a:r>
              <a:rPr lang="en-GB" dirty="0"/>
              <a:t> Deposit: Magnetics Likelihood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9A633-01C3-429A-A9F6-DE0FBBBD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24" y="1356659"/>
            <a:ext cx="3839867" cy="166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2536F-1E7F-4786-8CB6-D239354D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35" y="1185097"/>
            <a:ext cx="2638710" cy="180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95E48-6AD8-43DD-830E-07DA45A92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34" y="3162774"/>
            <a:ext cx="5313531" cy="3191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0C588-02D8-4011-9066-B457F8D290A3}"/>
              </a:ext>
            </a:extLst>
          </p:cNvPr>
          <p:cNvSpPr txBox="1"/>
          <p:nvPr/>
        </p:nvSpPr>
        <p:spPr>
          <a:xfrm>
            <a:off x="511229" y="6411340"/>
            <a:ext cx="6249335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900" i="1" dirty="0"/>
              <a:t>Model-Based Probabilistic Inversion Using Magnetic Data: A Case Study on the </a:t>
            </a:r>
            <a:r>
              <a:rPr lang="en-US" sz="900" i="1" dirty="0" err="1"/>
              <a:t>Kevitsa</a:t>
            </a:r>
            <a:r>
              <a:rPr lang="en-US" sz="900" i="1" dirty="0"/>
              <a:t> Deposit</a:t>
            </a:r>
            <a:r>
              <a:rPr lang="en-US" sz="900" dirty="0"/>
              <a:t>. Master’s Thesis </a:t>
            </a:r>
            <a:r>
              <a:rPr lang="en-US" sz="900" dirty="0" err="1"/>
              <a:t>Nilgün</a:t>
            </a:r>
            <a:r>
              <a:rPr lang="en-US" sz="900" dirty="0"/>
              <a:t> </a:t>
            </a:r>
            <a:r>
              <a:rPr lang="en-US" sz="900" dirty="0" err="1"/>
              <a:t>Güdük</a:t>
            </a:r>
            <a:endParaRPr lang="en-US" sz="9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A80613-BB34-40FC-B8E9-812D623F7B7E}"/>
              </a:ext>
            </a:extLst>
          </p:cNvPr>
          <p:cNvSpPr/>
          <p:nvPr/>
        </p:nvSpPr>
        <p:spPr>
          <a:xfrm>
            <a:off x="4123214" y="1126810"/>
            <a:ext cx="2248158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Every year we are able to increase the complexity of the models!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F15AC8-437B-4E18-82C2-73555C83F6B0}"/>
              </a:ext>
            </a:extLst>
          </p:cNvPr>
          <p:cNvSpPr/>
          <p:nvPr/>
        </p:nvSpPr>
        <p:spPr>
          <a:xfrm>
            <a:off x="3274212" y="5743534"/>
            <a:ext cx="2248158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And we include more and more possible data.</a:t>
            </a:r>
          </a:p>
        </p:txBody>
      </p:sp>
    </p:spTree>
    <p:extLst>
      <p:ext uri="{BB962C8B-B14F-4D97-AF65-F5344CB8AC3E}">
        <p14:creationId xmlns:p14="http://schemas.microsoft.com/office/powerpoint/2010/main" val="34959807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E573CDBA-F5A0-428E-B816-680D9848D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4" y="2305685"/>
            <a:ext cx="4179888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3E8784D-541F-4C57-B17B-65BEB816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50" y="1694313"/>
            <a:ext cx="2806301" cy="198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1046887-C52E-4F65-86E8-6BF9A4CB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8" t="-191" r="9772" b="-2"/>
          <a:stretch>
            <a:fillRect/>
          </a:stretch>
        </p:blipFill>
        <p:spPr bwMode="auto">
          <a:xfrm>
            <a:off x="5821184" y="3679999"/>
            <a:ext cx="1829393" cy="20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642297-9722-446F-9F6B-068C6C78A4F4}"/>
              </a:ext>
            </a:extLst>
          </p:cNvPr>
          <p:cNvSpPr txBox="1"/>
          <p:nvPr/>
        </p:nvSpPr>
        <p:spPr>
          <a:xfrm>
            <a:off x="511969" y="6383217"/>
            <a:ext cx="6249335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900" i="1" dirty="0"/>
              <a:t>Model-Based Probabilistic Inversion Using Magnetic Data: A Case Study on the </a:t>
            </a:r>
            <a:r>
              <a:rPr lang="en-US" sz="900" i="1" dirty="0" err="1"/>
              <a:t>Kevitsa</a:t>
            </a:r>
            <a:r>
              <a:rPr lang="en-US" sz="900" i="1" dirty="0"/>
              <a:t> Deposit</a:t>
            </a:r>
            <a:r>
              <a:rPr lang="en-US" sz="900" dirty="0"/>
              <a:t>. Master’s Thesis </a:t>
            </a:r>
            <a:r>
              <a:rPr lang="en-US" sz="900" dirty="0" err="1"/>
              <a:t>Nilgün</a:t>
            </a:r>
            <a:r>
              <a:rPr lang="en-US" sz="900" dirty="0"/>
              <a:t> </a:t>
            </a:r>
            <a:r>
              <a:rPr lang="en-US" sz="900" dirty="0" err="1"/>
              <a:t>Güdük</a:t>
            </a:r>
            <a:endParaRPr lang="en-US" sz="900" dirty="0"/>
          </a:p>
        </p:txBody>
      </p:sp>
      <p:sp>
        <p:nvSpPr>
          <p:cNvPr id="8" name="Probabilistic Machine Learning (Upcoming)">
            <a:extLst>
              <a:ext uri="{FF2B5EF4-FFF2-40B4-BE49-F238E27FC236}">
                <a16:creationId xmlns:a16="http://schemas.microsoft.com/office/drawing/2014/main" id="{3057F3B2-85F8-4117-B598-0E8B7D9CD678}"/>
              </a:ext>
            </a:extLst>
          </p:cNvPr>
          <p:cNvSpPr txBox="1">
            <a:spLocks/>
          </p:cNvSpPr>
          <p:nvPr/>
        </p:nvSpPr>
        <p:spPr>
          <a:xfrm>
            <a:off x="511229" y="-342545"/>
            <a:ext cx="7897368" cy="138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/>
              <a:t>Kevitsa Deposit: Magnetics Likelihood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889BD1-1874-40BC-8460-310D21D8AB79}"/>
              </a:ext>
            </a:extLst>
          </p:cNvPr>
          <p:cNvSpPr/>
          <p:nvPr/>
        </p:nvSpPr>
        <p:spPr>
          <a:xfrm>
            <a:off x="2608584" y="1704156"/>
            <a:ext cx="2248158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As complexity increase, more and more mathematical artefacts occurs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7D76C8-3C10-4EEE-A2FE-4DCA0C5A712C}"/>
              </a:ext>
            </a:extLst>
          </p:cNvPr>
          <p:cNvSpPr/>
          <p:nvPr/>
        </p:nvSpPr>
        <p:spPr>
          <a:xfrm>
            <a:off x="3027349" y="5108825"/>
            <a:ext cx="1829393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This is information entropy. Very useful to represent uncertainty in 3D</a:t>
            </a:r>
          </a:p>
        </p:txBody>
      </p:sp>
    </p:spTree>
    <p:extLst>
      <p:ext uri="{BB962C8B-B14F-4D97-AF65-F5344CB8AC3E}">
        <p14:creationId xmlns:p14="http://schemas.microsoft.com/office/powerpoint/2010/main" val="41996643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robabilistic Machine Learning (Upcoming)"/>
          <p:cNvSpPr txBox="1">
            <a:spLocks noGrp="1"/>
          </p:cNvSpPr>
          <p:nvPr>
            <p:ph type="title"/>
          </p:nvPr>
        </p:nvSpPr>
        <p:spPr>
          <a:xfrm>
            <a:off x="550508" y="-170975"/>
            <a:ext cx="7897368" cy="138410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 err="1"/>
              <a:t>Gullfaks</a:t>
            </a:r>
            <a:r>
              <a:rPr lang="en-GB" dirty="0"/>
              <a:t> Field: Topology Likelihood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5CEE58-6AF3-4364-81D9-99190F6E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31" y="1723970"/>
            <a:ext cx="7960245" cy="2317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1088D-1B0A-459F-8594-C789DE039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31" y="4041879"/>
            <a:ext cx="7320444" cy="2191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537EB-4299-438F-965E-E844FB4FD946}"/>
              </a:ext>
            </a:extLst>
          </p:cNvPr>
          <p:cNvSpPr txBox="1"/>
          <p:nvPr/>
        </p:nvSpPr>
        <p:spPr>
          <a:xfrm>
            <a:off x="415126" y="6447666"/>
            <a:ext cx="663080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sz="1000" i="1" dirty="0"/>
              <a:t>Constraining stochastic 3-D structural geological models with topology information using probabilistic machine learning </a:t>
            </a:r>
            <a:r>
              <a:rPr lang="en-GB" sz="1000" dirty="0"/>
              <a:t>Alexander Schaaf,  Miguel de la Varga, Florian Wellmann, and Clare E. Bond, upcoming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278132-1DDF-4223-A0E1-726EAE8E2F55}"/>
              </a:ext>
            </a:extLst>
          </p:cNvPr>
          <p:cNvSpPr/>
          <p:nvPr/>
        </p:nvSpPr>
        <p:spPr>
          <a:xfrm>
            <a:off x="2606448" y="1426997"/>
            <a:ext cx="2248158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This is just a teaser for what is coming! Stay tuned!</a:t>
            </a:r>
          </a:p>
        </p:txBody>
      </p:sp>
    </p:spTree>
    <p:extLst>
      <p:ext uri="{BB962C8B-B14F-4D97-AF65-F5344CB8AC3E}">
        <p14:creationId xmlns:p14="http://schemas.microsoft.com/office/powerpoint/2010/main" val="15785019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7394619" y="6404294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22C1F5C-985A-4560-90ED-68355D9918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22C1F5C-985A-4560-90ED-68355D99189D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DF8563-C117-4645-8BDD-E3AE00533F14}"/>
              </a:ext>
            </a:extLst>
          </p:cNvPr>
          <p:cNvSpPr/>
          <p:nvPr/>
        </p:nvSpPr>
        <p:spPr>
          <a:xfrm>
            <a:off x="1524000" y="2281321"/>
            <a:ext cx="6289070" cy="1328021"/>
          </a:xfrm>
          <a:prstGeom prst="roundRect">
            <a:avLst/>
          </a:prstGeom>
          <a:solidFill>
            <a:srgbClr val="FFFFFF"/>
          </a:solidFill>
          <a:ln w="571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7200" dirty="0"/>
              <a:t>Questions?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687431-CA91-4239-A83D-813C959E5233}"/>
              </a:ext>
            </a:extLst>
          </p:cNvPr>
          <p:cNvSpPr/>
          <p:nvPr/>
        </p:nvSpPr>
        <p:spPr>
          <a:xfrm>
            <a:off x="1872677" y="3953276"/>
            <a:ext cx="2594719" cy="77467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All the content showed here has been created with </a:t>
            </a:r>
            <a:r>
              <a:rPr lang="en-GB" sz="1050" dirty="0" err="1"/>
              <a:t>GemPy</a:t>
            </a:r>
            <a:r>
              <a:rPr lang="en-GB" sz="1050" dirty="0"/>
              <a:t>…</a:t>
            </a:r>
          </a:p>
          <a:p>
            <a:endParaRPr lang="en-GB" sz="1050" dirty="0"/>
          </a:p>
          <a:p>
            <a:r>
              <a:rPr lang="en-GB" sz="800" dirty="0">
                <a:hlinkClick r:id="rId4"/>
              </a:rPr>
              <a:t>https://github.com/cgre-aachen/gempy</a:t>
            </a:r>
            <a:endParaRPr lang="en-GB" sz="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9362B25-F4DA-4E6D-9500-E93A833519F3}"/>
              </a:ext>
            </a:extLst>
          </p:cNvPr>
          <p:cNvSpPr/>
          <p:nvPr/>
        </p:nvSpPr>
        <p:spPr>
          <a:xfrm>
            <a:off x="3633033" y="4612190"/>
            <a:ext cx="2248158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… Although some of the functionality is not publicly released yet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931DCF-8BD7-45B8-99DD-55130839B3AD}"/>
              </a:ext>
            </a:extLst>
          </p:cNvPr>
          <p:cNvSpPr/>
          <p:nvPr/>
        </p:nvSpPr>
        <p:spPr>
          <a:xfrm>
            <a:off x="601056" y="1007641"/>
            <a:ext cx="1071733" cy="715087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900" dirty="0"/>
              <a:t>Publication detailing this presentation will arrive soon</a:t>
            </a:r>
            <a:endParaRPr lang="en-GB" sz="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B7F346-9009-4C60-9E03-BD0023DEDDBD}"/>
              </a:ext>
            </a:extLst>
          </p:cNvPr>
          <p:cNvSpPr/>
          <p:nvPr/>
        </p:nvSpPr>
        <p:spPr>
          <a:xfrm>
            <a:off x="1541531" y="4660317"/>
            <a:ext cx="1527231" cy="868321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Become contributor!</a:t>
            </a:r>
          </a:p>
          <a:p>
            <a:endParaRPr lang="en-GB" sz="1050" dirty="0"/>
          </a:p>
          <a:p>
            <a:r>
              <a:rPr lang="en-GB" sz="800" dirty="0">
                <a:hlinkClick r:id="rId5"/>
              </a:rPr>
              <a:t>https://github.com/cgre-aachen/gempy/blob/master/CONTRIBUTING.md</a:t>
            </a:r>
            <a:endParaRPr lang="en-GB" sz="800" dirty="0"/>
          </a:p>
        </p:txBody>
      </p:sp>
      <p:pic>
        <p:nvPicPr>
          <p:cNvPr id="18" name="Picture 6" descr="Picture 6">
            <a:extLst>
              <a:ext uri="{FF2B5EF4-FFF2-40B4-BE49-F238E27FC236}">
                <a16:creationId xmlns:a16="http://schemas.microsoft.com/office/drawing/2014/main" id="{7F123326-7FE8-4C78-954F-7A4E3778F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619" y="4238148"/>
            <a:ext cx="815212" cy="35915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05123B-882F-4C8D-9608-C5764E599F15}"/>
              </a:ext>
            </a:extLst>
          </p:cNvPr>
          <p:cNvSpPr/>
          <p:nvPr/>
        </p:nvSpPr>
        <p:spPr>
          <a:xfrm>
            <a:off x="6587664" y="1414632"/>
            <a:ext cx="1894378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Thank you for making all the way till here</a:t>
            </a:r>
          </a:p>
        </p:txBody>
      </p:sp>
    </p:spTree>
    <p:extLst>
      <p:ext uri="{BB962C8B-B14F-4D97-AF65-F5344CB8AC3E}">
        <p14:creationId xmlns:p14="http://schemas.microsoft.com/office/powerpoint/2010/main" val="38017188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BE4867F-33B1-44F7-B1CC-28A520874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4053" b="18397"/>
          <a:stretch/>
        </p:blipFill>
        <p:spPr>
          <a:xfrm>
            <a:off x="380384" y="1879289"/>
            <a:ext cx="8310034" cy="3287352"/>
          </a:xfrm>
          <a:prstGeom prst="rect">
            <a:avLst/>
          </a:prstGeom>
        </p:spPr>
      </p:pic>
      <p:sp>
        <p:nvSpPr>
          <p:cNvPr id="4" name="Probabilistic Machine Learning (Upcoming)">
            <a:extLst>
              <a:ext uri="{FF2B5EF4-FFF2-40B4-BE49-F238E27FC236}">
                <a16:creationId xmlns:a16="http://schemas.microsoft.com/office/drawing/2014/main" id="{DA5DB668-9D0D-4FB4-8A59-40F96F0AF06A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How certain are you of your uncertainty?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E32D3-260D-4EB2-99E0-B09DAE306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9883" t="28683" r="4800" b="29092"/>
          <a:stretch/>
        </p:blipFill>
        <p:spPr>
          <a:xfrm>
            <a:off x="1224465" y="2123371"/>
            <a:ext cx="7089886" cy="24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499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robabilistic Machine Learning (Upcoming)"/>
          <p:cNvSpPr txBox="1">
            <a:spLocks noGrp="1"/>
          </p:cNvSpPr>
          <p:nvPr>
            <p:ph type="title"/>
          </p:nvPr>
        </p:nvSpPr>
        <p:spPr>
          <a:xfrm>
            <a:off x="453582" y="533980"/>
            <a:ext cx="7897368" cy="5851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Take home message:</a:t>
            </a:r>
            <a:endParaRPr dirty="0"/>
          </a:p>
        </p:txBody>
      </p:sp>
      <p:pic>
        <p:nvPicPr>
          <p:cNvPr id="369" name="hard1.mov" descr="hard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958" y="1119105"/>
            <a:ext cx="4142398" cy="2789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BBA554-8BFC-40AD-BED2-A6F503BE1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6" y="3843439"/>
            <a:ext cx="3660623" cy="248058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16BDB23-3C93-4E9F-9EA4-21FE922B4C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32"/>
          <a:stretch/>
        </p:blipFill>
        <p:spPr>
          <a:xfrm>
            <a:off x="4483680" y="3570688"/>
            <a:ext cx="4142398" cy="23168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DF3C1E-8354-4225-9AB0-FB201AF0E33C}"/>
              </a:ext>
            </a:extLst>
          </p:cNvPr>
          <p:cNvSpPr/>
          <p:nvPr/>
        </p:nvSpPr>
        <p:spPr>
          <a:xfrm>
            <a:off x="369432" y="1330080"/>
            <a:ext cx="3781831" cy="2349577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dirty="0"/>
              <a:t>Designing probabilistic models (PM) is a continuous balance of complexity keeping the problem tractable. These are the main points to keep into consideration: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b="1" dirty="0"/>
              <a:t>Quality of high dimensional integration: </a:t>
            </a:r>
            <a:r>
              <a:rPr lang="en-GB" sz="1200" dirty="0"/>
              <a:t>Number of evaluations necessary to approximate the true posterior.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b="1" dirty="0"/>
              <a:t>Computational complexity of the forward model</a:t>
            </a:r>
            <a:r>
              <a:rPr lang="en-GB" sz="1200" dirty="0"/>
              <a:t>: Number of computations per evaluation.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200" b="1" dirty="0"/>
              <a:t>Complexity of the PM: </a:t>
            </a:r>
            <a:r>
              <a:rPr lang="en-GB" sz="1200" dirty="0"/>
              <a:t>Number of random variables and likelihoods necessary to represent reality to a sufficient scale for a given question</a:t>
            </a:r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7312BC-7440-49BE-9544-1F93CD137EA6}"/>
              </a:ext>
            </a:extLst>
          </p:cNvPr>
          <p:cNvCxnSpPr>
            <a:cxnSpLocks/>
            <a:stCxn id="24" idx="4"/>
          </p:cNvCxnSpPr>
          <p:nvPr/>
        </p:nvCxnSpPr>
        <p:spPr>
          <a:xfrm flipH="1">
            <a:off x="3866533" y="3320965"/>
            <a:ext cx="137240" cy="636728"/>
          </a:xfrm>
          <a:prstGeom prst="straightConnector1">
            <a:avLst/>
          </a:prstGeom>
          <a:ln w="9525" cap="flat" cmpd="sng" algn="ctr">
            <a:solidFill>
              <a:srgbClr val="484848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753D89-C1B1-4CD3-ACDD-5431F3B66AD8}"/>
              </a:ext>
            </a:extLst>
          </p:cNvPr>
          <p:cNvCxnSpPr>
            <a:cxnSpLocks/>
            <a:stCxn id="23" idx="5"/>
          </p:cNvCxnSpPr>
          <p:nvPr/>
        </p:nvCxnSpPr>
        <p:spPr>
          <a:xfrm>
            <a:off x="4029985" y="2827565"/>
            <a:ext cx="796211" cy="893584"/>
          </a:xfrm>
          <a:prstGeom prst="straightConnector1">
            <a:avLst/>
          </a:prstGeom>
          <a:ln w="9525" cap="flat" cmpd="sng" algn="ctr">
            <a:solidFill>
              <a:srgbClr val="484848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D0E992-1D3B-481E-9473-30106FF29C08}"/>
              </a:ext>
            </a:extLst>
          </p:cNvPr>
          <p:cNvCxnSpPr>
            <a:cxnSpLocks/>
          </p:cNvCxnSpPr>
          <p:nvPr/>
        </p:nvCxnSpPr>
        <p:spPr>
          <a:xfrm>
            <a:off x="4014552" y="2193610"/>
            <a:ext cx="1561605" cy="276873"/>
          </a:xfrm>
          <a:prstGeom prst="straightConnector1">
            <a:avLst/>
          </a:prstGeom>
          <a:ln w="9525" cap="flat" cmpd="sng" algn="ctr">
            <a:solidFill>
              <a:srgbClr val="484848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5744F80-13FA-4908-A899-E0D6153B6D8D}"/>
              </a:ext>
            </a:extLst>
          </p:cNvPr>
          <p:cNvSpPr/>
          <p:nvPr/>
        </p:nvSpPr>
        <p:spPr>
          <a:xfrm>
            <a:off x="3966703" y="2157124"/>
            <a:ext cx="74140" cy="7297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EE8E88-5212-4827-8EBA-570D01A7F980}"/>
              </a:ext>
            </a:extLst>
          </p:cNvPr>
          <p:cNvSpPr/>
          <p:nvPr/>
        </p:nvSpPr>
        <p:spPr>
          <a:xfrm>
            <a:off x="3966703" y="2765280"/>
            <a:ext cx="74140" cy="7297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FDE530-659B-47C0-937D-747002AAF549}"/>
              </a:ext>
            </a:extLst>
          </p:cNvPr>
          <p:cNvSpPr/>
          <p:nvPr/>
        </p:nvSpPr>
        <p:spPr>
          <a:xfrm>
            <a:off x="3966703" y="3247993"/>
            <a:ext cx="74140" cy="72972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5859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78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79CA960-6E09-4813-89E2-00ECBA275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11" y="632705"/>
            <a:ext cx="8136156" cy="5592589"/>
          </a:xfrm>
          <a:prstGeom prst="rect">
            <a:avLst/>
          </a:prstGeom>
        </p:spPr>
      </p:pic>
      <p:sp>
        <p:nvSpPr>
          <p:cNvPr id="3" name="Probabilistic Machine Learning (Upcoming)">
            <a:extLst>
              <a:ext uri="{FF2B5EF4-FFF2-40B4-BE49-F238E27FC236}">
                <a16:creationId xmlns:a16="http://schemas.microsoft.com/office/drawing/2014/main" id="{BE9CECAE-5918-47CA-94A1-B3015B3288C7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Starting simple</a:t>
            </a:r>
          </a:p>
        </p:txBody>
      </p:sp>
    </p:spTree>
    <p:extLst>
      <p:ext uri="{BB962C8B-B14F-4D97-AF65-F5344CB8AC3E}">
        <p14:creationId xmlns:p14="http://schemas.microsoft.com/office/powerpoint/2010/main" val="226956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7394619" y="6404294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22C1F5C-985A-4560-90ED-68355D9918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22C1F5C-985A-4560-90ED-68355D99189D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0517C7B7-C579-4D4E-ACDE-5534555B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516" t="1733" r="43290"/>
          <a:stretch/>
        </p:blipFill>
        <p:spPr>
          <a:xfrm>
            <a:off x="7497267" y="724248"/>
            <a:ext cx="1136706" cy="540950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577E4D8-CB0E-4D4D-ABA0-57DF30744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0035" y="1393150"/>
            <a:ext cx="7024583" cy="49639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D9C3A7-DD5E-4A8A-BBEB-A184A148EE9A}"/>
              </a:ext>
            </a:extLst>
          </p:cNvPr>
          <p:cNvSpPr/>
          <p:nvPr/>
        </p:nvSpPr>
        <p:spPr>
          <a:xfrm>
            <a:off x="3426588" y="3790966"/>
            <a:ext cx="1676551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Hidden random variable that generate observations. Intractable…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A43622-DA4A-4280-9F08-5E4EDF8F46EE}"/>
              </a:ext>
            </a:extLst>
          </p:cNvPr>
          <p:cNvSpPr/>
          <p:nvPr/>
        </p:nvSpPr>
        <p:spPr>
          <a:xfrm>
            <a:off x="5058261" y="2390971"/>
            <a:ext cx="1676551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Measured observations of the real world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DF8563-C117-4645-8BDD-E3AE00533F14}"/>
              </a:ext>
            </a:extLst>
          </p:cNvPr>
          <p:cNvSpPr/>
          <p:nvPr/>
        </p:nvSpPr>
        <p:spPr>
          <a:xfrm>
            <a:off x="510027" y="1904859"/>
            <a:ext cx="1676551" cy="817243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Space of </a:t>
            </a:r>
            <a:r>
              <a:rPr lang="en-GB" sz="1050" b="1" dirty="0"/>
              <a:t>all</a:t>
            </a:r>
            <a:r>
              <a:rPr lang="en-GB" sz="1050" dirty="0"/>
              <a:t> possible random variables. Not only the classical probability density functions.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A61A47-5FDE-4F62-9AED-1BBBD7186ED4}"/>
              </a:ext>
            </a:extLst>
          </p:cNvPr>
          <p:cNvSpPr/>
          <p:nvPr/>
        </p:nvSpPr>
        <p:spPr>
          <a:xfrm>
            <a:off x="4865363" y="5722418"/>
            <a:ext cx="1676551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… However we can infer some kind of approximation</a:t>
            </a:r>
          </a:p>
        </p:txBody>
      </p:sp>
      <p:sp>
        <p:nvSpPr>
          <p:cNvPr id="12" name="Probabilistic Machine Learning (Upcoming)">
            <a:extLst>
              <a:ext uri="{FF2B5EF4-FFF2-40B4-BE49-F238E27FC236}">
                <a16:creationId xmlns:a16="http://schemas.microsoft.com/office/drawing/2014/main" id="{C50D9B95-3C99-419C-822D-72BF8F0FCA85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What is my thickness?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28AE73-D0C5-4947-B371-B2F407F95F5B}"/>
              </a:ext>
            </a:extLst>
          </p:cNvPr>
          <p:cNvSpPr/>
          <p:nvPr/>
        </p:nvSpPr>
        <p:spPr>
          <a:xfrm>
            <a:off x="5612216" y="4676813"/>
            <a:ext cx="929698" cy="187283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500" dirty="0"/>
              <a:t>Example of random variable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3EC3E85-04EF-4853-97FB-2BFF3A688939}"/>
              </a:ext>
            </a:extLst>
          </p:cNvPr>
          <p:cNvSpPr/>
          <p:nvPr/>
        </p:nvSpPr>
        <p:spPr>
          <a:xfrm>
            <a:off x="5896536" y="899706"/>
            <a:ext cx="1676551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Focus first on 1D, how </a:t>
            </a:r>
            <a:r>
              <a:rPr lang="en-GB" sz="1050" b="1" dirty="0"/>
              <a:t>thick is the red Layer</a:t>
            </a:r>
            <a:r>
              <a:rPr lang="en-GB" sz="10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82115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7394619" y="6404294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22C1F5C-985A-4560-90ED-68355D9918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22C1F5C-985A-4560-90ED-68355D99189D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0517C7B7-C579-4D4E-ACDE-5534555B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516" t="1733" r="43290"/>
          <a:stretch/>
        </p:blipFill>
        <p:spPr>
          <a:xfrm>
            <a:off x="7497267" y="724248"/>
            <a:ext cx="1136706" cy="540950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EFCC838-14F5-44EB-8CA6-BFF9D00A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401" y="1316726"/>
            <a:ext cx="7085953" cy="5007294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E79A652-857D-4267-87C6-FEC1EBD15E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79" y="623585"/>
            <a:ext cx="1889471" cy="187063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D526E2-4544-45B9-BD11-5B15E3F35DDC}"/>
              </a:ext>
            </a:extLst>
          </p:cNvPr>
          <p:cNvSpPr/>
          <p:nvPr/>
        </p:nvSpPr>
        <p:spPr>
          <a:xfrm>
            <a:off x="453582" y="1940468"/>
            <a:ext cx="1676551" cy="996015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Let’s assume the random variable that generated the thickness observations belongs to the Normal Family.</a:t>
            </a:r>
          </a:p>
        </p:txBody>
      </p:sp>
      <p:sp>
        <p:nvSpPr>
          <p:cNvPr id="8" name="Probabilistic Machine Learning (Upcoming)">
            <a:extLst>
              <a:ext uri="{FF2B5EF4-FFF2-40B4-BE49-F238E27FC236}">
                <a16:creationId xmlns:a16="http://schemas.microsoft.com/office/drawing/2014/main" id="{40A488CF-F864-4FA6-9C97-F1F500CAE7C2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Let’s assume…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AFD62B-D38F-4D24-92F5-89EE65EB0A6C}"/>
              </a:ext>
            </a:extLst>
          </p:cNvPr>
          <p:cNvSpPr/>
          <p:nvPr/>
        </p:nvSpPr>
        <p:spPr>
          <a:xfrm>
            <a:off x="3044914" y="2846814"/>
            <a:ext cx="1184887" cy="817243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Looking less daunting… but still there are many that could fit…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64A40C-9F9D-4B5A-8196-0080E85C0E46}"/>
              </a:ext>
            </a:extLst>
          </p:cNvPr>
          <p:cNvSpPr/>
          <p:nvPr/>
        </p:nvSpPr>
        <p:spPr>
          <a:xfrm>
            <a:off x="6250782" y="5141765"/>
            <a:ext cx="1184887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… But these ones here looks very unlikely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F860B0-8560-4119-869B-775A4BD5398D}"/>
              </a:ext>
            </a:extLst>
          </p:cNvPr>
          <p:cNvSpPr/>
          <p:nvPr/>
        </p:nvSpPr>
        <p:spPr>
          <a:xfrm>
            <a:off x="4071838" y="1150791"/>
            <a:ext cx="1980265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Graphical Models can help to represent large conditional probability networks</a:t>
            </a:r>
          </a:p>
        </p:txBody>
      </p:sp>
    </p:spTree>
    <p:extLst>
      <p:ext uri="{BB962C8B-B14F-4D97-AF65-F5344CB8AC3E}">
        <p14:creationId xmlns:p14="http://schemas.microsoft.com/office/powerpoint/2010/main" val="16610900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7394619" y="6404294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22C1F5C-985A-4560-90ED-68355D9918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22C1F5C-985A-4560-90ED-68355D99189D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2198682-F9A9-4AF9-873F-BC73D486A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79" y="623585"/>
            <a:ext cx="1889471" cy="187063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517C7B7-C579-4D4E-ACDE-5534555B50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2516" t="1733" r="43290"/>
          <a:stretch/>
        </p:blipFill>
        <p:spPr>
          <a:xfrm>
            <a:off x="7497267" y="724248"/>
            <a:ext cx="1136706" cy="540950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9939D7A-30AD-4459-A5BB-C39B263700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611" b="13198"/>
          <a:stretch/>
        </p:blipFill>
        <p:spPr>
          <a:xfrm>
            <a:off x="420514" y="2070674"/>
            <a:ext cx="5785450" cy="4265233"/>
          </a:xfrm>
          <a:prstGeom prst="rect">
            <a:avLst/>
          </a:prstGeom>
        </p:spPr>
      </p:pic>
      <p:sp>
        <p:nvSpPr>
          <p:cNvPr id="8" name="Probabilistic Machine Learning (Upcoming)">
            <a:extLst>
              <a:ext uri="{FF2B5EF4-FFF2-40B4-BE49-F238E27FC236}">
                <a16:creationId xmlns:a16="http://schemas.microsoft.com/office/drawing/2014/main" id="{E958F7A9-502F-447E-82C1-5C9FAB12A019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Probability of probability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DFB8F0-3392-4D04-B64A-BEE99B8D4955}"/>
              </a:ext>
            </a:extLst>
          </p:cNvPr>
          <p:cNvSpPr/>
          <p:nvPr/>
        </p:nvSpPr>
        <p:spPr>
          <a:xfrm>
            <a:off x="1657350" y="1558904"/>
            <a:ext cx="2457913" cy="817243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We can use conditional probability to quantify how likely is that an observation was generated by one of the Normal distribution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84E255-9513-4DFE-A71B-5665026BA79A}"/>
              </a:ext>
            </a:extLst>
          </p:cNvPr>
          <p:cNvSpPr/>
          <p:nvPr/>
        </p:nvSpPr>
        <p:spPr>
          <a:xfrm>
            <a:off x="4717299" y="3205039"/>
            <a:ext cx="1546587" cy="280926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Darker means more likely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30CACF-4943-493A-88D0-988E5B7DCF59}"/>
              </a:ext>
            </a:extLst>
          </p:cNvPr>
          <p:cNvSpPr/>
          <p:nvPr/>
        </p:nvSpPr>
        <p:spPr>
          <a:xfrm>
            <a:off x="5824898" y="5419660"/>
            <a:ext cx="2111358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Since we have many observations, we should add the likelihood of each individual observation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14A930-4111-4B31-9D92-BA77EBEE849A}"/>
              </a:ext>
            </a:extLst>
          </p:cNvPr>
          <p:cNvSpPr/>
          <p:nvPr/>
        </p:nvSpPr>
        <p:spPr>
          <a:xfrm>
            <a:off x="510027" y="4481854"/>
            <a:ext cx="1874145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In blue: Prior probability before conditioning to the data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802132-1A48-40E5-A7F6-542C8B79672B}"/>
              </a:ext>
            </a:extLst>
          </p:cNvPr>
          <p:cNvSpPr/>
          <p:nvPr/>
        </p:nvSpPr>
        <p:spPr>
          <a:xfrm>
            <a:off x="2014392" y="6183557"/>
            <a:ext cx="1794673" cy="280926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050" dirty="0"/>
              <a:t>In red: posterior probability</a:t>
            </a:r>
          </a:p>
        </p:txBody>
      </p:sp>
    </p:spTree>
    <p:extLst>
      <p:ext uri="{BB962C8B-B14F-4D97-AF65-F5344CB8AC3E}">
        <p14:creationId xmlns:p14="http://schemas.microsoft.com/office/powerpoint/2010/main" val="37149408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7394619" y="6404294"/>
            <a:ext cx="18406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22C1F5C-985A-4560-90ED-68355D9918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22C1F5C-985A-4560-90ED-68355D99189D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0517C7B7-C579-4D4E-ACDE-5534555B5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516" t="1733" r="43290"/>
          <a:stretch/>
        </p:blipFill>
        <p:spPr>
          <a:xfrm>
            <a:off x="7497267" y="724248"/>
            <a:ext cx="1136706" cy="5409504"/>
          </a:xfrm>
          <a:prstGeom prst="rect">
            <a:avLst/>
          </a:prstGeom>
        </p:spPr>
      </p:pic>
      <p:pic>
        <p:nvPicPr>
          <p:cNvPr id="7" name="Picture 6" descr="A picture containing clock, black&#10;&#10;Description automatically generated">
            <a:extLst>
              <a:ext uri="{FF2B5EF4-FFF2-40B4-BE49-F238E27FC236}">
                <a16:creationId xmlns:a16="http://schemas.microsoft.com/office/drawing/2014/main" id="{ECBABFB0-2CEF-4C47-B0B9-E4FA993981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87" y="584855"/>
            <a:ext cx="2916354" cy="2297965"/>
          </a:xfrm>
          <a:prstGeom prst="rect">
            <a:avLst/>
          </a:prstGeom>
        </p:spPr>
      </p:pic>
      <p:pic>
        <p:nvPicPr>
          <p:cNvPr id="12" name="Picture 11" descr="A picture containing monitor, table, computer, screen&#10;&#10;Description automatically generated">
            <a:extLst>
              <a:ext uri="{FF2B5EF4-FFF2-40B4-BE49-F238E27FC236}">
                <a16:creationId xmlns:a16="http://schemas.microsoft.com/office/drawing/2014/main" id="{283400D5-FFF9-41A0-A6AC-FD721B9035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66" y="2608333"/>
            <a:ext cx="6742248" cy="3693079"/>
          </a:xfrm>
          <a:prstGeom prst="rect">
            <a:avLst/>
          </a:prstGeom>
        </p:spPr>
      </p:pic>
      <p:sp>
        <p:nvSpPr>
          <p:cNvPr id="14" name="Probabilistic Machine Learning (Upcoming)">
            <a:extLst>
              <a:ext uri="{FF2B5EF4-FFF2-40B4-BE49-F238E27FC236}">
                <a16:creationId xmlns:a16="http://schemas.microsoft.com/office/drawing/2014/main" id="{4A3DA6CF-CFCB-4FD2-89A7-690FB9C97AF2}"/>
              </a:ext>
            </a:extLst>
          </p:cNvPr>
          <p:cNvSpPr txBox="1">
            <a:spLocks/>
          </p:cNvSpPr>
          <p:nvPr/>
        </p:nvSpPr>
        <p:spPr>
          <a:xfrm>
            <a:off x="453582" y="533980"/>
            <a:ext cx="7897368" cy="58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41075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Copperplate"/>
                <a:ea typeface="Copperplate"/>
                <a:cs typeface="Copperplate"/>
                <a:sym typeface="Copperplat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Adding complexity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5D4403-1FDE-4E9F-BF63-2118ED7C306D}"/>
              </a:ext>
            </a:extLst>
          </p:cNvPr>
          <p:cNvSpPr/>
          <p:nvPr/>
        </p:nvSpPr>
        <p:spPr>
          <a:xfrm>
            <a:off x="2245733" y="1304829"/>
            <a:ext cx="2457913" cy="638470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Using </a:t>
            </a:r>
            <a:r>
              <a:rPr lang="en-GB" sz="1050" b="1" dirty="0"/>
              <a:t>conditional probability </a:t>
            </a:r>
            <a:r>
              <a:rPr lang="en-GB" sz="1050" dirty="0"/>
              <a:t>we can add observations that relates algebraically to other observations…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93688B4-A807-4B2B-80CA-998E6195647E}"/>
              </a:ext>
            </a:extLst>
          </p:cNvPr>
          <p:cNvSpPr/>
          <p:nvPr/>
        </p:nvSpPr>
        <p:spPr>
          <a:xfrm>
            <a:off x="6499499" y="2330438"/>
            <a:ext cx="1790239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…By doing so we increase the dimensionality of the problem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15F32E-4E4E-4485-BF16-74E6A18292E4}"/>
              </a:ext>
            </a:extLst>
          </p:cNvPr>
          <p:cNvSpPr/>
          <p:nvPr/>
        </p:nvSpPr>
        <p:spPr>
          <a:xfrm>
            <a:off x="72808" y="2151665"/>
            <a:ext cx="1562907" cy="817243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If we have only one observation, the prior will dominate the problem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60822D-B574-465F-8223-0E4B8554872F}"/>
              </a:ext>
            </a:extLst>
          </p:cNvPr>
          <p:cNvSpPr/>
          <p:nvPr/>
        </p:nvSpPr>
        <p:spPr>
          <a:xfrm>
            <a:off x="5238426" y="5851451"/>
            <a:ext cx="1562907" cy="996015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Unbounded uniform distributions are not unbiased since most (all) area accumulates around infinite  </a:t>
            </a:r>
          </a:p>
        </p:txBody>
      </p:sp>
    </p:spTree>
    <p:extLst>
      <p:ext uri="{BB962C8B-B14F-4D97-AF65-F5344CB8AC3E}">
        <p14:creationId xmlns:p14="http://schemas.microsoft.com/office/powerpoint/2010/main" val="21457683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robabilistic Machine Learning (Upcoming)"/>
          <p:cNvSpPr txBox="1">
            <a:spLocks noGrp="1"/>
          </p:cNvSpPr>
          <p:nvPr>
            <p:ph type="title"/>
          </p:nvPr>
        </p:nvSpPr>
        <p:spPr>
          <a:xfrm>
            <a:off x="453582" y="533980"/>
            <a:ext cx="7897368" cy="585125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 dirty="0"/>
              <a:t>Joint Inversion</a:t>
            </a:r>
            <a:endParaRPr dirty="0"/>
          </a:p>
        </p:txBody>
      </p:sp>
      <p:pic>
        <p:nvPicPr>
          <p:cNvPr id="369" name="hard1.mov" descr="hard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680" y="1681505"/>
            <a:ext cx="3867270" cy="254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BBA554-8BFC-40AD-BED2-A6F503BE1E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" y="1388527"/>
            <a:ext cx="4430580" cy="300233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16BDB23-3C93-4E9F-9EA4-21FE922B4C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632"/>
          <a:stretch/>
        </p:blipFill>
        <p:spPr>
          <a:xfrm>
            <a:off x="4483680" y="3570688"/>
            <a:ext cx="4142398" cy="231686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99B75F-4C5E-477C-A51F-452C9376C0BA}"/>
              </a:ext>
            </a:extLst>
          </p:cNvPr>
          <p:cNvSpPr/>
          <p:nvPr/>
        </p:nvSpPr>
        <p:spPr>
          <a:xfrm>
            <a:off x="3478878" y="889256"/>
            <a:ext cx="1777520" cy="459698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We can scale the PM to full 3D structural models…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CC0A3E-03DA-41F7-B1CE-31421BE45E17}"/>
              </a:ext>
            </a:extLst>
          </p:cNvPr>
          <p:cNvSpPr/>
          <p:nvPr/>
        </p:nvSpPr>
        <p:spPr>
          <a:xfrm>
            <a:off x="5936912" y="3429000"/>
            <a:ext cx="1777520" cy="280926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…but integral get hard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E2DDD8-64D8-4977-A15A-58C34351B563}"/>
              </a:ext>
            </a:extLst>
          </p:cNvPr>
          <p:cNvSpPr/>
          <p:nvPr/>
        </p:nvSpPr>
        <p:spPr>
          <a:xfrm>
            <a:off x="963548" y="4660283"/>
            <a:ext cx="2786494" cy="817243"/>
          </a:xfrm>
          <a:prstGeom prst="roundRect">
            <a:avLst/>
          </a:prstGeom>
          <a:solidFill>
            <a:srgbClr val="FFFFFF"/>
          </a:solidFill>
          <a:ln w="19050" cap="flat">
            <a:solidFill>
              <a:srgbClr val="71A4B3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GB" sz="1050" dirty="0"/>
              <a:t>Adding observations that share less information with each other, such as geophysics, will bring us closer to the “true” generative random functions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78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642</Words>
  <Application>Microsoft Office PowerPoint</Application>
  <PresentationFormat>On-screen Show (4:3)</PresentationFormat>
  <Paragraphs>68</Paragraphs>
  <Slides>14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Copperplate</vt:lpstr>
      <vt:lpstr>Palatino</vt:lpstr>
      <vt:lpstr>Office Theme</vt:lpstr>
      <vt:lpstr>Acrobat Document</vt:lpstr>
      <vt:lpstr>Probabilistic machine learning in geological modeling</vt:lpstr>
      <vt:lpstr>PowerPoint Presentation</vt:lpstr>
      <vt:lpstr>Take home message: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Joint Inversion</vt:lpstr>
      <vt:lpstr>PowerPoint Presentation</vt:lpstr>
      <vt:lpstr>Kevitsa Deposit: Magnetics Likelihood</vt:lpstr>
      <vt:lpstr>PowerPoint Presentation</vt:lpstr>
      <vt:lpstr>Gullfaks Field: Topology Likelihood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GemPy: open-source stochastic geological modeling and inversion</dc:title>
  <cp:lastModifiedBy>Miguel de la Varga</cp:lastModifiedBy>
  <cp:revision>34</cp:revision>
  <cp:lastPrinted>2020-05-05T16:43:14Z</cp:lastPrinted>
  <dcterms:modified xsi:type="dcterms:W3CDTF">2020-05-05T16:45:08Z</dcterms:modified>
</cp:coreProperties>
</file>