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2"/>
  </p:notesMasterIdLst>
  <p:sldIdLst>
    <p:sldId id="258" r:id="rId2"/>
    <p:sldId id="261" r:id="rId3"/>
    <p:sldId id="349" r:id="rId4"/>
    <p:sldId id="350" r:id="rId5"/>
    <p:sldId id="348" r:id="rId6"/>
    <p:sldId id="328" r:id="rId7"/>
    <p:sldId id="268" r:id="rId8"/>
    <p:sldId id="269" r:id="rId9"/>
    <p:sldId id="330" r:id="rId10"/>
    <p:sldId id="270" r:id="rId11"/>
    <p:sldId id="271" r:id="rId12"/>
    <p:sldId id="272" r:id="rId13"/>
    <p:sldId id="273" r:id="rId14"/>
    <p:sldId id="274" r:id="rId15"/>
    <p:sldId id="275" r:id="rId16"/>
    <p:sldId id="345" r:id="rId17"/>
    <p:sldId id="297" r:id="rId18"/>
    <p:sldId id="353" r:id="rId19"/>
    <p:sldId id="352" r:id="rId20"/>
    <p:sldId id="351" r:id="rId21"/>
    <p:sldId id="347" r:id="rId22"/>
    <p:sldId id="299" r:id="rId23"/>
    <p:sldId id="300" r:id="rId24"/>
    <p:sldId id="288" r:id="rId25"/>
    <p:sldId id="289" r:id="rId26"/>
    <p:sldId id="293" r:id="rId27"/>
    <p:sldId id="340" r:id="rId28"/>
    <p:sldId id="301"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F5F8"/>
    <a:srgbClr val="00FDFF"/>
    <a:srgbClr val="FFE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608" autoAdjust="0"/>
    <p:restoredTop sz="94660"/>
  </p:normalViewPr>
  <p:slideViewPr>
    <p:cSldViewPr snapToGrid="0">
      <p:cViewPr varScale="1">
        <p:scale>
          <a:sx n="83" d="100"/>
          <a:sy n="83" d="100"/>
        </p:scale>
        <p:origin x="24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2BDD1-17AB-4B1D-A9B1-C2DC010D5276}" type="datetimeFigureOut">
              <a:rPr lang="en-GB" smtClean="0"/>
              <a:t>05/05/2020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FEA0C-6FF6-43B4-A499-07C22D8B0553}" type="slidenum">
              <a:rPr lang="en-GB" smtClean="0"/>
              <a:t>‹#›</a:t>
            </a:fld>
            <a:endParaRPr lang="en-GB"/>
          </a:p>
        </p:txBody>
      </p:sp>
    </p:spTree>
    <p:extLst>
      <p:ext uri="{BB962C8B-B14F-4D97-AF65-F5344CB8AC3E}">
        <p14:creationId xmlns:p14="http://schemas.microsoft.com/office/powerpoint/2010/main" val="160916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Re-introduce myself –</a:t>
            </a:r>
            <a:r>
              <a:rPr lang="en-GB" baseline="0" smtClean="0"/>
              <a:t> 1</a:t>
            </a:r>
            <a:r>
              <a:rPr lang="en-GB" baseline="30000" smtClean="0"/>
              <a:t>st</a:t>
            </a:r>
            <a:r>
              <a:rPr lang="en-GB" baseline="0" smtClean="0"/>
              <a:t> proper presentation at EIP meeting.</a:t>
            </a:r>
          </a:p>
          <a:p>
            <a:r>
              <a:rPr lang="en-GB" baseline="0" smtClean="0"/>
              <a:t>Key Themes – Desire to move Marchenko techniques beyond purely imaging applications and towards inversion for medium parameters.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0</a:t>
            </a:fld>
            <a:endParaRPr lang="en-GB"/>
          </a:p>
        </p:txBody>
      </p:sp>
    </p:spTree>
    <p:extLst>
      <p:ext uri="{BB962C8B-B14F-4D97-AF65-F5344CB8AC3E}">
        <p14:creationId xmlns:p14="http://schemas.microsoft.com/office/powerpoint/2010/main" val="391140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9</a:t>
            </a:fld>
            <a:endParaRPr lang="en-GB"/>
          </a:p>
        </p:txBody>
      </p:sp>
    </p:spTree>
    <p:extLst>
      <p:ext uri="{BB962C8B-B14F-4D97-AF65-F5344CB8AC3E}">
        <p14:creationId xmlns:p14="http://schemas.microsoft.com/office/powerpoint/2010/main" val="37180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10</a:t>
            </a:fld>
            <a:endParaRPr lang="en-GB"/>
          </a:p>
        </p:txBody>
      </p:sp>
    </p:spTree>
    <p:extLst>
      <p:ext uri="{BB962C8B-B14F-4D97-AF65-F5344CB8AC3E}">
        <p14:creationId xmlns:p14="http://schemas.microsoft.com/office/powerpoint/2010/main" val="324930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11</a:t>
            </a:fld>
            <a:endParaRPr lang="en-GB"/>
          </a:p>
        </p:txBody>
      </p:sp>
    </p:spTree>
    <p:extLst>
      <p:ext uri="{BB962C8B-B14F-4D97-AF65-F5344CB8AC3E}">
        <p14:creationId xmlns:p14="http://schemas.microsoft.com/office/powerpoint/2010/main" val="193103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12</a:t>
            </a:fld>
            <a:endParaRPr lang="en-GB"/>
          </a:p>
        </p:txBody>
      </p:sp>
    </p:spTree>
    <p:extLst>
      <p:ext uri="{BB962C8B-B14F-4D97-AF65-F5344CB8AC3E}">
        <p14:creationId xmlns:p14="http://schemas.microsoft.com/office/powerpoint/2010/main" val="325599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13</a:t>
            </a:fld>
            <a:endParaRPr lang="en-GB"/>
          </a:p>
        </p:txBody>
      </p:sp>
    </p:spTree>
    <p:extLst>
      <p:ext uri="{BB962C8B-B14F-4D97-AF65-F5344CB8AC3E}">
        <p14:creationId xmlns:p14="http://schemas.microsoft.com/office/powerpoint/2010/main" val="142264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14</a:t>
            </a:fld>
            <a:endParaRPr lang="en-GB"/>
          </a:p>
        </p:txBody>
      </p:sp>
    </p:spTree>
    <p:extLst>
      <p:ext uri="{BB962C8B-B14F-4D97-AF65-F5344CB8AC3E}">
        <p14:creationId xmlns:p14="http://schemas.microsoft.com/office/powerpoint/2010/main" val="305811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Full waveform inversion is a process that</a:t>
            </a:r>
            <a:r>
              <a:rPr lang="en-GB" baseline="0" smtClean="0"/>
              <a:t> aims to optimise the model parameters of a multivariate problem given some seismic data set by minimising a cost function describing the difference between the recorded data and a forward model.</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15</a:t>
            </a:fld>
            <a:endParaRPr lang="en-GB"/>
          </a:p>
        </p:txBody>
      </p:sp>
    </p:spTree>
    <p:extLst>
      <p:ext uri="{BB962C8B-B14F-4D97-AF65-F5344CB8AC3E}">
        <p14:creationId xmlns:p14="http://schemas.microsoft.com/office/powerpoint/2010/main" val="152986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16</a:t>
            </a:fld>
            <a:endParaRPr lang="en-GB"/>
          </a:p>
        </p:txBody>
      </p:sp>
    </p:spTree>
    <p:extLst>
      <p:ext uri="{BB962C8B-B14F-4D97-AF65-F5344CB8AC3E}">
        <p14:creationId xmlns:p14="http://schemas.microsoft.com/office/powerpoint/2010/main" val="89577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17</a:t>
            </a:fld>
            <a:endParaRPr lang="en-GB"/>
          </a:p>
        </p:txBody>
      </p:sp>
    </p:spTree>
    <p:extLst>
      <p:ext uri="{BB962C8B-B14F-4D97-AF65-F5344CB8AC3E}">
        <p14:creationId xmlns:p14="http://schemas.microsoft.com/office/powerpoint/2010/main" val="184064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18</a:t>
            </a:fld>
            <a:endParaRPr lang="en-GB"/>
          </a:p>
        </p:txBody>
      </p:sp>
    </p:spTree>
    <p:extLst>
      <p:ext uri="{BB962C8B-B14F-4D97-AF65-F5344CB8AC3E}">
        <p14:creationId xmlns:p14="http://schemas.microsoft.com/office/powerpoint/2010/main" val="113394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Starting with general acoustic wave</a:t>
            </a:r>
            <a:r>
              <a:rPr lang="en-GB" baseline="0" smtClean="0"/>
              <a:t> equation, varying in density and bulk modulus in the subsurface.</a:t>
            </a:r>
          </a:p>
          <a:p>
            <a:r>
              <a:rPr lang="en-GB" baseline="0" smtClean="0"/>
              <a:t>For a given source term </a:t>
            </a:r>
            <a:r>
              <a:rPr lang="en-GB" i="1" baseline="0" smtClean="0"/>
              <a:t>s</a:t>
            </a:r>
            <a:r>
              <a:rPr lang="en-GB" baseline="0" smtClean="0"/>
              <a:t>, we can describe the various permissible solutions for pressure, density and bulk modulus in a so-called contrast formulation, as a component associated with a reference medium, and an additional term caused by a perturbations to the reference medium.</a:t>
            </a:r>
          </a:p>
          <a:p>
            <a:r>
              <a:rPr lang="en-GB" baseline="0" smtClean="0"/>
              <a:t>As per perturbation theory in QM for example, we can expand these solutions as series giving many contributions from many higher-order interactions. When we assume all higher-order perturbations beyond 1</a:t>
            </a:r>
            <a:r>
              <a:rPr lang="en-GB" baseline="30000" smtClean="0"/>
              <a:t>st</a:t>
            </a:r>
            <a:r>
              <a:rPr lang="en-GB" baseline="0" smtClean="0"/>
              <a:t> order are null, we obtain the Born approximation.</a:t>
            </a:r>
          </a:p>
          <a:p>
            <a:r>
              <a:rPr lang="en-GB" baseline="0" smtClean="0"/>
              <a:t>Can explain this in the context of scattering</a:t>
            </a:r>
            <a:r>
              <a:rPr lang="is-IS" baseline="0" smtClean="0"/>
              <a:t>…</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a:t>
            </a:fld>
            <a:endParaRPr lang="en-GB"/>
          </a:p>
        </p:txBody>
      </p:sp>
    </p:spTree>
    <p:extLst>
      <p:ext uri="{BB962C8B-B14F-4D97-AF65-F5344CB8AC3E}">
        <p14:creationId xmlns:p14="http://schemas.microsoft.com/office/powerpoint/2010/main" val="2549441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19</a:t>
            </a:fld>
            <a:endParaRPr lang="en-GB"/>
          </a:p>
        </p:txBody>
      </p:sp>
    </p:spTree>
    <p:extLst>
      <p:ext uri="{BB962C8B-B14F-4D97-AF65-F5344CB8AC3E}">
        <p14:creationId xmlns:p14="http://schemas.microsoft.com/office/powerpoint/2010/main" val="1652080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20</a:t>
            </a:fld>
            <a:endParaRPr lang="en-GB"/>
          </a:p>
        </p:txBody>
      </p:sp>
    </p:spTree>
    <p:extLst>
      <p:ext uri="{BB962C8B-B14F-4D97-AF65-F5344CB8AC3E}">
        <p14:creationId xmlns:p14="http://schemas.microsoft.com/office/powerpoint/2010/main" val="1994810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21</a:t>
            </a:fld>
            <a:endParaRPr lang="en-GB"/>
          </a:p>
        </p:txBody>
      </p:sp>
    </p:spTree>
    <p:extLst>
      <p:ext uri="{BB962C8B-B14F-4D97-AF65-F5344CB8AC3E}">
        <p14:creationId xmlns:p14="http://schemas.microsoft.com/office/powerpoint/2010/main" val="1066299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22</a:t>
            </a:fld>
            <a:endParaRPr lang="en-GB"/>
          </a:p>
        </p:txBody>
      </p:sp>
    </p:spTree>
    <p:extLst>
      <p:ext uri="{BB962C8B-B14F-4D97-AF65-F5344CB8AC3E}">
        <p14:creationId xmlns:p14="http://schemas.microsoft.com/office/powerpoint/2010/main" val="201544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Starting with general acoustic wave</a:t>
            </a:r>
            <a:r>
              <a:rPr lang="en-GB" baseline="0" smtClean="0"/>
              <a:t> equation, varying in density and bulk modulus in the subsurface.</a:t>
            </a:r>
          </a:p>
          <a:p>
            <a:r>
              <a:rPr lang="en-GB" baseline="0" smtClean="0"/>
              <a:t>For a given source term </a:t>
            </a:r>
            <a:r>
              <a:rPr lang="en-GB" i="1" baseline="0" smtClean="0"/>
              <a:t>s</a:t>
            </a:r>
            <a:r>
              <a:rPr lang="en-GB" baseline="0" smtClean="0"/>
              <a:t>, we can describe the various permissible solutions for pressure, density and bulk modulus in a so-called contrast formulation, as a component associated with a reference medium, and an additional term caused by a perturbations to the reference medium.</a:t>
            </a:r>
          </a:p>
          <a:p>
            <a:r>
              <a:rPr lang="en-GB" baseline="0" smtClean="0"/>
              <a:t>As per perturbation theory in QM for example, we can expand these solutions as series giving many contributions from many higher-order interactions. When we assume all higher-order perturbations beyond 1</a:t>
            </a:r>
            <a:r>
              <a:rPr lang="en-GB" baseline="30000" smtClean="0"/>
              <a:t>st</a:t>
            </a:r>
            <a:r>
              <a:rPr lang="en-GB" baseline="0" smtClean="0"/>
              <a:t> order are null, we obtain the Born approximation.</a:t>
            </a:r>
          </a:p>
          <a:p>
            <a:r>
              <a:rPr lang="en-GB" baseline="0" smtClean="0"/>
              <a:t>Can explain this in the context of scattering</a:t>
            </a:r>
            <a:r>
              <a:rPr lang="is-IS" baseline="0" smtClean="0"/>
              <a:t>…</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23</a:t>
            </a:fld>
            <a:endParaRPr lang="en-GB"/>
          </a:p>
        </p:txBody>
      </p:sp>
    </p:spTree>
    <p:extLst>
      <p:ext uri="{BB962C8B-B14F-4D97-AF65-F5344CB8AC3E}">
        <p14:creationId xmlns:p14="http://schemas.microsoft.com/office/powerpoint/2010/main" val="872871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demonstrate how common Born is, let’s consider the case of reverse time migration. We emit some </a:t>
            </a:r>
            <a:r>
              <a:rPr lang="en-US" err="1" smtClean="0"/>
              <a:t>wavefield</a:t>
            </a:r>
            <a:r>
              <a:rPr lang="en-US" smtClean="0"/>
              <a:t> and record it at a number of receivers. We then form an image by forward propagating the source </a:t>
            </a:r>
            <a:r>
              <a:rPr lang="en-US" err="1" smtClean="0"/>
              <a:t>wavefield</a:t>
            </a:r>
            <a:r>
              <a:rPr lang="en-US" smtClean="0"/>
              <a:t> through a</a:t>
            </a:r>
            <a:r>
              <a:rPr lang="en-US" baseline="0" smtClean="0"/>
              <a:t> smooth velocity model, and cross-correlating this field with the recorded </a:t>
            </a:r>
            <a:r>
              <a:rPr lang="en-US" baseline="0" err="1" smtClean="0"/>
              <a:t>wavefield</a:t>
            </a:r>
            <a:r>
              <a:rPr lang="en-US" baseline="0" smtClean="0"/>
              <a:t> propagated backwards in time through the same model and taking the zero lag component. It’s apparent that this is only likely to be accurate when the Born approximation holds, since only where a direct wave meets its reflection can we be sure that one causes the other .</a:t>
            </a:r>
            <a:endParaRPr lang="en-US"/>
          </a:p>
        </p:txBody>
      </p:sp>
      <p:sp>
        <p:nvSpPr>
          <p:cNvPr id="4" name="Slide Number Placeholder 3"/>
          <p:cNvSpPr>
            <a:spLocks noGrp="1"/>
          </p:cNvSpPr>
          <p:nvPr>
            <p:ph type="sldNum" sz="quarter" idx="10"/>
          </p:nvPr>
        </p:nvSpPr>
        <p:spPr/>
        <p:txBody>
          <a:bodyPr/>
          <a:lstStyle/>
          <a:p>
            <a:fld id="{1891AFBA-BB9F-4540-A9A8-1443E55E58AE}" type="slidenum">
              <a:rPr lang="en-GB" smtClean="0"/>
              <a:t>24</a:t>
            </a:fld>
            <a:endParaRPr lang="en-GB"/>
          </a:p>
        </p:txBody>
      </p:sp>
    </p:spTree>
    <p:extLst>
      <p:ext uri="{BB962C8B-B14F-4D97-AF65-F5344CB8AC3E}">
        <p14:creationId xmlns:p14="http://schemas.microsoft.com/office/powerpoint/2010/main" val="1116955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25</a:t>
            </a:fld>
            <a:endParaRPr lang="en-GB"/>
          </a:p>
        </p:txBody>
      </p:sp>
    </p:spTree>
    <p:extLst>
      <p:ext uri="{BB962C8B-B14F-4D97-AF65-F5344CB8AC3E}">
        <p14:creationId xmlns:p14="http://schemas.microsoft.com/office/powerpoint/2010/main" val="324609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26</a:t>
            </a:fld>
            <a:endParaRPr lang="en-GB"/>
          </a:p>
        </p:txBody>
      </p:sp>
    </p:spTree>
    <p:extLst>
      <p:ext uri="{BB962C8B-B14F-4D97-AF65-F5344CB8AC3E}">
        <p14:creationId xmlns:p14="http://schemas.microsoft.com/office/powerpoint/2010/main" val="201114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27</a:t>
            </a:fld>
            <a:endParaRPr lang="en-GB"/>
          </a:p>
        </p:txBody>
      </p:sp>
    </p:spTree>
    <p:extLst>
      <p:ext uri="{BB962C8B-B14F-4D97-AF65-F5344CB8AC3E}">
        <p14:creationId xmlns:p14="http://schemas.microsoft.com/office/powerpoint/2010/main" val="163941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28</a:t>
            </a:fld>
            <a:endParaRPr lang="en-GB"/>
          </a:p>
        </p:txBody>
      </p:sp>
    </p:spTree>
    <p:extLst>
      <p:ext uri="{BB962C8B-B14F-4D97-AF65-F5344CB8AC3E}">
        <p14:creationId xmlns:p14="http://schemas.microsoft.com/office/powerpoint/2010/main" val="257919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Starting with general acoustic wave</a:t>
            </a:r>
            <a:r>
              <a:rPr lang="en-GB" baseline="0" smtClean="0"/>
              <a:t> equation, varying in density and bulk modulus in the subsurface.</a:t>
            </a:r>
          </a:p>
          <a:p>
            <a:r>
              <a:rPr lang="en-GB" baseline="0" smtClean="0"/>
              <a:t>For a given source term </a:t>
            </a:r>
            <a:r>
              <a:rPr lang="en-GB" i="1" baseline="0" smtClean="0"/>
              <a:t>s</a:t>
            </a:r>
            <a:r>
              <a:rPr lang="en-GB" baseline="0" smtClean="0"/>
              <a:t>, we can describe the various permissible solutions for pressure, density and bulk modulus in a so-called contrast formulation, as a component associated with a reference medium, and an additional term caused by a perturbations to the reference medium.</a:t>
            </a:r>
          </a:p>
          <a:p>
            <a:r>
              <a:rPr lang="en-GB" baseline="0" smtClean="0"/>
              <a:t>As per perturbation theory in QM for example, we can expand these solutions as series giving many contributions from many higher-order interactions. When we assume all higher-order perturbations beyond 1</a:t>
            </a:r>
            <a:r>
              <a:rPr lang="en-GB" baseline="30000" smtClean="0"/>
              <a:t>st</a:t>
            </a:r>
            <a:r>
              <a:rPr lang="en-GB" baseline="0" smtClean="0"/>
              <a:t> order are null, we obtain the Born approximation.</a:t>
            </a:r>
          </a:p>
          <a:p>
            <a:r>
              <a:rPr lang="en-GB" baseline="0" smtClean="0"/>
              <a:t>Can explain this in the context of scattering</a:t>
            </a:r>
            <a:r>
              <a:rPr lang="is-IS" baseline="0" smtClean="0"/>
              <a:t>…</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2</a:t>
            </a:fld>
            <a:endParaRPr lang="en-GB"/>
          </a:p>
        </p:txBody>
      </p:sp>
    </p:spTree>
    <p:extLst>
      <p:ext uri="{BB962C8B-B14F-4D97-AF65-F5344CB8AC3E}">
        <p14:creationId xmlns:p14="http://schemas.microsoft.com/office/powerpoint/2010/main" val="47543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Born approximation – technique presently used in most geophysical processing </a:t>
            </a:r>
          </a:p>
          <a:p>
            <a:r>
              <a:rPr lang="en-GB" smtClean="0"/>
              <a:t>Lippmann-Schwinger Equation</a:t>
            </a:r>
            <a:r>
              <a:rPr lang="en-GB" baseline="0" smtClean="0"/>
              <a:t> – related to Born but more general</a:t>
            </a:r>
          </a:p>
          <a:p>
            <a:r>
              <a:rPr lang="en-GB" baseline="0" smtClean="0"/>
              <a:t>Inversion – State we have the following methods for extracting medium parameters. Stress that talk will be mostly theory and motivation since present results are very preliminary.</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3</a:t>
            </a:fld>
            <a:endParaRPr lang="en-GB"/>
          </a:p>
        </p:txBody>
      </p:sp>
    </p:spTree>
    <p:extLst>
      <p:ext uri="{BB962C8B-B14F-4D97-AF65-F5344CB8AC3E}">
        <p14:creationId xmlns:p14="http://schemas.microsoft.com/office/powerpoint/2010/main" val="90942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Starting with general acoustic wave</a:t>
            </a:r>
            <a:r>
              <a:rPr lang="en-GB" baseline="0" smtClean="0"/>
              <a:t> equation, varying in density and bulk modulus in the subsurface.</a:t>
            </a:r>
          </a:p>
          <a:p>
            <a:r>
              <a:rPr lang="en-GB" baseline="0" smtClean="0"/>
              <a:t>For a given source term </a:t>
            </a:r>
            <a:r>
              <a:rPr lang="en-GB" i="1" baseline="0" smtClean="0"/>
              <a:t>s</a:t>
            </a:r>
            <a:r>
              <a:rPr lang="en-GB" baseline="0" smtClean="0"/>
              <a:t>, we can describe the various permissible solutions for pressure, density and bulk modulus in a so-called contrast formulation, as a component associated with a reference medium, and an additional term caused by a perturbations to the reference medium.</a:t>
            </a:r>
          </a:p>
          <a:p>
            <a:r>
              <a:rPr lang="en-GB" baseline="0" smtClean="0"/>
              <a:t>As per perturbation theory in QM for example, we can expand these solutions as series giving many contributions from many higher-order interactions. When we assume all higher-order perturbations beyond 1</a:t>
            </a:r>
            <a:r>
              <a:rPr lang="en-GB" baseline="30000" smtClean="0"/>
              <a:t>st</a:t>
            </a:r>
            <a:r>
              <a:rPr lang="en-GB" baseline="0" smtClean="0"/>
              <a:t> order are null, we obtain the Born approximation.</a:t>
            </a:r>
          </a:p>
          <a:p>
            <a:r>
              <a:rPr lang="en-GB" baseline="0" smtClean="0"/>
              <a:t>Can explain this in the context of scattering</a:t>
            </a:r>
            <a:r>
              <a:rPr lang="is-IS" baseline="0" smtClean="0"/>
              <a:t>…</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4</a:t>
            </a:fld>
            <a:endParaRPr lang="en-GB"/>
          </a:p>
        </p:txBody>
      </p:sp>
    </p:spTree>
    <p:extLst>
      <p:ext uri="{BB962C8B-B14F-4D97-AF65-F5344CB8AC3E}">
        <p14:creationId xmlns:p14="http://schemas.microsoft.com/office/powerpoint/2010/main" val="15658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We can decompose the Lippmann-Schwinger equation by considering</a:t>
            </a:r>
            <a:r>
              <a:rPr lang="en-GB" baseline="0" smtClean="0"/>
              <a:t> the full Greens function as a sum of different orders of scattering. So then the full Green’s function is the sum of the direct wave, the singly-scattered component of the pressure field, the doubly-scattered component of the </a:t>
            </a:r>
            <a:r>
              <a:rPr lang="en-GB" baseline="0" err="1" smtClean="0"/>
              <a:t>wavefield</a:t>
            </a:r>
            <a:r>
              <a:rPr lang="en-GB" baseline="0" smtClean="0"/>
              <a:t>, and so on to infinity in theory. We can see then that the born approximation is contained implicitly within the Lippmann-Schwinger equation as a first order approximation to the Greens function.</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5</a:t>
            </a:fld>
            <a:endParaRPr lang="en-GB"/>
          </a:p>
        </p:txBody>
      </p:sp>
    </p:spTree>
    <p:extLst>
      <p:ext uri="{BB962C8B-B14F-4D97-AF65-F5344CB8AC3E}">
        <p14:creationId xmlns:p14="http://schemas.microsoft.com/office/powerpoint/2010/main" val="144800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6</a:t>
            </a:fld>
            <a:endParaRPr lang="en-GB"/>
          </a:p>
        </p:txBody>
      </p:sp>
    </p:spTree>
    <p:extLst>
      <p:ext uri="{BB962C8B-B14F-4D97-AF65-F5344CB8AC3E}">
        <p14:creationId xmlns:p14="http://schemas.microsoft.com/office/powerpoint/2010/main" val="364606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7</a:t>
            </a:fld>
            <a:endParaRPr lang="en-GB"/>
          </a:p>
        </p:txBody>
      </p:sp>
    </p:spTree>
    <p:extLst>
      <p:ext uri="{BB962C8B-B14F-4D97-AF65-F5344CB8AC3E}">
        <p14:creationId xmlns:p14="http://schemas.microsoft.com/office/powerpoint/2010/main" val="119656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Let’s generalize Born.</a:t>
            </a:r>
            <a:r>
              <a:rPr lang="en-GB" baseline="0" smtClean="0"/>
              <a:t> Imagine we have some reference medium, shown in pink, in which we have a source, receiver, and a number of </a:t>
            </a:r>
            <a:r>
              <a:rPr lang="en-GB" baseline="0" err="1" smtClean="0"/>
              <a:t>scatterers</a:t>
            </a:r>
            <a:r>
              <a:rPr lang="en-GB" baseline="0" smtClean="0"/>
              <a:t>. In operator form, we can describe the Green’s function between source and receiver as the sum of a direct wave between source and receiver, and the interaction between the Green’s function in the reference medium and the full Green’s function between source and receiver weighted by some scattering potential </a:t>
            </a:r>
            <a:r>
              <a:rPr lang="en-GB" i="1" baseline="0" smtClean="0"/>
              <a:t>V</a:t>
            </a:r>
            <a:r>
              <a:rPr lang="en-GB" i="0" baseline="0" smtClean="0"/>
              <a:t> which varies depending on the assumptions made about the medium. </a:t>
            </a:r>
          </a:p>
          <a:p>
            <a:r>
              <a:rPr lang="en-GB" i="0" baseline="0" smtClean="0"/>
              <a:t>By decomposing the full Green’s function into a term due solely to the reference medium, and a term due to scattering from perturbations to the reference medium, we can describe the scattered </a:t>
            </a:r>
            <a:r>
              <a:rPr lang="en-GB" i="0" baseline="0" err="1" smtClean="0"/>
              <a:t>wavefield</a:t>
            </a:r>
            <a:r>
              <a:rPr lang="en-GB" i="0" baseline="0" smtClean="0"/>
              <a:t> as the interaction between reference and full Green’s functions.</a:t>
            </a:r>
            <a:endParaRPr lang="en-GB"/>
          </a:p>
        </p:txBody>
      </p:sp>
      <p:sp>
        <p:nvSpPr>
          <p:cNvPr id="4" name="Slide Number Placeholder 3"/>
          <p:cNvSpPr>
            <a:spLocks noGrp="1"/>
          </p:cNvSpPr>
          <p:nvPr>
            <p:ph type="sldNum" sz="quarter" idx="10"/>
          </p:nvPr>
        </p:nvSpPr>
        <p:spPr/>
        <p:txBody>
          <a:bodyPr/>
          <a:lstStyle/>
          <a:p>
            <a:fld id="{1891AFBA-BB9F-4540-A9A8-1443E55E58AE}" type="slidenum">
              <a:rPr lang="en-GB" smtClean="0"/>
              <a:t>8</a:t>
            </a:fld>
            <a:endParaRPr lang="en-GB"/>
          </a:p>
        </p:txBody>
      </p:sp>
    </p:spTree>
    <p:extLst>
      <p:ext uri="{BB962C8B-B14F-4D97-AF65-F5344CB8AC3E}">
        <p14:creationId xmlns:p14="http://schemas.microsoft.com/office/powerpoint/2010/main" val="7257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1DB4FD-6BD9-48BB-8E71-D73CB820E85E}" type="datetime1">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173781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E16521-22C0-49D7-9E5D-E185F4934A40}" type="datetime1">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147910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E99CE-1D6E-4CBD-A090-26302457E291}" type="datetime1">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332206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03CBDE-5792-4573-90DB-A880A25B4899}" type="datetime1">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155920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01EAC1-75F1-4486-8987-2DE360D8D839}" type="datetime1">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224199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E1DAA2-F7B3-4D2F-8E48-5701313FABB8}" type="datetime1">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268341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CDB63F6-59CB-4605-B463-CF1E08057312}" type="datetime1">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344169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81BDF9-B3ED-4F50-8FEB-1E0F1787EE2C}" type="datetime1">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421910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A7B02-18BB-4002-A1DD-511C559E1E03}" type="datetime1">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62290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64A64-DD09-4FC5-A9E4-45C4A2E09900}" type="datetime1">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8431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65EBAC-2FEB-4D04-9E08-5A856B38544E}" type="datetime1">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B028C4-5FC6-4F0A-91DC-3032DDB09CCC}" type="slidenum">
              <a:rPr lang="en-GB" smtClean="0"/>
              <a:t>‹#›</a:t>
            </a:fld>
            <a:endParaRPr lang="en-GB"/>
          </a:p>
        </p:txBody>
      </p:sp>
    </p:spTree>
    <p:extLst>
      <p:ext uri="{BB962C8B-B14F-4D97-AF65-F5344CB8AC3E}">
        <p14:creationId xmlns:p14="http://schemas.microsoft.com/office/powerpoint/2010/main" val="32415704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DCE65-3202-47B3-B183-D6F6D0DB497D}" type="datetime1">
              <a:rPr lang="en-GB" smtClean="0"/>
              <a:t>05/05/2020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028C4-5FC6-4F0A-91DC-3032DDB09CCC}" type="slidenum">
              <a:rPr lang="en-GB" smtClean="0"/>
              <a:t>‹#›</a:t>
            </a:fld>
            <a:endParaRPr lang="en-GB"/>
          </a:p>
        </p:txBody>
      </p:sp>
    </p:spTree>
    <p:extLst>
      <p:ext uri="{BB962C8B-B14F-4D97-AF65-F5344CB8AC3E}">
        <p14:creationId xmlns:p14="http://schemas.microsoft.com/office/powerpoint/2010/main" val="239884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NUL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0.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5.png"/><Relationship Id="rId5" Type="http://schemas.openxmlformats.org/officeDocument/2006/relationships/image" Target="../media/image510.png"/><Relationship Id="rId6" Type="http://schemas.openxmlformats.org/officeDocument/2006/relationships/image" Target="../media/image520.png"/><Relationship Id="rId7" Type="http://schemas.openxmlformats.org/officeDocument/2006/relationships/image" Target="../media/image480.png"/><Relationship Id="rId8" Type="http://schemas.openxmlformats.org/officeDocument/2006/relationships/image" Target="../media/image490.png"/><Relationship Id="rId9" Type="http://schemas.openxmlformats.org/officeDocument/2006/relationships/image" Target="../media/image50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251.png"/><Relationship Id="rId4" Type="http://schemas.openxmlformats.org/officeDocument/2006/relationships/image" Target="../media/image261.png"/><Relationship Id="rId5" Type="http://schemas.openxmlformats.org/officeDocument/2006/relationships/image" Target="../media/image220.png"/><Relationship Id="rId6" Type="http://schemas.openxmlformats.org/officeDocument/2006/relationships/image" Target="../media/image231.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png"/><Relationship Id="rId13"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7.png"/><Relationship Id="rId4" Type="http://schemas.openxmlformats.org/officeDocument/2006/relationships/image" Target="../media/image170.png"/><Relationship Id="rId5" Type="http://schemas.openxmlformats.org/officeDocument/2006/relationships/image" Target="../media/image190.png"/><Relationship Id="rId6" Type="http://schemas.openxmlformats.org/officeDocument/2006/relationships/image" Target="../media/image300.png"/><Relationship Id="rId7" Type="http://schemas.openxmlformats.org/officeDocument/2006/relationships/image" Target="../media/image320.png"/><Relationship Id="rId8" Type="http://schemas.openxmlformats.org/officeDocument/2006/relationships/image" Target="../media/image370.png"/><Relationship Id="rId10" Type="http://schemas.openxmlformats.org/officeDocument/2006/relationships/image" Target="../media/image43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9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70.png"/><Relationship Id="rId5" Type="http://schemas.openxmlformats.org/officeDocument/2006/relationships/image" Target="../media/image80.png"/><Relationship Id="rId6"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30.png"/><Relationship Id="rId4" Type="http://schemas.openxmlformats.org/officeDocument/2006/relationships/image" Target="../media/image24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2"/>
          <p:cNvSpPr/>
          <p:nvPr/>
        </p:nvSpPr>
        <p:spPr>
          <a:xfrm>
            <a:off x="902677" y="2102280"/>
            <a:ext cx="10386646" cy="1197285"/>
          </a:xfrm>
          <a:prstGeom prst="rect">
            <a:avLst/>
          </a:prstGeom>
          <a:noFill/>
          <a:ln w="9360">
            <a:noFill/>
          </a:ln>
        </p:spPr>
        <p:style>
          <a:lnRef idx="0">
            <a:scrgbClr r="0" g="0" b="0"/>
          </a:lnRef>
          <a:fillRef idx="0">
            <a:scrgbClr r="0" g="0" b="0"/>
          </a:fillRef>
          <a:effectRef idx="0">
            <a:scrgbClr r="0" g="0" b="0"/>
          </a:effectRef>
          <a:fontRef idx="minor"/>
        </p:style>
        <p:txBody>
          <a:bodyPr lIns="81720" tIns="40680" rIns="81720" bIns="40680"/>
          <a:lstStyle/>
          <a:p>
            <a:pPr algn="ctr">
              <a:lnSpc>
                <a:spcPts val="1600"/>
              </a:lnSpc>
            </a:pPr>
            <a:r>
              <a:rPr lang="en-GB" sz="3200" b="1" dirty="0" smtClean="0">
                <a:solidFill>
                  <a:srgbClr val="002060"/>
                </a:solidFill>
                <a:ea typeface="DejaVu Sans"/>
              </a:rPr>
              <a:t>Green’s function derivatives for imaging &amp; inversion </a:t>
            </a:r>
          </a:p>
          <a:p>
            <a:pPr algn="ctr">
              <a:lnSpc>
                <a:spcPts val="1600"/>
              </a:lnSpc>
            </a:pPr>
            <a:endParaRPr lang="en-GB" sz="3200" b="1" dirty="0">
              <a:solidFill>
                <a:srgbClr val="002060"/>
              </a:solidFill>
              <a:ea typeface="DejaVu Sans"/>
            </a:endParaRPr>
          </a:p>
          <a:p>
            <a:pPr algn="ctr">
              <a:lnSpc>
                <a:spcPts val="1600"/>
              </a:lnSpc>
            </a:pPr>
            <a:r>
              <a:rPr lang="en-GB" sz="3200" b="1" dirty="0" smtClean="0">
                <a:solidFill>
                  <a:srgbClr val="002060"/>
                </a:solidFill>
                <a:ea typeface="DejaVu Sans"/>
              </a:rPr>
              <a:t>without using the Born approximation </a:t>
            </a:r>
            <a:endParaRPr dirty="0">
              <a:solidFill>
                <a:srgbClr val="002060"/>
              </a:solidFill>
            </a:endParaRPr>
          </a:p>
        </p:txBody>
      </p:sp>
      <p:sp>
        <p:nvSpPr>
          <p:cNvPr id="85" name="CustomShape 3"/>
          <p:cNvSpPr/>
          <p:nvPr/>
        </p:nvSpPr>
        <p:spPr>
          <a:xfrm>
            <a:off x="5104800" y="4653000"/>
            <a:ext cx="2164320" cy="459720"/>
          </a:xfrm>
          <a:prstGeom prst="rect">
            <a:avLst/>
          </a:prstGeom>
          <a:noFill/>
          <a:ln w="9360">
            <a:noFill/>
          </a:ln>
        </p:spPr>
        <p:style>
          <a:lnRef idx="0">
            <a:scrgbClr r="0" g="0" b="0"/>
          </a:lnRef>
          <a:fillRef idx="0">
            <a:scrgbClr r="0" g="0" b="0"/>
          </a:fillRef>
          <a:effectRef idx="0">
            <a:scrgbClr r="0" g="0" b="0"/>
          </a:effectRef>
          <a:fontRef idx="minor"/>
        </p:style>
      </p:sp>
      <p:sp>
        <p:nvSpPr>
          <p:cNvPr id="2" name="TextBox 1"/>
          <p:cNvSpPr txBox="1"/>
          <p:nvPr/>
        </p:nvSpPr>
        <p:spPr>
          <a:xfrm>
            <a:off x="1654530" y="2960669"/>
            <a:ext cx="8882940" cy="2257028"/>
          </a:xfrm>
          <a:prstGeom prst="rect">
            <a:avLst/>
          </a:prstGeom>
          <a:noFill/>
        </p:spPr>
        <p:txBody>
          <a:bodyPr wrap="square" rtlCol="0">
            <a:spAutoFit/>
          </a:bodyPr>
          <a:lstStyle/>
          <a:p>
            <a:pPr algn="ctr"/>
            <a:r>
              <a:rPr lang="en-US" sz="2400" b="1" dirty="0" smtClean="0">
                <a:solidFill>
                  <a:srgbClr val="002060"/>
                </a:solidFill>
                <a:ea typeface="Times New Roman" charset="0"/>
                <a:cs typeface="Times New Roman" charset="0"/>
              </a:rPr>
              <a:t>Dominic Cummings &amp; Andrew Curtis</a:t>
            </a:r>
          </a:p>
          <a:p>
            <a:pPr algn="ctr"/>
            <a:endParaRPr lang="en-US" sz="2400" b="1" dirty="0">
              <a:solidFill>
                <a:srgbClr val="002060"/>
              </a:solidFill>
              <a:ea typeface="Times New Roman" charset="0"/>
              <a:cs typeface="Times New Roman" charset="0"/>
            </a:endParaRPr>
          </a:p>
          <a:p>
            <a:pPr algn="ctr"/>
            <a:r>
              <a:rPr lang="en-US" sz="2000" b="1" dirty="0">
                <a:solidFill>
                  <a:srgbClr val="002060"/>
                </a:solidFill>
                <a:ea typeface="Times New Roman" charset="0"/>
                <a:cs typeface="Times New Roman" charset="0"/>
              </a:rPr>
              <a:t>w</a:t>
            </a:r>
            <a:r>
              <a:rPr lang="en-US" sz="2000" b="1" dirty="0" smtClean="0">
                <a:solidFill>
                  <a:srgbClr val="002060"/>
                </a:solidFill>
                <a:ea typeface="Times New Roman" charset="0"/>
                <a:cs typeface="Times New Roman" charset="0"/>
              </a:rPr>
              <a:t>ith Giovanni </a:t>
            </a:r>
            <a:r>
              <a:rPr lang="en-US" sz="2000" b="1" dirty="0" err="1" smtClean="0">
                <a:solidFill>
                  <a:srgbClr val="002060"/>
                </a:solidFill>
                <a:ea typeface="Times New Roman" charset="0"/>
                <a:cs typeface="Times New Roman" charset="0"/>
              </a:rPr>
              <a:t>Meles</a:t>
            </a:r>
            <a:r>
              <a:rPr lang="en-US" sz="2000" b="1" dirty="0" smtClean="0">
                <a:solidFill>
                  <a:srgbClr val="002060"/>
                </a:solidFill>
                <a:ea typeface="Times New Roman" charset="0"/>
                <a:cs typeface="Times New Roman" charset="0"/>
              </a:rPr>
              <a:t>, </a:t>
            </a:r>
            <a:r>
              <a:rPr lang="en-US" sz="2000" b="1" dirty="0" err="1" smtClean="0">
                <a:solidFill>
                  <a:srgbClr val="002060"/>
                </a:solidFill>
                <a:ea typeface="Times New Roman" charset="0"/>
                <a:cs typeface="Times New Roman" charset="0"/>
              </a:rPr>
              <a:t>Satyan</a:t>
            </a:r>
            <a:r>
              <a:rPr lang="en-US" sz="2000" b="1" dirty="0" smtClean="0">
                <a:solidFill>
                  <a:srgbClr val="002060"/>
                </a:solidFill>
                <a:ea typeface="Times New Roman" charset="0"/>
                <a:cs typeface="Times New Roman" charset="0"/>
              </a:rPr>
              <a:t> Singh, Carlos da Costa </a:t>
            </a:r>
            <a:r>
              <a:rPr lang="en-US" sz="2000" b="1" dirty="0" err="1" smtClean="0">
                <a:solidFill>
                  <a:srgbClr val="002060"/>
                </a:solidFill>
                <a:ea typeface="Times New Roman" charset="0"/>
                <a:cs typeface="Times New Roman" charset="0"/>
              </a:rPr>
              <a:t>Filho</a:t>
            </a:r>
            <a:r>
              <a:rPr lang="en-US" sz="2000" b="1" dirty="0" smtClean="0">
                <a:solidFill>
                  <a:srgbClr val="002060"/>
                </a:solidFill>
                <a:ea typeface="Times New Roman" charset="0"/>
                <a:cs typeface="Times New Roman" charset="0"/>
              </a:rPr>
              <a:t>, </a:t>
            </a:r>
          </a:p>
          <a:p>
            <a:pPr algn="ctr"/>
            <a:r>
              <a:rPr lang="en-US" sz="2000" b="1" dirty="0" smtClean="0">
                <a:solidFill>
                  <a:srgbClr val="002060"/>
                </a:solidFill>
                <a:ea typeface="Times New Roman" charset="0"/>
                <a:cs typeface="Times New Roman" charset="0"/>
              </a:rPr>
              <a:t>Reda </a:t>
            </a:r>
            <a:r>
              <a:rPr lang="en-US" sz="2000" b="1" dirty="0" err="1" smtClean="0">
                <a:solidFill>
                  <a:srgbClr val="002060"/>
                </a:solidFill>
                <a:ea typeface="Times New Roman" charset="0"/>
                <a:cs typeface="Times New Roman" charset="0"/>
              </a:rPr>
              <a:t>Baina</a:t>
            </a:r>
            <a:r>
              <a:rPr lang="en-US" sz="2000" b="1" dirty="0" smtClean="0">
                <a:solidFill>
                  <a:srgbClr val="002060"/>
                </a:solidFill>
                <a:ea typeface="Times New Roman" charset="0"/>
                <a:cs typeface="Times New Roman" charset="0"/>
              </a:rPr>
              <a:t>, James Rickett &amp; Paul Williamson</a:t>
            </a:r>
          </a:p>
          <a:p>
            <a:pPr algn="ctr">
              <a:lnSpc>
                <a:spcPts val="2000"/>
              </a:lnSpc>
            </a:pPr>
            <a:endParaRPr lang="en-US" sz="2000" b="1" i="1" dirty="0" smtClean="0">
              <a:solidFill>
                <a:srgbClr val="002060"/>
              </a:solidFill>
              <a:latin typeface="Times New Roman" charset="0"/>
              <a:ea typeface="Times New Roman" charset="0"/>
              <a:cs typeface="Times New Roman" charset="0"/>
            </a:endParaRPr>
          </a:p>
          <a:p>
            <a:pPr algn="ctr"/>
            <a:r>
              <a:rPr lang="en-US" dirty="0" smtClean="0">
                <a:solidFill>
                  <a:srgbClr val="002060"/>
                </a:solidFill>
                <a:ea typeface="Times New Roman" charset="0"/>
                <a:cs typeface="Times New Roman" charset="0"/>
              </a:rPr>
              <a:t>EGU 2020</a:t>
            </a:r>
          </a:p>
          <a:p>
            <a:pPr algn="ctr"/>
            <a:r>
              <a:rPr lang="en-US" dirty="0" smtClean="0">
                <a:solidFill>
                  <a:srgbClr val="002060"/>
                </a:solidFill>
                <a:ea typeface="Times New Roman" charset="0"/>
                <a:cs typeface="Times New Roman" charset="0"/>
              </a:rPr>
              <a:t>08-05-2020</a:t>
            </a:r>
            <a:endParaRPr lang="en-US" dirty="0">
              <a:solidFill>
                <a:srgbClr val="002060"/>
              </a:solidFill>
              <a:ea typeface="Times New Roman" charset="0"/>
              <a:cs typeface="Times New Roman" charset="0"/>
            </a:endParaRPr>
          </a:p>
        </p:txBody>
      </p:sp>
      <p:pic>
        <p:nvPicPr>
          <p:cNvPr id="14" name="Picture 2" descr="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191" y="179627"/>
            <a:ext cx="3349298" cy="9289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81" y="214762"/>
            <a:ext cx="3603678" cy="858638"/>
          </a:xfrm>
          <a:prstGeom prst="rect">
            <a:avLst/>
          </a:prstGeom>
        </p:spPr>
      </p:pic>
      <p:grpSp>
        <p:nvGrpSpPr>
          <p:cNvPr id="24" name="Group 23"/>
          <p:cNvGrpSpPr/>
          <p:nvPr/>
        </p:nvGrpSpPr>
        <p:grpSpPr>
          <a:xfrm>
            <a:off x="4516125" y="5097480"/>
            <a:ext cx="3104346" cy="1587852"/>
            <a:chOff x="4516125" y="5097480"/>
            <a:chExt cx="3104346" cy="1587852"/>
          </a:xfrm>
        </p:grpSpPr>
        <p:grpSp>
          <p:nvGrpSpPr>
            <p:cNvPr id="25" name="Group 24"/>
            <p:cNvGrpSpPr/>
            <p:nvPr/>
          </p:nvGrpSpPr>
          <p:grpSpPr>
            <a:xfrm>
              <a:off x="4516125" y="5097480"/>
              <a:ext cx="3104346" cy="1397618"/>
              <a:chOff x="4656384" y="5112720"/>
              <a:chExt cx="3104346" cy="1397618"/>
            </a:xfrm>
          </p:grpSpPr>
          <p:pic>
            <p:nvPicPr>
              <p:cNvPr id="27" name="Immagine 6" descr="schlumberger_logo.jpg"/>
              <p:cNvPicPr>
                <a:picLocks noChangeAspect="1"/>
              </p:cNvPicPr>
              <p:nvPr/>
            </p:nvPicPr>
            <p:blipFill>
              <a:blip r:embed="rId5"/>
              <a:stretch>
                <a:fillRect/>
              </a:stretch>
            </p:blipFill>
            <p:spPr>
              <a:xfrm>
                <a:off x="5941634" y="5266123"/>
                <a:ext cx="1819096" cy="452752"/>
              </a:xfrm>
              <a:prstGeom prst="rect">
                <a:avLst/>
              </a:prstGeom>
            </p:spPr>
          </p:pic>
          <p:pic>
            <p:nvPicPr>
              <p:cNvPr id="28" name="Immagine 7" descr="TOTAL_logo.jpg"/>
              <p:cNvPicPr>
                <a:picLocks noChangeAspect="1"/>
              </p:cNvPicPr>
              <p:nvPr/>
            </p:nvPicPr>
            <p:blipFill>
              <a:blip r:embed="rId6"/>
              <a:stretch>
                <a:fillRect/>
              </a:stretch>
            </p:blipFill>
            <p:spPr>
              <a:xfrm>
                <a:off x="4711788" y="5112720"/>
                <a:ext cx="821777" cy="821777"/>
              </a:xfrm>
              <a:prstGeom prst="rect">
                <a:avLst/>
              </a:prstGeom>
            </p:spPr>
          </p:pic>
          <p:pic>
            <p:nvPicPr>
              <p:cNvPr id="2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6384" y="5934497"/>
                <a:ext cx="1454145" cy="575841"/>
              </a:xfrm>
              <a:prstGeom prst="rect">
                <a:avLst/>
              </a:prstGeom>
            </p:spPr>
          </p:pic>
        </p:grpSp>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2601" t="6392" r="79597" b="14863"/>
            <a:stretch/>
          </p:blipFill>
          <p:spPr>
            <a:xfrm>
              <a:off x="6329280" y="5729022"/>
              <a:ext cx="925830" cy="956310"/>
            </a:xfrm>
            <a:prstGeom prst="rect">
              <a:avLst/>
            </a:prstGeom>
          </p:spPr>
        </p:pic>
      </p:grpSp>
    </p:spTree>
    <p:extLst>
      <p:ext uri="{BB962C8B-B14F-4D97-AF65-F5344CB8AC3E}">
        <p14:creationId xmlns:p14="http://schemas.microsoft.com/office/powerpoint/2010/main" val="38869359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9</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0246" y="2077683"/>
            <a:ext cx="3219931" cy="332332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42452" y="2170035"/>
            <a:ext cx="3394785" cy="3230969"/>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32545" y="1384328"/>
            <a:ext cx="366356" cy="368543"/>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206370" y="1396295"/>
            <a:ext cx="3616119" cy="2553875"/>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5" idx="0"/>
          </p:cNvCxnSpPr>
          <p:nvPr/>
        </p:nvCxnSpPr>
        <p:spPr>
          <a:xfrm flipV="1">
            <a:off x="4794764" y="2077683"/>
            <a:ext cx="2542473" cy="1872487"/>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p:cNvCxnSpPr>
          <p:nvPr/>
        </p:nvCxnSpPr>
        <p:spPr>
          <a:xfrm>
            <a:off x="4033080" y="3949700"/>
            <a:ext cx="1419846" cy="145570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415076" y="2106703"/>
            <a:ext cx="1906780" cy="329870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617391" y="5020650"/>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468074" y="1120354"/>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99160" y="3586283"/>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98461" y="5033612"/>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7905328"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tx1"/>
                          </a:solidFill>
                          <a:latin typeface="Cambria Math" charset="0"/>
                        </a:rPr>
                        <m:t>𝐺</m:t>
                      </m:r>
                      <m:r>
                        <a:rPr lang="en-GB" sz="3200" b="0" i="1" smtClean="0">
                          <a:solidFill>
                            <a:schemeClr val="tx1"/>
                          </a:solidFill>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solidFill>
                            <a:schemeClr val="tx1"/>
                          </a:solidFill>
                          <a:latin typeface="Cambria Math" charset="0"/>
                        </a:rPr>
                        <m:t>+</m:t>
                      </m:r>
                      <m:sSup>
                        <m:sSupPr>
                          <m:ctrlPr>
                            <a:rPr lang="en-GB" sz="3200" i="1">
                              <a:solidFill>
                                <a:schemeClr val="accent2"/>
                              </a:solidFill>
                              <a:latin typeface="Cambria Math" charset="0"/>
                            </a:rPr>
                          </m:ctrlPr>
                        </m:sSupPr>
                        <m:e>
                          <m:r>
                            <a:rPr lang="en-GB" sz="3200" i="1">
                              <a:solidFill>
                                <a:schemeClr val="accent2"/>
                              </a:solidFill>
                              <a:latin typeface="Cambria Math" charset="0"/>
                              <a:ea typeface="Cambria Math" charset="0"/>
                              <a:cs typeface="Cambria Math" charset="0"/>
                            </a:rPr>
                            <m:t>𝜔</m:t>
                          </m:r>
                        </m:e>
                        <m:sup>
                          <m:r>
                            <a:rPr lang="en-GB" sz="3200" i="1">
                              <a:solidFill>
                                <a:schemeClr val="accent2"/>
                              </a:solidFill>
                              <a:latin typeface="Cambria Math" charset="0"/>
                            </a:rPr>
                            <m:t>2</m:t>
                          </m:r>
                        </m:sup>
                      </m:sSup>
                      <m:nary>
                        <m:naryPr>
                          <m:chr m:val="∑"/>
                          <m:supHide m:val="on"/>
                          <m:ctrlPr>
                            <a:rPr lang="en-GB" sz="3200" b="0" i="1" smtClean="0">
                              <a:solidFill>
                                <a:schemeClr val="accent2"/>
                              </a:solidFill>
                              <a:latin typeface="Cambria Math" charset="0"/>
                            </a:rPr>
                          </m:ctrlPr>
                        </m:naryPr>
                        <m:sub>
                          <m:r>
                            <m:rPr>
                              <m:brk m:alnAt="7"/>
                            </m:rPr>
                            <a:rPr lang="en-GB" sz="3200" b="0" i="1" smtClean="0">
                              <a:solidFill>
                                <a:schemeClr val="accent2"/>
                              </a:solidFill>
                              <a:latin typeface="Cambria Math" charset="0"/>
                            </a:rPr>
                            <m:t>𝑠</m:t>
                          </m:r>
                          <m:r>
                            <a:rPr lang="en-GB" sz="3200" b="0" i="1" smtClean="0">
                              <a:solidFill>
                                <a:schemeClr val="accent2"/>
                              </a:solidFill>
                              <a:latin typeface="Cambria Math" charset="0"/>
                            </a:rPr>
                            <m:t>𝑐𝑎𝑡</m:t>
                          </m:r>
                        </m:sub>
                        <m:sup/>
                        <m:e>
                          <m:sSub>
                            <m:sSubPr>
                              <m:ctrlPr>
                                <a:rPr lang="en-US" sz="3200" i="1">
                                  <a:solidFill>
                                    <a:schemeClr val="accent2"/>
                                  </a:solidFill>
                                  <a:latin typeface="Cambria Math" charset="0"/>
                                </a:rPr>
                              </m:ctrlPr>
                            </m:sSubPr>
                            <m:e>
                              <m:r>
                                <a:rPr lang="en-GB" sz="3200" i="1">
                                  <a:solidFill>
                                    <a:schemeClr val="accent2"/>
                                  </a:solidFill>
                                  <a:latin typeface="Cambria Math" charset="0"/>
                                </a:rPr>
                                <m:t>𝐺</m:t>
                              </m:r>
                            </m:e>
                            <m:sub>
                              <m:r>
                                <a:rPr lang="en-GB" sz="3200" i="1">
                                  <a:solidFill>
                                    <a:schemeClr val="accent2"/>
                                  </a:solidFill>
                                  <a:latin typeface="Cambria Math" charset="0"/>
                                </a:rPr>
                                <m:t>0</m:t>
                              </m:r>
                            </m:sub>
                          </m:sSub>
                          <m:r>
                            <a:rPr lang="en-GB" sz="3200" i="1" smtClean="0">
                              <a:solidFill>
                                <a:schemeClr val="accent2"/>
                              </a:solidFill>
                              <a:latin typeface="Cambria Math" charset="0"/>
                              <a:ea typeface="Cambria Math" charset="0"/>
                              <a:cs typeface="Cambria Math" charset="0"/>
                            </a:rPr>
                            <m:t>𝛿</m:t>
                          </m:r>
                          <m:r>
                            <a:rPr lang="en-GB" sz="3200" b="0" i="1" smtClean="0">
                              <a:solidFill>
                                <a:schemeClr val="accent2"/>
                              </a:solidFill>
                              <a:latin typeface="Cambria Math" charset="0"/>
                              <a:ea typeface="Cambria Math" charset="0"/>
                              <a:cs typeface="Cambria Math" charset="0"/>
                            </a:rPr>
                            <m:t>𝑚</m:t>
                          </m:r>
                          <m:r>
                            <a:rPr lang="en-GB" sz="3200" i="1" smtClean="0">
                              <a:solidFill>
                                <a:schemeClr val="accent2"/>
                              </a:solidFill>
                              <a:latin typeface="Cambria Math" charset="0"/>
                            </a:rPr>
                            <m:t>𝐺</m:t>
                          </m:r>
                          <m:r>
                            <m:rPr>
                              <m:nor/>
                            </m:rPr>
                            <a:rPr lang="en-US" sz="3200">
                              <a:solidFill>
                                <a:schemeClr val="accent2"/>
                              </a:solidFill>
                            </a:rPr>
                            <m:t> </m:t>
                          </m:r>
                        </m:e>
                      </m:nary>
                    </m:oMath>
                  </m:oMathPara>
                </a14:m>
                <a:endParaRPr lang="en-US" sz="3200">
                  <a:solidFill>
                    <a:schemeClr val="accent2"/>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905328" y="1285143"/>
                <a:ext cx="4373986" cy="119500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26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10</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0246" y="2077683"/>
            <a:ext cx="3219931" cy="332332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42452" y="2170035"/>
            <a:ext cx="3394785" cy="3230969"/>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32545" y="1384328"/>
            <a:ext cx="366356" cy="368543"/>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206370" y="1396295"/>
            <a:ext cx="3616119" cy="2553875"/>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5" idx="0"/>
          </p:cNvCxnSpPr>
          <p:nvPr/>
        </p:nvCxnSpPr>
        <p:spPr>
          <a:xfrm flipV="1">
            <a:off x="4794764" y="2077683"/>
            <a:ext cx="2542473" cy="1872487"/>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p:cNvCxnSpPr>
          <p:nvPr/>
        </p:nvCxnSpPr>
        <p:spPr>
          <a:xfrm>
            <a:off x="4033080" y="3949700"/>
            <a:ext cx="1419846" cy="145570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415076" y="2106703"/>
            <a:ext cx="1906780" cy="329870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617391" y="5020650"/>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468074" y="1120354"/>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99160" y="3586283"/>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98461" y="5033612"/>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9998533" y="3094476"/>
                <a:ext cx="1199651" cy="553998"/>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chemeClr val="accent2"/>
                              </a:solidFill>
                              <a:latin typeface="Cambria Math" charset="0"/>
                            </a:rPr>
                          </m:ctrlPr>
                        </m:sSubPr>
                        <m:e>
                          <m:r>
                            <a:rPr lang="en-GB" sz="3600" i="1">
                              <a:solidFill>
                                <a:schemeClr val="accent2"/>
                              </a:solidFill>
                              <a:latin typeface="Cambria Math" charset="0"/>
                            </a:rPr>
                            <m:t>𝐺</m:t>
                          </m:r>
                        </m:e>
                        <m:sub>
                          <m:r>
                            <a:rPr lang="en-GB" sz="3600" b="0" i="1" smtClean="0">
                              <a:solidFill>
                                <a:schemeClr val="accent2"/>
                              </a:solidFill>
                              <a:latin typeface="Cambria Math" charset="0"/>
                            </a:rPr>
                            <m:t>𝑠</m:t>
                          </m:r>
                        </m:sub>
                      </m:sSub>
                    </m:oMath>
                  </m:oMathPara>
                </a14:m>
                <a:endParaRPr lang="en-US" sz="2400"/>
              </a:p>
            </p:txBody>
          </p:sp>
        </mc:Choice>
        <mc:Fallback xmlns="">
          <p:sp>
            <p:nvSpPr>
              <p:cNvPr id="35" name="TextBox 34"/>
              <p:cNvSpPr txBox="1">
                <a:spLocks noRot="1" noChangeAspect="1" noMove="1" noResize="1" noEditPoints="1" noAdjustHandles="1" noChangeArrowheads="1" noChangeShapeType="1" noTextEdit="1"/>
              </p:cNvSpPr>
              <p:nvPr/>
            </p:nvSpPr>
            <p:spPr>
              <a:xfrm>
                <a:off x="9998533" y="3094476"/>
                <a:ext cx="1199651" cy="553998"/>
              </a:xfrm>
              <a:prstGeom prst="rect">
                <a:avLst/>
              </a:prstGeom>
              <a:blipFill rotWithShape="0">
                <a:blip r:embed="rId3"/>
                <a:stretch>
                  <a:fillRect/>
                </a:stretch>
              </a:blipFill>
              <a:ln>
                <a:noFill/>
              </a:ln>
            </p:spPr>
            <p:txBody>
              <a:bodyPr/>
              <a:lstStyle/>
              <a:p>
                <a:r>
                  <a:rPr lang="en-US">
                    <a:noFill/>
                  </a:rPr>
                  <a:t> </a:t>
                </a:r>
              </a:p>
            </p:txBody>
          </p:sp>
        </mc:Fallback>
      </mc:AlternateContent>
      <p:cxnSp>
        <p:nvCxnSpPr>
          <p:cNvPr id="36" name="Straight Arrow Connector 35"/>
          <p:cNvCxnSpPr/>
          <p:nvPr/>
        </p:nvCxnSpPr>
        <p:spPr>
          <a:xfrm flipV="1">
            <a:off x="10708860" y="2279776"/>
            <a:ext cx="555584" cy="92936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865572"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tx1"/>
                          </a:solidFill>
                          <a:latin typeface="Cambria Math" charset="0"/>
                        </a:rPr>
                        <m:t>𝐺</m:t>
                      </m:r>
                      <m:r>
                        <a:rPr lang="en-GB" sz="3200" b="0" i="1" smtClean="0">
                          <a:solidFill>
                            <a:schemeClr val="tx1"/>
                          </a:solidFill>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solidFill>
                            <a:schemeClr val="tx1"/>
                          </a:solidFill>
                          <a:latin typeface="Cambria Math" charset="0"/>
                        </a:rPr>
                        <m:t>+</m:t>
                      </m:r>
                      <m:sSup>
                        <m:sSupPr>
                          <m:ctrlPr>
                            <a:rPr lang="en-GB" sz="3200" i="1">
                              <a:solidFill>
                                <a:schemeClr val="accent2"/>
                              </a:solidFill>
                              <a:latin typeface="Cambria Math" charset="0"/>
                            </a:rPr>
                          </m:ctrlPr>
                        </m:sSupPr>
                        <m:e>
                          <m:r>
                            <a:rPr lang="en-GB" sz="3200" i="1">
                              <a:solidFill>
                                <a:schemeClr val="accent2"/>
                              </a:solidFill>
                              <a:latin typeface="Cambria Math" charset="0"/>
                              <a:ea typeface="Cambria Math" charset="0"/>
                              <a:cs typeface="Cambria Math" charset="0"/>
                            </a:rPr>
                            <m:t>𝜔</m:t>
                          </m:r>
                        </m:e>
                        <m:sup>
                          <m:r>
                            <a:rPr lang="en-GB" sz="3200" i="1">
                              <a:solidFill>
                                <a:schemeClr val="accent2"/>
                              </a:solidFill>
                              <a:latin typeface="Cambria Math" charset="0"/>
                            </a:rPr>
                            <m:t>2</m:t>
                          </m:r>
                        </m:sup>
                      </m:sSup>
                      <m:nary>
                        <m:naryPr>
                          <m:chr m:val="∑"/>
                          <m:supHide m:val="on"/>
                          <m:ctrlPr>
                            <a:rPr lang="en-GB" sz="3200" b="0" i="1" smtClean="0">
                              <a:solidFill>
                                <a:schemeClr val="accent2"/>
                              </a:solidFill>
                              <a:latin typeface="Cambria Math" charset="0"/>
                            </a:rPr>
                          </m:ctrlPr>
                        </m:naryPr>
                        <m:sub>
                          <m:r>
                            <m:rPr>
                              <m:brk m:alnAt="7"/>
                            </m:rPr>
                            <a:rPr lang="en-GB" sz="3200" b="0" i="1" smtClean="0">
                              <a:solidFill>
                                <a:schemeClr val="accent2"/>
                              </a:solidFill>
                              <a:latin typeface="Cambria Math" charset="0"/>
                            </a:rPr>
                            <m:t>𝑠</m:t>
                          </m:r>
                          <m:r>
                            <a:rPr lang="en-GB" sz="3200" b="0" i="1" smtClean="0">
                              <a:solidFill>
                                <a:schemeClr val="accent2"/>
                              </a:solidFill>
                              <a:latin typeface="Cambria Math" charset="0"/>
                            </a:rPr>
                            <m:t>𝑐𝑎𝑡</m:t>
                          </m:r>
                        </m:sub>
                        <m:sup/>
                        <m:e>
                          <m:groupChr>
                            <m:groupChrPr>
                              <m:chr m:val="⏟"/>
                              <m:ctrlPr>
                                <a:rPr lang="en-GB" sz="3200" b="0" i="1" smtClean="0">
                                  <a:solidFill>
                                    <a:schemeClr val="accent2"/>
                                  </a:solidFill>
                                  <a:latin typeface="Cambria Math" charset="0"/>
                                </a:rPr>
                              </m:ctrlPr>
                            </m:groupChrPr>
                            <m:e>
                              <m:sSub>
                                <m:sSubPr>
                                  <m:ctrlPr>
                                    <a:rPr lang="en-US" sz="3200" i="1">
                                      <a:solidFill>
                                        <a:schemeClr val="accent2"/>
                                      </a:solidFill>
                                      <a:latin typeface="Cambria Math" charset="0"/>
                                    </a:rPr>
                                  </m:ctrlPr>
                                </m:sSubPr>
                                <m:e>
                                  <m:r>
                                    <a:rPr lang="en-GB" sz="3200" i="1">
                                      <a:solidFill>
                                        <a:schemeClr val="accent2"/>
                                      </a:solidFill>
                                      <a:latin typeface="Cambria Math" charset="0"/>
                                    </a:rPr>
                                    <m:t>𝐺</m:t>
                                  </m:r>
                                </m:e>
                                <m:sub>
                                  <m:r>
                                    <a:rPr lang="en-GB" sz="3200" i="1">
                                      <a:solidFill>
                                        <a:schemeClr val="accent2"/>
                                      </a:solidFill>
                                      <a:latin typeface="Cambria Math" charset="0"/>
                                    </a:rPr>
                                    <m:t>0</m:t>
                                  </m:r>
                                </m:sub>
                              </m:sSub>
                              <m:r>
                                <a:rPr lang="en-GB" sz="3200" i="1">
                                  <a:solidFill>
                                    <a:schemeClr val="accent2"/>
                                  </a:solidFill>
                                  <a:latin typeface="Cambria Math" charset="0"/>
                                  <a:ea typeface="Cambria Math" charset="0"/>
                                  <a:cs typeface="Cambria Math" charset="0"/>
                                </a:rPr>
                                <m:t>𝛿</m:t>
                              </m:r>
                              <m:r>
                                <a:rPr lang="en-GB" sz="3200" i="1">
                                  <a:solidFill>
                                    <a:schemeClr val="accent2"/>
                                  </a:solidFill>
                                  <a:latin typeface="Cambria Math" charset="0"/>
                                  <a:ea typeface="Cambria Math" charset="0"/>
                                  <a:cs typeface="Cambria Math" charset="0"/>
                                </a:rPr>
                                <m:t>𝑚𝐺</m:t>
                              </m:r>
                            </m:e>
                          </m:groupChr>
                        </m:e>
                      </m:nary>
                    </m:oMath>
                  </m:oMathPara>
                </a14:m>
                <a:endParaRPr lang="en-US" sz="3200">
                  <a:solidFill>
                    <a:schemeClr val="accent2"/>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865572" y="1285143"/>
                <a:ext cx="4373986" cy="119500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8594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11</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0246" y="2077683"/>
            <a:ext cx="3219931" cy="332332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42452" y="2170035"/>
            <a:ext cx="3394785" cy="3230969"/>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32545" y="1384328"/>
            <a:ext cx="366356" cy="368543"/>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206370" y="1396295"/>
            <a:ext cx="3616119" cy="2553875"/>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5" idx="0"/>
          </p:cNvCxnSpPr>
          <p:nvPr/>
        </p:nvCxnSpPr>
        <p:spPr>
          <a:xfrm flipV="1">
            <a:off x="4794764" y="2077683"/>
            <a:ext cx="2542473" cy="1872487"/>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p:cNvCxnSpPr>
          <p:nvPr/>
        </p:nvCxnSpPr>
        <p:spPr>
          <a:xfrm>
            <a:off x="4033080" y="3949700"/>
            <a:ext cx="1419846" cy="1455704"/>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415076" y="2106703"/>
            <a:ext cx="1906780" cy="329870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617391" y="5020650"/>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468074" y="1120354"/>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99160" y="3586283"/>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98461" y="5033612"/>
            <a:ext cx="591207" cy="59120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p:nvPr/>
        </p:nvCxnSpPr>
        <p:spPr>
          <a:xfrm flipV="1">
            <a:off x="750246" y="1915277"/>
            <a:ext cx="6448655" cy="29019"/>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9998533" y="3094476"/>
                <a:ext cx="1199651" cy="553998"/>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chemeClr val="accent2"/>
                              </a:solidFill>
                              <a:latin typeface="Cambria Math" charset="0"/>
                            </a:rPr>
                          </m:ctrlPr>
                        </m:sSubPr>
                        <m:e>
                          <m:r>
                            <a:rPr lang="en-GB" sz="3600" i="1">
                              <a:solidFill>
                                <a:schemeClr val="accent2"/>
                              </a:solidFill>
                              <a:latin typeface="Cambria Math" charset="0"/>
                            </a:rPr>
                            <m:t>𝐺</m:t>
                          </m:r>
                        </m:e>
                        <m:sub>
                          <m:r>
                            <a:rPr lang="en-GB" sz="3600" b="0" i="1" smtClean="0">
                              <a:solidFill>
                                <a:schemeClr val="accent2"/>
                              </a:solidFill>
                              <a:latin typeface="Cambria Math" charset="0"/>
                            </a:rPr>
                            <m:t>𝑠</m:t>
                          </m:r>
                        </m:sub>
                      </m:sSub>
                    </m:oMath>
                  </m:oMathPara>
                </a14:m>
                <a:endParaRPr lang="en-US" sz="2400"/>
              </a:p>
            </p:txBody>
          </p:sp>
        </mc:Choice>
        <mc:Fallback xmlns="">
          <p:sp>
            <p:nvSpPr>
              <p:cNvPr id="34" name="TextBox 33"/>
              <p:cNvSpPr txBox="1">
                <a:spLocks noRot="1" noChangeAspect="1" noMove="1" noResize="1" noEditPoints="1" noAdjustHandles="1" noChangeArrowheads="1" noChangeShapeType="1" noTextEdit="1"/>
              </p:cNvSpPr>
              <p:nvPr/>
            </p:nvSpPr>
            <p:spPr>
              <a:xfrm>
                <a:off x="9998533" y="3094476"/>
                <a:ext cx="1199651" cy="553998"/>
              </a:xfrm>
              <a:prstGeom prst="rect">
                <a:avLst/>
              </a:prstGeom>
              <a:blipFill rotWithShape="0">
                <a:blip r:embed="rId3"/>
                <a:stretch>
                  <a:fillRect/>
                </a:stretch>
              </a:blipFill>
              <a:ln>
                <a:noFill/>
              </a:ln>
            </p:spPr>
            <p:txBody>
              <a:bodyPr/>
              <a:lstStyle/>
              <a:p>
                <a:r>
                  <a:rPr lang="en-US">
                    <a:noFill/>
                  </a:rPr>
                  <a:t> </a:t>
                </a:r>
              </a:p>
            </p:txBody>
          </p:sp>
        </mc:Fallback>
      </mc:AlternateContent>
      <p:cxnSp>
        <p:nvCxnSpPr>
          <p:cNvPr id="35" name="Straight Arrow Connector 34"/>
          <p:cNvCxnSpPr/>
          <p:nvPr/>
        </p:nvCxnSpPr>
        <p:spPr>
          <a:xfrm flipV="1">
            <a:off x="10708860" y="2279776"/>
            <a:ext cx="555584" cy="92936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865572"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tx1"/>
                          </a:solidFill>
                          <a:latin typeface="Cambria Math" charset="0"/>
                        </a:rPr>
                        <m:t>𝐺</m:t>
                      </m:r>
                      <m:r>
                        <a:rPr lang="en-GB" sz="3200" b="0" i="1" smtClean="0">
                          <a:solidFill>
                            <a:schemeClr val="tx1"/>
                          </a:solidFill>
                          <a:latin typeface="Cambria Math" charset="0"/>
                        </a:rPr>
                        <m:t>=</m:t>
                      </m:r>
                      <m:sSub>
                        <m:sSubPr>
                          <m:ctrlPr>
                            <a:rPr lang="en-US" sz="3200" b="0" i="1" smtClean="0">
                              <a:solidFill>
                                <a:schemeClr val="accent1">
                                  <a:lumMod val="75000"/>
                                </a:schemeClr>
                              </a:solidFill>
                              <a:latin typeface="Cambria Math" charset="0"/>
                            </a:rPr>
                          </m:ctrlPr>
                        </m:sSubPr>
                        <m:e>
                          <m:r>
                            <a:rPr lang="en-GB" sz="3200" b="0" i="1" smtClean="0">
                              <a:solidFill>
                                <a:schemeClr val="accent1">
                                  <a:lumMod val="75000"/>
                                </a:schemeClr>
                              </a:solidFill>
                              <a:latin typeface="Cambria Math" charset="0"/>
                            </a:rPr>
                            <m:t>𝐺</m:t>
                          </m:r>
                        </m:e>
                        <m:sub>
                          <m:r>
                            <a:rPr lang="en-GB" sz="3200" b="0" i="1" smtClean="0">
                              <a:solidFill>
                                <a:schemeClr val="accent1">
                                  <a:lumMod val="75000"/>
                                </a:schemeClr>
                              </a:solidFill>
                              <a:latin typeface="Cambria Math" charset="0"/>
                            </a:rPr>
                            <m:t>0</m:t>
                          </m:r>
                        </m:sub>
                      </m:sSub>
                      <m:r>
                        <a:rPr lang="en-GB" sz="3200" b="0" i="1" smtClean="0">
                          <a:solidFill>
                            <a:schemeClr val="tx1"/>
                          </a:solidFill>
                          <a:latin typeface="Cambria Math" charset="0"/>
                        </a:rPr>
                        <m:t>+</m:t>
                      </m:r>
                      <m:sSup>
                        <m:sSupPr>
                          <m:ctrlPr>
                            <a:rPr lang="en-GB" sz="3200" i="1">
                              <a:solidFill>
                                <a:schemeClr val="accent2"/>
                              </a:solidFill>
                              <a:latin typeface="Cambria Math" charset="0"/>
                            </a:rPr>
                          </m:ctrlPr>
                        </m:sSupPr>
                        <m:e>
                          <m:r>
                            <a:rPr lang="en-GB" sz="3200" i="1">
                              <a:solidFill>
                                <a:schemeClr val="accent2"/>
                              </a:solidFill>
                              <a:latin typeface="Cambria Math" charset="0"/>
                              <a:ea typeface="Cambria Math" charset="0"/>
                              <a:cs typeface="Cambria Math" charset="0"/>
                            </a:rPr>
                            <m:t>𝜔</m:t>
                          </m:r>
                        </m:e>
                        <m:sup>
                          <m:r>
                            <a:rPr lang="en-GB" sz="3200" i="1">
                              <a:solidFill>
                                <a:schemeClr val="accent2"/>
                              </a:solidFill>
                              <a:latin typeface="Cambria Math" charset="0"/>
                            </a:rPr>
                            <m:t>2</m:t>
                          </m:r>
                        </m:sup>
                      </m:sSup>
                      <m:nary>
                        <m:naryPr>
                          <m:chr m:val="∑"/>
                          <m:supHide m:val="on"/>
                          <m:ctrlPr>
                            <a:rPr lang="en-GB" sz="3200" b="0" i="1" smtClean="0">
                              <a:solidFill>
                                <a:schemeClr val="accent2"/>
                              </a:solidFill>
                              <a:latin typeface="Cambria Math" charset="0"/>
                            </a:rPr>
                          </m:ctrlPr>
                        </m:naryPr>
                        <m:sub>
                          <m:r>
                            <m:rPr>
                              <m:brk m:alnAt="7"/>
                            </m:rPr>
                            <a:rPr lang="en-GB" sz="3200" b="0" i="1" smtClean="0">
                              <a:solidFill>
                                <a:schemeClr val="accent2"/>
                              </a:solidFill>
                              <a:latin typeface="Cambria Math" charset="0"/>
                            </a:rPr>
                            <m:t>𝑠</m:t>
                          </m:r>
                          <m:r>
                            <a:rPr lang="en-GB" sz="3200" b="0" i="1" smtClean="0">
                              <a:solidFill>
                                <a:schemeClr val="accent2"/>
                              </a:solidFill>
                              <a:latin typeface="Cambria Math" charset="0"/>
                            </a:rPr>
                            <m:t>𝑐𝑎𝑡</m:t>
                          </m:r>
                        </m:sub>
                        <m:sup/>
                        <m:e>
                          <m:groupChr>
                            <m:groupChrPr>
                              <m:chr m:val="⏟"/>
                              <m:ctrlPr>
                                <a:rPr lang="en-GB" sz="3200" b="0" i="1" smtClean="0">
                                  <a:solidFill>
                                    <a:schemeClr val="accent2"/>
                                  </a:solidFill>
                                  <a:latin typeface="Cambria Math" charset="0"/>
                                </a:rPr>
                              </m:ctrlPr>
                            </m:groupChrPr>
                            <m:e>
                              <m:sSub>
                                <m:sSubPr>
                                  <m:ctrlPr>
                                    <a:rPr lang="en-US" sz="3200" i="1">
                                      <a:solidFill>
                                        <a:schemeClr val="accent2"/>
                                      </a:solidFill>
                                      <a:latin typeface="Cambria Math" charset="0"/>
                                    </a:rPr>
                                  </m:ctrlPr>
                                </m:sSubPr>
                                <m:e>
                                  <m:r>
                                    <a:rPr lang="en-GB" sz="3200" i="1">
                                      <a:solidFill>
                                        <a:schemeClr val="accent2"/>
                                      </a:solidFill>
                                      <a:latin typeface="Cambria Math" charset="0"/>
                                    </a:rPr>
                                    <m:t>𝐺</m:t>
                                  </m:r>
                                </m:e>
                                <m:sub>
                                  <m:r>
                                    <a:rPr lang="en-GB" sz="3200" i="1">
                                      <a:solidFill>
                                        <a:schemeClr val="accent2"/>
                                      </a:solidFill>
                                      <a:latin typeface="Cambria Math" charset="0"/>
                                    </a:rPr>
                                    <m:t>0</m:t>
                                  </m:r>
                                </m:sub>
                              </m:sSub>
                              <m:r>
                                <a:rPr lang="en-GB" sz="3200" i="1">
                                  <a:solidFill>
                                    <a:schemeClr val="accent2"/>
                                  </a:solidFill>
                                  <a:latin typeface="Cambria Math" charset="0"/>
                                  <a:ea typeface="Cambria Math" charset="0"/>
                                  <a:cs typeface="Cambria Math" charset="0"/>
                                </a:rPr>
                                <m:t>𝛿</m:t>
                              </m:r>
                              <m:r>
                                <a:rPr lang="en-GB" sz="3200" i="1">
                                  <a:solidFill>
                                    <a:schemeClr val="accent2"/>
                                  </a:solidFill>
                                  <a:latin typeface="Cambria Math" charset="0"/>
                                  <a:ea typeface="Cambria Math" charset="0"/>
                                  <a:cs typeface="Cambria Math" charset="0"/>
                                </a:rPr>
                                <m:t>𝑚𝐺</m:t>
                              </m:r>
                            </m:e>
                          </m:groupChr>
                        </m:e>
                      </m:nary>
                    </m:oMath>
                  </m:oMathPara>
                </a14:m>
                <a:endParaRPr lang="en-US" sz="3200">
                  <a:solidFill>
                    <a:schemeClr val="accent2"/>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865572" y="1285143"/>
                <a:ext cx="4373986" cy="119500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8316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12</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0246" y="2077683"/>
            <a:ext cx="3219931" cy="3323321"/>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42452" y="2170035"/>
            <a:ext cx="3394785" cy="3230969"/>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32545" y="1384328"/>
            <a:ext cx="366356" cy="368543"/>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206370" y="1396295"/>
            <a:ext cx="3616119" cy="2553875"/>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5" idx="0"/>
          </p:cNvCxnSpPr>
          <p:nvPr/>
        </p:nvCxnSpPr>
        <p:spPr>
          <a:xfrm flipV="1">
            <a:off x="4794764" y="2077683"/>
            <a:ext cx="2542473" cy="1872487"/>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p:cNvCxnSpPr>
          <p:nvPr/>
        </p:nvCxnSpPr>
        <p:spPr>
          <a:xfrm>
            <a:off x="4033080" y="3949700"/>
            <a:ext cx="1419846" cy="1455704"/>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415076" y="2106703"/>
            <a:ext cx="1906780" cy="3298701"/>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617391" y="5020650"/>
            <a:ext cx="591207" cy="59120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468074" y="1120354"/>
            <a:ext cx="591207" cy="59120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99160" y="3586283"/>
            <a:ext cx="591207" cy="59120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98461" y="5033612"/>
            <a:ext cx="591207" cy="59120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p:nvPr/>
        </p:nvCxnSpPr>
        <p:spPr>
          <a:xfrm flipV="1">
            <a:off x="750246" y="1915277"/>
            <a:ext cx="6448655" cy="29019"/>
          </a:xfrm>
          <a:prstGeom prst="straightConnector1">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9998533" y="3094476"/>
                <a:ext cx="1199651" cy="553998"/>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chemeClr val="accent2"/>
                              </a:solidFill>
                              <a:latin typeface="Cambria Math" charset="0"/>
                            </a:rPr>
                          </m:ctrlPr>
                        </m:sSubPr>
                        <m:e>
                          <m:r>
                            <a:rPr lang="en-GB" sz="3600" i="1">
                              <a:solidFill>
                                <a:schemeClr val="accent2"/>
                              </a:solidFill>
                              <a:latin typeface="Cambria Math" charset="0"/>
                            </a:rPr>
                            <m:t>𝐺</m:t>
                          </m:r>
                        </m:e>
                        <m:sub>
                          <m:r>
                            <a:rPr lang="en-GB" sz="3600" b="0" i="1" smtClean="0">
                              <a:solidFill>
                                <a:schemeClr val="accent2"/>
                              </a:solidFill>
                              <a:latin typeface="Cambria Math" charset="0"/>
                            </a:rPr>
                            <m:t>𝑠</m:t>
                          </m:r>
                        </m:sub>
                      </m:sSub>
                    </m:oMath>
                  </m:oMathPara>
                </a14:m>
                <a:endParaRPr lang="en-US" sz="2400"/>
              </a:p>
            </p:txBody>
          </p:sp>
        </mc:Choice>
        <mc:Fallback xmlns="">
          <p:sp>
            <p:nvSpPr>
              <p:cNvPr id="34" name="TextBox 33"/>
              <p:cNvSpPr txBox="1">
                <a:spLocks noRot="1" noChangeAspect="1" noMove="1" noResize="1" noEditPoints="1" noAdjustHandles="1" noChangeArrowheads="1" noChangeShapeType="1" noTextEdit="1"/>
              </p:cNvSpPr>
              <p:nvPr/>
            </p:nvSpPr>
            <p:spPr>
              <a:xfrm>
                <a:off x="9998533" y="3094476"/>
                <a:ext cx="1199651" cy="553998"/>
              </a:xfrm>
              <a:prstGeom prst="rect">
                <a:avLst/>
              </a:prstGeom>
              <a:blipFill rotWithShape="0">
                <a:blip r:embed="rId3"/>
                <a:stretch>
                  <a:fillRect/>
                </a:stretch>
              </a:blipFill>
              <a:ln>
                <a:noFill/>
              </a:ln>
            </p:spPr>
            <p:txBody>
              <a:bodyPr/>
              <a:lstStyle/>
              <a:p>
                <a:r>
                  <a:rPr lang="en-US">
                    <a:noFill/>
                  </a:rPr>
                  <a:t> </a:t>
                </a:r>
              </a:p>
            </p:txBody>
          </p:sp>
        </mc:Fallback>
      </mc:AlternateContent>
      <p:cxnSp>
        <p:nvCxnSpPr>
          <p:cNvPr id="35" name="Straight Arrow Connector 34"/>
          <p:cNvCxnSpPr/>
          <p:nvPr/>
        </p:nvCxnSpPr>
        <p:spPr>
          <a:xfrm flipV="1">
            <a:off x="10708860" y="2279776"/>
            <a:ext cx="555584" cy="92936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865572"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63E415"/>
                          </a:solidFill>
                          <a:latin typeface="Cambria Math" charset="0"/>
                        </a:rPr>
                        <m:t>𝐺</m:t>
                      </m:r>
                      <m:r>
                        <a:rPr lang="en-GB" sz="3200" b="0" i="1" smtClean="0">
                          <a:solidFill>
                            <a:schemeClr val="tx1"/>
                          </a:solidFill>
                          <a:latin typeface="Cambria Math" charset="0"/>
                        </a:rPr>
                        <m:t>=</m:t>
                      </m:r>
                      <m:sSub>
                        <m:sSubPr>
                          <m:ctrlPr>
                            <a:rPr lang="en-US" sz="3200" b="0" i="1" smtClean="0">
                              <a:solidFill>
                                <a:schemeClr val="accent1">
                                  <a:lumMod val="75000"/>
                                </a:schemeClr>
                              </a:solidFill>
                              <a:latin typeface="Cambria Math" charset="0"/>
                            </a:rPr>
                          </m:ctrlPr>
                        </m:sSubPr>
                        <m:e>
                          <m:r>
                            <a:rPr lang="en-GB" sz="3200" b="0" i="1" smtClean="0">
                              <a:solidFill>
                                <a:schemeClr val="accent1">
                                  <a:lumMod val="75000"/>
                                </a:schemeClr>
                              </a:solidFill>
                              <a:latin typeface="Cambria Math" charset="0"/>
                            </a:rPr>
                            <m:t>𝐺</m:t>
                          </m:r>
                        </m:e>
                        <m:sub>
                          <m:r>
                            <a:rPr lang="en-GB" sz="3200" b="0" i="1" smtClean="0">
                              <a:solidFill>
                                <a:schemeClr val="accent1">
                                  <a:lumMod val="75000"/>
                                </a:schemeClr>
                              </a:solidFill>
                              <a:latin typeface="Cambria Math" charset="0"/>
                            </a:rPr>
                            <m:t>0</m:t>
                          </m:r>
                        </m:sub>
                      </m:sSub>
                      <m:r>
                        <a:rPr lang="en-GB" sz="3200" b="0" i="1" smtClean="0">
                          <a:solidFill>
                            <a:schemeClr val="tx1"/>
                          </a:solidFill>
                          <a:latin typeface="Cambria Math" charset="0"/>
                        </a:rPr>
                        <m:t>+</m:t>
                      </m:r>
                      <m:sSup>
                        <m:sSupPr>
                          <m:ctrlPr>
                            <a:rPr lang="en-GB" sz="3200" i="1">
                              <a:solidFill>
                                <a:schemeClr val="accent2"/>
                              </a:solidFill>
                              <a:latin typeface="Cambria Math" charset="0"/>
                            </a:rPr>
                          </m:ctrlPr>
                        </m:sSupPr>
                        <m:e>
                          <m:r>
                            <a:rPr lang="en-GB" sz="3200" i="1">
                              <a:solidFill>
                                <a:schemeClr val="accent2"/>
                              </a:solidFill>
                              <a:latin typeface="Cambria Math" charset="0"/>
                              <a:ea typeface="Cambria Math" charset="0"/>
                              <a:cs typeface="Cambria Math" charset="0"/>
                            </a:rPr>
                            <m:t>𝜔</m:t>
                          </m:r>
                        </m:e>
                        <m:sup>
                          <m:r>
                            <a:rPr lang="en-GB" sz="3200" i="1">
                              <a:solidFill>
                                <a:schemeClr val="accent2"/>
                              </a:solidFill>
                              <a:latin typeface="Cambria Math" charset="0"/>
                            </a:rPr>
                            <m:t>2</m:t>
                          </m:r>
                        </m:sup>
                      </m:sSup>
                      <m:nary>
                        <m:naryPr>
                          <m:chr m:val="∑"/>
                          <m:supHide m:val="on"/>
                          <m:ctrlPr>
                            <a:rPr lang="en-GB" sz="3200" b="0" i="1" smtClean="0">
                              <a:solidFill>
                                <a:schemeClr val="accent2"/>
                              </a:solidFill>
                              <a:latin typeface="Cambria Math" charset="0"/>
                            </a:rPr>
                          </m:ctrlPr>
                        </m:naryPr>
                        <m:sub>
                          <m:r>
                            <m:rPr>
                              <m:brk m:alnAt="7"/>
                            </m:rPr>
                            <a:rPr lang="en-GB" sz="3200" b="0" i="1" smtClean="0">
                              <a:solidFill>
                                <a:schemeClr val="accent2"/>
                              </a:solidFill>
                              <a:latin typeface="Cambria Math" charset="0"/>
                            </a:rPr>
                            <m:t>𝑠</m:t>
                          </m:r>
                          <m:r>
                            <a:rPr lang="en-GB" sz="3200" b="0" i="1" smtClean="0">
                              <a:solidFill>
                                <a:schemeClr val="accent2"/>
                              </a:solidFill>
                              <a:latin typeface="Cambria Math" charset="0"/>
                            </a:rPr>
                            <m:t>𝑐𝑎𝑡</m:t>
                          </m:r>
                        </m:sub>
                        <m:sup/>
                        <m:e>
                          <m:groupChr>
                            <m:groupChrPr>
                              <m:chr m:val="⏟"/>
                              <m:ctrlPr>
                                <a:rPr lang="en-GB" sz="3200" b="0" i="1" smtClean="0">
                                  <a:solidFill>
                                    <a:schemeClr val="accent2"/>
                                  </a:solidFill>
                                  <a:latin typeface="Cambria Math" charset="0"/>
                                </a:rPr>
                              </m:ctrlPr>
                            </m:groupChrPr>
                            <m:e>
                              <m:sSub>
                                <m:sSubPr>
                                  <m:ctrlPr>
                                    <a:rPr lang="en-US" sz="3200" i="1">
                                      <a:solidFill>
                                        <a:schemeClr val="accent2"/>
                                      </a:solidFill>
                                      <a:latin typeface="Cambria Math" charset="0"/>
                                    </a:rPr>
                                  </m:ctrlPr>
                                </m:sSubPr>
                                <m:e>
                                  <m:r>
                                    <a:rPr lang="en-GB" sz="3200" i="1">
                                      <a:solidFill>
                                        <a:schemeClr val="accent2"/>
                                      </a:solidFill>
                                      <a:latin typeface="Cambria Math" charset="0"/>
                                    </a:rPr>
                                    <m:t>𝐺</m:t>
                                  </m:r>
                                </m:e>
                                <m:sub>
                                  <m:r>
                                    <a:rPr lang="en-GB" sz="3200" i="1">
                                      <a:solidFill>
                                        <a:schemeClr val="accent2"/>
                                      </a:solidFill>
                                      <a:latin typeface="Cambria Math" charset="0"/>
                                    </a:rPr>
                                    <m:t>0</m:t>
                                  </m:r>
                                </m:sub>
                              </m:sSub>
                              <m:r>
                                <a:rPr lang="en-GB" sz="3200" i="1">
                                  <a:solidFill>
                                    <a:schemeClr val="accent2"/>
                                  </a:solidFill>
                                  <a:latin typeface="Cambria Math" charset="0"/>
                                  <a:ea typeface="Cambria Math" charset="0"/>
                                  <a:cs typeface="Cambria Math" charset="0"/>
                                </a:rPr>
                                <m:t>𝛿</m:t>
                              </m:r>
                              <m:r>
                                <a:rPr lang="en-GB" sz="3200" i="1">
                                  <a:solidFill>
                                    <a:schemeClr val="accent2"/>
                                  </a:solidFill>
                                  <a:latin typeface="Cambria Math" charset="0"/>
                                  <a:ea typeface="Cambria Math" charset="0"/>
                                  <a:cs typeface="Cambria Math" charset="0"/>
                                </a:rPr>
                                <m:t>𝑚𝐺</m:t>
                              </m:r>
                            </m:e>
                          </m:groupChr>
                        </m:e>
                      </m:nary>
                    </m:oMath>
                  </m:oMathPara>
                </a14:m>
                <a:endParaRPr lang="en-US" sz="3200">
                  <a:solidFill>
                    <a:schemeClr val="accent2"/>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865572" y="1285143"/>
                <a:ext cx="4373986" cy="119500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8013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13</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0246" y="2077683"/>
            <a:ext cx="3219931" cy="3323321"/>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42452" y="2170035"/>
            <a:ext cx="3394785" cy="323096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32545" y="1384328"/>
            <a:ext cx="366356" cy="3685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206370" y="1396295"/>
            <a:ext cx="3616119" cy="2553875"/>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5" idx="0"/>
          </p:cNvCxnSpPr>
          <p:nvPr/>
        </p:nvCxnSpPr>
        <p:spPr>
          <a:xfrm flipV="1">
            <a:off x="4794764" y="2077683"/>
            <a:ext cx="2542473" cy="18724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p:cNvCxnSpPr>
          <p:nvPr/>
        </p:nvCxnSpPr>
        <p:spPr>
          <a:xfrm>
            <a:off x="4033080" y="3949700"/>
            <a:ext cx="1419846" cy="145570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415076" y="2106703"/>
            <a:ext cx="1906780" cy="3298701"/>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617391" y="5020650"/>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468074" y="1120354"/>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99160" y="3586283"/>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98461" y="5033612"/>
            <a:ext cx="591207" cy="5912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7905328"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i="1" smtClean="0">
                              <a:solidFill>
                                <a:srgbClr val="63E415"/>
                              </a:solidFill>
                              <a:latin typeface="Cambria Math" charset="0"/>
                            </a:rPr>
                            <m:t>𝐺</m:t>
                          </m:r>
                          <m:r>
                            <m:rPr>
                              <m:nor/>
                            </m:rPr>
                            <a:rPr lang="en-US" sz="3200"/>
                            <m:t> </m:t>
                          </m:r>
                        </m:e>
                      </m:nary>
                    </m:oMath>
                  </m:oMathPara>
                </a14:m>
                <a:endParaRPr lang="en-US" sz="3200"/>
              </a:p>
            </p:txBody>
          </p:sp>
        </mc:Choice>
        <mc:Fallback xmlns="">
          <p:sp>
            <p:nvSpPr>
              <p:cNvPr id="30" name="TextBox 29"/>
              <p:cNvSpPr txBox="1">
                <a:spLocks noRot="1" noChangeAspect="1" noMove="1" noResize="1" noEditPoints="1" noAdjustHandles="1" noChangeArrowheads="1" noChangeShapeType="1" noTextEdit="1"/>
              </p:cNvSpPr>
              <p:nvPr/>
            </p:nvSpPr>
            <p:spPr>
              <a:xfrm>
                <a:off x="7905328" y="1285143"/>
                <a:ext cx="4373986" cy="119500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6412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14</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0246" y="2077683"/>
            <a:ext cx="3219931" cy="33233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42452" y="2170035"/>
            <a:ext cx="3394785" cy="3230969"/>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08869" y="1396295"/>
            <a:ext cx="390032" cy="356576"/>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206370" y="1396295"/>
            <a:ext cx="3616119" cy="2553875"/>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5" idx="0"/>
          </p:cNvCxnSpPr>
          <p:nvPr/>
        </p:nvCxnSpPr>
        <p:spPr>
          <a:xfrm flipV="1">
            <a:off x="4794764" y="2077683"/>
            <a:ext cx="2542473" cy="1872487"/>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p:cNvCxnSpPr>
          <p:nvPr/>
        </p:nvCxnSpPr>
        <p:spPr>
          <a:xfrm>
            <a:off x="4033080" y="3949700"/>
            <a:ext cx="1419846" cy="145570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415076" y="2106703"/>
            <a:ext cx="1906780" cy="3298701"/>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617391" y="5020650"/>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892774" y="1120354"/>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556060" y="3586283"/>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342561" y="5033612"/>
            <a:ext cx="591207" cy="5912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7905328"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i="1" smtClean="0">
                              <a:solidFill>
                                <a:srgbClr val="63E415"/>
                              </a:solidFill>
                              <a:latin typeface="Cambria Math" charset="0"/>
                            </a:rPr>
                            <m:t>𝐺</m:t>
                          </m:r>
                          <m:r>
                            <m:rPr>
                              <m:nor/>
                            </m:rPr>
                            <a:rPr lang="en-US" sz="3200"/>
                            <m:t> </m:t>
                          </m:r>
                        </m:e>
                      </m:nary>
                    </m:oMath>
                  </m:oMathPara>
                </a14:m>
                <a:endParaRPr lang="en-US" sz="3200"/>
              </a:p>
            </p:txBody>
          </p:sp>
        </mc:Choice>
        <mc:Fallback xmlns="">
          <p:sp>
            <p:nvSpPr>
              <p:cNvPr id="30" name="TextBox 29"/>
              <p:cNvSpPr txBox="1">
                <a:spLocks noRot="1" noChangeAspect="1" noMove="1" noResize="1" noEditPoints="1" noAdjustHandles="1" noChangeArrowheads="1" noChangeShapeType="1" noTextEdit="1"/>
              </p:cNvSpPr>
              <p:nvPr/>
            </p:nvSpPr>
            <p:spPr>
              <a:xfrm>
                <a:off x="7905328" y="1285143"/>
                <a:ext cx="4373986" cy="1195007"/>
              </a:xfrm>
              <a:prstGeom prst="rect">
                <a:avLst/>
              </a:prstGeom>
              <a:blipFill rotWithShape="0">
                <a:blip r:embed="rId3"/>
                <a:stretch>
                  <a:fillRect/>
                </a:stretch>
              </a:blipFill>
            </p:spPr>
            <p:txBody>
              <a:bodyPr/>
              <a:lstStyle/>
              <a:p>
                <a:r>
                  <a:rPr lang="en-US">
                    <a:noFill/>
                  </a:rPr>
                  <a:t> </a:t>
                </a:r>
              </a:p>
            </p:txBody>
          </p:sp>
        </mc:Fallback>
      </mc:AlternateContent>
      <p:sp>
        <p:nvSpPr>
          <p:cNvPr id="34" name="TextBox 33"/>
          <p:cNvSpPr txBox="1"/>
          <p:nvPr/>
        </p:nvSpPr>
        <p:spPr>
          <a:xfrm>
            <a:off x="8055039" y="3586283"/>
            <a:ext cx="3731172" cy="1569660"/>
          </a:xfrm>
          <a:prstGeom prst="rect">
            <a:avLst/>
          </a:prstGeom>
          <a:noFill/>
        </p:spPr>
        <p:txBody>
          <a:bodyPr wrap="square" rtlCol="0">
            <a:spAutoFit/>
          </a:bodyPr>
          <a:lstStyle/>
          <a:p>
            <a:r>
              <a:rPr lang="en-GB" sz="3200" dirty="0" smtClean="0"/>
              <a:t>We need the </a:t>
            </a:r>
            <a:r>
              <a:rPr lang="en-GB" sz="3200" dirty="0" smtClean="0">
                <a:solidFill>
                  <a:srgbClr val="63E415"/>
                </a:solidFill>
              </a:rPr>
              <a:t>scattered </a:t>
            </a:r>
            <a:r>
              <a:rPr lang="en-GB" sz="3200" dirty="0" err="1" smtClean="0">
                <a:solidFill>
                  <a:srgbClr val="63E415"/>
                </a:solidFill>
              </a:rPr>
              <a:t>wavefield</a:t>
            </a:r>
            <a:r>
              <a:rPr lang="en-GB" sz="3200" dirty="0" smtClean="0">
                <a:solidFill>
                  <a:srgbClr val="63E415"/>
                </a:solidFill>
              </a:rPr>
              <a:t> at the </a:t>
            </a:r>
            <a:r>
              <a:rPr lang="en-GB" sz="3200" dirty="0" err="1" smtClean="0">
                <a:solidFill>
                  <a:srgbClr val="63E415"/>
                </a:solidFill>
              </a:rPr>
              <a:t>scatterers</a:t>
            </a:r>
            <a:r>
              <a:rPr lang="en-GB" sz="3200" dirty="0" smtClean="0">
                <a:solidFill>
                  <a:srgbClr val="63E415"/>
                </a:solidFill>
              </a:rPr>
              <a:t> G</a:t>
            </a:r>
            <a:endParaRPr lang="en-GB" sz="3200" dirty="0"/>
          </a:p>
        </p:txBody>
      </p:sp>
    </p:spTree>
    <p:extLst>
      <p:ext uri="{BB962C8B-B14F-4D97-AF65-F5344CB8AC3E}">
        <p14:creationId xmlns:p14="http://schemas.microsoft.com/office/powerpoint/2010/main" val="39333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Marchenko</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15</a:t>
            </a:fld>
            <a:endParaRPr lang="en-US"/>
          </a:p>
        </p:txBody>
      </p:sp>
      <p:grpSp>
        <p:nvGrpSpPr>
          <p:cNvPr id="67" name="Group 66"/>
          <p:cNvGrpSpPr/>
          <p:nvPr/>
        </p:nvGrpSpPr>
        <p:grpSpPr>
          <a:xfrm>
            <a:off x="467807" y="2349463"/>
            <a:ext cx="2160000" cy="4320000"/>
            <a:chOff x="780325" y="1492931"/>
            <a:chExt cx="2528619" cy="4684033"/>
          </a:xfrm>
        </p:grpSpPr>
        <p:sp>
          <p:nvSpPr>
            <p:cNvPr id="10" name="Rectangle 9"/>
            <p:cNvSpPr/>
            <p:nvPr/>
          </p:nvSpPr>
          <p:spPr>
            <a:xfrm>
              <a:off x="838200" y="1825625"/>
              <a:ext cx="2409826" cy="43513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995613"/>
              <a:ext cx="2409826" cy="9860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4482" y="3981692"/>
              <a:ext cx="2403544" cy="2195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780325" y="1554162"/>
              <a:ext cx="485775" cy="552450"/>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p:cNvSpPr/>
            <p:nvPr/>
          </p:nvSpPr>
          <p:spPr>
            <a:xfrm rot="10800000">
              <a:off x="2866032" y="1498334"/>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p:cNvSpPr/>
            <p:nvPr/>
          </p:nvSpPr>
          <p:spPr>
            <a:xfrm rot="10800000">
              <a:off x="2389343" y="1495173"/>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p:cNvSpPr/>
            <p:nvPr/>
          </p:nvSpPr>
          <p:spPr>
            <a:xfrm rot="10800000">
              <a:off x="1860508" y="1492931"/>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1145894" y="1969631"/>
              <a:ext cx="441854" cy="102598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610898" y="1825625"/>
              <a:ext cx="455365" cy="11679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587748" y="3019731"/>
              <a:ext cx="227682" cy="96196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1815430" y="2992453"/>
              <a:ext cx="301259" cy="9524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145278" y="1851788"/>
              <a:ext cx="455365" cy="11679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2971" y="3056547"/>
              <a:ext cx="227682" cy="96196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349211" y="3006092"/>
              <a:ext cx="301259" cy="9524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655768" y="1825625"/>
              <a:ext cx="455365" cy="11679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650470" y="3007796"/>
              <a:ext cx="262710" cy="98797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913483" y="2995659"/>
              <a:ext cx="283024" cy="9868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815430" y="3994096"/>
              <a:ext cx="150629" cy="170291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349932" y="4009566"/>
              <a:ext cx="150629" cy="170291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908185" y="3955528"/>
              <a:ext cx="150629" cy="170291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3699785" y="2341292"/>
            <a:ext cx="2160000" cy="4320000"/>
            <a:chOff x="3835604" y="1492930"/>
            <a:chExt cx="2540194" cy="4684033"/>
          </a:xfrm>
        </p:grpSpPr>
        <p:grpSp>
          <p:nvGrpSpPr>
            <p:cNvPr id="69" name="Group 68"/>
            <p:cNvGrpSpPr/>
            <p:nvPr/>
          </p:nvGrpSpPr>
          <p:grpSpPr>
            <a:xfrm>
              <a:off x="3835604" y="1492930"/>
              <a:ext cx="2540194" cy="4684033"/>
              <a:chOff x="768750" y="1492931"/>
              <a:chExt cx="2540194" cy="4684033"/>
            </a:xfrm>
          </p:grpSpPr>
          <p:sp>
            <p:nvSpPr>
              <p:cNvPr id="70" name="Rectangle 69"/>
              <p:cNvSpPr/>
              <p:nvPr/>
            </p:nvSpPr>
            <p:spPr>
              <a:xfrm>
                <a:off x="838200" y="1825625"/>
                <a:ext cx="2409826" cy="43513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38200" y="2995613"/>
                <a:ext cx="2409826" cy="9860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44482" y="3981692"/>
                <a:ext cx="2403544" cy="2195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xplosion 1 72"/>
              <p:cNvSpPr/>
              <p:nvPr/>
            </p:nvSpPr>
            <p:spPr>
              <a:xfrm>
                <a:off x="768750" y="1554162"/>
                <a:ext cx="485775" cy="552450"/>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iangle 73"/>
              <p:cNvSpPr/>
              <p:nvPr/>
            </p:nvSpPr>
            <p:spPr>
              <a:xfrm rot="10800000">
                <a:off x="2866032" y="1498334"/>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iangle 74"/>
              <p:cNvSpPr/>
              <p:nvPr/>
            </p:nvSpPr>
            <p:spPr>
              <a:xfrm rot="10800000">
                <a:off x="2389343" y="1495173"/>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iangle 75"/>
              <p:cNvSpPr/>
              <p:nvPr/>
            </p:nvSpPr>
            <p:spPr>
              <a:xfrm rot="10800000">
                <a:off x="1860508" y="1492931"/>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Arrow Connector 110"/>
            <p:cNvCxnSpPr/>
            <p:nvPr/>
          </p:nvCxnSpPr>
          <p:spPr>
            <a:xfrm>
              <a:off x="4155577" y="1966469"/>
              <a:ext cx="522175" cy="10396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Triangle 112"/>
            <p:cNvSpPr/>
            <p:nvPr/>
          </p:nvSpPr>
          <p:spPr>
            <a:xfrm rot="10800000">
              <a:off x="4644639" y="3361943"/>
              <a:ext cx="442912" cy="3794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p:cNvCxnSpPr/>
            <p:nvPr/>
          </p:nvCxnSpPr>
          <p:spPr>
            <a:xfrm>
              <a:off x="4672974" y="3019729"/>
              <a:ext cx="84178" cy="34221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8785647" y="2405912"/>
            <a:ext cx="2108200" cy="4263551"/>
            <a:chOff x="8635311" y="1554159"/>
            <a:chExt cx="2479276" cy="4624719"/>
          </a:xfrm>
        </p:grpSpPr>
        <p:grpSp>
          <p:nvGrpSpPr>
            <p:cNvPr id="90" name="Group 89"/>
            <p:cNvGrpSpPr/>
            <p:nvPr/>
          </p:nvGrpSpPr>
          <p:grpSpPr>
            <a:xfrm>
              <a:off x="8635311" y="1554159"/>
              <a:ext cx="2479276" cy="4624719"/>
              <a:chOff x="768750" y="1554162"/>
              <a:chExt cx="2479276" cy="4624719"/>
            </a:xfrm>
          </p:grpSpPr>
          <p:sp>
            <p:nvSpPr>
              <p:cNvPr id="91" name="Rectangle 90"/>
              <p:cNvSpPr/>
              <p:nvPr/>
            </p:nvSpPr>
            <p:spPr>
              <a:xfrm>
                <a:off x="838200" y="1825625"/>
                <a:ext cx="2409826" cy="43513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38200" y="2995613"/>
                <a:ext cx="2409826" cy="9860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44482" y="3983609"/>
                <a:ext cx="2403544" cy="2195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xplosion 1 93"/>
              <p:cNvSpPr/>
              <p:nvPr/>
            </p:nvSpPr>
            <p:spPr>
              <a:xfrm>
                <a:off x="768750" y="1554162"/>
                <a:ext cx="485775" cy="552450"/>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a:off x="1073106" y="2038122"/>
                <a:ext cx="317871" cy="95749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390977" y="2999116"/>
                <a:ext cx="227682" cy="96196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51" idx="2"/>
              </p:cNvCxnSpPr>
              <p:nvPr/>
            </p:nvCxnSpPr>
            <p:spPr>
              <a:xfrm flipH="1">
                <a:off x="2038847" y="3006091"/>
                <a:ext cx="143889" cy="35585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2198130" y="2990211"/>
                <a:ext cx="252626" cy="966240"/>
              </a:xfrm>
              <a:prstGeom prst="straightConnector1">
                <a:avLst/>
              </a:prstGeom>
              <a:ln w="38100">
                <a:solidFill>
                  <a:schemeClr val="tx1"/>
                </a:solidFill>
                <a:headEnd type="triangle" w="lg" len="lg"/>
                <a:tailEnd type="none" w="lg"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2459035" y="3006091"/>
                <a:ext cx="151764" cy="975601"/>
              </a:xfrm>
              <a:prstGeom prst="straightConnector1">
                <a:avLst/>
              </a:prstGeom>
              <a:ln w="38100">
                <a:solidFill>
                  <a:schemeClr val="tx1"/>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2610799" y="1825626"/>
                <a:ext cx="500334" cy="1173490"/>
              </a:xfrm>
              <a:prstGeom prst="straightConnector1">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51" name="Triangle 150"/>
            <p:cNvSpPr/>
            <p:nvPr/>
          </p:nvSpPr>
          <p:spPr>
            <a:xfrm rot="10800000">
              <a:off x="9462496" y="3361942"/>
              <a:ext cx="442912" cy="3794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Arrow Connector 165"/>
            <p:cNvCxnSpPr/>
            <p:nvPr/>
          </p:nvCxnSpPr>
          <p:spPr>
            <a:xfrm rot="10800000" flipH="1">
              <a:off x="9502395" y="3583248"/>
              <a:ext cx="142108" cy="37987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83" name="TextBox 182"/>
          <p:cNvSpPr txBox="1"/>
          <p:nvPr/>
        </p:nvSpPr>
        <p:spPr>
          <a:xfrm>
            <a:off x="2908729" y="3515731"/>
            <a:ext cx="666714" cy="1200329"/>
          </a:xfrm>
          <a:prstGeom prst="rect">
            <a:avLst/>
          </a:prstGeom>
          <a:noFill/>
        </p:spPr>
        <p:txBody>
          <a:bodyPr wrap="square" rtlCol="0">
            <a:spAutoFit/>
          </a:bodyPr>
          <a:lstStyle/>
          <a:p>
            <a:r>
              <a:rPr lang="en-US" sz="7200" smtClean="0"/>
              <a:t>+</a:t>
            </a:r>
            <a:endParaRPr lang="en-US" sz="7200"/>
          </a:p>
        </p:txBody>
      </p:sp>
      <p:cxnSp>
        <p:nvCxnSpPr>
          <p:cNvPr id="185" name="Straight Arrow Connector 184"/>
          <p:cNvCxnSpPr/>
          <p:nvPr/>
        </p:nvCxnSpPr>
        <p:spPr>
          <a:xfrm>
            <a:off x="6063566" y="4115895"/>
            <a:ext cx="246649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4290965" y="1388452"/>
            <a:ext cx="1264884" cy="954107"/>
          </a:xfrm>
          <a:prstGeom prst="rect">
            <a:avLst/>
          </a:prstGeom>
          <a:noFill/>
        </p:spPr>
        <p:txBody>
          <a:bodyPr wrap="square" rtlCol="0">
            <a:spAutoFit/>
          </a:bodyPr>
          <a:lstStyle/>
          <a:p>
            <a:r>
              <a:rPr lang="en-US" sz="2800" smtClean="0"/>
              <a:t>Direct  Wave</a:t>
            </a:r>
            <a:endParaRPr lang="en-US" sz="2800"/>
          </a:p>
        </p:txBody>
      </p:sp>
      <p:sp>
        <p:nvSpPr>
          <p:cNvPr id="190" name="TextBox 189"/>
          <p:cNvSpPr txBox="1"/>
          <p:nvPr/>
        </p:nvSpPr>
        <p:spPr>
          <a:xfrm>
            <a:off x="2822119" y="1233437"/>
            <a:ext cx="666714" cy="1200329"/>
          </a:xfrm>
          <a:prstGeom prst="rect">
            <a:avLst/>
          </a:prstGeom>
          <a:noFill/>
        </p:spPr>
        <p:txBody>
          <a:bodyPr wrap="square" rtlCol="0">
            <a:spAutoFit/>
          </a:bodyPr>
          <a:lstStyle/>
          <a:p>
            <a:r>
              <a:rPr lang="en-US" sz="7200" smtClean="0"/>
              <a:t>+</a:t>
            </a:r>
            <a:endParaRPr lang="en-US" sz="7200"/>
          </a:p>
        </p:txBody>
      </p:sp>
      <p:sp>
        <p:nvSpPr>
          <p:cNvPr id="191" name="TextBox 190"/>
          <p:cNvSpPr txBox="1"/>
          <p:nvPr/>
        </p:nvSpPr>
        <p:spPr>
          <a:xfrm>
            <a:off x="932206" y="1401714"/>
            <a:ext cx="1829092" cy="954107"/>
          </a:xfrm>
          <a:prstGeom prst="rect">
            <a:avLst/>
          </a:prstGeom>
          <a:noFill/>
        </p:spPr>
        <p:txBody>
          <a:bodyPr wrap="square" rtlCol="0">
            <a:spAutoFit/>
          </a:bodyPr>
          <a:lstStyle/>
          <a:p>
            <a:r>
              <a:rPr lang="en-US" sz="2800" smtClean="0"/>
              <a:t>Reflected </a:t>
            </a:r>
            <a:r>
              <a:rPr lang="en-US" sz="2800" err="1" smtClean="0"/>
              <a:t>Wavefield</a:t>
            </a:r>
            <a:endParaRPr lang="en-US" sz="2800"/>
          </a:p>
        </p:txBody>
      </p:sp>
      <p:sp>
        <p:nvSpPr>
          <p:cNvPr id="192" name="TextBox 191"/>
          <p:cNvSpPr txBox="1"/>
          <p:nvPr/>
        </p:nvSpPr>
        <p:spPr>
          <a:xfrm>
            <a:off x="8528777" y="1428655"/>
            <a:ext cx="2756993" cy="954107"/>
          </a:xfrm>
          <a:prstGeom prst="rect">
            <a:avLst/>
          </a:prstGeom>
          <a:noFill/>
        </p:spPr>
        <p:txBody>
          <a:bodyPr wrap="square" rtlCol="0">
            <a:spAutoFit/>
          </a:bodyPr>
          <a:lstStyle/>
          <a:p>
            <a:pPr algn="ctr"/>
            <a:r>
              <a:rPr lang="en-US" sz="2800" smtClean="0"/>
              <a:t>Up-/Down-going </a:t>
            </a:r>
            <a:r>
              <a:rPr lang="en-US" sz="2800" err="1" smtClean="0"/>
              <a:t>wavefields</a:t>
            </a:r>
            <a:endParaRPr lang="en-US" sz="2800"/>
          </a:p>
        </p:txBody>
      </p:sp>
      <p:sp>
        <p:nvSpPr>
          <p:cNvPr id="193" name="TextBox 192"/>
          <p:cNvSpPr txBox="1"/>
          <p:nvPr/>
        </p:nvSpPr>
        <p:spPr>
          <a:xfrm>
            <a:off x="5894103" y="3099128"/>
            <a:ext cx="2756993" cy="954107"/>
          </a:xfrm>
          <a:prstGeom prst="rect">
            <a:avLst/>
          </a:prstGeom>
          <a:noFill/>
        </p:spPr>
        <p:txBody>
          <a:bodyPr wrap="square" rtlCol="0">
            <a:spAutoFit/>
          </a:bodyPr>
          <a:lstStyle/>
          <a:p>
            <a:pPr algn="ctr"/>
            <a:r>
              <a:rPr lang="en-US" sz="2800" smtClean="0"/>
              <a:t>Marchenko</a:t>
            </a:r>
          </a:p>
          <a:p>
            <a:pPr algn="ctr"/>
            <a:r>
              <a:rPr lang="en-US" sz="2800" smtClean="0"/>
              <a:t>scheme</a:t>
            </a:r>
            <a:endParaRPr lang="en-US" sz="2800"/>
          </a:p>
        </p:txBody>
      </p:sp>
      <p:sp>
        <p:nvSpPr>
          <p:cNvPr id="194" name="Explosion 1 193"/>
          <p:cNvSpPr/>
          <p:nvPr/>
        </p:nvSpPr>
        <p:spPr>
          <a:xfrm>
            <a:off x="10544998" y="2417487"/>
            <a:ext cx="413068" cy="509306"/>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p:cNvSpPr txBox="1"/>
              <p:nvPr/>
            </p:nvSpPr>
            <p:spPr>
              <a:xfrm>
                <a:off x="5507599" y="446891"/>
                <a:ext cx="5057371"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r>
                            <a:rPr lang="en-GB" sz="3200" b="0" i="1" smtClean="0">
                              <a:latin typeface="Cambria Math" charset="0"/>
                            </a:rPr>
                            <m:t> </m:t>
                          </m:r>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b="0" i="1" smtClean="0">
                              <a:latin typeface="Cambria Math" charset="0"/>
                              <a:ea typeface="Cambria Math" charset="0"/>
                              <a:cs typeface="Cambria Math" charset="0"/>
                            </a:rPr>
                            <m:t> </m:t>
                          </m:r>
                          <m:r>
                            <a:rPr lang="en-GB" sz="3200" i="1">
                              <a:latin typeface="Cambria Math" charset="0"/>
                            </a:rPr>
                            <m:t>𝐺</m:t>
                          </m:r>
                          <m:r>
                            <m:rPr>
                              <m:nor/>
                            </m:rPr>
                            <a:rPr lang="en-US" sz="3200"/>
                            <m:t> </m:t>
                          </m:r>
                        </m:e>
                      </m:nary>
                    </m:oMath>
                  </m:oMathPara>
                </a14:m>
                <a:endParaRPr lang="en-US" sz="3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5507599" y="446891"/>
                <a:ext cx="5057371" cy="119500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507347" y="447715"/>
                <a:ext cx="5057371"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r>
                            <a:rPr lang="en-GB" sz="3200" b="0" i="1" smtClean="0">
                              <a:latin typeface="Cambria Math" charset="0"/>
                            </a:rPr>
                            <m:t> </m:t>
                          </m:r>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b="0" i="1" smtClean="0">
                              <a:latin typeface="Cambria Math" charset="0"/>
                              <a:ea typeface="Cambria Math" charset="0"/>
                              <a:cs typeface="Cambria Math" charset="0"/>
                            </a:rPr>
                            <m:t> </m:t>
                          </m:r>
                          <m:r>
                            <a:rPr lang="en-GB" sz="3200" i="1" smtClean="0">
                              <a:solidFill>
                                <a:srgbClr val="FF0000"/>
                              </a:solidFill>
                              <a:latin typeface="Cambria Math" charset="0"/>
                            </a:rPr>
                            <m:t>𝐺</m:t>
                          </m:r>
                          <m:r>
                            <m:rPr>
                              <m:nor/>
                            </m:rPr>
                            <a:rPr lang="en-US" sz="3200"/>
                            <m:t> </m:t>
                          </m:r>
                        </m:e>
                      </m:nary>
                    </m:oMath>
                  </m:oMathPara>
                </a14:m>
                <a:endParaRPr lang="en-US" sz="3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507347" y="447715"/>
                <a:ext cx="5057371" cy="119500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41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Derivatives of the Lippmann-Schwinger </a:t>
            </a:r>
            <a:r>
              <a:rPr lang="en-US" dirty="0" err="1" smtClean="0">
                <a:solidFill>
                  <a:srgbClr val="002060"/>
                </a:solidFill>
              </a:rPr>
              <a:t>Eqn</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16</a:t>
            </a:fld>
            <a:endParaRPr lang="en-US"/>
          </a:p>
        </p:txBody>
      </p:sp>
      <mc:AlternateContent xmlns:mc="http://schemas.openxmlformats.org/markup-compatibility/2006" xmlns:a14="http://schemas.microsoft.com/office/drawing/2010/main">
        <mc:Choice Requires="a14">
          <p:sp>
            <p:nvSpPr>
              <p:cNvPr id="12" name="Rectangle 11"/>
              <p:cNvSpPr/>
              <p:nvPr/>
            </p:nvSpPr>
            <p:spPr>
              <a:xfrm>
                <a:off x="1677482" y="1751634"/>
                <a:ext cx="8837035" cy="661207"/>
              </a:xfrm>
              <a:prstGeom prst="rect">
                <a:avLst/>
              </a:prstGeom>
            </p:spPr>
            <p:txBody>
              <a:bodyPr wrap="none">
                <a:spAutoFit/>
              </a:bodyPr>
              <a:lstStyle/>
              <a:p>
                <a14:m>
                  <m:oMath xmlns:m="http://schemas.openxmlformats.org/officeDocument/2006/math">
                    <m:sSup>
                      <m:sSupPr>
                        <m:ctrlPr>
                          <a:rPr lang="en-GB" sz="3200" i="1" smtClean="0">
                            <a:latin typeface="Cambria Math" charset="0"/>
                          </a:rPr>
                        </m:ctrlPr>
                      </m:sSupPr>
                      <m:e>
                        <m:r>
                          <a:rPr lang="en-GB" sz="3200" i="1">
                            <a:latin typeface="Cambria Math" charset="0"/>
                            <a:ea typeface="Cambria Math" charset="0"/>
                            <a:cs typeface="Cambria Math" charset="0"/>
                          </a:rPr>
                          <m:t>𝐺</m:t>
                        </m:r>
                        <m:d>
                          <m:dPr>
                            <m:ctrlPr>
                              <a:rPr lang="is-IS" sz="3200" i="1">
                                <a:latin typeface="Cambria Math" charset="0"/>
                                <a:ea typeface="Cambria Math" charset="0"/>
                                <a:cs typeface="Cambria Math" charset="0"/>
                              </a:rPr>
                            </m:ctrlPr>
                          </m:dPr>
                          <m:e>
                            <m:r>
                              <a:rPr lang="en-GB" sz="3200" i="1">
                                <a:latin typeface="Cambria Math" charset="0"/>
                                <a:ea typeface="Cambria Math" charset="0"/>
                                <a:cs typeface="Cambria Math" charset="0"/>
                              </a:rPr>
                              <m:t>𝑟</m:t>
                            </m:r>
                            <m:r>
                              <a:rPr lang="en-GB" sz="3200" i="1">
                                <a:latin typeface="Cambria Math" charset="0"/>
                                <a:ea typeface="Cambria Math" charset="0"/>
                                <a:cs typeface="Cambria Math" charset="0"/>
                              </a:rPr>
                              <m:t>,</m:t>
                            </m:r>
                            <m:r>
                              <a:rPr lang="en-GB" sz="3200" i="1">
                                <a:latin typeface="Cambria Math" charset="0"/>
                                <a:ea typeface="Cambria Math" charset="0"/>
                                <a:cs typeface="Cambria Math" charset="0"/>
                              </a:rPr>
                              <m:t>𝑠</m:t>
                            </m:r>
                          </m:e>
                        </m:d>
                        <m:r>
                          <a:rPr lang="en-GB" sz="3200" b="0" i="1" smtClean="0">
                            <a:latin typeface="Cambria Math" charset="0"/>
                          </a:rPr>
                          <m:t>=</m:t>
                        </m:r>
                      </m:e>
                      <m:sup>
                        <m:r>
                          <a:rPr lang="en-GB" sz="3200" b="0" i="1" smtClean="0">
                            <a:latin typeface="Cambria Math" charset="0"/>
                            <a:ea typeface="Cambria Math" charset="0"/>
                            <a:cs typeface="Cambria Math" charset="0"/>
                          </a:rPr>
                          <m:t> </m:t>
                        </m:r>
                      </m:sup>
                    </m:sSup>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d>
                      <m:dPr>
                        <m:ctrlPr>
                          <a:rPr lang="is-IS" sz="3200" i="1">
                            <a:latin typeface="Cambria Math" charset="0"/>
                          </a:rPr>
                        </m:ctrlPr>
                      </m:dPr>
                      <m:e>
                        <m:r>
                          <a:rPr lang="en-GB" sz="3200" i="1">
                            <a:latin typeface="Cambria Math" charset="0"/>
                          </a:rPr>
                          <m:t>𝑟</m:t>
                        </m:r>
                        <m:r>
                          <a:rPr lang="en-GB" sz="3200" i="1">
                            <a:latin typeface="Cambria Math" charset="0"/>
                          </a:rPr>
                          <m:t>,</m:t>
                        </m:r>
                        <m:r>
                          <a:rPr lang="en-GB" sz="3200" b="0" i="1" smtClean="0">
                            <a:latin typeface="Cambria Math" charset="0"/>
                          </a:rPr>
                          <m:t>𝑠</m:t>
                        </m:r>
                      </m:e>
                    </m:d>
                  </m:oMath>
                </a14:m>
                <a:r>
                  <a:rPr lang="en-US" sz="3200" dirty="0" smtClean="0">
                    <a:solidFill>
                      <a:srgbClr val="00B0F0"/>
                    </a:solidFill>
                  </a:rPr>
                  <a:t> </a:t>
                </a:r>
                <a:r>
                  <a:rPr lang="en-US" sz="3200" dirty="0" smtClean="0">
                    <a:solidFill>
                      <a:schemeClr val="tx1"/>
                    </a:solidFill>
                  </a:rPr>
                  <a:t>+ </a:t>
                </a:r>
                <a14:m>
                  <m:oMath xmlns:m="http://schemas.openxmlformats.org/officeDocument/2006/math">
                    <m:sSup>
                      <m:sSupPr>
                        <m:ctrlPr>
                          <a:rPr lang="en-GB" sz="3200" i="1">
                            <a:solidFill>
                              <a:schemeClr val="tx1"/>
                            </a:solidFill>
                            <a:latin typeface="Cambria Math" charset="0"/>
                          </a:rPr>
                        </m:ctrlPr>
                      </m:sSupPr>
                      <m:e>
                        <m:r>
                          <a:rPr lang="en-GB" sz="3200" i="1">
                            <a:solidFill>
                              <a:schemeClr val="tx1"/>
                            </a:solidFill>
                            <a:latin typeface="Cambria Math" charset="0"/>
                            <a:ea typeface="Cambria Math" charset="0"/>
                            <a:cs typeface="Cambria Math" charset="0"/>
                          </a:rPr>
                          <m:t>𝜔</m:t>
                        </m:r>
                      </m:e>
                      <m:sup>
                        <m:r>
                          <a:rPr lang="en-GB" sz="3200" i="1">
                            <a:solidFill>
                              <a:schemeClr val="tx1"/>
                            </a:solidFill>
                            <a:latin typeface="Cambria Math" charset="0"/>
                          </a:rPr>
                          <m:t>2</m:t>
                        </m:r>
                      </m:sup>
                    </m:sSup>
                    <m:nary>
                      <m:naryPr>
                        <m:limLoc m:val="undOvr"/>
                        <m:subHide m:val="on"/>
                        <m:supHide m:val="on"/>
                        <m:ctrlPr>
                          <a:rPr lang="en-GB" sz="3200" i="1">
                            <a:solidFill>
                              <a:schemeClr val="tx1"/>
                            </a:solidFill>
                            <a:latin typeface="Cambria Math" charset="0"/>
                          </a:rPr>
                        </m:ctrlPr>
                      </m:naryPr>
                      <m:sub/>
                      <m:sup/>
                      <m:e>
                        <m:sSub>
                          <m:sSubPr>
                            <m:ctrlPr>
                              <a:rPr lang="en-US" sz="3200" i="1">
                                <a:solidFill>
                                  <a:schemeClr val="tx1"/>
                                </a:solidFill>
                                <a:latin typeface="Cambria Math" charset="0"/>
                              </a:rPr>
                            </m:ctrlPr>
                          </m:sSubPr>
                          <m:e>
                            <m:r>
                              <a:rPr lang="is-IS" sz="3200" i="1">
                                <a:solidFill>
                                  <a:schemeClr val="tx1"/>
                                </a:solidFill>
                                <a:latin typeface="Cambria Math" charset="0"/>
                                <a:ea typeface="Cambria Math" charset="0"/>
                                <a:cs typeface="Cambria Math" charset="0"/>
                              </a:rPr>
                              <m:t>𝛿</m:t>
                            </m:r>
                            <m:r>
                              <a:rPr lang="en-GB" sz="3200" i="1">
                                <a:solidFill>
                                  <a:schemeClr val="tx1"/>
                                </a:solidFill>
                                <a:latin typeface="Cambria Math" charset="0"/>
                                <a:ea typeface="Cambria Math" charset="0"/>
                                <a:cs typeface="Cambria Math" charset="0"/>
                              </a:rPr>
                              <m:t>𝑚</m:t>
                            </m:r>
                            <m:d>
                              <m:dPr>
                                <m:ctrlPr>
                                  <a:rPr lang="is-IS" sz="3200" i="1" smtClean="0">
                                    <a:solidFill>
                                      <a:schemeClr val="tx1"/>
                                    </a:solidFill>
                                    <a:latin typeface="Cambria Math" charset="0"/>
                                    <a:ea typeface="Cambria Math" charset="0"/>
                                    <a:cs typeface="Cambria Math" charset="0"/>
                                  </a:rPr>
                                </m:ctrlPr>
                              </m:dPr>
                              <m:e>
                                <m:r>
                                  <a:rPr lang="en-GB" sz="3200" b="0" i="1" smtClean="0">
                                    <a:solidFill>
                                      <a:schemeClr val="tx1"/>
                                    </a:solidFill>
                                    <a:latin typeface="Cambria Math" charset="0"/>
                                    <a:ea typeface="Cambria Math" charset="0"/>
                                    <a:cs typeface="Cambria Math" charset="0"/>
                                  </a:rPr>
                                  <m:t>𝑥</m:t>
                                </m:r>
                              </m:e>
                            </m:d>
                            <m:r>
                              <a:rPr lang="en-GB" sz="3200" i="1">
                                <a:solidFill>
                                  <a:schemeClr val="tx1"/>
                                </a:solidFill>
                                <a:latin typeface="Cambria Math" charset="0"/>
                              </a:rPr>
                              <m:t>𝐺</m:t>
                            </m:r>
                          </m:e>
                          <m:sub>
                            <m:r>
                              <a:rPr lang="en-GB" sz="3200" i="1">
                                <a:solidFill>
                                  <a:schemeClr val="tx1"/>
                                </a:solidFill>
                                <a:latin typeface="Cambria Math" charset="0"/>
                              </a:rPr>
                              <m:t>0</m:t>
                            </m:r>
                          </m:sub>
                        </m:sSub>
                        <m:d>
                          <m:dPr>
                            <m:ctrlPr>
                              <a:rPr lang="is-IS" sz="3200" i="1">
                                <a:solidFill>
                                  <a:schemeClr val="tx1"/>
                                </a:solidFill>
                                <a:latin typeface="Cambria Math" charset="0"/>
                              </a:rPr>
                            </m:ctrlPr>
                          </m:dPr>
                          <m:e>
                            <m:r>
                              <a:rPr lang="en-GB" sz="3200" i="1">
                                <a:solidFill>
                                  <a:schemeClr val="tx1"/>
                                </a:solidFill>
                                <a:latin typeface="Cambria Math" charset="0"/>
                              </a:rPr>
                              <m:t>𝑟</m:t>
                            </m:r>
                            <m:r>
                              <a:rPr lang="en-GB" sz="3200" i="1">
                                <a:solidFill>
                                  <a:schemeClr val="tx1"/>
                                </a:solidFill>
                                <a:latin typeface="Cambria Math" charset="0"/>
                              </a:rPr>
                              <m:t>,</m:t>
                            </m:r>
                            <m:r>
                              <a:rPr lang="en-GB" sz="3200" i="1">
                                <a:solidFill>
                                  <a:schemeClr val="tx1"/>
                                </a:solidFill>
                                <a:latin typeface="Cambria Math" charset="0"/>
                              </a:rPr>
                              <m:t>𝑥</m:t>
                            </m:r>
                          </m:e>
                        </m:d>
                        <m:r>
                          <a:rPr lang="en-GB" sz="3200" i="1">
                            <a:latin typeface="Cambria Math" charset="0"/>
                            <a:ea typeface="Cambria Math" charset="0"/>
                            <a:cs typeface="Cambria Math" charset="0"/>
                          </a:rPr>
                          <m:t>𝐺</m:t>
                        </m:r>
                        <m:d>
                          <m:dPr>
                            <m:ctrlPr>
                              <a:rPr lang="is-IS" sz="3200" i="1">
                                <a:latin typeface="Cambria Math" charset="0"/>
                              </a:rPr>
                            </m:ctrlPr>
                          </m:dPr>
                          <m:e>
                            <m:r>
                              <a:rPr lang="en-GB" sz="3200" i="1">
                                <a:latin typeface="Cambria Math" charset="0"/>
                              </a:rPr>
                              <m:t>𝑥</m:t>
                            </m:r>
                            <m:r>
                              <a:rPr lang="en-GB" sz="3200" i="1">
                                <a:latin typeface="Cambria Math" charset="0"/>
                              </a:rPr>
                              <m:t>,</m:t>
                            </m:r>
                            <m:r>
                              <a:rPr lang="en-GB" sz="3200" i="1">
                                <a:latin typeface="Cambria Math" charset="0"/>
                              </a:rPr>
                              <m:t>𝑠</m:t>
                            </m:r>
                          </m:e>
                        </m:d>
                        <m:r>
                          <a:rPr lang="en-GB" sz="3200" b="0" i="1" smtClean="0">
                            <a:latin typeface="Cambria Math" charset="0"/>
                          </a:rPr>
                          <m:t> </m:t>
                        </m:r>
                        <m:r>
                          <a:rPr lang="en-GB" sz="3200" i="1">
                            <a:solidFill>
                              <a:schemeClr val="tx1"/>
                            </a:solidFill>
                            <a:latin typeface="Cambria Math" charset="0"/>
                          </a:rPr>
                          <m:t>𝑑𝑥</m:t>
                        </m:r>
                      </m:e>
                    </m:nary>
                  </m:oMath>
                </a14:m>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1677482" y="1751634"/>
                <a:ext cx="8837035" cy="661207"/>
              </a:xfrm>
              <a:prstGeom prst="rect">
                <a:avLst/>
              </a:prstGeom>
              <a:blipFill rotWithShape="0">
                <a:blip r:embed="rId3"/>
                <a:stretch>
                  <a:fillRect t="-9174" b="-201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77482" y="2765337"/>
                <a:ext cx="1905715" cy="897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bg-BG" sz="2800" i="1" smtClean="0">
                              <a:latin typeface="Cambria Math" charset="0"/>
                            </a:rPr>
                          </m:ctrlPr>
                        </m:fPr>
                        <m:num>
                          <m:r>
                            <a:rPr lang="bg-BG" sz="2800" i="1" smtClean="0">
                              <a:latin typeface="Cambria Math" charset="0"/>
                              <a:ea typeface="Cambria Math" charset="0"/>
                              <a:cs typeface="Cambria Math" charset="0"/>
                            </a:rPr>
                            <m:t>𝜕</m:t>
                          </m:r>
                          <m:r>
                            <a:rPr lang="en-GB" sz="2800" b="0" i="1" smtClean="0">
                              <a:latin typeface="Cambria Math" charset="0"/>
                              <a:ea typeface="Cambria Math" charset="0"/>
                              <a:cs typeface="Cambria Math" charset="0"/>
                            </a:rPr>
                            <m:t>𝐺</m:t>
                          </m:r>
                          <m:d>
                            <m:dPr>
                              <m:ctrlPr>
                                <a:rPr lang="is-IS" sz="2800" b="0" i="1" smtClean="0">
                                  <a:latin typeface="Cambria Math" charset="0"/>
                                  <a:ea typeface="Cambria Math" charset="0"/>
                                  <a:cs typeface="Cambria Math" charset="0"/>
                                </a:rPr>
                              </m:ctrlPr>
                            </m:dPr>
                            <m:e>
                              <m:r>
                                <a:rPr lang="en-GB" sz="2800" b="0" i="1" smtClean="0">
                                  <a:latin typeface="Cambria Math" charset="0"/>
                                  <a:ea typeface="Cambria Math" charset="0"/>
                                  <a:cs typeface="Cambria Math" charset="0"/>
                                </a:rPr>
                                <m:t>𝑟</m:t>
                              </m:r>
                              <m:r>
                                <a:rPr lang="en-GB" sz="2800" b="0" i="1" smtClean="0">
                                  <a:latin typeface="Cambria Math" charset="0"/>
                                  <a:ea typeface="Cambria Math" charset="0"/>
                                  <a:cs typeface="Cambria Math" charset="0"/>
                                </a:rPr>
                                <m:t>,</m:t>
                              </m:r>
                              <m:r>
                                <a:rPr lang="en-GB" sz="2800" b="0" i="1" smtClean="0">
                                  <a:latin typeface="Cambria Math" charset="0"/>
                                  <a:ea typeface="Cambria Math" charset="0"/>
                                  <a:cs typeface="Cambria Math" charset="0"/>
                                </a:rPr>
                                <m:t>𝑠</m:t>
                              </m:r>
                            </m:e>
                          </m:d>
                        </m:num>
                        <m:den>
                          <m:r>
                            <a:rPr lang="bg-BG" sz="2800" i="1" smtClean="0">
                              <a:latin typeface="Cambria Math" charset="0"/>
                              <a:ea typeface="Cambria Math" charset="0"/>
                              <a:cs typeface="Cambria Math" charset="0"/>
                            </a:rPr>
                            <m:t>𝜕</m:t>
                          </m:r>
                          <m:d>
                            <m:dPr>
                              <m:ctrlPr>
                                <a:rPr lang="is-IS" sz="2800" i="1" smtClean="0">
                                  <a:latin typeface="Cambria Math" charset="0"/>
                                  <a:ea typeface="Cambria Math" charset="0"/>
                                  <a:cs typeface="Cambria Math" charset="0"/>
                                </a:rPr>
                              </m:ctrlPr>
                            </m:dPr>
                            <m:e>
                              <m:r>
                                <a:rPr lang="is-IS" sz="2800" i="1" smtClean="0">
                                  <a:latin typeface="Cambria Math" charset="0"/>
                                  <a:ea typeface="Cambria Math" charset="0"/>
                                  <a:cs typeface="Cambria Math" charset="0"/>
                                </a:rPr>
                                <m:t>𝛿</m:t>
                              </m:r>
                              <m:r>
                                <a:rPr lang="en-GB" sz="2800" b="0" i="1" smtClean="0">
                                  <a:latin typeface="Cambria Math" charset="0"/>
                                  <a:ea typeface="Cambria Math" charset="0"/>
                                  <a:cs typeface="Cambria Math" charset="0"/>
                                </a:rPr>
                                <m:t>𝑚</m:t>
                              </m:r>
                            </m:e>
                          </m:d>
                        </m:den>
                      </m:f>
                      <m:r>
                        <a:rPr lang="en-GB" sz="2800" b="0" i="1" smtClean="0">
                          <a:latin typeface="Cambria Math" charset="0"/>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77482" y="2765337"/>
                <a:ext cx="1905715" cy="89710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088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Derivatives of the Lippmann-Schwinger </a:t>
            </a:r>
            <a:r>
              <a:rPr lang="en-US" dirty="0" err="1" smtClean="0">
                <a:solidFill>
                  <a:srgbClr val="002060"/>
                </a:solidFill>
              </a:rPr>
              <a:t>Eqn</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17</a:t>
            </a:fld>
            <a:endParaRPr lang="en-US"/>
          </a:p>
        </p:txBody>
      </p:sp>
      <mc:AlternateContent xmlns:mc="http://schemas.openxmlformats.org/markup-compatibility/2006" xmlns:a14="http://schemas.microsoft.com/office/drawing/2010/main">
        <mc:Choice Requires="a14">
          <p:sp>
            <p:nvSpPr>
              <p:cNvPr id="12" name="Rectangle 11"/>
              <p:cNvSpPr/>
              <p:nvPr/>
            </p:nvSpPr>
            <p:spPr>
              <a:xfrm>
                <a:off x="1677482" y="1751634"/>
                <a:ext cx="9955161" cy="661207"/>
              </a:xfrm>
              <a:prstGeom prst="rect">
                <a:avLst/>
              </a:prstGeom>
            </p:spPr>
            <p:txBody>
              <a:bodyPr wrap="none">
                <a:spAutoFit/>
              </a:bodyPr>
              <a:lstStyle/>
              <a:p>
                <a14:m>
                  <m:oMath xmlns:m="http://schemas.openxmlformats.org/officeDocument/2006/math">
                    <m:sSup>
                      <m:sSupPr>
                        <m:ctrlPr>
                          <a:rPr lang="en-GB" sz="3200" i="1" smtClean="0">
                            <a:latin typeface="Cambria Math" charset="0"/>
                          </a:rPr>
                        </m:ctrlPr>
                      </m:sSupPr>
                      <m:e>
                        <m:sSub>
                          <m:sSubPr>
                            <m:ctrlPr>
                              <a:rPr lang="en-US" sz="3200" i="1" smtClean="0">
                                <a:latin typeface="Cambria Math" charset="0"/>
                              </a:rPr>
                            </m:ctrlPr>
                          </m:sSubPr>
                          <m:e>
                            <m:r>
                              <a:rPr lang="en-GB" sz="3200" b="0" i="1" smtClean="0">
                                <a:latin typeface="Cambria Math" charset="0"/>
                              </a:rPr>
                              <m:t>𝐺</m:t>
                            </m:r>
                          </m:e>
                          <m:sub>
                            <m:r>
                              <a:rPr lang="en-GB" sz="3200" b="0" i="1" smtClean="0">
                                <a:latin typeface="Cambria Math" charset="0"/>
                              </a:rPr>
                              <m:t>𝐵𝑜𝑟𝑛</m:t>
                            </m:r>
                          </m:sub>
                        </m:sSub>
                        <m:d>
                          <m:dPr>
                            <m:ctrlPr>
                              <a:rPr lang="is-IS" sz="3200" i="1">
                                <a:latin typeface="Cambria Math" charset="0"/>
                                <a:ea typeface="Cambria Math" charset="0"/>
                                <a:cs typeface="Cambria Math" charset="0"/>
                              </a:rPr>
                            </m:ctrlPr>
                          </m:dPr>
                          <m:e>
                            <m:r>
                              <a:rPr lang="en-GB" sz="3200" i="1">
                                <a:latin typeface="Cambria Math" charset="0"/>
                                <a:ea typeface="Cambria Math" charset="0"/>
                                <a:cs typeface="Cambria Math" charset="0"/>
                              </a:rPr>
                              <m:t>𝑟</m:t>
                            </m:r>
                            <m:r>
                              <a:rPr lang="en-GB" sz="3200" i="1">
                                <a:latin typeface="Cambria Math" charset="0"/>
                                <a:ea typeface="Cambria Math" charset="0"/>
                                <a:cs typeface="Cambria Math" charset="0"/>
                              </a:rPr>
                              <m:t>,</m:t>
                            </m:r>
                            <m:r>
                              <a:rPr lang="en-GB" sz="3200" i="1">
                                <a:latin typeface="Cambria Math" charset="0"/>
                                <a:ea typeface="Cambria Math" charset="0"/>
                                <a:cs typeface="Cambria Math" charset="0"/>
                              </a:rPr>
                              <m:t>𝑠</m:t>
                            </m:r>
                          </m:e>
                        </m:d>
                        <m:r>
                          <a:rPr lang="en-GB" sz="3200" b="0" i="1" smtClean="0">
                            <a:latin typeface="Cambria Math" charset="0"/>
                          </a:rPr>
                          <m:t>=</m:t>
                        </m:r>
                      </m:e>
                      <m:sup>
                        <m:r>
                          <a:rPr lang="en-GB" sz="3200" b="0" i="1" smtClean="0">
                            <a:latin typeface="Cambria Math" charset="0"/>
                            <a:ea typeface="Cambria Math" charset="0"/>
                            <a:cs typeface="Cambria Math" charset="0"/>
                          </a:rPr>
                          <m:t> </m:t>
                        </m:r>
                      </m:sup>
                    </m:sSup>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d>
                      <m:dPr>
                        <m:ctrlPr>
                          <a:rPr lang="is-IS" sz="3200" i="1">
                            <a:latin typeface="Cambria Math" charset="0"/>
                          </a:rPr>
                        </m:ctrlPr>
                      </m:dPr>
                      <m:e>
                        <m:r>
                          <a:rPr lang="en-GB" sz="3200" i="1">
                            <a:latin typeface="Cambria Math" charset="0"/>
                          </a:rPr>
                          <m:t>𝑟</m:t>
                        </m:r>
                        <m:r>
                          <a:rPr lang="en-GB" sz="3200" i="1">
                            <a:latin typeface="Cambria Math" charset="0"/>
                          </a:rPr>
                          <m:t>,</m:t>
                        </m:r>
                        <m:r>
                          <a:rPr lang="en-GB" sz="3200" b="0" i="1" smtClean="0">
                            <a:latin typeface="Cambria Math" charset="0"/>
                          </a:rPr>
                          <m:t>𝑠</m:t>
                        </m:r>
                      </m:e>
                    </m:d>
                  </m:oMath>
                </a14:m>
                <a:r>
                  <a:rPr lang="en-US" sz="3200" dirty="0" smtClean="0">
                    <a:solidFill>
                      <a:srgbClr val="00B0F0"/>
                    </a:solidFill>
                  </a:rPr>
                  <a:t> </a:t>
                </a:r>
                <a:r>
                  <a:rPr lang="en-US" sz="3200" dirty="0" smtClean="0">
                    <a:solidFill>
                      <a:schemeClr val="tx1"/>
                    </a:solidFill>
                  </a:rPr>
                  <a:t>+ </a:t>
                </a:r>
                <a14:m>
                  <m:oMath xmlns:m="http://schemas.openxmlformats.org/officeDocument/2006/math">
                    <m:sSup>
                      <m:sSupPr>
                        <m:ctrlPr>
                          <a:rPr lang="en-GB" sz="3200" i="1">
                            <a:solidFill>
                              <a:schemeClr val="tx1"/>
                            </a:solidFill>
                            <a:latin typeface="Cambria Math" charset="0"/>
                          </a:rPr>
                        </m:ctrlPr>
                      </m:sSupPr>
                      <m:e>
                        <m:r>
                          <a:rPr lang="en-GB" sz="3200" i="1">
                            <a:solidFill>
                              <a:schemeClr val="tx1"/>
                            </a:solidFill>
                            <a:latin typeface="Cambria Math" charset="0"/>
                            <a:ea typeface="Cambria Math" charset="0"/>
                            <a:cs typeface="Cambria Math" charset="0"/>
                          </a:rPr>
                          <m:t>𝜔</m:t>
                        </m:r>
                      </m:e>
                      <m:sup>
                        <m:r>
                          <a:rPr lang="en-GB" sz="3200" i="1">
                            <a:solidFill>
                              <a:schemeClr val="tx1"/>
                            </a:solidFill>
                            <a:latin typeface="Cambria Math" charset="0"/>
                          </a:rPr>
                          <m:t>2</m:t>
                        </m:r>
                      </m:sup>
                    </m:sSup>
                    <m:nary>
                      <m:naryPr>
                        <m:limLoc m:val="undOvr"/>
                        <m:subHide m:val="on"/>
                        <m:supHide m:val="on"/>
                        <m:ctrlPr>
                          <a:rPr lang="en-GB" sz="3200" i="1">
                            <a:solidFill>
                              <a:schemeClr val="tx1"/>
                            </a:solidFill>
                            <a:latin typeface="Cambria Math" charset="0"/>
                          </a:rPr>
                        </m:ctrlPr>
                      </m:naryPr>
                      <m:sub/>
                      <m:sup/>
                      <m:e>
                        <m:sSub>
                          <m:sSubPr>
                            <m:ctrlPr>
                              <a:rPr lang="en-US" sz="3200" i="1">
                                <a:solidFill>
                                  <a:schemeClr val="tx1"/>
                                </a:solidFill>
                                <a:latin typeface="Cambria Math" charset="0"/>
                              </a:rPr>
                            </m:ctrlPr>
                          </m:sSubPr>
                          <m:e>
                            <m:r>
                              <a:rPr lang="is-IS" sz="3200" i="1">
                                <a:solidFill>
                                  <a:schemeClr val="tx1"/>
                                </a:solidFill>
                                <a:latin typeface="Cambria Math" charset="0"/>
                                <a:ea typeface="Cambria Math" charset="0"/>
                                <a:cs typeface="Cambria Math" charset="0"/>
                              </a:rPr>
                              <m:t>𝛿</m:t>
                            </m:r>
                            <m:r>
                              <a:rPr lang="en-GB" sz="3200" i="1">
                                <a:solidFill>
                                  <a:schemeClr val="tx1"/>
                                </a:solidFill>
                                <a:latin typeface="Cambria Math" charset="0"/>
                                <a:ea typeface="Cambria Math" charset="0"/>
                                <a:cs typeface="Cambria Math" charset="0"/>
                              </a:rPr>
                              <m:t>𝑚</m:t>
                            </m:r>
                            <m:d>
                              <m:dPr>
                                <m:ctrlPr>
                                  <a:rPr lang="is-IS" sz="3200" i="1" smtClean="0">
                                    <a:solidFill>
                                      <a:schemeClr val="tx1"/>
                                    </a:solidFill>
                                    <a:latin typeface="Cambria Math" charset="0"/>
                                    <a:ea typeface="Cambria Math" charset="0"/>
                                    <a:cs typeface="Cambria Math" charset="0"/>
                                  </a:rPr>
                                </m:ctrlPr>
                              </m:dPr>
                              <m:e>
                                <m:r>
                                  <a:rPr lang="en-GB" sz="3200" b="0" i="1" smtClean="0">
                                    <a:solidFill>
                                      <a:schemeClr val="tx1"/>
                                    </a:solidFill>
                                    <a:latin typeface="Cambria Math" charset="0"/>
                                    <a:ea typeface="Cambria Math" charset="0"/>
                                    <a:cs typeface="Cambria Math" charset="0"/>
                                  </a:rPr>
                                  <m:t>𝑥</m:t>
                                </m:r>
                              </m:e>
                            </m:d>
                            <m:r>
                              <a:rPr lang="en-GB" sz="3200" i="1">
                                <a:solidFill>
                                  <a:schemeClr val="tx1"/>
                                </a:solidFill>
                                <a:latin typeface="Cambria Math" charset="0"/>
                              </a:rPr>
                              <m:t>𝐺</m:t>
                            </m:r>
                          </m:e>
                          <m:sub>
                            <m:r>
                              <a:rPr lang="en-GB" sz="3200" i="1">
                                <a:solidFill>
                                  <a:schemeClr val="tx1"/>
                                </a:solidFill>
                                <a:latin typeface="Cambria Math" charset="0"/>
                              </a:rPr>
                              <m:t>0</m:t>
                            </m:r>
                          </m:sub>
                        </m:sSub>
                        <m:d>
                          <m:dPr>
                            <m:ctrlPr>
                              <a:rPr lang="is-IS" sz="3200" i="1">
                                <a:solidFill>
                                  <a:schemeClr val="tx1"/>
                                </a:solidFill>
                                <a:latin typeface="Cambria Math" charset="0"/>
                              </a:rPr>
                            </m:ctrlPr>
                          </m:dPr>
                          <m:e>
                            <m:r>
                              <a:rPr lang="en-GB" sz="3200" i="1">
                                <a:solidFill>
                                  <a:schemeClr val="tx1"/>
                                </a:solidFill>
                                <a:latin typeface="Cambria Math" charset="0"/>
                              </a:rPr>
                              <m:t>𝑟</m:t>
                            </m:r>
                            <m:r>
                              <a:rPr lang="en-GB" sz="3200" i="1">
                                <a:solidFill>
                                  <a:schemeClr val="tx1"/>
                                </a:solidFill>
                                <a:latin typeface="Cambria Math" charset="0"/>
                              </a:rPr>
                              <m:t>,</m:t>
                            </m:r>
                            <m:r>
                              <a:rPr lang="en-GB" sz="3200" i="1">
                                <a:solidFill>
                                  <a:schemeClr val="tx1"/>
                                </a:solidFill>
                                <a:latin typeface="Cambria Math" charset="0"/>
                              </a:rPr>
                              <m:t>𝑥</m:t>
                            </m:r>
                          </m:e>
                        </m:d>
                        <m:sSub>
                          <m:sSubPr>
                            <m:ctrlPr>
                              <a:rPr lang="en-US" sz="320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d>
                          <m:dPr>
                            <m:ctrlPr>
                              <a:rPr lang="is-IS" sz="3200" i="1">
                                <a:latin typeface="Cambria Math" charset="0"/>
                              </a:rPr>
                            </m:ctrlPr>
                          </m:dPr>
                          <m:e>
                            <m:r>
                              <a:rPr lang="en-GB" sz="3200" i="1">
                                <a:latin typeface="Cambria Math" charset="0"/>
                              </a:rPr>
                              <m:t>𝑥</m:t>
                            </m:r>
                            <m:r>
                              <a:rPr lang="en-GB" sz="3200" i="1">
                                <a:latin typeface="Cambria Math" charset="0"/>
                              </a:rPr>
                              <m:t>,</m:t>
                            </m:r>
                            <m:r>
                              <a:rPr lang="en-GB" sz="3200" i="1">
                                <a:latin typeface="Cambria Math" charset="0"/>
                              </a:rPr>
                              <m:t>𝑠</m:t>
                            </m:r>
                          </m:e>
                        </m:d>
                        <m:r>
                          <a:rPr lang="en-GB" sz="3200" b="0" i="1" smtClean="0">
                            <a:latin typeface="Cambria Math" charset="0"/>
                          </a:rPr>
                          <m:t> </m:t>
                        </m:r>
                        <m:r>
                          <a:rPr lang="en-GB" sz="3200" i="1">
                            <a:solidFill>
                              <a:schemeClr val="tx1"/>
                            </a:solidFill>
                            <a:latin typeface="Cambria Math" charset="0"/>
                          </a:rPr>
                          <m:t>𝑑𝑥</m:t>
                        </m:r>
                      </m:e>
                    </m:nary>
                  </m:oMath>
                </a14:m>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1677482" y="1751634"/>
                <a:ext cx="9955161" cy="661207"/>
              </a:xfrm>
              <a:prstGeom prst="rect">
                <a:avLst/>
              </a:prstGeom>
              <a:blipFill rotWithShape="0">
                <a:blip r:embed="rId3"/>
                <a:stretch>
                  <a:fillRect t="-9174" b="-201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275113" y="4872987"/>
                <a:ext cx="6162713"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bg-BG" sz="3200" i="1" smtClean="0">
                              <a:latin typeface="Cambria Math" charset="0"/>
                            </a:rPr>
                          </m:ctrlPr>
                        </m:fPr>
                        <m:num>
                          <m:r>
                            <a:rPr lang="bg-BG" sz="3200" i="1" smtClean="0">
                              <a:latin typeface="Cambria Math" charset="0"/>
                              <a:ea typeface="Cambria Math" charset="0"/>
                              <a:cs typeface="Cambria Math" charset="0"/>
                            </a:rPr>
                            <m:t>𝜕</m:t>
                          </m:r>
                          <m:sSub>
                            <m:sSubPr>
                              <m:ctrlPr>
                                <a:rPr lang="en-US" sz="3200" i="1" smtClean="0">
                                  <a:latin typeface="Cambria Math" charset="0"/>
                                  <a:ea typeface="Cambria Math" charset="0"/>
                                  <a:cs typeface="Cambria Math" charset="0"/>
                                </a:rPr>
                              </m:ctrlPr>
                            </m:sSubPr>
                            <m:e>
                              <m:r>
                                <a:rPr lang="en-GB" sz="3200" b="0" i="1" smtClean="0">
                                  <a:latin typeface="Cambria Math" charset="0"/>
                                  <a:ea typeface="Cambria Math" charset="0"/>
                                  <a:cs typeface="Cambria Math" charset="0"/>
                                </a:rPr>
                                <m:t>𝐺</m:t>
                              </m:r>
                            </m:e>
                            <m:sub>
                              <m:r>
                                <a:rPr lang="en-GB" sz="3200" b="0" i="1" smtClean="0">
                                  <a:latin typeface="Cambria Math" charset="0"/>
                                  <a:ea typeface="Cambria Math" charset="0"/>
                                  <a:cs typeface="Cambria Math" charset="0"/>
                                </a:rPr>
                                <m:t>𝐵𝑜𝑟𝑛</m:t>
                              </m:r>
                            </m:sub>
                          </m:sSub>
                          <m:d>
                            <m:dPr>
                              <m:ctrlPr>
                                <a:rPr lang="is-IS" sz="3200" b="0" i="1" smtClean="0">
                                  <a:latin typeface="Cambria Math" charset="0"/>
                                  <a:ea typeface="Cambria Math" charset="0"/>
                                  <a:cs typeface="Cambria Math" charset="0"/>
                                </a:rPr>
                              </m:ctrlPr>
                            </m:dPr>
                            <m:e>
                              <m:r>
                                <a:rPr lang="en-GB" sz="3200" b="0" i="1" smtClean="0">
                                  <a:latin typeface="Cambria Math" charset="0"/>
                                  <a:ea typeface="Cambria Math" charset="0"/>
                                  <a:cs typeface="Cambria Math" charset="0"/>
                                </a:rPr>
                                <m:t>𝑟</m:t>
                              </m:r>
                              <m:r>
                                <a:rPr lang="en-GB" sz="3200" b="0" i="1" smtClean="0">
                                  <a:latin typeface="Cambria Math" charset="0"/>
                                  <a:ea typeface="Cambria Math" charset="0"/>
                                  <a:cs typeface="Cambria Math" charset="0"/>
                                </a:rPr>
                                <m:t>,</m:t>
                              </m:r>
                              <m:r>
                                <a:rPr lang="en-GB" sz="3200" b="0" i="1" smtClean="0">
                                  <a:latin typeface="Cambria Math" charset="0"/>
                                  <a:ea typeface="Cambria Math" charset="0"/>
                                  <a:cs typeface="Cambria Math" charset="0"/>
                                </a:rPr>
                                <m:t>𝑠</m:t>
                              </m:r>
                            </m:e>
                          </m:d>
                        </m:num>
                        <m:den>
                          <m:r>
                            <a:rPr lang="bg-BG" sz="3200" i="1" smtClean="0">
                              <a:latin typeface="Cambria Math" charset="0"/>
                              <a:ea typeface="Cambria Math" charset="0"/>
                              <a:cs typeface="Cambria Math" charset="0"/>
                            </a:rPr>
                            <m:t>𝜕</m:t>
                          </m:r>
                          <m:d>
                            <m:dPr>
                              <m:ctrlPr>
                                <a:rPr lang="is-IS" sz="3200" i="1" smtClean="0">
                                  <a:latin typeface="Cambria Math" charset="0"/>
                                  <a:ea typeface="Cambria Math" charset="0"/>
                                  <a:cs typeface="Cambria Math" charset="0"/>
                                </a:rPr>
                              </m:ctrlPr>
                            </m:dPr>
                            <m:e>
                              <m:r>
                                <a:rPr lang="is-IS"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e>
                          </m:d>
                        </m:den>
                      </m:f>
                      <m:r>
                        <a:rPr lang="en-GB" sz="3200" b="0" i="1" smtClean="0">
                          <a:latin typeface="Cambria Math" charset="0"/>
                        </a:rPr>
                        <m:t>=  </m:t>
                      </m:r>
                      <m:sSup>
                        <m:sSupPr>
                          <m:ctrlPr>
                            <a:rPr lang="en-GB" sz="3200" b="0" i="1" smtClean="0">
                              <a:latin typeface="Cambria Math" charset="0"/>
                            </a:rPr>
                          </m:ctrlPr>
                        </m:sSupPr>
                        <m:e>
                          <m:r>
                            <a:rPr lang="en-GB" sz="3200" b="0" i="1" smtClean="0">
                              <a:latin typeface="Cambria Math" charset="0"/>
                              <a:ea typeface="Cambria Math" charset="0"/>
                              <a:cs typeface="Cambria Math" charset="0"/>
                            </a:rPr>
                            <m:t>𝜔</m:t>
                          </m:r>
                        </m:e>
                        <m:sup>
                          <m:r>
                            <a:rPr lang="en-GB" sz="3200" b="0" i="1" smtClean="0">
                              <a:latin typeface="Cambria Math" charset="0"/>
                            </a:rPr>
                            <m:t>2</m:t>
                          </m:r>
                        </m:sup>
                      </m:sSup>
                      <m:sSub>
                        <m:sSubPr>
                          <m:ctrlPr>
                            <a:rPr lang="en-US" sz="3200" b="0" i="1" smtClean="0">
                              <a:latin typeface="Cambria Math" charset="0"/>
                            </a:rPr>
                          </m:ctrlPr>
                        </m:sSubPr>
                        <m:e>
                          <m:r>
                            <a:rPr lang="en-GB" sz="3200" b="0" i="1" smtClean="0">
                              <a:latin typeface="Cambria Math" charset="0"/>
                            </a:rPr>
                            <m:t>𝐺</m:t>
                          </m:r>
                        </m:e>
                        <m:sub>
                          <m:r>
                            <a:rPr lang="en-GB" sz="3200" b="0" i="1" smtClean="0">
                              <a:latin typeface="Cambria Math" charset="0"/>
                            </a:rPr>
                            <m:t>0</m:t>
                          </m:r>
                        </m:sub>
                      </m:sSub>
                      <m:d>
                        <m:dPr>
                          <m:ctrlPr>
                            <a:rPr lang="is-IS" sz="3200" b="0" i="1" smtClean="0">
                              <a:latin typeface="Cambria Math" charset="0"/>
                            </a:rPr>
                          </m:ctrlPr>
                        </m:dPr>
                        <m:e>
                          <m:r>
                            <a:rPr lang="en-GB" sz="3200" b="0" i="1" smtClean="0">
                              <a:latin typeface="Cambria Math" charset="0"/>
                            </a:rPr>
                            <m:t>𝑟</m:t>
                          </m:r>
                          <m:r>
                            <a:rPr lang="en-GB" sz="3200" b="0" i="1" smtClean="0">
                              <a:latin typeface="Cambria Math" charset="0"/>
                            </a:rPr>
                            <m:t>,</m:t>
                          </m:r>
                          <m:r>
                            <a:rPr lang="en-GB" sz="3200" b="0" i="1" smtClean="0">
                              <a:latin typeface="Cambria Math" charset="0"/>
                            </a:rPr>
                            <m:t>𝑥</m:t>
                          </m:r>
                        </m:e>
                      </m:d>
                      <m:sSub>
                        <m:sSubPr>
                          <m:ctrlPr>
                            <a:rPr lang="en-US" sz="3200" b="0" i="1" smtClean="0">
                              <a:latin typeface="Cambria Math" charset="0"/>
                            </a:rPr>
                          </m:ctrlPr>
                        </m:sSubPr>
                        <m:e>
                          <m:r>
                            <a:rPr lang="en-GB" sz="3200" b="0" i="1" smtClean="0">
                              <a:latin typeface="Cambria Math" charset="0"/>
                            </a:rPr>
                            <m:t>𝐺</m:t>
                          </m:r>
                        </m:e>
                        <m:sub>
                          <m:r>
                            <a:rPr lang="en-GB" sz="3200" b="0" i="1" smtClean="0">
                              <a:latin typeface="Cambria Math" charset="0"/>
                            </a:rPr>
                            <m:t>0</m:t>
                          </m:r>
                        </m:sub>
                      </m:sSub>
                      <m:d>
                        <m:dPr>
                          <m:ctrlPr>
                            <a:rPr lang="is-IS" sz="3200" b="0" i="1" smtClean="0">
                              <a:latin typeface="Cambria Math" charset="0"/>
                            </a:rPr>
                          </m:ctrlPr>
                        </m:dPr>
                        <m:e>
                          <m:r>
                            <a:rPr lang="en-GB" sz="3200" b="0" i="1" smtClean="0">
                              <a:latin typeface="Cambria Math" charset="0"/>
                            </a:rPr>
                            <m:t>𝑥</m:t>
                          </m:r>
                          <m:r>
                            <a:rPr lang="en-GB" sz="3200" b="0" i="1" smtClean="0">
                              <a:latin typeface="Cambria Math" charset="0"/>
                            </a:rPr>
                            <m:t>,</m:t>
                          </m:r>
                          <m:r>
                            <a:rPr lang="en-GB" sz="3200" b="0" i="1" smtClean="0">
                              <a:latin typeface="Cambria Math" charset="0"/>
                            </a:rPr>
                            <m:t>𝑠</m:t>
                          </m: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275113" y="4872987"/>
                <a:ext cx="6162713" cy="102534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374232" y="3042004"/>
                <a:ext cx="2310063" cy="954107"/>
              </a:xfrm>
              <a:prstGeom prst="rect">
                <a:avLst/>
              </a:prstGeom>
              <a:noFill/>
            </p:spPr>
            <p:txBody>
              <a:bodyPr wrap="square" rtlCol="0">
                <a:spAutoFit/>
              </a:bodyPr>
              <a:lstStyle/>
              <a:p>
                <a:pPr algn="ctr"/>
                <a:r>
                  <a:rPr lang="en-US" sz="2800" dirty="0" smtClean="0"/>
                  <a:t>Independent of </a:t>
                </a:r>
                <a14:m>
                  <m:oMath xmlns:m="http://schemas.openxmlformats.org/officeDocument/2006/math">
                    <m:r>
                      <a:rPr lang="en-US" sz="2800" i="1" smtClean="0">
                        <a:latin typeface="Cambria Math" charset="0"/>
                        <a:ea typeface="Cambria Math" charset="0"/>
                        <a:cs typeface="Cambria Math" charset="0"/>
                      </a:rPr>
                      <m:t>𝛿</m:t>
                    </m:r>
                    <m:r>
                      <a:rPr lang="en-GB" sz="2800" b="0" i="1" smtClean="0">
                        <a:latin typeface="Cambria Math" charset="0"/>
                        <a:ea typeface="Cambria Math" charset="0"/>
                        <a:cs typeface="Cambria Math" charset="0"/>
                      </a:rPr>
                      <m:t>𝑚</m:t>
                    </m:r>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374232" y="3042004"/>
                <a:ext cx="2310063" cy="954107"/>
              </a:xfrm>
              <a:prstGeom prst="rect">
                <a:avLst/>
              </a:prstGeom>
              <a:blipFill rotWithShape="0">
                <a:blip r:embed="rId5"/>
                <a:stretch>
                  <a:fillRect t="-5732" r="-3694" b="-17197"/>
                </a:stretch>
              </a:blipFill>
            </p:spPr>
            <p:txBody>
              <a:bodyPr/>
              <a:lstStyle/>
              <a:p>
                <a:r>
                  <a:rPr lang="en-US">
                    <a:noFill/>
                  </a:rPr>
                  <a:t> </a:t>
                </a:r>
              </a:p>
            </p:txBody>
          </p:sp>
        </mc:Fallback>
      </mc:AlternateContent>
      <p:cxnSp>
        <p:nvCxnSpPr>
          <p:cNvPr id="7" name="Straight Arrow Connector 6"/>
          <p:cNvCxnSpPr/>
          <p:nvPr/>
        </p:nvCxnSpPr>
        <p:spPr>
          <a:xfrm flipV="1">
            <a:off x="3946358" y="2383524"/>
            <a:ext cx="489285" cy="65848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127763" y="3009342"/>
                <a:ext cx="2310063" cy="10033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bg-BG" sz="2800" i="1" smtClean="0">
                              <a:latin typeface="Cambria Math" charset="0"/>
                            </a:rPr>
                          </m:ctrlPr>
                        </m:fPr>
                        <m:num>
                          <m:r>
                            <a:rPr lang="bg-BG" sz="2800" i="1" smtClean="0">
                              <a:latin typeface="Cambria Math" charset="0"/>
                              <a:ea typeface="Cambria Math" charset="0"/>
                              <a:cs typeface="Cambria Math" charset="0"/>
                            </a:rPr>
                            <m:t>𝜕</m:t>
                          </m:r>
                        </m:num>
                        <m:den>
                          <m:r>
                            <a:rPr lang="bg-BG" sz="3200" i="1">
                              <a:latin typeface="Cambria Math" charset="0"/>
                              <a:ea typeface="Cambria Math" charset="0"/>
                              <a:cs typeface="Cambria Math" charset="0"/>
                            </a:rPr>
                            <m:t>𝜕</m:t>
                          </m:r>
                          <m:d>
                            <m:dPr>
                              <m:ctrlPr>
                                <a:rPr lang="is-IS" sz="3200" i="1">
                                  <a:latin typeface="Cambria Math" charset="0"/>
                                  <a:ea typeface="Cambria Math" charset="0"/>
                                  <a:cs typeface="Cambria Math" charset="0"/>
                                </a:rPr>
                              </m:ctrlPr>
                            </m:dPr>
                            <m:e>
                              <m:r>
                                <a:rPr lang="is-IS" sz="3200" i="1">
                                  <a:latin typeface="Cambria Math" charset="0"/>
                                  <a:ea typeface="Cambria Math" charset="0"/>
                                  <a:cs typeface="Cambria Math" charset="0"/>
                                </a:rPr>
                                <m:t>𝛿</m:t>
                              </m:r>
                              <m:r>
                                <a:rPr lang="en-GB" sz="3200" i="1">
                                  <a:latin typeface="Cambria Math" charset="0"/>
                                  <a:ea typeface="Cambria Math" charset="0"/>
                                  <a:cs typeface="Cambria Math" charset="0"/>
                                </a:rPr>
                                <m:t>𝑚</m:t>
                              </m:r>
                            </m:e>
                          </m:d>
                        </m:den>
                      </m:f>
                      <m:r>
                        <a:rPr lang="en-GB" sz="2800" b="0" i="1" smtClean="0">
                          <a:latin typeface="Cambria Math" charset="0"/>
                        </a:rPr>
                        <m:t>= </m:t>
                      </m:r>
                      <m:sSub>
                        <m:sSubPr>
                          <m:ctrlPr>
                            <a:rPr lang="en-US" sz="2800" b="0" i="1" smtClean="0">
                              <a:latin typeface="Cambria Math" charset="0"/>
                            </a:rPr>
                          </m:ctrlPr>
                        </m:sSubPr>
                        <m:e>
                          <m:r>
                            <a:rPr lang="en-US" sz="2800" b="0" i="1" smtClean="0">
                              <a:latin typeface="Cambria Math" charset="0"/>
                              <a:ea typeface="Cambria Math" charset="0"/>
                              <a:cs typeface="Cambria Math" charset="0"/>
                            </a:rPr>
                            <m:t>𝛿</m:t>
                          </m:r>
                        </m:e>
                        <m:sub>
                          <m:r>
                            <a:rPr lang="en-GB" sz="2800" b="0" i="1" smtClean="0">
                              <a:latin typeface="Cambria Math" charset="0"/>
                            </a:rPr>
                            <m:t>𝑖𝑗</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7127763" y="3009342"/>
                <a:ext cx="2310063" cy="1003352"/>
              </a:xfrm>
              <a:prstGeom prst="rect">
                <a:avLst/>
              </a:prstGeom>
              <a:blipFill rotWithShape="0">
                <a:blip r:embed="rId6"/>
                <a:stretch>
                  <a:fillRect/>
                </a:stretch>
              </a:blipFill>
            </p:spPr>
            <p:txBody>
              <a:bodyPr/>
              <a:lstStyle/>
              <a:p>
                <a:r>
                  <a:rPr lang="en-US">
                    <a:noFill/>
                  </a:rPr>
                  <a:t> </a:t>
                </a:r>
              </a:p>
            </p:txBody>
          </p:sp>
        </mc:Fallback>
      </mc:AlternateContent>
      <p:cxnSp>
        <p:nvCxnSpPr>
          <p:cNvPr id="10" name="Straight Arrow Connector 9"/>
          <p:cNvCxnSpPr/>
          <p:nvPr/>
        </p:nvCxnSpPr>
        <p:spPr>
          <a:xfrm flipH="1" flipV="1">
            <a:off x="7161720" y="2313295"/>
            <a:ext cx="442238" cy="72870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98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Derivatives of the Lippmann-Schwinger </a:t>
            </a:r>
            <a:r>
              <a:rPr lang="en-US" dirty="0" err="1" smtClean="0">
                <a:solidFill>
                  <a:srgbClr val="002060"/>
                </a:solidFill>
              </a:rPr>
              <a:t>Eqn</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18</a:t>
            </a:fld>
            <a:endParaRPr lang="en-US"/>
          </a:p>
        </p:txBody>
      </p:sp>
      <mc:AlternateContent xmlns:mc="http://schemas.openxmlformats.org/markup-compatibility/2006" xmlns:a14="http://schemas.microsoft.com/office/drawing/2010/main">
        <mc:Choice Requires="a14">
          <p:sp>
            <p:nvSpPr>
              <p:cNvPr id="11" name="Rectangle 10"/>
              <p:cNvSpPr/>
              <p:nvPr/>
            </p:nvSpPr>
            <p:spPr>
              <a:xfrm>
                <a:off x="1132604" y="5195564"/>
                <a:ext cx="10221196" cy="876843"/>
              </a:xfrm>
              <a:prstGeom prst="rect">
                <a:avLst/>
              </a:prstGeom>
            </p:spPr>
            <p:txBody>
              <a:bodyPr wrap="none">
                <a:spAutoFit/>
              </a:bodyPr>
              <a:lstStyle/>
              <a:p>
                <a14:m>
                  <m:oMath xmlns:m="http://schemas.openxmlformats.org/officeDocument/2006/math">
                    <m:sSup>
                      <m:sSupPr>
                        <m:ctrlPr>
                          <a:rPr lang="en-GB" sz="3200" i="1" smtClean="0">
                            <a:latin typeface="Cambria Math" charset="0"/>
                          </a:rPr>
                        </m:ctrlPr>
                      </m:sSupPr>
                      <m:e>
                        <m:f>
                          <m:fPr>
                            <m:ctrlPr>
                              <a:rPr lang="bg-BG" sz="3200" i="1" smtClean="0">
                                <a:latin typeface="Cambria Math" charset="0"/>
                              </a:rPr>
                            </m:ctrlPr>
                          </m:fPr>
                          <m:num>
                            <m:r>
                              <a:rPr lang="bg-BG" sz="3200" i="1" smtClean="0">
                                <a:latin typeface="Cambria Math" charset="0"/>
                                <a:ea typeface="Cambria Math" charset="0"/>
                                <a:cs typeface="Cambria Math" charset="0"/>
                              </a:rPr>
                              <m:t>𝜕</m:t>
                            </m:r>
                            <m:r>
                              <a:rPr lang="en-GB" sz="3200" b="0" i="1" smtClean="0">
                                <a:latin typeface="Cambria Math" charset="0"/>
                                <a:ea typeface="Cambria Math" charset="0"/>
                                <a:cs typeface="Cambria Math" charset="0"/>
                              </a:rPr>
                              <m:t>𝐺</m:t>
                            </m:r>
                            <m:d>
                              <m:dPr>
                                <m:ctrlPr>
                                  <a:rPr lang="is-IS" sz="3200" b="0" i="1" smtClean="0">
                                    <a:latin typeface="Cambria Math" charset="0"/>
                                    <a:ea typeface="Cambria Math" charset="0"/>
                                    <a:cs typeface="Cambria Math" charset="0"/>
                                  </a:rPr>
                                </m:ctrlPr>
                              </m:dPr>
                              <m:e>
                                <m:r>
                                  <a:rPr lang="en-GB" sz="3200" b="0" i="1" smtClean="0">
                                    <a:latin typeface="Cambria Math" charset="0"/>
                                    <a:ea typeface="Cambria Math" charset="0"/>
                                    <a:cs typeface="Cambria Math" charset="0"/>
                                  </a:rPr>
                                  <m:t>𝑟</m:t>
                                </m:r>
                                <m:r>
                                  <a:rPr lang="en-GB" sz="3200" b="0" i="1" smtClean="0">
                                    <a:latin typeface="Cambria Math" charset="0"/>
                                    <a:ea typeface="Cambria Math" charset="0"/>
                                    <a:cs typeface="Cambria Math" charset="0"/>
                                  </a:rPr>
                                  <m:t>,</m:t>
                                </m:r>
                                <m:r>
                                  <a:rPr lang="en-GB" sz="3200" b="0" i="1" smtClean="0">
                                    <a:latin typeface="Cambria Math" charset="0"/>
                                    <a:ea typeface="Cambria Math" charset="0"/>
                                    <a:cs typeface="Cambria Math" charset="0"/>
                                  </a:rPr>
                                  <m:t>𝑠</m:t>
                                </m:r>
                              </m:e>
                            </m:d>
                          </m:num>
                          <m:den>
                            <m:r>
                              <a:rPr lang="bg-BG" sz="3200" i="1" smtClean="0">
                                <a:latin typeface="Cambria Math" charset="0"/>
                                <a:ea typeface="Cambria Math" charset="0"/>
                                <a:cs typeface="Cambria Math" charset="0"/>
                              </a:rPr>
                              <m:t>𝜕</m:t>
                            </m:r>
                            <m:d>
                              <m:dPr>
                                <m:ctrlPr>
                                  <a:rPr lang="is-IS" sz="3200" i="1" smtClean="0">
                                    <a:latin typeface="Cambria Math" charset="0"/>
                                    <a:ea typeface="Cambria Math" charset="0"/>
                                    <a:cs typeface="Cambria Math" charset="0"/>
                                  </a:rPr>
                                </m:ctrlPr>
                              </m:dPr>
                              <m:e>
                                <m:r>
                                  <a:rPr lang="is-IS"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e>
                            </m:d>
                          </m:den>
                        </m:f>
                        <m:r>
                          <a:rPr lang="en-GB" sz="3200" b="0" i="1" smtClean="0">
                            <a:latin typeface="Cambria Math" charset="0"/>
                          </a:rPr>
                          <m:t>=</m:t>
                        </m:r>
                        <m:r>
                          <a:rPr lang="en-GB" sz="3200" i="1">
                            <a:latin typeface="Cambria Math" charset="0"/>
                            <a:ea typeface="Cambria Math" charset="0"/>
                            <a:cs typeface="Cambria Math" charset="0"/>
                          </a:rPr>
                          <m:t>𝜔</m:t>
                        </m:r>
                      </m:e>
                      <m:sup>
                        <m:r>
                          <a:rPr lang="en-GB" sz="3200" i="1">
                            <a:latin typeface="Cambria Math" charset="0"/>
                          </a:rPr>
                          <m:t>2</m:t>
                        </m:r>
                      </m:sup>
                    </m:sSup>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d>
                      <m:dPr>
                        <m:ctrlPr>
                          <a:rPr lang="is-IS" sz="3200" i="1">
                            <a:latin typeface="Cambria Math" charset="0"/>
                          </a:rPr>
                        </m:ctrlPr>
                      </m:dPr>
                      <m:e>
                        <m:r>
                          <a:rPr lang="en-GB" sz="3200" i="1">
                            <a:latin typeface="Cambria Math" charset="0"/>
                          </a:rPr>
                          <m:t>𝑟</m:t>
                        </m:r>
                        <m:r>
                          <a:rPr lang="en-GB" sz="3200" i="1">
                            <a:latin typeface="Cambria Math" charset="0"/>
                          </a:rPr>
                          <m:t>,</m:t>
                        </m:r>
                        <m:r>
                          <a:rPr lang="en-GB" sz="3200" i="1">
                            <a:latin typeface="Cambria Math" charset="0"/>
                          </a:rPr>
                          <m:t>𝑥</m:t>
                        </m:r>
                      </m:e>
                    </m:d>
                    <m:r>
                      <a:rPr lang="en-GB" sz="3200" i="1">
                        <a:latin typeface="Cambria Math" charset="0"/>
                        <a:ea typeface="Cambria Math" charset="0"/>
                        <a:cs typeface="Cambria Math" charset="0"/>
                      </a:rPr>
                      <m:t>𝐺</m:t>
                    </m:r>
                    <m:d>
                      <m:dPr>
                        <m:ctrlPr>
                          <a:rPr lang="is-IS" sz="3200" i="1">
                            <a:latin typeface="Cambria Math" charset="0"/>
                          </a:rPr>
                        </m:ctrlPr>
                      </m:dPr>
                      <m:e>
                        <m:r>
                          <a:rPr lang="en-GB" sz="3200" i="1">
                            <a:latin typeface="Cambria Math" charset="0"/>
                          </a:rPr>
                          <m:t>𝑥</m:t>
                        </m:r>
                        <m:r>
                          <a:rPr lang="en-GB" sz="3200" i="1">
                            <a:latin typeface="Cambria Math" charset="0"/>
                          </a:rPr>
                          <m:t>,</m:t>
                        </m:r>
                        <m:r>
                          <a:rPr lang="en-GB" sz="3200" i="1">
                            <a:latin typeface="Cambria Math" charset="0"/>
                          </a:rPr>
                          <m:t>𝑠</m:t>
                        </m:r>
                      </m:e>
                    </m:d>
                  </m:oMath>
                </a14:m>
                <a:r>
                  <a:rPr lang="en-US" sz="3200" dirty="0" smtClean="0">
                    <a:solidFill>
                      <a:srgbClr val="00B0F0"/>
                    </a:solidFill>
                  </a:rPr>
                  <a:t> </a:t>
                </a:r>
                <a:r>
                  <a:rPr lang="en-US" sz="3200" dirty="0" smtClean="0">
                    <a:solidFill>
                      <a:schemeClr val="tx1"/>
                    </a:solidFill>
                  </a:rPr>
                  <a:t>+ </a:t>
                </a:r>
                <a14:m>
                  <m:oMath xmlns:m="http://schemas.openxmlformats.org/officeDocument/2006/math">
                    <m:sSup>
                      <m:sSupPr>
                        <m:ctrlPr>
                          <a:rPr lang="en-GB" sz="3200" i="1">
                            <a:solidFill>
                              <a:schemeClr val="tx1"/>
                            </a:solidFill>
                            <a:latin typeface="Cambria Math" charset="0"/>
                          </a:rPr>
                        </m:ctrlPr>
                      </m:sSupPr>
                      <m:e>
                        <m:r>
                          <a:rPr lang="en-GB" sz="3200" i="1">
                            <a:solidFill>
                              <a:schemeClr val="tx1"/>
                            </a:solidFill>
                            <a:latin typeface="Cambria Math" charset="0"/>
                            <a:ea typeface="Cambria Math" charset="0"/>
                            <a:cs typeface="Cambria Math" charset="0"/>
                          </a:rPr>
                          <m:t>𝜔</m:t>
                        </m:r>
                      </m:e>
                      <m:sup>
                        <m:r>
                          <a:rPr lang="en-GB" sz="3200" i="1">
                            <a:solidFill>
                              <a:schemeClr val="tx1"/>
                            </a:solidFill>
                            <a:latin typeface="Cambria Math" charset="0"/>
                          </a:rPr>
                          <m:t>2</m:t>
                        </m:r>
                      </m:sup>
                    </m:sSup>
                    <m:nary>
                      <m:naryPr>
                        <m:limLoc m:val="undOvr"/>
                        <m:subHide m:val="on"/>
                        <m:supHide m:val="on"/>
                        <m:ctrlPr>
                          <a:rPr lang="en-GB" sz="3200" i="1">
                            <a:solidFill>
                              <a:schemeClr val="tx1"/>
                            </a:solidFill>
                            <a:latin typeface="Cambria Math" charset="0"/>
                          </a:rPr>
                        </m:ctrlPr>
                      </m:naryPr>
                      <m:sub/>
                      <m:sup/>
                      <m:e>
                        <m:sSub>
                          <m:sSubPr>
                            <m:ctrlPr>
                              <a:rPr lang="en-US" sz="3200" i="1">
                                <a:solidFill>
                                  <a:schemeClr val="tx1"/>
                                </a:solidFill>
                                <a:latin typeface="Cambria Math" charset="0"/>
                              </a:rPr>
                            </m:ctrlPr>
                          </m:sSubPr>
                          <m:e>
                            <m:r>
                              <a:rPr lang="is-IS" sz="3200" i="1">
                                <a:solidFill>
                                  <a:schemeClr val="tx1"/>
                                </a:solidFill>
                                <a:latin typeface="Cambria Math" charset="0"/>
                                <a:ea typeface="Cambria Math" charset="0"/>
                                <a:cs typeface="Cambria Math" charset="0"/>
                              </a:rPr>
                              <m:t>𝛿</m:t>
                            </m:r>
                            <m:r>
                              <a:rPr lang="en-GB" sz="3200" i="1">
                                <a:solidFill>
                                  <a:schemeClr val="tx1"/>
                                </a:solidFill>
                                <a:latin typeface="Cambria Math" charset="0"/>
                                <a:ea typeface="Cambria Math" charset="0"/>
                                <a:cs typeface="Cambria Math" charset="0"/>
                              </a:rPr>
                              <m:t>𝑚</m:t>
                            </m:r>
                            <m:d>
                              <m:dPr>
                                <m:ctrlPr>
                                  <a:rPr lang="is-IS" sz="3200" i="1" smtClean="0">
                                    <a:solidFill>
                                      <a:schemeClr val="tx1"/>
                                    </a:solidFill>
                                    <a:latin typeface="Cambria Math" charset="0"/>
                                    <a:ea typeface="Cambria Math" charset="0"/>
                                    <a:cs typeface="Cambria Math" charset="0"/>
                                  </a:rPr>
                                </m:ctrlPr>
                              </m:dPr>
                              <m:e>
                                <m:r>
                                  <a:rPr lang="en-GB" sz="3200" b="0" i="1" smtClean="0">
                                    <a:solidFill>
                                      <a:schemeClr val="tx1"/>
                                    </a:solidFill>
                                    <a:latin typeface="Cambria Math" charset="0"/>
                                    <a:ea typeface="Cambria Math" charset="0"/>
                                    <a:cs typeface="Cambria Math" charset="0"/>
                                  </a:rPr>
                                  <m:t>𝑥</m:t>
                                </m:r>
                              </m:e>
                            </m:d>
                            <m:r>
                              <a:rPr lang="en-GB" sz="3200" i="1">
                                <a:solidFill>
                                  <a:schemeClr val="tx1"/>
                                </a:solidFill>
                                <a:latin typeface="Cambria Math" charset="0"/>
                              </a:rPr>
                              <m:t>𝐺</m:t>
                            </m:r>
                          </m:e>
                          <m:sub>
                            <m:r>
                              <a:rPr lang="en-GB" sz="3200" i="1">
                                <a:solidFill>
                                  <a:schemeClr val="tx1"/>
                                </a:solidFill>
                                <a:latin typeface="Cambria Math" charset="0"/>
                              </a:rPr>
                              <m:t>0</m:t>
                            </m:r>
                          </m:sub>
                        </m:sSub>
                        <m:d>
                          <m:dPr>
                            <m:ctrlPr>
                              <a:rPr lang="is-IS" sz="3200" i="1">
                                <a:solidFill>
                                  <a:schemeClr val="tx1"/>
                                </a:solidFill>
                                <a:latin typeface="Cambria Math" charset="0"/>
                              </a:rPr>
                            </m:ctrlPr>
                          </m:dPr>
                          <m:e>
                            <m:r>
                              <a:rPr lang="en-GB" sz="3200" i="1">
                                <a:solidFill>
                                  <a:schemeClr val="tx1"/>
                                </a:solidFill>
                                <a:latin typeface="Cambria Math" charset="0"/>
                              </a:rPr>
                              <m:t>𝑟</m:t>
                            </m:r>
                            <m:r>
                              <a:rPr lang="en-GB" sz="3200" i="1">
                                <a:solidFill>
                                  <a:schemeClr val="tx1"/>
                                </a:solidFill>
                                <a:latin typeface="Cambria Math" charset="0"/>
                              </a:rPr>
                              <m:t>,</m:t>
                            </m:r>
                            <m:r>
                              <a:rPr lang="en-GB" sz="3200" i="1">
                                <a:solidFill>
                                  <a:schemeClr val="tx1"/>
                                </a:solidFill>
                                <a:latin typeface="Cambria Math" charset="0"/>
                              </a:rPr>
                              <m:t>𝑥</m:t>
                            </m:r>
                          </m:e>
                        </m:d>
                        <m:f>
                          <m:fPr>
                            <m:ctrlPr>
                              <a:rPr lang="bg-BG" sz="3200" i="1" smtClean="0">
                                <a:solidFill>
                                  <a:schemeClr val="tx1"/>
                                </a:solidFill>
                                <a:latin typeface="Cambria Math" charset="0"/>
                              </a:rPr>
                            </m:ctrlPr>
                          </m:fPr>
                          <m:num>
                            <m:r>
                              <a:rPr lang="bg-BG" sz="3200" i="1" smtClean="0">
                                <a:solidFill>
                                  <a:schemeClr val="tx1"/>
                                </a:solidFill>
                                <a:latin typeface="Cambria Math" charset="0"/>
                                <a:ea typeface="Cambria Math" charset="0"/>
                                <a:cs typeface="Cambria Math" charset="0"/>
                              </a:rPr>
                              <m:t>𝜕</m:t>
                            </m:r>
                            <m:r>
                              <a:rPr lang="en-GB" sz="3200" i="1">
                                <a:solidFill>
                                  <a:schemeClr val="tx1"/>
                                </a:solidFill>
                                <a:latin typeface="Cambria Math" charset="0"/>
                                <a:ea typeface="Cambria Math" charset="0"/>
                                <a:cs typeface="Cambria Math" charset="0"/>
                              </a:rPr>
                              <m:t>𝐺</m:t>
                            </m:r>
                            <m:d>
                              <m:dPr>
                                <m:ctrlPr>
                                  <a:rPr lang="is-IS" sz="3200" i="1">
                                    <a:solidFill>
                                      <a:schemeClr val="tx1"/>
                                    </a:solidFill>
                                    <a:latin typeface="Cambria Math" charset="0"/>
                                  </a:rPr>
                                </m:ctrlPr>
                              </m:dPr>
                              <m:e>
                                <m:r>
                                  <a:rPr lang="en-GB" sz="3200" i="1">
                                    <a:solidFill>
                                      <a:schemeClr val="tx1"/>
                                    </a:solidFill>
                                    <a:latin typeface="Cambria Math" charset="0"/>
                                  </a:rPr>
                                  <m:t>𝑥</m:t>
                                </m:r>
                                <m:r>
                                  <a:rPr lang="en-GB" sz="3200" i="1">
                                    <a:solidFill>
                                      <a:schemeClr val="tx1"/>
                                    </a:solidFill>
                                    <a:latin typeface="Cambria Math" charset="0"/>
                                  </a:rPr>
                                  <m:t>,</m:t>
                                </m:r>
                                <m:r>
                                  <a:rPr lang="en-GB" sz="3200" i="1">
                                    <a:solidFill>
                                      <a:schemeClr val="tx1"/>
                                    </a:solidFill>
                                    <a:latin typeface="Cambria Math" charset="0"/>
                                  </a:rPr>
                                  <m:t>𝑠</m:t>
                                </m:r>
                              </m:e>
                            </m:d>
                          </m:num>
                          <m:den>
                            <m:r>
                              <a:rPr lang="bg-BG" sz="3200" i="1">
                                <a:solidFill>
                                  <a:schemeClr val="tx1"/>
                                </a:solidFill>
                                <a:latin typeface="Cambria Math" charset="0"/>
                                <a:ea typeface="Cambria Math" charset="0"/>
                                <a:cs typeface="Cambria Math" charset="0"/>
                              </a:rPr>
                              <m:t>𝜕</m:t>
                            </m:r>
                            <m:d>
                              <m:dPr>
                                <m:ctrlPr>
                                  <a:rPr lang="is-IS" sz="3200" i="1">
                                    <a:solidFill>
                                      <a:schemeClr val="tx1"/>
                                    </a:solidFill>
                                    <a:latin typeface="Cambria Math" charset="0"/>
                                    <a:ea typeface="Cambria Math" charset="0"/>
                                    <a:cs typeface="Cambria Math" charset="0"/>
                                  </a:rPr>
                                </m:ctrlPr>
                              </m:dPr>
                              <m:e>
                                <m:r>
                                  <a:rPr lang="is-IS" sz="3200" i="1">
                                    <a:solidFill>
                                      <a:schemeClr val="tx1"/>
                                    </a:solidFill>
                                    <a:latin typeface="Cambria Math" charset="0"/>
                                    <a:ea typeface="Cambria Math" charset="0"/>
                                    <a:cs typeface="Cambria Math" charset="0"/>
                                  </a:rPr>
                                  <m:t>𝛿</m:t>
                                </m:r>
                                <m:r>
                                  <a:rPr lang="en-GB" sz="3200" i="1">
                                    <a:solidFill>
                                      <a:schemeClr val="tx1"/>
                                    </a:solidFill>
                                    <a:latin typeface="Cambria Math" charset="0"/>
                                    <a:ea typeface="Cambria Math" charset="0"/>
                                    <a:cs typeface="Cambria Math" charset="0"/>
                                  </a:rPr>
                                  <m:t>𝑚</m:t>
                                </m:r>
                              </m:e>
                            </m:d>
                          </m:den>
                        </m:f>
                        <m:r>
                          <a:rPr lang="en-GB" sz="3200" i="1">
                            <a:solidFill>
                              <a:schemeClr val="tx1"/>
                            </a:solidFill>
                            <a:latin typeface="Cambria Math" charset="0"/>
                          </a:rPr>
                          <m:t>𝑑𝑥</m:t>
                        </m:r>
                      </m:e>
                    </m:nary>
                  </m:oMath>
                </a14:m>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1132604" y="5195564"/>
                <a:ext cx="10221196" cy="876843"/>
              </a:xfrm>
              <a:prstGeom prst="rect">
                <a:avLst/>
              </a:prstGeom>
              <a:blipFill rotWithShape="0">
                <a:blip r:embed="rId3"/>
                <a:stretch>
                  <a:fillRect b="-4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677482" y="1751634"/>
                <a:ext cx="8837035" cy="661207"/>
              </a:xfrm>
              <a:prstGeom prst="rect">
                <a:avLst/>
              </a:prstGeom>
            </p:spPr>
            <p:txBody>
              <a:bodyPr wrap="none">
                <a:spAutoFit/>
              </a:bodyPr>
              <a:lstStyle/>
              <a:p>
                <a14:m>
                  <m:oMath xmlns:m="http://schemas.openxmlformats.org/officeDocument/2006/math">
                    <m:sSup>
                      <m:sSupPr>
                        <m:ctrlPr>
                          <a:rPr lang="en-GB" sz="3200" i="1" smtClean="0">
                            <a:latin typeface="Cambria Math" charset="0"/>
                          </a:rPr>
                        </m:ctrlPr>
                      </m:sSupPr>
                      <m:e>
                        <m:r>
                          <a:rPr lang="en-GB" sz="3200" i="1">
                            <a:latin typeface="Cambria Math" charset="0"/>
                            <a:ea typeface="Cambria Math" charset="0"/>
                            <a:cs typeface="Cambria Math" charset="0"/>
                          </a:rPr>
                          <m:t>𝐺</m:t>
                        </m:r>
                        <m:d>
                          <m:dPr>
                            <m:ctrlPr>
                              <a:rPr lang="is-IS" sz="3200" i="1">
                                <a:latin typeface="Cambria Math" charset="0"/>
                                <a:ea typeface="Cambria Math" charset="0"/>
                                <a:cs typeface="Cambria Math" charset="0"/>
                              </a:rPr>
                            </m:ctrlPr>
                          </m:dPr>
                          <m:e>
                            <m:r>
                              <a:rPr lang="en-GB" sz="3200" i="1">
                                <a:latin typeface="Cambria Math" charset="0"/>
                                <a:ea typeface="Cambria Math" charset="0"/>
                                <a:cs typeface="Cambria Math" charset="0"/>
                              </a:rPr>
                              <m:t>𝑟</m:t>
                            </m:r>
                            <m:r>
                              <a:rPr lang="en-GB" sz="3200" i="1">
                                <a:latin typeface="Cambria Math" charset="0"/>
                                <a:ea typeface="Cambria Math" charset="0"/>
                                <a:cs typeface="Cambria Math" charset="0"/>
                              </a:rPr>
                              <m:t>,</m:t>
                            </m:r>
                            <m:r>
                              <a:rPr lang="en-GB" sz="3200" i="1">
                                <a:latin typeface="Cambria Math" charset="0"/>
                                <a:ea typeface="Cambria Math" charset="0"/>
                                <a:cs typeface="Cambria Math" charset="0"/>
                              </a:rPr>
                              <m:t>𝑠</m:t>
                            </m:r>
                          </m:e>
                        </m:d>
                        <m:r>
                          <a:rPr lang="en-GB" sz="3200" b="0" i="1" smtClean="0">
                            <a:latin typeface="Cambria Math" charset="0"/>
                          </a:rPr>
                          <m:t>=</m:t>
                        </m:r>
                      </m:e>
                      <m:sup>
                        <m:r>
                          <a:rPr lang="en-GB" sz="3200" b="0" i="1" smtClean="0">
                            <a:latin typeface="Cambria Math" charset="0"/>
                            <a:ea typeface="Cambria Math" charset="0"/>
                            <a:cs typeface="Cambria Math" charset="0"/>
                          </a:rPr>
                          <m:t> </m:t>
                        </m:r>
                      </m:sup>
                    </m:sSup>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d>
                      <m:dPr>
                        <m:ctrlPr>
                          <a:rPr lang="is-IS" sz="3200" i="1">
                            <a:latin typeface="Cambria Math" charset="0"/>
                          </a:rPr>
                        </m:ctrlPr>
                      </m:dPr>
                      <m:e>
                        <m:r>
                          <a:rPr lang="en-GB" sz="3200" i="1">
                            <a:latin typeface="Cambria Math" charset="0"/>
                          </a:rPr>
                          <m:t>𝑟</m:t>
                        </m:r>
                        <m:r>
                          <a:rPr lang="en-GB" sz="3200" i="1">
                            <a:latin typeface="Cambria Math" charset="0"/>
                          </a:rPr>
                          <m:t>,</m:t>
                        </m:r>
                        <m:r>
                          <a:rPr lang="en-GB" sz="3200" b="0" i="1" smtClean="0">
                            <a:latin typeface="Cambria Math" charset="0"/>
                          </a:rPr>
                          <m:t>𝑠</m:t>
                        </m:r>
                      </m:e>
                    </m:d>
                  </m:oMath>
                </a14:m>
                <a:r>
                  <a:rPr lang="en-US" sz="3200" dirty="0" smtClean="0">
                    <a:solidFill>
                      <a:srgbClr val="00B0F0"/>
                    </a:solidFill>
                  </a:rPr>
                  <a:t> </a:t>
                </a:r>
                <a:r>
                  <a:rPr lang="en-US" sz="3200" dirty="0" smtClean="0">
                    <a:solidFill>
                      <a:schemeClr val="tx1"/>
                    </a:solidFill>
                  </a:rPr>
                  <a:t>+ </a:t>
                </a:r>
                <a14:m>
                  <m:oMath xmlns:m="http://schemas.openxmlformats.org/officeDocument/2006/math">
                    <m:sSup>
                      <m:sSupPr>
                        <m:ctrlPr>
                          <a:rPr lang="en-GB" sz="3200" i="1">
                            <a:solidFill>
                              <a:schemeClr val="tx1"/>
                            </a:solidFill>
                            <a:latin typeface="Cambria Math" charset="0"/>
                          </a:rPr>
                        </m:ctrlPr>
                      </m:sSupPr>
                      <m:e>
                        <m:r>
                          <a:rPr lang="en-GB" sz="3200" i="1">
                            <a:solidFill>
                              <a:schemeClr val="tx1"/>
                            </a:solidFill>
                            <a:latin typeface="Cambria Math" charset="0"/>
                            <a:ea typeface="Cambria Math" charset="0"/>
                            <a:cs typeface="Cambria Math" charset="0"/>
                          </a:rPr>
                          <m:t>𝜔</m:t>
                        </m:r>
                      </m:e>
                      <m:sup>
                        <m:r>
                          <a:rPr lang="en-GB" sz="3200" i="1">
                            <a:solidFill>
                              <a:schemeClr val="tx1"/>
                            </a:solidFill>
                            <a:latin typeface="Cambria Math" charset="0"/>
                          </a:rPr>
                          <m:t>2</m:t>
                        </m:r>
                      </m:sup>
                    </m:sSup>
                    <m:nary>
                      <m:naryPr>
                        <m:limLoc m:val="undOvr"/>
                        <m:subHide m:val="on"/>
                        <m:supHide m:val="on"/>
                        <m:ctrlPr>
                          <a:rPr lang="en-GB" sz="3200" i="1">
                            <a:solidFill>
                              <a:schemeClr val="tx1"/>
                            </a:solidFill>
                            <a:latin typeface="Cambria Math" charset="0"/>
                          </a:rPr>
                        </m:ctrlPr>
                      </m:naryPr>
                      <m:sub/>
                      <m:sup/>
                      <m:e>
                        <m:sSub>
                          <m:sSubPr>
                            <m:ctrlPr>
                              <a:rPr lang="en-US" sz="3200" i="1">
                                <a:solidFill>
                                  <a:schemeClr val="tx1"/>
                                </a:solidFill>
                                <a:latin typeface="Cambria Math" charset="0"/>
                              </a:rPr>
                            </m:ctrlPr>
                          </m:sSubPr>
                          <m:e>
                            <m:r>
                              <a:rPr lang="is-IS" sz="3200" i="1">
                                <a:solidFill>
                                  <a:schemeClr val="tx1"/>
                                </a:solidFill>
                                <a:latin typeface="Cambria Math" charset="0"/>
                                <a:ea typeface="Cambria Math" charset="0"/>
                                <a:cs typeface="Cambria Math" charset="0"/>
                              </a:rPr>
                              <m:t>𝛿</m:t>
                            </m:r>
                            <m:r>
                              <a:rPr lang="en-GB" sz="3200" i="1">
                                <a:solidFill>
                                  <a:schemeClr val="tx1"/>
                                </a:solidFill>
                                <a:latin typeface="Cambria Math" charset="0"/>
                                <a:ea typeface="Cambria Math" charset="0"/>
                                <a:cs typeface="Cambria Math" charset="0"/>
                              </a:rPr>
                              <m:t>𝑚</m:t>
                            </m:r>
                            <m:d>
                              <m:dPr>
                                <m:ctrlPr>
                                  <a:rPr lang="is-IS" sz="3200" i="1" smtClean="0">
                                    <a:solidFill>
                                      <a:schemeClr val="tx1"/>
                                    </a:solidFill>
                                    <a:latin typeface="Cambria Math" charset="0"/>
                                    <a:ea typeface="Cambria Math" charset="0"/>
                                    <a:cs typeface="Cambria Math" charset="0"/>
                                  </a:rPr>
                                </m:ctrlPr>
                              </m:dPr>
                              <m:e>
                                <m:r>
                                  <a:rPr lang="en-GB" sz="3200" b="0" i="1" smtClean="0">
                                    <a:solidFill>
                                      <a:schemeClr val="tx1"/>
                                    </a:solidFill>
                                    <a:latin typeface="Cambria Math" charset="0"/>
                                    <a:ea typeface="Cambria Math" charset="0"/>
                                    <a:cs typeface="Cambria Math" charset="0"/>
                                  </a:rPr>
                                  <m:t>𝑥</m:t>
                                </m:r>
                              </m:e>
                            </m:d>
                            <m:r>
                              <a:rPr lang="en-GB" sz="3200" i="1">
                                <a:solidFill>
                                  <a:schemeClr val="tx1"/>
                                </a:solidFill>
                                <a:latin typeface="Cambria Math" charset="0"/>
                              </a:rPr>
                              <m:t>𝐺</m:t>
                            </m:r>
                          </m:e>
                          <m:sub>
                            <m:r>
                              <a:rPr lang="en-GB" sz="3200" i="1">
                                <a:solidFill>
                                  <a:schemeClr val="tx1"/>
                                </a:solidFill>
                                <a:latin typeface="Cambria Math" charset="0"/>
                              </a:rPr>
                              <m:t>0</m:t>
                            </m:r>
                          </m:sub>
                        </m:sSub>
                        <m:d>
                          <m:dPr>
                            <m:ctrlPr>
                              <a:rPr lang="is-IS" sz="3200" i="1">
                                <a:solidFill>
                                  <a:schemeClr val="tx1"/>
                                </a:solidFill>
                                <a:latin typeface="Cambria Math" charset="0"/>
                              </a:rPr>
                            </m:ctrlPr>
                          </m:dPr>
                          <m:e>
                            <m:r>
                              <a:rPr lang="en-GB" sz="3200" i="1">
                                <a:solidFill>
                                  <a:schemeClr val="tx1"/>
                                </a:solidFill>
                                <a:latin typeface="Cambria Math" charset="0"/>
                              </a:rPr>
                              <m:t>𝑟</m:t>
                            </m:r>
                            <m:r>
                              <a:rPr lang="en-GB" sz="3200" i="1">
                                <a:solidFill>
                                  <a:schemeClr val="tx1"/>
                                </a:solidFill>
                                <a:latin typeface="Cambria Math" charset="0"/>
                              </a:rPr>
                              <m:t>,</m:t>
                            </m:r>
                            <m:r>
                              <a:rPr lang="en-GB" sz="3200" i="1">
                                <a:solidFill>
                                  <a:schemeClr val="tx1"/>
                                </a:solidFill>
                                <a:latin typeface="Cambria Math" charset="0"/>
                              </a:rPr>
                              <m:t>𝑥</m:t>
                            </m:r>
                          </m:e>
                        </m:d>
                        <m:r>
                          <a:rPr lang="en-GB" sz="3200" i="1">
                            <a:latin typeface="Cambria Math" charset="0"/>
                            <a:ea typeface="Cambria Math" charset="0"/>
                            <a:cs typeface="Cambria Math" charset="0"/>
                          </a:rPr>
                          <m:t>𝐺</m:t>
                        </m:r>
                        <m:d>
                          <m:dPr>
                            <m:ctrlPr>
                              <a:rPr lang="is-IS" sz="3200" i="1">
                                <a:latin typeface="Cambria Math" charset="0"/>
                              </a:rPr>
                            </m:ctrlPr>
                          </m:dPr>
                          <m:e>
                            <m:r>
                              <a:rPr lang="en-GB" sz="3200" i="1">
                                <a:latin typeface="Cambria Math" charset="0"/>
                              </a:rPr>
                              <m:t>𝑥</m:t>
                            </m:r>
                            <m:r>
                              <a:rPr lang="en-GB" sz="3200" i="1">
                                <a:latin typeface="Cambria Math" charset="0"/>
                              </a:rPr>
                              <m:t>,</m:t>
                            </m:r>
                            <m:r>
                              <a:rPr lang="en-GB" sz="3200" i="1">
                                <a:latin typeface="Cambria Math" charset="0"/>
                              </a:rPr>
                              <m:t>𝑠</m:t>
                            </m:r>
                          </m:e>
                        </m:d>
                        <m:r>
                          <a:rPr lang="en-GB" sz="3200" b="0" i="1" smtClean="0">
                            <a:latin typeface="Cambria Math" charset="0"/>
                          </a:rPr>
                          <m:t> </m:t>
                        </m:r>
                        <m:r>
                          <a:rPr lang="en-GB" sz="3200" i="1">
                            <a:solidFill>
                              <a:schemeClr val="tx1"/>
                            </a:solidFill>
                            <a:latin typeface="Cambria Math" charset="0"/>
                          </a:rPr>
                          <m:t>𝑑𝑥</m:t>
                        </m:r>
                      </m:e>
                    </m:nary>
                  </m:oMath>
                </a14:m>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1677482" y="1751634"/>
                <a:ext cx="8837035" cy="661207"/>
              </a:xfrm>
              <a:prstGeom prst="rect">
                <a:avLst/>
              </a:prstGeom>
              <a:blipFill rotWithShape="0">
                <a:blip r:embed="rId4"/>
                <a:stretch>
                  <a:fillRect t="-9174" b="-201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96719" y="3042004"/>
                <a:ext cx="2310063" cy="954107"/>
              </a:xfrm>
              <a:prstGeom prst="rect">
                <a:avLst/>
              </a:prstGeom>
              <a:noFill/>
            </p:spPr>
            <p:txBody>
              <a:bodyPr wrap="square" rtlCol="0">
                <a:spAutoFit/>
              </a:bodyPr>
              <a:lstStyle/>
              <a:p>
                <a:pPr algn="ctr"/>
                <a:r>
                  <a:rPr lang="en-US" sz="2800" dirty="0" smtClean="0"/>
                  <a:t>Independent of </a:t>
                </a:r>
                <a14:m>
                  <m:oMath xmlns:m="http://schemas.openxmlformats.org/officeDocument/2006/math">
                    <m:r>
                      <a:rPr lang="en-US" sz="2800" i="1" smtClean="0">
                        <a:latin typeface="Cambria Math" charset="0"/>
                        <a:ea typeface="Cambria Math" charset="0"/>
                        <a:cs typeface="Cambria Math" charset="0"/>
                      </a:rPr>
                      <m:t>𝛿</m:t>
                    </m:r>
                    <m:r>
                      <a:rPr lang="en-GB" sz="2800" b="0" i="1" smtClean="0">
                        <a:latin typeface="Cambria Math" charset="0"/>
                        <a:ea typeface="Cambria Math" charset="0"/>
                        <a:cs typeface="Cambria Math" charset="0"/>
                      </a:rPr>
                      <m:t>𝑚</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796719" y="3042004"/>
                <a:ext cx="2310063" cy="954107"/>
              </a:xfrm>
              <a:prstGeom prst="rect">
                <a:avLst/>
              </a:prstGeom>
              <a:blipFill rotWithShape="0">
                <a:blip r:embed="rId5"/>
                <a:stretch>
                  <a:fillRect t="-5732" r="-3430" b="-17197"/>
                </a:stretch>
              </a:blipFill>
            </p:spPr>
            <p:txBody>
              <a:bodyPr/>
              <a:lstStyle/>
              <a:p>
                <a:r>
                  <a:rPr lang="en-US">
                    <a:noFill/>
                  </a:rPr>
                  <a:t> </a:t>
                </a:r>
              </a:p>
            </p:txBody>
          </p:sp>
        </mc:Fallback>
      </mc:AlternateContent>
      <p:cxnSp>
        <p:nvCxnSpPr>
          <p:cNvPr id="7" name="Straight Arrow Connector 6"/>
          <p:cNvCxnSpPr/>
          <p:nvPr/>
        </p:nvCxnSpPr>
        <p:spPr>
          <a:xfrm flipV="1">
            <a:off x="3368845" y="2383524"/>
            <a:ext cx="489285" cy="65848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088170" y="2943535"/>
                <a:ext cx="2310063" cy="10033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bg-BG" sz="2800" i="1" smtClean="0">
                              <a:latin typeface="Cambria Math" charset="0"/>
                            </a:rPr>
                          </m:ctrlPr>
                        </m:fPr>
                        <m:num>
                          <m:r>
                            <a:rPr lang="bg-BG" sz="2800" i="1" smtClean="0">
                              <a:latin typeface="Cambria Math" charset="0"/>
                              <a:ea typeface="Cambria Math" charset="0"/>
                              <a:cs typeface="Cambria Math" charset="0"/>
                            </a:rPr>
                            <m:t>𝜕</m:t>
                          </m:r>
                        </m:num>
                        <m:den>
                          <m:r>
                            <a:rPr lang="bg-BG" sz="3200" i="1">
                              <a:latin typeface="Cambria Math" charset="0"/>
                              <a:ea typeface="Cambria Math" charset="0"/>
                              <a:cs typeface="Cambria Math" charset="0"/>
                            </a:rPr>
                            <m:t>𝜕</m:t>
                          </m:r>
                          <m:d>
                            <m:dPr>
                              <m:ctrlPr>
                                <a:rPr lang="is-IS" sz="3200" i="1">
                                  <a:latin typeface="Cambria Math" charset="0"/>
                                  <a:ea typeface="Cambria Math" charset="0"/>
                                  <a:cs typeface="Cambria Math" charset="0"/>
                                </a:rPr>
                              </m:ctrlPr>
                            </m:dPr>
                            <m:e>
                              <m:r>
                                <a:rPr lang="is-IS" sz="3200" i="1">
                                  <a:latin typeface="Cambria Math" charset="0"/>
                                  <a:ea typeface="Cambria Math" charset="0"/>
                                  <a:cs typeface="Cambria Math" charset="0"/>
                                </a:rPr>
                                <m:t>𝛿</m:t>
                              </m:r>
                              <m:r>
                                <a:rPr lang="en-GB" sz="3200" i="1">
                                  <a:latin typeface="Cambria Math" charset="0"/>
                                  <a:ea typeface="Cambria Math" charset="0"/>
                                  <a:cs typeface="Cambria Math" charset="0"/>
                                </a:rPr>
                                <m:t>𝑚</m:t>
                              </m:r>
                            </m:e>
                          </m:d>
                        </m:den>
                      </m:f>
                      <m:r>
                        <a:rPr lang="en-GB" sz="2800" b="0" i="1" smtClean="0">
                          <a:latin typeface="Cambria Math" charset="0"/>
                        </a:rPr>
                        <m:t>= </m:t>
                      </m:r>
                      <m:sSub>
                        <m:sSubPr>
                          <m:ctrlPr>
                            <a:rPr lang="en-US" sz="2800" b="0" i="1" smtClean="0">
                              <a:latin typeface="Cambria Math" charset="0"/>
                            </a:rPr>
                          </m:ctrlPr>
                        </m:sSubPr>
                        <m:e>
                          <m:r>
                            <a:rPr lang="en-US" sz="2800" b="0" i="1" smtClean="0">
                              <a:latin typeface="Cambria Math" charset="0"/>
                              <a:ea typeface="Cambria Math" charset="0"/>
                              <a:cs typeface="Cambria Math" charset="0"/>
                            </a:rPr>
                            <m:t>𝛿</m:t>
                          </m:r>
                        </m:e>
                        <m:sub>
                          <m:r>
                            <a:rPr lang="en-GB" sz="2800" b="0" i="1" smtClean="0">
                              <a:latin typeface="Cambria Math" charset="0"/>
                            </a:rPr>
                            <m:t>𝑖𝑗</m:t>
                          </m:r>
                        </m:sub>
                      </m:sSub>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5088170" y="2943535"/>
                <a:ext cx="2310063" cy="1003352"/>
              </a:xfrm>
              <a:prstGeom prst="rect">
                <a:avLst/>
              </a:prstGeom>
              <a:blipFill rotWithShape="0">
                <a:blip r:embed="rId6"/>
                <a:stretch>
                  <a:fillRect/>
                </a:stretch>
              </a:blipFill>
            </p:spPr>
            <p:txBody>
              <a:bodyPr/>
              <a:lstStyle/>
              <a:p>
                <a:r>
                  <a:rPr lang="en-US">
                    <a:noFill/>
                  </a:rPr>
                  <a:t> </a:t>
                </a:r>
              </a:p>
            </p:txBody>
          </p:sp>
        </mc:Fallback>
      </mc:AlternateContent>
      <p:cxnSp>
        <p:nvCxnSpPr>
          <p:cNvPr id="13" name="Straight Arrow Connector 12"/>
          <p:cNvCxnSpPr/>
          <p:nvPr/>
        </p:nvCxnSpPr>
        <p:spPr>
          <a:xfrm flipV="1">
            <a:off x="5851356" y="2392727"/>
            <a:ext cx="489285" cy="65848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756358" y="3042995"/>
                <a:ext cx="2310063" cy="954107"/>
              </a:xfrm>
              <a:prstGeom prst="rect">
                <a:avLst/>
              </a:prstGeom>
              <a:noFill/>
            </p:spPr>
            <p:txBody>
              <a:bodyPr wrap="square" rtlCol="0">
                <a:spAutoFit/>
              </a:bodyPr>
              <a:lstStyle/>
              <a:p>
                <a:pPr algn="ctr"/>
                <a:r>
                  <a:rPr lang="en-US" sz="2800" dirty="0" smtClean="0">
                    <a:solidFill>
                      <a:srgbClr val="FF0000"/>
                    </a:solidFill>
                  </a:rPr>
                  <a:t>Dependent on </a:t>
                </a:r>
                <a14:m>
                  <m:oMath xmlns:m="http://schemas.openxmlformats.org/officeDocument/2006/math">
                    <m:r>
                      <a:rPr lang="en-US" sz="2800" i="1" smtClean="0">
                        <a:solidFill>
                          <a:srgbClr val="FF0000"/>
                        </a:solidFill>
                        <a:latin typeface="Cambria Math" charset="0"/>
                        <a:ea typeface="Cambria Math" charset="0"/>
                        <a:cs typeface="Cambria Math" charset="0"/>
                      </a:rPr>
                      <m:t>𝛿</m:t>
                    </m:r>
                    <m:r>
                      <a:rPr lang="en-GB" sz="2800" b="0" i="1" smtClean="0">
                        <a:solidFill>
                          <a:srgbClr val="FF0000"/>
                        </a:solidFill>
                        <a:latin typeface="Cambria Math" charset="0"/>
                        <a:ea typeface="Cambria Math" charset="0"/>
                        <a:cs typeface="Cambria Math" charset="0"/>
                      </a:rPr>
                      <m:t>𝑚</m:t>
                    </m:r>
                  </m:oMath>
                </a14:m>
                <a:endParaRPr lang="en-US" sz="28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756358" y="3042995"/>
                <a:ext cx="2310063" cy="954107"/>
              </a:xfrm>
              <a:prstGeom prst="rect">
                <a:avLst/>
              </a:prstGeom>
              <a:blipFill rotWithShape="0">
                <a:blip r:embed="rId7"/>
                <a:stretch>
                  <a:fillRect l="-3958" t="-5732" r="-7916"/>
                </a:stretch>
              </a:blipFill>
            </p:spPr>
            <p:txBody>
              <a:bodyPr/>
              <a:lstStyle/>
              <a:p>
                <a:r>
                  <a:rPr lang="en-US">
                    <a:noFill/>
                  </a:rPr>
                  <a:t> </a:t>
                </a:r>
              </a:p>
            </p:txBody>
          </p:sp>
        </mc:Fallback>
      </mc:AlternateContent>
      <p:cxnSp>
        <p:nvCxnSpPr>
          <p:cNvPr id="15" name="Straight Arrow Connector 14"/>
          <p:cNvCxnSpPr/>
          <p:nvPr/>
        </p:nvCxnSpPr>
        <p:spPr>
          <a:xfrm flipV="1">
            <a:off x="8775032" y="2329688"/>
            <a:ext cx="1631" cy="76615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677482" y="1751845"/>
                <a:ext cx="8837035" cy="661207"/>
              </a:xfrm>
              <a:prstGeom prst="rect">
                <a:avLst/>
              </a:prstGeom>
            </p:spPr>
            <p:txBody>
              <a:bodyPr wrap="none">
                <a:spAutoFit/>
              </a:bodyPr>
              <a:lstStyle/>
              <a:p>
                <a14:m>
                  <m:oMath xmlns:m="http://schemas.openxmlformats.org/officeDocument/2006/math">
                    <m:sSup>
                      <m:sSupPr>
                        <m:ctrlPr>
                          <a:rPr lang="en-GB" sz="3200" i="1" smtClean="0">
                            <a:latin typeface="Cambria Math" charset="0"/>
                          </a:rPr>
                        </m:ctrlPr>
                      </m:sSupPr>
                      <m:e>
                        <m:r>
                          <a:rPr lang="en-GB" sz="3200" i="1">
                            <a:latin typeface="Cambria Math" charset="0"/>
                            <a:ea typeface="Cambria Math" charset="0"/>
                            <a:cs typeface="Cambria Math" charset="0"/>
                          </a:rPr>
                          <m:t>𝐺</m:t>
                        </m:r>
                        <m:d>
                          <m:dPr>
                            <m:ctrlPr>
                              <a:rPr lang="is-IS" sz="3200" i="1">
                                <a:latin typeface="Cambria Math" charset="0"/>
                                <a:ea typeface="Cambria Math" charset="0"/>
                                <a:cs typeface="Cambria Math" charset="0"/>
                              </a:rPr>
                            </m:ctrlPr>
                          </m:dPr>
                          <m:e>
                            <m:r>
                              <a:rPr lang="en-GB" sz="3200" i="1">
                                <a:latin typeface="Cambria Math" charset="0"/>
                                <a:ea typeface="Cambria Math" charset="0"/>
                                <a:cs typeface="Cambria Math" charset="0"/>
                              </a:rPr>
                              <m:t>𝑟</m:t>
                            </m:r>
                            <m:r>
                              <a:rPr lang="en-GB" sz="3200" i="1">
                                <a:latin typeface="Cambria Math" charset="0"/>
                                <a:ea typeface="Cambria Math" charset="0"/>
                                <a:cs typeface="Cambria Math" charset="0"/>
                              </a:rPr>
                              <m:t>,</m:t>
                            </m:r>
                            <m:r>
                              <a:rPr lang="en-GB" sz="3200" i="1">
                                <a:latin typeface="Cambria Math" charset="0"/>
                                <a:ea typeface="Cambria Math" charset="0"/>
                                <a:cs typeface="Cambria Math" charset="0"/>
                              </a:rPr>
                              <m:t>𝑠</m:t>
                            </m:r>
                          </m:e>
                        </m:d>
                        <m:r>
                          <a:rPr lang="en-GB" sz="3200" b="0" i="1" smtClean="0">
                            <a:latin typeface="Cambria Math" charset="0"/>
                          </a:rPr>
                          <m:t>=</m:t>
                        </m:r>
                      </m:e>
                      <m:sup>
                        <m:r>
                          <a:rPr lang="en-GB" sz="3200" b="0" i="1" smtClean="0">
                            <a:latin typeface="Cambria Math" charset="0"/>
                            <a:ea typeface="Cambria Math" charset="0"/>
                            <a:cs typeface="Cambria Math" charset="0"/>
                          </a:rPr>
                          <m:t> </m:t>
                        </m:r>
                      </m:sup>
                    </m:sSup>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d>
                      <m:dPr>
                        <m:ctrlPr>
                          <a:rPr lang="is-IS" sz="3200" i="1">
                            <a:latin typeface="Cambria Math" charset="0"/>
                          </a:rPr>
                        </m:ctrlPr>
                      </m:dPr>
                      <m:e>
                        <m:r>
                          <a:rPr lang="en-GB" sz="3200" i="1">
                            <a:latin typeface="Cambria Math" charset="0"/>
                          </a:rPr>
                          <m:t>𝑟</m:t>
                        </m:r>
                        <m:r>
                          <a:rPr lang="en-GB" sz="3200" i="1">
                            <a:latin typeface="Cambria Math" charset="0"/>
                          </a:rPr>
                          <m:t>,</m:t>
                        </m:r>
                        <m:r>
                          <a:rPr lang="en-GB" sz="3200" b="0" i="1" smtClean="0">
                            <a:latin typeface="Cambria Math" charset="0"/>
                          </a:rPr>
                          <m:t>𝑠</m:t>
                        </m:r>
                      </m:e>
                    </m:d>
                  </m:oMath>
                </a14:m>
                <a:r>
                  <a:rPr lang="en-US" sz="3200" dirty="0" smtClean="0">
                    <a:solidFill>
                      <a:srgbClr val="00B0F0"/>
                    </a:solidFill>
                  </a:rPr>
                  <a:t> </a:t>
                </a:r>
                <a:r>
                  <a:rPr lang="en-US" sz="3200" dirty="0" smtClean="0">
                    <a:solidFill>
                      <a:schemeClr val="tx1"/>
                    </a:solidFill>
                  </a:rPr>
                  <a:t>+ </a:t>
                </a:r>
                <a14:m>
                  <m:oMath xmlns:m="http://schemas.openxmlformats.org/officeDocument/2006/math">
                    <m:sSup>
                      <m:sSupPr>
                        <m:ctrlPr>
                          <a:rPr lang="en-GB" sz="3200" i="1">
                            <a:solidFill>
                              <a:schemeClr val="tx1"/>
                            </a:solidFill>
                            <a:latin typeface="Cambria Math" charset="0"/>
                          </a:rPr>
                        </m:ctrlPr>
                      </m:sSupPr>
                      <m:e>
                        <m:r>
                          <a:rPr lang="en-GB" sz="3200" i="1">
                            <a:solidFill>
                              <a:schemeClr val="tx1"/>
                            </a:solidFill>
                            <a:latin typeface="Cambria Math" charset="0"/>
                            <a:ea typeface="Cambria Math" charset="0"/>
                            <a:cs typeface="Cambria Math" charset="0"/>
                          </a:rPr>
                          <m:t>𝜔</m:t>
                        </m:r>
                      </m:e>
                      <m:sup>
                        <m:r>
                          <a:rPr lang="en-GB" sz="3200" i="1">
                            <a:solidFill>
                              <a:schemeClr val="tx1"/>
                            </a:solidFill>
                            <a:latin typeface="Cambria Math" charset="0"/>
                          </a:rPr>
                          <m:t>2</m:t>
                        </m:r>
                      </m:sup>
                    </m:sSup>
                    <m:nary>
                      <m:naryPr>
                        <m:limLoc m:val="undOvr"/>
                        <m:subHide m:val="on"/>
                        <m:supHide m:val="on"/>
                        <m:ctrlPr>
                          <a:rPr lang="en-GB" sz="3200" i="1">
                            <a:solidFill>
                              <a:schemeClr val="tx1"/>
                            </a:solidFill>
                            <a:latin typeface="Cambria Math" charset="0"/>
                          </a:rPr>
                        </m:ctrlPr>
                      </m:naryPr>
                      <m:sub/>
                      <m:sup/>
                      <m:e>
                        <m:sSub>
                          <m:sSubPr>
                            <m:ctrlPr>
                              <a:rPr lang="en-US" sz="3200" i="1">
                                <a:solidFill>
                                  <a:schemeClr val="tx1"/>
                                </a:solidFill>
                                <a:latin typeface="Cambria Math" charset="0"/>
                              </a:rPr>
                            </m:ctrlPr>
                          </m:sSubPr>
                          <m:e>
                            <m:r>
                              <a:rPr lang="is-IS" sz="3200" i="1">
                                <a:solidFill>
                                  <a:schemeClr val="tx1"/>
                                </a:solidFill>
                                <a:latin typeface="Cambria Math" charset="0"/>
                                <a:ea typeface="Cambria Math" charset="0"/>
                                <a:cs typeface="Cambria Math" charset="0"/>
                              </a:rPr>
                              <m:t>𝛿</m:t>
                            </m:r>
                            <m:r>
                              <a:rPr lang="en-GB" sz="3200" i="1">
                                <a:solidFill>
                                  <a:schemeClr val="tx1"/>
                                </a:solidFill>
                                <a:latin typeface="Cambria Math" charset="0"/>
                                <a:ea typeface="Cambria Math" charset="0"/>
                                <a:cs typeface="Cambria Math" charset="0"/>
                              </a:rPr>
                              <m:t>𝑚</m:t>
                            </m:r>
                            <m:d>
                              <m:dPr>
                                <m:ctrlPr>
                                  <a:rPr lang="is-IS" sz="3200" i="1" smtClean="0">
                                    <a:solidFill>
                                      <a:schemeClr val="tx1"/>
                                    </a:solidFill>
                                    <a:latin typeface="Cambria Math" charset="0"/>
                                    <a:ea typeface="Cambria Math" charset="0"/>
                                    <a:cs typeface="Cambria Math" charset="0"/>
                                  </a:rPr>
                                </m:ctrlPr>
                              </m:dPr>
                              <m:e>
                                <m:r>
                                  <a:rPr lang="en-GB" sz="3200" b="0" i="1" smtClean="0">
                                    <a:solidFill>
                                      <a:schemeClr val="tx1"/>
                                    </a:solidFill>
                                    <a:latin typeface="Cambria Math" charset="0"/>
                                    <a:ea typeface="Cambria Math" charset="0"/>
                                    <a:cs typeface="Cambria Math" charset="0"/>
                                  </a:rPr>
                                  <m:t>𝑥</m:t>
                                </m:r>
                              </m:e>
                            </m:d>
                            <m:r>
                              <a:rPr lang="en-GB" sz="3200" i="1">
                                <a:solidFill>
                                  <a:schemeClr val="tx1"/>
                                </a:solidFill>
                                <a:latin typeface="Cambria Math" charset="0"/>
                              </a:rPr>
                              <m:t>𝐺</m:t>
                            </m:r>
                          </m:e>
                          <m:sub>
                            <m:r>
                              <a:rPr lang="en-GB" sz="3200" i="1">
                                <a:solidFill>
                                  <a:schemeClr val="tx1"/>
                                </a:solidFill>
                                <a:latin typeface="Cambria Math" charset="0"/>
                              </a:rPr>
                              <m:t>0</m:t>
                            </m:r>
                          </m:sub>
                        </m:sSub>
                        <m:d>
                          <m:dPr>
                            <m:ctrlPr>
                              <a:rPr lang="is-IS" sz="3200" i="1">
                                <a:solidFill>
                                  <a:schemeClr val="tx1"/>
                                </a:solidFill>
                                <a:latin typeface="Cambria Math" charset="0"/>
                              </a:rPr>
                            </m:ctrlPr>
                          </m:dPr>
                          <m:e>
                            <m:r>
                              <a:rPr lang="en-GB" sz="3200" i="1">
                                <a:solidFill>
                                  <a:schemeClr val="tx1"/>
                                </a:solidFill>
                                <a:latin typeface="Cambria Math" charset="0"/>
                              </a:rPr>
                              <m:t>𝑟</m:t>
                            </m:r>
                            <m:r>
                              <a:rPr lang="en-GB" sz="3200" i="1">
                                <a:solidFill>
                                  <a:schemeClr val="tx1"/>
                                </a:solidFill>
                                <a:latin typeface="Cambria Math" charset="0"/>
                              </a:rPr>
                              <m:t>,</m:t>
                            </m:r>
                            <m:r>
                              <a:rPr lang="en-GB" sz="3200" i="1">
                                <a:solidFill>
                                  <a:schemeClr val="tx1"/>
                                </a:solidFill>
                                <a:latin typeface="Cambria Math" charset="0"/>
                              </a:rPr>
                              <m:t>𝑥</m:t>
                            </m:r>
                          </m:e>
                        </m:d>
                        <m:r>
                          <a:rPr lang="en-GB" sz="3200" i="1" smtClean="0">
                            <a:solidFill>
                              <a:srgbClr val="FF0000"/>
                            </a:solidFill>
                            <a:latin typeface="Cambria Math" charset="0"/>
                            <a:ea typeface="Cambria Math" charset="0"/>
                            <a:cs typeface="Cambria Math" charset="0"/>
                          </a:rPr>
                          <m:t>𝐺</m:t>
                        </m:r>
                        <m:d>
                          <m:dPr>
                            <m:ctrlPr>
                              <a:rPr lang="is-IS" sz="3200" i="1">
                                <a:solidFill>
                                  <a:srgbClr val="FF0000"/>
                                </a:solidFill>
                                <a:latin typeface="Cambria Math" charset="0"/>
                              </a:rPr>
                            </m:ctrlPr>
                          </m:dPr>
                          <m:e>
                            <m:r>
                              <a:rPr lang="en-GB" sz="3200" i="1">
                                <a:solidFill>
                                  <a:srgbClr val="FF0000"/>
                                </a:solidFill>
                                <a:latin typeface="Cambria Math" charset="0"/>
                              </a:rPr>
                              <m:t>𝑥</m:t>
                            </m:r>
                            <m:r>
                              <a:rPr lang="en-GB" sz="3200" i="1">
                                <a:solidFill>
                                  <a:srgbClr val="FF0000"/>
                                </a:solidFill>
                                <a:latin typeface="Cambria Math" charset="0"/>
                              </a:rPr>
                              <m:t>,</m:t>
                            </m:r>
                            <m:r>
                              <a:rPr lang="en-GB" sz="3200" i="1">
                                <a:solidFill>
                                  <a:srgbClr val="FF0000"/>
                                </a:solidFill>
                                <a:latin typeface="Cambria Math" charset="0"/>
                              </a:rPr>
                              <m:t>𝑠</m:t>
                            </m:r>
                          </m:e>
                        </m:d>
                        <m:r>
                          <a:rPr lang="en-GB" sz="3200" b="0" i="1" smtClean="0">
                            <a:latin typeface="Cambria Math" charset="0"/>
                          </a:rPr>
                          <m:t> </m:t>
                        </m:r>
                        <m:r>
                          <a:rPr lang="en-GB" sz="3200" i="1">
                            <a:solidFill>
                              <a:schemeClr val="tx1"/>
                            </a:solidFill>
                            <a:latin typeface="Cambria Math" charset="0"/>
                          </a:rPr>
                          <m:t>𝑑𝑥</m:t>
                        </m:r>
                      </m:e>
                    </m:nary>
                  </m:oMath>
                </a14:m>
                <a:endParaRPr lang="en-US" sz="3200" dirty="0"/>
              </a:p>
            </p:txBody>
          </p:sp>
        </mc:Choice>
        <mc:Fallback xmlns="">
          <p:sp>
            <p:nvSpPr>
              <p:cNvPr id="16" name="Rectangle 15"/>
              <p:cNvSpPr>
                <a:spLocks noRot="1" noChangeAspect="1" noMove="1" noResize="1" noEditPoints="1" noAdjustHandles="1" noChangeArrowheads="1" noChangeShapeType="1" noTextEdit="1"/>
              </p:cNvSpPr>
              <p:nvPr/>
            </p:nvSpPr>
            <p:spPr>
              <a:xfrm>
                <a:off x="1677482" y="1751845"/>
                <a:ext cx="8837035" cy="661207"/>
              </a:xfrm>
              <a:prstGeom prst="rect">
                <a:avLst/>
              </a:prstGeom>
              <a:blipFill rotWithShape="0">
                <a:blip r:embed="rId8"/>
                <a:stretch>
                  <a:fillRect t="-9174" b="-20183"/>
                </a:stretch>
              </a:blipFill>
            </p:spPr>
            <p:txBody>
              <a:bodyPr/>
              <a:lstStyle/>
              <a:p>
                <a:r>
                  <a:rPr lang="en-US">
                    <a:noFill/>
                  </a:rPr>
                  <a:t> </a:t>
                </a:r>
              </a:p>
            </p:txBody>
          </p:sp>
        </mc:Fallback>
      </mc:AlternateContent>
      <p:sp>
        <p:nvSpPr>
          <p:cNvPr id="17" name="TextBox 16"/>
          <p:cNvSpPr txBox="1"/>
          <p:nvPr/>
        </p:nvSpPr>
        <p:spPr>
          <a:xfrm>
            <a:off x="1132604" y="4473200"/>
            <a:ext cx="3856892" cy="584775"/>
          </a:xfrm>
          <a:prstGeom prst="rect">
            <a:avLst/>
          </a:prstGeom>
          <a:noFill/>
        </p:spPr>
        <p:txBody>
          <a:bodyPr wrap="square" rtlCol="0">
            <a:spAutoFit/>
          </a:bodyPr>
          <a:lstStyle/>
          <a:p>
            <a:r>
              <a:rPr lang="en-GB" sz="3200" dirty="0" smtClean="0"/>
              <a:t>Product rule:</a:t>
            </a:r>
            <a:endParaRPr lang="en-US" sz="3200" dirty="0"/>
          </a:p>
        </p:txBody>
      </p:sp>
      <mc:AlternateContent xmlns:mc="http://schemas.openxmlformats.org/markup-compatibility/2006" xmlns:a14="http://schemas.microsoft.com/office/drawing/2010/main">
        <mc:Choice Requires="a14">
          <p:sp>
            <p:nvSpPr>
              <p:cNvPr id="18" name="TextBox 17"/>
              <p:cNvSpPr txBox="1"/>
              <p:nvPr/>
            </p:nvSpPr>
            <p:spPr>
              <a:xfrm>
                <a:off x="3343261" y="5102152"/>
                <a:ext cx="5267339"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bg-BG" sz="3200" i="1" smtClean="0">
                              <a:latin typeface="Cambria Math" charset="0"/>
                            </a:rPr>
                          </m:ctrlPr>
                        </m:fPr>
                        <m:num>
                          <m:r>
                            <a:rPr lang="bg-BG" sz="3200" i="1" smtClean="0">
                              <a:latin typeface="Cambria Math" charset="0"/>
                              <a:ea typeface="Cambria Math" charset="0"/>
                              <a:cs typeface="Cambria Math" charset="0"/>
                            </a:rPr>
                            <m:t>𝜕</m:t>
                          </m:r>
                          <m:r>
                            <a:rPr lang="en-GB" sz="3200" i="1" smtClean="0">
                              <a:latin typeface="Cambria Math" charset="0"/>
                              <a:ea typeface="Cambria Math" charset="0"/>
                              <a:cs typeface="Cambria Math" charset="0"/>
                            </a:rPr>
                            <m:t>𝐺</m:t>
                          </m:r>
                          <m:d>
                            <m:dPr>
                              <m:ctrlPr>
                                <a:rPr lang="is-IS" sz="3200" b="0" i="1" smtClean="0">
                                  <a:latin typeface="Cambria Math" charset="0"/>
                                  <a:ea typeface="Cambria Math" charset="0"/>
                                  <a:cs typeface="Cambria Math" charset="0"/>
                                </a:rPr>
                              </m:ctrlPr>
                            </m:dPr>
                            <m:e>
                              <m:r>
                                <a:rPr lang="en-GB" sz="3200" b="0" i="1" smtClean="0">
                                  <a:latin typeface="Cambria Math" charset="0"/>
                                  <a:ea typeface="Cambria Math" charset="0"/>
                                  <a:cs typeface="Cambria Math" charset="0"/>
                                </a:rPr>
                                <m:t>𝑟</m:t>
                              </m:r>
                              <m:r>
                                <a:rPr lang="en-GB" sz="3200" b="0" i="1" smtClean="0">
                                  <a:latin typeface="Cambria Math" charset="0"/>
                                  <a:ea typeface="Cambria Math" charset="0"/>
                                  <a:cs typeface="Cambria Math" charset="0"/>
                                </a:rPr>
                                <m:t>,</m:t>
                              </m:r>
                              <m:r>
                                <a:rPr lang="en-GB" sz="3200" b="0" i="1" smtClean="0">
                                  <a:latin typeface="Cambria Math" charset="0"/>
                                  <a:ea typeface="Cambria Math" charset="0"/>
                                  <a:cs typeface="Cambria Math" charset="0"/>
                                </a:rPr>
                                <m:t>𝑠</m:t>
                              </m:r>
                            </m:e>
                          </m:d>
                        </m:num>
                        <m:den>
                          <m:r>
                            <a:rPr lang="bg-BG" sz="3200" i="1" smtClean="0">
                              <a:latin typeface="Cambria Math" charset="0"/>
                              <a:ea typeface="Cambria Math" charset="0"/>
                              <a:cs typeface="Cambria Math" charset="0"/>
                            </a:rPr>
                            <m:t>𝜕</m:t>
                          </m:r>
                          <m:d>
                            <m:dPr>
                              <m:ctrlPr>
                                <a:rPr lang="is-IS" sz="3200" i="1" smtClean="0">
                                  <a:latin typeface="Cambria Math" charset="0"/>
                                  <a:ea typeface="Cambria Math" charset="0"/>
                                  <a:cs typeface="Cambria Math" charset="0"/>
                                </a:rPr>
                              </m:ctrlPr>
                            </m:dPr>
                            <m:e>
                              <m:r>
                                <a:rPr lang="is-IS"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e>
                          </m:d>
                        </m:den>
                      </m:f>
                      <m:r>
                        <a:rPr lang="en-GB" sz="3200" b="0" i="1" smtClean="0">
                          <a:latin typeface="Cambria Math" charset="0"/>
                        </a:rPr>
                        <m:t>=  </m:t>
                      </m:r>
                      <m:sSup>
                        <m:sSupPr>
                          <m:ctrlPr>
                            <a:rPr lang="en-GB" sz="3200" b="0" i="1" smtClean="0">
                              <a:latin typeface="Cambria Math" charset="0"/>
                            </a:rPr>
                          </m:ctrlPr>
                        </m:sSupPr>
                        <m:e>
                          <m:r>
                            <a:rPr lang="en-GB" sz="3200" b="0" i="1" smtClean="0">
                              <a:latin typeface="Cambria Math" charset="0"/>
                              <a:ea typeface="Cambria Math" charset="0"/>
                              <a:cs typeface="Cambria Math" charset="0"/>
                            </a:rPr>
                            <m:t>𝜔</m:t>
                          </m:r>
                        </m:e>
                        <m:sup>
                          <m:r>
                            <a:rPr lang="en-GB" sz="3200" b="0" i="1" smtClean="0">
                              <a:latin typeface="Cambria Math" charset="0"/>
                            </a:rPr>
                            <m:t>2</m:t>
                          </m:r>
                        </m:sup>
                      </m:sSup>
                      <m:sSub>
                        <m:sSubPr>
                          <m:ctrlPr>
                            <a:rPr lang="en-US" sz="3200" b="0" i="1" smtClean="0">
                              <a:latin typeface="Cambria Math" charset="0"/>
                            </a:rPr>
                          </m:ctrlPr>
                        </m:sSubPr>
                        <m:e>
                          <m:r>
                            <a:rPr lang="en-GB" sz="3200" b="0" i="1" smtClean="0">
                              <a:latin typeface="Cambria Math" charset="0"/>
                            </a:rPr>
                            <m:t>𝐺</m:t>
                          </m:r>
                        </m:e>
                        <m:sub>
                          <m:r>
                            <a:rPr lang="en-GB" sz="3200" b="0" i="1" smtClean="0">
                              <a:latin typeface="Cambria Math" charset="0"/>
                            </a:rPr>
                            <m:t>0</m:t>
                          </m:r>
                        </m:sub>
                      </m:sSub>
                      <m:d>
                        <m:dPr>
                          <m:ctrlPr>
                            <a:rPr lang="is-IS" sz="3200" b="0" i="1" smtClean="0">
                              <a:latin typeface="Cambria Math" charset="0"/>
                            </a:rPr>
                          </m:ctrlPr>
                        </m:dPr>
                        <m:e>
                          <m:r>
                            <a:rPr lang="en-GB" sz="3200" b="0" i="1" smtClean="0">
                              <a:latin typeface="Cambria Math" charset="0"/>
                            </a:rPr>
                            <m:t>𝑟</m:t>
                          </m:r>
                          <m:r>
                            <a:rPr lang="en-GB" sz="3200" b="0" i="1" smtClean="0">
                              <a:latin typeface="Cambria Math" charset="0"/>
                            </a:rPr>
                            <m:t>,</m:t>
                          </m:r>
                          <m:r>
                            <a:rPr lang="en-GB" sz="3200" b="0" i="1" smtClean="0">
                              <a:latin typeface="Cambria Math" charset="0"/>
                            </a:rPr>
                            <m:t>𝑥</m:t>
                          </m:r>
                        </m:e>
                      </m:d>
                      <m:r>
                        <a:rPr lang="en-GB" sz="3200" b="0" i="1" smtClean="0">
                          <a:latin typeface="Cambria Math" charset="0"/>
                        </a:rPr>
                        <m:t>𝐺</m:t>
                      </m:r>
                      <m:d>
                        <m:dPr>
                          <m:ctrlPr>
                            <a:rPr lang="is-IS" sz="3200" b="0" i="1" smtClean="0">
                              <a:latin typeface="Cambria Math" charset="0"/>
                            </a:rPr>
                          </m:ctrlPr>
                        </m:dPr>
                        <m:e>
                          <m:r>
                            <a:rPr lang="en-GB" sz="3200" b="0" i="1" smtClean="0">
                              <a:latin typeface="Cambria Math" charset="0"/>
                            </a:rPr>
                            <m:t>𝑥</m:t>
                          </m:r>
                          <m:r>
                            <a:rPr lang="en-GB" sz="3200" b="0" i="1" smtClean="0">
                              <a:latin typeface="Cambria Math" charset="0"/>
                            </a:rPr>
                            <m:t>,</m:t>
                          </m:r>
                          <m:r>
                            <a:rPr lang="en-GB" sz="3200" b="0" i="1" smtClean="0">
                              <a:latin typeface="Cambria Math" charset="0"/>
                            </a:rPr>
                            <m:t>𝑠</m:t>
                          </m:r>
                        </m:e>
                      </m: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343261" y="5102152"/>
                <a:ext cx="5267339" cy="1025345"/>
              </a:xfrm>
              <a:prstGeom prst="rect">
                <a:avLst/>
              </a:prstGeom>
              <a:blipFill rotWithShape="0">
                <a:blip r:embed="rId9"/>
                <a:stretch>
                  <a:fillRect/>
                </a:stretch>
              </a:blipFill>
            </p:spPr>
            <p:txBody>
              <a:bodyPr/>
              <a:lstStyle/>
              <a:p>
                <a:r>
                  <a:rPr lang="en-US">
                    <a:noFill/>
                  </a:rPr>
                  <a:t> </a:t>
                </a:r>
              </a:p>
            </p:txBody>
          </p:sp>
        </mc:Fallback>
      </mc:AlternateContent>
      <p:sp>
        <p:nvSpPr>
          <p:cNvPr id="19" name="TextBox 18"/>
          <p:cNvSpPr txBox="1"/>
          <p:nvPr/>
        </p:nvSpPr>
        <p:spPr>
          <a:xfrm>
            <a:off x="8586071" y="5332942"/>
            <a:ext cx="3856892" cy="584775"/>
          </a:xfrm>
          <a:prstGeom prst="rect">
            <a:avLst/>
          </a:prstGeom>
          <a:noFill/>
        </p:spPr>
        <p:txBody>
          <a:bodyPr wrap="square" rtlCol="0">
            <a:spAutoFit/>
          </a:bodyPr>
          <a:lstStyle/>
          <a:p>
            <a:r>
              <a:rPr lang="en-GB" sz="3200" dirty="0" smtClean="0"/>
              <a:t>(leading order)</a:t>
            </a:r>
            <a:endParaRPr lang="en-US" sz="3200" dirty="0"/>
          </a:p>
        </p:txBody>
      </p:sp>
    </p:spTree>
    <p:extLst>
      <p:ext uri="{BB962C8B-B14F-4D97-AF65-F5344CB8AC3E}">
        <p14:creationId xmlns:p14="http://schemas.microsoft.com/office/powerpoint/2010/main" val="172998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8" grpId="0"/>
      <p:bldP spid="14"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Assumptions are EVERYWHERE</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a:t>
            </a:fld>
            <a:endParaRPr lang="en-US" dirty="0"/>
          </a:p>
        </p:txBody>
      </p:sp>
      <p:pic>
        <p:nvPicPr>
          <p:cNvPr id="1026" name="Picture 2" descr="https://scontent-lht6-1.xx.fbcdn.net/v/t1.15752-9/p1080x2048/89200130_137771267584532_24893076396834816_n.jpg?_nc_cat=108&amp;_nc_sid=b96e70&amp;_nc_ohc=CQYdFqAXg84AX-XyqLV&amp;_nc_ht=scontent-lht6-1.xx&amp;_nc_tp=6&amp;oh=8cc90e17d4244fc88aab3cdb230b5790&amp;oe=5E8CE6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75873"/>
            <a:ext cx="3561222" cy="47482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25904" y="1690688"/>
            <a:ext cx="4642686" cy="523220"/>
          </a:xfrm>
          <a:prstGeom prst="rect">
            <a:avLst/>
          </a:prstGeom>
          <a:noFill/>
        </p:spPr>
        <p:txBody>
          <a:bodyPr wrap="square" rtlCol="0">
            <a:spAutoFit/>
          </a:bodyPr>
          <a:lstStyle/>
          <a:p>
            <a:r>
              <a:rPr lang="en-US" sz="2800" b="1" u="sng" dirty="0" smtClean="0"/>
              <a:t>Example: Dominic Cummings</a:t>
            </a:r>
            <a:endParaRPr lang="en-US" sz="2800" b="1" u="sng" dirty="0"/>
          </a:p>
        </p:txBody>
      </p:sp>
      <p:sp>
        <p:nvSpPr>
          <p:cNvPr id="13" name="TextBox 12"/>
          <p:cNvSpPr txBox="1"/>
          <p:nvPr/>
        </p:nvSpPr>
        <p:spPr>
          <a:xfrm>
            <a:off x="4725904" y="2330748"/>
            <a:ext cx="6627896" cy="1384995"/>
          </a:xfrm>
          <a:prstGeom prst="rect">
            <a:avLst/>
          </a:prstGeom>
          <a:noFill/>
        </p:spPr>
        <p:txBody>
          <a:bodyPr wrap="square" rtlCol="0">
            <a:spAutoFit/>
          </a:bodyPr>
          <a:lstStyle/>
          <a:p>
            <a:pPr marL="457200" indent="-457200">
              <a:buFont typeface="Arial" charset="0"/>
              <a:buChar char="•"/>
            </a:pPr>
            <a:r>
              <a:rPr lang="en-US" sz="2800" dirty="0" smtClean="0"/>
              <a:t>Pale white skin</a:t>
            </a:r>
          </a:p>
          <a:p>
            <a:pPr marL="457200" indent="-457200">
              <a:buFont typeface="Arial" charset="0"/>
              <a:buChar char="•"/>
            </a:pPr>
            <a:r>
              <a:rPr lang="en-US" sz="2800" dirty="0" smtClean="0"/>
              <a:t>Ginger beard</a:t>
            </a:r>
          </a:p>
          <a:p>
            <a:pPr marL="457200" indent="-457200">
              <a:buFont typeface="Arial" charset="0"/>
              <a:buChar char="•"/>
            </a:pPr>
            <a:r>
              <a:rPr lang="en-US" sz="2800" dirty="0" smtClean="0"/>
              <a:t>Studies in Edinburgh</a:t>
            </a:r>
            <a:endParaRPr lang="en-US" sz="2800" dirty="0"/>
          </a:p>
        </p:txBody>
      </p:sp>
      <mc:AlternateContent xmlns:mc="http://schemas.openxmlformats.org/markup-compatibility/2006" xmlns:a14="http://schemas.microsoft.com/office/drawing/2010/main">
        <mc:Choice Requires="a14">
          <p:sp>
            <p:nvSpPr>
              <p:cNvPr id="14" name="TextBox 13"/>
              <p:cNvSpPr txBox="1"/>
              <p:nvPr/>
            </p:nvSpPr>
            <p:spPr>
              <a:xfrm>
                <a:off x="4725904" y="3850021"/>
                <a:ext cx="6627896" cy="523220"/>
              </a:xfrm>
              <a:prstGeom prst="rect">
                <a:avLst/>
              </a:prstGeom>
              <a:noFill/>
            </p:spPr>
            <p:txBody>
              <a:bodyPr wrap="square" rtlCol="0">
                <a:spAutoFit/>
              </a:bodyPr>
              <a:lstStyle/>
              <a:p>
                <a14:m>
                  <m:oMath xmlns:m="http://schemas.openxmlformats.org/officeDocument/2006/math">
                    <m:r>
                      <a:rPr lang="en-US" sz="2800" i="1" smtClean="0">
                        <a:latin typeface="Cambria Math" charset="0"/>
                        <a:ea typeface="Cambria Math" charset="0"/>
                        <a:cs typeface="Cambria Math" charset="0"/>
                      </a:rPr>
                      <m:t>⟹</m:t>
                    </m:r>
                  </m:oMath>
                </a14:m>
                <a:r>
                  <a:rPr lang="en-US" sz="2800" dirty="0" smtClean="0"/>
                  <a:t> Dominic is Scottish</a:t>
                </a:r>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725904" y="3850021"/>
                <a:ext cx="6627896" cy="523220"/>
              </a:xfrm>
              <a:prstGeom prst="rect">
                <a:avLst/>
              </a:prstGeom>
              <a:blipFill rotWithShape="0">
                <a:blip r:embed="rId4"/>
                <a:stretch>
                  <a:fillRect t="-11765" b="-34118"/>
                </a:stretch>
              </a:blipFill>
            </p:spPr>
            <p:txBody>
              <a:bodyPr/>
              <a:lstStyle/>
              <a:p>
                <a:r>
                  <a:rPr lang="en-US">
                    <a:noFill/>
                  </a:rPr>
                  <a:t> </a:t>
                </a:r>
              </a:p>
            </p:txBody>
          </p:sp>
        </mc:Fallback>
      </mc:AlternateContent>
      <p:sp>
        <p:nvSpPr>
          <p:cNvPr id="16" name="TextBox 15"/>
          <p:cNvSpPr txBox="1"/>
          <p:nvPr/>
        </p:nvSpPr>
        <p:spPr>
          <a:xfrm>
            <a:off x="4725904" y="4670818"/>
            <a:ext cx="6627896" cy="1384995"/>
          </a:xfrm>
          <a:prstGeom prst="rect">
            <a:avLst/>
          </a:prstGeom>
          <a:noFill/>
        </p:spPr>
        <p:txBody>
          <a:bodyPr wrap="square" rtlCol="0">
            <a:spAutoFit/>
          </a:bodyPr>
          <a:lstStyle/>
          <a:p>
            <a:r>
              <a:rPr lang="en-US" sz="2800" dirty="0" smtClean="0"/>
              <a:t>This assumption would be wrong</a:t>
            </a:r>
            <a:r>
              <a:rPr lang="is-IS" sz="2800" dirty="0" smtClean="0"/>
              <a:t>…</a:t>
            </a:r>
            <a:r>
              <a:rPr lang="en-US" sz="2800" dirty="0" smtClean="0"/>
              <a:t> </a:t>
            </a:r>
          </a:p>
          <a:p>
            <a:endParaRPr lang="en-US" sz="2800" dirty="0" smtClean="0"/>
          </a:p>
          <a:p>
            <a:r>
              <a:rPr lang="is-IS" sz="2800" dirty="0" smtClean="0"/>
              <a:t>…</a:t>
            </a:r>
            <a:r>
              <a:rPr lang="en-US" sz="2800" dirty="0" smtClean="0"/>
              <a:t>but close enough to still be useful!</a:t>
            </a:r>
            <a:endParaRPr lang="en-US" sz="2800" dirty="0"/>
          </a:p>
        </p:txBody>
      </p:sp>
      <p:sp>
        <p:nvSpPr>
          <p:cNvPr id="4" name="TextBox 3"/>
          <p:cNvSpPr txBox="1"/>
          <p:nvPr/>
        </p:nvSpPr>
        <p:spPr>
          <a:xfrm>
            <a:off x="8071184" y="3715743"/>
            <a:ext cx="1078832" cy="1015663"/>
          </a:xfrm>
          <a:prstGeom prst="rect">
            <a:avLst/>
          </a:prstGeom>
          <a:noFill/>
        </p:spPr>
        <p:txBody>
          <a:bodyPr wrap="square" rtlCol="0">
            <a:spAutoFit/>
          </a:bodyPr>
          <a:lstStyle/>
          <a:p>
            <a:r>
              <a:rPr lang="en-US" sz="6000" dirty="0" smtClean="0"/>
              <a:t>❌</a:t>
            </a:r>
            <a:endParaRPr lang="en-US" sz="6000" dirty="0"/>
          </a:p>
        </p:txBody>
      </p:sp>
    </p:spTree>
    <p:extLst>
      <p:ext uri="{BB962C8B-B14F-4D97-AF65-F5344CB8AC3E}">
        <p14:creationId xmlns:p14="http://schemas.microsoft.com/office/powerpoint/2010/main" val="255158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Derivatives of the Lippmann-Schwinger </a:t>
            </a:r>
            <a:r>
              <a:rPr lang="en-US" dirty="0" err="1" smtClean="0">
                <a:solidFill>
                  <a:srgbClr val="002060"/>
                </a:solidFill>
              </a:rPr>
              <a:t>Eqn</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19</a:t>
            </a:fld>
            <a:endParaRPr lang="en-US"/>
          </a:p>
        </p:txBody>
      </p:sp>
      <p:sp>
        <p:nvSpPr>
          <p:cNvPr id="10" name="TextBox 9"/>
          <p:cNvSpPr txBox="1"/>
          <p:nvPr/>
        </p:nvSpPr>
        <p:spPr>
          <a:xfrm>
            <a:off x="419100" y="1690688"/>
            <a:ext cx="11353800" cy="523220"/>
          </a:xfrm>
          <a:prstGeom prst="rect">
            <a:avLst/>
          </a:prstGeom>
          <a:noFill/>
        </p:spPr>
        <p:txBody>
          <a:bodyPr wrap="square" rtlCol="0">
            <a:spAutoFit/>
          </a:bodyPr>
          <a:lstStyle/>
          <a:p>
            <a:pPr algn="ctr"/>
            <a:r>
              <a:rPr lang="en-GB" sz="2800" dirty="0" smtClean="0"/>
              <a:t>How can we include the higher-order scattering terms in the derivative?</a:t>
            </a:r>
            <a:endParaRPr lang="en-US" sz="2800" dirty="0"/>
          </a:p>
        </p:txBody>
      </p:sp>
      <mc:AlternateContent xmlns:mc="http://schemas.openxmlformats.org/markup-compatibility/2006" xmlns:a14="http://schemas.microsoft.com/office/drawing/2010/main">
        <mc:Choice Requires="a14">
          <p:sp>
            <p:nvSpPr>
              <p:cNvPr id="3" name="Rectangle 2"/>
              <p:cNvSpPr/>
              <p:nvPr/>
            </p:nvSpPr>
            <p:spPr>
              <a:xfrm>
                <a:off x="1446287" y="4745672"/>
                <a:ext cx="8891921" cy="778675"/>
              </a:xfrm>
              <a:prstGeom prst="rect">
                <a:avLst/>
              </a:prstGeom>
            </p:spPr>
            <p:txBody>
              <a:bodyPr wrap="none">
                <a:spAutoFit/>
              </a:bodyPr>
              <a:lstStyle/>
              <a:p>
                <a14:m>
                  <m:oMath xmlns:m="http://schemas.openxmlformats.org/officeDocument/2006/math">
                    <m:sSup>
                      <m:sSupPr>
                        <m:ctrlPr>
                          <a:rPr lang="en-GB" sz="2800" i="1" smtClean="0">
                            <a:latin typeface="Cambria Math" charset="0"/>
                          </a:rPr>
                        </m:ctrlPr>
                      </m:sSupPr>
                      <m:e>
                        <m:f>
                          <m:fPr>
                            <m:ctrlPr>
                              <a:rPr lang="bg-BG" sz="2800" i="1" smtClean="0">
                                <a:latin typeface="Cambria Math" charset="0"/>
                              </a:rPr>
                            </m:ctrlPr>
                          </m:fPr>
                          <m:num>
                            <m:r>
                              <a:rPr lang="bg-BG" sz="2800" i="1" smtClean="0">
                                <a:latin typeface="Cambria Math" charset="0"/>
                                <a:ea typeface="Cambria Math" charset="0"/>
                                <a:cs typeface="Cambria Math" charset="0"/>
                              </a:rPr>
                              <m:t>𝜕</m:t>
                            </m:r>
                            <m:r>
                              <a:rPr lang="en-GB" sz="2800" b="0" i="1" smtClean="0">
                                <a:latin typeface="Cambria Math" charset="0"/>
                                <a:ea typeface="Cambria Math" charset="0"/>
                                <a:cs typeface="Cambria Math" charset="0"/>
                              </a:rPr>
                              <m:t>𝐺</m:t>
                            </m:r>
                            <m:d>
                              <m:dPr>
                                <m:ctrlPr>
                                  <a:rPr lang="is-IS" sz="2800" b="0" i="1" smtClean="0">
                                    <a:latin typeface="Cambria Math" charset="0"/>
                                    <a:ea typeface="Cambria Math" charset="0"/>
                                    <a:cs typeface="Cambria Math" charset="0"/>
                                  </a:rPr>
                                </m:ctrlPr>
                              </m:dPr>
                              <m:e>
                                <m:r>
                                  <a:rPr lang="en-GB" sz="2800" b="0" i="1" smtClean="0">
                                    <a:latin typeface="Cambria Math" charset="0"/>
                                    <a:ea typeface="Cambria Math" charset="0"/>
                                    <a:cs typeface="Cambria Math" charset="0"/>
                                  </a:rPr>
                                  <m:t>𝑟</m:t>
                                </m:r>
                                <m:r>
                                  <a:rPr lang="en-GB" sz="2800" b="0" i="1" smtClean="0">
                                    <a:latin typeface="Cambria Math" charset="0"/>
                                    <a:ea typeface="Cambria Math" charset="0"/>
                                    <a:cs typeface="Cambria Math" charset="0"/>
                                  </a:rPr>
                                  <m:t>,</m:t>
                                </m:r>
                                <m:r>
                                  <a:rPr lang="en-GB" sz="2800" b="0" i="1" smtClean="0">
                                    <a:latin typeface="Cambria Math" charset="0"/>
                                    <a:ea typeface="Cambria Math" charset="0"/>
                                    <a:cs typeface="Cambria Math" charset="0"/>
                                  </a:rPr>
                                  <m:t>𝑠</m:t>
                                </m:r>
                              </m:e>
                            </m:d>
                          </m:num>
                          <m:den>
                            <m:r>
                              <a:rPr lang="bg-BG" sz="2800" i="1" smtClean="0">
                                <a:latin typeface="Cambria Math" charset="0"/>
                                <a:ea typeface="Cambria Math" charset="0"/>
                                <a:cs typeface="Cambria Math" charset="0"/>
                              </a:rPr>
                              <m:t>𝜕</m:t>
                            </m:r>
                            <m:d>
                              <m:dPr>
                                <m:ctrlPr>
                                  <a:rPr lang="is-IS" sz="2800" i="1" smtClean="0">
                                    <a:latin typeface="Cambria Math" charset="0"/>
                                    <a:ea typeface="Cambria Math" charset="0"/>
                                    <a:cs typeface="Cambria Math" charset="0"/>
                                  </a:rPr>
                                </m:ctrlPr>
                              </m:dPr>
                              <m:e>
                                <m:r>
                                  <a:rPr lang="is-IS" sz="2800" i="1" smtClean="0">
                                    <a:latin typeface="Cambria Math" charset="0"/>
                                    <a:ea typeface="Cambria Math" charset="0"/>
                                    <a:cs typeface="Cambria Math" charset="0"/>
                                  </a:rPr>
                                  <m:t>𝛿</m:t>
                                </m:r>
                                <m:r>
                                  <a:rPr lang="en-GB" sz="2800" b="0" i="1" smtClean="0">
                                    <a:latin typeface="Cambria Math" charset="0"/>
                                    <a:ea typeface="Cambria Math" charset="0"/>
                                    <a:cs typeface="Cambria Math" charset="0"/>
                                  </a:rPr>
                                  <m:t>𝑚</m:t>
                                </m:r>
                              </m:e>
                            </m:d>
                          </m:den>
                        </m:f>
                        <m:r>
                          <a:rPr lang="en-GB" sz="2800" b="0" i="1" smtClean="0">
                            <a:latin typeface="Cambria Math" charset="0"/>
                          </a:rPr>
                          <m:t>=</m:t>
                        </m:r>
                        <m:r>
                          <a:rPr lang="en-GB" sz="2800" i="1">
                            <a:latin typeface="Cambria Math" charset="0"/>
                            <a:ea typeface="Cambria Math" charset="0"/>
                            <a:cs typeface="Cambria Math" charset="0"/>
                          </a:rPr>
                          <m:t>𝜔</m:t>
                        </m:r>
                      </m:e>
                      <m:sup>
                        <m:r>
                          <a:rPr lang="en-GB" sz="2800" i="1">
                            <a:latin typeface="Cambria Math" charset="0"/>
                          </a:rPr>
                          <m:t>2</m:t>
                        </m:r>
                      </m:sup>
                    </m:sSup>
                    <m:sSub>
                      <m:sSubPr>
                        <m:ctrlPr>
                          <a:rPr lang="en-US" sz="2800" i="1">
                            <a:latin typeface="Cambria Math" charset="0"/>
                          </a:rPr>
                        </m:ctrlPr>
                      </m:sSubPr>
                      <m:e>
                        <m:r>
                          <a:rPr lang="en-GB" sz="2800" i="1">
                            <a:latin typeface="Cambria Math" charset="0"/>
                          </a:rPr>
                          <m:t>𝐺</m:t>
                        </m:r>
                      </m:e>
                      <m:sub>
                        <m:r>
                          <a:rPr lang="en-GB" sz="2800" i="1">
                            <a:latin typeface="Cambria Math" charset="0"/>
                          </a:rPr>
                          <m:t>0</m:t>
                        </m:r>
                      </m:sub>
                    </m:sSub>
                    <m:d>
                      <m:dPr>
                        <m:ctrlPr>
                          <a:rPr lang="is-IS" sz="2800" i="1">
                            <a:latin typeface="Cambria Math" charset="0"/>
                          </a:rPr>
                        </m:ctrlPr>
                      </m:dPr>
                      <m:e>
                        <m:r>
                          <a:rPr lang="en-GB" sz="2800" i="1">
                            <a:latin typeface="Cambria Math" charset="0"/>
                          </a:rPr>
                          <m:t>𝑟</m:t>
                        </m:r>
                        <m:r>
                          <a:rPr lang="en-GB" sz="2800" i="1">
                            <a:latin typeface="Cambria Math" charset="0"/>
                          </a:rPr>
                          <m:t>,</m:t>
                        </m:r>
                        <m:r>
                          <a:rPr lang="en-GB" sz="2800" i="1">
                            <a:latin typeface="Cambria Math" charset="0"/>
                          </a:rPr>
                          <m:t>𝑥</m:t>
                        </m:r>
                      </m:e>
                    </m:d>
                    <m:r>
                      <a:rPr lang="en-GB" sz="2800" i="1">
                        <a:latin typeface="Cambria Math" charset="0"/>
                        <a:ea typeface="Cambria Math" charset="0"/>
                        <a:cs typeface="Cambria Math" charset="0"/>
                      </a:rPr>
                      <m:t>𝐺</m:t>
                    </m:r>
                    <m:d>
                      <m:dPr>
                        <m:ctrlPr>
                          <a:rPr lang="is-IS" sz="2800" i="1">
                            <a:latin typeface="Cambria Math" charset="0"/>
                          </a:rPr>
                        </m:ctrlPr>
                      </m:dPr>
                      <m:e>
                        <m:r>
                          <a:rPr lang="en-GB" sz="2800" i="1">
                            <a:latin typeface="Cambria Math" charset="0"/>
                          </a:rPr>
                          <m:t>𝑥</m:t>
                        </m:r>
                        <m:r>
                          <a:rPr lang="en-GB" sz="2800" i="1">
                            <a:latin typeface="Cambria Math" charset="0"/>
                          </a:rPr>
                          <m:t>,</m:t>
                        </m:r>
                        <m:r>
                          <a:rPr lang="en-GB" sz="2800" i="1">
                            <a:latin typeface="Cambria Math" charset="0"/>
                          </a:rPr>
                          <m:t>𝑠</m:t>
                        </m:r>
                      </m:e>
                    </m:d>
                  </m:oMath>
                </a14:m>
                <a:r>
                  <a:rPr lang="en-US" sz="2800" dirty="0" smtClean="0">
                    <a:solidFill>
                      <a:srgbClr val="00B0F0"/>
                    </a:solidFill>
                  </a:rPr>
                  <a:t> + </a:t>
                </a:r>
                <a14:m>
                  <m:oMath xmlns:m="http://schemas.openxmlformats.org/officeDocument/2006/math">
                    <m:sSup>
                      <m:sSupPr>
                        <m:ctrlPr>
                          <a:rPr lang="en-GB" sz="2800" i="1">
                            <a:solidFill>
                              <a:srgbClr val="00B0F0"/>
                            </a:solidFill>
                            <a:latin typeface="Cambria Math" charset="0"/>
                          </a:rPr>
                        </m:ctrlPr>
                      </m:sSupPr>
                      <m:e>
                        <m:r>
                          <a:rPr lang="en-GB" sz="2800" i="1">
                            <a:solidFill>
                              <a:srgbClr val="00B0F0"/>
                            </a:solidFill>
                            <a:latin typeface="Cambria Math" charset="0"/>
                            <a:ea typeface="Cambria Math" charset="0"/>
                            <a:cs typeface="Cambria Math" charset="0"/>
                          </a:rPr>
                          <m:t>𝜔</m:t>
                        </m:r>
                      </m:e>
                      <m:sup>
                        <m:r>
                          <a:rPr lang="en-GB" sz="2800" i="1">
                            <a:solidFill>
                              <a:srgbClr val="00B0F0"/>
                            </a:solidFill>
                            <a:latin typeface="Cambria Math" charset="0"/>
                          </a:rPr>
                          <m:t>2</m:t>
                        </m:r>
                      </m:sup>
                    </m:sSup>
                    <m:nary>
                      <m:naryPr>
                        <m:limLoc m:val="undOvr"/>
                        <m:subHide m:val="on"/>
                        <m:supHide m:val="on"/>
                        <m:ctrlPr>
                          <a:rPr lang="en-GB" sz="2800" i="1">
                            <a:solidFill>
                              <a:srgbClr val="00B0F0"/>
                            </a:solidFill>
                            <a:latin typeface="Cambria Math" charset="0"/>
                          </a:rPr>
                        </m:ctrlPr>
                      </m:naryPr>
                      <m:sub/>
                      <m:sup/>
                      <m:e>
                        <m:sSub>
                          <m:sSubPr>
                            <m:ctrlPr>
                              <a:rPr lang="en-US" sz="2800" i="1">
                                <a:solidFill>
                                  <a:srgbClr val="00B0F0"/>
                                </a:solidFill>
                                <a:latin typeface="Cambria Math" charset="0"/>
                              </a:rPr>
                            </m:ctrlPr>
                          </m:sSubPr>
                          <m:e>
                            <m:r>
                              <a:rPr lang="is-IS" sz="2800" i="1">
                                <a:solidFill>
                                  <a:srgbClr val="00B0F0"/>
                                </a:solidFill>
                                <a:latin typeface="Cambria Math" charset="0"/>
                                <a:ea typeface="Cambria Math" charset="0"/>
                                <a:cs typeface="Cambria Math" charset="0"/>
                              </a:rPr>
                              <m:t>𝛿</m:t>
                            </m:r>
                            <m:r>
                              <a:rPr lang="en-GB" sz="2800" i="1">
                                <a:solidFill>
                                  <a:srgbClr val="00B0F0"/>
                                </a:solidFill>
                                <a:latin typeface="Cambria Math" charset="0"/>
                                <a:ea typeface="Cambria Math" charset="0"/>
                                <a:cs typeface="Cambria Math" charset="0"/>
                              </a:rPr>
                              <m:t>𝑚</m:t>
                            </m:r>
                            <m:d>
                              <m:dPr>
                                <m:ctrlPr>
                                  <a:rPr lang="is-IS" sz="2800" i="1" smtClean="0">
                                    <a:solidFill>
                                      <a:srgbClr val="00B0F0"/>
                                    </a:solidFill>
                                    <a:latin typeface="Cambria Math" charset="0"/>
                                    <a:ea typeface="Cambria Math" charset="0"/>
                                    <a:cs typeface="Cambria Math" charset="0"/>
                                  </a:rPr>
                                </m:ctrlPr>
                              </m:dPr>
                              <m:e>
                                <m:r>
                                  <a:rPr lang="en-GB" sz="2800" b="0" i="1" smtClean="0">
                                    <a:solidFill>
                                      <a:srgbClr val="00B0F0"/>
                                    </a:solidFill>
                                    <a:latin typeface="Cambria Math" charset="0"/>
                                    <a:ea typeface="Cambria Math" charset="0"/>
                                    <a:cs typeface="Cambria Math" charset="0"/>
                                  </a:rPr>
                                  <m:t>𝑥</m:t>
                                </m:r>
                              </m:e>
                            </m:d>
                            <m:r>
                              <a:rPr lang="en-GB" sz="2800" i="1">
                                <a:solidFill>
                                  <a:srgbClr val="00B0F0"/>
                                </a:solidFill>
                                <a:latin typeface="Cambria Math" charset="0"/>
                              </a:rPr>
                              <m:t>𝐺</m:t>
                            </m:r>
                          </m:e>
                          <m:sub>
                            <m:r>
                              <a:rPr lang="en-GB" sz="2800" i="1">
                                <a:solidFill>
                                  <a:srgbClr val="00B0F0"/>
                                </a:solidFill>
                                <a:latin typeface="Cambria Math" charset="0"/>
                              </a:rPr>
                              <m:t>0</m:t>
                            </m:r>
                          </m:sub>
                        </m:sSub>
                        <m:d>
                          <m:dPr>
                            <m:ctrlPr>
                              <a:rPr lang="is-IS" sz="2800" i="1">
                                <a:solidFill>
                                  <a:srgbClr val="00B0F0"/>
                                </a:solidFill>
                                <a:latin typeface="Cambria Math" charset="0"/>
                              </a:rPr>
                            </m:ctrlPr>
                          </m:dPr>
                          <m:e>
                            <m:r>
                              <a:rPr lang="en-GB" sz="2800" i="1">
                                <a:solidFill>
                                  <a:srgbClr val="00B0F0"/>
                                </a:solidFill>
                                <a:latin typeface="Cambria Math" charset="0"/>
                              </a:rPr>
                              <m:t>𝑟</m:t>
                            </m:r>
                            <m:r>
                              <a:rPr lang="en-GB" sz="2800" i="1">
                                <a:solidFill>
                                  <a:srgbClr val="00B0F0"/>
                                </a:solidFill>
                                <a:latin typeface="Cambria Math" charset="0"/>
                              </a:rPr>
                              <m:t>,</m:t>
                            </m:r>
                            <m:r>
                              <a:rPr lang="en-GB" sz="2800" i="1">
                                <a:solidFill>
                                  <a:srgbClr val="00B0F0"/>
                                </a:solidFill>
                                <a:latin typeface="Cambria Math" charset="0"/>
                              </a:rPr>
                              <m:t>𝑥</m:t>
                            </m:r>
                          </m:e>
                        </m:d>
                        <m:f>
                          <m:fPr>
                            <m:ctrlPr>
                              <a:rPr lang="bg-BG" sz="2800" i="1" smtClean="0">
                                <a:solidFill>
                                  <a:srgbClr val="00B0F0"/>
                                </a:solidFill>
                                <a:latin typeface="Cambria Math" charset="0"/>
                              </a:rPr>
                            </m:ctrlPr>
                          </m:fPr>
                          <m:num>
                            <m:r>
                              <a:rPr lang="bg-BG" sz="2800" i="1" smtClean="0">
                                <a:solidFill>
                                  <a:srgbClr val="00B0F0"/>
                                </a:solidFill>
                                <a:latin typeface="Cambria Math" charset="0"/>
                                <a:ea typeface="Cambria Math" charset="0"/>
                                <a:cs typeface="Cambria Math" charset="0"/>
                              </a:rPr>
                              <m:t>𝜕</m:t>
                            </m:r>
                            <m:r>
                              <a:rPr lang="en-GB" sz="2800" i="1">
                                <a:solidFill>
                                  <a:srgbClr val="00B0F0"/>
                                </a:solidFill>
                                <a:latin typeface="Cambria Math" charset="0"/>
                                <a:ea typeface="Cambria Math" charset="0"/>
                                <a:cs typeface="Cambria Math" charset="0"/>
                              </a:rPr>
                              <m:t>𝐺</m:t>
                            </m:r>
                            <m:d>
                              <m:dPr>
                                <m:ctrlPr>
                                  <a:rPr lang="is-IS" sz="2800" i="1">
                                    <a:solidFill>
                                      <a:srgbClr val="00B0F0"/>
                                    </a:solidFill>
                                    <a:latin typeface="Cambria Math" charset="0"/>
                                  </a:rPr>
                                </m:ctrlPr>
                              </m:dPr>
                              <m:e>
                                <m:r>
                                  <a:rPr lang="en-GB" sz="2800" i="1">
                                    <a:solidFill>
                                      <a:srgbClr val="00B0F0"/>
                                    </a:solidFill>
                                    <a:latin typeface="Cambria Math" charset="0"/>
                                  </a:rPr>
                                  <m:t>𝑥</m:t>
                                </m:r>
                                <m:r>
                                  <a:rPr lang="en-GB" sz="2800" i="1">
                                    <a:solidFill>
                                      <a:srgbClr val="00B0F0"/>
                                    </a:solidFill>
                                    <a:latin typeface="Cambria Math" charset="0"/>
                                  </a:rPr>
                                  <m:t>,</m:t>
                                </m:r>
                                <m:r>
                                  <a:rPr lang="en-GB" sz="2800" i="1">
                                    <a:solidFill>
                                      <a:srgbClr val="00B0F0"/>
                                    </a:solidFill>
                                    <a:latin typeface="Cambria Math" charset="0"/>
                                  </a:rPr>
                                  <m:t>𝑠</m:t>
                                </m:r>
                              </m:e>
                            </m:d>
                          </m:num>
                          <m:den>
                            <m:r>
                              <a:rPr lang="bg-BG" sz="2800" i="1">
                                <a:solidFill>
                                  <a:srgbClr val="00B0F0"/>
                                </a:solidFill>
                                <a:latin typeface="Cambria Math" charset="0"/>
                                <a:ea typeface="Cambria Math" charset="0"/>
                                <a:cs typeface="Cambria Math" charset="0"/>
                              </a:rPr>
                              <m:t>𝜕</m:t>
                            </m:r>
                            <m:d>
                              <m:dPr>
                                <m:ctrlPr>
                                  <a:rPr lang="is-IS" sz="2800" i="1">
                                    <a:solidFill>
                                      <a:srgbClr val="00B0F0"/>
                                    </a:solidFill>
                                    <a:latin typeface="Cambria Math" charset="0"/>
                                    <a:ea typeface="Cambria Math" charset="0"/>
                                    <a:cs typeface="Cambria Math" charset="0"/>
                                  </a:rPr>
                                </m:ctrlPr>
                              </m:dPr>
                              <m:e>
                                <m:r>
                                  <a:rPr lang="is-IS" sz="2800" i="1">
                                    <a:solidFill>
                                      <a:srgbClr val="00B0F0"/>
                                    </a:solidFill>
                                    <a:latin typeface="Cambria Math" charset="0"/>
                                    <a:ea typeface="Cambria Math" charset="0"/>
                                    <a:cs typeface="Cambria Math" charset="0"/>
                                  </a:rPr>
                                  <m:t>𝛿</m:t>
                                </m:r>
                                <m:r>
                                  <a:rPr lang="en-GB" sz="2800" i="1">
                                    <a:solidFill>
                                      <a:srgbClr val="00B0F0"/>
                                    </a:solidFill>
                                    <a:latin typeface="Cambria Math" charset="0"/>
                                    <a:ea typeface="Cambria Math" charset="0"/>
                                    <a:cs typeface="Cambria Math" charset="0"/>
                                  </a:rPr>
                                  <m:t>𝑚</m:t>
                                </m:r>
                              </m:e>
                            </m:d>
                          </m:den>
                        </m:f>
                        <m:r>
                          <a:rPr lang="en-GB" sz="2800" i="1">
                            <a:solidFill>
                              <a:srgbClr val="00B0F0"/>
                            </a:solidFill>
                            <a:latin typeface="Cambria Math" charset="0"/>
                          </a:rPr>
                          <m:t>𝑑𝑥</m:t>
                        </m:r>
                      </m:e>
                    </m:nary>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446287" y="4745672"/>
                <a:ext cx="8891921" cy="778675"/>
              </a:xfrm>
              <a:prstGeom prst="rect">
                <a:avLst/>
              </a:prstGeom>
              <a:blipFill rotWithShape="0">
                <a:blip r:embed="rId3"/>
                <a:stretch>
                  <a:fillRect b="-4688"/>
                </a:stretch>
              </a:blipFill>
            </p:spPr>
            <p:txBody>
              <a:bodyPr/>
              <a:lstStyle/>
              <a:p>
                <a:r>
                  <a:rPr lang="en-US">
                    <a:noFill/>
                  </a:rPr>
                  <a:t> </a:t>
                </a:r>
              </a:p>
            </p:txBody>
          </p:sp>
        </mc:Fallback>
      </mc:AlternateContent>
      <p:cxnSp>
        <p:nvCxnSpPr>
          <p:cNvPr id="5" name="Straight Arrow Connector 4"/>
          <p:cNvCxnSpPr/>
          <p:nvPr/>
        </p:nvCxnSpPr>
        <p:spPr>
          <a:xfrm flipH="1">
            <a:off x="9116604" y="3436616"/>
            <a:ext cx="0" cy="132950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16604" y="3578149"/>
            <a:ext cx="1778923" cy="523220"/>
          </a:xfrm>
          <a:prstGeom prst="rect">
            <a:avLst/>
          </a:prstGeom>
          <a:noFill/>
        </p:spPr>
        <p:txBody>
          <a:bodyPr wrap="square" rtlCol="0">
            <a:spAutoFit/>
          </a:bodyPr>
          <a:lstStyle/>
          <a:p>
            <a:r>
              <a:rPr lang="en-US" sz="2800" smtClean="0">
                <a:solidFill>
                  <a:srgbClr val="FF0000"/>
                </a:solidFill>
              </a:rPr>
              <a:t>Insert here</a:t>
            </a:r>
            <a:endParaRPr lang="en-US" sz="2800">
              <a:solidFill>
                <a:srgbClr val="FF0000"/>
              </a:solidFill>
            </a:endParaRPr>
          </a:p>
        </p:txBody>
      </p:sp>
      <p:sp>
        <p:nvSpPr>
          <p:cNvPr id="11" name="TextBox 10"/>
          <p:cNvSpPr txBox="1"/>
          <p:nvPr/>
        </p:nvSpPr>
        <p:spPr>
          <a:xfrm>
            <a:off x="419100" y="2634418"/>
            <a:ext cx="11353800" cy="707886"/>
          </a:xfrm>
          <a:prstGeom prst="rect">
            <a:avLst/>
          </a:prstGeom>
          <a:noFill/>
        </p:spPr>
        <p:txBody>
          <a:bodyPr wrap="square" rtlCol="0">
            <a:spAutoFit/>
          </a:bodyPr>
          <a:lstStyle/>
          <a:p>
            <a:pPr algn="ctr"/>
            <a:r>
              <a:rPr lang="en-GB" sz="4000" dirty="0" smtClean="0"/>
              <a:t>Iterate the Lippmann-Schwinger equation!</a:t>
            </a:r>
            <a:endParaRPr lang="en-US" sz="4000" dirty="0"/>
          </a:p>
        </p:txBody>
      </p:sp>
      <p:sp>
        <p:nvSpPr>
          <p:cNvPr id="6" name="Left Brace 5"/>
          <p:cNvSpPr/>
          <p:nvPr/>
        </p:nvSpPr>
        <p:spPr>
          <a:xfrm rot="16200000">
            <a:off x="3837323" y="4406057"/>
            <a:ext cx="709412" cy="265908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6200000">
            <a:off x="7680692" y="3432787"/>
            <a:ext cx="709414" cy="4605621"/>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514602" y="6090304"/>
                <a:ext cx="3130062" cy="954107"/>
              </a:xfrm>
              <a:prstGeom prst="rect">
                <a:avLst/>
              </a:prstGeom>
              <a:noFill/>
            </p:spPr>
            <p:txBody>
              <a:bodyPr wrap="square" rtlCol="0">
                <a:spAutoFit/>
              </a:bodyPr>
              <a:lstStyle/>
              <a:p>
                <a:pPr algn="ctr"/>
                <a:r>
                  <a:rPr lang="en-GB" sz="2800" dirty="0" smtClean="0"/>
                  <a:t>Leading order </a:t>
                </a:r>
                <a:r>
                  <a:rPr lang="en-GB" sz="2800" dirty="0" smtClean="0">
                    <a:solidFill>
                      <a:schemeClr val="tx1"/>
                    </a:solidFill>
                  </a:rPr>
                  <a:t>in </a:t>
                </a:r>
                <a14:m>
                  <m:oMath xmlns:m="http://schemas.openxmlformats.org/officeDocument/2006/math">
                    <m:r>
                      <a:rPr lang="en-GB" sz="2800" i="1">
                        <a:solidFill>
                          <a:schemeClr val="tx1"/>
                        </a:solidFill>
                        <a:latin typeface="Cambria Math" charset="0"/>
                        <a:ea typeface="Cambria Math" charset="0"/>
                        <a:cs typeface="Cambria Math" charset="0"/>
                      </a:rPr>
                      <m:t>𝛿</m:t>
                    </m:r>
                    <m:r>
                      <a:rPr lang="en-GB" sz="2800" i="1">
                        <a:solidFill>
                          <a:schemeClr val="tx1"/>
                        </a:solidFill>
                        <a:latin typeface="Cambria Math" charset="0"/>
                        <a:ea typeface="Cambria Math" charset="0"/>
                        <a:cs typeface="Cambria Math" charset="0"/>
                      </a:rPr>
                      <m:t>𝑚</m:t>
                    </m:r>
                  </m:oMath>
                </a14:m>
                <a:endParaRPr lang="en-US" sz="2800" dirty="0">
                  <a:solidFill>
                    <a:schemeClr val="tx1"/>
                  </a:solidFill>
                </a:endParaRPr>
              </a:p>
              <a:p>
                <a:pPr algn="ctr"/>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14602" y="6090304"/>
                <a:ext cx="3130062" cy="954107"/>
              </a:xfrm>
              <a:prstGeom prst="rect">
                <a:avLst/>
              </a:prstGeom>
              <a:blipFill rotWithShape="0">
                <a:blip r:embed="rId4"/>
                <a:stretch>
                  <a:fillRect l="-3704" t="-5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27819" y="6090304"/>
                <a:ext cx="4015160" cy="523220"/>
              </a:xfrm>
              <a:prstGeom prst="rect">
                <a:avLst/>
              </a:prstGeom>
              <a:noFill/>
            </p:spPr>
            <p:txBody>
              <a:bodyPr wrap="square" rtlCol="0">
                <a:spAutoFit/>
              </a:bodyPr>
              <a:lstStyle/>
              <a:p>
                <a:pPr algn="ctr"/>
                <a:r>
                  <a:rPr lang="en-GB" sz="2800" dirty="0" smtClean="0">
                    <a:solidFill>
                      <a:srgbClr val="00B0F0"/>
                    </a:solidFill>
                  </a:rPr>
                  <a:t>Higher-order in </a:t>
                </a:r>
                <a14:m>
                  <m:oMath xmlns:m="http://schemas.openxmlformats.org/officeDocument/2006/math">
                    <m:r>
                      <a:rPr lang="en-GB" sz="2800" i="1" smtClean="0">
                        <a:solidFill>
                          <a:srgbClr val="00B0F0"/>
                        </a:solidFill>
                        <a:latin typeface="Cambria Math" charset="0"/>
                        <a:ea typeface="Cambria Math" charset="0"/>
                        <a:cs typeface="Cambria Math" charset="0"/>
                      </a:rPr>
                      <m:t>𝛿</m:t>
                    </m:r>
                    <m:r>
                      <a:rPr lang="en-GB" sz="2800" b="0" i="1" smtClean="0">
                        <a:solidFill>
                          <a:srgbClr val="00B0F0"/>
                        </a:solidFill>
                        <a:latin typeface="Cambria Math" charset="0"/>
                        <a:ea typeface="Cambria Math" charset="0"/>
                        <a:cs typeface="Cambria Math" charset="0"/>
                      </a:rPr>
                      <m:t>𝑚</m:t>
                    </m:r>
                  </m:oMath>
                </a14:m>
                <a:endParaRPr lang="en-US" sz="2800" dirty="0">
                  <a:solidFill>
                    <a:srgbClr val="00B0F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027819" y="6090304"/>
                <a:ext cx="4015160" cy="523220"/>
              </a:xfrm>
              <a:prstGeom prst="rect">
                <a:avLst/>
              </a:prstGeom>
              <a:blipFill rotWithShape="0">
                <a:blip r:embed="rId5"/>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06840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Derivatives of the Lippmann-Schwinger </a:t>
            </a:r>
            <a:r>
              <a:rPr lang="en-US" dirty="0" err="1">
                <a:solidFill>
                  <a:srgbClr val="002060"/>
                </a:solidFill>
              </a:rPr>
              <a:t>Eqn</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20</a:t>
            </a:fld>
            <a:endParaRPr lang="en-US"/>
          </a:p>
        </p:txBody>
      </p:sp>
      <mc:AlternateContent xmlns:mc="http://schemas.openxmlformats.org/markup-compatibility/2006" xmlns:a14="http://schemas.microsoft.com/office/drawing/2010/main">
        <mc:Choice Requires="a14">
          <p:sp>
            <p:nvSpPr>
              <p:cNvPr id="3" name="Rectangle 2"/>
              <p:cNvSpPr/>
              <p:nvPr/>
            </p:nvSpPr>
            <p:spPr>
              <a:xfrm>
                <a:off x="838200" y="1690688"/>
                <a:ext cx="9761069"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charset="0"/>
                            </a:rPr>
                          </m:ctrlPr>
                        </m:sSupPr>
                        <m:e>
                          <m:f>
                            <m:fPr>
                              <m:ctrlPr>
                                <a:rPr lang="bg-BG" sz="2400" i="1" smtClean="0">
                                  <a:latin typeface="Cambria Math" charset="0"/>
                                </a:rPr>
                              </m:ctrlPr>
                            </m:fPr>
                            <m:num>
                              <m:r>
                                <a:rPr lang="bg-BG" sz="2400" i="1" smtClean="0">
                                  <a:latin typeface="Cambria Math" charset="0"/>
                                  <a:ea typeface="Cambria Math" charset="0"/>
                                  <a:cs typeface="Cambria Math" charset="0"/>
                                </a:rPr>
                                <m:t>𝜕</m:t>
                              </m:r>
                              <m:r>
                                <a:rPr lang="en-GB" sz="2400" b="0" i="1" smtClean="0">
                                  <a:latin typeface="Cambria Math" charset="0"/>
                                  <a:ea typeface="Cambria Math" charset="0"/>
                                  <a:cs typeface="Cambria Math" charset="0"/>
                                </a:rPr>
                                <m:t>𝐺</m:t>
                              </m:r>
                              <m:d>
                                <m:dPr>
                                  <m:ctrlPr>
                                    <a:rPr lang="is-IS" sz="2400" b="0" i="1" smtClean="0">
                                      <a:latin typeface="Cambria Math" charset="0"/>
                                      <a:ea typeface="Cambria Math" charset="0"/>
                                      <a:cs typeface="Cambria Math" charset="0"/>
                                    </a:rPr>
                                  </m:ctrlPr>
                                </m:dPr>
                                <m:e>
                                  <m:r>
                                    <a:rPr lang="en-GB" sz="2400" b="0" i="1" smtClean="0">
                                      <a:latin typeface="Cambria Math" charset="0"/>
                                      <a:ea typeface="Cambria Math" charset="0"/>
                                      <a:cs typeface="Cambria Math" charset="0"/>
                                    </a:rPr>
                                    <m:t>𝑟</m:t>
                                  </m:r>
                                  <m:r>
                                    <a:rPr lang="en-GB" sz="2400" b="0" i="1" smtClean="0">
                                      <a:latin typeface="Cambria Math" charset="0"/>
                                      <a:ea typeface="Cambria Math" charset="0"/>
                                      <a:cs typeface="Cambria Math" charset="0"/>
                                    </a:rPr>
                                    <m:t>,</m:t>
                                  </m:r>
                                  <m:r>
                                    <a:rPr lang="en-GB" sz="2400" b="0" i="1" smtClean="0">
                                      <a:latin typeface="Cambria Math" charset="0"/>
                                      <a:ea typeface="Cambria Math" charset="0"/>
                                      <a:cs typeface="Cambria Math" charset="0"/>
                                    </a:rPr>
                                    <m:t>𝑠</m:t>
                                  </m:r>
                                </m:e>
                              </m:d>
                            </m:num>
                            <m:den>
                              <m:r>
                                <a:rPr lang="bg-BG" sz="2400" i="1" smtClean="0">
                                  <a:latin typeface="Cambria Math" charset="0"/>
                                  <a:ea typeface="Cambria Math" charset="0"/>
                                  <a:cs typeface="Cambria Math" charset="0"/>
                                </a:rPr>
                                <m:t>𝜕</m:t>
                              </m:r>
                              <m:d>
                                <m:dPr>
                                  <m:ctrlPr>
                                    <a:rPr lang="is-IS" sz="2400" i="1" smtClean="0">
                                      <a:latin typeface="Cambria Math" charset="0"/>
                                      <a:ea typeface="Cambria Math" charset="0"/>
                                      <a:cs typeface="Cambria Math" charset="0"/>
                                    </a:rPr>
                                  </m:ctrlPr>
                                </m:dPr>
                                <m:e>
                                  <m:r>
                                    <a:rPr lang="is-IS" sz="2400" i="1" smtClean="0">
                                      <a:latin typeface="Cambria Math" charset="0"/>
                                      <a:ea typeface="Cambria Math" charset="0"/>
                                      <a:cs typeface="Cambria Math" charset="0"/>
                                    </a:rPr>
                                    <m:t>𝛿</m:t>
                                  </m:r>
                                  <m:r>
                                    <a:rPr lang="en-GB" sz="2400" b="0" i="1" smtClean="0">
                                      <a:latin typeface="Cambria Math" charset="0"/>
                                      <a:ea typeface="Cambria Math" charset="0"/>
                                      <a:cs typeface="Cambria Math" charset="0"/>
                                    </a:rPr>
                                    <m:t>𝑚</m:t>
                                  </m:r>
                                </m:e>
                              </m:d>
                            </m:den>
                          </m:f>
                          <m:r>
                            <a:rPr lang="en-GB" sz="2400" b="0" i="1" smtClean="0">
                              <a:latin typeface="Cambria Math" charset="0"/>
                            </a:rPr>
                            <m:t>=</m:t>
                          </m:r>
                          <m:r>
                            <a:rPr lang="en-GB" sz="2400" i="1">
                              <a:latin typeface="Cambria Math" charset="0"/>
                              <a:ea typeface="Cambria Math" charset="0"/>
                              <a:cs typeface="Cambria Math" charset="0"/>
                            </a:rPr>
                            <m:t>𝜔</m:t>
                          </m:r>
                        </m:e>
                        <m:sup>
                          <m:r>
                            <a:rPr lang="en-GB" sz="2400" i="1">
                              <a:latin typeface="Cambria Math" charset="0"/>
                            </a:rPr>
                            <m:t>2</m:t>
                          </m:r>
                        </m:sup>
                      </m:sSup>
                      <m:d>
                        <m:dPr>
                          <m:begChr m:val="["/>
                          <m:endChr m:val="]"/>
                          <m:ctrlPr>
                            <a:rPr lang="pt-BR" sz="2400" i="1">
                              <a:latin typeface="Cambria Math" charset="0"/>
                            </a:rPr>
                          </m:ctrlPr>
                        </m:dPr>
                        <m:e>
                          <m:sSub>
                            <m:sSubPr>
                              <m:ctrlPr>
                                <a:rPr lang="en-US" sz="2400" i="1">
                                  <a:latin typeface="Cambria Math" charset="0"/>
                                </a:rPr>
                              </m:ctrlPr>
                            </m:sSubPr>
                            <m:e>
                              <m:r>
                                <a:rPr lang="en-GB" sz="2400" i="1">
                                  <a:latin typeface="Cambria Math" charset="0"/>
                                </a:rPr>
                                <m:t>𝐺</m:t>
                              </m:r>
                            </m:e>
                            <m:sub>
                              <m:r>
                                <a:rPr lang="en-GB" sz="2400" i="1">
                                  <a:latin typeface="Cambria Math" charset="0"/>
                                </a:rPr>
                                <m:t>0</m:t>
                              </m:r>
                            </m:sub>
                          </m:sSub>
                          <m:d>
                            <m:dPr>
                              <m:ctrlPr>
                                <a:rPr lang="is-IS" sz="2400" i="1">
                                  <a:latin typeface="Cambria Math" charset="0"/>
                                </a:rPr>
                              </m:ctrlPr>
                            </m:dPr>
                            <m:e>
                              <m:r>
                                <a:rPr lang="en-GB" sz="2400" i="1">
                                  <a:latin typeface="Cambria Math" charset="0"/>
                                </a:rPr>
                                <m:t>𝑟</m:t>
                              </m:r>
                              <m:r>
                                <a:rPr lang="en-GB" sz="2400" i="1">
                                  <a:latin typeface="Cambria Math" charset="0"/>
                                </a:rPr>
                                <m:t>,</m:t>
                              </m:r>
                              <m:r>
                                <a:rPr lang="en-GB" sz="2400" i="1">
                                  <a:latin typeface="Cambria Math" charset="0"/>
                                </a:rPr>
                                <m:t>𝑥</m:t>
                              </m:r>
                            </m:e>
                          </m:d>
                          <m:r>
                            <a:rPr lang="en-GB" sz="2400" i="1">
                              <a:latin typeface="Cambria Math" charset="0"/>
                            </a:rPr>
                            <m:t>+ </m:t>
                          </m:r>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1</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rPr>
                            <m:t>+ </m:t>
                          </m:r>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2</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r>
                            <a:rPr lang="en-GB" sz="2400" i="1">
                              <a:latin typeface="Cambria Math" charset="0"/>
                            </a:rPr>
                            <m:t>+ </m:t>
                          </m:r>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𝑛</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e>
                      </m:d>
                      <m:r>
                        <a:rPr lang="en-GB" sz="2400" i="1">
                          <a:latin typeface="Cambria Math" charset="0"/>
                          <a:ea typeface="Cambria Math" charset="0"/>
                          <a:cs typeface="Cambria Math" charset="0"/>
                        </a:rPr>
                        <m:t>𝐺</m:t>
                      </m:r>
                      <m:d>
                        <m:dPr>
                          <m:ctrlPr>
                            <a:rPr lang="is-IS" sz="2400" i="1">
                              <a:latin typeface="Cambria Math" charset="0"/>
                            </a:rPr>
                          </m:ctrlPr>
                        </m:dPr>
                        <m:e>
                          <m:r>
                            <a:rPr lang="en-GB" sz="2400" i="1">
                              <a:latin typeface="Cambria Math" charset="0"/>
                            </a:rPr>
                            <m:t>𝑥</m:t>
                          </m:r>
                          <m:r>
                            <a:rPr lang="en-GB" sz="2400" i="1">
                              <a:latin typeface="Cambria Math" charset="0"/>
                            </a:rPr>
                            <m:t>,</m:t>
                          </m:r>
                          <m:r>
                            <a:rPr lang="en-GB" sz="2400" i="1">
                              <a:latin typeface="Cambria Math" charset="0"/>
                            </a:rPr>
                            <m:t>𝑠</m:t>
                          </m:r>
                        </m:e>
                      </m:d>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838200" y="1690688"/>
                <a:ext cx="9761069" cy="861326"/>
              </a:xfrm>
              <a:prstGeom prst="rect">
                <a:avLst/>
              </a:pr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993913" y="3278270"/>
            <a:ext cx="2385391" cy="461665"/>
          </a:xfrm>
          <a:prstGeom prst="rect">
            <a:avLst/>
          </a:prstGeom>
          <a:noFill/>
        </p:spPr>
        <p:txBody>
          <a:bodyPr wrap="square" rtlCol="0">
            <a:spAutoFit/>
          </a:bodyPr>
          <a:lstStyle/>
          <a:p>
            <a:r>
              <a:rPr lang="en-US" sz="2400" dirty="0" smtClean="0"/>
              <a:t>where</a:t>
            </a:r>
            <a:endParaRPr lang="en-US" sz="2400" dirty="0"/>
          </a:p>
        </p:txBody>
      </p:sp>
      <mc:AlternateContent xmlns:mc="http://schemas.openxmlformats.org/markup-compatibility/2006" xmlns:a14="http://schemas.microsoft.com/office/drawing/2010/main">
        <mc:Choice Requires="a14">
          <p:sp>
            <p:nvSpPr>
              <p:cNvPr id="7" name="TextBox 6"/>
              <p:cNvSpPr txBox="1"/>
              <p:nvPr/>
            </p:nvSpPr>
            <p:spPr>
              <a:xfrm>
                <a:off x="2925518" y="3899025"/>
                <a:ext cx="294683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1</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b="0" i="1" smtClean="0">
                          <a:latin typeface="Cambria Math" charset="0"/>
                          <a:ea typeface="Cambria Math" charset="0"/>
                          <a:cs typeface="Cambria Math" charset="0"/>
                        </a:rPr>
                        <m:t>= </m:t>
                      </m:r>
                      <m:sSub>
                        <m:sSubPr>
                          <m:ctrlPr>
                            <a:rPr lang="en-US" sz="2400" b="0" i="1" smtClean="0">
                              <a:latin typeface="Cambria Math" charset="0"/>
                              <a:ea typeface="Cambria Math" charset="0"/>
                              <a:cs typeface="Cambria Math" charset="0"/>
                            </a:rPr>
                          </m:ctrlPr>
                        </m:sSubPr>
                        <m:e>
                          <m:r>
                            <a:rPr lang="en-GB" sz="2400" b="0" i="1" smtClean="0">
                              <a:latin typeface="Cambria Math" charset="0"/>
                              <a:ea typeface="Cambria Math" charset="0"/>
                              <a:cs typeface="Cambria Math" charset="0"/>
                            </a:rPr>
                            <m:t>𝐺</m:t>
                          </m:r>
                        </m:e>
                        <m:sub>
                          <m:r>
                            <a:rPr lang="en-GB" sz="2400" b="0" i="1" smtClean="0">
                              <a:latin typeface="Cambria Math" charset="0"/>
                              <a:ea typeface="Cambria Math" charset="0"/>
                              <a:cs typeface="Cambria Math" charset="0"/>
                            </a:rPr>
                            <m:t>0</m:t>
                          </m:r>
                        </m:sub>
                      </m:sSub>
                      <m:r>
                        <a:rPr lang="en-GB" sz="2400" b="0" i="1" smtClean="0">
                          <a:latin typeface="Cambria Math" charset="0"/>
                          <a:ea typeface="Cambria Math" charset="0"/>
                          <a:cs typeface="Cambria Math" charset="0"/>
                        </a:rPr>
                        <m:t> </m:t>
                      </m:r>
                      <m:r>
                        <a:rPr lang="is-IS" sz="2400" b="0" i="1" smtClean="0">
                          <a:latin typeface="Cambria Math" charset="0"/>
                          <a:ea typeface="Cambria Math" charset="0"/>
                          <a:cs typeface="Cambria Math" charset="0"/>
                        </a:rPr>
                        <m:t>𝛿</m:t>
                      </m:r>
                      <m:r>
                        <a:rPr lang="en-GB" sz="2400" b="0" i="1" smtClean="0">
                          <a:latin typeface="Cambria Math" charset="0"/>
                          <a:ea typeface="Cambria Math" charset="0"/>
                          <a:cs typeface="Cambria Math" charset="0"/>
                        </a:rPr>
                        <m:t>𝑚</m:t>
                      </m:r>
                      <m:r>
                        <a:rPr lang="en-GB" sz="2400" b="0" i="1" smtClean="0">
                          <a:latin typeface="Cambria Math" charset="0"/>
                          <a:ea typeface="Cambria Math" charset="0"/>
                          <a:cs typeface="Cambria Math" charset="0"/>
                        </a:rPr>
                        <m:t> </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0</m:t>
                          </m:r>
                        </m:sub>
                      </m:sSub>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25518" y="3899025"/>
                <a:ext cx="2946832" cy="369332"/>
              </a:xfrm>
              <a:prstGeom prst="rect">
                <a:avLst/>
              </a:prstGeom>
              <a:blipFill rotWithShape="0">
                <a:blip r:embed="rId4"/>
                <a:stretch>
                  <a:fillRect l="-2070" t="-143333" r="-414" b="-17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792997" y="4776138"/>
                <a:ext cx="409657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b="0" i="1" smtClean="0">
                              <a:latin typeface="Cambria Math" charset="0"/>
                              <a:ea typeface="Cambria Math" charset="0"/>
                              <a:cs typeface="Cambria Math" charset="0"/>
                            </a:rPr>
                            <m:t>2</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sSub>
                        <m:sSubPr>
                          <m:ctrlPr>
                            <a:rPr lang="en-US" sz="2400" i="1">
                              <a:latin typeface="Cambria Math" charset="0"/>
                              <a:ea typeface="Cambria Math" charset="0"/>
                              <a:cs typeface="Cambria Math" charset="0"/>
                            </a:rPr>
                          </m:ctrlPr>
                        </m:sSubPr>
                        <m:e>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0</m:t>
                              </m:r>
                            </m:sub>
                          </m:sSub>
                          <m:r>
                            <a:rPr lang="en-GB" sz="2400" b="0" i="1" smtClean="0">
                              <a:latin typeface="Cambria Math" charset="0"/>
                              <a:ea typeface="Cambria Math" charset="0"/>
                              <a:cs typeface="Cambria Math" charset="0"/>
                            </a:rPr>
                            <m:t> </m:t>
                          </m:r>
                          <m:r>
                            <a:rPr lang="is-IS"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r>
                            <a:rPr lang="en-GB" sz="2400" b="0" i="1" smtClean="0">
                              <a:latin typeface="Cambria Math" charset="0"/>
                              <a:ea typeface="Cambria Math" charset="0"/>
                              <a:cs typeface="Cambria Math" charset="0"/>
                            </a:rPr>
                            <m:t> </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0</m:t>
                              </m:r>
                            </m:sub>
                          </m:sSub>
                          <m:r>
                            <a:rPr lang="en-GB" sz="2400" b="0" i="1" smtClean="0">
                              <a:latin typeface="Cambria Math" charset="0"/>
                              <a:ea typeface="Cambria Math" charset="0"/>
                              <a:cs typeface="Cambria Math" charset="0"/>
                            </a:rPr>
                            <m:t> </m:t>
                          </m:r>
                          <m:r>
                            <a:rPr lang="is-IS"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r>
                            <a:rPr lang="en-GB" sz="2400" b="0" i="1" smtClean="0">
                              <a:latin typeface="Cambria Math" charset="0"/>
                              <a:ea typeface="Cambria Math" charset="0"/>
                              <a:cs typeface="Cambria Math" charset="0"/>
                            </a:rPr>
                            <m:t> </m:t>
                          </m:r>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0</m:t>
                          </m:r>
                        </m:sub>
                      </m:sSub>
                      <m:r>
                        <a:rPr lang="en-GB" sz="2400" b="0" i="1" smtClean="0">
                          <a:latin typeface="Cambria Math" charset="0"/>
                          <a:ea typeface="Cambria Math" charset="0"/>
                          <a:cs typeface="Cambria Math" charset="0"/>
                        </a:rPr>
                        <m:t> </m:t>
                      </m:r>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2792997" y="4776138"/>
                <a:ext cx="4096571" cy="461665"/>
              </a:xfrm>
              <a:prstGeom prst="rect">
                <a:avLst/>
              </a:prstGeom>
              <a:blipFill rotWithShape="0">
                <a:blip r:embed="rId5"/>
                <a:stretch>
                  <a:fillRect t="-102632" r="-298" b="-130263"/>
                </a:stretch>
              </a:blipFill>
            </p:spPr>
            <p:txBody>
              <a:bodyPr/>
              <a:lstStyle/>
              <a:p>
                <a:r>
                  <a:rPr lang="en-US">
                    <a:noFill/>
                  </a:rPr>
                  <a:t> </a:t>
                </a:r>
              </a:p>
            </p:txBody>
          </p:sp>
        </mc:Fallback>
      </mc:AlternateContent>
      <p:sp>
        <p:nvSpPr>
          <p:cNvPr id="14" name="TextBox 13"/>
          <p:cNvSpPr txBox="1"/>
          <p:nvPr/>
        </p:nvSpPr>
        <p:spPr>
          <a:xfrm>
            <a:off x="2925518" y="5543895"/>
            <a:ext cx="2385391" cy="461665"/>
          </a:xfrm>
          <a:prstGeom prst="rect">
            <a:avLst/>
          </a:prstGeom>
          <a:noFill/>
        </p:spPr>
        <p:txBody>
          <a:bodyPr wrap="square" rtlCol="0">
            <a:spAutoFit/>
          </a:bodyPr>
          <a:lstStyle/>
          <a:p>
            <a:r>
              <a:rPr lang="en-US" sz="2400" dirty="0"/>
              <a:t>e</a:t>
            </a:r>
            <a:r>
              <a:rPr lang="en-US" sz="2400" dirty="0" smtClean="0"/>
              <a:t>tc.</a:t>
            </a:r>
            <a:endParaRPr lang="en-US" sz="2400" dirty="0"/>
          </a:p>
        </p:txBody>
      </p:sp>
      <mc:AlternateContent xmlns:mc="http://schemas.openxmlformats.org/markup-compatibility/2006" xmlns:a14="http://schemas.microsoft.com/office/drawing/2010/main">
        <mc:Choice Requires="a14">
          <p:sp>
            <p:nvSpPr>
              <p:cNvPr id="11" name="Rectangle 10"/>
              <p:cNvSpPr/>
              <p:nvPr/>
            </p:nvSpPr>
            <p:spPr>
              <a:xfrm>
                <a:off x="2293210" y="2439669"/>
                <a:ext cx="5065489" cy="1060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charset="0"/>
                        </a:rPr>
                        <m:t>+ </m:t>
                      </m:r>
                      <m:sSup>
                        <m:sSupPr>
                          <m:ctrlPr>
                            <a:rPr lang="en-GB" sz="2400" i="1" smtClean="0">
                              <a:latin typeface="Cambria Math" charset="0"/>
                            </a:rPr>
                          </m:ctrlPr>
                        </m:sSupPr>
                        <m:e>
                          <m:r>
                            <a:rPr lang="en-GB" sz="2400" i="1" smtClean="0">
                              <a:latin typeface="Cambria Math" charset="0"/>
                              <a:ea typeface="Cambria Math" charset="0"/>
                              <a:cs typeface="Cambria Math" charset="0"/>
                            </a:rPr>
                            <m:t>𝜔</m:t>
                          </m:r>
                        </m:e>
                        <m:sup>
                          <m:r>
                            <a:rPr lang="en-GB" sz="2400" b="0" i="1" smtClean="0">
                              <a:latin typeface="Cambria Math" charset="0"/>
                            </a:rPr>
                            <m:t>2</m:t>
                          </m:r>
                        </m:sup>
                      </m:sSup>
                      <m:nary>
                        <m:naryPr>
                          <m:limLoc m:val="undOvr"/>
                          <m:subHide m:val="on"/>
                          <m:supHide m:val="on"/>
                          <m:ctrlPr>
                            <a:rPr lang="en-GB" sz="2400" i="1" smtClean="0">
                              <a:latin typeface="Cambria Math" charset="0"/>
                            </a:rPr>
                          </m:ctrlPr>
                        </m:naryPr>
                        <m:sub/>
                        <m:sup/>
                        <m:e>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𝑛</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r>
                            <a:rPr lang="en-GB"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f>
                            <m:fPr>
                              <m:ctrlPr>
                                <a:rPr lang="bg-BG" sz="2400" i="1">
                                  <a:latin typeface="Cambria Math" charset="0"/>
                                  <a:ea typeface="Cambria Math" charset="0"/>
                                  <a:cs typeface="Cambria Math" charset="0"/>
                                </a:rPr>
                              </m:ctrlPr>
                            </m:fPr>
                            <m:num>
                              <m:r>
                                <a:rPr lang="bg-BG" sz="2400" i="1">
                                  <a:latin typeface="Cambria Math" charset="0"/>
                                  <a:ea typeface="Cambria Math" charset="0"/>
                                  <a:cs typeface="Cambria Math" charset="0"/>
                                </a:rPr>
                                <m:t>𝜕</m:t>
                              </m:r>
                              <m:r>
                                <a:rPr lang="en-GB" sz="2400" i="1">
                                  <a:latin typeface="Cambria Math" charset="0"/>
                                  <a:ea typeface="Cambria Math" charset="0"/>
                                  <a:cs typeface="Cambria Math" charset="0"/>
                                </a:rPr>
                                <m:t>𝐺</m:t>
                              </m:r>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𝑥</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𝑠</m:t>
                                  </m:r>
                                </m:e>
                              </m:d>
                            </m:num>
                            <m:den>
                              <m:r>
                                <a:rPr lang="bg-BG" sz="2400" i="1">
                                  <a:latin typeface="Cambria Math" charset="0"/>
                                  <a:ea typeface="Cambria Math" charset="0"/>
                                  <a:cs typeface="Cambria Math" charset="0"/>
                                </a:rPr>
                                <m:t>𝜕</m:t>
                              </m:r>
                              <m:d>
                                <m:dPr>
                                  <m:ctrlPr>
                                    <a:rPr lang="is-IS" sz="2400" i="1">
                                      <a:latin typeface="Cambria Math" charset="0"/>
                                      <a:ea typeface="Cambria Math" charset="0"/>
                                      <a:cs typeface="Cambria Math" charset="0"/>
                                    </a:rPr>
                                  </m:ctrlPr>
                                </m:dPr>
                                <m:e>
                                  <m:r>
                                    <a:rPr lang="is-IS"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e>
                              </m:d>
                            </m:den>
                          </m:f>
                        </m:e>
                      </m:nary>
                      <m:r>
                        <a:rPr lang="en-GB" sz="2400" b="0" i="1" smtClean="0">
                          <a:latin typeface="Cambria Math" charset="0"/>
                        </a:rPr>
                        <m:t> </m:t>
                      </m:r>
                      <m:r>
                        <a:rPr lang="en-GB" sz="2400" b="0" i="1" smtClean="0">
                          <a:latin typeface="Cambria Math" charset="0"/>
                        </a:rPr>
                        <m:t>𝑑𝑥</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2293210" y="2439669"/>
                <a:ext cx="5065489" cy="1060931"/>
              </a:xfrm>
              <a:prstGeom prst="rect">
                <a:avLst/>
              </a:prstGeom>
              <a:blipFill rotWithShape="0">
                <a:blip r:embed="rId6"/>
                <a:stretch>
                  <a:fillRect/>
                </a:stretch>
              </a:blipFill>
            </p:spPr>
            <p:txBody>
              <a:bodyPr/>
              <a:lstStyle/>
              <a:p>
                <a:r>
                  <a:rPr lang="en-US">
                    <a:noFill/>
                  </a:rPr>
                  <a:t> </a:t>
                </a:r>
              </a:p>
            </p:txBody>
          </p:sp>
        </mc:Fallback>
      </mc:AlternateContent>
      <p:grpSp>
        <p:nvGrpSpPr>
          <p:cNvPr id="13" name="Group 12"/>
          <p:cNvGrpSpPr/>
          <p:nvPr/>
        </p:nvGrpSpPr>
        <p:grpSpPr>
          <a:xfrm>
            <a:off x="6889568" y="3819480"/>
            <a:ext cx="968557" cy="528422"/>
            <a:chOff x="6889568" y="3739935"/>
            <a:chExt cx="968557" cy="528422"/>
          </a:xfrm>
        </p:grpSpPr>
        <p:cxnSp>
          <p:nvCxnSpPr>
            <p:cNvPr id="6" name="Straight Arrow Connector 5"/>
            <p:cNvCxnSpPr/>
            <p:nvPr/>
          </p:nvCxnSpPr>
          <p:spPr>
            <a:xfrm>
              <a:off x="6889568" y="3739935"/>
              <a:ext cx="469131" cy="528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358699" y="3739935"/>
              <a:ext cx="499426" cy="528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V="1">
            <a:off x="6859273" y="4742759"/>
            <a:ext cx="1497418" cy="534767"/>
            <a:chOff x="6859273" y="4742759"/>
            <a:chExt cx="1497418" cy="534767"/>
          </a:xfrm>
        </p:grpSpPr>
        <p:grpSp>
          <p:nvGrpSpPr>
            <p:cNvPr id="16" name="Group 15"/>
            <p:cNvGrpSpPr/>
            <p:nvPr/>
          </p:nvGrpSpPr>
          <p:grpSpPr>
            <a:xfrm>
              <a:off x="7373846" y="4742759"/>
              <a:ext cx="982845" cy="528422"/>
              <a:chOff x="6889568" y="3739935"/>
              <a:chExt cx="982845" cy="528422"/>
            </a:xfrm>
          </p:grpSpPr>
          <p:cxnSp>
            <p:nvCxnSpPr>
              <p:cNvPr id="17" name="Straight Arrow Connector 16"/>
              <p:cNvCxnSpPr/>
              <p:nvPr/>
            </p:nvCxnSpPr>
            <p:spPr>
              <a:xfrm>
                <a:off x="6889568" y="3739935"/>
                <a:ext cx="469131" cy="528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72987" y="3739935"/>
                <a:ext cx="499426" cy="528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6859273" y="4749104"/>
              <a:ext cx="499426" cy="528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112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Derivatives of the Lippmann-Schwinger </a:t>
            </a:r>
            <a:r>
              <a:rPr lang="en-US" dirty="0" err="1">
                <a:solidFill>
                  <a:srgbClr val="002060"/>
                </a:solidFill>
              </a:rPr>
              <a:t>Eqn</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21</a:t>
            </a:fld>
            <a:endParaRPr lang="en-US"/>
          </a:p>
        </p:txBody>
      </p:sp>
      <mc:AlternateContent xmlns:mc="http://schemas.openxmlformats.org/markup-compatibility/2006" xmlns:a14="http://schemas.microsoft.com/office/drawing/2010/main">
        <mc:Choice Requires="a14">
          <p:sp>
            <p:nvSpPr>
              <p:cNvPr id="3" name="Rectangle 2"/>
              <p:cNvSpPr/>
              <p:nvPr/>
            </p:nvSpPr>
            <p:spPr>
              <a:xfrm>
                <a:off x="838200" y="1690688"/>
                <a:ext cx="9761069"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charset="0"/>
                            </a:rPr>
                          </m:ctrlPr>
                        </m:sSupPr>
                        <m:e>
                          <m:f>
                            <m:fPr>
                              <m:ctrlPr>
                                <a:rPr lang="bg-BG" sz="2400" i="1" smtClean="0">
                                  <a:latin typeface="Cambria Math" charset="0"/>
                                </a:rPr>
                              </m:ctrlPr>
                            </m:fPr>
                            <m:num>
                              <m:r>
                                <a:rPr lang="bg-BG" sz="2400" i="1" smtClean="0">
                                  <a:latin typeface="Cambria Math" charset="0"/>
                                  <a:ea typeface="Cambria Math" charset="0"/>
                                  <a:cs typeface="Cambria Math" charset="0"/>
                                </a:rPr>
                                <m:t>𝜕</m:t>
                              </m:r>
                              <m:r>
                                <a:rPr lang="en-GB" sz="2400" b="0" i="1" smtClean="0">
                                  <a:latin typeface="Cambria Math" charset="0"/>
                                  <a:ea typeface="Cambria Math" charset="0"/>
                                  <a:cs typeface="Cambria Math" charset="0"/>
                                </a:rPr>
                                <m:t>𝐺</m:t>
                              </m:r>
                              <m:d>
                                <m:dPr>
                                  <m:ctrlPr>
                                    <a:rPr lang="is-IS" sz="2400" b="0" i="1" smtClean="0">
                                      <a:latin typeface="Cambria Math" charset="0"/>
                                      <a:ea typeface="Cambria Math" charset="0"/>
                                      <a:cs typeface="Cambria Math" charset="0"/>
                                    </a:rPr>
                                  </m:ctrlPr>
                                </m:dPr>
                                <m:e>
                                  <m:r>
                                    <a:rPr lang="en-GB" sz="2400" b="0" i="1" smtClean="0">
                                      <a:latin typeface="Cambria Math" charset="0"/>
                                      <a:ea typeface="Cambria Math" charset="0"/>
                                      <a:cs typeface="Cambria Math" charset="0"/>
                                    </a:rPr>
                                    <m:t>𝑟</m:t>
                                  </m:r>
                                  <m:r>
                                    <a:rPr lang="en-GB" sz="2400" b="0" i="1" smtClean="0">
                                      <a:latin typeface="Cambria Math" charset="0"/>
                                      <a:ea typeface="Cambria Math" charset="0"/>
                                      <a:cs typeface="Cambria Math" charset="0"/>
                                    </a:rPr>
                                    <m:t>,</m:t>
                                  </m:r>
                                  <m:r>
                                    <a:rPr lang="en-GB" sz="2400" b="0" i="1" smtClean="0">
                                      <a:latin typeface="Cambria Math" charset="0"/>
                                      <a:ea typeface="Cambria Math" charset="0"/>
                                      <a:cs typeface="Cambria Math" charset="0"/>
                                    </a:rPr>
                                    <m:t>𝑠</m:t>
                                  </m:r>
                                </m:e>
                              </m:d>
                            </m:num>
                            <m:den>
                              <m:r>
                                <a:rPr lang="bg-BG" sz="2400" i="1" smtClean="0">
                                  <a:latin typeface="Cambria Math" charset="0"/>
                                  <a:ea typeface="Cambria Math" charset="0"/>
                                  <a:cs typeface="Cambria Math" charset="0"/>
                                </a:rPr>
                                <m:t>𝜕</m:t>
                              </m:r>
                              <m:d>
                                <m:dPr>
                                  <m:ctrlPr>
                                    <a:rPr lang="is-IS" sz="2400" i="1" smtClean="0">
                                      <a:latin typeface="Cambria Math" charset="0"/>
                                      <a:ea typeface="Cambria Math" charset="0"/>
                                      <a:cs typeface="Cambria Math" charset="0"/>
                                    </a:rPr>
                                  </m:ctrlPr>
                                </m:dPr>
                                <m:e>
                                  <m:r>
                                    <a:rPr lang="is-IS" sz="2400" i="1" smtClean="0">
                                      <a:latin typeface="Cambria Math" charset="0"/>
                                      <a:ea typeface="Cambria Math" charset="0"/>
                                      <a:cs typeface="Cambria Math" charset="0"/>
                                    </a:rPr>
                                    <m:t>𝛿</m:t>
                                  </m:r>
                                  <m:r>
                                    <a:rPr lang="en-GB" sz="2400" b="0" i="1" smtClean="0">
                                      <a:latin typeface="Cambria Math" charset="0"/>
                                      <a:ea typeface="Cambria Math" charset="0"/>
                                      <a:cs typeface="Cambria Math" charset="0"/>
                                    </a:rPr>
                                    <m:t>𝑚</m:t>
                                  </m:r>
                                </m:e>
                              </m:d>
                            </m:den>
                          </m:f>
                          <m:r>
                            <a:rPr lang="en-GB" sz="2400" b="0" i="1" smtClean="0">
                              <a:latin typeface="Cambria Math" charset="0"/>
                            </a:rPr>
                            <m:t>=</m:t>
                          </m:r>
                          <m:r>
                            <a:rPr lang="en-GB" sz="2400" i="1">
                              <a:latin typeface="Cambria Math" charset="0"/>
                              <a:ea typeface="Cambria Math" charset="0"/>
                              <a:cs typeface="Cambria Math" charset="0"/>
                            </a:rPr>
                            <m:t>𝜔</m:t>
                          </m:r>
                        </m:e>
                        <m:sup>
                          <m:r>
                            <a:rPr lang="en-GB" sz="2400" i="1">
                              <a:latin typeface="Cambria Math" charset="0"/>
                            </a:rPr>
                            <m:t>2</m:t>
                          </m:r>
                        </m:sup>
                      </m:sSup>
                      <m:d>
                        <m:dPr>
                          <m:begChr m:val="["/>
                          <m:endChr m:val="]"/>
                          <m:ctrlPr>
                            <a:rPr lang="pt-BR" sz="2400" i="1">
                              <a:latin typeface="Cambria Math" charset="0"/>
                            </a:rPr>
                          </m:ctrlPr>
                        </m:dPr>
                        <m:e>
                          <m:sSub>
                            <m:sSubPr>
                              <m:ctrlPr>
                                <a:rPr lang="en-US" sz="2400" i="1">
                                  <a:latin typeface="Cambria Math" charset="0"/>
                                </a:rPr>
                              </m:ctrlPr>
                            </m:sSubPr>
                            <m:e>
                              <m:r>
                                <a:rPr lang="en-GB" sz="2400" i="1">
                                  <a:latin typeface="Cambria Math" charset="0"/>
                                </a:rPr>
                                <m:t>𝐺</m:t>
                              </m:r>
                            </m:e>
                            <m:sub>
                              <m:r>
                                <a:rPr lang="en-GB" sz="2400" i="1">
                                  <a:latin typeface="Cambria Math" charset="0"/>
                                </a:rPr>
                                <m:t>0</m:t>
                              </m:r>
                            </m:sub>
                          </m:sSub>
                          <m:d>
                            <m:dPr>
                              <m:ctrlPr>
                                <a:rPr lang="is-IS" sz="2400" i="1">
                                  <a:latin typeface="Cambria Math" charset="0"/>
                                </a:rPr>
                              </m:ctrlPr>
                            </m:dPr>
                            <m:e>
                              <m:r>
                                <a:rPr lang="en-GB" sz="2400" i="1">
                                  <a:latin typeface="Cambria Math" charset="0"/>
                                </a:rPr>
                                <m:t>𝑟</m:t>
                              </m:r>
                              <m:r>
                                <a:rPr lang="en-GB" sz="2400" i="1">
                                  <a:latin typeface="Cambria Math" charset="0"/>
                                </a:rPr>
                                <m:t>,</m:t>
                              </m:r>
                              <m:r>
                                <a:rPr lang="en-GB" sz="2400" i="1">
                                  <a:latin typeface="Cambria Math" charset="0"/>
                                </a:rPr>
                                <m:t>𝑥</m:t>
                              </m:r>
                            </m:e>
                          </m:d>
                          <m:r>
                            <a:rPr lang="en-GB" sz="2400" i="1">
                              <a:latin typeface="Cambria Math" charset="0"/>
                            </a:rPr>
                            <m:t>+ </m:t>
                          </m:r>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1</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rPr>
                            <m:t>+ </m:t>
                          </m:r>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2</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r>
                            <a:rPr lang="en-GB" sz="2400" i="1">
                              <a:latin typeface="Cambria Math" charset="0"/>
                            </a:rPr>
                            <m:t>+ </m:t>
                          </m:r>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𝑛</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e>
                      </m:d>
                      <m:r>
                        <a:rPr lang="en-GB" sz="2400" i="1">
                          <a:latin typeface="Cambria Math" charset="0"/>
                          <a:ea typeface="Cambria Math" charset="0"/>
                          <a:cs typeface="Cambria Math" charset="0"/>
                        </a:rPr>
                        <m:t>𝐺</m:t>
                      </m:r>
                      <m:d>
                        <m:dPr>
                          <m:ctrlPr>
                            <a:rPr lang="is-IS" sz="2400" i="1">
                              <a:latin typeface="Cambria Math" charset="0"/>
                            </a:rPr>
                          </m:ctrlPr>
                        </m:dPr>
                        <m:e>
                          <m:r>
                            <a:rPr lang="en-GB" sz="2400" i="1">
                              <a:latin typeface="Cambria Math" charset="0"/>
                            </a:rPr>
                            <m:t>𝑥</m:t>
                          </m:r>
                          <m:r>
                            <a:rPr lang="en-GB" sz="2400" i="1">
                              <a:latin typeface="Cambria Math" charset="0"/>
                            </a:rPr>
                            <m:t>,</m:t>
                          </m:r>
                          <m:r>
                            <a:rPr lang="en-GB" sz="2400" i="1">
                              <a:latin typeface="Cambria Math" charset="0"/>
                            </a:rPr>
                            <m:t>𝑠</m:t>
                          </m:r>
                        </m:e>
                      </m:d>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838200" y="1690688"/>
                <a:ext cx="9761069" cy="861326"/>
              </a:xfrm>
              <a:prstGeom prst="rect">
                <a:avLst/>
              </a:pr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993913" y="3278270"/>
            <a:ext cx="2385391" cy="461665"/>
          </a:xfrm>
          <a:prstGeom prst="rect">
            <a:avLst/>
          </a:prstGeom>
          <a:noFill/>
        </p:spPr>
        <p:txBody>
          <a:bodyPr wrap="square" rtlCol="0">
            <a:spAutoFit/>
          </a:bodyPr>
          <a:lstStyle/>
          <a:p>
            <a:r>
              <a:rPr lang="en-US" sz="2400" dirty="0" smtClean="0"/>
              <a:t>Take n to infinity:</a:t>
            </a:r>
            <a:endParaRPr lang="en-US" sz="2400" dirty="0"/>
          </a:p>
        </p:txBody>
      </p:sp>
      <mc:AlternateContent xmlns:mc="http://schemas.openxmlformats.org/markup-compatibility/2006" xmlns:a14="http://schemas.microsoft.com/office/drawing/2010/main">
        <mc:Choice Requires="a14">
          <p:sp>
            <p:nvSpPr>
              <p:cNvPr id="11" name="Rectangle 10"/>
              <p:cNvSpPr/>
              <p:nvPr/>
            </p:nvSpPr>
            <p:spPr>
              <a:xfrm>
                <a:off x="2293210" y="2439669"/>
                <a:ext cx="5065489" cy="1060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charset="0"/>
                        </a:rPr>
                        <m:t>+ </m:t>
                      </m:r>
                      <m:sSup>
                        <m:sSupPr>
                          <m:ctrlPr>
                            <a:rPr lang="en-GB" sz="2400" i="1" smtClean="0">
                              <a:latin typeface="Cambria Math" charset="0"/>
                            </a:rPr>
                          </m:ctrlPr>
                        </m:sSupPr>
                        <m:e>
                          <m:r>
                            <a:rPr lang="en-GB" sz="2400" i="1" smtClean="0">
                              <a:latin typeface="Cambria Math" charset="0"/>
                              <a:ea typeface="Cambria Math" charset="0"/>
                              <a:cs typeface="Cambria Math" charset="0"/>
                            </a:rPr>
                            <m:t>𝜔</m:t>
                          </m:r>
                        </m:e>
                        <m:sup>
                          <m:r>
                            <a:rPr lang="en-GB" sz="2400" b="0" i="1" smtClean="0">
                              <a:latin typeface="Cambria Math" charset="0"/>
                            </a:rPr>
                            <m:t>2</m:t>
                          </m:r>
                        </m:sup>
                      </m:sSup>
                      <m:nary>
                        <m:naryPr>
                          <m:limLoc m:val="undOvr"/>
                          <m:subHide m:val="on"/>
                          <m:supHide m:val="on"/>
                          <m:ctrlPr>
                            <a:rPr lang="en-GB" sz="2400" i="1" smtClean="0">
                              <a:latin typeface="Cambria Math" charset="0"/>
                            </a:rPr>
                          </m:ctrlPr>
                        </m:naryPr>
                        <m:sub/>
                        <m:sup/>
                        <m:e>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𝑛</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r>
                            <a:rPr lang="en-GB"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f>
                            <m:fPr>
                              <m:ctrlPr>
                                <a:rPr lang="bg-BG" sz="2400" i="1">
                                  <a:latin typeface="Cambria Math" charset="0"/>
                                  <a:ea typeface="Cambria Math" charset="0"/>
                                  <a:cs typeface="Cambria Math" charset="0"/>
                                </a:rPr>
                              </m:ctrlPr>
                            </m:fPr>
                            <m:num>
                              <m:r>
                                <a:rPr lang="bg-BG" sz="2400" i="1">
                                  <a:latin typeface="Cambria Math" charset="0"/>
                                  <a:ea typeface="Cambria Math" charset="0"/>
                                  <a:cs typeface="Cambria Math" charset="0"/>
                                </a:rPr>
                                <m:t>𝜕</m:t>
                              </m:r>
                              <m:r>
                                <a:rPr lang="en-GB" sz="2400" i="1">
                                  <a:latin typeface="Cambria Math" charset="0"/>
                                  <a:ea typeface="Cambria Math" charset="0"/>
                                  <a:cs typeface="Cambria Math" charset="0"/>
                                </a:rPr>
                                <m:t>𝐺</m:t>
                              </m:r>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𝑥</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𝑠</m:t>
                                  </m:r>
                                </m:e>
                              </m:d>
                            </m:num>
                            <m:den>
                              <m:r>
                                <a:rPr lang="bg-BG" sz="2400" i="1">
                                  <a:latin typeface="Cambria Math" charset="0"/>
                                  <a:ea typeface="Cambria Math" charset="0"/>
                                  <a:cs typeface="Cambria Math" charset="0"/>
                                </a:rPr>
                                <m:t>𝜕</m:t>
                              </m:r>
                              <m:d>
                                <m:dPr>
                                  <m:ctrlPr>
                                    <a:rPr lang="is-IS" sz="2400" i="1">
                                      <a:latin typeface="Cambria Math" charset="0"/>
                                      <a:ea typeface="Cambria Math" charset="0"/>
                                      <a:cs typeface="Cambria Math" charset="0"/>
                                    </a:rPr>
                                  </m:ctrlPr>
                                </m:dPr>
                                <m:e>
                                  <m:r>
                                    <a:rPr lang="is-IS"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e>
                              </m:d>
                            </m:den>
                          </m:f>
                        </m:e>
                      </m:nary>
                      <m:r>
                        <a:rPr lang="en-GB" sz="2400" b="0" i="1" smtClean="0">
                          <a:latin typeface="Cambria Math" charset="0"/>
                        </a:rPr>
                        <m:t> </m:t>
                      </m:r>
                      <m:r>
                        <a:rPr lang="en-GB" sz="2400" b="0" i="1" smtClean="0">
                          <a:latin typeface="Cambria Math" charset="0"/>
                        </a:rPr>
                        <m:t>𝑑𝑥</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2293210" y="2439669"/>
                <a:ext cx="5065489" cy="106093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39162" y="4022638"/>
                <a:ext cx="5027082" cy="1099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charset="0"/>
                            </a:rPr>
                          </m:ctrlPr>
                        </m:sSupPr>
                        <m:e>
                          <m:f>
                            <m:fPr>
                              <m:ctrlPr>
                                <a:rPr lang="bg-BG" sz="2400" i="1" smtClean="0">
                                  <a:latin typeface="Cambria Math" charset="0"/>
                                </a:rPr>
                              </m:ctrlPr>
                            </m:fPr>
                            <m:num>
                              <m:r>
                                <a:rPr lang="bg-BG" sz="2400" i="1" smtClean="0">
                                  <a:latin typeface="Cambria Math" charset="0"/>
                                  <a:ea typeface="Cambria Math" charset="0"/>
                                  <a:cs typeface="Cambria Math" charset="0"/>
                                </a:rPr>
                                <m:t>𝜕</m:t>
                              </m:r>
                              <m:r>
                                <a:rPr lang="en-GB" sz="2400" b="0" i="1" smtClean="0">
                                  <a:latin typeface="Cambria Math" charset="0"/>
                                  <a:ea typeface="Cambria Math" charset="0"/>
                                  <a:cs typeface="Cambria Math" charset="0"/>
                                </a:rPr>
                                <m:t>𝐺</m:t>
                              </m:r>
                              <m:d>
                                <m:dPr>
                                  <m:ctrlPr>
                                    <a:rPr lang="is-IS" sz="2400" b="0" i="1" smtClean="0">
                                      <a:latin typeface="Cambria Math" charset="0"/>
                                      <a:ea typeface="Cambria Math" charset="0"/>
                                      <a:cs typeface="Cambria Math" charset="0"/>
                                    </a:rPr>
                                  </m:ctrlPr>
                                </m:dPr>
                                <m:e>
                                  <m:r>
                                    <a:rPr lang="en-GB" sz="2400" b="0" i="1" smtClean="0">
                                      <a:latin typeface="Cambria Math" charset="0"/>
                                      <a:ea typeface="Cambria Math" charset="0"/>
                                      <a:cs typeface="Cambria Math" charset="0"/>
                                    </a:rPr>
                                    <m:t>𝑟</m:t>
                                  </m:r>
                                  <m:r>
                                    <a:rPr lang="en-GB" sz="2400" b="0" i="1" smtClean="0">
                                      <a:latin typeface="Cambria Math" charset="0"/>
                                      <a:ea typeface="Cambria Math" charset="0"/>
                                      <a:cs typeface="Cambria Math" charset="0"/>
                                    </a:rPr>
                                    <m:t>,</m:t>
                                  </m:r>
                                  <m:r>
                                    <a:rPr lang="en-GB" sz="2400" b="0" i="1" smtClean="0">
                                      <a:latin typeface="Cambria Math" charset="0"/>
                                      <a:ea typeface="Cambria Math" charset="0"/>
                                      <a:cs typeface="Cambria Math" charset="0"/>
                                    </a:rPr>
                                    <m:t>𝑠</m:t>
                                  </m:r>
                                </m:e>
                              </m:d>
                            </m:num>
                            <m:den>
                              <m:r>
                                <a:rPr lang="bg-BG" sz="2400" i="1" smtClean="0">
                                  <a:latin typeface="Cambria Math" charset="0"/>
                                  <a:ea typeface="Cambria Math" charset="0"/>
                                  <a:cs typeface="Cambria Math" charset="0"/>
                                </a:rPr>
                                <m:t>𝜕</m:t>
                              </m:r>
                              <m:d>
                                <m:dPr>
                                  <m:ctrlPr>
                                    <a:rPr lang="is-IS" sz="2400" i="1" smtClean="0">
                                      <a:latin typeface="Cambria Math" charset="0"/>
                                      <a:ea typeface="Cambria Math" charset="0"/>
                                      <a:cs typeface="Cambria Math" charset="0"/>
                                    </a:rPr>
                                  </m:ctrlPr>
                                </m:dPr>
                                <m:e>
                                  <m:r>
                                    <a:rPr lang="is-IS" sz="2400" i="1" smtClean="0">
                                      <a:latin typeface="Cambria Math" charset="0"/>
                                      <a:ea typeface="Cambria Math" charset="0"/>
                                      <a:cs typeface="Cambria Math" charset="0"/>
                                    </a:rPr>
                                    <m:t>𝛿</m:t>
                                  </m:r>
                                  <m:r>
                                    <a:rPr lang="en-GB" sz="2400" b="0" i="1" smtClean="0">
                                      <a:latin typeface="Cambria Math" charset="0"/>
                                      <a:ea typeface="Cambria Math" charset="0"/>
                                      <a:cs typeface="Cambria Math" charset="0"/>
                                    </a:rPr>
                                    <m:t>𝑚</m:t>
                                  </m:r>
                                </m:e>
                              </m:d>
                            </m:den>
                          </m:f>
                          <m:r>
                            <a:rPr lang="en-GB" sz="2400" b="0" i="1" smtClean="0">
                              <a:latin typeface="Cambria Math" charset="0"/>
                            </a:rPr>
                            <m:t>=</m:t>
                          </m:r>
                          <m:r>
                            <a:rPr lang="en-GB" sz="2400" i="1">
                              <a:latin typeface="Cambria Math" charset="0"/>
                              <a:ea typeface="Cambria Math" charset="0"/>
                              <a:cs typeface="Cambria Math" charset="0"/>
                            </a:rPr>
                            <m:t>𝜔</m:t>
                          </m:r>
                        </m:e>
                        <m:sup>
                          <m:r>
                            <a:rPr lang="en-GB" sz="2400" i="1">
                              <a:latin typeface="Cambria Math" charset="0"/>
                            </a:rPr>
                            <m:t>2</m:t>
                          </m:r>
                        </m:sup>
                      </m:sSup>
                      <m:d>
                        <m:dPr>
                          <m:begChr m:val="["/>
                          <m:endChr m:val="]"/>
                          <m:ctrlPr>
                            <a:rPr lang="pt-BR" sz="2400" i="1">
                              <a:latin typeface="Cambria Math" charset="0"/>
                            </a:rPr>
                          </m:ctrlPr>
                        </m:dPr>
                        <m:e>
                          <m:nary>
                            <m:naryPr>
                              <m:chr m:val="∑"/>
                              <m:ctrlPr>
                                <a:rPr lang="is-IS" sz="2400" i="1">
                                  <a:latin typeface="Cambria Math" charset="0"/>
                                </a:rPr>
                              </m:ctrlPr>
                            </m:naryPr>
                            <m:sub>
                              <m:r>
                                <m:rPr>
                                  <m:brk m:alnAt="23"/>
                                </m:rPr>
                                <a:rPr lang="en-GB" sz="2400" i="1">
                                  <a:latin typeface="Cambria Math" charset="0"/>
                                </a:rPr>
                                <m:t>𝑛</m:t>
                              </m:r>
                              <m:r>
                                <a:rPr lang="en-GB" sz="2400" i="1">
                                  <a:latin typeface="Cambria Math" charset="0"/>
                                </a:rPr>
                                <m:t>=0</m:t>
                              </m:r>
                            </m:sub>
                            <m:sup>
                              <m:r>
                                <a:rPr lang="is-IS" sz="2400" i="1">
                                  <a:latin typeface="Cambria Math" charset="0"/>
                                  <a:ea typeface="Cambria Math" charset="0"/>
                                  <a:cs typeface="Cambria Math" charset="0"/>
                                </a:rPr>
                                <m:t>∞</m:t>
                              </m:r>
                            </m:sup>
                            <m:e>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a:latin typeface="Cambria Math" charset="0"/>
                                      <a:ea typeface="Cambria Math" charset="0"/>
                                      <a:cs typeface="Cambria Math" charset="0"/>
                                    </a:rPr>
                                    <m:t>𝑛</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e>
                          </m:nary>
                        </m:e>
                      </m:d>
                      <m:r>
                        <a:rPr lang="en-GB" sz="2400" i="1">
                          <a:latin typeface="Cambria Math" charset="0"/>
                          <a:ea typeface="Cambria Math" charset="0"/>
                          <a:cs typeface="Cambria Math" charset="0"/>
                        </a:rPr>
                        <m:t>𝐺</m:t>
                      </m:r>
                      <m:d>
                        <m:dPr>
                          <m:ctrlPr>
                            <a:rPr lang="is-IS" sz="2400" i="1">
                              <a:latin typeface="Cambria Math" charset="0"/>
                            </a:rPr>
                          </m:ctrlPr>
                        </m:dPr>
                        <m:e>
                          <m:r>
                            <a:rPr lang="en-GB" sz="2400" i="1">
                              <a:latin typeface="Cambria Math" charset="0"/>
                            </a:rPr>
                            <m:t>𝑥</m:t>
                          </m:r>
                          <m:r>
                            <a:rPr lang="en-GB" sz="2400" i="1">
                              <a:latin typeface="Cambria Math" charset="0"/>
                            </a:rPr>
                            <m:t>,</m:t>
                          </m:r>
                          <m:r>
                            <a:rPr lang="en-GB" sz="2400" i="1">
                              <a:latin typeface="Cambria Math" charset="0"/>
                            </a:rPr>
                            <m:t>𝑠</m:t>
                          </m:r>
                        </m:e>
                      </m:d>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139162" y="4022638"/>
                <a:ext cx="5027082" cy="109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049322" y="4097129"/>
                <a:ext cx="5122556" cy="1060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charset="0"/>
                        </a:rPr>
                        <m:t>+ </m:t>
                      </m:r>
                      <m:sSup>
                        <m:sSupPr>
                          <m:ctrlPr>
                            <a:rPr lang="en-GB" sz="2400" i="1" smtClean="0">
                              <a:latin typeface="Cambria Math" charset="0"/>
                            </a:rPr>
                          </m:ctrlPr>
                        </m:sSupPr>
                        <m:e>
                          <m:r>
                            <a:rPr lang="en-GB" sz="2400" i="1" smtClean="0">
                              <a:latin typeface="Cambria Math" charset="0"/>
                              <a:ea typeface="Cambria Math" charset="0"/>
                              <a:cs typeface="Cambria Math" charset="0"/>
                            </a:rPr>
                            <m:t>𝜔</m:t>
                          </m:r>
                        </m:e>
                        <m:sup>
                          <m:r>
                            <a:rPr lang="en-GB" sz="2400" b="0" i="1" smtClean="0">
                              <a:latin typeface="Cambria Math" charset="0"/>
                            </a:rPr>
                            <m:t>2</m:t>
                          </m:r>
                        </m:sup>
                      </m:sSup>
                      <m:nary>
                        <m:naryPr>
                          <m:limLoc m:val="undOvr"/>
                          <m:subHide m:val="on"/>
                          <m:supHide m:val="on"/>
                          <m:ctrlPr>
                            <a:rPr lang="en-GB" sz="2400" i="1" smtClean="0">
                              <a:latin typeface="Cambria Math" charset="0"/>
                            </a:rPr>
                          </m:ctrlPr>
                        </m:naryPr>
                        <m:sub/>
                        <m:sup/>
                        <m:e>
                          <m:r>
                            <a:rPr lang="en-GB" sz="2400" i="1">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i="1" smtClean="0">
                                  <a:latin typeface="Cambria Math" charset="0"/>
                                  <a:ea typeface="Cambria Math" charset="0"/>
                                  <a:cs typeface="Cambria Math" charset="0"/>
                                </a:rPr>
                                <m:t>∞</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r>
                            <a:rPr lang="en-GB"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𝑥</m:t>
                              </m:r>
                            </m:e>
                          </m:d>
                          <m:r>
                            <a:rPr lang="en-GB" sz="2400" i="1">
                              <a:latin typeface="Cambria Math" charset="0"/>
                              <a:ea typeface="Cambria Math" charset="0"/>
                              <a:cs typeface="Cambria Math" charset="0"/>
                            </a:rPr>
                            <m:t> </m:t>
                          </m:r>
                          <m:f>
                            <m:fPr>
                              <m:ctrlPr>
                                <a:rPr lang="bg-BG" sz="2400" i="1">
                                  <a:latin typeface="Cambria Math" charset="0"/>
                                  <a:ea typeface="Cambria Math" charset="0"/>
                                  <a:cs typeface="Cambria Math" charset="0"/>
                                </a:rPr>
                              </m:ctrlPr>
                            </m:fPr>
                            <m:num>
                              <m:r>
                                <a:rPr lang="bg-BG" sz="2400" i="1">
                                  <a:latin typeface="Cambria Math" charset="0"/>
                                  <a:ea typeface="Cambria Math" charset="0"/>
                                  <a:cs typeface="Cambria Math" charset="0"/>
                                </a:rPr>
                                <m:t>𝜕</m:t>
                              </m:r>
                              <m:r>
                                <a:rPr lang="en-GB" sz="2400" i="1">
                                  <a:latin typeface="Cambria Math" charset="0"/>
                                  <a:ea typeface="Cambria Math" charset="0"/>
                                  <a:cs typeface="Cambria Math" charset="0"/>
                                </a:rPr>
                                <m:t>𝐺</m:t>
                              </m:r>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𝑥</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𝑠</m:t>
                                  </m:r>
                                </m:e>
                              </m:d>
                            </m:num>
                            <m:den>
                              <m:r>
                                <a:rPr lang="bg-BG" sz="2400" i="1">
                                  <a:latin typeface="Cambria Math" charset="0"/>
                                  <a:ea typeface="Cambria Math" charset="0"/>
                                  <a:cs typeface="Cambria Math" charset="0"/>
                                </a:rPr>
                                <m:t>𝜕</m:t>
                              </m:r>
                              <m:d>
                                <m:dPr>
                                  <m:ctrlPr>
                                    <a:rPr lang="is-IS" sz="2400" i="1">
                                      <a:latin typeface="Cambria Math" charset="0"/>
                                      <a:ea typeface="Cambria Math" charset="0"/>
                                      <a:cs typeface="Cambria Math" charset="0"/>
                                    </a:rPr>
                                  </m:ctrlPr>
                                </m:dPr>
                                <m:e>
                                  <m:r>
                                    <a:rPr lang="is-IS" sz="2400" i="1">
                                      <a:latin typeface="Cambria Math" charset="0"/>
                                      <a:ea typeface="Cambria Math" charset="0"/>
                                      <a:cs typeface="Cambria Math" charset="0"/>
                                    </a:rPr>
                                    <m:t>𝛿</m:t>
                                  </m:r>
                                  <m:r>
                                    <a:rPr lang="en-GB" sz="2400" i="1">
                                      <a:latin typeface="Cambria Math" charset="0"/>
                                      <a:ea typeface="Cambria Math" charset="0"/>
                                      <a:cs typeface="Cambria Math" charset="0"/>
                                    </a:rPr>
                                    <m:t>𝑚</m:t>
                                  </m:r>
                                </m:e>
                              </m:d>
                            </m:den>
                          </m:f>
                        </m:e>
                      </m:nary>
                      <m:r>
                        <a:rPr lang="en-GB" sz="2400" b="0" i="1" smtClean="0">
                          <a:latin typeface="Cambria Math" charset="0"/>
                        </a:rPr>
                        <m:t> </m:t>
                      </m:r>
                      <m:r>
                        <a:rPr lang="en-GB" sz="2400" b="0" i="1" smtClean="0">
                          <a:latin typeface="Cambria Math" charset="0"/>
                        </a:rPr>
                        <m:t>𝑑𝑥</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6049322" y="4097129"/>
                <a:ext cx="5122556" cy="10609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04221" y="5496313"/>
                <a:ext cx="282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charset="0"/>
                          <a:ea typeface="Cambria Math" charset="0"/>
                          <a:cs typeface="Cambria Math" charset="0"/>
                        </a:rPr>
                        <m:t>𝛿</m:t>
                      </m:r>
                      <m:sSub>
                        <m:sSubPr>
                          <m:ctrlPr>
                            <a:rPr lang="en-US" sz="2400" i="1">
                              <a:latin typeface="Cambria Math" charset="0"/>
                              <a:ea typeface="Cambria Math" charset="0"/>
                              <a:cs typeface="Cambria Math" charset="0"/>
                            </a:rPr>
                          </m:ctrlPr>
                        </m:sSubPr>
                        <m:e>
                          <m:r>
                            <a:rPr lang="en-GB" sz="2400" i="1">
                              <a:latin typeface="Cambria Math" charset="0"/>
                              <a:ea typeface="Cambria Math" charset="0"/>
                              <a:cs typeface="Cambria Math" charset="0"/>
                            </a:rPr>
                            <m:t>𝐺</m:t>
                          </m:r>
                        </m:e>
                        <m:sub>
                          <m:r>
                            <a:rPr lang="en-GB" sz="2400" b="0" i="1" smtClean="0">
                              <a:latin typeface="Cambria Math" charset="0"/>
                              <a:ea typeface="Cambria Math" charset="0"/>
                              <a:cs typeface="Cambria Math" charset="0"/>
                            </a:rPr>
                            <m:t>0</m:t>
                          </m:r>
                        </m:sub>
                      </m:sSub>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r>
                        <a:rPr lang="en-GB" sz="2400" b="0" i="1" smtClean="0">
                          <a:latin typeface="Cambria Math" charset="0"/>
                          <a:ea typeface="Cambria Math" charset="0"/>
                          <a:cs typeface="Cambria Math" charset="0"/>
                        </a:rPr>
                        <m:t>= </m:t>
                      </m:r>
                      <m:sSub>
                        <m:sSubPr>
                          <m:ctrlPr>
                            <a:rPr lang="en-US" sz="2400" b="0" i="1" smtClean="0">
                              <a:latin typeface="Cambria Math" charset="0"/>
                              <a:ea typeface="Cambria Math" charset="0"/>
                              <a:cs typeface="Cambria Math" charset="0"/>
                            </a:rPr>
                          </m:ctrlPr>
                        </m:sSubPr>
                        <m:e>
                          <m:r>
                            <a:rPr lang="en-GB" sz="2400" b="0" i="1" smtClean="0">
                              <a:latin typeface="Cambria Math" charset="0"/>
                              <a:ea typeface="Cambria Math" charset="0"/>
                              <a:cs typeface="Cambria Math" charset="0"/>
                            </a:rPr>
                            <m:t>𝐺</m:t>
                          </m:r>
                        </m:e>
                        <m:sub>
                          <m:r>
                            <a:rPr lang="en-GB" sz="2400" b="0" i="1" smtClean="0">
                              <a:latin typeface="Cambria Math" charset="0"/>
                              <a:ea typeface="Cambria Math" charset="0"/>
                              <a:cs typeface="Cambria Math" charset="0"/>
                            </a:rPr>
                            <m:t>0</m:t>
                          </m:r>
                        </m:sub>
                      </m:sSub>
                      <m:d>
                        <m:dPr>
                          <m:ctrlPr>
                            <a:rPr lang="is-IS" sz="2400" b="0" i="1" smtClean="0">
                              <a:latin typeface="Cambria Math" charset="0"/>
                              <a:ea typeface="Cambria Math" charset="0"/>
                              <a:cs typeface="Cambria Math" charset="0"/>
                            </a:rPr>
                          </m:ctrlPr>
                        </m:dPr>
                        <m:e>
                          <m:r>
                            <a:rPr lang="en-GB" sz="2400" b="0" i="1" smtClean="0">
                              <a:latin typeface="Cambria Math" charset="0"/>
                              <a:ea typeface="Cambria Math" charset="0"/>
                              <a:cs typeface="Cambria Math" charset="0"/>
                            </a:rPr>
                            <m:t>𝑟</m:t>
                          </m:r>
                          <m:r>
                            <a:rPr lang="en-GB" sz="2400" b="0" i="1" smtClean="0">
                              <a:latin typeface="Cambria Math" charset="0"/>
                              <a:ea typeface="Cambria Math" charset="0"/>
                              <a:cs typeface="Cambria Math" charset="0"/>
                            </a:rPr>
                            <m:t>,</m:t>
                          </m:r>
                          <m:r>
                            <a:rPr lang="en-GB" sz="2400" b="0" i="1" smtClean="0">
                              <a:latin typeface="Cambria Math" charset="0"/>
                              <a:ea typeface="Cambria Math" charset="0"/>
                              <a:cs typeface="Cambria Math" charset="0"/>
                            </a:rPr>
                            <m:t>𝑥</m:t>
                          </m:r>
                        </m:e>
                      </m:d>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004221" y="5496313"/>
                <a:ext cx="2821733" cy="369332"/>
              </a:xfrm>
              <a:prstGeom prst="rect">
                <a:avLst/>
              </a:prstGeom>
              <a:blipFill rotWithShape="0">
                <a:blip r:embed="rId7"/>
                <a:stretch>
                  <a:fillRect l="-1080" t="-143333" b="-178333"/>
                </a:stretch>
              </a:blipFill>
            </p:spPr>
            <p:txBody>
              <a:bodyPr/>
              <a:lstStyle/>
              <a:p>
                <a:r>
                  <a:rPr lang="en-US">
                    <a:noFill/>
                  </a:rPr>
                  <a:t> </a:t>
                </a:r>
              </a:p>
            </p:txBody>
          </p:sp>
        </mc:Fallback>
      </mc:AlternateContent>
      <p:sp>
        <p:nvSpPr>
          <p:cNvPr id="15" name="TextBox 14"/>
          <p:cNvSpPr txBox="1"/>
          <p:nvPr/>
        </p:nvSpPr>
        <p:spPr>
          <a:xfrm>
            <a:off x="993912" y="5441644"/>
            <a:ext cx="2385391" cy="461665"/>
          </a:xfrm>
          <a:prstGeom prst="rect">
            <a:avLst/>
          </a:prstGeom>
          <a:noFill/>
        </p:spPr>
        <p:txBody>
          <a:bodyPr wrap="square" rtlCol="0">
            <a:spAutoFit/>
          </a:bodyPr>
          <a:lstStyle/>
          <a:p>
            <a:r>
              <a:rPr lang="en-US" sz="2400" dirty="0" smtClean="0"/>
              <a:t>where</a:t>
            </a:r>
            <a:endParaRPr lang="en-US" sz="2400" dirty="0"/>
          </a:p>
        </p:txBody>
      </p:sp>
      <p:cxnSp>
        <p:nvCxnSpPr>
          <p:cNvPr id="6" name="Straight Connector 5"/>
          <p:cNvCxnSpPr/>
          <p:nvPr/>
        </p:nvCxnSpPr>
        <p:spPr>
          <a:xfrm flipH="1" flipV="1">
            <a:off x="9436896" y="4014754"/>
            <a:ext cx="1099930" cy="11433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3008309" y="4024470"/>
                <a:ext cx="2203808" cy="1099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2400" i="1" smtClean="0">
                              <a:solidFill>
                                <a:srgbClr val="FF0000"/>
                              </a:solidFill>
                              <a:latin typeface="Cambria Math" charset="0"/>
                            </a:rPr>
                          </m:ctrlPr>
                        </m:dPr>
                        <m:e>
                          <m:nary>
                            <m:naryPr>
                              <m:chr m:val="∑"/>
                              <m:ctrlPr>
                                <a:rPr lang="is-IS" sz="2400" i="1">
                                  <a:solidFill>
                                    <a:srgbClr val="FF0000"/>
                                  </a:solidFill>
                                  <a:latin typeface="Cambria Math" charset="0"/>
                                </a:rPr>
                              </m:ctrlPr>
                            </m:naryPr>
                            <m:sub>
                              <m:r>
                                <m:rPr>
                                  <m:brk m:alnAt="23"/>
                                </m:rPr>
                                <a:rPr lang="en-GB" sz="2400" i="1">
                                  <a:solidFill>
                                    <a:srgbClr val="FF0000"/>
                                  </a:solidFill>
                                  <a:latin typeface="Cambria Math" charset="0"/>
                                </a:rPr>
                                <m:t>𝑛</m:t>
                              </m:r>
                              <m:r>
                                <a:rPr lang="en-GB" sz="2400" i="1">
                                  <a:solidFill>
                                    <a:srgbClr val="FF0000"/>
                                  </a:solidFill>
                                  <a:latin typeface="Cambria Math" charset="0"/>
                                </a:rPr>
                                <m:t>=0</m:t>
                              </m:r>
                            </m:sub>
                            <m:sup>
                              <m:r>
                                <a:rPr lang="is-IS" sz="2400" i="1">
                                  <a:solidFill>
                                    <a:srgbClr val="FF0000"/>
                                  </a:solidFill>
                                  <a:latin typeface="Cambria Math" charset="0"/>
                                  <a:ea typeface="Cambria Math" charset="0"/>
                                  <a:cs typeface="Cambria Math" charset="0"/>
                                </a:rPr>
                                <m:t>∞</m:t>
                              </m:r>
                            </m:sup>
                            <m:e>
                              <m:r>
                                <a:rPr lang="en-GB" sz="2400" i="1">
                                  <a:solidFill>
                                    <a:srgbClr val="FF0000"/>
                                  </a:solidFill>
                                  <a:latin typeface="Cambria Math" charset="0"/>
                                  <a:ea typeface="Cambria Math" charset="0"/>
                                  <a:cs typeface="Cambria Math" charset="0"/>
                                </a:rPr>
                                <m:t>𝛿</m:t>
                              </m:r>
                              <m:sSub>
                                <m:sSubPr>
                                  <m:ctrlPr>
                                    <a:rPr lang="en-US" sz="2400" i="1">
                                      <a:solidFill>
                                        <a:srgbClr val="FF0000"/>
                                      </a:solidFill>
                                      <a:latin typeface="Cambria Math" charset="0"/>
                                      <a:ea typeface="Cambria Math" charset="0"/>
                                      <a:cs typeface="Cambria Math" charset="0"/>
                                    </a:rPr>
                                  </m:ctrlPr>
                                </m:sSubPr>
                                <m:e>
                                  <m:r>
                                    <a:rPr lang="en-GB" sz="2400" i="1">
                                      <a:solidFill>
                                        <a:srgbClr val="FF0000"/>
                                      </a:solidFill>
                                      <a:latin typeface="Cambria Math" charset="0"/>
                                      <a:ea typeface="Cambria Math" charset="0"/>
                                      <a:cs typeface="Cambria Math" charset="0"/>
                                    </a:rPr>
                                    <m:t>𝐺</m:t>
                                  </m:r>
                                </m:e>
                                <m:sub>
                                  <m:r>
                                    <a:rPr lang="en-GB" sz="2400" i="1">
                                      <a:solidFill>
                                        <a:srgbClr val="FF0000"/>
                                      </a:solidFill>
                                      <a:latin typeface="Cambria Math" charset="0"/>
                                      <a:ea typeface="Cambria Math" charset="0"/>
                                      <a:cs typeface="Cambria Math" charset="0"/>
                                    </a:rPr>
                                    <m:t>𝑛</m:t>
                                  </m:r>
                                </m:sub>
                              </m:sSub>
                              <m:d>
                                <m:dPr>
                                  <m:ctrlPr>
                                    <a:rPr lang="is-IS" sz="2400" i="1">
                                      <a:solidFill>
                                        <a:srgbClr val="FF0000"/>
                                      </a:solidFill>
                                      <a:latin typeface="Cambria Math" charset="0"/>
                                      <a:ea typeface="Cambria Math" charset="0"/>
                                      <a:cs typeface="Cambria Math" charset="0"/>
                                    </a:rPr>
                                  </m:ctrlPr>
                                </m:dPr>
                                <m:e>
                                  <m:r>
                                    <a:rPr lang="en-GB" sz="2400" i="1">
                                      <a:solidFill>
                                        <a:srgbClr val="FF0000"/>
                                      </a:solidFill>
                                      <a:latin typeface="Cambria Math" charset="0"/>
                                      <a:ea typeface="Cambria Math" charset="0"/>
                                      <a:cs typeface="Cambria Math" charset="0"/>
                                    </a:rPr>
                                    <m:t>𝑟</m:t>
                                  </m:r>
                                  <m:r>
                                    <a:rPr lang="en-GB" sz="2400" i="1">
                                      <a:solidFill>
                                        <a:srgbClr val="FF0000"/>
                                      </a:solidFill>
                                      <a:latin typeface="Cambria Math" charset="0"/>
                                      <a:ea typeface="Cambria Math" charset="0"/>
                                      <a:cs typeface="Cambria Math" charset="0"/>
                                    </a:rPr>
                                    <m:t>,</m:t>
                                  </m:r>
                                  <m:r>
                                    <a:rPr lang="en-GB" sz="2400" i="1">
                                      <a:solidFill>
                                        <a:srgbClr val="FF0000"/>
                                      </a:solidFill>
                                      <a:latin typeface="Cambria Math" charset="0"/>
                                      <a:ea typeface="Cambria Math" charset="0"/>
                                      <a:cs typeface="Cambria Math" charset="0"/>
                                    </a:rPr>
                                    <m:t>𝑥</m:t>
                                  </m:r>
                                </m:e>
                              </m:d>
                            </m:e>
                          </m:nary>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008309" y="4024470"/>
                <a:ext cx="2203808" cy="1099660"/>
              </a:xfrm>
              <a:prstGeom prst="rect">
                <a:avLst/>
              </a:prstGeom>
              <a:blipFill rotWithShape="0">
                <a:blip r:embed="rId8"/>
                <a:stretch>
                  <a:fillRect/>
                </a:stretch>
              </a:blipFill>
            </p:spPr>
            <p:txBody>
              <a:bodyPr/>
              <a:lstStyle/>
              <a:p>
                <a:r>
                  <a:rPr lang="en-US">
                    <a:noFill/>
                  </a:rPr>
                  <a:t> </a:t>
                </a:r>
              </a:p>
            </p:txBody>
          </p:sp>
        </mc:Fallback>
      </mc:AlternateContent>
      <p:grpSp>
        <p:nvGrpSpPr>
          <p:cNvPr id="17" name="Group 16"/>
          <p:cNvGrpSpPr/>
          <p:nvPr/>
        </p:nvGrpSpPr>
        <p:grpSpPr>
          <a:xfrm>
            <a:off x="5086918" y="4958657"/>
            <a:ext cx="1722004" cy="1425844"/>
            <a:chOff x="5086918" y="4958657"/>
            <a:chExt cx="1722004" cy="1425844"/>
          </a:xfrm>
        </p:grpSpPr>
        <p:sp>
          <p:nvSpPr>
            <p:cNvPr id="16" name="TextBox 15"/>
            <p:cNvSpPr txBox="1"/>
            <p:nvPr/>
          </p:nvSpPr>
          <p:spPr>
            <a:xfrm rot="2813898">
              <a:off x="4927994" y="5117581"/>
              <a:ext cx="1425844" cy="1107996"/>
            </a:xfrm>
            <a:prstGeom prst="rect">
              <a:avLst/>
            </a:prstGeom>
            <a:noFill/>
          </p:spPr>
          <p:txBody>
            <a:bodyPr wrap="square" rtlCol="0">
              <a:spAutoFit/>
            </a:bodyPr>
            <a:lstStyle/>
            <a:p>
              <a:r>
                <a:rPr lang="en-US" sz="6600" dirty="0" smtClean="0">
                  <a:solidFill>
                    <a:srgbClr val="FF0000"/>
                  </a:solidFill>
                </a:rPr>
                <a:t>=</a:t>
              </a:r>
              <a:endParaRPr lang="en-US" sz="6600" dirty="0">
                <a:solidFill>
                  <a:srgbClr val="FF0000"/>
                </a:solidFill>
              </a:endParaRPr>
            </a:p>
          </p:txBody>
        </p:sp>
        <mc:AlternateContent xmlns:mc="http://schemas.openxmlformats.org/markup-compatibility/2006" xmlns:a14="http://schemas.microsoft.com/office/drawing/2010/main">
          <mc:Choice Requires="a14">
            <p:sp>
              <p:nvSpPr>
                <p:cNvPr id="18" name="TextBox 17"/>
                <p:cNvSpPr txBox="1"/>
                <p:nvPr/>
              </p:nvSpPr>
              <p:spPr>
                <a:xfrm>
                  <a:off x="5383078" y="5397157"/>
                  <a:ext cx="142584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charset="0"/>
                            <a:ea typeface="Cambria Math" charset="0"/>
                            <a:cs typeface="Cambria Math" charset="0"/>
                          </a:rPr>
                          <m:t>𝐺</m:t>
                        </m:r>
                        <m:d>
                          <m:dPr>
                            <m:ctrlPr>
                              <a:rPr lang="is-IS" sz="2400" i="1">
                                <a:solidFill>
                                  <a:srgbClr val="FF0000"/>
                                </a:solidFill>
                                <a:latin typeface="Cambria Math" charset="0"/>
                              </a:rPr>
                            </m:ctrlPr>
                          </m:dPr>
                          <m:e>
                            <m:r>
                              <a:rPr lang="en-GB" sz="2400" b="0" i="1" smtClean="0">
                                <a:solidFill>
                                  <a:srgbClr val="FF0000"/>
                                </a:solidFill>
                                <a:latin typeface="Cambria Math" charset="0"/>
                              </a:rPr>
                              <m:t>𝑟</m:t>
                            </m:r>
                            <m:r>
                              <a:rPr lang="en-GB" sz="2400" b="0" i="1" smtClean="0">
                                <a:solidFill>
                                  <a:srgbClr val="FF0000"/>
                                </a:solidFill>
                                <a:latin typeface="Cambria Math" charset="0"/>
                              </a:rPr>
                              <m:t>,</m:t>
                            </m:r>
                            <m:r>
                              <a:rPr lang="en-GB" sz="2400" i="1">
                                <a:solidFill>
                                  <a:srgbClr val="FF0000"/>
                                </a:solidFill>
                                <a:latin typeface="Cambria Math" charset="0"/>
                              </a:rPr>
                              <m:t>𝑥</m:t>
                            </m:r>
                          </m:e>
                        </m:d>
                      </m:oMath>
                    </m:oMathPara>
                  </a14:m>
                  <a:endParaRPr lang="en-US" sz="66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83078" y="5397157"/>
                  <a:ext cx="1425844" cy="461665"/>
                </a:xfrm>
                <a:prstGeom prst="rect">
                  <a:avLst/>
                </a:prstGeom>
                <a:blipFill rotWithShape="0">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544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Derivatives of the Lippmann-Schwinger </a:t>
            </a:r>
            <a:r>
              <a:rPr lang="en-US" dirty="0" err="1">
                <a:solidFill>
                  <a:srgbClr val="002060"/>
                </a:solidFill>
              </a:rPr>
              <a:t>Eqn</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22</a:t>
            </a:fld>
            <a:endParaRPr lang="en-US"/>
          </a:p>
        </p:txBody>
      </p:sp>
      <mc:AlternateContent xmlns:mc="http://schemas.openxmlformats.org/markup-compatibility/2006" xmlns:a14="http://schemas.microsoft.com/office/drawing/2010/main">
        <mc:Choice Requires="a14">
          <p:sp>
            <p:nvSpPr>
              <p:cNvPr id="3" name="Rectangle 2"/>
              <p:cNvSpPr/>
              <p:nvPr/>
            </p:nvSpPr>
            <p:spPr>
              <a:xfrm>
                <a:off x="2706867" y="2155637"/>
                <a:ext cx="6346033" cy="13740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4000" i="1" smtClean="0">
                              <a:latin typeface="Cambria Math" charset="0"/>
                            </a:rPr>
                          </m:ctrlPr>
                        </m:sSupPr>
                        <m:e>
                          <m:f>
                            <m:fPr>
                              <m:ctrlPr>
                                <a:rPr lang="bg-BG" sz="4000" i="1" smtClean="0">
                                  <a:latin typeface="Cambria Math" charset="0"/>
                                </a:rPr>
                              </m:ctrlPr>
                            </m:fPr>
                            <m:num>
                              <m:r>
                                <a:rPr lang="bg-BG" sz="4000" i="1" smtClean="0">
                                  <a:latin typeface="Cambria Math" charset="0"/>
                                  <a:ea typeface="Cambria Math" charset="0"/>
                                  <a:cs typeface="Cambria Math" charset="0"/>
                                </a:rPr>
                                <m:t>𝜕</m:t>
                              </m:r>
                              <m:r>
                                <a:rPr lang="en-GB" sz="4000" b="0" i="1" smtClean="0">
                                  <a:latin typeface="Cambria Math" charset="0"/>
                                  <a:ea typeface="Cambria Math" charset="0"/>
                                  <a:cs typeface="Cambria Math" charset="0"/>
                                </a:rPr>
                                <m:t>𝐺</m:t>
                              </m:r>
                              <m:d>
                                <m:dPr>
                                  <m:ctrlPr>
                                    <a:rPr lang="is-IS" sz="4000" b="0" i="1" smtClean="0">
                                      <a:latin typeface="Cambria Math" charset="0"/>
                                      <a:ea typeface="Cambria Math" charset="0"/>
                                      <a:cs typeface="Cambria Math" charset="0"/>
                                    </a:rPr>
                                  </m:ctrlPr>
                                </m:dPr>
                                <m:e>
                                  <m:r>
                                    <a:rPr lang="en-GB" sz="4000" b="0" i="1" smtClean="0">
                                      <a:latin typeface="Cambria Math" charset="0"/>
                                      <a:ea typeface="Cambria Math" charset="0"/>
                                      <a:cs typeface="Cambria Math" charset="0"/>
                                    </a:rPr>
                                    <m:t>𝑟</m:t>
                                  </m:r>
                                  <m:r>
                                    <a:rPr lang="en-GB" sz="4000" b="0" i="1" smtClean="0">
                                      <a:latin typeface="Cambria Math" charset="0"/>
                                      <a:ea typeface="Cambria Math" charset="0"/>
                                      <a:cs typeface="Cambria Math" charset="0"/>
                                    </a:rPr>
                                    <m:t>,</m:t>
                                  </m:r>
                                  <m:r>
                                    <a:rPr lang="en-GB" sz="4000" b="0" i="1" smtClean="0">
                                      <a:latin typeface="Cambria Math" charset="0"/>
                                      <a:ea typeface="Cambria Math" charset="0"/>
                                      <a:cs typeface="Cambria Math" charset="0"/>
                                    </a:rPr>
                                    <m:t>𝑠</m:t>
                                  </m:r>
                                </m:e>
                              </m:d>
                            </m:num>
                            <m:den>
                              <m:r>
                                <a:rPr lang="bg-BG" sz="4000" i="1" smtClean="0">
                                  <a:latin typeface="Cambria Math" charset="0"/>
                                  <a:ea typeface="Cambria Math" charset="0"/>
                                  <a:cs typeface="Cambria Math" charset="0"/>
                                </a:rPr>
                                <m:t>𝜕</m:t>
                              </m:r>
                              <m:d>
                                <m:dPr>
                                  <m:ctrlPr>
                                    <a:rPr lang="is-IS" sz="4000" i="1" smtClean="0">
                                      <a:latin typeface="Cambria Math" charset="0"/>
                                      <a:ea typeface="Cambria Math" charset="0"/>
                                      <a:cs typeface="Cambria Math" charset="0"/>
                                    </a:rPr>
                                  </m:ctrlPr>
                                </m:dPr>
                                <m:e>
                                  <m:r>
                                    <a:rPr lang="is-IS" sz="4000" i="1" smtClean="0">
                                      <a:latin typeface="Cambria Math" charset="0"/>
                                      <a:ea typeface="Cambria Math" charset="0"/>
                                      <a:cs typeface="Cambria Math" charset="0"/>
                                    </a:rPr>
                                    <m:t>𝛿</m:t>
                                  </m:r>
                                  <m:r>
                                    <a:rPr lang="en-GB" sz="4000" b="0" i="1" smtClean="0">
                                      <a:latin typeface="Cambria Math" charset="0"/>
                                      <a:ea typeface="Cambria Math" charset="0"/>
                                      <a:cs typeface="Cambria Math" charset="0"/>
                                    </a:rPr>
                                    <m:t>𝑚</m:t>
                                  </m:r>
                                </m:e>
                              </m:d>
                            </m:den>
                          </m:f>
                          <m:r>
                            <a:rPr lang="en-GB" sz="4000" b="0" i="1" smtClean="0">
                              <a:latin typeface="Cambria Math" charset="0"/>
                            </a:rPr>
                            <m:t>=</m:t>
                          </m:r>
                          <m:r>
                            <a:rPr lang="en-GB" sz="4000" i="1">
                              <a:latin typeface="Cambria Math" charset="0"/>
                              <a:ea typeface="Cambria Math" charset="0"/>
                              <a:cs typeface="Cambria Math" charset="0"/>
                            </a:rPr>
                            <m:t>𝜔</m:t>
                          </m:r>
                        </m:e>
                        <m:sup>
                          <m:r>
                            <a:rPr lang="en-GB" sz="4000" i="1">
                              <a:latin typeface="Cambria Math" charset="0"/>
                            </a:rPr>
                            <m:t>2</m:t>
                          </m:r>
                        </m:sup>
                      </m:sSup>
                      <m:r>
                        <a:rPr lang="en-GB" sz="4000" i="1">
                          <a:latin typeface="Cambria Math" charset="0"/>
                        </a:rPr>
                        <m:t>𝐺</m:t>
                      </m:r>
                      <m:d>
                        <m:dPr>
                          <m:ctrlPr>
                            <a:rPr lang="is-IS" sz="4000" i="1">
                              <a:latin typeface="Cambria Math" charset="0"/>
                            </a:rPr>
                          </m:ctrlPr>
                        </m:dPr>
                        <m:e>
                          <m:r>
                            <a:rPr lang="en-GB" sz="4000" i="1">
                              <a:latin typeface="Cambria Math" charset="0"/>
                            </a:rPr>
                            <m:t>𝑟</m:t>
                          </m:r>
                          <m:r>
                            <a:rPr lang="en-GB" sz="4000" i="1">
                              <a:latin typeface="Cambria Math" charset="0"/>
                            </a:rPr>
                            <m:t>,</m:t>
                          </m:r>
                          <m:r>
                            <a:rPr lang="en-GB" sz="4000" i="1">
                              <a:latin typeface="Cambria Math" charset="0"/>
                            </a:rPr>
                            <m:t>𝑥</m:t>
                          </m:r>
                        </m:e>
                      </m:d>
                      <m:r>
                        <a:rPr lang="en-GB" sz="4000" i="1">
                          <a:latin typeface="Cambria Math" charset="0"/>
                          <a:ea typeface="Cambria Math" charset="0"/>
                          <a:cs typeface="Cambria Math" charset="0"/>
                        </a:rPr>
                        <m:t>𝐺</m:t>
                      </m:r>
                      <m:d>
                        <m:dPr>
                          <m:ctrlPr>
                            <a:rPr lang="is-IS" sz="4000" i="1">
                              <a:latin typeface="Cambria Math" charset="0"/>
                            </a:rPr>
                          </m:ctrlPr>
                        </m:dPr>
                        <m:e>
                          <m:r>
                            <a:rPr lang="en-GB" sz="4000" i="1">
                              <a:latin typeface="Cambria Math" charset="0"/>
                            </a:rPr>
                            <m:t>𝑥</m:t>
                          </m:r>
                          <m:r>
                            <a:rPr lang="en-GB" sz="4000" i="1">
                              <a:latin typeface="Cambria Math" charset="0"/>
                            </a:rPr>
                            <m:t>,</m:t>
                          </m:r>
                          <m:r>
                            <a:rPr lang="en-GB" sz="4000" i="1">
                              <a:latin typeface="Cambria Math" charset="0"/>
                            </a:rPr>
                            <m:t>𝑠</m:t>
                          </m:r>
                        </m:e>
                      </m:d>
                    </m:oMath>
                  </m:oMathPara>
                </a14:m>
                <a:endParaRPr lang="en-US" sz="4000" dirty="0"/>
              </a:p>
            </p:txBody>
          </p:sp>
        </mc:Choice>
        <mc:Fallback xmlns="">
          <p:sp>
            <p:nvSpPr>
              <p:cNvPr id="3" name="Rectangle 2"/>
              <p:cNvSpPr>
                <a:spLocks noRot="1" noChangeAspect="1" noMove="1" noResize="1" noEditPoints="1" noAdjustHandles="1" noChangeArrowheads="1" noChangeShapeType="1" noTextEdit="1"/>
              </p:cNvSpPr>
              <p:nvPr/>
            </p:nvSpPr>
            <p:spPr>
              <a:xfrm>
                <a:off x="2706867" y="2155637"/>
                <a:ext cx="6346033" cy="1374030"/>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838200" y="5894685"/>
            <a:ext cx="10259877" cy="461665"/>
          </a:xfrm>
          <a:prstGeom prst="rect">
            <a:avLst/>
          </a:prstGeom>
          <a:noFill/>
        </p:spPr>
        <p:txBody>
          <a:bodyPr wrap="square" rtlCol="0">
            <a:spAutoFit/>
          </a:bodyPr>
          <a:lstStyle/>
          <a:p>
            <a:r>
              <a:rPr lang="en-US" sz="2400" dirty="0" smtClean="0"/>
              <a:t>Credit to Paul Williamson (Total), who suggested this via personal communication</a:t>
            </a:r>
            <a:endParaRPr lang="en-US" sz="2400" dirty="0"/>
          </a:p>
        </p:txBody>
      </p:sp>
    </p:spTree>
    <p:extLst>
      <p:ext uri="{BB962C8B-B14F-4D97-AF65-F5344CB8AC3E}">
        <p14:creationId xmlns:p14="http://schemas.microsoft.com/office/powerpoint/2010/main" val="8726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2060"/>
                </a:solidFill>
              </a:rPr>
              <a:t>Full Waveform Inversion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23</a:t>
            </a:fld>
            <a:endParaRPr lang="en-US"/>
          </a:p>
        </p:txBody>
      </p:sp>
      <p:sp>
        <p:nvSpPr>
          <p:cNvPr id="4" name="TextBox 3"/>
          <p:cNvSpPr txBox="1"/>
          <p:nvPr/>
        </p:nvSpPr>
        <p:spPr>
          <a:xfrm>
            <a:off x="438807" y="1438545"/>
            <a:ext cx="11196145" cy="461665"/>
          </a:xfrm>
          <a:prstGeom prst="rect">
            <a:avLst/>
          </a:prstGeom>
          <a:noFill/>
        </p:spPr>
        <p:txBody>
          <a:bodyPr wrap="square" rtlCol="0">
            <a:spAutoFit/>
          </a:bodyPr>
          <a:lstStyle/>
          <a:p>
            <a:r>
              <a:rPr lang="en-GB" sz="2400" smtClean="0"/>
              <a:t>Iterative method for solving the non-linear inverse problem from data to velocity model:</a:t>
            </a:r>
            <a:endParaRPr lang="en-GB" sz="2400"/>
          </a:p>
        </p:txBody>
      </p:sp>
      <mc:AlternateContent xmlns:mc="http://schemas.openxmlformats.org/markup-compatibility/2006" xmlns:a14="http://schemas.microsoft.com/office/drawing/2010/main">
        <mc:Choice Requires="a14">
          <p:sp>
            <p:nvSpPr>
              <p:cNvPr id="12" name="TextBox 11"/>
              <p:cNvSpPr txBox="1"/>
              <p:nvPr/>
            </p:nvSpPr>
            <p:spPr>
              <a:xfrm>
                <a:off x="4738852" y="2272457"/>
                <a:ext cx="5380640"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charset="0"/>
                            </a:rPr>
                          </m:ctrlPr>
                        </m:sSupPr>
                        <m:e>
                          <m:r>
                            <a:rPr lang="en-GB" sz="3200" b="1" i="1" smtClean="0">
                              <a:latin typeface="Cambria Math" charset="0"/>
                            </a:rPr>
                            <m:t>𝒎</m:t>
                          </m:r>
                        </m:e>
                        <m:sup>
                          <m:r>
                            <a:rPr lang="en-GB" sz="3200" b="0" i="1" smtClean="0">
                              <a:latin typeface="Cambria Math" charset="0"/>
                            </a:rPr>
                            <m:t>(</m:t>
                          </m:r>
                          <m:r>
                            <a:rPr lang="en-GB" sz="3200" b="0" i="1" smtClean="0">
                              <a:latin typeface="Cambria Math" charset="0"/>
                            </a:rPr>
                            <m:t>𝑘</m:t>
                          </m:r>
                          <m:r>
                            <a:rPr lang="en-GB" sz="3200" b="0" i="1" smtClean="0">
                              <a:latin typeface="Cambria Math" charset="0"/>
                            </a:rPr>
                            <m:t>+1)</m:t>
                          </m:r>
                        </m:sup>
                      </m:sSup>
                      <m:r>
                        <a:rPr lang="en-GB" sz="3200" b="0" i="1" smtClean="0">
                          <a:latin typeface="Cambria Math" charset="0"/>
                        </a:rPr>
                        <m:t>= </m:t>
                      </m:r>
                      <m:sSup>
                        <m:sSupPr>
                          <m:ctrlPr>
                            <a:rPr lang="en-GB" sz="3200" b="0" i="1" smtClean="0">
                              <a:latin typeface="Cambria Math" charset="0"/>
                            </a:rPr>
                          </m:ctrlPr>
                        </m:sSupPr>
                        <m:e>
                          <m:r>
                            <a:rPr lang="en-GB" sz="3200" b="1" i="1" smtClean="0">
                              <a:latin typeface="Cambria Math" charset="0"/>
                            </a:rPr>
                            <m:t>𝒎</m:t>
                          </m:r>
                        </m:e>
                        <m:sup>
                          <m:r>
                            <a:rPr lang="en-GB" sz="3200" b="0" i="1" smtClean="0">
                              <a:latin typeface="Cambria Math" charset="0"/>
                            </a:rPr>
                            <m:t>(</m:t>
                          </m:r>
                          <m:r>
                            <a:rPr lang="en-GB" sz="3200" b="0" i="1" smtClean="0">
                              <a:latin typeface="Cambria Math" charset="0"/>
                            </a:rPr>
                            <m:t>𝑘</m:t>
                          </m:r>
                          <m:r>
                            <a:rPr lang="en-GB" sz="3200" b="0" i="1" smtClean="0">
                              <a:latin typeface="Cambria Math" charset="0"/>
                            </a:rPr>
                            <m:t>)</m:t>
                          </m:r>
                        </m:sup>
                      </m:sSup>
                      <m:r>
                        <a:rPr lang="en-GB" sz="3200" b="0" i="1" smtClean="0">
                          <a:latin typeface="Cambria Math" charset="0"/>
                        </a:rPr>
                        <m:t> − </m:t>
                      </m:r>
                      <m:sSup>
                        <m:sSupPr>
                          <m:ctrlPr>
                            <a:rPr lang="en-GB" sz="3200" b="0" i="1" smtClean="0">
                              <a:latin typeface="Cambria Math" charset="0"/>
                            </a:rPr>
                          </m:ctrlPr>
                        </m:sSupPr>
                        <m:e>
                          <m:r>
                            <a:rPr lang="en-GB" sz="3200" b="0" i="1" smtClean="0">
                              <a:latin typeface="Cambria Math" charset="0"/>
                              <a:ea typeface="Cambria Math" charset="0"/>
                              <a:cs typeface="Cambria Math" charset="0"/>
                            </a:rPr>
                            <m:t>𝛼</m:t>
                          </m:r>
                        </m:e>
                        <m:sup>
                          <m:r>
                            <a:rPr lang="en-GB" sz="3200" b="0" i="1" smtClean="0">
                              <a:latin typeface="Cambria Math" charset="0"/>
                            </a:rPr>
                            <m:t>(</m:t>
                          </m:r>
                          <m:r>
                            <a:rPr lang="en-GB" sz="3200" b="0" i="1" smtClean="0">
                              <a:latin typeface="Cambria Math" charset="0"/>
                            </a:rPr>
                            <m:t>𝑘</m:t>
                          </m:r>
                          <m:r>
                            <a:rPr lang="en-GB" sz="3200" b="0" i="1" smtClean="0">
                              <a:latin typeface="Cambria Math" charset="0"/>
                            </a:rPr>
                            <m:t>)</m:t>
                          </m:r>
                        </m:sup>
                      </m:sSup>
                      <m:sSub>
                        <m:sSubPr>
                          <m:ctrlPr>
                            <a:rPr lang="en-US" sz="3200" b="0" i="1" smtClean="0">
                              <a:latin typeface="Cambria Math" charset="0"/>
                            </a:rPr>
                          </m:ctrlPr>
                        </m:sSubPr>
                        <m:e>
                          <m:r>
                            <a:rPr lang="en-US" sz="3200" b="0" i="1" smtClean="0">
                              <a:latin typeface="Cambria Math" charset="0"/>
                              <a:ea typeface="Cambria Math" charset="0"/>
                              <a:cs typeface="Cambria Math" charset="0"/>
                            </a:rPr>
                            <m:t>𝛻</m:t>
                          </m:r>
                        </m:e>
                        <m:sub>
                          <m:r>
                            <a:rPr lang="en-GB" sz="3200" b="0" i="1" smtClean="0">
                              <a:latin typeface="Cambria Math" charset="0"/>
                            </a:rPr>
                            <m:t>𝑚</m:t>
                          </m:r>
                        </m:sub>
                      </m:sSub>
                      <m:sSup>
                        <m:sSupPr>
                          <m:ctrlPr>
                            <a:rPr lang="en-US" sz="3200" b="0" i="1" smtClean="0">
                              <a:latin typeface="Cambria Math" charset="0"/>
                            </a:rPr>
                          </m:ctrlPr>
                        </m:sSupPr>
                        <m:e>
                          <m:r>
                            <a:rPr lang="en-GB" sz="3200" b="0" i="1" smtClean="0">
                              <a:latin typeface="Cambria Math" charset="0"/>
                            </a:rPr>
                            <m:t>𝐸</m:t>
                          </m:r>
                        </m:e>
                        <m:sup>
                          <m:r>
                            <a:rPr lang="en-GB" sz="3200" b="0" i="1" smtClean="0">
                              <a:latin typeface="Cambria Math" charset="0"/>
                            </a:rPr>
                            <m:t>(</m:t>
                          </m:r>
                          <m:r>
                            <a:rPr lang="en-GB" sz="3200" b="0" i="1" smtClean="0">
                              <a:latin typeface="Cambria Math" charset="0"/>
                            </a:rPr>
                            <m:t>𝑘</m:t>
                          </m:r>
                          <m:r>
                            <a:rPr lang="en-GB" sz="3200" b="0" i="1" smtClean="0">
                              <a:latin typeface="Cambria Math" charset="0"/>
                            </a:rPr>
                            <m:t>)</m:t>
                          </m:r>
                        </m:sup>
                      </m:sSup>
                    </m:oMath>
                  </m:oMathPara>
                </a14:m>
                <a:endParaRPr lang="en-US" sz="3200"/>
              </a:p>
            </p:txBody>
          </p:sp>
        </mc:Choice>
        <mc:Fallback xmlns="">
          <p:sp>
            <p:nvSpPr>
              <p:cNvPr id="12" name="TextBox 11"/>
              <p:cNvSpPr txBox="1">
                <a:spLocks noRot="1" noChangeAspect="1" noMove="1" noResize="1" noEditPoints="1" noAdjustHandles="1" noChangeArrowheads="1" noChangeShapeType="1" noTextEdit="1"/>
              </p:cNvSpPr>
              <p:nvPr/>
            </p:nvSpPr>
            <p:spPr>
              <a:xfrm>
                <a:off x="4738852" y="2272457"/>
                <a:ext cx="5380640" cy="51296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38200" y="2229560"/>
                <a:ext cx="227145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rPr>
                        <m:t>𝒎</m:t>
                      </m:r>
                      <m:r>
                        <a:rPr lang="en-GB" sz="3200" b="0" i="1" smtClean="0">
                          <a:latin typeface="Cambria Math" charset="0"/>
                        </a:rPr>
                        <m:t>=</m:t>
                      </m:r>
                      <m:sSup>
                        <m:sSupPr>
                          <m:ctrlPr>
                            <a:rPr lang="en-GB" sz="3200" b="0" i="1" smtClean="0">
                              <a:latin typeface="Cambria Math" charset="0"/>
                            </a:rPr>
                          </m:ctrlPr>
                        </m:sSupPr>
                        <m:e>
                          <m:r>
                            <a:rPr lang="en-GB" sz="3200" i="1">
                              <a:latin typeface="Cambria Math" panose="02040503050406030204" pitchFamily="18" charset="0"/>
                            </a:rPr>
                            <m:t>𝑓</m:t>
                          </m:r>
                        </m:e>
                        <m:sup>
                          <m:r>
                            <a:rPr lang="en-GB" sz="3200" b="0" i="1" smtClean="0">
                              <a:latin typeface="Cambria Math" panose="02040503050406030204" pitchFamily="18" charset="0"/>
                            </a:rPr>
                            <m:t>−1</m:t>
                          </m:r>
                        </m:sup>
                      </m:sSup>
                      <m:d>
                        <m:dPr>
                          <m:ctrlPr>
                            <a:rPr lang="en-GB" sz="3200" b="0" i="1" smtClean="0">
                              <a:latin typeface="Cambria Math" charset="0"/>
                            </a:rPr>
                          </m:ctrlPr>
                        </m:dPr>
                        <m:e>
                          <m:r>
                            <a:rPr lang="en-GB" sz="3200" b="1" i="1" smtClean="0">
                              <a:latin typeface="Cambria Math" panose="02040503050406030204" pitchFamily="18" charset="0"/>
                            </a:rPr>
                            <m:t>𝒅</m:t>
                          </m:r>
                        </m:e>
                      </m:d>
                    </m:oMath>
                  </m:oMathPara>
                </a14:m>
                <a:endParaRPr lang="en-US" sz="3200"/>
              </a:p>
            </p:txBody>
          </p:sp>
        </mc:Choice>
        <mc:Fallback xmlns="">
          <p:sp>
            <p:nvSpPr>
              <p:cNvPr id="13" name="TextBox 12"/>
              <p:cNvSpPr txBox="1">
                <a:spLocks noRot="1" noChangeAspect="1" noMove="1" noResize="1" noEditPoints="1" noAdjustHandles="1" noChangeArrowheads="1" noChangeShapeType="1" noTextEdit="1"/>
              </p:cNvSpPr>
              <p:nvPr/>
            </p:nvSpPr>
            <p:spPr>
              <a:xfrm>
                <a:off x="838200" y="2229560"/>
                <a:ext cx="2271456" cy="492443"/>
              </a:xfrm>
              <a:prstGeom prst="rect">
                <a:avLst/>
              </a:prstGeom>
              <a:blipFill>
                <a:blip r:embed="rId4"/>
                <a:stretch>
                  <a:fillRect/>
                </a:stretch>
              </a:blipFill>
            </p:spPr>
            <p:txBody>
              <a:bodyPr/>
              <a:lstStyle/>
              <a:p>
                <a:r>
                  <a:rPr lang="en-GB">
                    <a:noFill/>
                  </a:rPr>
                  <a:t> </a:t>
                </a:r>
              </a:p>
            </p:txBody>
          </p:sp>
        </mc:Fallback>
      </mc:AlternateContent>
      <p:cxnSp>
        <p:nvCxnSpPr>
          <p:cNvPr id="11" name="Straight Arrow Connector 10"/>
          <p:cNvCxnSpPr/>
          <p:nvPr/>
        </p:nvCxnSpPr>
        <p:spPr>
          <a:xfrm>
            <a:off x="3174128" y="2528937"/>
            <a:ext cx="1418896" cy="0"/>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41364" y="2742797"/>
            <a:ext cx="1587063" cy="461665"/>
          </a:xfrm>
          <a:prstGeom prst="rect">
            <a:avLst/>
          </a:prstGeom>
          <a:noFill/>
        </p:spPr>
        <p:txBody>
          <a:bodyPr wrap="square" rtlCol="0">
            <a:spAutoFit/>
          </a:bodyPr>
          <a:lstStyle/>
          <a:p>
            <a:r>
              <a:rPr lang="en-GB" sz="2400" smtClean="0"/>
              <a:t>Non-linear</a:t>
            </a:r>
            <a:endParaRPr lang="en-GB" sz="2400"/>
          </a:p>
        </p:txBody>
      </p:sp>
      <p:sp>
        <p:nvSpPr>
          <p:cNvPr id="17" name="TextBox 16"/>
          <p:cNvSpPr txBox="1"/>
          <p:nvPr/>
        </p:nvSpPr>
        <p:spPr>
          <a:xfrm>
            <a:off x="7131830" y="2862624"/>
            <a:ext cx="1087261" cy="461665"/>
          </a:xfrm>
          <a:prstGeom prst="rect">
            <a:avLst/>
          </a:prstGeom>
          <a:noFill/>
        </p:spPr>
        <p:txBody>
          <a:bodyPr wrap="square" rtlCol="0">
            <a:spAutoFit/>
          </a:bodyPr>
          <a:lstStyle/>
          <a:p>
            <a:r>
              <a:rPr lang="en-GB" sz="2400" smtClean="0"/>
              <a:t>Linear</a:t>
            </a:r>
            <a:endParaRPr lang="en-GB" sz="2400"/>
          </a:p>
        </p:txBody>
      </p:sp>
      <p:sp>
        <p:nvSpPr>
          <p:cNvPr id="15" name="Rectangle 14"/>
          <p:cNvSpPr/>
          <p:nvPr/>
        </p:nvSpPr>
        <p:spPr>
          <a:xfrm>
            <a:off x="8860222" y="2144110"/>
            <a:ext cx="1259270" cy="718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4190784" y="3837981"/>
                <a:ext cx="3156762"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𝐸</m:t>
                      </m:r>
                      <m:d>
                        <m:dPr>
                          <m:ctrlPr>
                            <a:rPr lang="en-GB" sz="3200" b="0" i="1" smtClean="0">
                              <a:latin typeface="Cambria Math" charset="0"/>
                            </a:rPr>
                          </m:ctrlPr>
                        </m:dPr>
                        <m:e>
                          <m:r>
                            <a:rPr lang="en-GB" sz="3200" b="1" i="1" smtClean="0">
                              <a:latin typeface="Cambria Math" charset="0"/>
                            </a:rPr>
                            <m:t>𝒎</m:t>
                          </m:r>
                        </m:e>
                      </m:d>
                      <m:r>
                        <a:rPr lang="en-GB" sz="3200" b="0" i="1" smtClean="0">
                          <a:latin typeface="Cambria Math" charset="0"/>
                        </a:rPr>
                        <m:t>= </m:t>
                      </m:r>
                      <m:f>
                        <m:fPr>
                          <m:ctrlPr>
                            <a:rPr lang="bg-BG" sz="3200" b="0" i="1" smtClean="0">
                              <a:latin typeface="Cambria Math" charset="0"/>
                            </a:rPr>
                          </m:ctrlPr>
                        </m:fPr>
                        <m:num>
                          <m:r>
                            <a:rPr lang="en-GB" sz="3200" b="0" i="1" smtClean="0">
                              <a:latin typeface="Cambria Math" charset="0"/>
                            </a:rPr>
                            <m:t>1</m:t>
                          </m:r>
                        </m:num>
                        <m:den>
                          <m:r>
                            <a:rPr lang="en-GB" sz="3200" b="0" i="1" smtClean="0">
                              <a:latin typeface="Cambria Math" charset="0"/>
                            </a:rPr>
                            <m:t>2</m:t>
                          </m:r>
                        </m:den>
                      </m:f>
                      <m:r>
                        <a:rPr lang="bg-BG" sz="3200" b="0" i="1" smtClean="0">
                          <a:latin typeface="Cambria Math" charset="0"/>
                          <a:ea typeface="Cambria Math" charset="0"/>
                          <a:cs typeface="Cambria Math" charset="0"/>
                        </a:rPr>
                        <m:t>𝛿</m:t>
                      </m:r>
                      <m:sSup>
                        <m:sSupPr>
                          <m:ctrlPr>
                            <a:rPr lang="bg-BG" sz="3200" b="0" i="1" smtClean="0">
                              <a:latin typeface="Cambria Math" charset="0"/>
                              <a:ea typeface="Cambria Math" charset="0"/>
                              <a:cs typeface="Cambria Math" charset="0"/>
                            </a:rPr>
                          </m:ctrlPr>
                        </m:sSupPr>
                        <m:e>
                          <m:r>
                            <a:rPr lang="en-GB" sz="3200" b="1" i="1" smtClean="0">
                              <a:latin typeface="Cambria Math" charset="0"/>
                              <a:ea typeface="Cambria Math" charset="0"/>
                              <a:cs typeface="Cambria Math" charset="0"/>
                            </a:rPr>
                            <m:t>𝒅</m:t>
                          </m:r>
                        </m:e>
                        <m:sup>
                          <m:r>
                            <a:rPr lang="sk-SK" sz="3200" b="0" i="1" smtClean="0">
                              <a:latin typeface="Cambria Math" charset="0"/>
                              <a:ea typeface="Cambria Math" charset="0"/>
                              <a:cs typeface="Cambria Math" charset="0"/>
                            </a:rPr>
                            <m:t>†</m:t>
                          </m:r>
                        </m:sup>
                      </m:sSup>
                      <m:r>
                        <a:rPr lang="bg-BG" sz="3200" i="1">
                          <a:latin typeface="Cambria Math" charset="0"/>
                          <a:ea typeface="Cambria Math" charset="0"/>
                          <a:cs typeface="Cambria Math" charset="0"/>
                        </a:rPr>
                        <m:t>𝛿</m:t>
                      </m:r>
                      <m:r>
                        <a:rPr lang="en-GB" sz="3200" b="1" i="1" smtClean="0">
                          <a:latin typeface="Cambria Math" charset="0"/>
                          <a:ea typeface="Cambria Math" charset="0"/>
                          <a:cs typeface="Cambria Math" charset="0"/>
                        </a:rPr>
                        <m:t>𝒅</m:t>
                      </m:r>
                    </m:oMath>
                  </m:oMathPara>
                </a14:m>
                <a:endParaRPr lang="en-US" b="1"/>
              </a:p>
            </p:txBody>
          </p:sp>
        </mc:Choice>
        <mc:Fallback xmlns="">
          <p:sp>
            <p:nvSpPr>
              <p:cNvPr id="20" name="TextBox 19"/>
              <p:cNvSpPr txBox="1">
                <a:spLocks noRot="1" noChangeAspect="1" noMove="1" noResize="1" noEditPoints="1" noAdjustHandles="1" noChangeArrowheads="1" noChangeShapeType="1" noTextEdit="1"/>
              </p:cNvSpPr>
              <p:nvPr/>
            </p:nvSpPr>
            <p:spPr>
              <a:xfrm>
                <a:off x="4190784" y="3837981"/>
                <a:ext cx="3156762" cy="92198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069118" y="4134300"/>
                <a:ext cx="328468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charset="0"/>
                          <a:ea typeface="Cambria Math" charset="0"/>
                          <a:cs typeface="Cambria Math" charset="0"/>
                        </a:rPr>
                        <m:t>𝜹</m:t>
                      </m:r>
                      <m:sSub>
                        <m:sSubPr>
                          <m:ctrlPr>
                            <a:rPr lang="en-US" sz="3200" i="1">
                              <a:latin typeface="Cambria Math" charset="0"/>
                              <a:ea typeface="Cambria Math" charset="0"/>
                              <a:cs typeface="Cambria Math" charset="0"/>
                            </a:rPr>
                          </m:ctrlPr>
                        </m:sSubPr>
                        <m:e>
                          <m:r>
                            <a:rPr lang="en-GB" sz="3200" b="1" i="1" smtClean="0">
                              <a:latin typeface="Cambria Math" charset="0"/>
                              <a:ea typeface="Cambria Math" charset="0"/>
                              <a:cs typeface="Cambria Math" charset="0"/>
                            </a:rPr>
                            <m:t>𝒅</m:t>
                          </m:r>
                        </m:e>
                        <m:sub>
                          <m:r>
                            <a:rPr lang="en-GB" sz="3200" i="1">
                              <a:latin typeface="Cambria Math" charset="0"/>
                              <a:ea typeface="Cambria Math" charset="0"/>
                              <a:cs typeface="Cambria Math" charset="0"/>
                            </a:rPr>
                            <m:t>𝑖</m:t>
                          </m:r>
                        </m:sub>
                      </m:sSub>
                      <m:r>
                        <a:rPr lang="en-GB" sz="3200" b="1" i="1" smtClean="0">
                          <a:latin typeface="Cambria Math" charset="0"/>
                          <a:ea typeface="Cambria Math" charset="0"/>
                          <a:cs typeface="Cambria Math" charset="0"/>
                        </a:rPr>
                        <m:t>(</m:t>
                      </m:r>
                      <m:r>
                        <a:rPr lang="en-GB" sz="3200" b="1" i="1" smtClean="0">
                          <a:latin typeface="Cambria Math" charset="0"/>
                          <a:ea typeface="Cambria Math" charset="0"/>
                          <a:cs typeface="Cambria Math" charset="0"/>
                        </a:rPr>
                        <m:t>𝒎</m:t>
                      </m:r>
                      <m:r>
                        <a:rPr lang="en-GB" sz="3200" b="0" i="1" smtClean="0">
                          <a:latin typeface="Cambria Math" charset="0"/>
                          <a:ea typeface="Cambria Math" charset="0"/>
                          <a:cs typeface="Cambria Math" charset="0"/>
                        </a:rPr>
                        <m:t>)</m:t>
                      </m:r>
                      <m:r>
                        <a:rPr lang="en-GB" sz="3200" b="1" i="1" smtClean="0">
                          <a:latin typeface="Cambria Math" charset="0"/>
                          <a:ea typeface="Cambria Math" charset="0"/>
                          <a:cs typeface="Cambria Math" charset="0"/>
                        </a:rPr>
                        <m:t>=</m:t>
                      </m:r>
                      <m:r>
                        <a:rPr lang="en-GB" sz="3200" b="1" i="1" smtClean="0">
                          <a:latin typeface="Cambria Math" panose="02040503050406030204" pitchFamily="18" charset="0"/>
                          <a:ea typeface="Cambria Math" charset="0"/>
                          <a:cs typeface="Cambria Math" charset="0"/>
                        </a:rPr>
                        <m:t>𝒅</m:t>
                      </m:r>
                      <m:r>
                        <a:rPr lang="en-GB" sz="3200" b="0" i="1" smtClean="0">
                          <a:latin typeface="Cambria Math" charset="0"/>
                          <a:ea typeface="Cambria Math" charset="0"/>
                          <a:cs typeface="Cambria Math" charset="0"/>
                        </a:rPr>
                        <m:t> − </m:t>
                      </m:r>
                      <m:sSub>
                        <m:sSubPr>
                          <m:ctrlPr>
                            <a:rPr lang="en-US" sz="3200" b="0" i="1" smtClean="0">
                              <a:latin typeface="Cambria Math" charset="0"/>
                              <a:ea typeface="Cambria Math" charset="0"/>
                              <a:cs typeface="Cambria Math" charset="0"/>
                            </a:rPr>
                          </m:ctrlPr>
                        </m:sSubPr>
                        <m:e>
                          <m:r>
                            <a:rPr lang="en-GB" sz="3200" b="1" i="1" smtClean="0">
                              <a:latin typeface="Cambria Math" charset="0"/>
                              <a:ea typeface="Cambria Math" charset="0"/>
                              <a:cs typeface="Cambria Math" charset="0"/>
                            </a:rPr>
                            <m:t>𝒖</m:t>
                          </m:r>
                        </m:e>
                        <m:sub>
                          <m:r>
                            <a:rPr lang="en-GB" sz="3200" b="0" i="1" smtClean="0">
                              <a:latin typeface="Cambria Math" charset="0"/>
                              <a:ea typeface="Cambria Math" charset="0"/>
                              <a:cs typeface="Cambria Math" charset="0"/>
                            </a:rPr>
                            <m:t>𝑖</m:t>
                          </m:r>
                        </m:sub>
                      </m:sSub>
                    </m:oMath>
                  </m:oMathPara>
                </a14:m>
                <a:endParaRPr lang="en-US" sz="3200"/>
              </a:p>
            </p:txBody>
          </p:sp>
        </mc:Choice>
        <mc:Fallback xmlns="">
          <p:sp>
            <p:nvSpPr>
              <p:cNvPr id="21" name="TextBox 20"/>
              <p:cNvSpPr txBox="1">
                <a:spLocks noRot="1" noChangeAspect="1" noMove="1" noResize="1" noEditPoints="1" noAdjustHandles="1" noChangeArrowheads="1" noChangeShapeType="1" noTextEdit="1"/>
              </p:cNvSpPr>
              <p:nvPr/>
            </p:nvSpPr>
            <p:spPr>
              <a:xfrm>
                <a:off x="8069118" y="4134300"/>
                <a:ext cx="3284682" cy="49244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4190784" y="4893186"/>
                <a:ext cx="4855304" cy="131702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charset="0"/>
                          <a:ea typeface="Cambria Math" charset="0"/>
                          <a:cs typeface="Cambria Math" charset="0"/>
                        </a:rPr>
                        <m:t> </m:t>
                      </m:r>
                      <m:sSub>
                        <m:sSubPr>
                          <m:ctrlPr>
                            <a:rPr lang="en-US" sz="3600" b="0" i="1" smtClean="0">
                              <a:latin typeface="Cambria Math" charset="0"/>
                              <a:ea typeface="Cambria Math" charset="0"/>
                              <a:cs typeface="Cambria Math" charset="0"/>
                            </a:rPr>
                          </m:ctrlPr>
                        </m:sSubPr>
                        <m:e>
                          <m:r>
                            <a:rPr lang="en-US" sz="3600" b="0" i="1" smtClean="0">
                              <a:latin typeface="Cambria Math" charset="0"/>
                              <a:ea typeface="Cambria Math" charset="0"/>
                              <a:cs typeface="Cambria Math" charset="0"/>
                            </a:rPr>
                            <m:t>𝛻</m:t>
                          </m:r>
                        </m:e>
                        <m:sub>
                          <m:r>
                            <a:rPr lang="en-GB" sz="3600" b="0" i="1" smtClean="0">
                              <a:latin typeface="Cambria Math" charset="0"/>
                              <a:ea typeface="Cambria Math" charset="0"/>
                              <a:cs typeface="Cambria Math" charset="0"/>
                            </a:rPr>
                            <m:t>𝑚</m:t>
                          </m:r>
                        </m:sub>
                      </m:sSub>
                      <m:r>
                        <a:rPr lang="en-GB" sz="3600" b="0" i="1" smtClean="0">
                          <a:latin typeface="Cambria Math" charset="0"/>
                          <a:ea typeface="Cambria Math" charset="0"/>
                          <a:cs typeface="Cambria Math" charset="0"/>
                        </a:rPr>
                        <m:t>𝐸</m:t>
                      </m:r>
                      <m:r>
                        <a:rPr lang="en-GB" sz="3600" b="0" i="1" smtClean="0">
                          <a:latin typeface="Cambria Math" charset="0"/>
                          <a:ea typeface="Cambria Math" charset="0"/>
                          <a:cs typeface="Cambria Math" charset="0"/>
                        </a:rPr>
                        <m:t>=−</m:t>
                      </m:r>
                      <m:r>
                        <a:rPr lang="en-GB" sz="3600" b="0" i="1" smtClean="0">
                          <a:latin typeface="Cambria Math" charset="0"/>
                          <a:ea typeface="Cambria Math" charset="0"/>
                          <a:cs typeface="Cambria Math" charset="0"/>
                        </a:rPr>
                        <m:t>ℜ</m:t>
                      </m:r>
                      <m:d>
                        <m:dPr>
                          <m:begChr m:val="["/>
                          <m:endChr m:val="]"/>
                          <m:ctrlPr>
                            <a:rPr lang="pt-BR" sz="3600" b="0" i="1" smtClean="0">
                              <a:latin typeface="Cambria Math" charset="0"/>
                              <a:ea typeface="Cambria Math" charset="0"/>
                              <a:cs typeface="Cambria Math" charset="0"/>
                            </a:rPr>
                          </m:ctrlPr>
                        </m:dPr>
                        <m:e>
                          <m:r>
                            <a:rPr lang="en-GB" sz="3600" b="0" i="1" smtClean="0">
                              <a:latin typeface="Cambria Math" charset="0"/>
                              <a:ea typeface="Cambria Math" charset="0"/>
                              <a:cs typeface="Cambria Math" charset="0"/>
                            </a:rPr>
                            <m:t> </m:t>
                          </m:r>
                          <m:sSup>
                            <m:sSupPr>
                              <m:ctrlPr>
                                <a:rPr lang="en-GB" sz="3600" b="0" i="1" smtClean="0">
                                  <a:latin typeface="Cambria Math" charset="0"/>
                                  <a:ea typeface="Cambria Math" charset="0"/>
                                </a:rPr>
                              </m:ctrlPr>
                            </m:sSupPr>
                            <m:e>
                              <m:d>
                                <m:dPr>
                                  <m:ctrlPr>
                                    <a:rPr lang="en-GB" sz="3600" b="0" i="1" smtClean="0">
                                      <a:latin typeface="Cambria Math" charset="0"/>
                                      <a:ea typeface="Cambria Math" charset="0"/>
                                    </a:rPr>
                                  </m:ctrlPr>
                                </m:dPr>
                                <m:e>
                                  <m:f>
                                    <m:fPr>
                                      <m:ctrlPr>
                                        <a:rPr lang="en-GB" sz="3600" i="1">
                                          <a:latin typeface="Cambria Math" charset="0"/>
                                          <a:ea typeface="Cambria Math" charset="0"/>
                                        </a:rPr>
                                      </m:ctrlPr>
                                    </m:fPr>
                                    <m:num>
                                      <m:r>
                                        <a:rPr lang="en-GB" sz="3600" i="1">
                                          <a:latin typeface="Cambria Math" panose="02040503050406030204" pitchFamily="18" charset="0"/>
                                          <a:ea typeface="Cambria Math" panose="02040503050406030204" pitchFamily="18" charset="0"/>
                                        </a:rPr>
                                        <m:t>𝜕</m:t>
                                      </m:r>
                                      <m:r>
                                        <a:rPr lang="en-GB" sz="3600" b="1" i="1">
                                          <a:latin typeface="Cambria Math" panose="02040503050406030204" pitchFamily="18" charset="0"/>
                                          <a:ea typeface="Cambria Math" panose="02040503050406030204" pitchFamily="18" charset="0"/>
                                        </a:rPr>
                                        <m:t>𝒖</m:t>
                                      </m:r>
                                    </m:num>
                                    <m:den>
                                      <m:r>
                                        <a:rPr lang="en-GB" sz="3600" i="1">
                                          <a:latin typeface="Cambria Math" panose="02040503050406030204" pitchFamily="18" charset="0"/>
                                          <a:ea typeface="Cambria Math" panose="02040503050406030204" pitchFamily="18" charset="0"/>
                                        </a:rPr>
                                        <m:t>𝜕</m:t>
                                      </m:r>
                                      <m:r>
                                        <a:rPr lang="en-GB" sz="3600" b="1" i="1">
                                          <a:latin typeface="Cambria Math" panose="02040503050406030204" pitchFamily="18" charset="0"/>
                                          <a:ea typeface="Cambria Math" panose="02040503050406030204" pitchFamily="18" charset="0"/>
                                        </a:rPr>
                                        <m:t>𝒎</m:t>
                                      </m:r>
                                    </m:den>
                                  </m:f>
                                </m:e>
                              </m:d>
                            </m:e>
                            <m:sup>
                              <m:r>
                                <a:rPr lang="sk-SK" sz="3600" i="1">
                                  <a:latin typeface="Cambria Math" charset="0"/>
                                  <a:ea typeface="Cambria Math" charset="0"/>
                                  <a:cs typeface="Cambria Math" charset="0"/>
                                </a:rPr>
                                <m:t>†</m:t>
                              </m:r>
                            </m:sup>
                          </m:sSup>
                          <m:r>
                            <a:rPr lang="en-GB" sz="3600" i="1">
                              <a:latin typeface="Cambria Math" charset="0"/>
                              <a:ea typeface="Cambria Math" charset="0"/>
                              <a:cs typeface="Cambria Math" charset="0"/>
                            </a:rPr>
                            <m:t>𝛿</m:t>
                          </m:r>
                          <m:r>
                            <a:rPr lang="en-GB" sz="3600" b="1" i="1">
                              <a:latin typeface="Cambria Math" charset="0"/>
                              <a:ea typeface="Cambria Math" charset="0"/>
                              <a:cs typeface="Cambria Math" charset="0"/>
                            </a:rPr>
                            <m:t>𝒅</m:t>
                          </m:r>
                        </m:e>
                      </m:d>
                    </m:oMath>
                  </m:oMathPara>
                </a14:m>
                <a:endParaRPr lang="en-US" sz="3600" dirty="0"/>
              </a:p>
            </p:txBody>
          </p:sp>
        </mc:Choice>
        <mc:Fallback>
          <p:sp>
            <p:nvSpPr>
              <p:cNvPr id="22" name="TextBox 21"/>
              <p:cNvSpPr txBox="1">
                <a:spLocks noRot="1" noChangeAspect="1" noMove="1" noResize="1" noEditPoints="1" noAdjustHandles="1" noChangeArrowheads="1" noChangeShapeType="1" noTextEdit="1"/>
              </p:cNvSpPr>
              <p:nvPr/>
            </p:nvSpPr>
            <p:spPr>
              <a:xfrm>
                <a:off x="4190784" y="4893186"/>
                <a:ext cx="4855304" cy="1317027"/>
              </a:xfrm>
              <a:prstGeom prst="rect">
                <a:avLst/>
              </a:prstGeom>
              <a:blipFill rotWithShape="0">
                <a:blip r:embed="rId7"/>
                <a:stretch>
                  <a:fillRect/>
                </a:stretch>
              </a:blipFill>
              <a:ln>
                <a:noFill/>
              </a:ln>
            </p:spPr>
            <p:txBody>
              <a:bodyPr/>
              <a:lstStyle/>
              <a:p>
                <a:r>
                  <a:rPr lang="en-US">
                    <a:noFill/>
                  </a:rPr>
                  <a:t> </a:t>
                </a:r>
              </a:p>
            </p:txBody>
          </p:sp>
        </mc:Fallback>
      </mc:AlternateContent>
      <p:sp>
        <p:nvSpPr>
          <p:cNvPr id="16" name="TextBox 15"/>
          <p:cNvSpPr txBox="1"/>
          <p:nvPr/>
        </p:nvSpPr>
        <p:spPr>
          <a:xfrm>
            <a:off x="1795481" y="4149688"/>
            <a:ext cx="2009264" cy="461665"/>
          </a:xfrm>
          <a:prstGeom prst="rect">
            <a:avLst/>
          </a:prstGeom>
          <a:noFill/>
        </p:spPr>
        <p:txBody>
          <a:bodyPr wrap="square" rtlCol="0">
            <a:spAutoFit/>
          </a:bodyPr>
          <a:lstStyle/>
          <a:p>
            <a:r>
              <a:rPr lang="en-GB" sz="2400" smtClean="0"/>
              <a:t>Cost Function:</a:t>
            </a:r>
            <a:endParaRPr lang="en-GB" sz="2400"/>
          </a:p>
        </p:txBody>
      </p:sp>
      <p:sp>
        <p:nvSpPr>
          <p:cNvPr id="18" name="Rectangle 17"/>
          <p:cNvSpPr/>
          <p:nvPr/>
        </p:nvSpPr>
        <p:spPr>
          <a:xfrm>
            <a:off x="3972910" y="1921520"/>
            <a:ext cx="7630511" cy="451081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599090" y="5360276"/>
            <a:ext cx="3205655" cy="461665"/>
          </a:xfrm>
          <a:prstGeom prst="rect">
            <a:avLst/>
          </a:prstGeom>
          <a:noFill/>
        </p:spPr>
        <p:txBody>
          <a:bodyPr wrap="square" rtlCol="0">
            <a:spAutoFit/>
          </a:bodyPr>
          <a:lstStyle/>
          <a:p>
            <a:r>
              <a:rPr lang="en-GB" sz="2400" smtClean="0">
                <a:solidFill>
                  <a:srgbClr val="0070C0"/>
                </a:solidFill>
              </a:rPr>
              <a:t>Full Waveform Inversion</a:t>
            </a:r>
            <a:endParaRPr lang="en-GB" sz="2400">
              <a:solidFill>
                <a:srgbClr val="0070C0"/>
              </a:solidFill>
            </a:endParaRPr>
          </a:p>
        </p:txBody>
      </p:sp>
    </p:spTree>
    <p:extLst>
      <p:ext uri="{BB962C8B-B14F-4D97-AF65-F5344CB8AC3E}">
        <p14:creationId xmlns:p14="http://schemas.microsoft.com/office/powerpoint/2010/main" val="329758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5" grpId="0" animBg="1"/>
      <p:bldP spid="20" grpId="0"/>
      <p:bldP spid="21" grpId="0"/>
      <p:bldP spid="22" grpId="0"/>
      <p:bldP spid="16" grpId="0"/>
      <p:bldP spid="18"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2060"/>
                </a:solidFill>
              </a:rPr>
              <a:t>Full Waveform Inversion – The Recipe</a:t>
            </a:r>
            <a:endParaRPr lang="en-US">
              <a:solidFill>
                <a:srgbClr val="002060"/>
              </a:solidFill>
            </a:endParaRPr>
          </a:p>
        </p:txBody>
      </p:sp>
      <p:sp>
        <p:nvSpPr>
          <p:cNvPr id="4" name="Rectangle 3"/>
          <p:cNvSpPr/>
          <p:nvPr/>
        </p:nvSpPr>
        <p:spPr>
          <a:xfrm>
            <a:off x="838200" y="1825625"/>
            <a:ext cx="6823841" cy="43513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2995613"/>
            <a:ext cx="6823841" cy="2990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44482" y="4683644"/>
            <a:ext cx="6817559" cy="187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1214438" y="1549400"/>
            <a:ext cx="485775" cy="552450"/>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p:cNvSpPr/>
          <p:nvPr/>
        </p:nvSpPr>
        <p:spPr>
          <a:xfrm rot="10800000">
            <a:off x="3014663" y="1549400"/>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p:cNvSpPr/>
          <p:nvPr/>
        </p:nvSpPr>
        <p:spPr>
          <a:xfrm rot="10800000">
            <a:off x="4329112" y="1544635"/>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p:cNvSpPr/>
          <p:nvPr/>
        </p:nvSpPr>
        <p:spPr>
          <a:xfrm rot="10800000">
            <a:off x="5710238" y="1544635"/>
            <a:ext cx="442912" cy="379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557338" y="1933576"/>
            <a:ext cx="2014537" cy="2747962"/>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0"/>
          </p:cNvCxnSpPr>
          <p:nvPr/>
        </p:nvCxnSpPr>
        <p:spPr>
          <a:xfrm flipV="1">
            <a:off x="3571875" y="1924048"/>
            <a:ext cx="2359819" cy="2747965"/>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757614" y="1933576"/>
            <a:ext cx="2395536" cy="2738437"/>
          </a:xfrm>
          <a:prstGeom prst="straightConnector1">
            <a:avLst/>
          </a:prstGeom>
          <a:ln w="28575">
            <a:solidFill>
              <a:srgbClr val="0070C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688551" y="2101850"/>
            <a:ext cx="1876425" cy="258921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5814" y="4998841"/>
            <a:ext cx="2971800" cy="1200329"/>
          </a:xfrm>
          <a:prstGeom prst="rect">
            <a:avLst/>
          </a:prstGeom>
          <a:noFill/>
        </p:spPr>
        <p:txBody>
          <a:bodyPr wrap="square" rtlCol="0">
            <a:spAutoFit/>
          </a:bodyPr>
          <a:lstStyle/>
          <a:p>
            <a:r>
              <a:rPr lang="en-US" sz="3600" smtClean="0"/>
              <a:t>Gradient </a:t>
            </a:r>
          </a:p>
          <a:p>
            <a:r>
              <a:rPr lang="en-US" sz="3600"/>
              <a:t> </a:t>
            </a:r>
            <a:r>
              <a:rPr lang="en-US" sz="3600" smtClean="0"/>
              <a:t>   at x</a:t>
            </a:r>
            <a:endParaRPr lang="en-US" sz="3600"/>
          </a:p>
        </p:txBody>
      </p:sp>
      <p:sp>
        <p:nvSpPr>
          <p:cNvPr id="25" name="Down Arrow 24"/>
          <p:cNvSpPr/>
          <p:nvPr/>
        </p:nvSpPr>
        <p:spPr>
          <a:xfrm rot="13794966">
            <a:off x="2761447" y="4534739"/>
            <a:ext cx="605689" cy="113690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p:nvSpPr>
        <p:spPr>
          <a:xfrm rot="6024479">
            <a:off x="935799" y="1241953"/>
            <a:ext cx="1128712" cy="1100137"/>
          </a:xfrm>
          <a:prstGeom prst="arc">
            <a:avLst/>
          </a:prstGeom>
          <a:noFill/>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6024479">
            <a:off x="746619" y="1033640"/>
            <a:ext cx="1921476" cy="1840639"/>
          </a:xfrm>
          <a:prstGeom prst="arc">
            <a:avLst/>
          </a:prstGeom>
          <a:noFill/>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6024479">
            <a:off x="-5120" y="291585"/>
            <a:ext cx="3410667" cy="3324747"/>
          </a:xfrm>
          <a:prstGeom prst="arc">
            <a:avLst/>
          </a:prstGeom>
          <a:noFill/>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713327" y="3095937"/>
            <a:ext cx="2185364" cy="1692771"/>
          </a:xfrm>
          <a:prstGeom prst="rect">
            <a:avLst/>
          </a:prstGeom>
          <a:noFill/>
        </p:spPr>
        <p:txBody>
          <a:bodyPr wrap="square" rtlCol="0">
            <a:spAutoFit/>
          </a:bodyPr>
          <a:lstStyle/>
          <a:p>
            <a:r>
              <a:rPr lang="en-GB" sz="2600" smtClean="0">
                <a:solidFill>
                  <a:srgbClr val="0070C0"/>
                </a:solidFill>
              </a:rPr>
              <a:t>Propagate backwards in time through the model</a:t>
            </a:r>
            <a:endParaRPr lang="en-GB" sz="2600">
              <a:solidFill>
                <a:srgbClr val="0070C0"/>
              </a:solidFill>
            </a:endParaRPr>
          </a:p>
        </p:txBody>
      </p:sp>
      <p:sp>
        <p:nvSpPr>
          <p:cNvPr id="26" name="TextBox 25"/>
          <p:cNvSpPr txBox="1"/>
          <p:nvPr/>
        </p:nvSpPr>
        <p:spPr>
          <a:xfrm>
            <a:off x="783346" y="3085993"/>
            <a:ext cx="2185364" cy="1692771"/>
          </a:xfrm>
          <a:prstGeom prst="rect">
            <a:avLst/>
          </a:prstGeom>
          <a:noFill/>
          <a:ln>
            <a:noFill/>
          </a:ln>
        </p:spPr>
        <p:txBody>
          <a:bodyPr wrap="square" rtlCol="0">
            <a:spAutoFit/>
          </a:bodyPr>
          <a:lstStyle/>
          <a:p>
            <a:r>
              <a:rPr lang="en-GB" sz="2600" smtClean="0">
                <a:solidFill>
                  <a:srgbClr val="FF0000"/>
                </a:solidFill>
              </a:rPr>
              <a:t>Propagate forwards in time through the model</a:t>
            </a:r>
            <a:endParaRPr lang="en-GB" sz="2600">
              <a:solidFill>
                <a:srgbClr val="FF0000"/>
              </a:solidFill>
            </a:endParaRPr>
          </a:p>
        </p:txBody>
      </p:sp>
      <p:sp>
        <p:nvSpPr>
          <p:cNvPr id="17" name="Slide Number Placeholder 16"/>
          <p:cNvSpPr>
            <a:spLocks noGrp="1"/>
          </p:cNvSpPr>
          <p:nvPr>
            <p:ph type="sldNum" sz="quarter" idx="12"/>
          </p:nvPr>
        </p:nvSpPr>
        <p:spPr/>
        <p:txBody>
          <a:bodyPr/>
          <a:lstStyle/>
          <a:p>
            <a:fld id="{02B31FB4-E0F0-2B41-8F1F-EB8C8CAF23FF}" type="slidenum">
              <a:rPr lang="en-US" smtClean="0"/>
              <a:t>24</a:t>
            </a:fld>
            <a:endParaRPr lang="en-US"/>
          </a:p>
        </p:txBody>
      </p:sp>
      <p:grpSp>
        <p:nvGrpSpPr>
          <p:cNvPr id="39" name="Group 38"/>
          <p:cNvGrpSpPr/>
          <p:nvPr/>
        </p:nvGrpSpPr>
        <p:grpSpPr>
          <a:xfrm>
            <a:off x="3543303" y="1941404"/>
            <a:ext cx="2388394" cy="2729394"/>
            <a:chOff x="3543300" y="1953958"/>
            <a:chExt cx="2388394" cy="2784574"/>
          </a:xfrm>
        </p:grpSpPr>
        <p:cxnSp>
          <p:nvCxnSpPr>
            <p:cNvPr id="40" name="Straight Arrow Connector 39"/>
            <p:cNvCxnSpPr/>
            <p:nvPr/>
          </p:nvCxnSpPr>
          <p:spPr>
            <a:xfrm flipV="1">
              <a:off x="3543300" y="3040959"/>
              <a:ext cx="747712" cy="1697573"/>
            </a:xfrm>
            <a:prstGeom prst="straightConnector1">
              <a:avLst/>
            </a:prstGeom>
            <a:ln w="28575">
              <a:solidFill>
                <a:srgbClr val="7030A0"/>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887091" y="1953958"/>
              <a:ext cx="1044603" cy="2784573"/>
            </a:xfrm>
            <a:prstGeom prst="straightConnector1">
              <a:avLst/>
            </a:prstGeom>
            <a:ln w="28575">
              <a:solidFill>
                <a:srgbClr val="7030A0"/>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91012" y="3040959"/>
              <a:ext cx="596079" cy="1697572"/>
            </a:xfrm>
            <a:prstGeom prst="straightConnector1">
              <a:avLst/>
            </a:prstGeom>
            <a:ln w="28575">
              <a:solidFill>
                <a:srgbClr val="7030A0"/>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778944" y="1854060"/>
            <a:ext cx="4277710" cy="4154984"/>
          </a:xfrm>
          <a:prstGeom prst="rect">
            <a:avLst/>
          </a:prstGeom>
          <a:noFill/>
        </p:spPr>
        <p:txBody>
          <a:bodyPr wrap="square" rtlCol="0">
            <a:spAutoFit/>
          </a:bodyPr>
          <a:lstStyle/>
          <a:p>
            <a:pPr marL="342900" indent="-342900">
              <a:buFont typeface="+mj-lt"/>
              <a:buAutoNum type="arabicPeriod"/>
            </a:pPr>
            <a:r>
              <a:rPr lang="en-GB" sz="2400" smtClean="0">
                <a:solidFill>
                  <a:srgbClr val="7030A0"/>
                </a:solidFill>
              </a:rPr>
              <a:t>Record data in the real Earth</a:t>
            </a:r>
          </a:p>
          <a:p>
            <a:pPr marL="342900" indent="-342900">
              <a:buFont typeface="+mj-lt"/>
              <a:buAutoNum type="arabicPeriod"/>
            </a:pPr>
            <a:endParaRPr lang="en-GB" sz="2400">
              <a:solidFill>
                <a:srgbClr val="7030A0"/>
              </a:solidFill>
            </a:endParaRPr>
          </a:p>
          <a:p>
            <a:pPr marL="342900" indent="-342900">
              <a:buFont typeface="+mj-lt"/>
              <a:buAutoNum type="arabicPeriod"/>
            </a:pPr>
            <a:r>
              <a:rPr lang="en-GB" sz="2400" smtClean="0">
                <a:solidFill>
                  <a:srgbClr val="FF0000"/>
                </a:solidFill>
              </a:rPr>
              <a:t>Forward propagate through a model of the Earth</a:t>
            </a:r>
          </a:p>
          <a:p>
            <a:pPr marL="342900" indent="-342900">
              <a:buFont typeface="+mj-lt"/>
              <a:buAutoNum type="arabicPeriod"/>
            </a:pPr>
            <a:endParaRPr lang="en-GB" sz="2400">
              <a:solidFill>
                <a:srgbClr val="FF0000"/>
              </a:solidFill>
            </a:endParaRPr>
          </a:p>
          <a:p>
            <a:pPr marL="342900" indent="-342900">
              <a:buFont typeface="+mj-lt"/>
              <a:buAutoNum type="arabicPeriod"/>
            </a:pPr>
            <a:r>
              <a:rPr lang="en-GB" sz="2400" smtClean="0"/>
              <a:t>Subtract modelled data from observed data = RESIDUAL</a:t>
            </a:r>
          </a:p>
          <a:p>
            <a:pPr marL="342900" indent="-342900">
              <a:buFont typeface="+mj-lt"/>
              <a:buAutoNum type="arabicPeriod"/>
            </a:pPr>
            <a:endParaRPr lang="en-GB" sz="2400"/>
          </a:p>
          <a:p>
            <a:pPr marL="342900" indent="-342900">
              <a:buFont typeface="+mj-lt"/>
              <a:buAutoNum type="arabicPeriod"/>
            </a:pPr>
            <a:r>
              <a:rPr lang="en-GB" sz="2400" err="1" smtClean="0">
                <a:solidFill>
                  <a:srgbClr val="0070C0"/>
                </a:solidFill>
              </a:rPr>
              <a:t>Backpropagate</a:t>
            </a:r>
            <a:r>
              <a:rPr lang="en-GB" sz="2400" smtClean="0">
                <a:solidFill>
                  <a:srgbClr val="0070C0"/>
                </a:solidFill>
              </a:rPr>
              <a:t> the RESIDUAL</a:t>
            </a:r>
          </a:p>
          <a:p>
            <a:pPr marL="342900" indent="-342900">
              <a:buFont typeface="+mj-lt"/>
              <a:buAutoNum type="arabicPeriod"/>
            </a:pPr>
            <a:endParaRPr lang="en-GB" sz="2400">
              <a:solidFill>
                <a:srgbClr val="0070C0"/>
              </a:solidFill>
            </a:endParaRPr>
          </a:p>
          <a:p>
            <a:pPr marL="342900" indent="-342900">
              <a:buFont typeface="+mj-lt"/>
              <a:buAutoNum type="arabicPeriod"/>
            </a:pPr>
            <a:r>
              <a:rPr lang="en-GB" sz="2400" smtClean="0"/>
              <a:t>Cross-correlate</a:t>
            </a:r>
            <a:endParaRPr lang="en-GB" sz="2400"/>
          </a:p>
        </p:txBody>
      </p:sp>
      <p:cxnSp>
        <p:nvCxnSpPr>
          <p:cNvPr id="48" name="Straight Arrow Connector 47"/>
          <p:cNvCxnSpPr/>
          <p:nvPr/>
        </p:nvCxnSpPr>
        <p:spPr>
          <a:xfrm flipV="1">
            <a:off x="3577131" y="1918798"/>
            <a:ext cx="2359819" cy="274796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05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0" grpId="0" animBg="1"/>
      <p:bldP spid="20" grpId="1" animBg="1"/>
      <p:bldP spid="21" grpId="0" animBg="1"/>
      <p:bldP spid="21" grpId="1" animBg="1"/>
      <p:bldP spid="23" grpId="0" animBg="1"/>
      <p:bldP spid="23" grpId="1" animBg="1"/>
      <p:bldP spid="14"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2060"/>
                </a:solidFill>
              </a:rPr>
              <a:t>Marchenko-Lippmann-Schwinger FWI</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25</a:t>
            </a:fld>
            <a:endParaRPr lang="en-US"/>
          </a:p>
        </p:txBody>
      </p:sp>
      <p:sp>
        <p:nvSpPr>
          <p:cNvPr id="4" name="TextBox 3"/>
          <p:cNvSpPr txBox="1"/>
          <p:nvPr/>
        </p:nvSpPr>
        <p:spPr>
          <a:xfrm>
            <a:off x="237271" y="1517486"/>
            <a:ext cx="12290156" cy="3108543"/>
          </a:xfrm>
          <a:prstGeom prst="rect">
            <a:avLst/>
          </a:prstGeom>
          <a:noFill/>
        </p:spPr>
        <p:txBody>
          <a:bodyPr wrap="square" rtlCol="0">
            <a:spAutoFit/>
          </a:bodyPr>
          <a:lstStyle/>
          <a:p>
            <a:r>
              <a:rPr lang="en-US" sz="2800" dirty="0" smtClean="0"/>
              <a:t>Goal : </a:t>
            </a:r>
            <a:r>
              <a:rPr lang="en-US" sz="2800" dirty="0"/>
              <a:t>I</a:t>
            </a:r>
            <a:r>
              <a:rPr lang="en-US" sz="2800" dirty="0" smtClean="0"/>
              <a:t>mprove the </a:t>
            </a:r>
            <a:r>
              <a:rPr lang="en-US" sz="2800" dirty="0"/>
              <a:t>FWI search-direction </a:t>
            </a:r>
            <a:r>
              <a:rPr lang="en-US" sz="2800" dirty="0" smtClean="0"/>
              <a:t>using Marchenko methods</a:t>
            </a:r>
          </a:p>
          <a:p>
            <a:endParaRPr lang="en-US" sz="2800" dirty="0"/>
          </a:p>
          <a:p>
            <a:pPr marL="1371600" lvl="2" indent="-457200">
              <a:buFont typeface="Arial" charset="0"/>
              <a:buChar char="•"/>
            </a:pPr>
            <a:r>
              <a:rPr lang="en-US" sz="2800" dirty="0" smtClean="0"/>
              <a:t>Correctly use multiples from iteration 1 → avoid false minima.</a:t>
            </a:r>
          </a:p>
          <a:p>
            <a:pPr marL="1371600" lvl="2" indent="-457200">
              <a:buFont typeface="Arial" charset="0"/>
              <a:buChar char="•"/>
            </a:pPr>
            <a:r>
              <a:rPr lang="en-US" sz="2800" dirty="0" smtClean="0"/>
              <a:t>Reduce convergence time </a:t>
            </a:r>
            <a:endParaRPr lang="en-US" sz="2800" dirty="0"/>
          </a:p>
          <a:p>
            <a:endParaRPr lang="en-US" sz="2800" dirty="0" smtClean="0"/>
          </a:p>
          <a:p>
            <a:r>
              <a:rPr lang="en-US" sz="2800" dirty="0">
                <a:solidFill>
                  <a:srgbClr val="FF0000"/>
                </a:solidFill>
              </a:rPr>
              <a:t>→ </a:t>
            </a:r>
            <a:r>
              <a:rPr lang="en-US" sz="2800" dirty="0" smtClean="0">
                <a:solidFill>
                  <a:srgbClr val="FF0000"/>
                </a:solidFill>
              </a:rPr>
              <a:t>Design </a:t>
            </a:r>
            <a:r>
              <a:rPr lang="en-US" sz="2800" dirty="0">
                <a:solidFill>
                  <a:srgbClr val="FF0000"/>
                </a:solidFill>
              </a:rPr>
              <a:t>a new cost function </a:t>
            </a:r>
            <a:r>
              <a:rPr lang="en-US" sz="2800" dirty="0" smtClean="0">
                <a:solidFill>
                  <a:srgbClr val="FF0000"/>
                </a:solidFill>
              </a:rPr>
              <a:t>to </a:t>
            </a:r>
            <a:r>
              <a:rPr lang="en-US" sz="2800" dirty="0" err="1" smtClean="0">
                <a:solidFill>
                  <a:srgbClr val="FF0000"/>
                </a:solidFill>
              </a:rPr>
              <a:t>utilise</a:t>
            </a:r>
            <a:r>
              <a:rPr lang="en-US" sz="2800" dirty="0" smtClean="0">
                <a:solidFill>
                  <a:srgbClr val="FF0000"/>
                </a:solidFill>
              </a:rPr>
              <a:t> </a:t>
            </a:r>
            <a:r>
              <a:rPr lang="en-US" sz="2800" dirty="0">
                <a:solidFill>
                  <a:srgbClr val="FF0000"/>
                </a:solidFill>
              </a:rPr>
              <a:t>Marchenko Green’s functions</a:t>
            </a:r>
          </a:p>
          <a:p>
            <a:endParaRPr lang="en-US" sz="2800" dirty="0"/>
          </a:p>
        </p:txBody>
      </p:sp>
      <p:sp>
        <p:nvSpPr>
          <p:cNvPr id="3" name="Smiley Face 2"/>
          <p:cNvSpPr/>
          <p:nvPr/>
        </p:nvSpPr>
        <p:spPr>
          <a:xfrm>
            <a:off x="5591935" y="2887310"/>
            <a:ext cx="360000" cy="360000"/>
          </a:xfrm>
          <a:prstGeom prst="smileyFac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56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20818" y="2159477"/>
            <a:ext cx="5602085" cy="2246769"/>
          </a:xfrm>
          <a:prstGeom prst="rect">
            <a:avLst/>
          </a:prstGeom>
          <a:noFill/>
          <a:ln w="28575">
            <a:solidFill>
              <a:schemeClr val="tx1"/>
            </a:solidFill>
          </a:ln>
        </p:spPr>
        <p:txBody>
          <a:bodyPr wrap="square" rtlCol="0">
            <a:spAutoFit/>
          </a:bodyPr>
          <a:lstStyle/>
          <a:p>
            <a:r>
              <a:rPr lang="en-US" sz="2800" dirty="0" smtClean="0"/>
              <a:t>Reflections = Lippmann-Schwinger</a:t>
            </a:r>
          </a:p>
          <a:p>
            <a:endParaRPr lang="en-US" sz="2800" dirty="0"/>
          </a:p>
          <a:p>
            <a:endParaRPr lang="en-US" sz="2800" dirty="0" smtClean="0"/>
          </a:p>
          <a:p>
            <a:endParaRPr lang="en-US" sz="2800" dirty="0"/>
          </a:p>
          <a:p>
            <a:endParaRPr lang="en-US" sz="2800" dirty="0"/>
          </a:p>
        </p:txBody>
      </p:sp>
      <p:sp>
        <p:nvSpPr>
          <p:cNvPr id="18" name="TextBox 17"/>
          <p:cNvSpPr txBox="1"/>
          <p:nvPr/>
        </p:nvSpPr>
        <p:spPr>
          <a:xfrm>
            <a:off x="171026" y="2169176"/>
            <a:ext cx="6040210" cy="2246769"/>
          </a:xfrm>
          <a:prstGeom prst="rect">
            <a:avLst/>
          </a:prstGeom>
          <a:noFill/>
          <a:ln w="28575">
            <a:solidFill>
              <a:schemeClr val="tx1"/>
            </a:solidFill>
          </a:ln>
        </p:spPr>
        <p:txBody>
          <a:bodyPr wrap="square" rtlCol="0">
            <a:spAutoFit/>
          </a:bodyPr>
          <a:lstStyle/>
          <a:p>
            <a:r>
              <a:rPr lang="en-US" sz="2800" dirty="0" smtClean="0"/>
              <a:t>Diving waves = Born</a:t>
            </a:r>
          </a:p>
          <a:p>
            <a:endParaRPr lang="en-US" sz="2800" dirty="0"/>
          </a:p>
          <a:p>
            <a:endParaRPr lang="en-US" sz="2800" dirty="0" smtClean="0"/>
          </a:p>
          <a:p>
            <a:endParaRPr lang="en-US" sz="2800" dirty="0"/>
          </a:p>
          <a:p>
            <a:endParaRPr lang="en-US" sz="2800" dirty="0" smtClean="0"/>
          </a:p>
        </p:txBody>
      </p:sp>
      <mc:AlternateContent xmlns:mc="http://schemas.openxmlformats.org/markup-compatibility/2006" xmlns:a14="http://schemas.microsoft.com/office/drawing/2010/main">
        <mc:Choice Requires="a14">
          <p:sp>
            <p:nvSpPr>
              <p:cNvPr id="8" name="TextBox 7"/>
              <p:cNvSpPr txBox="1"/>
              <p:nvPr/>
            </p:nvSpPr>
            <p:spPr>
              <a:xfrm>
                <a:off x="4227944" y="2806891"/>
                <a:ext cx="4835387"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rPr>
                        <m:t>𝐶</m:t>
                      </m:r>
                      <m:d>
                        <m:dPr>
                          <m:ctrlPr>
                            <a:rPr lang="is-IS" sz="2800" b="0" i="1" smtClean="0">
                              <a:latin typeface="Cambria Math" charset="0"/>
                            </a:rPr>
                          </m:ctrlPr>
                        </m:dPr>
                        <m:e>
                          <m:r>
                            <a:rPr lang="en-GB" sz="2800" b="0" i="1" smtClean="0">
                              <a:latin typeface="Cambria Math" charset="0"/>
                            </a:rPr>
                            <m:t>𝑚</m:t>
                          </m:r>
                        </m:e>
                      </m:d>
                      <m:r>
                        <a:rPr lang="en-GB" sz="2800" b="0" i="1" smtClean="0">
                          <a:latin typeface="Cambria Math" charset="0"/>
                        </a:rPr>
                        <m:t>=</m:t>
                      </m:r>
                      <m:f>
                        <m:fPr>
                          <m:ctrlPr>
                            <a:rPr lang="bg-BG" sz="2800" i="1">
                              <a:latin typeface="Cambria Math" charset="0"/>
                            </a:rPr>
                          </m:ctrlPr>
                        </m:fPr>
                        <m:num>
                          <m:r>
                            <a:rPr lang="en-GB" sz="2800" i="1">
                              <a:latin typeface="Cambria Math" charset="0"/>
                            </a:rPr>
                            <m:t>1</m:t>
                          </m:r>
                        </m:num>
                        <m:den>
                          <m:r>
                            <a:rPr lang="en-GB" sz="2800" i="1">
                              <a:latin typeface="Cambria Math" charset="0"/>
                            </a:rPr>
                            <m:t>2</m:t>
                          </m:r>
                        </m:den>
                      </m:f>
                      <m:sSup>
                        <m:sSupPr>
                          <m:ctrlPr>
                            <a:rPr lang="en-GB" sz="2800" b="0" i="1" smtClean="0">
                              <a:latin typeface="Cambria Math" charset="0"/>
                            </a:rPr>
                          </m:ctrlPr>
                        </m:sSupPr>
                        <m:e>
                          <m:d>
                            <m:dPr>
                              <m:begChr m:val="|"/>
                              <m:endChr m:val="|"/>
                              <m:ctrlPr>
                                <a:rPr lang="hr-HR" sz="2800" b="0" i="1" smtClean="0">
                                  <a:latin typeface="Cambria Math" charset="0"/>
                                </a:rPr>
                              </m:ctrlPr>
                            </m:dPr>
                            <m:e>
                              <m:d>
                                <m:dPr>
                                  <m:ctrlPr>
                                    <a:rPr lang="is-IS" sz="2800" b="0" i="1" smtClean="0">
                                      <a:latin typeface="Cambria Math" charset="0"/>
                                    </a:rPr>
                                  </m:ctrlPr>
                                </m:dPr>
                                <m:e>
                                  <m:sSup>
                                    <m:sSupPr>
                                      <m:ctrlPr>
                                        <a:rPr lang="is-IS" sz="2800" b="0" i="1" smtClean="0">
                                          <a:latin typeface="Cambria Math" charset="0"/>
                                        </a:rPr>
                                      </m:ctrlPr>
                                    </m:sSupPr>
                                    <m:e>
                                      <m:r>
                                        <a:rPr lang="en-GB" sz="2800" b="0" i="1" smtClean="0">
                                          <a:latin typeface="Cambria Math" charset="0"/>
                                        </a:rPr>
                                        <m:t>𝐺</m:t>
                                      </m:r>
                                    </m:e>
                                    <m:sup>
                                      <m:r>
                                        <a:rPr lang="en-GB" sz="2800" b="0" i="1" smtClean="0">
                                          <a:latin typeface="Cambria Math" charset="0"/>
                                        </a:rPr>
                                        <m:t>𝑜𝑏𝑠</m:t>
                                      </m:r>
                                    </m:sup>
                                  </m:sSup>
                                  <m:r>
                                    <a:rPr lang="en-GB" sz="2800" i="1">
                                      <a:latin typeface="Cambria Math" charset="0"/>
                                    </a:rPr>
                                    <m:t> −</m:t>
                                  </m:r>
                                  <m:r>
                                    <a:rPr lang="en-GB" sz="2800" b="0" i="1" smtClean="0">
                                      <a:latin typeface="Cambria Math" charset="0"/>
                                    </a:rPr>
                                    <m:t>𝐺</m:t>
                                  </m:r>
                                  <m:d>
                                    <m:dPr>
                                      <m:ctrlPr>
                                        <a:rPr lang="is-IS" sz="2800" i="1">
                                          <a:latin typeface="Cambria Math" charset="0"/>
                                        </a:rPr>
                                      </m:ctrlPr>
                                    </m:dPr>
                                    <m:e>
                                      <m:sSub>
                                        <m:sSubPr>
                                          <m:ctrlPr>
                                            <a:rPr lang="en-US" sz="2800" i="1">
                                              <a:latin typeface="Cambria Math" charset="0"/>
                                            </a:rPr>
                                          </m:ctrlPr>
                                        </m:sSubPr>
                                        <m:e>
                                          <m:r>
                                            <a:rPr lang="en-GB" sz="2800" i="1">
                                              <a:latin typeface="Cambria Math" charset="0"/>
                                            </a:rPr>
                                            <m:t>𝑚</m:t>
                                          </m:r>
                                        </m:e>
                                        <m:sub>
                                          <m:r>
                                            <a:rPr lang="en-GB" sz="2800" i="1">
                                              <a:latin typeface="Cambria Math" charset="0"/>
                                            </a:rPr>
                                            <m:t>0</m:t>
                                          </m:r>
                                        </m:sub>
                                      </m:sSub>
                                    </m:e>
                                  </m:d>
                                </m:e>
                              </m:d>
                              <m:r>
                                <a:rPr lang="en-GB" sz="2800" b="0" i="1" smtClean="0">
                                  <a:latin typeface="Cambria Math" charset="0"/>
                                </a:rPr>
                                <m:t>𝑓</m:t>
                              </m:r>
                            </m:e>
                          </m:d>
                        </m:e>
                        <m:sup>
                          <m:r>
                            <a:rPr lang="en-GB" sz="2800" b="0" i="1" smtClean="0">
                              <a:latin typeface="Cambria Math" charset="0"/>
                            </a:rPr>
                            <m:t>2</m:t>
                          </m:r>
                        </m:sup>
                      </m:sSup>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227944" y="2806891"/>
                <a:ext cx="4835387" cy="80663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3676" y="4741211"/>
                <a:ext cx="969229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rPr>
                        <m:t>𝐸</m:t>
                      </m:r>
                      <m:d>
                        <m:dPr>
                          <m:ctrlPr>
                            <a:rPr lang="is-IS" sz="2800" b="0" i="1" smtClean="0">
                              <a:latin typeface="Cambria Math" charset="0"/>
                            </a:rPr>
                          </m:ctrlPr>
                        </m:dPr>
                        <m:e>
                          <m:sSub>
                            <m:sSubPr>
                              <m:ctrlPr>
                                <a:rPr lang="en-US" sz="2800" i="1">
                                  <a:latin typeface="Cambria Math" charset="0"/>
                                </a:rPr>
                              </m:ctrlPr>
                            </m:sSubPr>
                            <m:e>
                              <m:r>
                                <a:rPr lang="en-GB" sz="2800" b="0" i="1" smtClean="0">
                                  <a:latin typeface="Cambria Math" charset="0"/>
                                </a:rPr>
                                <m:t>𝑚</m:t>
                              </m:r>
                              <m:r>
                                <a:rPr lang="en-GB" sz="2800" b="0" i="1" smtClean="0">
                                  <a:latin typeface="Cambria Math" charset="0"/>
                                </a:rPr>
                                <m:t>=</m:t>
                              </m:r>
                              <m:r>
                                <a:rPr lang="en-GB" sz="2800" i="1">
                                  <a:latin typeface="Cambria Math" charset="0"/>
                                </a:rPr>
                                <m:t>𝑚</m:t>
                              </m:r>
                            </m:e>
                            <m:sub>
                              <m:r>
                                <a:rPr lang="en-GB" sz="2800" i="1">
                                  <a:latin typeface="Cambria Math" charset="0"/>
                                </a:rPr>
                                <m:t>0</m:t>
                              </m:r>
                            </m:sub>
                          </m:sSub>
                        </m:e>
                      </m:d>
                      <m:r>
                        <a:rPr lang="en-GB" sz="2800" b="0" i="1" smtClean="0">
                          <a:latin typeface="Cambria Math" charset="0"/>
                        </a:rPr>
                        <m:t>=</m:t>
                      </m:r>
                      <m:f>
                        <m:fPr>
                          <m:ctrlPr>
                            <a:rPr lang="bg-BG" sz="2800" i="1">
                              <a:latin typeface="Cambria Math" charset="0"/>
                            </a:rPr>
                          </m:ctrlPr>
                        </m:fPr>
                        <m:num>
                          <m:r>
                            <a:rPr lang="en-GB" sz="2800" i="1">
                              <a:latin typeface="Cambria Math" charset="0"/>
                            </a:rPr>
                            <m:t>1</m:t>
                          </m:r>
                        </m:num>
                        <m:den>
                          <m:r>
                            <a:rPr lang="en-GB" sz="2800" i="1">
                              <a:latin typeface="Cambria Math" charset="0"/>
                            </a:rPr>
                            <m:t>2</m:t>
                          </m:r>
                        </m:den>
                      </m:f>
                      <m:sSup>
                        <m:sSupPr>
                          <m:ctrlPr>
                            <a:rPr lang="en-GB" sz="2800" b="0" i="1" smtClean="0">
                              <a:latin typeface="Cambria Math" charset="0"/>
                            </a:rPr>
                          </m:ctrlPr>
                        </m:sSupPr>
                        <m:e>
                          <m:d>
                            <m:dPr>
                              <m:begChr m:val="|"/>
                              <m:endChr m:val="|"/>
                              <m:ctrlPr>
                                <a:rPr lang="hr-HR" sz="2800" b="0" i="1" smtClean="0">
                                  <a:latin typeface="Cambria Math" charset="0"/>
                                </a:rPr>
                              </m:ctrlPr>
                            </m:dPr>
                            <m:e>
                              <m:sSubSup>
                                <m:sSubSupPr>
                                  <m:ctrlPr>
                                    <a:rPr lang="en-US" sz="2800" b="0" i="1" smtClean="0">
                                      <a:latin typeface="Cambria Math" charset="0"/>
                                    </a:rPr>
                                  </m:ctrlPr>
                                </m:sSubSupPr>
                                <m:e>
                                  <m:r>
                                    <a:rPr lang="en-GB" sz="2800" b="0" i="1" smtClean="0">
                                      <a:latin typeface="Cambria Math" charset="0"/>
                                    </a:rPr>
                                    <m:t>𝐺</m:t>
                                  </m:r>
                                </m:e>
                                <m:sub>
                                  <m:r>
                                    <a:rPr lang="en-GB" sz="2800" b="0" i="1" smtClean="0">
                                      <a:latin typeface="Cambria Math" charset="0"/>
                                    </a:rPr>
                                    <m:t>𝑑𝑖𝑣</m:t>
                                  </m:r>
                                </m:sub>
                                <m:sup>
                                  <m:r>
                                    <a:rPr lang="en-GB" sz="2800" b="0" i="1" smtClean="0">
                                      <a:latin typeface="Cambria Math" charset="0"/>
                                    </a:rPr>
                                    <m:t>𝑜𝑏𝑠</m:t>
                                  </m:r>
                                </m:sup>
                              </m:sSubSup>
                              <m:r>
                                <a:rPr lang="en-GB" sz="2800" b="0" i="1" smtClean="0">
                                  <a:latin typeface="Cambria Math" charset="0"/>
                                </a:rPr>
                                <m:t> − </m:t>
                              </m:r>
                              <m:sSubSup>
                                <m:sSubSupPr>
                                  <m:ctrlPr>
                                    <a:rPr lang="en-US" sz="2800" b="0" i="1" smtClean="0">
                                      <a:latin typeface="Cambria Math" charset="0"/>
                                    </a:rPr>
                                  </m:ctrlPr>
                                </m:sSubSupPr>
                                <m:e>
                                  <m:r>
                                    <a:rPr lang="en-GB" sz="2800" b="0" i="1" smtClean="0">
                                      <a:latin typeface="Cambria Math" charset="0"/>
                                    </a:rPr>
                                    <m:t>𝐺</m:t>
                                  </m:r>
                                </m:e>
                                <m:sub>
                                  <m:r>
                                    <a:rPr lang="en-GB" sz="2800" b="0" i="1" smtClean="0">
                                      <a:latin typeface="Cambria Math" charset="0"/>
                                    </a:rPr>
                                    <m:t>𝑑𝑖𝑣</m:t>
                                  </m:r>
                                </m:sub>
                                <m:sup/>
                              </m:sSubSup>
                              <m:d>
                                <m:dPr>
                                  <m:ctrlPr>
                                    <a:rPr lang="is-IS" sz="2800" b="0" i="1" smtClean="0">
                                      <a:latin typeface="Cambria Math" charset="0"/>
                                    </a:rPr>
                                  </m:ctrlPr>
                                </m:dPr>
                                <m:e>
                                  <m:sSub>
                                    <m:sSubPr>
                                      <m:ctrlPr>
                                        <a:rPr lang="en-US" sz="2800" b="0" i="1" smtClean="0">
                                          <a:latin typeface="Cambria Math" charset="0"/>
                                        </a:rPr>
                                      </m:ctrlPr>
                                    </m:sSubPr>
                                    <m:e>
                                      <m:r>
                                        <a:rPr lang="en-GB" sz="2800" b="0" i="1" smtClean="0">
                                          <a:latin typeface="Cambria Math" charset="0"/>
                                        </a:rPr>
                                        <m:t>𝑚</m:t>
                                      </m:r>
                                    </m:e>
                                    <m:sub>
                                      <m:r>
                                        <a:rPr lang="en-GB" sz="2800" b="0" i="1" smtClean="0">
                                          <a:latin typeface="Cambria Math" charset="0"/>
                                        </a:rPr>
                                        <m:t>0</m:t>
                                      </m:r>
                                    </m:sub>
                                  </m:sSub>
                                </m:e>
                              </m:d>
                            </m:e>
                          </m:d>
                        </m:e>
                        <m:sup>
                          <m:r>
                            <a:rPr lang="en-GB" sz="2800" b="0" i="1" smtClean="0">
                              <a:latin typeface="Cambria Math" charset="0"/>
                            </a:rPr>
                            <m:t>2</m:t>
                          </m:r>
                        </m:sup>
                      </m:sSup>
                      <m:r>
                        <a:rPr lang="en-GB" sz="2800" b="0" i="1" smtClean="0">
                          <a:latin typeface="Cambria Math" charset="0"/>
                        </a:rPr>
                        <m:t>+</m:t>
                      </m:r>
                      <m:f>
                        <m:fPr>
                          <m:ctrlPr>
                            <a:rPr lang="bg-BG" sz="2800" i="1">
                              <a:latin typeface="Cambria Math" charset="0"/>
                            </a:rPr>
                          </m:ctrlPr>
                        </m:fPr>
                        <m:num>
                          <m:r>
                            <a:rPr lang="en-GB" sz="2800" i="1">
                              <a:latin typeface="Cambria Math" charset="0"/>
                            </a:rPr>
                            <m:t>1</m:t>
                          </m:r>
                        </m:num>
                        <m:den>
                          <m:r>
                            <a:rPr lang="en-GB" sz="2800" i="1">
                              <a:latin typeface="Cambria Math" charset="0"/>
                            </a:rPr>
                            <m:t>2</m:t>
                          </m:r>
                        </m:den>
                      </m:f>
                      <m:sSup>
                        <m:sSupPr>
                          <m:ctrlPr>
                            <a:rPr lang="en-GB" sz="2800" i="1">
                              <a:latin typeface="Cambria Math" charset="0"/>
                            </a:rPr>
                          </m:ctrlPr>
                        </m:sSupPr>
                        <m:e>
                          <m:d>
                            <m:dPr>
                              <m:begChr m:val="|"/>
                              <m:endChr m:val="|"/>
                              <m:ctrlPr>
                                <a:rPr lang="hr-HR" sz="2800" i="1">
                                  <a:latin typeface="Cambria Math" charset="0"/>
                                </a:rPr>
                              </m:ctrlPr>
                            </m:dPr>
                            <m:e>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𝑟𝑒𝑓𝑙</m:t>
                                  </m:r>
                                </m:sub>
                                <m:sup>
                                  <m:r>
                                    <a:rPr lang="en-GB" sz="2800" b="0" i="1" smtClean="0">
                                      <a:latin typeface="Cambria Math" charset="0"/>
                                    </a:rPr>
                                    <m:t>𝑜𝑏𝑠</m:t>
                                  </m:r>
                                </m:sup>
                              </m:sSubSup>
                              <m:r>
                                <a:rPr lang="en-GB" sz="2800" i="1">
                                  <a:latin typeface="Cambria Math" charset="0"/>
                                </a:rPr>
                                <m:t> − </m:t>
                              </m:r>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𝑟𝑒𝑓𝑙</m:t>
                                  </m:r>
                                </m:sub>
                                <m:sup/>
                              </m:sSubSup>
                              <m:d>
                                <m:dPr>
                                  <m:ctrlPr>
                                    <a:rPr lang="is-IS" sz="2800" i="1">
                                      <a:latin typeface="Cambria Math" charset="0"/>
                                    </a:rPr>
                                  </m:ctrlPr>
                                </m:dPr>
                                <m:e>
                                  <m:sSub>
                                    <m:sSubPr>
                                      <m:ctrlPr>
                                        <a:rPr lang="en-US" sz="2800" i="1">
                                          <a:latin typeface="Cambria Math" charset="0"/>
                                        </a:rPr>
                                      </m:ctrlPr>
                                    </m:sSubPr>
                                    <m:e>
                                      <m:r>
                                        <a:rPr lang="en-GB" sz="2800" i="1">
                                          <a:latin typeface="Cambria Math" charset="0"/>
                                        </a:rPr>
                                        <m:t>𝑚</m:t>
                                      </m:r>
                                    </m:e>
                                    <m:sub>
                                      <m:r>
                                        <a:rPr lang="en-GB" sz="2800" i="1">
                                          <a:latin typeface="Cambria Math" charset="0"/>
                                        </a:rPr>
                                        <m:t>0</m:t>
                                      </m:r>
                                    </m:sub>
                                  </m:sSub>
                                </m:e>
                              </m:d>
                            </m:e>
                          </m:d>
                        </m:e>
                        <m:sup>
                          <m:r>
                            <a:rPr lang="en-GB" sz="2800" i="1">
                              <a:latin typeface="Cambria Math" charset="0"/>
                            </a:rPr>
                            <m:t>2</m:t>
                          </m:r>
                        </m:sup>
                      </m:sSup>
                    </m:oMath>
                  </m:oMathPara>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763676" y="4741211"/>
                <a:ext cx="9692290" cy="806631"/>
              </a:xfrm>
              <a:prstGeom prst="rect">
                <a:avLst/>
              </a:prstGeom>
              <a:blipFill rotWithShape="0">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solidFill>
                  <a:srgbClr val="002060"/>
                </a:solidFill>
              </a:rPr>
              <a:t>Marchenko-Lippmann-Schwinger FWI</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26</a:t>
            </a:fld>
            <a:endParaRPr lang="en-US"/>
          </a:p>
        </p:txBody>
      </p:sp>
      <p:sp>
        <p:nvSpPr>
          <p:cNvPr id="4" name="TextBox 3"/>
          <p:cNvSpPr txBox="1"/>
          <p:nvPr/>
        </p:nvSpPr>
        <p:spPr>
          <a:xfrm>
            <a:off x="864704" y="1444843"/>
            <a:ext cx="10108096" cy="2723823"/>
          </a:xfrm>
          <a:prstGeom prst="rect">
            <a:avLst/>
          </a:prstGeom>
          <a:noFill/>
        </p:spPr>
        <p:txBody>
          <a:bodyPr wrap="square" rtlCol="0">
            <a:spAutoFit/>
          </a:bodyPr>
          <a:lstStyle/>
          <a:p>
            <a:r>
              <a:rPr lang="en-US" sz="2800" dirty="0" smtClean="0"/>
              <a:t>Cost function:</a:t>
            </a:r>
          </a:p>
          <a:p>
            <a:pPr marL="914400" lvl="1" indent="-457200">
              <a:buFont typeface="Arial" charset="0"/>
              <a:buChar char="•"/>
            </a:pPr>
            <a:endParaRPr lang="en-US" sz="1100" dirty="0" smtClean="0"/>
          </a:p>
          <a:p>
            <a:pPr marL="914400" lvl="1" indent="-457200">
              <a:buFont typeface="Arial" charset="0"/>
              <a:buChar char="•"/>
            </a:pPr>
            <a:r>
              <a:rPr lang="en-US" sz="2800" dirty="0" smtClean="0"/>
              <a:t>Standard FWI:</a:t>
            </a:r>
          </a:p>
          <a:p>
            <a:pPr marL="914400" lvl="1" indent="-457200">
              <a:buFont typeface="Arial" charset="0"/>
              <a:buChar char="•"/>
            </a:pPr>
            <a:endParaRPr lang="en-US" sz="2800" dirty="0"/>
          </a:p>
          <a:p>
            <a:pPr marL="914400" lvl="1" indent="-457200">
              <a:buFont typeface="Arial" charset="0"/>
              <a:buChar char="•"/>
            </a:pPr>
            <a:endParaRPr lang="en-US" sz="2800" dirty="0" smtClean="0"/>
          </a:p>
          <a:p>
            <a:pPr marL="914400" lvl="1" indent="-457200">
              <a:buFont typeface="Arial" charset="0"/>
              <a:buChar char="•"/>
            </a:pPr>
            <a:endParaRPr lang="en-US" dirty="0"/>
          </a:p>
          <a:p>
            <a:pPr marL="914400" lvl="1" indent="-457200">
              <a:buFont typeface="Arial" charset="0"/>
              <a:buChar char="•"/>
            </a:pPr>
            <a:r>
              <a:rPr lang="en-US" sz="2800" dirty="0"/>
              <a:t>Marchenko </a:t>
            </a:r>
            <a:r>
              <a:rPr lang="en-US" sz="2800" dirty="0" smtClean="0"/>
              <a:t>Lippmann-Schwinger FWI:</a:t>
            </a:r>
            <a:endParaRPr lang="en-US" sz="2800" dirty="0"/>
          </a:p>
        </p:txBody>
      </p:sp>
      <mc:AlternateContent xmlns:mc="http://schemas.openxmlformats.org/markup-compatibility/2006" xmlns:a14="http://schemas.microsoft.com/office/drawing/2010/main">
        <mc:Choice Requires="a14">
          <p:sp>
            <p:nvSpPr>
              <p:cNvPr id="3" name="TextBox 2"/>
              <p:cNvSpPr txBox="1"/>
              <p:nvPr/>
            </p:nvSpPr>
            <p:spPr>
              <a:xfrm>
                <a:off x="4162839" y="1875337"/>
                <a:ext cx="3866322"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rPr>
                        <m:t>𝐶</m:t>
                      </m:r>
                      <m:d>
                        <m:dPr>
                          <m:ctrlPr>
                            <a:rPr lang="is-IS" sz="2800" b="0" i="1" smtClean="0">
                              <a:latin typeface="Cambria Math" charset="0"/>
                            </a:rPr>
                          </m:ctrlPr>
                        </m:dPr>
                        <m:e>
                          <m:r>
                            <a:rPr lang="en-GB" sz="2800" b="0" i="1" smtClean="0">
                              <a:latin typeface="Cambria Math" charset="0"/>
                            </a:rPr>
                            <m:t>𝑚</m:t>
                          </m:r>
                        </m:e>
                      </m:d>
                      <m:r>
                        <a:rPr lang="en-GB" sz="2800" b="0" i="1" smtClean="0">
                          <a:latin typeface="Cambria Math" charset="0"/>
                        </a:rPr>
                        <m:t>= </m:t>
                      </m:r>
                      <m:f>
                        <m:fPr>
                          <m:ctrlPr>
                            <a:rPr lang="bg-BG" sz="2800" b="0" i="1" smtClean="0">
                              <a:latin typeface="Cambria Math" charset="0"/>
                            </a:rPr>
                          </m:ctrlPr>
                        </m:fPr>
                        <m:num>
                          <m:r>
                            <a:rPr lang="en-GB" sz="2800" b="0" i="1" smtClean="0">
                              <a:latin typeface="Cambria Math" charset="0"/>
                            </a:rPr>
                            <m:t>1</m:t>
                          </m:r>
                        </m:num>
                        <m:den>
                          <m:r>
                            <a:rPr lang="en-GB" sz="2800" b="0" i="1" smtClean="0">
                              <a:latin typeface="Cambria Math" charset="0"/>
                            </a:rPr>
                            <m:t>2</m:t>
                          </m:r>
                        </m:den>
                      </m:f>
                      <m:sSup>
                        <m:sSupPr>
                          <m:ctrlPr>
                            <a:rPr lang="en-GB" sz="2800" b="0" i="1" smtClean="0">
                              <a:latin typeface="Cambria Math" charset="0"/>
                            </a:rPr>
                          </m:ctrlPr>
                        </m:sSupPr>
                        <m:e>
                          <m:d>
                            <m:dPr>
                              <m:begChr m:val="|"/>
                              <m:endChr m:val="|"/>
                              <m:ctrlPr>
                                <a:rPr lang="hr-HR" sz="2800" b="0" i="1" smtClean="0">
                                  <a:latin typeface="Cambria Math" charset="0"/>
                                </a:rPr>
                              </m:ctrlPr>
                            </m:dPr>
                            <m:e>
                              <m:r>
                                <a:rPr lang="en-GB" sz="2800" b="0" i="1" smtClean="0">
                                  <a:latin typeface="Cambria Math" charset="0"/>
                                </a:rPr>
                                <m:t>𝑑</m:t>
                              </m:r>
                              <m:r>
                                <a:rPr lang="en-GB" sz="2800" b="0" i="1" smtClean="0">
                                  <a:latin typeface="Cambria Math" charset="0"/>
                                </a:rPr>
                                <m:t> −</m:t>
                              </m:r>
                              <m:r>
                                <a:rPr lang="en-GB" sz="2800" b="0" i="1" smtClean="0">
                                  <a:latin typeface="Cambria Math" charset="0"/>
                                </a:rPr>
                                <m:t>𝑢</m:t>
                              </m:r>
                              <m:d>
                                <m:dPr>
                                  <m:ctrlPr>
                                    <a:rPr lang="is-IS" sz="2800" b="0" i="1" smtClean="0">
                                      <a:latin typeface="Cambria Math" charset="0"/>
                                    </a:rPr>
                                  </m:ctrlPr>
                                </m:dPr>
                                <m:e>
                                  <m:sSub>
                                    <m:sSubPr>
                                      <m:ctrlPr>
                                        <a:rPr lang="en-US" sz="2800" b="0" i="1" smtClean="0">
                                          <a:latin typeface="Cambria Math" charset="0"/>
                                        </a:rPr>
                                      </m:ctrlPr>
                                    </m:sSubPr>
                                    <m:e>
                                      <m:r>
                                        <a:rPr lang="en-GB" sz="2800" b="0" i="1" smtClean="0">
                                          <a:latin typeface="Cambria Math" charset="0"/>
                                        </a:rPr>
                                        <m:t>𝑚</m:t>
                                      </m:r>
                                    </m:e>
                                    <m:sub>
                                      <m:r>
                                        <a:rPr lang="en-GB" sz="2800" b="0" i="1" smtClean="0">
                                          <a:latin typeface="Cambria Math" charset="0"/>
                                        </a:rPr>
                                        <m:t>0</m:t>
                                      </m:r>
                                    </m:sub>
                                  </m:sSub>
                                </m:e>
                              </m:d>
                            </m:e>
                          </m:d>
                        </m:e>
                        <m:sup>
                          <m:r>
                            <a:rPr lang="en-GB" sz="2800" b="0" i="1" smtClean="0">
                              <a:latin typeface="Cambria Math" charset="0"/>
                            </a:rPr>
                            <m:t>2</m:t>
                          </m:r>
                        </m:sup>
                      </m:sSup>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162839" y="1875337"/>
                <a:ext cx="3866322" cy="80663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018362" y="2808615"/>
                <a:ext cx="4558748"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rPr>
                        <m:t>𝐶</m:t>
                      </m:r>
                      <m:d>
                        <m:dPr>
                          <m:ctrlPr>
                            <a:rPr lang="is-IS" sz="2800" b="0" i="1" smtClean="0">
                              <a:latin typeface="Cambria Math" charset="0"/>
                            </a:rPr>
                          </m:ctrlPr>
                        </m:dPr>
                        <m:e>
                          <m:r>
                            <a:rPr lang="en-GB" sz="2800" b="0" i="1" smtClean="0">
                              <a:latin typeface="Cambria Math" charset="0"/>
                            </a:rPr>
                            <m:t>𝑚</m:t>
                          </m:r>
                        </m:e>
                      </m:d>
                      <m:r>
                        <a:rPr lang="en-GB" sz="2800" b="0" i="1" smtClean="0">
                          <a:latin typeface="Cambria Math" charset="0"/>
                        </a:rPr>
                        <m:t>=</m:t>
                      </m:r>
                      <m:f>
                        <m:fPr>
                          <m:ctrlPr>
                            <a:rPr lang="bg-BG" sz="2800" i="1">
                              <a:latin typeface="Cambria Math" charset="0"/>
                            </a:rPr>
                          </m:ctrlPr>
                        </m:fPr>
                        <m:num>
                          <m:r>
                            <a:rPr lang="en-GB" sz="2800" i="1">
                              <a:latin typeface="Cambria Math" charset="0"/>
                            </a:rPr>
                            <m:t>1</m:t>
                          </m:r>
                        </m:num>
                        <m:den>
                          <m:r>
                            <a:rPr lang="en-GB" sz="2800" i="1">
                              <a:latin typeface="Cambria Math" charset="0"/>
                            </a:rPr>
                            <m:t>2</m:t>
                          </m:r>
                        </m:den>
                      </m:f>
                      <m:sSup>
                        <m:sSupPr>
                          <m:ctrlPr>
                            <a:rPr lang="en-GB" sz="2800" b="0" i="1" smtClean="0">
                              <a:latin typeface="Cambria Math" charset="0"/>
                            </a:rPr>
                          </m:ctrlPr>
                        </m:sSupPr>
                        <m:e>
                          <m:d>
                            <m:dPr>
                              <m:begChr m:val="|"/>
                              <m:endChr m:val="|"/>
                              <m:ctrlPr>
                                <a:rPr lang="hr-HR" sz="2800" b="0" i="1" smtClean="0">
                                  <a:latin typeface="Cambria Math" charset="0"/>
                                </a:rPr>
                              </m:ctrlPr>
                            </m:dPr>
                            <m:e>
                              <m:sSup>
                                <m:sSupPr>
                                  <m:ctrlPr>
                                    <a:rPr lang="is-IS" sz="2800" i="1">
                                      <a:latin typeface="Cambria Math" charset="0"/>
                                    </a:rPr>
                                  </m:ctrlPr>
                                </m:sSupPr>
                                <m:e>
                                  <m:r>
                                    <a:rPr lang="en-GB" sz="2800" i="1">
                                      <a:latin typeface="Cambria Math" charset="0"/>
                                    </a:rPr>
                                    <m:t>𝐺</m:t>
                                  </m:r>
                                </m:e>
                                <m:sup>
                                  <m:r>
                                    <a:rPr lang="en-GB" sz="2800" i="1">
                                      <a:latin typeface="Cambria Math" charset="0"/>
                                    </a:rPr>
                                    <m:t>𝑜𝑏𝑠</m:t>
                                  </m:r>
                                </m:sup>
                              </m:sSup>
                              <m:r>
                                <a:rPr lang="en-GB" sz="2800" b="0" i="1" smtClean="0">
                                  <a:latin typeface="Cambria Math" charset="0"/>
                                </a:rPr>
                                <m:t>−</m:t>
                              </m:r>
                              <m:r>
                                <a:rPr lang="en-GB" sz="2800" b="0" i="1" smtClean="0">
                                  <a:latin typeface="Cambria Math" charset="0"/>
                                </a:rPr>
                                <m:t>𝐺</m:t>
                              </m:r>
                              <m:d>
                                <m:dPr>
                                  <m:ctrlPr>
                                    <a:rPr lang="is-IS" sz="2800" b="0" i="1" smtClean="0">
                                      <a:latin typeface="Cambria Math" charset="0"/>
                                    </a:rPr>
                                  </m:ctrlPr>
                                </m:dPr>
                                <m:e>
                                  <m:sSub>
                                    <m:sSubPr>
                                      <m:ctrlPr>
                                        <a:rPr lang="en-US" sz="2800" b="0" i="1" smtClean="0">
                                          <a:latin typeface="Cambria Math" charset="0"/>
                                        </a:rPr>
                                      </m:ctrlPr>
                                    </m:sSubPr>
                                    <m:e>
                                      <m:r>
                                        <a:rPr lang="en-GB" sz="2800" b="0" i="1" smtClean="0">
                                          <a:latin typeface="Cambria Math" charset="0"/>
                                        </a:rPr>
                                        <m:t>𝑚</m:t>
                                      </m:r>
                                    </m:e>
                                    <m:sub>
                                      <m:r>
                                        <a:rPr lang="en-GB" sz="2800" b="0" i="1" smtClean="0">
                                          <a:latin typeface="Cambria Math" charset="0"/>
                                        </a:rPr>
                                        <m:t>0</m:t>
                                      </m:r>
                                    </m:sub>
                                  </m:sSub>
                                </m:e>
                              </m:d>
                            </m:e>
                          </m:d>
                        </m:e>
                        <m:sup>
                          <m:r>
                            <a:rPr lang="en-GB" sz="2800" b="0" i="1" smtClean="0">
                              <a:latin typeface="Cambria Math" charset="0"/>
                            </a:rPr>
                            <m:t>2</m:t>
                          </m:r>
                        </m:sup>
                      </m:sSup>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4018362" y="2808615"/>
                <a:ext cx="4558748" cy="8066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43959" y="4741385"/>
                <a:ext cx="7348332" cy="8178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bg-BG" sz="2800" i="1" smtClean="0">
                              <a:latin typeface="Cambria Math" charset="0"/>
                            </a:rPr>
                          </m:ctrlPr>
                        </m:fPr>
                        <m:num>
                          <m:r>
                            <a:rPr lang="en-GB" sz="2800" i="1">
                              <a:latin typeface="Cambria Math" charset="0"/>
                            </a:rPr>
                            <m:t>1</m:t>
                          </m:r>
                        </m:num>
                        <m:den>
                          <m:r>
                            <a:rPr lang="en-GB" sz="2800" i="1">
                              <a:latin typeface="Cambria Math" charset="0"/>
                            </a:rPr>
                            <m:t>2</m:t>
                          </m:r>
                        </m:den>
                      </m:f>
                      <m:groupChr>
                        <m:groupChrPr>
                          <m:chr m:val="⏟"/>
                          <m:ctrlPr>
                            <a:rPr lang="en-GB" sz="2800" b="0" i="1" smtClean="0">
                              <a:latin typeface="Cambria Math" charset="0"/>
                            </a:rPr>
                          </m:ctrlPr>
                        </m:groupChrPr>
                        <m:e>
                          <m:sSup>
                            <m:sSupPr>
                              <m:ctrlPr>
                                <a:rPr lang="en-GB" sz="2800" i="1">
                                  <a:latin typeface="Cambria Math" charset="0"/>
                                </a:rPr>
                              </m:ctrlPr>
                            </m:sSupPr>
                            <m:e>
                              <m:d>
                                <m:dPr>
                                  <m:begChr m:val="|"/>
                                  <m:endChr m:val="|"/>
                                  <m:ctrlPr>
                                    <a:rPr lang="hr-HR" sz="2800" i="1">
                                      <a:latin typeface="Cambria Math" charset="0"/>
                                    </a:rPr>
                                  </m:ctrlPr>
                                </m:dPr>
                                <m:e>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𝑑𝑖𝑣</m:t>
                                      </m:r>
                                    </m:sub>
                                    <m:sup>
                                      <m:r>
                                        <a:rPr lang="en-GB" sz="2800" b="0" i="1" smtClean="0">
                                          <a:latin typeface="Cambria Math" charset="0"/>
                                        </a:rPr>
                                        <m:t>𝑜𝑏𝑠</m:t>
                                      </m:r>
                                    </m:sup>
                                  </m:sSubSup>
                                  <m:r>
                                    <a:rPr lang="en-GB" sz="2800" i="1">
                                      <a:latin typeface="Cambria Math" charset="0"/>
                                    </a:rPr>
                                    <m:t> − </m:t>
                                  </m:r>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𝑑𝑖𝑣</m:t>
                                      </m:r>
                                    </m:sub>
                                    <m:sup/>
                                  </m:sSubSup>
                                  <m:d>
                                    <m:dPr>
                                      <m:ctrlPr>
                                        <a:rPr lang="is-IS" sz="2800" i="1">
                                          <a:latin typeface="Cambria Math" charset="0"/>
                                        </a:rPr>
                                      </m:ctrlPr>
                                    </m:dPr>
                                    <m:e>
                                      <m:sSub>
                                        <m:sSubPr>
                                          <m:ctrlPr>
                                            <a:rPr lang="en-US" sz="2800" i="1">
                                              <a:latin typeface="Cambria Math" charset="0"/>
                                            </a:rPr>
                                          </m:ctrlPr>
                                        </m:sSubPr>
                                        <m:e>
                                          <m:r>
                                            <a:rPr lang="en-GB" sz="2800" i="1">
                                              <a:latin typeface="Cambria Math" charset="0"/>
                                            </a:rPr>
                                            <m:t>𝑚</m:t>
                                          </m:r>
                                        </m:e>
                                        <m:sub>
                                          <m:r>
                                            <a:rPr lang="en-GB" sz="2800" i="1">
                                              <a:latin typeface="Cambria Math" charset="0"/>
                                            </a:rPr>
                                            <m:t>0</m:t>
                                          </m:r>
                                        </m:sub>
                                      </m:sSub>
                                    </m:e>
                                  </m:d>
                                </m:e>
                              </m:d>
                            </m:e>
                            <m:sup>
                              <m:r>
                                <a:rPr lang="en-GB" sz="2800" i="1">
                                  <a:latin typeface="Cambria Math" charset="0"/>
                                </a:rPr>
                                <m:t>2</m:t>
                              </m:r>
                            </m:sup>
                          </m:sSup>
                        </m:e>
                      </m:groupChr>
                      <m:r>
                        <a:rPr lang="en-GB" sz="2800" b="0" i="1" smtClean="0">
                          <a:latin typeface="Cambria Math" charset="0"/>
                        </a:rPr>
                        <m:t>+</m:t>
                      </m:r>
                      <m:f>
                        <m:fPr>
                          <m:ctrlPr>
                            <a:rPr lang="bg-BG" sz="2800" i="1">
                              <a:latin typeface="Cambria Math" charset="0"/>
                            </a:rPr>
                          </m:ctrlPr>
                        </m:fPr>
                        <m:num>
                          <m:r>
                            <a:rPr lang="en-GB" sz="2800" i="1">
                              <a:latin typeface="Cambria Math" charset="0"/>
                            </a:rPr>
                            <m:t>1</m:t>
                          </m:r>
                        </m:num>
                        <m:den>
                          <m:r>
                            <a:rPr lang="en-GB" sz="2800" i="1">
                              <a:latin typeface="Cambria Math" charset="0"/>
                            </a:rPr>
                            <m:t>2</m:t>
                          </m:r>
                        </m:den>
                      </m:f>
                      <m:sSup>
                        <m:sSupPr>
                          <m:ctrlPr>
                            <a:rPr lang="en-GB" sz="2800" i="1">
                              <a:latin typeface="Cambria Math" charset="0"/>
                            </a:rPr>
                          </m:ctrlPr>
                        </m:sSupPr>
                        <m:e>
                          <m:d>
                            <m:dPr>
                              <m:begChr m:val="|"/>
                              <m:endChr m:val="|"/>
                              <m:ctrlPr>
                                <a:rPr lang="hr-HR" sz="2800" i="1">
                                  <a:latin typeface="Cambria Math" charset="0"/>
                                </a:rPr>
                              </m:ctrlPr>
                            </m:dPr>
                            <m:e>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𝑟𝑒𝑓𝑙</m:t>
                                  </m:r>
                                </m:sub>
                                <m:sup>
                                  <m:r>
                                    <a:rPr lang="en-GB" sz="2800" b="0" i="1" smtClean="0">
                                      <a:latin typeface="Cambria Math" charset="0"/>
                                    </a:rPr>
                                    <m:t>𝑜𝑏𝑠</m:t>
                                  </m:r>
                                </m:sup>
                              </m:sSubSup>
                              <m:r>
                                <a:rPr lang="en-GB" sz="2800" i="1">
                                  <a:latin typeface="Cambria Math" charset="0"/>
                                </a:rPr>
                                <m:t> − </m:t>
                              </m:r>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𝑟𝑒𝑓𝑙</m:t>
                                  </m:r>
                                </m:sub>
                                <m:sup/>
                              </m:sSubSup>
                              <m:d>
                                <m:dPr>
                                  <m:ctrlPr>
                                    <a:rPr lang="is-IS" sz="2800" i="1">
                                      <a:latin typeface="Cambria Math" charset="0"/>
                                    </a:rPr>
                                  </m:ctrlPr>
                                </m:dPr>
                                <m:e>
                                  <m:sSub>
                                    <m:sSubPr>
                                      <m:ctrlPr>
                                        <a:rPr lang="en-US" sz="2800" i="1">
                                          <a:latin typeface="Cambria Math" charset="0"/>
                                        </a:rPr>
                                      </m:ctrlPr>
                                    </m:sSubPr>
                                    <m:e>
                                      <m:r>
                                        <a:rPr lang="en-GB" sz="2800" i="1">
                                          <a:latin typeface="Cambria Math" charset="0"/>
                                        </a:rPr>
                                        <m:t>𝑚</m:t>
                                      </m:r>
                                    </m:e>
                                    <m:sub>
                                      <m:r>
                                        <a:rPr lang="en-GB" sz="2800" i="1">
                                          <a:latin typeface="Cambria Math" charset="0"/>
                                        </a:rPr>
                                        <m:t>0</m:t>
                                      </m:r>
                                    </m:sub>
                                  </m:sSub>
                                </m:e>
                              </m:d>
                            </m:e>
                          </m:d>
                        </m:e>
                        <m:sup>
                          <m:r>
                            <a:rPr lang="en-GB" sz="2800" i="1">
                              <a:latin typeface="Cambria Math" charset="0"/>
                            </a:rPr>
                            <m:t>2</m:t>
                          </m:r>
                        </m:sup>
                      </m:sSup>
                    </m:oMath>
                  </m:oMathPara>
                </a14:m>
                <a:endParaRPr lang="en-US" sz="2800"/>
              </a:p>
            </p:txBody>
          </p:sp>
        </mc:Choice>
        <mc:Fallback xmlns="">
          <p:sp>
            <p:nvSpPr>
              <p:cNvPr id="10" name="TextBox 9"/>
              <p:cNvSpPr txBox="1">
                <a:spLocks noRot="1" noChangeAspect="1" noMove="1" noResize="1" noEditPoints="1" noAdjustHandles="1" noChangeArrowheads="1" noChangeShapeType="1" noTextEdit="1"/>
              </p:cNvSpPr>
              <p:nvPr/>
            </p:nvSpPr>
            <p:spPr>
              <a:xfrm>
                <a:off x="3043959" y="4741385"/>
                <a:ext cx="7348332" cy="81785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46129" y="4739694"/>
                <a:ext cx="7348332" cy="8422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bg-BG" sz="2800" i="1" smtClean="0">
                              <a:latin typeface="Cambria Math" charset="0"/>
                            </a:rPr>
                          </m:ctrlPr>
                        </m:fPr>
                        <m:num>
                          <m:r>
                            <a:rPr lang="en-GB" sz="2800" i="1">
                              <a:latin typeface="Cambria Math" charset="0"/>
                            </a:rPr>
                            <m:t>1</m:t>
                          </m:r>
                        </m:num>
                        <m:den>
                          <m:r>
                            <a:rPr lang="en-GB" sz="2800" i="1">
                              <a:latin typeface="Cambria Math" charset="0"/>
                            </a:rPr>
                            <m:t>2</m:t>
                          </m:r>
                        </m:den>
                      </m:f>
                      <m:sSup>
                        <m:sSupPr>
                          <m:ctrlPr>
                            <a:rPr lang="en-GB" sz="2800" i="1">
                              <a:latin typeface="Cambria Math" charset="0"/>
                            </a:rPr>
                          </m:ctrlPr>
                        </m:sSupPr>
                        <m:e>
                          <m:d>
                            <m:dPr>
                              <m:begChr m:val="|"/>
                              <m:endChr m:val="|"/>
                              <m:ctrlPr>
                                <a:rPr lang="hr-HR" sz="2800" i="1">
                                  <a:latin typeface="Cambria Math" charset="0"/>
                                </a:rPr>
                              </m:ctrlPr>
                            </m:dPr>
                            <m:e>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𝑑𝑖𝑣</m:t>
                                  </m:r>
                                </m:sub>
                                <m:sup>
                                  <m:r>
                                    <a:rPr lang="en-GB" sz="2800" b="0" i="1" smtClean="0">
                                      <a:latin typeface="Cambria Math" charset="0"/>
                                    </a:rPr>
                                    <m:t>𝑜𝑏𝑠</m:t>
                                  </m:r>
                                </m:sup>
                              </m:sSubSup>
                              <m:r>
                                <a:rPr lang="en-GB" sz="2800" i="1">
                                  <a:latin typeface="Cambria Math" charset="0"/>
                                </a:rPr>
                                <m:t> − </m:t>
                              </m:r>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𝑑𝑖𝑣</m:t>
                                  </m:r>
                                </m:sub>
                                <m:sup/>
                              </m:sSubSup>
                              <m:d>
                                <m:dPr>
                                  <m:ctrlPr>
                                    <a:rPr lang="is-IS" sz="2800" i="1">
                                      <a:latin typeface="Cambria Math" charset="0"/>
                                    </a:rPr>
                                  </m:ctrlPr>
                                </m:dPr>
                                <m:e>
                                  <m:sSub>
                                    <m:sSubPr>
                                      <m:ctrlPr>
                                        <a:rPr lang="en-US" sz="2800" i="1">
                                          <a:latin typeface="Cambria Math" charset="0"/>
                                        </a:rPr>
                                      </m:ctrlPr>
                                    </m:sSubPr>
                                    <m:e>
                                      <m:r>
                                        <a:rPr lang="en-GB" sz="2800" i="1">
                                          <a:latin typeface="Cambria Math" charset="0"/>
                                        </a:rPr>
                                        <m:t>𝑚</m:t>
                                      </m:r>
                                    </m:e>
                                    <m:sub>
                                      <m:r>
                                        <a:rPr lang="en-GB" sz="2800" i="1">
                                          <a:latin typeface="Cambria Math" charset="0"/>
                                        </a:rPr>
                                        <m:t>0</m:t>
                                      </m:r>
                                    </m:sub>
                                  </m:sSub>
                                </m:e>
                              </m:d>
                            </m:e>
                          </m:d>
                        </m:e>
                        <m:sup>
                          <m:r>
                            <a:rPr lang="en-GB" sz="2800" i="1">
                              <a:latin typeface="Cambria Math" charset="0"/>
                            </a:rPr>
                            <m:t>2</m:t>
                          </m:r>
                        </m:sup>
                      </m:sSup>
                      <m:r>
                        <a:rPr lang="en-GB" sz="2800" b="0" i="1" smtClean="0">
                          <a:latin typeface="Cambria Math" charset="0"/>
                        </a:rPr>
                        <m:t>+</m:t>
                      </m:r>
                      <m:f>
                        <m:fPr>
                          <m:ctrlPr>
                            <a:rPr lang="bg-BG" sz="2800" i="1">
                              <a:latin typeface="Cambria Math" charset="0"/>
                            </a:rPr>
                          </m:ctrlPr>
                        </m:fPr>
                        <m:num>
                          <m:r>
                            <a:rPr lang="en-GB" sz="2800" i="1">
                              <a:latin typeface="Cambria Math" charset="0"/>
                            </a:rPr>
                            <m:t>1</m:t>
                          </m:r>
                        </m:num>
                        <m:den>
                          <m:r>
                            <a:rPr lang="en-GB" sz="2800" i="1">
                              <a:latin typeface="Cambria Math" charset="0"/>
                            </a:rPr>
                            <m:t>2</m:t>
                          </m:r>
                        </m:den>
                      </m:f>
                      <m:groupChr>
                        <m:groupChrPr>
                          <m:chr m:val="⏟"/>
                          <m:ctrlPr>
                            <a:rPr lang="en-GB" sz="2800" b="0" i="1" smtClean="0">
                              <a:latin typeface="Cambria Math" charset="0"/>
                            </a:rPr>
                          </m:ctrlPr>
                        </m:groupChrPr>
                        <m:e>
                          <m:sSup>
                            <m:sSupPr>
                              <m:ctrlPr>
                                <a:rPr lang="en-GB" sz="2800" i="1">
                                  <a:latin typeface="Cambria Math" charset="0"/>
                                </a:rPr>
                              </m:ctrlPr>
                            </m:sSupPr>
                            <m:e>
                              <m:d>
                                <m:dPr>
                                  <m:begChr m:val="|"/>
                                  <m:endChr m:val="|"/>
                                  <m:ctrlPr>
                                    <a:rPr lang="hr-HR" sz="2800" i="1">
                                      <a:latin typeface="Cambria Math" charset="0"/>
                                    </a:rPr>
                                  </m:ctrlPr>
                                </m:dPr>
                                <m:e>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𝑟𝑒𝑓𝑙</m:t>
                                      </m:r>
                                    </m:sub>
                                    <m:sup>
                                      <m:r>
                                        <a:rPr lang="en-GB" sz="2800" b="0" i="1" smtClean="0">
                                          <a:latin typeface="Cambria Math" charset="0"/>
                                        </a:rPr>
                                        <m:t>𝑜𝑏𝑠</m:t>
                                      </m:r>
                                    </m:sup>
                                  </m:sSubSup>
                                  <m:r>
                                    <a:rPr lang="en-GB" sz="2800" i="1">
                                      <a:latin typeface="Cambria Math" charset="0"/>
                                    </a:rPr>
                                    <m:t> − </m:t>
                                  </m:r>
                                  <m:sSubSup>
                                    <m:sSubSupPr>
                                      <m:ctrlPr>
                                        <a:rPr lang="en-US" sz="2800" i="1">
                                          <a:latin typeface="Cambria Math" charset="0"/>
                                        </a:rPr>
                                      </m:ctrlPr>
                                    </m:sSubSupPr>
                                    <m:e>
                                      <m:r>
                                        <a:rPr lang="en-GB" sz="2800" i="1">
                                          <a:latin typeface="Cambria Math" charset="0"/>
                                        </a:rPr>
                                        <m:t>𝐺</m:t>
                                      </m:r>
                                    </m:e>
                                    <m:sub>
                                      <m:r>
                                        <a:rPr lang="en-GB" sz="2800" b="0" i="1" smtClean="0">
                                          <a:latin typeface="Cambria Math" charset="0"/>
                                        </a:rPr>
                                        <m:t>𝑟𝑒𝑓𝑙</m:t>
                                      </m:r>
                                    </m:sub>
                                    <m:sup/>
                                  </m:sSubSup>
                                  <m:d>
                                    <m:dPr>
                                      <m:ctrlPr>
                                        <a:rPr lang="is-IS" sz="2800" i="1">
                                          <a:latin typeface="Cambria Math" charset="0"/>
                                        </a:rPr>
                                      </m:ctrlPr>
                                    </m:dPr>
                                    <m:e>
                                      <m:sSub>
                                        <m:sSubPr>
                                          <m:ctrlPr>
                                            <a:rPr lang="en-US" sz="2800" i="1">
                                              <a:latin typeface="Cambria Math" charset="0"/>
                                            </a:rPr>
                                          </m:ctrlPr>
                                        </m:sSubPr>
                                        <m:e>
                                          <m:r>
                                            <a:rPr lang="en-GB" sz="2800" i="1">
                                              <a:latin typeface="Cambria Math" charset="0"/>
                                            </a:rPr>
                                            <m:t>𝑚</m:t>
                                          </m:r>
                                        </m:e>
                                        <m:sub>
                                          <m:r>
                                            <a:rPr lang="en-GB" sz="2800" i="1">
                                              <a:latin typeface="Cambria Math" charset="0"/>
                                            </a:rPr>
                                            <m:t>0</m:t>
                                          </m:r>
                                        </m:sub>
                                      </m:sSub>
                                    </m:e>
                                  </m:d>
                                </m:e>
                              </m:d>
                            </m:e>
                            <m:sup>
                              <m:r>
                                <a:rPr lang="en-GB" sz="2800" i="1">
                                  <a:latin typeface="Cambria Math" charset="0"/>
                                </a:rPr>
                                <m:t>2</m:t>
                              </m:r>
                            </m:sup>
                          </m:sSup>
                        </m:e>
                      </m:groupChr>
                    </m:oMath>
                  </m:oMathPara>
                </a14:m>
                <a:endParaRPr lang="en-US" sz="2800"/>
              </a:p>
            </p:txBody>
          </p:sp>
        </mc:Choice>
        <mc:Fallback xmlns="">
          <p:sp>
            <p:nvSpPr>
              <p:cNvPr id="12" name="TextBox 11"/>
              <p:cNvSpPr txBox="1">
                <a:spLocks noRot="1" noChangeAspect="1" noMove="1" noResize="1" noEditPoints="1" noAdjustHandles="1" noChangeArrowheads="1" noChangeShapeType="1" noTextEdit="1"/>
              </p:cNvSpPr>
              <p:nvPr/>
            </p:nvSpPr>
            <p:spPr>
              <a:xfrm>
                <a:off x="3046129" y="4739694"/>
                <a:ext cx="7348332" cy="842282"/>
              </a:xfrm>
              <a:prstGeom prst="rect">
                <a:avLst/>
              </a:prstGeom>
              <a:blipFill rotWithShape="0">
                <a:blip r:embed="rId8"/>
                <a:stretch>
                  <a:fillRect/>
                </a:stretch>
              </a:blipFill>
            </p:spPr>
            <p:txBody>
              <a:bodyPr/>
              <a:lstStyle/>
              <a:p>
                <a:r>
                  <a:rPr lang="en-US">
                    <a:noFill/>
                  </a:rPr>
                  <a:t> </a:t>
                </a:r>
              </a:p>
            </p:txBody>
          </p:sp>
        </mc:Fallback>
      </mc:AlternateContent>
      <p:sp>
        <p:nvSpPr>
          <p:cNvPr id="9" name="TextBox 8"/>
          <p:cNvSpPr txBox="1"/>
          <p:nvPr/>
        </p:nvSpPr>
        <p:spPr>
          <a:xfrm>
            <a:off x="3326296" y="5671930"/>
            <a:ext cx="3180521" cy="830997"/>
          </a:xfrm>
          <a:prstGeom prst="rect">
            <a:avLst/>
          </a:prstGeom>
          <a:noFill/>
        </p:spPr>
        <p:txBody>
          <a:bodyPr wrap="square" rtlCol="0">
            <a:spAutoFit/>
          </a:bodyPr>
          <a:lstStyle/>
          <a:p>
            <a:pPr algn="ctr"/>
            <a:r>
              <a:rPr lang="en-US" sz="2400" smtClean="0"/>
              <a:t>Diving wave </a:t>
            </a:r>
          </a:p>
          <a:p>
            <a:pPr algn="ctr"/>
            <a:r>
              <a:rPr lang="en-US" sz="2400" smtClean="0"/>
              <a:t>cost function</a:t>
            </a:r>
            <a:endParaRPr lang="en-US" sz="2400"/>
          </a:p>
        </p:txBody>
      </p:sp>
      <p:sp>
        <p:nvSpPr>
          <p:cNvPr id="14" name="TextBox 13"/>
          <p:cNvSpPr txBox="1"/>
          <p:nvPr/>
        </p:nvSpPr>
        <p:spPr>
          <a:xfrm>
            <a:off x="7020339" y="5665489"/>
            <a:ext cx="3180521" cy="461665"/>
          </a:xfrm>
          <a:prstGeom prst="rect">
            <a:avLst/>
          </a:prstGeom>
          <a:noFill/>
        </p:spPr>
        <p:txBody>
          <a:bodyPr wrap="square" rtlCol="0">
            <a:spAutoFit/>
          </a:bodyPr>
          <a:lstStyle/>
          <a:p>
            <a:r>
              <a:rPr lang="en-US" sz="2400" smtClean="0"/>
              <a:t>Reflection cost function</a:t>
            </a:r>
            <a:endParaRPr lang="en-US" sz="2400"/>
          </a:p>
        </p:txBody>
      </p:sp>
      <mc:AlternateContent xmlns:mc="http://schemas.openxmlformats.org/markup-compatibility/2006" xmlns:a14="http://schemas.microsoft.com/office/drawing/2010/main">
        <mc:Choice Requires="a14">
          <p:sp>
            <p:nvSpPr>
              <p:cNvPr id="5" name="TextBox 4"/>
              <p:cNvSpPr txBox="1"/>
              <p:nvPr/>
            </p:nvSpPr>
            <p:spPr>
              <a:xfrm>
                <a:off x="4668141" y="4186067"/>
                <a:ext cx="2712281" cy="4653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rPr>
                        <m:t>𝐺</m:t>
                      </m:r>
                      <m:r>
                        <a:rPr lang="en-GB" sz="2800" b="0" i="1" smtClean="0">
                          <a:latin typeface="Cambria Math" charset="0"/>
                        </a:rPr>
                        <m:t>= </m:t>
                      </m:r>
                      <m:sSub>
                        <m:sSubPr>
                          <m:ctrlPr>
                            <a:rPr lang="en-US" sz="2800" b="0" i="1" smtClean="0">
                              <a:latin typeface="Cambria Math" charset="0"/>
                            </a:rPr>
                          </m:ctrlPr>
                        </m:sSubPr>
                        <m:e>
                          <m:r>
                            <a:rPr lang="en-GB" sz="2800" b="0" i="1" smtClean="0">
                              <a:latin typeface="Cambria Math" charset="0"/>
                            </a:rPr>
                            <m:t>𝐺</m:t>
                          </m:r>
                        </m:e>
                        <m:sub>
                          <m:r>
                            <a:rPr lang="en-GB" sz="2800" b="0" i="1" smtClean="0">
                              <a:latin typeface="Cambria Math" charset="0"/>
                            </a:rPr>
                            <m:t>𝑑𝑖𝑣</m:t>
                          </m:r>
                        </m:sub>
                      </m:sSub>
                      <m:r>
                        <a:rPr lang="en-GB" sz="2800" b="0" i="1" smtClean="0">
                          <a:latin typeface="Cambria Math" charset="0"/>
                        </a:rPr>
                        <m:t>+</m:t>
                      </m:r>
                      <m:sSub>
                        <m:sSubPr>
                          <m:ctrlPr>
                            <a:rPr lang="en-US" sz="2800" b="0" i="1" smtClean="0">
                              <a:latin typeface="Cambria Math" charset="0"/>
                            </a:rPr>
                          </m:ctrlPr>
                        </m:sSubPr>
                        <m:e>
                          <m:r>
                            <a:rPr lang="en-GB" sz="2800" b="0" i="1" smtClean="0">
                              <a:latin typeface="Cambria Math" charset="0"/>
                            </a:rPr>
                            <m:t>𝐺</m:t>
                          </m:r>
                        </m:e>
                        <m:sub>
                          <m:r>
                            <a:rPr lang="en-GB" sz="2800" b="0" i="1" smtClean="0">
                              <a:latin typeface="Cambria Math" charset="0"/>
                            </a:rPr>
                            <m:t>𝑟𝑒𝑓𝑙</m:t>
                          </m:r>
                        </m:sub>
                      </m:sSub>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668141" y="4186067"/>
                <a:ext cx="2712281" cy="46538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67551" y="3053660"/>
                <a:ext cx="5439310" cy="795987"/>
              </a:xfrm>
              <a:prstGeom prst="rect">
                <a:avLst/>
              </a:prstGeom>
              <a:noFill/>
              <a:ln w="28575">
                <a:no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charset="0"/>
                        </a:rPr>
                        <m:t>𝐺</m:t>
                      </m:r>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𝑠</m:t>
                          </m:r>
                        </m:e>
                      </m:d>
                      <m:r>
                        <a:rPr lang="en-GB" sz="2400" b="0" i="1" smtClean="0">
                          <a:latin typeface="Cambria Math" charset="0"/>
                        </a:rPr>
                        <m:t>= </m:t>
                      </m:r>
                      <m:sSub>
                        <m:sSubPr>
                          <m:ctrlPr>
                            <a:rPr lang="en-US" sz="2400" b="0" i="1" smtClean="0">
                              <a:latin typeface="Cambria Math" charset="0"/>
                            </a:rPr>
                          </m:ctrlPr>
                        </m:sSubPr>
                        <m:e>
                          <m:r>
                            <a:rPr lang="en-GB" sz="2400" b="0" i="1" smtClean="0">
                              <a:latin typeface="Cambria Math" charset="0"/>
                            </a:rPr>
                            <m:t>𝐺</m:t>
                          </m:r>
                        </m:e>
                        <m:sub>
                          <m:r>
                            <a:rPr lang="en-GB" sz="2400" b="0" i="1" smtClean="0">
                              <a:latin typeface="Cambria Math" charset="0"/>
                            </a:rPr>
                            <m:t>0</m:t>
                          </m:r>
                        </m:sub>
                      </m:sSub>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𝑠</m:t>
                          </m:r>
                        </m:e>
                      </m:d>
                    </m:oMath>
                  </m:oMathPara>
                </a14:m>
                <a:endParaRPr lang="en-GB" sz="2400" b="0" i="1" dirty="0" smtClean="0">
                  <a:latin typeface="Cambria Math" charset="0"/>
                </a:endParaRPr>
              </a:p>
              <a:p>
                <a:r>
                  <a:rPr lang="en-GB" sz="2400" b="0" dirty="0" smtClean="0"/>
                  <a:t>                  </a:t>
                </a:r>
                <a14:m>
                  <m:oMath xmlns:m="http://schemas.openxmlformats.org/officeDocument/2006/math">
                    <m:r>
                      <a:rPr lang="en-GB" sz="2400" b="0" i="1" smtClean="0">
                        <a:latin typeface="Cambria Math" charset="0"/>
                      </a:rPr>
                      <m:t>+ </m:t>
                    </m:r>
                    <m:sSup>
                      <m:sSupPr>
                        <m:ctrlPr>
                          <a:rPr lang="en-GB" sz="2400" b="0" i="1" smtClean="0">
                            <a:latin typeface="Cambria Math" charset="0"/>
                          </a:rPr>
                        </m:ctrlPr>
                      </m:sSupPr>
                      <m:e>
                        <m:r>
                          <a:rPr lang="en-GB" sz="2400" b="0" i="1" smtClean="0">
                            <a:latin typeface="Cambria Math" charset="0"/>
                            <a:ea typeface="Cambria Math" charset="0"/>
                            <a:cs typeface="Cambria Math" charset="0"/>
                          </a:rPr>
                          <m:t>𝜔</m:t>
                        </m:r>
                      </m:e>
                      <m:sup>
                        <m:r>
                          <a:rPr lang="en-GB" sz="2400" b="0" i="1" smtClean="0">
                            <a:latin typeface="Cambria Math" charset="0"/>
                          </a:rPr>
                          <m:t>2</m:t>
                        </m:r>
                      </m:sup>
                    </m:sSup>
                    <m:nary>
                      <m:naryPr>
                        <m:limLoc m:val="undOvr"/>
                        <m:subHide m:val="on"/>
                        <m:supHide m:val="on"/>
                        <m:ctrlPr>
                          <a:rPr lang="en-GB" sz="2400" b="0" i="1" smtClean="0">
                            <a:latin typeface="Cambria Math" charset="0"/>
                          </a:rPr>
                        </m:ctrlPr>
                      </m:naryPr>
                      <m:sub/>
                      <m:sup/>
                      <m:e>
                        <m:r>
                          <a:rPr lang="en-GB" sz="2400" b="0" i="1" smtClean="0">
                            <a:latin typeface="Cambria Math" charset="0"/>
                          </a:rPr>
                          <m:t>𝑑𝑥</m:t>
                        </m:r>
                        <m:r>
                          <a:rPr lang="en-GB" sz="2400" b="0" i="1" smtClean="0">
                            <a:latin typeface="Cambria Math" charset="0"/>
                          </a:rPr>
                          <m:t> </m:t>
                        </m:r>
                        <m:r>
                          <a:rPr lang="en-GB" sz="2400" b="0" i="1" smtClean="0">
                            <a:latin typeface="Cambria Math" charset="0"/>
                            <a:ea typeface="Cambria Math" charset="0"/>
                            <a:cs typeface="Cambria Math" charset="0"/>
                          </a:rPr>
                          <m:t>𝛿</m:t>
                        </m:r>
                        <m:r>
                          <a:rPr lang="en-GB" sz="2400" b="0" i="1" smtClean="0">
                            <a:latin typeface="Cambria Math" charset="0"/>
                            <a:ea typeface="Cambria Math" charset="0"/>
                            <a:cs typeface="Cambria Math" charset="0"/>
                          </a:rPr>
                          <m:t>𝑚</m:t>
                        </m:r>
                        <m:d>
                          <m:dPr>
                            <m:ctrlPr>
                              <a:rPr lang="is-IS" sz="2400" b="0" i="1" smtClean="0">
                                <a:latin typeface="Cambria Math" charset="0"/>
                                <a:ea typeface="Cambria Math" charset="0"/>
                                <a:cs typeface="Cambria Math" charset="0"/>
                              </a:rPr>
                            </m:ctrlPr>
                          </m:dPr>
                          <m:e>
                            <m:r>
                              <a:rPr lang="en-GB" sz="2400" b="0" i="1" smtClean="0">
                                <a:latin typeface="Cambria Math" charset="0"/>
                                <a:ea typeface="Cambria Math" charset="0"/>
                                <a:cs typeface="Cambria Math" charset="0"/>
                              </a:rPr>
                              <m:t>𝑥</m:t>
                            </m:r>
                          </m:e>
                        </m:d>
                      </m:e>
                    </m:nary>
                    <m:sSub>
                      <m:sSubPr>
                        <m:ctrlPr>
                          <a:rPr lang="en-US" sz="2400" b="0" i="1" smtClean="0">
                            <a:latin typeface="Cambria Math" charset="0"/>
                          </a:rPr>
                        </m:ctrlPr>
                      </m:sSubPr>
                      <m:e>
                        <m:r>
                          <a:rPr lang="en-GB" sz="2400" b="0" i="1" smtClean="0">
                            <a:latin typeface="Cambria Math" charset="0"/>
                          </a:rPr>
                          <m:t>𝐺</m:t>
                        </m:r>
                      </m:e>
                      <m:sub>
                        <m:r>
                          <a:rPr lang="en-GB" sz="2400" b="0" i="1" smtClean="0">
                            <a:latin typeface="Cambria Math" charset="0"/>
                          </a:rPr>
                          <m:t>0</m:t>
                        </m:r>
                      </m:sub>
                    </m:sSub>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𝑥</m:t>
                        </m:r>
                      </m:e>
                    </m:d>
                    <m:r>
                      <a:rPr lang="en-GB" sz="2400" b="0" i="1" smtClean="0">
                        <a:latin typeface="Cambria Math" charset="0"/>
                      </a:rPr>
                      <m:t>𝐺</m:t>
                    </m:r>
                    <m:d>
                      <m:dPr>
                        <m:ctrlPr>
                          <a:rPr lang="is-IS" sz="2400" b="0" i="1" smtClean="0">
                            <a:latin typeface="Cambria Math" charset="0"/>
                          </a:rPr>
                        </m:ctrlPr>
                      </m:dPr>
                      <m:e>
                        <m:r>
                          <a:rPr lang="en-GB" sz="2400" b="0" i="1" smtClean="0">
                            <a:latin typeface="Cambria Math" charset="0"/>
                          </a:rPr>
                          <m:t>𝑥</m:t>
                        </m:r>
                        <m:r>
                          <a:rPr lang="en-GB" sz="2400" b="0" i="1" smtClean="0">
                            <a:latin typeface="Cambria Math" charset="0"/>
                          </a:rPr>
                          <m:t>,</m:t>
                        </m:r>
                        <m:r>
                          <a:rPr lang="en-GB" sz="2400" b="0" i="1" smtClean="0">
                            <a:latin typeface="Cambria Math" charset="0"/>
                          </a:rPr>
                          <m:t>𝑠</m:t>
                        </m:r>
                      </m:e>
                    </m:d>
                  </m:oMath>
                </a14:m>
                <a:endParaRPr lang="en-GB"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567551" y="3053660"/>
                <a:ext cx="5439310" cy="795987"/>
              </a:xfrm>
              <a:prstGeom prst="rect">
                <a:avLst/>
              </a:prstGeom>
              <a:blipFill rotWithShape="0">
                <a:blip r:embed="rId11"/>
                <a:stretch>
                  <a:fillRect l="-1904" t="-64122" b="-136641"/>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69194" y="3055478"/>
                <a:ext cx="5439310" cy="795987"/>
              </a:xfrm>
              <a:prstGeom prst="rect">
                <a:avLst/>
              </a:prstGeom>
              <a:noFill/>
              <a:ln w="28575">
                <a:no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charset="0"/>
                        </a:rPr>
                        <m:t>𝐺</m:t>
                      </m:r>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𝑠</m:t>
                          </m:r>
                        </m:e>
                      </m:d>
                      <m:r>
                        <a:rPr lang="en-GB" sz="2400" b="0" i="1" smtClean="0">
                          <a:latin typeface="Cambria Math" charset="0"/>
                        </a:rPr>
                        <m:t>= </m:t>
                      </m:r>
                      <m:sSub>
                        <m:sSubPr>
                          <m:ctrlPr>
                            <a:rPr lang="en-US" sz="2400" b="0" i="1" smtClean="0">
                              <a:latin typeface="Cambria Math" charset="0"/>
                            </a:rPr>
                          </m:ctrlPr>
                        </m:sSubPr>
                        <m:e>
                          <m:r>
                            <a:rPr lang="en-GB" sz="2400" b="0" i="1" smtClean="0">
                              <a:latin typeface="Cambria Math" charset="0"/>
                            </a:rPr>
                            <m:t>𝐺</m:t>
                          </m:r>
                        </m:e>
                        <m:sub>
                          <m:r>
                            <a:rPr lang="en-GB" sz="2400" b="0" i="1" smtClean="0">
                              <a:latin typeface="Cambria Math" charset="0"/>
                            </a:rPr>
                            <m:t>0</m:t>
                          </m:r>
                        </m:sub>
                      </m:sSub>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𝑠</m:t>
                          </m:r>
                        </m:e>
                      </m:d>
                    </m:oMath>
                  </m:oMathPara>
                </a14:m>
                <a:endParaRPr lang="en-GB" sz="2400" b="0" i="1" dirty="0" smtClean="0">
                  <a:latin typeface="Cambria Math" charset="0"/>
                </a:endParaRPr>
              </a:p>
              <a:p>
                <a:r>
                  <a:rPr lang="en-GB" sz="2400" b="0" dirty="0" smtClean="0"/>
                  <a:t>                  </a:t>
                </a:r>
                <a14:m>
                  <m:oMath xmlns:m="http://schemas.openxmlformats.org/officeDocument/2006/math">
                    <m:r>
                      <a:rPr lang="en-GB" sz="2400" b="0" i="1" smtClean="0">
                        <a:latin typeface="Cambria Math" charset="0"/>
                      </a:rPr>
                      <m:t>+ </m:t>
                    </m:r>
                    <m:sSup>
                      <m:sSupPr>
                        <m:ctrlPr>
                          <a:rPr lang="en-GB" sz="2400" b="0" i="1" smtClean="0">
                            <a:latin typeface="Cambria Math" charset="0"/>
                          </a:rPr>
                        </m:ctrlPr>
                      </m:sSupPr>
                      <m:e>
                        <m:r>
                          <a:rPr lang="en-GB" sz="2400" b="0" i="1" smtClean="0">
                            <a:latin typeface="Cambria Math" charset="0"/>
                            <a:ea typeface="Cambria Math" charset="0"/>
                            <a:cs typeface="Cambria Math" charset="0"/>
                          </a:rPr>
                          <m:t>𝜔</m:t>
                        </m:r>
                      </m:e>
                      <m:sup>
                        <m:r>
                          <a:rPr lang="en-GB" sz="2400" b="0" i="1" smtClean="0">
                            <a:latin typeface="Cambria Math" charset="0"/>
                          </a:rPr>
                          <m:t>2</m:t>
                        </m:r>
                      </m:sup>
                    </m:sSup>
                    <m:nary>
                      <m:naryPr>
                        <m:limLoc m:val="undOvr"/>
                        <m:subHide m:val="on"/>
                        <m:supHide m:val="on"/>
                        <m:ctrlPr>
                          <a:rPr lang="en-GB" sz="2400" b="0" i="1" smtClean="0">
                            <a:latin typeface="Cambria Math" charset="0"/>
                          </a:rPr>
                        </m:ctrlPr>
                      </m:naryPr>
                      <m:sub/>
                      <m:sup/>
                      <m:e>
                        <m:r>
                          <a:rPr lang="en-GB" sz="2400" b="0" i="1" smtClean="0">
                            <a:latin typeface="Cambria Math" charset="0"/>
                          </a:rPr>
                          <m:t>𝑑𝑥</m:t>
                        </m:r>
                        <m:r>
                          <a:rPr lang="en-GB" sz="2400" b="0" i="1" smtClean="0">
                            <a:latin typeface="Cambria Math" charset="0"/>
                          </a:rPr>
                          <m:t> </m:t>
                        </m:r>
                        <m:r>
                          <a:rPr lang="en-GB" sz="2400" b="0" i="1" smtClean="0">
                            <a:latin typeface="Cambria Math" charset="0"/>
                            <a:ea typeface="Cambria Math" charset="0"/>
                            <a:cs typeface="Cambria Math" charset="0"/>
                          </a:rPr>
                          <m:t>𝛿</m:t>
                        </m:r>
                        <m:r>
                          <a:rPr lang="en-GB" sz="2400" b="0" i="1" smtClean="0">
                            <a:latin typeface="Cambria Math" charset="0"/>
                            <a:ea typeface="Cambria Math" charset="0"/>
                            <a:cs typeface="Cambria Math" charset="0"/>
                          </a:rPr>
                          <m:t>𝑚</m:t>
                        </m:r>
                        <m:d>
                          <m:dPr>
                            <m:ctrlPr>
                              <a:rPr lang="is-IS" sz="2400" b="0" i="1" smtClean="0">
                                <a:latin typeface="Cambria Math" charset="0"/>
                                <a:ea typeface="Cambria Math" charset="0"/>
                                <a:cs typeface="Cambria Math" charset="0"/>
                              </a:rPr>
                            </m:ctrlPr>
                          </m:dPr>
                          <m:e>
                            <m:r>
                              <a:rPr lang="en-GB" sz="2400" b="0" i="1" smtClean="0">
                                <a:latin typeface="Cambria Math" charset="0"/>
                                <a:ea typeface="Cambria Math" charset="0"/>
                                <a:cs typeface="Cambria Math" charset="0"/>
                              </a:rPr>
                              <m:t>𝑥</m:t>
                            </m:r>
                          </m:e>
                        </m:d>
                      </m:e>
                    </m:nary>
                    <m:sSub>
                      <m:sSubPr>
                        <m:ctrlPr>
                          <a:rPr lang="en-US" sz="2400" b="0" i="1" smtClean="0">
                            <a:latin typeface="Cambria Math" charset="0"/>
                          </a:rPr>
                        </m:ctrlPr>
                      </m:sSubPr>
                      <m:e>
                        <m:r>
                          <a:rPr lang="en-GB" sz="2400" b="0" i="1" smtClean="0">
                            <a:latin typeface="Cambria Math" charset="0"/>
                          </a:rPr>
                          <m:t>𝐺</m:t>
                        </m:r>
                      </m:e>
                      <m:sub>
                        <m:r>
                          <a:rPr lang="en-GB" sz="2400" b="0" i="1" smtClean="0">
                            <a:latin typeface="Cambria Math" charset="0"/>
                          </a:rPr>
                          <m:t>0</m:t>
                        </m:r>
                      </m:sub>
                    </m:sSub>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𝑥</m:t>
                        </m:r>
                      </m:e>
                    </m:d>
                    <m:r>
                      <a:rPr lang="en-GB" sz="2400" b="0" i="1" smtClean="0">
                        <a:solidFill>
                          <a:srgbClr val="FF0000"/>
                        </a:solidFill>
                        <a:latin typeface="Cambria Math" charset="0"/>
                      </a:rPr>
                      <m:t>𝐺</m:t>
                    </m:r>
                    <m:d>
                      <m:dPr>
                        <m:ctrlPr>
                          <a:rPr lang="is-IS" sz="2400" b="0" i="1" smtClean="0">
                            <a:latin typeface="Cambria Math" charset="0"/>
                          </a:rPr>
                        </m:ctrlPr>
                      </m:dPr>
                      <m:e>
                        <m:r>
                          <a:rPr lang="en-GB" sz="2400" b="0" i="1" smtClean="0">
                            <a:latin typeface="Cambria Math" charset="0"/>
                          </a:rPr>
                          <m:t>𝑥</m:t>
                        </m:r>
                        <m:r>
                          <a:rPr lang="en-GB" sz="2400" b="0" i="1" smtClean="0">
                            <a:latin typeface="Cambria Math" charset="0"/>
                          </a:rPr>
                          <m:t>,</m:t>
                        </m:r>
                        <m:r>
                          <a:rPr lang="en-GB" sz="2400" b="0" i="1" smtClean="0">
                            <a:latin typeface="Cambria Math" charset="0"/>
                          </a:rPr>
                          <m:t>𝑠</m:t>
                        </m:r>
                      </m:e>
                    </m:d>
                  </m:oMath>
                </a14:m>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569194" y="3055478"/>
                <a:ext cx="5439310" cy="795987"/>
              </a:xfrm>
              <a:prstGeom prst="rect">
                <a:avLst/>
              </a:prstGeom>
              <a:blipFill rotWithShape="0">
                <a:blip r:embed="rId12"/>
                <a:stretch>
                  <a:fillRect l="-2018" t="-64122" b="-137405"/>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63293" y="3046558"/>
                <a:ext cx="5766130" cy="795987"/>
              </a:xfrm>
              <a:prstGeom prst="rect">
                <a:avLst/>
              </a:prstGeom>
              <a:noFill/>
              <a:ln w="28575">
                <a:no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charset="0"/>
                        </a:rPr>
                        <m:t>𝐺</m:t>
                      </m:r>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𝑠</m:t>
                          </m:r>
                        </m:e>
                      </m:d>
                      <m:r>
                        <a:rPr lang="en-GB" sz="2400" b="0" i="1" smtClean="0">
                          <a:latin typeface="Cambria Math" charset="0"/>
                        </a:rPr>
                        <m:t>= </m:t>
                      </m:r>
                      <m:sSub>
                        <m:sSubPr>
                          <m:ctrlPr>
                            <a:rPr lang="en-US" sz="2400" b="0" i="1" smtClean="0">
                              <a:latin typeface="Cambria Math" charset="0"/>
                            </a:rPr>
                          </m:ctrlPr>
                        </m:sSubPr>
                        <m:e>
                          <m:r>
                            <a:rPr lang="en-GB" sz="2400" b="0" i="1" smtClean="0">
                              <a:latin typeface="Cambria Math" charset="0"/>
                            </a:rPr>
                            <m:t>𝐺</m:t>
                          </m:r>
                        </m:e>
                        <m:sub>
                          <m:r>
                            <a:rPr lang="en-GB" sz="2400" b="0" i="1" smtClean="0">
                              <a:latin typeface="Cambria Math" charset="0"/>
                            </a:rPr>
                            <m:t>0</m:t>
                          </m:r>
                        </m:sub>
                      </m:sSub>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𝑠</m:t>
                          </m:r>
                        </m:e>
                      </m:d>
                    </m:oMath>
                  </m:oMathPara>
                </a14:m>
                <a:endParaRPr lang="en-GB" sz="2400" b="0" i="1" dirty="0" smtClean="0">
                  <a:latin typeface="Cambria Math" charset="0"/>
                </a:endParaRPr>
              </a:p>
              <a:p>
                <a:r>
                  <a:rPr lang="en-GB" sz="2400" b="0" dirty="0" smtClean="0"/>
                  <a:t>                  </a:t>
                </a:r>
                <a14:m>
                  <m:oMath xmlns:m="http://schemas.openxmlformats.org/officeDocument/2006/math">
                    <m:r>
                      <a:rPr lang="en-GB" sz="2400" b="0" i="1" smtClean="0">
                        <a:latin typeface="Cambria Math" charset="0"/>
                      </a:rPr>
                      <m:t>+ </m:t>
                    </m:r>
                    <m:sSup>
                      <m:sSupPr>
                        <m:ctrlPr>
                          <a:rPr lang="en-GB" sz="2400" b="0" i="1" smtClean="0">
                            <a:latin typeface="Cambria Math" charset="0"/>
                          </a:rPr>
                        </m:ctrlPr>
                      </m:sSupPr>
                      <m:e>
                        <m:r>
                          <a:rPr lang="en-GB" sz="2400" b="0" i="1" smtClean="0">
                            <a:latin typeface="Cambria Math" charset="0"/>
                            <a:ea typeface="Cambria Math" charset="0"/>
                            <a:cs typeface="Cambria Math" charset="0"/>
                          </a:rPr>
                          <m:t>𝜔</m:t>
                        </m:r>
                      </m:e>
                      <m:sup>
                        <m:r>
                          <a:rPr lang="en-GB" sz="2400" b="0" i="1" smtClean="0">
                            <a:latin typeface="Cambria Math" charset="0"/>
                          </a:rPr>
                          <m:t>2</m:t>
                        </m:r>
                      </m:sup>
                    </m:sSup>
                    <m:nary>
                      <m:naryPr>
                        <m:limLoc m:val="undOvr"/>
                        <m:subHide m:val="on"/>
                        <m:supHide m:val="on"/>
                        <m:ctrlPr>
                          <a:rPr lang="en-GB" sz="2400" b="0" i="1" smtClean="0">
                            <a:latin typeface="Cambria Math" charset="0"/>
                          </a:rPr>
                        </m:ctrlPr>
                      </m:naryPr>
                      <m:sub/>
                      <m:sup/>
                      <m:e>
                        <m:r>
                          <a:rPr lang="en-GB" sz="2400" b="0" i="1" smtClean="0">
                            <a:latin typeface="Cambria Math" charset="0"/>
                          </a:rPr>
                          <m:t>𝑑𝑥</m:t>
                        </m:r>
                        <m:r>
                          <a:rPr lang="en-GB" sz="2400" b="0" i="1" smtClean="0">
                            <a:latin typeface="Cambria Math" charset="0"/>
                          </a:rPr>
                          <m:t> </m:t>
                        </m:r>
                        <m:r>
                          <a:rPr lang="en-GB" sz="2400" b="0" i="1" smtClean="0">
                            <a:latin typeface="Cambria Math" charset="0"/>
                            <a:ea typeface="Cambria Math" charset="0"/>
                            <a:cs typeface="Cambria Math" charset="0"/>
                          </a:rPr>
                          <m:t>𝛿</m:t>
                        </m:r>
                        <m:r>
                          <a:rPr lang="en-GB" sz="2400" b="0" i="1" smtClean="0">
                            <a:latin typeface="Cambria Math" charset="0"/>
                            <a:ea typeface="Cambria Math" charset="0"/>
                            <a:cs typeface="Cambria Math" charset="0"/>
                          </a:rPr>
                          <m:t>𝑚</m:t>
                        </m:r>
                        <m:d>
                          <m:dPr>
                            <m:ctrlPr>
                              <a:rPr lang="is-IS" sz="2400" b="0" i="1" smtClean="0">
                                <a:latin typeface="Cambria Math" charset="0"/>
                                <a:ea typeface="Cambria Math" charset="0"/>
                                <a:cs typeface="Cambria Math" charset="0"/>
                              </a:rPr>
                            </m:ctrlPr>
                          </m:dPr>
                          <m:e>
                            <m:r>
                              <a:rPr lang="en-GB" sz="2400" b="0" i="1" smtClean="0">
                                <a:latin typeface="Cambria Math" charset="0"/>
                                <a:ea typeface="Cambria Math" charset="0"/>
                                <a:cs typeface="Cambria Math" charset="0"/>
                              </a:rPr>
                              <m:t>𝑥</m:t>
                            </m:r>
                          </m:e>
                        </m:d>
                      </m:e>
                    </m:nary>
                    <m:sSub>
                      <m:sSubPr>
                        <m:ctrlPr>
                          <a:rPr lang="en-US" sz="2400" b="0" i="1" smtClean="0">
                            <a:latin typeface="Cambria Math" charset="0"/>
                          </a:rPr>
                        </m:ctrlPr>
                      </m:sSubPr>
                      <m:e>
                        <m:r>
                          <a:rPr lang="en-GB" sz="2400" b="0" i="1" smtClean="0">
                            <a:latin typeface="Cambria Math" charset="0"/>
                          </a:rPr>
                          <m:t>𝐺</m:t>
                        </m:r>
                      </m:e>
                      <m:sub>
                        <m:r>
                          <a:rPr lang="en-GB" sz="2400" b="0" i="1" smtClean="0">
                            <a:latin typeface="Cambria Math" charset="0"/>
                          </a:rPr>
                          <m:t>0</m:t>
                        </m:r>
                      </m:sub>
                    </m:sSub>
                    <m:d>
                      <m:dPr>
                        <m:ctrlPr>
                          <a:rPr lang="is-IS" sz="2400" b="0" i="1" smtClean="0">
                            <a:latin typeface="Cambria Math" charset="0"/>
                          </a:rPr>
                        </m:ctrlPr>
                      </m:dPr>
                      <m:e>
                        <m:r>
                          <a:rPr lang="en-GB" sz="2400" b="0" i="1" smtClean="0">
                            <a:latin typeface="Cambria Math" charset="0"/>
                          </a:rPr>
                          <m:t>𝑟</m:t>
                        </m:r>
                        <m:r>
                          <a:rPr lang="en-GB" sz="2400" b="0" i="1" smtClean="0">
                            <a:latin typeface="Cambria Math" charset="0"/>
                          </a:rPr>
                          <m:t>,</m:t>
                        </m:r>
                        <m:r>
                          <a:rPr lang="en-GB" sz="2400" b="0" i="1" smtClean="0">
                            <a:latin typeface="Cambria Math" charset="0"/>
                          </a:rPr>
                          <m:t>𝑥</m:t>
                        </m:r>
                      </m:e>
                    </m:d>
                    <m:sSub>
                      <m:sSubPr>
                        <m:ctrlPr>
                          <a:rPr lang="en-US" sz="2400" b="0" i="1" smtClean="0">
                            <a:latin typeface="Cambria Math" charset="0"/>
                          </a:rPr>
                        </m:ctrlPr>
                      </m:sSubPr>
                      <m:e>
                        <m:r>
                          <a:rPr lang="en-GB" sz="2400" b="0" i="1" smtClean="0">
                            <a:latin typeface="Cambria Math" charset="0"/>
                          </a:rPr>
                          <m:t>𝐺</m:t>
                        </m:r>
                      </m:e>
                      <m:sub>
                        <m:r>
                          <a:rPr lang="en-GB" sz="2400" b="0" i="1" smtClean="0">
                            <a:latin typeface="Cambria Math" charset="0"/>
                          </a:rPr>
                          <m:t>0</m:t>
                        </m:r>
                      </m:sub>
                    </m:sSub>
                    <m:d>
                      <m:dPr>
                        <m:ctrlPr>
                          <a:rPr lang="is-IS" sz="2400" b="0" i="1" smtClean="0">
                            <a:latin typeface="Cambria Math" charset="0"/>
                          </a:rPr>
                        </m:ctrlPr>
                      </m:dPr>
                      <m:e>
                        <m:r>
                          <a:rPr lang="en-GB" sz="2400" b="0" i="1" smtClean="0">
                            <a:latin typeface="Cambria Math" charset="0"/>
                          </a:rPr>
                          <m:t>𝑥</m:t>
                        </m:r>
                        <m:r>
                          <a:rPr lang="en-GB" sz="2400" b="0" i="1" smtClean="0">
                            <a:latin typeface="Cambria Math" charset="0"/>
                          </a:rPr>
                          <m:t>,</m:t>
                        </m:r>
                        <m:r>
                          <a:rPr lang="en-GB" sz="2400" b="0" i="1" smtClean="0">
                            <a:latin typeface="Cambria Math" charset="0"/>
                          </a:rPr>
                          <m:t>𝑠</m:t>
                        </m:r>
                      </m:e>
                    </m:d>
                  </m:oMath>
                </a14:m>
                <a:endParaRPr lang="en-GB"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63293" y="3046558"/>
                <a:ext cx="5766130" cy="795987"/>
              </a:xfrm>
              <a:prstGeom prst="rect">
                <a:avLst/>
              </a:prstGeom>
              <a:blipFill rotWithShape="0">
                <a:blip r:embed="rId13"/>
                <a:stretch>
                  <a:fillRect l="-1797" t="-64615" b="-138462"/>
                </a:stretch>
              </a:blipFill>
              <a:ln w="28575">
                <a:noFill/>
              </a:ln>
            </p:spPr>
            <p:txBody>
              <a:bodyPr/>
              <a:lstStyle/>
              <a:p>
                <a:r>
                  <a:rPr lang="en-US">
                    <a:noFill/>
                  </a:rPr>
                  <a:t> </a:t>
                </a:r>
              </a:p>
            </p:txBody>
          </p:sp>
        </mc:Fallback>
      </mc:AlternateContent>
    </p:spTree>
    <p:extLst>
      <p:ext uri="{BB962C8B-B14F-4D97-AF65-F5344CB8AC3E}">
        <p14:creationId xmlns:p14="http://schemas.microsoft.com/office/powerpoint/2010/main" val="192555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3" presetClass="emph" presetSubtype="2" fill="hold" grpId="0" nodeType="withEffect">
                                  <p:stCondLst>
                                    <p:cond delay="0"/>
                                  </p:stCondLst>
                                  <p:childTnLst>
                                    <p:animClr clrSpc="rgb" dir="cw">
                                      <p:cBhvr override="childStyle">
                                        <p:cTn id="64" dur="10" fill="hold"/>
                                        <p:tgtEl>
                                          <p:spTgt spid="2"/>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18" grpId="0" animBg="1"/>
      <p:bldP spid="8" grpId="0"/>
      <p:bldP spid="8" grpId="1"/>
      <p:bldP spid="7" grpId="0"/>
      <p:bldP spid="2" grpId="0"/>
      <p:bldP spid="3" grpId="0"/>
      <p:bldP spid="6" grpId="0"/>
      <p:bldP spid="6" grpId="1"/>
      <p:bldP spid="10" grpId="0"/>
      <p:bldP spid="12" grpId="0"/>
      <p:bldP spid="9" grpId="0"/>
      <p:bldP spid="14" grpId="0"/>
      <p:bldP spid="5" grpId="0"/>
      <p:bldP spid="5" grpId="1"/>
      <p:bldP spid="21" grpId="0"/>
      <p:bldP spid="22"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880913" y="1945085"/>
                <a:ext cx="8933792" cy="53681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charset="0"/>
                        </a:rPr>
                        <m:t>𝐸</m:t>
                      </m:r>
                      <m:d>
                        <m:dPr>
                          <m:ctrlPr>
                            <a:rPr lang="is-IS" sz="2400" b="0" i="1" smtClean="0">
                              <a:latin typeface="Cambria Math" charset="0"/>
                            </a:rPr>
                          </m:ctrlPr>
                        </m:dPr>
                        <m:e>
                          <m:r>
                            <a:rPr lang="en-GB" sz="2400" b="0" i="1" smtClean="0">
                              <a:latin typeface="Cambria Math" charset="0"/>
                            </a:rPr>
                            <m:t>𝑚</m:t>
                          </m:r>
                          <m:r>
                            <a:rPr lang="en-GB" sz="2400" b="0" i="1" smtClean="0">
                              <a:latin typeface="Cambria Math" charset="0"/>
                            </a:rPr>
                            <m:t>=</m:t>
                          </m:r>
                          <m:sSub>
                            <m:sSubPr>
                              <m:ctrlPr>
                                <a:rPr lang="en-US" sz="2400" i="1">
                                  <a:latin typeface="Cambria Math" charset="0"/>
                                </a:rPr>
                              </m:ctrlPr>
                            </m:sSubPr>
                            <m:e>
                              <m:r>
                                <a:rPr lang="en-GB" sz="2400" i="1">
                                  <a:latin typeface="Cambria Math" charset="0"/>
                                </a:rPr>
                                <m:t>𝑚</m:t>
                              </m:r>
                            </m:e>
                            <m:sub>
                              <m:r>
                                <a:rPr lang="en-GB" sz="2400" i="1">
                                  <a:latin typeface="Cambria Math" charset="0"/>
                                </a:rPr>
                                <m:t>0</m:t>
                              </m:r>
                            </m:sub>
                          </m:sSub>
                        </m:e>
                      </m:d>
                      <m:r>
                        <a:rPr lang="en-GB" sz="2400" b="0" i="1" smtClean="0">
                          <a:latin typeface="Cambria Math" charset="0"/>
                        </a:rPr>
                        <m:t>= </m:t>
                      </m:r>
                      <m:sSup>
                        <m:sSupPr>
                          <m:ctrlPr>
                            <a:rPr lang="en-GB" sz="2400" b="0" i="1" smtClean="0">
                              <a:latin typeface="Cambria Math" charset="0"/>
                            </a:rPr>
                          </m:ctrlPr>
                        </m:sSupPr>
                        <m:e>
                          <m:d>
                            <m:dPr>
                              <m:begChr m:val="|"/>
                              <m:endChr m:val="|"/>
                              <m:ctrlPr>
                                <a:rPr lang="hr-HR" sz="2400" b="0" i="1" smtClean="0">
                                  <a:latin typeface="Cambria Math" charset="0"/>
                                </a:rPr>
                              </m:ctrlPr>
                            </m:dPr>
                            <m:e>
                              <m:sSubSup>
                                <m:sSubSupPr>
                                  <m:ctrlPr>
                                    <a:rPr lang="en-US" sz="2400" b="0" i="1" smtClean="0">
                                      <a:latin typeface="Cambria Math" charset="0"/>
                                    </a:rPr>
                                  </m:ctrlPr>
                                </m:sSubSupPr>
                                <m:e>
                                  <m:r>
                                    <a:rPr lang="en-GB" sz="2400" b="0" i="1" smtClean="0">
                                      <a:latin typeface="Cambria Math" charset="0"/>
                                    </a:rPr>
                                    <m:t>𝐺</m:t>
                                  </m:r>
                                </m:e>
                                <m:sub>
                                  <m:r>
                                    <a:rPr lang="en-GB" sz="2400" b="0" i="1" smtClean="0">
                                      <a:latin typeface="Cambria Math" charset="0"/>
                                    </a:rPr>
                                    <m:t>𝑑𝑖𝑣</m:t>
                                  </m:r>
                                </m:sub>
                                <m:sup>
                                  <m:r>
                                    <a:rPr lang="en-GB" sz="2400" b="0" i="1" smtClean="0">
                                      <a:latin typeface="Cambria Math" charset="0"/>
                                    </a:rPr>
                                    <m:t>𝑜𝑏𝑠</m:t>
                                  </m:r>
                                </m:sup>
                              </m:sSubSup>
                              <m:r>
                                <a:rPr lang="en-GB" sz="2400" b="0" i="1" smtClean="0">
                                  <a:latin typeface="Cambria Math" charset="0"/>
                                </a:rPr>
                                <m:t> − </m:t>
                              </m:r>
                              <m:sSubSup>
                                <m:sSubSupPr>
                                  <m:ctrlPr>
                                    <a:rPr lang="en-US" sz="2400" b="0" i="1" smtClean="0">
                                      <a:latin typeface="Cambria Math" charset="0"/>
                                    </a:rPr>
                                  </m:ctrlPr>
                                </m:sSubSupPr>
                                <m:e>
                                  <m:r>
                                    <a:rPr lang="en-GB" sz="2400" b="0" i="1" smtClean="0">
                                      <a:latin typeface="Cambria Math" charset="0"/>
                                    </a:rPr>
                                    <m:t>𝐺</m:t>
                                  </m:r>
                                </m:e>
                                <m:sub>
                                  <m:r>
                                    <a:rPr lang="en-GB" sz="2400" b="0" i="1" smtClean="0">
                                      <a:latin typeface="Cambria Math" charset="0"/>
                                    </a:rPr>
                                    <m:t>𝑑𝑖𝑣</m:t>
                                  </m:r>
                                </m:sub>
                                <m:sup/>
                              </m:sSubSup>
                              <m:d>
                                <m:dPr>
                                  <m:ctrlPr>
                                    <a:rPr lang="is-IS" sz="2400" b="0" i="1" smtClean="0">
                                      <a:latin typeface="Cambria Math" charset="0"/>
                                    </a:rPr>
                                  </m:ctrlPr>
                                </m:dPr>
                                <m:e>
                                  <m:sSub>
                                    <m:sSubPr>
                                      <m:ctrlPr>
                                        <a:rPr lang="en-US" sz="2400" b="0" i="1" smtClean="0">
                                          <a:latin typeface="Cambria Math" charset="0"/>
                                        </a:rPr>
                                      </m:ctrlPr>
                                    </m:sSubPr>
                                    <m:e>
                                      <m:r>
                                        <a:rPr lang="en-GB" sz="2400" b="0" i="1" smtClean="0">
                                          <a:latin typeface="Cambria Math" charset="0"/>
                                        </a:rPr>
                                        <m:t>𝑚</m:t>
                                      </m:r>
                                    </m:e>
                                    <m:sub>
                                      <m:r>
                                        <a:rPr lang="en-GB" sz="2400" b="0" i="1" smtClean="0">
                                          <a:latin typeface="Cambria Math" charset="0"/>
                                        </a:rPr>
                                        <m:t>0</m:t>
                                      </m:r>
                                    </m:sub>
                                  </m:sSub>
                                </m:e>
                              </m:d>
                            </m:e>
                          </m:d>
                        </m:e>
                        <m:sup>
                          <m:r>
                            <a:rPr lang="en-GB" sz="2400" b="0" i="1" smtClean="0">
                              <a:latin typeface="Cambria Math" charset="0"/>
                            </a:rPr>
                            <m:t>2</m:t>
                          </m:r>
                        </m:sup>
                      </m:sSup>
                      <m:r>
                        <a:rPr lang="en-GB" sz="2400" b="0" i="1" smtClean="0">
                          <a:latin typeface="Cambria Math" charset="0"/>
                        </a:rPr>
                        <m:t>+</m:t>
                      </m:r>
                      <m:sSup>
                        <m:sSupPr>
                          <m:ctrlPr>
                            <a:rPr lang="en-GB" sz="2400" i="1">
                              <a:latin typeface="Cambria Math" charset="0"/>
                            </a:rPr>
                          </m:ctrlPr>
                        </m:sSupPr>
                        <m:e>
                          <m:d>
                            <m:dPr>
                              <m:begChr m:val="|"/>
                              <m:endChr m:val="|"/>
                              <m:ctrlPr>
                                <a:rPr lang="hr-HR" sz="2400" i="1">
                                  <a:latin typeface="Cambria Math" charset="0"/>
                                </a:rPr>
                              </m:ctrlPr>
                            </m:dPr>
                            <m:e>
                              <m:sSubSup>
                                <m:sSubSupPr>
                                  <m:ctrlPr>
                                    <a:rPr lang="en-US" sz="2400" i="1">
                                      <a:latin typeface="Cambria Math" charset="0"/>
                                    </a:rPr>
                                  </m:ctrlPr>
                                </m:sSubSupPr>
                                <m:e>
                                  <m:r>
                                    <a:rPr lang="en-GB" sz="2400" i="1">
                                      <a:latin typeface="Cambria Math" charset="0"/>
                                    </a:rPr>
                                    <m:t>𝐺</m:t>
                                  </m:r>
                                </m:e>
                                <m:sub>
                                  <m:r>
                                    <a:rPr lang="en-GB" sz="2400" b="0" i="1" smtClean="0">
                                      <a:latin typeface="Cambria Math" charset="0"/>
                                    </a:rPr>
                                    <m:t>𝑟𝑒𝑓𝑙</m:t>
                                  </m:r>
                                </m:sub>
                                <m:sup/>
                              </m:sSubSup>
                              <m:r>
                                <a:rPr lang="en-GB" sz="2400" i="1">
                                  <a:latin typeface="Cambria Math" charset="0"/>
                                </a:rPr>
                                <m:t> − </m:t>
                              </m:r>
                              <m:sSub>
                                <m:sSubPr>
                                  <m:ctrlPr>
                                    <a:rPr lang="en-GB" sz="2400" i="1" smtClean="0">
                                      <a:latin typeface="Cambria Math" charset="0"/>
                                    </a:rPr>
                                  </m:ctrlPr>
                                </m:sSubPr>
                                <m:e>
                                  <m:r>
                                    <a:rPr lang="en-GB" sz="2400" b="0" i="1" smtClean="0">
                                      <a:latin typeface="Cambria Math" panose="02040503050406030204" pitchFamily="18" charset="0"/>
                                    </a:rPr>
                                    <m:t>𝐺</m:t>
                                  </m:r>
                                </m:e>
                                <m:sub>
                                  <m:r>
                                    <a:rPr lang="en-GB" sz="2400" b="0" i="1" smtClean="0">
                                      <a:latin typeface="Cambria Math" panose="02040503050406030204" pitchFamily="18" charset="0"/>
                                    </a:rPr>
                                    <m:t>𝑟𝑒𝑓𝑙</m:t>
                                  </m:r>
                                </m:sub>
                              </m:sSub>
                              <m:d>
                                <m:dPr>
                                  <m:ctrlPr>
                                    <a:rPr lang="is-IS" sz="2400" i="1">
                                      <a:latin typeface="Cambria Math" charset="0"/>
                                    </a:rPr>
                                  </m:ctrlPr>
                                </m:dPr>
                                <m:e>
                                  <m:sSub>
                                    <m:sSubPr>
                                      <m:ctrlPr>
                                        <a:rPr lang="en-US" sz="2400" i="1">
                                          <a:latin typeface="Cambria Math" charset="0"/>
                                        </a:rPr>
                                      </m:ctrlPr>
                                    </m:sSubPr>
                                    <m:e>
                                      <m:r>
                                        <a:rPr lang="en-GB" sz="2400" i="1">
                                          <a:latin typeface="Cambria Math" charset="0"/>
                                        </a:rPr>
                                        <m:t>𝑚</m:t>
                                      </m:r>
                                    </m:e>
                                    <m:sub>
                                      <m:r>
                                        <a:rPr lang="en-GB" sz="2400" i="1">
                                          <a:latin typeface="Cambria Math" charset="0"/>
                                        </a:rPr>
                                        <m:t>0</m:t>
                                      </m:r>
                                    </m:sub>
                                  </m:sSub>
                                </m:e>
                              </m:d>
                            </m:e>
                          </m:d>
                        </m:e>
                        <m:sup>
                          <m:r>
                            <a:rPr lang="en-GB" sz="2400" i="1">
                              <a:latin typeface="Cambria Math" charset="0"/>
                            </a:rPr>
                            <m:t>2</m:t>
                          </m:r>
                        </m:sup>
                      </m:sSup>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80913" y="1945085"/>
                <a:ext cx="8933792" cy="536814"/>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smtClean="0">
                <a:solidFill>
                  <a:srgbClr val="002060"/>
                </a:solidFill>
              </a:rPr>
              <a:t>Marchenko Lippmann-Schwinger FWI</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27</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183716" y="3073078"/>
                <a:ext cx="8063429" cy="82381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i="1" smtClean="0">
                              <a:latin typeface="Cambria Math" charset="0"/>
                            </a:rPr>
                          </m:ctrlPr>
                        </m:sSubPr>
                        <m:e>
                          <m:r>
                            <a:rPr lang="en-US" sz="2400" i="1" smtClean="0">
                              <a:latin typeface="Cambria Math" charset="0"/>
                              <a:ea typeface="Cambria Math" charset="0"/>
                              <a:cs typeface="Cambria Math" charset="0"/>
                            </a:rPr>
                            <m:t>𝛻</m:t>
                          </m:r>
                        </m:e>
                        <m:sub>
                          <m:r>
                            <a:rPr lang="en-GB" sz="2400" b="0" i="1" smtClean="0">
                              <a:latin typeface="Cambria Math" charset="0"/>
                            </a:rPr>
                            <m:t>𝑚</m:t>
                          </m:r>
                        </m:sub>
                      </m:sSub>
                      <m:r>
                        <a:rPr lang="en-GB" sz="2400" b="0" i="1" smtClean="0">
                          <a:latin typeface="Cambria Math" charset="0"/>
                        </a:rPr>
                        <m:t>𝐸</m:t>
                      </m:r>
                      <m:d>
                        <m:dPr>
                          <m:ctrlPr>
                            <a:rPr lang="is-IS" sz="2400" b="0" i="1" smtClean="0">
                              <a:latin typeface="Cambria Math" charset="0"/>
                            </a:rPr>
                          </m:ctrlPr>
                        </m:dPr>
                        <m:e>
                          <m:sSub>
                            <m:sSubPr>
                              <m:ctrlPr>
                                <a:rPr lang="en-US" sz="2400" b="0" i="1" smtClean="0">
                                  <a:latin typeface="Cambria Math" charset="0"/>
                                </a:rPr>
                              </m:ctrlPr>
                            </m:sSubPr>
                            <m:e>
                              <m:r>
                                <a:rPr lang="en-GB" sz="2400" b="0" i="1" smtClean="0">
                                  <a:latin typeface="Cambria Math" charset="0"/>
                                </a:rPr>
                                <m:t>𝑚</m:t>
                              </m:r>
                            </m:e>
                            <m:sub>
                              <m:r>
                                <a:rPr lang="en-GB" sz="2400" b="0" i="1" smtClean="0">
                                  <a:latin typeface="Cambria Math" charset="0"/>
                                </a:rPr>
                                <m:t>0</m:t>
                              </m:r>
                            </m:sub>
                          </m:sSub>
                        </m:e>
                      </m:d>
                      <m:r>
                        <a:rPr lang="en-GB" sz="2400" b="0" i="1" smtClean="0">
                          <a:latin typeface="Cambria Math" charset="0"/>
                        </a:rPr>
                        <m:t>=−</m:t>
                      </m:r>
                      <m:r>
                        <a:rPr lang="en-GB" sz="2400" b="0" i="1" smtClean="0">
                          <a:latin typeface="Cambria Math" charset="0"/>
                          <a:ea typeface="Cambria Math" charset="0"/>
                          <a:cs typeface="Cambria Math" charset="0"/>
                        </a:rPr>
                        <m:t>ℜ</m:t>
                      </m:r>
                      <m:d>
                        <m:dPr>
                          <m:begChr m:val="{"/>
                          <m:endChr m:val="}"/>
                          <m:ctrlPr>
                            <a:rPr lang="en-GB" sz="2400" b="0" i="1" smtClean="0">
                              <a:latin typeface="Cambria Math" charset="0"/>
                              <a:ea typeface="Cambria Math" charset="0"/>
                              <a:cs typeface="Cambria Math" charset="0"/>
                            </a:rPr>
                          </m:ctrlPr>
                        </m:dPr>
                        <m:e>
                          <m:f>
                            <m:fPr>
                              <m:ctrlPr>
                                <a:rPr lang="bg-BG" sz="2400" b="0" i="1" smtClean="0">
                                  <a:latin typeface="Cambria Math" charset="0"/>
                                  <a:ea typeface="Cambria Math" charset="0"/>
                                  <a:cs typeface="Cambria Math" charset="0"/>
                                </a:rPr>
                              </m:ctrlPr>
                            </m:fPr>
                            <m:num>
                              <m:r>
                                <a:rPr lang="en-GB" sz="2400" b="0" i="1" smtClean="0">
                                  <a:latin typeface="Cambria Math" charset="0"/>
                                  <a:ea typeface="Cambria Math" charset="0"/>
                                  <a:cs typeface="Cambria Math" charset="0"/>
                                </a:rPr>
                                <m:t>𝑑</m:t>
                              </m:r>
                              <m:sSub>
                                <m:sSubPr>
                                  <m:ctrlPr>
                                    <a:rPr lang="en-US" sz="2400" b="0" i="1" smtClean="0">
                                      <a:latin typeface="Cambria Math" charset="0"/>
                                      <a:ea typeface="Cambria Math" charset="0"/>
                                      <a:cs typeface="Cambria Math" charset="0"/>
                                    </a:rPr>
                                  </m:ctrlPr>
                                </m:sSubPr>
                                <m:e>
                                  <m:r>
                                    <a:rPr lang="en-GB" sz="2400" b="0" i="1" smtClean="0">
                                      <a:latin typeface="Cambria Math" charset="0"/>
                                      <a:ea typeface="Cambria Math" charset="0"/>
                                      <a:cs typeface="Cambria Math" charset="0"/>
                                    </a:rPr>
                                    <m:t>𝐺</m:t>
                                  </m:r>
                                </m:e>
                                <m:sub>
                                  <m:r>
                                    <a:rPr lang="en-GB" sz="2400" b="0" i="1" smtClean="0">
                                      <a:latin typeface="Cambria Math" charset="0"/>
                                      <a:ea typeface="Cambria Math" charset="0"/>
                                      <a:cs typeface="Cambria Math" charset="0"/>
                                    </a:rPr>
                                    <m:t>𝑑𝑖𝑣</m:t>
                                  </m:r>
                                </m:sub>
                              </m:sSub>
                            </m:num>
                            <m:den>
                              <m:r>
                                <a:rPr lang="en-GB" sz="2400" b="0" i="1" smtClean="0">
                                  <a:latin typeface="Cambria Math" charset="0"/>
                                  <a:ea typeface="Cambria Math" charset="0"/>
                                  <a:cs typeface="Cambria Math" charset="0"/>
                                </a:rPr>
                                <m:t>𝑑𝑚</m:t>
                              </m:r>
                            </m:den>
                          </m:f>
                          <m:r>
                            <a:rPr lang="en-GB" sz="2400" b="0" i="1" smtClean="0">
                              <a:latin typeface="Cambria Math" charset="0"/>
                              <a:ea typeface="Cambria Math" charset="0"/>
                              <a:cs typeface="Cambria Math" charset="0"/>
                            </a:rPr>
                            <m:t> </m:t>
                          </m:r>
                          <m:sSup>
                            <m:sSupPr>
                              <m:ctrlPr>
                                <a:rPr lang="en-GB" sz="2400" b="0" i="1" smtClean="0">
                                  <a:latin typeface="Cambria Math" charset="0"/>
                                  <a:ea typeface="Cambria Math" charset="0"/>
                                  <a:cs typeface="Cambria Math" charset="0"/>
                                </a:rPr>
                              </m:ctrlPr>
                            </m:sSupPr>
                            <m:e>
                              <m:d>
                                <m:dPr>
                                  <m:ctrlPr>
                                    <a:rPr lang="is-IS" sz="2400" i="1">
                                      <a:latin typeface="Cambria Math" charset="0"/>
                                      <a:ea typeface="Cambria Math" charset="0"/>
                                      <a:cs typeface="Cambria Math" charset="0"/>
                                    </a:rPr>
                                  </m:ctrlPr>
                                </m:dPr>
                                <m:e>
                                  <m:sSubSup>
                                    <m:sSubSupPr>
                                      <m:ctrlPr>
                                        <a:rPr lang="en-US" sz="2400" i="1">
                                          <a:latin typeface="Cambria Math" charset="0"/>
                                        </a:rPr>
                                      </m:ctrlPr>
                                    </m:sSubSupPr>
                                    <m:e>
                                      <m:r>
                                        <a:rPr lang="en-GB" sz="2400" i="1">
                                          <a:latin typeface="Cambria Math" charset="0"/>
                                        </a:rPr>
                                        <m:t>𝐺</m:t>
                                      </m:r>
                                    </m:e>
                                    <m:sub>
                                      <m:r>
                                        <a:rPr lang="en-GB" sz="2400" b="0" i="1" smtClean="0">
                                          <a:latin typeface="Cambria Math" charset="0"/>
                                        </a:rPr>
                                        <m:t>𝑑𝑖𝑣</m:t>
                                      </m:r>
                                    </m:sub>
                                    <m:sup>
                                      <m:r>
                                        <a:rPr lang="en-GB" sz="2400" b="0" i="1" smtClean="0">
                                          <a:latin typeface="Cambria Math" charset="0"/>
                                        </a:rPr>
                                        <m:t>𝑜𝑏𝑠</m:t>
                                      </m:r>
                                    </m:sup>
                                  </m:sSubSup>
                                  <m:d>
                                    <m:dPr>
                                      <m:ctrlPr>
                                        <a:rPr lang="is-IS" sz="2400" i="1">
                                          <a:latin typeface="Cambria Math" charset="0"/>
                                        </a:rPr>
                                      </m:ctrlPr>
                                    </m:dPr>
                                    <m:e>
                                      <m:r>
                                        <a:rPr lang="en-GB" sz="2400" i="1">
                                          <a:latin typeface="Cambria Math" charset="0"/>
                                        </a:rPr>
                                        <m:t>𝑟</m:t>
                                      </m:r>
                                      <m:r>
                                        <a:rPr lang="en-GB" sz="2400" i="1">
                                          <a:latin typeface="Cambria Math" charset="0"/>
                                        </a:rPr>
                                        <m:t>,</m:t>
                                      </m:r>
                                      <m:r>
                                        <a:rPr lang="en-GB" sz="2400" i="1">
                                          <a:latin typeface="Cambria Math" charset="0"/>
                                        </a:rPr>
                                        <m:t>𝑠</m:t>
                                      </m:r>
                                    </m:e>
                                  </m:d>
                                  <m:r>
                                    <a:rPr lang="en-GB" sz="2400" i="1">
                                      <a:latin typeface="Cambria Math" charset="0"/>
                                    </a:rPr>
                                    <m:t> − </m:t>
                                  </m:r>
                                  <m:sSub>
                                    <m:sSubPr>
                                      <m:ctrlPr>
                                        <a:rPr lang="en-US" sz="2400" i="1" smtClean="0">
                                          <a:latin typeface="Cambria Math" charset="0"/>
                                        </a:rPr>
                                      </m:ctrlPr>
                                    </m:sSubPr>
                                    <m:e>
                                      <m:r>
                                        <a:rPr lang="en-GB" sz="2400" b="0" i="1" smtClean="0">
                                          <a:latin typeface="Cambria Math" charset="0"/>
                                        </a:rPr>
                                        <m:t>𝐺</m:t>
                                      </m:r>
                                    </m:e>
                                    <m:sub>
                                      <m:r>
                                        <a:rPr lang="en-GB" sz="2400" b="0" i="1" smtClean="0">
                                          <a:latin typeface="Cambria Math" charset="0"/>
                                        </a:rPr>
                                        <m:t>𝑑𝑖𝑣</m:t>
                                      </m:r>
                                    </m:sub>
                                  </m:sSub>
                                  <m:d>
                                    <m:dPr>
                                      <m:ctrlPr>
                                        <a:rPr lang="is-IS" sz="2400" i="1">
                                          <a:latin typeface="Cambria Math" charset="0"/>
                                        </a:rPr>
                                      </m:ctrlPr>
                                    </m:dPr>
                                    <m:e>
                                      <m:r>
                                        <a:rPr lang="en-GB" sz="2400" i="1">
                                          <a:latin typeface="Cambria Math" charset="0"/>
                                        </a:rPr>
                                        <m:t>𝑟</m:t>
                                      </m:r>
                                      <m:r>
                                        <a:rPr lang="en-GB" sz="2400" i="1">
                                          <a:latin typeface="Cambria Math" charset="0"/>
                                        </a:rPr>
                                        <m:t>,</m:t>
                                      </m:r>
                                      <m:r>
                                        <a:rPr lang="en-GB" sz="2400" i="1">
                                          <a:latin typeface="Cambria Math" charset="0"/>
                                        </a:rPr>
                                        <m:t>𝑠</m:t>
                                      </m:r>
                                      <m:r>
                                        <a:rPr lang="en-GB" sz="2400" b="0" i="1" smtClean="0">
                                          <a:latin typeface="Cambria Math" charset="0"/>
                                        </a:rPr>
                                        <m:t>,</m:t>
                                      </m:r>
                                      <m:sSub>
                                        <m:sSubPr>
                                          <m:ctrlPr>
                                            <a:rPr lang="en-US" sz="2400" b="0" i="1" smtClean="0">
                                              <a:latin typeface="Cambria Math" charset="0"/>
                                            </a:rPr>
                                          </m:ctrlPr>
                                        </m:sSubPr>
                                        <m:e>
                                          <m:r>
                                            <a:rPr lang="en-GB" sz="2400" b="0" i="1" smtClean="0">
                                              <a:latin typeface="Cambria Math" charset="0"/>
                                            </a:rPr>
                                            <m:t>𝑚</m:t>
                                          </m:r>
                                        </m:e>
                                        <m:sub>
                                          <m:r>
                                            <a:rPr lang="en-GB" sz="2400" b="0" i="1" smtClean="0">
                                              <a:latin typeface="Cambria Math" charset="0"/>
                                            </a:rPr>
                                            <m:t>0</m:t>
                                          </m:r>
                                        </m:sub>
                                      </m:sSub>
                                    </m:e>
                                  </m:d>
                                </m:e>
                              </m:d>
                            </m:e>
                            <m:sup>
                              <m:r>
                                <a:rPr lang="en-GB" sz="2400" b="0" i="1" smtClean="0">
                                  <a:latin typeface="Cambria Math" charset="0"/>
                                  <a:ea typeface="Cambria Math" charset="0"/>
                                  <a:cs typeface="Cambria Math" charset="0"/>
                                </a:rPr>
                                <m:t>∗</m:t>
                              </m:r>
                            </m:sup>
                          </m:sSup>
                        </m:e>
                      </m:d>
                      <m:r>
                        <a:rPr lang="en-GB" sz="2400" b="0" i="1" smtClean="0">
                          <a:latin typeface="Cambria Math" charset="0"/>
                        </a:rPr>
                        <m:t> </m:t>
                      </m:r>
                    </m:oMath>
                  </m:oMathPara>
                </a14:m>
                <a:endParaRPr lang="en-US" sz="2000"/>
              </a:p>
            </p:txBody>
          </p:sp>
        </mc:Choice>
        <mc:Fallback xmlns="">
          <p:sp>
            <p:nvSpPr>
              <p:cNvPr id="7" name="TextBox 6"/>
              <p:cNvSpPr txBox="1">
                <a:spLocks noRot="1" noChangeAspect="1" noMove="1" noResize="1" noEditPoints="1" noAdjustHandles="1" noChangeArrowheads="1" noChangeShapeType="1" noTextEdit="1"/>
              </p:cNvSpPr>
              <p:nvPr/>
            </p:nvSpPr>
            <p:spPr>
              <a:xfrm>
                <a:off x="1183716" y="3073078"/>
                <a:ext cx="8063429" cy="82381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772307" y="4054698"/>
                <a:ext cx="9323209" cy="58926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charset="0"/>
                        </a:rPr>
                        <m:t>−</m:t>
                      </m:r>
                      <m:r>
                        <a:rPr lang="en-GB" sz="2400" b="0" i="1" smtClean="0">
                          <a:latin typeface="Cambria Math" charset="0"/>
                          <a:ea typeface="Cambria Math" charset="0"/>
                          <a:cs typeface="Cambria Math" charset="0"/>
                        </a:rPr>
                        <m:t>ℜ</m:t>
                      </m:r>
                      <m:d>
                        <m:dPr>
                          <m:begChr m:val="{"/>
                          <m:endChr m:val="}"/>
                          <m:ctrlPr>
                            <a:rPr lang="en-GB" sz="2400" b="0" i="1" smtClean="0">
                              <a:latin typeface="Cambria Math" charset="0"/>
                              <a:ea typeface="Cambria Math" charset="0"/>
                              <a:cs typeface="Cambria Math" charset="0"/>
                            </a:rPr>
                          </m:ctrlPr>
                        </m:dPr>
                        <m:e>
                          <m:sSup>
                            <m:sSupPr>
                              <m:ctrlPr>
                                <a:rPr lang="en-GB" sz="2400" b="0" i="1" smtClean="0">
                                  <a:latin typeface="Cambria Math" charset="0"/>
                                  <a:ea typeface="Cambria Math" charset="0"/>
                                  <a:cs typeface="Cambria Math" charset="0"/>
                                </a:rPr>
                              </m:ctrlPr>
                            </m:sSupPr>
                            <m:e>
                              <m:r>
                                <a:rPr lang="en-GB" sz="2400" b="0" i="1" smtClean="0">
                                  <a:latin typeface="Cambria Math" charset="0"/>
                                  <a:ea typeface="Cambria Math" charset="0"/>
                                  <a:cs typeface="Cambria Math" charset="0"/>
                                </a:rPr>
                                <m:t>𝜔</m:t>
                              </m:r>
                            </m:e>
                            <m:sup>
                              <m:r>
                                <a:rPr lang="en-GB" sz="2400" b="0" i="1" smtClean="0">
                                  <a:latin typeface="Cambria Math" charset="0"/>
                                  <a:ea typeface="Cambria Math" charset="0"/>
                                  <a:cs typeface="Cambria Math" charset="0"/>
                                </a:rPr>
                                <m:t>2</m:t>
                              </m:r>
                            </m:sup>
                          </m:sSup>
                          <m:sSup>
                            <m:sSupPr>
                              <m:ctrlPr>
                                <a:rPr lang="en-GB" sz="2400" i="1">
                                  <a:latin typeface="Cambria Math" charset="0"/>
                                  <a:ea typeface="Cambria Math" charset="0"/>
                                  <a:cs typeface="Cambria Math" charset="0"/>
                                </a:rPr>
                              </m:ctrlPr>
                            </m:sSupPr>
                            <m:e>
                              <m:sSubSup>
                                <m:sSubSupPr>
                                  <m:ctrlPr>
                                    <a:rPr lang="en-US" sz="2400" i="1">
                                      <a:latin typeface="Cambria Math" charset="0"/>
                                    </a:rPr>
                                  </m:ctrlPr>
                                </m:sSubSupPr>
                                <m:e>
                                  <m:r>
                                    <a:rPr lang="en-GB" sz="2400" i="1">
                                      <a:latin typeface="Cambria Math" charset="0"/>
                                    </a:rPr>
                                    <m:t>𝐺</m:t>
                                  </m:r>
                                </m:e>
                                <m:sub/>
                                <m:sup>
                                  <m:r>
                                    <a:rPr lang="en-GB" sz="2400" i="1">
                                      <a:latin typeface="Cambria Math" charset="0"/>
                                    </a:rPr>
                                    <m:t>𝑀𝑎𝑟</m:t>
                                  </m:r>
                                </m:sup>
                              </m:sSubSup>
                              <m:d>
                                <m:dPr>
                                  <m:ctrlPr>
                                    <a:rPr lang="is-IS" sz="2400" i="1">
                                      <a:latin typeface="Cambria Math" charset="0"/>
                                      <a:ea typeface="Cambria Math" charset="0"/>
                                      <a:cs typeface="Cambria Math" charset="0"/>
                                    </a:rPr>
                                  </m:ctrlPr>
                                </m:dPr>
                                <m:e>
                                  <m:r>
                                    <a:rPr lang="en-GB" sz="2400" i="1">
                                      <a:latin typeface="Cambria Math" charset="0"/>
                                      <a:ea typeface="Cambria Math" charset="0"/>
                                      <a:cs typeface="Cambria Math" charset="0"/>
                                    </a:rPr>
                                    <m:t>𝑟</m:t>
                                  </m:r>
                                  <m:r>
                                    <a:rPr lang="en-GB" sz="2400" i="1">
                                      <a:latin typeface="Cambria Math" charset="0"/>
                                      <a:ea typeface="Cambria Math" charset="0"/>
                                      <a:cs typeface="Cambria Math" charset="0"/>
                                    </a:rPr>
                                    <m:t>,</m:t>
                                  </m:r>
                                  <m:r>
                                    <a:rPr lang="en-GB" sz="2400" i="1">
                                      <a:latin typeface="Cambria Math" charset="0"/>
                                      <a:ea typeface="Cambria Math" charset="0"/>
                                      <a:cs typeface="Cambria Math" charset="0"/>
                                    </a:rPr>
                                    <m:t>𝑥</m:t>
                                  </m:r>
                                </m:e>
                              </m:d>
                              <m:sSubSup>
                                <m:sSubSupPr>
                                  <m:ctrlPr>
                                    <a:rPr lang="en-US" sz="2400" i="1">
                                      <a:latin typeface="Cambria Math" charset="0"/>
                                    </a:rPr>
                                  </m:ctrlPr>
                                </m:sSubSupPr>
                                <m:e>
                                  <m:r>
                                    <a:rPr lang="en-GB" sz="2400" i="1">
                                      <a:latin typeface="Cambria Math" charset="0"/>
                                    </a:rPr>
                                    <m:t>𝐺</m:t>
                                  </m:r>
                                </m:e>
                                <m:sub/>
                                <m:sup>
                                  <m:r>
                                    <a:rPr lang="en-GB" sz="2400" i="1">
                                      <a:latin typeface="Cambria Math" charset="0"/>
                                    </a:rPr>
                                    <m:t>𝑀𝑎𝑟</m:t>
                                  </m:r>
                                </m:sup>
                              </m:sSubSup>
                              <m:d>
                                <m:dPr>
                                  <m:ctrlPr>
                                    <a:rPr lang="is-IS" sz="2400" i="1">
                                      <a:latin typeface="Cambria Math" charset="0"/>
                                    </a:rPr>
                                  </m:ctrlPr>
                                </m:dPr>
                                <m:e>
                                  <m:r>
                                    <a:rPr lang="en-GB" sz="2400" i="1">
                                      <a:latin typeface="Cambria Math" charset="0"/>
                                    </a:rPr>
                                    <m:t>𝑥</m:t>
                                  </m:r>
                                  <m:r>
                                    <a:rPr lang="en-GB" sz="2400" i="1">
                                      <a:latin typeface="Cambria Math" charset="0"/>
                                    </a:rPr>
                                    <m:t>,</m:t>
                                  </m:r>
                                  <m:r>
                                    <a:rPr lang="en-GB" sz="2400" i="1">
                                      <a:latin typeface="Cambria Math" charset="0"/>
                                    </a:rPr>
                                    <m:t>𝑠</m:t>
                                  </m:r>
                                </m:e>
                              </m:d>
                              <m:d>
                                <m:dPr>
                                  <m:ctrlPr>
                                    <a:rPr lang="is-IS" sz="2400" i="1">
                                      <a:latin typeface="Cambria Math" charset="0"/>
                                      <a:ea typeface="Cambria Math" charset="0"/>
                                      <a:cs typeface="Cambria Math" charset="0"/>
                                    </a:rPr>
                                  </m:ctrlPr>
                                </m:dPr>
                                <m:e>
                                  <m:sSubSup>
                                    <m:sSubSupPr>
                                      <m:ctrlPr>
                                        <a:rPr lang="en-US" sz="2400" i="1">
                                          <a:latin typeface="Cambria Math" charset="0"/>
                                        </a:rPr>
                                      </m:ctrlPr>
                                    </m:sSubSupPr>
                                    <m:e>
                                      <m:r>
                                        <a:rPr lang="en-GB" sz="2400" i="1">
                                          <a:latin typeface="Cambria Math" charset="0"/>
                                        </a:rPr>
                                        <m:t>𝐺</m:t>
                                      </m:r>
                                    </m:e>
                                    <m:sub>
                                      <m:r>
                                        <a:rPr lang="en-GB" sz="2400" i="1">
                                          <a:latin typeface="Cambria Math" charset="0"/>
                                        </a:rPr>
                                        <m:t>𝑟𝑒𝑓𝑙</m:t>
                                      </m:r>
                                    </m:sub>
                                    <m:sup/>
                                  </m:sSubSup>
                                  <m:d>
                                    <m:dPr>
                                      <m:ctrlPr>
                                        <a:rPr lang="is-IS" sz="2400" i="1">
                                          <a:latin typeface="Cambria Math" charset="0"/>
                                        </a:rPr>
                                      </m:ctrlPr>
                                    </m:dPr>
                                    <m:e>
                                      <m:r>
                                        <a:rPr lang="en-GB" sz="2400" i="1">
                                          <a:latin typeface="Cambria Math" charset="0"/>
                                        </a:rPr>
                                        <m:t>𝑟</m:t>
                                      </m:r>
                                      <m:r>
                                        <a:rPr lang="en-GB" sz="2400" i="1">
                                          <a:latin typeface="Cambria Math" charset="0"/>
                                        </a:rPr>
                                        <m:t>,</m:t>
                                      </m:r>
                                      <m:r>
                                        <a:rPr lang="en-GB" sz="2400" i="1">
                                          <a:latin typeface="Cambria Math" charset="0"/>
                                        </a:rPr>
                                        <m:t>𝑠</m:t>
                                      </m:r>
                                    </m:e>
                                  </m:d>
                                  <m:r>
                                    <a:rPr lang="en-GB" sz="2400" i="1">
                                      <a:latin typeface="Cambria Math" charset="0"/>
                                    </a:rPr>
                                    <m:t> −</m:t>
                                  </m:r>
                                  <m:sSub>
                                    <m:sSubPr>
                                      <m:ctrlPr>
                                        <a:rPr lang="en-GB" sz="2400" i="1">
                                          <a:latin typeface="Cambria Math" charset="0"/>
                                        </a:rPr>
                                      </m:ctrlPr>
                                    </m:sSubPr>
                                    <m:e>
                                      <m:r>
                                        <a:rPr lang="en-GB" sz="2400" i="1">
                                          <a:latin typeface="Cambria Math" panose="02040503050406030204" pitchFamily="18" charset="0"/>
                                        </a:rPr>
                                        <m:t>𝐺</m:t>
                                      </m:r>
                                    </m:e>
                                    <m:sub>
                                      <m:r>
                                        <a:rPr lang="en-GB" sz="2400" i="1">
                                          <a:latin typeface="Cambria Math" panose="02040503050406030204" pitchFamily="18" charset="0"/>
                                        </a:rPr>
                                        <m:t>𝑟𝑒𝑓𝑙</m:t>
                                      </m:r>
                                    </m:sub>
                                  </m:sSub>
                                  <m:d>
                                    <m:dPr>
                                      <m:ctrlPr>
                                        <a:rPr lang="is-IS" sz="2400" i="1">
                                          <a:latin typeface="Cambria Math" charset="0"/>
                                        </a:rPr>
                                      </m:ctrlPr>
                                    </m:dPr>
                                    <m:e>
                                      <m:r>
                                        <a:rPr lang="en-GB" sz="2400" i="1">
                                          <a:latin typeface="Cambria Math" charset="0"/>
                                        </a:rPr>
                                        <m:t>𝑟</m:t>
                                      </m:r>
                                      <m:r>
                                        <a:rPr lang="en-GB" sz="2400" i="1">
                                          <a:latin typeface="Cambria Math" charset="0"/>
                                        </a:rPr>
                                        <m:t>,</m:t>
                                      </m:r>
                                      <m:r>
                                        <a:rPr lang="en-GB" sz="2400" i="1">
                                          <a:latin typeface="Cambria Math" charset="0"/>
                                        </a:rPr>
                                        <m:t>𝑠</m:t>
                                      </m:r>
                                      <m:r>
                                        <a:rPr lang="en-GB" sz="2400" i="1">
                                          <a:latin typeface="Cambria Math" charset="0"/>
                                        </a:rPr>
                                        <m:t>,</m:t>
                                      </m:r>
                                      <m:sSub>
                                        <m:sSubPr>
                                          <m:ctrlPr>
                                            <a:rPr lang="en-US" sz="2400" i="1">
                                              <a:latin typeface="Cambria Math" charset="0"/>
                                            </a:rPr>
                                          </m:ctrlPr>
                                        </m:sSubPr>
                                        <m:e>
                                          <m:r>
                                            <a:rPr lang="en-GB" sz="2400" i="1">
                                              <a:latin typeface="Cambria Math" charset="0"/>
                                            </a:rPr>
                                            <m:t>𝑚</m:t>
                                          </m:r>
                                        </m:e>
                                        <m:sub>
                                          <m:r>
                                            <a:rPr lang="en-GB" sz="2400" i="1">
                                              <a:latin typeface="Cambria Math" charset="0"/>
                                            </a:rPr>
                                            <m:t>0</m:t>
                                          </m:r>
                                        </m:sub>
                                      </m:sSub>
                                    </m:e>
                                  </m:d>
                                </m:e>
                              </m:d>
                            </m:e>
                            <m:sup>
                              <m:r>
                                <a:rPr lang="en-GB" sz="2400" i="1">
                                  <a:latin typeface="Cambria Math" charset="0"/>
                                  <a:ea typeface="Cambria Math" charset="0"/>
                                  <a:cs typeface="Cambria Math" charset="0"/>
                                </a:rPr>
                                <m:t>∗</m:t>
                              </m:r>
                            </m:sup>
                          </m:sSup>
                          <m:r>
                            <a:rPr lang="en-GB" sz="2400" b="0" i="1" smtClean="0">
                              <a:latin typeface="Cambria Math" charset="0"/>
                              <a:ea typeface="Cambria Math" charset="0"/>
                              <a:cs typeface="Cambria Math" charset="0"/>
                            </a:rPr>
                            <m:t> </m:t>
                          </m:r>
                        </m:e>
                      </m:d>
                      <m:r>
                        <a:rPr lang="en-GB" sz="2400" b="0" i="1" smtClean="0">
                          <a:latin typeface="Cambria Math" charset="0"/>
                        </a:rPr>
                        <m:t> </m:t>
                      </m:r>
                    </m:oMath>
                  </m:oMathPara>
                </a14:m>
                <a:endParaRPr lang="en-US" sz="1400" dirty="0"/>
              </a:p>
            </p:txBody>
          </p:sp>
        </mc:Choice>
        <mc:Fallback>
          <p:sp>
            <p:nvSpPr>
              <p:cNvPr id="8" name="TextBox 7"/>
              <p:cNvSpPr txBox="1">
                <a:spLocks noRot="1" noChangeAspect="1" noMove="1" noResize="1" noEditPoints="1" noAdjustHandles="1" noChangeArrowheads="1" noChangeShapeType="1" noTextEdit="1"/>
              </p:cNvSpPr>
              <p:nvPr/>
            </p:nvSpPr>
            <p:spPr>
              <a:xfrm>
                <a:off x="2772307" y="4054698"/>
                <a:ext cx="9323209" cy="589264"/>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406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Summary</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28</a:t>
            </a:fld>
            <a:endParaRPr lang="en-US"/>
          </a:p>
        </p:txBody>
      </p:sp>
      <p:sp>
        <p:nvSpPr>
          <p:cNvPr id="3" name="TextBox 2"/>
          <p:cNvSpPr txBox="1"/>
          <p:nvPr/>
        </p:nvSpPr>
        <p:spPr>
          <a:xfrm>
            <a:off x="952500" y="1600200"/>
            <a:ext cx="10160000" cy="1815882"/>
          </a:xfrm>
          <a:prstGeom prst="rect">
            <a:avLst/>
          </a:prstGeom>
          <a:noFill/>
        </p:spPr>
        <p:txBody>
          <a:bodyPr wrap="square" rtlCol="0">
            <a:spAutoFit/>
          </a:bodyPr>
          <a:lstStyle/>
          <a:p>
            <a:endParaRPr lang="en-US" sz="2800" smtClean="0"/>
          </a:p>
          <a:p>
            <a:pPr marL="342900" indent="-342900">
              <a:buFont typeface="+mj-lt"/>
              <a:buAutoNum type="arabicPeriod"/>
            </a:pPr>
            <a:endParaRPr lang="en-US" sz="2800" smtClean="0"/>
          </a:p>
          <a:p>
            <a:pPr marL="342900" indent="-342900">
              <a:buFont typeface="+mj-lt"/>
              <a:buAutoNum type="arabicPeriod"/>
            </a:pPr>
            <a:endParaRPr lang="en-US" sz="2800"/>
          </a:p>
          <a:p>
            <a:pPr marL="342900" indent="-342900">
              <a:buFont typeface="+mj-lt"/>
              <a:buAutoNum type="arabicPeriod"/>
            </a:pPr>
            <a:endParaRPr lang="en-US" sz="2800"/>
          </a:p>
        </p:txBody>
      </p:sp>
      <p:sp>
        <p:nvSpPr>
          <p:cNvPr id="4" name="TextBox 3"/>
          <p:cNvSpPr txBox="1"/>
          <p:nvPr/>
        </p:nvSpPr>
        <p:spPr>
          <a:xfrm>
            <a:off x="838200" y="1600200"/>
            <a:ext cx="10531744" cy="3108543"/>
          </a:xfrm>
          <a:prstGeom prst="rect">
            <a:avLst/>
          </a:prstGeom>
          <a:noFill/>
        </p:spPr>
        <p:txBody>
          <a:bodyPr wrap="square" rtlCol="0">
            <a:spAutoFit/>
          </a:bodyPr>
          <a:lstStyle/>
          <a:p>
            <a:pPr marL="457200" indent="-457200">
              <a:buFont typeface="Arial" charset="0"/>
              <a:buChar char="•"/>
            </a:pPr>
            <a:r>
              <a:rPr lang="en-US" sz="2800" dirty="0" smtClean="0"/>
              <a:t>We have derived a compact form of the compact Green’s function derivative for use in imaging &amp; inversion</a:t>
            </a:r>
          </a:p>
          <a:p>
            <a:pPr marL="285750" indent="-285750">
              <a:buFont typeface="Arial" charset="0"/>
              <a:buChar char="•"/>
            </a:pPr>
            <a:endParaRPr lang="en-US" sz="2800" dirty="0"/>
          </a:p>
          <a:p>
            <a:pPr marL="457200" indent="-457200">
              <a:buFont typeface="Arial" charset="0"/>
              <a:buChar char="•"/>
            </a:pPr>
            <a:r>
              <a:rPr lang="en-US" sz="2800" dirty="0" smtClean="0"/>
              <a:t>We demonstrate this with a new FWI algorithm:  </a:t>
            </a:r>
          </a:p>
          <a:p>
            <a:r>
              <a:rPr lang="en-US" sz="2800" dirty="0"/>
              <a:t> </a:t>
            </a:r>
            <a:r>
              <a:rPr lang="en-US" sz="2800" dirty="0" smtClean="0"/>
              <a:t>     Marchenko-Lippmann-Schwinger Full-Waveform Inversion</a:t>
            </a:r>
          </a:p>
          <a:p>
            <a:pPr marL="1200150" lvl="2" indent="-285750">
              <a:buFont typeface="Arial" charset="0"/>
              <a:buChar char="•"/>
            </a:pPr>
            <a:endParaRPr lang="en-US" sz="2800" dirty="0" smtClean="0"/>
          </a:p>
          <a:p>
            <a:endParaRPr lang="en-US" sz="2800" dirty="0" smtClean="0"/>
          </a:p>
        </p:txBody>
      </p:sp>
    </p:spTree>
    <p:extLst>
      <p:ext uri="{BB962C8B-B14F-4D97-AF65-F5344CB8AC3E}">
        <p14:creationId xmlns:p14="http://schemas.microsoft.com/office/powerpoint/2010/main" val="359141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Assumptions are EVERYWHERE in science</a:t>
            </a:r>
            <a:endParaRPr lang="en-US" dirty="0">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2</a:t>
            </a:fld>
            <a:endParaRPr lang="en-US" dirty="0"/>
          </a:p>
        </p:txBody>
      </p:sp>
      <p:sp>
        <p:nvSpPr>
          <p:cNvPr id="16" name="TextBox 15"/>
          <p:cNvSpPr txBox="1"/>
          <p:nvPr/>
        </p:nvSpPr>
        <p:spPr>
          <a:xfrm>
            <a:off x="838200" y="1690688"/>
            <a:ext cx="10515600" cy="523220"/>
          </a:xfrm>
          <a:prstGeom prst="rect">
            <a:avLst/>
          </a:prstGeom>
          <a:noFill/>
        </p:spPr>
        <p:txBody>
          <a:bodyPr wrap="square" rtlCol="0">
            <a:spAutoFit/>
          </a:bodyPr>
          <a:lstStyle/>
          <a:p>
            <a:r>
              <a:rPr lang="en-GB" sz="2800" dirty="0" smtClean="0"/>
              <a:t>Assumptions are also common, and ESSENTIAL, in science!</a:t>
            </a:r>
            <a:endParaRPr lang="en-US" sz="2800" dirty="0"/>
          </a:p>
        </p:txBody>
      </p:sp>
      <p:sp>
        <p:nvSpPr>
          <p:cNvPr id="9" name="TextBox 8"/>
          <p:cNvSpPr txBox="1"/>
          <p:nvPr/>
        </p:nvSpPr>
        <p:spPr>
          <a:xfrm>
            <a:off x="838200" y="2571380"/>
            <a:ext cx="10712116" cy="2677656"/>
          </a:xfrm>
          <a:prstGeom prst="rect">
            <a:avLst/>
          </a:prstGeom>
          <a:noFill/>
        </p:spPr>
        <p:txBody>
          <a:bodyPr wrap="square" rtlCol="0">
            <a:spAutoFit/>
          </a:bodyPr>
          <a:lstStyle/>
          <a:p>
            <a:r>
              <a:rPr lang="en-US" sz="2800" dirty="0" smtClean="0"/>
              <a:t>Examples:</a:t>
            </a:r>
          </a:p>
          <a:p>
            <a:endParaRPr lang="en-US" sz="2800" dirty="0" smtClean="0"/>
          </a:p>
          <a:p>
            <a:pPr marL="457200" indent="-457200">
              <a:buFont typeface="Arial" charset="0"/>
              <a:buChar char="•"/>
            </a:pPr>
            <a:r>
              <a:rPr lang="en-US" sz="2800" dirty="0" smtClean="0"/>
              <a:t>Acoustic approximation – A powerful simplification IF there are       				       no S-waves </a:t>
            </a:r>
          </a:p>
          <a:p>
            <a:pPr marL="457200" indent="-457200">
              <a:buFont typeface="Arial" charset="0"/>
              <a:buChar char="•"/>
            </a:pPr>
            <a:endParaRPr lang="en-US" sz="2800" dirty="0"/>
          </a:p>
          <a:p>
            <a:pPr marL="457200" indent="-457200">
              <a:buFont typeface="Arial" charset="0"/>
              <a:buChar char="•"/>
            </a:pPr>
            <a:r>
              <a:rPr lang="en-US" sz="2800" dirty="0" smtClean="0"/>
              <a:t>Born approximation – Valid only if there are NO multiples in our data</a:t>
            </a:r>
            <a:endParaRPr lang="en-US" sz="2800" dirty="0"/>
          </a:p>
        </p:txBody>
      </p:sp>
      <p:sp>
        <p:nvSpPr>
          <p:cNvPr id="3" name="Rectangle 2"/>
          <p:cNvSpPr/>
          <p:nvPr/>
        </p:nvSpPr>
        <p:spPr>
          <a:xfrm>
            <a:off x="7684168" y="4636168"/>
            <a:ext cx="1989221" cy="6128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5584805"/>
            <a:ext cx="10515600" cy="954107"/>
          </a:xfrm>
          <a:prstGeom prst="rect">
            <a:avLst/>
          </a:prstGeom>
          <a:noFill/>
        </p:spPr>
        <p:txBody>
          <a:bodyPr wrap="square" rtlCol="0">
            <a:spAutoFit/>
          </a:bodyPr>
          <a:lstStyle/>
          <a:p>
            <a:pPr algn="ctr"/>
            <a:r>
              <a:rPr lang="en-US" sz="2800" dirty="0" smtClean="0">
                <a:solidFill>
                  <a:srgbClr val="FF0000"/>
                </a:solidFill>
              </a:rPr>
              <a:t>THIS IS ALMOST NEVER TRUE, BUT UNDERPINS MOST IMAGING/INVERSION ALGORITHMS!</a:t>
            </a:r>
            <a:endParaRPr lang="en-US" sz="2800" dirty="0">
              <a:solidFill>
                <a:srgbClr val="FF0000"/>
              </a:solidFill>
            </a:endParaRPr>
          </a:p>
        </p:txBody>
      </p:sp>
    </p:spTree>
    <p:extLst>
      <p:ext uri="{BB962C8B-B14F-4D97-AF65-F5344CB8AC3E}">
        <p14:creationId xmlns:p14="http://schemas.microsoft.com/office/powerpoint/2010/main" val="3203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5016000" y="2749320"/>
            <a:ext cx="2413188" cy="847800"/>
          </a:xfrm>
          <a:custGeom>
            <a:avLst/>
            <a:gdLst/>
            <a:ahLst/>
            <a:cxnLst/>
            <a:rect l="0" t="0" r="r" b="b"/>
            <a:pathLst>
              <a:path w="21601" h="21601">
                <a:moveTo>
                  <a:pt x="0" y="0"/>
                </a:moveTo>
                <a:lnTo>
                  <a:pt x="21600" y="0"/>
                </a:lnTo>
                <a:lnTo>
                  <a:pt x="21600" y="21600"/>
                </a:lnTo>
                <a:lnTo>
                  <a:pt x="0" y="21600"/>
                </a:lnTo>
                <a:lnTo>
                  <a:pt x="0" y="0"/>
                </a:lnTo>
              </a:path>
            </a:pathLst>
          </a:custGeom>
          <a:noFill/>
          <a:ln w="9360">
            <a:noFill/>
          </a:ln>
        </p:spPr>
        <p:style>
          <a:lnRef idx="0">
            <a:scrgbClr r="0" g="0" b="0"/>
          </a:lnRef>
          <a:fillRef idx="0">
            <a:scrgbClr r="0" g="0" b="0"/>
          </a:fillRef>
          <a:effectRef idx="0">
            <a:scrgbClr r="0" g="0" b="0"/>
          </a:effectRef>
          <a:fontRef idx="minor"/>
        </p:style>
        <p:txBody>
          <a:bodyPr lIns="86400" tIns="43560" rIns="86400" bIns="43560" anchor="ctr"/>
          <a:lstStyle/>
          <a:p>
            <a:pPr algn="ctr">
              <a:lnSpc>
                <a:spcPct val="100000"/>
              </a:lnSpc>
            </a:pPr>
            <a:r>
              <a:rPr lang="en-GB" sz="4000" strike="noStrike">
                <a:solidFill>
                  <a:srgbClr val="002060"/>
                </a:solidFill>
                <a:ea typeface="DejaVu Sans"/>
              </a:rPr>
              <a:t>Thank you</a:t>
            </a:r>
            <a:endParaRPr>
              <a:solidFill>
                <a:srgbClr val="002060"/>
              </a:solidFill>
            </a:endParaRPr>
          </a:p>
        </p:txBody>
      </p:sp>
      <p:sp>
        <p:nvSpPr>
          <p:cNvPr id="2" name="Rectangle 1"/>
          <p:cNvSpPr/>
          <p:nvPr/>
        </p:nvSpPr>
        <p:spPr>
          <a:xfrm>
            <a:off x="3583371" y="4093553"/>
            <a:ext cx="5335179" cy="584775"/>
          </a:xfrm>
          <a:prstGeom prst="rect">
            <a:avLst/>
          </a:prstGeom>
        </p:spPr>
        <p:txBody>
          <a:bodyPr wrap="none">
            <a:spAutoFit/>
          </a:bodyPr>
          <a:lstStyle/>
          <a:p>
            <a:pPr algn="ctr"/>
            <a:r>
              <a:rPr lang="en-US" sz="3200" dirty="0">
                <a:solidFill>
                  <a:srgbClr val="002060"/>
                </a:solidFill>
                <a:ea typeface="Times New Roman" charset="0"/>
                <a:cs typeface="Times New Roman" charset="0"/>
              </a:rPr>
              <a:t>https://</a:t>
            </a:r>
            <a:r>
              <a:rPr lang="en-US" sz="3200" dirty="0" err="1">
                <a:solidFill>
                  <a:srgbClr val="002060"/>
                </a:solidFill>
                <a:ea typeface="Times New Roman" charset="0"/>
                <a:cs typeface="Times New Roman" charset="0"/>
              </a:rPr>
              <a:t>blogs.ed.ac.uk</a:t>
            </a:r>
            <a:r>
              <a:rPr lang="en-US" sz="3200" dirty="0">
                <a:solidFill>
                  <a:srgbClr val="002060"/>
                </a:solidFill>
                <a:ea typeface="Times New Roman" charset="0"/>
                <a:cs typeface="Times New Roman" charset="0"/>
              </a:rPr>
              <a:t>/imaging</a:t>
            </a:r>
          </a:p>
        </p:txBody>
      </p:sp>
      <p:pic>
        <p:nvPicPr>
          <p:cNvPr id="19" name="Picture 2" descr="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1191" y="179627"/>
            <a:ext cx="3349298" cy="9289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81" y="214762"/>
            <a:ext cx="3603678" cy="858638"/>
          </a:xfrm>
          <a:prstGeom prst="rect">
            <a:avLst/>
          </a:prstGeom>
        </p:spPr>
      </p:pic>
      <p:grpSp>
        <p:nvGrpSpPr>
          <p:cNvPr id="12" name="Group 11"/>
          <p:cNvGrpSpPr/>
          <p:nvPr/>
        </p:nvGrpSpPr>
        <p:grpSpPr>
          <a:xfrm>
            <a:off x="4516125" y="5097480"/>
            <a:ext cx="3104346" cy="1587852"/>
            <a:chOff x="4516125" y="5097480"/>
            <a:chExt cx="3104346" cy="1587852"/>
          </a:xfrm>
        </p:grpSpPr>
        <p:grpSp>
          <p:nvGrpSpPr>
            <p:cNvPr id="21" name="Group 20"/>
            <p:cNvGrpSpPr/>
            <p:nvPr/>
          </p:nvGrpSpPr>
          <p:grpSpPr>
            <a:xfrm>
              <a:off x="4516125" y="5097480"/>
              <a:ext cx="3104346" cy="1397618"/>
              <a:chOff x="4656384" y="5112720"/>
              <a:chExt cx="3104346" cy="1397618"/>
            </a:xfrm>
          </p:grpSpPr>
          <p:pic>
            <p:nvPicPr>
              <p:cNvPr id="23" name="Immagine 6" descr="schlumberger_logo.jpg"/>
              <p:cNvPicPr>
                <a:picLocks noChangeAspect="1"/>
              </p:cNvPicPr>
              <p:nvPr/>
            </p:nvPicPr>
            <p:blipFill>
              <a:blip r:embed="rId4"/>
              <a:stretch>
                <a:fillRect/>
              </a:stretch>
            </p:blipFill>
            <p:spPr>
              <a:xfrm>
                <a:off x="5941634" y="5266123"/>
                <a:ext cx="1819096" cy="452752"/>
              </a:xfrm>
              <a:prstGeom prst="rect">
                <a:avLst/>
              </a:prstGeom>
            </p:spPr>
          </p:pic>
          <p:pic>
            <p:nvPicPr>
              <p:cNvPr id="24" name="Immagine 7" descr="TOTAL_logo.jpg"/>
              <p:cNvPicPr>
                <a:picLocks noChangeAspect="1"/>
              </p:cNvPicPr>
              <p:nvPr/>
            </p:nvPicPr>
            <p:blipFill>
              <a:blip r:embed="rId5"/>
              <a:stretch>
                <a:fillRect/>
              </a:stretch>
            </p:blipFill>
            <p:spPr>
              <a:xfrm>
                <a:off x="4711788" y="5112720"/>
                <a:ext cx="821777" cy="821777"/>
              </a:xfrm>
              <a:prstGeom prst="rect">
                <a:avLst/>
              </a:prstGeom>
            </p:spPr>
          </p:pic>
          <p:pic>
            <p:nvPicPr>
              <p:cNvPr id="25"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6384" y="5934497"/>
                <a:ext cx="1454145" cy="575841"/>
              </a:xfrm>
              <a:prstGeom prst="rect">
                <a:avLst/>
              </a:prstGeom>
            </p:spPr>
          </p:pic>
        </p:grpSp>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2601" t="6392" r="79597" b="14863"/>
            <a:stretch/>
          </p:blipFill>
          <p:spPr>
            <a:xfrm>
              <a:off x="6329280" y="5729022"/>
              <a:ext cx="925830" cy="956310"/>
            </a:xfrm>
            <a:prstGeom prst="rect">
              <a:avLst/>
            </a:prstGeom>
          </p:spPr>
        </p:pic>
      </p:grpSp>
    </p:spTree>
    <p:extLst>
      <p:ext uri="{BB962C8B-B14F-4D97-AF65-F5344CB8AC3E}">
        <p14:creationId xmlns:p14="http://schemas.microsoft.com/office/powerpoint/2010/main" val="5294278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Overview</a:t>
            </a:r>
            <a:endParaRPr lang="en-US" dirty="0">
              <a:solidFill>
                <a:srgbClr val="002060"/>
              </a:solidFill>
            </a:endParaRPr>
          </a:p>
        </p:txBody>
      </p:sp>
      <p:sp>
        <p:nvSpPr>
          <p:cNvPr id="3" name="Content Placeholder 2"/>
          <p:cNvSpPr>
            <a:spLocks noGrp="1"/>
          </p:cNvSpPr>
          <p:nvPr>
            <p:ph idx="1"/>
          </p:nvPr>
        </p:nvSpPr>
        <p:spPr>
          <a:xfrm>
            <a:off x="838200" y="1481068"/>
            <a:ext cx="11177588" cy="4351338"/>
          </a:xfrm>
        </p:spPr>
        <p:txBody>
          <a:bodyPr>
            <a:normAutofit/>
          </a:bodyPr>
          <a:lstStyle/>
          <a:p>
            <a:r>
              <a:rPr lang="en-US" dirty="0" smtClean="0"/>
              <a:t>Born approximation</a:t>
            </a:r>
          </a:p>
          <a:p>
            <a:endParaRPr lang="en-US" dirty="0" smtClean="0"/>
          </a:p>
          <a:p>
            <a:pPr marL="228600" lvl="1">
              <a:spcBef>
                <a:spcPts val="1000"/>
              </a:spcBef>
            </a:pPr>
            <a:r>
              <a:rPr lang="en-US" sz="2800" dirty="0" smtClean="0"/>
              <a:t>Multiple </a:t>
            </a:r>
            <a:r>
              <a:rPr lang="en-US" sz="2800" dirty="0"/>
              <a:t>scattering – the Lippmann-Schwinger </a:t>
            </a:r>
            <a:r>
              <a:rPr lang="en-US" sz="2800" dirty="0" smtClean="0"/>
              <a:t>Equation</a:t>
            </a:r>
          </a:p>
          <a:p>
            <a:pPr marL="228600" lvl="1">
              <a:spcBef>
                <a:spcPts val="1000"/>
              </a:spcBef>
            </a:pPr>
            <a:endParaRPr lang="en-US" sz="2800" dirty="0"/>
          </a:p>
          <a:p>
            <a:r>
              <a:rPr lang="en-US" dirty="0" smtClean="0"/>
              <a:t>Derivative of the Lippmann-Schwinger Equation</a:t>
            </a:r>
          </a:p>
          <a:p>
            <a:endParaRPr lang="en-US" dirty="0" smtClean="0"/>
          </a:p>
          <a:p>
            <a:r>
              <a:rPr lang="en-US" dirty="0" smtClean="0"/>
              <a:t>Marchenko </a:t>
            </a:r>
            <a:r>
              <a:rPr lang="en-US" dirty="0"/>
              <a:t>Lippmann-Schwinger </a:t>
            </a:r>
            <a:r>
              <a:rPr lang="en-US" dirty="0" smtClean="0"/>
              <a:t>FWI </a:t>
            </a:r>
            <a:r>
              <a:rPr lang="en-US" sz="2500" dirty="0" smtClean="0"/>
              <a:t>(w/ </a:t>
            </a:r>
            <a:r>
              <a:rPr lang="en-US" sz="2500" dirty="0" err="1" smtClean="0"/>
              <a:t>Meles</a:t>
            </a:r>
            <a:r>
              <a:rPr lang="en-US" sz="2500" dirty="0" smtClean="0"/>
              <a:t>, Singh, da Costa </a:t>
            </a:r>
            <a:r>
              <a:rPr lang="en-US" sz="2500" dirty="0" err="1" smtClean="0"/>
              <a:t>Filho</a:t>
            </a:r>
            <a:r>
              <a:rPr lang="en-US" sz="2500" dirty="0" smtClean="0"/>
              <a:t>, </a:t>
            </a:r>
            <a:r>
              <a:rPr lang="en-US" sz="2500" dirty="0" err="1" smtClean="0"/>
              <a:t>Baina</a:t>
            </a:r>
            <a:r>
              <a:rPr lang="en-US" sz="2500" dirty="0" smtClean="0"/>
              <a:t>, Rickett &amp; Williamson)</a:t>
            </a:r>
            <a:endParaRPr lang="en-US" dirty="0"/>
          </a:p>
        </p:txBody>
      </p:sp>
      <p:sp>
        <p:nvSpPr>
          <p:cNvPr id="5" name="Slide Number Placeholder 4"/>
          <p:cNvSpPr>
            <a:spLocks noGrp="1"/>
          </p:cNvSpPr>
          <p:nvPr>
            <p:ph type="sldNum" sz="quarter" idx="12"/>
          </p:nvPr>
        </p:nvSpPr>
        <p:spPr/>
        <p:txBody>
          <a:bodyPr/>
          <a:lstStyle/>
          <a:p>
            <a:fld id="{02B31FB4-E0F0-2B41-8F1F-EB8C8CAF23FF}" type="slidenum">
              <a:rPr lang="en-US" smtClean="0"/>
              <a:t>3</a:t>
            </a:fld>
            <a:endParaRPr lang="en-US"/>
          </a:p>
        </p:txBody>
      </p:sp>
    </p:spTree>
    <p:extLst>
      <p:ext uri="{BB962C8B-B14F-4D97-AF65-F5344CB8AC3E}">
        <p14:creationId xmlns:p14="http://schemas.microsoft.com/office/powerpoint/2010/main" val="175105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2060"/>
                </a:solidFill>
              </a:rPr>
              <a:t>Born Approximation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4</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838200" y="1690688"/>
                <a:ext cx="7308219" cy="1113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bg-BG" sz="2800" i="1" smtClean="0">
                              <a:latin typeface="Cambria Math" charset="0"/>
                            </a:rPr>
                          </m:ctrlPr>
                        </m:fPr>
                        <m:num>
                          <m:r>
                            <a:rPr lang="en-GB" sz="2800" b="0" i="1" smtClean="0">
                              <a:latin typeface="Cambria Math" charset="0"/>
                            </a:rPr>
                            <m:t>1</m:t>
                          </m:r>
                        </m:num>
                        <m:den>
                          <m:r>
                            <a:rPr lang="bg-BG" sz="2800" i="1">
                              <a:latin typeface="Cambria Math" charset="0"/>
                              <a:ea typeface="Cambria Math" charset="0"/>
                              <a:cs typeface="Cambria Math" charset="0"/>
                            </a:rPr>
                            <m:t>𝜅</m:t>
                          </m:r>
                          <m:d>
                            <m:dPr>
                              <m:ctrlPr>
                                <a:rPr lang="is-IS" sz="2800" i="1" smtClean="0">
                                  <a:latin typeface="Cambria Math" charset="0"/>
                                  <a:ea typeface="Cambria Math" charset="0"/>
                                  <a:cs typeface="Cambria Math" charset="0"/>
                                </a:rPr>
                              </m:ctrlPr>
                            </m:dPr>
                            <m:e>
                              <m:r>
                                <a:rPr lang="en-GB" sz="2800" b="1" i="1" smtClean="0">
                                  <a:latin typeface="Cambria Math" charset="0"/>
                                  <a:ea typeface="Cambria Math" charset="0"/>
                                  <a:cs typeface="Cambria Math" charset="0"/>
                                </a:rPr>
                                <m:t>𝒙</m:t>
                              </m:r>
                            </m:e>
                          </m:d>
                        </m:den>
                      </m:f>
                      <m:r>
                        <a:rPr lang="en-GB" sz="2800" b="0" i="1" smtClean="0">
                          <a:latin typeface="Cambria Math" charset="0"/>
                        </a:rPr>
                        <m:t> </m:t>
                      </m:r>
                      <m:f>
                        <m:fPr>
                          <m:ctrlPr>
                            <a:rPr lang="bg-BG" sz="2800" b="0" i="1" smtClean="0">
                              <a:latin typeface="Cambria Math" charset="0"/>
                            </a:rPr>
                          </m:ctrlPr>
                        </m:fPr>
                        <m:num>
                          <m:sSup>
                            <m:sSupPr>
                              <m:ctrlPr>
                                <a:rPr lang="bg-BG" sz="2800" b="0" i="1" smtClean="0">
                                  <a:latin typeface="Cambria Math" charset="0"/>
                                </a:rPr>
                              </m:ctrlPr>
                            </m:sSupPr>
                            <m:e>
                              <m:r>
                                <a:rPr lang="bg-BG" sz="2800" b="0" i="1" smtClean="0">
                                  <a:latin typeface="Cambria Math" charset="0"/>
                                  <a:ea typeface="Cambria Math" charset="0"/>
                                  <a:cs typeface="Cambria Math" charset="0"/>
                                </a:rPr>
                                <m:t>𝜕</m:t>
                              </m:r>
                            </m:e>
                            <m:sup>
                              <m:r>
                                <a:rPr lang="en-GB" sz="2800" b="0" i="1" smtClean="0">
                                  <a:latin typeface="Cambria Math" charset="0"/>
                                </a:rPr>
                                <m:t>2</m:t>
                              </m:r>
                            </m:sup>
                          </m:sSup>
                          <m:r>
                            <a:rPr lang="en-GB" sz="2800" b="0" i="1" smtClean="0">
                              <a:latin typeface="Cambria Math" charset="0"/>
                            </a:rPr>
                            <m:t>𝑝</m:t>
                          </m:r>
                          <m:d>
                            <m:dPr>
                              <m:ctrlPr>
                                <a:rPr lang="is-IS" sz="2800" b="0" i="1" smtClean="0">
                                  <a:latin typeface="Cambria Math" charset="0"/>
                                </a:rPr>
                              </m:ctrlPr>
                            </m:dPr>
                            <m:e>
                              <m:r>
                                <a:rPr lang="en-GB" sz="2800" b="1" i="1" smtClean="0">
                                  <a:latin typeface="Cambria Math" charset="0"/>
                                </a:rPr>
                                <m:t>𝒙</m:t>
                              </m:r>
                              <m:r>
                                <a:rPr lang="en-GB" sz="2800" b="0" i="1" smtClean="0">
                                  <a:latin typeface="Cambria Math" charset="0"/>
                                </a:rPr>
                                <m:t>, </m:t>
                              </m:r>
                              <m:r>
                                <a:rPr lang="en-GB" sz="2800" b="0" i="1" smtClean="0">
                                  <a:latin typeface="Cambria Math" charset="0"/>
                                </a:rPr>
                                <m:t>𝑡</m:t>
                              </m:r>
                            </m:e>
                          </m:d>
                        </m:num>
                        <m:den>
                          <m:r>
                            <a:rPr lang="bg-BG" sz="2800" b="0" i="1" smtClean="0">
                              <a:latin typeface="Cambria Math" charset="0"/>
                              <a:ea typeface="Cambria Math" charset="0"/>
                              <a:cs typeface="Cambria Math" charset="0"/>
                            </a:rPr>
                            <m:t>𝜕</m:t>
                          </m:r>
                          <m:sSup>
                            <m:sSupPr>
                              <m:ctrlPr>
                                <a:rPr lang="bg-BG" sz="2800" b="0" i="1" smtClean="0">
                                  <a:latin typeface="Cambria Math" charset="0"/>
                                  <a:ea typeface="Cambria Math" charset="0"/>
                                  <a:cs typeface="Cambria Math" charset="0"/>
                                </a:rPr>
                              </m:ctrlPr>
                            </m:sSupPr>
                            <m:e>
                              <m:r>
                                <a:rPr lang="en-GB" sz="2800" b="0" i="1" smtClean="0">
                                  <a:latin typeface="Cambria Math" charset="0"/>
                                  <a:ea typeface="Cambria Math" charset="0"/>
                                  <a:cs typeface="Cambria Math" charset="0"/>
                                </a:rPr>
                                <m:t>𝑡</m:t>
                              </m:r>
                            </m:e>
                            <m:sup>
                              <m:r>
                                <a:rPr lang="en-GB" sz="2800" b="0" i="1" smtClean="0">
                                  <a:latin typeface="Cambria Math" charset="0"/>
                                  <a:ea typeface="Cambria Math" charset="0"/>
                                  <a:cs typeface="Cambria Math" charset="0"/>
                                </a:rPr>
                                <m:t>2</m:t>
                              </m:r>
                            </m:sup>
                          </m:sSup>
                        </m:den>
                      </m:f>
                      <m:r>
                        <a:rPr lang="en-GB" sz="2800" b="0" i="1" smtClean="0">
                          <a:latin typeface="Cambria Math" charset="0"/>
                        </a:rPr>
                        <m:t> − </m:t>
                      </m:r>
                      <m:r>
                        <a:rPr lang="en-GB" sz="2800" b="0" i="1" smtClean="0">
                          <a:latin typeface="Cambria Math" charset="0"/>
                          <a:ea typeface="Cambria Math" charset="0"/>
                          <a:cs typeface="Cambria Math" charset="0"/>
                        </a:rPr>
                        <m:t>𝛻</m:t>
                      </m:r>
                      <m:r>
                        <a:rPr lang="en-GB" sz="2800" b="0" i="1" smtClean="0">
                          <a:latin typeface="Cambria Math" charset="0"/>
                          <a:ea typeface="Cambria Math" charset="0"/>
                          <a:cs typeface="Cambria Math" charset="0"/>
                        </a:rPr>
                        <m:t>∙</m:t>
                      </m:r>
                      <m:d>
                        <m:dPr>
                          <m:ctrlPr>
                            <a:rPr lang="is-IS" sz="2800" b="0" i="1" smtClean="0">
                              <a:latin typeface="Cambria Math" charset="0"/>
                              <a:ea typeface="Cambria Math" charset="0"/>
                              <a:cs typeface="Cambria Math" charset="0"/>
                            </a:rPr>
                          </m:ctrlPr>
                        </m:dPr>
                        <m:e>
                          <m:f>
                            <m:fPr>
                              <m:ctrlPr>
                                <a:rPr lang="bg-BG" sz="2800" b="0" i="1" smtClean="0">
                                  <a:latin typeface="Cambria Math" charset="0"/>
                                  <a:ea typeface="Cambria Math" charset="0"/>
                                  <a:cs typeface="Cambria Math" charset="0"/>
                                </a:rPr>
                              </m:ctrlPr>
                            </m:fPr>
                            <m:num>
                              <m:r>
                                <a:rPr lang="en-GB" sz="2800" b="0" i="1" smtClean="0">
                                  <a:latin typeface="Cambria Math" charset="0"/>
                                  <a:ea typeface="Cambria Math" charset="0"/>
                                  <a:cs typeface="Cambria Math" charset="0"/>
                                </a:rPr>
                                <m:t>1</m:t>
                              </m:r>
                            </m:num>
                            <m:den>
                              <m:r>
                                <a:rPr lang="bg-BG" sz="2800" b="0" i="1" smtClean="0">
                                  <a:latin typeface="Cambria Math" charset="0"/>
                                  <a:ea typeface="Cambria Math" charset="0"/>
                                  <a:cs typeface="Cambria Math" charset="0"/>
                                </a:rPr>
                                <m:t>𝜌</m:t>
                              </m:r>
                              <m:d>
                                <m:dPr>
                                  <m:ctrlPr>
                                    <a:rPr lang="is-IS" sz="2800" b="0" i="1" smtClean="0">
                                      <a:latin typeface="Cambria Math" charset="0"/>
                                      <a:ea typeface="Cambria Math" charset="0"/>
                                      <a:cs typeface="Cambria Math" charset="0"/>
                                    </a:rPr>
                                  </m:ctrlPr>
                                </m:dPr>
                                <m:e>
                                  <m:r>
                                    <a:rPr lang="en-GB" sz="2800" b="1" i="1" smtClean="0">
                                      <a:latin typeface="Cambria Math" charset="0"/>
                                      <a:ea typeface="Cambria Math" charset="0"/>
                                      <a:cs typeface="Cambria Math" charset="0"/>
                                    </a:rPr>
                                    <m:t>𝒙</m:t>
                                  </m:r>
                                </m:e>
                              </m:d>
                            </m:den>
                          </m:f>
                          <m:r>
                            <a:rPr lang="en-GB" sz="2800" b="0" i="1" smtClean="0">
                              <a:latin typeface="Cambria Math" charset="0"/>
                              <a:ea typeface="Cambria Math" charset="0"/>
                              <a:cs typeface="Cambria Math" charset="0"/>
                            </a:rPr>
                            <m:t> </m:t>
                          </m:r>
                          <m:r>
                            <a:rPr lang="en-GB" sz="2800" b="0" i="1" smtClean="0">
                              <a:latin typeface="Cambria Math" charset="0"/>
                              <a:ea typeface="Cambria Math" charset="0"/>
                              <a:cs typeface="Cambria Math" charset="0"/>
                            </a:rPr>
                            <m:t>𝛻</m:t>
                          </m:r>
                          <m:r>
                            <a:rPr lang="en-GB" sz="2800" b="0" i="1" smtClean="0">
                              <a:latin typeface="Cambria Math" charset="0"/>
                              <a:ea typeface="Cambria Math" charset="0"/>
                              <a:cs typeface="Cambria Math" charset="0"/>
                            </a:rPr>
                            <m:t>𝑝</m:t>
                          </m:r>
                          <m:d>
                            <m:dPr>
                              <m:ctrlPr>
                                <a:rPr lang="is-IS" sz="2800" b="0" i="1" smtClean="0">
                                  <a:latin typeface="Cambria Math" charset="0"/>
                                  <a:ea typeface="Cambria Math" charset="0"/>
                                  <a:cs typeface="Cambria Math" charset="0"/>
                                </a:rPr>
                              </m:ctrlPr>
                            </m:dPr>
                            <m:e>
                              <m:r>
                                <a:rPr lang="en-GB" sz="2800" b="1" i="1" smtClean="0">
                                  <a:latin typeface="Cambria Math" charset="0"/>
                                  <a:ea typeface="Cambria Math" charset="0"/>
                                  <a:cs typeface="Cambria Math" charset="0"/>
                                </a:rPr>
                                <m:t>𝒙</m:t>
                              </m:r>
                              <m:r>
                                <a:rPr lang="en-GB" sz="2800" b="0" i="1" smtClean="0">
                                  <a:latin typeface="Cambria Math" charset="0"/>
                                  <a:ea typeface="Cambria Math" charset="0"/>
                                  <a:cs typeface="Cambria Math" charset="0"/>
                                </a:rPr>
                                <m:t>, </m:t>
                              </m:r>
                              <m:r>
                                <a:rPr lang="en-GB" sz="2800" b="0" i="1" smtClean="0">
                                  <a:latin typeface="Cambria Math" charset="0"/>
                                  <a:ea typeface="Cambria Math" charset="0"/>
                                  <a:cs typeface="Cambria Math" charset="0"/>
                                </a:rPr>
                                <m:t>𝑡</m:t>
                              </m:r>
                            </m:e>
                          </m:d>
                        </m:e>
                      </m:d>
                      <m:r>
                        <a:rPr lang="en-GB" sz="2800" b="0" i="1" smtClean="0">
                          <a:latin typeface="Cambria Math" charset="0"/>
                          <a:ea typeface="Cambria Math" charset="0"/>
                          <a:cs typeface="Cambria Math" charset="0"/>
                        </a:rPr>
                        <m:t>=</m:t>
                      </m:r>
                      <m:r>
                        <a:rPr lang="en-GB" sz="2800" b="0" i="1" smtClean="0">
                          <a:latin typeface="Cambria Math" charset="0"/>
                          <a:ea typeface="Cambria Math" charset="0"/>
                          <a:cs typeface="Cambria Math" charset="0"/>
                        </a:rPr>
                        <m:t>𝑓</m:t>
                      </m:r>
                      <m:d>
                        <m:dPr>
                          <m:ctrlPr>
                            <a:rPr lang="is-IS" sz="2800" b="0" i="1" smtClean="0">
                              <a:latin typeface="Cambria Math" charset="0"/>
                              <a:ea typeface="Cambria Math" charset="0"/>
                              <a:cs typeface="Cambria Math" charset="0"/>
                            </a:rPr>
                          </m:ctrlPr>
                        </m:dPr>
                        <m:e>
                          <m:r>
                            <a:rPr lang="en-GB" sz="2800" b="1" i="1" smtClean="0">
                              <a:latin typeface="Cambria Math" charset="0"/>
                              <a:ea typeface="Cambria Math" charset="0"/>
                              <a:cs typeface="Cambria Math" charset="0"/>
                            </a:rPr>
                            <m:t>𝒙</m:t>
                          </m:r>
                          <m:r>
                            <a:rPr lang="en-GB" sz="2800" b="0" i="1" smtClean="0">
                              <a:latin typeface="Cambria Math" charset="0"/>
                              <a:ea typeface="Cambria Math" charset="0"/>
                              <a:cs typeface="Cambria Math" charset="0"/>
                            </a:rPr>
                            <m:t>, </m:t>
                          </m:r>
                          <m:r>
                            <a:rPr lang="en-GB" sz="2800" b="0" i="1" smtClean="0">
                              <a:latin typeface="Cambria Math" charset="0"/>
                              <a:ea typeface="Cambria Math" charset="0"/>
                              <a:cs typeface="Cambria Math" charset="0"/>
                            </a:rPr>
                            <m:t>𝑡</m:t>
                          </m:r>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838200" y="1690688"/>
                <a:ext cx="7308219" cy="1113638"/>
              </a:xfrm>
              <a:prstGeom prst="rect">
                <a:avLst/>
              </a:prstGeom>
              <a:blipFill rotWithShape="0">
                <a:blip r:embed="rId3"/>
                <a:stretch>
                  <a:fillRect/>
                </a:stretch>
              </a:blipFill>
            </p:spPr>
            <p:txBody>
              <a:bodyPr/>
              <a:lstStyle/>
              <a:p>
                <a:r>
                  <a:rPr lang="en-US">
                    <a:noFill/>
                  </a:rPr>
                  <a:t> </a:t>
                </a:r>
              </a:p>
            </p:txBody>
          </p:sp>
        </mc:Fallback>
      </mc:AlternateContent>
      <p:sp>
        <p:nvSpPr>
          <p:cNvPr id="6" name="TextBox 5"/>
          <p:cNvSpPr txBox="1"/>
          <p:nvPr/>
        </p:nvSpPr>
        <p:spPr>
          <a:xfrm>
            <a:off x="8896350" y="1695451"/>
            <a:ext cx="2457450" cy="954107"/>
          </a:xfrm>
          <a:prstGeom prst="rect">
            <a:avLst/>
          </a:prstGeom>
          <a:noFill/>
        </p:spPr>
        <p:txBody>
          <a:bodyPr wrap="square" rtlCol="0">
            <a:spAutoFit/>
          </a:bodyPr>
          <a:lstStyle/>
          <a:p>
            <a:r>
              <a:rPr lang="en-US" sz="2800" smtClean="0"/>
              <a:t>Acoustic wave equation</a:t>
            </a:r>
            <a:endParaRPr lang="en-US" sz="2800"/>
          </a:p>
        </p:txBody>
      </p:sp>
      <mc:AlternateContent xmlns:mc="http://schemas.openxmlformats.org/markup-compatibility/2006" xmlns:a14="http://schemas.microsoft.com/office/drawing/2010/main">
        <mc:Choice Requires="a14">
          <p:sp>
            <p:nvSpPr>
              <p:cNvPr id="7" name="TextBox 6"/>
              <p:cNvSpPr txBox="1"/>
              <p:nvPr/>
            </p:nvSpPr>
            <p:spPr>
              <a:xfrm>
                <a:off x="838200" y="3284854"/>
                <a:ext cx="201273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rPr>
                        <m:t>𝑝</m:t>
                      </m:r>
                      <m:r>
                        <a:rPr lang="en-GB" sz="2800" b="0" i="1" smtClean="0">
                          <a:latin typeface="Cambria Math" charset="0"/>
                        </a:rPr>
                        <m:t>=</m:t>
                      </m:r>
                      <m:sSub>
                        <m:sSubPr>
                          <m:ctrlPr>
                            <a:rPr lang="en-US" sz="2800" b="0" i="1" smtClean="0">
                              <a:latin typeface="Cambria Math" charset="0"/>
                            </a:rPr>
                          </m:ctrlPr>
                        </m:sSubPr>
                        <m:e>
                          <m:r>
                            <a:rPr lang="en-GB" sz="2800" b="0" i="1" smtClean="0">
                              <a:latin typeface="Cambria Math" charset="0"/>
                            </a:rPr>
                            <m:t>𝑝</m:t>
                          </m:r>
                        </m:e>
                        <m:sub>
                          <m:r>
                            <a:rPr lang="en-GB" sz="2800" b="0" i="1" smtClean="0">
                              <a:latin typeface="Cambria Math" charset="0"/>
                            </a:rPr>
                            <m:t>0</m:t>
                          </m:r>
                        </m:sub>
                      </m:sSub>
                      <m:r>
                        <a:rPr lang="en-GB" sz="2800" b="0" i="1" smtClean="0">
                          <a:latin typeface="Cambria Math" charset="0"/>
                        </a:rPr>
                        <m:t>+ </m:t>
                      </m:r>
                      <m:r>
                        <a:rPr lang="en-GB" sz="2800" b="0" i="1" smtClean="0">
                          <a:latin typeface="Cambria Math" charset="0"/>
                          <a:ea typeface="Cambria Math" charset="0"/>
                          <a:cs typeface="Cambria Math" charset="0"/>
                        </a:rPr>
                        <m:t>𝛿</m:t>
                      </m:r>
                      <m:r>
                        <a:rPr lang="en-GB" sz="2800" b="0" i="1" smtClean="0">
                          <a:latin typeface="Cambria Math" charset="0"/>
                          <a:ea typeface="Cambria Math" charset="0"/>
                          <a:cs typeface="Cambria Math" charset="0"/>
                        </a:rPr>
                        <m:t>𝑝</m:t>
                      </m:r>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838200" y="3284854"/>
                <a:ext cx="2012730"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32403" y="3284854"/>
                <a:ext cx="209608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𝜌</m:t>
                      </m:r>
                      <m:r>
                        <a:rPr lang="en-GB" sz="2800" b="0" i="1" smtClean="0">
                          <a:latin typeface="Cambria Math" charset="0"/>
                          <a:ea typeface="Cambria Math" charset="0"/>
                          <a:cs typeface="Cambria Math" charset="0"/>
                        </a:rPr>
                        <m:t>= </m:t>
                      </m:r>
                      <m:sSub>
                        <m:sSubPr>
                          <m:ctrlPr>
                            <a:rPr lang="en-US" sz="2800" b="0" i="1" smtClean="0">
                              <a:latin typeface="Cambria Math" charset="0"/>
                              <a:ea typeface="Cambria Math" charset="0"/>
                              <a:cs typeface="Cambria Math" charset="0"/>
                            </a:rPr>
                          </m:ctrlPr>
                        </m:sSubPr>
                        <m:e>
                          <m:r>
                            <a:rPr lang="en-US" sz="2800" b="0" i="1" smtClean="0">
                              <a:latin typeface="Cambria Math" charset="0"/>
                              <a:ea typeface="Cambria Math" charset="0"/>
                              <a:cs typeface="Cambria Math" charset="0"/>
                            </a:rPr>
                            <m:t>𝜌</m:t>
                          </m:r>
                        </m:e>
                        <m:sub>
                          <m:r>
                            <a:rPr lang="en-GB" sz="2800" b="0" i="1" smtClean="0">
                              <a:latin typeface="Cambria Math" charset="0"/>
                              <a:ea typeface="Cambria Math" charset="0"/>
                              <a:cs typeface="Cambria Math" charset="0"/>
                            </a:rPr>
                            <m:t>0</m:t>
                          </m:r>
                        </m:sub>
                      </m:sSub>
                      <m:r>
                        <a:rPr lang="en-GB" sz="2800" b="0" i="1" smtClean="0">
                          <a:latin typeface="Cambria Math" charset="0"/>
                          <a:ea typeface="Cambria Math" charset="0"/>
                          <a:cs typeface="Cambria Math" charset="0"/>
                        </a:rPr>
                        <m:t>+ </m:t>
                      </m:r>
                      <m:r>
                        <a:rPr lang="en-GB" sz="2800" b="0" i="1" smtClean="0">
                          <a:latin typeface="Cambria Math" charset="0"/>
                          <a:ea typeface="Cambria Math" charset="0"/>
                          <a:cs typeface="Cambria Math" charset="0"/>
                        </a:rPr>
                        <m:t>𝛿𝜌</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32403" y="3284854"/>
                <a:ext cx="2096087"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28724" y="3284854"/>
                <a:ext cx="20939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𝜅</m:t>
                      </m:r>
                      <m:r>
                        <a:rPr lang="en-GB" sz="2800" b="0" i="1" smtClean="0">
                          <a:latin typeface="Cambria Math" charset="0"/>
                          <a:ea typeface="Cambria Math" charset="0"/>
                          <a:cs typeface="Cambria Math" charset="0"/>
                        </a:rPr>
                        <m:t>= </m:t>
                      </m:r>
                      <m:sSub>
                        <m:sSubPr>
                          <m:ctrlPr>
                            <a:rPr lang="en-US" sz="2800" b="0" i="1" smtClean="0">
                              <a:latin typeface="Cambria Math" charset="0"/>
                              <a:ea typeface="Cambria Math" charset="0"/>
                              <a:cs typeface="Cambria Math" charset="0"/>
                            </a:rPr>
                          </m:ctrlPr>
                        </m:sSubPr>
                        <m:e>
                          <m:r>
                            <a:rPr lang="en-US" sz="2800" b="0" i="1" smtClean="0">
                              <a:latin typeface="Cambria Math" charset="0"/>
                              <a:ea typeface="Cambria Math" charset="0"/>
                              <a:cs typeface="Cambria Math" charset="0"/>
                            </a:rPr>
                            <m:t>𝜅</m:t>
                          </m:r>
                        </m:e>
                        <m:sub>
                          <m:r>
                            <a:rPr lang="en-GB" sz="2800" b="0" i="1" smtClean="0">
                              <a:latin typeface="Cambria Math" charset="0"/>
                              <a:ea typeface="Cambria Math" charset="0"/>
                              <a:cs typeface="Cambria Math" charset="0"/>
                            </a:rPr>
                            <m:t>0</m:t>
                          </m:r>
                        </m:sub>
                      </m:sSub>
                      <m:r>
                        <a:rPr lang="en-GB" sz="2800" b="0" i="1" smtClean="0">
                          <a:latin typeface="Cambria Math" charset="0"/>
                          <a:ea typeface="Cambria Math" charset="0"/>
                          <a:cs typeface="Cambria Math" charset="0"/>
                        </a:rPr>
                        <m:t>+ </m:t>
                      </m:r>
                      <m:r>
                        <a:rPr lang="en-GB" sz="2800" b="0" i="1" smtClean="0">
                          <a:latin typeface="Cambria Math" charset="0"/>
                          <a:ea typeface="Cambria Math" charset="0"/>
                          <a:cs typeface="Cambria Math" charset="0"/>
                        </a:rPr>
                        <m:t>𝛿𝜅</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028724" y="3284854"/>
                <a:ext cx="2093971" cy="430887"/>
              </a:xfrm>
              <a:prstGeom prst="rect">
                <a:avLst/>
              </a:prstGeom>
              <a:blipFill rotWithShape="0">
                <a:blip r:embed="rId6"/>
                <a:stretch>
                  <a:fillRect/>
                </a:stretch>
              </a:blipFill>
            </p:spPr>
            <p:txBody>
              <a:bodyPr/>
              <a:lstStyle/>
              <a:p>
                <a:r>
                  <a:rPr lang="en-US">
                    <a:noFill/>
                  </a:rPr>
                  <a:t> </a:t>
                </a:r>
              </a:p>
            </p:txBody>
          </p:sp>
        </mc:Fallback>
      </mc:AlternateContent>
      <p:sp>
        <p:nvSpPr>
          <p:cNvPr id="19" name="TextBox 18"/>
          <p:cNvSpPr txBox="1"/>
          <p:nvPr/>
        </p:nvSpPr>
        <p:spPr>
          <a:xfrm>
            <a:off x="8896350" y="3115853"/>
            <a:ext cx="2457450" cy="954107"/>
          </a:xfrm>
          <a:prstGeom prst="rect">
            <a:avLst/>
          </a:prstGeom>
          <a:noFill/>
        </p:spPr>
        <p:txBody>
          <a:bodyPr wrap="square" rtlCol="0">
            <a:spAutoFit/>
          </a:bodyPr>
          <a:lstStyle/>
          <a:p>
            <a:r>
              <a:rPr lang="en-US" sz="2800" smtClean="0"/>
              <a:t>Contrast solution</a:t>
            </a:r>
            <a:endParaRPr lang="en-US" sz="2800"/>
          </a:p>
        </p:txBody>
      </p:sp>
      <p:sp>
        <p:nvSpPr>
          <p:cNvPr id="10" name="TextBox 9"/>
          <p:cNvSpPr txBox="1"/>
          <p:nvPr/>
        </p:nvSpPr>
        <p:spPr>
          <a:xfrm>
            <a:off x="2066925" y="4551777"/>
            <a:ext cx="8058150" cy="954107"/>
          </a:xfrm>
          <a:prstGeom prst="rect">
            <a:avLst/>
          </a:prstGeom>
          <a:noFill/>
        </p:spPr>
        <p:txBody>
          <a:bodyPr wrap="square" rtlCol="0">
            <a:spAutoFit/>
          </a:bodyPr>
          <a:lstStyle/>
          <a:p>
            <a:pPr algn="ctr"/>
            <a:r>
              <a:rPr lang="en-US" sz="2800" smtClean="0"/>
              <a:t>Discounting all perturbations above 1</a:t>
            </a:r>
            <a:r>
              <a:rPr lang="en-US" sz="2800" baseline="30000" smtClean="0"/>
              <a:t>st</a:t>
            </a:r>
            <a:r>
              <a:rPr lang="en-US" sz="2800" smtClean="0"/>
              <a:t> order gives the (first order) Born approximation</a:t>
            </a:r>
            <a:endParaRPr lang="en-US" sz="2800"/>
          </a:p>
        </p:txBody>
      </p:sp>
    </p:spTree>
    <p:extLst>
      <p:ext uri="{BB962C8B-B14F-4D97-AF65-F5344CB8AC3E}">
        <p14:creationId xmlns:p14="http://schemas.microsoft.com/office/powerpoint/2010/main" val="515957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6" y="28906"/>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8" name="Slide Number Placeholder 7"/>
          <p:cNvSpPr>
            <a:spLocks noGrp="1"/>
          </p:cNvSpPr>
          <p:nvPr>
            <p:ph type="sldNum" sz="quarter" idx="12"/>
          </p:nvPr>
        </p:nvSpPr>
        <p:spPr>
          <a:xfrm>
            <a:off x="8645325" y="6854064"/>
            <a:ext cx="2743200" cy="365125"/>
          </a:xfrm>
        </p:spPr>
        <p:txBody>
          <a:bodyPr/>
          <a:lstStyle/>
          <a:p>
            <a:fld id="{02B31FB4-E0F0-2B41-8F1F-EB8C8CAF23FF}" type="slidenum">
              <a:rPr lang="en-US" smtClean="0"/>
              <a:t>5</a:t>
            </a:fld>
            <a:endParaRPr lang="en-US"/>
          </a:p>
        </p:txBody>
      </p:sp>
      <mc:AlternateContent xmlns:mc="http://schemas.openxmlformats.org/markup-compatibility/2006" xmlns:a14="http://schemas.microsoft.com/office/drawing/2010/main">
        <mc:Choice Requires="a14">
          <p:sp>
            <p:nvSpPr>
              <p:cNvPr id="49" name="TextBox 48"/>
              <p:cNvSpPr txBox="1"/>
              <p:nvPr/>
            </p:nvSpPr>
            <p:spPr>
              <a:xfrm>
                <a:off x="2614864" y="1814152"/>
                <a:ext cx="7059914" cy="17924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800" b="0" i="1" smtClean="0">
                          <a:latin typeface="Cambria Math" charset="0"/>
                        </a:rPr>
                        <m:t>𝐺</m:t>
                      </m:r>
                      <m:r>
                        <a:rPr lang="en-GB" sz="4800" b="0" i="1" smtClean="0">
                          <a:latin typeface="Cambria Math" charset="0"/>
                        </a:rPr>
                        <m:t>=</m:t>
                      </m:r>
                      <m:sSub>
                        <m:sSubPr>
                          <m:ctrlPr>
                            <a:rPr lang="en-US" sz="4800" b="0" i="1" smtClean="0">
                              <a:latin typeface="Cambria Math" charset="0"/>
                            </a:rPr>
                          </m:ctrlPr>
                        </m:sSubPr>
                        <m:e>
                          <m:r>
                            <a:rPr lang="en-GB" sz="4800" b="0" i="1" smtClean="0">
                              <a:latin typeface="Cambria Math" charset="0"/>
                            </a:rPr>
                            <m:t>𝐺</m:t>
                          </m:r>
                        </m:e>
                        <m:sub>
                          <m:r>
                            <a:rPr lang="en-GB" sz="4800" b="0" i="1" smtClean="0">
                              <a:latin typeface="Cambria Math" charset="0"/>
                            </a:rPr>
                            <m:t>0</m:t>
                          </m:r>
                        </m:sub>
                      </m:sSub>
                      <m:r>
                        <a:rPr lang="en-GB" sz="4800" b="0" i="1" smtClean="0">
                          <a:latin typeface="Cambria Math" charset="0"/>
                        </a:rPr>
                        <m:t>+</m:t>
                      </m:r>
                      <m:sSup>
                        <m:sSupPr>
                          <m:ctrlPr>
                            <a:rPr lang="en-GB" sz="4800" i="1">
                              <a:latin typeface="Cambria Math" charset="0"/>
                            </a:rPr>
                          </m:ctrlPr>
                        </m:sSupPr>
                        <m:e>
                          <m:r>
                            <a:rPr lang="en-GB" sz="4800" i="1">
                              <a:latin typeface="Cambria Math" charset="0"/>
                              <a:ea typeface="Cambria Math" charset="0"/>
                              <a:cs typeface="Cambria Math" charset="0"/>
                            </a:rPr>
                            <m:t>𝜔</m:t>
                          </m:r>
                        </m:e>
                        <m:sup>
                          <m:r>
                            <a:rPr lang="en-GB" sz="4800" i="1">
                              <a:latin typeface="Cambria Math" charset="0"/>
                            </a:rPr>
                            <m:t>2</m:t>
                          </m:r>
                        </m:sup>
                      </m:sSup>
                      <m:nary>
                        <m:naryPr>
                          <m:chr m:val="∑"/>
                          <m:supHide m:val="on"/>
                          <m:ctrlPr>
                            <a:rPr lang="en-GB" sz="4800" b="0" i="1" smtClean="0">
                              <a:latin typeface="Cambria Math" charset="0"/>
                            </a:rPr>
                          </m:ctrlPr>
                        </m:naryPr>
                        <m:sub>
                          <m:r>
                            <m:rPr>
                              <m:brk m:alnAt="7"/>
                            </m:rPr>
                            <a:rPr lang="en-GB" sz="4800" b="0" i="1" smtClean="0">
                              <a:latin typeface="Cambria Math" charset="0"/>
                            </a:rPr>
                            <m:t>𝑠</m:t>
                          </m:r>
                          <m:r>
                            <a:rPr lang="en-GB" sz="4800" b="0" i="1" smtClean="0">
                              <a:latin typeface="Cambria Math" charset="0"/>
                            </a:rPr>
                            <m:t>𝑐𝑎𝑡</m:t>
                          </m:r>
                        </m:sub>
                        <m:sup/>
                        <m:e>
                          <m:sSub>
                            <m:sSubPr>
                              <m:ctrlPr>
                                <a:rPr lang="en-US" sz="4800" i="1">
                                  <a:latin typeface="Cambria Math" charset="0"/>
                                </a:rPr>
                              </m:ctrlPr>
                            </m:sSubPr>
                            <m:e>
                              <m:r>
                                <a:rPr lang="en-GB" sz="4800" i="1">
                                  <a:latin typeface="Cambria Math" charset="0"/>
                                </a:rPr>
                                <m:t>𝐺</m:t>
                              </m:r>
                            </m:e>
                            <m:sub>
                              <m:r>
                                <a:rPr lang="en-GB" sz="4800" i="1">
                                  <a:latin typeface="Cambria Math" charset="0"/>
                                </a:rPr>
                                <m:t>0</m:t>
                              </m:r>
                            </m:sub>
                          </m:sSub>
                          <m:r>
                            <a:rPr lang="en-GB" sz="4800" b="0" i="1" smtClean="0">
                              <a:latin typeface="Cambria Math" charset="0"/>
                            </a:rPr>
                            <m:t> </m:t>
                          </m:r>
                          <m:r>
                            <a:rPr lang="en-GB" sz="4800" i="1" smtClean="0">
                              <a:solidFill>
                                <a:schemeClr val="tx1"/>
                              </a:solidFill>
                              <a:latin typeface="Cambria Math" charset="0"/>
                              <a:ea typeface="Cambria Math" charset="0"/>
                              <a:cs typeface="Cambria Math" charset="0"/>
                            </a:rPr>
                            <m:t>𝛿</m:t>
                          </m:r>
                          <m:r>
                            <a:rPr lang="en-GB" sz="4800" b="0" i="1" smtClean="0">
                              <a:solidFill>
                                <a:schemeClr val="tx1"/>
                              </a:solidFill>
                              <a:latin typeface="Cambria Math" charset="0"/>
                              <a:ea typeface="Cambria Math" charset="0"/>
                              <a:cs typeface="Cambria Math" charset="0"/>
                            </a:rPr>
                            <m:t>𝑚</m:t>
                          </m:r>
                          <m:r>
                            <a:rPr lang="en-GB" sz="4800" b="0" i="1" smtClean="0">
                              <a:latin typeface="Cambria Math" charset="0"/>
                              <a:ea typeface="Cambria Math" charset="0"/>
                              <a:cs typeface="Cambria Math" charset="0"/>
                            </a:rPr>
                            <m:t> </m:t>
                          </m:r>
                          <m:r>
                            <a:rPr lang="en-GB" sz="4800" i="1">
                              <a:latin typeface="Cambria Math" charset="0"/>
                            </a:rPr>
                            <m:t>𝐺</m:t>
                          </m:r>
                          <m:r>
                            <m:rPr>
                              <m:nor/>
                            </m:rPr>
                            <a:rPr lang="en-US" sz="4800"/>
                            <m:t> </m:t>
                          </m:r>
                        </m:e>
                      </m:nary>
                    </m:oMath>
                  </m:oMathPara>
                </a14:m>
                <a:endParaRPr lang="en-US" sz="3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2614864" y="1814152"/>
                <a:ext cx="7059914" cy="179241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678782" y="4473548"/>
                <a:ext cx="8044122" cy="17924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latin typeface="Cambria Math" charset="0"/>
                            </a:rPr>
                          </m:ctrlPr>
                        </m:sSubPr>
                        <m:e>
                          <m:r>
                            <a:rPr lang="en-GB" sz="4800" b="0" i="1" smtClean="0">
                              <a:latin typeface="Cambria Math" charset="0"/>
                            </a:rPr>
                            <m:t>𝐺</m:t>
                          </m:r>
                        </m:e>
                        <m:sub>
                          <m:r>
                            <a:rPr lang="en-GB" sz="4800" b="0" i="1" smtClean="0">
                              <a:latin typeface="Cambria Math" charset="0"/>
                            </a:rPr>
                            <m:t>𝐵𝑜𝑟𝑛</m:t>
                          </m:r>
                        </m:sub>
                      </m:sSub>
                      <m:r>
                        <a:rPr lang="en-GB" sz="4800" b="0" i="1" smtClean="0">
                          <a:latin typeface="Cambria Math" charset="0"/>
                        </a:rPr>
                        <m:t>=</m:t>
                      </m:r>
                      <m:sSub>
                        <m:sSubPr>
                          <m:ctrlPr>
                            <a:rPr lang="en-US" sz="4800" b="0" i="1" smtClean="0">
                              <a:latin typeface="Cambria Math" charset="0"/>
                            </a:rPr>
                          </m:ctrlPr>
                        </m:sSubPr>
                        <m:e>
                          <m:r>
                            <a:rPr lang="en-GB" sz="4800" b="0" i="1" smtClean="0">
                              <a:latin typeface="Cambria Math" charset="0"/>
                            </a:rPr>
                            <m:t>𝐺</m:t>
                          </m:r>
                        </m:e>
                        <m:sub>
                          <m:r>
                            <a:rPr lang="en-GB" sz="4800" b="0" i="1" smtClean="0">
                              <a:latin typeface="Cambria Math" charset="0"/>
                            </a:rPr>
                            <m:t>0</m:t>
                          </m:r>
                        </m:sub>
                      </m:sSub>
                      <m:r>
                        <a:rPr lang="en-GB" sz="4800" b="0" i="1" smtClean="0">
                          <a:latin typeface="Cambria Math" charset="0"/>
                        </a:rPr>
                        <m:t>+</m:t>
                      </m:r>
                      <m:sSup>
                        <m:sSupPr>
                          <m:ctrlPr>
                            <a:rPr lang="en-GB" sz="4800" i="1">
                              <a:latin typeface="Cambria Math" charset="0"/>
                            </a:rPr>
                          </m:ctrlPr>
                        </m:sSupPr>
                        <m:e>
                          <m:r>
                            <a:rPr lang="en-GB" sz="4800" i="1">
                              <a:latin typeface="Cambria Math" charset="0"/>
                              <a:ea typeface="Cambria Math" charset="0"/>
                              <a:cs typeface="Cambria Math" charset="0"/>
                            </a:rPr>
                            <m:t>𝜔</m:t>
                          </m:r>
                        </m:e>
                        <m:sup>
                          <m:r>
                            <a:rPr lang="en-GB" sz="4800" i="1">
                              <a:latin typeface="Cambria Math" charset="0"/>
                            </a:rPr>
                            <m:t>2</m:t>
                          </m:r>
                        </m:sup>
                      </m:sSup>
                      <m:nary>
                        <m:naryPr>
                          <m:chr m:val="∑"/>
                          <m:supHide m:val="on"/>
                          <m:ctrlPr>
                            <a:rPr lang="en-GB" sz="4800" b="0" i="1" smtClean="0">
                              <a:latin typeface="Cambria Math" charset="0"/>
                            </a:rPr>
                          </m:ctrlPr>
                        </m:naryPr>
                        <m:sub>
                          <m:r>
                            <m:rPr>
                              <m:brk m:alnAt="7"/>
                            </m:rPr>
                            <a:rPr lang="en-GB" sz="4800" b="0" i="1" smtClean="0">
                              <a:latin typeface="Cambria Math" charset="0"/>
                            </a:rPr>
                            <m:t>𝑠</m:t>
                          </m:r>
                          <m:r>
                            <a:rPr lang="en-GB" sz="4800" b="0" i="1" smtClean="0">
                              <a:latin typeface="Cambria Math" charset="0"/>
                            </a:rPr>
                            <m:t>𝑐𝑎𝑡</m:t>
                          </m:r>
                        </m:sub>
                        <m:sup/>
                        <m:e>
                          <m:sSub>
                            <m:sSubPr>
                              <m:ctrlPr>
                                <a:rPr lang="en-US" sz="4800" i="1">
                                  <a:latin typeface="Cambria Math" charset="0"/>
                                </a:rPr>
                              </m:ctrlPr>
                            </m:sSubPr>
                            <m:e>
                              <m:r>
                                <a:rPr lang="en-GB" sz="4800" i="1">
                                  <a:latin typeface="Cambria Math" charset="0"/>
                                </a:rPr>
                                <m:t>𝐺</m:t>
                              </m:r>
                            </m:e>
                            <m:sub>
                              <m:r>
                                <a:rPr lang="en-GB" sz="4800" i="1">
                                  <a:latin typeface="Cambria Math" charset="0"/>
                                </a:rPr>
                                <m:t>0</m:t>
                              </m:r>
                            </m:sub>
                          </m:sSub>
                          <m:r>
                            <a:rPr lang="en-GB" sz="4800" b="0" i="1" smtClean="0">
                              <a:latin typeface="Cambria Math" charset="0"/>
                            </a:rPr>
                            <m:t> </m:t>
                          </m:r>
                          <m:r>
                            <a:rPr lang="en-GB" sz="4800" i="1" smtClean="0">
                              <a:latin typeface="Cambria Math" charset="0"/>
                              <a:ea typeface="Cambria Math" charset="0"/>
                              <a:cs typeface="Cambria Math" charset="0"/>
                            </a:rPr>
                            <m:t>𝛿</m:t>
                          </m:r>
                          <m:r>
                            <a:rPr lang="en-GB" sz="4800" b="0" i="1" smtClean="0">
                              <a:latin typeface="Cambria Math" charset="0"/>
                              <a:ea typeface="Cambria Math" charset="0"/>
                              <a:cs typeface="Cambria Math" charset="0"/>
                            </a:rPr>
                            <m:t>𝑚</m:t>
                          </m:r>
                          <m:r>
                            <a:rPr lang="en-GB" sz="4800" b="0" i="1" smtClean="0">
                              <a:latin typeface="Cambria Math" charset="0"/>
                              <a:ea typeface="Cambria Math" charset="0"/>
                              <a:cs typeface="Cambria Math" charset="0"/>
                            </a:rPr>
                            <m:t> </m:t>
                          </m:r>
                          <m:sSub>
                            <m:sSubPr>
                              <m:ctrlPr>
                                <a:rPr lang="en-US" sz="4800" i="1">
                                  <a:latin typeface="Cambria Math" charset="0"/>
                                </a:rPr>
                              </m:ctrlPr>
                            </m:sSubPr>
                            <m:e>
                              <m:r>
                                <a:rPr lang="en-GB" sz="4800" i="1">
                                  <a:latin typeface="Cambria Math" charset="0"/>
                                </a:rPr>
                                <m:t>𝐺</m:t>
                              </m:r>
                            </m:e>
                            <m:sub>
                              <m:r>
                                <a:rPr lang="en-GB" sz="4800" i="1">
                                  <a:latin typeface="Cambria Math" charset="0"/>
                                </a:rPr>
                                <m:t>0</m:t>
                              </m:r>
                            </m:sub>
                          </m:sSub>
                        </m:e>
                      </m:nary>
                    </m:oMath>
                  </m:oMathPara>
                </a14:m>
                <a:endParaRPr lang="en-US" sz="3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678782" y="4473548"/>
                <a:ext cx="8044122" cy="1792414"/>
              </a:xfrm>
              <a:prstGeom prst="rect">
                <a:avLst/>
              </a:prstGeom>
              <a:blipFill rotWithShape="0">
                <a:blip r:embed="rId4"/>
                <a:stretch>
                  <a:fillRect/>
                </a:stretch>
              </a:blipFill>
            </p:spPr>
            <p:txBody>
              <a:bodyPr/>
              <a:lstStyle/>
              <a:p>
                <a:r>
                  <a:rPr lang="en-US">
                    <a:noFill/>
                  </a:rPr>
                  <a:t> </a:t>
                </a:r>
              </a:p>
            </p:txBody>
          </p:sp>
        </mc:Fallback>
      </mc:AlternateContent>
      <p:sp>
        <p:nvSpPr>
          <p:cNvPr id="31" name="TextBox 30"/>
          <p:cNvSpPr txBox="1"/>
          <p:nvPr/>
        </p:nvSpPr>
        <p:spPr>
          <a:xfrm>
            <a:off x="1484406" y="3734902"/>
            <a:ext cx="3916780" cy="707886"/>
          </a:xfrm>
          <a:prstGeom prst="rect">
            <a:avLst/>
          </a:prstGeom>
          <a:noFill/>
        </p:spPr>
        <p:txBody>
          <a:bodyPr wrap="square" rtlCol="0">
            <a:spAutoFit/>
          </a:bodyPr>
          <a:lstStyle/>
          <a:p>
            <a:pPr algn="ctr"/>
            <a:r>
              <a:rPr lang="en-US" sz="4000" dirty="0" smtClean="0"/>
              <a:t>Green’s functions</a:t>
            </a:r>
            <a:endParaRPr lang="en-US" sz="4000" dirty="0"/>
          </a:p>
        </p:txBody>
      </p:sp>
      <p:sp>
        <p:nvSpPr>
          <p:cNvPr id="32" name="TextBox 31"/>
          <p:cNvSpPr txBox="1"/>
          <p:nvPr/>
        </p:nvSpPr>
        <p:spPr>
          <a:xfrm>
            <a:off x="7145388" y="3734902"/>
            <a:ext cx="4243137" cy="707886"/>
          </a:xfrm>
          <a:prstGeom prst="rect">
            <a:avLst/>
          </a:prstGeom>
          <a:noFill/>
        </p:spPr>
        <p:txBody>
          <a:bodyPr wrap="square" rtlCol="0">
            <a:spAutoFit/>
          </a:bodyPr>
          <a:lstStyle/>
          <a:p>
            <a:pPr algn="ctr"/>
            <a:r>
              <a:rPr lang="en-US" sz="4000" dirty="0" smtClean="0">
                <a:solidFill>
                  <a:srgbClr val="FF0000"/>
                </a:solidFill>
              </a:rPr>
              <a:t>Scattering potential</a:t>
            </a:r>
            <a:endParaRPr lang="en-US" sz="4000" dirty="0">
              <a:solidFill>
                <a:srgbClr val="FF0000"/>
              </a:solidFill>
            </a:endParaRPr>
          </a:p>
        </p:txBody>
      </p:sp>
      <p:cxnSp>
        <p:nvCxnSpPr>
          <p:cNvPr id="4" name="Straight Arrow Connector 3"/>
          <p:cNvCxnSpPr/>
          <p:nvPr/>
        </p:nvCxnSpPr>
        <p:spPr>
          <a:xfrm flipV="1">
            <a:off x="2935705" y="2903621"/>
            <a:ext cx="0" cy="83128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935705" y="3039531"/>
            <a:ext cx="1291390" cy="6877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462210" y="2967789"/>
            <a:ext cx="0" cy="83128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2614864" y="1812929"/>
                <a:ext cx="7059914" cy="17924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800" b="0" i="1" smtClean="0">
                          <a:latin typeface="Cambria Math" charset="0"/>
                        </a:rPr>
                        <m:t>𝐺</m:t>
                      </m:r>
                      <m:r>
                        <a:rPr lang="en-GB" sz="4800" b="0" i="1" smtClean="0">
                          <a:latin typeface="Cambria Math" charset="0"/>
                        </a:rPr>
                        <m:t>=</m:t>
                      </m:r>
                      <m:sSub>
                        <m:sSubPr>
                          <m:ctrlPr>
                            <a:rPr lang="en-US" sz="4800" b="0" i="1" smtClean="0">
                              <a:latin typeface="Cambria Math" charset="0"/>
                            </a:rPr>
                          </m:ctrlPr>
                        </m:sSubPr>
                        <m:e>
                          <m:r>
                            <a:rPr lang="en-GB" sz="4800" b="0" i="1" smtClean="0">
                              <a:latin typeface="Cambria Math" charset="0"/>
                            </a:rPr>
                            <m:t>𝐺</m:t>
                          </m:r>
                        </m:e>
                        <m:sub>
                          <m:r>
                            <a:rPr lang="en-GB" sz="4800" b="0" i="1" smtClean="0">
                              <a:latin typeface="Cambria Math" charset="0"/>
                            </a:rPr>
                            <m:t>0</m:t>
                          </m:r>
                        </m:sub>
                      </m:sSub>
                      <m:r>
                        <a:rPr lang="en-GB" sz="4800" b="0" i="1" smtClean="0">
                          <a:latin typeface="Cambria Math" charset="0"/>
                        </a:rPr>
                        <m:t>+</m:t>
                      </m:r>
                      <m:sSup>
                        <m:sSupPr>
                          <m:ctrlPr>
                            <a:rPr lang="en-GB" sz="4800" i="1">
                              <a:latin typeface="Cambria Math" charset="0"/>
                            </a:rPr>
                          </m:ctrlPr>
                        </m:sSupPr>
                        <m:e>
                          <m:r>
                            <a:rPr lang="en-GB" sz="4800" i="1">
                              <a:latin typeface="Cambria Math" charset="0"/>
                              <a:ea typeface="Cambria Math" charset="0"/>
                              <a:cs typeface="Cambria Math" charset="0"/>
                            </a:rPr>
                            <m:t>𝜔</m:t>
                          </m:r>
                        </m:e>
                        <m:sup>
                          <m:r>
                            <a:rPr lang="en-GB" sz="4800" i="1">
                              <a:latin typeface="Cambria Math" charset="0"/>
                            </a:rPr>
                            <m:t>2</m:t>
                          </m:r>
                        </m:sup>
                      </m:sSup>
                      <m:nary>
                        <m:naryPr>
                          <m:chr m:val="∑"/>
                          <m:supHide m:val="on"/>
                          <m:ctrlPr>
                            <a:rPr lang="en-GB" sz="4800" b="0" i="1" smtClean="0">
                              <a:latin typeface="Cambria Math" charset="0"/>
                            </a:rPr>
                          </m:ctrlPr>
                        </m:naryPr>
                        <m:sub>
                          <m:r>
                            <m:rPr>
                              <m:brk m:alnAt="7"/>
                            </m:rPr>
                            <a:rPr lang="en-GB" sz="4800" b="0" i="1" smtClean="0">
                              <a:latin typeface="Cambria Math" charset="0"/>
                            </a:rPr>
                            <m:t>𝑠</m:t>
                          </m:r>
                          <m:r>
                            <a:rPr lang="en-GB" sz="4800" b="0" i="1" smtClean="0">
                              <a:latin typeface="Cambria Math" charset="0"/>
                            </a:rPr>
                            <m:t>𝑐𝑎𝑡</m:t>
                          </m:r>
                        </m:sub>
                        <m:sup/>
                        <m:e>
                          <m:sSub>
                            <m:sSubPr>
                              <m:ctrlPr>
                                <a:rPr lang="en-US" sz="4800" i="1">
                                  <a:latin typeface="Cambria Math" charset="0"/>
                                </a:rPr>
                              </m:ctrlPr>
                            </m:sSubPr>
                            <m:e>
                              <m:r>
                                <a:rPr lang="en-GB" sz="4800" i="1">
                                  <a:latin typeface="Cambria Math" charset="0"/>
                                </a:rPr>
                                <m:t>𝐺</m:t>
                              </m:r>
                            </m:e>
                            <m:sub>
                              <m:r>
                                <a:rPr lang="en-GB" sz="4800" i="1">
                                  <a:latin typeface="Cambria Math" charset="0"/>
                                </a:rPr>
                                <m:t>0</m:t>
                              </m:r>
                            </m:sub>
                          </m:sSub>
                          <m:r>
                            <a:rPr lang="en-GB" sz="4800" b="0" i="1" smtClean="0">
                              <a:latin typeface="Cambria Math" charset="0"/>
                            </a:rPr>
                            <m:t> </m:t>
                          </m:r>
                          <m:r>
                            <a:rPr lang="en-GB" sz="4800" i="1" smtClean="0">
                              <a:solidFill>
                                <a:srgbClr val="FF0000"/>
                              </a:solidFill>
                              <a:latin typeface="Cambria Math" charset="0"/>
                              <a:ea typeface="Cambria Math" charset="0"/>
                              <a:cs typeface="Cambria Math" charset="0"/>
                            </a:rPr>
                            <m:t>𝛿</m:t>
                          </m:r>
                          <m:r>
                            <a:rPr lang="en-GB" sz="4800" b="0" i="1" smtClean="0">
                              <a:solidFill>
                                <a:srgbClr val="FF0000"/>
                              </a:solidFill>
                              <a:latin typeface="Cambria Math" charset="0"/>
                              <a:ea typeface="Cambria Math" charset="0"/>
                              <a:cs typeface="Cambria Math" charset="0"/>
                            </a:rPr>
                            <m:t>𝑚</m:t>
                          </m:r>
                          <m:r>
                            <a:rPr lang="en-GB" sz="4800" b="0" i="1" smtClean="0">
                              <a:latin typeface="Cambria Math" charset="0"/>
                              <a:ea typeface="Cambria Math" charset="0"/>
                              <a:cs typeface="Cambria Math" charset="0"/>
                            </a:rPr>
                            <m:t> </m:t>
                          </m:r>
                          <m:r>
                            <a:rPr lang="en-GB" sz="4800" i="1">
                              <a:latin typeface="Cambria Math" charset="0"/>
                            </a:rPr>
                            <m:t>𝐺</m:t>
                          </m:r>
                          <m:r>
                            <m:rPr>
                              <m:nor/>
                            </m:rPr>
                            <a:rPr lang="en-US" sz="4800"/>
                            <m:t> </m:t>
                          </m:r>
                        </m:e>
                      </m:nary>
                    </m:oMath>
                  </m:oMathPara>
                </a14:m>
                <a:endParaRPr lang="en-US" sz="3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2614864" y="1812929"/>
                <a:ext cx="7059914" cy="1792414"/>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849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6" name="TextBox 145"/>
              <p:cNvSpPr txBox="1"/>
              <p:nvPr/>
            </p:nvSpPr>
            <p:spPr>
              <a:xfrm>
                <a:off x="7905328" y="1281552"/>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latin typeface="Cambria Math" charset="0"/>
                            </a:rPr>
                          </m:ctrlPr>
                        </m:sSubPr>
                        <m:e>
                          <m:r>
                            <a:rPr lang="en-GB" sz="3200" b="0" i="1" smtClean="0">
                              <a:latin typeface="Cambria Math" charset="0"/>
                            </a:rPr>
                            <m:t>𝐺</m:t>
                          </m:r>
                        </m:e>
                        <m:sub>
                          <m:r>
                            <a:rPr lang="en-GB" sz="3200" b="0" i="1" smtClean="0">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i="1">
                              <a:latin typeface="Cambria Math" charset="0"/>
                            </a:rPr>
                            <m:t>𝐺</m:t>
                          </m:r>
                          <m:r>
                            <m:rPr>
                              <m:nor/>
                            </m:rPr>
                            <a:rPr lang="en-US" sz="3200"/>
                            <m:t> </m:t>
                          </m:r>
                        </m:e>
                      </m:nary>
                    </m:oMath>
                  </m:oMathPara>
                </a14:m>
                <a:endParaRPr lang="en-US" sz="3200"/>
              </a:p>
            </p:txBody>
          </p:sp>
        </mc:Choice>
        <mc:Fallback xmlns="">
          <p:sp>
            <p:nvSpPr>
              <p:cNvPr id="146" name="TextBox 145"/>
              <p:cNvSpPr txBox="1">
                <a:spLocks noRot="1" noChangeAspect="1" noMove="1" noResize="1" noEditPoints="1" noAdjustHandles="1" noChangeArrowheads="1" noChangeShapeType="1" noTextEdit="1"/>
              </p:cNvSpPr>
              <p:nvPr/>
            </p:nvSpPr>
            <p:spPr>
              <a:xfrm>
                <a:off x="7905328" y="1281552"/>
                <a:ext cx="4373986" cy="1195007"/>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6</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flipV="1">
            <a:off x="750246" y="1915277"/>
            <a:ext cx="6448655" cy="29019"/>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02080" y="3861869"/>
            <a:ext cx="7496626" cy="177451"/>
            <a:chOff x="334600" y="3861869"/>
            <a:chExt cx="7496626" cy="177451"/>
          </a:xfrm>
        </p:grpSpPr>
        <p:sp>
          <p:nvSpPr>
            <p:cNvPr id="21" name="Oval 20"/>
            <p:cNvSpPr/>
            <p:nvPr/>
          </p:nvSpPr>
          <p:spPr>
            <a:xfrm>
              <a:off x="334600"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41950"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39175"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946525"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1186912"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1394262"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1591487"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1798837"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2014574"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2221924"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2419149"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2626499"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2866886"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3074236"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3271461"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3478811"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3698122"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3905472"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102697"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310047"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550434"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4757784"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955009"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5162359"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378096"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585446"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782671"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990021"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230408"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6437758"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634983"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842333"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049801"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257151"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454376"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661726"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p:cNvGrpSpPr/>
          <p:nvPr/>
        </p:nvGrpSpPr>
        <p:grpSpPr>
          <a:xfrm>
            <a:off x="202080" y="5315784"/>
            <a:ext cx="7496626" cy="177451"/>
            <a:chOff x="334600" y="3861869"/>
            <a:chExt cx="7496626" cy="177451"/>
          </a:xfrm>
        </p:grpSpPr>
        <p:sp>
          <p:nvSpPr>
            <p:cNvPr id="72" name="Oval 71"/>
            <p:cNvSpPr/>
            <p:nvPr/>
          </p:nvSpPr>
          <p:spPr>
            <a:xfrm>
              <a:off x="334600"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541950"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739175"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946525" y="38618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1186912"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1394262"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1591487"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1798837" y="38649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2014574"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2221924"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2419149"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2626499" y="386626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2866886"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3074236"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271461"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478811" y="386935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3698122"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3905472"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4102697"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4310047" y="38623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4550434"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4757784"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4955009"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162359" y="38654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5378096"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5585446"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782671"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990021" y="3866739"/>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6230408"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6437758"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6634983"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6842333"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7049801"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7257151"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7454376"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661726" y="3869820"/>
              <a:ext cx="169500" cy="169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8" name="Straight Arrow Connector 107"/>
          <p:cNvCxnSpPr>
            <a:endCxn id="52" idx="6"/>
          </p:cNvCxnSpPr>
          <p:nvPr/>
        </p:nvCxnSpPr>
        <p:spPr>
          <a:xfrm>
            <a:off x="776155" y="2031657"/>
            <a:ext cx="3166297" cy="191543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52" idx="6"/>
            <a:endCxn id="25" idx="0"/>
          </p:cNvCxnSpPr>
          <p:nvPr/>
        </p:nvCxnSpPr>
        <p:spPr>
          <a:xfrm flipV="1">
            <a:off x="3942452" y="2077683"/>
            <a:ext cx="3394785" cy="186940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90" idx="2"/>
          </p:cNvCxnSpPr>
          <p:nvPr/>
        </p:nvCxnSpPr>
        <p:spPr>
          <a:xfrm>
            <a:off x="750246" y="2077683"/>
            <a:ext cx="3219931" cy="33233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89" idx="6"/>
          </p:cNvCxnSpPr>
          <p:nvPr/>
        </p:nvCxnSpPr>
        <p:spPr>
          <a:xfrm flipV="1">
            <a:off x="3942452" y="2170035"/>
            <a:ext cx="3394785" cy="323096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32545" y="1384328"/>
            <a:ext cx="366356" cy="3685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endCxn id="57" idx="2"/>
          </p:cNvCxnSpPr>
          <p:nvPr/>
        </p:nvCxnSpPr>
        <p:spPr>
          <a:xfrm>
            <a:off x="1206370" y="1396295"/>
            <a:ext cx="3616119" cy="25538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56" idx="6"/>
            <a:endCxn id="25" idx="0"/>
          </p:cNvCxnSpPr>
          <p:nvPr/>
        </p:nvCxnSpPr>
        <p:spPr>
          <a:xfrm flipV="1">
            <a:off x="4794764" y="2077683"/>
            <a:ext cx="2542473" cy="18724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a:endCxn id="97" idx="2"/>
          </p:cNvCxnSpPr>
          <p:nvPr/>
        </p:nvCxnSpPr>
        <p:spPr>
          <a:xfrm>
            <a:off x="4033080" y="3949700"/>
            <a:ext cx="1419846" cy="1455704"/>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96" idx="6"/>
          </p:cNvCxnSpPr>
          <p:nvPr/>
        </p:nvCxnSpPr>
        <p:spPr>
          <a:xfrm flipV="1">
            <a:off x="5415076" y="2106703"/>
            <a:ext cx="1906780" cy="3298701"/>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221864" y="1307433"/>
            <a:ext cx="7496626" cy="177451"/>
            <a:chOff x="334600" y="3861869"/>
            <a:chExt cx="7496626" cy="177451"/>
          </a:xfrm>
        </p:grpSpPr>
        <p:sp>
          <p:nvSpPr>
            <p:cNvPr id="183" name="Oval 182"/>
            <p:cNvSpPr/>
            <p:nvPr/>
          </p:nvSpPr>
          <p:spPr>
            <a:xfrm>
              <a:off x="334600" y="38618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541950" y="38618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739175" y="38618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946525" y="38618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1186912" y="38649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1394262" y="38649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1591487" y="38649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1798837" y="38649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2014574" y="38662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2221924" y="38662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p:cNvSpPr/>
            <p:nvPr/>
          </p:nvSpPr>
          <p:spPr>
            <a:xfrm>
              <a:off x="2419149" y="38662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p:cNvSpPr/>
            <p:nvPr/>
          </p:nvSpPr>
          <p:spPr>
            <a:xfrm>
              <a:off x="2626499" y="386626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a:off x="2866886" y="38693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a:off x="3074236" y="38693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a:off x="3271461" y="38693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a:off x="3478811" y="386935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a:off x="3698122" y="38623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p:cNvSpPr/>
            <p:nvPr/>
          </p:nvSpPr>
          <p:spPr>
            <a:xfrm>
              <a:off x="3905472" y="38623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4102697" y="38623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4310047" y="38623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a:off x="4550434" y="38654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a:off x="4757784" y="38654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a:off x="4955009" y="38654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a:off x="5162359" y="38654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a:off x="5378096" y="38667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a:off x="5585446" y="38667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a:off x="5782671" y="38667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5990021" y="3866739"/>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6230408"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6437758"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6634983"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6842333"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7049801"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7257151"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7454376"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7661726" y="3869820"/>
              <a:ext cx="169500" cy="169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Oval 2"/>
          <p:cNvSpPr/>
          <p:nvPr/>
        </p:nvSpPr>
        <p:spPr>
          <a:xfrm>
            <a:off x="3624131" y="3607921"/>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3617391" y="5020650"/>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6468074" y="1120354"/>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4499160" y="3586283"/>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5098461" y="5033612"/>
            <a:ext cx="591207" cy="5912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7" name="TextBox 146"/>
              <p:cNvSpPr txBox="1"/>
              <p:nvPr/>
            </p:nvSpPr>
            <p:spPr>
              <a:xfrm>
                <a:off x="7900660" y="1288495"/>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solidFill>
                                <a:schemeClr val="accent1">
                                  <a:lumMod val="75000"/>
                                </a:schemeClr>
                              </a:solidFill>
                              <a:latin typeface="Cambria Math" charset="0"/>
                            </a:rPr>
                          </m:ctrlPr>
                        </m:sSubPr>
                        <m:e>
                          <m:r>
                            <a:rPr lang="en-GB" sz="3200" b="0" i="1" smtClean="0">
                              <a:solidFill>
                                <a:schemeClr val="accent1">
                                  <a:lumMod val="75000"/>
                                </a:schemeClr>
                              </a:solidFill>
                              <a:latin typeface="Cambria Math" charset="0"/>
                            </a:rPr>
                            <m:t>𝐺</m:t>
                          </m:r>
                        </m:e>
                        <m:sub>
                          <m:r>
                            <a:rPr lang="en-GB" sz="3200" b="0" i="1" smtClean="0">
                              <a:solidFill>
                                <a:schemeClr val="accent1">
                                  <a:lumMod val="75000"/>
                                </a:schemeClr>
                              </a:solidFill>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i="1">
                              <a:latin typeface="Cambria Math" charset="0"/>
                            </a:rPr>
                            <m:t>𝐺</m:t>
                          </m:r>
                          <m:r>
                            <m:rPr>
                              <m:nor/>
                            </m:rPr>
                            <a:rPr lang="en-US" sz="3200"/>
                            <m:t> </m:t>
                          </m:r>
                        </m:e>
                      </m:nary>
                    </m:oMath>
                  </m:oMathPara>
                </a14:m>
                <a:endParaRPr lang="en-US" sz="3200" dirty="0"/>
              </a:p>
            </p:txBody>
          </p:sp>
        </mc:Choice>
        <mc:Fallback xmlns="">
          <p:sp>
            <p:nvSpPr>
              <p:cNvPr id="147" name="TextBox 146"/>
              <p:cNvSpPr txBox="1">
                <a:spLocks noRot="1" noChangeAspect="1" noMove="1" noResize="1" noEditPoints="1" noAdjustHandles="1" noChangeArrowheads="1" noChangeShapeType="1" noTextEdit="1"/>
              </p:cNvSpPr>
              <p:nvPr/>
            </p:nvSpPr>
            <p:spPr>
              <a:xfrm>
                <a:off x="7900660" y="1288495"/>
                <a:ext cx="4373986" cy="119500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254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8" grpId="0" animBg="1"/>
      <p:bldP spid="139" grpId="0" animBg="1"/>
      <p:bldP spid="141" grpId="0" animBg="1"/>
      <p:bldP spid="142" grpId="0" animBg="1"/>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p:cNvSpPr txBox="1"/>
              <p:nvPr/>
            </p:nvSpPr>
            <p:spPr>
              <a:xfrm>
                <a:off x="7905328"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smtClean="0">
                                  <a:solidFill>
                                    <a:srgbClr val="FF0000"/>
                                  </a:solidFill>
                                  <a:latin typeface="Cambria Math" charset="0"/>
                                </a:rPr>
                              </m:ctrlPr>
                            </m:sSubPr>
                            <m:e>
                              <m:r>
                                <a:rPr lang="en-GB" sz="3200" i="1">
                                  <a:solidFill>
                                    <a:srgbClr val="FF0000"/>
                                  </a:solidFill>
                                  <a:latin typeface="Cambria Math" charset="0"/>
                                </a:rPr>
                                <m:t>𝐺</m:t>
                              </m:r>
                            </m:e>
                            <m:sub>
                              <m:r>
                                <a:rPr lang="en-GB" sz="3200" i="1">
                                  <a:solidFill>
                                    <a:srgbClr val="FF0000"/>
                                  </a:solidFill>
                                  <a:latin typeface="Cambria Math" charset="0"/>
                                </a:rPr>
                                <m:t>0</m:t>
                              </m:r>
                            </m:sub>
                          </m:sSub>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i="1" smtClean="0">
                              <a:solidFill>
                                <a:srgbClr val="63E415"/>
                              </a:solidFill>
                              <a:latin typeface="Cambria Math" charset="0"/>
                            </a:rPr>
                            <m:t>𝐺</m:t>
                          </m:r>
                          <m:r>
                            <m:rPr>
                              <m:nor/>
                            </m:rPr>
                            <a:rPr lang="en-US" sz="3200"/>
                            <m:t> </m:t>
                          </m:r>
                        </m:e>
                      </m:nary>
                    </m:oMath>
                  </m:oMathPara>
                </a14:m>
                <a:endParaRPr lang="en-US" sz="3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905328" y="1285143"/>
                <a:ext cx="4373986" cy="1195007"/>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7</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8212201" y="3347139"/>
            <a:ext cx="2700000" cy="2724215"/>
            <a:chOff x="9148766" y="2765146"/>
            <a:chExt cx="2700000" cy="2724215"/>
          </a:xfrm>
        </p:grpSpPr>
        <p:grpSp>
          <p:nvGrpSpPr>
            <p:cNvPr id="5" name="Group 4"/>
            <p:cNvGrpSpPr/>
            <p:nvPr/>
          </p:nvGrpSpPr>
          <p:grpSpPr>
            <a:xfrm>
              <a:off x="9148766" y="2765146"/>
              <a:ext cx="2700000" cy="2724215"/>
              <a:chOff x="8822267" y="3607921"/>
              <a:chExt cx="2700000" cy="2724215"/>
            </a:xfrm>
          </p:grpSpPr>
          <p:sp>
            <p:nvSpPr>
              <p:cNvPr id="4" name="Pie 3"/>
              <p:cNvSpPr/>
              <p:nvPr/>
            </p:nvSpPr>
            <p:spPr>
              <a:xfrm>
                <a:off x="8822267" y="3607921"/>
                <a:ext cx="2700000" cy="2700000"/>
              </a:xfrm>
              <a:prstGeom prst="pie">
                <a:avLst>
                  <a:gd name="adj1" fmla="val 0"/>
                  <a:gd name="adj2" fmla="val 10769844"/>
                </a:avLst>
              </a:prstGeom>
              <a:solidFill>
                <a:srgbClr val="FFE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Pie 33"/>
              <p:cNvSpPr/>
              <p:nvPr/>
            </p:nvSpPr>
            <p:spPr>
              <a:xfrm rot="10800000">
                <a:off x="8822267" y="3632136"/>
                <a:ext cx="2700000" cy="2700000"/>
              </a:xfrm>
              <a:prstGeom prst="pie">
                <a:avLst>
                  <a:gd name="adj1" fmla="val 0"/>
                  <a:gd name="adj2" fmla="val 10770218"/>
                </a:avLst>
              </a:prstGeom>
              <a:solidFill>
                <a:srgbClr val="79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Oval 2"/>
            <p:cNvSpPr/>
            <p:nvPr/>
          </p:nvSpPr>
          <p:spPr>
            <a:xfrm>
              <a:off x="9148766" y="2789360"/>
              <a:ext cx="2700000" cy="270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p:cNvCxnSpPr>
            <a:stCxn id="3" idx="0"/>
            <a:endCxn id="28" idx="0"/>
          </p:cNvCxnSpPr>
          <p:nvPr/>
        </p:nvCxnSpPr>
        <p:spPr>
          <a:xfrm flipH="1">
            <a:off x="3919735" y="3371353"/>
            <a:ext cx="5642466" cy="2365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28" idx="4"/>
          </p:cNvCxnSpPr>
          <p:nvPr/>
        </p:nvCxnSpPr>
        <p:spPr>
          <a:xfrm flipH="1" flipV="1">
            <a:off x="3919735" y="4199128"/>
            <a:ext cx="5139598" cy="1779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610600" y="3857349"/>
            <a:ext cx="911504" cy="850461"/>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8750044" y="4721353"/>
            <a:ext cx="772060" cy="1044645"/>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507636" y="3854071"/>
            <a:ext cx="1011647" cy="84306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9377654" y="4721351"/>
                <a:ext cx="97447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a:latin typeface="Cambria Math" charset="0"/>
                          <a:ea typeface="Cambria Math" charset="0"/>
                          <a:cs typeface="Cambria Math" charset="0"/>
                        </a:rPr>
                        <m:t>𝛿</m:t>
                      </m:r>
                      <m:r>
                        <a:rPr lang="en-GB" sz="2800" i="1">
                          <a:latin typeface="Cambria Math" charset="0"/>
                          <a:ea typeface="Cambria Math" charset="0"/>
                          <a:cs typeface="Cambria Math" charset="0"/>
                        </a:rPr>
                        <m:t>𝑚</m:t>
                      </m:r>
                    </m:oMath>
                  </m:oMathPara>
                </a14:m>
                <a:endParaRPr lang="en-US" sz="2800" dirty="0"/>
              </a:p>
            </p:txBody>
          </p:sp>
        </mc:Choice>
        <mc:Fallback xmlns="">
          <p:sp>
            <p:nvSpPr>
              <p:cNvPr id="18" name="Rectangle 17"/>
              <p:cNvSpPr>
                <a:spLocks noRot="1" noChangeAspect="1" noMove="1" noResize="1" noEditPoints="1" noAdjustHandles="1" noChangeArrowheads="1" noChangeShapeType="1" noTextEdit="1"/>
              </p:cNvSpPr>
              <p:nvPr/>
            </p:nvSpPr>
            <p:spPr>
              <a:xfrm>
                <a:off x="9377654" y="4721351"/>
                <a:ext cx="974471" cy="523220"/>
              </a:xfrm>
              <a:prstGeom prst="rect">
                <a:avLst/>
              </a:prstGeom>
              <a:blipFill rotWithShape="0">
                <a:blip r:embed="rId4"/>
                <a:stretch>
                  <a:fillRect/>
                </a:stretch>
              </a:blipFill>
            </p:spPr>
            <p:txBody>
              <a:bodyPr/>
              <a:lstStyle/>
              <a:p>
                <a:r>
                  <a:rPr lang="en-US">
                    <a:noFill/>
                  </a:rPr>
                  <a:t> </a:t>
                </a:r>
              </a:p>
            </p:txBody>
          </p:sp>
        </mc:Fallback>
      </mc:AlternateContent>
      <p:sp>
        <p:nvSpPr>
          <p:cNvPr id="19" name="Oval 18"/>
          <p:cNvSpPr/>
          <p:nvPr/>
        </p:nvSpPr>
        <p:spPr>
          <a:xfrm>
            <a:off x="9440799" y="4643346"/>
            <a:ext cx="1476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13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p:cNvSpPr txBox="1"/>
              <p:nvPr/>
            </p:nvSpPr>
            <p:spPr>
              <a:xfrm>
                <a:off x="7905328" y="1285143"/>
                <a:ext cx="4373986" cy="11950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charset="0"/>
                        </a:rPr>
                        <m:t>𝐺</m:t>
                      </m:r>
                      <m:r>
                        <a:rPr lang="en-GB" sz="3200" b="0" i="1" smtClean="0">
                          <a:latin typeface="Cambria Math" charset="0"/>
                        </a:rPr>
                        <m:t>=</m:t>
                      </m:r>
                      <m:sSub>
                        <m:sSubPr>
                          <m:ctrlPr>
                            <a:rPr lang="en-US" sz="3200" b="0" i="1" smtClean="0">
                              <a:solidFill>
                                <a:schemeClr val="tx1"/>
                              </a:solidFill>
                              <a:latin typeface="Cambria Math" charset="0"/>
                            </a:rPr>
                          </m:ctrlPr>
                        </m:sSubPr>
                        <m:e>
                          <m:r>
                            <a:rPr lang="en-GB" sz="3200" b="0" i="1" smtClean="0">
                              <a:solidFill>
                                <a:schemeClr val="tx1"/>
                              </a:solidFill>
                              <a:latin typeface="Cambria Math" charset="0"/>
                            </a:rPr>
                            <m:t>𝐺</m:t>
                          </m:r>
                        </m:e>
                        <m:sub>
                          <m:r>
                            <a:rPr lang="en-GB" sz="3200" b="0" i="1" smtClean="0">
                              <a:solidFill>
                                <a:schemeClr val="tx1"/>
                              </a:solidFill>
                              <a:latin typeface="Cambria Math" charset="0"/>
                            </a:rPr>
                            <m:t>0</m:t>
                          </m:r>
                        </m:sub>
                      </m:sSub>
                      <m:r>
                        <a:rPr lang="en-GB" sz="3200" b="0" i="1" smtClean="0">
                          <a:latin typeface="Cambria Math" charset="0"/>
                        </a:rPr>
                        <m:t>+</m:t>
                      </m:r>
                      <m:sSup>
                        <m:sSupPr>
                          <m:ctrlPr>
                            <a:rPr lang="en-GB" sz="3200" i="1">
                              <a:latin typeface="Cambria Math" charset="0"/>
                            </a:rPr>
                          </m:ctrlPr>
                        </m:sSupPr>
                        <m:e>
                          <m:r>
                            <a:rPr lang="en-GB" sz="3200" i="1">
                              <a:latin typeface="Cambria Math" charset="0"/>
                              <a:ea typeface="Cambria Math" charset="0"/>
                              <a:cs typeface="Cambria Math" charset="0"/>
                            </a:rPr>
                            <m:t>𝜔</m:t>
                          </m:r>
                        </m:e>
                        <m:sup>
                          <m:r>
                            <a:rPr lang="en-GB" sz="3200" i="1">
                              <a:latin typeface="Cambria Math" charset="0"/>
                            </a:rPr>
                            <m:t>2</m:t>
                          </m:r>
                        </m:sup>
                      </m:sSup>
                      <m:nary>
                        <m:naryPr>
                          <m:chr m:val="∑"/>
                          <m:supHide m:val="on"/>
                          <m:ctrlPr>
                            <a:rPr lang="en-GB" sz="3200" b="0" i="1" smtClean="0">
                              <a:latin typeface="Cambria Math" charset="0"/>
                            </a:rPr>
                          </m:ctrlPr>
                        </m:naryPr>
                        <m:sub>
                          <m:r>
                            <m:rPr>
                              <m:brk m:alnAt="7"/>
                            </m:rPr>
                            <a:rPr lang="en-GB" sz="3200" b="0" i="1" smtClean="0">
                              <a:latin typeface="Cambria Math" charset="0"/>
                            </a:rPr>
                            <m:t>𝑠</m:t>
                          </m:r>
                          <m:r>
                            <a:rPr lang="en-GB" sz="3200" b="0" i="1" smtClean="0">
                              <a:latin typeface="Cambria Math" charset="0"/>
                            </a:rPr>
                            <m:t>𝑐𝑎𝑡</m:t>
                          </m:r>
                        </m:sub>
                        <m:sup/>
                        <m:e>
                          <m:sSub>
                            <m:sSubPr>
                              <m:ctrlPr>
                                <a:rPr lang="en-US" sz="3200" i="1">
                                  <a:latin typeface="Cambria Math" charset="0"/>
                                </a:rPr>
                              </m:ctrlPr>
                            </m:sSubPr>
                            <m:e>
                              <m:r>
                                <a:rPr lang="en-GB" sz="3200" i="1">
                                  <a:latin typeface="Cambria Math" charset="0"/>
                                </a:rPr>
                                <m:t>𝐺</m:t>
                              </m:r>
                            </m:e>
                            <m:sub>
                              <m:r>
                                <a:rPr lang="en-GB" sz="3200" i="1">
                                  <a:latin typeface="Cambria Math" charset="0"/>
                                </a:rPr>
                                <m:t>0</m:t>
                              </m:r>
                            </m:sub>
                          </m:sSub>
                          <m:r>
                            <a:rPr lang="en-GB" sz="3200" i="1" smtClean="0">
                              <a:latin typeface="Cambria Math" charset="0"/>
                              <a:ea typeface="Cambria Math" charset="0"/>
                              <a:cs typeface="Cambria Math" charset="0"/>
                            </a:rPr>
                            <m:t>𝛿</m:t>
                          </m:r>
                          <m:r>
                            <a:rPr lang="en-GB" sz="3200" b="0" i="1" smtClean="0">
                              <a:latin typeface="Cambria Math" charset="0"/>
                              <a:ea typeface="Cambria Math" charset="0"/>
                              <a:cs typeface="Cambria Math" charset="0"/>
                            </a:rPr>
                            <m:t>𝑚</m:t>
                          </m:r>
                          <m:r>
                            <a:rPr lang="en-GB" sz="3200" i="1" smtClean="0">
                              <a:solidFill>
                                <a:srgbClr val="63E415"/>
                              </a:solidFill>
                              <a:latin typeface="Cambria Math" charset="0"/>
                            </a:rPr>
                            <m:t>𝐺</m:t>
                          </m:r>
                          <m:r>
                            <m:rPr>
                              <m:nor/>
                            </m:rPr>
                            <a:rPr lang="en-US" sz="3200"/>
                            <m:t> </m:t>
                          </m:r>
                        </m:e>
                      </m:nary>
                    </m:oMath>
                  </m:oMathPara>
                </a14:m>
                <a:endParaRPr lang="en-US" sz="3200"/>
              </a:p>
            </p:txBody>
          </p:sp>
        </mc:Choice>
        <mc:Fallback xmlns="">
          <p:sp>
            <p:nvSpPr>
              <p:cNvPr id="30" name="TextBox 29"/>
              <p:cNvSpPr txBox="1">
                <a:spLocks noRot="1" noChangeAspect="1" noMove="1" noResize="1" noEditPoints="1" noAdjustHandles="1" noChangeArrowheads="1" noChangeShapeType="1" noTextEdit="1"/>
              </p:cNvSpPr>
              <p:nvPr/>
            </p:nvSpPr>
            <p:spPr>
              <a:xfrm>
                <a:off x="7905328" y="1285143"/>
                <a:ext cx="4373986" cy="1195007"/>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127000" y="61375"/>
            <a:ext cx="10515600" cy="1325563"/>
          </a:xfrm>
        </p:spPr>
        <p:txBody>
          <a:bodyPr/>
          <a:lstStyle/>
          <a:p>
            <a:r>
              <a:rPr lang="en-US" smtClean="0">
                <a:solidFill>
                  <a:srgbClr val="002060"/>
                </a:solidFill>
              </a:rPr>
              <a:t>The Lippmann-Schwinger Equation</a:t>
            </a:r>
            <a:endParaRPr lang="en-US">
              <a:solidFill>
                <a:srgbClr val="002060"/>
              </a:solidFill>
            </a:endParaRPr>
          </a:p>
        </p:txBody>
      </p:sp>
      <p:sp>
        <p:nvSpPr>
          <p:cNvPr id="37" name="Slide Number Placeholder 36"/>
          <p:cNvSpPr>
            <a:spLocks noGrp="1"/>
          </p:cNvSpPr>
          <p:nvPr>
            <p:ph type="sldNum" sz="quarter" idx="12"/>
          </p:nvPr>
        </p:nvSpPr>
        <p:spPr/>
        <p:txBody>
          <a:bodyPr/>
          <a:lstStyle/>
          <a:p>
            <a:fld id="{02B31FB4-E0F0-2B41-8F1F-EB8C8CAF23FF}" type="slidenum">
              <a:rPr lang="en-US" smtClean="0"/>
              <a:t>8</a:t>
            </a:fld>
            <a:endParaRPr lang="en-US"/>
          </a:p>
        </p:txBody>
      </p:sp>
      <p:sp>
        <p:nvSpPr>
          <p:cNvPr id="10" name="Rectangle 9"/>
          <p:cNvSpPr/>
          <p:nvPr/>
        </p:nvSpPr>
        <p:spPr>
          <a:xfrm>
            <a:off x="172280" y="1386939"/>
            <a:ext cx="7721600" cy="5358272"/>
          </a:xfrm>
          <a:prstGeom prst="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xplosion 1 23"/>
          <p:cNvSpPr/>
          <p:nvPr/>
        </p:nvSpPr>
        <p:spPr>
          <a:xfrm>
            <a:off x="335287" y="1660520"/>
            <a:ext cx="414959" cy="509515"/>
          </a:xfrm>
          <a:prstGeom prst="irregularSeal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15"/>
          <p:cNvSpPr/>
          <p:nvPr/>
        </p:nvSpPr>
        <p:spPr>
          <a:xfrm rot="10800000">
            <a:off x="7198901" y="1752871"/>
            <a:ext cx="276673" cy="32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280" y="3949700"/>
            <a:ext cx="7721600" cy="2795510"/>
          </a:xfrm>
          <a:prstGeom prst="rect">
            <a:avLst/>
          </a:prstGeom>
          <a:solidFill>
            <a:srgbClr val="FFE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2280" y="5397499"/>
            <a:ext cx="7721600" cy="1347711"/>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p:cNvCxnSpPr/>
          <p:nvPr/>
        </p:nvCxnSpPr>
        <p:spPr>
          <a:xfrm>
            <a:off x="776155" y="2031657"/>
            <a:ext cx="3166297" cy="1915432"/>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5" idx="0"/>
          </p:cNvCxnSpPr>
          <p:nvPr/>
        </p:nvCxnSpPr>
        <p:spPr>
          <a:xfrm flipV="1">
            <a:off x="3942452" y="2077683"/>
            <a:ext cx="3394785" cy="186940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0246" y="2077683"/>
            <a:ext cx="3219931" cy="3323321"/>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42452" y="2170035"/>
            <a:ext cx="3394785" cy="323096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9618" y="2032127"/>
            <a:ext cx="2182635" cy="1881387"/>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912253" y="1384328"/>
            <a:ext cx="3896616" cy="2529188"/>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25" idx="4"/>
          </p:cNvCxnSpPr>
          <p:nvPr/>
        </p:nvCxnSpPr>
        <p:spPr>
          <a:xfrm>
            <a:off x="6832545" y="1384328"/>
            <a:ext cx="366356" cy="3685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50246" y="1384328"/>
            <a:ext cx="456124" cy="414100"/>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206370" y="1396295"/>
            <a:ext cx="3616119" cy="2553875"/>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5" idx="0"/>
          </p:cNvCxnSpPr>
          <p:nvPr/>
        </p:nvCxnSpPr>
        <p:spPr>
          <a:xfrm flipV="1">
            <a:off x="4794764" y="2077683"/>
            <a:ext cx="2542473" cy="18724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97197" y="2170035"/>
            <a:ext cx="1986910" cy="322746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26" idx="0"/>
          </p:cNvCxnSpPr>
          <p:nvPr/>
        </p:nvCxnSpPr>
        <p:spPr>
          <a:xfrm flipV="1">
            <a:off x="2663479" y="3949700"/>
            <a:ext cx="1369601" cy="143149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6" idx="0"/>
          </p:cNvCxnSpPr>
          <p:nvPr/>
        </p:nvCxnSpPr>
        <p:spPr>
          <a:xfrm>
            <a:off x="4033080" y="3949700"/>
            <a:ext cx="1419846" cy="1455704"/>
          </a:xfrm>
          <a:prstGeom prst="straightConnector1">
            <a:avLst/>
          </a:prstGeom>
          <a:ln w="38100">
            <a:solidFill>
              <a:srgbClr val="63E41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415076" y="2106703"/>
            <a:ext cx="1906780" cy="3298701"/>
          </a:xfrm>
          <a:prstGeom prst="straightConnector1">
            <a:avLst/>
          </a:pr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24131" y="3607921"/>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617391" y="5020650"/>
            <a:ext cx="591207" cy="591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468074" y="1120354"/>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99160" y="3586283"/>
            <a:ext cx="591207" cy="591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98461" y="5033612"/>
            <a:ext cx="591207" cy="5912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8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9991</TotalTime>
  <Words>2636</Words>
  <Application>Microsoft Macintosh PowerPoint</Application>
  <PresentationFormat>Widescreen</PresentationFormat>
  <Paragraphs>304</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Calibri Light</vt:lpstr>
      <vt:lpstr>Cambria Math</vt:lpstr>
      <vt:lpstr>DejaVu Sans</vt:lpstr>
      <vt:lpstr>Times New Roman</vt:lpstr>
      <vt:lpstr>Arial</vt:lpstr>
      <vt:lpstr>Office Theme</vt:lpstr>
      <vt:lpstr>PowerPoint Presentation</vt:lpstr>
      <vt:lpstr>Assumptions are EVERYWHERE</vt:lpstr>
      <vt:lpstr>Assumptions are EVERYWHERE in science</vt:lpstr>
      <vt:lpstr>Overview</vt:lpstr>
      <vt:lpstr>Born Approximation</vt:lpstr>
      <vt:lpstr>The Lippmann-Schwinger Equation</vt:lpstr>
      <vt:lpstr>The Lippmann-Schwinger Equation</vt:lpstr>
      <vt:lpstr>The Lippmann-Schwinger Equation</vt:lpstr>
      <vt:lpstr>The Lippmann-Schwinger Equation</vt:lpstr>
      <vt:lpstr>The Lippmann-Schwinger Equation</vt:lpstr>
      <vt:lpstr>The Lippmann-Schwinger Equation</vt:lpstr>
      <vt:lpstr>The Lippmann-Schwinger Equation</vt:lpstr>
      <vt:lpstr>The Lippmann-Schwinger Equation</vt:lpstr>
      <vt:lpstr>The Lippmann-Schwinger Equation</vt:lpstr>
      <vt:lpstr>The Lippmann-Schwinger Equation</vt:lpstr>
      <vt:lpstr>Marchenko</vt:lpstr>
      <vt:lpstr>Derivatives of the Lippmann-Schwinger Eqn</vt:lpstr>
      <vt:lpstr>Derivatives of the Lippmann-Schwinger Eqn</vt:lpstr>
      <vt:lpstr>Derivatives of the Lippmann-Schwinger Eqn</vt:lpstr>
      <vt:lpstr>Derivatives of the Lippmann-Schwinger Eqn</vt:lpstr>
      <vt:lpstr>Derivatives of the Lippmann-Schwinger Eqn</vt:lpstr>
      <vt:lpstr>Derivatives of the Lippmann-Schwinger Eqn</vt:lpstr>
      <vt:lpstr>Derivatives of the Lippmann-Schwinger Eqn</vt:lpstr>
      <vt:lpstr>Full Waveform Inversion</vt:lpstr>
      <vt:lpstr>Full Waveform Inversion – The Recipe</vt:lpstr>
      <vt:lpstr>Marchenko-Lippmann-Schwinger FWI</vt:lpstr>
      <vt:lpstr>Marchenko-Lippmann-Schwinger FWI</vt:lpstr>
      <vt:lpstr>Marchenko Lippmann-Schwinger FWI</vt:lpstr>
      <vt:lpstr>Summary</vt:lpstr>
      <vt:lpstr>PowerPoint Presentation</vt:lpstr>
    </vt:vector>
  </TitlesOfParts>
  <Company>University of Edinburgh</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CUMMINGS Dominic</dc:creator>
  <cp:lastModifiedBy>Microsoft Office User</cp:lastModifiedBy>
  <cp:revision>202</cp:revision>
  <dcterms:created xsi:type="dcterms:W3CDTF">2018-12-05T13:42:10Z</dcterms:created>
  <dcterms:modified xsi:type="dcterms:W3CDTF">2020-05-05T18:27:02Z</dcterms:modified>
</cp:coreProperties>
</file>