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6" r:id="rId2"/>
    <p:sldId id="258" r:id="rId3"/>
    <p:sldId id="286" r:id="rId4"/>
    <p:sldId id="269" r:id="rId5"/>
    <p:sldId id="257" r:id="rId6"/>
    <p:sldId id="281" r:id="rId7"/>
    <p:sldId id="283" r:id="rId8"/>
    <p:sldId id="28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5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37"/>
  </p:normalViewPr>
  <p:slideViewPr>
    <p:cSldViewPr snapToGrid="0" snapToObjects="1">
      <p:cViewPr varScale="1">
        <p:scale>
          <a:sx n="114" d="100"/>
          <a:sy n="114" d="100"/>
        </p:scale>
        <p:origin x="4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5CDC4-B31A-4944-A7AB-DFE6B19C0D5D}" type="datetimeFigureOut">
              <a:rPr lang="en-US" smtClean="0"/>
              <a:t>5/2/20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A0F42-156B-1D42-9ABF-FD9479FB2715}" type="slidenum">
              <a:rPr lang="en-US" smtClean="0"/>
              <a:t>‹#›</a:t>
            </a:fld>
            <a:endParaRPr lang="en-US"/>
          </a:p>
        </p:txBody>
      </p:sp>
    </p:spTree>
    <p:extLst>
      <p:ext uri="{BB962C8B-B14F-4D97-AF65-F5344CB8AC3E}">
        <p14:creationId xmlns:p14="http://schemas.microsoft.com/office/powerpoint/2010/main" val="263127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B2BE95-AFB8-1043-8DB1-BC644EE01D04}" type="slidenum">
              <a:rPr lang="en-US" smtClean="0"/>
              <a:t>7</a:t>
            </a:fld>
            <a:endParaRPr lang="en-US"/>
          </a:p>
        </p:txBody>
      </p:sp>
    </p:spTree>
    <p:extLst>
      <p:ext uri="{BB962C8B-B14F-4D97-AF65-F5344CB8AC3E}">
        <p14:creationId xmlns:p14="http://schemas.microsoft.com/office/powerpoint/2010/main" val="165924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5E3D8D-5BC2-1948-8DA1-A8E2856F6208}" type="datetimeFigureOut">
              <a:rPr lang="en-US" smtClean="0"/>
              <a:t>5/2/20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415089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5E3D8D-5BC2-1948-8DA1-A8E2856F6208}" type="datetimeFigureOut">
              <a:rPr lang="en-US" smtClean="0"/>
              <a:t>5/2/20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212010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5E3D8D-5BC2-1948-8DA1-A8E2856F6208}" type="datetimeFigureOut">
              <a:rPr lang="en-US" smtClean="0"/>
              <a:t>5/2/20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48968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5E3D8D-5BC2-1948-8DA1-A8E2856F6208}" type="datetimeFigureOut">
              <a:rPr lang="en-US" smtClean="0"/>
              <a:t>5/2/20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181577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5E3D8D-5BC2-1948-8DA1-A8E2856F6208}" type="datetimeFigureOut">
              <a:rPr lang="en-US" smtClean="0"/>
              <a:t>5/2/20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161206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E3D8D-5BC2-1948-8DA1-A8E2856F6208}" type="datetimeFigureOut">
              <a:rPr lang="en-US" smtClean="0"/>
              <a:t>5/2/20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189969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5E3D8D-5BC2-1948-8DA1-A8E2856F6208}" type="datetimeFigureOut">
              <a:rPr lang="en-US" smtClean="0"/>
              <a:t>5/2/20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315013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5E3D8D-5BC2-1948-8DA1-A8E2856F6208}" type="datetimeFigureOut">
              <a:rPr lang="en-US" smtClean="0"/>
              <a:t>5/2/20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12353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E3D8D-5BC2-1948-8DA1-A8E2856F6208}" type="datetimeFigureOut">
              <a:rPr lang="en-US" smtClean="0"/>
              <a:t>5/2/20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99285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5E3D8D-5BC2-1948-8DA1-A8E2856F6208}" type="datetimeFigureOut">
              <a:rPr lang="en-US" smtClean="0"/>
              <a:t>5/2/20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80107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5E3D8D-5BC2-1948-8DA1-A8E2856F6208}" type="datetimeFigureOut">
              <a:rPr lang="en-US" smtClean="0"/>
              <a:t>5/2/20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B1096-A11B-7A4F-90D5-7BFCAF6F77C9}" type="slidenum">
              <a:rPr lang="en-US" smtClean="0"/>
              <a:t>‹#›</a:t>
            </a:fld>
            <a:endParaRPr lang="en-US"/>
          </a:p>
        </p:txBody>
      </p:sp>
    </p:spTree>
    <p:extLst>
      <p:ext uri="{BB962C8B-B14F-4D97-AF65-F5344CB8AC3E}">
        <p14:creationId xmlns:p14="http://schemas.microsoft.com/office/powerpoint/2010/main" val="86679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E3D8D-5BC2-1948-8DA1-A8E2856F6208}" type="datetimeFigureOut">
              <a:rPr lang="en-US" smtClean="0"/>
              <a:t>5/2/20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B1096-A11B-7A4F-90D5-7BFCAF6F77C9}" type="slidenum">
              <a:rPr lang="en-US" smtClean="0"/>
              <a:t>‹#›</a:t>
            </a:fld>
            <a:endParaRPr lang="en-US"/>
          </a:p>
        </p:txBody>
      </p:sp>
    </p:spTree>
    <p:extLst>
      <p:ext uri="{BB962C8B-B14F-4D97-AF65-F5344CB8AC3E}">
        <p14:creationId xmlns:p14="http://schemas.microsoft.com/office/powerpoint/2010/main" val="2393522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organizer.copernicus.org/EGU2020/session/35412" TargetMode="External"/><Relationship Id="rId2" Type="http://schemas.openxmlformats.org/officeDocument/2006/relationships/hyperlink" Target="https://meetingorganizer.copernicus.org/EGU2020/EGU2020-10856.html" TargetMode="Externa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emf"/><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A3328F-BA4E-1246-AA65-18145BD6186B}"/>
              </a:ext>
            </a:extLst>
          </p:cNvPr>
          <p:cNvSpPr/>
          <p:nvPr/>
        </p:nvSpPr>
        <p:spPr>
          <a:xfrm>
            <a:off x="646772" y="1142099"/>
            <a:ext cx="9980340" cy="1477328"/>
          </a:xfrm>
          <a:prstGeom prst="rect">
            <a:avLst/>
          </a:prstGeom>
        </p:spPr>
        <p:txBody>
          <a:bodyPr wrap="square">
            <a:spAutoFit/>
          </a:bodyPr>
          <a:lstStyle/>
          <a:p>
            <a:r>
              <a:rPr lang="en-US" b="1" i="0" u="none" strike="noStrike" dirty="0">
                <a:solidFill>
                  <a:srgbClr val="0072BC"/>
                </a:solidFill>
                <a:effectLst/>
                <a:latin typeface="Open Sans"/>
                <a:hlinkClick r:id="rId2"/>
              </a:rPr>
              <a:t>Inter-Calibration of nine UV sensing instruments over Antarctica and Greenland since 1980: impact on global UV cloud albedo trends</a:t>
            </a:r>
            <a:r>
              <a:rPr lang="en-US" b="0" i="0" u="none" strike="noStrike" dirty="0">
                <a:effectLst/>
                <a:latin typeface="Open Sans"/>
              </a:rPr>
              <a:t> </a:t>
            </a:r>
          </a:p>
          <a:p>
            <a:r>
              <a:rPr lang="en-US" b="0" i="0" u="none" strike="noStrike" dirty="0">
                <a:effectLst/>
                <a:latin typeface="Open Sans"/>
              </a:rPr>
              <a:t> </a:t>
            </a:r>
            <a:br>
              <a:rPr lang="en-US" dirty="0"/>
            </a:br>
            <a:r>
              <a:rPr lang="en-US" b="1" i="0" u="none" strike="noStrike" dirty="0">
                <a:effectLst/>
                <a:latin typeface="Open Sans"/>
              </a:rPr>
              <a:t>Clark Weaver</a:t>
            </a:r>
            <a:r>
              <a:rPr lang="en-US" b="0" i="0" u="none" strike="noStrike" dirty="0">
                <a:effectLst/>
                <a:latin typeface="Open Sans"/>
              </a:rPr>
              <a:t>, Gordon </a:t>
            </a:r>
            <a:r>
              <a:rPr lang="en-US" b="0" i="0" u="none" strike="noStrike" dirty="0" err="1">
                <a:effectLst/>
                <a:latin typeface="Open Sans"/>
              </a:rPr>
              <a:t>Labow</a:t>
            </a:r>
            <a:r>
              <a:rPr lang="en-US" b="0" i="0" u="none" strike="noStrike" dirty="0">
                <a:effectLst/>
                <a:latin typeface="Open Sans"/>
              </a:rPr>
              <a:t>, Dong Wu, Pawan K. </a:t>
            </a:r>
            <a:r>
              <a:rPr lang="en-US" b="0" i="0" u="none" strike="noStrike" dirty="0" err="1">
                <a:effectLst/>
                <a:latin typeface="Open Sans"/>
              </a:rPr>
              <a:t>Bhartia</a:t>
            </a:r>
            <a:r>
              <a:rPr lang="en-US" b="0" i="0" u="none" strike="noStrike" dirty="0">
                <a:effectLst/>
                <a:latin typeface="Open Sans"/>
              </a:rPr>
              <a:t>, and David Haffner</a:t>
            </a:r>
            <a:br>
              <a:rPr lang="en-US" dirty="0"/>
            </a:br>
            <a:r>
              <a:rPr lang="en-US" b="0" i="0" u="none" strike="noStrike" dirty="0">
                <a:effectLst/>
                <a:latin typeface="Open Sans"/>
              </a:rPr>
              <a:t>Tue, 05 May, 14:00–15:45 | D840</a:t>
            </a:r>
            <a:endParaRPr lang="en-US" dirty="0"/>
          </a:p>
        </p:txBody>
      </p:sp>
      <p:sp>
        <p:nvSpPr>
          <p:cNvPr id="5" name="Rectangle 4">
            <a:extLst>
              <a:ext uri="{FF2B5EF4-FFF2-40B4-BE49-F238E27FC236}">
                <a16:creationId xmlns:a16="http://schemas.microsoft.com/office/drawing/2014/main" id="{C41BC29A-D48D-7E4E-BF2E-3F30AD90D653}"/>
              </a:ext>
            </a:extLst>
          </p:cNvPr>
          <p:cNvSpPr/>
          <p:nvPr/>
        </p:nvSpPr>
        <p:spPr>
          <a:xfrm>
            <a:off x="646772" y="612646"/>
            <a:ext cx="4747325" cy="369332"/>
          </a:xfrm>
          <a:prstGeom prst="rect">
            <a:avLst/>
          </a:prstGeom>
        </p:spPr>
        <p:txBody>
          <a:bodyPr wrap="none">
            <a:spAutoFit/>
          </a:bodyPr>
          <a:lstStyle/>
          <a:p>
            <a:r>
              <a:rPr lang="en-US" b="0" i="0" u="none" strike="noStrike" dirty="0">
                <a:effectLst/>
                <a:latin typeface="Open Sans"/>
              </a:rPr>
              <a:t>EGU2020-10856 | Displays | </a:t>
            </a:r>
            <a:r>
              <a:rPr lang="en-US" b="0" i="0" u="sng" dirty="0">
                <a:solidFill>
                  <a:srgbClr val="005389"/>
                </a:solidFill>
                <a:effectLst/>
                <a:latin typeface="Open Sans"/>
                <a:hlinkClick r:id="rId3"/>
              </a:rPr>
              <a:t>GI3.4/AS5.15/CR2.9</a:t>
            </a:r>
            <a:endParaRPr lang="en-US" dirty="0"/>
          </a:p>
        </p:txBody>
      </p:sp>
      <p:sp>
        <p:nvSpPr>
          <p:cNvPr id="6" name="Rectangle 5">
            <a:extLst>
              <a:ext uri="{FF2B5EF4-FFF2-40B4-BE49-F238E27FC236}">
                <a16:creationId xmlns:a16="http://schemas.microsoft.com/office/drawing/2014/main" id="{9448FABD-0AF4-D446-BEB7-8F7601CD9D8A}"/>
              </a:ext>
            </a:extLst>
          </p:cNvPr>
          <p:cNvSpPr/>
          <p:nvPr/>
        </p:nvSpPr>
        <p:spPr>
          <a:xfrm>
            <a:off x="646772" y="2779548"/>
            <a:ext cx="10314877" cy="3693319"/>
          </a:xfrm>
          <a:prstGeom prst="rect">
            <a:avLst/>
          </a:prstGeom>
        </p:spPr>
        <p:txBody>
          <a:bodyPr wrap="square">
            <a:spAutoFit/>
          </a:bodyPr>
          <a:lstStyle/>
          <a:p>
            <a:r>
              <a:rPr lang="en-US" b="0" i="0" u="none" strike="noStrike" dirty="0">
                <a:effectLst/>
                <a:latin typeface="Open Sans"/>
              </a:rPr>
              <a:t>A suite of NASA/NOAA UV (340nm) sensing satellite instruments, starting with Nimbus-7 SBUV in 1980, provides a global long-term record of cloud trends and cloud response from ENSO events. We present new method to inter-calibrate the radiances of all the SBUV instruments and the Suomi NPP OMPS mapper over both the East Antarctic Plateau and Greenland ice sheets during summer. First, the strong solar zenith angle dependence from the intensities are removed using an empirical approach rather than a radiative transfer model. Then small multiplicative adjustments are made to these solar zenith angle normalized intensities in order to minimize differences when two or more instruments temporally overlap. While the calibrated intensities show a negligible long-term trend over Antarctica, and a statistically insignificant UV albedo trend of -0.05 % per decade over the interior of Greenland, there are small episodic reductions in intensities which are often seen by multiple instruments. Three of these darkening events are explained by boreal forest fires using trajectory modeling analysis. Other events are caused by surface melting or volcanoes. We estimate a 2-sigma uncertainty of 0.35% for the calibrated radiances. Finally, we connect the estimated radiance uncertainties, derived from our calibration approach, to the tropical and midlatitude UV cloud albedo trends.</a:t>
            </a:r>
            <a:endParaRPr lang="en-US" dirty="0"/>
          </a:p>
        </p:txBody>
      </p:sp>
      <p:pic>
        <p:nvPicPr>
          <p:cNvPr id="2" name="Picture 1">
            <a:extLst>
              <a:ext uri="{FF2B5EF4-FFF2-40B4-BE49-F238E27FC236}">
                <a16:creationId xmlns:a16="http://schemas.microsoft.com/office/drawing/2014/main" id="{A573BFD4-40C4-5D43-B6E7-12BD9BE5A2CD}"/>
              </a:ext>
            </a:extLst>
          </p:cNvPr>
          <p:cNvPicPr>
            <a:picLocks noChangeAspect="1"/>
          </p:cNvPicPr>
          <p:nvPr/>
        </p:nvPicPr>
        <p:blipFill>
          <a:blip r:embed="rId4"/>
          <a:stretch>
            <a:fillRect/>
          </a:stretch>
        </p:blipFill>
        <p:spPr>
          <a:xfrm>
            <a:off x="9179777" y="168146"/>
            <a:ext cx="2552700" cy="889000"/>
          </a:xfrm>
          <a:prstGeom prst="rect">
            <a:avLst/>
          </a:prstGeom>
        </p:spPr>
      </p:pic>
    </p:spTree>
    <p:extLst>
      <p:ext uri="{BB962C8B-B14F-4D97-AF65-F5344CB8AC3E}">
        <p14:creationId xmlns:p14="http://schemas.microsoft.com/office/powerpoint/2010/main" val="278040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4EE1D7-2B5A-4149-B521-B0CAC78941B4}"/>
              </a:ext>
            </a:extLst>
          </p:cNvPr>
          <p:cNvSpPr txBox="1"/>
          <p:nvPr/>
        </p:nvSpPr>
        <p:spPr>
          <a:xfrm>
            <a:off x="1762391" y="3429000"/>
            <a:ext cx="8237191" cy="1569660"/>
          </a:xfrm>
          <a:prstGeom prst="rect">
            <a:avLst/>
          </a:prstGeom>
          <a:noFill/>
        </p:spPr>
        <p:txBody>
          <a:bodyPr wrap="none" rtlCol="0">
            <a:spAutoFit/>
          </a:bodyPr>
          <a:lstStyle/>
          <a:p>
            <a:pPr algn="ctr"/>
            <a:r>
              <a:rPr lang="en-US" sz="3200" dirty="0"/>
              <a:t>PART I</a:t>
            </a:r>
          </a:p>
          <a:p>
            <a:pPr algn="ctr"/>
            <a:endParaRPr lang="en-US" sz="3200" dirty="0"/>
          </a:p>
          <a:p>
            <a:pPr algn="ctr"/>
            <a:r>
              <a:rPr lang="en-US" sz="3200" dirty="0"/>
              <a:t>Inter-calibration of nine UV sensing instruments </a:t>
            </a:r>
          </a:p>
        </p:txBody>
      </p:sp>
      <p:sp>
        <p:nvSpPr>
          <p:cNvPr id="3" name="TextBox 2">
            <a:extLst>
              <a:ext uri="{FF2B5EF4-FFF2-40B4-BE49-F238E27FC236}">
                <a16:creationId xmlns:a16="http://schemas.microsoft.com/office/drawing/2014/main" id="{944CE9AB-D60B-8641-96AE-AB38CA195522}"/>
              </a:ext>
            </a:extLst>
          </p:cNvPr>
          <p:cNvSpPr txBox="1"/>
          <p:nvPr/>
        </p:nvSpPr>
        <p:spPr>
          <a:xfrm>
            <a:off x="1359808" y="5080392"/>
            <a:ext cx="10359226" cy="584775"/>
          </a:xfrm>
          <a:prstGeom prst="rect">
            <a:avLst/>
          </a:prstGeom>
          <a:noFill/>
        </p:spPr>
        <p:txBody>
          <a:bodyPr wrap="square" rtlCol="0">
            <a:spAutoFit/>
          </a:bodyPr>
          <a:lstStyle/>
          <a:p>
            <a:r>
              <a:rPr lang="en-US" sz="1600" dirty="0">
                <a:solidFill>
                  <a:schemeClr val="tx1">
                    <a:lumMod val="50000"/>
                    <a:lumOff val="50000"/>
                  </a:schemeClr>
                </a:solidFill>
              </a:rPr>
              <a:t>Weaver, C., </a:t>
            </a:r>
            <a:r>
              <a:rPr lang="en-US" sz="1600" dirty="0" err="1">
                <a:solidFill>
                  <a:schemeClr val="tx1">
                    <a:lumMod val="50000"/>
                    <a:lumOff val="50000"/>
                  </a:schemeClr>
                </a:solidFill>
              </a:rPr>
              <a:t>Bhartia</a:t>
            </a:r>
            <a:r>
              <a:rPr lang="en-US" sz="1600" dirty="0">
                <a:solidFill>
                  <a:schemeClr val="tx1">
                    <a:lumMod val="50000"/>
                    <a:lumOff val="50000"/>
                  </a:schemeClr>
                </a:solidFill>
              </a:rPr>
              <a:t>, P. K., Wu, D. L., </a:t>
            </a:r>
            <a:r>
              <a:rPr lang="en-US" sz="1600" dirty="0" err="1">
                <a:solidFill>
                  <a:schemeClr val="tx1">
                    <a:lumMod val="50000"/>
                    <a:lumOff val="50000"/>
                  </a:schemeClr>
                </a:solidFill>
              </a:rPr>
              <a:t>Labow</a:t>
            </a:r>
            <a:r>
              <a:rPr lang="en-US" sz="1600" dirty="0">
                <a:solidFill>
                  <a:schemeClr val="tx1">
                    <a:lumMod val="50000"/>
                    <a:lumOff val="50000"/>
                  </a:schemeClr>
                </a:solidFill>
              </a:rPr>
              <a:t>, G., and Haffner, D.: Inter-Calibration of nine UV sensing instruments over Antarctica and Greenland since 1980, Atmos. Meas. Tech. Discuss., https://</a:t>
            </a:r>
            <a:r>
              <a:rPr lang="en-US" sz="1600" dirty="0" err="1">
                <a:solidFill>
                  <a:schemeClr val="tx1">
                    <a:lumMod val="50000"/>
                    <a:lumOff val="50000"/>
                  </a:schemeClr>
                </a:solidFill>
              </a:rPr>
              <a:t>doi.org</a:t>
            </a:r>
            <a:r>
              <a:rPr lang="en-US" sz="1600" dirty="0">
                <a:solidFill>
                  <a:schemeClr val="tx1">
                    <a:lumMod val="50000"/>
                    <a:lumOff val="50000"/>
                  </a:schemeClr>
                </a:solidFill>
              </a:rPr>
              <a:t>/10.5194/amt-2020-7, in review, 2020.</a:t>
            </a:r>
          </a:p>
        </p:txBody>
      </p:sp>
      <p:sp>
        <p:nvSpPr>
          <p:cNvPr id="4" name="TextBox 3">
            <a:extLst>
              <a:ext uri="{FF2B5EF4-FFF2-40B4-BE49-F238E27FC236}">
                <a16:creationId xmlns:a16="http://schemas.microsoft.com/office/drawing/2014/main" id="{F5D46E7C-310C-B044-AF1E-0D9C799B3597}"/>
              </a:ext>
            </a:extLst>
          </p:cNvPr>
          <p:cNvSpPr txBox="1"/>
          <p:nvPr/>
        </p:nvSpPr>
        <p:spPr>
          <a:xfrm>
            <a:off x="352096" y="1485220"/>
            <a:ext cx="10727124" cy="1077218"/>
          </a:xfrm>
          <a:prstGeom prst="rect">
            <a:avLst/>
          </a:prstGeom>
          <a:noFill/>
        </p:spPr>
        <p:txBody>
          <a:bodyPr wrap="square" rtlCol="0">
            <a:spAutoFit/>
          </a:bodyPr>
          <a:lstStyle/>
          <a:p>
            <a:pPr algn="ctr"/>
            <a:r>
              <a:rPr lang="en-US" sz="3200" dirty="0">
                <a:solidFill>
                  <a:srgbClr val="0070C0"/>
                </a:solidFill>
              </a:rPr>
              <a:t>Method: Construct a cloud albedo record using the NASA/NOAA suite of UV satellite instruments.</a:t>
            </a:r>
          </a:p>
        </p:txBody>
      </p:sp>
      <p:sp>
        <p:nvSpPr>
          <p:cNvPr id="5" name="TextBox 4">
            <a:extLst>
              <a:ext uri="{FF2B5EF4-FFF2-40B4-BE49-F238E27FC236}">
                <a16:creationId xmlns:a16="http://schemas.microsoft.com/office/drawing/2014/main" id="{33D5EB36-F7E8-BD43-80E4-C45526B09A2D}"/>
              </a:ext>
            </a:extLst>
          </p:cNvPr>
          <p:cNvSpPr txBox="1"/>
          <p:nvPr/>
        </p:nvSpPr>
        <p:spPr>
          <a:xfrm>
            <a:off x="0" y="326271"/>
            <a:ext cx="11719034" cy="646331"/>
          </a:xfrm>
          <a:prstGeom prst="rect">
            <a:avLst/>
          </a:prstGeom>
          <a:noFill/>
        </p:spPr>
        <p:txBody>
          <a:bodyPr wrap="square" rtlCol="0">
            <a:spAutoFit/>
          </a:bodyPr>
          <a:lstStyle/>
          <a:p>
            <a:pPr algn="ctr"/>
            <a:r>
              <a:rPr lang="en-US" sz="3600" b="1" dirty="0">
                <a:solidFill>
                  <a:srgbClr val="0070C0"/>
                </a:solidFill>
              </a:rPr>
              <a:t>Are there trends in global/regional cloudiness since 1980?</a:t>
            </a:r>
          </a:p>
        </p:txBody>
      </p:sp>
      <p:sp>
        <p:nvSpPr>
          <p:cNvPr id="6" name="Rectangle 5">
            <a:extLst>
              <a:ext uri="{FF2B5EF4-FFF2-40B4-BE49-F238E27FC236}">
                <a16:creationId xmlns:a16="http://schemas.microsoft.com/office/drawing/2014/main" id="{58172CC9-0D58-0047-97AB-39A6712CF4A9}"/>
              </a:ext>
            </a:extLst>
          </p:cNvPr>
          <p:cNvSpPr/>
          <p:nvPr/>
        </p:nvSpPr>
        <p:spPr>
          <a:xfrm>
            <a:off x="630621" y="3310759"/>
            <a:ext cx="11288110" cy="28167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60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DA2E4562-1150-7C46-9C7F-CCAE5DE558D9}"/>
              </a:ext>
            </a:extLst>
          </p:cNvPr>
          <p:cNvSpPr txBox="1"/>
          <p:nvPr/>
        </p:nvSpPr>
        <p:spPr>
          <a:xfrm>
            <a:off x="404827" y="205820"/>
            <a:ext cx="11690718" cy="2308324"/>
          </a:xfrm>
          <a:prstGeom prst="rect">
            <a:avLst/>
          </a:prstGeom>
          <a:noFill/>
        </p:spPr>
        <p:txBody>
          <a:bodyPr wrap="square" rtlCol="0">
            <a:spAutoFit/>
          </a:bodyPr>
          <a:lstStyle/>
          <a:p>
            <a:r>
              <a:rPr lang="en-US" sz="2400" dirty="0"/>
              <a:t>Figure 1. Observed Intensity (340nm) versus Solar Zenith Angle relationship over Ice Sheets for NOAA-16 (reference instrument).  </a:t>
            </a:r>
          </a:p>
          <a:p>
            <a:endParaRPr lang="en-US" sz="2400" b="1" dirty="0">
              <a:latin typeface="Symbol" pitchFamily="2" charset="2"/>
              <a:ea typeface="MS Mincho" panose="02020609040205080304" pitchFamily="49" charset="-128"/>
              <a:cs typeface="Times New Roman" panose="02020603050405020304" pitchFamily="18" charset="0"/>
            </a:endParaRPr>
          </a:p>
          <a:p>
            <a:r>
              <a:rPr lang="en-US" sz="2400" b="1" dirty="0" err="1">
                <a:latin typeface="Symbol" pitchFamily="2" charset="2"/>
                <a:ea typeface="MS Mincho" panose="02020609040205080304" pitchFamily="49" charset="-128"/>
                <a:cs typeface="Times New Roman" panose="02020603050405020304" pitchFamily="18" charset="0"/>
              </a:rPr>
              <a:t>d</a:t>
            </a:r>
            <a:r>
              <a:rPr lang="en-US" sz="2400" b="1" dirty="0" err="1">
                <a:latin typeface="Cambria" panose="02040503050406030204" pitchFamily="18" charset="0"/>
                <a:ea typeface="MS Mincho" panose="02020609040205080304" pitchFamily="49" charset="-128"/>
                <a:cs typeface="Times New Roman" panose="02020603050405020304" pitchFamily="18" charset="0"/>
              </a:rPr>
              <a:t>I</a:t>
            </a:r>
            <a:r>
              <a:rPr lang="en-US" sz="2400" b="1" dirty="0">
                <a:latin typeface="Cambria" panose="02040503050406030204" pitchFamily="18" charset="0"/>
                <a:ea typeface="MS Mincho" panose="02020609040205080304" pitchFamily="49" charset="-128"/>
                <a:cs typeface="Times New Roman" panose="02020603050405020304" pitchFamily="18" charset="0"/>
              </a:rPr>
              <a:t> </a:t>
            </a:r>
            <a:r>
              <a:rPr lang="en-US" sz="2400" dirty="0">
                <a:ea typeface="MS Mincho" panose="02020609040205080304" pitchFamily="49" charset="-128"/>
                <a:cs typeface="Arial" panose="020B0604020202020204" pitchFamily="34" charset="0"/>
              </a:rPr>
              <a:t>quantifies how much an observation deviates from this empirical relationship.</a:t>
            </a:r>
          </a:p>
          <a:p>
            <a:endParaRPr lang="en-US" sz="2400" dirty="0"/>
          </a:p>
          <a:p>
            <a:r>
              <a:rPr lang="en-US" sz="2400" dirty="0"/>
              <a:t>   </a:t>
            </a:r>
          </a:p>
        </p:txBody>
      </p:sp>
      <p:grpSp>
        <p:nvGrpSpPr>
          <p:cNvPr id="4" name="Group 3">
            <a:extLst>
              <a:ext uri="{FF2B5EF4-FFF2-40B4-BE49-F238E27FC236}">
                <a16:creationId xmlns:a16="http://schemas.microsoft.com/office/drawing/2014/main" id="{ED460D3A-FD32-5C4B-8646-D39FAB57E0AB}"/>
              </a:ext>
            </a:extLst>
          </p:cNvPr>
          <p:cNvGrpSpPr>
            <a:grpSpLocks noChangeAspect="1"/>
          </p:cNvGrpSpPr>
          <p:nvPr/>
        </p:nvGrpSpPr>
        <p:grpSpPr>
          <a:xfrm>
            <a:off x="332645" y="2039886"/>
            <a:ext cx="11669330" cy="4435398"/>
            <a:chOff x="1689981" y="870841"/>
            <a:chExt cx="8709767" cy="3310497"/>
          </a:xfrm>
        </p:grpSpPr>
        <p:sp>
          <p:nvSpPr>
            <p:cNvPr id="37" name="TextBox 36">
              <a:extLst>
                <a:ext uri="{FF2B5EF4-FFF2-40B4-BE49-F238E27FC236}">
                  <a16:creationId xmlns:a16="http://schemas.microsoft.com/office/drawing/2014/main" id="{AF13482A-24C4-FB4A-83D1-EE0ACF444057}"/>
                </a:ext>
              </a:extLst>
            </p:cNvPr>
            <p:cNvSpPr txBox="1">
              <a:spLocks noChangeArrowheads="1"/>
            </p:cNvSpPr>
            <p:nvPr/>
          </p:nvSpPr>
          <p:spPr bwMode="auto">
            <a:xfrm>
              <a:off x="2875758" y="3904339"/>
              <a:ext cx="1437766"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Solar Zenith Angle</a:t>
              </a:r>
            </a:p>
          </p:txBody>
        </p:sp>
        <p:sp>
          <p:nvSpPr>
            <p:cNvPr id="38" name="TextBox 37">
              <a:extLst>
                <a:ext uri="{FF2B5EF4-FFF2-40B4-BE49-F238E27FC236}">
                  <a16:creationId xmlns:a16="http://schemas.microsoft.com/office/drawing/2014/main" id="{2C3C8145-0BA7-0B4F-A49A-16F8B9BBF433}"/>
                </a:ext>
              </a:extLst>
            </p:cNvPr>
            <p:cNvSpPr txBox="1">
              <a:spLocks noChangeArrowheads="1"/>
            </p:cNvSpPr>
            <p:nvPr/>
          </p:nvSpPr>
          <p:spPr bwMode="auto">
            <a:xfrm rot="16200000">
              <a:off x="4914411" y="1802547"/>
              <a:ext cx="1474634"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00FF"/>
                  </a:solidFill>
                </a:rPr>
                <a:t>Intensity Antarctica</a:t>
              </a:r>
            </a:p>
          </p:txBody>
        </p:sp>
        <p:sp>
          <p:nvSpPr>
            <p:cNvPr id="39" name="TextBox 9">
              <a:extLst>
                <a:ext uri="{FF2B5EF4-FFF2-40B4-BE49-F238E27FC236}">
                  <a16:creationId xmlns:a16="http://schemas.microsoft.com/office/drawing/2014/main" id="{C79FE8A3-7514-0F41-A94D-E0405C022E4A}"/>
                </a:ext>
              </a:extLst>
            </p:cNvPr>
            <p:cNvSpPr txBox="1">
              <a:spLocks noChangeArrowheads="1"/>
            </p:cNvSpPr>
            <p:nvPr/>
          </p:nvSpPr>
          <p:spPr bwMode="auto">
            <a:xfrm rot="16200000">
              <a:off x="1195790" y="2523098"/>
              <a:ext cx="1921576"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rgbClr val="008000"/>
                  </a:solidFill>
                </a:rPr>
                <a:t>Intensity  over Greenland</a:t>
              </a:r>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FB5A143C-8934-734A-B1FB-2E47DFDEEAB3}"/>
                    </a:ext>
                  </a:extLst>
                </p:cNvPr>
                <p:cNvSpPr/>
                <p:nvPr/>
              </p:nvSpPr>
              <p:spPr>
                <a:xfrm>
                  <a:off x="4280071" y="3896282"/>
                  <a:ext cx="51597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1200" b="1" i="1">
                                <a:latin typeface="Cambria Math" panose="02040503050406030204" pitchFamily="18" charset="0"/>
                              </a:rPr>
                            </m:ctrlPr>
                          </m:dPr>
                          <m:e>
                            <m:sSub>
                              <m:sSubPr>
                                <m:ctrlPr>
                                  <a:rPr lang="en-US" sz="1200" b="1" i="1">
                                    <a:latin typeface="Cambria Math" panose="02040503050406030204" pitchFamily="18" charset="0"/>
                                  </a:rPr>
                                </m:ctrlPr>
                              </m:sSubPr>
                              <m:e>
                                <m:r>
                                  <a:rPr lang="en-US" sz="1200" b="1" i="1">
                                    <a:latin typeface="Cambria Math" panose="02040503050406030204" pitchFamily="18" charset="0"/>
                                  </a:rPr>
                                  <m:t>𝜽</m:t>
                                </m:r>
                              </m:e>
                              <m:sub>
                                <m:r>
                                  <a:rPr lang="en-US" sz="1200">
                                    <a:latin typeface="Cambria Math" panose="02040503050406030204" pitchFamily="18" charset="0"/>
                                  </a:rPr>
                                  <m:t>0</m:t>
                                </m:r>
                              </m:sub>
                            </m:sSub>
                          </m:e>
                        </m:d>
                      </m:oMath>
                    </m:oMathPara>
                  </a14:m>
                  <a:endParaRPr lang="en-US" sz="1200" dirty="0"/>
                </a:p>
              </p:txBody>
            </p:sp>
          </mc:Choice>
          <mc:Fallback xmlns="">
            <p:sp>
              <p:nvSpPr>
                <p:cNvPr id="40" name="Rectangle 39">
                  <a:extLst>
                    <a:ext uri="{FF2B5EF4-FFF2-40B4-BE49-F238E27FC236}">
                      <a16:creationId xmlns:a16="http://schemas.microsoft.com/office/drawing/2014/main" id="{FB5A143C-8934-734A-B1FB-2E47DFDEEAB3}"/>
                    </a:ext>
                  </a:extLst>
                </p:cNvPr>
                <p:cNvSpPr>
                  <a:spLocks noRot="1" noChangeAspect="1" noMove="1" noResize="1" noEditPoints="1" noAdjustHandles="1" noChangeArrowheads="1" noChangeShapeType="1" noTextEdit="1"/>
                </p:cNvSpPr>
                <p:nvPr/>
              </p:nvSpPr>
              <p:spPr>
                <a:xfrm>
                  <a:off x="4280071" y="3896282"/>
                  <a:ext cx="515974" cy="276999"/>
                </a:xfrm>
                <a:prstGeom prst="rect">
                  <a:avLst/>
                </a:prstGeom>
                <a:blipFill>
                  <a:blip r:embed="rId2"/>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E2B83D34-29E0-A041-8471-B50C5A24DFF8}"/>
                </a:ext>
              </a:extLst>
            </p:cNvPr>
            <p:cNvSpPr txBox="1">
              <a:spLocks noChangeArrowheads="1"/>
            </p:cNvSpPr>
            <p:nvPr/>
          </p:nvSpPr>
          <p:spPr bwMode="auto">
            <a:xfrm>
              <a:off x="4116342" y="1912408"/>
              <a:ext cx="1426312"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a:solidFill>
                    <a:schemeClr val="tx1">
                      <a:lumMod val="50000"/>
                      <a:lumOff val="50000"/>
                    </a:schemeClr>
                  </a:solidFill>
                </a:rPr>
                <a:t>Four term Polynomial fit</a:t>
              </a:r>
            </a:p>
          </p:txBody>
        </p:sp>
        <p:cxnSp>
          <p:nvCxnSpPr>
            <p:cNvPr id="42" name="Straight Arrow Connector 41">
              <a:extLst>
                <a:ext uri="{FF2B5EF4-FFF2-40B4-BE49-F238E27FC236}">
                  <a16:creationId xmlns:a16="http://schemas.microsoft.com/office/drawing/2014/main" id="{76F47142-C64E-BF4A-BAA5-6871829302F3}"/>
                </a:ext>
              </a:extLst>
            </p:cNvPr>
            <p:cNvCxnSpPr/>
            <p:nvPr/>
          </p:nvCxnSpPr>
          <p:spPr>
            <a:xfrm>
              <a:off x="5284895" y="2469147"/>
              <a:ext cx="373365" cy="936968"/>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CC78BF1A-1937-BA45-99AB-6D8712A3ECC0}"/>
                </a:ext>
              </a:extLst>
            </p:cNvPr>
            <p:cNvCxnSpPr/>
            <p:nvPr/>
          </p:nvCxnSpPr>
          <p:spPr>
            <a:xfrm>
              <a:off x="5221524" y="2443024"/>
              <a:ext cx="447527" cy="1142937"/>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6D1626E1-C7F4-3546-B0B6-9E5FF2F688C5}"/>
                    </a:ext>
                  </a:extLst>
                </p:cNvPr>
                <p:cNvSpPr/>
                <p:nvPr/>
              </p:nvSpPr>
              <p:spPr>
                <a:xfrm>
                  <a:off x="4526396" y="2330648"/>
                  <a:ext cx="59612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a:latin typeface="Cambria Math" panose="02040503050406030204" pitchFamily="18" charset="0"/>
                          </a:rPr>
                          <m:t>𝝃</m:t>
                        </m:r>
                        <m:d>
                          <m:dPr>
                            <m:ctrlPr>
                              <a:rPr lang="en-US" sz="1200" b="1" i="1">
                                <a:latin typeface="Cambria Math" panose="02040503050406030204" pitchFamily="18" charset="0"/>
                              </a:rPr>
                            </m:ctrlPr>
                          </m:dPr>
                          <m:e>
                            <m:sSub>
                              <m:sSubPr>
                                <m:ctrlPr>
                                  <a:rPr lang="en-US" sz="1200" b="1" i="1">
                                    <a:latin typeface="Cambria Math" panose="02040503050406030204" pitchFamily="18" charset="0"/>
                                  </a:rPr>
                                </m:ctrlPr>
                              </m:sSubPr>
                              <m:e>
                                <m:r>
                                  <a:rPr lang="en-US" sz="1200" b="1" i="1">
                                    <a:latin typeface="Cambria Math" panose="02040503050406030204" pitchFamily="18" charset="0"/>
                                  </a:rPr>
                                  <m:t>𝜽</m:t>
                                </m:r>
                              </m:e>
                              <m:sub>
                                <m:r>
                                  <a:rPr lang="en-US" sz="1200">
                                    <a:latin typeface="Cambria Math" panose="02040503050406030204" pitchFamily="18" charset="0"/>
                                  </a:rPr>
                                  <m:t>0</m:t>
                                </m:r>
                              </m:sub>
                            </m:sSub>
                          </m:e>
                        </m:d>
                      </m:oMath>
                    </m:oMathPara>
                  </a14:m>
                  <a:endParaRPr lang="en-US" sz="1200" dirty="0"/>
                </a:p>
              </p:txBody>
            </p:sp>
          </mc:Choice>
          <mc:Fallback xmlns="">
            <p:sp>
              <p:nvSpPr>
                <p:cNvPr id="44" name="Rectangle 43">
                  <a:extLst>
                    <a:ext uri="{FF2B5EF4-FFF2-40B4-BE49-F238E27FC236}">
                      <a16:creationId xmlns:a16="http://schemas.microsoft.com/office/drawing/2014/main" id="{6D1626E1-C7F4-3546-B0B6-9E5FF2F688C5}"/>
                    </a:ext>
                  </a:extLst>
                </p:cNvPr>
                <p:cNvSpPr>
                  <a:spLocks noRot="1" noChangeAspect="1" noMove="1" noResize="1" noEditPoints="1" noAdjustHandles="1" noChangeArrowheads="1" noChangeShapeType="1" noTextEdit="1"/>
                </p:cNvSpPr>
                <p:nvPr/>
              </p:nvSpPr>
              <p:spPr>
                <a:xfrm>
                  <a:off x="4526396" y="2330648"/>
                  <a:ext cx="596125" cy="276999"/>
                </a:xfrm>
                <a:prstGeom prst="rect">
                  <a:avLst/>
                </a:prstGeom>
                <a:blipFill>
                  <a:blip r:embed="rId3"/>
                  <a:stretch>
                    <a:fillRect/>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A83C3F51-10F2-AE4C-B96F-6E2CE1CC6764}"/>
                </a:ext>
              </a:extLst>
            </p:cNvPr>
            <p:cNvGrpSpPr>
              <a:grpSpLocks noChangeAspect="1"/>
            </p:cNvGrpSpPr>
            <p:nvPr/>
          </p:nvGrpSpPr>
          <p:grpSpPr>
            <a:xfrm>
              <a:off x="6281593" y="913630"/>
              <a:ext cx="4118155" cy="3058787"/>
              <a:chOff x="0" y="2692"/>
              <a:chExt cx="9229548" cy="6855308"/>
            </a:xfrm>
          </p:grpSpPr>
          <p:pic>
            <p:nvPicPr>
              <p:cNvPr id="46" name="Picture 45" descr="Oct15.AntGrnld_fit.calibratedAnt_adj.frac1.common_ref2.ice_ref0.45.png">
                <a:extLst>
                  <a:ext uri="{FF2B5EF4-FFF2-40B4-BE49-F238E27FC236}">
                    <a16:creationId xmlns:a16="http://schemas.microsoft.com/office/drawing/2014/main" id="{27BED7F7-813B-F648-A1B9-A76495A90F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92"/>
                <a:ext cx="9229548" cy="6855308"/>
              </a:xfrm>
              <a:prstGeom prst="rect">
                <a:avLst/>
              </a:prstGeom>
            </p:spPr>
          </p:pic>
          <p:cxnSp>
            <p:nvCxnSpPr>
              <p:cNvPr id="47" name="Straight Arrow Connector 46">
                <a:extLst>
                  <a:ext uri="{FF2B5EF4-FFF2-40B4-BE49-F238E27FC236}">
                    <a16:creationId xmlns:a16="http://schemas.microsoft.com/office/drawing/2014/main" id="{1DFDCD49-2DBE-CB43-971C-B746638D203A}"/>
                  </a:ext>
                </a:extLst>
              </p:cNvPr>
              <p:cNvCxnSpPr>
                <a:cxnSpLocks/>
              </p:cNvCxnSpPr>
              <p:nvPr/>
            </p:nvCxnSpPr>
            <p:spPr>
              <a:xfrm flipH="1">
                <a:off x="4051002" y="1807534"/>
                <a:ext cx="393405" cy="786809"/>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577DF013-5818-3A47-999A-9AD7185D4CD8}"/>
                      </a:ext>
                    </a:extLst>
                  </p:cNvPr>
                  <p:cNvSpPr/>
                  <p:nvPr/>
                </p:nvSpPr>
                <p:spPr>
                  <a:xfrm>
                    <a:off x="1258432" y="3566179"/>
                    <a:ext cx="2341962" cy="620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a:latin typeface="Cambria Math" panose="02040503050406030204" pitchFamily="18" charset="0"/>
                            </a:rPr>
                            <m:t>𝝃</m:t>
                          </m:r>
                          <m:d>
                            <m:dPr>
                              <m:ctrlPr>
                                <a:rPr lang="en-US" sz="1200" b="1" i="1">
                                  <a:latin typeface="Cambria Math" panose="02040503050406030204" pitchFamily="18" charset="0"/>
                                </a:rPr>
                              </m:ctrlPr>
                            </m:dPr>
                            <m:e>
                              <m:sSub>
                                <m:sSubPr>
                                  <m:ctrlPr>
                                    <a:rPr lang="en-US" sz="1200" b="1" i="1">
                                      <a:latin typeface="Cambria Math" panose="02040503050406030204" pitchFamily="18" charset="0"/>
                                    </a:rPr>
                                  </m:ctrlPr>
                                </m:sSubPr>
                                <m:e>
                                  <m:r>
                                    <a:rPr lang="en-US" sz="1200" b="1" i="1">
                                      <a:latin typeface="Cambria Math" panose="02040503050406030204" pitchFamily="18" charset="0"/>
                                    </a:rPr>
                                    <m:t>𝜽</m:t>
                                  </m:r>
                                </m:e>
                                <m:sub>
                                  <m:r>
                                    <a:rPr lang="en-US" sz="1200">
                                      <a:latin typeface="Cambria Math" panose="02040503050406030204" pitchFamily="18" charset="0"/>
                                    </a:rPr>
                                    <m:t>0</m:t>
                                  </m:r>
                                </m:sub>
                              </m:sSub>
                              <m:r>
                                <m:rPr>
                                  <m:nor/>
                                </m:rPr>
                                <a:rPr lang="en-US" sz="1200" baseline="30000" dirty="0"/>
                                <m:t>dark</m:t>
                              </m:r>
                              <m:r>
                                <m:rPr>
                                  <m:nor/>
                                </m:rPr>
                                <a:rPr lang="en-US" sz="1200" baseline="30000" dirty="0"/>
                                <m:t> </m:t>
                              </m:r>
                              <m:r>
                                <m:rPr>
                                  <m:nor/>
                                </m:rPr>
                                <a:rPr lang="en-US" sz="1200" baseline="30000" dirty="0"/>
                                <m:t>scene</m:t>
                              </m:r>
                            </m:e>
                          </m:d>
                        </m:oMath>
                      </m:oMathPara>
                    </a14:m>
                    <a:endParaRPr lang="en-US" sz="1200" dirty="0"/>
                  </a:p>
                </p:txBody>
              </p:sp>
            </mc:Choice>
            <mc:Fallback xmlns="">
              <p:sp>
                <p:nvSpPr>
                  <p:cNvPr id="48" name="Rectangle 47">
                    <a:extLst>
                      <a:ext uri="{FF2B5EF4-FFF2-40B4-BE49-F238E27FC236}">
                        <a16:creationId xmlns:a16="http://schemas.microsoft.com/office/drawing/2014/main" id="{577DF013-5818-3A47-999A-9AD7185D4CD8}"/>
                      </a:ext>
                    </a:extLst>
                  </p:cNvPr>
                  <p:cNvSpPr>
                    <a:spLocks noRot="1" noChangeAspect="1" noMove="1" noResize="1" noEditPoints="1" noAdjustHandles="1" noChangeArrowheads="1" noChangeShapeType="1" noTextEdit="1"/>
                  </p:cNvSpPr>
                  <p:nvPr/>
                </p:nvSpPr>
                <p:spPr>
                  <a:xfrm>
                    <a:off x="1258432" y="3566179"/>
                    <a:ext cx="2341962" cy="620806"/>
                  </a:xfrm>
                  <a:prstGeom prst="rect">
                    <a:avLst/>
                  </a:prstGeom>
                  <a:blipFill>
                    <a:blip r:embed="rId6"/>
                    <a:stretch>
                      <a:fillRect t="-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E3FA367-3FB1-2C42-AACC-D69269A158EA}"/>
                      </a:ext>
                    </a:extLst>
                  </p:cNvPr>
                  <p:cNvSpPr/>
                  <p:nvPr/>
                </p:nvSpPr>
                <p:spPr>
                  <a:xfrm>
                    <a:off x="5724352" y="2670413"/>
                    <a:ext cx="3082044" cy="1079801"/>
                  </a:xfrm>
                  <a:prstGeom prst="rect">
                    <a:avLst/>
                  </a:prstGeom>
                  <a:ln>
                    <a:solidFill>
                      <a:schemeClr val="bg1">
                        <a:lumMod val="6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a:latin typeface="Cambria Math" panose="02040503050406030204" pitchFamily="18" charset="0"/>
                            </a:rPr>
                            <m:t>𝜹</m:t>
                          </m:r>
                          <m:r>
                            <a:rPr lang="en-US" sz="1200" b="1">
                              <a:latin typeface="Cambria Math" panose="02040503050406030204" pitchFamily="18" charset="0"/>
                            </a:rPr>
                            <m:t>𝐈</m:t>
                          </m:r>
                          <m:r>
                            <a:rPr lang="en-US" sz="120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b="1">
                                      <a:latin typeface="Cambria Math" panose="02040503050406030204" pitchFamily="18" charset="0"/>
                                    </a:rPr>
                                    <m:t>𝐈</m:t>
                                  </m:r>
                                </m:e>
                                <m:sub>
                                  <m:r>
                                    <a:rPr lang="en-US" sz="1200" b="1">
                                      <a:latin typeface="Cambria Math" panose="02040503050406030204" pitchFamily="18" charset="0"/>
                                    </a:rPr>
                                    <m:t>𝐨𝐛𝐬</m:t>
                                  </m:r>
                                </m:sub>
                              </m:sSub>
                              <m:r>
                                <a:rPr lang="en-US" sz="1200">
                                  <a:latin typeface="Cambria Math" panose="02040503050406030204" pitchFamily="18" charset="0"/>
                                </a:rPr>
                                <m:t>−</m:t>
                              </m:r>
                              <m:r>
                                <a:rPr lang="en-US" sz="1200" b="1" i="1">
                                  <a:latin typeface="Cambria Math" panose="02040503050406030204" pitchFamily="18" charset="0"/>
                                </a:rPr>
                                <m:t>𝝃</m:t>
                              </m:r>
                              <m:d>
                                <m:dPr>
                                  <m:ctrlPr>
                                    <a:rPr lang="en-US" sz="1200" b="1" i="1">
                                      <a:latin typeface="Cambria Math" panose="02040503050406030204" pitchFamily="18" charset="0"/>
                                    </a:rPr>
                                  </m:ctrlPr>
                                </m:dPr>
                                <m:e>
                                  <m:sSub>
                                    <m:sSubPr>
                                      <m:ctrlPr>
                                        <a:rPr lang="en-US" sz="1200" b="1" i="1">
                                          <a:latin typeface="Cambria Math" panose="02040503050406030204" pitchFamily="18" charset="0"/>
                                        </a:rPr>
                                      </m:ctrlPr>
                                    </m:sSubPr>
                                    <m:e>
                                      <m:r>
                                        <a:rPr lang="en-US" sz="1200" b="1" i="1">
                                          <a:latin typeface="Cambria Math" panose="02040503050406030204" pitchFamily="18" charset="0"/>
                                        </a:rPr>
                                        <m:t>𝜽</m:t>
                                      </m:r>
                                    </m:e>
                                    <m:sub>
                                      <m:r>
                                        <a:rPr lang="en-US" sz="1200">
                                          <a:latin typeface="Cambria Math" panose="02040503050406030204" pitchFamily="18" charset="0"/>
                                        </a:rPr>
                                        <m:t>0</m:t>
                                      </m:r>
                                    </m:sub>
                                  </m:sSub>
                                </m:e>
                              </m:d>
                            </m:num>
                            <m:den>
                              <m:sSub>
                                <m:sSubPr>
                                  <m:ctrlPr>
                                    <a:rPr lang="en-US" sz="1200" b="1" i="1">
                                      <a:latin typeface="Cambria Math" panose="02040503050406030204" pitchFamily="18" charset="0"/>
                                    </a:rPr>
                                  </m:ctrlPr>
                                </m:sSubPr>
                                <m:e>
                                  <m:r>
                                    <a:rPr lang="en-US" sz="1200" b="1">
                                      <a:latin typeface="Cambria Math" panose="02040503050406030204" pitchFamily="18" charset="0"/>
                                    </a:rPr>
                                    <m:t>𝐈</m:t>
                                  </m:r>
                                </m:e>
                                <m:sub>
                                  <m:r>
                                    <a:rPr lang="en-US" sz="1200" b="1">
                                      <a:latin typeface="Cambria Math" panose="02040503050406030204" pitchFamily="18" charset="0"/>
                                    </a:rPr>
                                    <m:t>𝐨𝐛𝐬</m:t>
                                  </m:r>
                                </m:sub>
                              </m:sSub>
                            </m:den>
                          </m:f>
                        </m:oMath>
                      </m:oMathPara>
                    </a14:m>
                    <a:endParaRPr lang="en-US" sz="1200" dirty="0"/>
                  </a:p>
                </p:txBody>
              </p:sp>
            </mc:Choice>
            <mc:Fallback xmlns="">
              <p:sp>
                <p:nvSpPr>
                  <p:cNvPr id="50" name="Rectangle 49">
                    <a:extLst>
                      <a:ext uri="{FF2B5EF4-FFF2-40B4-BE49-F238E27FC236}">
                        <a16:creationId xmlns:a16="http://schemas.microsoft.com/office/drawing/2014/main" id="{3E3FA367-3FB1-2C42-AACC-D69269A158EA}"/>
                      </a:ext>
                    </a:extLst>
                  </p:cNvPr>
                  <p:cNvSpPr>
                    <a:spLocks noRot="1" noChangeAspect="1" noMove="1" noResize="1" noEditPoints="1" noAdjustHandles="1" noChangeArrowheads="1" noChangeShapeType="1" noTextEdit="1"/>
                  </p:cNvSpPr>
                  <p:nvPr/>
                </p:nvSpPr>
                <p:spPr>
                  <a:xfrm>
                    <a:off x="5724352" y="2670413"/>
                    <a:ext cx="3082044" cy="1079801"/>
                  </a:xfrm>
                  <a:prstGeom prst="rect">
                    <a:avLst/>
                  </a:prstGeom>
                  <a:blipFill>
                    <a:blip r:embed="rId7"/>
                    <a:stretch>
                      <a:fillRect/>
                    </a:stretch>
                  </a:blipFill>
                  <a:ln>
                    <a:solidFill>
                      <a:schemeClr val="bg1">
                        <a:lumMod val="6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5A66C8FE-1071-234E-8F82-C40025A1C3F7}"/>
                      </a:ext>
                    </a:extLst>
                  </p:cNvPr>
                  <p:cNvSpPr/>
                  <p:nvPr/>
                </p:nvSpPr>
                <p:spPr>
                  <a:xfrm rot="16200000">
                    <a:off x="-90253" y="2860535"/>
                    <a:ext cx="1049767" cy="620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b="1">
                                  <a:latin typeface="Cambria Math" panose="02040503050406030204" pitchFamily="18" charset="0"/>
                                </a:rPr>
                                <m:t>𝐈</m:t>
                              </m:r>
                            </m:e>
                            <m:sub>
                              <m:r>
                                <a:rPr lang="en-US" sz="1200" b="1">
                                  <a:latin typeface="Cambria Math" panose="02040503050406030204" pitchFamily="18" charset="0"/>
                                </a:rPr>
                                <m:t>𝐨𝐛𝐬</m:t>
                              </m:r>
                            </m:sub>
                          </m:sSub>
                        </m:oMath>
                      </m:oMathPara>
                    </a14:m>
                    <a:endParaRPr lang="en-US" sz="1200" dirty="0"/>
                  </a:p>
                </p:txBody>
              </p:sp>
            </mc:Choice>
            <mc:Fallback xmlns="">
              <p:sp>
                <p:nvSpPr>
                  <p:cNvPr id="51" name="Rectangle 50">
                    <a:extLst>
                      <a:ext uri="{FF2B5EF4-FFF2-40B4-BE49-F238E27FC236}">
                        <a16:creationId xmlns:a16="http://schemas.microsoft.com/office/drawing/2014/main" id="{5A66C8FE-1071-234E-8F82-C40025A1C3F7}"/>
                      </a:ext>
                    </a:extLst>
                  </p:cNvPr>
                  <p:cNvSpPr>
                    <a:spLocks noRot="1" noChangeAspect="1" noMove="1" noResize="1" noEditPoints="1" noAdjustHandles="1" noChangeArrowheads="1" noChangeShapeType="1" noTextEdit="1"/>
                  </p:cNvSpPr>
                  <p:nvPr/>
                </p:nvSpPr>
                <p:spPr>
                  <a:xfrm rot="16200000">
                    <a:off x="-90253" y="2860535"/>
                    <a:ext cx="1049767" cy="6208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249257F9-1125-9C43-9504-83C4887106C5}"/>
                      </a:ext>
                    </a:extLst>
                  </p:cNvPr>
                  <p:cNvSpPr/>
                  <p:nvPr/>
                </p:nvSpPr>
                <p:spPr>
                  <a:xfrm>
                    <a:off x="3600395" y="5828030"/>
                    <a:ext cx="1156396" cy="620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1200" b="1" i="1">
                                  <a:latin typeface="Cambria Math" panose="02040503050406030204" pitchFamily="18" charset="0"/>
                                </a:rPr>
                              </m:ctrlPr>
                            </m:dPr>
                            <m:e>
                              <m:sSub>
                                <m:sSubPr>
                                  <m:ctrlPr>
                                    <a:rPr lang="en-US" sz="1200" b="1" i="1">
                                      <a:latin typeface="Cambria Math" panose="02040503050406030204" pitchFamily="18" charset="0"/>
                                    </a:rPr>
                                  </m:ctrlPr>
                                </m:sSubPr>
                                <m:e>
                                  <m:r>
                                    <a:rPr lang="en-US" sz="1200" b="1" i="1">
                                      <a:latin typeface="Cambria Math" panose="02040503050406030204" pitchFamily="18" charset="0"/>
                                    </a:rPr>
                                    <m:t>𝜽</m:t>
                                  </m:r>
                                </m:e>
                                <m:sub>
                                  <m:r>
                                    <a:rPr lang="en-US" sz="1200">
                                      <a:latin typeface="Cambria Math" panose="02040503050406030204" pitchFamily="18" charset="0"/>
                                    </a:rPr>
                                    <m:t>0</m:t>
                                  </m:r>
                                </m:sub>
                              </m:sSub>
                            </m:e>
                          </m:d>
                        </m:oMath>
                      </m:oMathPara>
                    </a14:m>
                    <a:endParaRPr lang="en-US" sz="1200" dirty="0"/>
                  </a:p>
                </p:txBody>
              </p:sp>
            </mc:Choice>
            <mc:Fallback xmlns="">
              <p:sp>
                <p:nvSpPr>
                  <p:cNvPr id="52" name="Rectangle 51">
                    <a:extLst>
                      <a:ext uri="{FF2B5EF4-FFF2-40B4-BE49-F238E27FC236}">
                        <a16:creationId xmlns:a16="http://schemas.microsoft.com/office/drawing/2014/main" id="{249257F9-1125-9C43-9504-83C4887106C5}"/>
                      </a:ext>
                    </a:extLst>
                  </p:cNvPr>
                  <p:cNvSpPr>
                    <a:spLocks noRot="1" noChangeAspect="1" noMove="1" noResize="1" noEditPoints="1" noAdjustHandles="1" noChangeArrowheads="1" noChangeShapeType="1" noTextEdit="1"/>
                  </p:cNvSpPr>
                  <p:nvPr/>
                </p:nvSpPr>
                <p:spPr>
                  <a:xfrm>
                    <a:off x="3600395" y="5828030"/>
                    <a:ext cx="1156396" cy="620806"/>
                  </a:xfrm>
                  <a:prstGeom prst="rect">
                    <a:avLst/>
                  </a:prstGeom>
                  <a:blipFill>
                    <a:blip r:embed="rId9"/>
                    <a:stretch>
                      <a:fillRect/>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840A22E3-284D-754C-8754-7ECF975E5C7D}"/>
                  </a:ext>
                </a:extLst>
              </p:cNvPr>
              <p:cNvCxnSpPr/>
              <p:nvPr/>
            </p:nvCxnSpPr>
            <p:spPr>
              <a:xfrm>
                <a:off x="771181" y="2430112"/>
                <a:ext cx="0" cy="1481649"/>
              </a:xfrm>
              <a:prstGeom prst="straightConnector1">
                <a:avLst/>
              </a:prstGeom>
              <a:ln>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592D0632-442D-2848-9F1A-03F455048C9C}"/>
                  </a:ext>
                </a:extLst>
              </p:cNvPr>
              <p:cNvCxnSpPr>
                <a:cxnSpLocks/>
              </p:cNvCxnSpPr>
              <p:nvPr/>
            </p:nvCxnSpPr>
            <p:spPr>
              <a:xfrm flipH="1">
                <a:off x="3007787" y="6410471"/>
                <a:ext cx="2029226" cy="0"/>
              </a:xfrm>
              <a:prstGeom prst="straightConnector1">
                <a:avLst/>
              </a:prstGeom>
              <a:ln>
                <a:solidFill>
                  <a:schemeClr val="bg1">
                    <a:lumMod val="6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8B4E5F72-75C1-BC49-991C-679203BB472D}"/>
                  </a:ext>
                </a:extLst>
              </p:cNvPr>
              <p:cNvSpPr txBox="1">
                <a:spLocks noChangeArrowheads="1"/>
              </p:cNvSpPr>
              <p:nvPr/>
            </p:nvSpPr>
            <p:spPr bwMode="auto">
              <a:xfrm>
                <a:off x="3843498" y="782252"/>
                <a:ext cx="2941423" cy="1034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dirty="0">
                    <a:solidFill>
                      <a:srgbClr val="FF0000"/>
                    </a:solidFill>
                  </a:rPr>
                  <a:t>VLIDORT Simulation</a:t>
                </a:r>
                <a:endParaRPr lang="en-US" sz="1200" dirty="0">
                  <a:solidFill>
                    <a:srgbClr val="FF0000"/>
                  </a:solidFill>
                </a:endParaRPr>
              </a:p>
            </p:txBody>
          </p:sp>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FE6F3B7B-4BCF-8740-9189-29287C144FB4}"/>
                    </a:ext>
                  </a:extLst>
                </p:cNvPr>
                <p:cNvSpPr/>
                <p:nvPr/>
              </p:nvSpPr>
              <p:spPr>
                <a:xfrm>
                  <a:off x="7555558" y="3214256"/>
                  <a:ext cx="917239" cy="276999"/>
                </a:xfrm>
                <a:prstGeom prst="rect">
                  <a:avLst/>
                </a:prstGeom>
              </p:spPr>
              <p:txBody>
                <a:bodyPr wrap="none">
                  <a:spAutoFit/>
                </a:bodyPr>
                <a:lstStyle/>
                <a:p>
                  <a14:m>
                    <m:oMath xmlns:m="http://schemas.openxmlformats.org/officeDocument/2006/math">
                      <m:sSub>
                        <m:sSubPr>
                          <m:ctrlPr>
                            <a:rPr lang="en-US" sz="1200" i="1">
                              <a:latin typeface="Cambria Math" panose="02040503050406030204" pitchFamily="18" charset="0"/>
                            </a:rPr>
                          </m:ctrlPr>
                        </m:sSubPr>
                        <m:e>
                          <m:r>
                            <a:rPr lang="en-US" sz="1200" b="1">
                              <a:latin typeface="Cambria Math" panose="02040503050406030204" pitchFamily="18" charset="0"/>
                            </a:rPr>
                            <m:t>𝐈</m:t>
                          </m:r>
                        </m:e>
                        <m:sub>
                          <m:r>
                            <a:rPr lang="en-US" sz="1200" b="1">
                              <a:latin typeface="Cambria Math" panose="02040503050406030204" pitchFamily="18" charset="0"/>
                            </a:rPr>
                            <m:t>𝐨𝐛𝐬</m:t>
                          </m:r>
                        </m:sub>
                      </m:sSub>
                    </m:oMath>
                  </a14:m>
                  <a:r>
                    <a:rPr lang="en-US" sz="1200" dirty="0"/>
                    <a:t> </a:t>
                  </a:r>
                  <a:r>
                    <a:rPr lang="en-US" sz="1200" baseline="30000" dirty="0"/>
                    <a:t>dark scene</a:t>
                  </a:r>
                </a:p>
              </p:txBody>
            </p:sp>
          </mc:Choice>
          <mc:Fallback xmlns="">
            <p:sp>
              <p:nvSpPr>
                <p:cNvPr id="23" name="Rectangle 22">
                  <a:extLst>
                    <a:ext uri="{FF2B5EF4-FFF2-40B4-BE49-F238E27FC236}">
                      <a16:creationId xmlns:a16="http://schemas.microsoft.com/office/drawing/2014/main" id="{FE6F3B7B-4BCF-8740-9189-29287C144FB4}"/>
                    </a:ext>
                  </a:extLst>
                </p:cNvPr>
                <p:cNvSpPr>
                  <a:spLocks noRot="1" noChangeAspect="1" noMove="1" noResize="1" noEditPoints="1" noAdjustHandles="1" noChangeArrowheads="1" noChangeShapeType="1" noTextEdit="1"/>
                </p:cNvSpPr>
                <p:nvPr/>
              </p:nvSpPr>
              <p:spPr>
                <a:xfrm>
                  <a:off x="7555558" y="3214256"/>
                  <a:ext cx="917239" cy="276999"/>
                </a:xfrm>
                <a:prstGeom prst="rect">
                  <a:avLst/>
                </a:prstGeom>
                <a:blipFill>
                  <a:blip r:embed="rId10"/>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C31D7929-E5EA-DD40-B91B-7F0B89C43252}"/>
                </a:ext>
              </a:extLst>
            </p:cNvPr>
            <p:cNvCxnSpPr>
              <a:cxnSpLocks/>
            </p:cNvCxnSpPr>
            <p:nvPr/>
          </p:nvCxnSpPr>
          <p:spPr>
            <a:xfrm flipV="1">
              <a:off x="8064068" y="2997225"/>
              <a:ext cx="112818" cy="265284"/>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CE34D75-0BBE-2D4D-855E-396E279F243E}"/>
                </a:ext>
              </a:extLst>
            </p:cNvPr>
            <p:cNvCxnSpPr>
              <a:cxnSpLocks/>
            </p:cNvCxnSpPr>
            <p:nvPr/>
          </p:nvCxnSpPr>
          <p:spPr>
            <a:xfrm flipV="1">
              <a:off x="7815739" y="2624393"/>
              <a:ext cx="365189" cy="13246"/>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7" name="Left Brace 26">
              <a:extLst>
                <a:ext uri="{FF2B5EF4-FFF2-40B4-BE49-F238E27FC236}">
                  <a16:creationId xmlns:a16="http://schemas.microsoft.com/office/drawing/2014/main" id="{0876AB35-5A8B-D044-AF20-1DD8BE0C861B}"/>
                </a:ext>
              </a:extLst>
            </p:cNvPr>
            <p:cNvSpPr/>
            <p:nvPr/>
          </p:nvSpPr>
          <p:spPr>
            <a:xfrm>
              <a:off x="7946801" y="2631888"/>
              <a:ext cx="99463" cy="365760"/>
            </a:xfrm>
            <a:prstGeom prst="leftBrace">
              <a:avLst>
                <a:gd name="adj1" fmla="val 26096"/>
                <a:gd name="adj2" fmla="val 48790"/>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3" name="Picture 2">
              <a:extLst>
                <a:ext uri="{FF2B5EF4-FFF2-40B4-BE49-F238E27FC236}">
                  <a16:creationId xmlns:a16="http://schemas.microsoft.com/office/drawing/2014/main" id="{7BC06937-F577-5A46-8EC0-C7C910541206}"/>
                </a:ext>
              </a:extLst>
            </p:cNvPr>
            <p:cNvPicPr>
              <a:picLocks noChangeAspect="1"/>
            </p:cNvPicPr>
            <p:nvPr/>
          </p:nvPicPr>
          <p:blipFill rotWithShape="1">
            <a:blip r:embed="rId11"/>
            <a:srcRect l="14180" t="8354" r="16103" b="14320"/>
            <a:stretch/>
          </p:blipFill>
          <p:spPr>
            <a:xfrm rot="16200000">
              <a:off x="2363838" y="196984"/>
              <a:ext cx="3095669" cy="4443384"/>
            </a:xfrm>
            <a:prstGeom prst="rect">
              <a:avLst/>
            </a:prstGeom>
          </p:spPr>
        </p:pic>
      </p:grpSp>
    </p:spTree>
    <p:extLst>
      <p:ext uri="{BB962C8B-B14F-4D97-AF65-F5344CB8AC3E}">
        <p14:creationId xmlns:p14="http://schemas.microsoft.com/office/powerpoint/2010/main" val="369538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D77929-E4B4-134A-9A00-0E2AA7AF11AB}"/>
              </a:ext>
            </a:extLst>
          </p:cNvPr>
          <p:cNvSpPr/>
          <p:nvPr/>
        </p:nvSpPr>
        <p:spPr>
          <a:xfrm>
            <a:off x="9822320" y="490688"/>
            <a:ext cx="19177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E0AA05B-5346-4E45-A830-FE4EB53DB407}"/>
              </a:ext>
            </a:extLst>
          </p:cNvPr>
          <p:cNvGrpSpPr>
            <a:grpSpLocks noChangeAspect="1"/>
          </p:cNvGrpSpPr>
          <p:nvPr/>
        </p:nvGrpSpPr>
        <p:grpSpPr>
          <a:xfrm>
            <a:off x="4021500" y="1136673"/>
            <a:ext cx="7895530" cy="5387310"/>
            <a:chOff x="1571726" y="461665"/>
            <a:chExt cx="8983467" cy="6129636"/>
          </a:xfrm>
        </p:grpSpPr>
        <p:pic>
          <p:nvPicPr>
            <p:cNvPr id="3" name="Picture 2">
              <a:extLst>
                <a:ext uri="{FF2B5EF4-FFF2-40B4-BE49-F238E27FC236}">
                  <a16:creationId xmlns:a16="http://schemas.microsoft.com/office/drawing/2014/main" id="{24C29B0D-411E-EA4E-8463-342080B32F4D}"/>
                </a:ext>
              </a:extLst>
            </p:cNvPr>
            <p:cNvPicPr>
              <a:picLocks noChangeAspect="1"/>
            </p:cNvPicPr>
            <p:nvPr/>
          </p:nvPicPr>
          <p:blipFill rotWithShape="1">
            <a:blip r:embed="rId2"/>
            <a:srcRect l="10635" t="9757" r="14553" b="13843"/>
            <a:stretch/>
          </p:blipFill>
          <p:spPr>
            <a:xfrm rot="16200000">
              <a:off x="3353324" y="-524003"/>
              <a:ext cx="6129636" cy="8100972"/>
            </a:xfrm>
            <a:prstGeom prst="rect">
              <a:avLst/>
            </a:prstGeom>
          </p:spPr>
        </p:pic>
        <p:sp>
          <p:nvSpPr>
            <p:cNvPr id="4" name="TextBox 3">
              <a:extLst>
                <a:ext uri="{FF2B5EF4-FFF2-40B4-BE49-F238E27FC236}">
                  <a16:creationId xmlns:a16="http://schemas.microsoft.com/office/drawing/2014/main" id="{58174148-C418-FD44-B306-E838B1C18C33}"/>
                </a:ext>
              </a:extLst>
            </p:cNvPr>
            <p:cNvSpPr txBox="1"/>
            <p:nvPr/>
          </p:nvSpPr>
          <p:spPr>
            <a:xfrm rot="16200000">
              <a:off x="5246868" y="5213002"/>
              <a:ext cx="1481832" cy="665352"/>
            </a:xfrm>
            <a:prstGeom prst="rect">
              <a:avLst/>
            </a:prstGeom>
            <a:noFill/>
          </p:spPr>
          <p:txBody>
            <a:bodyPr wrap="square" rtlCol="0">
              <a:spAutoFit/>
            </a:bodyPr>
            <a:lstStyle/>
            <a:p>
              <a:pPr algn="ctr"/>
              <a:r>
                <a:rPr lang="en-US" sz="1600" dirty="0">
                  <a:solidFill>
                    <a:srgbClr val="0132FD"/>
                  </a:solidFill>
                </a:rPr>
                <a:t>MODIS C6 </a:t>
              </a:r>
            </a:p>
            <a:p>
              <a:pPr algn="ctr"/>
              <a:r>
                <a:rPr lang="en-US" sz="1600" dirty="0">
                  <a:solidFill>
                    <a:srgbClr val="0132FD"/>
                  </a:solidFill>
                </a:rPr>
                <a:t>reflectance</a:t>
              </a:r>
            </a:p>
          </p:txBody>
        </p:sp>
        <p:sp>
          <p:nvSpPr>
            <p:cNvPr id="5" name="TextBox 4">
              <a:extLst>
                <a:ext uri="{FF2B5EF4-FFF2-40B4-BE49-F238E27FC236}">
                  <a16:creationId xmlns:a16="http://schemas.microsoft.com/office/drawing/2014/main" id="{89E1DAB9-F40D-9045-A091-B0D75BDE902B}"/>
                </a:ext>
              </a:extLst>
            </p:cNvPr>
            <p:cNvSpPr txBox="1"/>
            <p:nvPr/>
          </p:nvSpPr>
          <p:spPr>
            <a:xfrm>
              <a:off x="7006926" y="5169324"/>
              <a:ext cx="2325271" cy="215444"/>
            </a:xfrm>
            <a:prstGeom prst="rect">
              <a:avLst/>
            </a:prstGeom>
            <a:noFill/>
          </p:spPr>
          <p:txBody>
            <a:bodyPr wrap="square" lIns="0" tIns="0" rIns="0" bIns="0" rtlCol="0">
              <a:spAutoFit/>
            </a:bodyPr>
            <a:lstStyle/>
            <a:p>
              <a:r>
                <a:rPr lang="en-US" sz="1400" dirty="0">
                  <a:solidFill>
                    <a:schemeClr val="accent1">
                      <a:lumMod val="60000"/>
                      <a:lumOff val="40000"/>
                    </a:schemeClr>
                  </a:solidFill>
                </a:rPr>
                <a:t>Dry snow (&gt;2000 m elevation)</a:t>
              </a:r>
            </a:p>
          </p:txBody>
        </p:sp>
        <p:sp>
          <p:nvSpPr>
            <p:cNvPr id="6" name="TextBox 5">
              <a:extLst>
                <a:ext uri="{FF2B5EF4-FFF2-40B4-BE49-F238E27FC236}">
                  <a16:creationId xmlns:a16="http://schemas.microsoft.com/office/drawing/2014/main" id="{9CC27AF0-777A-8345-AE86-DF278A7C43C9}"/>
                </a:ext>
              </a:extLst>
            </p:cNvPr>
            <p:cNvSpPr txBox="1"/>
            <p:nvPr/>
          </p:nvSpPr>
          <p:spPr>
            <a:xfrm>
              <a:off x="6826579" y="6001713"/>
              <a:ext cx="2114280" cy="217044"/>
            </a:xfrm>
            <a:prstGeom prst="rect">
              <a:avLst/>
            </a:prstGeom>
            <a:noFill/>
          </p:spPr>
          <p:txBody>
            <a:bodyPr wrap="square" lIns="0" tIns="0" rIns="0" bIns="0" rtlCol="0">
              <a:spAutoFit/>
            </a:bodyPr>
            <a:lstStyle/>
            <a:p>
              <a:r>
                <a:rPr lang="en-US" sz="1400" dirty="0">
                  <a:solidFill>
                    <a:schemeClr val="accent1">
                      <a:lumMod val="60000"/>
                      <a:lumOff val="40000"/>
                    </a:schemeClr>
                  </a:solidFill>
                </a:rPr>
                <a:t>Wet snow (&lt;2000 m)</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F08839B-2BB6-E548-8A2B-1416C5735346}"/>
                    </a:ext>
                  </a:extLst>
                </p:cNvPr>
                <p:cNvSpPr/>
                <p:nvPr/>
              </p:nvSpPr>
              <p:spPr>
                <a:xfrm rot="16200000">
                  <a:off x="1598426" y="1618039"/>
                  <a:ext cx="1184940" cy="369332"/>
                </a:xfrm>
                <a:prstGeom prst="rect">
                  <a:avLst/>
                </a:prstGeom>
                <a:solidFill>
                  <a:schemeClr val="bg1"/>
                </a:solidFill>
              </p:spPr>
              <p:txBody>
                <a:bodyPr wrap="none">
                  <a:spAutoFit/>
                </a:bodyPr>
                <a:lstStyle/>
                <a:p>
                  <a14:m>
                    <m:oMath xmlns:m="http://schemas.openxmlformats.org/officeDocument/2006/math">
                      <m:r>
                        <a:rPr lang="en-US" b="1" i="1">
                          <a:latin typeface="Cambria Math" panose="02040503050406030204" pitchFamily="18" charset="0"/>
                        </a:rPr>
                        <m:t>       </m:t>
                      </m:r>
                      <m:r>
                        <a:rPr lang="en-US" b="1" i="1">
                          <a:latin typeface="Cambria Math" panose="02040503050406030204" pitchFamily="18" charset="0"/>
                        </a:rPr>
                        <m:t>𝜹</m:t>
                      </m:r>
                      <m:r>
                        <a:rPr lang="en-US" b="1">
                          <a:latin typeface="Cambria Math" panose="02040503050406030204" pitchFamily="18" charset="0"/>
                        </a:rPr>
                        <m:t>𝐈</m:t>
                      </m:r>
                    </m:oMath>
                  </a14:m>
                  <a:r>
                    <a:rPr lang="en-US" dirty="0"/>
                    <a:t>        </a:t>
                  </a:r>
                </a:p>
              </p:txBody>
            </p:sp>
          </mc:Choice>
          <mc:Fallback xmlns="">
            <p:sp>
              <p:nvSpPr>
                <p:cNvPr id="7" name="Rectangle 6">
                  <a:extLst>
                    <a:ext uri="{FF2B5EF4-FFF2-40B4-BE49-F238E27FC236}">
                      <a16:creationId xmlns:a16="http://schemas.microsoft.com/office/drawing/2014/main" id="{EF08839B-2BB6-E548-8A2B-1416C5735346}"/>
                    </a:ext>
                  </a:extLst>
                </p:cNvPr>
                <p:cNvSpPr>
                  <a:spLocks noRot="1" noChangeAspect="1" noMove="1" noResize="1" noEditPoints="1" noAdjustHandles="1" noChangeArrowheads="1" noChangeShapeType="1" noTextEdit="1"/>
                </p:cNvSpPr>
                <p:nvPr/>
              </p:nvSpPr>
              <p:spPr>
                <a:xfrm rot="16200000">
                  <a:off x="1598426" y="1618039"/>
                  <a:ext cx="1184940" cy="369332"/>
                </a:xfrm>
                <a:prstGeom prst="rect">
                  <a:avLst/>
                </a:prstGeom>
                <a:blipFill>
                  <a:blip r:embed="rId3"/>
                  <a:stretch>
                    <a:fillRect r="-30769" b="-2410"/>
                  </a:stretch>
                </a:blipFill>
              </p:spPr>
              <p:txBody>
                <a:bodyPr/>
                <a:lstStyle/>
                <a:p>
                  <a:r>
                    <a:rPr lang="en-US">
                      <a:noFill/>
                    </a:rPr>
                    <a:t> </a:t>
                  </a:r>
                </a:p>
              </p:txBody>
            </p:sp>
          </mc:Fallback>
        </mc:AlternateContent>
        <p:pic>
          <p:nvPicPr>
            <p:cNvPr id="8" name="Picture 7" descr="raw.png">
              <a:extLst>
                <a:ext uri="{FF2B5EF4-FFF2-40B4-BE49-F238E27FC236}">
                  <a16:creationId xmlns:a16="http://schemas.microsoft.com/office/drawing/2014/main" id="{4B5CF971-7435-6B40-B106-00084BFB9465}"/>
                </a:ext>
              </a:extLst>
            </p:cNvPr>
            <p:cNvPicPr>
              <a:picLocks noChangeAspect="1"/>
            </p:cNvPicPr>
            <p:nvPr/>
          </p:nvPicPr>
          <p:blipFill rotWithShape="1">
            <a:blip r:embed="rId4">
              <a:extLst>
                <a:ext uri="{28A0092B-C50C-407E-A947-70E740481C1C}">
                  <a14:useLocalDpi xmlns:a14="http://schemas.microsoft.com/office/drawing/2010/main" val="0"/>
                </a:ext>
              </a:extLst>
            </a:blip>
            <a:srcRect l="90417" t="43125" b="28978"/>
            <a:stretch/>
          </p:blipFill>
          <p:spPr>
            <a:xfrm>
              <a:off x="3490605" y="4538205"/>
              <a:ext cx="972383" cy="1567042"/>
            </a:xfrm>
            <a:prstGeom prst="rect">
              <a:avLst/>
            </a:prstGeom>
            <a:solidFill>
              <a:schemeClr val="bg1"/>
            </a:solidFill>
            <a:effectLst/>
          </p:spPr>
        </p:pic>
        <p:cxnSp>
          <p:nvCxnSpPr>
            <p:cNvPr id="20" name="Straight Arrow Connector 19">
              <a:extLst>
                <a:ext uri="{FF2B5EF4-FFF2-40B4-BE49-F238E27FC236}">
                  <a16:creationId xmlns:a16="http://schemas.microsoft.com/office/drawing/2014/main" id="{381115D3-3620-BD43-94EA-73E28D24BD56}"/>
                </a:ext>
              </a:extLst>
            </p:cNvPr>
            <p:cNvCxnSpPr>
              <a:cxnSpLocks/>
            </p:cNvCxnSpPr>
            <p:nvPr/>
          </p:nvCxnSpPr>
          <p:spPr>
            <a:xfrm flipV="1">
              <a:off x="6663225" y="1852048"/>
              <a:ext cx="351096" cy="398422"/>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CF18EC8-3C95-CA49-876E-1B8530F3889E}"/>
                </a:ext>
              </a:extLst>
            </p:cNvPr>
            <p:cNvSpPr txBox="1"/>
            <p:nvPr/>
          </p:nvSpPr>
          <p:spPr>
            <a:xfrm>
              <a:off x="1571726" y="5221870"/>
              <a:ext cx="2228498" cy="350186"/>
            </a:xfrm>
            <a:prstGeom prst="rect">
              <a:avLst/>
            </a:prstGeom>
            <a:noFill/>
          </p:spPr>
          <p:txBody>
            <a:bodyPr wrap="square" rtlCol="0">
              <a:spAutoFit/>
            </a:bodyPr>
            <a:lstStyle/>
            <a:p>
              <a:pPr algn="ctr"/>
              <a:r>
                <a:rPr lang="en-US" sz="1400" dirty="0">
                  <a:solidFill>
                    <a:srgbClr val="199763"/>
                  </a:solidFill>
                </a:rPr>
                <a:t>Reference instrument</a:t>
              </a:r>
            </a:p>
          </p:txBody>
        </p:sp>
        <p:sp>
          <p:nvSpPr>
            <p:cNvPr id="22" name="TextBox 21">
              <a:extLst>
                <a:ext uri="{FF2B5EF4-FFF2-40B4-BE49-F238E27FC236}">
                  <a16:creationId xmlns:a16="http://schemas.microsoft.com/office/drawing/2014/main" id="{3C412F1F-B197-E84F-A597-BA04091FA1B5}"/>
                </a:ext>
              </a:extLst>
            </p:cNvPr>
            <p:cNvSpPr txBox="1"/>
            <p:nvPr/>
          </p:nvSpPr>
          <p:spPr>
            <a:xfrm>
              <a:off x="8430313" y="2440016"/>
              <a:ext cx="1502043" cy="350186"/>
            </a:xfrm>
            <a:prstGeom prst="rect">
              <a:avLst/>
            </a:prstGeom>
            <a:noFill/>
          </p:spPr>
          <p:txBody>
            <a:bodyPr wrap="square" rtlCol="0">
              <a:spAutoFit/>
            </a:bodyPr>
            <a:lstStyle/>
            <a:p>
              <a:r>
                <a:rPr lang="en-US" sz="1400" dirty="0">
                  <a:solidFill>
                    <a:schemeClr val="bg1">
                      <a:lumMod val="50000"/>
                    </a:schemeClr>
                  </a:solidFill>
                </a:rPr>
                <a:t>OMPS mapper</a:t>
              </a:r>
            </a:p>
          </p:txBody>
        </p:sp>
        <p:cxnSp>
          <p:nvCxnSpPr>
            <p:cNvPr id="23" name="Straight Arrow Connector 22">
              <a:extLst>
                <a:ext uri="{FF2B5EF4-FFF2-40B4-BE49-F238E27FC236}">
                  <a16:creationId xmlns:a16="http://schemas.microsoft.com/office/drawing/2014/main" id="{05EB1911-C149-AF47-9C28-87789990E397}"/>
                </a:ext>
              </a:extLst>
            </p:cNvPr>
            <p:cNvCxnSpPr>
              <a:cxnSpLocks/>
              <a:stCxn id="22" idx="0"/>
            </p:cNvCxnSpPr>
            <p:nvPr/>
          </p:nvCxnSpPr>
          <p:spPr>
            <a:xfrm flipV="1">
              <a:off x="9181335" y="1930688"/>
              <a:ext cx="365438" cy="509328"/>
            </a:xfrm>
            <a:prstGeom prst="straightConnector1">
              <a:avLst/>
            </a:prstGeom>
            <a:ln w="3175" cmpd="sng">
              <a:solidFill>
                <a:schemeClr val="bg1">
                  <a:lumMod val="6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5724B56-27CC-A04C-9300-5EEDCD81742B}"/>
                </a:ext>
              </a:extLst>
            </p:cNvPr>
            <p:cNvSpPr txBox="1"/>
            <p:nvPr/>
          </p:nvSpPr>
          <p:spPr>
            <a:xfrm>
              <a:off x="3011781" y="860967"/>
              <a:ext cx="6812563" cy="385204"/>
            </a:xfrm>
            <a:prstGeom prst="rect">
              <a:avLst/>
            </a:prstGeom>
            <a:solidFill>
              <a:schemeClr val="bg1"/>
            </a:solidFill>
          </p:spPr>
          <p:txBody>
            <a:bodyPr wrap="square" rtlCol="0">
              <a:spAutoFit/>
            </a:bodyPr>
            <a:lstStyle/>
            <a:p>
              <a:r>
                <a:rPr lang="en-US" sz="1600" dirty="0"/>
                <a:t>East Antarctic Plateau                              </a:t>
              </a:r>
              <a:r>
                <a:rPr lang="en-US" sz="1400" dirty="0"/>
                <a:t>Trend:  +0.03 (0.06) albedo decade</a:t>
              </a:r>
              <a:r>
                <a:rPr lang="en-US" sz="1400" baseline="30000" dirty="0"/>
                <a:t>-1</a:t>
              </a:r>
            </a:p>
          </p:txBody>
        </p:sp>
        <p:sp>
          <p:nvSpPr>
            <p:cNvPr id="24" name="TextBox 23">
              <a:extLst>
                <a:ext uri="{FF2B5EF4-FFF2-40B4-BE49-F238E27FC236}">
                  <a16:creationId xmlns:a16="http://schemas.microsoft.com/office/drawing/2014/main" id="{E73D0E3B-F84D-7B46-B368-001E0554E216}"/>
                </a:ext>
              </a:extLst>
            </p:cNvPr>
            <p:cNvSpPr txBox="1"/>
            <p:nvPr/>
          </p:nvSpPr>
          <p:spPr>
            <a:xfrm>
              <a:off x="6884504" y="3191886"/>
              <a:ext cx="3091617" cy="245130"/>
            </a:xfrm>
            <a:prstGeom prst="rect">
              <a:avLst/>
            </a:prstGeom>
            <a:solidFill>
              <a:schemeClr val="bg1"/>
            </a:solidFill>
          </p:spPr>
          <p:txBody>
            <a:bodyPr wrap="square" lIns="0" tIns="0" rIns="0" bIns="0" rtlCol="0">
              <a:spAutoFit/>
            </a:bodyPr>
            <a:lstStyle/>
            <a:p>
              <a:r>
                <a:rPr lang="en-US" sz="1400" dirty="0"/>
                <a:t>Trend -0.05 (0.06) albedo decade</a:t>
              </a:r>
              <a:r>
                <a:rPr lang="en-US" sz="1400" baseline="30000" dirty="0"/>
                <a:t>-1</a:t>
              </a:r>
            </a:p>
          </p:txBody>
        </p:sp>
        <p:sp>
          <p:nvSpPr>
            <p:cNvPr id="17" name="TextBox 16">
              <a:extLst>
                <a:ext uri="{FF2B5EF4-FFF2-40B4-BE49-F238E27FC236}">
                  <a16:creationId xmlns:a16="http://schemas.microsoft.com/office/drawing/2014/main" id="{29E92545-AFEF-F24F-AC3A-478706C997E6}"/>
                </a:ext>
              </a:extLst>
            </p:cNvPr>
            <p:cNvSpPr txBox="1"/>
            <p:nvPr/>
          </p:nvSpPr>
          <p:spPr>
            <a:xfrm rot="16200000">
              <a:off x="7694803" y="3021518"/>
              <a:ext cx="5351448" cy="369332"/>
            </a:xfrm>
            <a:prstGeom prst="rect">
              <a:avLst/>
            </a:prstGeom>
            <a:solidFill>
              <a:schemeClr val="bg1"/>
            </a:solidFill>
          </p:spPr>
          <p:txBody>
            <a:bodyPr wrap="square" rtlCol="0">
              <a:spAutoFit/>
            </a:bodyPr>
            <a:lstStyle/>
            <a:p>
              <a:r>
                <a:rPr lang="en-US" dirty="0"/>
                <a:t>                                       LER albedo</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E7FFF96F-7D6E-B949-81E4-09D946FE9113}"/>
                    </a:ext>
                  </a:extLst>
                </p:cNvPr>
                <p:cNvSpPr/>
                <p:nvPr/>
              </p:nvSpPr>
              <p:spPr>
                <a:xfrm rot="16200000">
                  <a:off x="1665344" y="3977925"/>
                  <a:ext cx="1184940" cy="369332"/>
                </a:xfrm>
                <a:prstGeom prst="rect">
                  <a:avLst/>
                </a:prstGeom>
                <a:solidFill>
                  <a:schemeClr val="bg1"/>
                </a:solidFill>
              </p:spPr>
              <p:txBody>
                <a:bodyPr wrap="none">
                  <a:spAutoFit/>
                </a:bodyPr>
                <a:lstStyle/>
                <a:p>
                  <a14:m>
                    <m:oMath xmlns:m="http://schemas.openxmlformats.org/officeDocument/2006/math">
                      <m:r>
                        <a:rPr lang="en-US" b="1" i="1">
                          <a:latin typeface="Cambria Math" panose="02040503050406030204" pitchFamily="18" charset="0"/>
                        </a:rPr>
                        <m:t>       </m:t>
                      </m:r>
                      <m:r>
                        <a:rPr lang="en-US" b="1" i="1">
                          <a:latin typeface="Cambria Math" panose="02040503050406030204" pitchFamily="18" charset="0"/>
                        </a:rPr>
                        <m:t>𝜹</m:t>
                      </m:r>
                      <m:r>
                        <a:rPr lang="en-US" b="1">
                          <a:latin typeface="Cambria Math" panose="02040503050406030204" pitchFamily="18" charset="0"/>
                        </a:rPr>
                        <m:t>𝐈</m:t>
                      </m:r>
                    </m:oMath>
                  </a14:m>
                  <a:r>
                    <a:rPr lang="en-US" dirty="0"/>
                    <a:t>        </a:t>
                  </a:r>
                </a:p>
              </p:txBody>
            </p:sp>
          </mc:Choice>
          <mc:Fallback xmlns="">
            <p:sp>
              <p:nvSpPr>
                <p:cNvPr id="35" name="Rectangle 34">
                  <a:extLst>
                    <a:ext uri="{FF2B5EF4-FFF2-40B4-BE49-F238E27FC236}">
                      <a16:creationId xmlns:a16="http://schemas.microsoft.com/office/drawing/2014/main" id="{E7FFF96F-7D6E-B949-81E4-09D946FE9113}"/>
                    </a:ext>
                  </a:extLst>
                </p:cNvPr>
                <p:cNvSpPr>
                  <a:spLocks noRot="1" noChangeAspect="1" noMove="1" noResize="1" noEditPoints="1" noAdjustHandles="1" noChangeArrowheads="1" noChangeShapeType="1" noTextEdit="1"/>
                </p:cNvSpPr>
                <p:nvPr/>
              </p:nvSpPr>
              <p:spPr>
                <a:xfrm rot="16200000">
                  <a:off x="1665344" y="3977925"/>
                  <a:ext cx="1184940" cy="369332"/>
                </a:xfrm>
                <a:prstGeom prst="rect">
                  <a:avLst/>
                </a:prstGeom>
                <a:blipFill>
                  <a:blip r:embed="rId5"/>
                  <a:stretch>
                    <a:fillRect r="-25926" b="-1205"/>
                  </a:stretch>
                </a:blipFill>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266FA231-B745-1844-805F-129F1BB20B55}"/>
              </a:ext>
            </a:extLst>
          </p:cNvPr>
          <p:cNvSpPr txBox="1"/>
          <p:nvPr/>
        </p:nvSpPr>
        <p:spPr>
          <a:xfrm>
            <a:off x="274970" y="116056"/>
            <a:ext cx="11465050" cy="830997"/>
          </a:xfrm>
          <a:prstGeom prst="rect">
            <a:avLst/>
          </a:prstGeom>
          <a:noFill/>
        </p:spPr>
        <p:txBody>
          <a:bodyPr wrap="square" rtlCol="0">
            <a:spAutoFit/>
          </a:bodyPr>
          <a:lstStyle/>
          <a:p>
            <a:r>
              <a:rPr lang="en-US" sz="2400" dirty="0"/>
              <a:t>Figure 2. Inter-annual variability of </a:t>
            </a:r>
            <a:r>
              <a:rPr lang="en-US" sz="2400" b="1" dirty="0" err="1">
                <a:latin typeface="Symbol" pitchFamily="2" charset="2"/>
              </a:rPr>
              <a:t>d</a:t>
            </a:r>
            <a:r>
              <a:rPr lang="en-US" sz="2400" b="1" dirty="0" err="1"/>
              <a:t>I</a:t>
            </a:r>
            <a:r>
              <a:rPr lang="en-US" sz="2400" b="1" dirty="0"/>
              <a:t> </a:t>
            </a:r>
            <a:r>
              <a:rPr lang="en-US" sz="2400" dirty="0"/>
              <a:t>for the SBUV instruments (colored) and the OMPS Mapper (grey) over Antarctica (a) and interior locations over Greenland (b) after calibration</a:t>
            </a:r>
          </a:p>
        </p:txBody>
      </p:sp>
      <p:sp>
        <p:nvSpPr>
          <p:cNvPr id="11" name="TextBox 10">
            <a:extLst>
              <a:ext uri="{FF2B5EF4-FFF2-40B4-BE49-F238E27FC236}">
                <a16:creationId xmlns:a16="http://schemas.microsoft.com/office/drawing/2014/main" id="{7F2C72CF-3A1A-404C-91D4-EF3DB37DFF1B}"/>
              </a:ext>
            </a:extLst>
          </p:cNvPr>
          <p:cNvSpPr txBox="1"/>
          <p:nvPr/>
        </p:nvSpPr>
        <p:spPr>
          <a:xfrm>
            <a:off x="161449" y="1475054"/>
            <a:ext cx="4089372" cy="4524315"/>
          </a:xfrm>
          <a:prstGeom prst="rect">
            <a:avLst/>
          </a:prstGeom>
          <a:noFill/>
          <a:ln>
            <a:solidFill>
              <a:srgbClr val="7030A0"/>
            </a:solidFill>
          </a:ln>
        </p:spPr>
        <p:txBody>
          <a:bodyPr wrap="square" rtlCol="0">
            <a:spAutoFit/>
          </a:bodyPr>
          <a:lstStyle/>
          <a:p>
            <a:r>
              <a:rPr lang="en-US" dirty="0">
                <a:solidFill>
                  <a:srgbClr val="002060"/>
                </a:solidFill>
              </a:rPr>
              <a:t>Calibration Approach: </a:t>
            </a:r>
          </a:p>
          <a:p>
            <a:pPr marL="342900" indent="-342900">
              <a:buAutoNum type="arabicParenR"/>
            </a:pPr>
            <a:r>
              <a:rPr lang="en-US" dirty="0">
                <a:solidFill>
                  <a:srgbClr val="002060"/>
                </a:solidFill>
              </a:rPr>
              <a:t>Minimize the inter-satellite differences when more than one instrument temporally overlap. </a:t>
            </a:r>
          </a:p>
          <a:p>
            <a:pPr marL="342900" indent="-342900">
              <a:buAutoNum type="arabicParenR" startAt="2"/>
            </a:pPr>
            <a:r>
              <a:rPr lang="en-US" dirty="0">
                <a:solidFill>
                  <a:srgbClr val="002060"/>
                </a:solidFill>
              </a:rPr>
              <a:t>Evaluate the RMS of the all the inter-satellite differences across all SBUVs over both ice sheets. This is the ‘Cost’.  </a:t>
            </a:r>
          </a:p>
          <a:p>
            <a:pPr marL="342900" indent="-342900">
              <a:buAutoNum type="arabicParenR" startAt="2"/>
            </a:pPr>
            <a:r>
              <a:rPr lang="en-US" dirty="0">
                <a:solidFill>
                  <a:srgbClr val="002060"/>
                </a:solidFill>
              </a:rPr>
              <a:t>Assign an adjustable multiplicative gain constant to each SBUV instrument. </a:t>
            </a:r>
          </a:p>
          <a:p>
            <a:pPr marL="342900" indent="-342900">
              <a:buAutoNum type="arabicParenR" startAt="2"/>
            </a:pPr>
            <a:r>
              <a:rPr lang="en-US" dirty="0">
                <a:solidFill>
                  <a:srgbClr val="002060"/>
                </a:solidFill>
              </a:rPr>
              <a:t>Adjust the gain constants to minimize the cost. </a:t>
            </a:r>
          </a:p>
          <a:p>
            <a:pPr marL="342900" indent="-342900">
              <a:buAutoNum type="arabicParenR" startAt="2"/>
            </a:pPr>
            <a:endParaRPr lang="en-US" dirty="0">
              <a:solidFill>
                <a:srgbClr val="002060"/>
              </a:solidFill>
            </a:endParaRPr>
          </a:p>
          <a:p>
            <a:r>
              <a:rPr lang="en-US" dirty="0">
                <a:solidFill>
                  <a:srgbClr val="002060"/>
                </a:solidFill>
              </a:rPr>
              <a:t>Note: We make no assumptions about a temporally constant reflectivity over Antarctica or Greenland.</a:t>
            </a:r>
          </a:p>
        </p:txBody>
      </p:sp>
      <p:pic>
        <p:nvPicPr>
          <p:cNvPr id="14" name="Picture 13">
            <a:extLst>
              <a:ext uri="{FF2B5EF4-FFF2-40B4-BE49-F238E27FC236}">
                <a16:creationId xmlns:a16="http://schemas.microsoft.com/office/drawing/2014/main" id="{7919B1DF-788F-6A4A-867E-96D883D24912}"/>
              </a:ext>
            </a:extLst>
          </p:cNvPr>
          <p:cNvPicPr>
            <a:picLocks noChangeAspect="1"/>
          </p:cNvPicPr>
          <p:nvPr/>
        </p:nvPicPr>
        <p:blipFill>
          <a:blip r:embed="rId6"/>
          <a:stretch>
            <a:fillRect/>
          </a:stretch>
        </p:blipFill>
        <p:spPr>
          <a:xfrm>
            <a:off x="7593647" y="4648565"/>
            <a:ext cx="245839" cy="215444"/>
          </a:xfrm>
          <a:prstGeom prst="rect">
            <a:avLst/>
          </a:prstGeom>
        </p:spPr>
      </p:pic>
      <p:pic>
        <p:nvPicPr>
          <p:cNvPr id="31" name="Picture 30">
            <a:extLst>
              <a:ext uri="{FF2B5EF4-FFF2-40B4-BE49-F238E27FC236}">
                <a16:creationId xmlns:a16="http://schemas.microsoft.com/office/drawing/2014/main" id="{0D6F47E4-DFD6-7949-9C20-39C621008687}"/>
              </a:ext>
            </a:extLst>
          </p:cNvPr>
          <p:cNvPicPr>
            <a:picLocks noChangeAspect="1"/>
          </p:cNvPicPr>
          <p:nvPr/>
        </p:nvPicPr>
        <p:blipFill>
          <a:blip r:embed="rId6"/>
          <a:stretch>
            <a:fillRect/>
          </a:stretch>
        </p:blipFill>
        <p:spPr>
          <a:xfrm>
            <a:off x="8831682" y="4846079"/>
            <a:ext cx="245839" cy="215444"/>
          </a:xfrm>
          <a:prstGeom prst="rect">
            <a:avLst/>
          </a:prstGeom>
        </p:spPr>
      </p:pic>
      <p:pic>
        <p:nvPicPr>
          <p:cNvPr id="15" name="Picture 14">
            <a:extLst>
              <a:ext uri="{FF2B5EF4-FFF2-40B4-BE49-F238E27FC236}">
                <a16:creationId xmlns:a16="http://schemas.microsoft.com/office/drawing/2014/main" id="{6216DAE0-87F8-894E-A07B-B11A186092FD}"/>
              </a:ext>
            </a:extLst>
          </p:cNvPr>
          <p:cNvPicPr>
            <a:picLocks noChangeAspect="1"/>
          </p:cNvPicPr>
          <p:nvPr/>
        </p:nvPicPr>
        <p:blipFill>
          <a:blip r:embed="rId7"/>
          <a:stretch>
            <a:fillRect/>
          </a:stretch>
        </p:blipFill>
        <p:spPr>
          <a:xfrm>
            <a:off x="6999310" y="3075633"/>
            <a:ext cx="338813" cy="338813"/>
          </a:xfrm>
          <a:prstGeom prst="rect">
            <a:avLst/>
          </a:prstGeom>
        </p:spPr>
      </p:pic>
      <p:pic>
        <p:nvPicPr>
          <p:cNvPr id="32" name="Picture 31">
            <a:extLst>
              <a:ext uri="{FF2B5EF4-FFF2-40B4-BE49-F238E27FC236}">
                <a16:creationId xmlns:a16="http://schemas.microsoft.com/office/drawing/2014/main" id="{205CB680-510C-534E-808D-E1E7CCE3B697}"/>
              </a:ext>
            </a:extLst>
          </p:cNvPr>
          <p:cNvPicPr>
            <a:picLocks noChangeAspect="1"/>
          </p:cNvPicPr>
          <p:nvPr/>
        </p:nvPicPr>
        <p:blipFill>
          <a:blip r:embed="rId6"/>
          <a:stretch>
            <a:fillRect/>
          </a:stretch>
        </p:blipFill>
        <p:spPr>
          <a:xfrm>
            <a:off x="1447963" y="6148456"/>
            <a:ext cx="245839" cy="215444"/>
          </a:xfrm>
          <a:prstGeom prst="rect">
            <a:avLst/>
          </a:prstGeom>
        </p:spPr>
      </p:pic>
      <p:sp>
        <p:nvSpPr>
          <p:cNvPr id="19" name="TextBox 18">
            <a:extLst>
              <a:ext uri="{FF2B5EF4-FFF2-40B4-BE49-F238E27FC236}">
                <a16:creationId xmlns:a16="http://schemas.microsoft.com/office/drawing/2014/main" id="{D7A88F2D-E70C-254F-8ECF-05B056405153}"/>
              </a:ext>
            </a:extLst>
          </p:cNvPr>
          <p:cNvSpPr txBox="1"/>
          <p:nvPr/>
        </p:nvSpPr>
        <p:spPr>
          <a:xfrm>
            <a:off x="1832636" y="6096792"/>
            <a:ext cx="1962589" cy="369332"/>
          </a:xfrm>
          <a:prstGeom prst="rect">
            <a:avLst/>
          </a:prstGeom>
          <a:noFill/>
        </p:spPr>
        <p:txBody>
          <a:bodyPr wrap="none" rtlCol="0">
            <a:spAutoFit/>
          </a:bodyPr>
          <a:lstStyle/>
          <a:p>
            <a:r>
              <a:rPr lang="en-US" dirty="0"/>
              <a:t>Canadian wild fires</a:t>
            </a:r>
          </a:p>
        </p:txBody>
      </p:sp>
      <p:pic>
        <p:nvPicPr>
          <p:cNvPr id="33" name="Picture 32">
            <a:extLst>
              <a:ext uri="{FF2B5EF4-FFF2-40B4-BE49-F238E27FC236}">
                <a16:creationId xmlns:a16="http://schemas.microsoft.com/office/drawing/2014/main" id="{1985CFB3-BBCE-794C-B689-7757A2299D91}"/>
              </a:ext>
            </a:extLst>
          </p:cNvPr>
          <p:cNvPicPr>
            <a:picLocks noChangeAspect="1"/>
          </p:cNvPicPr>
          <p:nvPr/>
        </p:nvPicPr>
        <p:blipFill>
          <a:blip r:embed="rId7"/>
          <a:stretch>
            <a:fillRect/>
          </a:stretch>
        </p:blipFill>
        <p:spPr>
          <a:xfrm>
            <a:off x="1428121" y="6398649"/>
            <a:ext cx="338813" cy="338813"/>
          </a:xfrm>
          <a:prstGeom prst="rect">
            <a:avLst/>
          </a:prstGeom>
        </p:spPr>
      </p:pic>
      <p:sp>
        <p:nvSpPr>
          <p:cNvPr id="34" name="TextBox 33">
            <a:extLst>
              <a:ext uri="{FF2B5EF4-FFF2-40B4-BE49-F238E27FC236}">
                <a16:creationId xmlns:a16="http://schemas.microsoft.com/office/drawing/2014/main" id="{3E131777-8657-7A47-9C1D-AE469667A423}"/>
              </a:ext>
            </a:extLst>
          </p:cNvPr>
          <p:cNvSpPr txBox="1"/>
          <p:nvPr/>
        </p:nvSpPr>
        <p:spPr>
          <a:xfrm>
            <a:off x="1832636" y="6398649"/>
            <a:ext cx="1028936" cy="369332"/>
          </a:xfrm>
          <a:prstGeom prst="rect">
            <a:avLst/>
          </a:prstGeom>
          <a:noFill/>
        </p:spPr>
        <p:txBody>
          <a:bodyPr wrap="none" rtlCol="0">
            <a:spAutoFit/>
          </a:bodyPr>
          <a:lstStyle/>
          <a:p>
            <a:r>
              <a:rPr lang="en-US" dirty="0"/>
              <a:t>Pinatubo</a:t>
            </a:r>
          </a:p>
        </p:txBody>
      </p:sp>
    </p:spTree>
    <p:extLst>
      <p:ext uri="{BB962C8B-B14F-4D97-AF65-F5344CB8AC3E}">
        <p14:creationId xmlns:p14="http://schemas.microsoft.com/office/powerpoint/2010/main" val="294004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6A042-CF92-ED40-B473-37F72B4F3F46}"/>
              </a:ext>
            </a:extLst>
          </p:cNvPr>
          <p:cNvSpPr txBox="1"/>
          <p:nvPr/>
        </p:nvSpPr>
        <p:spPr>
          <a:xfrm>
            <a:off x="451945" y="1912281"/>
            <a:ext cx="10999972" cy="3785652"/>
          </a:xfrm>
          <a:prstGeom prst="rect">
            <a:avLst/>
          </a:prstGeom>
          <a:noFill/>
        </p:spPr>
        <p:txBody>
          <a:bodyPr wrap="square" rtlCol="0">
            <a:spAutoFit/>
          </a:bodyPr>
          <a:lstStyle/>
          <a:p>
            <a:r>
              <a:rPr lang="en-US" sz="2400" dirty="0"/>
              <a:t>From the calibrated radiances calculate the Black-sky Cloud Albedo (BCA) using VLIDORT </a:t>
            </a:r>
            <a:r>
              <a:rPr lang="en-US" sz="2400" b="1" dirty="0"/>
              <a:t>V</a:t>
            </a:r>
            <a:r>
              <a:rPr lang="en-US" sz="2400" dirty="0"/>
              <a:t>ector </a:t>
            </a:r>
            <a:r>
              <a:rPr lang="en-US" sz="2400" b="1" dirty="0" err="1"/>
              <a:t>LI</a:t>
            </a:r>
            <a:r>
              <a:rPr lang="en-US" sz="2400" dirty="0" err="1"/>
              <a:t>nearized</a:t>
            </a:r>
            <a:r>
              <a:rPr lang="en-US" sz="2400" dirty="0"/>
              <a:t> </a:t>
            </a:r>
            <a:r>
              <a:rPr lang="en-US" sz="2400" b="1" dirty="0"/>
              <a:t>D</a:t>
            </a:r>
            <a:r>
              <a:rPr lang="en-US" sz="2400" dirty="0"/>
              <a:t>iscrete </a:t>
            </a:r>
            <a:r>
              <a:rPr lang="en-US" sz="2400" b="1" dirty="0"/>
              <a:t>O</a:t>
            </a:r>
            <a:r>
              <a:rPr lang="en-US" sz="2400" dirty="0"/>
              <a:t>rdinate </a:t>
            </a:r>
            <a:r>
              <a:rPr lang="en-US" sz="2400" b="1" dirty="0"/>
              <a:t>R</a:t>
            </a:r>
            <a:r>
              <a:rPr lang="en-US" sz="2400" dirty="0"/>
              <a:t>adiative </a:t>
            </a:r>
            <a:r>
              <a:rPr lang="en-US" sz="2400" b="1" dirty="0"/>
              <a:t>T</a:t>
            </a:r>
            <a:r>
              <a:rPr lang="en-US" sz="2400" dirty="0"/>
              <a:t>ransfer package, (</a:t>
            </a:r>
            <a:r>
              <a:rPr lang="en-US" sz="2400" dirty="0" err="1"/>
              <a:t>Spurr</a:t>
            </a:r>
            <a:r>
              <a:rPr lang="en-US" sz="2400" dirty="0"/>
              <a:t>, 2006)</a:t>
            </a:r>
          </a:p>
          <a:p>
            <a:endParaRPr lang="en-US" sz="2400" dirty="0"/>
          </a:p>
          <a:p>
            <a:r>
              <a:rPr lang="en-US" sz="2400" dirty="0"/>
              <a:t>While the Nimbus-7 (1980-1991) was in a stable 11:45am orbit, all the following NOAA satellite platforms had a drifting orbit. Using the 14 million SBUV observations since 1980 we construct diurnal statistics over 6 local time bins for selected geographic locations</a:t>
            </a:r>
          </a:p>
          <a:p>
            <a:endParaRPr lang="en-US" sz="2400" dirty="0"/>
          </a:p>
          <a:p>
            <a:r>
              <a:rPr lang="en-US" sz="2400" dirty="0"/>
              <a:t>Apply diurnal adjustment to BCA,  determine monthly averages, compare with CERES SW cloud albedo. </a:t>
            </a:r>
          </a:p>
        </p:txBody>
      </p:sp>
      <p:sp>
        <p:nvSpPr>
          <p:cNvPr id="5" name="TextBox 4">
            <a:extLst>
              <a:ext uri="{FF2B5EF4-FFF2-40B4-BE49-F238E27FC236}">
                <a16:creationId xmlns:a16="http://schemas.microsoft.com/office/drawing/2014/main" id="{4858F15B-858B-994A-B62E-969AD93A6F17}"/>
              </a:ext>
            </a:extLst>
          </p:cNvPr>
          <p:cNvSpPr txBox="1"/>
          <p:nvPr/>
        </p:nvSpPr>
        <p:spPr>
          <a:xfrm>
            <a:off x="972189" y="243297"/>
            <a:ext cx="9800440" cy="1077218"/>
          </a:xfrm>
          <a:prstGeom prst="rect">
            <a:avLst/>
          </a:prstGeom>
          <a:noFill/>
        </p:spPr>
        <p:txBody>
          <a:bodyPr wrap="none" rtlCol="0">
            <a:spAutoFit/>
          </a:bodyPr>
          <a:lstStyle/>
          <a:p>
            <a:pPr algn="ctr"/>
            <a:r>
              <a:rPr lang="en-US" sz="3200" dirty="0"/>
              <a:t>PART II</a:t>
            </a:r>
          </a:p>
          <a:p>
            <a:pPr algn="ctr"/>
            <a:r>
              <a:rPr lang="en-US" sz="3200" dirty="0"/>
              <a:t>Derive the Black-sky Cloud Albedo from the UV intensities</a:t>
            </a:r>
          </a:p>
        </p:txBody>
      </p:sp>
      <p:sp>
        <p:nvSpPr>
          <p:cNvPr id="7" name="Rectangle 6">
            <a:extLst>
              <a:ext uri="{FF2B5EF4-FFF2-40B4-BE49-F238E27FC236}">
                <a16:creationId xmlns:a16="http://schemas.microsoft.com/office/drawing/2014/main" id="{2BA9F8A3-89FE-6746-B6E3-187750048AF6}"/>
              </a:ext>
            </a:extLst>
          </p:cNvPr>
          <p:cNvSpPr/>
          <p:nvPr/>
        </p:nvSpPr>
        <p:spPr>
          <a:xfrm>
            <a:off x="451945" y="274409"/>
            <a:ext cx="11288110" cy="139624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3992C85-1B64-8446-B6C1-D513147AC1E5}"/>
              </a:ext>
            </a:extLst>
          </p:cNvPr>
          <p:cNvSpPr txBox="1"/>
          <p:nvPr/>
        </p:nvSpPr>
        <p:spPr>
          <a:xfrm>
            <a:off x="451945" y="5847689"/>
            <a:ext cx="10359226" cy="584775"/>
          </a:xfrm>
          <a:prstGeom prst="rect">
            <a:avLst/>
          </a:prstGeom>
          <a:noFill/>
        </p:spPr>
        <p:txBody>
          <a:bodyPr wrap="square" rtlCol="0">
            <a:spAutoFit/>
          </a:bodyPr>
          <a:lstStyle/>
          <a:p>
            <a:r>
              <a:rPr lang="en-US" sz="1600" dirty="0">
                <a:solidFill>
                  <a:schemeClr val="tx1">
                    <a:lumMod val="50000"/>
                    <a:lumOff val="50000"/>
                  </a:schemeClr>
                </a:solidFill>
              </a:rPr>
              <a:t>Weaver, C., </a:t>
            </a:r>
            <a:r>
              <a:rPr lang="en-US" sz="1600" dirty="0" err="1">
                <a:solidFill>
                  <a:schemeClr val="tx1">
                    <a:lumMod val="50000"/>
                    <a:lumOff val="50000"/>
                  </a:schemeClr>
                </a:solidFill>
              </a:rPr>
              <a:t>Bhartia</a:t>
            </a:r>
            <a:r>
              <a:rPr lang="en-US" sz="1600" dirty="0">
                <a:solidFill>
                  <a:schemeClr val="tx1">
                    <a:lumMod val="50000"/>
                    <a:lumOff val="50000"/>
                  </a:schemeClr>
                </a:solidFill>
              </a:rPr>
              <a:t>, P. K., Wu, D. L., </a:t>
            </a:r>
            <a:r>
              <a:rPr lang="en-US" sz="1600" dirty="0" err="1">
                <a:solidFill>
                  <a:schemeClr val="tx1">
                    <a:lumMod val="50000"/>
                    <a:lumOff val="50000"/>
                  </a:schemeClr>
                </a:solidFill>
              </a:rPr>
              <a:t>Labow</a:t>
            </a:r>
            <a:r>
              <a:rPr lang="en-US" sz="1600" dirty="0">
                <a:solidFill>
                  <a:schemeClr val="tx1">
                    <a:lumMod val="50000"/>
                    <a:lumOff val="50000"/>
                  </a:schemeClr>
                </a:solidFill>
              </a:rPr>
              <a:t>, G., and Haffner, D.: A long-term cloud albedo data record since 1980 from UV satellite sensors, manuscript in preparation.</a:t>
            </a:r>
          </a:p>
        </p:txBody>
      </p:sp>
    </p:spTree>
    <p:extLst>
      <p:ext uri="{BB962C8B-B14F-4D97-AF65-F5344CB8AC3E}">
        <p14:creationId xmlns:p14="http://schemas.microsoft.com/office/powerpoint/2010/main" val="2672576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84861" y="2996808"/>
            <a:ext cx="898598" cy="821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492899" y="1807167"/>
            <a:ext cx="898598" cy="821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655284" y="6676370"/>
            <a:ext cx="548234" cy="15392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762931" y="-45483"/>
            <a:ext cx="1216684" cy="15392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1DC8EA3-C96A-DF40-8ED2-898B99F5B0AB}"/>
              </a:ext>
            </a:extLst>
          </p:cNvPr>
          <p:cNvPicPr>
            <a:picLocks noChangeAspect="1"/>
          </p:cNvPicPr>
          <p:nvPr/>
        </p:nvPicPr>
        <p:blipFill rotWithShape="1">
          <a:blip r:embed="rId2">
            <a:extLst>
              <a:ext uri="{28A0092B-C50C-407E-A947-70E740481C1C}">
                <a14:useLocalDpi xmlns:a14="http://schemas.microsoft.com/office/drawing/2010/main"/>
              </a:ext>
            </a:extLst>
          </a:blip>
          <a:srcRect l="11624" t="6018" r="11558" b="6709"/>
          <a:stretch/>
        </p:blipFill>
        <p:spPr>
          <a:xfrm rot="16200000">
            <a:off x="4510356" y="-909066"/>
            <a:ext cx="6219291" cy="9144001"/>
          </a:xfrm>
          <a:prstGeom prst="rect">
            <a:avLst/>
          </a:prstGeom>
        </p:spPr>
      </p:pic>
      <p:sp>
        <p:nvSpPr>
          <p:cNvPr id="13" name="TextBox 12">
            <a:extLst>
              <a:ext uri="{FF2B5EF4-FFF2-40B4-BE49-F238E27FC236}">
                <a16:creationId xmlns:a16="http://schemas.microsoft.com/office/drawing/2014/main" id="{44491410-5A3C-8948-9624-313B56ADF1D9}"/>
              </a:ext>
            </a:extLst>
          </p:cNvPr>
          <p:cNvSpPr txBox="1"/>
          <p:nvPr/>
        </p:nvSpPr>
        <p:spPr>
          <a:xfrm>
            <a:off x="10658180" y="665047"/>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4" name="TextBox 13">
            <a:extLst>
              <a:ext uri="{FF2B5EF4-FFF2-40B4-BE49-F238E27FC236}">
                <a16:creationId xmlns:a16="http://schemas.microsoft.com/office/drawing/2014/main" id="{E95049BB-D9D4-F746-9A5E-F9A2A623FF27}"/>
              </a:ext>
            </a:extLst>
          </p:cNvPr>
          <p:cNvSpPr txBox="1"/>
          <p:nvPr/>
        </p:nvSpPr>
        <p:spPr>
          <a:xfrm>
            <a:off x="10667549" y="2198943"/>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6" name="TextBox 15">
            <a:extLst>
              <a:ext uri="{FF2B5EF4-FFF2-40B4-BE49-F238E27FC236}">
                <a16:creationId xmlns:a16="http://schemas.microsoft.com/office/drawing/2014/main" id="{57B7C17A-B18D-B842-9C8E-264AC5B97B03}"/>
              </a:ext>
            </a:extLst>
          </p:cNvPr>
          <p:cNvSpPr txBox="1"/>
          <p:nvPr/>
        </p:nvSpPr>
        <p:spPr>
          <a:xfrm>
            <a:off x="10671407" y="3732839"/>
            <a:ext cx="60433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a:t>
            </a:r>
          </a:p>
        </p:txBody>
      </p:sp>
      <p:sp>
        <p:nvSpPr>
          <p:cNvPr id="17" name="TextBox 16">
            <a:extLst>
              <a:ext uri="{FF2B5EF4-FFF2-40B4-BE49-F238E27FC236}">
                <a16:creationId xmlns:a16="http://schemas.microsoft.com/office/drawing/2014/main" id="{DBA899F5-80A7-F94A-BA94-60C4156BB486}"/>
              </a:ext>
            </a:extLst>
          </p:cNvPr>
          <p:cNvSpPr txBox="1"/>
          <p:nvPr/>
        </p:nvSpPr>
        <p:spPr>
          <a:xfrm>
            <a:off x="6177620" y="670589"/>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8" name="TextBox 17">
            <a:extLst>
              <a:ext uri="{FF2B5EF4-FFF2-40B4-BE49-F238E27FC236}">
                <a16:creationId xmlns:a16="http://schemas.microsoft.com/office/drawing/2014/main" id="{80499BBD-619B-F34D-A1F6-E79731411B7A}"/>
              </a:ext>
            </a:extLst>
          </p:cNvPr>
          <p:cNvSpPr txBox="1"/>
          <p:nvPr/>
        </p:nvSpPr>
        <p:spPr>
          <a:xfrm>
            <a:off x="6186989" y="2204485"/>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22" name="TextBox 21">
            <a:extLst>
              <a:ext uri="{FF2B5EF4-FFF2-40B4-BE49-F238E27FC236}">
                <a16:creationId xmlns:a16="http://schemas.microsoft.com/office/drawing/2014/main" id="{D139B952-AAB5-404F-8E5C-4BFE48A8E8DF}"/>
              </a:ext>
            </a:extLst>
          </p:cNvPr>
          <p:cNvSpPr txBox="1"/>
          <p:nvPr/>
        </p:nvSpPr>
        <p:spPr>
          <a:xfrm>
            <a:off x="6190847" y="3738381"/>
            <a:ext cx="60433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a:t>
            </a:r>
          </a:p>
        </p:txBody>
      </p:sp>
      <p:sp>
        <p:nvSpPr>
          <p:cNvPr id="23" name="TextBox 22">
            <a:extLst>
              <a:ext uri="{FF2B5EF4-FFF2-40B4-BE49-F238E27FC236}">
                <a16:creationId xmlns:a16="http://schemas.microsoft.com/office/drawing/2014/main" id="{66B77B0E-BBF2-2B4C-B781-4DD799E2C5CE}"/>
              </a:ext>
            </a:extLst>
          </p:cNvPr>
          <p:cNvSpPr txBox="1"/>
          <p:nvPr/>
        </p:nvSpPr>
        <p:spPr>
          <a:xfrm>
            <a:off x="8429742" y="5270693"/>
            <a:ext cx="604333" cy="123111"/>
          </a:xfrm>
          <a:prstGeom prst="rect">
            <a:avLst/>
          </a:prstGeom>
          <a:solidFill>
            <a:schemeClr val="bg1"/>
          </a:solidFill>
        </p:spPr>
        <p:txBody>
          <a:bodyPr wrap="none" lIns="0" tIns="0" rIns="0" bIns="0" rtlCol="0">
            <a:spAutoFit/>
          </a:bodyPr>
          <a:lstStyle/>
          <a:p>
            <a:r>
              <a:rPr lang="en-US" sz="800" dirty="0">
                <a:solidFill>
                  <a:srgbClr val="320096"/>
                </a:solidFill>
              </a:rPr>
              <a:t>(0.07 2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a:t>
            </a:r>
          </a:p>
        </p:txBody>
      </p:sp>
      <p:sp>
        <p:nvSpPr>
          <p:cNvPr id="15" name="TextBox 14">
            <a:extLst>
              <a:ext uri="{FF2B5EF4-FFF2-40B4-BE49-F238E27FC236}">
                <a16:creationId xmlns:a16="http://schemas.microsoft.com/office/drawing/2014/main" id="{0775B77B-F000-1E43-8B5C-0CEAD585BD5A}"/>
              </a:ext>
            </a:extLst>
          </p:cNvPr>
          <p:cNvSpPr txBox="1"/>
          <p:nvPr/>
        </p:nvSpPr>
        <p:spPr>
          <a:xfrm>
            <a:off x="0" y="334874"/>
            <a:ext cx="3127022" cy="3477875"/>
          </a:xfrm>
          <a:prstGeom prst="rect">
            <a:avLst/>
          </a:prstGeom>
          <a:noFill/>
        </p:spPr>
        <p:txBody>
          <a:bodyPr wrap="square" rtlCol="0">
            <a:spAutoFit/>
          </a:bodyPr>
          <a:lstStyle/>
          <a:p>
            <a:r>
              <a:rPr lang="en-US" sz="2000" dirty="0"/>
              <a:t>Figure 3. Monthly anomalies of UV BCA (black trace) with shortwave cloud albedo from CERES (red trace) over Ocean and Land. </a:t>
            </a:r>
          </a:p>
          <a:p>
            <a:endParaRPr lang="en-US" sz="2000" dirty="0"/>
          </a:p>
          <a:p>
            <a:r>
              <a:rPr lang="en-US" sz="2000" dirty="0"/>
              <a:t>The CERES SW cloud albedos have been scaled to the UV BCA. A scaling factor for each 15</a:t>
            </a:r>
            <a:r>
              <a:rPr lang="en-US" sz="2000" baseline="30000" dirty="0"/>
              <a:t>o</a:t>
            </a:r>
            <a:r>
              <a:rPr lang="en-US" sz="2000" dirty="0"/>
              <a:t> latitudinal band is used. </a:t>
            </a:r>
          </a:p>
        </p:txBody>
      </p:sp>
      <p:pic>
        <p:nvPicPr>
          <p:cNvPr id="19" name="Picture 18">
            <a:extLst>
              <a:ext uri="{FF2B5EF4-FFF2-40B4-BE49-F238E27FC236}">
                <a16:creationId xmlns:a16="http://schemas.microsoft.com/office/drawing/2014/main" id="{6AB89851-12DD-A54B-86F6-81A7370936B4}"/>
              </a:ext>
            </a:extLst>
          </p:cNvPr>
          <p:cNvPicPr>
            <a:picLocks noChangeAspect="1"/>
          </p:cNvPicPr>
          <p:nvPr/>
        </p:nvPicPr>
        <p:blipFill>
          <a:blip r:embed="rId3"/>
          <a:stretch>
            <a:fillRect/>
          </a:stretch>
        </p:blipFill>
        <p:spPr>
          <a:xfrm>
            <a:off x="3906154" y="6519187"/>
            <a:ext cx="338813" cy="338813"/>
          </a:xfrm>
          <a:prstGeom prst="rect">
            <a:avLst/>
          </a:prstGeom>
        </p:spPr>
      </p:pic>
      <p:pic>
        <p:nvPicPr>
          <p:cNvPr id="24" name="Picture 23">
            <a:extLst>
              <a:ext uri="{FF2B5EF4-FFF2-40B4-BE49-F238E27FC236}">
                <a16:creationId xmlns:a16="http://schemas.microsoft.com/office/drawing/2014/main" id="{16AF1613-47EE-4C4C-BE72-8C5E286CE7B6}"/>
              </a:ext>
            </a:extLst>
          </p:cNvPr>
          <p:cNvPicPr>
            <a:picLocks noChangeAspect="1"/>
          </p:cNvPicPr>
          <p:nvPr/>
        </p:nvPicPr>
        <p:blipFill>
          <a:blip r:embed="rId3"/>
          <a:stretch>
            <a:fillRect/>
          </a:stretch>
        </p:blipFill>
        <p:spPr>
          <a:xfrm>
            <a:off x="5644646" y="6519187"/>
            <a:ext cx="338813" cy="338813"/>
          </a:xfrm>
          <a:prstGeom prst="rect">
            <a:avLst/>
          </a:prstGeom>
        </p:spPr>
      </p:pic>
      <p:sp>
        <p:nvSpPr>
          <p:cNvPr id="2" name="TextBox 1">
            <a:extLst>
              <a:ext uri="{FF2B5EF4-FFF2-40B4-BE49-F238E27FC236}">
                <a16:creationId xmlns:a16="http://schemas.microsoft.com/office/drawing/2014/main" id="{8A82A88B-C32B-1E4D-80A7-CC1F00514F2B}"/>
              </a:ext>
            </a:extLst>
          </p:cNvPr>
          <p:cNvSpPr txBox="1"/>
          <p:nvPr/>
        </p:nvSpPr>
        <p:spPr>
          <a:xfrm>
            <a:off x="163689" y="5503829"/>
            <a:ext cx="2720622" cy="923330"/>
          </a:xfrm>
          <a:prstGeom prst="rect">
            <a:avLst/>
          </a:prstGeom>
          <a:noFill/>
          <a:ln>
            <a:solidFill>
              <a:schemeClr val="bg1">
                <a:lumMod val="50000"/>
              </a:schemeClr>
            </a:solidFill>
          </a:ln>
        </p:spPr>
        <p:txBody>
          <a:bodyPr wrap="square" rtlCol="0">
            <a:spAutoFit/>
          </a:bodyPr>
          <a:lstStyle/>
          <a:p>
            <a:r>
              <a:rPr lang="en-US" b="1" dirty="0">
                <a:solidFill>
                  <a:srgbClr val="7030A0"/>
                </a:solidFill>
              </a:rPr>
              <a:t>No statistically significant change in cloudiness equatorward of 45</a:t>
            </a:r>
            <a:r>
              <a:rPr lang="en-US" b="1" baseline="30000" dirty="0">
                <a:solidFill>
                  <a:srgbClr val="7030A0"/>
                </a:solidFill>
              </a:rPr>
              <a:t>o</a:t>
            </a:r>
          </a:p>
        </p:txBody>
      </p:sp>
      <p:sp>
        <p:nvSpPr>
          <p:cNvPr id="4" name="TextBox 3">
            <a:extLst>
              <a:ext uri="{FF2B5EF4-FFF2-40B4-BE49-F238E27FC236}">
                <a16:creationId xmlns:a16="http://schemas.microsoft.com/office/drawing/2014/main" id="{06820B86-2C73-B84F-8F93-3B9C5702FA28}"/>
              </a:ext>
            </a:extLst>
          </p:cNvPr>
          <p:cNvSpPr txBox="1"/>
          <p:nvPr/>
        </p:nvSpPr>
        <p:spPr>
          <a:xfrm rot="805316">
            <a:off x="2177996" y="6022959"/>
            <a:ext cx="986415" cy="523220"/>
          </a:xfrm>
          <a:prstGeom prst="rect">
            <a:avLst/>
          </a:prstGeom>
          <a:solidFill>
            <a:schemeClr val="bg1"/>
          </a:solidFill>
        </p:spPr>
        <p:txBody>
          <a:bodyPr wrap="square" rtlCol="0">
            <a:spAutoFit/>
          </a:bodyPr>
          <a:lstStyle/>
          <a:p>
            <a:pPr algn="ctr"/>
            <a:r>
              <a:rPr lang="en-US" sz="1400" dirty="0">
                <a:solidFill>
                  <a:srgbClr val="00B0F0"/>
                </a:solidFill>
              </a:rPr>
              <a:t>Take home message</a:t>
            </a:r>
          </a:p>
        </p:txBody>
      </p:sp>
    </p:spTree>
    <p:extLst>
      <p:ext uri="{BB962C8B-B14F-4D97-AF65-F5344CB8AC3E}">
        <p14:creationId xmlns:p14="http://schemas.microsoft.com/office/powerpoint/2010/main" val="160537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4AADE-368E-DA43-9A61-F1C23C01D7D9}"/>
              </a:ext>
            </a:extLst>
          </p:cNvPr>
          <p:cNvPicPr>
            <a:picLocks noChangeAspect="1"/>
          </p:cNvPicPr>
          <p:nvPr/>
        </p:nvPicPr>
        <p:blipFill rotWithShape="1">
          <a:blip r:embed="rId3">
            <a:extLst>
              <a:ext uri="{28A0092B-C50C-407E-A947-70E740481C1C}">
                <a14:useLocalDpi xmlns:a14="http://schemas.microsoft.com/office/drawing/2010/main"/>
              </a:ext>
            </a:extLst>
          </a:blip>
          <a:srcRect l="68661" t="6710" r="12305" b="7057"/>
          <a:stretch/>
        </p:blipFill>
        <p:spPr>
          <a:xfrm rot="16200000">
            <a:off x="6758851" y="-3549989"/>
            <a:ext cx="1525414" cy="8943006"/>
          </a:xfrm>
          <a:prstGeom prst="rect">
            <a:avLst/>
          </a:prstGeom>
        </p:spPr>
      </p:pic>
      <p:pic>
        <p:nvPicPr>
          <p:cNvPr id="5" name="Picture 4">
            <a:extLst>
              <a:ext uri="{FF2B5EF4-FFF2-40B4-BE49-F238E27FC236}">
                <a16:creationId xmlns:a16="http://schemas.microsoft.com/office/drawing/2014/main" id="{96D6FA63-3520-F743-B378-BC685CC9B700}"/>
              </a:ext>
            </a:extLst>
          </p:cNvPr>
          <p:cNvPicPr>
            <a:picLocks noChangeAspect="1"/>
          </p:cNvPicPr>
          <p:nvPr/>
        </p:nvPicPr>
        <p:blipFill rotWithShape="1">
          <a:blip r:embed="rId4">
            <a:extLst>
              <a:ext uri="{28A0092B-C50C-407E-A947-70E740481C1C}">
                <a14:useLocalDpi xmlns:a14="http://schemas.microsoft.com/office/drawing/2010/main"/>
              </a:ext>
            </a:extLst>
          </a:blip>
          <a:srcRect l="30448" t="6710" r="50517" b="49864"/>
          <a:stretch/>
        </p:blipFill>
        <p:spPr>
          <a:xfrm rot="16200000">
            <a:off x="4539165" y="466524"/>
            <a:ext cx="1525413" cy="4503634"/>
          </a:xfrm>
          <a:prstGeom prst="rect">
            <a:avLst/>
          </a:prstGeom>
        </p:spPr>
      </p:pic>
      <p:pic>
        <p:nvPicPr>
          <p:cNvPr id="6" name="Picture 5">
            <a:extLst>
              <a:ext uri="{FF2B5EF4-FFF2-40B4-BE49-F238E27FC236}">
                <a16:creationId xmlns:a16="http://schemas.microsoft.com/office/drawing/2014/main" id="{2E9A04F7-CAEB-6448-81E1-B1E3376E4A09}"/>
              </a:ext>
            </a:extLst>
          </p:cNvPr>
          <p:cNvPicPr>
            <a:picLocks noChangeAspect="1"/>
          </p:cNvPicPr>
          <p:nvPr/>
        </p:nvPicPr>
        <p:blipFill rotWithShape="1">
          <a:blip r:embed="rId5">
            <a:extLst>
              <a:ext uri="{28A0092B-C50C-407E-A947-70E740481C1C}">
                <a14:useLocalDpi xmlns:a14="http://schemas.microsoft.com/office/drawing/2010/main"/>
              </a:ext>
            </a:extLst>
          </a:blip>
          <a:srcRect l="48375" t="6537" r="31494" b="49451"/>
          <a:stretch/>
        </p:blipFill>
        <p:spPr>
          <a:xfrm rot="16200000">
            <a:off x="6310944" y="2154645"/>
            <a:ext cx="1634368" cy="4624150"/>
          </a:xfrm>
          <a:prstGeom prst="rect">
            <a:avLst/>
          </a:prstGeom>
        </p:spPr>
      </p:pic>
      <p:pic>
        <p:nvPicPr>
          <p:cNvPr id="7" name="Picture 6">
            <a:extLst>
              <a:ext uri="{FF2B5EF4-FFF2-40B4-BE49-F238E27FC236}">
                <a16:creationId xmlns:a16="http://schemas.microsoft.com/office/drawing/2014/main" id="{A10DD52F-EF13-E444-8D7F-4640DE9163F9}"/>
              </a:ext>
            </a:extLst>
          </p:cNvPr>
          <p:cNvPicPr>
            <a:picLocks noChangeAspect="1"/>
          </p:cNvPicPr>
          <p:nvPr/>
        </p:nvPicPr>
        <p:blipFill rotWithShape="1">
          <a:blip r:embed="rId6">
            <a:extLst>
              <a:ext uri="{28A0092B-C50C-407E-A947-70E740481C1C}">
                <a14:useLocalDpi xmlns:a14="http://schemas.microsoft.com/office/drawing/2010/main"/>
              </a:ext>
            </a:extLst>
          </a:blip>
          <a:srcRect l="68680" t="6537" r="11620" b="7229"/>
          <a:stretch/>
        </p:blipFill>
        <p:spPr>
          <a:xfrm rot="16200000">
            <a:off x="6727486" y="1573857"/>
            <a:ext cx="1578677" cy="8943007"/>
          </a:xfrm>
          <a:prstGeom prst="rect">
            <a:avLst/>
          </a:prstGeom>
        </p:spPr>
      </p:pic>
      <p:sp>
        <p:nvSpPr>
          <p:cNvPr id="16" name="TextBox 15">
            <a:extLst>
              <a:ext uri="{FF2B5EF4-FFF2-40B4-BE49-F238E27FC236}">
                <a16:creationId xmlns:a16="http://schemas.microsoft.com/office/drawing/2014/main" id="{ACC4DCD6-CBF1-1945-B3CE-AA267102E0E2}"/>
              </a:ext>
            </a:extLst>
          </p:cNvPr>
          <p:cNvSpPr txBox="1"/>
          <p:nvPr/>
        </p:nvSpPr>
        <p:spPr>
          <a:xfrm>
            <a:off x="6086459" y="5356560"/>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(0.16 2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7" name="TextBox 16">
            <a:extLst>
              <a:ext uri="{FF2B5EF4-FFF2-40B4-BE49-F238E27FC236}">
                <a16:creationId xmlns:a16="http://schemas.microsoft.com/office/drawing/2014/main" id="{B8C189FA-14E3-734E-BD14-18ADDEF04F76}"/>
              </a:ext>
            </a:extLst>
          </p:cNvPr>
          <p:cNvSpPr txBox="1"/>
          <p:nvPr/>
        </p:nvSpPr>
        <p:spPr>
          <a:xfrm>
            <a:off x="7910840" y="3679846"/>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(0.16 2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8" name="TextBox 17">
            <a:extLst>
              <a:ext uri="{FF2B5EF4-FFF2-40B4-BE49-F238E27FC236}">
                <a16:creationId xmlns:a16="http://schemas.microsoft.com/office/drawing/2014/main" id="{DCA2AB10-811C-9B46-B61F-418527B9BBB8}"/>
              </a:ext>
            </a:extLst>
          </p:cNvPr>
          <p:cNvSpPr txBox="1"/>
          <p:nvPr/>
        </p:nvSpPr>
        <p:spPr>
          <a:xfrm>
            <a:off x="10537214" y="5356560"/>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(0.16 2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19" name="TextBox 18">
            <a:extLst>
              <a:ext uri="{FF2B5EF4-FFF2-40B4-BE49-F238E27FC236}">
                <a16:creationId xmlns:a16="http://schemas.microsoft.com/office/drawing/2014/main" id="{AFBFA596-3FEF-BD42-A6DE-27062F8C970A}"/>
              </a:ext>
            </a:extLst>
          </p:cNvPr>
          <p:cNvSpPr txBox="1"/>
          <p:nvPr/>
        </p:nvSpPr>
        <p:spPr>
          <a:xfrm>
            <a:off x="6086459" y="1982166"/>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(0.13 2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20" name="TextBox 19">
            <a:extLst>
              <a:ext uri="{FF2B5EF4-FFF2-40B4-BE49-F238E27FC236}">
                <a16:creationId xmlns:a16="http://schemas.microsoft.com/office/drawing/2014/main" id="{61AB6E2D-BCD6-934F-9F50-75A2CF0A6FDF}"/>
              </a:ext>
            </a:extLst>
          </p:cNvPr>
          <p:cNvSpPr txBox="1"/>
          <p:nvPr/>
        </p:nvSpPr>
        <p:spPr>
          <a:xfrm>
            <a:off x="6086459" y="205243"/>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(0.13 2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sp>
        <p:nvSpPr>
          <p:cNvPr id="21" name="TextBox 20">
            <a:extLst>
              <a:ext uri="{FF2B5EF4-FFF2-40B4-BE49-F238E27FC236}">
                <a16:creationId xmlns:a16="http://schemas.microsoft.com/office/drawing/2014/main" id="{4D73C3AF-2706-AC40-88E4-B533A7D7B718}"/>
              </a:ext>
            </a:extLst>
          </p:cNvPr>
          <p:cNvSpPr txBox="1"/>
          <p:nvPr/>
        </p:nvSpPr>
        <p:spPr>
          <a:xfrm>
            <a:off x="10517335" y="209782"/>
            <a:ext cx="620363" cy="123111"/>
          </a:xfrm>
          <a:prstGeom prst="rect">
            <a:avLst/>
          </a:prstGeom>
          <a:solidFill>
            <a:schemeClr val="bg1"/>
          </a:solidFill>
        </p:spPr>
        <p:txBody>
          <a:bodyPr wrap="none" lIns="0" tIns="0" rIns="0" bIns="0" rtlCol="0">
            <a:spAutoFit/>
          </a:bodyPr>
          <a:lstStyle/>
          <a:p>
            <a:r>
              <a:rPr lang="en-US" sz="800" dirty="0">
                <a:solidFill>
                  <a:srgbClr val="320096"/>
                </a:solidFill>
              </a:rPr>
              <a:t>(0.13 2</a:t>
            </a:r>
            <a:r>
              <a:rPr lang="en-US" sz="800" dirty="0">
                <a:solidFill>
                  <a:srgbClr val="320096"/>
                </a:solidFill>
                <a:latin typeface="Symbol" pitchFamily="2" charset="2"/>
              </a:rPr>
              <a:t>s</a:t>
            </a:r>
            <a:r>
              <a:rPr lang="en-US" sz="800" dirty="0">
                <a:solidFill>
                  <a:srgbClr val="320096"/>
                </a:solidFill>
              </a:rPr>
              <a:t>) dec</a:t>
            </a:r>
            <a:r>
              <a:rPr lang="en-US" sz="800" baseline="30000" dirty="0">
                <a:solidFill>
                  <a:srgbClr val="320096"/>
                </a:solidFill>
              </a:rPr>
              <a:t>-1 </a:t>
            </a:r>
          </a:p>
        </p:txBody>
      </p:sp>
      <p:cxnSp>
        <p:nvCxnSpPr>
          <p:cNvPr id="3" name="Straight Connector 2">
            <a:extLst>
              <a:ext uri="{FF2B5EF4-FFF2-40B4-BE49-F238E27FC236}">
                <a16:creationId xmlns:a16="http://schemas.microsoft.com/office/drawing/2014/main" id="{D56A3A2C-6631-4047-A050-4E1F0CADCC24}"/>
              </a:ext>
            </a:extLst>
          </p:cNvPr>
          <p:cNvCxnSpPr>
            <a:cxnSpLocks/>
          </p:cNvCxnSpPr>
          <p:nvPr/>
        </p:nvCxnSpPr>
        <p:spPr>
          <a:xfrm>
            <a:off x="164440" y="3541890"/>
            <a:ext cx="11948544"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6CC26CB-B252-BF4D-A51F-9A8D077ECFBD}"/>
              </a:ext>
            </a:extLst>
          </p:cNvPr>
          <p:cNvSpPr txBox="1"/>
          <p:nvPr/>
        </p:nvSpPr>
        <p:spPr>
          <a:xfrm>
            <a:off x="164439" y="3679846"/>
            <a:ext cx="4057605" cy="923330"/>
          </a:xfrm>
          <a:prstGeom prst="rect">
            <a:avLst/>
          </a:prstGeom>
          <a:noFill/>
          <a:ln>
            <a:solidFill>
              <a:schemeClr val="bg1">
                <a:lumMod val="50000"/>
              </a:schemeClr>
            </a:solidFill>
          </a:ln>
        </p:spPr>
        <p:txBody>
          <a:bodyPr wrap="square" rtlCol="0">
            <a:spAutoFit/>
          </a:bodyPr>
          <a:lstStyle/>
          <a:p>
            <a:r>
              <a:rPr lang="en-US" dirty="0"/>
              <a:t>Trends over earth’s stratocumulus decks? </a:t>
            </a:r>
          </a:p>
          <a:p>
            <a:r>
              <a:rPr lang="en-US" dirty="0">
                <a:solidFill>
                  <a:srgbClr val="7030A0"/>
                </a:solidFill>
              </a:rPr>
              <a:t>Increasing cloudiness off South America coast but decreasing off California coast. </a:t>
            </a:r>
            <a:endParaRPr lang="en-US" baseline="30000" dirty="0">
              <a:solidFill>
                <a:srgbClr val="7030A0"/>
              </a:solidFill>
            </a:endParaRPr>
          </a:p>
        </p:txBody>
      </p:sp>
      <p:sp>
        <p:nvSpPr>
          <p:cNvPr id="23" name="TextBox 22">
            <a:extLst>
              <a:ext uri="{FF2B5EF4-FFF2-40B4-BE49-F238E27FC236}">
                <a16:creationId xmlns:a16="http://schemas.microsoft.com/office/drawing/2014/main" id="{10CAFD59-4923-CC4E-8D85-85F9FBA7D7C7}"/>
              </a:ext>
            </a:extLst>
          </p:cNvPr>
          <p:cNvSpPr txBox="1"/>
          <p:nvPr/>
        </p:nvSpPr>
        <p:spPr>
          <a:xfrm>
            <a:off x="164440" y="2289890"/>
            <a:ext cx="2880880" cy="646331"/>
          </a:xfrm>
          <a:prstGeom prst="rect">
            <a:avLst/>
          </a:prstGeom>
          <a:noFill/>
          <a:ln>
            <a:solidFill>
              <a:schemeClr val="bg1">
                <a:lumMod val="50000"/>
              </a:schemeClr>
            </a:solidFill>
          </a:ln>
        </p:spPr>
        <p:txBody>
          <a:bodyPr wrap="square" rtlCol="0">
            <a:spAutoFit/>
          </a:bodyPr>
          <a:lstStyle/>
          <a:p>
            <a:r>
              <a:rPr lang="en-US" dirty="0">
                <a:solidFill>
                  <a:srgbClr val="7030A0"/>
                </a:solidFill>
              </a:rPr>
              <a:t>Significant cloud decrease over North Atlantic</a:t>
            </a:r>
            <a:endParaRPr lang="en-US" baseline="30000" dirty="0">
              <a:solidFill>
                <a:srgbClr val="7030A0"/>
              </a:solidFill>
            </a:endParaRPr>
          </a:p>
        </p:txBody>
      </p:sp>
      <p:sp>
        <p:nvSpPr>
          <p:cNvPr id="24" name="TextBox 23">
            <a:extLst>
              <a:ext uri="{FF2B5EF4-FFF2-40B4-BE49-F238E27FC236}">
                <a16:creationId xmlns:a16="http://schemas.microsoft.com/office/drawing/2014/main" id="{86659FFB-DB7E-2847-AC6A-E08038BD26ED}"/>
              </a:ext>
            </a:extLst>
          </p:cNvPr>
          <p:cNvSpPr txBox="1"/>
          <p:nvPr/>
        </p:nvSpPr>
        <p:spPr>
          <a:xfrm>
            <a:off x="164440" y="324273"/>
            <a:ext cx="2880880" cy="1200329"/>
          </a:xfrm>
          <a:prstGeom prst="rect">
            <a:avLst/>
          </a:prstGeom>
          <a:noFill/>
          <a:ln>
            <a:solidFill>
              <a:schemeClr val="bg1">
                <a:lumMod val="50000"/>
              </a:schemeClr>
            </a:solidFill>
          </a:ln>
        </p:spPr>
        <p:txBody>
          <a:bodyPr wrap="square" rtlCol="0">
            <a:spAutoFit/>
          </a:bodyPr>
          <a:lstStyle/>
          <a:p>
            <a:r>
              <a:rPr lang="en-US" dirty="0">
                <a:solidFill>
                  <a:srgbClr val="7030A0"/>
                </a:solidFill>
              </a:rPr>
              <a:t>ENSO response: More clouds over warm water and reduced cloudiness over western Pacific </a:t>
            </a:r>
            <a:endParaRPr lang="en-US" baseline="30000" dirty="0">
              <a:solidFill>
                <a:srgbClr val="7030A0"/>
              </a:solidFill>
            </a:endParaRPr>
          </a:p>
        </p:txBody>
      </p:sp>
      <p:cxnSp>
        <p:nvCxnSpPr>
          <p:cNvPr id="25" name="Straight Connector 24">
            <a:extLst>
              <a:ext uri="{FF2B5EF4-FFF2-40B4-BE49-F238E27FC236}">
                <a16:creationId xmlns:a16="http://schemas.microsoft.com/office/drawing/2014/main" id="{3431FC31-3D31-F842-A259-891116E399F4}"/>
              </a:ext>
            </a:extLst>
          </p:cNvPr>
          <p:cNvCxnSpPr>
            <a:cxnSpLocks/>
          </p:cNvCxnSpPr>
          <p:nvPr/>
        </p:nvCxnSpPr>
        <p:spPr>
          <a:xfrm>
            <a:off x="39784" y="1831623"/>
            <a:ext cx="11948544"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918F1E4-1418-6D46-BD6F-3200D5CCAE2A}"/>
              </a:ext>
            </a:extLst>
          </p:cNvPr>
          <p:cNvSpPr txBox="1"/>
          <p:nvPr/>
        </p:nvSpPr>
        <p:spPr>
          <a:xfrm>
            <a:off x="98198" y="4934112"/>
            <a:ext cx="3085269" cy="1477328"/>
          </a:xfrm>
          <a:prstGeom prst="rect">
            <a:avLst/>
          </a:prstGeom>
          <a:noFill/>
          <a:ln>
            <a:solidFill>
              <a:schemeClr val="bg1">
                <a:lumMod val="50000"/>
              </a:schemeClr>
            </a:solidFill>
          </a:ln>
        </p:spPr>
        <p:txBody>
          <a:bodyPr wrap="square" rtlCol="0">
            <a:spAutoFit/>
          </a:bodyPr>
          <a:lstStyle/>
          <a:p>
            <a:r>
              <a:rPr lang="en-US" dirty="0"/>
              <a:t>In contrast, 1984–2009 trends in Lower cloud amount from both ISCCP and PATMOS-x show significant </a:t>
            </a:r>
            <a:r>
              <a:rPr lang="en-US" b="1" dirty="0"/>
              <a:t>increases</a:t>
            </a:r>
            <a:r>
              <a:rPr lang="en-US" dirty="0"/>
              <a:t> over all three stratocumulus decks. </a:t>
            </a:r>
          </a:p>
        </p:txBody>
      </p:sp>
      <p:sp>
        <p:nvSpPr>
          <p:cNvPr id="27" name="TextBox 26">
            <a:extLst>
              <a:ext uri="{FF2B5EF4-FFF2-40B4-BE49-F238E27FC236}">
                <a16:creationId xmlns:a16="http://schemas.microsoft.com/office/drawing/2014/main" id="{60E2320E-0523-1E4D-A544-A31DB73AD652}"/>
              </a:ext>
            </a:extLst>
          </p:cNvPr>
          <p:cNvSpPr txBox="1"/>
          <p:nvPr/>
        </p:nvSpPr>
        <p:spPr>
          <a:xfrm rot="805316">
            <a:off x="3601293" y="4621599"/>
            <a:ext cx="986415" cy="523220"/>
          </a:xfrm>
          <a:prstGeom prst="rect">
            <a:avLst/>
          </a:prstGeom>
          <a:solidFill>
            <a:schemeClr val="bg1"/>
          </a:solidFill>
        </p:spPr>
        <p:txBody>
          <a:bodyPr wrap="square" rtlCol="0">
            <a:spAutoFit/>
          </a:bodyPr>
          <a:lstStyle/>
          <a:p>
            <a:pPr algn="ctr"/>
            <a:r>
              <a:rPr lang="en-US" sz="1400" dirty="0">
                <a:solidFill>
                  <a:srgbClr val="00B0F0"/>
                </a:solidFill>
              </a:rPr>
              <a:t>Take home message</a:t>
            </a:r>
          </a:p>
        </p:txBody>
      </p:sp>
    </p:spTree>
    <p:extLst>
      <p:ext uri="{BB962C8B-B14F-4D97-AF65-F5344CB8AC3E}">
        <p14:creationId xmlns:p14="http://schemas.microsoft.com/office/powerpoint/2010/main" val="190066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5EC6E-A038-6146-9F4B-DF19C4B972C7}"/>
              </a:ext>
            </a:extLst>
          </p:cNvPr>
          <p:cNvPicPr>
            <a:picLocks noChangeAspect="1"/>
          </p:cNvPicPr>
          <p:nvPr/>
        </p:nvPicPr>
        <p:blipFill rotWithShape="1">
          <a:blip r:embed="rId2">
            <a:extLst>
              <a:ext uri="{28A0092B-C50C-407E-A947-70E740481C1C}">
                <a14:useLocalDpi xmlns:a14="http://schemas.microsoft.com/office/drawing/2010/main"/>
              </a:ext>
            </a:extLst>
          </a:blip>
          <a:srcRect t="7013"/>
          <a:stretch/>
        </p:blipFill>
        <p:spPr>
          <a:xfrm>
            <a:off x="396526" y="1444977"/>
            <a:ext cx="10926229" cy="5311231"/>
          </a:xfrm>
          <a:prstGeom prst="rect">
            <a:avLst/>
          </a:prstGeom>
        </p:spPr>
      </p:pic>
      <p:sp>
        <p:nvSpPr>
          <p:cNvPr id="6" name="TextBox 5">
            <a:extLst>
              <a:ext uri="{FF2B5EF4-FFF2-40B4-BE49-F238E27FC236}">
                <a16:creationId xmlns:a16="http://schemas.microsoft.com/office/drawing/2014/main" id="{B9502B9E-F53D-DE4F-B619-E14636C8D6DE}"/>
              </a:ext>
            </a:extLst>
          </p:cNvPr>
          <p:cNvSpPr txBox="1"/>
          <p:nvPr/>
        </p:nvSpPr>
        <p:spPr>
          <a:xfrm rot="16200000">
            <a:off x="10919786" y="3700257"/>
            <a:ext cx="1751377" cy="400110"/>
          </a:xfrm>
          <a:prstGeom prst="rect">
            <a:avLst/>
          </a:prstGeom>
          <a:noFill/>
        </p:spPr>
        <p:txBody>
          <a:bodyPr wrap="none" rtlCol="0">
            <a:spAutoFit/>
          </a:bodyPr>
          <a:lstStyle/>
          <a:p>
            <a:r>
              <a:rPr lang="en-US" sz="2000" dirty="0"/>
              <a:t>%Albedo year</a:t>
            </a:r>
            <a:r>
              <a:rPr lang="en-US" sz="2000" baseline="30000" dirty="0"/>
              <a:t>-1</a:t>
            </a:r>
          </a:p>
        </p:txBody>
      </p:sp>
      <p:sp>
        <p:nvSpPr>
          <p:cNvPr id="2" name="Rectangle 1">
            <a:extLst>
              <a:ext uri="{FF2B5EF4-FFF2-40B4-BE49-F238E27FC236}">
                <a16:creationId xmlns:a16="http://schemas.microsoft.com/office/drawing/2014/main" id="{79D03156-157A-9445-A0C6-EA84BBE5254B}"/>
              </a:ext>
            </a:extLst>
          </p:cNvPr>
          <p:cNvSpPr/>
          <p:nvPr/>
        </p:nvSpPr>
        <p:spPr>
          <a:xfrm>
            <a:off x="396526" y="303306"/>
            <a:ext cx="10351911" cy="1107996"/>
          </a:xfrm>
          <a:prstGeom prst="rect">
            <a:avLst/>
          </a:prstGeom>
        </p:spPr>
        <p:txBody>
          <a:bodyPr wrap="square">
            <a:spAutoFit/>
          </a:bodyPr>
          <a:lstStyle/>
          <a:p>
            <a:pPr>
              <a:spcAft>
                <a:spcPts val="0"/>
              </a:spcAft>
            </a:pPr>
            <a:r>
              <a:rPr lang="en-US" sz="2400" dirty="0">
                <a:ea typeface="Times New Roman" panose="02020603050405020304" pitchFamily="18" charset="0"/>
              </a:rPr>
              <a:t>Figure 4. Map of UV BCA trends (1980-present) in % albedo year</a:t>
            </a:r>
            <a:r>
              <a:rPr lang="en-US" sz="2400" baseline="30000" dirty="0">
                <a:ea typeface="Times New Roman" panose="02020603050405020304" pitchFamily="18" charset="0"/>
              </a:rPr>
              <a:t>-1</a:t>
            </a:r>
            <a:r>
              <a:rPr lang="en-US" sz="2400" dirty="0">
                <a:ea typeface="Times New Roman" panose="02020603050405020304" pitchFamily="18" charset="0"/>
              </a:rPr>
              <a:t>. </a:t>
            </a:r>
          </a:p>
          <a:p>
            <a:pPr>
              <a:spcAft>
                <a:spcPts val="0"/>
              </a:spcAft>
            </a:pPr>
            <a:r>
              <a:rPr lang="en-US" sz="2400" dirty="0">
                <a:ea typeface="Times New Roman" panose="02020603050405020304" pitchFamily="18" charset="0"/>
              </a:rPr>
              <a:t>Trends are determined for each 2</a:t>
            </a:r>
            <a:r>
              <a:rPr lang="en-US" sz="2400" baseline="30000" dirty="0">
                <a:ea typeface="Times New Roman" panose="02020603050405020304" pitchFamily="18" charset="0"/>
              </a:rPr>
              <a:t>o</a:t>
            </a:r>
            <a:r>
              <a:rPr lang="en-US" sz="2400" dirty="0">
                <a:ea typeface="Times New Roman" panose="02020603050405020304" pitchFamily="18" charset="0"/>
              </a:rPr>
              <a:t> latitude by 3</a:t>
            </a:r>
            <a:r>
              <a:rPr lang="en-US" sz="2400" baseline="30000" dirty="0">
                <a:ea typeface="Times New Roman" panose="02020603050405020304" pitchFamily="18" charset="0"/>
              </a:rPr>
              <a:t>o</a:t>
            </a:r>
            <a:r>
              <a:rPr lang="en-US" sz="2400" dirty="0">
                <a:ea typeface="Times New Roman" panose="02020603050405020304" pitchFamily="18" charset="0"/>
              </a:rPr>
              <a:t> longitude grid cell. </a:t>
            </a:r>
          </a:p>
          <a:p>
            <a:pPr>
              <a:spcAft>
                <a:spcPts val="0"/>
              </a:spcAft>
            </a:pPr>
            <a:r>
              <a:rPr lang="en-US"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515690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1461</TotalTime>
  <Words>974</Words>
  <Application>Microsoft Macintosh PowerPoint</Application>
  <PresentationFormat>Widescreen</PresentationFormat>
  <Paragraphs>85</Paragraphs>
  <Slides>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Calibri</vt:lpstr>
      <vt:lpstr>Calibri Light</vt:lpstr>
      <vt:lpstr>Cambria</vt:lpstr>
      <vt:lpstr>Cambria Math</vt:lpstr>
      <vt:lpstr>Open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Weaver, Clark J. (GSFC-614.0)[UNIVERSITY OF MARYLAND]</dc:creator>
  <cp:lastModifiedBy>Weaver, Clark J. (GSFC-614.0)[UNIVERSITY OF MARYLAND]</cp:lastModifiedBy>
  <cp:revision>35</cp:revision>
  <dcterms:created xsi:type="dcterms:W3CDTF">2020-05-01T04:23:47Z</dcterms:created>
  <dcterms:modified xsi:type="dcterms:W3CDTF">2020-05-02T04:48:55Z</dcterms:modified>
</cp:coreProperties>
</file>