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8" r:id="rId3"/>
    <p:sldId id="259" r:id="rId4"/>
    <p:sldId id="273" r:id="rId5"/>
    <p:sldId id="260" r:id="rId6"/>
    <p:sldId id="261" r:id="rId7"/>
    <p:sldId id="262" r:id="rId8"/>
    <p:sldId id="263" r:id="rId9"/>
    <p:sldId id="270" r:id="rId10"/>
    <p:sldId id="271" r:id="rId11"/>
    <p:sldId id="264" r:id="rId12"/>
    <p:sldId id="268" r:id="rId13"/>
    <p:sldId id="27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1EA20-4300-43E8-916A-1251CEA7AADA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13F63-5DBC-43D1-8E0C-BAD0D8CDB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2103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DAD67-007F-495D-BB4F-1E209A0FC8E5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B0AEB-3CE1-445F-BE5F-A5B16B424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515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E1AE-6A3E-4783-A0DD-7F2963824A80}" type="datetime1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D3B1-A362-4304-8A8A-7C4D213B5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17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8DC9-6944-4905-A12E-A8D3258D8034}" type="datetime1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D3B1-A362-4304-8A8A-7C4D213B5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256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421BD-5489-4CBA-AB67-04B593474B82}" type="datetime1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D3B1-A362-4304-8A8A-7C4D213B5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928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036A-EA3D-4335-9DFC-B82B7B0CFDF4}" type="datetime1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D3B1-A362-4304-8A8A-7C4D213B5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03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BE63-4726-491A-86CE-A83EE68FCCA5}" type="datetime1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D3B1-A362-4304-8A8A-7C4D213B5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730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7BAE-42DE-449C-88D7-C0F99FEB2CFF}" type="datetime1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D3B1-A362-4304-8A8A-7C4D213B5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44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6EBB4-34CF-4788-83F4-FBAB2DEB9C06}" type="datetime1">
              <a:rPr lang="ru-RU" smtClean="0"/>
              <a:t>20.04.2020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D3B1-A362-4304-8A8A-7C4D213B5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706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8984-EE2B-4F1E-BB80-9B4D98D2742B}" type="datetime1">
              <a:rPr lang="ru-RU" smtClean="0"/>
              <a:t>20.04.2020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D3B1-A362-4304-8A8A-7C4D213B5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134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9ABCB-7AC8-4DEB-9671-2A804B340CCE}" type="datetime1">
              <a:rPr lang="ru-RU" smtClean="0"/>
              <a:t>20.04.2020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D3B1-A362-4304-8A8A-7C4D213B5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75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90F4E-3622-4AB9-9729-722D7D44EA16}" type="datetime1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D3B1-A362-4304-8A8A-7C4D213B5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90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2A4-552A-40F9-A086-7C1A39EC6289}" type="datetime1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D3B1-A362-4304-8A8A-7C4D213B5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130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C1E66-1F12-48C1-A81F-7C4ED967289C}" type="datetime1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FD3B1-A362-4304-8A8A-7C4D213B5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95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ladsweb.modaps.eosdis.nasa.gov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1786" y="1864177"/>
            <a:ext cx="830842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Detection of Fog/Low Stratus with multispectral satellite </a:t>
            </a:r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imagery</a:t>
            </a:r>
          </a:p>
          <a:p>
            <a:pPr algn="ctr"/>
            <a:endParaRPr lang="en-US" sz="2400" b="1" dirty="0" smtClean="0">
              <a:cs typeface="Times New Roman" panose="02020603050405020304" pitchFamily="18" charset="0"/>
            </a:endParaRPr>
          </a:p>
          <a:p>
            <a:pPr algn="ctr"/>
            <a:r>
              <a:rPr lang="en-US" sz="2000" dirty="0"/>
              <a:t>Daria </a:t>
            </a:r>
            <a:r>
              <a:rPr lang="en-US" sz="2000" dirty="0" smtClean="0"/>
              <a:t>Tatsii¹ </a:t>
            </a:r>
            <a:r>
              <a:rPr lang="en-US" sz="2000" dirty="0"/>
              <a:t>and Natalya </a:t>
            </a:r>
            <a:r>
              <a:rPr lang="en-US" sz="2000" dirty="0" smtClean="0"/>
              <a:t>Fedoseyeva¹</a:t>
            </a:r>
            <a:endParaRPr lang="ru-RU" sz="2000" dirty="0"/>
          </a:p>
          <a:p>
            <a:pPr algn="ctr"/>
            <a:r>
              <a:rPr lang="en-US" sz="2000" dirty="0" smtClean="0"/>
              <a:t>¹</a:t>
            </a:r>
            <a:r>
              <a:rPr lang="en-US" sz="2000" i="1" dirty="0" smtClean="0"/>
              <a:t>Russian </a:t>
            </a:r>
            <a:r>
              <a:rPr lang="en-US" sz="2000" i="1" dirty="0"/>
              <a:t>State </a:t>
            </a:r>
            <a:r>
              <a:rPr lang="en-US" sz="2000" i="1" dirty="0" err="1"/>
              <a:t>Hydrometeorological</a:t>
            </a:r>
            <a:r>
              <a:rPr lang="en-US" sz="2000" i="1" dirty="0"/>
              <a:t> University, Saint Petersburg, Russia</a:t>
            </a:r>
            <a:endParaRPr lang="ru-RU" sz="2000" dirty="0"/>
          </a:p>
          <a:p>
            <a:pPr algn="ctr"/>
            <a:endParaRPr lang="en-US" sz="2800" dirty="0" smtClean="0"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chemeClr val="bg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endParaRPr lang="en-US" sz="4400" dirty="0" smtClean="0">
              <a:solidFill>
                <a:schemeClr val="bg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endParaRPr lang="ru-RU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0" y="984905"/>
            <a:ext cx="12192000" cy="55756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5850674"/>
            <a:ext cx="12192000" cy="55756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files.infobasket.ru/Logos/60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828" y="4684053"/>
            <a:ext cx="986341" cy="98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D3B1-A362-4304-8A8A-7C4D213B510B}" type="slidenum">
              <a:rPr lang="ru-RU" smtClean="0"/>
              <a:t>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satellite  image  with advection fog and low stratus clouds  over the Laptev sea on Sep 6th 2016, 06:00 UTC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39112" y="6512312"/>
            <a:ext cx="675088" cy="2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6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D3B1-A362-4304-8A8A-7C4D213B510B}" type="slidenum">
              <a:rPr lang="ru-RU" smtClean="0"/>
              <a:t>10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3735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RESULTS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21104" y="1426615"/>
            <a:ext cx="2378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RGB 0.8, (3.9-8.7), 11.0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684614" y="1910013"/>
            <a:ext cx="5851969" cy="13669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828165" y="5584805"/>
            <a:ext cx="55648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Fig.7. Satellite images after processing. From the left: Severnaya Zemlya archipelago </a:t>
            </a:r>
            <a:r>
              <a:rPr lang="ru-RU" sz="1400" dirty="0" smtClean="0"/>
              <a:t>(</a:t>
            </a:r>
            <a:r>
              <a:rPr lang="en-US" sz="1400" dirty="0" smtClean="0"/>
              <a:t>20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of August 2016 9:10 UTC</a:t>
            </a:r>
            <a:r>
              <a:rPr lang="ru-RU" sz="1400" dirty="0" smtClean="0"/>
              <a:t>);</a:t>
            </a:r>
            <a:r>
              <a:rPr lang="en-US" sz="1400" dirty="0" smtClean="0"/>
              <a:t> the Laptev sea (6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of September 2016, 06:00 UTC)</a:t>
            </a:r>
            <a:r>
              <a:rPr lang="ru-RU" sz="1400" dirty="0" smtClean="0"/>
              <a:t>;</a:t>
            </a:r>
            <a:r>
              <a:rPr lang="en-US" sz="1400" dirty="0" smtClean="0"/>
              <a:t> The Taymyr Peninsula (1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of July 2014, 06:20 UTC).</a:t>
            </a:r>
            <a:endParaRPr lang="ru-RU" sz="1400" dirty="0"/>
          </a:p>
          <a:p>
            <a:pPr algn="ctr"/>
            <a:r>
              <a:rPr lang="en-US" sz="1400" dirty="0" smtClean="0"/>
              <a:t> </a:t>
            </a:r>
            <a:endParaRPr lang="ru-RU" sz="1400" dirty="0"/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951128"/>
              </p:ext>
            </p:extLst>
          </p:nvPr>
        </p:nvGraphicFramePr>
        <p:xfrm>
          <a:off x="179512" y="1593960"/>
          <a:ext cx="4824535" cy="5117437"/>
        </p:xfrm>
        <a:graphic>
          <a:graphicData uri="http://schemas.openxmlformats.org/drawingml/2006/table">
            <a:tbl>
              <a:tblPr/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179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Object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Red IR </a:t>
                      </a: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0.8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Green IR </a:t>
                      </a: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3.9-8.7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Blue IR </a:t>
                      </a: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11.0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RGB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Color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29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Fog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255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108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255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#ff80ff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79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Low-level clouds</a:t>
                      </a:r>
                      <a:endParaRPr lang="ru-RU" sz="1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242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156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140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#f29c8c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9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Middle-level clouds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255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255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#ffff00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79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Upper-level clouds</a:t>
                      </a:r>
                      <a:endParaRPr lang="ru-RU" sz="1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158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255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#9eff00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83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Ice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145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104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#9164cc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250" name="Рисунок 1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582" y="2286373"/>
            <a:ext cx="22320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Рисунок 2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226" y="2286373"/>
            <a:ext cx="22320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Рисунок 2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666" y="2286373"/>
            <a:ext cx="223129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049" y="2624279"/>
            <a:ext cx="975998" cy="7995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9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050" y="3423852"/>
            <a:ext cx="975998" cy="8378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1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049" y="4261700"/>
            <a:ext cx="975998" cy="8030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1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048" y="5060196"/>
            <a:ext cx="975999" cy="8251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9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047" y="5855162"/>
            <a:ext cx="976000" cy="8690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39112" y="6512312"/>
            <a:ext cx="675088" cy="2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7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D3B1-A362-4304-8A8A-7C4D213B510B}" type="slidenum">
              <a:rPr lang="ru-RU" smtClean="0"/>
              <a:t>11</a:t>
            </a:fld>
            <a:endParaRPr lang="ru-RU"/>
          </a:p>
        </p:txBody>
      </p:sp>
      <p:pic>
        <p:nvPicPr>
          <p:cNvPr id="3" name="Рисунок 2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822" y="2286373"/>
            <a:ext cx="21875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045" y="2286373"/>
            <a:ext cx="217805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744" y="2286373"/>
            <a:ext cx="21875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28165" y="5584805"/>
            <a:ext cx="55648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Fig.8. Satellite images after processing. From the left: Severnaya Zemlya archipelago </a:t>
            </a:r>
            <a:r>
              <a:rPr lang="ru-RU" sz="1400" dirty="0" smtClean="0"/>
              <a:t>(</a:t>
            </a:r>
            <a:r>
              <a:rPr lang="en-US" sz="1400" dirty="0" smtClean="0"/>
              <a:t>20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of August 2016 9:10 UTC</a:t>
            </a:r>
            <a:r>
              <a:rPr lang="ru-RU" sz="1400" dirty="0" smtClean="0"/>
              <a:t>);</a:t>
            </a:r>
            <a:r>
              <a:rPr lang="en-US" sz="1400" dirty="0" smtClean="0"/>
              <a:t> the Laptev sea (6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of September 2016, 06:00 UTC)</a:t>
            </a:r>
            <a:r>
              <a:rPr lang="ru-RU" sz="1400" dirty="0" smtClean="0"/>
              <a:t>;</a:t>
            </a:r>
            <a:r>
              <a:rPr lang="en-US" sz="1400" dirty="0" smtClean="0"/>
              <a:t> The Taymyr Peninsula (1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of July 2014, 06:20 UTC).</a:t>
            </a:r>
            <a:endParaRPr lang="ru-RU" sz="1400" dirty="0"/>
          </a:p>
          <a:p>
            <a:pPr algn="ctr"/>
            <a:r>
              <a:rPr lang="en-US" sz="1400" dirty="0" smtClean="0"/>
              <a:t> </a:t>
            </a:r>
            <a:endParaRPr lang="ru-RU" sz="14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684614" y="1910013"/>
            <a:ext cx="5851969" cy="13669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457200"/>
            <a:ext cx="3735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RESULTS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11011"/>
              </p:ext>
            </p:extLst>
          </p:nvPr>
        </p:nvGraphicFramePr>
        <p:xfrm>
          <a:off x="213917" y="1514350"/>
          <a:ext cx="4824535" cy="5207125"/>
        </p:xfrm>
        <a:graphic>
          <a:graphicData uri="http://schemas.openxmlformats.org/drawingml/2006/table">
            <a:tbl>
              <a:tblPr/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86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Object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Red IR </a:t>
                      </a: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0.8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Green </a:t>
                      </a: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1.6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Blue </a:t>
                      </a: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IR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3.9-8.7 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RGB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Color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29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Fog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155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203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94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#9bcb5e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79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Low-level clouds</a:t>
                      </a:r>
                      <a:endParaRPr lang="ru-RU" sz="1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115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173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171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#73adab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9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Middle-level clouds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156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105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255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#9c69ff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79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Upper-level clouds</a:t>
                      </a:r>
                      <a:endParaRPr lang="ru-RU" sz="1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255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108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255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#ff80ff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83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Ice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111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112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#6f0370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421104" y="1426615"/>
            <a:ext cx="2261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chemeClr val="accent5">
                    <a:lumMod val="50000"/>
                  </a:schemeClr>
                </a:solidFill>
              </a:rPr>
              <a:t>RGB 0.8, 1.6, (3.9-8.7)</a:t>
            </a:r>
            <a:endParaRPr lang="en-US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Рисунок 19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373" y="2633305"/>
            <a:ext cx="973080" cy="8766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2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373" y="3369353"/>
            <a:ext cx="973080" cy="8820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2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094" y="4238235"/>
            <a:ext cx="948359" cy="8232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2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094" y="5064153"/>
            <a:ext cx="948359" cy="8273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20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45" y="5898352"/>
            <a:ext cx="950307" cy="8261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39112" y="6512312"/>
            <a:ext cx="675088" cy="2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9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D3B1-A362-4304-8A8A-7C4D213B510B}" type="slidenum">
              <a:rPr lang="ru-RU" smtClean="0"/>
              <a:t>12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3735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CONCLUSION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5343" y="1328730"/>
            <a:ext cx="102284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Obtained images show that the developed schemes of the color synthesis are complementary under different conditions of the satellite shooting.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Thus</a:t>
            </a:r>
            <a:r>
              <a:rPr lang="ru-RU" dirty="0" smtClean="0"/>
              <a:t>,</a:t>
            </a:r>
            <a:r>
              <a:rPr lang="en-US" dirty="0" smtClean="0"/>
              <a:t> the joint use of the these schemes allows reliable detection of fogs and low stratus clouds in case of the complex underlying surfaces of the scene of the satellite imagery.</a:t>
            </a:r>
            <a:endParaRPr lang="ru-RU" dirty="0" smtClean="0"/>
          </a:p>
          <a:p>
            <a:endParaRPr lang="en-US" dirty="0"/>
          </a:p>
          <a:p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125343" y="2001487"/>
            <a:ext cx="10061213" cy="29194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39112" y="6512312"/>
            <a:ext cx="675088" cy="2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1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D3B1-A362-4304-8A8A-7C4D213B510B}" type="slidenum">
              <a:rPr lang="ru-RU" smtClean="0"/>
              <a:t>13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80010" y="530686"/>
            <a:ext cx="3735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REFERENCES AND NOTES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5343" y="1328730"/>
            <a:ext cx="102284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pPr lvl="0"/>
            <a:r>
              <a:rPr lang="en-US" dirty="0" smtClean="0"/>
              <a:t>For satellites images credits to: </a:t>
            </a:r>
            <a:r>
              <a:rPr lang="en-US" u="sng" dirty="0">
                <a:hlinkClick r:id="rId2"/>
              </a:rPr>
              <a:t>www.ladsweb.modaps.eosdis.nasa.gov</a:t>
            </a:r>
            <a:endParaRPr lang="ru-RU" dirty="0"/>
          </a:p>
          <a:p>
            <a:r>
              <a:rPr lang="en-US" dirty="0" smtClean="0"/>
              <a:t> </a:t>
            </a:r>
            <a:endParaRPr lang="en-US" dirty="0"/>
          </a:p>
          <a:p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125343" y="2001487"/>
            <a:ext cx="10061213" cy="29194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39112" y="6512312"/>
            <a:ext cx="675088" cy="2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6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ortlets.arcticportal.org/images/1.3_s_rgb_Arctic_Portal__legen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75"/>
          <a:stretch/>
        </p:blipFill>
        <p:spPr bwMode="auto">
          <a:xfrm>
            <a:off x="6831106" y="328884"/>
            <a:ext cx="5665695" cy="6210028"/>
          </a:xfrm>
          <a:prstGeom prst="ellipse">
            <a:avLst/>
          </a:prstGeom>
          <a:ln>
            <a:noFill/>
          </a:ln>
          <a:effectLst>
            <a:softEdge rad="723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57200"/>
            <a:ext cx="3735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INTRODUCTION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8641" y="1404614"/>
            <a:ext cx="77500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Motivation</a:t>
            </a:r>
          </a:p>
          <a:p>
            <a:endParaRPr lang="en-US" dirty="0"/>
          </a:p>
          <a:p>
            <a:r>
              <a:rPr lang="en-US" dirty="0"/>
              <a:t>The safe operation of aviation and shipping, particularly in areas </a:t>
            </a:r>
            <a:r>
              <a:rPr lang="en-US" dirty="0" smtClean="0"/>
              <a:t>of</a:t>
            </a:r>
            <a:endParaRPr lang="ru-RU" dirty="0" smtClean="0"/>
          </a:p>
          <a:p>
            <a:r>
              <a:rPr lang="en-US" dirty="0" smtClean="0"/>
              <a:t>insufficient </a:t>
            </a:r>
            <a:r>
              <a:rPr lang="en-US" dirty="0"/>
              <a:t>coverage of automatic meteorological stations in the </a:t>
            </a:r>
            <a:r>
              <a:rPr lang="en-US" dirty="0" smtClean="0"/>
              <a:t>Arctic, </a:t>
            </a:r>
            <a:endParaRPr lang="ru-RU" dirty="0" smtClean="0"/>
          </a:p>
          <a:p>
            <a:r>
              <a:rPr lang="en-US" dirty="0" smtClean="0"/>
              <a:t>requires </a:t>
            </a:r>
            <a:r>
              <a:rPr lang="en-US" dirty="0"/>
              <a:t>accurate interpretation of satellite images. 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58642" y="3644689"/>
            <a:ext cx="77500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Purpose of work</a:t>
            </a:r>
          </a:p>
          <a:p>
            <a:endParaRPr lang="en-US" dirty="0"/>
          </a:p>
          <a:p>
            <a:r>
              <a:rPr lang="en-US" dirty="0">
                <a:cs typeface="Times New Roman" panose="02020603050405020304" pitchFamily="18" charset="0"/>
              </a:rPr>
              <a:t>To develop thematic digital techniques of satellite multispectral </a:t>
            </a:r>
            <a:endParaRPr lang="ru-RU" dirty="0" smtClean="0">
              <a:cs typeface="Times New Roman" panose="02020603050405020304" pitchFamily="18" charset="0"/>
            </a:endParaRPr>
          </a:p>
          <a:p>
            <a:r>
              <a:rPr lang="en-US" dirty="0" smtClean="0">
                <a:cs typeface="Times New Roman" panose="02020603050405020304" pitchFamily="18" charset="0"/>
              </a:rPr>
              <a:t>data </a:t>
            </a:r>
            <a:r>
              <a:rPr lang="en-US" dirty="0">
                <a:cs typeface="Times New Roman" panose="02020603050405020304" pitchFamily="18" charset="0"/>
              </a:rPr>
              <a:t>with Beam VISAT 5.0 program for detection of  fog/low </a:t>
            </a:r>
            <a:r>
              <a:rPr lang="en-US" dirty="0" smtClean="0">
                <a:cs typeface="Times New Roman" panose="02020603050405020304" pitchFamily="18" charset="0"/>
              </a:rPr>
              <a:t>stratus</a:t>
            </a:r>
            <a:endParaRPr lang="ru-RU" dirty="0">
              <a:cs typeface="Times New Roman" panose="02020603050405020304" pitchFamily="18" charset="0"/>
            </a:endParaRPr>
          </a:p>
          <a:p>
            <a:r>
              <a:rPr lang="en-US" dirty="0" smtClean="0">
                <a:cs typeface="Times New Roman" panose="02020603050405020304" pitchFamily="18" charset="0"/>
              </a:rPr>
              <a:t>clouds </a:t>
            </a:r>
            <a:r>
              <a:rPr lang="en-US" dirty="0">
                <a:cs typeface="Times New Roman" panose="02020603050405020304" pitchFamily="18" charset="0"/>
              </a:rPr>
              <a:t>in images with snow and ice cover and cloudiness of the upper </a:t>
            </a:r>
            <a:endParaRPr lang="ru-RU" dirty="0" smtClean="0">
              <a:cs typeface="Times New Roman" panose="02020603050405020304" pitchFamily="18" charset="0"/>
            </a:endParaRPr>
          </a:p>
          <a:p>
            <a:r>
              <a:rPr lang="en-US" dirty="0" smtClean="0">
                <a:cs typeface="Times New Roman" panose="02020603050405020304" pitchFamily="18" charset="0"/>
              </a:rPr>
              <a:t>and/or </a:t>
            </a:r>
            <a:r>
              <a:rPr lang="en-US" dirty="0">
                <a:cs typeface="Times New Roman" panose="02020603050405020304" pitchFamily="18" charset="0"/>
              </a:rPr>
              <a:t>middle </a:t>
            </a:r>
            <a:r>
              <a:rPr lang="en-US" dirty="0" smtClean="0">
                <a:cs typeface="Times New Roman" panose="02020603050405020304" pitchFamily="18" charset="0"/>
              </a:rPr>
              <a:t>layer</a:t>
            </a:r>
            <a:r>
              <a:rPr lang="ru-RU" dirty="0" smtClean="0">
                <a:cs typeface="Times New Roman" panose="02020603050405020304" pitchFamily="18" charset="0"/>
              </a:rPr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D3B1-A362-4304-8A8A-7C4D213B510B}" type="slidenum">
              <a:rPr lang="ru-RU" smtClean="0"/>
              <a:t>2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58642" y="1881721"/>
            <a:ext cx="6717814" cy="11875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858642" y="4095008"/>
            <a:ext cx="6717814" cy="11875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39112" y="6512312"/>
            <a:ext cx="675088" cy="2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9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D3B1-A362-4304-8A8A-7C4D213B510B}" type="slidenum">
              <a:rPr lang="ru-RU" smtClean="0"/>
              <a:t>3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3735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METHODOLOGY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558233"/>
              </p:ext>
            </p:extLst>
          </p:nvPr>
        </p:nvGraphicFramePr>
        <p:xfrm>
          <a:off x="712518" y="4119160"/>
          <a:ext cx="10735297" cy="184404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445903">
                  <a:extLst>
                    <a:ext uri="{9D8B030D-6E8A-4147-A177-3AD203B41FA5}">
                      <a16:colId xmlns:a16="http://schemas.microsoft.com/office/drawing/2014/main" val="3067192060"/>
                    </a:ext>
                  </a:extLst>
                </a:gridCol>
                <a:gridCol w="4249968">
                  <a:extLst>
                    <a:ext uri="{9D8B030D-6E8A-4147-A177-3AD203B41FA5}">
                      <a16:colId xmlns:a16="http://schemas.microsoft.com/office/drawing/2014/main" val="2460044600"/>
                    </a:ext>
                  </a:extLst>
                </a:gridCol>
                <a:gridCol w="2157878">
                  <a:extLst>
                    <a:ext uri="{9D8B030D-6E8A-4147-A177-3AD203B41FA5}">
                      <a16:colId xmlns:a16="http://schemas.microsoft.com/office/drawing/2014/main" val="3031992388"/>
                    </a:ext>
                  </a:extLst>
                </a:gridCol>
                <a:gridCol w="1289464">
                  <a:extLst>
                    <a:ext uri="{9D8B030D-6E8A-4147-A177-3AD203B41FA5}">
                      <a16:colId xmlns:a16="http://schemas.microsoft.com/office/drawing/2014/main" val="2210397697"/>
                    </a:ext>
                  </a:extLst>
                </a:gridCol>
                <a:gridCol w="802868">
                  <a:extLst>
                    <a:ext uri="{9D8B030D-6E8A-4147-A177-3AD203B41FA5}">
                      <a16:colId xmlns:a16="http://schemas.microsoft.com/office/drawing/2014/main" val="4270342828"/>
                    </a:ext>
                  </a:extLst>
                </a:gridCol>
                <a:gridCol w="1789216">
                  <a:extLst>
                    <a:ext uri="{9D8B030D-6E8A-4147-A177-3AD203B41FA5}">
                      <a16:colId xmlns:a16="http://schemas.microsoft.com/office/drawing/2014/main" val="1063300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№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227" marR="512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Name of product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227" marR="512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Location   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227" marR="512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Date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227" marR="512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UTC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227" marR="512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Satellite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227" marR="51227" marT="0" marB="0"/>
                </a:tc>
                <a:extLst>
                  <a:ext uri="{0D108BD9-81ED-4DB2-BD59-A6C34878D82A}">
                    <a16:rowId xmlns:a16="http://schemas.microsoft.com/office/drawing/2014/main" val="2368762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/>
                        <a:t>1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227" marR="512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MOD021KM.A2016185.0730.006.2016185193144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227" marR="512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err="1"/>
                        <a:t>Severnaya</a:t>
                      </a:r>
                      <a:r>
                        <a:rPr lang="ru-RU" sz="1600" kern="1200" dirty="0"/>
                        <a:t> </a:t>
                      </a:r>
                      <a:r>
                        <a:rPr lang="ru-RU" sz="1600" kern="1200" dirty="0" err="1"/>
                        <a:t>Zemlya</a:t>
                      </a:r>
                      <a:r>
                        <a:rPr lang="ru-RU" sz="1600" dirty="0"/>
                        <a:t> </a:t>
                      </a:r>
                      <a:r>
                        <a:rPr lang="ru-RU" sz="1600" kern="1200" dirty="0" err="1"/>
                        <a:t>archipelago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227" marR="512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20.08.2016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227" marR="512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0</a:t>
                      </a:r>
                      <a:r>
                        <a:rPr lang="en-US" sz="1600" kern="1200" dirty="0"/>
                        <a:t>9</a:t>
                      </a:r>
                      <a:r>
                        <a:rPr lang="ru-RU" sz="1600" kern="1200" dirty="0"/>
                        <a:t>:10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227" marR="512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Aqua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227" marR="51227" marT="0" marB="0"/>
                </a:tc>
                <a:extLst>
                  <a:ext uri="{0D108BD9-81ED-4DB2-BD59-A6C34878D82A}">
                    <a16:rowId xmlns:a16="http://schemas.microsoft.com/office/drawing/2014/main" val="3498844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/>
                        <a:t>2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227" marR="512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MOD021KM.A2016250.0455.006.2016250134020</a:t>
                      </a:r>
                      <a:endParaRPr lang="ru-RU" sz="1600" b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227" marR="512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/>
                        <a:t>The</a:t>
                      </a:r>
                      <a:r>
                        <a:rPr lang="en-US" sz="1600" kern="1200" baseline="0" dirty="0" smtClean="0"/>
                        <a:t> </a:t>
                      </a:r>
                      <a:r>
                        <a:rPr lang="ru-RU" sz="1600" kern="1200" dirty="0" err="1" smtClean="0"/>
                        <a:t>Laptev</a:t>
                      </a:r>
                      <a:r>
                        <a:rPr lang="ru-RU" sz="1600" kern="1200" dirty="0" smtClean="0"/>
                        <a:t> </a:t>
                      </a:r>
                      <a:r>
                        <a:rPr lang="ru-RU" sz="1600" kern="1200" dirty="0" err="1"/>
                        <a:t>Sea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227" marR="512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/>
                        <a:t>0</a:t>
                      </a:r>
                      <a:r>
                        <a:rPr lang="ru-RU" sz="1600" kern="1200" dirty="0" smtClean="0"/>
                        <a:t>6.09.2016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227" marR="512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06:00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227" marR="512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Terra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227" marR="51227" marT="0" marB="0"/>
                </a:tc>
                <a:extLst>
                  <a:ext uri="{0D108BD9-81ED-4DB2-BD59-A6C34878D82A}">
                    <a16:rowId xmlns:a16="http://schemas.microsoft.com/office/drawing/2014/main" val="2030470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/>
                        <a:t>3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227" marR="512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/>
                        <a:t>MOD021KM.A2014246.1015.006.2016246192721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227" marR="512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/>
                        <a:t>The Taymyr Peninsula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227" marR="512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01.07.2014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227" marR="512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/>
                        <a:t>06</a:t>
                      </a:r>
                      <a:r>
                        <a:rPr lang="ru-RU" sz="1600" kern="1200" dirty="0"/>
                        <a:t>:20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227" marR="512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Terra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227" marR="51227" marT="0" marB="0"/>
                </a:tc>
                <a:extLst>
                  <a:ext uri="{0D108BD9-81ED-4DB2-BD59-A6C34878D82A}">
                    <a16:rowId xmlns:a16="http://schemas.microsoft.com/office/drawing/2014/main" val="28252395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2518" y="3546857"/>
            <a:ext cx="7148947" cy="380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Table 1. Verified satellite images used for fog and low stratus detection.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60503" y="1349861"/>
            <a:ext cx="77500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Instrument for data collecting</a:t>
            </a:r>
          </a:p>
          <a:p>
            <a:endParaRPr lang="en-US" dirty="0"/>
          </a:p>
          <a:p>
            <a:r>
              <a:rPr lang="en-US" dirty="0" smtClean="0"/>
              <a:t>Scanning </a:t>
            </a:r>
            <a:r>
              <a:rPr lang="en-US" dirty="0"/>
              <a:t>radiometer MODIS</a:t>
            </a:r>
            <a:r>
              <a:rPr lang="en-US" dirty="0" smtClean="0"/>
              <a:t>, installed on Aqua and Terra satellites.</a:t>
            </a:r>
          </a:p>
          <a:p>
            <a:r>
              <a:rPr lang="en-US" dirty="0" smtClean="0"/>
              <a:t>MODIS </a:t>
            </a:r>
            <a:r>
              <a:rPr lang="en-US" dirty="0"/>
              <a:t>operates in 36 spectral </a:t>
            </a:r>
            <a:r>
              <a:rPr lang="en-US" dirty="0" smtClean="0"/>
              <a:t>bands, </a:t>
            </a:r>
            <a:r>
              <a:rPr lang="en-US" dirty="0"/>
              <a:t>with wavelengths from 0.4 µm to 14.4 </a:t>
            </a:r>
            <a:r>
              <a:rPr lang="en-US" dirty="0" smtClean="0"/>
              <a:t>µm.</a:t>
            </a:r>
          </a:p>
          <a:p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860503" y="1814945"/>
            <a:ext cx="7590770" cy="186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39112" y="6512312"/>
            <a:ext cx="675088" cy="2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9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D3B1-A362-4304-8A8A-7C4D213B510B}" type="slidenum">
              <a:rPr lang="ru-RU" smtClean="0"/>
              <a:t>4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3735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METHODOLOGY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0397" y="1341821"/>
            <a:ext cx="77500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Steps of the detection schemes development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To choose the bands with the </a:t>
            </a:r>
            <a:r>
              <a:rPr lang="en-US" dirty="0" smtClean="0">
                <a:latin typeface="Times New Roman" panose="02020603050405020304" pitchFamily="18" charset="0"/>
                <a:ea typeface="Calibri" panose="020F0702030404030204" pitchFamily="34" charset="0"/>
                <a:cs typeface="Times New Roman" panose="02020603050405020304" pitchFamily="18" charset="0"/>
              </a:rPr>
              <a:t>substantial differences </a:t>
            </a:r>
          </a:p>
          <a:p>
            <a:r>
              <a:rPr lang="en-US" dirty="0" smtClean="0">
                <a:latin typeface="Times New Roman" panose="02020603050405020304" pitchFamily="18" charset="0"/>
                <a:ea typeface="Calibri" panose="020F0702030404030204" pitchFamily="34" charset="0"/>
                <a:cs typeface="Times New Roman" panose="02020603050405020304" pitchFamily="18" charset="0"/>
              </a:rPr>
              <a:t>in the values of the spectral irradiance of underlying surfaces.</a:t>
            </a:r>
            <a:endParaRPr lang="ru-RU" dirty="0" smtClean="0">
              <a:latin typeface="Times New Roman" panose="02020603050405020304" pitchFamily="18" charset="0"/>
              <a:ea typeface="Calibri" panose="020F0702030404030204" pitchFamily="34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the development of the detection schemes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Visat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5.0 software was used.</a:t>
            </a:r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760398" y="1812596"/>
            <a:ext cx="5378324" cy="2804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062847" y="5279580"/>
            <a:ext cx="48881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Fig.</a:t>
            </a:r>
            <a:r>
              <a:rPr lang="en-US" sz="1400" dirty="0"/>
              <a:t>1</a:t>
            </a:r>
            <a:r>
              <a:rPr lang="en-US" sz="1400" dirty="0" smtClean="0"/>
              <a:t>. </a:t>
            </a:r>
            <a:r>
              <a:rPr lang="en-US" sz="1400" dirty="0"/>
              <a:t>The </a:t>
            </a:r>
            <a:r>
              <a:rPr lang="en-US" sz="1400" dirty="0" smtClean="0"/>
              <a:t>satellite image</a:t>
            </a:r>
            <a:endParaRPr lang="ru-RU" sz="1400" dirty="0" smtClean="0"/>
          </a:p>
          <a:p>
            <a:pPr algn="r"/>
            <a:r>
              <a:rPr lang="en-US" sz="1400" dirty="0" smtClean="0"/>
              <a:t>  </a:t>
            </a:r>
            <a:r>
              <a:rPr lang="en-US" sz="1400" dirty="0"/>
              <a:t>with </a:t>
            </a:r>
            <a:r>
              <a:rPr lang="en-US" sz="1400" dirty="0" smtClean="0"/>
              <a:t>tags of underlying surfaces: </a:t>
            </a:r>
          </a:p>
          <a:p>
            <a:pPr algn="r"/>
            <a:r>
              <a:rPr lang="en-US" sz="1400" dirty="0" smtClean="0"/>
              <a:t>sea and land surfaces</a:t>
            </a:r>
            <a:r>
              <a:rPr lang="ru-RU" sz="1400" dirty="0" smtClean="0"/>
              <a:t>,</a:t>
            </a:r>
            <a:r>
              <a:rPr lang="en-US" sz="1400" dirty="0" smtClean="0"/>
              <a:t> fog and </a:t>
            </a:r>
            <a:endParaRPr lang="ru-RU" sz="1400" dirty="0" smtClean="0"/>
          </a:p>
          <a:p>
            <a:pPr algn="r"/>
            <a:r>
              <a:rPr lang="en-US" sz="1400" dirty="0" smtClean="0"/>
              <a:t> </a:t>
            </a:r>
            <a:r>
              <a:rPr lang="en-US" sz="1400" dirty="0"/>
              <a:t>clouds </a:t>
            </a:r>
            <a:r>
              <a:rPr lang="en-US" sz="1400" dirty="0" smtClean="0"/>
              <a:t>over </a:t>
            </a:r>
            <a:r>
              <a:rPr lang="en-US" sz="1400" dirty="0"/>
              <a:t>the Laptev </a:t>
            </a:r>
            <a:r>
              <a:rPr lang="en-US" sz="1400" dirty="0" smtClean="0"/>
              <a:t>sea</a:t>
            </a:r>
            <a:endParaRPr lang="ru-RU" sz="1400" dirty="0" smtClean="0"/>
          </a:p>
          <a:p>
            <a:pPr algn="r"/>
            <a:r>
              <a:rPr lang="en-US" sz="1400" dirty="0" smtClean="0"/>
              <a:t> </a:t>
            </a:r>
            <a:r>
              <a:rPr lang="en-US" sz="1400" dirty="0"/>
              <a:t>on Sep 6th 2016, 06:00 UTC </a:t>
            </a:r>
            <a:endParaRPr lang="ru-RU" sz="1400" dirty="0"/>
          </a:p>
        </p:txBody>
      </p:sp>
      <p:pic>
        <p:nvPicPr>
          <p:cNvPr id="20" name="Рисунок 1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7572" y="356458"/>
            <a:ext cx="4006686" cy="599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39112" y="6512312"/>
            <a:ext cx="675088" cy="2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7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323155" y="3696236"/>
            <a:ext cx="4018209" cy="15454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D3B1-A362-4304-8A8A-7C4D213B510B}" type="slidenum">
              <a:rPr lang="ru-RU" smtClean="0"/>
              <a:t>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3735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METHODOLOGY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0397" y="1341821"/>
            <a:ext cx="77500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Steps of the detection schemes development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To choose the bands with the </a:t>
            </a:r>
            <a:r>
              <a:rPr lang="en-US" dirty="0" smtClean="0">
                <a:latin typeface="Times New Roman" panose="02020603050405020304" pitchFamily="18" charset="0"/>
                <a:ea typeface="Calibri" panose="020F0702030404030204" pitchFamily="34" charset="0"/>
                <a:cs typeface="Times New Roman" panose="02020603050405020304" pitchFamily="18" charset="0"/>
              </a:rPr>
              <a:t>substantial differences </a:t>
            </a:r>
          </a:p>
          <a:p>
            <a:r>
              <a:rPr lang="en-US" dirty="0" smtClean="0">
                <a:latin typeface="Times New Roman" panose="02020603050405020304" pitchFamily="18" charset="0"/>
                <a:ea typeface="Calibri" panose="020F0702030404030204" pitchFamily="34" charset="0"/>
                <a:cs typeface="Times New Roman" panose="02020603050405020304" pitchFamily="18" charset="0"/>
              </a:rPr>
              <a:t>in the values of the spectral irradiance of underlying surfaces.</a:t>
            </a:r>
            <a:endParaRPr lang="ru-RU" dirty="0" smtClean="0">
              <a:latin typeface="Times New Roman" panose="02020603050405020304" pitchFamily="18" charset="0"/>
              <a:ea typeface="Calibri" panose="020F0702030404030204" pitchFamily="34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the development of the detection schemes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Visat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5.0 software was used.</a:t>
            </a:r>
            <a:endParaRPr lang="ru-RU" dirty="0"/>
          </a:p>
        </p:txBody>
      </p:sp>
      <p:pic>
        <p:nvPicPr>
          <p:cNvPr id="5" name="Рисунок 159" descr="E:\ДИПЛОМ\Диплом\Обработанное\Море Лаптевых 6 сент 2016\Без имени-3.jpg"/>
          <p:cNvPicPr>
            <a:picLocks noChangeAspect="1" noChangeArrowheads="1"/>
          </p:cNvPicPr>
          <p:nvPr/>
        </p:nvPicPr>
        <p:blipFill rotWithShape="1">
          <a:blip r:embed="rId2"/>
          <a:srcRect l="1695" t="1933" r="7062" b="15960"/>
          <a:stretch/>
        </p:blipFill>
        <p:spPr bwMode="auto">
          <a:xfrm>
            <a:off x="6732081" y="190442"/>
            <a:ext cx="4033218" cy="2172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57" descr="E:\ДИПЛОМ\Диплом\Обработанное\Море Лаптевых 6 сент 2016\Без имени-2.jpg"/>
          <p:cNvPicPr>
            <a:picLocks noChangeAspect="1" noChangeArrowheads="1"/>
          </p:cNvPicPr>
          <p:nvPr/>
        </p:nvPicPr>
        <p:blipFill rotWithShape="1">
          <a:blip r:embed="rId3"/>
          <a:srcRect l="2334" t="10407" r="5576" b="14214"/>
          <a:stretch/>
        </p:blipFill>
        <p:spPr bwMode="auto">
          <a:xfrm>
            <a:off x="6732080" y="2363391"/>
            <a:ext cx="4013729" cy="199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58" descr="E:\ДИПЛОМ\Диплом\Обработанное\Море Лаптевых 6 сент 2016\Без имени-1.jpg"/>
          <p:cNvPicPr>
            <a:picLocks noChangeAspect="1" noChangeArrowheads="1"/>
          </p:cNvPicPr>
          <p:nvPr/>
        </p:nvPicPr>
        <p:blipFill rotWithShape="1">
          <a:blip r:embed="rId4"/>
          <a:srcRect l="2268" t="8430" r="922" b="2560"/>
          <a:stretch/>
        </p:blipFill>
        <p:spPr bwMode="auto">
          <a:xfrm>
            <a:off x="6732081" y="4376351"/>
            <a:ext cx="3970774" cy="227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0260"/>
          <a:stretch/>
        </p:blipFill>
        <p:spPr>
          <a:xfrm rot="5400000">
            <a:off x="7846786" y="3227270"/>
            <a:ext cx="6230154" cy="393129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760398" y="1812596"/>
            <a:ext cx="5378324" cy="2804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594999" y="3868519"/>
            <a:ext cx="34745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Selected bands (</a:t>
            </a:r>
            <a:r>
              <a:rPr lang="el-GR" sz="2000" b="1" dirty="0">
                <a:solidFill>
                  <a:srgbClr val="FF0000"/>
                </a:solidFill>
              </a:rPr>
              <a:t>μ</a:t>
            </a:r>
            <a:r>
              <a:rPr lang="en-US" sz="2000" b="1" dirty="0">
                <a:solidFill>
                  <a:srgbClr val="FF0000"/>
                </a:solidFill>
              </a:rPr>
              <a:t>m)</a:t>
            </a:r>
          </a:p>
          <a:p>
            <a:pPr algn="ctr"/>
            <a:endParaRPr lang="ru-RU" sz="2000" b="1" dirty="0">
              <a:solidFill>
                <a:srgbClr val="FF0000"/>
              </a:solidFill>
            </a:endParaRPr>
          </a:p>
          <a:p>
            <a:pPr algn="ctr"/>
            <a:r>
              <a:rPr lang="en-US" sz="2000" dirty="0"/>
              <a:t>0.6</a:t>
            </a:r>
            <a:r>
              <a:rPr lang="ru-RU" sz="2000" dirty="0"/>
              <a:t>; 0.8; </a:t>
            </a:r>
            <a:r>
              <a:rPr lang="ru-RU" sz="2000" dirty="0" smtClean="0"/>
              <a:t>1.6;</a:t>
            </a:r>
            <a:r>
              <a:rPr lang="en-US" sz="2000" dirty="0" smtClean="0"/>
              <a:t> </a:t>
            </a:r>
            <a:r>
              <a:rPr lang="ru-RU" sz="2000" dirty="0" smtClean="0"/>
              <a:t>3.9</a:t>
            </a:r>
            <a:r>
              <a:rPr lang="ru-RU" sz="2000" dirty="0"/>
              <a:t>; 8.9; 11.0; 12.1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7695689" y="413135"/>
            <a:ext cx="5877" cy="17777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8098665" y="413135"/>
            <a:ext cx="3042" cy="17777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9600992" y="413135"/>
            <a:ext cx="2146" cy="17777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7977987" y="2430217"/>
            <a:ext cx="0" cy="17612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8044229" y="4468968"/>
            <a:ext cx="3744" cy="18873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9111029" y="4457981"/>
            <a:ext cx="3744" cy="18873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9557364" y="4457981"/>
            <a:ext cx="3744" cy="18873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895579" y="5375947"/>
            <a:ext cx="48881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Fig.2 . </a:t>
            </a:r>
            <a:r>
              <a:rPr lang="en-US" sz="1400" dirty="0"/>
              <a:t>Spectrum </a:t>
            </a:r>
            <a:r>
              <a:rPr lang="en-US" sz="1400" dirty="0" smtClean="0"/>
              <a:t>view</a:t>
            </a:r>
          </a:p>
          <a:p>
            <a:pPr algn="r"/>
            <a:r>
              <a:rPr lang="en-US" sz="1400" dirty="0" smtClean="0"/>
              <a:t> </a:t>
            </a:r>
            <a:r>
              <a:rPr lang="en-US" sz="1400" dirty="0"/>
              <a:t>of satellite images </a:t>
            </a:r>
            <a:endParaRPr lang="en-US" sz="1400" dirty="0" smtClean="0"/>
          </a:p>
          <a:p>
            <a:pPr algn="r"/>
            <a:r>
              <a:rPr lang="en-US" sz="1400" dirty="0" smtClean="0"/>
              <a:t>in 0.4 – 14.4 </a:t>
            </a:r>
            <a:r>
              <a:rPr lang="el-GR" sz="1400" dirty="0" smtClean="0"/>
              <a:t>μ</a:t>
            </a:r>
            <a:r>
              <a:rPr lang="en-US" sz="1400" dirty="0" smtClean="0"/>
              <a:t>m ranges.</a:t>
            </a:r>
            <a:r>
              <a:rPr lang="ru-RU" sz="1400" dirty="0" smtClean="0"/>
              <a:t> </a:t>
            </a:r>
            <a:endParaRPr lang="en-US" sz="1400" dirty="0" smtClean="0"/>
          </a:p>
          <a:p>
            <a:pPr algn="r"/>
            <a:r>
              <a:rPr lang="en-US" sz="1400" dirty="0" smtClean="0"/>
              <a:t>Red lines show bands,</a:t>
            </a:r>
          </a:p>
          <a:p>
            <a:pPr algn="r"/>
            <a:r>
              <a:rPr lang="en-US" sz="1400" dirty="0" smtClean="0"/>
              <a:t> where differences of spectral</a:t>
            </a:r>
          </a:p>
          <a:p>
            <a:pPr algn="r"/>
            <a:r>
              <a:rPr lang="en-US" sz="1400" dirty="0" smtClean="0"/>
              <a:t> irradiance are the most significant.  </a:t>
            </a:r>
            <a:endParaRPr lang="ru-RU" sz="1400" dirty="0"/>
          </a:p>
          <a:p>
            <a:pPr algn="r"/>
            <a:r>
              <a:rPr lang="en-US" sz="1400" dirty="0" smtClean="0"/>
              <a:t> </a:t>
            </a:r>
            <a:endParaRPr lang="ru-RU" sz="1400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39112" y="6512312"/>
            <a:ext cx="675088" cy="2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1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D3B1-A362-4304-8A8A-7C4D213B510B}" type="slidenum">
              <a:rPr lang="ru-RU" smtClean="0"/>
              <a:t>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3735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METHODOLOGY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941" y="1355220"/>
            <a:ext cx="113547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Steps of the detection schemes development</a:t>
            </a:r>
          </a:p>
          <a:p>
            <a:endParaRPr lang="en-US" dirty="0"/>
          </a:p>
          <a:p>
            <a:r>
              <a:rPr lang="en-US" dirty="0"/>
              <a:t>2</a:t>
            </a:r>
            <a:r>
              <a:rPr lang="en-US" dirty="0" smtClean="0"/>
              <a:t>. To determine the necessity of </a:t>
            </a:r>
            <a:r>
              <a:rPr lang="en-US" dirty="0" smtClean="0">
                <a:latin typeface="Times New Roman" panose="02020603050405020304" pitchFamily="18" charset="0"/>
                <a:ea typeface="Calibri" panose="020F0702030404030204" pitchFamily="34" charset="0"/>
                <a:cs typeface="Times New Roman" panose="02020603050405020304" pitchFamily="18" charset="0"/>
              </a:rPr>
              <a:t>digital data processing (i.e. mathematical difference of bands) use. If the images in different bands are visually different, then no digital processing needed</a:t>
            </a:r>
            <a:r>
              <a:rPr lang="ru-RU" dirty="0" smtClean="0">
                <a:latin typeface="Times New Roman" panose="02020603050405020304" pitchFamily="18" charset="0"/>
                <a:ea typeface="Calibri" panose="020F0702030404030204" pitchFamily="34" charset="0"/>
                <a:cs typeface="Times New Roman" panose="02020603050405020304" pitchFamily="18" charset="0"/>
              </a:rPr>
              <a:t>,</a:t>
            </a:r>
            <a:r>
              <a:rPr lang="en-US" dirty="0" smtClean="0">
                <a:latin typeface="Times New Roman" panose="02020603050405020304" pitchFamily="18" charset="0"/>
                <a:ea typeface="Calibri" panose="020F0702030404030204" pitchFamily="34" charset="0"/>
                <a:cs typeface="Times New Roman" panose="02020603050405020304" pitchFamily="18" charset="0"/>
              </a:rPr>
              <a:t> while the images are visually the same, digital data processing is required. The scatter plots of the integral brightness of the images in the selected bands help with it. 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743076" y="1832759"/>
            <a:ext cx="10610724" cy="11875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320" t="5738" r="1235"/>
          <a:stretch/>
        </p:blipFill>
        <p:spPr>
          <a:xfrm>
            <a:off x="2130168" y="2922808"/>
            <a:ext cx="3793298" cy="30487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925" t="6182" r="873" b="2363"/>
          <a:stretch/>
        </p:blipFill>
        <p:spPr>
          <a:xfrm>
            <a:off x="5923466" y="2922808"/>
            <a:ext cx="3705103" cy="30487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8104" y="6061858"/>
            <a:ext cx="10860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Fig.3. </a:t>
            </a:r>
            <a:r>
              <a:rPr lang="en-US" sz="1400" dirty="0" smtClean="0">
                <a:latin typeface="Times New Roman" panose="02020603050405020304" pitchFamily="18" charset="0"/>
                <a:ea typeface="Calibri" panose="020F0702030404030204" pitchFamily="34" charset="0"/>
                <a:cs typeface="Times New Roman" panose="02020603050405020304" pitchFamily="18" charset="0"/>
              </a:rPr>
              <a:t>Scatter plot from the left (0.8 vs 1.6 </a:t>
            </a:r>
            <a:r>
              <a:rPr lang="el-GR" sz="1400" dirty="0" smtClean="0">
                <a:latin typeface="Times New Roman" panose="02020603050405020304" pitchFamily="18" charset="0"/>
                <a:ea typeface="Calibri" panose="020F0702030404030204" pitchFamily="34" charset="0"/>
                <a:cs typeface="Times New Roman" panose="02020603050405020304" pitchFamily="18" charset="0"/>
              </a:rPr>
              <a:t>μ</a:t>
            </a:r>
            <a:r>
              <a:rPr lang="en-US" sz="1400" dirty="0" smtClean="0">
                <a:latin typeface="Times New Roman" panose="02020603050405020304" pitchFamily="18" charset="0"/>
                <a:ea typeface="Calibri" panose="020F0702030404030204" pitchFamily="34" charset="0"/>
                <a:cs typeface="Times New Roman" panose="02020603050405020304" pitchFamily="18" charset="0"/>
              </a:rPr>
              <a:t>m) has the form of a wide sheet and a lot of black dots, suggesting substantial differences in the values of the integral brightness. </a:t>
            </a:r>
            <a:r>
              <a:rPr lang="en-US" sz="1400" dirty="0" smtClean="0"/>
              <a:t>Scatter plot from the right (11.0 vs 12.1 µm)  has the form of a narrow sheet, that shows insignificant differences in the values of the integral brightness.</a:t>
            </a:r>
            <a:endParaRPr lang="ru-RU" sz="1400" dirty="0"/>
          </a:p>
          <a:p>
            <a:pPr algn="ctr"/>
            <a:r>
              <a:rPr lang="en-US" sz="1400" dirty="0" smtClean="0"/>
              <a:t> </a:t>
            </a:r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39112" y="6512312"/>
            <a:ext cx="675088" cy="2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5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D3B1-A362-4304-8A8A-7C4D213B510B}" type="slidenum">
              <a:rPr lang="ru-RU" smtClean="0"/>
              <a:t>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3735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METHODOLOGY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941" y="1355220"/>
            <a:ext cx="113547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Steps of the detection schemes development</a:t>
            </a:r>
          </a:p>
          <a:p>
            <a:endParaRPr lang="en-US" dirty="0"/>
          </a:p>
          <a:p>
            <a:pPr marL="342900" lvl="0" indent="-342900">
              <a:buAutoNum type="arabicPeriod" startAt="3"/>
            </a:pPr>
            <a:r>
              <a:rPr lang="en-US" dirty="0" smtClean="0"/>
              <a:t>To assign three </a:t>
            </a:r>
            <a:r>
              <a:rPr lang="en-US" dirty="0"/>
              <a:t>spectral </a:t>
            </a:r>
            <a:r>
              <a:rPr lang="en-US" dirty="0" smtClean="0"/>
              <a:t>bands or bands with mathematical </a:t>
            </a:r>
          </a:p>
          <a:p>
            <a:pPr lvl="0"/>
            <a:r>
              <a:rPr lang="en-US" dirty="0" smtClean="0"/>
              <a:t>differences </a:t>
            </a:r>
            <a:r>
              <a:rPr lang="en-US" dirty="0"/>
              <a:t>to </a:t>
            </a:r>
            <a:r>
              <a:rPr lang="en-US" dirty="0" smtClean="0"/>
              <a:t>the </a:t>
            </a:r>
            <a:r>
              <a:rPr lang="en-US" dirty="0"/>
              <a:t>RGB color </a:t>
            </a:r>
            <a:r>
              <a:rPr lang="en-US" dirty="0" smtClean="0"/>
              <a:t>components.</a:t>
            </a:r>
          </a:p>
          <a:p>
            <a:pPr lvl="0"/>
            <a:r>
              <a:rPr lang="en-US" dirty="0" smtClean="0"/>
              <a:t>Figure 3 is an example </a:t>
            </a:r>
            <a:r>
              <a:rPr lang="en-US" dirty="0"/>
              <a:t>of RGB 1.6, 0.8, 0.6  </a:t>
            </a:r>
            <a:r>
              <a:rPr lang="el-GR" dirty="0"/>
              <a:t>μ</a:t>
            </a:r>
            <a:r>
              <a:rPr lang="en-US" dirty="0"/>
              <a:t>m </a:t>
            </a:r>
            <a:r>
              <a:rPr lang="en-US" dirty="0" smtClean="0"/>
              <a:t>combination</a:t>
            </a:r>
            <a:r>
              <a:rPr lang="en-US" dirty="0"/>
              <a:t>.</a:t>
            </a:r>
            <a:endParaRPr lang="ru-RU" dirty="0"/>
          </a:p>
          <a:p>
            <a:endParaRPr lang="en-US" dirty="0" smtClean="0">
              <a:latin typeface="Times New Roman" panose="02020603050405020304" pitchFamily="18" charset="0"/>
              <a:ea typeface="Calibri" panose="020F07020304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581" y="170374"/>
            <a:ext cx="4689764" cy="668762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131031" y="5153917"/>
            <a:ext cx="48881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Fig.4. Color image synthesis </a:t>
            </a:r>
          </a:p>
          <a:p>
            <a:pPr algn="r"/>
            <a:r>
              <a:rPr lang="en-US" sz="1400" dirty="0" smtClean="0"/>
              <a:t>(the Gulf of Ob  (</a:t>
            </a:r>
            <a:r>
              <a:rPr lang="en-US" sz="1400" dirty="0" err="1" smtClean="0"/>
              <a:t>Obskaya</a:t>
            </a:r>
            <a:r>
              <a:rPr lang="en-US" sz="1400" dirty="0" smtClean="0"/>
              <a:t> </a:t>
            </a:r>
            <a:r>
              <a:rPr lang="en-US" sz="1400" dirty="0" err="1" smtClean="0"/>
              <a:t>guba</a:t>
            </a:r>
            <a:r>
              <a:rPr lang="en-US" sz="1400" dirty="0" smtClean="0"/>
              <a:t>)</a:t>
            </a:r>
          </a:p>
          <a:p>
            <a:pPr algn="r"/>
            <a:r>
              <a:rPr lang="en-US" sz="1400" dirty="0" smtClean="0"/>
              <a:t> 03.09.2016, 06:05 UTC)</a:t>
            </a:r>
          </a:p>
          <a:p>
            <a:pPr algn="r"/>
            <a:r>
              <a:rPr lang="en-US" sz="1400" dirty="0" smtClean="0"/>
              <a:t> for RGB 1.6, 0.8, 0.6 </a:t>
            </a:r>
            <a:r>
              <a:rPr lang="el-GR" sz="1400" dirty="0" smtClean="0"/>
              <a:t>μ</a:t>
            </a:r>
            <a:r>
              <a:rPr lang="en-US" sz="1400" dirty="0" smtClean="0"/>
              <a:t>m </a:t>
            </a:r>
          </a:p>
          <a:p>
            <a:pPr algn="r"/>
            <a:r>
              <a:rPr lang="en-US" sz="1400" dirty="0" smtClean="0"/>
              <a:t>combination.   </a:t>
            </a:r>
            <a:endParaRPr lang="ru-RU" sz="1400" dirty="0" smtClean="0"/>
          </a:p>
          <a:p>
            <a:pPr algn="r"/>
            <a:r>
              <a:rPr lang="en-US" sz="1400" dirty="0" smtClean="0"/>
              <a:t> </a:t>
            </a:r>
            <a:endParaRPr lang="ru-RU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728940" y="3579839"/>
            <a:ext cx="82254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Developed RGB schemes</a:t>
            </a:r>
          </a:p>
          <a:p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RGB 1.6, 0.8, </a:t>
            </a:r>
            <a:r>
              <a:rPr lang="en-US" dirty="0" smtClean="0"/>
              <a:t>0.6</a:t>
            </a:r>
          </a:p>
          <a:p>
            <a:endParaRPr lang="ru-RU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ea typeface="Calibri" panose="020F0702030404030204" pitchFamily="34" charset="0"/>
                <a:cs typeface="Times New Roman" panose="02020603050405020304" pitchFamily="18" charset="0"/>
              </a:rPr>
              <a:t>RGB (12.1-11.0), (3.9-11.0), (Inverse 11.0)</a:t>
            </a:r>
          </a:p>
          <a:p>
            <a:endParaRPr lang="en-US" dirty="0" smtClean="0">
              <a:latin typeface="Times New Roman" panose="02020603050405020304" pitchFamily="18" charset="0"/>
              <a:ea typeface="Calibri" panose="020F07020304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RGB 0.8, (3.9-8.7)</a:t>
            </a:r>
            <a:r>
              <a:rPr lang="ru-RU" dirty="0"/>
              <a:t>,</a:t>
            </a:r>
            <a:r>
              <a:rPr lang="en-US" dirty="0"/>
              <a:t> </a:t>
            </a:r>
            <a:r>
              <a:rPr lang="en-US" dirty="0" smtClean="0"/>
              <a:t>11.0</a:t>
            </a:r>
          </a:p>
          <a:p>
            <a:endParaRPr lang="ru-RU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RGB 0.8, 1.6, (3.9-8.7)</a:t>
            </a:r>
            <a:endParaRPr lang="ru-RU" dirty="0"/>
          </a:p>
          <a:p>
            <a:endParaRPr lang="en-US" dirty="0" smtClean="0">
              <a:latin typeface="Times New Roman" panose="02020603050405020304" pitchFamily="18" charset="0"/>
              <a:ea typeface="Calibri" panose="020F0702030404030204" pitchFamily="34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ea typeface="Calibri" panose="020F07020304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728940" y="1815131"/>
            <a:ext cx="5851969" cy="13669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728939" y="4021515"/>
            <a:ext cx="5851969" cy="13669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39112" y="6512312"/>
            <a:ext cx="675088" cy="2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8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D3B1-A362-4304-8A8A-7C4D213B510B}" type="slidenum">
              <a:rPr lang="ru-RU" smtClean="0"/>
              <a:t>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3735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RESULTS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505690"/>
              </p:ext>
            </p:extLst>
          </p:nvPr>
        </p:nvGraphicFramePr>
        <p:xfrm>
          <a:off x="223837" y="1513233"/>
          <a:ext cx="4824535" cy="4843117"/>
        </p:xfrm>
        <a:graphic>
          <a:graphicData uri="http://schemas.openxmlformats.org/drawingml/2006/table">
            <a:tbl>
              <a:tblPr/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39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39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19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179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Object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Red IR 1.6</a:t>
                      </a:r>
                      <a:endParaRPr lang="ru-RU" sz="1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Green IR 0.8</a:t>
                      </a:r>
                      <a:endParaRPr lang="ru-RU" sz="1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Blue IR 0.6</a:t>
                      </a:r>
                      <a:endParaRPr lang="ru-RU" sz="1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RGB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Color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29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Fog</a:t>
                      </a:r>
                      <a:endParaRPr lang="ru-RU" sz="1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199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138</a:t>
                      </a:r>
                      <a:endParaRPr lang="ru-RU" sz="1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134</a:t>
                      </a:r>
                      <a:endParaRPr lang="ru-RU" sz="1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#</a:t>
                      </a:r>
                      <a:r>
                        <a:rPr lang="ru-RU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c78a86</a:t>
                      </a:r>
                      <a:endParaRPr lang="ru-RU" sz="1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79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Low-level clouds</a:t>
                      </a:r>
                      <a:endParaRPr lang="ru-RU" sz="1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218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164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165</a:t>
                      </a:r>
                      <a:endParaRPr lang="ru-RU" sz="1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#</a:t>
                      </a:r>
                      <a:r>
                        <a:rPr lang="ru-RU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daa4a5</a:t>
                      </a:r>
                      <a:endParaRPr lang="ru-RU" sz="1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9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Middle-level clouds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251</a:t>
                      </a:r>
                      <a:endParaRPr lang="ru-RU" sz="1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244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248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#</a:t>
                      </a:r>
                      <a:r>
                        <a:rPr lang="ru-RU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fbf4f8</a:t>
                      </a:r>
                      <a:endParaRPr lang="ru-RU" sz="1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79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Upper-level clouds</a:t>
                      </a:r>
                      <a:endParaRPr lang="ru-RU" sz="1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107</a:t>
                      </a:r>
                      <a:endParaRPr lang="ru-RU" sz="1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247</a:t>
                      </a:r>
                      <a:endParaRPr lang="ru-RU" sz="1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249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#</a:t>
                      </a:r>
                      <a:r>
                        <a:rPr lang="ru-RU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6bf7f9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83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Ice</a:t>
                      </a:r>
                      <a:endParaRPr lang="ru-RU" sz="1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85</a:t>
                      </a:r>
                      <a:endParaRPr lang="ru-RU" sz="1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106</a:t>
                      </a:r>
                      <a:endParaRPr lang="ru-RU" sz="1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#0c556a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198" name="Рисунок 1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75" y="2307601"/>
            <a:ext cx="217805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Рисунок 2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671" y="2294736"/>
            <a:ext cx="2190102" cy="328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Рисунок 2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58" y="2294736"/>
            <a:ext cx="2178050" cy="328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734494" y="1328561"/>
            <a:ext cx="175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RGB 1.6, 0.8, 0.6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684614" y="1910013"/>
            <a:ext cx="5851969" cy="13669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130" y="2294736"/>
            <a:ext cx="917242" cy="7329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713" y="3027681"/>
            <a:ext cx="928659" cy="8069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9789" y="3863923"/>
            <a:ext cx="868506" cy="849272"/>
          </a:xfrm>
          <a:prstGeom prst="ellipse">
            <a:avLst/>
          </a:prstGeom>
          <a:ln>
            <a:solidFill>
              <a:schemeClr val="bg1"/>
            </a:solidFill>
          </a:ln>
          <a:effectLst>
            <a:softEdge rad="112500"/>
          </a:effectLst>
        </p:spPr>
      </p:pic>
      <p:pic>
        <p:nvPicPr>
          <p:cNvPr id="22" name="Рисунок 19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713" y="4713195"/>
            <a:ext cx="928659" cy="8346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19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713" y="5531527"/>
            <a:ext cx="928659" cy="8188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828167" y="5653507"/>
            <a:ext cx="55648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Fig.5. Satellite images after processing. From the left: Severnaya Zemlya archipelago </a:t>
            </a:r>
            <a:r>
              <a:rPr lang="ru-RU" sz="1400" dirty="0" smtClean="0"/>
              <a:t>(</a:t>
            </a:r>
            <a:r>
              <a:rPr lang="en-US" sz="1400" dirty="0" smtClean="0"/>
              <a:t>20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of August 2016 9:10 UTC</a:t>
            </a:r>
            <a:r>
              <a:rPr lang="ru-RU" sz="1400" dirty="0" smtClean="0"/>
              <a:t>);</a:t>
            </a:r>
            <a:r>
              <a:rPr lang="en-US" sz="1400" dirty="0" smtClean="0"/>
              <a:t> the Laptev sea (6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of September 2016, 06:00 UTC)</a:t>
            </a:r>
            <a:r>
              <a:rPr lang="ru-RU" sz="1400" dirty="0" smtClean="0"/>
              <a:t>;</a:t>
            </a:r>
            <a:r>
              <a:rPr lang="en-US" sz="1400" dirty="0" smtClean="0"/>
              <a:t> The Taymyr Peninsula (1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of July 2014, 06:20 UTC).</a:t>
            </a:r>
            <a:endParaRPr lang="ru-RU" sz="1400" dirty="0"/>
          </a:p>
          <a:p>
            <a:pPr algn="ctr"/>
            <a:r>
              <a:rPr lang="en-US" sz="1400" dirty="0" smtClean="0"/>
              <a:t> </a:t>
            </a:r>
            <a:endParaRPr lang="ru-RU" sz="14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39112" y="6512312"/>
            <a:ext cx="675088" cy="2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2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FD3B1-A362-4304-8A8A-7C4D213B510B}" type="slidenum">
              <a:rPr lang="ru-RU" smtClean="0"/>
              <a:t>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3735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RESULTS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47564" y="1402182"/>
            <a:ext cx="4126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chemeClr val="accent5">
                    <a:lumMod val="50000"/>
                  </a:schemeClr>
                </a:solidFill>
              </a:rPr>
              <a:t>RGB (12.1-11.0), (3.9-11.0), (Inverse 11.0)</a:t>
            </a:r>
            <a:endParaRPr lang="en-US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684614" y="1910013"/>
            <a:ext cx="5851969" cy="13669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828167" y="5653507"/>
            <a:ext cx="55648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Fig.6. Satellite images after processing. From the left: Severnaya Zemlya archipelago </a:t>
            </a:r>
            <a:r>
              <a:rPr lang="ru-RU" sz="1400" dirty="0" smtClean="0"/>
              <a:t>(</a:t>
            </a:r>
            <a:r>
              <a:rPr lang="en-US" sz="1400" dirty="0" smtClean="0"/>
              <a:t>20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of August 2016 9:10 UTC</a:t>
            </a:r>
            <a:r>
              <a:rPr lang="ru-RU" sz="1400" dirty="0" smtClean="0"/>
              <a:t>);</a:t>
            </a:r>
            <a:r>
              <a:rPr lang="en-US" sz="1400" dirty="0" smtClean="0"/>
              <a:t> the Laptev sea (6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of September 2016, 06:00 UTC)</a:t>
            </a:r>
            <a:r>
              <a:rPr lang="ru-RU" sz="1400" dirty="0" smtClean="0"/>
              <a:t>;</a:t>
            </a:r>
            <a:r>
              <a:rPr lang="en-US" sz="1400" dirty="0" smtClean="0"/>
              <a:t> The Taymyr Peninsula (1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of July 2014, 06:20 UTC).</a:t>
            </a:r>
            <a:endParaRPr lang="ru-RU" sz="1400" dirty="0"/>
          </a:p>
          <a:p>
            <a:pPr algn="ctr"/>
            <a:r>
              <a:rPr lang="en-US" sz="1400" dirty="0" smtClean="0"/>
              <a:t> </a:t>
            </a:r>
            <a:endParaRPr lang="ru-RU" sz="1400" dirty="0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440830"/>
              </p:ext>
            </p:extLst>
          </p:nvPr>
        </p:nvGraphicFramePr>
        <p:xfrm>
          <a:off x="189750" y="1402182"/>
          <a:ext cx="4824535" cy="5391757"/>
        </p:xfrm>
        <a:graphic>
          <a:graphicData uri="http://schemas.openxmlformats.org/drawingml/2006/table">
            <a:tbl>
              <a:tblPr/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61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0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86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Object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Red IR </a:t>
                      </a: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-12.1-(-11.0)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Green </a:t>
                      </a: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-11</a:t>
                      </a:r>
                      <a:r>
                        <a:rPr lang="en-US" sz="1800" b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.0</a:t>
                      </a:r>
                      <a:r>
                        <a:rPr lang="ru-RU" sz="1800" b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-(-3.9)</a:t>
                      </a:r>
                      <a:endParaRPr lang="ru-RU" sz="1800" b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Blue </a:t>
                      </a: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IR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-11.0 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RGB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Color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29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Fog</a:t>
                      </a:r>
                      <a:endParaRPr lang="ru-RU" sz="1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135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96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#876063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79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Low-level clouds</a:t>
                      </a:r>
                      <a:endParaRPr lang="ru-RU" sz="1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118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126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130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#767e82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9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Middle-level clouds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87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173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174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#57adae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79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Upper-level clouds</a:t>
                      </a:r>
                      <a:endParaRPr lang="ru-RU" sz="1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255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255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#00ffff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83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Ice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79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#4fc9c9</a:t>
                      </a: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8" name="Рисунок 1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800" y="2707407"/>
            <a:ext cx="809048" cy="8011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1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4" y="3502449"/>
            <a:ext cx="857921" cy="7920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1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4" y="4291362"/>
            <a:ext cx="857921" cy="8626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16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4" y="5154017"/>
            <a:ext cx="833484" cy="8179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1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801" y="5971930"/>
            <a:ext cx="809048" cy="8304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Рисунок 10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283" y="2286373"/>
            <a:ext cx="21875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Рисунок 26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633" y="2286373"/>
            <a:ext cx="2187575" cy="329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Рисунок 27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933" y="2301522"/>
            <a:ext cx="21875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39112" y="6512312"/>
            <a:ext cx="675088" cy="2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8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1113</Words>
  <Application>Microsoft Office PowerPoint</Application>
  <PresentationFormat>Широкоэкранный</PresentationFormat>
  <Paragraphs>276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Courier New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 Дарья</dc:creator>
  <cp:lastModifiedBy>Дарья Дарья</cp:lastModifiedBy>
  <cp:revision>42</cp:revision>
  <dcterms:created xsi:type="dcterms:W3CDTF">2020-04-08T11:23:51Z</dcterms:created>
  <dcterms:modified xsi:type="dcterms:W3CDTF">2020-04-20T15:00:52Z</dcterms:modified>
</cp:coreProperties>
</file>