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3"/>
  </p:handoutMasterIdLst>
  <p:sldIdLst>
    <p:sldId id="256" r:id="rId2"/>
  </p:sldIdLst>
  <p:sldSz cx="43811825" cy="24696738"/>
  <p:notesSz cx="6858000" cy="9144000"/>
  <p:defaultTextStyle>
    <a:defPPr>
      <a:defRPr lang="pt-BR"/>
    </a:defPPr>
    <a:lvl1pPr marL="0" algn="l" defTabSz="3288365" rtl="0" eaLnBrk="1" latinLnBrk="0" hangingPunct="1">
      <a:defRPr sz="6473" kern="1200">
        <a:solidFill>
          <a:schemeClr val="tx1"/>
        </a:solidFill>
        <a:latin typeface="+mn-lt"/>
        <a:ea typeface="+mn-ea"/>
        <a:cs typeface="+mn-cs"/>
      </a:defRPr>
    </a:lvl1pPr>
    <a:lvl2pPr marL="1644183" algn="l" defTabSz="3288365" rtl="0" eaLnBrk="1" latinLnBrk="0" hangingPunct="1">
      <a:defRPr sz="6473" kern="1200">
        <a:solidFill>
          <a:schemeClr val="tx1"/>
        </a:solidFill>
        <a:latin typeface="+mn-lt"/>
        <a:ea typeface="+mn-ea"/>
        <a:cs typeface="+mn-cs"/>
      </a:defRPr>
    </a:lvl2pPr>
    <a:lvl3pPr marL="3288365" algn="l" defTabSz="3288365" rtl="0" eaLnBrk="1" latinLnBrk="0" hangingPunct="1">
      <a:defRPr sz="6473" kern="1200">
        <a:solidFill>
          <a:schemeClr val="tx1"/>
        </a:solidFill>
        <a:latin typeface="+mn-lt"/>
        <a:ea typeface="+mn-ea"/>
        <a:cs typeface="+mn-cs"/>
      </a:defRPr>
    </a:lvl3pPr>
    <a:lvl4pPr marL="4932548" algn="l" defTabSz="3288365" rtl="0" eaLnBrk="1" latinLnBrk="0" hangingPunct="1">
      <a:defRPr sz="6473" kern="1200">
        <a:solidFill>
          <a:schemeClr val="tx1"/>
        </a:solidFill>
        <a:latin typeface="+mn-lt"/>
        <a:ea typeface="+mn-ea"/>
        <a:cs typeface="+mn-cs"/>
      </a:defRPr>
    </a:lvl4pPr>
    <a:lvl5pPr marL="6576731" algn="l" defTabSz="3288365" rtl="0" eaLnBrk="1" latinLnBrk="0" hangingPunct="1">
      <a:defRPr sz="6473" kern="1200">
        <a:solidFill>
          <a:schemeClr val="tx1"/>
        </a:solidFill>
        <a:latin typeface="+mn-lt"/>
        <a:ea typeface="+mn-ea"/>
        <a:cs typeface="+mn-cs"/>
      </a:defRPr>
    </a:lvl5pPr>
    <a:lvl6pPr marL="8220913" algn="l" defTabSz="3288365" rtl="0" eaLnBrk="1" latinLnBrk="0" hangingPunct="1">
      <a:defRPr sz="6473" kern="1200">
        <a:solidFill>
          <a:schemeClr val="tx1"/>
        </a:solidFill>
        <a:latin typeface="+mn-lt"/>
        <a:ea typeface="+mn-ea"/>
        <a:cs typeface="+mn-cs"/>
      </a:defRPr>
    </a:lvl6pPr>
    <a:lvl7pPr marL="9865096" algn="l" defTabSz="3288365" rtl="0" eaLnBrk="1" latinLnBrk="0" hangingPunct="1">
      <a:defRPr sz="6473" kern="1200">
        <a:solidFill>
          <a:schemeClr val="tx1"/>
        </a:solidFill>
        <a:latin typeface="+mn-lt"/>
        <a:ea typeface="+mn-ea"/>
        <a:cs typeface="+mn-cs"/>
      </a:defRPr>
    </a:lvl7pPr>
    <a:lvl8pPr marL="11509278" algn="l" defTabSz="3288365" rtl="0" eaLnBrk="1" latinLnBrk="0" hangingPunct="1">
      <a:defRPr sz="6473" kern="1200">
        <a:solidFill>
          <a:schemeClr val="tx1"/>
        </a:solidFill>
        <a:latin typeface="+mn-lt"/>
        <a:ea typeface="+mn-ea"/>
        <a:cs typeface="+mn-cs"/>
      </a:defRPr>
    </a:lvl8pPr>
    <a:lvl9pPr marL="13153461" algn="l" defTabSz="3288365" rtl="0" eaLnBrk="1" latinLnBrk="0" hangingPunct="1">
      <a:defRPr sz="64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52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1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D78FB-58A7-4044-B3CD-71C7C4C00F8E}" type="datetimeFigureOut">
              <a:rPr lang="pt-BR" smtClean="0"/>
              <a:t>21/04/2020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E3B9C-6357-493E-8F92-726468731A2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00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223" y="18298053"/>
            <a:ext cx="67246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5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8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3285896" rtl="0" eaLnBrk="1" latinLnBrk="0" hangingPunct="1">
        <a:lnSpc>
          <a:spcPct val="90000"/>
        </a:lnSpc>
        <a:spcBef>
          <a:spcPct val="0"/>
        </a:spcBef>
        <a:buNone/>
        <a:defRPr sz="15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1474" indent="-821474" algn="l" defTabSz="3285896" rtl="0" eaLnBrk="1" latinLnBrk="0" hangingPunct="1">
        <a:lnSpc>
          <a:spcPct val="90000"/>
        </a:lnSpc>
        <a:spcBef>
          <a:spcPts val="3594"/>
        </a:spcBef>
        <a:buFont typeface="Arial" panose="020B0604020202020204" pitchFamily="34" charset="0"/>
        <a:buChar char="•"/>
        <a:defRPr sz="10062" kern="1200">
          <a:solidFill>
            <a:schemeClr val="tx1"/>
          </a:solidFill>
          <a:latin typeface="+mn-lt"/>
          <a:ea typeface="+mn-ea"/>
          <a:cs typeface="+mn-cs"/>
        </a:defRPr>
      </a:lvl1pPr>
      <a:lvl2pPr marL="2464422" indent="-821474" algn="l" defTabSz="3285896" rtl="0" eaLnBrk="1" latinLnBrk="0" hangingPunct="1">
        <a:lnSpc>
          <a:spcPct val="90000"/>
        </a:lnSpc>
        <a:spcBef>
          <a:spcPts val="1797"/>
        </a:spcBef>
        <a:buFont typeface="Arial" panose="020B0604020202020204" pitchFamily="34" charset="0"/>
        <a:buChar char="•"/>
        <a:defRPr sz="8624" kern="1200">
          <a:solidFill>
            <a:schemeClr val="tx1"/>
          </a:solidFill>
          <a:latin typeface="+mn-lt"/>
          <a:ea typeface="+mn-ea"/>
          <a:cs typeface="+mn-cs"/>
        </a:defRPr>
      </a:lvl2pPr>
      <a:lvl3pPr marL="4107371" indent="-821474" algn="l" defTabSz="3285896" rtl="0" eaLnBrk="1" latinLnBrk="0" hangingPunct="1">
        <a:lnSpc>
          <a:spcPct val="90000"/>
        </a:lnSpc>
        <a:spcBef>
          <a:spcPts val="1797"/>
        </a:spcBef>
        <a:buFont typeface="Arial" panose="020B0604020202020204" pitchFamily="34" charset="0"/>
        <a:buChar char="•"/>
        <a:defRPr sz="7187" kern="1200">
          <a:solidFill>
            <a:schemeClr val="tx1"/>
          </a:solidFill>
          <a:latin typeface="+mn-lt"/>
          <a:ea typeface="+mn-ea"/>
          <a:cs typeface="+mn-cs"/>
        </a:defRPr>
      </a:lvl3pPr>
      <a:lvl4pPr marL="5750319" indent="-821474" algn="l" defTabSz="3285896" rtl="0" eaLnBrk="1" latinLnBrk="0" hangingPunct="1">
        <a:lnSpc>
          <a:spcPct val="90000"/>
        </a:lnSpc>
        <a:spcBef>
          <a:spcPts val="1797"/>
        </a:spcBef>
        <a:buFont typeface="Arial" panose="020B0604020202020204" pitchFamily="34" charset="0"/>
        <a:buChar char="•"/>
        <a:defRPr sz="6468" kern="1200">
          <a:solidFill>
            <a:schemeClr val="tx1"/>
          </a:solidFill>
          <a:latin typeface="+mn-lt"/>
          <a:ea typeface="+mn-ea"/>
          <a:cs typeface="+mn-cs"/>
        </a:defRPr>
      </a:lvl4pPr>
      <a:lvl5pPr marL="7393267" indent="-821474" algn="l" defTabSz="3285896" rtl="0" eaLnBrk="1" latinLnBrk="0" hangingPunct="1">
        <a:lnSpc>
          <a:spcPct val="90000"/>
        </a:lnSpc>
        <a:spcBef>
          <a:spcPts val="1797"/>
        </a:spcBef>
        <a:buFont typeface="Arial" panose="020B0604020202020204" pitchFamily="34" charset="0"/>
        <a:buChar char="•"/>
        <a:defRPr sz="6468" kern="1200">
          <a:solidFill>
            <a:schemeClr val="tx1"/>
          </a:solidFill>
          <a:latin typeface="+mn-lt"/>
          <a:ea typeface="+mn-ea"/>
          <a:cs typeface="+mn-cs"/>
        </a:defRPr>
      </a:lvl5pPr>
      <a:lvl6pPr marL="9036215" indent="-821474" algn="l" defTabSz="3285896" rtl="0" eaLnBrk="1" latinLnBrk="0" hangingPunct="1">
        <a:lnSpc>
          <a:spcPct val="90000"/>
        </a:lnSpc>
        <a:spcBef>
          <a:spcPts val="1797"/>
        </a:spcBef>
        <a:buFont typeface="Arial" panose="020B0604020202020204" pitchFamily="34" charset="0"/>
        <a:buChar char="•"/>
        <a:defRPr sz="6468" kern="1200">
          <a:solidFill>
            <a:schemeClr val="tx1"/>
          </a:solidFill>
          <a:latin typeface="+mn-lt"/>
          <a:ea typeface="+mn-ea"/>
          <a:cs typeface="+mn-cs"/>
        </a:defRPr>
      </a:lvl6pPr>
      <a:lvl7pPr marL="10679163" indent="-821474" algn="l" defTabSz="3285896" rtl="0" eaLnBrk="1" latinLnBrk="0" hangingPunct="1">
        <a:lnSpc>
          <a:spcPct val="90000"/>
        </a:lnSpc>
        <a:spcBef>
          <a:spcPts val="1797"/>
        </a:spcBef>
        <a:buFont typeface="Arial" panose="020B0604020202020204" pitchFamily="34" charset="0"/>
        <a:buChar char="•"/>
        <a:defRPr sz="6468" kern="1200">
          <a:solidFill>
            <a:schemeClr val="tx1"/>
          </a:solidFill>
          <a:latin typeface="+mn-lt"/>
          <a:ea typeface="+mn-ea"/>
          <a:cs typeface="+mn-cs"/>
        </a:defRPr>
      </a:lvl7pPr>
      <a:lvl8pPr marL="12322112" indent="-821474" algn="l" defTabSz="3285896" rtl="0" eaLnBrk="1" latinLnBrk="0" hangingPunct="1">
        <a:lnSpc>
          <a:spcPct val="90000"/>
        </a:lnSpc>
        <a:spcBef>
          <a:spcPts val="1797"/>
        </a:spcBef>
        <a:buFont typeface="Arial" panose="020B0604020202020204" pitchFamily="34" charset="0"/>
        <a:buChar char="•"/>
        <a:defRPr sz="6468" kern="1200">
          <a:solidFill>
            <a:schemeClr val="tx1"/>
          </a:solidFill>
          <a:latin typeface="+mn-lt"/>
          <a:ea typeface="+mn-ea"/>
          <a:cs typeface="+mn-cs"/>
        </a:defRPr>
      </a:lvl8pPr>
      <a:lvl9pPr marL="13965060" indent="-821474" algn="l" defTabSz="3285896" rtl="0" eaLnBrk="1" latinLnBrk="0" hangingPunct="1">
        <a:lnSpc>
          <a:spcPct val="90000"/>
        </a:lnSpc>
        <a:spcBef>
          <a:spcPts val="1797"/>
        </a:spcBef>
        <a:buFont typeface="Arial" panose="020B0604020202020204" pitchFamily="34" charset="0"/>
        <a:buChar char="•"/>
        <a:defRPr sz="64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85896" rtl="0" eaLnBrk="1" latinLnBrk="0" hangingPunct="1">
        <a:defRPr sz="6468" kern="1200">
          <a:solidFill>
            <a:schemeClr val="tx1"/>
          </a:solidFill>
          <a:latin typeface="+mn-lt"/>
          <a:ea typeface="+mn-ea"/>
          <a:cs typeface="+mn-cs"/>
        </a:defRPr>
      </a:lvl1pPr>
      <a:lvl2pPr marL="1642948" algn="l" defTabSz="3285896" rtl="0" eaLnBrk="1" latinLnBrk="0" hangingPunct="1">
        <a:defRPr sz="6468" kern="1200">
          <a:solidFill>
            <a:schemeClr val="tx1"/>
          </a:solidFill>
          <a:latin typeface="+mn-lt"/>
          <a:ea typeface="+mn-ea"/>
          <a:cs typeface="+mn-cs"/>
        </a:defRPr>
      </a:lvl2pPr>
      <a:lvl3pPr marL="3285896" algn="l" defTabSz="3285896" rtl="0" eaLnBrk="1" latinLnBrk="0" hangingPunct="1">
        <a:defRPr sz="6468" kern="1200">
          <a:solidFill>
            <a:schemeClr val="tx1"/>
          </a:solidFill>
          <a:latin typeface="+mn-lt"/>
          <a:ea typeface="+mn-ea"/>
          <a:cs typeface="+mn-cs"/>
        </a:defRPr>
      </a:lvl3pPr>
      <a:lvl4pPr marL="4928845" algn="l" defTabSz="3285896" rtl="0" eaLnBrk="1" latinLnBrk="0" hangingPunct="1">
        <a:defRPr sz="6468" kern="1200">
          <a:solidFill>
            <a:schemeClr val="tx1"/>
          </a:solidFill>
          <a:latin typeface="+mn-lt"/>
          <a:ea typeface="+mn-ea"/>
          <a:cs typeface="+mn-cs"/>
        </a:defRPr>
      </a:lvl4pPr>
      <a:lvl5pPr marL="6571793" algn="l" defTabSz="3285896" rtl="0" eaLnBrk="1" latinLnBrk="0" hangingPunct="1">
        <a:defRPr sz="6468" kern="1200">
          <a:solidFill>
            <a:schemeClr val="tx1"/>
          </a:solidFill>
          <a:latin typeface="+mn-lt"/>
          <a:ea typeface="+mn-ea"/>
          <a:cs typeface="+mn-cs"/>
        </a:defRPr>
      </a:lvl5pPr>
      <a:lvl6pPr marL="8214741" algn="l" defTabSz="3285896" rtl="0" eaLnBrk="1" latinLnBrk="0" hangingPunct="1">
        <a:defRPr sz="6468" kern="1200">
          <a:solidFill>
            <a:schemeClr val="tx1"/>
          </a:solidFill>
          <a:latin typeface="+mn-lt"/>
          <a:ea typeface="+mn-ea"/>
          <a:cs typeface="+mn-cs"/>
        </a:defRPr>
      </a:lvl6pPr>
      <a:lvl7pPr marL="9857689" algn="l" defTabSz="3285896" rtl="0" eaLnBrk="1" latinLnBrk="0" hangingPunct="1">
        <a:defRPr sz="6468" kern="1200">
          <a:solidFill>
            <a:schemeClr val="tx1"/>
          </a:solidFill>
          <a:latin typeface="+mn-lt"/>
          <a:ea typeface="+mn-ea"/>
          <a:cs typeface="+mn-cs"/>
        </a:defRPr>
      </a:lvl7pPr>
      <a:lvl8pPr marL="11500637" algn="l" defTabSz="3285896" rtl="0" eaLnBrk="1" latinLnBrk="0" hangingPunct="1">
        <a:defRPr sz="6468" kern="1200">
          <a:solidFill>
            <a:schemeClr val="tx1"/>
          </a:solidFill>
          <a:latin typeface="+mn-lt"/>
          <a:ea typeface="+mn-ea"/>
          <a:cs typeface="+mn-cs"/>
        </a:defRPr>
      </a:lvl8pPr>
      <a:lvl9pPr marL="13143586" algn="l" defTabSz="3285896" rtl="0" eaLnBrk="1" latinLnBrk="0" hangingPunct="1">
        <a:defRPr sz="64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AEFCD0-3493-42FB-8629-4D894CB18EEE}"/>
              </a:ext>
            </a:extLst>
          </p:cNvPr>
          <p:cNvSpPr/>
          <p:nvPr/>
        </p:nvSpPr>
        <p:spPr>
          <a:xfrm>
            <a:off x="215641" y="18416170"/>
            <a:ext cx="7386671" cy="6280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tângulo 12">
            <a:extLst>
              <a:ext uri="{FF2B5EF4-FFF2-40B4-BE49-F238E27FC236}">
                <a16:creationId xmlns:a16="http://schemas.microsoft.com/office/drawing/2014/main" id="{4FC4A003-0667-4C50-8246-3619B53BBFCF}"/>
              </a:ext>
            </a:extLst>
          </p:cNvPr>
          <p:cNvSpPr/>
          <p:nvPr/>
        </p:nvSpPr>
        <p:spPr>
          <a:xfrm>
            <a:off x="406400" y="5443047"/>
            <a:ext cx="17463973" cy="7812400"/>
          </a:xfrm>
          <a:prstGeom prst="rect">
            <a:avLst/>
          </a:prstGeom>
          <a:noFill/>
          <a:ln w="1206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Introduction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FW LiDAR data are able to record the entire backscattered signal of the emitted laser pulses. The signal is digitized and stored as a number of waveform samples. This poster presents: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</a:rPr>
              <a:t>1.</a:t>
            </a:r>
            <a:r>
              <a:rPr lang="en-GB" sz="3600" dirty="0">
                <a:solidFill>
                  <a:schemeClr val="tx1"/>
                </a:solidFill>
              </a:rPr>
              <a:t> DASOS, which is an open source software mainly developed by the first author to support the usage of full-waveform (FW) LiDAR data. Instead of point extraction, DASOS </a:t>
            </a:r>
            <a:r>
              <a:rPr lang="en-GB" sz="3600" dirty="0" err="1">
                <a:solidFill>
                  <a:schemeClr val="tx1"/>
                </a:solidFill>
              </a:rPr>
              <a:t>voxelises</a:t>
            </a:r>
            <a:r>
              <a:rPr lang="en-GB" sz="3600" dirty="0">
                <a:solidFill>
                  <a:schemeClr val="tx1"/>
                </a:solidFill>
              </a:rPr>
              <a:t> the waveform samples and extracts information from the </a:t>
            </a:r>
            <a:r>
              <a:rPr lang="en-GB" sz="3600" dirty="0" err="1">
                <a:solidFill>
                  <a:schemeClr val="tx1"/>
                </a:solidFill>
              </a:rPr>
              <a:t>voxelised</a:t>
            </a:r>
            <a:r>
              <a:rPr lang="en-GB" sz="3600" dirty="0">
                <a:solidFill>
                  <a:schemeClr val="tx1"/>
                </a:solidFill>
              </a:rPr>
              <a:t> space. It has three main functionalities as shown below.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</a:rPr>
              <a:t>2. </a:t>
            </a:r>
            <a:r>
              <a:rPr lang="en-GB" sz="3600" dirty="0">
                <a:solidFill>
                  <a:schemeClr val="tx1"/>
                </a:solidFill>
              </a:rPr>
              <a:t>Detection of dead standing trees using multi-scale 3D windows for tackling height variations: Structural features are extracted using DASOS for training a classifier. The study area </a:t>
            </a:r>
            <a:r>
              <a:rPr lang="en-GB" sz="3600" b="1" dirty="0">
                <a:solidFill>
                  <a:schemeClr val="tx1"/>
                </a:solidFill>
              </a:rPr>
              <a:t>Study area </a:t>
            </a:r>
            <a:r>
              <a:rPr lang="en-GB" sz="3600" dirty="0">
                <a:solidFill>
                  <a:schemeClr val="tx1"/>
                </a:solidFill>
              </a:rPr>
              <a:t>is a native River Red Gum (Eucalypt </a:t>
            </a:r>
            <a:r>
              <a:rPr lang="en-GB" sz="3600" dirty="0" err="1">
                <a:solidFill>
                  <a:schemeClr val="tx1"/>
                </a:solidFill>
              </a:rPr>
              <a:t>camaldulensis</a:t>
            </a:r>
            <a:r>
              <a:rPr lang="en-GB" sz="3600" dirty="0">
                <a:solidFill>
                  <a:schemeClr val="tx1"/>
                </a:solidFill>
              </a:rPr>
              <a:t>) forest of size 95,196 ha2 in south-eastern Australia. </a:t>
            </a:r>
            <a:r>
              <a:rPr lang="en-GB" sz="3600" b="1" dirty="0">
                <a:solidFill>
                  <a:schemeClr val="tx1"/>
                </a:solidFill>
              </a:rPr>
              <a:t>Full-waveform LiDAR</a:t>
            </a:r>
            <a:r>
              <a:rPr lang="en-GB" sz="3600" dirty="0">
                <a:solidFill>
                  <a:schemeClr val="tx1"/>
                </a:solidFill>
              </a:rPr>
              <a:t> acquired from 6th to 31st of March, 2015, with average footprint spacing 4:3 per m2, including flight overlapping. </a:t>
            </a:r>
            <a:r>
              <a:rPr lang="en-GB" sz="3600" b="1" dirty="0">
                <a:solidFill>
                  <a:schemeClr val="tx1"/>
                </a:solidFill>
              </a:rPr>
              <a:t>Field data</a:t>
            </a:r>
            <a:r>
              <a:rPr lang="en-GB" sz="3600" dirty="0">
                <a:solidFill>
                  <a:schemeClr val="tx1"/>
                </a:solidFill>
              </a:rPr>
              <a:t>,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</a:rPr>
              <a:t>collected in July 2015, contain in-situ measurements from about 2386 trees of which 260 are dead.</a:t>
            </a:r>
          </a:p>
        </p:txBody>
      </p:sp>
      <p:sp>
        <p:nvSpPr>
          <p:cNvPr id="50" name="Retângulo 18">
            <a:extLst>
              <a:ext uri="{FF2B5EF4-FFF2-40B4-BE49-F238E27FC236}">
                <a16:creationId xmlns:a16="http://schemas.microsoft.com/office/drawing/2014/main" id="{291E1033-BD4B-44C3-AE79-0744E0FB1B0A}"/>
              </a:ext>
            </a:extLst>
          </p:cNvPr>
          <p:cNvSpPr/>
          <p:nvPr/>
        </p:nvSpPr>
        <p:spPr>
          <a:xfrm>
            <a:off x="406400" y="463450"/>
            <a:ext cx="42990279" cy="4779110"/>
          </a:xfrm>
          <a:prstGeom prst="rect">
            <a:avLst/>
          </a:prstGeom>
          <a:noFill/>
          <a:ln w="14605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</a:rPr>
              <a:t>Structural features extracted from </a:t>
            </a:r>
            <a:r>
              <a:rPr lang="en-GB" sz="8000" b="1" dirty="0" err="1">
                <a:solidFill>
                  <a:schemeClr val="tx1"/>
                </a:solidFill>
              </a:rPr>
              <a:t>voxelised</a:t>
            </a:r>
            <a:r>
              <a:rPr lang="en-GB" sz="8000" b="1" dirty="0">
                <a:solidFill>
                  <a:schemeClr val="tx1"/>
                </a:solidFill>
              </a:rPr>
              <a:t> full-waveform (FW) LiDAR using the open source software DASOS for detecting dead standing trees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</a:rPr>
              <a:t>Milto Miltiadou (milto_miltiadou@hotmail.com)</a:t>
            </a:r>
            <a:r>
              <a:rPr lang="en-GB" sz="4800" baseline="30000" dirty="0">
                <a:solidFill>
                  <a:schemeClr val="tx1"/>
                </a:solidFill>
              </a:rPr>
              <a:t> 1,2</a:t>
            </a:r>
            <a:r>
              <a:rPr lang="en-US" sz="4800" dirty="0">
                <a:solidFill>
                  <a:schemeClr val="tx1"/>
                </a:solidFill>
              </a:rPr>
              <a:t>, Maria </a:t>
            </a:r>
            <a:r>
              <a:rPr lang="en-US" sz="4800" dirty="0" err="1">
                <a:solidFill>
                  <a:schemeClr val="tx1"/>
                </a:solidFill>
              </a:rPr>
              <a:t>Prodromou</a:t>
            </a:r>
            <a:r>
              <a:rPr lang="en-GB" sz="4800" baseline="30000" dirty="0">
                <a:solidFill>
                  <a:schemeClr val="tx1"/>
                </a:solidFill>
              </a:rPr>
              <a:t>1,2</a:t>
            </a:r>
            <a:r>
              <a:rPr lang="en-US" sz="4800" dirty="0">
                <a:solidFill>
                  <a:schemeClr val="tx1"/>
                </a:solidFill>
              </a:rPr>
              <a:t>, Athos </a:t>
            </a:r>
            <a:r>
              <a:rPr lang="en-US" sz="4800" dirty="0" err="1">
                <a:solidFill>
                  <a:schemeClr val="tx1"/>
                </a:solidFill>
              </a:rPr>
              <a:t>Agapiou</a:t>
            </a:r>
            <a:r>
              <a:rPr lang="en-GB" sz="4800" baseline="30000" dirty="0">
                <a:solidFill>
                  <a:schemeClr val="tx1"/>
                </a:solidFill>
              </a:rPr>
              <a:t>1,2</a:t>
            </a:r>
            <a:r>
              <a:rPr lang="en-US" sz="4800" dirty="0">
                <a:solidFill>
                  <a:schemeClr val="tx1"/>
                </a:solidFill>
              </a:rPr>
              <a:t>, </a:t>
            </a:r>
            <a:r>
              <a:rPr lang="en-US" sz="4800" dirty="0" err="1">
                <a:solidFill>
                  <a:schemeClr val="tx1"/>
                </a:solidFill>
              </a:rPr>
              <a:t>Diofantos</a:t>
            </a:r>
            <a:r>
              <a:rPr lang="en-US" sz="4800" dirty="0">
                <a:solidFill>
                  <a:schemeClr val="tx1"/>
                </a:solidFill>
              </a:rPr>
              <a:t> G. </a:t>
            </a:r>
            <a:r>
              <a:rPr lang="en-US" sz="4800" dirty="0" err="1">
                <a:solidFill>
                  <a:schemeClr val="tx1"/>
                </a:solidFill>
              </a:rPr>
              <a:t>Hadjimitsis</a:t>
            </a:r>
            <a:r>
              <a:rPr lang="en-GB" sz="4800" baseline="30000" dirty="0">
                <a:solidFill>
                  <a:schemeClr val="tx1"/>
                </a:solidFill>
              </a:rPr>
              <a:t>1,2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4800" baseline="30000" dirty="0">
                <a:solidFill>
                  <a:schemeClr val="tx1"/>
                </a:solidFill>
              </a:rPr>
              <a:t>                         1</a:t>
            </a:r>
            <a:r>
              <a:rPr lang="en-GB" sz="4800" dirty="0">
                <a:solidFill>
                  <a:schemeClr val="tx1"/>
                </a:solidFill>
              </a:rPr>
              <a:t>Department of Civil Engineering and Geomatics, Faculty of Engineering and Technology, Cyprus University of Technology, 3036 </a:t>
            </a:r>
            <a:r>
              <a:rPr lang="en-GB" sz="4800" dirty="0" err="1">
                <a:solidFill>
                  <a:schemeClr val="tx1"/>
                </a:solidFill>
              </a:rPr>
              <a:t>Lemesos</a:t>
            </a:r>
            <a:r>
              <a:rPr lang="en-GB" sz="4800" dirty="0">
                <a:solidFill>
                  <a:schemeClr val="tx1"/>
                </a:solidFill>
              </a:rPr>
              <a:t>, Cyprus</a:t>
            </a:r>
          </a:p>
          <a:p>
            <a:pPr algn="ctr"/>
            <a:r>
              <a:rPr lang="en-GB" sz="4800" baseline="30000" dirty="0">
                <a:solidFill>
                  <a:schemeClr val="tx1"/>
                </a:solidFill>
              </a:rPr>
              <a:t>2</a:t>
            </a:r>
            <a:r>
              <a:rPr lang="en-GB" sz="4800" dirty="0">
                <a:solidFill>
                  <a:schemeClr val="tx1"/>
                </a:solidFill>
              </a:rPr>
              <a:t>Eratosthenes Centre of Excellence, 3036 </a:t>
            </a:r>
            <a:r>
              <a:rPr lang="en-GB" sz="4800" dirty="0" err="1">
                <a:solidFill>
                  <a:schemeClr val="tx1"/>
                </a:solidFill>
              </a:rPr>
              <a:t>Lemesos</a:t>
            </a:r>
            <a:r>
              <a:rPr lang="en-GB" sz="4800" dirty="0">
                <a:solidFill>
                  <a:schemeClr val="tx1"/>
                </a:solidFill>
              </a:rPr>
              <a:t>, Cyprus</a:t>
            </a:r>
          </a:p>
        </p:txBody>
      </p:sp>
      <p:sp>
        <p:nvSpPr>
          <p:cNvPr id="51" name="Retângulo 17">
            <a:extLst>
              <a:ext uri="{FF2B5EF4-FFF2-40B4-BE49-F238E27FC236}">
                <a16:creationId xmlns:a16="http://schemas.microsoft.com/office/drawing/2014/main" id="{98244B24-2474-459C-BC51-AC63F4A89B1D}"/>
              </a:ext>
            </a:extLst>
          </p:cNvPr>
          <p:cNvSpPr/>
          <p:nvPr/>
        </p:nvSpPr>
        <p:spPr>
          <a:xfrm>
            <a:off x="36176356" y="5443046"/>
            <a:ext cx="7186456" cy="10711354"/>
          </a:xfrm>
          <a:prstGeom prst="rect">
            <a:avLst/>
          </a:prstGeom>
          <a:noFill/>
          <a:ln w="120650" cmpd="sng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b="1" dirty="0">
                <a:solidFill>
                  <a:prstClr val="black"/>
                </a:solidFill>
              </a:rPr>
              <a:t>Bibliography:</a:t>
            </a:r>
          </a:p>
          <a:p>
            <a:pPr lvl="0"/>
            <a:r>
              <a:rPr lang="en-US" sz="3500" b="1" dirty="0">
                <a:solidFill>
                  <a:schemeClr val="tx1"/>
                </a:solidFill>
              </a:rPr>
              <a:t>[1]</a:t>
            </a:r>
            <a:r>
              <a:rPr lang="en-US" sz="3500" dirty="0">
                <a:solidFill>
                  <a:schemeClr val="tx1"/>
                </a:solidFill>
              </a:rPr>
              <a:t> Detecting Dead Standing Eucalypt Trees from </a:t>
            </a:r>
            <a:r>
              <a:rPr lang="en-US" sz="3500" dirty="0" err="1">
                <a:solidFill>
                  <a:schemeClr val="tx1"/>
                </a:solidFill>
              </a:rPr>
              <a:t>Voxelised</a:t>
            </a:r>
            <a:r>
              <a:rPr lang="en-US" sz="3500" dirty="0">
                <a:solidFill>
                  <a:schemeClr val="tx1"/>
                </a:solidFill>
              </a:rPr>
              <a:t> Full-Waveform Lidar Using Multi-Scale 3D-Windows for Tackling Height and Size Variations. Miltiadou, Milto, et al. </a:t>
            </a:r>
            <a:r>
              <a:rPr lang="en-US" sz="3500" i="1" dirty="0">
                <a:solidFill>
                  <a:schemeClr val="tx1"/>
                </a:solidFill>
              </a:rPr>
              <a:t>Forests</a:t>
            </a:r>
            <a:r>
              <a:rPr lang="en-US" sz="3500" dirty="0">
                <a:solidFill>
                  <a:schemeClr val="tx1"/>
                </a:solidFill>
              </a:rPr>
              <a:t> 11.2 (2020): 161.</a:t>
            </a:r>
          </a:p>
          <a:p>
            <a:pPr lvl="0"/>
            <a:r>
              <a:rPr lang="en-US" sz="3500" b="1" dirty="0">
                <a:solidFill>
                  <a:schemeClr val="tx1"/>
                </a:solidFill>
              </a:rPr>
              <a:t>[2]</a:t>
            </a:r>
            <a:r>
              <a:rPr lang="en-US" sz="3500" dirty="0">
                <a:solidFill>
                  <a:schemeClr val="tx1"/>
                </a:solidFill>
              </a:rPr>
              <a:t> Open source software DASOS: efficient accumulation, analysis, and </a:t>
            </a:r>
            <a:r>
              <a:rPr lang="en-US" sz="3500" dirty="0" err="1">
                <a:solidFill>
                  <a:schemeClr val="tx1"/>
                </a:solidFill>
              </a:rPr>
              <a:t>visualisation</a:t>
            </a:r>
            <a:r>
              <a:rPr lang="en-US" sz="3500" dirty="0">
                <a:solidFill>
                  <a:schemeClr val="tx1"/>
                </a:solidFill>
              </a:rPr>
              <a:t> of full-waveform lidar. Miltiadou, Milto, et al. </a:t>
            </a:r>
            <a:r>
              <a:rPr lang="en-US" sz="3500" i="1" dirty="0">
                <a:solidFill>
                  <a:schemeClr val="tx1"/>
                </a:solidFill>
              </a:rPr>
              <a:t>SPIE Library </a:t>
            </a:r>
            <a:r>
              <a:rPr lang="en-US" sz="3500" dirty="0">
                <a:solidFill>
                  <a:schemeClr val="tx1"/>
                </a:solidFill>
              </a:rPr>
              <a:t>(RSCy2019). Vol. 11174., 2019.</a:t>
            </a:r>
          </a:p>
          <a:p>
            <a:pPr lvl="0"/>
            <a:r>
              <a:rPr lang="en-US" sz="3500" b="1" dirty="0">
                <a:solidFill>
                  <a:schemeClr val="tx1"/>
                </a:solidFill>
              </a:rPr>
              <a:t>[3]</a:t>
            </a:r>
            <a:r>
              <a:rPr lang="en-US" sz="3500" dirty="0">
                <a:solidFill>
                  <a:schemeClr val="tx1"/>
                </a:solidFill>
              </a:rPr>
              <a:t> Detection of dead standing Eucalyptus </a:t>
            </a:r>
            <a:r>
              <a:rPr lang="en-US" sz="3500" dirty="0" err="1">
                <a:solidFill>
                  <a:schemeClr val="tx1"/>
                </a:solidFill>
              </a:rPr>
              <a:t>camaldulensis</a:t>
            </a:r>
            <a:r>
              <a:rPr lang="en-US" sz="3500" dirty="0">
                <a:solidFill>
                  <a:schemeClr val="tx1"/>
                </a:solidFill>
              </a:rPr>
              <a:t> without tree delineation for managing biodiversity in native Australian forest. Miltiadou, Milto, et al. </a:t>
            </a:r>
            <a:r>
              <a:rPr lang="en-US" sz="3500" i="1" dirty="0">
                <a:solidFill>
                  <a:schemeClr val="tx1"/>
                </a:solidFill>
              </a:rPr>
              <a:t>International journal of applied earth observation and geoinformation</a:t>
            </a:r>
            <a:r>
              <a:rPr lang="en-US" sz="3500" dirty="0">
                <a:solidFill>
                  <a:schemeClr val="tx1"/>
                </a:solidFill>
              </a:rPr>
              <a:t> 67 (2018): 135-147.</a:t>
            </a:r>
            <a:endParaRPr lang="en-US" sz="3500" b="1" dirty="0">
              <a:solidFill>
                <a:prstClr val="black"/>
              </a:solidFill>
            </a:endParaRPr>
          </a:p>
        </p:txBody>
      </p:sp>
      <p:sp>
        <p:nvSpPr>
          <p:cNvPr id="46" name="Retângulo 11">
            <a:extLst>
              <a:ext uri="{FF2B5EF4-FFF2-40B4-BE49-F238E27FC236}">
                <a16:creationId xmlns:a16="http://schemas.microsoft.com/office/drawing/2014/main" id="{8AE1A01B-BE01-4FBD-8258-F1D86A2BF718}"/>
              </a:ext>
            </a:extLst>
          </p:cNvPr>
          <p:cNvSpPr/>
          <p:nvPr/>
        </p:nvSpPr>
        <p:spPr>
          <a:xfrm>
            <a:off x="18112376" y="5443046"/>
            <a:ext cx="17846062" cy="18796979"/>
          </a:xfrm>
          <a:prstGeom prst="rect">
            <a:avLst/>
          </a:prstGeom>
          <a:noFill/>
          <a:ln w="1206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600"/>
              </a:spcBef>
            </a:pPr>
            <a:endParaRPr lang="en-US" sz="4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endParaRPr lang="en-US" sz="2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2. Extracting structural features from Multi-scale 3D windows</a:t>
            </a:r>
            <a:endParaRPr lang="en-US" sz="300" b="1" dirty="0">
              <a:solidFill>
                <a:schemeClr val="tx1"/>
              </a:solidFill>
            </a:endParaRPr>
          </a:p>
          <a:p>
            <a:pPr algn="ctr"/>
            <a:r>
              <a:rPr lang="en-US" sz="3800" dirty="0">
                <a:solidFill>
                  <a:schemeClr val="tx1"/>
                </a:solidFill>
              </a:rPr>
              <a:t>For comparison and validation purposes, two approaches were implemented: one approach uses a single 3D-window for extracting structural features, while the more recent multi-scale methodology uses three 3D-windows of different sizes. </a:t>
            </a:r>
          </a:p>
          <a:p>
            <a:pPr algn="ctr"/>
            <a:endParaRPr lang="en-US" sz="3800" dirty="0">
              <a:solidFill>
                <a:schemeClr val="tx1"/>
              </a:solidFill>
            </a:endParaRPr>
          </a:p>
          <a:p>
            <a:pPr algn="ctr"/>
            <a:endParaRPr lang="en-US" sz="3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6000" dirty="0">
              <a:solidFill>
                <a:schemeClr val="tx1"/>
              </a:solidFill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endParaRPr lang="en-GB" sz="3800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3800" dirty="0">
                <a:solidFill>
                  <a:schemeClr val="tx1"/>
                </a:solidFill>
              </a:rPr>
              <a:t>Using cross-validation it is showed the usage of multi-scale 3D-windows improves both precision (TP/(TP + FP)) and recall (TP/(TP + FN)) by 2.1% and 27.6% respectively.</a:t>
            </a:r>
          </a:p>
        </p:txBody>
      </p:sp>
      <p:sp>
        <p:nvSpPr>
          <p:cNvPr id="53" name="Retângulo 13">
            <a:extLst>
              <a:ext uri="{FF2B5EF4-FFF2-40B4-BE49-F238E27FC236}">
                <a16:creationId xmlns:a16="http://schemas.microsoft.com/office/drawing/2014/main" id="{9A2E027B-B63D-4265-BB63-7D7DD54B2175}"/>
              </a:ext>
            </a:extLst>
          </p:cNvPr>
          <p:cNvSpPr/>
          <p:nvPr/>
        </p:nvSpPr>
        <p:spPr>
          <a:xfrm>
            <a:off x="36176356" y="16493067"/>
            <a:ext cx="7186456" cy="7681140"/>
          </a:xfrm>
          <a:prstGeom prst="rect">
            <a:avLst/>
          </a:prstGeom>
          <a:solidFill>
            <a:schemeClr val="bg1"/>
          </a:solidFill>
          <a:ln w="1206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Acknowledgment: </a:t>
            </a:r>
            <a:r>
              <a:rPr lang="en-GB" sz="3600" dirty="0">
                <a:solidFill>
                  <a:schemeClr val="tx1"/>
                </a:solidFill>
              </a:rPr>
              <a:t>The Project OPPORTUNITY/0916/0005 (“FOREST“)  is co-financed by the European Regional Development Fund and the Republic of Cyprus through the Research Promotion Foundation.</a:t>
            </a:r>
          </a:p>
          <a:p>
            <a:pPr algn="ctr"/>
            <a:endParaRPr lang="en-GB" sz="3600" dirty="0">
              <a:solidFill>
                <a:schemeClr val="tx1"/>
              </a:solidFill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76C691F-F8C0-45F6-866C-00F8822EB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15" y="1889672"/>
            <a:ext cx="4536274" cy="18213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37" descr="A picture containing plate&#10;&#10;Description automatically generated">
            <a:extLst>
              <a:ext uri="{FF2B5EF4-FFF2-40B4-BE49-F238E27FC236}">
                <a16:creationId xmlns:a16="http://schemas.microsoft.com/office/drawing/2014/main" id="{E12B7AA7-13F1-47DB-9402-DF773EC6C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3" y="1636344"/>
            <a:ext cx="1953530" cy="154853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B230D87-5351-4352-AB6B-F056E39E7F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8" r="1869"/>
          <a:stretch/>
        </p:blipFill>
        <p:spPr>
          <a:xfrm>
            <a:off x="37663146" y="1733068"/>
            <a:ext cx="5165215" cy="20735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55C5068-AEC4-4F19-9AD5-060151A2C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271" y="13711174"/>
            <a:ext cx="16089678" cy="1046303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0490C75-C17C-48ED-A2CF-B549C5CA2565}"/>
              </a:ext>
            </a:extLst>
          </p:cNvPr>
          <p:cNvSpPr txBox="1"/>
          <p:nvPr/>
        </p:nvSpPr>
        <p:spPr>
          <a:xfrm>
            <a:off x="643552" y="13807845"/>
            <a:ext cx="67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1.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A017BAA-24E5-4C61-AB7C-DB63DAFEB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0792" y="8308774"/>
            <a:ext cx="16586831" cy="14561074"/>
          </a:xfrm>
          <a:prstGeom prst="rect">
            <a:avLst/>
          </a:prstGeom>
        </p:spPr>
      </p:pic>
      <p:sp>
        <p:nvSpPr>
          <p:cNvPr id="75" name="Retângulo 12">
            <a:extLst>
              <a:ext uri="{FF2B5EF4-FFF2-40B4-BE49-F238E27FC236}">
                <a16:creationId xmlns:a16="http://schemas.microsoft.com/office/drawing/2014/main" id="{54284B86-67FB-46D4-9D9D-D318D7B1001E}"/>
              </a:ext>
            </a:extLst>
          </p:cNvPr>
          <p:cNvSpPr/>
          <p:nvPr/>
        </p:nvSpPr>
        <p:spPr>
          <a:xfrm>
            <a:off x="406401" y="13550725"/>
            <a:ext cx="17488058" cy="10689300"/>
          </a:xfrm>
          <a:prstGeom prst="rect">
            <a:avLst/>
          </a:prstGeom>
          <a:noFill/>
          <a:ln w="1206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7" name="Picture 76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B18B36F3-F66C-482D-BC24-8C01F36C1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854" y="22177413"/>
            <a:ext cx="3276479" cy="1964608"/>
          </a:xfrm>
          <a:prstGeom prst="rect">
            <a:avLst/>
          </a:prstGeom>
        </p:spPr>
      </p:pic>
      <p:pic>
        <p:nvPicPr>
          <p:cNvPr id="79" name="Picture 7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030C8-42B5-4907-A8AA-C51EFF6D64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22" y="22203849"/>
            <a:ext cx="3615323" cy="187023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011AC93-06D5-4F22-A536-8D7E0E02F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31718" y="20600727"/>
            <a:ext cx="6997227" cy="18137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C4636C-7B59-4EB6-8EDC-8723A7D63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2" y="3733223"/>
            <a:ext cx="38385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54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4644</TotalTime>
  <Words>494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Carlos Estraviz Rodriguez</dc:creator>
  <cp:lastModifiedBy>Milto Miltiadou</cp:lastModifiedBy>
  <cp:revision>73</cp:revision>
  <dcterms:created xsi:type="dcterms:W3CDTF">2019-08-07T15:13:10Z</dcterms:created>
  <dcterms:modified xsi:type="dcterms:W3CDTF">2020-04-21T09:07:35Z</dcterms:modified>
</cp:coreProperties>
</file>