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9"/>
  </p:notesMasterIdLst>
  <p:sldIdLst>
    <p:sldId id="256" r:id="rId2"/>
    <p:sldId id="257" r:id="rId3"/>
    <p:sldId id="261" r:id="rId4"/>
    <p:sldId id="262" r:id="rId5"/>
    <p:sldId id="259" r:id="rId6"/>
    <p:sldId id="260" r:id="rId7"/>
    <p:sldId id="263" r:id="rId8"/>
    <p:sldId id="27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8"/>
    <p:restoredTop sz="94699"/>
  </p:normalViewPr>
  <p:slideViewPr>
    <p:cSldViewPr snapToGrid="0" snapToObjects="1">
      <p:cViewPr varScale="1">
        <p:scale>
          <a:sx n="123" d="100"/>
          <a:sy n="123" d="100"/>
        </p:scale>
        <p:origin x="216"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7E96E-D644-4BA2-8F84-C3FD0D5AD8FE}"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CB9E68DE-5AB5-4533-A91D-1A75CBB77C4C}">
      <dgm:prSet/>
      <dgm:spPr/>
      <dgm:t>
        <a:bodyPr/>
        <a:lstStyle/>
        <a:p>
          <a:r>
            <a:rPr lang="en-US"/>
            <a:t>1. Theoretical background</a:t>
          </a:r>
        </a:p>
      </dgm:t>
    </dgm:pt>
    <dgm:pt modelId="{202769B6-873A-4EC2-A6F0-A8B3C63592E1}" type="parTrans" cxnId="{D7004163-E989-4F70-BD9F-7E1D6AB55DF7}">
      <dgm:prSet/>
      <dgm:spPr/>
      <dgm:t>
        <a:bodyPr/>
        <a:lstStyle/>
        <a:p>
          <a:endParaRPr lang="en-US"/>
        </a:p>
      </dgm:t>
    </dgm:pt>
    <dgm:pt modelId="{69B8B5F1-45E0-4C5F-B487-83E19642C085}" type="sibTrans" cxnId="{D7004163-E989-4F70-BD9F-7E1D6AB55DF7}">
      <dgm:prSet/>
      <dgm:spPr/>
      <dgm:t>
        <a:bodyPr/>
        <a:lstStyle/>
        <a:p>
          <a:endParaRPr lang="en-US"/>
        </a:p>
      </dgm:t>
    </dgm:pt>
    <dgm:pt modelId="{6097F9CA-CA50-4627-82B9-B4C2889742C9}">
      <dgm:prSet/>
      <dgm:spPr/>
      <dgm:t>
        <a:bodyPr/>
        <a:lstStyle/>
        <a:p>
          <a:r>
            <a:rPr lang="en-US"/>
            <a:t>2. Synthetic experiment #1: joint spectral inversion</a:t>
          </a:r>
        </a:p>
      </dgm:t>
    </dgm:pt>
    <dgm:pt modelId="{9F7A5A06-C5A7-48BD-972B-9AD48753DAF3}" type="parTrans" cxnId="{C4BA908B-0F7A-4295-8B06-7AB571FD5559}">
      <dgm:prSet/>
      <dgm:spPr/>
      <dgm:t>
        <a:bodyPr/>
        <a:lstStyle/>
        <a:p>
          <a:endParaRPr lang="en-US"/>
        </a:p>
      </dgm:t>
    </dgm:pt>
    <dgm:pt modelId="{90922EF6-C76F-4511-8600-F1C832DD9F17}" type="sibTrans" cxnId="{C4BA908B-0F7A-4295-8B06-7AB571FD5559}">
      <dgm:prSet/>
      <dgm:spPr/>
      <dgm:t>
        <a:bodyPr/>
        <a:lstStyle/>
        <a:p>
          <a:endParaRPr lang="en-US"/>
        </a:p>
      </dgm:t>
    </dgm:pt>
    <dgm:pt modelId="{3FDC838E-1442-4DED-B7DB-0EA95053F881}">
      <dgm:prSet/>
      <dgm:spPr/>
      <dgm:t>
        <a:bodyPr/>
        <a:lstStyle/>
        <a:p>
          <a:r>
            <a:rPr lang="en-US" dirty="0"/>
            <a:t>3. Synthetic experiment #2: stacking approach</a:t>
          </a:r>
        </a:p>
      </dgm:t>
    </dgm:pt>
    <dgm:pt modelId="{021B2841-5EEC-47EF-9692-E739544EEBA7}" type="parTrans" cxnId="{282ECB62-6A53-43AA-BD8C-F3F8159B76E8}">
      <dgm:prSet/>
      <dgm:spPr/>
      <dgm:t>
        <a:bodyPr/>
        <a:lstStyle/>
        <a:p>
          <a:endParaRPr lang="en-US"/>
        </a:p>
      </dgm:t>
    </dgm:pt>
    <dgm:pt modelId="{0668DF54-15F9-4063-924B-961FE3390B89}" type="sibTrans" cxnId="{282ECB62-6A53-43AA-BD8C-F3F8159B76E8}">
      <dgm:prSet/>
      <dgm:spPr/>
      <dgm:t>
        <a:bodyPr/>
        <a:lstStyle/>
        <a:p>
          <a:endParaRPr lang="en-US"/>
        </a:p>
      </dgm:t>
    </dgm:pt>
    <dgm:pt modelId="{42C15C35-568D-4240-9B90-8D184DF7986E}">
      <dgm:prSet/>
      <dgm:spPr/>
      <dgm:t>
        <a:bodyPr/>
        <a:lstStyle/>
        <a:p>
          <a:r>
            <a:rPr lang="en-US" dirty="0"/>
            <a:t>4. Application to the Guthrie sequence induced by wastewater injection</a:t>
          </a:r>
        </a:p>
      </dgm:t>
    </dgm:pt>
    <dgm:pt modelId="{587E369D-A542-4A5D-9C4D-7866ADF98BA2}" type="parTrans" cxnId="{2B46DC52-0154-4305-AE52-C601DA9EF048}">
      <dgm:prSet/>
      <dgm:spPr/>
      <dgm:t>
        <a:bodyPr/>
        <a:lstStyle/>
        <a:p>
          <a:endParaRPr lang="en-US"/>
        </a:p>
      </dgm:t>
    </dgm:pt>
    <dgm:pt modelId="{5C2514F7-0853-4306-A5CA-6DFAC7AF2A9A}" type="sibTrans" cxnId="{2B46DC52-0154-4305-AE52-C601DA9EF048}">
      <dgm:prSet/>
      <dgm:spPr/>
      <dgm:t>
        <a:bodyPr/>
        <a:lstStyle/>
        <a:p>
          <a:endParaRPr lang="en-US"/>
        </a:p>
      </dgm:t>
    </dgm:pt>
    <dgm:pt modelId="{AD5DB31B-5031-4AE1-809E-94D33A28E182}">
      <dgm:prSet/>
      <dgm:spPr/>
      <dgm:t>
        <a:bodyPr/>
        <a:lstStyle/>
        <a:p>
          <a:r>
            <a:rPr lang="en-US" dirty="0"/>
            <a:t>5. Triggering processes of the Guthrie sequence</a:t>
          </a:r>
        </a:p>
      </dgm:t>
    </dgm:pt>
    <dgm:pt modelId="{63091EC9-C496-4643-8414-88B740E2461C}" type="parTrans" cxnId="{465A38FD-536E-4AC6-8BAB-83C236BBDE48}">
      <dgm:prSet/>
      <dgm:spPr/>
      <dgm:t>
        <a:bodyPr/>
        <a:lstStyle/>
        <a:p>
          <a:endParaRPr lang="en-US"/>
        </a:p>
      </dgm:t>
    </dgm:pt>
    <dgm:pt modelId="{1E53EB24-A8D2-4A2D-A5B4-98D2C20F1CFF}" type="sibTrans" cxnId="{465A38FD-536E-4AC6-8BAB-83C236BBDE48}">
      <dgm:prSet/>
      <dgm:spPr/>
      <dgm:t>
        <a:bodyPr/>
        <a:lstStyle/>
        <a:p>
          <a:endParaRPr lang="en-US"/>
        </a:p>
      </dgm:t>
    </dgm:pt>
    <dgm:pt modelId="{92170301-3A7B-4D38-B94F-C1E25E7DB24E}">
      <dgm:prSet/>
      <dgm:spPr/>
      <dgm:t>
        <a:bodyPr/>
        <a:lstStyle/>
        <a:p>
          <a:r>
            <a:rPr lang="en-US" dirty="0"/>
            <a:t>6. Implications for future studies</a:t>
          </a:r>
        </a:p>
      </dgm:t>
    </dgm:pt>
    <dgm:pt modelId="{98CD857C-7D32-45CF-82F3-6E633E724CDB}" type="parTrans" cxnId="{FC02BD84-4EF3-477D-97A9-F3F771AAF215}">
      <dgm:prSet/>
      <dgm:spPr/>
      <dgm:t>
        <a:bodyPr/>
        <a:lstStyle/>
        <a:p>
          <a:endParaRPr lang="en-US"/>
        </a:p>
      </dgm:t>
    </dgm:pt>
    <dgm:pt modelId="{3611CE13-3B3D-4659-B545-39E66EE1C852}" type="sibTrans" cxnId="{FC02BD84-4EF3-477D-97A9-F3F771AAF215}">
      <dgm:prSet/>
      <dgm:spPr/>
      <dgm:t>
        <a:bodyPr/>
        <a:lstStyle/>
        <a:p>
          <a:endParaRPr lang="en-US"/>
        </a:p>
      </dgm:t>
    </dgm:pt>
    <dgm:pt modelId="{C4496C0B-CA43-214C-981B-AC6E5E7DBD84}" type="pres">
      <dgm:prSet presAssocID="{A767E96E-D644-4BA2-8F84-C3FD0D5AD8FE}" presName="Name0" presStyleCnt="0">
        <dgm:presLayoutVars>
          <dgm:dir/>
          <dgm:resizeHandles val="exact"/>
        </dgm:presLayoutVars>
      </dgm:prSet>
      <dgm:spPr/>
    </dgm:pt>
    <dgm:pt modelId="{A415EA3F-8A69-554F-866E-DF3704B0C47D}" type="pres">
      <dgm:prSet presAssocID="{CB9E68DE-5AB5-4533-A91D-1A75CBB77C4C}" presName="node" presStyleLbl="node1" presStyleIdx="0" presStyleCnt="6">
        <dgm:presLayoutVars>
          <dgm:bulletEnabled val="1"/>
        </dgm:presLayoutVars>
      </dgm:prSet>
      <dgm:spPr/>
    </dgm:pt>
    <dgm:pt modelId="{1A8DF174-B95A-734C-96C4-AC0BBE8DBB20}" type="pres">
      <dgm:prSet presAssocID="{69B8B5F1-45E0-4C5F-B487-83E19642C085}" presName="sibTrans" presStyleLbl="sibTrans1D1" presStyleIdx="0" presStyleCnt="5"/>
      <dgm:spPr/>
    </dgm:pt>
    <dgm:pt modelId="{FFF6973D-ABDF-B04B-999F-27950EFB1C2C}" type="pres">
      <dgm:prSet presAssocID="{69B8B5F1-45E0-4C5F-B487-83E19642C085}" presName="connectorText" presStyleLbl="sibTrans1D1" presStyleIdx="0" presStyleCnt="5"/>
      <dgm:spPr/>
    </dgm:pt>
    <dgm:pt modelId="{B36C4E4C-99EC-064C-A72F-A9987FDADC58}" type="pres">
      <dgm:prSet presAssocID="{6097F9CA-CA50-4627-82B9-B4C2889742C9}" presName="node" presStyleLbl="node1" presStyleIdx="1" presStyleCnt="6">
        <dgm:presLayoutVars>
          <dgm:bulletEnabled val="1"/>
        </dgm:presLayoutVars>
      </dgm:prSet>
      <dgm:spPr/>
    </dgm:pt>
    <dgm:pt modelId="{C192921B-8D96-044F-BE06-AAA4738EDF95}" type="pres">
      <dgm:prSet presAssocID="{90922EF6-C76F-4511-8600-F1C832DD9F17}" presName="sibTrans" presStyleLbl="sibTrans1D1" presStyleIdx="1" presStyleCnt="5"/>
      <dgm:spPr/>
    </dgm:pt>
    <dgm:pt modelId="{F4F81FCE-1BF0-C040-906B-1F7785B8D4A9}" type="pres">
      <dgm:prSet presAssocID="{90922EF6-C76F-4511-8600-F1C832DD9F17}" presName="connectorText" presStyleLbl="sibTrans1D1" presStyleIdx="1" presStyleCnt="5"/>
      <dgm:spPr/>
    </dgm:pt>
    <dgm:pt modelId="{006473FF-81EA-094D-B7C8-B96E1781C526}" type="pres">
      <dgm:prSet presAssocID="{3FDC838E-1442-4DED-B7DB-0EA95053F881}" presName="node" presStyleLbl="node1" presStyleIdx="2" presStyleCnt="6">
        <dgm:presLayoutVars>
          <dgm:bulletEnabled val="1"/>
        </dgm:presLayoutVars>
      </dgm:prSet>
      <dgm:spPr/>
    </dgm:pt>
    <dgm:pt modelId="{491A9F42-260F-BB45-8485-78CFC4604E4A}" type="pres">
      <dgm:prSet presAssocID="{0668DF54-15F9-4063-924B-961FE3390B89}" presName="sibTrans" presStyleLbl="sibTrans1D1" presStyleIdx="2" presStyleCnt="5"/>
      <dgm:spPr/>
    </dgm:pt>
    <dgm:pt modelId="{660CE66E-8CDA-014F-B01A-DD32AAB4918F}" type="pres">
      <dgm:prSet presAssocID="{0668DF54-15F9-4063-924B-961FE3390B89}" presName="connectorText" presStyleLbl="sibTrans1D1" presStyleIdx="2" presStyleCnt="5"/>
      <dgm:spPr/>
    </dgm:pt>
    <dgm:pt modelId="{2195930C-4A06-2647-87CD-BA63B5D8765A}" type="pres">
      <dgm:prSet presAssocID="{42C15C35-568D-4240-9B90-8D184DF7986E}" presName="node" presStyleLbl="node1" presStyleIdx="3" presStyleCnt="6">
        <dgm:presLayoutVars>
          <dgm:bulletEnabled val="1"/>
        </dgm:presLayoutVars>
      </dgm:prSet>
      <dgm:spPr/>
    </dgm:pt>
    <dgm:pt modelId="{60E563FF-6F55-1A49-9750-2A81419E99C6}" type="pres">
      <dgm:prSet presAssocID="{5C2514F7-0853-4306-A5CA-6DFAC7AF2A9A}" presName="sibTrans" presStyleLbl="sibTrans1D1" presStyleIdx="3" presStyleCnt="5"/>
      <dgm:spPr/>
    </dgm:pt>
    <dgm:pt modelId="{1E9BFA35-0480-9242-88D8-752C61A39468}" type="pres">
      <dgm:prSet presAssocID="{5C2514F7-0853-4306-A5CA-6DFAC7AF2A9A}" presName="connectorText" presStyleLbl="sibTrans1D1" presStyleIdx="3" presStyleCnt="5"/>
      <dgm:spPr/>
    </dgm:pt>
    <dgm:pt modelId="{5BD5CC42-557C-2C49-9601-267F64A3C6F9}" type="pres">
      <dgm:prSet presAssocID="{AD5DB31B-5031-4AE1-809E-94D33A28E182}" presName="node" presStyleLbl="node1" presStyleIdx="4" presStyleCnt="6">
        <dgm:presLayoutVars>
          <dgm:bulletEnabled val="1"/>
        </dgm:presLayoutVars>
      </dgm:prSet>
      <dgm:spPr/>
    </dgm:pt>
    <dgm:pt modelId="{30471367-5EBB-6046-AF66-72A3CD5CEEC6}" type="pres">
      <dgm:prSet presAssocID="{1E53EB24-A8D2-4A2D-A5B4-98D2C20F1CFF}" presName="sibTrans" presStyleLbl="sibTrans1D1" presStyleIdx="4" presStyleCnt="5"/>
      <dgm:spPr/>
    </dgm:pt>
    <dgm:pt modelId="{7039030B-0DC4-D145-B36B-EC88C3FF59E8}" type="pres">
      <dgm:prSet presAssocID="{1E53EB24-A8D2-4A2D-A5B4-98D2C20F1CFF}" presName="connectorText" presStyleLbl="sibTrans1D1" presStyleIdx="4" presStyleCnt="5"/>
      <dgm:spPr/>
    </dgm:pt>
    <dgm:pt modelId="{B21314B6-9748-F540-B4D9-DE681F331040}" type="pres">
      <dgm:prSet presAssocID="{92170301-3A7B-4D38-B94F-C1E25E7DB24E}" presName="node" presStyleLbl="node1" presStyleIdx="5" presStyleCnt="6">
        <dgm:presLayoutVars>
          <dgm:bulletEnabled val="1"/>
        </dgm:presLayoutVars>
      </dgm:prSet>
      <dgm:spPr/>
    </dgm:pt>
  </dgm:ptLst>
  <dgm:cxnLst>
    <dgm:cxn modelId="{6259E316-9F6F-A74A-B37B-9732A8953A78}" type="presOf" srcId="{42C15C35-568D-4240-9B90-8D184DF7986E}" destId="{2195930C-4A06-2647-87CD-BA63B5D8765A}" srcOrd="0" destOrd="0" presId="urn:microsoft.com/office/officeart/2016/7/layout/RepeatingBendingProcessNew"/>
    <dgm:cxn modelId="{F65F4627-6EFA-724C-BB4A-0F8D7930DB45}" type="presOf" srcId="{0668DF54-15F9-4063-924B-961FE3390B89}" destId="{491A9F42-260F-BB45-8485-78CFC4604E4A}" srcOrd="0" destOrd="0" presId="urn:microsoft.com/office/officeart/2016/7/layout/RepeatingBendingProcessNew"/>
    <dgm:cxn modelId="{D12D514B-541C-224F-85AD-EB98E6506BEA}" type="presOf" srcId="{0668DF54-15F9-4063-924B-961FE3390B89}" destId="{660CE66E-8CDA-014F-B01A-DD32AAB4918F}" srcOrd="1" destOrd="0" presId="urn:microsoft.com/office/officeart/2016/7/layout/RepeatingBendingProcessNew"/>
    <dgm:cxn modelId="{2B46DC52-0154-4305-AE52-C601DA9EF048}" srcId="{A767E96E-D644-4BA2-8F84-C3FD0D5AD8FE}" destId="{42C15C35-568D-4240-9B90-8D184DF7986E}" srcOrd="3" destOrd="0" parTransId="{587E369D-A542-4A5D-9C4D-7866ADF98BA2}" sibTransId="{5C2514F7-0853-4306-A5CA-6DFAC7AF2A9A}"/>
    <dgm:cxn modelId="{282ECB62-6A53-43AA-BD8C-F3F8159B76E8}" srcId="{A767E96E-D644-4BA2-8F84-C3FD0D5AD8FE}" destId="{3FDC838E-1442-4DED-B7DB-0EA95053F881}" srcOrd="2" destOrd="0" parTransId="{021B2841-5EEC-47EF-9692-E739544EEBA7}" sibTransId="{0668DF54-15F9-4063-924B-961FE3390B89}"/>
    <dgm:cxn modelId="{D7004163-E989-4F70-BD9F-7E1D6AB55DF7}" srcId="{A767E96E-D644-4BA2-8F84-C3FD0D5AD8FE}" destId="{CB9E68DE-5AB5-4533-A91D-1A75CBB77C4C}" srcOrd="0" destOrd="0" parTransId="{202769B6-873A-4EC2-A6F0-A8B3C63592E1}" sibTransId="{69B8B5F1-45E0-4C5F-B487-83E19642C085}"/>
    <dgm:cxn modelId="{EC400F6E-C453-9A47-9C75-A7E1E4A5A12B}" type="presOf" srcId="{5C2514F7-0853-4306-A5CA-6DFAC7AF2A9A}" destId="{60E563FF-6F55-1A49-9750-2A81419E99C6}" srcOrd="0" destOrd="0" presId="urn:microsoft.com/office/officeart/2016/7/layout/RepeatingBendingProcessNew"/>
    <dgm:cxn modelId="{142EFD71-6DF4-8E49-A7BD-AB7A3EF044C7}" type="presOf" srcId="{3FDC838E-1442-4DED-B7DB-0EA95053F881}" destId="{006473FF-81EA-094D-B7C8-B96E1781C526}" srcOrd="0" destOrd="0" presId="urn:microsoft.com/office/officeart/2016/7/layout/RepeatingBendingProcessNew"/>
    <dgm:cxn modelId="{4455F773-CED2-154E-825D-4B198BA9CA01}" type="presOf" srcId="{90922EF6-C76F-4511-8600-F1C832DD9F17}" destId="{C192921B-8D96-044F-BE06-AAA4738EDF95}" srcOrd="0" destOrd="0" presId="urn:microsoft.com/office/officeart/2016/7/layout/RepeatingBendingProcessNew"/>
    <dgm:cxn modelId="{6B00DF7A-A248-AC4E-A935-7760D57F0F59}" type="presOf" srcId="{A767E96E-D644-4BA2-8F84-C3FD0D5AD8FE}" destId="{C4496C0B-CA43-214C-981B-AC6E5E7DBD84}" srcOrd="0" destOrd="0" presId="urn:microsoft.com/office/officeart/2016/7/layout/RepeatingBendingProcessNew"/>
    <dgm:cxn modelId="{D17DBB7F-42CC-5249-A5D9-0CFCDFFA9F8E}" type="presOf" srcId="{CB9E68DE-5AB5-4533-A91D-1A75CBB77C4C}" destId="{A415EA3F-8A69-554F-866E-DF3704B0C47D}" srcOrd="0" destOrd="0" presId="urn:microsoft.com/office/officeart/2016/7/layout/RepeatingBendingProcessNew"/>
    <dgm:cxn modelId="{8A9AE483-BA78-4D4E-A888-34395E6C7EEB}" type="presOf" srcId="{69B8B5F1-45E0-4C5F-B487-83E19642C085}" destId="{FFF6973D-ABDF-B04B-999F-27950EFB1C2C}" srcOrd="1" destOrd="0" presId="urn:microsoft.com/office/officeart/2016/7/layout/RepeatingBendingProcessNew"/>
    <dgm:cxn modelId="{FC02BD84-4EF3-477D-97A9-F3F771AAF215}" srcId="{A767E96E-D644-4BA2-8F84-C3FD0D5AD8FE}" destId="{92170301-3A7B-4D38-B94F-C1E25E7DB24E}" srcOrd="5" destOrd="0" parTransId="{98CD857C-7D32-45CF-82F3-6E633E724CDB}" sibTransId="{3611CE13-3B3D-4659-B545-39E66EE1C852}"/>
    <dgm:cxn modelId="{1CB6A985-9432-D54E-9F0D-E2C4EF7E7567}" type="presOf" srcId="{1E53EB24-A8D2-4A2D-A5B4-98D2C20F1CFF}" destId="{30471367-5EBB-6046-AF66-72A3CD5CEEC6}" srcOrd="0" destOrd="0" presId="urn:microsoft.com/office/officeart/2016/7/layout/RepeatingBendingProcessNew"/>
    <dgm:cxn modelId="{C4BA908B-0F7A-4295-8B06-7AB571FD5559}" srcId="{A767E96E-D644-4BA2-8F84-C3FD0D5AD8FE}" destId="{6097F9CA-CA50-4627-82B9-B4C2889742C9}" srcOrd="1" destOrd="0" parTransId="{9F7A5A06-C5A7-48BD-972B-9AD48753DAF3}" sibTransId="{90922EF6-C76F-4511-8600-F1C832DD9F17}"/>
    <dgm:cxn modelId="{5A29039D-DBC9-C14F-B8BC-9937EA6E7525}" type="presOf" srcId="{1E53EB24-A8D2-4A2D-A5B4-98D2C20F1CFF}" destId="{7039030B-0DC4-D145-B36B-EC88C3FF59E8}" srcOrd="1" destOrd="0" presId="urn:microsoft.com/office/officeart/2016/7/layout/RepeatingBendingProcessNew"/>
    <dgm:cxn modelId="{B3BDA8AC-A91E-D648-A5DB-428F9D86251D}" type="presOf" srcId="{90922EF6-C76F-4511-8600-F1C832DD9F17}" destId="{F4F81FCE-1BF0-C040-906B-1F7785B8D4A9}" srcOrd="1" destOrd="0" presId="urn:microsoft.com/office/officeart/2016/7/layout/RepeatingBendingProcessNew"/>
    <dgm:cxn modelId="{CA0B31AD-9FA1-364B-AEA1-6737CBB23AC5}" type="presOf" srcId="{5C2514F7-0853-4306-A5CA-6DFAC7AF2A9A}" destId="{1E9BFA35-0480-9242-88D8-752C61A39468}" srcOrd="1" destOrd="0" presId="urn:microsoft.com/office/officeart/2016/7/layout/RepeatingBendingProcessNew"/>
    <dgm:cxn modelId="{01A1F6B3-4224-6D46-A9E1-752F7C951209}" type="presOf" srcId="{AD5DB31B-5031-4AE1-809E-94D33A28E182}" destId="{5BD5CC42-557C-2C49-9601-267F64A3C6F9}" srcOrd="0" destOrd="0" presId="urn:microsoft.com/office/officeart/2016/7/layout/RepeatingBendingProcessNew"/>
    <dgm:cxn modelId="{531F91B5-C58E-BA42-9BCD-C3AE494651A5}" type="presOf" srcId="{92170301-3A7B-4D38-B94F-C1E25E7DB24E}" destId="{B21314B6-9748-F540-B4D9-DE681F331040}" srcOrd="0" destOrd="0" presId="urn:microsoft.com/office/officeart/2016/7/layout/RepeatingBendingProcessNew"/>
    <dgm:cxn modelId="{B002EFD7-9AC4-F04C-A43A-522CB36F465E}" type="presOf" srcId="{69B8B5F1-45E0-4C5F-B487-83E19642C085}" destId="{1A8DF174-B95A-734C-96C4-AC0BBE8DBB20}" srcOrd="0" destOrd="0" presId="urn:microsoft.com/office/officeart/2016/7/layout/RepeatingBendingProcessNew"/>
    <dgm:cxn modelId="{DB9BDCF7-5DB4-704C-8C90-6B1A4136807C}" type="presOf" srcId="{6097F9CA-CA50-4627-82B9-B4C2889742C9}" destId="{B36C4E4C-99EC-064C-A72F-A9987FDADC58}" srcOrd="0" destOrd="0" presId="urn:microsoft.com/office/officeart/2016/7/layout/RepeatingBendingProcessNew"/>
    <dgm:cxn modelId="{465A38FD-536E-4AC6-8BAB-83C236BBDE48}" srcId="{A767E96E-D644-4BA2-8F84-C3FD0D5AD8FE}" destId="{AD5DB31B-5031-4AE1-809E-94D33A28E182}" srcOrd="4" destOrd="0" parTransId="{63091EC9-C496-4643-8414-88B740E2461C}" sibTransId="{1E53EB24-A8D2-4A2D-A5B4-98D2C20F1CFF}"/>
    <dgm:cxn modelId="{96A69BDA-61C6-5642-8881-6338D078F437}" type="presParOf" srcId="{C4496C0B-CA43-214C-981B-AC6E5E7DBD84}" destId="{A415EA3F-8A69-554F-866E-DF3704B0C47D}" srcOrd="0" destOrd="0" presId="urn:microsoft.com/office/officeart/2016/7/layout/RepeatingBendingProcessNew"/>
    <dgm:cxn modelId="{9386EB66-2A79-4445-8B45-394055D1319B}" type="presParOf" srcId="{C4496C0B-CA43-214C-981B-AC6E5E7DBD84}" destId="{1A8DF174-B95A-734C-96C4-AC0BBE8DBB20}" srcOrd="1" destOrd="0" presId="urn:microsoft.com/office/officeart/2016/7/layout/RepeatingBendingProcessNew"/>
    <dgm:cxn modelId="{13B8A48F-A943-604B-9653-488FEFD622FA}" type="presParOf" srcId="{1A8DF174-B95A-734C-96C4-AC0BBE8DBB20}" destId="{FFF6973D-ABDF-B04B-999F-27950EFB1C2C}" srcOrd="0" destOrd="0" presId="urn:microsoft.com/office/officeart/2016/7/layout/RepeatingBendingProcessNew"/>
    <dgm:cxn modelId="{45D900A4-E903-7445-B94C-107DAB1483E8}" type="presParOf" srcId="{C4496C0B-CA43-214C-981B-AC6E5E7DBD84}" destId="{B36C4E4C-99EC-064C-A72F-A9987FDADC58}" srcOrd="2" destOrd="0" presId="urn:microsoft.com/office/officeart/2016/7/layout/RepeatingBendingProcessNew"/>
    <dgm:cxn modelId="{89BC8026-E329-B641-95E2-9A6DCCEDEEDD}" type="presParOf" srcId="{C4496C0B-CA43-214C-981B-AC6E5E7DBD84}" destId="{C192921B-8D96-044F-BE06-AAA4738EDF95}" srcOrd="3" destOrd="0" presId="urn:microsoft.com/office/officeart/2016/7/layout/RepeatingBendingProcessNew"/>
    <dgm:cxn modelId="{CB24D1CB-48D5-F849-9138-1961D17854E7}" type="presParOf" srcId="{C192921B-8D96-044F-BE06-AAA4738EDF95}" destId="{F4F81FCE-1BF0-C040-906B-1F7785B8D4A9}" srcOrd="0" destOrd="0" presId="urn:microsoft.com/office/officeart/2016/7/layout/RepeatingBendingProcessNew"/>
    <dgm:cxn modelId="{CE7BF7FE-6B0B-B44A-8654-2A21C05A52B8}" type="presParOf" srcId="{C4496C0B-CA43-214C-981B-AC6E5E7DBD84}" destId="{006473FF-81EA-094D-B7C8-B96E1781C526}" srcOrd="4" destOrd="0" presId="urn:microsoft.com/office/officeart/2016/7/layout/RepeatingBendingProcessNew"/>
    <dgm:cxn modelId="{BF68DEA3-51C4-9D47-86EF-57392236E691}" type="presParOf" srcId="{C4496C0B-CA43-214C-981B-AC6E5E7DBD84}" destId="{491A9F42-260F-BB45-8485-78CFC4604E4A}" srcOrd="5" destOrd="0" presId="urn:microsoft.com/office/officeart/2016/7/layout/RepeatingBendingProcessNew"/>
    <dgm:cxn modelId="{8321EEAB-CB6B-614A-9F0A-95D88E18DF73}" type="presParOf" srcId="{491A9F42-260F-BB45-8485-78CFC4604E4A}" destId="{660CE66E-8CDA-014F-B01A-DD32AAB4918F}" srcOrd="0" destOrd="0" presId="urn:microsoft.com/office/officeart/2016/7/layout/RepeatingBendingProcessNew"/>
    <dgm:cxn modelId="{D52EA69B-9A7A-9F4D-9576-4C9C034CC914}" type="presParOf" srcId="{C4496C0B-CA43-214C-981B-AC6E5E7DBD84}" destId="{2195930C-4A06-2647-87CD-BA63B5D8765A}" srcOrd="6" destOrd="0" presId="urn:microsoft.com/office/officeart/2016/7/layout/RepeatingBendingProcessNew"/>
    <dgm:cxn modelId="{3E3AECD6-A3BC-A04B-B0A6-2E97B057A4D0}" type="presParOf" srcId="{C4496C0B-CA43-214C-981B-AC6E5E7DBD84}" destId="{60E563FF-6F55-1A49-9750-2A81419E99C6}" srcOrd="7" destOrd="0" presId="urn:microsoft.com/office/officeart/2016/7/layout/RepeatingBendingProcessNew"/>
    <dgm:cxn modelId="{7A4AB7BA-BEF7-2640-B6E9-4F757ADE26AD}" type="presParOf" srcId="{60E563FF-6F55-1A49-9750-2A81419E99C6}" destId="{1E9BFA35-0480-9242-88D8-752C61A39468}" srcOrd="0" destOrd="0" presId="urn:microsoft.com/office/officeart/2016/7/layout/RepeatingBendingProcessNew"/>
    <dgm:cxn modelId="{898D2B55-361F-8F4D-99EB-07D5E89FE6F7}" type="presParOf" srcId="{C4496C0B-CA43-214C-981B-AC6E5E7DBD84}" destId="{5BD5CC42-557C-2C49-9601-267F64A3C6F9}" srcOrd="8" destOrd="0" presId="urn:microsoft.com/office/officeart/2016/7/layout/RepeatingBendingProcessNew"/>
    <dgm:cxn modelId="{6C31AD74-E919-2945-80BB-2F3D869D2ADF}" type="presParOf" srcId="{C4496C0B-CA43-214C-981B-AC6E5E7DBD84}" destId="{30471367-5EBB-6046-AF66-72A3CD5CEEC6}" srcOrd="9" destOrd="0" presId="urn:microsoft.com/office/officeart/2016/7/layout/RepeatingBendingProcessNew"/>
    <dgm:cxn modelId="{F0970B2B-D6D6-2E49-A881-3801D0D0CFBF}" type="presParOf" srcId="{30471367-5EBB-6046-AF66-72A3CD5CEEC6}" destId="{7039030B-0DC4-D145-B36B-EC88C3FF59E8}" srcOrd="0" destOrd="0" presId="urn:microsoft.com/office/officeart/2016/7/layout/RepeatingBendingProcessNew"/>
    <dgm:cxn modelId="{D208B515-0F29-7A4F-80A6-ED89BA1599BF}" type="presParOf" srcId="{C4496C0B-CA43-214C-981B-AC6E5E7DBD84}" destId="{B21314B6-9748-F540-B4D9-DE681F331040}"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1447E9-4569-401E-B65A-BD96BB48DE1B}"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531CB21-1B98-47D3-B643-83A5D0890D1C}">
      <dgm:prSet/>
      <dgm:spPr/>
      <dgm:t>
        <a:bodyPr/>
        <a:lstStyle/>
        <a:p>
          <a:r>
            <a:rPr lang="en-US"/>
            <a:t>Questions? </a:t>
          </a:r>
        </a:p>
      </dgm:t>
    </dgm:pt>
    <dgm:pt modelId="{6D8ADDF9-A466-4157-82E6-C98041839046}" type="parTrans" cxnId="{A15BF713-8E35-4FE5-AB68-CC44BDD129A7}">
      <dgm:prSet/>
      <dgm:spPr/>
      <dgm:t>
        <a:bodyPr/>
        <a:lstStyle/>
        <a:p>
          <a:endParaRPr lang="en-US"/>
        </a:p>
      </dgm:t>
    </dgm:pt>
    <dgm:pt modelId="{7D77610E-C974-4D82-8B9B-EE8B8D2A3B04}" type="sibTrans" cxnId="{A15BF713-8E35-4FE5-AB68-CC44BDD129A7}">
      <dgm:prSet/>
      <dgm:spPr/>
      <dgm:t>
        <a:bodyPr/>
        <a:lstStyle/>
        <a:p>
          <a:endParaRPr lang="en-US"/>
        </a:p>
      </dgm:t>
    </dgm:pt>
    <dgm:pt modelId="{46A263C6-C6F6-4CF5-9923-288C0B36E47C}">
      <dgm:prSet/>
      <dgm:spPr/>
      <dgm:t>
        <a:bodyPr/>
        <a:lstStyle/>
        <a:p>
          <a:r>
            <a:rPr lang="en-US" dirty="0"/>
            <a:t>Contents in this presentation are currently under revision. </a:t>
          </a:r>
        </a:p>
      </dgm:t>
    </dgm:pt>
    <dgm:pt modelId="{C90814E7-2194-4889-985A-F80F09D8F251}" type="parTrans" cxnId="{DBF393CF-FC00-478E-A9BB-30432740E915}">
      <dgm:prSet/>
      <dgm:spPr/>
      <dgm:t>
        <a:bodyPr/>
        <a:lstStyle/>
        <a:p>
          <a:endParaRPr lang="en-US"/>
        </a:p>
      </dgm:t>
    </dgm:pt>
    <dgm:pt modelId="{8428C877-212F-4623-B112-BE7E72003451}" type="sibTrans" cxnId="{DBF393CF-FC00-478E-A9BB-30432740E915}">
      <dgm:prSet/>
      <dgm:spPr/>
      <dgm:t>
        <a:bodyPr/>
        <a:lstStyle/>
        <a:p>
          <a:endParaRPr lang="en-US"/>
        </a:p>
      </dgm:t>
    </dgm:pt>
    <dgm:pt modelId="{C8979767-A945-4E4B-8126-7FC73311C2B5}" type="pres">
      <dgm:prSet presAssocID="{161447E9-4569-401E-B65A-BD96BB48DE1B}" presName="root" presStyleCnt="0">
        <dgm:presLayoutVars>
          <dgm:dir/>
          <dgm:resizeHandles val="exact"/>
        </dgm:presLayoutVars>
      </dgm:prSet>
      <dgm:spPr/>
    </dgm:pt>
    <dgm:pt modelId="{D6DB1D66-D0C2-4840-9E77-5291D69D6C95}" type="pres">
      <dgm:prSet presAssocID="{B531CB21-1B98-47D3-B643-83A5D0890D1C}" presName="compNode" presStyleCnt="0"/>
      <dgm:spPr/>
    </dgm:pt>
    <dgm:pt modelId="{3CE5115B-45B9-4EA1-98D3-FF9D969F9512}" type="pres">
      <dgm:prSet presAssocID="{B531CB21-1B98-47D3-B643-83A5D0890D1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B77EC1E0-D9FD-4022-AB36-92815697A3DD}" type="pres">
      <dgm:prSet presAssocID="{B531CB21-1B98-47D3-B643-83A5D0890D1C}" presName="spaceRect" presStyleCnt="0"/>
      <dgm:spPr/>
    </dgm:pt>
    <dgm:pt modelId="{64E2C368-B865-4F13-A622-4B22C1081E90}" type="pres">
      <dgm:prSet presAssocID="{B531CB21-1B98-47D3-B643-83A5D0890D1C}" presName="textRect" presStyleLbl="revTx" presStyleIdx="0" presStyleCnt="2">
        <dgm:presLayoutVars>
          <dgm:chMax val="1"/>
          <dgm:chPref val="1"/>
        </dgm:presLayoutVars>
      </dgm:prSet>
      <dgm:spPr/>
    </dgm:pt>
    <dgm:pt modelId="{3A752DCB-9B49-480C-B312-D05829B8DE3A}" type="pres">
      <dgm:prSet presAssocID="{7D77610E-C974-4D82-8B9B-EE8B8D2A3B04}" presName="sibTrans" presStyleCnt="0"/>
      <dgm:spPr/>
    </dgm:pt>
    <dgm:pt modelId="{E2F0E44C-0103-4C1D-AC6D-77D85077F6FE}" type="pres">
      <dgm:prSet presAssocID="{46A263C6-C6F6-4CF5-9923-288C0B36E47C}" presName="compNode" presStyleCnt="0"/>
      <dgm:spPr/>
    </dgm:pt>
    <dgm:pt modelId="{93034DBD-F08C-4599-A35D-96A1EE25E8C1}" type="pres">
      <dgm:prSet presAssocID="{46A263C6-C6F6-4CF5-9923-288C0B36E47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d Book"/>
        </a:ext>
      </dgm:extLst>
    </dgm:pt>
    <dgm:pt modelId="{09866E52-08AD-47F4-B434-BBC208B50468}" type="pres">
      <dgm:prSet presAssocID="{46A263C6-C6F6-4CF5-9923-288C0B36E47C}" presName="spaceRect" presStyleCnt="0"/>
      <dgm:spPr/>
    </dgm:pt>
    <dgm:pt modelId="{CE23EA60-0912-4057-88EB-C808994D37AF}" type="pres">
      <dgm:prSet presAssocID="{46A263C6-C6F6-4CF5-9923-288C0B36E47C}" presName="textRect" presStyleLbl="revTx" presStyleIdx="1" presStyleCnt="2">
        <dgm:presLayoutVars>
          <dgm:chMax val="1"/>
          <dgm:chPref val="1"/>
        </dgm:presLayoutVars>
      </dgm:prSet>
      <dgm:spPr/>
    </dgm:pt>
  </dgm:ptLst>
  <dgm:cxnLst>
    <dgm:cxn modelId="{A15BF713-8E35-4FE5-AB68-CC44BDD129A7}" srcId="{161447E9-4569-401E-B65A-BD96BB48DE1B}" destId="{B531CB21-1B98-47D3-B643-83A5D0890D1C}" srcOrd="0" destOrd="0" parTransId="{6D8ADDF9-A466-4157-82E6-C98041839046}" sibTransId="{7D77610E-C974-4D82-8B9B-EE8B8D2A3B04}"/>
    <dgm:cxn modelId="{91D1E775-4601-4FE2-8664-CF25DCF0ED03}" type="presOf" srcId="{B531CB21-1B98-47D3-B643-83A5D0890D1C}" destId="{64E2C368-B865-4F13-A622-4B22C1081E90}" srcOrd="0" destOrd="0" presId="urn:microsoft.com/office/officeart/2018/2/layout/IconLabelList"/>
    <dgm:cxn modelId="{DBF393CF-FC00-478E-A9BB-30432740E915}" srcId="{161447E9-4569-401E-B65A-BD96BB48DE1B}" destId="{46A263C6-C6F6-4CF5-9923-288C0B36E47C}" srcOrd="1" destOrd="0" parTransId="{C90814E7-2194-4889-985A-F80F09D8F251}" sibTransId="{8428C877-212F-4623-B112-BE7E72003451}"/>
    <dgm:cxn modelId="{FBD3B0D8-21CA-42DF-B45D-453C3B656D5E}" type="presOf" srcId="{46A263C6-C6F6-4CF5-9923-288C0B36E47C}" destId="{CE23EA60-0912-4057-88EB-C808994D37AF}" srcOrd="0" destOrd="0" presId="urn:microsoft.com/office/officeart/2018/2/layout/IconLabelList"/>
    <dgm:cxn modelId="{645A7FEC-E103-4262-AFCD-A3CA8C64D74C}" type="presOf" srcId="{161447E9-4569-401E-B65A-BD96BB48DE1B}" destId="{C8979767-A945-4E4B-8126-7FC73311C2B5}" srcOrd="0" destOrd="0" presId="urn:microsoft.com/office/officeart/2018/2/layout/IconLabelList"/>
    <dgm:cxn modelId="{BB4C113E-2560-4D5F-A2EA-A123CC9958C3}" type="presParOf" srcId="{C8979767-A945-4E4B-8126-7FC73311C2B5}" destId="{D6DB1D66-D0C2-4840-9E77-5291D69D6C95}" srcOrd="0" destOrd="0" presId="urn:microsoft.com/office/officeart/2018/2/layout/IconLabelList"/>
    <dgm:cxn modelId="{9ACA21F1-7986-4B3C-B9E7-CB6B72375167}" type="presParOf" srcId="{D6DB1D66-D0C2-4840-9E77-5291D69D6C95}" destId="{3CE5115B-45B9-4EA1-98D3-FF9D969F9512}" srcOrd="0" destOrd="0" presId="urn:microsoft.com/office/officeart/2018/2/layout/IconLabelList"/>
    <dgm:cxn modelId="{742EA8A3-5D14-4D4A-8EBA-72F6703D587F}" type="presParOf" srcId="{D6DB1D66-D0C2-4840-9E77-5291D69D6C95}" destId="{B77EC1E0-D9FD-4022-AB36-92815697A3DD}" srcOrd="1" destOrd="0" presId="urn:microsoft.com/office/officeart/2018/2/layout/IconLabelList"/>
    <dgm:cxn modelId="{C20CB417-9AB2-4A3A-840E-1AD954FC7EBC}" type="presParOf" srcId="{D6DB1D66-D0C2-4840-9E77-5291D69D6C95}" destId="{64E2C368-B865-4F13-A622-4B22C1081E90}" srcOrd="2" destOrd="0" presId="urn:microsoft.com/office/officeart/2018/2/layout/IconLabelList"/>
    <dgm:cxn modelId="{8BB55615-0EB6-4023-B4E2-57B40F815472}" type="presParOf" srcId="{C8979767-A945-4E4B-8126-7FC73311C2B5}" destId="{3A752DCB-9B49-480C-B312-D05829B8DE3A}" srcOrd="1" destOrd="0" presId="urn:microsoft.com/office/officeart/2018/2/layout/IconLabelList"/>
    <dgm:cxn modelId="{E603FA93-221C-4F5F-93C3-7CE7CE8DA257}" type="presParOf" srcId="{C8979767-A945-4E4B-8126-7FC73311C2B5}" destId="{E2F0E44C-0103-4C1D-AC6D-77D85077F6FE}" srcOrd="2" destOrd="0" presId="urn:microsoft.com/office/officeart/2018/2/layout/IconLabelList"/>
    <dgm:cxn modelId="{B5878B01-5F08-481C-A975-CB1CCC3700AB}" type="presParOf" srcId="{E2F0E44C-0103-4C1D-AC6D-77D85077F6FE}" destId="{93034DBD-F08C-4599-A35D-96A1EE25E8C1}" srcOrd="0" destOrd="0" presId="urn:microsoft.com/office/officeart/2018/2/layout/IconLabelList"/>
    <dgm:cxn modelId="{02417773-769E-46E8-B4CB-63581FA482FC}" type="presParOf" srcId="{E2F0E44C-0103-4C1D-AC6D-77D85077F6FE}" destId="{09866E52-08AD-47F4-B434-BBC208B50468}" srcOrd="1" destOrd="0" presId="urn:microsoft.com/office/officeart/2018/2/layout/IconLabelList"/>
    <dgm:cxn modelId="{FD46A0F9-19EA-483E-8AFF-F84636B6DD2B}" type="presParOf" srcId="{E2F0E44C-0103-4C1D-AC6D-77D85077F6FE}" destId="{CE23EA60-0912-4057-88EB-C808994D37AF}"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8DF174-B95A-734C-96C4-AC0BBE8DBB20}">
      <dsp:nvSpPr>
        <dsp:cNvPr id="0" name=""/>
        <dsp:cNvSpPr/>
      </dsp:nvSpPr>
      <dsp:spPr>
        <a:xfrm>
          <a:off x="3000158" y="697340"/>
          <a:ext cx="537732" cy="91440"/>
        </a:xfrm>
        <a:custGeom>
          <a:avLst/>
          <a:gdLst/>
          <a:ahLst/>
          <a:cxnLst/>
          <a:rect l="0" t="0" r="0" b="0"/>
          <a:pathLst>
            <a:path>
              <a:moveTo>
                <a:pt x="0" y="45720"/>
              </a:moveTo>
              <a:lnTo>
                <a:pt x="537732" y="45720"/>
              </a:lnTo>
            </a:path>
          </a:pathLst>
        </a:custGeom>
        <a:noFill/>
        <a:ln w="635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4816" y="740218"/>
        <a:ext cx="28416" cy="5683"/>
      </dsp:txXfrm>
    </dsp:sp>
    <dsp:sp modelId="{A415EA3F-8A69-554F-866E-DF3704B0C47D}">
      <dsp:nvSpPr>
        <dsp:cNvPr id="0" name=""/>
        <dsp:cNvSpPr/>
      </dsp:nvSpPr>
      <dsp:spPr>
        <a:xfrm>
          <a:off x="530946" y="1756"/>
          <a:ext cx="2471011" cy="148260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82" tIns="127097" rIns="121082" bIns="127097" numCol="1" spcCol="1270" anchor="ctr" anchorCtr="0">
          <a:noAutofit/>
        </a:bodyPr>
        <a:lstStyle/>
        <a:p>
          <a:pPr marL="0" lvl="0" indent="0" algn="ctr" defTabSz="800100">
            <a:lnSpc>
              <a:spcPct val="90000"/>
            </a:lnSpc>
            <a:spcBef>
              <a:spcPct val="0"/>
            </a:spcBef>
            <a:spcAft>
              <a:spcPct val="35000"/>
            </a:spcAft>
            <a:buNone/>
          </a:pPr>
          <a:r>
            <a:rPr lang="en-US" sz="1800" kern="1200"/>
            <a:t>1. Theoretical background</a:t>
          </a:r>
        </a:p>
      </dsp:txBody>
      <dsp:txXfrm>
        <a:off x="530946" y="1756"/>
        <a:ext cx="2471011" cy="1482607"/>
      </dsp:txXfrm>
    </dsp:sp>
    <dsp:sp modelId="{C192921B-8D96-044F-BE06-AAA4738EDF95}">
      <dsp:nvSpPr>
        <dsp:cNvPr id="0" name=""/>
        <dsp:cNvSpPr/>
      </dsp:nvSpPr>
      <dsp:spPr>
        <a:xfrm>
          <a:off x="1766452" y="1482563"/>
          <a:ext cx="3039344" cy="537732"/>
        </a:xfrm>
        <a:custGeom>
          <a:avLst/>
          <a:gdLst/>
          <a:ahLst/>
          <a:cxnLst/>
          <a:rect l="0" t="0" r="0" b="0"/>
          <a:pathLst>
            <a:path>
              <a:moveTo>
                <a:pt x="3039344" y="0"/>
              </a:moveTo>
              <a:lnTo>
                <a:pt x="3039344" y="285966"/>
              </a:lnTo>
              <a:lnTo>
                <a:pt x="0" y="285966"/>
              </a:lnTo>
              <a:lnTo>
                <a:pt x="0" y="537732"/>
              </a:lnTo>
            </a:path>
          </a:pathLst>
        </a:custGeom>
        <a:noFill/>
        <a:ln w="6350" cap="flat" cmpd="sng" algn="ctr">
          <a:solidFill>
            <a:schemeClr val="accent2">
              <a:hueOff val="476947"/>
              <a:satOff val="-10882"/>
              <a:lumOff val="402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08824" y="1748588"/>
        <a:ext cx="154601" cy="5683"/>
      </dsp:txXfrm>
    </dsp:sp>
    <dsp:sp modelId="{B36C4E4C-99EC-064C-A72F-A9987FDADC58}">
      <dsp:nvSpPr>
        <dsp:cNvPr id="0" name=""/>
        <dsp:cNvSpPr/>
      </dsp:nvSpPr>
      <dsp:spPr>
        <a:xfrm>
          <a:off x="3570291" y="1756"/>
          <a:ext cx="2471011" cy="1482607"/>
        </a:xfrm>
        <a:prstGeom prst="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82" tIns="127097" rIns="121082" bIns="127097" numCol="1" spcCol="1270" anchor="ctr" anchorCtr="0">
          <a:noAutofit/>
        </a:bodyPr>
        <a:lstStyle/>
        <a:p>
          <a:pPr marL="0" lvl="0" indent="0" algn="ctr" defTabSz="800100">
            <a:lnSpc>
              <a:spcPct val="90000"/>
            </a:lnSpc>
            <a:spcBef>
              <a:spcPct val="0"/>
            </a:spcBef>
            <a:spcAft>
              <a:spcPct val="35000"/>
            </a:spcAft>
            <a:buNone/>
          </a:pPr>
          <a:r>
            <a:rPr lang="en-US" sz="1800" kern="1200"/>
            <a:t>2. Synthetic experiment #1: joint spectral inversion</a:t>
          </a:r>
        </a:p>
      </dsp:txBody>
      <dsp:txXfrm>
        <a:off x="3570291" y="1756"/>
        <a:ext cx="2471011" cy="1482607"/>
      </dsp:txXfrm>
    </dsp:sp>
    <dsp:sp modelId="{491A9F42-260F-BB45-8485-78CFC4604E4A}">
      <dsp:nvSpPr>
        <dsp:cNvPr id="0" name=""/>
        <dsp:cNvSpPr/>
      </dsp:nvSpPr>
      <dsp:spPr>
        <a:xfrm>
          <a:off x="3000158" y="2748280"/>
          <a:ext cx="537732" cy="91440"/>
        </a:xfrm>
        <a:custGeom>
          <a:avLst/>
          <a:gdLst/>
          <a:ahLst/>
          <a:cxnLst/>
          <a:rect l="0" t="0" r="0" b="0"/>
          <a:pathLst>
            <a:path>
              <a:moveTo>
                <a:pt x="0" y="45720"/>
              </a:moveTo>
              <a:lnTo>
                <a:pt x="537732" y="45720"/>
              </a:lnTo>
            </a:path>
          </a:pathLst>
        </a:custGeom>
        <a:noFill/>
        <a:ln w="6350" cap="flat" cmpd="sng" algn="ctr">
          <a:solidFill>
            <a:schemeClr val="accent2">
              <a:hueOff val="953895"/>
              <a:satOff val="-21764"/>
              <a:lumOff val="803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4816" y="2791158"/>
        <a:ext cx="28416" cy="5683"/>
      </dsp:txXfrm>
    </dsp:sp>
    <dsp:sp modelId="{006473FF-81EA-094D-B7C8-B96E1781C526}">
      <dsp:nvSpPr>
        <dsp:cNvPr id="0" name=""/>
        <dsp:cNvSpPr/>
      </dsp:nvSpPr>
      <dsp:spPr>
        <a:xfrm>
          <a:off x="530946" y="2052696"/>
          <a:ext cx="2471011" cy="1482607"/>
        </a:xfrm>
        <a:prstGeom prst="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82" tIns="127097" rIns="121082" bIns="127097" numCol="1" spcCol="1270" anchor="ctr" anchorCtr="0">
          <a:noAutofit/>
        </a:bodyPr>
        <a:lstStyle/>
        <a:p>
          <a:pPr marL="0" lvl="0" indent="0" algn="ctr" defTabSz="800100">
            <a:lnSpc>
              <a:spcPct val="90000"/>
            </a:lnSpc>
            <a:spcBef>
              <a:spcPct val="0"/>
            </a:spcBef>
            <a:spcAft>
              <a:spcPct val="35000"/>
            </a:spcAft>
            <a:buNone/>
          </a:pPr>
          <a:r>
            <a:rPr lang="en-US" sz="1800" kern="1200" dirty="0"/>
            <a:t>3. Synthetic experiment #2: stacking approach</a:t>
          </a:r>
        </a:p>
      </dsp:txBody>
      <dsp:txXfrm>
        <a:off x="530946" y="2052696"/>
        <a:ext cx="2471011" cy="1482607"/>
      </dsp:txXfrm>
    </dsp:sp>
    <dsp:sp modelId="{60E563FF-6F55-1A49-9750-2A81419E99C6}">
      <dsp:nvSpPr>
        <dsp:cNvPr id="0" name=""/>
        <dsp:cNvSpPr/>
      </dsp:nvSpPr>
      <dsp:spPr>
        <a:xfrm>
          <a:off x="1766452" y="3533503"/>
          <a:ext cx="3039344" cy="537732"/>
        </a:xfrm>
        <a:custGeom>
          <a:avLst/>
          <a:gdLst/>
          <a:ahLst/>
          <a:cxnLst/>
          <a:rect l="0" t="0" r="0" b="0"/>
          <a:pathLst>
            <a:path>
              <a:moveTo>
                <a:pt x="3039344" y="0"/>
              </a:moveTo>
              <a:lnTo>
                <a:pt x="3039344" y="285966"/>
              </a:lnTo>
              <a:lnTo>
                <a:pt x="0" y="285966"/>
              </a:lnTo>
              <a:lnTo>
                <a:pt x="0" y="537732"/>
              </a:lnTo>
            </a:path>
          </a:pathLst>
        </a:custGeom>
        <a:noFill/>
        <a:ln w="6350" cap="flat" cmpd="sng" algn="ctr">
          <a:solidFill>
            <a:schemeClr val="accent2">
              <a:hueOff val="1430842"/>
              <a:satOff val="-32646"/>
              <a:lumOff val="120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08824" y="3799528"/>
        <a:ext cx="154601" cy="5683"/>
      </dsp:txXfrm>
    </dsp:sp>
    <dsp:sp modelId="{2195930C-4A06-2647-87CD-BA63B5D8765A}">
      <dsp:nvSpPr>
        <dsp:cNvPr id="0" name=""/>
        <dsp:cNvSpPr/>
      </dsp:nvSpPr>
      <dsp:spPr>
        <a:xfrm>
          <a:off x="3570291" y="2052696"/>
          <a:ext cx="2471011" cy="1482607"/>
        </a:xfrm>
        <a:prstGeom prst="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82" tIns="127097" rIns="121082" bIns="127097" numCol="1" spcCol="1270" anchor="ctr" anchorCtr="0">
          <a:noAutofit/>
        </a:bodyPr>
        <a:lstStyle/>
        <a:p>
          <a:pPr marL="0" lvl="0" indent="0" algn="ctr" defTabSz="800100">
            <a:lnSpc>
              <a:spcPct val="90000"/>
            </a:lnSpc>
            <a:spcBef>
              <a:spcPct val="0"/>
            </a:spcBef>
            <a:spcAft>
              <a:spcPct val="35000"/>
            </a:spcAft>
            <a:buNone/>
          </a:pPr>
          <a:r>
            <a:rPr lang="en-US" sz="1800" kern="1200" dirty="0"/>
            <a:t>4. Application to the Guthrie sequence induced by wastewater injection</a:t>
          </a:r>
        </a:p>
      </dsp:txBody>
      <dsp:txXfrm>
        <a:off x="3570291" y="2052696"/>
        <a:ext cx="2471011" cy="1482607"/>
      </dsp:txXfrm>
    </dsp:sp>
    <dsp:sp modelId="{30471367-5EBB-6046-AF66-72A3CD5CEEC6}">
      <dsp:nvSpPr>
        <dsp:cNvPr id="0" name=""/>
        <dsp:cNvSpPr/>
      </dsp:nvSpPr>
      <dsp:spPr>
        <a:xfrm>
          <a:off x="3000158" y="4799219"/>
          <a:ext cx="537732" cy="91440"/>
        </a:xfrm>
        <a:custGeom>
          <a:avLst/>
          <a:gdLst/>
          <a:ahLst/>
          <a:cxnLst/>
          <a:rect l="0" t="0" r="0" b="0"/>
          <a:pathLst>
            <a:path>
              <a:moveTo>
                <a:pt x="0" y="45720"/>
              </a:moveTo>
              <a:lnTo>
                <a:pt x="537732" y="45720"/>
              </a:lnTo>
            </a:path>
          </a:pathLst>
        </a:custGeom>
        <a:noFill/>
        <a:ln w="6350" cap="flat" cmpd="sng" algn="ctr">
          <a:solidFill>
            <a:schemeClr val="accent2">
              <a:hueOff val="1907789"/>
              <a:satOff val="-43528"/>
              <a:lumOff val="1607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54816" y="4842098"/>
        <a:ext cx="28416" cy="5683"/>
      </dsp:txXfrm>
    </dsp:sp>
    <dsp:sp modelId="{5BD5CC42-557C-2C49-9601-267F64A3C6F9}">
      <dsp:nvSpPr>
        <dsp:cNvPr id="0" name=""/>
        <dsp:cNvSpPr/>
      </dsp:nvSpPr>
      <dsp:spPr>
        <a:xfrm>
          <a:off x="530946" y="4103636"/>
          <a:ext cx="2471011" cy="1482607"/>
        </a:xfrm>
        <a:prstGeom prst="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82" tIns="127097" rIns="121082" bIns="127097" numCol="1" spcCol="1270" anchor="ctr" anchorCtr="0">
          <a:noAutofit/>
        </a:bodyPr>
        <a:lstStyle/>
        <a:p>
          <a:pPr marL="0" lvl="0" indent="0" algn="ctr" defTabSz="800100">
            <a:lnSpc>
              <a:spcPct val="90000"/>
            </a:lnSpc>
            <a:spcBef>
              <a:spcPct val="0"/>
            </a:spcBef>
            <a:spcAft>
              <a:spcPct val="35000"/>
            </a:spcAft>
            <a:buNone/>
          </a:pPr>
          <a:r>
            <a:rPr lang="en-US" sz="1800" kern="1200" dirty="0"/>
            <a:t>5. Triggering processes of the Guthrie sequence</a:t>
          </a:r>
        </a:p>
      </dsp:txBody>
      <dsp:txXfrm>
        <a:off x="530946" y="4103636"/>
        <a:ext cx="2471011" cy="1482607"/>
      </dsp:txXfrm>
    </dsp:sp>
    <dsp:sp modelId="{B21314B6-9748-F540-B4D9-DE681F331040}">
      <dsp:nvSpPr>
        <dsp:cNvPr id="0" name=""/>
        <dsp:cNvSpPr/>
      </dsp:nvSpPr>
      <dsp:spPr>
        <a:xfrm>
          <a:off x="3570291" y="4103636"/>
          <a:ext cx="2471011" cy="1482607"/>
        </a:xfrm>
        <a:prstGeom prst="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082" tIns="127097" rIns="121082" bIns="127097" numCol="1" spcCol="1270" anchor="ctr" anchorCtr="0">
          <a:noAutofit/>
        </a:bodyPr>
        <a:lstStyle/>
        <a:p>
          <a:pPr marL="0" lvl="0" indent="0" algn="ctr" defTabSz="800100">
            <a:lnSpc>
              <a:spcPct val="90000"/>
            </a:lnSpc>
            <a:spcBef>
              <a:spcPct val="0"/>
            </a:spcBef>
            <a:spcAft>
              <a:spcPct val="35000"/>
            </a:spcAft>
            <a:buNone/>
          </a:pPr>
          <a:r>
            <a:rPr lang="en-US" sz="1800" kern="1200" dirty="0"/>
            <a:t>6. Implications for future studies</a:t>
          </a:r>
        </a:p>
      </dsp:txBody>
      <dsp:txXfrm>
        <a:off x="3570291" y="4103636"/>
        <a:ext cx="2471011" cy="1482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5115B-45B9-4EA1-98D3-FF9D969F9512}">
      <dsp:nvSpPr>
        <dsp:cNvPr id="0" name=""/>
        <dsp:cNvSpPr/>
      </dsp:nvSpPr>
      <dsp:spPr>
        <a:xfrm>
          <a:off x="1519199" y="241833"/>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E2C368-B865-4F13-A622-4B22C1081E90}">
      <dsp:nvSpPr>
        <dsp:cNvPr id="0" name=""/>
        <dsp:cNvSpPr/>
      </dsp:nvSpPr>
      <dsp:spPr>
        <a:xfrm>
          <a:off x="331199" y="265601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Questions? </a:t>
          </a:r>
        </a:p>
      </dsp:txBody>
      <dsp:txXfrm>
        <a:off x="331199" y="2656011"/>
        <a:ext cx="4320000" cy="720000"/>
      </dsp:txXfrm>
    </dsp:sp>
    <dsp:sp modelId="{93034DBD-F08C-4599-A35D-96A1EE25E8C1}">
      <dsp:nvSpPr>
        <dsp:cNvPr id="0" name=""/>
        <dsp:cNvSpPr/>
      </dsp:nvSpPr>
      <dsp:spPr>
        <a:xfrm>
          <a:off x="6595199" y="241833"/>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23EA60-0912-4057-88EB-C808994D37AF}">
      <dsp:nvSpPr>
        <dsp:cNvPr id="0" name=""/>
        <dsp:cNvSpPr/>
      </dsp:nvSpPr>
      <dsp:spPr>
        <a:xfrm>
          <a:off x="5407199" y="265601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dirty="0"/>
            <a:t>Contents in this presentation are currently under revision. </a:t>
          </a:r>
        </a:p>
      </dsp:txBody>
      <dsp:txXfrm>
        <a:off x="5407199" y="2656011"/>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5213-B679-6441-AD3A-75E22E68F6D5}" type="datetimeFigureOut">
              <a:rPr lang="en-US" smtClean="0"/>
              <a:t>5/5/20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4E31DF-5554-8848-9973-69C21E4DE03E}" type="slidenum">
              <a:rPr lang="en-US" smtClean="0"/>
              <a:t>‹#›</a:t>
            </a:fld>
            <a:endParaRPr lang="en-US"/>
          </a:p>
        </p:txBody>
      </p:sp>
    </p:spTree>
    <p:extLst>
      <p:ext uri="{BB962C8B-B14F-4D97-AF65-F5344CB8AC3E}">
        <p14:creationId xmlns:p14="http://schemas.microsoft.com/office/powerpoint/2010/main" val="284476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4E31DF-5554-8848-9973-69C21E4DE03E}" type="slidenum">
              <a:rPr lang="en-US" smtClean="0"/>
              <a:t>5</a:t>
            </a:fld>
            <a:endParaRPr lang="en-US"/>
          </a:p>
        </p:txBody>
      </p:sp>
    </p:spTree>
    <p:extLst>
      <p:ext uri="{BB962C8B-B14F-4D97-AF65-F5344CB8AC3E}">
        <p14:creationId xmlns:p14="http://schemas.microsoft.com/office/powerpoint/2010/main" val="6864536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F9FE2B-6E3A-0344-809E-F8F1F1C8A53F}" type="datetimeFigureOut">
              <a:rPr lang="en-US" smtClean="0"/>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CAE4210-7C40-A54E-8ED9-72C64A8AFFDE}" type="slidenum">
              <a:rPr lang="en-US" smtClean="0"/>
              <a:t>‹#›</a:t>
            </a:fld>
            <a:endParaRPr lang="en-US"/>
          </a:p>
        </p:txBody>
      </p:sp>
    </p:spTree>
    <p:extLst>
      <p:ext uri="{BB962C8B-B14F-4D97-AF65-F5344CB8AC3E}">
        <p14:creationId xmlns:p14="http://schemas.microsoft.com/office/powerpoint/2010/main" val="120087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9FE2B-6E3A-0344-809E-F8F1F1C8A53F}" type="datetimeFigureOut">
              <a:rPr lang="en-US" smtClean="0"/>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E4210-7C40-A54E-8ED9-72C64A8AFFDE}" type="slidenum">
              <a:rPr lang="en-US" smtClean="0"/>
              <a:t>‹#›</a:t>
            </a:fld>
            <a:endParaRPr lang="en-US"/>
          </a:p>
        </p:txBody>
      </p:sp>
    </p:spTree>
    <p:extLst>
      <p:ext uri="{BB962C8B-B14F-4D97-AF65-F5344CB8AC3E}">
        <p14:creationId xmlns:p14="http://schemas.microsoft.com/office/powerpoint/2010/main" val="149408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FE2B-6E3A-0344-809E-F8F1F1C8A53F}" type="datetimeFigureOut">
              <a:rPr lang="en-US" smtClean="0"/>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E4210-7C40-A54E-8ED9-72C64A8AFFDE}" type="slidenum">
              <a:rPr lang="en-US" smtClean="0"/>
              <a:t>‹#›</a:t>
            </a:fld>
            <a:endParaRPr lang="en-US"/>
          </a:p>
        </p:txBody>
      </p:sp>
    </p:spTree>
    <p:extLst>
      <p:ext uri="{BB962C8B-B14F-4D97-AF65-F5344CB8AC3E}">
        <p14:creationId xmlns:p14="http://schemas.microsoft.com/office/powerpoint/2010/main" val="1745507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FE2B-6E3A-0344-809E-F8F1F1C8A53F}" type="datetimeFigureOut">
              <a:rPr lang="en-US" smtClean="0"/>
              <a:t>5/5/20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E4210-7C40-A54E-8ED9-72C64A8AFFDE}" type="slidenum">
              <a:rPr lang="en-US" smtClean="0"/>
              <a:t>‹#›</a:t>
            </a:fld>
            <a:endParaRPr lang="en-US"/>
          </a:p>
        </p:txBody>
      </p:sp>
    </p:spTree>
    <p:extLst>
      <p:ext uri="{BB962C8B-B14F-4D97-AF65-F5344CB8AC3E}">
        <p14:creationId xmlns:p14="http://schemas.microsoft.com/office/powerpoint/2010/main" val="1204488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A0F9FE2B-6E3A-0344-809E-F8F1F1C8A53F}" type="datetimeFigureOut">
              <a:rPr lang="en-US" smtClean="0"/>
              <a:t>5/5/20</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CAE4210-7C40-A54E-8ED9-72C64A8AFFDE}" type="slidenum">
              <a:rPr lang="en-US" smtClean="0"/>
              <a:t>‹#›</a:t>
            </a:fld>
            <a:endParaRPr lang="en-US"/>
          </a:p>
        </p:txBody>
      </p:sp>
    </p:spTree>
    <p:extLst>
      <p:ext uri="{BB962C8B-B14F-4D97-AF65-F5344CB8AC3E}">
        <p14:creationId xmlns:p14="http://schemas.microsoft.com/office/powerpoint/2010/main" val="1754700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9FE2B-6E3A-0344-809E-F8F1F1C8A53F}" type="datetimeFigureOut">
              <a:rPr lang="en-US" smtClean="0"/>
              <a:t>5/5/20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E4210-7C40-A54E-8ED9-72C64A8AFFDE}" type="slidenum">
              <a:rPr lang="en-US" smtClean="0"/>
              <a:t>‹#›</a:t>
            </a:fld>
            <a:endParaRPr lang="en-US"/>
          </a:p>
        </p:txBody>
      </p:sp>
    </p:spTree>
    <p:extLst>
      <p:ext uri="{BB962C8B-B14F-4D97-AF65-F5344CB8AC3E}">
        <p14:creationId xmlns:p14="http://schemas.microsoft.com/office/powerpoint/2010/main" val="2659652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F9FE2B-6E3A-0344-809E-F8F1F1C8A53F}" type="datetimeFigureOut">
              <a:rPr lang="en-US" smtClean="0"/>
              <a:t>5/5/20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E4210-7C40-A54E-8ED9-72C64A8AFFDE}"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69631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0F9FE2B-6E3A-0344-809E-F8F1F1C8A53F}" type="datetimeFigureOut">
              <a:rPr lang="en-US" smtClean="0"/>
              <a:t>5/5/20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E4210-7C40-A54E-8ED9-72C64A8AFFDE}"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198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9FE2B-6E3A-0344-809E-F8F1F1C8A53F}" type="datetimeFigureOut">
              <a:rPr lang="en-US" smtClean="0"/>
              <a:t>5/5/20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E4210-7C40-A54E-8ED9-72C64A8AFFDE}" type="slidenum">
              <a:rPr lang="en-US" smtClean="0"/>
              <a:t>‹#›</a:t>
            </a:fld>
            <a:endParaRPr lang="en-US"/>
          </a:p>
        </p:txBody>
      </p:sp>
    </p:spTree>
    <p:extLst>
      <p:ext uri="{BB962C8B-B14F-4D97-AF65-F5344CB8AC3E}">
        <p14:creationId xmlns:p14="http://schemas.microsoft.com/office/powerpoint/2010/main" val="34726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9FE2B-6E3A-0344-809E-F8F1F1C8A53F}" type="datetimeFigureOut">
              <a:rPr lang="en-US" smtClean="0"/>
              <a:t>5/5/20</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CAE4210-7C40-A54E-8ED9-72C64A8AFFDE}" type="slidenum">
              <a:rPr lang="en-US" smtClean="0"/>
              <a:t>‹#›</a:t>
            </a:fld>
            <a:endParaRPr lang="en-US"/>
          </a:p>
        </p:txBody>
      </p:sp>
    </p:spTree>
    <p:extLst>
      <p:ext uri="{BB962C8B-B14F-4D97-AF65-F5344CB8AC3E}">
        <p14:creationId xmlns:p14="http://schemas.microsoft.com/office/powerpoint/2010/main" val="2395184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9FE2B-6E3A-0344-809E-F8F1F1C8A53F}" type="datetimeFigureOut">
              <a:rPr lang="en-US" smtClean="0"/>
              <a:t>5/5/20</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6CAE4210-7C40-A54E-8ED9-72C64A8AFFDE}" type="slidenum">
              <a:rPr lang="en-US" smtClean="0"/>
              <a:t>‹#›</a:t>
            </a:fld>
            <a:endParaRPr lang="en-US"/>
          </a:p>
        </p:txBody>
      </p:sp>
    </p:spTree>
    <p:extLst>
      <p:ext uri="{BB962C8B-B14F-4D97-AF65-F5344CB8AC3E}">
        <p14:creationId xmlns:p14="http://schemas.microsoft.com/office/powerpoint/2010/main" val="353043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0F9FE2B-6E3A-0344-809E-F8F1F1C8A53F}" type="datetimeFigureOut">
              <a:rPr lang="en-US" smtClean="0"/>
              <a:t>5/5/20</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CAE4210-7C40-A54E-8ED9-72C64A8AFFDE}" type="slidenum">
              <a:rPr lang="en-US" smtClean="0"/>
              <a:t>‹#›</a:t>
            </a:fld>
            <a:endParaRPr lang="en-US"/>
          </a:p>
        </p:txBody>
      </p:sp>
    </p:spTree>
    <p:extLst>
      <p:ext uri="{BB962C8B-B14F-4D97-AF65-F5344CB8AC3E}">
        <p14:creationId xmlns:p14="http://schemas.microsoft.com/office/powerpoint/2010/main" val="12177823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2.wdp"/><Relationship Id="rId7" Type="http://schemas.openxmlformats.org/officeDocument/2006/relationships/diagramColors" Target="../diagrams/colors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2.wdp"/><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package" Target="../embeddings/Microsoft_Word_Document.docx"/></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D425-3F2F-7240-926E-670BDB2FA274}"/>
              </a:ext>
            </a:extLst>
          </p:cNvPr>
          <p:cNvSpPr>
            <a:spLocks noGrp="1"/>
          </p:cNvSpPr>
          <p:nvPr>
            <p:ph type="ctrTitle"/>
          </p:nvPr>
        </p:nvSpPr>
        <p:spPr/>
        <p:txBody>
          <a:bodyPr>
            <a:normAutofit/>
          </a:bodyPr>
          <a:lstStyle/>
          <a:p>
            <a:r>
              <a:rPr lang="en-US" sz="4400" dirty="0"/>
              <a:t>Earthquake stress drop: what can we resolve from observations, and what can we infer about earthquake triggering processes</a:t>
            </a:r>
            <a:endParaRPr lang="en-US" dirty="0"/>
          </a:p>
        </p:txBody>
      </p:sp>
      <p:sp>
        <p:nvSpPr>
          <p:cNvPr id="3" name="Subtitle 2">
            <a:extLst>
              <a:ext uri="{FF2B5EF4-FFF2-40B4-BE49-F238E27FC236}">
                <a16:creationId xmlns:a16="http://schemas.microsoft.com/office/drawing/2014/main" id="{4078F3FC-577C-144C-B904-ACEF270A40F6}"/>
              </a:ext>
            </a:extLst>
          </p:cNvPr>
          <p:cNvSpPr>
            <a:spLocks noGrp="1"/>
          </p:cNvSpPr>
          <p:nvPr>
            <p:ph type="subTitle" idx="1"/>
          </p:nvPr>
        </p:nvSpPr>
        <p:spPr/>
        <p:txBody>
          <a:bodyPr>
            <a:normAutofit fontScale="92500" lnSpcReduction="20000"/>
          </a:bodyPr>
          <a:lstStyle/>
          <a:p>
            <a:r>
              <a:rPr lang="en-US" dirty="0" err="1"/>
              <a:t>Xiaowei</a:t>
            </a:r>
            <a:r>
              <a:rPr lang="en-US" dirty="0"/>
              <a:t> Chen</a:t>
            </a:r>
            <a:r>
              <a:rPr lang="en-US" baseline="30000" dirty="0"/>
              <a:t>1</a:t>
            </a:r>
            <a:r>
              <a:rPr lang="en-US" dirty="0"/>
              <a:t>, Rachel Abercrombie</a:t>
            </a:r>
            <a:r>
              <a:rPr lang="en-US" baseline="30000" dirty="0"/>
              <a:t>2</a:t>
            </a:r>
            <a:r>
              <a:rPr lang="en-US" dirty="0"/>
              <a:t>, </a:t>
            </a:r>
            <a:r>
              <a:rPr lang="en-US" dirty="0" err="1"/>
              <a:t>Qimin</a:t>
            </a:r>
            <a:r>
              <a:rPr lang="en-US" dirty="0"/>
              <a:t> Wu</a:t>
            </a:r>
            <a:r>
              <a:rPr lang="en-US" baseline="30000" dirty="0"/>
              <a:t>1</a:t>
            </a:r>
          </a:p>
          <a:p>
            <a:pPr marL="457200" indent="-457200">
              <a:buAutoNum type="arabicPeriod"/>
            </a:pPr>
            <a:r>
              <a:rPr lang="en-US" dirty="0"/>
              <a:t>University of Oklahoma</a:t>
            </a:r>
          </a:p>
          <a:p>
            <a:pPr marL="457200" indent="-457200">
              <a:buAutoNum type="arabicPeriod"/>
            </a:pPr>
            <a:r>
              <a:rPr lang="en-US" dirty="0"/>
              <a:t>Boston University</a:t>
            </a:r>
          </a:p>
        </p:txBody>
      </p:sp>
      <p:sp>
        <p:nvSpPr>
          <p:cNvPr id="4" name="Rectangle 3">
            <a:extLst>
              <a:ext uri="{FF2B5EF4-FFF2-40B4-BE49-F238E27FC236}">
                <a16:creationId xmlns:a16="http://schemas.microsoft.com/office/drawing/2014/main" id="{13F9C82E-7D76-E849-B29E-960CCD5337B4}"/>
              </a:ext>
            </a:extLst>
          </p:cNvPr>
          <p:cNvSpPr/>
          <p:nvPr/>
        </p:nvSpPr>
        <p:spPr>
          <a:xfrm>
            <a:off x="8860220" y="236511"/>
            <a:ext cx="6096000" cy="646331"/>
          </a:xfrm>
          <a:prstGeom prst="rect">
            <a:avLst/>
          </a:prstGeom>
        </p:spPr>
        <p:txBody>
          <a:bodyPr>
            <a:spAutoFit/>
          </a:bodyPr>
          <a:lstStyle/>
          <a:p>
            <a:r>
              <a:rPr lang="en-US" dirty="0"/>
              <a:t>EGU2020-10935</a:t>
            </a:r>
          </a:p>
          <a:p>
            <a:r>
              <a:rPr lang="en-US" dirty="0"/>
              <a:t>Session SM1.1</a:t>
            </a:r>
          </a:p>
        </p:txBody>
      </p:sp>
      <p:pic>
        <p:nvPicPr>
          <p:cNvPr id="6" name="Picture 5">
            <a:extLst>
              <a:ext uri="{FF2B5EF4-FFF2-40B4-BE49-F238E27FC236}">
                <a16:creationId xmlns:a16="http://schemas.microsoft.com/office/drawing/2014/main" id="{C6E2A242-43A6-BF44-BDFC-522893B94D82}"/>
              </a:ext>
            </a:extLst>
          </p:cNvPr>
          <p:cNvPicPr>
            <a:picLocks noChangeAspect="1"/>
          </p:cNvPicPr>
          <p:nvPr/>
        </p:nvPicPr>
        <p:blipFill>
          <a:blip r:embed="rId2"/>
          <a:stretch>
            <a:fillRect/>
          </a:stretch>
        </p:blipFill>
        <p:spPr>
          <a:xfrm>
            <a:off x="1051560" y="5594677"/>
            <a:ext cx="3530600" cy="571500"/>
          </a:xfrm>
          <a:prstGeom prst="rect">
            <a:avLst/>
          </a:prstGeom>
        </p:spPr>
      </p:pic>
      <p:pic>
        <p:nvPicPr>
          <p:cNvPr id="7" name="Picture 6">
            <a:extLst>
              <a:ext uri="{FF2B5EF4-FFF2-40B4-BE49-F238E27FC236}">
                <a16:creationId xmlns:a16="http://schemas.microsoft.com/office/drawing/2014/main" id="{B2EBA663-DAB9-8046-A00C-5FD0DA4A742C}"/>
              </a:ext>
            </a:extLst>
          </p:cNvPr>
          <p:cNvPicPr>
            <a:picLocks noChangeAspect="1"/>
          </p:cNvPicPr>
          <p:nvPr/>
        </p:nvPicPr>
        <p:blipFill>
          <a:blip r:embed="rId3"/>
          <a:stretch>
            <a:fillRect/>
          </a:stretch>
        </p:blipFill>
        <p:spPr>
          <a:xfrm>
            <a:off x="5015484" y="5282424"/>
            <a:ext cx="1485900" cy="1358900"/>
          </a:xfrm>
          <a:prstGeom prst="rect">
            <a:avLst/>
          </a:prstGeom>
        </p:spPr>
      </p:pic>
      <p:pic>
        <p:nvPicPr>
          <p:cNvPr id="8" name="Picture 7">
            <a:extLst>
              <a:ext uri="{FF2B5EF4-FFF2-40B4-BE49-F238E27FC236}">
                <a16:creationId xmlns:a16="http://schemas.microsoft.com/office/drawing/2014/main" id="{E8436A7A-6434-CD42-940A-D0FFDE406D29}"/>
              </a:ext>
            </a:extLst>
          </p:cNvPr>
          <p:cNvPicPr>
            <a:picLocks noChangeAspect="1"/>
          </p:cNvPicPr>
          <p:nvPr/>
        </p:nvPicPr>
        <p:blipFill>
          <a:blip r:embed="rId4"/>
          <a:stretch>
            <a:fillRect/>
          </a:stretch>
        </p:blipFill>
        <p:spPr>
          <a:xfrm>
            <a:off x="7166257" y="5174086"/>
            <a:ext cx="1575576" cy="1575576"/>
          </a:xfrm>
          <a:prstGeom prst="rect">
            <a:avLst/>
          </a:prstGeom>
        </p:spPr>
      </p:pic>
    </p:spTree>
    <p:extLst>
      <p:ext uri="{BB962C8B-B14F-4D97-AF65-F5344CB8AC3E}">
        <p14:creationId xmlns:p14="http://schemas.microsoft.com/office/powerpoint/2010/main" val="2851104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72931-DE01-0149-86A6-17629A845ACB}"/>
              </a:ext>
            </a:extLst>
          </p:cNvPr>
          <p:cNvSpPr>
            <a:spLocks noGrp="1"/>
          </p:cNvSpPr>
          <p:nvPr>
            <p:ph idx="1"/>
          </p:nvPr>
        </p:nvSpPr>
        <p:spPr>
          <a:xfrm>
            <a:off x="1069848" y="189186"/>
            <a:ext cx="10058400" cy="395264"/>
          </a:xfrm>
        </p:spPr>
        <p:txBody>
          <a:bodyPr/>
          <a:lstStyle/>
          <a:p>
            <a:r>
              <a:rPr lang="en-US" dirty="0"/>
              <a:t>2. What is the resolution limit? </a:t>
            </a:r>
          </a:p>
        </p:txBody>
      </p:sp>
      <p:pic>
        <p:nvPicPr>
          <p:cNvPr id="4" name="Picture 3" descr="A screenshot of a cell phone&#10;&#10;Description automatically generated">
            <a:extLst>
              <a:ext uri="{FF2B5EF4-FFF2-40B4-BE49-F238E27FC236}">
                <a16:creationId xmlns:a16="http://schemas.microsoft.com/office/drawing/2014/main" id="{0D1F23EF-6708-F44C-9E2B-507F83E6D9C6}"/>
              </a:ext>
            </a:extLst>
          </p:cNvPr>
          <p:cNvPicPr>
            <a:picLocks noChangeAspect="1"/>
          </p:cNvPicPr>
          <p:nvPr/>
        </p:nvPicPr>
        <p:blipFill>
          <a:blip r:embed="rId2"/>
          <a:stretch>
            <a:fillRect/>
          </a:stretch>
        </p:blipFill>
        <p:spPr>
          <a:xfrm>
            <a:off x="498146" y="685800"/>
            <a:ext cx="4841109" cy="1703198"/>
          </a:xfrm>
          <a:prstGeom prst="rect">
            <a:avLst/>
          </a:prstGeom>
        </p:spPr>
      </p:pic>
      <p:pic>
        <p:nvPicPr>
          <p:cNvPr id="9" name="Picture 8">
            <a:extLst>
              <a:ext uri="{FF2B5EF4-FFF2-40B4-BE49-F238E27FC236}">
                <a16:creationId xmlns:a16="http://schemas.microsoft.com/office/drawing/2014/main" id="{3717A985-8489-FC41-A744-0C107ECB6D18}"/>
              </a:ext>
            </a:extLst>
          </p:cNvPr>
          <p:cNvPicPr>
            <a:picLocks noChangeAspect="1"/>
          </p:cNvPicPr>
          <p:nvPr/>
        </p:nvPicPr>
        <p:blipFill>
          <a:blip r:embed="rId3"/>
          <a:stretch>
            <a:fillRect/>
          </a:stretch>
        </p:blipFill>
        <p:spPr>
          <a:xfrm>
            <a:off x="585622" y="2546547"/>
            <a:ext cx="4574957" cy="3844911"/>
          </a:xfrm>
          <a:prstGeom prst="rect">
            <a:avLst/>
          </a:prstGeom>
        </p:spPr>
      </p:pic>
      <p:sp>
        <p:nvSpPr>
          <p:cNvPr id="10" name="TextBox 9">
            <a:extLst>
              <a:ext uri="{FF2B5EF4-FFF2-40B4-BE49-F238E27FC236}">
                <a16:creationId xmlns:a16="http://schemas.microsoft.com/office/drawing/2014/main" id="{20C3AFC4-C936-6D46-8F8C-97DD8C9736E8}"/>
              </a:ext>
            </a:extLst>
          </p:cNvPr>
          <p:cNvSpPr txBox="1"/>
          <p:nvPr/>
        </p:nvSpPr>
        <p:spPr>
          <a:xfrm>
            <a:off x="5044087" y="2490348"/>
            <a:ext cx="6488719" cy="4062651"/>
          </a:xfrm>
          <a:prstGeom prst="rect">
            <a:avLst/>
          </a:prstGeom>
          <a:noFill/>
        </p:spPr>
        <p:txBody>
          <a:bodyPr wrap="square" rtlCol="0">
            <a:spAutoFit/>
          </a:bodyPr>
          <a:lstStyle/>
          <a:p>
            <a:endParaRPr lang="en-US" sz="1600" dirty="0"/>
          </a:p>
          <a:p>
            <a:pPr marL="342900" indent="-342900">
              <a:buAutoNum type="arabicParenBoth"/>
            </a:pPr>
            <a:r>
              <a:rPr lang="en-US" sz="1600" dirty="0"/>
              <a:t>Low std and uniform magnitude (figure b), both SSS and SNSS are perfect! All cases can be resolved! But, this is not going to happen in nature… </a:t>
            </a:r>
          </a:p>
          <a:p>
            <a:pPr marL="342900" indent="-342900">
              <a:buAutoNum type="arabicParenBoth"/>
            </a:pPr>
            <a:r>
              <a:rPr lang="en-US" sz="1600" dirty="0"/>
              <a:t>High std and uniform magnitude (figure d), both SSS and SNSS are perfect for cases 1 and 2. Cases 3 and 4 are underestimated. </a:t>
            </a:r>
          </a:p>
          <a:p>
            <a:pPr marL="342900" indent="-342900">
              <a:buAutoNum type="arabicParenBoth"/>
            </a:pPr>
            <a:r>
              <a:rPr lang="en-US" sz="1600" dirty="0"/>
              <a:t>Low std and GR distribution (figure a), SNSS perfect for cases 1-3, SSS less ideal for cases 3. Both are not good for case 4. </a:t>
            </a:r>
          </a:p>
          <a:p>
            <a:pPr marL="342900" indent="-342900">
              <a:buAutoNum type="arabicParenBoth"/>
            </a:pPr>
            <a:r>
              <a:rPr lang="en-US" sz="1600" dirty="0"/>
              <a:t>High std and GR distribution (figure b), for the acceptable cases 1 and 2, SNSS is great, SSS is not good. Both not good for cases 3 and 4. </a:t>
            </a:r>
          </a:p>
          <a:p>
            <a:endParaRPr lang="en-US" sz="1600" dirty="0"/>
          </a:p>
          <a:p>
            <a:r>
              <a:rPr lang="en-US" sz="1600" dirty="0"/>
              <a:t>Stacking resolution is limited by the resolution limit from joint spectral inversion. When lower magnitude bins exceed 80% of </a:t>
            </a:r>
            <a:r>
              <a:rPr lang="en-US" sz="1600" dirty="0" err="1"/>
              <a:t>fmax</a:t>
            </a:r>
            <a:r>
              <a:rPr lang="en-US" sz="1600" dirty="0"/>
              <a:t>, results can be unreliable. </a:t>
            </a:r>
          </a:p>
          <a:p>
            <a:endParaRPr lang="en-US" dirty="0"/>
          </a:p>
        </p:txBody>
      </p:sp>
      <p:sp>
        <p:nvSpPr>
          <p:cNvPr id="11" name="Rectangle 10">
            <a:extLst>
              <a:ext uri="{FF2B5EF4-FFF2-40B4-BE49-F238E27FC236}">
                <a16:creationId xmlns:a16="http://schemas.microsoft.com/office/drawing/2014/main" id="{50D4E416-E323-6444-A27F-46A2A98B583C}"/>
              </a:ext>
            </a:extLst>
          </p:cNvPr>
          <p:cNvSpPr/>
          <p:nvPr/>
        </p:nvSpPr>
        <p:spPr>
          <a:xfrm>
            <a:off x="6382640" y="484149"/>
            <a:ext cx="5311214" cy="1754326"/>
          </a:xfrm>
          <a:prstGeom prst="rect">
            <a:avLst/>
          </a:prstGeom>
        </p:spPr>
        <p:txBody>
          <a:bodyPr wrap="square">
            <a:spAutoFit/>
          </a:bodyPr>
          <a:lstStyle/>
          <a:p>
            <a:r>
              <a:rPr lang="en-US" sz="1600" dirty="0"/>
              <a:t>Generate additional four cases to check the resolution. </a:t>
            </a:r>
          </a:p>
          <a:p>
            <a:endParaRPr lang="en-US" sz="1600" dirty="0"/>
          </a:p>
          <a:p>
            <a:r>
              <a:rPr lang="en-US" sz="1600" dirty="0"/>
              <a:t>For each case, examine input stress drop with low and high standard deviation, and magnitude distribution of GR and uniform. </a:t>
            </a:r>
          </a:p>
          <a:p>
            <a:r>
              <a:rPr lang="en-US" sz="1400" dirty="0"/>
              <a:t>(uniform distribution represents unreal but ideal case where all magnitude bins are equally sampled)</a:t>
            </a:r>
          </a:p>
        </p:txBody>
      </p:sp>
      <p:sp>
        <p:nvSpPr>
          <p:cNvPr id="12" name="TextBox 11">
            <a:extLst>
              <a:ext uri="{FF2B5EF4-FFF2-40B4-BE49-F238E27FC236}">
                <a16:creationId xmlns:a16="http://schemas.microsoft.com/office/drawing/2014/main" id="{24228BE8-E228-4041-A1AA-958ACC0E7DFC}"/>
              </a:ext>
            </a:extLst>
          </p:cNvPr>
          <p:cNvSpPr txBox="1"/>
          <p:nvPr/>
        </p:nvSpPr>
        <p:spPr>
          <a:xfrm>
            <a:off x="5186438" y="1090380"/>
            <a:ext cx="820225" cy="307777"/>
          </a:xfrm>
          <a:prstGeom prst="rect">
            <a:avLst/>
          </a:prstGeom>
          <a:noFill/>
        </p:spPr>
        <p:txBody>
          <a:bodyPr wrap="none" rtlCol="0">
            <a:spAutoFit/>
          </a:bodyPr>
          <a:lstStyle/>
          <a:p>
            <a:r>
              <a:rPr lang="en-US" sz="1400" dirty="0">
                <a:solidFill>
                  <a:srgbClr val="FF0000"/>
                </a:solidFill>
              </a:rPr>
              <a:t>Perfect!</a:t>
            </a:r>
          </a:p>
        </p:txBody>
      </p:sp>
      <p:sp>
        <p:nvSpPr>
          <p:cNvPr id="13" name="TextBox 12">
            <a:extLst>
              <a:ext uri="{FF2B5EF4-FFF2-40B4-BE49-F238E27FC236}">
                <a16:creationId xmlns:a16="http://schemas.microsoft.com/office/drawing/2014/main" id="{99451582-42B2-9245-8144-CC5A00267CD0}"/>
              </a:ext>
            </a:extLst>
          </p:cNvPr>
          <p:cNvSpPr txBox="1"/>
          <p:nvPr/>
        </p:nvSpPr>
        <p:spPr>
          <a:xfrm>
            <a:off x="5186437" y="1404858"/>
            <a:ext cx="1126847" cy="307777"/>
          </a:xfrm>
          <a:prstGeom prst="rect">
            <a:avLst/>
          </a:prstGeom>
          <a:noFill/>
        </p:spPr>
        <p:txBody>
          <a:bodyPr wrap="none" rtlCol="0">
            <a:spAutoFit/>
          </a:bodyPr>
          <a:lstStyle/>
          <a:p>
            <a:r>
              <a:rPr lang="en-US" sz="1400" dirty="0">
                <a:solidFill>
                  <a:srgbClr val="00B050"/>
                </a:solidFill>
              </a:rPr>
              <a:t>Acceptable</a:t>
            </a:r>
          </a:p>
        </p:txBody>
      </p:sp>
      <p:sp>
        <p:nvSpPr>
          <p:cNvPr id="14" name="TextBox 13">
            <a:extLst>
              <a:ext uri="{FF2B5EF4-FFF2-40B4-BE49-F238E27FC236}">
                <a16:creationId xmlns:a16="http://schemas.microsoft.com/office/drawing/2014/main" id="{3C3C4D89-1992-D545-A6A9-730D6EE2C55B}"/>
              </a:ext>
            </a:extLst>
          </p:cNvPr>
          <p:cNvSpPr txBox="1"/>
          <p:nvPr/>
        </p:nvSpPr>
        <p:spPr>
          <a:xfrm>
            <a:off x="5160579" y="1744731"/>
            <a:ext cx="728084" cy="307777"/>
          </a:xfrm>
          <a:prstGeom prst="rect">
            <a:avLst/>
          </a:prstGeom>
          <a:noFill/>
        </p:spPr>
        <p:txBody>
          <a:bodyPr wrap="none" rtlCol="0">
            <a:spAutoFit/>
          </a:bodyPr>
          <a:lstStyle/>
          <a:p>
            <a:r>
              <a:rPr lang="en-US" sz="1400" dirty="0">
                <a:solidFill>
                  <a:srgbClr val="00B0F0"/>
                </a:solidFill>
              </a:rPr>
              <a:t>Hmm..</a:t>
            </a:r>
          </a:p>
        </p:txBody>
      </p:sp>
      <p:sp>
        <p:nvSpPr>
          <p:cNvPr id="15" name="TextBox 14">
            <a:extLst>
              <a:ext uri="{FF2B5EF4-FFF2-40B4-BE49-F238E27FC236}">
                <a16:creationId xmlns:a16="http://schemas.microsoft.com/office/drawing/2014/main" id="{A908A40D-C125-FE48-9964-0FC749190F85}"/>
              </a:ext>
            </a:extLst>
          </p:cNvPr>
          <p:cNvSpPr txBox="1"/>
          <p:nvPr/>
        </p:nvSpPr>
        <p:spPr>
          <a:xfrm>
            <a:off x="5156759" y="2064676"/>
            <a:ext cx="728084" cy="307777"/>
          </a:xfrm>
          <a:prstGeom prst="rect">
            <a:avLst/>
          </a:prstGeom>
          <a:noFill/>
        </p:spPr>
        <p:txBody>
          <a:bodyPr wrap="none" rtlCol="0">
            <a:spAutoFit/>
          </a:bodyPr>
          <a:lstStyle/>
          <a:p>
            <a:r>
              <a:rPr lang="en-US" sz="1400" dirty="0">
                <a:solidFill>
                  <a:srgbClr val="00B0F0"/>
                </a:solidFill>
              </a:rPr>
              <a:t>Hmm..</a:t>
            </a:r>
          </a:p>
        </p:txBody>
      </p:sp>
      <p:sp>
        <p:nvSpPr>
          <p:cNvPr id="16" name="TextBox 15">
            <a:extLst>
              <a:ext uri="{FF2B5EF4-FFF2-40B4-BE49-F238E27FC236}">
                <a16:creationId xmlns:a16="http://schemas.microsoft.com/office/drawing/2014/main" id="{796C4B61-B951-8F45-B819-77BD2919225F}"/>
              </a:ext>
            </a:extLst>
          </p:cNvPr>
          <p:cNvSpPr txBox="1"/>
          <p:nvPr/>
        </p:nvSpPr>
        <p:spPr>
          <a:xfrm>
            <a:off x="882869" y="6364341"/>
            <a:ext cx="3732881" cy="369332"/>
          </a:xfrm>
          <a:prstGeom prst="rect">
            <a:avLst/>
          </a:prstGeom>
          <a:noFill/>
        </p:spPr>
        <p:txBody>
          <a:bodyPr wrap="none" rtlCol="0">
            <a:spAutoFit/>
          </a:bodyPr>
          <a:lstStyle/>
          <a:p>
            <a:r>
              <a:rPr lang="en-US" dirty="0"/>
              <a:t>SNSS solid lines; SSS dashed lines</a:t>
            </a:r>
          </a:p>
        </p:txBody>
      </p:sp>
    </p:spTree>
    <p:extLst>
      <p:ext uri="{BB962C8B-B14F-4D97-AF65-F5344CB8AC3E}">
        <p14:creationId xmlns:p14="http://schemas.microsoft.com/office/powerpoint/2010/main" val="413132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9A66-8CAD-C045-97E3-89B8224841DC}"/>
              </a:ext>
            </a:extLst>
          </p:cNvPr>
          <p:cNvSpPr>
            <a:spLocks noGrp="1"/>
          </p:cNvSpPr>
          <p:nvPr>
            <p:ph type="title"/>
          </p:nvPr>
        </p:nvSpPr>
        <p:spPr/>
        <p:txBody>
          <a:bodyPr>
            <a:normAutofit fontScale="90000"/>
          </a:bodyPr>
          <a:lstStyle/>
          <a:p>
            <a:r>
              <a:rPr lang="en-US" dirty="0"/>
              <a:t>4. Application to the Guthrie sequence, induced by wastewater injection</a:t>
            </a:r>
          </a:p>
        </p:txBody>
      </p:sp>
      <p:pic>
        <p:nvPicPr>
          <p:cNvPr id="5" name="Content Placeholder 4">
            <a:extLst>
              <a:ext uri="{FF2B5EF4-FFF2-40B4-BE49-F238E27FC236}">
                <a16:creationId xmlns:a16="http://schemas.microsoft.com/office/drawing/2014/main" id="{9C836751-60DC-6E46-A617-13F8206FC0EB}"/>
              </a:ext>
            </a:extLst>
          </p:cNvPr>
          <p:cNvPicPr>
            <a:picLocks noGrp="1" noChangeAspect="1"/>
          </p:cNvPicPr>
          <p:nvPr>
            <p:ph idx="1"/>
          </p:nvPr>
        </p:nvPicPr>
        <p:blipFill>
          <a:blip r:embed="rId2"/>
          <a:stretch>
            <a:fillRect/>
          </a:stretch>
        </p:blipFill>
        <p:spPr>
          <a:xfrm>
            <a:off x="1161065" y="2093976"/>
            <a:ext cx="6225692" cy="3155294"/>
          </a:xfrm>
        </p:spPr>
      </p:pic>
      <p:sp>
        <p:nvSpPr>
          <p:cNvPr id="6" name="TextBox 5">
            <a:extLst>
              <a:ext uri="{FF2B5EF4-FFF2-40B4-BE49-F238E27FC236}">
                <a16:creationId xmlns:a16="http://schemas.microsoft.com/office/drawing/2014/main" id="{4E9E39C4-6AAF-D64B-8E21-5EDFCB9CACEA}"/>
              </a:ext>
            </a:extLst>
          </p:cNvPr>
          <p:cNvSpPr txBox="1"/>
          <p:nvPr/>
        </p:nvSpPr>
        <p:spPr>
          <a:xfrm>
            <a:off x="3857297" y="2314693"/>
            <a:ext cx="3121572" cy="369332"/>
          </a:xfrm>
          <a:prstGeom prst="rect">
            <a:avLst/>
          </a:prstGeom>
          <a:noFill/>
        </p:spPr>
        <p:txBody>
          <a:bodyPr wrap="square" rtlCol="0">
            <a:spAutoFit/>
          </a:bodyPr>
          <a:lstStyle/>
          <a:p>
            <a:r>
              <a:rPr lang="en-US" dirty="0"/>
              <a:t>Great azimuthal coverage!</a:t>
            </a:r>
          </a:p>
        </p:txBody>
      </p:sp>
      <p:sp>
        <p:nvSpPr>
          <p:cNvPr id="7" name="TextBox 6">
            <a:extLst>
              <a:ext uri="{FF2B5EF4-FFF2-40B4-BE49-F238E27FC236}">
                <a16:creationId xmlns:a16="http://schemas.microsoft.com/office/drawing/2014/main" id="{39303D55-8F11-994C-BD31-AEE8B6DBB9C6}"/>
              </a:ext>
            </a:extLst>
          </p:cNvPr>
          <p:cNvSpPr txBox="1"/>
          <p:nvPr/>
        </p:nvSpPr>
        <p:spPr>
          <a:xfrm>
            <a:off x="3689131" y="3943143"/>
            <a:ext cx="2722179" cy="646331"/>
          </a:xfrm>
          <a:prstGeom prst="rect">
            <a:avLst/>
          </a:prstGeom>
          <a:noFill/>
        </p:spPr>
        <p:txBody>
          <a:bodyPr wrap="square" rtlCol="0">
            <a:spAutoFit/>
          </a:bodyPr>
          <a:lstStyle/>
          <a:p>
            <a:r>
              <a:rPr lang="en-US" dirty="0"/>
              <a:t>Highly compact cluster with lots of events!</a:t>
            </a:r>
          </a:p>
        </p:txBody>
      </p:sp>
      <p:sp>
        <p:nvSpPr>
          <p:cNvPr id="8" name="TextBox 7">
            <a:extLst>
              <a:ext uri="{FF2B5EF4-FFF2-40B4-BE49-F238E27FC236}">
                <a16:creationId xmlns:a16="http://schemas.microsoft.com/office/drawing/2014/main" id="{19D50116-6F7A-FE43-801A-73914BCBA98B}"/>
              </a:ext>
            </a:extLst>
          </p:cNvPr>
          <p:cNvSpPr txBox="1"/>
          <p:nvPr/>
        </p:nvSpPr>
        <p:spPr>
          <a:xfrm>
            <a:off x="221156" y="5469987"/>
            <a:ext cx="7009962" cy="923330"/>
          </a:xfrm>
          <a:prstGeom prst="rect">
            <a:avLst/>
          </a:prstGeom>
          <a:noFill/>
        </p:spPr>
        <p:txBody>
          <a:bodyPr wrap="square" rtlCol="0">
            <a:spAutoFit/>
          </a:bodyPr>
          <a:lstStyle/>
          <a:p>
            <a:r>
              <a:rPr lang="en-US" dirty="0"/>
              <a:t>The Guthrie sequence is selected due to its azimuthal coverage, scientific interest and appropriate corner frequency ranges.</a:t>
            </a:r>
          </a:p>
          <a:p>
            <a:r>
              <a:rPr lang="en-US" dirty="0"/>
              <a:t>We expect similar results from joint inversion and SNSS. </a:t>
            </a:r>
          </a:p>
        </p:txBody>
      </p:sp>
      <p:pic>
        <p:nvPicPr>
          <p:cNvPr id="10" name="Picture 9">
            <a:extLst>
              <a:ext uri="{FF2B5EF4-FFF2-40B4-BE49-F238E27FC236}">
                <a16:creationId xmlns:a16="http://schemas.microsoft.com/office/drawing/2014/main" id="{921DF237-A7DA-AF42-B56D-2493114EB030}"/>
              </a:ext>
            </a:extLst>
          </p:cNvPr>
          <p:cNvPicPr>
            <a:picLocks noChangeAspect="1"/>
          </p:cNvPicPr>
          <p:nvPr/>
        </p:nvPicPr>
        <p:blipFill>
          <a:blip r:embed="rId3"/>
          <a:stretch>
            <a:fillRect/>
          </a:stretch>
        </p:blipFill>
        <p:spPr>
          <a:xfrm>
            <a:off x="7725542" y="2933493"/>
            <a:ext cx="4203700" cy="2019300"/>
          </a:xfrm>
          <a:prstGeom prst="rect">
            <a:avLst/>
          </a:prstGeom>
        </p:spPr>
      </p:pic>
      <p:sp>
        <p:nvSpPr>
          <p:cNvPr id="11" name="TextBox 10">
            <a:extLst>
              <a:ext uri="{FF2B5EF4-FFF2-40B4-BE49-F238E27FC236}">
                <a16:creationId xmlns:a16="http://schemas.microsoft.com/office/drawing/2014/main" id="{DA5CE562-9986-1F4B-A0BF-7FABE3C5C931}"/>
              </a:ext>
            </a:extLst>
          </p:cNvPr>
          <p:cNvSpPr txBox="1"/>
          <p:nvPr/>
        </p:nvSpPr>
        <p:spPr>
          <a:xfrm>
            <a:off x="7725542" y="5090450"/>
            <a:ext cx="4330043" cy="923330"/>
          </a:xfrm>
          <a:prstGeom prst="rect">
            <a:avLst/>
          </a:prstGeom>
          <a:noFill/>
        </p:spPr>
        <p:txBody>
          <a:bodyPr wrap="square" rtlCol="0">
            <a:spAutoFit/>
          </a:bodyPr>
          <a:lstStyle/>
          <a:p>
            <a:r>
              <a:rPr lang="en-US" dirty="0"/>
              <a:t>With average stress drop of 3.16 MPa, M≥2.6 are individually resolvable from synthetic prediction. </a:t>
            </a:r>
          </a:p>
        </p:txBody>
      </p:sp>
      <p:cxnSp>
        <p:nvCxnSpPr>
          <p:cNvPr id="13" name="Straight Connector 12">
            <a:extLst>
              <a:ext uri="{FF2B5EF4-FFF2-40B4-BE49-F238E27FC236}">
                <a16:creationId xmlns:a16="http://schemas.microsoft.com/office/drawing/2014/main" id="{7B0238DC-526B-F04E-95C6-A40E870EC3F1}"/>
              </a:ext>
            </a:extLst>
          </p:cNvPr>
          <p:cNvCxnSpPr/>
          <p:nvPr/>
        </p:nvCxnSpPr>
        <p:spPr>
          <a:xfrm flipV="1">
            <a:off x="8629213" y="3819590"/>
            <a:ext cx="1250731" cy="1271752"/>
          </a:xfrm>
          <a:prstGeom prst="line">
            <a:avLst/>
          </a:prstGeom>
          <a:ln w="38100">
            <a:solidFill>
              <a:schemeClr val="accent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1B4210-FFF8-A348-9FBC-FD0B1003C1E4}"/>
              </a:ext>
            </a:extLst>
          </p:cNvPr>
          <p:cNvSpPr txBox="1"/>
          <p:nvPr/>
        </p:nvSpPr>
        <p:spPr>
          <a:xfrm>
            <a:off x="7917967" y="2143603"/>
            <a:ext cx="4330043" cy="923330"/>
          </a:xfrm>
          <a:prstGeom prst="rect">
            <a:avLst/>
          </a:prstGeom>
          <a:noFill/>
        </p:spPr>
        <p:txBody>
          <a:bodyPr wrap="square" rtlCol="0">
            <a:spAutoFit/>
          </a:bodyPr>
          <a:lstStyle/>
          <a:p>
            <a:r>
              <a:rPr lang="en-US" dirty="0"/>
              <a:t>With average stress drop of 3.16 MPa, M≥1.8 are median resolvable from synthetic prediction. </a:t>
            </a:r>
          </a:p>
        </p:txBody>
      </p:sp>
      <p:cxnSp>
        <p:nvCxnSpPr>
          <p:cNvPr id="16" name="Straight Connector 15">
            <a:extLst>
              <a:ext uri="{FF2B5EF4-FFF2-40B4-BE49-F238E27FC236}">
                <a16:creationId xmlns:a16="http://schemas.microsoft.com/office/drawing/2014/main" id="{BCE70E18-EB08-6D47-85CA-E762020B04BE}"/>
              </a:ext>
            </a:extLst>
          </p:cNvPr>
          <p:cNvCxnSpPr>
            <a:cxnSpLocks/>
          </p:cNvCxnSpPr>
          <p:nvPr/>
        </p:nvCxnSpPr>
        <p:spPr>
          <a:xfrm>
            <a:off x="10002416" y="2933493"/>
            <a:ext cx="597650" cy="1009650"/>
          </a:xfrm>
          <a:prstGeom prst="line">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42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ACC655-54C8-F34F-91A7-74841A9B4463}"/>
              </a:ext>
            </a:extLst>
          </p:cNvPr>
          <p:cNvSpPr>
            <a:spLocks noGrp="1"/>
          </p:cNvSpPr>
          <p:nvPr>
            <p:ph idx="1"/>
          </p:nvPr>
        </p:nvSpPr>
        <p:spPr>
          <a:xfrm>
            <a:off x="1069848" y="451945"/>
            <a:ext cx="10323366" cy="5720255"/>
          </a:xfrm>
        </p:spPr>
        <p:txBody>
          <a:bodyPr/>
          <a:lstStyle/>
          <a:p>
            <a:r>
              <a:rPr lang="en-US" dirty="0"/>
              <a:t>Data selection: Real data is not as ideal as synthetic data. So it is important to compare different datasets. </a:t>
            </a:r>
          </a:p>
          <a:p>
            <a:r>
              <a:rPr lang="en-US" dirty="0"/>
              <a:t>1. Three wave types. Direct P (1.5s), Direct S (3s), and Extended S (10 s, including both direct S and early coda). </a:t>
            </a:r>
          </a:p>
          <a:p>
            <a:r>
              <a:rPr lang="en-US" dirty="0"/>
              <a:t>2. Four different SNR sets: </a:t>
            </a:r>
          </a:p>
          <a:p>
            <a:pPr lvl="1"/>
            <a:r>
              <a:rPr lang="en-US" dirty="0"/>
              <a:t>SNR1 = SNR-highest: minimum SNR ≥ 5 from 1 to 20 Hz, and SNR ≥ 3 from 20 to 40 Hz;</a:t>
            </a:r>
          </a:p>
          <a:p>
            <a:pPr lvl="1"/>
            <a:r>
              <a:rPr lang="en-US" dirty="0"/>
              <a:t>SNR2 = SNR-median: minimum SNR ≥ 3 from 1 to 40 Hz; </a:t>
            </a:r>
          </a:p>
          <a:p>
            <a:pPr lvl="1"/>
            <a:r>
              <a:rPr lang="en-US" dirty="0"/>
              <a:t>SNR3 = SNR-bandlimited: minimum SNR ≥ 5 from 1 to 20 Hz; </a:t>
            </a:r>
          </a:p>
          <a:p>
            <a:pPr lvl="1"/>
            <a:r>
              <a:rPr lang="en-US" dirty="0"/>
              <a:t>SNR4 = SNR-lowest: average SNR ≥ 5 within three frequency bands: 1 to 5 Hz, 5 to 10 Hz, and 10 to 20 Hz.</a:t>
            </a:r>
          </a:p>
          <a:p>
            <a:pPr lvl="0">
              <a:buClr>
                <a:srgbClr val="D34817">
                  <a:lumMod val="75000"/>
                </a:srgbClr>
              </a:buClr>
            </a:pPr>
            <a:r>
              <a:rPr lang="en-US" dirty="0">
                <a:solidFill>
                  <a:prstClr val="black"/>
                </a:solidFill>
              </a:rPr>
              <a:t>3. SNSS method produces 12 datasets. Joint inversion produces 8 datasets for Direct S and Extended S. </a:t>
            </a:r>
          </a:p>
          <a:p>
            <a:pPr lvl="0">
              <a:buClr>
                <a:srgbClr val="D34817">
                  <a:lumMod val="75000"/>
                </a:srgbClr>
              </a:buClr>
            </a:pPr>
            <a:r>
              <a:rPr lang="en-US" dirty="0">
                <a:solidFill>
                  <a:prstClr val="black"/>
                </a:solidFill>
              </a:rPr>
              <a:t>4. Compare the 12 SNSS datasets (assumes constant attenuation within the fault zone). Then use SNR2 to compare SNSS and joint inversion (does not make assumption about attenuation, and invert each spectra individually, then take the average). </a:t>
            </a:r>
          </a:p>
          <a:p>
            <a:pPr lvl="0">
              <a:buClr>
                <a:srgbClr val="D34817">
                  <a:lumMod val="75000"/>
                </a:srgbClr>
              </a:buClr>
            </a:pPr>
            <a:r>
              <a:rPr lang="en-US" dirty="0">
                <a:solidFill>
                  <a:prstClr val="black"/>
                </a:solidFill>
              </a:rPr>
              <a:t>Comparison between SNSS and joint inversion can help us understand whether the spatiotemporal variation could be due to attenuation changes. </a:t>
            </a:r>
          </a:p>
          <a:p>
            <a:pPr lvl="1"/>
            <a:endParaRPr lang="en-US" dirty="0"/>
          </a:p>
        </p:txBody>
      </p:sp>
    </p:spTree>
    <p:extLst>
      <p:ext uri="{BB962C8B-B14F-4D97-AF65-F5344CB8AC3E}">
        <p14:creationId xmlns:p14="http://schemas.microsoft.com/office/powerpoint/2010/main" val="250729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D7013-7295-4141-9FAC-B0CD19269224}"/>
              </a:ext>
            </a:extLst>
          </p:cNvPr>
          <p:cNvSpPr>
            <a:spLocks noGrp="1"/>
          </p:cNvSpPr>
          <p:nvPr>
            <p:ph idx="1"/>
          </p:nvPr>
        </p:nvSpPr>
        <p:spPr>
          <a:xfrm>
            <a:off x="187888" y="3410607"/>
            <a:ext cx="5498209" cy="3310758"/>
          </a:xfrm>
        </p:spPr>
        <p:txBody>
          <a:bodyPr>
            <a:normAutofit/>
          </a:bodyPr>
          <a:lstStyle/>
          <a:p>
            <a:r>
              <a:rPr lang="en-US" dirty="0"/>
              <a:t>For such an ideal dataset, we still get different results using different wave types and different SNR. </a:t>
            </a:r>
          </a:p>
          <a:p>
            <a:r>
              <a:rPr lang="en-US" dirty="0"/>
              <a:t>Nature is more complicated than synthetic dataset! </a:t>
            </a:r>
          </a:p>
          <a:p>
            <a:r>
              <a:rPr lang="en-US" dirty="0"/>
              <a:t>Extended S-wave (S-coda) has highest standard deviation, but most stable median value. P-wave is not as stable as S-wave. </a:t>
            </a:r>
          </a:p>
          <a:p>
            <a:r>
              <a:rPr lang="en-US" dirty="0"/>
              <a:t>S-wave has lowest standard deviation!</a:t>
            </a:r>
          </a:p>
        </p:txBody>
      </p:sp>
      <p:pic>
        <p:nvPicPr>
          <p:cNvPr id="5" name="Picture 4">
            <a:extLst>
              <a:ext uri="{FF2B5EF4-FFF2-40B4-BE49-F238E27FC236}">
                <a16:creationId xmlns:a16="http://schemas.microsoft.com/office/drawing/2014/main" id="{D3F69DB4-5DB5-A543-8A00-549D4542CD31}"/>
              </a:ext>
            </a:extLst>
          </p:cNvPr>
          <p:cNvPicPr>
            <a:picLocks noChangeAspect="1"/>
          </p:cNvPicPr>
          <p:nvPr/>
        </p:nvPicPr>
        <p:blipFill rotWithShape="1">
          <a:blip r:embed="rId2"/>
          <a:srcRect b="50000"/>
          <a:stretch/>
        </p:blipFill>
        <p:spPr>
          <a:xfrm>
            <a:off x="187888" y="136635"/>
            <a:ext cx="5729436" cy="3210370"/>
          </a:xfrm>
          <a:prstGeom prst="rect">
            <a:avLst/>
          </a:prstGeom>
        </p:spPr>
      </p:pic>
      <p:pic>
        <p:nvPicPr>
          <p:cNvPr id="7" name="Picture 6">
            <a:extLst>
              <a:ext uri="{FF2B5EF4-FFF2-40B4-BE49-F238E27FC236}">
                <a16:creationId xmlns:a16="http://schemas.microsoft.com/office/drawing/2014/main" id="{609EE4DD-17B1-324C-AE38-7C969B792376}"/>
              </a:ext>
            </a:extLst>
          </p:cNvPr>
          <p:cNvPicPr>
            <a:picLocks noChangeAspect="1"/>
          </p:cNvPicPr>
          <p:nvPr/>
        </p:nvPicPr>
        <p:blipFill rotWithShape="1">
          <a:blip r:embed="rId3"/>
          <a:srcRect t="49092"/>
          <a:stretch/>
        </p:blipFill>
        <p:spPr>
          <a:xfrm>
            <a:off x="6274678" y="135556"/>
            <a:ext cx="5629089" cy="3211449"/>
          </a:xfrm>
          <a:prstGeom prst="rect">
            <a:avLst/>
          </a:prstGeom>
        </p:spPr>
      </p:pic>
      <p:sp>
        <p:nvSpPr>
          <p:cNvPr id="8" name="Content Placeholder 2">
            <a:extLst>
              <a:ext uri="{FF2B5EF4-FFF2-40B4-BE49-F238E27FC236}">
                <a16:creationId xmlns:a16="http://schemas.microsoft.com/office/drawing/2014/main" id="{EBBA9DF0-FA98-B846-AF52-C2CE8EB350A8}"/>
              </a:ext>
            </a:extLst>
          </p:cNvPr>
          <p:cNvSpPr txBox="1">
            <a:spLocks/>
          </p:cNvSpPr>
          <p:nvPr/>
        </p:nvSpPr>
        <p:spPr>
          <a:xfrm>
            <a:off x="6096000" y="3410607"/>
            <a:ext cx="5498209" cy="331075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a:t>P-wave has highest scale factor! (not sure why yet). </a:t>
            </a:r>
          </a:p>
          <a:p>
            <a:r>
              <a:rPr lang="en-US" dirty="0"/>
              <a:t>Lowest SNR (SNR4) has largest difference among the three wave types, and also highest scale factor! </a:t>
            </a:r>
          </a:p>
          <a:p>
            <a:r>
              <a:rPr lang="en-US" dirty="0"/>
              <a:t>S-wave produces very low scale factor, indicating no resolvable scaling. </a:t>
            </a:r>
          </a:p>
          <a:p>
            <a:r>
              <a:rPr lang="en-US" dirty="0"/>
              <a:t>Larger events (M≥3.5) consistently have higher stress drop than smaller events. </a:t>
            </a:r>
          </a:p>
        </p:txBody>
      </p:sp>
    </p:spTree>
    <p:extLst>
      <p:ext uri="{BB962C8B-B14F-4D97-AF65-F5344CB8AC3E}">
        <p14:creationId xmlns:p14="http://schemas.microsoft.com/office/powerpoint/2010/main" val="408575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59DCA-0726-1A42-8047-AE80A826B833}"/>
              </a:ext>
            </a:extLst>
          </p:cNvPr>
          <p:cNvSpPr>
            <a:spLocks noGrp="1"/>
          </p:cNvSpPr>
          <p:nvPr>
            <p:ph type="title"/>
          </p:nvPr>
        </p:nvSpPr>
        <p:spPr/>
        <p:txBody>
          <a:bodyPr>
            <a:normAutofit/>
          </a:bodyPr>
          <a:lstStyle/>
          <a:p>
            <a:r>
              <a:rPr lang="en-US" dirty="0"/>
              <a:t>5. Triggering processes of the Guthrie sequence </a:t>
            </a:r>
          </a:p>
        </p:txBody>
      </p:sp>
      <p:pic>
        <p:nvPicPr>
          <p:cNvPr id="5" name="Content Placeholder 4">
            <a:extLst>
              <a:ext uri="{FF2B5EF4-FFF2-40B4-BE49-F238E27FC236}">
                <a16:creationId xmlns:a16="http://schemas.microsoft.com/office/drawing/2014/main" id="{0A47CA12-B202-EC4C-BE73-B8FAD12722B7}"/>
              </a:ext>
            </a:extLst>
          </p:cNvPr>
          <p:cNvPicPr>
            <a:picLocks noGrp="1" noChangeAspect="1"/>
          </p:cNvPicPr>
          <p:nvPr>
            <p:ph idx="1"/>
          </p:nvPr>
        </p:nvPicPr>
        <p:blipFill>
          <a:blip r:embed="rId2"/>
          <a:stretch>
            <a:fillRect/>
          </a:stretch>
        </p:blipFill>
        <p:spPr>
          <a:xfrm>
            <a:off x="575861" y="2390976"/>
            <a:ext cx="5073888" cy="3336882"/>
          </a:xfrm>
        </p:spPr>
      </p:pic>
      <p:pic>
        <p:nvPicPr>
          <p:cNvPr id="7" name="Picture 6">
            <a:extLst>
              <a:ext uri="{FF2B5EF4-FFF2-40B4-BE49-F238E27FC236}">
                <a16:creationId xmlns:a16="http://schemas.microsoft.com/office/drawing/2014/main" id="{4006B1B1-1446-9644-BE48-5E0F3EB47539}"/>
              </a:ext>
            </a:extLst>
          </p:cNvPr>
          <p:cNvPicPr>
            <a:picLocks noChangeAspect="1"/>
          </p:cNvPicPr>
          <p:nvPr/>
        </p:nvPicPr>
        <p:blipFill>
          <a:blip r:embed="rId3"/>
          <a:stretch>
            <a:fillRect/>
          </a:stretch>
        </p:blipFill>
        <p:spPr>
          <a:xfrm>
            <a:off x="5990896" y="2285191"/>
            <a:ext cx="5415035" cy="3548452"/>
          </a:xfrm>
          <a:prstGeom prst="rect">
            <a:avLst/>
          </a:prstGeom>
        </p:spPr>
      </p:pic>
      <p:sp>
        <p:nvSpPr>
          <p:cNvPr id="8" name="TextBox 7">
            <a:extLst>
              <a:ext uri="{FF2B5EF4-FFF2-40B4-BE49-F238E27FC236}">
                <a16:creationId xmlns:a16="http://schemas.microsoft.com/office/drawing/2014/main" id="{F8FF0A98-E69A-784C-AEFD-635C391F3216}"/>
              </a:ext>
            </a:extLst>
          </p:cNvPr>
          <p:cNvSpPr txBox="1"/>
          <p:nvPr/>
        </p:nvSpPr>
        <p:spPr>
          <a:xfrm>
            <a:off x="3778468" y="6011517"/>
            <a:ext cx="4424855" cy="646331"/>
          </a:xfrm>
          <a:prstGeom prst="rect">
            <a:avLst/>
          </a:prstGeom>
          <a:noFill/>
        </p:spPr>
        <p:txBody>
          <a:bodyPr wrap="square" rtlCol="0">
            <a:spAutoFit/>
          </a:bodyPr>
          <a:lstStyle/>
          <a:p>
            <a:r>
              <a:rPr lang="en-US" dirty="0">
                <a:solidFill>
                  <a:srgbClr val="FF0000"/>
                </a:solidFill>
              </a:rPr>
              <a:t>Earliest events occur within low stress drop areas from all 12 datasets. </a:t>
            </a:r>
          </a:p>
        </p:txBody>
      </p:sp>
      <p:cxnSp>
        <p:nvCxnSpPr>
          <p:cNvPr id="10" name="Straight Connector 9">
            <a:extLst>
              <a:ext uri="{FF2B5EF4-FFF2-40B4-BE49-F238E27FC236}">
                <a16:creationId xmlns:a16="http://schemas.microsoft.com/office/drawing/2014/main" id="{EA6EF858-4F3D-F543-93C5-364234713950}"/>
              </a:ext>
            </a:extLst>
          </p:cNvPr>
          <p:cNvCxnSpPr>
            <a:cxnSpLocks/>
          </p:cNvCxnSpPr>
          <p:nvPr/>
        </p:nvCxnSpPr>
        <p:spPr>
          <a:xfrm flipH="1" flipV="1">
            <a:off x="2438399" y="4826961"/>
            <a:ext cx="2144111" cy="1246786"/>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92EFE5-DA67-6848-8C92-C9DFAB091B7E}"/>
              </a:ext>
            </a:extLst>
          </p:cNvPr>
          <p:cNvCxnSpPr>
            <a:cxnSpLocks/>
          </p:cNvCxnSpPr>
          <p:nvPr/>
        </p:nvCxnSpPr>
        <p:spPr>
          <a:xfrm flipV="1">
            <a:off x="6243144" y="4826961"/>
            <a:ext cx="1723697" cy="1266209"/>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29B25C3-1DCA-574F-9AE5-FE78ABFDC607}"/>
              </a:ext>
            </a:extLst>
          </p:cNvPr>
          <p:cNvSpPr txBox="1"/>
          <p:nvPr/>
        </p:nvSpPr>
        <p:spPr>
          <a:xfrm>
            <a:off x="1845920" y="2021644"/>
            <a:ext cx="1266885" cy="369332"/>
          </a:xfrm>
          <a:prstGeom prst="rect">
            <a:avLst/>
          </a:prstGeom>
          <a:noFill/>
        </p:spPr>
        <p:txBody>
          <a:bodyPr wrap="none" rtlCol="0">
            <a:spAutoFit/>
          </a:bodyPr>
          <a:lstStyle/>
          <a:p>
            <a:r>
              <a:rPr lang="en-US" dirty="0"/>
              <a:t>Map view </a:t>
            </a:r>
          </a:p>
        </p:txBody>
      </p:sp>
      <p:sp>
        <p:nvSpPr>
          <p:cNvPr id="18" name="TextBox 17">
            <a:extLst>
              <a:ext uri="{FF2B5EF4-FFF2-40B4-BE49-F238E27FC236}">
                <a16:creationId xmlns:a16="http://schemas.microsoft.com/office/drawing/2014/main" id="{EC338858-4344-F645-A9C4-7D667A79A8E1}"/>
              </a:ext>
            </a:extLst>
          </p:cNvPr>
          <p:cNvSpPr txBox="1"/>
          <p:nvPr/>
        </p:nvSpPr>
        <p:spPr>
          <a:xfrm>
            <a:off x="7120904" y="1873144"/>
            <a:ext cx="1691873" cy="369332"/>
          </a:xfrm>
          <a:prstGeom prst="rect">
            <a:avLst/>
          </a:prstGeom>
          <a:noFill/>
        </p:spPr>
        <p:txBody>
          <a:bodyPr wrap="none" rtlCol="0">
            <a:spAutoFit/>
          </a:bodyPr>
          <a:lstStyle/>
          <a:p>
            <a:r>
              <a:rPr lang="en-US" dirty="0"/>
              <a:t>Cross-section </a:t>
            </a:r>
          </a:p>
        </p:txBody>
      </p:sp>
      <p:sp>
        <p:nvSpPr>
          <p:cNvPr id="19" name="TextBox 18">
            <a:extLst>
              <a:ext uri="{FF2B5EF4-FFF2-40B4-BE49-F238E27FC236}">
                <a16:creationId xmlns:a16="http://schemas.microsoft.com/office/drawing/2014/main" id="{7EA5ED13-759E-9A4B-A03B-2C20A47F5EBE}"/>
              </a:ext>
            </a:extLst>
          </p:cNvPr>
          <p:cNvSpPr txBox="1"/>
          <p:nvPr/>
        </p:nvSpPr>
        <p:spPr>
          <a:xfrm>
            <a:off x="129622" y="5976473"/>
            <a:ext cx="3206533" cy="646331"/>
          </a:xfrm>
          <a:prstGeom prst="rect">
            <a:avLst/>
          </a:prstGeom>
          <a:noFill/>
        </p:spPr>
        <p:txBody>
          <a:bodyPr wrap="square" rtlCol="0">
            <a:spAutoFit/>
          </a:bodyPr>
          <a:lstStyle/>
          <a:p>
            <a:r>
              <a:rPr lang="en-US" dirty="0"/>
              <a:t>Largest event occur within high stress drop area</a:t>
            </a:r>
          </a:p>
        </p:txBody>
      </p:sp>
      <p:cxnSp>
        <p:nvCxnSpPr>
          <p:cNvPr id="20" name="Straight Connector 19">
            <a:extLst>
              <a:ext uri="{FF2B5EF4-FFF2-40B4-BE49-F238E27FC236}">
                <a16:creationId xmlns:a16="http://schemas.microsoft.com/office/drawing/2014/main" id="{717787BF-5435-DF4D-AC37-554F5B50F3EF}"/>
              </a:ext>
            </a:extLst>
          </p:cNvPr>
          <p:cNvCxnSpPr>
            <a:cxnSpLocks/>
          </p:cNvCxnSpPr>
          <p:nvPr/>
        </p:nvCxnSpPr>
        <p:spPr>
          <a:xfrm flipV="1">
            <a:off x="1360650" y="4717913"/>
            <a:ext cx="938708" cy="1301002"/>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87A7A17-AEC9-1849-8845-A57B33C610CA}"/>
              </a:ext>
            </a:extLst>
          </p:cNvPr>
          <p:cNvSpPr txBox="1"/>
          <p:nvPr/>
        </p:nvSpPr>
        <p:spPr>
          <a:xfrm>
            <a:off x="9027565" y="1282980"/>
            <a:ext cx="2876755" cy="923330"/>
          </a:xfrm>
          <a:prstGeom prst="rect">
            <a:avLst/>
          </a:prstGeom>
          <a:noFill/>
        </p:spPr>
        <p:txBody>
          <a:bodyPr wrap="square" rtlCol="0">
            <a:spAutoFit/>
          </a:bodyPr>
          <a:lstStyle/>
          <a:p>
            <a:r>
              <a:rPr lang="en-US" dirty="0"/>
              <a:t>Stress drops are lower at shallow depth, higher at deeper depth. </a:t>
            </a:r>
          </a:p>
        </p:txBody>
      </p:sp>
    </p:spTree>
    <p:extLst>
      <p:ext uri="{BB962C8B-B14F-4D97-AF65-F5344CB8AC3E}">
        <p14:creationId xmlns:p14="http://schemas.microsoft.com/office/powerpoint/2010/main" val="345055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A870E1B-606A-0F40-8285-FF085E834BE7}"/>
              </a:ext>
            </a:extLst>
          </p:cNvPr>
          <p:cNvPicPr>
            <a:picLocks noGrp="1" noChangeAspect="1"/>
          </p:cNvPicPr>
          <p:nvPr>
            <p:ph idx="1"/>
          </p:nvPr>
        </p:nvPicPr>
        <p:blipFill>
          <a:blip r:embed="rId2"/>
          <a:stretch>
            <a:fillRect/>
          </a:stretch>
        </p:blipFill>
        <p:spPr>
          <a:xfrm>
            <a:off x="5854262" y="1840519"/>
            <a:ext cx="5832568" cy="4051300"/>
          </a:xfrm>
        </p:spPr>
      </p:pic>
      <p:pic>
        <p:nvPicPr>
          <p:cNvPr id="7" name="Picture 6">
            <a:extLst>
              <a:ext uri="{FF2B5EF4-FFF2-40B4-BE49-F238E27FC236}">
                <a16:creationId xmlns:a16="http://schemas.microsoft.com/office/drawing/2014/main" id="{43A37611-CD32-6E44-845C-EC78E8B1057D}"/>
              </a:ext>
            </a:extLst>
          </p:cNvPr>
          <p:cNvPicPr>
            <a:picLocks noChangeAspect="1"/>
          </p:cNvPicPr>
          <p:nvPr/>
        </p:nvPicPr>
        <p:blipFill>
          <a:blip r:embed="rId3"/>
          <a:stretch>
            <a:fillRect/>
          </a:stretch>
        </p:blipFill>
        <p:spPr>
          <a:xfrm>
            <a:off x="263432" y="1166648"/>
            <a:ext cx="4855742" cy="5399042"/>
          </a:xfrm>
          <a:prstGeom prst="rect">
            <a:avLst/>
          </a:prstGeom>
        </p:spPr>
      </p:pic>
      <p:sp>
        <p:nvSpPr>
          <p:cNvPr id="8" name="TextBox 7">
            <a:extLst>
              <a:ext uri="{FF2B5EF4-FFF2-40B4-BE49-F238E27FC236}">
                <a16:creationId xmlns:a16="http://schemas.microsoft.com/office/drawing/2014/main" id="{A34160BB-14ED-CE4F-A06A-3D3019D744B6}"/>
              </a:ext>
            </a:extLst>
          </p:cNvPr>
          <p:cNvSpPr txBox="1"/>
          <p:nvPr/>
        </p:nvSpPr>
        <p:spPr>
          <a:xfrm>
            <a:off x="469066" y="292310"/>
            <a:ext cx="4008342" cy="923330"/>
          </a:xfrm>
          <a:prstGeom prst="rect">
            <a:avLst/>
          </a:prstGeom>
          <a:noFill/>
        </p:spPr>
        <p:txBody>
          <a:bodyPr wrap="square" rtlCol="0">
            <a:spAutoFit/>
          </a:bodyPr>
          <a:lstStyle/>
          <a:p>
            <a:r>
              <a:rPr lang="en-US" dirty="0"/>
              <a:t>Comparison between SNSS and joint inversion.  Both confirm low stress drop at beginning stage. </a:t>
            </a:r>
          </a:p>
        </p:txBody>
      </p:sp>
      <p:sp>
        <p:nvSpPr>
          <p:cNvPr id="9" name="TextBox 8">
            <a:extLst>
              <a:ext uri="{FF2B5EF4-FFF2-40B4-BE49-F238E27FC236}">
                <a16:creationId xmlns:a16="http://schemas.microsoft.com/office/drawing/2014/main" id="{2C48FFA1-8C4D-AF4A-B49A-19946275D61F}"/>
              </a:ext>
            </a:extLst>
          </p:cNvPr>
          <p:cNvSpPr txBox="1"/>
          <p:nvPr/>
        </p:nvSpPr>
        <p:spPr>
          <a:xfrm>
            <a:off x="5854262" y="292310"/>
            <a:ext cx="6074306" cy="1754326"/>
          </a:xfrm>
          <a:prstGeom prst="rect">
            <a:avLst/>
          </a:prstGeom>
          <a:noFill/>
        </p:spPr>
        <p:txBody>
          <a:bodyPr wrap="square" rtlCol="0">
            <a:spAutoFit/>
          </a:bodyPr>
          <a:lstStyle/>
          <a:p>
            <a:r>
              <a:rPr lang="en-US" dirty="0"/>
              <a:t>The sequence exhibited gradual diffusive spatial migration from the initial location with low stress drop.</a:t>
            </a:r>
          </a:p>
          <a:p>
            <a:endParaRPr lang="en-US" dirty="0"/>
          </a:p>
          <a:p>
            <a:r>
              <a:rPr lang="en-US" dirty="0"/>
              <a:t>Suggesting initial fault activation is likely due to high pore pressure, causing low stress drop events.  </a:t>
            </a:r>
          </a:p>
          <a:p>
            <a:endParaRPr lang="en-US" dirty="0"/>
          </a:p>
        </p:txBody>
      </p:sp>
    </p:spTree>
    <p:extLst>
      <p:ext uri="{BB962C8B-B14F-4D97-AF65-F5344CB8AC3E}">
        <p14:creationId xmlns:p14="http://schemas.microsoft.com/office/powerpoint/2010/main" val="206589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6D6F-CD8D-D842-9973-82C1E948D66F}"/>
              </a:ext>
            </a:extLst>
          </p:cNvPr>
          <p:cNvSpPr>
            <a:spLocks noGrp="1"/>
          </p:cNvSpPr>
          <p:nvPr>
            <p:ph type="title"/>
          </p:nvPr>
        </p:nvSpPr>
        <p:spPr/>
        <p:txBody>
          <a:bodyPr/>
          <a:lstStyle/>
          <a:p>
            <a:r>
              <a:rPr lang="en-US" dirty="0"/>
              <a:t>6. Implications for future studies</a:t>
            </a:r>
          </a:p>
        </p:txBody>
      </p:sp>
      <p:pic>
        <p:nvPicPr>
          <p:cNvPr id="4" name="Picture 3">
            <a:extLst>
              <a:ext uri="{FF2B5EF4-FFF2-40B4-BE49-F238E27FC236}">
                <a16:creationId xmlns:a16="http://schemas.microsoft.com/office/drawing/2014/main" id="{3EC06AE2-3ED3-1049-94E8-E7D7D08862AD}"/>
              </a:ext>
            </a:extLst>
          </p:cNvPr>
          <p:cNvPicPr>
            <a:picLocks noChangeAspect="1"/>
          </p:cNvPicPr>
          <p:nvPr/>
        </p:nvPicPr>
        <p:blipFill rotWithShape="1">
          <a:blip r:embed="rId2"/>
          <a:srcRect r="43509"/>
          <a:stretch/>
        </p:blipFill>
        <p:spPr>
          <a:xfrm>
            <a:off x="2499199" y="1954924"/>
            <a:ext cx="3155367" cy="3440982"/>
          </a:xfrm>
          <a:prstGeom prst="rect">
            <a:avLst/>
          </a:prstGeom>
        </p:spPr>
      </p:pic>
      <p:sp>
        <p:nvSpPr>
          <p:cNvPr id="5" name="TextBox 4">
            <a:extLst>
              <a:ext uri="{FF2B5EF4-FFF2-40B4-BE49-F238E27FC236}">
                <a16:creationId xmlns:a16="http://schemas.microsoft.com/office/drawing/2014/main" id="{D70E9D9B-A33A-C541-B167-4B1EF91D1087}"/>
              </a:ext>
            </a:extLst>
          </p:cNvPr>
          <p:cNvSpPr txBox="1"/>
          <p:nvPr/>
        </p:nvSpPr>
        <p:spPr>
          <a:xfrm>
            <a:off x="273269" y="2093975"/>
            <a:ext cx="2123090" cy="2862322"/>
          </a:xfrm>
          <a:prstGeom prst="rect">
            <a:avLst/>
          </a:prstGeom>
          <a:noFill/>
        </p:spPr>
        <p:txBody>
          <a:bodyPr wrap="square" rtlCol="0">
            <a:spAutoFit/>
          </a:bodyPr>
          <a:lstStyle/>
          <a:p>
            <a:r>
              <a:rPr lang="en-US" dirty="0"/>
              <a:t>Resolution limit must be considered when interpreting stress drop results. </a:t>
            </a:r>
          </a:p>
          <a:p>
            <a:endParaRPr lang="en-US" dirty="0"/>
          </a:p>
          <a:p>
            <a:r>
              <a:rPr lang="en-US" dirty="0"/>
              <a:t>Multiple approaches are recommended for robust results. </a:t>
            </a:r>
          </a:p>
        </p:txBody>
      </p:sp>
      <p:pic>
        <p:nvPicPr>
          <p:cNvPr id="7" name="Picture 6" descr="A close up of a map&#10;&#10;Description automatically generated">
            <a:extLst>
              <a:ext uri="{FF2B5EF4-FFF2-40B4-BE49-F238E27FC236}">
                <a16:creationId xmlns:a16="http://schemas.microsoft.com/office/drawing/2014/main" id="{B4A2B822-9C10-014B-8153-9DDADA13A31A}"/>
              </a:ext>
            </a:extLst>
          </p:cNvPr>
          <p:cNvPicPr>
            <a:picLocks noChangeAspect="1"/>
          </p:cNvPicPr>
          <p:nvPr/>
        </p:nvPicPr>
        <p:blipFill>
          <a:blip r:embed="rId3"/>
          <a:stretch>
            <a:fillRect/>
          </a:stretch>
        </p:blipFill>
        <p:spPr>
          <a:xfrm>
            <a:off x="5757406" y="2093975"/>
            <a:ext cx="4152902" cy="3133616"/>
          </a:xfrm>
          <a:prstGeom prst="rect">
            <a:avLst/>
          </a:prstGeom>
        </p:spPr>
      </p:pic>
      <p:sp>
        <p:nvSpPr>
          <p:cNvPr id="8" name="TextBox 7">
            <a:extLst>
              <a:ext uri="{FF2B5EF4-FFF2-40B4-BE49-F238E27FC236}">
                <a16:creationId xmlns:a16="http://schemas.microsoft.com/office/drawing/2014/main" id="{B96843E5-9620-154E-B0C9-DDA66CA8E876}"/>
              </a:ext>
            </a:extLst>
          </p:cNvPr>
          <p:cNvSpPr txBox="1"/>
          <p:nvPr/>
        </p:nvSpPr>
        <p:spPr>
          <a:xfrm>
            <a:off x="9910308" y="2225062"/>
            <a:ext cx="2123090" cy="2031325"/>
          </a:xfrm>
          <a:prstGeom prst="rect">
            <a:avLst/>
          </a:prstGeom>
          <a:noFill/>
        </p:spPr>
        <p:txBody>
          <a:bodyPr wrap="square" rtlCol="0">
            <a:spAutoFit/>
          </a:bodyPr>
          <a:lstStyle/>
          <a:p>
            <a:r>
              <a:rPr lang="en-US" dirty="0"/>
              <a:t>Can we observe large-scale variations of stress drops that may be related to pore pressure propagations?</a:t>
            </a:r>
          </a:p>
        </p:txBody>
      </p:sp>
      <p:sp>
        <p:nvSpPr>
          <p:cNvPr id="9" name="Rectangle 8">
            <a:extLst>
              <a:ext uri="{FF2B5EF4-FFF2-40B4-BE49-F238E27FC236}">
                <a16:creationId xmlns:a16="http://schemas.microsoft.com/office/drawing/2014/main" id="{5B45BFC5-9C47-8442-B6FE-E1B310FB1B01}"/>
              </a:ext>
            </a:extLst>
          </p:cNvPr>
          <p:cNvSpPr/>
          <p:nvPr/>
        </p:nvSpPr>
        <p:spPr>
          <a:xfrm>
            <a:off x="6695196" y="5211240"/>
            <a:ext cx="2777940" cy="369332"/>
          </a:xfrm>
          <a:prstGeom prst="rect">
            <a:avLst/>
          </a:prstGeom>
        </p:spPr>
        <p:txBody>
          <a:bodyPr wrap="none">
            <a:spAutoFit/>
          </a:bodyPr>
          <a:lstStyle/>
          <a:p>
            <a:r>
              <a:rPr lang="en-US" dirty="0" err="1"/>
              <a:t>Langenbruch</a:t>
            </a:r>
            <a:r>
              <a:rPr lang="en-US" dirty="0"/>
              <a:t> et al., 2018</a:t>
            </a:r>
            <a:endParaRPr lang="en-US" dirty="0">
              <a:effectLst/>
            </a:endParaRPr>
          </a:p>
        </p:txBody>
      </p:sp>
    </p:spTree>
    <p:extLst>
      <p:ext uri="{BB962C8B-B14F-4D97-AF65-F5344CB8AC3E}">
        <p14:creationId xmlns:p14="http://schemas.microsoft.com/office/powerpoint/2010/main" val="2631667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D43E-AF8B-7240-B0B4-EBCF1D858B1C}"/>
              </a:ext>
            </a:extLst>
          </p:cNvPr>
          <p:cNvSpPr>
            <a:spLocks noGrp="1"/>
          </p:cNvSpPr>
          <p:nvPr>
            <p:ph type="title"/>
          </p:nvPr>
        </p:nvSpPr>
        <p:spPr>
          <a:xfrm>
            <a:off x="1069848" y="484632"/>
            <a:ext cx="10058400" cy="1609344"/>
          </a:xfrm>
        </p:spPr>
        <p:txBody>
          <a:bodyPr vert="horz" lIns="91440" tIns="45720" rIns="91440" bIns="45720" rtlCol="0">
            <a:normAutofit/>
          </a:bodyPr>
          <a:lstStyle/>
          <a:p>
            <a:r>
              <a:rPr lang="en-US"/>
              <a:t>Thank you! </a:t>
            </a:r>
          </a:p>
        </p:txBody>
      </p:sp>
      <p:sp>
        <p:nvSpPr>
          <p:cNvPr id="31" name="Rectangle 30">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Content Placeholder 2">
            <a:extLst>
              <a:ext uri="{FF2B5EF4-FFF2-40B4-BE49-F238E27FC236}">
                <a16:creationId xmlns:a16="http://schemas.microsoft.com/office/drawing/2014/main" id="{78F5494C-AFB8-47FD-8AFB-AF658AFFA223}"/>
              </a:ext>
            </a:extLst>
          </p:cNvPr>
          <p:cNvGraphicFramePr>
            <a:graphicFrameLocks noGrp="1"/>
          </p:cNvGraphicFramePr>
          <p:nvPr>
            <p:ph idx="1"/>
            <p:extLst>
              <p:ext uri="{D42A27DB-BD31-4B8C-83A1-F6EECF244321}">
                <p14:modId xmlns:p14="http://schemas.microsoft.com/office/powerpoint/2010/main" val="1287047604"/>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7630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50B8D-FCE1-3042-AB68-CAC25C465967}"/>
              </a:ext>
            </a:extLst>
          </p:cNvPr>
          <p:cNvSpPr>
            <a:spLocks noGrp="1"/>
          </p:cNvSpPr>
          <p:nvPr>
            <p:ph type="title"/>
          </p:nvPr>
        </p:nvSpPr>
        <p:spPr>
          <a:xfrm>
            <a:off x="8479777" y="639763"/>
            <a:ext cx="3046073" cy="5177377"/>
          </a:xfrm>
          <a:ln>
            <a:noFill/>
          </a:ln>
        </p:spPr>
        <p:txBody>
          <a:bodyPr>
            <a:normAutofit/>
          </a:bodyPr>
          <a:lstStyle/>
          <a:p>
            <a:r>
              <a:rPr lang="en-US" sz="4000"/>
              <a:t>Outline</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16" name="Content Placeholder 2">
            <a:extLst>
              <a:ext uri="{FF2B5EF4-FFF2-40B4-BE49-F238E27FC236}">
                <a16:creationId xmlns:a16="http://schemas.microsoft.com/office/drawing/2014/main" id="{98BD2AC0-48D0-434A-917A-4BD811F14BBA}"/>
              </a:ext>
            </a:extLst>
          </p:cNvPr>
          <p:cNvGraphicFramePr>
            <a:graphicFrameLocks noGrp="1"/>
          </p:cNvGraphicFramePr>
          <p:nvPr>
            <p:ph idx="1"/>
            <p:extLst>
              <p:ext uri="{D42A27DB-BD31-4B8C-83A1-F6EECF244321}">
                <p14:modId xmlns:p14="http://schemas.microsoft.com/office/powerpoint/2010/main" val="463132950"/>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7947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38DF745-7D3F-47F4-83A3-874385CFAA69}" type="slidenum">
              <a:rPr lang="en-US" smtClean="0"/>
              <a:pPr/>
              <a:t>3</a:t>
            </a:fld>
            <a:endParaRPr lang="en-US"/>
          </a:p>
        </p:txBody>
      </p:sp>
      <p:grpSp>
        <p:nvGrpSpPr>
          <p:cNvPr id="13" name="Group 12"/>
          <p:cNvGrpSpPr/>
          <p:nvPr/>
        </p:nvGrpSpPr>
        <p:grpSpPr>
          <a:xfrm>
            <a:off x="1676402" y="2648373"/>
            <a:ext cx="8680001" cy="1695025"/>
            <a:chOff x="152401" y="2211904"/>
            <a:chExt cx="8680001" cy="1695025"/>
          </a:xfrm>
        </p:grpSpPr>
        <p:pic>
          <p:nvPicPr>
            <p:cNvPr id="5" name="Picture 4" descr="spec-302-2.pdf"/>
            <p:cNvPicPr>
              <a:picLocks noChangeAspect="1"/>
            </p:cNvPicPr>
            <p:nvPr/>
          </p:nvPicPr>
          <p:blipFill rotWithShape="1">
            <a:blip r:embed="rId3">
              <a:extLst>
                <a:ext uri="{28A0092B-C50C-407E-A947-70E740481C1C}">
                  <a14:useLocalDpi xmlns:a14="http://schemas.microsoft.com/office/drawing/2010/main" val="0"/>
                </a:ext>
              </a:extLst>
            </a:blip>
            <a:srcRect r="51821" b="49581"/>
            <a:stretch/>
          </p:blipFill>
          <p:spPr>
            <a:xfrm>
              <a:off x="152401" y="2239485"/>
              <a:ext cx="1893136" cy="1639863"/>
            </a:xfrm>
            <a:prstGeom prst="rect">
              <a:avLst/>
            </a:prstGeom>
          </p:spPr>
        </p:pic>
        <p:pic>
          <p:nvPicPr>
            <p:cNvPr id="6" name="Picture 5" descr="spec-302-2.pdf"/>
            <p:cNvPicPr>
              <a:picLocks noChangeAspect="1"/>
            </p:cNvPicPr>
            <p:nvPr/>
          </p:nvPicPr>
          <p:blipFill rotWithShape="1">
            <a:blip r:embed="rId3">
              <a:extLst>
                <a:ext uri="{28A0092B-C50C-407E-A947-70E740481C1C}">
                  <a14:useLocalDpi xmlns:a14="http://schemas.microsoft.com/office/drawing/2010/main" val="0"/>
                </a:ext>
              </a:extLst>
            </a:blip>
            <a:srcRect t="49064" r="50000" b="-1179"/>
            <a:stretch/>
          </p:blipFill>
          <p:spPr>
            <a:xfrm>
              <a:off x="4673600" y="2211904"/>
              <a:ext cx="1964690" cy="1695025"/>
            </a:xfrm>
            <a:prstGeom prst="rect">
              <a:avLst/>
            </a:prstGeom>
          </p:spPr>
        </p:pic>
        <p:pic>
          <p:nvPicPr>
            <p:cNvPr id="7" name="Picture 6" descr="spec-302-2.pdf"/>
            <p:cNvPicPr>
              <a:picLocks noChangeAspect="1"/>
            </p:cNvPicPr>
            <p:nvPr/>
          </p:nvPicPr>
          <p:blipFill rotWithShape="1">
            <a:blip r:embed="rId3">
              <a:extLst>
                <a:ext uri="{28A0092B-C50C-407E-A947-70E740481C1C}">
                  <a14:useLocalDpi xmlns:a14="http://schemas.microsoft.com/office/drawing/2010/main" val="0"/>
                </a:ext>
              </a:extLst>
            </a:blip>
            <a:srcRect l="50000" b="49581"/>
            <a:stretch/>
          </p:blipFill>
          <p:spPr>
            <a:xfrm>
              <a:off x="2367270" y="2239485"/>
              <a:ext cx="1964690" cy="1639863"/>
            </a:xfrm>
            <a:prstGeom prst="rect">
              <a:avLst/>
            </a:prstGeom>
          </p:spPr>
        </p:pic>
        <p:pic>
          <p:nvPicPr>
            <p:cNvPr id="8" name="Picture 7" descr="spec-302-2.pdf"/>
            <p:cNvPicPr>
              <a:picLocks noChangeAspect="1"/>
            </p:cNvPicPr>
            <p:nvPr/>
          </p:nvPicPr>
          <p:blipFill rotWithShape="1">
            <a:blip r:embed="rId3">
              <a:extLst>
                <a:ext uri="{28A0092B-C50C-407E-A947-70E740481C1C}">
                  <a14:useLocalDpi xmlns:a14="http://schemas.microsoft.com/office/drawing/2010/main" val="0"/>
                </a:ext>
              </a:extLst>
            </a:blip>
            <a:srcRect l="48740" t="49064" r="-280" b="-1179"/>
            <a:stretch/>
          </p:blipFill>
          <p:spPr>
            <a:xfrm>
              <a:off x="6807200" y="2211904"/>
              <a:ext cx="2025202" cy="1695025"/>
            </a:xfrm>
            <a:prstGeom prst="rect">
              <a:avLst/>
            </a:prstGeom>
          </p:spPr>
        </p:pic>
        <p:sp>
          <p:nvSpPr>
            <p:cNvPr id="9" name="Equal 8"/>
            <p:cNvSpPr>
              <a:spLocks noChangeAspect="1"/>
            </p:cNvSpPr>
            <p:nvPr/>
          </p:nvSpPr>
          <p:spPr>
            <a:xfrm>
              <a:off x="1959186" y="2670386"/>
              <a:ext cx="421355" cy="421355"/>
            </a:xfrm>
            <a:prstGeom prst="mathEqual">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Plus 9"/>
            <p:cNvSpPr>
              <a:spLocks noChangeAspect="1"/>
            </p:cNvSpPr>
            <p:nvPr/>
          </p:nvSpPr>
          <p:spPr>
            <a:xfrm>
              <a:off x="4262119" y="2721186"/>
              <a:ext cx="421355" cy="421355"/>
            </a:xfrm>
            <a:prstGeom prst="mathPlus">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Plus 10"/>
            <p:cNvSpPr>
              <a:spLocks noChangeAspect="1"/>
            </p:cNvSpPr>
            <p:nvPr/>
          </p:nvSpPr>
          <p:spPr>
            <a:xfrm>
              <a:off x="6497319" y="2721184"/>
              <a:ext cx="421355" cy="421355"/>
            </a:xfrm>
            <a:prstGeom prst="mathPlus">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4" name="TextBox 13"/>
          <p:cNvSpPr txBox="1"/>
          <p:nvPr/>
        </p:nvSpPr>
        <p:spPr>
          <a:xfrm>
            <a:off x="1981201" y="1558184"/>
            <a:ext cx="7411003" cy="477054"/>
          </a:xfrm>
          <a:prstGeom prst="rect">
            <a:avLst/>
          </a:prstGeom>
          <a:noFill/>
        </p:spPr>
        <p:txBody>
          <a:bodyPr wrap="none" rtlCol="0">
            <a:spAutoFit/>
          </a:bodyPr>
          <a:lstStyle/>
          <a:p>
            <a:r>
              <a:rPr lang="en-US" sz="2500" dirty="0"/>
              <a:t>Recorded displacement spectra in log10 domain:</a:t>
            </a:r>
          </a:p>
        </p:txBody>
      </p:sp>
      <p:sp>
        <p:nvSpPr>
          <p:cNvPr id="15" name="TextBox 14"/>
          <p:cNvSpPr txBox="1"/>
          <p:nvPr/>
        </p:nvSpPr>
        <p:spPr>
          <a:xfrm>
            <a:off x="2156884" y="2188090"/>
            <a:ext cx="7621723" cy="477054"/>
          </a:xfrm>
          <a:prstGeom prst="rect">
            <a:avLst/>
          </a:prstGeom>
          <a:noFill/>
        </p:spPr>
        <p:txBody>
          <a:bodyPr wrap="none" rtlCol="0">
            <a:spAutoFit/>
          </a:bodyPr>
          <a:lstStyle/>
          <a:p>
            <a:r>
              <a:rPr lang="en-US" sz="2500" dirty="0"/>
              <a:t>D(</a:t>
            </a:r>
            <a:r>
              <a:rPr lang="en-US" sz="2500" dirty="0" err="1"/>
              <a:t>i,j</a:t>
            </a:r>
            <a:r>
              <a:rPr lang="en-US" sz="2500" dirty="0"/>
              <a:t>)       =             S(j)      +        P(</a:t>
            </a:r>
            <a:r>
              <a:rPr lang="en-US" sz="2500" dirty="0" err="1"/>
              <a:t>i,j</a:t>
            </a:r>
            <a:r>
              <a:rPr lang="en-US" sz="2500" dirty="0"/>
              <a:t>)       +         E(</a:t>
            </a:r>
            <a:r>
              <a:rPr lang="en-US" sz="2500" dirty="0" err="1"/>
              <a:t>i</a:t>
            </a:r>
            <a:r>
              <a:rPr lang="en-US" sz="2500" dirty="0"/>
              <a:t>) 	</a:t>
            </a:r>
          </a:p>
        </p:txBody>
      </p:sp>
      <p:sp>
        <p:nvSpPr>
          <p:cNvPr id="16" name="TextBox 15"/>
          <p:cNvSpPr txBox="1"/>
          <p:nvPr/>
        </p:nvSpPr>
        <p:spPr>
          <a:xfrm>
            <a:off x="1911278" y="4378762"/>
            <a:ext cx="2757999" cy="923330"/>
          </a:xfrm>
          <a:prstGeom prst="rect">
            <a:avLst/>
          </a:prstGeom>
          <a:noFill/>
        </p:spPr>
        <p:txBody>
          <a:bodyPr wrap="none" rtlCol="0">
            <a:spAutoFit/>
          </a:bodyPr>
          <a:lstStyle/>
          <a:p>
            <a:r>
              <a:rPr lang="en-US" dirty="0">
                <a:solidFill>
                  <a:srgbClr val="800000"/>
                </a:solidFill>
              </a:rPr>
              <a:t>Red: Noise spectrum</a:t>
            </a:r>
          </a:p>
          <a:p>
            <a:r>
              <a:rPr lang="en-US" dirty="0">
                <a:solidFill>
                  <a:srgbClr val="0000FF"/>
                </a:solidFill>
              </a:rPr>
              <a:t>Blue: Observed D(</a:t>
            </a:r>
            <a:r>
              <a:rPr lang="en-US" dirty="0" err="1">
                <a:solidFill>
                  <a:srgbClr val="0000FF"/>
                </a:solidFill>
              </a:rPr>
              <a:t>i,j</a:t>
            </a:r>
            <a:r>
              <a:rPr lang="en-US" dirty="0">
                <a:solidFill>
                  <a:srgbClr val="0000FF"/>
                </a:solidFill>
              </a:rPr>
              <a:t>)</a:t>
            </a:r>
          </a:p>
          <a:p>
            <a:r>
              <a:rPr lang="en-US" dirty="0">
                <a:solidFill>
                  <a:srgbClr val="008000"/>
                </a:solidFill>
              </a:rPr>
              <a:t>Green: S(j) + P(</a:t>
            </a:r>
            <a:r>
              <a:rPr lang="en-US" dirty="0" err="1">
                <a:solidFill>
                  <a:srgbClr val="008000"/>
                </a:solidFill>
              </a:rPr>
              <a:t>I,j</a:t>
            </a:r>
            <a:r>
              <a:rPr lang="en-US" dirty="0">
                <a:solidFill>
                  <a:srgbClr val="008000"/>
                </a:solidFill>
              </a:rPr>
              <a:t>) + E(</a:t>
            </a:r>
            <a:r>
              <a:rPr lang="en-US" dirty="0" err="1">
                <a:solidFill>
                  <a:srgbClr val="008000"/>
                </a:solidFill>
              </a:rPr>
              <a:t>i</a:t>
            </a:r>
            <a:r>
              <a:rPr lang="en-US" dirty="0">
                <a:solidFill>
                  <a:srgbClr val="008000"/>
                </a:solidFill>
              </a:rPr>
              <a:t>)</a:t>
            </a:r>
          </a:p>
        </p:txBody>
      </p:sp>
      <p:sp>
        <p:nvSpPr>
          <p:cNvPr id="17" name="TextBox 16"/>
          <p:cNvSpPr txBox="1"/>
          <p:nvPr/>
        </p:nvSpPr>
        <p:spPr>
          <a:xfrm>
            <a:off x="6722833" y="4388725"/>
            <a:ext cx="3845540" cy="646331"/>
          </a:xfrm>
          <a:prstGeom prst="rect">
            <a:avLst/>
          </a:prstGeom>
          <a:noFill/>
        </p:spPr>
        <p:txBody>
          <a:bodyPr wrap="none" rtlCol="0">
            <a:spAutoFit/>
          </a:bodyPr>
          <a:lstStyle/>
          <a:p>
            <a:r>
              <a:rPr lang="en-US" dirty="0">
                <a:solidFill>
                  <a:srgbClr val="0000FF"/>
                </a:solidFill>
              </a:rPr>
              <a:t>Blue: E(</a:t>
            </a:r>
            <a:r>
              <a:rPr lang="en-US" dirty="0" err="1">
                <a:solidFill>
                  <a:srgbClr val="0000FF"/>
                </a:solidFill>
              </a:rPr>
              <a:t>i</a:t>
            </a:r>
            <a:r>
              <a:rPr lang="en-US" dirty="0">
                <a:solidFill>
                  <a:srgbClr val="0000FF"/>
                </a:solidFill>
              </a:rPr>
              <a:t>) averaged from 9 stations </a:t>
            </a:r>
          </a:p>
          <a:p>
            <a:r>
              <a:rPr lang="en-US" dirty="0">
                <a:solidFill>
                  <a:srgbClr val="008000"/>
                </a:solidFill>
              </a:rPr>
              <a:t>Green: E(</a:t>
            </a:r>
            <a:r>
              <a:rPr lang="en-US" dirty="0" err="1">
                <a:solidFill>
                  <a:srgbClr val="008000"/>
                </a:solidFill>
              </a:rPr>
              <a:t>i</a:t>
            </a:r>
            <a:r>
              <a:rPr lang="en-US" dirty="0">
                <a:solidFill>
                  <a:srgbClr val="008000"/>
                </a:solidFill>
              </a:rPr>
              <a:t>) at this station</a:t>
            </a:r>
          </a:p>
        </p:txBody>
      </p:sp>
      <p:cxnSp>
        <p:nvCxnSpPr>
          <p:cNvPr id="19" name="Straight Arrow Connector 18"/>
          <p:cNvCxnSpPr/>
          <p:nvPr/>
        </p:nvCxnSpPr>
        <p:spPr>
          <a:xfrm flipV="1">
            <a:off x="2286001" y="3460477"/>
            <a:ext cx="0" cy="1043793"/>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8839200" y="3528209"/>
            <a:ext cx="355600" cy="97606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981201" y="5444066"/>
            <a:ext cx="7450667" cy="646331"/>
          </a:xfrm>
          <a:prstGeom prst="rect">
            <a:avLst/>
          </a:prstGeom>
          <a:noFill/>
        </p:spPr>
        <p:txBody>
          <a:bodyPr wrap="square" rtlCol="0">
            <a:spAutoFit/>
          </a:bodyPr>
          <a:lstStyle/>
          <a:p>
            <a:r>
              <a:rPr lang="en-US" dirty="0"/>
              <a:t>Hmm….  the propagation term dominate the shape of the far-field displacement spectrum with high attenuation.. </a:t>
            </a:r>
          </a:p>
        </p:txBody>
      </p:sp>
      <p:sp>
        <p:nvSpPr>
          <p:cNvPr id="22" name="Title 1">
            <a:extLst>
              <a:ext uri="{FF2B5EF4-FFF2-40B4-BE49-F238E27FC236}">
                <a16:creationId xmlns:a16="http://schemas.microsoft.com/office/drawing/2014/main" id="{A4D9CBA5-CFA2-4641-A0E2-A91F1EA39736}"/>
              </a:ext>
            </a:extLst>
          </p:cNvPr>
          <p:cNvSpPr>
            <a:spLocks noGrp="1"/>
          </p:cNvSpPr>
          <p:nvPr>
            <p:ph type="title"/>
          </p:nvPr>
        </p:nvSpPr>
        <p:spPr>
          <a:xfrm>
            <a:off x="1069848" y="484632"/>
            <a:ext cx="10058400" cy="1609344"/>
          </a:xfrm>
        </p:spPr>
        <p:txBody>
          <a:bodyPr/>
          <a:lstStyle/>
          <a:p>
            <a:r>
              <a:rPr lang="en-US" dirty="0"/>
              <a:t>1. Theoretical background</a:t>
            </a:r>
          </a:p>
        </p:txBody>
      </p:sp>
    </p:spTree>
    <p:custDataLst>
      <p:tags r:id="rId1"/>
    </p:custDataLst>
    <p:extLst>
      <p:ext uri="{BB962C8B-B14F-4D97-AF65-F5344CB8AC3E}">
        <p14:creationId xmlns:p14="http://schemas.microsoft.com/office/powerpoint/2010/main" val="939028082"/>
      </p:ext>
    </p:extLst>
  </p:cSld>
  <p:clrMapOvr>
    <a:masterClrMapping/>
  </p:clrMapOvr>
  <mc:AlternateContent xmlns:mc="http://schemas.openxmlformats.org/markup-compatibility/2006" xmlns:p14="http://schemas.microsoft.com/office/powerpoint/2010/main">
    <mc:Choice Requires="p14">
      <p:transition spd="slow" p14:dur="2000" advTm="62748"/>
    </mc:Choice>
    <mc:Fallback xmlns="">
      <p:transition xmlns:p14="http://schemas.microsoft.com/office/powerpoint/2010/main" spd="slow" advTm="627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739" y="157531"/>
            <a:ext cx="6773333" cy="1371600"/>
          </a:xfrm>
        </p:spPr>
        <p:txBody>
          <a:bodyPr/>
          <a:lstStyle/>
          <a:p>
            <a:r>
              <a:rPr lang="en-US" dirty="0"/>
              <a:t>What influences D(f)</a:t>
            </a:r>
          </a:p>
        </p:txBody>
      </p:sp>
      <p:sp>
        <p:nvSpPr>
          <p:cNvPr id="4" name="Slide Number Placeholder 3"/>
          <p:cNvSpPr>
            <a:spLocks noGrp="1"/>
          </p:cNvSpPr>
          <p:nvPr>
            <p:ph type="sldNum" sz="quarter" idx="12"/>
          </p:nvPr>
        </p:nvSpPr>
        <p:spPr/>
        <p:txBody>
          <a:bodyPr/>
          <a:lstStyle/>
          <a:p>
            <a:fld id="{F38DF745-7D3F-47F4-83A3-874385CFAA69}" type="slidenum">
              <a:rPr lang="en-US" smtClean="0"/>
              <a:pPr/>
              <a:t>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4156027434"/>
              </p:ext>
            </p:extLst>
          </p:nvPr>
        </p:nvGraphicFramePr>
        <p:xfrm>
          <a:off x="1764033" y="1235043"/>
          <a:ext cx="10549520" cy="1709413"/>
        </p:xfrm>
        <a:graphic>
          <a:graphicData uri="http://schemas.openxmlformats.org/presentationml/2006/ole">
            <mc:AlternateContent xmlns:mc="http://schemas.openxmlformats.org/markup-compatibility/2006">
              <mc:Choice xmlns:v="urn:schemas-microsoft-com:vml" Requires="v">
                <p:oleObj spid="_x0000_s1035" name="Document" r:id="rId4" imgW="5486400" imgH="889000" progId="Word.Document.12">
                  <p:embed/>
                </p:oleObj>
              </mc:Choice>
              <mc:Fallback>
                <p:oleObj name="Document" r:id="rId4" imgW="5486400" imgH="889000" progId="Word.Document.12">
                  <p:embed/>
                  <p:pic>
                    <p:nvPicPr>
                      <p:cNvPr id="7" name="Object 6"/>
                      <p:cNvPicPr/>
                      <p:nvPr/>
                    </p:nvPicPr>
                    <p:blipFill>
                      <a:blip r:embed="rId5"/>
                      <a:stretch>
                        <a:fillRect/>
                      </a:stretch>
                    </p:blipFill>
                    <p:spPr>
                      <a:xfrm>
                        <a:off x="1764033" y="1235043"/>
                        <a:ext cx="10549520" cy="1709413"/>
                      </a:xfrm>
                      <a:prstGeom prst="rect">
                        <a:avLst/>
                      </a:prstGeom>
                    </p:spPr>
                  </p:pic>
                </p:oleObj>
              </mc:Fallback>
            </mc:AlternateContent>
          </a:graphicData>
        </a:graphic>
      </p:graphicFrame>
      <p:sp>
        <p:nvSpPr>
          <p:cNvPr id="8" name="TextBox 7"/>
          <p:cNvSpPr txBox="1"/>
          <p:nvPr/>
        </p:nvSpPr>
        <p:spPr>
          <a:xfrm>
            <a:off x="3636448" y="3195506"/>
            <a:ext cx="2145057" cy="477054"/>
          </a:xfrm>
          <a:prstGeom prst="rect">
            <a:avLst/>
          </a:prstGeom>
          <a:noFill/>
        </p:spPr>
        <p:txBody>
          <a:bodyPr wrap="none" rtlCol="0">
            <a:spAutoFit/>
          </a:bodyPr>
          <a:lstStyle/>
          <a:p>
            <a:r>
              <a:rPr lang="en-US" sz="2500" dirty="0">
                <a:solidFill>
                  <a:srgbClr val="0000FF"/>
                </a:solidFill>
              </a:rPr>
              <a:t>Site response</a:t>
            </a:r>
          </a:p>
        </p:txBody>
      </p:sp>
      <p:sp>
        <p:nvSpPr>
          <p:cNvPr id="9" name="TextBox 8"/>
          <p:cNvSpPr txBox="1"/>
          <p:nvPr/>
        </p:nvSpPr>
        <p:spPr>
          <a:xfrm>
            <a:off x="1218315" y="4045117"/>
            <a:ext cx="1828801" cy="861774"/>
          </a:xfrm>
          <a:prstGeom prst="rect">
            <a:avLst/>
          </a:prstGeom>
          <a:noFill/>
        </p:spPr>
        <p:txBody>
          <a:bodyPr wrap="square" rtlCol="0">
            <a:spAutoFit/>
          </a:bodyPr>
          <a:lstStyle/>
          <a:p>
            <a:r>
              <a:rPr lang="en-US" sz="2500" dirty="0">
                <a:solidFill>
                  <a:srgbClr val="FF0000"/>
                </a:solidFill>
              </a:rPr>
              <a:t>Instrument response</a:t>
            </a:r>
          </a:p>
        </p:txBody>
      </p:sp>
      <p:sp>
        <p:nvSpPr>
          <p:cNvPr id="10" name="TextBox 9"/>
          <p:cNvSpPr txBox="1"/>
          <p:nvPr/>
        </p:nvSpPr>
        <p:spPr>
          <a:xfrm>
            <a:off x="5222776" y="4073600"/>
            <a:ext cx="1828801" cy="861774"/>
          </a:xfrm>
          <a:prstGeom prst="rect">
            <a:avLst/>
          </a:prstGeom>
          <a:noFill/>
        </p:spPr>
        <p:txBody>
          <a:bodyPr wrap="square" rtlCol="0">
            <a:spAutoFit/>
          </a:bodyPr>
          <a:lstStyle/>
          <a:p>
            <a:r>
              <a:rPr lang="en-US" sz="2500" dirty="0">
                <a:solidFill>
                  <a:srgbClr val="FF0000"/>
                </a:solidFill>
              </a:rPr>
              <a:t>Geometric spreading</a:t>
            </a:r>
          </a:p>
        </p:txBody>
      </p:sp>
      <p:sp>
        <p:nvSpPr>
          <p:cNvPr id="11" name="TextBox 10"/>
          <p:cNvSpPr txBox="1"/>
          <p:nvPr/>
        </p:nvSpPr>
        <p:spPr>
          <a:xfrm>
            <a:off x="6300441" y="3312838"/>
            <a:ext cx="2048930" cy="477054"/>
          </a:xfrm>
          <a:prstGeom prst="rect">
            <a:avLst/>
          </a:prstGeom>
          <a:noFill/>
        </p:spPr>
        <p:txBody>
          <a:bodyPr wrap="square" rtlCol="0">
            <a:spAutoFit/>
          </a:bodyPr>
          <a:lstStyle/>
          <a:p>
            <a:r>
              <a:rPr lang="en-US" sz="2500" dirty="0">
                <a:solidFill>
                  <a:srgbClr val="0000FF"/>
                </a:solidFill>
              </a:rPr>
              <a:t>Attenuation</a:t>
            </a:r>
          </a:p>
        </p:txBody>
      </p:sp>
      <p:sp>
        <p:nvSpPr>
          <p:cNvPr id="12" name="TextBox 11"/>
          <p:cNvSpPr txBox="1"/>
          <p:nvPr/>
        </p:nvSpPr>
        <p:spPr>
          <a:xfrm>
            <a:off x="7828928" y="4005562"/>
            <a:ext cx="2009591" cy="1246495"/>
          </a:xfrm>
          <a:prstGeom prst="rect">
            <a:avLst/>
          </a:prstGeom>
          <a:noFill/>
        </p:spPr>
        <p:txBody>
          <a:bodyPr wrap="square" rtlCol="0">
            <a:spAutoFit/>
          </a:bodyPr>
          <a:lstStyle/>
          <a:p>
            <a:r>
              <a:rPr lang="en-US" sz="2500" dirty="0">
                <a:solidFill>
                  <a:srgbClr val="FF0000"/>
                </a:solidFill>
              </a:rPr>
              <a:t>Moment and radiation pattern</a:t>
            </a:r>
          </a:p>
        </p:txBody>
      </p:sp>
      <p:sp>
        <p:nvSpPr>
          <p:cNvPr id="13" name="TextBox 12"/>
          <p:cNvSpPr txBox="1"/>
          <p:nvPr/>
        </p:nvSpPr>
        <p:spPr>
          <a:xfrm>
            <a:off x="9128193" y="3302212"/>
            <a:ext cx="2009591" cy="861774"/>
          </a:xfrm>
          <a:prstGeom prst="rect">
            <a:avLst/>
          </a:prstGeom>
          <a:noFill/>
        </p:spPr>
        <p:txBody>
          <a:bodyPr wrap="square" rtlCol="0">
            <a:spAutoFit/>
          </a:bodyPr>
          <a:lstStyle/>
          <a:p>
            <a:r>
              <a:rPr lang="en-US" sz="2500" dirty="0">
                <a:solidFill>
                  <a:srgbClr val="0000FF"/>
                </a:solidFill>
              </a:rPr>
              <a:t>Source spectrum</a:t>
            </a:r>
          </a:p>
        </p:txBody>
      </p:sp>
      <p:cxnSp>
        <p:nvCxnSpPr>
          <p:cNvPr id="15" name="Straight Arrow Connector 14"/>
          <p:cNvCxnSpPr/>
          <p:nvPr/>
        </p:nvCxnSpPr>
        <p:spPr>
          <a:xfrm flipV="1">
            <a:off x="2387600" y="2366371"/>
            <a:ext cx="0" cy="173270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6211622" y="2595457"/>
            <a:ext cx="0" cy="1563374"/>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8749056" y="2671170"/>
            <a:ext cx="16933" cy="142790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88332" y="2366370"/>
            <a:ext cx="0" cy="93584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7182897" y="2292329"/>
            <a:ext cx="0" cy="102050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9743577" y="2944456"/>
            <a:ext cx="0" cy="4326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1603192" y="5312300"/>
                <a:ext cx="9238979" cy="1246495"/>
              </a:xfrm>
              <a:prstGeom prst="rect">
                <a:avLst/>
              </a:prstGeom>
              <a:noFill/>
            </p:spPr>
            <p:txBody>
              <a:bodyPr wrap="square" rtlCol="0">
                <a:spAutoFit/>
              </a:bodyPr>
              <a:lstStyle/>
              <a:p>
                <a:r>
                  <a:rPr lang="en-US" sz="2500" dirty="0">
                    <a:solidFill>
                      <a:srgbClr val="0000FF"/>
                    </a:solidFill>
                  </a:rPr>
                  <a:t>All the blue items contribute to the frequency-dependence of the spectral shape, corner frequency (fc) and attenuation terms (</a:t>
                </a:r>
                <a14:m>
                  <m:oMath xmlns:m="http://schemas.openxmlformats.org/officeDocument/2006/math">
                    <m:r>
                      <a:rPr lang="en-US" sz="2500" b="0" i="1" smtClean="0">
                        <a:solidFill>
                          <a:srgbClr val="0000FF"/>
                        </a:solidFill>
                        <a:latin typeface="Cambria Math" panose="02040503050406030204" pitchFamily="18" charset="0"/>
                      </a:rPr>
                      <m:t>𝜅</m:t>
                    </m:r>
                    <m:r>
                      <a:rPr lang="en-US" sz="2500" b="0" i="1" smtClean="0">
                        <a:solidFill>
                          <a:srgbClr val="0000FF"/>
                        </a:solidFill>
                        <a:latin typeface="Cambria Math" panose="02040503050406030204" pitchFamily="18" charset="0"/>
                      </a:rPr>
                      <m:t>=</m:t>
                    </m:r>
                    <m:sSub>
                      <m:sSubPr>
                        <m:ctrlPr>
                          <a:rPr lang="en-US" sz="2500" b="0" i="1" smtClean="0">
                            <a:solidFill>
                              <a:srgbClr val="0000FF"/>
                            </a:solidFill>
                            <a:latin typeface="Cambria Math" panose="02040503050406030204" pitchFamily="18" charset="0"/>
                          </a:rPr>
                        </m:ctrlPr>
                      </m:sSubPr>
                      <m:e>
                        <m:r>
                          <a:rPr lang="en-US" sz="2500" b="0" i="1" smtClean="0">
                            <a:solidFill>
                              <a:srgbClr val="0000FF"/>
                            </a:solidFill>
                            <a:latin typeface="Cambria Math" panose="02040503050406030204" pitchFamily="18" charset="0"/>
                          </a:rPr>
                          <m:t>𝜅</m:t>
                        </m:r>
                      </m:e>
                      <m:sub>
                        <m:r>
                          <a:rPr lang="en-US" sz="2500" b="0" i="1" smtClean="0">
                            <a:solidFill>
                              <a:srgbClr val="0000FF"/>
                            </a:solidFill>
                            <a:latin typeface="Cambria Math" panose="02040503050406030204" pitchFamily="18" charset="0"/>
                          </a:rPr>
                          <m:t>𝑠</m:t>
                        </m:r>
                      </m:sub>
                    </m:sSub>
                    <m:r>
                      <a:rPr lang="en-US" sz="2500" b="0" i="1" smtClean="0">
                        <a:solidFill>
                          <a:srgbClr val="0000FF"/>
                        </a:solidFill>
                        <a:latin typeface="Cambria Math" panose="02040503050406030204" pitchFamily="18" charset="0"/>
                      </a:rPr>
                      <m:t>+</m:t>
                    </m:r>
                    <m:sSup>
                      <m:sSupPr>
                        <m:ctrlPr>
                          <a:rPr lang="en-US" sz="2500" b="0" i="1" smtClean="0">
                            <a:solidFill>
                              <a:srgbClr val="0000FF"/>
                            </a:solidFill>
                            <a:latin typeface="Cambria Math" panose="02040503050406030204" pitchFamily="18" charset="0"/>
                          </a:rPr>
                        </m:ctrlPr>
                      </m:sSupPr>
                      <m:e>
                        <m:r>
                          <a:rPr lang="en-US" sz="2500" b="0" i="1" smtClean="0">
                            <a:solidFill>
                              <a:srgbClr val="0000FF"/>
                            </a:solidFill>
                            <a:latin typeface="Cambria Math" panose="02040503050406030204" pitchFamily="18" charset="0"/>
                          </a:rPr>
                          <m:t>𝑡</m:t>
                        </m:r>
                      </m:e>
                      <m:sup>
                        <m:r>
                          <a:rPr lang="en-US" sz="2500" b="0" i="1" smtClean="0">
                            <a:solidFill>
                              <a:srgbClr val="0000FF"/>
                            </a:solidFill>
                            <a:latin typeface="Cambria Math" panose="02040503050406030204" pitchFamily="18" charset="0"/>
                          </a:rPr>
                          <m:t>∗</m:t>
                        </m:r>
                      </m:sup>
                    </m:sSup>
                    <m:r>
                      <a:rPr lang="en-US" sz="2500" b="0" i="1" smtClean="0">
                        <a:solidFill>
                          <a:srgbClr val="0000FF"/>
                        </a:solidFill>
                        <a:latin typeface="Cambria Math" panose="02040503050406030204" pitchFamily="18" charset="0"/>
                      </a:rPr>
                      <m:t>)</m:t>
                    </m:r>
                  </m:oMath>
                </a14:m>
                <a:r>
                  <a:rPr lang="en-US" sz="2500" dirty="0">
                    <a:solidFill>
                      <a:srgbClr val="0000FF"/>
                    </a:solidFill>
                  </a:rPr>
                  <a:t> will trade off with each other!</a:t>
                </a:r>
              </a:p>
            </p:txBody>
          </p:sp>
        </mc:Choice>
        <mc:Fallback xmlns="">
          <p:sp>
            <p:nvSpPr>
              <p:cNvPr id="26" name="TextBox 25"/>
              <p:cNvSpPr txBox="1">
                <a:spLocks noRot="1" noChangeAspect="1" noMove="1" noResize="1" noEditPoints="1" noAdjustHandles="1" noChangeArrowheads="1" noChangeShapeType="1" noTextEdit="1"/>
              </p:cNvSpPr>
              <p:nvPr/>
            </p:nvSpPr>
            <p:spPr>
              <a:xfrm>
                <a:off x="1603192" y="5312300"/>
                <a:ext cx="9238979" cy="1246495"/>
              </a:xfrm>
              <a:prstGeom prst="rect">
                <a:avLst/>
              </a:prstGeom>
              <a:blipFill>
                <a:blip r:embed="rId6"/>
                <a:stretch>
                  <a:fillRect l="-960" t="-3030" r="-274" b="-11111"/>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217DBD12-E9A3-8842-8A61-C666665EB50D}"/>
              </a:ext>
            </a:extLst>
          </p:cNvPr>
          <p:cNvCxnSpPr/>
          <p:nvPr/>
        </p:nvCxnSpPr>
        <p:spPr>
          <a:xfrm flipV="1">
            <a:off x="3490341" y="2446484"/>
            <a:ext cx="0" cy="173270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355B1FB-D04C-2646-9171-388CF8B0FB44}"/>
              </a:ext>
            </a:extLst>
          </p:cNvPr>
          <p:cNvSpPr txBox="1"/>
          <p:nvPr/>
        </p:nvSpPr>
        <p:spPr>
          <a:xfrm>
            <a:off x="3052843" y="4079343"/>
            <a:ext cx="1828801" cy="861774"/>
          </a:xfrm>
          <a:prstGeom prst="rect">
            <a:avLst/>
          </a:prstGeom>
          <a:noFill/>
        </p:spPr>
        <p:txBody>
          <a:bodyPr wrap="square" rtlCol="0">
            <a:spAutoFit/>
          </a:bodyPr>
          <a:lstStyle/>
          <a:p>
            <a:r>
              <a:rPr lang="en-US" sz="2500" dirty="0">
                <a:solidFill>
                  <a:srgbClr val="FF0000"/>
                </a:solidFill>
              </a:rPr>
              <a:t>Instrument response</a:t>
            </a:r>
          </a:p>
        </p:txBody>
      </p:sp>
    </p:spTree>
    <p:custDataLst>
      <p:tags r:id="rId2"/>
    </p:custDataLst>
    <p:extLst>
      <p:ext uri="{BB962C8B-B14F-4D97-AF65-F5344CB8AC3E}">
        <p14:creationId xmlns:p14="http://schemas.microsoft.com/office/powerpoint/2010/main" val="3499957256"/>
      </p:ext>
    </p:extLst>
  </p:cSld>
  <p:clrMapOvr>
    <a:masterClrMapping/>
  </p:clrMapOvr>
  <mc:AlternateContent xmlns:mc="http://schemas.openxmlformats.org/markup-compatibility/2006" xmlns:p14="http://schemas.microsoft.com/office/powerpoint/2010/main">
    <mc:Choice Requires="p14">
      <p:transition spd="slow" p14:dur="2000" advTm="9357"/>
    </mc:Choice>
    <mc:Fallback xmlns="">
      <p:transition xmlns:p14="http://schemas.microsoft.com/office/powerpoint/2010/main" spd="slow" advTm="93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26"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AFD61-516E-424B-B032-FB3CAFABA5D8}"/>
              </a:ext>
            </a:extLst>
          </p:cNvPr>
          <p:cNvSpPr>
            <a:spLocks noGrp="1"/>
          </p:cNvSpPr>
          <p:nvPr>
            <p:ph type="title"/>
          </p:nvPr>
        </p:nvSpPr>
        <p:spPr/>
        <p:txBody>
          <a:bodyPr/>
          <a:lstStyle/>
          <a:p>
            <a:r>
              <a:rPr lang="en-US" dirty="0"/>
              <a:t>2. Synthetic experiment #1: joint spectral inversion for fc and kappa.</a:t>
            </a:r>
          </a:p>
        </p:txBody>
      </p:sp>
      <p:sp>
        <p:nvSpPr>
          <p:cNvPr id="3" name="Content Placeholder 2">
            <a:extLst>
              <a:ext uri="{FF2B5EF4-FFF2-40B4-BE49-F238E27FC236}">
                <a16:creationId xmlns:a16="http://schemas.microsoft.com/office/drawing/2014/main" id="{93D81725-72E3-7740-B70D-CB87C269ECF2}"/>
              </a:ext>
            </a:extLst>
          </p:cNvPr>
          <p:cNvSpPr>
            <a:spLocks noGrp="1"/>
          </p:cNvSpPr>
          <p:nvPr>
            <p:ph idx="1"/>
          </p:nvPr>
        </p:nvSpPr>
        <p:spPr/>
        <p:txBody>
          <a:bodyPr/>
          <a:lstStyle/>
          <a:p>
            <a:r>
              <a:rPr lang="en-US" dirty="0"/>
              <a:t>Objective: (1) What influence the tradeoff between fc and kappa, (2) what is the resolution limit of fc with different usable frequency bands? </a:t>
            </a:r>
          </a:p>
          <a:p>
            <a:r>
              <a:rPr lang="en-US" dirty="0"/>
              <a:t>2.1 Trade off between fc and kappa. Fitting band: 1-45 Hz. </a:t>
            </a:r>
          </a:p>
        </p:txBody>
      </p:sp>
      <p:pic>
        <p:nvPicPr>
          <p:cNvPr id="5" name="Picture 4">
            <a:extLst>
              <a:ext uri="{FF2B5EF4-FFF2-40B4-BE49-F238E27FC236}">
                <a16:creationId xmlns:a16="http://schemas.microsoft.com/office/drawing/2014/main" id="{BD67B6C6-01DC-4F4D-B37E-2BE39F8F6687}"/>
              </a:ext>
            </a:extLst>
          </p:cNvPr>
          <p:cNvPicPr>
            <a:picLocks noChangeAspect="1"/>
          </p:cNvPicPr>
          <p:nvPr/>
        </p:nvPicPr>
        <p:blipFill>
          <a:blip r:embed="rId3"/>
          <a:stretch>
            <a:fillRect/>
          </a:stretch>
        </p:blipFill>
        <p:spPr>
          <a:xfrm>
            <a:off x="7665668" y="3094965"/>
            <a:ext cx="3227725" cy="3589283"/>
          </a:xfrm>
          <a:prstGeom prst="rect">
            <a:avLst/>
          </a:prstGeom>
        </p:spPr>
      </p:pic>
      <p:pic>
        <p:nvPicPr>
          <p:cNvPr id="7" name="Picture 6">
            <a:extLst>
              <a:ext uri="{FF2B5EF4-FFF2-40B4-BE49-F238E27FC236}">
                <a16:creationId xmlns:a16="http://schemas.microsoft.com/office/drawing/2014/main" id="{9516418E-41DB-F544-A60D-CDDE974CC3D4}"/>
              </a:ext>
            </a:extLst>
          </p:cNvPr>
          <p:cNvPicPr>
            <a:picLocks noChangeAspect="1"/>
          </p:cNvPicPr>
          <p:nvPr/>
        </p:nvPicPr>
        <p:blipFill>
          <a:blip r:embed="rId4"/>
          <a:stretch>
            <a:fillRect/>
          </a:stretch>
        </p:blipFill>
        <p:spPr>
          <a:xfrm>
            <a:off x="1991710" y="3210798"/>
            <a:ext cx="3187783" cy="3473450"/>
          </a:xfrm>
          <a:prstGeom prst="rect">
            <a:avLst/>
          </a:prstGeom>
        </p:spPr>
      </p:pic>
      <p:sp>
        <p:nvSpPr>
          <p:cNvPr id="8" name="TextBox 7">
            <a:extLst>
              <a:ext uri="{FF2B5EF4-FFF2-40B4-BE49-F238E27FC236}">
                <a16:creationId xmlns:a16="http://schemas.microsoft.com/office/drawing/2014/main" id="{EB3A0A82-827E-BD44-B8EF-AA0672EE4235}"/>
              </a:ext>
            </a:extLst>
          </p:cNvPr>
          <p:cNvSpPr txBox="1"/>
          <p:nvPr/>
        </p:nvSpPr>
        <p:spPr>
          <a:xfrm>
            <a:off x="243945" y="3331779"/>
            <a:ext cx="1639614" cy="2862322"/>
          </a:xfrm>
          <a:prstGeom prst="rect">
            <a:avLst/>
          </a:prstGeom>
          <a:noFill/>
        </p:spPr>
        <p:txBody>
          <a:bodyPr wrap="square" rtlCol="0">
            <a:spAutoFit/>
          </a:bodyPr>
          <a:lstStyle/>
          <a:p>
            <a:r>
              <a:rPr lang="en-US" dirty="0"/>
              <a:t>1. No noise. Both fc and kappa are well resolved from joint inversion. </a:t>
            </a:r>
          </a:p>
          <a:p>
            <a:endParaRPr lang="en-US" dirty="0"/>
          </a:p>
          <a:p>
            <a:r>
              <a:rPr lang="en-US" dirty="0"/>
              <a:t>No trade-off when there is no noise!</a:t>
            </a:r>
          </a:p>
        </p:txBody>
      </p:sp>
      <p:sp>
        <p:nvSpPr>
          <p:cNvPr id="9" name="TextBox 8">
            <a:extLst>
              <a:ext uri="{FF2B5EF4-FFF2-40B4-BE49-F238E27FC236}">
                <a16:creationId xmlns:a16="http://schemas.microsoft.com/office/drawing/2014/main" id="{1108C7F0-6063-1F4B-82BF-A48E435E57A8}"/>
              </a:ext>
            </a:extLst>
          </p:cNvPr>
          <p:cNvSpPr txBox="1"/>
          <p:nvPr/>
        </p:nvSpPr>
        <p:spPr>
          <a:xfrm>
            <a:off x="5435822" y="3234047"/>
            <a:ext cx="2229846" cy="3693319"/>
          </a:xfrm>
          <a:prstGeom prst="rect">
            <a:avLst/>
          </a:prstGeom>
          <a:noFill/>
        </p:spPr>
        <p:txBody>
          <a:bodyPr wrap="square" rtlCol="0">
            <a:spAutoFit/>
          </a:bodyPr>
          <a:lstStyle/>
          <a:p>
            <a:r>
              <a:rPr lang="en-US" dirty="0"/>
              <a:t>2. High noise. When fc=5 Hz, both fc and kappa are well resolved. </a:t>
            </a:r>
          </a:p>
          <a:p>
            <a:r>
              <a:rPr lang="en-US" dirty="0"/>
              <a:t>When fc = 10 and 15 Hz, very large uncertainty zone for fc and kappa. </a:t>
            </a:r>
          </a:p>
          <a:p>
            <a:endParaRPr lang="en-US" dirty="0"/>
          </a:p>
          <a:p>
            <a:r>
              <a:rPr lang="en-US" dirty="0"/>
              <a:t>Strong trade-off with noise for higher fc! </a:t>
            </a:r>
          </a:p>
          <a:p>
            <a:endParaRPr lang="en-US" dirty="0"/>
          </a:p>
        </p:txBody>
      </p:sp>
    </p:spTree>
    <p:extLst>
      <p:ext uri="{BB962C8B-B14F-4D97-AF65-F5344CB8AC3E}">
        <p14:creationId xmlns:p14="http://schemas.microsoft.com/office/powerpoint/2010/main" val="214212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F1DA4-FF4F-804F-B3DA-DB51C9E48D66}"/>
              </a:ext>
            </a:extLst>
          </p:cNvPr>
          <p:cNvSpPr>
            <a:spLocks noGrp="1"/>
          </p:cNvSpPr>
          <p:nvPr>
            <p:ph idx="1"/>
          </p:nvPr>
        </p:nvSpPr>
        <p:spPr>
          <a:xfrm>
            <a:off x="1069848" y="336331"/>
            <a:ext cx="10058400" cy="825063"/>
          </a:xfrm>
        </p:spPr>
        <p:txBody>
          <a:bodyPr/>
          <a:lstStyle/>
          <a:p>
            <a:r>
              <a:rPr lang="en-US" dirty="0"/>
              <a:t>2.2 Resolution limit of the corner frequency: simulate 2500 spectra with 50 stations (with kappa from 0.0001 to 0.04 s) and 50 events (with fc from 1 to 100 Hz). </a:t>
            </a:r>
          </a:p>
        </p:txBody>
      </p:sp>
      <p:pic>
        <p:nvPicPr>
          <p:cNvPr id="5" name="Picture 4">
            <a:extLst>
              <a:ext uri="{FF2B5EF4-FFF2-40B4-BE49-F238E27FC236}">
                <a16:creationId xmlns:a16="http://schemas.microsoft.com/office/drawing/2014/main" id="{DD1AF589-5F37-9B49-9C31-E2F447D29EC5}"/>
              </a:ext>
            </a:extLst>
          </p:cNvPr>
          <p:cNvPicPr>
            <a:picLocks noChangeAspect="1"/>
          </p:cNvPicPr>
          <p:nvPr/>
        </p:nvPicPr>
        <p:blipFill>
          <a:blip r:embed="rId2"/>
          <a:stretch>
            <a:fillRect/>
          </a:stretch>
        </p:blipFill>
        <p:spPr>
          <a:xfrm>
            <a:off x="2476032" y="1336347"/>
            <a:ext cx="7077872" cy="4360259"/>
          </a:xfrm>
          <a:prstGeom prst="rect">
            <a:avLst/>
          </a:prstGeom>
        </p:spPr>
      </p:pic>
      <p:sp>
        <p:nvSpPr>
          <p:cNvPr id="6" name="TextBox 5">
            <a:extLst>
              <a:ext uri="{FF2B5EF4-FFF2-40B4-BE49-F238E27FC236}">
                <a16:creationId xmlns:a16="http://schemas.microsoft.com/office/drawing/2014/main" id="{1C26BA42-B7EE-BB40-976C-FCCCF4CDE8BB}"/>
              </a:ext>
            </a:extLst>
          </p:cNvPr>
          <p:cNvSpPr txBox="1"/>
          <p:nvPr/>
        </p:nvSpPr>
        <p:spPr>
          <a:xfrm>
            <a:off x="264964" y="1310072"/>
            <a:ext cx="2373132" cy="5909310"/>
          </a:xfrm>
          <a:prstGeom prst="rect">
            <a:avLst/>
          </a:prstGeom>
          <a:noFill/>
        </p:spPr>
        <p:txBody>
          <a:bodyPr wrap="square" rtlCol="0">
            <a:spAutoFit/>
          </a:bodyPr>
          <a:lstStyle/>
          <a:p>
            <a:r>
              <a:rPr lang="en-US" dirty="0"/>
              <a:t>When upper limit of frequency for spectral fitting (max </a:t>
            </a:r>
            <a:r>
              <a:rPr lang="en-US" dirty="0" err="1"/>
              <a:t>freq</a:t>
            </a:r>
            <a:r>
              <a:rPr lang="en-US" dirty="0"/>
              <a:t>)= 45 Hz. </a:t>
            </a:r>
          </a:p>
          <a:p>
            <a:endParaRPr lang="en-US" dirty="0"/>
          </a:p>
          <a:p>
            <a:r>
              <a:rPr lang="en-US" dirty="0"/>
              <a:t>fc&lt;=10 Hz can be resolved at &gt; 95% stations (individual-resolvable). </a:t>
            </a:r>
          </a:p>
          <a:p>
            <a:endParaRPr lang="en-US" dirty="0"/>
          </a:p>
          <a:p>
            <a:r>
              <a:rPr lang="en-US" dirty="0"/>
              <a:t>Fc&gt;10 and &lt; 30 Hz can be resolved from the average of 50 stations (median-resolvable). </a:t>
            </a:r>
          </a:p>
          <a:p>
            <a:endParaRPr lang="en-US" dirty="0"/>
          </a:p>
          <a:p>
            <a:r>
              <a:rPr lang="en-US" dirty="0"/>
              <a:t>Fc &gt; 30 Hz, both fc and kappa are systematically underestimated. </a:t>
            </a:r>
          </a:p>
          <a:p>
            <a:endParaRPr lang="en-US" dirty="0"/>
          </a:p>
        </p:txBody>
      </p:sp>
      <p:sp>
        <p:nvSpPr>
          <p:cNvPr id="7" name="TextBox 6">
            <a:extLst>
              <a:ext uri="{FF2B5EF4-FFF2-40B4-BE49-F238E27FC236}">
                <a16:creationId xmlns:a16="http://schemas.microsoft.com/office/drawing/2014/main" id="{98309560-546A-5943-B9DD-66F9382E3D07}"/>
              </a:ext>
            </a:extLst>
          </p:cNvPr>
          <p:cNvSpPr txBox="1"/>
          <p:nvPr/>
        </p:nvSpPr>
        <p:spPr>
          <a:xfrm>
            <a:off x="9715968" y="1310072"/>
            <a:ext cx="2476032" cy="4524315"/>
          </a:xfrm>
          <a:prstGeom prst="rect">
            <a:avLst/>
          </a:prstGeom>
          <a:noFill/>
        </p:spPr>
        <p:txBody>
          <a:bodyPr wrap="square" rtlCol="0">
            <a:spAutoFit/>
          </a:bodyPr>
          <a:lstStyle/>
          <a:p>
            <a:r>
              <a:rPr lang="en-US" dirty="0"/>
              <a:t>Vary “max </a:t>
            </a:r>
            <a:r>
              <a:rPr lang="en-US" dirty="0" err="1"/>
              <a:t>freq</a:t>
            </a:r>
            <a:r>
              <a:rPr lang="en-US" dirty="0"/>
              <a:t>” from 10 to 50 Hz. </a:t>
            </a:r>
          </a:p>
          <a:p>
            <a:endParaRPr lang="en-US" dirty="0"/>
          </a:p>
          <a:p>
            <a:r>
              <a:rPr lang="en-US" dirty="0"/>
              <a:t>Individual-resolvable fc is ≤ 20% to 25% of “max </a:t>
            </a:r>
            <a:r>
              <a:rPr lang="en-US" dirty="0" err="1"/>
              <a:t>freq</a:t>
            </a:r>
            <a:r>
              <a:rPr lang="en-US" dirty="0"/>
              <a:t>” . </a:t>
            </a:r>
          </a:p>
          <a:p>
            <a:endParaRPr lang="en-US" dirty="0"/>
          </a:p>
          <a:p>
            <a:r>
              <a:rPr lang="en-US" dirty="0"/>
              <a:t>Median-resolvable fc is ≤ 40% to 80% of “max </a:t>
            </a:r>
            <a:r>
              <a:rPr lang="en-US" dirty="0" err="1"/>
              <a:t>freq</a:t>
            </a:r>
            <a:r>
              <a:rPr lang="en-US" dirty="0"/>
              <a:t>” . </a:t>
            </a:r>
          </a:p>
          <a:p>
            <a:endParaRPr lang="en-US" dirty="0"/>
          </a:p>
          <a:p>
            <a:r>
              <a:rPr lang="en-US" dirty="0"/>
              <a:t>Consider 80% of “max </a:t>
            </a:r>
            <a:r>
              <a:rPr lang="en-US" dirty="0" err="1"/>
              <a:t>freq</a:t>
            </a:r>
            <a:r>
              <a:rPr lang="en-US" dirty="0"/>
              <a:t>” as maximum acceptable “median-resolvable” fc. </a:t>
            </a:r>
          </a:p>
        </p:txBody>
      </p:sp>
      <p:sp>
        <p:nvSpPr>
          <p:cNvPr id="8" name="Rectangle 7">
            <a:extLst>
              <a:ext uri="{FF2B5EF4-FFF2-40B4-BE49-F238E27FC236}">
                <a16:creationId xmlns:a16="http://schemas.microsoft.com/office/drawing/2014/main" id="{8DEA71F4-D413-1A43-B1D6-E05585E3D5DA}"/>
              </a:ext>
            </a:extLst>
          </p:cNvPr>
          <p:cNvSpPr/>
          <p:nvPr/>
        </p:nvSpPr>
        <p:spPr>
          <a:xfrm>
            <a:off x="6463862" y="1310072"/>
            <a:ext cx="3252106" cy="447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3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F0A1-35C9-5A4C-8363-209B513AB06F}"/>
              </a:ext>
            </a:extLst>
          </p:cNvPr>
          <p:cNvSpPr>
            <a:spLocks noGrp="1"/>
          </p:cNvSpPr>
          <p:nvPr>
            <p:ph type="title"/>
          </p:nvPr>
        </p:nvSpPr>
        <p:spPr>
          <a:xfrm>
            <a:off x="659195" y="-3910"/>
            <a:ext cx="13177825" cy="1609344"/>
          </a:xfrm>
        </p:spPr>
        <p:txBody>
          <a:bodyPr>
            <a:normAutofit/>
          </a:bodyPr>
          <a:lstStyle/>
          <a:p>
            <a:r>
              <a:rPr lang="en-US" dirty="0"/>
              <a:t>3. Synthetic experiment #2: stacking</a:t>
            </a:r>
          </a:p>
        </p:txBody>
      </p:sp>
      <p:sp>
        <p:nvSpPr>
          <p:cNvPr id="3" name="Content Placeholder 2">
            <a:extLst>
              <a:ext uri="{FF2B5EF4-FFF2-40B4-BE49-F238E27FC236}">
                <a16:creationId xmlns:a16="http://schemas.microsoft.com/office/drawing/2014/main" id="{6B4F1DC7-AF8A-0D4B-9E4A-6F1AAC9EE78B}"/>
              </a:ext>
            </a:extLst>
          </p:cNvPr>
          <p:cNvSpPr>
            <a:spLocks noGrp="1"/>
          </p:cNvSpPr>
          <p:nvPr>
            <p:ph idx="1"/>
          </p:nvPr>
        </p:nvSpPr>
        <p:spPr>
          <a:xfrm>
            <a:off x="601206" y="1418030"/>
            <a:ext cx="3322169" cy="5304885"/>
          </a:xfrm>
        </p:spPr>
        <p:txBody>
          <a:bodyPr>
            <a:normAutofit/>
          </a:bodyPr>
          <a:lstStyle/>
          <a:p>
            <a:r>
              <a:rPr lang="en-US" dirty="0"/>
              <a:t>Key idea: use stacked event source spectra from wide range of magnitude bins to mitigate the trade-off. </a:t>
            </a:r>
          </a:p>
          <a:p>
            <a:r>
              <a:rPr lang="en-US" dirty="0"/>
              <a:t>Synthetic experiment: </a:t>
            </a:r>
          </a:p>
          <a:p>
            <a:pPr lvl="1"/>
            <a:r>
              <a:rPr lang="en-US" dirty="0"/>
              <a:t>Generate datasets with different different scaling relationships. (scale factor = 0.0 and scale factor = 0.2)</a:t>
            </a:r>
          </a:p>
          <a:p>
            <a:pPr lvl="1"/>
            <a:r>
              <a:rPr lang="en-US" dirty="0"/>
              <a:t>Stress drops are drawn from log-normal distributions, with standard deviation of 0.5 in log-10 domain. </a:t>
            </a:r>
          </a:p>
        </p:txBody>
      </p:sp>
      <p:grpSp>
        <p:nvGrpSpPr>
          <p:cNvPr id="8" name="Group 7">
            <a:extLst>
              <a:ext uri="{FF2B5EF4-FFF2-40B4-BE49-F238E27FC236}">
                <a16:creationId xmlns:a16="http://schemas.microsoft.com/office/drawing/2014/main" id="{735913A6-804E-CD40-B27C-B797F838E802}"/>
              </a:ext>
            </a:extLst>
          </p:cNvPr>
          <p:cNvGrpSpPr/>
          <p:nvPr/>
        </p:nvGrpSpPr>
        <p:grpSpPr>
          <a:xfrm>
            <a:off x="7054894" y="1548835"/>
            <a:ext cx="4779755" cy="3760330"/>
            <a:chOff x="7128466" y="2093976"/>
            <a:chExt cx="4779755" cy="3760330"/>
          </a:xfrm>
        </p:grpSpPr>
        <p:pic>
          <p:nvPicPr>
            <p:cNvPr id="5" name="Picture 4">
              <a:extLst>
                <a:ext uri="{FF2B5EF4-FFF2-40B4-BE49-F238E27FC236}">
                  <a16:creationId xmlns:a16="http://schemas.microsoft.com/office/drawing/2014/main" id="{13291A82-E4B5-414D-9966-0FD461F176D2}"/>
                </a:ext>
              </a:extLst>
            </p:cNvPr>
            <p:cNvPicPr>
              <a:picLocks noChangeAspect="1"/>
            </p:cNvPicPr>
            <p:nvPr/>
          </p:nvPicPr>
          <p:blipFill>
            <a:blip r:embed="rId2"/>
            <a:stretch>
              <a:fillRect/>
            </a:stretch>
          </p:blipFill>
          <p:spPr>
            <a:xfrm>
              <a:off x="7128466" y="2093976"/>
              <a:ext cx="4779755" cy="3760330"/>
            </a:xfrm>
            <a:prstGeom prst="rect">
              <a:avLst/>
            </a:prstGeom>
          </p:spPr>
        </p:pic>
        <p:sp>
          <p:nvSpPr>
            <p:cNvPr id="6" name="TextBox 5">
              <a:extLst>
                <a:ext uri="{FF2B5EF4-FFF2-40B4-BE49-F238E27FC236}">
                  <a16:creationId xmlns:a16="http://schemas.microsoft.com/office/drawing/2014/main" id="{5AB27C84-9D55-BB4C-A052-76056AD60DAE}"/>
                </a:ext>
              </a:extLst>
            </p:cNvPr>
            <p:cNvSpPr txBox="1"/>
            <p:nvPr/>
          </p:nvSpPr>
          <p:spPr>
            <a:xfrm>
              <a:off x="7704083" y="2207173"/>
              <a:ext cx="2006640" cy="369332"/>
            </a:xfrm>
            <a:prstGeom prst="rect">
              <a:avLst/>
            </a:prstGeom>
            <a:noFill/>
          </p:spPr>
          <p:txBody>
            <a:bodyPr wrap="none" rtlCol="0">
              <a:spAutoFit/>
            </a:bodyPr>
            <a:lstStyle/>
            <a:p>
              <a:r>
                <a:rPr lang="en-US" dirty="0"/>
                <a:t>Scale factor = 0.0</a:t>
              </a:r>
            </a:p>
          </p:txBody>
        </p:sp>
        <p:sp>
          <p:nvSpPr>
            <p:cNvPr id="7" name="TextBox 6">
              <a:extLst>
                <a:ext uri="{FF2B5EF4-FFF2-40B4-BE49-F238E27FC236}">
                  <a16:creationId xmlns:a16="http://schemas.microsoft.com/office/drawing/2014/main" id="{FF22DA80-A489-6C44-861E-088A0E24B37A}"/>
                </a:ext>
              </a:extLst>
            </p:cNvPr>
            <p:cNvSpPr txBox="1"/>
            <p:nvPr/>
          </p:nvSpPr>
          <p:spPr>
            <a:xfrm>
              <a:off x="7704083" y="4146804"/>
              <a:ext cx="2006640" cy="369332"/>
            </a:xfrm>
            <a:prstGeom prst="rect">
              <a:avLst/>
            </a:prstGeom>
            <a:noFill/>
          </p:spPr>
          <p:txBody>
            <a:bodyPr wrap="none" rtlCol="0">
              <a:spAutoFit/>
            </a:bodyPr>
            <a:lstStyle/>
            <a:p>
              <a:r>
                <a:rPr lang="en-US" dirty="0"/>
                <a:t>Scale factor = 0.2</a:t>
              </a:r>
            </a:p>
          </p:txBody>
        </p:sp>
      </p:grpSp>
      <p:sp>
        <p:nvSpPr>
          <p:cNvPr id="9" name="TextBox 8">
            <a:extLst>
              <a:ext uri="{FF2B5EF4-FFF2-40B4-BE49-F238E27FC236}">
                <a16:creationId xmlns:a16="http://schemas.microsoft.com/office/drawing/2014/main" id="{D446C704-396E-104F-9936-4FF3FEA5A81A}"/>
              </a:ext>
            </a:extLst>
          </p:cNvPr>
          <p:cNvSpPr txBox="1"/>
          <p:nvPr/>
        </p:nvSpPr>
        <p:spPr>
          <a:xfrm>
            <a:off x="7127630" y="5309165"/>
            <a:ext cx="4458234" cy="1600438"/>
          </a:xfrm>
          <a:prstGeom prst="rect">
            <a:avLst/>
          </a:prstGeom>
          <a:noFill/>
        </p:spPr>
        <p:txBody>
          <a:bodyPr wrap="square" rtlCol="0">
            <a:spAutoFit/>
          </a:bodyPr>
          <a:lstStyle/>
          <a:p>
            <a:r>
              <a:rPr lang="en-US" sz="1400" dirty="0">
                <a:solidFill>
                  <a:srgbClr val="FF0000"/>
                </a:solidFill>
              </a:rPr>
              <a:t>Note the large scatter of average stress drop when </a:t>
            </a:r>
            <a:r>
              <a:rPr lang="en-US" sz="1400" dirty="0" err="1">
                <a:solidFill>
                  <a:srgbClr val="FF0000"/>
                </a:solidFill>
              </a:rPr>
              <a:t>Neq</a:t>
            </a:r>
            <a:r>
              <a:rPr lang="en-US" sz="1400" dirty="0">
                <a:solidFill>
                  <a:srgbClr val="FF0000"/>
                </a:solidFill>
              </a:rPr>
              <a:t> = 300 for large magnitude bins! Because large magnitude bins have fewer events, the average stress drop for large magnitude bins from randomly generated datasets can deviate from reference stress drop if standard deviation is large. </a:t>
            </a:r>
          </a:p>
          <a:p>
            <a:endParaRPr lang="en-US" sz="1400" dirty="0">
              <a:solidFill>
                <a:srgbClr val="FF0000"/>
              </a:solidFill>
            </a:endParaRPr>
          </a:p>
        </p:txBody>
      </p:sp>
      <p:sp>
        <p:nvSpPr>
          <p:cNvPr id="4" name="TextBox 3">
            <a:extLst>
              <a:ext uri="{FF2B5EF4-FFF2-40B4-BE49-F238E27FC236}">
                <a16:creationId xmlns:a16="http://schemas.microsoft.com/office/drawing/2014/main" id="{39E0BE18-FC50-B048-820B-B6E30639D116}"/>
              </a:ext>
            </a:extLst>
          </p:cNvPr>
          <p:cNvSpPr txBox="1"/>
          <p:nvPr/>
        </p:nvSpPr>
        <p:spPr>
          <a:xfrm>
            <a:off x="7054894" y="3121223"/>
            <a:ext cx="1977144" cy="307777"/>
          </a:xfrm>
          <a:prstGeom prst="rect">
            <a:avLst/>
          </a:prstGeom>
          <a:noFill/>
        </p:spPr>
        <p:txBody>
          <a:bodyPr wrap="none" rtlCol="0">
            <a:spAutoFit/>
          </a:bodyPr>
          <a:lstStyle/>
          <a:p>
            <a:r>
              <a:rPr lang="en-US" sz="1400" dirty="0">
                <a:solidFill>
                  <a:srgbClr val="FF0000"/>
                </a:solidFill>
              </a:rPr>
              <a:t>Reference stress drop</a:t>
            </a:r>
          </a:p>
        </p:txBody>
      </p:sp>
      <p:cxnSp>
        <p:nvCxnSpPr>
          <p:cNvPr id="11" name="Straight Connector 10">
            <a:extLst>
              <a:ext uri="{FF2B5EF4-FFF2-40B4-BE49-F238E27FC236}">
                <a16:creationId xmlns:a16="http://schemas.microsoft.com/office/drawing/2014/main" id="{C6912ABC-036C-C04E-9DE8-4BF9714ADF8D}"/>
              </a:ext>
            </a:extLst>
          </p:cNvPr>
          <p:cNvCxnSpPr/>
          <p:nvPr/>
        </p:nvCxnSpPr>
        <p:spPr>
          <a:xfrm>
            <a:off x="7512627" y="3369534"/>
            <a:ext cx="467591" cy="890739"/>
          </a:xfrm>
          <a:prstGeom prst="line">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881D68-2D5B-BF40-A20A-27C83362D7F2}"/>
              </a:ext>
            </a:extLst>
          </p:cNvPr>
          <p:cNvCxnSpPr>
            <a:cxnSpLocks/>
          </p:cNvCxnSpPr>
          <p:nvPr/>
        </p:nvCxnSpPr>
        <p:spPr>
          <a:xfrm flipV="1">
            <a:off x="7456349" y="2371144"/>
            <a:ext cx="572839" cy="787035"/>
          </a:xfrm>
          <a:prstGeom prst="line">
            <a:avLst/>
          </a:prstGeom>
          <a:ln w="127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075296A-3ADD-6642-8545-9F30C37A5C69}"/>
              </a:ext>
            </a:extLst>
          </p:cNvPr>
          <p:cNvSpPr txBox="1"/>
          <p:nvPr/>
        </p:nvSpPr>
        <p:spPr>
          <a:xfrm>
            <a:off x="9233821" y="1045253"/>
            <a:ext cx="2794044" cy="646331"/>
          </a:xfrm>
          <a:prstGeom prst="rect">
            <a:avLst/>
          </a:prstGeom>
          <a:noFill/>
          <a:ln>
            <a:solidFill>
              <a:srgbClr val="0070C0"/>
            </a:solidFill>
          </a:ln>
        </p:spPr>
        <p:txBody>
          <a:bodyPr wrap="square" rtlCol="0">
            <a:spAutoFit/>
          </a:bodyPr>
          <a:lstStyle/>
          <a:p>
            <a:r>
              <a:rPr lang="en-US" sz="1200" dirty="0">
                <a:solidFill>
                  <a:srgbClr val="0070C0"/>
                </a:solidFill>
              </a:rPr>
              <a:t>Average stress drop for each bin from values drawn from log-normal distribution for </a:t>
            </a:r>
            <a:r>
              <a:rPr lang="en-US" sz="1200" dirty="0" err="1">
                <a:solidFill>
                  <a:srgbClr val="0070C0"/>
                </a:solidFill>
              </a:rPr>
              <a:t>Neq</a:t>
            </a:r>
            <a:r>
              <a:rPr lang="en-US" sz="1200" dirty="0">
                <a:solidFill>
                  <a:srgbClr val="0070C0"/>
                </a:solidFill>
              </a:rPr>
              <a:t> = 3000, 1000, 300</a:t>
            </a:r>
          </a:p>
        </p:txBody>
      </p:sp>
      <p:cxnSp>
        <p:nvCxnSpPr>
          <p:cNvPr id="15" name="Straight Connector 14">
            <a:extLst>
              <a:ext uri="{FF2B5EF4-FFF2-40B4-BE49-F238E27FC236}">
                <a16:creationId xmlns:a16="http://schemas.microsoft.com/office/drawing/2014/main" id="{30C9ACF5-C65B-CF40-83CE-93AC243D987A}"/>
              </a:ext>
            </a:extLst>
          </p:cNvPr>
          <p:cNvCxnSpPr>
            <a:cxnSpLocks/>
          </p:cNvCxnSpPr>
          <p:nvPr/>
        </p:nvCxnSpPr>
        <p:spPr>
          <a:xfrm>
            <a:off x="10099964" y="1662032"/>
            <a:ext cx="124691" cy="709112"/>
          </a:xfrm>
          <a:prstGeom prst="line">
            <a:avLst/>
          </a:prstGeom>
          <a:ln w="127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CF40B750-7FA6-0449-9183-72F20F4E2626}"/>
              </a:ext>
            </a:extLst>
          </p:cNvPr>
          <p:cNvPicPr>
            <a:picLocks noChangeAspect="1"/>
          </p:cNvPicPr>
          <p:nvPr/>
        </p:nvPicPr>
        <p:blipFill>
          <a:blip r:embed="rId3"/>
          <a:stretch>
            <a:fillRect/>
          </a:stretch>
        </p:blipFill>
        <p:spPr>
          <a:xfrm>
            <a:off x="4100954" y="1708383"/>
            <a:ext cx="2810149" cy="2313553"/>
          </a:xfrm>
          <a:prstGeom prst="rect">
            <a:avLst/>
          </a:prstGeom>
        </p:spPr>
      </p:pic>
      <p:sp>
        <p:nvSpPr>
          <p:cNvPr id="26" name="TextBox 25">
            <a:extLst>
              <a:ext uri="{FF2B5EF4-FFF2-40B4-BE49-F238E27FC236}">
                <a16:creationId xmlns:a16="http://schemas.microsoft.com/office/drawing/2014/main" id="{3AB05D91-A244-9C4F-A927-FAFF455CB8A5}"/>
              </a:ext>
            </a:extLst>
          </p:cNvPr>
          <p:cNvSpPr txBox="1"/>
          <p:nvPr/>
        </p:nvSpPr>
        <p:spPr>
          <a:xfrm>
            <a:off x="4252283" y="4070473"/>
            <a:ext cx="2609395" cy="1169551"/>
          </a:xfrm>
          <a:prstGeom prst="rect">
            <a:avLst/>
          </a:prstGeom>
          <a:noFill/>
        </p:spPr>
        <p:txBody>
          <a:bodyPr wrap="square" rtlCol="0">
            <a:spAutoFit/>
          </a:bodyPr>
          <a:lstStyle/>
          <a:p>
            <a:r>
              <a:rPr lang="en-US" sz="1400" dirty="0">
                <a:solidFill>
                  <a:srgbClr val="0070C0"/>
                </a:solidFill>
              </a:rPr>
              <a:t>An example of randomly generated stress drop with reference stress drop of 2.2 </a:t>
            </a:r>
            <a:r>
              <a:rPr lang="en-US" sz="1400" dirty="0" err="1">
                <a:solidFill>
                  <a:srgbClr val="0070C0"/>
                </a:solidFill>
              </a:rPr>
              <a:t>Mpa</a:t>
            </a:r>
            <a:r>
              <a:rPr lang="en-US" sz="1400" dirty="0">
                <a:solidFill>
                  <a:srgbClr val="0070C0"/>
                </a:solidFill>
              </a:rPr>
              <a:t>, and standard deviation of 0.5 in log-10 domain. </a:t>
            </a:r>
          </a:p>
        </p:txBody>
      </p:sp>
    </p:spTree>
    <p:extLst>
      <p:ext uri="{BB962C8B-B14F-4D97-AF65-F5344CB8AC3E}">
        <p14:creationId xmlns:p14="http://schemas.microsoft.com/office/powerpoint/2010/main" val="401814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52F610-256C-7146-B5C2-CDBFEB026F5E}"/>
              </a:ext>
            </a:extLst>
          </p:cNvPr>
          <p:cNvSpPr>
            <a:spLocks noGrp="1"/>
          </p:cNvSpPr>
          <p:nvPr>
            <p:ph idx="1"/>
          </p:nvPr>
        </p:nvSpPr>
        <p:spPr>
          <a:xfrm>
            <a:off x="1069847" y="223935"/>
            <a:ext cx="10705385" cy="5948265"/>
          </a:xfrm>
        </p:spPr>
        <p:txBody>
          <a:bodyPr/>
          <a:lstStyle/>
          <a:p>
            <a:r>
              <a:rPr lang="en-US" dirty="0"/>
              <a:t>Known problem with stacking: Results can trade-off with scaling factor, high-frequency fall off rate, and attenuation correction of common path terms (Shearer et al., 2019)</a:t>
            </a:r>
          </a:p>
        </p:txBody>
      </p:sp>
      <p:pic>
        <p:nvPicPr>
          <p:cNvPr id="5" name="Picture 4" descr="A picture containing text, plant, leaf&#10;&#10;Description automatically generated">
            <a:extLst>
              <a:ext uri="{FF2B5EF4-FFF2-40B4-BE49-F238E27FC236}">
                <a16:creationId xmlns:a16="http://schemas.microsoft.com/office/drawing/2014/main" id="{BF5AE3F5-C690-DD4E-B779-C9CBC915401C}"/>
              </a:ext>
            </a:extLst>
          </p:cNvPr>
          <p:cNvPicPr>
            <a:picLocks noChangeAspect="1"/>
          </p:cNvPicPr>
          <p:nvPr/>
        </p:nvPicPr>
        <p:blipFill>
          <a:blip r:embed="rId2"/>
          <a:stretch>
            <a:fillRect/>
          </a:stretch>
        </p:blipFill>
        <p:spPr>
          <a:xfrm>
            <a:off x="1235800" y="923942"/>
            <a:ext cx="5344785" cy="5570376"/>
          </a:xfrm>
          <a:prstGeom prst="rect">
            <a:avLst/>
          </a:prstGeom>
        </p:spPr>
      </p:pic>
      <p:sp>
        <p:nvSpPr>
          <p:cNvPr id="6" name="Rectangle 5">
            <a:extLst>
              <a:ext uri="{FF2B5EF4-FFF2-40B4-BE49-F238E27FC236}">
                <a16:creationId xmlns:a16="http://schemas.microsoft.com/office/drawing/2014/main" id="{74D1FFF8-41EB-7842-99D2-E58FB4E465F4}"/>
              </a:ext>
            </a:extLst>
          </p:cNvPr>
          <p:cNvSpPr/>
          <p:nvPr/>
        </p:nvSpPr>
        <p:spPr>
          <a:xfrm>
            <a:off x="7193903" y="1119032"/>
            <a:ext cx="4460032" cy="4329390"/>
          </a:xfrm>
          <a:prstGeom prst="rect">
            <a:avLst/>
          </a:prstGeom>
        </p:spPr>
        <p:txBody>
          <a:bodyPr wrap="square">
            <a:spAutoFit/>
          </a:bodyPr>
          <a:lstStyle/>
          <a:p>
            <a:pPr marL="182880" lvl="0" indent="-182880">
              <a:lnSpc>
                <a:spcPct val="90000"/>
              </a:lnSpc>
              <a:spcBef>
                <a:spcPts val="1200"/>
              </a:spcBef>
              <a:buClr>
                <a:srgbClr val="D34817">
                  <a:lumMod val="75000"/>
                </a:srgbClr>
              </a:buClr>
              <a:buSzPct val="85000"/>
              <a:buFont typeface="Wingdings" pitchFamily="2" charset="2"/>
              <a:buChar char="§"/>
            </a:pPr>
            <a:r>
              <a:rPr lang="en-US" sz="2000" dirty="0">
                <a:solidFill>
                  <a:prstClr val="black"/>
                </a:solidFill>
              </a:rPr>
              <a:t>Approaches for comparison: </a:t>
            </a:r>
          </a:p>
          <a:p>
            <a:pPr lvl="1" indent="-182880">
              <a:lnSpc>
                <a:spcPct val="90000"/>
              </a:lnSpc>
              <a:spcBef>
                <a:spcPts val="400"/>
              </a:spcBef>
              <a:spcAft>
                <a:spcPts val="200"/>
              </a:spcAft>
              <a:buClr>
                <a:srgbClr val="D34817">
                  <a:lumMod val="75000"/>
                </a:srgbClr>
              </a:buClr>
              <a:buSzPct val="85000"/>
              <a:buFont typeface="Wingdings" pitchFamily="2" charset="2"/>
              <a:buChar char="§"/>
            </a:pPr>
            <a:r>
              <a:rPr lang="en-US" dirty="0">
                <a:solidFill>
                  <a:prstClr val="black"/>
                </a:solidFill>
              </a:rPr>
              <a:t>(1) “SSS” (Stacking-assuming-Self-Similarity) (Shearer et al., 2006): All magnitude bins have the same stress drop. </a:t>
            </a:r>
          </a:p>
          <a:p>
            <a:pPr lvl="1" indent="-182880">
              <a:lnSpc>
                <a:spcPct val="90000"/>
              </a:lnSpc>
              <a:spcBef>
                <a:spcPts val="400"/>
              </a:spcBef>
              <a:spcAft>
                <a:spcPts val="200"/>
              </a:spcAft>
              <a:buClr>
                <a:srgbClr val="D34817">
                  <a:lumMod val="75000"/>
                </a:srgbClr>
              </a:buClr>
              <a:buSzPct val="85000"/>
              <a:buFont typeface="Wingdings" pitchFamily="2" charset="2"/>
              <a:buChar char="§"/>
            </a:pPr>
            <a:r>
              <a:rPr lang="en-US" dirty="0">
                <a:solidFill>
                  <a:prstClr val="black"/>
                </a:solidFill>
              </a:rPr>
              <a:t>(2) “SNSS” (Stacking-Not-assuming-Self-Similarity): Allows average stress drops to differ from different magnitude bins, no assumptions of scaling relationship. </a:t>
            </a:r>
          </a:p>
          <a:p>
            <a:pPr marL="182880" lvl="0" indent="-182880">
              <a:lnSpc>
                <a:spcPct val="90000"/>
              </a:lnSpc>
              <a:spcBef>
                <a:spcPts val="1200"/>
              </a:spcBef>
              <a:buClr>
                <a:srgbClr val="D34817">
                  <a:lumMod val="75000"/>
                </a:srgbClr>
              </a:buClr>
              <a:buSzPct val="85000"/>
              <a:buFont typeface="Wingdings" pitchFamily="2" charset="2"/>
              <a:buChar char="§"/>
            </a:pPr>
            <a:r>
              <a:rPr lang="en-US" sz="2000" dirty="0">
                <a:solidFill>
                  <a:prstClr val="black"/>
                </a:solidFill>
              </a:rPr>
              <a:t>Objective: (1) Can stacking approaches recover input stress drop; (2) What is the resolution limit of stacking approaches? </a:t>
            </a:r>
          </a:p>
          <a:p>
            <a:pPr lvl="1" indent="-182880">
              <a:lnSpc>
                <a:spcPct val="90000"/>
              </a:lnSpc>
              <a:spcBef>
                <a:spcPts val="400"/>
              </a:spcBef>
              <a:spcAft>
                <a:spcPts val="200"/>
              </a:spcAft>
              <a:buClr>
                <a:srgbClr val="D34817">
                  <a:lumMod val="75000"/>
                </a:srgbClr>
              </a:buClr>
              <a:buSzPct val="85000"/>
              <a:buFont typeface="Wingdings" pitchFamily="2" charset="2"/>
              <a:buChar char="§"/>
            </a:pPr>
            <a:endParaRPr lang="en-US" dirty="0">
              <a:solidFill>
                <a:prstClr val="black"/>
              </a:solidFill>
            </a:endParaRPr>
          </a:p>
        </p:txBody>
      </p:sp>
    </p:spTree>
    <p:extLst>
      <p:ext uri="{BB962C8B-B14F-4D97-AF65-F5344CB8AC3E}">
        <p14:creationId xmlns:p14="http://schemas.microsoft.com/office/powerpoint/2010/main" val="61058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72931-DE01-0149-86A6-17629A845ACB}"/>
              </a:ext>
            </a:extLst>
          </p:cNvPr>
          <p:cNvSpPr>
            <a:spLocks noGrp="1"/>
          </p:cNvSpPr>
          <p:nvPr>
            <p:ph idx="1"/>
          </p:nvPr>
        </p:nvSpPr>
        <p:spPr>
          <a:xfrm>
            <a:off x="1069848" y="189186"/>
            <a:ext cx="10058400" cy="5983014"/>
          </a:xfrm>
        </p:spPr>
        <p:txBody>
          <a:bodyPr/>
          <a:lstStyle/>
          <a:p>
            <a:r>
              <a:rPr lang="en-US" dirty="0"/>
              <a:t>1. Can stacking recover input stress drop?  </a:t>
            </a:r>
          </a:p>
        </p:txBody>
      </p:sp>
      <p:pic>
        <p:nvPicPr>
          <p:cNvPr id="5" name="Picture 4">
            <a:extLst>
              <a:ext uri="{FF2B5EF4-FFF2-40B4-BE49-F238E27FC236}">
                <a16:creationId xmlns:a16="http://schemas.microsoft.com/office/drawing/2014/main" id="{91B5C0B0-A5AD-434B-A6B7-5EB4CEC5FF3A}"/>
              </a:ext>
            </a:extLst>
          </p:cNvPr>
          <p:cNvPicPr>
            <a:picLocks noChangeAspect="1"/>
          </p:cNvPicPr>
          <p:nvPr/>
        </p:nvPicPr>
        <p:blipFill>
          <a:blip r:embed="rId2"/>
          <a:stretch>
            <a:fillRect/>
          </a:stretch>
        </p:blipFill>
        <p:spPr>
          <a:xfrm>
            <a:off x="748441" y="534648"/>
            <a:ext cx="7081765" cy="5788704"/>
          </a:xfrm>
          <a:prstGeom prst="rect">
            <a:avLst/>
          </a:prstGeom>
        </p:spPr>
      </p:pic>
      <p:sp>
        <p:nvSpPr>
          <p:cNvPr id="6" name="TextBox 5">
            <a:extLst>
              <a:ext uri="{FF2B5EF4-FFF2-40B4-BE49-F238E27FC236}">
                <a16:creationId xmlns:a16="http://schemas.microsoft.com/office/drawing/2014/main" id="{AB121581-6EF4-1349-980A-F8B1ACBC46D3}"/>
              </a:ext>
            </a:extLst>
          </p:cNvPr>
          <p:cNvSpPr txBox="1"/>
          <p:nvPr/>
        </p:nvSpPr>
        <p:spPr>
          <a:xfrm>
            <a:off x="8151613" y="685800"/>
            <a:ext cx="3619973" cy="5940088"/>
          </a:xfrm>
          <a:prstGeom prst="rect">
            <a:avLst/>
          </a:prstGeom>
          <a:noFill/>
        </p:spPr>
        <p:txBody>
          <a:bodyPr wrap="square" rtlCol="0">
            <a:spAutoFit/>
          </a:bodyPr>
          <a:lstStyle/>
          <a:p>
            <a:r>
              <a:rPr lang="en-US" dirty="0"/>
              <a:t>For each scale factor, generated 100 datasets, each has 300 events, compare distributions of (1) ECS standard deviation and (2) ratio between input and inverted stress drop. </a:t>
            </a:r>
          </a:p>
          <a:p>
            <a:endParaRPr lang="en-US" dirty="0"/>
          </a:p>
          <a:p>
            <a:pPr marL="342900" indent="-342900">
              <a:buFontTx/>
              <a:buAutoNum type="arabicParenBoth"/>
            </a:pPr>
            <a:r>
              <a:rPr lang="en-US" dirty="0"/>
              <a:t>SNSS has ECS standard deviation within 0.25, but SSS produces ECS with much higher standard deviation</a:t>
            </a:r>
            <a:r>
              <a:rPr lang="en-US" sz="1400" dirty="0"/>
              <a:t>.   The ECS refers an empirical correction function. In the synthetic test, the ECS should have standard deviation within 0.25. </a:t>
            </a:r>
          </a:p>
          <a:p>
            <a:pPr marL="342900" indent="-342900">
              <a:buAutoNum type="arabicParenBoth"/>
            </a:pPr>
            <a:r>
              <a:rPr lang="en-US" dirty="0"/>
              <a:t>On average, SNSS has inverted stress drop within 20% of input stress drop for all 100 datasets. SSS has wide range of stress drop ratio for different datasets. </a:t>
            </a:r>
          </a:p>
          <a:p>
            <a:endParaRPr lang="en-US" dirty="0"/>
          </a:p>
        </p:txBody>
      </p:sp>
      <p:sp>
        <p:nvSpPr>
          <p:cNvPr id="7" name="TextBox 6">
            <a:extLst>
              <a:ext uri="{FF2B5EF4-FFF2-40B4-BE49-F238E27FC236}">
                <a16:creationId xmlns:a16="http://schemas.microsoft.com/office/drawing/2014/main" id="{9424056B-E3B9-554A-8665-314FA14ADC22}"/>
              </a:ext>
            </a:extLst>
          </p:cNvPr>
          <p:cNvSpPr txBox="1"/>
          <p:nvPr/>
        </p:nvSpPr>
        <p:spPr>
          <a:xfrm>
            <a:off x="6348248" y="189186"/>
            <a:ext cx="4444230" cy="369332"/>
          </a:xfrm>
          <a:prstGeom prst="rect">
            <a:avLst/>
          </a:prstGeom>
          <a:noFill/>
        </p:spPr>
        <p:txBody>
          <a:bodyPr wrap="none" rtlCol="0">
            <a:spAutoFit/>
          </a:bodyPr>
          <a:lstStyle/>
          <a:p>
            <a:r>
              <a:rPr lang="en-US" dirty="0"/>
              <a:t>Answer: Yes, with SNSS for small dataset. </a:t>
            </a:r>
          </a:p>
        </p:txBody>
      </p:sp>
    </p:spTree>
    <p:extLst>
      <p:ext uri="{BB962C8B-B14F-4D97-AF65-F5344CB8AC3E}">
        <p14:creationId xmlns:p14="http://schemas.microsoft.com/office/powerpoint/2010/main" val="240596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9|17.9|9.7"/>
</p:tagLst>
</file>

<file path=ppt/tags/tag2.xml><?xml version="1.0" encoding="utf-8"?>
<p:tagLst xmlns:a="http://schemas.openxmlformats.org/drawingml/2006/main" xmlns:r="http://schemas.openxmlformats.org/officeDocument/2006/relationships" xmlns:p="http://schemas.openxmlformats.org/presentationml/2006/main">
  <p:tag name="TIMING" val="|1.1|0.2|7.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1746</Words>
  <Application>Microsoft Macintosh PowerPoint</Application>
  <PresentationFormat>Widescreen</PresentationFormat>
  <Paragraphs>142</Paragraphs>
  <Slides>17</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Calibri</vt:lpstr>
      <vt:lpstr>Cambria Math</vt:lpstr>
      <vt:lpstr>Rockwell</vt:lpstr>
      <vt:lpstr>Rockwell Condensed</vt:lpstr>
      <vt:lpstr>Rockwell Extra Bold</vt:lpstr>
      <vt:lpstr>Wingdings</vt:lpstr>
      <vt:lpstr>Wood Type</vt:lpstr>
      <vt:lpstr>Microsoft Word Document</vt:lpstr>
      <vt:lpstr>Earthquake stress drop: what can we resolve from observations, and what can we infer about earthquake triggering processes</vt:lpstr>
      <vt:lpstr>Outline</vt:lpstr>
      <vt:lpstr>1. Theoretical background</vt:lpstr>
      <vt:lpstr>What influences D(f)</vt:lpstr>
      <vt:lpstr>2. Synthetic experiment #1: joint spectral inversion for fc and kappa.</vt:lpstr>
      <vt:lpstr>PowerPoint Presentation</vt:lpstr>
      <vt:lpstr>3. Synthetic experiment #2: stacking</vt:lpstr>
      <vt:lpstr>PowerPoint Presentation</vt:lpstr>
      <vt:lpstr>PowerPoint Presentation</vt:lpstr>
      <vt:lpstr>PowerPoint Presentation</vt:lpstr>
      <vt:lpstr>4. Application to the Guthrie sequence, induced by wastewater injection</vt:lpstr>
      <vt:lpstr>PowerPoint Presentation</vt:lpstr>
      <vt:lpstr>PowerPoint Presentation</vt:lpstr>
      <vt:lpstr>5. Triggering processes of the Guthrie sequence </vt:lpstr>
      <vt:lpstr>PowerPoint Presentation</vt:lpstr>
      <vt:lpstr>6. Implications for future studies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 stress drop: what can we resolve from observations, and what can we infer about earthquake triggering processes</dc:title>
  <dc:creator>Chen, Xiaowei</dc:creator>
  <cp:lastModifiedBy>Chen, Xiaowei</cp:lastModifiedBy>
  <cp:revision>7</cp:revision>
  <dcterms:created xsi:type="dcterms:W3CDTF">2020-05-04T23:20:55Z</dcterms:created>
  <dcterms:modified xsi:type="dcterms:W3CDTF">2020-05-05T06:41:26Z</dcterms:modified>
</cp:coreProperties>
</file>