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6" r:id="rId2"/>
    <p:sldId id="394" r:id="rId3"/>
    <p:sldId id="371" r:id="rId4"/>
    <p:sldId id="376" r:id="rId5"/>
    <p:sldId id="261" r:id="rId6"/>
    <p:sldId id="417" r:id="rId7"/>
    <p:sldId id="414" r:id="rId8"/>
    <p:sldId id="373" r:id="rId9"/>
    <p:sldId id="372" r:id="rId10"/>
    <p:sldId id="401" r:id="rId11"/>
    <p:sldId id="420" r:id="rId12"/>
    <p:sldId id="418" r:id="rId13"/>
    <p:sldId id="402" r:id="rId14"/>
    <p:sldId id="407" r:id="rId15"/>
    <p:sldId id="413" r:id="rId16"/>
    <p:sldId id="400" r:id="rId17"/>
    <p:sldId id="41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1310" autoAdjust="0"/>
  </p:normalViewPr>
  <p:slideViewPr>
    <p:cSldViewPr snapToGrid="0">
      <p:cViewPr varScale="1">
        <p:scale>
          <a:sx n="78" d="100"/>
          <a:sy n="78" d="100"/>
        </p:scale>
        <p:origin x="1056" y="48"/>
      </p:cViewPr>
      <p:guideLst/>
    </p:cSldViewPr>
  </p:slideViewPr>
  <p:notesTextViewPr>
    <p:cViewPr>
      <p:scale>
        <a:sx n="1" d="1"/>
        <a:sy n="1" d="1"/>
      </p:scale>
      <p:origin x="0" y="0"/>
    </p:cViewPr>
  </p:notesTextViewPr>
  <p:sorterViewPr>
    <p:cViewPr varScale="1">
      <p:scale>
        <a:sx n="100" d="100"/>
        <a:sy n="100" d="100"/>
      </p:scale>
      <p:origin x="0" y="-3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80B7D-D02C-4641-9AF0-3F7EAF5A2ACA}" type="datetimeFigureOut">
              <a:rPr lang="en-US" smtClean="0"/>
              <a:t>5/1/2020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786E8-B427-4F7B-B4B6-BCD790FFA295}" type="slidenum">
              <a:rPr lang="en-US" smtClean="0"/>
              <a:t>‹#›</a:t>
            </a:fld>
            <a:endParaRPr lang="en-US"/>
          </a:p>
        </p:txBody>
      </p:sp>
    </p:spTree>
    <p:extLst>
      <p:ext uri="{BB962C8B-B14F-4D97-AF65-F5344CB8AC3E}">
        <p14:creationId xmlns:p14="http://schemas.microsoft.com/office/powerpoint/2010/main" val="902746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deploy a lot more lower-cost monitors especially in resource-challenged areas.</a:t>
            </a:r>
          </a:p>
        </p:txBody>
      </p:sp>
      <p:sp>
        <p:nvSpPr>
          <p:cNvPr id="4" name="Slide Number Placeholder 3"/>
          <p:cNvSpPr>
            <a:spLocks noGrp="1"/>
          </p:cNvSpPr>
          <p:nvPr>
            <p:ph type="sldNum" sz="quarter" idx="5"/>
          </p:nvPr>
        </p:nvSpPr>
        <p:spPr/>
        <p:txBody>
          <a:bodyPr/>
          <a:lstStyle/>
          <a:p>
            <a:fld id="{6F6786E8-B427-4F7B-B4B6-BCD790FFA295}" type="slidenum">
              <a:rPr lang="en-US" smtClean="0"/>
              <a:t>4</a:t>
            </a:fld>
            <a:endParaRPr lang="en-US"/>
          </a:p>
        </p:txBody>
      </p:sp>
    </p:spTree>
    <p:extLst>
      <p:ext uri="{BB962C8B-B14F-4D97-AF65-F5344CB8AC3E}">
        <p14:creationId xmlns:p14="http://schemas.microsoft.com/office/powerpoint/2010/main" val="2493840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786E8-B427-4F7B-B4B6-BCD790FFA295}" type="slidenum">
              <a:rPr lang="en-US" smtClean="0"/>
              <a:t>17</a:t>
            </a:fld>
            <a:endParaRPr lang="en-US"/>
          </a:p>
        </p:txBody>
      </p:sp>
    </p:spTree>
    <p:extLst>
      <p:ext uri="{BB962C8B-B14F-4D97-AF65-F5344CB8AC3E}">
        <p14:creationId xmlns:p14="http://schemas.microsoft.com/office/powerpoint/2010/main" val="611287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remove one of the graphs if it doesn’t flow.</a:t>
            </a:r>
          </a:p>
        </p:txBody>
      </p:sp>
      <p:sp>
        <p:nvSpPr>
          <p:cNvPr id="4" name="Slide Number Placeholder 3"/>
          <p:cNvSpPr>
            <a:spLocks noGrp="1"/>
          </p:cNvSpPr>
          <p:nvPr>
            <p:ph type="sldNum" sz="quarter" idx="5"/>
          </p:nvPr>
        </p:nvSpPr>
        <p:spPr/>
        <p:txBody>
          <a:bodyPr/>
          <a:lstStyle/>
          <a:p>
            <a:fld id="{6F6786E8-B427-4F7B-B4B6-BCD790FFA295}" type="slidenum">
              <a:rPr lang="en-US" smtClean="0"/>
              <a:t>6</a:t>
            </a:fld>
            <a:endParaRPr lang="en-US"/>
          </a:p>
        </p:txBody>
      </p:sp>
    </p:spTree>
    <p:extLst>
      <p:ext uri="{BB962C8B-B14F-4D97-AF65-F5344CB8AC3E}">
        <p14:creationId xmlns:p14="http://schemas.microsoft.com/office/powerpoint/2010/main" val="2119682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batch of students in the new UR Master’s program in atmospheric and climate science. The two sites are 5 km apart.</a:t>
            </a:r>
          </a:p>
        </p:txBody>
      </p:sp>
      <p:sp>
        <p:nvSpPr>
          <p:cNvPr id="4" name="Slide Number Placeholder 3"/>
          <p:cNvSpPr>
            <a:spLocks noGrp="1"/>
          </p:cNvSpPr>
          <p:nvPr>
            <p:ph type="sldNum" sz="quarter" idx="5"/>
          </p:nvPr>
        </p:nvSpPr>
        <p:spPr/>
        <p:txBody>
          <a:bodyPr/>
          <a:lstStyle/>
          <a:p>
            <a:fld id="{6F6786E8-B427-4F7B-B4B6-BCD790FFA295}" type="slidenum">
              <a:rPr lang="en-US" smtClean="0"/>
              <a:t>8</a:t>
            </a:fld>
            <a:endParaRPr lang="en-US"/>
          </a:p>
        </p:txBody>
      </p:sp>
    </p:spTree>
    <p:extLst>
      <p:ext uri="{BB962C8B-B14F-4D97-AF65-F5344CB8AC3E}">
        <p14:creationId xmlns:p14="http://schemas.microsoft.com/office/powerpoint/2010/main" val="1784686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data across five seasons, see similar patterns. Dry season PM2.5 is about 20 microg/m3 higher than wet season, likely regional forest fires and/or dust transported into the city. Night boundary layer is significantly lower than daytime BL, so concentrations are higher.</a:t>
            </a:r>
          </a:p>
        </p:txBody>
      </p:sp>
      <p:sp>
        <p:nvSpPr>
          <p:cNvPr id="4" name="Slide Number Placeholder 3"/>
          <p:cNvSpPr>
            <a:spLocks noGrp="1"/>
          </p:cNvSpPr>
          <p:nvPr>
            <p:ph type="sldNum" sz="quarter" idx="5"/>
          </p:nvPr>
        </p:nvSpPr>
        <p:spPr/>
        <p:txBody>
          <a:bodyPr/>
          <a:lstStyle/>
          <a:p>
            <a:fld id="{6F6786E8-B427-4F7B-B4B6-BCD790FFA295}" type="slidenum">
              <a:rPr lang="en-US" smtClean="0"/>
              <a:t>9</a:t>
            </a:fld>
            <a:endParaRPr lang="en-US"/>
          </a:p>
        </p:txBody>
      </p:sp>
    </p:spTree>
    <p:extLst>
      <p:ext uri="{BB962C8B-B14F-4D97-AF65-F5344CB8AC3E}">
        <p14:creationId xmlns:p14="http://schemas.microsoft.com/office/powerpoint/2010/main" val="3379413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786E8-B427-4F7B-B4B6-BCD790FFA295}" type="slidenum">
              <a:rPr lang="en-US" smtClean="0"/>
              <a:t>10</a:t>
            </a:fld>
            <a:endParaRPr lang="en-US"/>
          </a:p>
        </p:txBody>
      </p:sp>
    </p:spTree>
    <p:extLst>
      <p:ext uri="{BB962C8B-B14F-4D97-AF65-F5344CB8AC3E}">
        <p14:creationId xmlns:p14="http://schemas.microsoft.com/office/powerpoint/2010/main" val="406120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786E8-B427-4F7B-B4B6-BCD790FFA295}" type="slidenum">
              <a:rPr lang="en-US" smtClean="0"/>
              <a:t>12</a:t>
            </a:fld>
            <a:endParaRPr lang="en-US"/>
          </a:p>
        </p:txBody>
      </p:sp>
    </p:spTree>
    <p:extLst>
      <p:ext uri="{BB962C8B-B14F-4D97-AF65-F5344CB8AC3E}">
        <p14:creationId xmlns:p14="http://schemas.microsoft.com/office/powerpoint/2010/main" val="304824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786E8-B427-4F7B-B4B6-BCD790FFA295}" type="slidenum">
              <a:rPr lang="en-US" smtClean="0"/>
              <a:t>13</a:t>
            </a:fld>
            <a:endParaRPr lang="en-US"/>
          </a:p>
        </p:txBody>
      </p:sp>
    </p:spTree>
    <p:extLst>
      <p:ext uri="{BB962C8B-B14F-4D97-AF65-F5344CB8AC3E}">
        <p14:creationId xmlns:p14="http://schemas.microsoft.com/office/powerpoint/2010/main" val="2908134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0875"/>
            <a:ext cx="5789613" cy="3257550"/>
          </a:xfrm>
        </p:spPr>
      </p:sp>
      <p:sp>
        <p:nvSpPr>
          <p:cNvPr id="3" name="Notes Placeholder 2"/>
          <p:cNvSpPr>
            <a:spLocks noGrp="1"/>
          </p:cNvSpPr>
          <p:nvPr>
            <p:ph type="body" idx="1"/>
          </p:nvPr>
        </p:nvSpPr>
        <p:spPr/>
        <p:txBody>
          <a:bodyPr/>
          <a:lstStyle/>
          <a:p>
            <a:r>
              <a:rPr lang="en-US" dirty="0"/>
              <a:t>We’d now like to look at integrating these low-cost sensor data with satellite information. Each of these data sources has certain benefits and drawbacks, which we need to be aware of, but also which can complement each other.</a:t>
            </a:r>
          </a:p>
          <a:p>
            <a:r>
              <a:rPr lang="en-US" dirty="0"/>
              <a:t>On the left is a diurnal PM2.5 profile obtained from one of the RAMPs in  Kigali, Rwanda. Comparing this profile to the interval where MODIS satellite passes occur, you can see that, by only relying on satellite information, even if this information was accurate, it would still be biased low because passes occur during lower-concentration periods. So local information from low-cost sensors is important to obtaining temporal data coverage.</a:t>
            </a:r>
          </a:p>
          <a:p>
            <a:r>
              <a:rPr lang="en-US" dirty="0"/>
              <a:t>On the right is a spatial map of monthly averaged PM2.5, obtained from the satellite data using the methods I will present. It would be a major undertaking to obtain this same level of spatial coverage, even using low-cost sensors, so we would like to combine the spatial coverage of the satellite data with our ground-based low-cost sensor data to obtain better maps of surface PM2.5. In this presentation I will discuss one approach to doing that, and look at some of the preliminary results we can get from this approach.</a:t>
            </a:r>
          </a:p>
        </p:txBody>
      </p:sp>
      <p:sp>
        <p:nvSpPr>
          <p:cNvPr id="4" name="Slide Number Placeholder 3"/>
          <p:cNvSpPr>
            <a:spLocks noGrp="1"/>
          </p:cNvSpPr>
          <p:nvPr>
            <p:ph type="sldNum" sz="quarter" idx="5"/>
          </p:nvPr>
        </p:nvSpPr>
        <p:spPr/>
        <p:txBody>
          <a:bodyPr/>
          <a:lstStyle/>
          <a:p>
            <a:fld id="{F83A207B-8DB6-4C3C-97BE-92787B4F7B58}" type="slidenum">
              <a:rPr lang="en-US" smtClean="0"/>
              <a:t>14</a:t>
            </a:fld>
            <a:endParaRPr lang="en-US"/>
          </a:p>
        </p:txBody>
      </p:sp>
    </p:spTree>
    <p:extLst>
      <p:ext uri="{BB962C8B-B14F-4D97-AF65-F5344CB8AC3E}">
        <p14:creationId xmlns:p14="http://schemas.microsoft.com/office/powerpoint/2010/main" val="4102451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0875"/>
            <a:ext cx="5789613" cy="3257550"/>
          </a:xfrm>
        </p:spPr>
      </p:sp>
      <p:sp>
        <p:nvSpPr>
          <p:cNvPr id="3" name="Notes Placeholder 2"/>
          <p:cNvSpPr>
            <a:spLocks noGrp="1"/>
          </p:cNvSpPr>
          <p:nvPr>
            <p:ph type="body" idx="1"/>
          </p:nvPr>
        </p:nvSpPr>
        <p:spPr/>
        <p:txBody>
          <a:bodyPr/>
          <a:lstStyle/>
          <a:p>
            <a:r>
              <a:rPr lang="en-US" dirty="0"/>
              <a:t>In Rwanda, however, where we had just three sites operating at any given time, such an interpolation is not really a viable method here, as indicate by rather poor results. Conversely, in Rwanda, PM2.5 concentrations and variability are much higher than in Pittsburgh, so our satellite-derived PM2.5 can be more accurate because the signal-to-noise ratio is much higher here. Thus, in this sparsely monitored area, having even a small ground-based low-cost sensor network can be a major benefit, when that data is used together with satellite information.</a:t>
            </a:r>
          </a:p>
        </p:txBody>
      </p:sp>
      <p:sp>
        <p:nvSpPr>
          <p:cNvPr id="4" name="Slide Number Placeholder 3"/>
          <p:cNvSpPr>
            <a:spLocks noGrp="1"/>
          </p:cNvSpPr>
          <p:nvPr>
            <p:ph type="sldNum" sz="quarter" idx="5"/>
          </p:nvPr>
        </p:nvSpPr>
        <p:spPr/>
        <p:txBody>
          <a:bodyPr/>
          <a:lstStyle/>
          <a:p>
            <a:fld id="{F83A207B-8DB6-4C3C-97BE-92787B4F7B58}" type="slidenum">
              <a:rPr lang="en-US" smtClean="0"/>
              <a:t>15</a:t>
            </a:fld>
            <a:endParaRPr lang="en-US"/>
          </a:p>
        </p:txBody>
      </p:sp>
    </p:spTree>
    <p:extLst>
      <p:ext uri="{BB962C8B-B14F-4D97-AF65-F5344CB8AC3E}">
        <p14:creationId xmlns:p14="http://schemas.microsoft.com/office/powerpoint/2010/main" val="242248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74FB-9638-4A72-AE98-21AA72CE48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74702-6324-4D72-9370-9D3046D603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06472-AD0C-4016-B849-7B61131C58CB}"/>
              </a:ext>
            </a:extLst>
          </p:cNvPr>
          <p:cNvSpPr>
            <a:spLocks noGrp="1"/>
          </p:cNvSpPr>
          <p:nvPr>
            <p:ph type="dt" sz="half" idx="10"/>
          </p:nvPr>
        </p:nvSpPr>
        <p:spPr/>
        <p:txBody>
          <a:bodyPr/>
          <a:lstStyle/>
          <a:p>
            <a:fld id="{CA70602C-717F-4087-ADE1-BFFDAC3192A1}" type="datetime1">
              <a:rPr lang="en-US" smtClean="0"/>
              <a:t>5/1/2020</a:t>
            </a:fld>
            <a:endParaRPr lang="en-US"/>
          </a:p>
        </p:txBody>
      </p:sp>
      <p:sp>
        <p:nvSpPr>
          <p:cNvPr id="5" name="Footer Placeholder 4">
            <a:extLst>
              <a:ext uri="{FF2B5EF4-FFF2-40B4-BE49-F238E27FC236}">
                <a16:creationId xmlns:a16="http://schemas.microsoft.com/office/drawing/2014/main" id="{30D082AB-BC3F-4B5B-9D48-FD2F0A236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FE878-1BA4-42B6-89B9-2CA074733A7E}"/>
              </a:ext>
            </a:extLst>
          </p:cNvPr>
          <p:cNvSpPr>
            <a:spLocks noGrp="1"/>
          </p:cNvSpPr>
          <p:nvPr>
            <p:ph type="sldNum" sz="quarter" idx="12"/>
          </p:nvPr>
        </p:nvSpPr>
        <p:spPr/>
        <p:txBody>
          <a:bodyPr/>
          <a:lstStyle/>
          <a:p>
            <a:fld id="{087CDCAD-6CF5-45C6-95C6-E3C9837C45C5}" type="slidenum">
              <a:rPr lang="en-US" smtClean="0"/>
              <a:t>‹#›</a:t>
            </a:fld>
            <a:endParaRPr lang="en-US" dirty="0"/>
          </a:p>
        </p:txBody>
      </p:sp>
    </p:spTree>
    <p:extLst>
      <p:ext uri="{BB962C8B-B14F-4D97-AF65-F5344CB8AC3E}">
        <p14:creationId xmlns:p14="http://schemas.microsoft.com/office/powerpoint/2010/main" val="44320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7E30-A00F-4EF1-A2E0-AC4978A8B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5EECD-52F1-4D92-B215-2E6D1662B4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ADE99-7D5A-4EAC-8338-BF46ADED4607}"/>
              </a:ext>
            </a:extLst>
          </p:cNvPr>
          <p:cNvSpPr>
            <a:spLocks noGrp="1"/>
          </p:cNvSpPr>
          <p:nvPr>
            <p:ph type="dt" sz="half" idx="10"/>
          </p:nvPr>
        </p:nvSpPr>
        <p:spPr/>
        <p:txBody>
          <a:bodyPr/>
          <a:lstStyle/>
          <a:p>
            <a:fld id="{FCED7477-CD3D-4AA4-91A9-2D56B7A1ABB6}" type="datetime1">
              <a:rPr lang="en-US" smtClean="0"/>
              <a:t>5/1/2020</a:t>
            </a:fld>
            <a:endParaRPr lang="en-US"/>
          </a:p>
        </p:txBody>
      </p:sp>
      <p:sp>
        <p:nvSpPr>
          <p:cNvPr id="5" name="Footer Placeholder 4">
            <a:extLst>
              <a:ext uri="{FF2B5EF4-FFF2-40B4-BE49-F238E27FC236}">
                <a16:creationId xmlns:a16="http://schemas.microsoft.com/office/drawing/2014/main" id="{AC716AB0-E402-4086-BC43-D82115FC0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92056-0FB2-42D4-BE24-50C978D423B9}"/>
              </a:ext>
            </a:extLst>
          </p:cNvPr>
          <p:cNvSpPr>
            <a:spLocks noGrp="1"/>
          </p:cNvSpPr>
          <p:nvPr>
            <p:ph type="sldNum" sz="quarter" idx="12"/>
          </p:nvPr>
        </p:nvSpPr>
        <p:spPr/>
        <p:txBody>
          <a:bodyPr/>
          <a:lstStyle/>
          <a:p>
            <a:fld id="{087CDCAD-6CF5-45C6-95C6-E3C9837C45C5}" type="slidenum">
              <a:rPr lang="en-US" smtClean="0"/>
              <a:t>‹#›</a:t>
            </a:fld>
            <a:endParaRPr lang="en-US"/>
          </a:p>
        </p:txBody>
      </p:sp>
    </p:spTree>
    <p:extLst>
      <p:ext uri="{BB962C8B-B14F-4D97-AF65-F5344CB8AC3E}">
        <p14:creationId xmlns:p14="http://schemas.microsoft.com/office/powerpoint/2010/main" val="186421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4ED85F-A23A-4B10-8EE9-604407C894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31AF8-84B3-4A00-8D3E-73F95A52AD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C2E97-1405-46A9-A3A4-79526B4EBDED}"/>
              </a:ext>
            </a:extLst>
          </p:cNvPr>
          <p:cNvSpPr>
            <a:spLocks noGrp="1"/>
          </p:cNvSpPr>
          <p:nvPr>
            <p:ph type="dt" sz="half" idx="10"/>
          </p:nvPr>
        </p:nvSpPr>
        <p:spPr/>
        <p:txBody>
          <a:bodyPr/>
          <a:lstStyle/>
          <a:p>
            <a:fld id="{F35CFAF3-B98E-490B-987B-DF4C064800F7}" type="datetime1">
              <a:rPr lang="en-US" smtClean="0"/>
              <a:t>5/1/2020</a:t>
            </a:fld>
            <a:endParaRPr lang="en-US"/>
          </a:p>
        </p:txBody>
      </p:sp>
      <p:sp>
        <p:nvSpPr>
          <p:cNvPr id="5" name="Footer Placeholder 4">
            <a:extLst>
              <a:ext uri="{FF2B5EF4-FFF2-40B4-BE49-F238E27FC236}">
                <a16:creationId xmlns:a16="http://schemas.microsoft.com/office/drawing/2014/main" id="{11EC4842-6E47-4450-A754-8DC9EB16F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D466D-03DC-4BE9-A47A-EED009860A38}"/>
              </a:ext>
            </a:extLst>
          </p:cNvPr>
          <p:cNvSpPr>
            <a:spLocks noGrp="1"/>
          </p:cNvSpPr>
          <p:nvPr>
            <p:ph type="sldNum" sz="quarter" idx="12"/>
          </p:nvPr>
        </p:nvSpPr>
        <p:spPr/>
        <p:txBody>
          <a:bodyPr/>
          <a:lstStyle/>
          <a:p>
            <a:fld id="{087CDCAD-6CF5-45C6-95C6-E3C9837C45C5}" type="slidenum">
              <a:rPr lang="en-US" smtClean="0"/>
              <a:t>‹#›</a:t>
            </a:fld>
            <a:endParaRPr lang="en-US"/>
          </a:p>
        </p:txBody>
      </p:sp>
    </p:spTree>
    <p:extLst>
      <p:ext uri="{BB962C8B-B14F-4D97-AF65-F5344CB8AC3E}">
        <p14:creationId xmlns:p14="http://schemas.microsoft.com/office/powerpoint/2010/main" val="386834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CB3E1-DA1E-4902-AFA5-01E77577B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7ED9BC-2E10-4F4F-9248-AED1B59E14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E8948-AB90-44C6-89D5-AC93D207B613}"/>
              </a:ext>
            </a:extLst>
          </p:cNvPr>
          <p:cNvSpPr>
            <a:spLocks noGrp="1"/>
          </p:cNvSpPr>
          <p:nvPr>
            <p:ph type="dt" sz="half" idx="10"/>
          </p:nvPr>
        </p:nvSpPr>
        <p:spPr/>
        <p:txBody>
          <a:bodyPr/>
          <a:lstStyle/>
          <a:p>
            <a:fld id="{AD9E7C7B-656B-4731-9519-8D073EAD55AB}" type="datetime1">
              <a:rPr lang="en-US" smtClean="0"/>
              <a:t>5/1/2020</a:t>
            </a:fld>
            <a:endParaRPr lang="en-US"/>
          </a:p>
        </p:txBody>
      </p:sp>
      <p:sp>
        <p:nvSpPr>
          <p:cNvPr id="5" name="Footer Placeholder 4">
            <a:extLst>
              <a:ext uri="{FF2B5EF4-FFF2-40B4-BE49-F238E27FC236}">
                <a16:creationId xmlns:a16="http://schemas.microsoft.com/office/drawing/2014/main" id="{3C8D9CEE-22A4-4D65-8ADF-2475FEA8FD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27DA28-28BC-4C6C-BB2B-492D9208C39A}"/>
              </a:ext>
            </a:extLst>
          </p:cNvPr>
          <p:cNvSpPr>
            <a:spLocks noGrp="1"/>
          </p:cNvSpPr>
          <p:nvPr>
            <p:ph type="sldNum" sz="quarter" idx="12"/>
          </p:nvPr>
        </p:nvSpPr>
        <p:spPr/>
        <p:txBody>
          <a:bodyPr/>
          <a:lstStyle/>
          <a:p>
            <a:fld id="{087CDCAD-6CF5-45C6-95C6-E3C9837C45C5}" type="slidenum">
              <a:rPr lang="en-US" smtClean="0"/>
              <a:t>‹#›</a:t>
            </a:fld>
            <a:endParaRPr lang="en-US"/>
          </a:p>
        </p:txBody>
      </p:sp>
      <p:pic>
        <p:nvPicPr>
          <p:cNvPr id="8" name="Picture 7" descr="A drawing of a face&#10;&#10;Description automatically generated">
            <a:extLst>
              <a:ext uri="{FF2B5EF4-FFF2-40B4-BE49-F238E27FC236}">
                <a16:creationId xmlns:a16="http://schemas.microsoft.com/office/drawing/2014/main" id="{3CDEAC08-39E5-4DFD-9149-F2177FE868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85973" y="5940227"/>
            <a:ext cx="1227411" cy="429442"/>
          </a:xfrm>
          <a:prstGeom prst="rect">
            <a:avLst/>
          </a:prstGeom>
        </p:spPr>
      </p:pic>
    </p:spTree>
    <p:extLst>
      <p:ext uri="{BB962C8B-B14F-4D97-AF65-F5344CB8AC3E}">
        <p14:creationId xmlns:p14="http://schemas.microsoft.com/office/powerpoint/2010/main" val="268628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3F815-E935-40D6-BA57-3731EB9D2F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97750-46EE-4663-BA95-0C0ECFAA05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1DA6FF1-384C-45D6-907F-97612C435544}"/>
              </a:ext>
            </a:extLst>
          </p:cNvPr>
          <p:cNvSpPr>
            <a:spLocks noGrp="1"/>
          </p:cNvSpPr>
          <p:nvPr>
            <p:ph type="dt" sz="half" idx="10"/>
          </p:nvPr>
        </p:nvSpPr>
        <p:spPr/>
        <p:txBody>
          <a:bodyPr/>
          <a:lstStyle/>
          <a:p>
            <a:fld id="{C02D31D7-3D02-436D-AA52-A6FB5C58081A}" type="datetime1">
              <a:rPr lang="en-US" smtClean="0"/>
              <a:t>5/1/2020</a:t>
            </a:fld>
            <a:endParaRPr lang="en-US"/>
          </a:p>
        </p:txBody>
      </p:sp>
      <p:sp>
        <p:nvSpPr>
          <p:cNvPr id="5" name="Footer Placeholder 4">
            <a:extLst>
              <a:ext uri="{FF2B5EF4-FFF2-40B4-BE49-F238E27FC236}">
                <a16:creationId xmlns:a16="http://schemas.microsoft.com/office/drawing/2014/main" id="{28D29BF1-D204-42A9-8E0C-E38965E70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0ECFD-EC1D-4CC0-B9EF-C42F5EF81ADE}"/>
              </a:ext>
            </a:extLst>
          </p:cNvPr>
          <p:cNvSpPr>
            <a:spLocks noGrp="1"/>
          </p:cNvSpPr>
          <p:nvPr>
            <p:ph type="sldNum" sz="quarter" idx="12"/>
          </p:nvPr>
        </p:nvSpPr>
        <p:spPr/>
        <p:txBody>
          <a:bodyPr/>
          <a:lstStyle/>
          <a:p>
            <a:fld id="{087CDCAD-6CF5-45C6-95C6-E3C9837C45C5}" type="slidenum">
              <a:rPr lang="en-US" smtClean="0"/>
              <a:t>‹#›</a:t>
            </a:fld>
            <a:endParaRPr lang="en-US"/>
          </a:p>
        </p:txBody>
      </p:sp>
    </p:spTree>
    <p:extLst>
      <p:ext uri="{BB962C8B-B14F-4D97-AF65-F5344CB8AC3E}">
        <p14:creationId xmlns:p14="http://schemas.microsoft.com/office/powerpoint/2010/main" val="168036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C135-4112-40DF-BF53-C8FBFCF701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1534B8-F7E8-4F62-9788-429B094101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EC866-6FFA-4205-92AF-5703B6B5AC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876FB0-3EE2-449D-9DA7-C04EE301AAC9}"/>
              </a:ext>
            </a:extLst>
          </p:cNvPr>
          <p:cNvSpPr>
            <a:spLocks noGrp="1"/>
          </p:cNvSpPr>
          <p:nvPr>
            <p:ph type="dt" sz="half" idx="10"/>
          </p:nvPr>
        </p:nvSpPr>
        <p:spPr/>
        <p:txBody>
          <a:bodyPr/>
          <a:lstStyle/>
          <a:p>
            <a:fld id="{EB04ABF3-5450-4047-9B6A-F598EFDFCE9D}" type="datetime1">
              <a:rPr lang="en-US" smtClean="0"/>
              <a:t>5/1/2020</a:t>
            </a:fld>
            <a:endParaRPr lang="en-US"/>
          </a:p>
        </p:txBody>
      </p:sp>
      <p:sp>
        <p:nvSpPr>
          <p:cNvPr id="6" name="Footer Placeholder 5">
            <a:extLst>
              <a:ext uri="{FF2B5EF4-FFF2-40B4-BE49-F238E27FC236}">
                <a16:creationId xmlns:a16="http://schemas.microsoft.com/office/drawing/2014/main" id="{3B0EC128-5F0D-4873-AE2F-9F58037A87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94BAC-F8B5-4ADE-9F39-BD80725EB6ED}"/>
              </a:ext>
            </a:extLst>
          </p:cNvPr>
          <p:cNvSpPr>
            <a:spLocks noGrp="1"/>
          </p:cNvSpPr>
          <p:nvPr>
            <p:ph type="sldNum" sz="quarter" idx="12"/>
          </p:nvPr>
        </p:nvSpPr>
        <p:spPr/>
        <p:txBody>
          <a:bodyPr/>
          <a:lstStyle/>
          <a:p>
            <a:fld id="{087CDCAD-6CF5-45C6-95C6-E3C9837C45C5}" type="slidenum">
              <a:rPr lang="en-US" smtClean="0"/>
              <a:t>‹#›</a:t>
            </a:fld>
            <a:endParaRPr lang="en-US"/>
          </a:p>
        </p:txBody>
      </p:sp>
      <p:pic>
        <p:nvPicPr>
          <p:cNvPr id="9" name="Picture 8" descr="A drawing of a face&#10;&#10;Description automatically generated">
            <a:extLst>
              <a:ext uri="{FF2B5EF4-FFF2-40B4-BE49-F238E27FC236}">
                <a16:creationId xmlns:a16="http://schemas.microsoft.com/office/drawing/2014/main" id="{9593BC8A-D700-4E80-8934-661715C223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81148" y="5962241"/>
            <a:ext cx="1227411" cy="429442"/>
          </a:xfrm>
          <a:prstGeom prst="rect">
            <a:avLst/>
          </a:prstGeom>
        </p:spPr>
      </p:pic>
    </p:spTree>
    <p:extLst>
      <p:ext uri="{BB962C8B-B14F-4D97-AF65-F5344CB8AC3E}">
        <p14:creationId xmlns:p14="http://schemas.microsoft.com/office/powerpoint/2010/main" val="1836381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87F1-4C1B-465D-A492-3FBAB037D2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55F8F4-7B2F-4E5D-B473-4301A427D7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7A547C-8BD3-4D08-BA70-8FA857F548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E4E357-9A54-4423-9002-D5B1EF71B9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13BA7C-45D7-4F62-B73D-946AEA162D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882B10-197F-463F-870B-FCA516AC7B8C}"/>
              </a:ext>
            </a:extLst>
          </p:cNvPr>
          <p:cNvSpPr>
            <a:spLocks noGrp="1"/>
          </p:cNvSpPr>
          <p:nvPr>
            <p:ph type="dt" sz="half" idx="10"/>
          </p:nvPr>
        </p:nvSpPr>
        <p:spPr/>
        <p:txBody>
          <a:bodyPr/>
          <a:lstStyle/>
          <a:p>
            <a:fld id="{695648F2-55DA-4655-8E36-F75E3F5FC515}" type="datetime1">
              <a:rPr lang="en-US" smtClean="0"/>
              <a:t>5/1/2020</a:t>
            </a:fld>
            <a:endParaRPr lang="en-US"/>
          </a:p>
        </p:txBody>
      </p:sp>
      <p:sp>
        <p:nvSpPr>
          <p:cNvPr id="8" name="Footer Placeholder 7">
            <a:extLst>
              <a:ext uri="{FF2B5EF4-FFF2-40B4-BE49-F238E27FC236}">
                <a16:creationId xmlns:a16="http://schemas.microsoft.com/office/drawing/2014/main" id="{97B8604F-9273-4B23-B386-105BB3EEF4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B93915-6EF7-4F7B-B7D1-F4CE91060D4C}"/>
              </a:ext>
            </a:extLst>
          </p:cNvPr>
          <p:cNvSpPr>
            <a:spLocks noGrp="1"/>
          </p:cNvSpPr>
          <p:nvPr>
            <p:ph type="sldNum" sz="quarter" idx="12"/>
          </p:nvPr>
        </p:nvSpPr>
        <p:spPr/>
        <p:txBody>
          <a:bodyPr/>
          <a:lstStyle/>
          <a:p>
            <a:fld id="{087CDCAD-6CF5-45C6-95C6-E3C9837C45C5}" type="slidenum">
              <a:rPr lang="en-US" smtClean="0"/>
              <a:t>‹#›</a:t>
            </a:fld>
            <a:endParaRPr lang="en-US"/>
          </a:p>
        </p:txBody>
      </p:sp>
    </p:spTree>
    <p:extLst>
      <p:ext uri="{BB962C8B-B14F-4D97-AF65-F5344CB8AC3E}">
        <p14:creationId xmlns:p14="http://schemas.microsoft.com/office/powerpoint/2010/main" val="309499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542C-160A-48F1-B4D2-B8147553C6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5AF070-5BC8-495F-B85C-1DFAB9709D3B}"/>
              </a:ext>
            </a:extLst>
          </p:cNvPr>
          <p:cNvSpPr>
            <a:spLocks noGrp="1"/>
          </p:cNvSpPr>
          <p:nvPr>
            <p:ph type="dt" sz="half" idx="10"/>
          </p:nvPr>
        </p:nvSpPr>
        <p:spPr/>
        <p:txBody>
          <a:bodyPr/>
          <a:lstStyle/>
          <a:p>
            <a:fld id="{CA0F9032-8464-47C2-A9F9-68B5B6A78AFF}" type="datetime1">
              <a:rPr lang="en-US" smtClean="0"/>
              <a:t>5/1/2020</a:t>
            </a:fld>
            <a:endParaRPr lang="en-US"/>
          </a:p>
        </p:txBody>
      </p:sp>
      <p:sp>
        <p:nvSpPr>
          <p:cNvPr id="4" name="Footer Placeholder 3">
            <a:extLst>
              <a:ext uri="{FF2B5EF4-FFF2-40B4-BE49-F238E27FC236}">
                <a16:creationId xmlns:a16="http://schemas.microsoft.com/office/drawing/2014/main" id="{5A62CB8E-B5D1-4562-8277-AA7FBBA0F1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D1C200-4B15-4932-80C2-F6101D99B029}"/>
              </a:ext>
            </a:extLst>
          </p:cNvPr>
          <p:cNvSpPr>
            <a:spLocks noGrp="1"/>
          </p:cNvSpPr>
          <p:nvPr>
            <p:ph type="sldNum" sz="quarter" idx="12"/>
          </p:nvPr>
        </p:nvSpPr>
        <p:spPr/>
        <p:txBody>
          <a:bodyPr/>
          <a:lstStyle/>
          <a:p>
            <a:fld id="{087CDCAD-6CF5-45C6-95C6-E3C9837C45C5}" type="slidenum">
              <a:rPr lang="en-US" smtClean="0"/>
              <a:t>‹#›</a:t>
            </a:fld>
            <a:endParaRPr lang="en-US"/>
          </a:p>
        </p:txBody>
      </p:sp>
    </p:spTree>
    <p:extLst>
      <p:ext uri="{BB962C8B-B14F-4D97-AF65-F5344CB8AC3E}">
        <p14:creationId xmlns:p14="http://schemas.microsoft.com/office/powerpoint/2010/main" val="17151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247C2-FD18-4C29-9F76-8C9AA0C577E7}"/>
              </a:ext>
            </a:extLst>
          </p:cNvPr>
          <p:cNvSpPr>
            <a:spLocks noGrp="1"/>
          </p:cNvSpPr>
          <p:nvPr>
            <p:ph type="dt" sz="half" idx="10"/>
          </p:nvPr>
        </p:nvSpPr>
        <p:spPr/>
        <p:txBody>
          <a:bodyPr/>
          <a:lstStyle/>
          <a:p>
            <a:fld id="{300F01F1-38C2-42EF-993F-B9A16CFC1DCE}" type="datetime1">
              <a:rPr lang="en-US" smtClean="0"/>
              <a:t>5/1/2020</a:t>
            </a:fld>
            <a:endParaRPr lang="en-US"/>
          </a:p>
        </p:txBody>
      </p:sp>
      <p:sp>
        <p:nvSpPr>
          <p:cNvPr id="3" name="Footer Placeholder 2">
            <a:extLst>
              <a:ext uri="{FF2B5EF4-FFF2-40B4-BE49-F238E27FC236}">
                <a16:creationId xmlns:a16="http://schemas.microsoft.com/office/drawing/2014/main" id="{CE786890-411E-42E0-98BD-2DD629FB70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DB8942-7FB8-434A-B5D2-C05B570971FC}"/>
              </a:ext>
            </a:extLst>
          </p:cNvPr>
          <p:cNvSpPr>
            <a:spLocks noGrp="1"/>
          </p:cNvSpPr>
          <p:nvPr>
            <p:ph type="sldNum" sz="quarter" idx="12"/>
          </p:nvPr>
        </p:nvSpPr>
        <p:spPr/>
        <p:txBody>
          <a:bodyPr/>
          <a:lstStyle/>
          <a:p>
            <a:fld id="{087CDCAD-6CF5-45C6-95C6-E3C9837C45C5}" type="slidenum">
              <a:rPr lang="en-US" smtClean="0"/>
              <a:t>‹#›</a:t>
            </a:fld>
            <a:endParaRPr lang="en-US"/>
          </a:p>
        </p:txBody>
      </p:sp>
    </p:spTree>
    <p:extLst>
      <p:ext uri="{BB962C8B-B14F-4D97-AF65-F5344CB8AC3E}">
        <p14:creationId xmlns:p14="http://schemas.microsoft.com/office/powerpoint/2010/main" val="3069227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3649-8B31-4C93-BECB-743B45EE79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B4C256-7B8E-4993-A79D-018230D5BB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D8900A-FBA9-481E-B346-04C115C85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B318C0-50B6-4D8E-8FF7-EEA66992841A}"/>
              </a:ext>
            </a:extLst>
          </p:cNvPr>
          <p:cNvSpPr>
            <a:spLocks noGrp="1"/>
          </p:cNvSpPr>
          <p:nvPr>
            <p:ph type="dt" sz="half" idx="10"/>
          </p:nvPr>
        </p:nvSpPr>
        <p:spPr/>
        <p:txBody>
          <a:bodyPr/>
          <a:lstStyle/>
          <a:p>
            <a:fld id="{9AAA4FBB-2297-4005-AB6E-D22B144199EE}" type="datetime1">
              <a:rPr lang="en-US" smtClean="0"/>
              <a:t>5/1/2020</a:t>
            </a:fld>
            <a:endParaRPr lang="en-US"/>
          </a:p>
        </p:txBody>
      </p:sp>
      <p:sp>
        <p:nvSpPr>
          <p:cNvPr id="6" name="Footer Placeholder 5">
            <a:extLst>
              <a:ext uri="{FF2B5EF4-FFF2-40B4-BE49-F238E27FC236}">
                <a16:creationId xmlns:a16="http://schemas.microsoft.com/office/drawing/2014/main" id="{69E4E27A-4F57-4653-9F82-905277F0C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46E62-50B1-494F-A49F-E63629E5908B}"/>
              </a:ext>
            </a:extLst>
          </p:cNvPr>
          <p:cNvSpPr>
            <a:spLocks noGrp="1"/>
          </p:cNvSpPr>
          <p:nvPr>
            <p:ph type="sldNum" sz="quarter" idx="12"/>
          </p:nvPr>
        </p:nvSpPr>
        <p:spPr/>
        <p:txBody>
          <a:bodyPr/>
          <a:lstStyle/>
          <a:p>
            <a:fld id="{087CDCAD-6CF5-45C6-95C6-E3C9837C45C5}" type="slidenum">
              <a:rPr lang="en-US" smtClean="0"/>
              <a:t>‹#›</a:t>
            </a:fld>
            <a:endParaRPr lang="en-US"/>
          </a:p>
        </p:txBody>
      </p:sp>
      <p:pic>
        <p:nvPicPr>
          <p:cNvPr id="8" name="Picture 7" descr="A drawing of a face&#10;&#10;Description automatically generated">
            <a:extLst>
              <a:ext uri="{FF2B5EF4-FFF2-40B4-BE49-F238E27FC236}">
                <a16:creationId xmlns:a16="http://schemas.microsoft.com/office/drawing/2014/main" id="{6FA8C3D7-7787-4E4D-AFCC-AE6D6225C1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81148" y="5962241"/>
            <a:ext cx="1227411" cy="429442"/>
          </a:xfrm>
          <a:prstGeom prst="rect">
            <a:avLst/>
          </a:prstGeom>
        </p:spPr>
      </p:pic>
    </p:spTree>
    <p:extLst>
      <p:ext uri="{BB962C8B-B14F-4D97-AF65-F5344CB8AC3E}">
        <p14:creationId xmlns:p14="http://schemas.microsoft.com/office/powerpoint/2010/main" val="165772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F429-880B-4994-BF52-FB8847C43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C2EECE-9927-4D0E-A615-2A82C59E8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759870-7367-4BFB-B7BE-D3EC09753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0E159E-B9BA-414E-8A2F-61C07FCB3AA7}"/>
              </a:ext>
            </a:extLst>
          </p:cNvPr>
          <p:cNvSpPr>
            <a:spLocks noGrp="1"/>
          </p:cNvSpPr>
          <p:nvPr>
            <p:ph type="dt" sz="half" idx="10"/>
          </p:nvPr>
        </p:nvSpPr>
        <p:spPr/>
        <p:txBody>
          <a:bodyPr/>
          <a:lstStyle/>
          <a:p>
            <a:fld id="{C2B02A3A-1A77-4904-9D88-DD0B9A3B6AFC}" type="datetime1">
              <a:rPr lang="en-US" smtClean="0"/>
              <a:t>5/1/2020</a:t>
            </a:fld>
            <a:endParaRPr lang="en-US"/>
          </a:p>
        </p:txBody>
      </p:sp>
      <p:sp>
        <p:nvSpPr>
          <p:cNvPr id="6" name="Footer Placeholder 5">
            <a:extLst>
              <a:ext uri="{FF2B5EF4-FFF2-40B4-BE49-F238E27FC236}">
                <a16:creationId xmlns:a16="http://schemas.microsoft.com/office/drawing/2014/main" id="{FDC81B75-FCE0-4BFD-9E4D-6160997C1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D233B-32FB-466A-8744-9DFE576B2B47}"/>
              </a:ext>
            </a:extLst>
          </p:cNvPr>
          <p:cNvSpPr>
            <a:spLocks noGrp="1"/>
          </p:cNvSpPr>
          <p:nvPr>
            <p:ph type="sldNum" sz="quarter" idx="12"/>
          </p:nvPr>
        </p:nvSpPr>
        <p:spPr/>
        <p:txBody>
          <a:bodyPr/>
          <a:lstStyle/>
          <a:p>
            <a:fld id="{087CDCAD-6CF5-45C6-95C6-E3C9837C45C5}" type="slidenum">
              <a:rPr lang="en-US" smtClean="0"/>
              <a:t>‹#›</a:t>
            </a:fld>
            <a:endParaRPr lang="en-US"/>
          </a:p>
        </p:txBody>
      </p:sp>
    </p:spTree>
    <p:extLst>
      <p:ext uri="{BB962C8B-B14F-4D97-AF65-F5344CB8AC3E}">
        <p14:creationId xmlns:p14="http://schemas.microsoft.com/office/powerpoint/2010/main" val="677486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8242A3-3E50-4362-AAD0-E5DB927C5E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2BDC89-663E-4106-AB90-65F6CDD544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DD02-8755-44F0-AF9D-E29A8D3236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7C5EF-7700-4F0F-9974-0B0070725FD8}" type="datetime1">
              <a:rPr lang="en-US" smtClean="0"/>
              <a:t>5/1/2020</a:t>
            </a:fld>
            <a:endParaRPr lang="en-US"/>
          </a:p>
        </p:txBody>
      </p:sp>
      <p:sp>
        <p:nvSpPr>
          <p:cNvPr id="5" name="Footer Placeholder 4">
            <a:extLst>
              <a:ext uri="{FF2B5EF4-FFF2-40B4-BE49-F238E27FC236}">
                <a16:creationId xmlns:a16="http://schemas.microsoft.com/office/drawing/2014/main" id="{A5C8E59E-2B06-4EBE-B4ED-D007F10FC3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EE1FFD-B241-4DEB-A4F3-58D5223BE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CDCAD-6CF5-45C6-95C6-E3C9837C45C5}" type="slidenum">
              <a:rPr lang="en-US" smtClean="0"/>
              <a:t>‹#›</a:t>
            </a:fld>
            <a:endParaRPr lang="en-US"/>
          </a:p>
        </p:txBody>
      </p:sp>
    </p:spTree>
    <p:extLst>
      <p:ext uri="{BB962C8B-B14F-4D97-AF65-F5344CB8AC3E}">
        <p14:creationId xmlns:p14="http://schemas.microsoft.com/office/powerpoint/2010/main" val="3065820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ubu@cmu.edu" TargetMode="External"/><Relationship Id="rId3" Type="http://schemas.openxmlformats.org/officeDocument/2006/relationships/image" Target="../media/image3.jpeg"/><Relationship Id="rId7" Type="http://schemas.openxmlformats.org/officeDocument/2006/relationships/hyperlink" Target="mailto:subu@lisa.u-pec.fr"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https://www.instagram.com/p/B_C7XhpH8XZ/"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80/02786826.2019.162386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doi.org/10.5194/amt-12-903-201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5194/amt-2020-6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twitter.com/OsmSiddiqi/status/124942752593736908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5194/amt-12-903-2019" TargetMode="External"/><Relationship Id="rId2" Type="http://schemas.openxmlformats.org/officeDocument/2006/relationships/hyperlink" Target="https://doi.org/10.5194/amt-11-291-2018" TargetMode="Externa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doi.org/10.5194/acp-18-5173-2018"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A282B1BF-2CEB-48CB-A370-B3498DA0A309}"/>
              </a:ext>
            </a:extLst>
          </p:cNvPr>
          <p:cNvPicPr>
            <a:picLocks noChangeAspect="1"/>
          </p:cNvPicPr>
          <p:nvPr/>
        </p:nvPicPr>
        <p:blipFill rotWithShape="1">
          <a:blip r:embed="rId2">
            <a:extLst>
              <a:ext uri="{28A0092B-C50C-407E-A947-70E740481C1C}">
                <a14:useLocalDpi xmlns:a14="http://schemas.microsoft.com/office/drawing/2010/main" val="0"/>
              </a:ext>
            </a:extLst>
          </a:blip>
          <a:srcRect b="21254"/>
          <a:stretch/>
        </p:blipFill>
        <p:spPr>
          <a:xfrm>
            <a:off x="437046" y="346167"/>
            <a:ext cx="3190221" cy="1588946"/>
          </a:xfrm>
          <a:prstGeom prst="rect">
            <a:avLst/>
          </a:prstGeom>
        </p:spPr>
      </p:pic>
      <p:pic>
        <p:nvPicPr>
          <p:cNvPr id="31" name="Picture 2" descr="C:\Users\random\Desktop\CAPS-logo-print.jpg">
            <a:extLst>
              <a:ext uri="{FF2B5EF4-FFF2-40B4-BE49-F238E27FC236}">
                <a16:creationId xmlns:a16="http://schemas.microsoft.com/office/drawing/2014/main" id="{2F13A4D1-24B7-4EE0-93A2-8C717A7CBF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4208" y="608101"/>
            <a:ext cx="3251032" cy="10240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lisasmallgreen">
            <a:extLst>
              <a:ext uri="{FF2B5EF4-FFF2-40B4-BE49-F238E27FC236}">
                <a16:creationId xmlns:a16="http://schemas.microsoft.com/office/drawing/2014/main" id="{77F71769-CFF8-490E-9A59-59B0076F7B9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4334" y="2639045"/>
            <a:ext cx="3055644" cy="15889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Users\Beekmann\Documents\OSU\nouveau_logo_EFLUVE.jpg">
            <a:extLst>
              <a:ext uri="{FF2B5EF4-FFF2-40B4-BE49-F238E27FC236}">
                <a16:creationId xmlns:a16="http://schemas.microsoft.com/office/drawing/2014/main" id="{8CF92AC9-26B1-4733-B829-86CA92E65B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17689" y="5125100"/>
            <a:ext cx="3225770" cy="11935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3B0A70-56CD-4A06-8193-FC69749D0F3C}"/>
              </a:ext>
            </a:extLst>
          </p:cNvPr>
          <p:cNvPicPr>
            <a:picLocks noChangeAspect="1"/>
          </p:cNvPicPr>
          <p:nvPr/>
        </p:nvPicPr>
        <p:blipFill>
          <a:blip r:embed="rId6"/>
          <a:stretch>
            <a:fillRect/>
          </a:stretch>
        </p:blipFill>
        <p:spPr>
          <a:xfrm>
            <a:off x="5245135" y="4930535"/>
            <a:ext cx="1588792" cy="1581298"/>
          </a:xfrm>
          <a:prstGeom prst="rect">
            <a:avLst/>
          </a:prstGeom>
        </p:spPr>
      </p:pic>
      <p:sp>
        <p:nvSpPr>
          <p:cNvPr id="83" name="Rectangle 82">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127" y="-680"/>
            <a:ext cx="4236873" cy="685868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0C5A7-364C-4B7E-9DD4-1126970A06E4}"/>
              </a:ext>
            </a:extLst>
          </p:cNvPr>
          <p:cNvSpPr>
            <a:spLocks noGrp="1"/>
          </p:cNvSpPr>
          <p:nvPr>
            <p:ph type="ctrTitle"/>
          </p:nvPr>
        </p:nvSpPr>
        <p:spPr>
          <a:xfrm>
            <a:off x="8282152" y="1010485"/>
            <a:ext cx="2840391" cy="3353959"/>
          </a:xfrm>
        </p:spPr>
        <p:txBody>
          <a:bodyPr>
            <a:normAutofit/>
          </a:bodyPr>
          <a:lstStyle/>
          <a:p>
            <a:pPr algn="l"/>
            <a:r>
              <a:rPr lang="en-US" sz="3000" b="1" dirty="0">
                <a:solidFill>
                  <a:srgbClr val="FFFFFF"/>
                </a:solidFill>
              </a:rPr>
              <a:t>MOPGA</a:t>
            </a:r>
            <a:r>
              <a:rPr lang="en-US" sz="3000" dirty="0">
                <a:solidFill>
                  <a:srgbClr val="FFFFFF"/>
                </a:solidFill>
              </a:rPr>
              <a:t>/Make Air Quality Great Again: Filling in the air quality data gap in Africa using low-cost sensors</a:t>
            </a:r>
          </a:p>
        </p:txBody>
      </p:sp>
      <p:sp>
        <p:nvSpPr>
          <p:cNvPr id="3" name="Subtitle 2">
            <a:extLst>
              <a:ext uri="{FF2B5EF4-FFF2-40B4-BE49-F238E27FC236}">
                <a16:creationId xmlns:a16="http://schemas.microsoft.com/office/drawing/2014/main" id="{5CD77D1B-D265-47AF-B6B9-00B923B12728}"/>
              </a:ext>
            </a:extLst>
          </p:cNvPr>
          <p:cNvSpPr>
            <a:spLocks noGrp="1"/>
          </p:cNvSpPr>
          <p:nvPr>
            <p:ph type="subTitle" idx="1"/>
          </p:nvPr>
        </p:nvSpPr>
        <p:spPr>
          <a:xfrm>
            <a:off x="8282150" y="4834761"/>
            <a:ext cx="2840392" cy="872351"/>
          </a:xfrm>
        </p:spPr>
        <p:txBody>
          <a:bodyPr>
            <a:noAutofit/>
          </a:bodyPr>
          <a:lstStyle/>
          <a:p>
            <a:pPr algn="l"/>
            <a:r>
              <a:rPr lang="en-US" b="1" dirty="0">
                <a:solidFill>
                  <a:srgbClr val="FFFFFF"/>
                </a:solidFill>
              </a:rPr>
              <a:t>R Subramanian</a:t>
            </a:r>
          </a:p>
          <a:p>
            <a:pPr algn="l"/>
            <a:r>
              <a:rPr lang="en-US" dirty="0">
                <a:solidFill>
                  <a:srgbClr val="FFFFFF"/>
                </a:solidFill>
                <a:hlinkClick r:id="rId7">
                  <a:extLst>
                    <a:ext uri="{A12FA001-AC4F-418D-AE19-62706E023703}">
                      <ahyp:hlinkClr xmlns:ahyp="http://schemas.microsoft.com/office/drawing/2018/hyperlinkcolor" val="tx"/>
                    </a:ext>
                  </a:extLst>
                </a:hlinkClick>
              </a:rPr>
              <a:t>subu@lisa.u-pec.fr</a:t>
            </a:r>
            <a:r>
              <a:rPr lang="en-US" dirty="0">
                <a:solidFill>
                  <a:srgbClr val="FFFFFF"/>
                </a:solidFill>
              </a:rPr>
              <a:t> </a:t>
            </a:r>
            <a:r>
              <a:rPr lang="en-US" dirty="0">
                <a:solidFill>
                  <a:srgbClr val="FFFFFF"/>
                </a:solidFill>
                <a:hlinkClick r:id="rId8">
                  <a:extLst>
                    <a:ext uri="{A12FA001-AC4F-418D-AE19-62706E023703}">
                      <ahyp:hlinkClr xmlns:ahyp="http://schemas.microsoft.com/office/drawing/2018/hyperlinkcolor" val="tx"/>
                    </a:ext>
                  </a:extLst>
                </a:hlinkClick>
              </a:rPr>
              <a:t>subu@cmu.edu</a:t>
            </a:r>
            <a:endParaRPr lang="en-US" dirty="0">
              <a:solidFill>
                <a:srgbClr val="FFFFFF"/>
              </a:solidFill>
            </a:endParaRPr>
          </a:p>
          <a:p>
            <a:pPr algn="l"/>
            <a:r>
              <a:rPr lang="en-US" b="1" dirty="0">
                <a:solidFill>
                  <a:srgbClr val="FFFFFF"/>
                </a:solidFill>
              </a:rPr>
              <a:t>Matthias </a:t>
            </a:r>
            <a:r>
              <a:rPr lang="en-US" b="1" dirty="0" err="1">
                <a:solidFill>
                  <a:srgbClr val="FFFFFF"/>
                </a:solidFill>
              </a:rPr>
              <a:t>Beekmann</a:t>
            </a:r>
            <a:endParaRPr lang="en-US" dirty="0">
              <a:solidFill>
                <a:srgbClr val="FFFFFF"/>
              </a:solidFill>
            </a:endParaRPr>
          </a:p>
        </p:txBody>
      </p:sp>
      <p:cxnSp>
        <p:nvCxnSpPr>
          <p:cNvPr id="85" name="Straight Connector 84">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802074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4571549"/>
            <a:ext cx="8113985"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39" name="Picture 12" descr="C:\Users\Grave\AppData\Local\Temp\CNRSfilaire-Bichro-P.jpg">
            <a:extLst>
              <a:ext uri="{FF2B5EF4-FFF2-40B4-BE49-F238E27FC236}">
                <a16:creationId xmlns:a16="http://schemas.microsoft.com/office/drawing/2014/main" id="{824FDD3F-41E2-40AD-8B4B-01D598BC67E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182109" y="2636436"/>
            <a:ext cx="1714847" cy="17148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3" name="Straight Connector 92">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40636" y="4571549"/>
            <a:ext cx="1892695"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786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F408-EF39-496C-A873-D6C1ED80FDD8}"/>
              </a:ext>
            </a:extLst>
          </p:cNvPr>
          <p:cNvSpPr>
            <a:spLocks noGrp="1"/>
          </p:cNvSpPr>
          <p:nvPr>
            <p:ph type="title"/>
          </p:nvPr>
        </p:nvSpPr>
        <p:spPr>
          <a:xfrm>
            <a:off x="847344" y="309214"/>
            <a:ext cx="10506456" cy="1197864"/>
          </a:xfrm>
        </p:spPr>
        <p:txBody>
          <a:bodyPr vert="horz" lIns="91440" tIns="45720" rIns="91440" bIns="45720" rtlCol="0" anchor="b">
            <a:normAutofit/>
          </a:bodyPr>
          <a:lstStyle/>
          <a:p>
            <a:pPr algn="ctr"/>
            <a:r>
              <a:rPr lang="en-US" sz="4000" dirty="0"/>
              <a:t>Nairobi: Early data show morning/evening traffic pollution peaks</a:t>
            </a:r>
          </a:p>
        </p:txBody>
      </p:sp>
      <p:pic>
        <p:nvPicPr>
          <p:cNvPr id="1026" name="Picture 2">
            <a:extLst>
              <a:ext uri="{FF2B5EF4-FFF2-40B4-BE49-F238E27FC236}">
                <a16:creationId xmlns:a16="http://schemas.microsoft.com/office/drawing/2014/main" id="{57325FEA-F08A-461E-ABC7-E42C9A1A40D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p:blipFill>
        <p:spPr bwMode="auto">
          <a:xfrm>
            <a:off x="266163" y="2386171"/>
            <a:ext cx="5681220" cy="3155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FD738F-CC68-4A05-8192-9A535A75028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p:blipFill>
        <p:spPr bwMode="auto">
          <a:xfrm>
            <a:off x="6244617" y="2389646"/>
            <a:ext cx="5681219" cy="31481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B36F23-2ACD-4675-B183-2D31C74EEF37}"/>
              </a:ext>
            </a:extLst>
          </p:cNvPr>
          <p:cNvSpPr txBox="1"/>
          <p:nvPr/>
        </p:nvSpPr>
        <p:spPr>
          <a:xfrm>
            <a:off x="1725370" y="1529565"/>
            <a:ext cx="2762805" cy="523220"/>
          </a:xfrm>
          <a:prstGeom prst="rect">
            <a:avLst/>
          </a:prstGeom>
          <a:noFill/>
        </p:spPr>
        <p:txBody>
          <a:bodyPr wrap="square" rtlCol="0">
            <a:spAutoFit/>
          </a:bodyPr>
          <a:lstStyle/>
          <a:p>
            <a:r>
              <a:rPr lang="en-US" sz="2800" dirty="0"/>
              <a:t>Carbon monoxide</a:t>
            </a:r>
          </a:p>
        </p:txBody>
      </p:sp>
      <p:sp>
        <p:nvSpPr>
          <p:cNvPr id="11" name="TextBox 10">
            <a:extLst>
              <a:ext uri="{FF2B5EF4-FFF2-40B4-BE49-F238E27FC236}">
                <a16:creationId xmlns:a16="http://schemas.microsoft.com/office/drawing/2014/main" id="{282D5515-5997-4A9B-944E-BA21C43501C6}"/>
              </a:ext>
            </a:extLst>
          </p:cNvPr>
          <p:cNvSpPr txBox="1"/>
          <p:nvPr/>
        </p:nvSpPr>
        <p:spPr>
          <a:xfrm>
            <a:off x="7765870" y="1529565"/>
            <a:ext cx="2638712" cy="523220"/>
          </a:xfrm>
          <a:prstGeom prst="rect">
            <a:avLst/>
          </a:prstGeom>
          <a:noFill/>
        </p:spPr>
        <p:txBody>
          <a:bodyPr wrap="square" rtlCol="0">
            <a:spAutoFit/>
          </a:bodyPr>
          <a:lstStyle/>
          <a:p>
            <a:r>
              <a:rPr lang="en-US" sz="2800" dirty="0"/>
              <a:t>Nitrogen dioxide</a:t>
            </a:r>
          </a:p>
        </p:txBody>
      </p:sp>
      <p:sp>
        <p:nvSpPr>
          <p:cNvPr id="3" name="TextBox 2">
            <a:extLst>
              <a:ext uri="{FF2B5EF4-FFF2-40B4-BE49-F238E27FC236}">
                <a16:creationId xmlns:a16="http://schemas.microsoft.com/office/drawing/2014/main" id="{305B20C0-BFE3-4DD1-B2CE-F8C935A69485}"/>
              </a:ext>
            </a:extLst>
          </p:cNvPr>
          <p:cNvSpPr txBox="1"/>
          <p:nvPr/>
        </p:nvSpPr>
        <p:spPr>
          <a:xfrm>
            <a:off x="847344" y="6027003"/>
            <a:ext cx="10506456" cy="646331"/>
          </a:xfrm>
          <a:prstGeom prst="rect">
            <a:avLst/>
          </a:prstGeom>
          <a:noFill/>
        </p:spPr>
        <p:txBody>
          <a:bodyPr wrap="square" rtlCol="0">
            <a:spAutoFit/>
          </a:bodyPr>
          <a:lstStyle/>
          <a:p>
            <a:r>
              <a:rPr lang="en-US" dirty="0"/>
              <a:t>Sept 2019 data without local calibration as no reference monitors are yet available locally. Calibration models for the data shown here were developed using collocations in Creteil, France and Pittsburgh, PA, USA</a:t>
            </a:r>
          </a:p>
        </p:txBody>
      </p:sp>
      <p:sp>
        <p:nvSpPr>
          <p:cNvPr id="4" name="Slide Number Placeholder 3">
            <a:extLst>
              <a:ext uri="{FF2B5EF4-FFF2-40B4-BE49-F238E27FC236}">
                <a16:creationId xmlns:a16="http://schemas.microsoft.com/office/drawing/2014/main" id="{BB700F74-FB61-428F-ABEB-42C3813DC8CA}"/>
              </a:ext>
            </a:extLst>
          </p:cNvPr>
          <p:cNvSpPr>
            <a:spLocks noGrp="1"/>
          </p:cNvSpPr>
          <p:nvPr>
            <p:ph type="sldNum" sz="quarter" idx="12"/>
          </p:nvPr>
        </p:nvSpPr>
        <p:spPr/>
        <p:txBody>
          <a:bodyPr/>
          <a:lstStyle/>
          <a:p>
            <a:fld id="{087CDCAD-6CF5-45C6-95C6-E3C9837C45C5}" type="slidenum">
              <a:rPr lang="en-US" smtClean="0"/>
              <a:t>10</a:t>
            </a:fld>
            <a:endParaRPr lang="en-US"/>
          </a:p>
        </p:txBody>
      </p:sp>
    </p:spTree>
    <p:extLst>
      <p:ext uri="{BB962C8B-B14F-4D97-AF65-F5344CB8AC3E}">
        <p14:creationId xmlns:p14="http://schemas.microsoft.com/office/powerpoint/2010/main" val="1720277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18E8C22-BB36-4888-B3FF-4EF2D5A74825}"/>
              </a:ext>
            </a:extLst>
          </p:cNvPr>
          <p:cNvSpPr>
            <a:spLocks noGrp="1"/>
          </p:cNvSpPr>
          <p:nvPr>
            <p:ph type="title"/>
          </p:nvPr>
        </p:nvSpPr>
        <p:spPr>
          <a:xfrm>
            <a:off x="7255564" y="834888"/>
            <a:ext cx="4314645" cy="1268958"/>
          </a:xfrm>
        </p:spPr>
        <p:txBody>
          <a:bodyPr anchor="b">
            <a:normAutofit/>
          </a:bodyPr>
          <a:lstStyle/>
          <a:p>
            <a:r>
              <a:rPr lang="en-US" sz="3200"/>
              <a:t>March-April 2020 in Nairobi: Covid-19 effects</a:t>
            </a:r>
          </a:p>
        </p:txBody>
      </p:sp>
      <p:pic>
        <p:nvPicPr>
          <p:cNvPr id="8" name="Picture 7" descr="A view of a city&#10;&#10;Description automatically generated">
            <a:extLst>
              <a:ext uri="{FF2B5EF4-FFF2-40B4-BE49-F238E27FC236}">
                <a16:creationId xmlns:a16="http://schemas.microsoft.com/office/drawing/2014/main" id="{95CA5F42-7680-46F5-8903-EDEC42CEC82B}"/>
              </a:ext>
            </a:extLst>
          </p:cNvPr>
          <p:cNvPicPr>
            <a:picLocks noChangeAspect="1"/>
          </p:cNvPicPr>
          <p:nvPr/>
        </p:nvPicPr>
        <p:blipFill rotWithShape="1">
          <a:blip r:embed="rId2">
            <a:extLst>
              <a:ext uri="{28A0092B-C50C-407E-A947-70E740481C1C}">
                <a14:useLocalDpi xmlns:a14="http://schemas.microsoft.com/office/drawing/2010/main" val="0"/>
              </a:ext>
            </a:extLst>
          </a:blip>
          <a:srcRect r="1804"/>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43" name="Rectangle 42">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5" name="Rectangle 44">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626B373B-B482-4027-9E13-289EFF2ABBB4}"/>
              </a:ext>
            </a:extLst>
          </p:cNvPr>
          <p:cNvSpPr>
            <a:spLocks noGrp="1"/>
          </p:cNvSpPr>
          <p:nvPr>
            <p:ph idx="1"/>
          </p:nvPr>
        </p:nvSpPr>
        <p:spPr>
          <a:xfrm>
            <a:off x="7255563" y="2469099"/>
            <a:ext cx="4314645" cy="4142112"/>
          </a:xfrm>
        </p:spPr>
        <p:txBody>
          <a:bodyPr anchor="t">
            <a:normAutofit lnSpcReduction="10000"/>
          </a:bodyPr>
          <a:lstStyle/>
          <a:p>
            <a:r>
              <a:rPr lang="en-US" sz="1800" dirty="0"/>
              <a:t>March 27, 2020 - Overnight curfew starts</a:t>
            </a:r>
          </a:p>
          <a:p>
            <a:r>
              <a:rPr lang="en-US" sz="1800" dirty="0"/>
              <a:t>April 6, 2020 – Lockdown starts</a:t>
            </a:r>
          </a:p>
          <a:p>
            <a:pPr lvl="1"/>
            <a:r>
              <a:rPr lang="en-US" sz="1600" dirty="0"/>
              <a:t>Road, rail, and air transport into/out of certain areas suspended</a:t>
            </a:r>
          </a:p>
          <a:p>
            <a:pPr lvl="1"/>
            <a:r>
              <a:rPr lang="en-US" sz="1600" dirty="0"/>
              <a:t>Citizens asked to stay indoors unless travel is essential</a:t>
            </a:r>
          </a:p>
          <a:p>
            <a:r>
              <a:rPr lang="en-US" sz="1800" dirty="0"/>
              <a:t>Viral photograph by Osman Siddiqi suggests significantly improved visibility</a:t>
            </a:r>
          </a:p>
          <a:p>
            <a:pPr lvl="1"/>
            <a:r>
              <a:rPr lang="en-US" sz="1600" dirty="0"/>
              <a:t>Reproduced here with permission; March 29 image on the last slide</a:t>
            </a:r>
          </a:p>
          <a:p>
            <a:pPr lvl="1"/>
            <a:r>
              <a:rPr lang="en-US" sz="1600" dirty="0"/>
              <a:t>LCS PM</a:t>
            </a:r>
            <a:r>
              <a:rPr lang="en-US" sz="1600" baseline="-25000" dirty="0"/>
              <a:t>2.5</a:t>
            </a:r>
            <a:r>
              <a:rPr lang="en-US" sz="1600" dirty="0"/>
              <a:t> at this hour 8.3 µg/m</a:t>
            </a:r>
            <a:r>
              <a:rPr lang="en-US" sz="1600" baseline="30000" dirty="0"/>
              <a:t>3</a:t>
            </a:r>
          </a:p>
          <a:p>
            <a:r>
              <a:rPr lang="en-US" sz="1800" dirty="0"/>
              <a:t>But also: “Big” rainy season starts in April – 1.5 - 2.5x rainfall in April as compared to March, historically (per Kenya Meteorological Dept., World Bank)</a:t>
            </a:r>
          </a:p>
        </p:txBody>
      </p:sp>
      <p:sp>
        <p:nvSpPr>
          <p:cNvPr id="2" name="Slide Number Placeholder 1">
            <a:extLst>
              <a:ext uri="{FF2B5EF4-FFF2-40B4-BE49-F238E27FC236}">
                <a16:creationId xmlns:a16="http://schemas.microsoft.com/office/drawing/2014/main" id="{878C792B-2819-45DB-8F53-EF56C31DF9C9}"/>
              </a:ext>
            </a:extLst>
          </p:cNvPr>
          <p:cNvSpPr>
            <a:spLocks noGrp="1"/>
          </p:cNvSpPr>
          <p:nvPr>
            <p:ph type="sldNum" sz="quarter" idx="12"/>
          </p:nvPr>
        </p:nvSpPr>
        <p:spPr>
          <a:xfrm>
            <a:off x="10512543" y="6356350"/>
            <a:ext cx="1039115" cy="365125"/>
          </a:xfrm>
        </p:spPr>
        <p:txBody>
          <a:bodyPr>
            <a:normAutofit/>
          </a:bodyPr>
          <a:lstStyle/>
          <a:p>
            <a:pPr>
              <a:spcAft>
                <a:spcPts val="600"/>
              </a:spcAft>
            </a:pPr>
            <a:fld id="{087CDCAD-6CF5-45C6-95C6-E3C9837C45C5}" type="slidenum">
              <a:rPr lang="en-US">
                <a:solidFill>
                  <a:schemeClr val="tx1">
                    <a:lumMod val="50000"/>
                    <a:lumOff val="50000"/>
                  </a:schemeClr>
                </a:solidFill>
              </a:rPr>
              <a:pPr>
                <a:spcAft>
                  <a:spcPts val="600"/>
                </a:spcAft>
              </a:pPr>
              <a:t>11</a:t>
            </a:fld>
            <a:endParaRPr lang="en-US">
              <a:solidFill>
                <a:schemeClr val="tx1">
                  <a:lumMod val="50000"/>
                  <a:lumOff val="50000"/>
                </a:schemeClr>
              </a:solidFill>
            </a:endParaRPr>
          </a:p>
        </p:txBody>
      </p:sp>
      <p:sp>
        <p:nvSpPr>
          <p:cNvPr id="9" name="TextBox 8">
            <a:extLst>
              <a:ext uri="{FF2B5EF4-FFF2-40B4-BE49-F238E27FC236}">
                <a16:creationId xmlns:a16="http://schemas.microsoft.com/office/drawing/2014/main" id="{2A615DC7-CCF5-48B3-934A-2FF9F871F6BE}"/>
              </a:ext>
            </a:extLst>
          </p:cNvPr>
          <p:cNvSpPr txBox="1"/>
          <p:nvPr/>
        </p:nvSpPr>
        <p:spPr>
          <a:xfrm>
            <a:off x="147485" y="5994712"/>
            <a:ext cx="4170694" cy="723275"/>
          </a:xfrm>
          <a:prstGeom prst="rect">
            <a:avLst/>
          </a:prstGeom>
          <a:solidFill>
            <a:srgbClr val="92D050"/>
          </a:solidFill>
        </p:spPr>
        <p:txBody>
          <a:bodyPr wrap="none" rtlCol="0">
            <a:spAutoFit/>
          </a:bodyPr>
          <a:lstStyle/>
          <a:p>
            <a:pPr>
              <a:spcAft>
                <a:spcPts val="600"/>
              </a:spcAft>
            </a:pPr>
            <a:r>
              <a:rPr lang="en-US" dirty="0"/>
              <a:t>Image from </a:t>
            </a:r>
            <a:r>
              <a:rPr lang="en-US" dirty="0">
                <a:hlinkClick r:id="rId3"/>
              </a:rPr>
              <a:t>Instagram</a:t>
            </a:r>
            <a:endParaRPr lang="en-US" dirty="0"/>
          </a:p>
          <a:p>
            <a:pPr>
              <a:spcAft>
                <a:spcPts val="600"/>
              </a:spcAft>
            </a:pPr>
            <a:r>
              <a:rPr lang="en-US" dirty="0"/>
              <a:t>Taken at 17:33 local time on April 16, 2020</a:t>
            </a:r>
          </a:p>
        </p:txBody>
      </p:sp>
    </p:spTree>
    <p:extLst>
      <p:ext uri="{BB962C8B-B14F-4D97-AF65-F5344CB8AC3E}">
        <p14:creationId xmlns:p14="http://schemas.microsoft.com/office/powerpoint/2010/main" val="373651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F3B076E-0BEA-4441-89B9-A39A705A7E25}"/>
              </a:ext>
            </a:extLst>
          </p:cNvPr>
          <p:cNvSpPr>
            <a:spLocks noGrp="1"/>
          </p:cNvSpPr>
          <p:nvPr>
            <p:ph type="title"/>
          </p:nvPr>
        </p:nvSpPr>
        <p:spPr>
          <a:xfrm>
            <a:off x="429768" y="411480"/>
            <a:ext cx="11201400" cy="1106424"/>
          </a:xfrm>
        </p:spPr>
        <p:txBody>
          <a:bodyPr>
            <a:normAutofit/>
          </a:bodyPr>
          <a:lstStyle/>
          <a:p>
            <a:r>
              <a:rPr lang="en-US" sz="3600" dirty="0"/>
              <a:t>What do our low-cost sensors say about the air quality impacts of Covid-19 traffic restrictions in Nairobi?</a:t>
            </a:r>
          </a:p>
        </p:txBody>
      </p:sp>
      <p:sp>
        <p:nvSpPr>
          <p:cNvPr id="59" name="Rectangle 58">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61" name="Rectangle 60">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08203960-5173-4B9B-BCAC-58C55D5B27E9}"/>
              </a:ext>
            </a:extLst>
          </p:cNvPr>
          <p:cNvSpPr>
            <a:spLocks noGrp="1"/>
          </p:cNvSpPr>
          <p:nvPr>
            <p:ph idx="1"/>
          </p:nvPr>
        </p:nvSpPr>
        <p:spPr>
          <a:xfrm>
            <a:off x="8155058" y="2020824"/>
            <a:ext cx="3455097" cy="3959352"/>
          </a:xfrm>
        </p:spPr>
        <p:txBody>
          <a:bodyPr anchor="ctr">
            <a:normAutofit lnSpcReduction="10000"/>
          </a:bodyPr>
          <a:lstStyle/>
          <a:p>
            <a:r>
              <a:rPr lang="en-US" sz="1800" dirty="0"/>
              <a:t>23 Clarity nodes deployed at one location in </a:t>
            </a:r>
            <a:r>
              <a:rPr lang="en-US" sz="1800" dirty="0" err="1"/>
              <a:t>Groganville</a:t>
            </a:r>
            <a:r>
              <a:rPr lang="en-US" sz="1800" dirty="0"/>
              <a:t> Estate area, Nairobi</a:t>
            </a:r>
          </a:p>
          <a:p>
            <a:r>
              <a:rPr lang="en-US" sz="1800" dirty="0"/>
              <a:t>No local calibrations yet – PurpleAir correction from </a:t>
            </a:r>
            <a:r>
              <a:rPr lang="en-US" sz="1800" dirty="0" err="1"/>
              <a:t>Malings</a:t>
            </a:r>
            <a:r>
              <a:rPr lang="en-US" sz="1800" dirty="0"/>
              <a:t> et al. (2019) for Pittsburgh, PA, USA </a:t>
            </a:r>
            <a:r>
              <a:rPr lang="en-US" sz="1800" dirty="0">
                <a:hlinkClick r:id="rId3"/>
              </a:rPr>
              <a:t>https://doi.org/10.1080/02786826.2019.1623863</a:t>
            </a:r>
            <a:r>
              <a:rPr lang="en-US" sz="1800" dirty="0"/>
              <a:t> </a:t>
            </a:r>
          </a:p>
          <a:p>
            <a:r>
              <a:rPr lang="en-US" sz="1800" dirty="0"/>
              <a:t>Reductions in PM</a:t>
            </a:r>
            <a:r>
              <a:rPr lang="en-US" sz="1800" baseline="-25000" dirty="0"/>
              <a:t>2.5</a:t>
            </a:r>
            <a:r>
              <a:rPr lang="en-US" sz="1800" dirty="0"/>
              <a:t> mass in the evening (19:00-23:00) –overnight curfew or weather? We don’t know yet.</a:t>
            </a:r>
          </a:p>
          <a:p>
            <a:r>
              <a:rPr lang="en-US" sz="1800" dirty="0"/>
              <a:t>Variable effects in the morning hours (04:00-09:00)</a:t>
            </a:r>
          </a:p>
        </p:txBody>
      </p:sp>
      <p:grpSp>
        <p:nvGrpSpPr>
          <p:cNvPr id="38" name="Group 37">
            <a:extLst>
              <a:ext uri="{FF2B5EF4-FFF2-40B4-BE49-F238E27FC236}">
                <a16:creationId xmlns:a16="http://schemas.microsoft.com/office/drawing/2014/main" id="{DAA2AF95-D80A-4A24-92A7-22A1BF5E30B9}"/>
              </a:ext>
            </a:extLst>
          </p:cNvPr>
          <p:cNvGrpSpPr>
            <a:grpSpLocks noChangeAspect="1"/>
          </p:cNvGrpSpPr>
          <p:nvPr/>
        </p:nvGrpSpPr>
        <p:grpSpPr>
          <a:xfrm>
            <a:off x="128016" y="1647197"/>
            <a:ext cx="8043062" cy="4014426"/>
            <a:chOff x="873211" y="574297"/>
            <a:chExt cx="10058400" cy="4712979"/>
          </a:xfrm>
        </p:grpSpPr>
        <p:pic>
          <p:nvPicPr>
            <p:cNvPr id="40" name="Picture 39" descr="A close up of a logo&#10;&#10;Description automatically generated">
              <a:extLst>
                <a:ext uri="{FF2B5EF4-FFF2-40B4-BE49-F238E27FC236}">
                  <a16:creationId xmlns:a16="http://schemas.microsoft.com/office/drawing/2014/main" id="{3CF4F84E-77F2-4D42-8B76-0B19176D6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211" y="574297"/>
              <a:ext cx="10058400" cy="4712979"/>
            </a:xfrm>
            <a:prstGeom prst="rect">
              <a:avLst/>
            </a:prstGeom>
          </p:spPr>
        </p:pic>
        <p:sp>
          <p:nvSpPr>
            <p:cNvPr id="44" name="Rectangle 43">
              <a:extLst>
                <a:ext uri="{FF2B5EF4-FFF2-40B4-BE49-F238E27FC236}">
                  <a16:creationId xmlns:a16="http://schemas.microsoft.com/office/drawing/2014/main" id="{C4F3B0A8-7459-4B2A-A49D-70FAEC292B28}"/>
                </a:ext>
              </a:extLst>
            </p:cNvPr>
            <p:cNvSpPr/>
            <p:nvPr/>
          </p:nvSpPr>
          <p:spPr>
            <a:xfrm>
              <a:off x="8723870" y="2108886"/>
              <a:ext cx="1923535" cy="26525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71E26A1-C42C-4A30-93D9-5C407C5E1E0C}"/>
                </a:ext>
              </a:extLst>
            </p:cNvPr>
            <p:cNvSpPr/>
            <p:nvPr/>
          </p:nvSpPr>
          <p:spPr>
            <a:xfrm>
              <a:off x="3097428" y="1054443"/>
              <a:ext cx="1820562" cy="363835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590946A2-9CC2-4325-87C1-64FBC290EE84}"/>
              </a:ext>
            </a:extLst>
          </p:cNvPr>
          <p:cNvSpPr txBox="1"/>
          <p:nvPr/>
        </p:nvSpPr>
        <p:spPr>
          <a:xfrm>
            <a:off x="639097" y="6215004"/>
            <a:ext cx="6990736" cy="646331"/>
          </a:xfrm>
          <a:prstGeom prst="rect">
            <a:avLst/>
          </a:prstGeom>
          <a:noFill/>
        </p:spPr>
        <p:txBody>
          <a:bodyPr wrap="square" rtlCol="0">
            <a:spAutoFit/>
          </a:bodyPr>
          <a:lstStyle/>
          <a:p>
            <a:r>
              <a:rPr lang="en-US" dirty="0"/>
              <a:t>Collaboration with Emilia </a:t>
            </a:r>
            <a:r>
              <a:rPr lang="en-US" dirty="0" err="1"/>
              <a:t>Tjernström</a:t>
            </a:r>
            <a:r>
              <a:rPr lang="en-US" dirty="0"/>
              <a:t>, Daniel Westervelt, V Faye McNeill, Albert Presto, Paulina Jaramillo, and Innovations for Poverty Action</a:t>
            </a:r>
          </a:p>
        </p:txBody>
      </p:sp>
      <p:sp>
        <p:nvSpPr>
          <p:cNvPr id="3" name="Slide Number Placeholder 2">
            <a:extLst>
              <a:ext uri="{FF2B5EF4-FFF2-40B4-BE49-F238E27FC236}">
                <a16:creationId xmlns:a16="http://schemas.microsoft.com/office/drawing/2014/main" id="{D7B79487-43BF-4B1A-BFF6-6886D643742B}"/>
              </a:ext>
            </a:extLst>
          </p:cNvPr>
          <p:cNvSpPr>
            <a:spLocks noGrp="1"/>
          </p:cNvSpPr>
          <p:nvPr>
            <p:ph type="sldNum" sz="quarter" idx="12"/>
          </p:nvPr>
        </p:nvSpPr>
        <p:spPr/>
        <p:txBody>
          <a:bodyPr/>
          <a:lstStyle/>
          <a:p>
            <a:fld id="{087CDCAD-6CF5-45C6-95C6-E3C9837C45C5}" type="slidenum">
              <a:rPr lang="en-US" smtClean="0"/>
              <a:t>12</a:t>
            </a:fld>
            <a:endParaRPr lang="en-US"/>
          </a:p>
        </p:txBody>
      </p:sp>
      <p:pic>
        <p:nvPicPr>
          <p:cNvPr id="13" name="Picture 12" descr="A drawing of a face&#10;&#10;Description automatically generated">
            <a:extLst>
              <a:ext uri="{FF2B5EF4-FFF2-40B4-BE49-F238E27FC236}">
                <a16:creationId xmlns:a16="http://schemas.microsoft.com/office/drawing/2014/main" id="{E3E4E897-B030-41EE-9C5C-E5D169E70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81148" y="5962241"/>
            <a:ext cx="1227411" cy="429442"/>
          </a:xfrm>
          <a:prstGeom prst="rect">
            <a:avLst/>
          </a:prstGeom>
        </p:spPr>
      </p:pic>
    </p:spTree>
    <p:extLst>
      <p:ext uri="{BB962C8B-B14F-4D97-AF65-F5344CB8AC3E}">
        <p14:creationId xmlns:p14="http://schemas.microsoft.com/office/powerpoint/2010/main" val="2295364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40A02-CADA-4EAB-AF9E-EE5CE6DA52E8}"/>
              </a:ext>
            </a:extLst>
          </p:cNvPr>
          <p:cNvSpPr>
            <a:spLocks noGrp="1"/>
          </p:cNvSpPr>
          <p:nvPr>
            <p:ph type="title"/>
          </p:nvPr>
        </p:nvSpPr>
        <p:spPr/>
        <p:txBody>
          <a:bodyPr>
            <a:normAutofit fontScale="90000"/>
          </a:bodyPr>
          <a:lstStyle/>
          <a:p>
            <a:r>
              <a:rPr lang="en-US" dirty="0"/>
              <a:t>“Pittsburgh” calibration model overestimates ozone in Abidjan; local calibration is needed</a:t>
            </a:r>
          </a:p>
        </p:txBody>
      </p:sp>
      <p:pic>
        <p:nvPicPr>
          <p:cNvPr id="10" name="Content Placeholder 9">
            <a:extLst>
              <a:ext uri="{FF2B5EF4-FFF2-40B4-BE49-F238E27FC236}">
                <a16:creationId xmlns:a16="http://schemas.microsoft.com/office/drawing/2014/main" id="{341DD2DF-7F05-4D86-B786-4F01C89933E2}"/>
              </a:ext>
            </a:extLst>
          </p:cNvPr>
          <p:cNvPicPr>
            <a:picLocks noGrp="1" noChangeAspect="1"/>
          </p:cNvPicPr>
          <p:nvPr>
            <p:ph idx="1"/>
          </p:nvPr>
        </p:nvPicPr>
        <p:blipFill>
          <a:blip r:embed="rId3"/>
          <a:stretch>
            <a:fillRect/>
          </a:stretch>
        </p:blipFill>
        <p:spPr>
          <a:xfrm>
            <a:off x="4971898" y="1424635"/>
            <a:ext cx="7220102" cy="4008730"/>
          </a:xfrm>
          <a:prstGeom prst="rect">
            <a:avLst/>
          </a:prstGeom>
        </p:spPr>
      </p:pic>
      <p:sp>
        <p:nvSpPr>
          <p:cNvPr id="3" name="Text Placeholder 2">
            <a:extLst>
              <a:ext uri="{FF2B5EF4-FFF2-40B4-BE49-F238E27FC236}">
                <a16:creationId xmlns:a16="http://schemas.microsoft.com/office/drawing/2014/main" id="{E7730263-2C04-4CFC-B25D-51F8A85A1E11}"/>
              </a:ext>
            </a:extLst>
          </p:cNvPr>
          <p:cNvSpPr>
            <a:spLocks noGrp="1"/>
          </p:cNvSpPr>
          <p:nvPr>
            <p:ph type="body" sz="half" idx="2"/>
          </p:nvPr>
        </p:nvSpPr>
        <p:spPr>
          <a:xfrm>
            <a:off x="619432" y="2362201"/>
            <a:ext cx="4152593" cy="3811588"/>
          </a:xfrm>
        </p:spPr>
        <p:txBody>
          <a:bodyPr>
            <a:noAutofit/>
          </a:bodyPr>
          <a:lstStyle/>
          <a:p>
            <a:pPr marL="285750" indent="-285750">
              <a:buFont typeface="Arial" panose="020B0604020202020204" pitchFamily="34" charset="0"/>
              <a:buChar char="•"/>
            </a:pPr>
            <a:r>
              <a:rPr lang="en-US" sz="1800" dirty="0"/>
              <a:t>Reference ozone analyzer operational at the </a:t>
            </a:r>
            <a:r>
              <a:rPr lang="en-US" sz="1800" dirty="0" err="1"/>
              <a:t>Université</a:t>
            </a:r>
            <a:r>
              <a:rPr lang="en-US" sz="1800" dirty="0"/>
              <a:t> Félix </a:t>
            </a:r>
            <a:r>
              <a:rPr lang="en-US" sz="1800" dirty="0" err="1"/>
              <a:t>Houphouët-Boigny</a:t>
            </a:r>
            <a:r>
              <a:rPr lang="en-US" sz="1800" dirty="0"/>
              <a:t>, Côte d’Ivoire (data in black)</a:t>
            </a:r>
          </a:p>
          <a:p>
            <a:pPr marL="285750" indent="-285750">
              <a:buFont typeface="Arial" panose="020B0604020202020204" pitchFamily="34" charset="0"/>
              <a:buChar char="•"/>
            </a:pPr>
            <a:r>
              <a:rPr lang="en-US" sz="1800" dirty="0"/>
              <a:t>RAMPs collocated at UFHB before deployment across Abidjan</a:t>
            </a:r>
          </a:p>
          <a:p>
            <a:pPr marL="285750" indent="-285750">
              <a:buFont typeface="Arial" panose="020B0604020202020204" pitchFamily="34" charset="0"/>
              <a:buChar char="•"/>
            </a:pPr>
            <a:r>
              <a:rPr lang="en-US" sz="1800" dirty="0"/>
              <a:t>RAMP data in red are based on RAMP calibrations from Pittsburgh, PA using the hybrid random forest/linear regression model in </a:t>
            </a:r>
            <a:r>
              <a:rPr lang="en-US" sz="1800" dirty="0" err="1"/>
              <a:t>Malings</a:t>
            </a:r>
            <a:r>
              <a:rPr lang="en-US" sz="1800" dirty="0"/>
              <a:t> et al. (2019a) </a:t>
            </a:r>
            <a:r>
              <a:rPr lang="en-US" sz="1800" dirty="0">
                <a:hlinkClick r:id="rId4"/>
              </a:rPr>
              <a:t>https://doi.org/10.5194/amt-12-903-2019</a:t>
            </a:r>
            <a:r>
              <a:rPr lang="en-US" sz="1800" dirty="0"/>
              <a:t> </a:t>
            </a:r>
          </a:p>
          <a:p>
            <a:pPr marL="285750" indent="-285750">
              <a:buFont typeface="Arial" panose="020B0604020202020204" pitchFamily="34" charset="0"/>
              <a:buChar char="•"/>
            </a:pPr>
            <a:r>
              <a:rPr lang="en-US" sz="1800" dirty="0"/>
              <a:t>RAMP data in blue based on the local collocation using the same algorithm – still some uncertainties, but closer to the reference values</a:t>
            </a:r>
          </a:p>
        </p:txBody>
      </p:sp>
      <p:sp>
        <p:nvSpPr>
          <p:cNvPr id="4" name="Slide Number Placeholder 3">
            <a:extLst>
              <a:ext uri="{FF2B5EF4-FFF2-40B4-BE49-F238E27FC236}">
                <a16:creationId xmlns:a16="http://schemas.microsoft.com/office/drawing/2014/main" id="{5948CFE8-4592-46C1-B877-A8E30FD81993}"/>
              </a:ext>
            </a:extLst>
          </p:cNvPr>
          <p:cNvSpPr>
            <a:spLocks noGrp="1"/>
          </p:cNvSpPr>
          <p:nvPr>
            <p:ph type="sldNum" sz="quarter" idx="12"/>
          </p:nvPr>
        </p:nvSpPr>
        <p:spPr/>
        <p:txBody>
          <a:bodyPr/>
          <a:lstStyle/>
          <a:p>
            <a:fld id="{087CDCAD-6CF5-45C6-95C6-E3C9837C45C5}" type="slidenum">
              <a:rPr lang="en-US" smtClean="0"/>
              <a:t>13</a:t>
            </a:fld>
            <a:endParaRPr lang="en-US"/>
          </a:p>
        </p:txBody>
      </p:sp>
    </p:spTree>
    <p:extLst>
      <p:ext uri="{BB962C8B-B14F-4D97-AF65-F5344CB8AC3E}">
        <p14:creationId xmlns:p14="http://schemas.microsoft.com/office/powerpoint/2010/main" val="3251153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E9391AAD-D7C5-45A7-AE24-9D7354F476B7}"/>
              </a:ext>
            </a:extLst>
          </p:cNvPr>
          <p:cNvPicPr>
            <a:picLocks noChangeAspect="1"/>
          </p:cNvPicPr>
          <p:nvPr/>
        </p:nvPicPr>
        <p:blipFill rotWithShape="1">
          <a:blip r:embed="rId3"/>
          <a:srcRect r="4888"/>
          <a:stretch/>
        </p:blipFill>
        <p:spPr>
          <a:xfrm>
            <a:off x="390821" y="1628635"/>
            <a:ext cx="5537292" cy="3502152"/>
          </a:xfrm>
          <a:prstGeom prst="rect">
            <a:avLst/>
          </a:prstGeom>
          <a:ln>
            <a:solidFill>
              <a:schemeClr val="accent1"/>
            </a:solidFill>
          </a:ln>
        </p:spPr>
      </p:pic>
      <p:grpSp>
        <p:nvGrpSpPr>
          <p:cNvPr id="32" name="Group 31">
            <a:extLst>
              <a:ext uri="{FF2B5EF4-FFF2-40B4-BE49-F238E27FC236}">
                <a16:creationId xmlns:a16="http://schemas.microsoft.com/office/drawing/2014/main" id="{6D037EB0-C922-40D1-9197-112DD883322E}"/>
              </a:ext>
            </a:extLst>
          </p:cNvPr>
          <p:cNvGrpSpPr/>
          <p:nvPr/>
        </p:nvGrpSpPr>
        <p:grpSpPr>
          <a:xfrm>
            <a:off x="6088912" y="1524000"/>
            <a:ext cx="5826360" cy="4381062"/>
            <a:chOff x="5350058" y="630487"/>
            <a:chExt cx="4515001" cy="3395001"/>
          </a:xfrm>
        </p:grpSpPr>
        <p:pic>
          <p:nvPicPr>
            <p:cNvPr id="34" name="Picture 33">
              <a:extLst>
                <a:ext uri="{FF2B5EF4-FFF2-40B4-BE49-F238E27FC236}">
                  <a16:creationId xmlns:a16="http://schemas.microsoft.com/office/drawing/2014/main" id="{E5DB95CF-0823-42E5-8A11-1696BBA0F597}"/>
                </a:ext>
              </a:extLst>
            </p:cNvPr>
            <p:cNvPicPr>
              <a:picLocks noChangeAspect="1"/>
            </p:cNvPicPr>
            <p:nvPr/>
          </p:nvPicPr>
          <p:blipFill>
            <a:blip r:embed="rId4"/>
            <a:stretch>
              <a:fillRect/>
            </a:stretch>
          </p:blipFill>
          <p:spPr>
            <a:xfrm>
              <a:off x="5350058" y="630487"/>
              <a:ext cx="4515001" cy="3395001"/>
            </a:xfrm>
            <a:prstGeom prst="rect">
              <a:avLst/>
            </a:prstGeom>
          </p:spPr>
        </p:pic>
        <p:grpSp>
          <p:nvGrpSpPr>
            <p:cNvPr id="35" name="Group 34">
              <a:extLst>
                <a:ext uri="{FF2B5EF4-FFF2-40B4-BE49-F238E27FC236}">
                  <a16:creationId xmlns:a16="http://schemas.microsoft.com/office/drawing/2014/main" id="{F380867F-679C-4667-922A-53F619CB0A82}"/>
                </a:ext>
              </a:extLst>
            </p:cNvPr>
            <p:cNvGrpSpPr/>
            <p:nvPr/>
          </p:nvGrpSpPr>
          <p:grpSpPr>
            <a:xfrm>
              <a:off x="6743701" y="987335"/>
              <a:ext cx="2070100" cy="2496820"/>
              <a:chOff x="1333500" y="769620"/>
              <a:chExt cx="2070100" cy="2496820"/>
            </a:xfrm>
          </p:grpSpPr>
          <p:sp>
            <p:nvSpPr>
              <p:cNvPr id="36" name="Freeform: Shape 35">
                <a:extLst>
                  <a:ext uri="{FF2B5EF4-FFF2-40B4-BE49-F238E27FC236}">
                    <a16:creationId xmlns:a16="http://schemas.microsoft.com/office/drawing/2014/main" id="{B717A44E-2200-4AE3-B366-E69F85A6CB1D}"/>
                  </a:ext>
                </a:extLst>
              </p:cNvPr>
              <p:cNvSpPr/>
              <p:nvPr/>
            </p:nvSpPr>
            <p:spPr>
              <a:xfrm>
                <a:off x="1333500" y="769620"/>
                <a:ext cx="2070100" cy="2496820"/>
              </a:xfrm>
              <a:custGeom>
                <a:avLst/>
                <a:gdLst>
                  <a:gd name="connsiteX0" fmla="*/ 175260 w 2070100"/>
                  <a:gd name="connsiteY0" fmla="*/ 2357120 h 2496820"/>
                  <a:gd name="connsiteX1" fmla="*/ 147320 w 2070100"/>
                  <a:gd name="connsiteY1" fmla="*/ 2313940 h 2496820"/>
                  <a:gd name="connsiteX2" fmla="*/ 91440 w 2070100"/>
                  <a:gd name="connsiteY2" fmla="*/ 2296160 h 2496820"/>
                  <a:gd name="connsiteX3" fmla="*/ 33020 w 2070100"/>
                  <a:gd name="connsiteY3" fmla="*/ 2242820 h 2496820"/>
                  <a:gd name="connsiteX4" fmla="*/ 35560 w 2070100"/>
                  <a:gd name="connsiteY4" fmla="*/ 2115820 h 2496820"/>
                  <a:gd name="connsiteX5" fmla="*/ 0 w 2070100"/>
                  <a:gd name="connsiteY5" fmla="*/ 2072640 h 2496820"/>
                  <a:gd name="connsiteX6" fmla="*/ 25400 w 2070100"/>
                  <a:gd name="connsiteY6" fmla="*/ 1983740 h 2496820"/>
                  <a:gd name="connsiteX7" fmla="*/ 2540 w 2070100"/>
                  <a:gd name="connsiteY7" fmla="*/ 1915160 h 2496820"/>
                  <a:gd name="connsiteX8" fmla="*/ 55880 w 2070100"/>
                  <a:gd name="connsiteY8" fmla="*/ 1841500 h 2496820"/>
                  <a:gd name="connsiteX9" fmla="*/ 91440 w 2070100"/>
                  <a:gd name="connsiteY9" fmla="*/ 1841500 h 2496820"/>
                  <a:gd name="connsiteX10" fmla="*/ 129540 w 2070100"/>
                  <a:gd name="connsiteY10" fmla="*/ 1744980 h 2496820"/>
                  <a:gd name="connsiteX11" fmla="*/ 251460 w 2070100"/>
                  <a:gd name="connsiteY11" fmla="*/ 1678940 h 2496820"/>
                  <a:gd name="connsiteX12" fmla="*/ 317500 w 2070100"/>
                  <a:gd name="connsiteY12" fmla="*/ 1503680 h 2496820"/>
                  <a:gd name="connsiteX13" fmla="*/ 266700 w 2070100"/>
                  <a:gd name="connsiteY13" fmla="*/ 1216660 h 2496820"/>
                  <a:gd name="connsiteX14" fmla="*/ 269240 w 2070100"/>
                  <a:gd name="connsiteY14" fmla="*/ 1150620 h 2496820"/>
                  <a:gd name="connsiteX15" fmla="*/ 381000 w 2070100"/>
                  <a:gd name="connsiteY15" fmla="*/ 911860 h 2496820"/>
                  <a:gd name="connsiteX16" fmla="*/ 388620 w 2070100"/>
                  <a:gd name="connsiteY16" fmla="*/ 878840 h 2496820"/>
                  <a:gd name="connsiteX17" fmla="*/ 398780 w 2070100"/>
                  <a:gd name="connsiteY17" fmla="*/ 817880 h 2496820"/>
                  <a:gd name="connsiteX18" fmla="*/ 444500 w 2070100"/>
                  <a:gd name="connsiteY18" fmla="*/ 782320 h 2496820"/>
                  <a:gd name="connsiteX19" fmla="*/ 505460 w 2070100"/>
                  <a:gd name="connsiteY19" fmla="*/ 640080 h 2496820"/>
                  <a:gd name="connsiteX20" fmla="*/ 599440 w 2070100"/>
                  <a:gd name="connsiteY20" fmla="*/ 637540 h 2496820"/>
                  <a:gd name="connsiteX21" fmla="*/ 675640 w 2070100"/>
                  <a:gd name="connsiteY21" fmla="*/ 505460 h 2496820"/>
                  <a:gd name="connsiteX22" fmla="*/ 744220 w 2070100"/>
                  <a:gd name="connsiteY22" fmla="*/ 472440 h 2496820"/>
                  <a:gd name="connsiteX23" fmla="*/ 828040 w 2070100"/>
                  <a:gd name="connsiteY23" fmla="*/ 464820 h 2496820"/>
                  <a:gd name="connsiteX24" fmla="*/ 871220 w 2070100"/>
                  <a:gd name="connsiteY24" fmla="*/ 414020 h 2496820"/>
                  <a:gd name="connsiteX25" fmla="*/ 947420 w 2070100"/>
                  <a:gd name="connsiteY25" fmla="*/ 454660 h 2496820"/>
                  <a:gd name="connsiteX26" fmla="*/ 972820 w 2070100"/>
                  <a:gd name="connsiteY26" fmla="*/ 381000 h 2496820"/>
                  <a:gd name="connsiteX27" fmla="*/ 1010920 w 2070100"/>
                  <a:gd name="connsiteY27" fmla="*/ 441960 h 2496820"/>
                  <a:gd name="connsiteX28" fmla="*/ 1033780 w 2070100"/>
                  <a:gd name="connsiteY28" fmla="*/ 429260 h 2496820"/>
                  <a:gd name="connsiteX29" fmla="*/ 1043940 w 2070100"/>
                  <a:gd name="connsiteY29" fmla="*/ 551180 h 2496820"/>
                  <a:gd name="connsiteX30" fmla="*/ 1084580 w 2070100"/>
                  <a:gd name="connsiteY30" fmla="*/ 601980 h 2496820"/>
                  <a:gd name="connsiteX31" fmla="*/ 1165860 w 2070100"/>
                  <a:gd name="connsiteY31" fmla="*/ 558800 h 2496820"/>
                  <a:gd name="connsiteX32" fmla="*/ 1178560 w 2070100"/>
                  <a:gd name="connsiteY32" fmla="*/ 510540 h 2496820"/>
                  <a:gd name="connsiteX33" fmla="*/ 1206500 w 2070100"/>
                  <a:gd name="connsiteY33" fmla="*/ 538480 h 2496820"/>
                  <a:gd name="connsiteX34" fmla="*/ 1216660 w 2070100"/>
                  <a:gd name="connsiteY34" fmla="*/ 490220 h 2496820"/>
                  <a:gd name="connsiteX35" fmla="*/ 1242060 w 2070100"/>
                  <a:gd name="connsiteY35" fmla="*/ 457200 h 2496820"/>
                  <a:gd name="connsiteX36" fmla="*/ 1275080 w 2070100"/>
                  <a:gd name="connsiteY36" fmla="*/ 474980 h 2496820"/>
                  <a:gd name="connsiteX37" fmla="*/ 1285240 w 2070100"/>
                  <a:gd name="connsiteY37" fmla="*/ 444500 h 2496820"/>
                  <a:gd name="connsiteX38" fmla="*/ 1325880 w 2070100"/>
                  <a:gd name="connsiteY38" fmla="*/ 426720 h 2496820"/>
                  <a:gd name="connsiteX39" fmla="*/ 1325880 w 2070100"/>
                  <a:gd name="connsiteY39" fmla="*/ 320040 h 2496820"/>
                  <a:gd name="connsiteX40" fmla="*/ 1369060 w 2070100"/>
                  <a:gd name="connsiteY40" fmla="*/ 322580 h 2496820"/>
                  <a:gd name="connsiteX41" fmla="*/ 1437640 w 2070100"/>
                  <a:gd name="connsiteY41" fmla="*/ 223520 h 2496820"/>
                  <a:gd name="connsiteX42" fmla="*/ 1447800 w 2070100"/>
                  <a:gd name="connsiteY42" fmla="*/ 149860 h 2496820"/>
                  <a:gd name="connsiteX43" fmla="*/ 1508760 w 2070100"/>
                  <a:gd name="connsiteY43" fmla="*/ 119380 h 2496820"/>
                  <a:gd name="connsiteX44" fmla="*/ 1511300 w 2070100"/>
                  <a:gd name="connsiteY44" fmla="*/ 30480 h 2496820"/>
                  <a:gd name="connsiteX45" fmla="*/ 1590040 w 2070100"/>
                  <a:gd name="connsiteY45" fmla="*/ 30480 h 2496820"/>
                  <a:gd name="connsiteX46" fmla="*/ 1612900 w 2070100"/>
                  <a:gd name="connsiteY46" fmla="*/ 0 h 2496820"/>
                  <a:gd name="connsiteX47" fmla="*/ 1630680 w 2070100"/>
                  <a:gd name="connsiteY47" fmla="*/ 25400 h 2496820"/>
                  <a:gd name="connsiteX48" fmla="*/ 1617980 w 2070100"/>
                  <a:gd name="connsiteY48" fmla="*/ 40640 h 2496820"/>
                  <a:gd name="connsiteX49" fmla="*/ 1620520 w 2070100"/>
                  <a:gd name="connsiteY49" fmla="*/ 91440 h 2496820"/>
                  <a:gd name="connsiteX50" fmla="*/ 1633220 w 2070100"/>
                  <a:gd name="connsiteY50" fmla="*/ 106680 h 2496820"/>
                  <a:gd name="connsiteX51" fmla="*/ 1628140 w 2070100"/>
                  <a:gd name="connsiteY51" fmla="*/ 149860 h 2496820"/>
                  <a:gd name="connsiteX52" fmla="*/ 1676400 w 2070100"/>
                  <a:gd name="connsiteY52" fmla="*/ 190500 h 2496820"/>
                  <a:gd name="connsiteX53" fmla="*/ 1714500 w 2070100"/>
                  <a:gd name="connsiteY53" fmla="*/ 294640 h 2496820"/>
                  <a:gd name="connsiteX54" fmla="*/ 1729740 w 2070100"/>
                  <a:gd name="connsiteY54" fmla="*/ 408940 h 2496820"/>
                  <a:gd name="connsiteX55" fmla="*/ 1783080 w 2070100"/>
                  <a:gd name="connsiteY55" fmla="*/ 434340 h 2496820"/>
                  <a:gd name="connsiteX56" fmla="*/ 1793240 w 2070100"/>
                  <a:gd name="connsiteY56" fmla="*/ 480060 h 2496820"/>
                  <a:gd name="connsiteX57" fmla="*/ 1849120 w 2070100"/>
                  <a:gd name="connsiteY57" fmla="*/ 495300 h 2496820"/>
                  <a:gd name="connsiteX58" fmla="*/ 1894840 w 2070100"/>
                  <a:gd name="connsiteY58" fmla="*/ 546100 h 2496820"/>
                  <a:gd name="connsiteX59" fmla="*/ 1910080 w 2070100"/>
                  <a:gd name="connsiteY59" fmla="*/ 660400 h 2496820"/>
                  <a:gd name="connsiteX60" fmla="*/ 2009140 w 2070100"/>
                  <a:gd name="connsiteY60" fmla="*/ 850900 h 2496820"/>
                  <a:gd name="connsiteX61" fmla="*/ 1986280 w 2070100"/>
                  <a:gd name="connsiteY61" fmla="*/ 886460 h 2496820"/>
                  <a:gd name="connsiteX62" fmla="*/ 1996440 w 2070100"/>
                  <a:gd name="connsiteY62" fmla="*/ 1087120 h 2496820"/>
                  <a:gd name="connsiteX63" fmla="*/ 1976120 w 2070100"/>
                  <a:gd name="connsiteY63" fmla="*/ 1244600 h 2496820"/>
                  <a:gd name="connsiteX64" fmla="*/ 2070100 w 2070100"/>
                  <a:gd name="connsiteY64" fmla="*/ 1427480 h 2496820"/>
                  <a:gd name="connsiteX65" fmla="*/ 2016760 w 2070100"/>
                  <a:gd name="connsiteY65" fmla="*/ 1615440 h 2496820"/>
                  <a:gd name="connsiteX66" fmla="*/ 2024380 w 2070100"/>
                  <a:gd name="connsiteY66" fmla="*/ 1765300 h 2496820"/>
                  <a:gd name="connsiteX67" fmla="*/ 1986280 w 2070100"/>
                  <a:gd name="connsiteY67" fmla="*/ 1838960 h 2496820"/>
                  <a:gd name="connsiteX68" fmla="*/ 1938020 w 2070100"/>
                  <a:gd name="connsiteY68" fmla="*/ 1871980 h 2496820"/>
                  <a:gd name="connsiteX69" fmla="*/ 1874520 w 2070100"/>
                  <a:gd name="connsiteY69" fmla="*/ 1828800 h 2496820"/>
                  <a:gd name="connsiteX70" fmla="*/ 1805940 w 2070100"/>
                  <a:gd name="connsiteY70" fmla="*/ 1902460 h 2496820"/>
                  <a:gd name="connsiteX71" fmla="*/ 1790700 w 2070100"/>
                  <a:gd name="connsiteY71" fmla="*/ 1879600 h 2496820"/>
                  <a:gd name="connsiteX72" fmla="*/ 1711960 w 2070100"/>
                  <a:gd name="connsiteY72" fmla="*/ 1905000 h 2496820"/>
                  <a:gd name="connsiteX73" fmla="*/ 1633220 w 2070100"/>
                  <a:gd name="connsiteY73" fmla="*/ 1841500 h 2496820"/>
                  <a:gd name="connsiteX74" fmla="*/ 1623060 w 2070100"/>
                  <a:gd name="connsiteY74" fmla="*/ 1772920 h 2496820"/>
                  <a:gd name="connsiteX75" fmla="*/ 1597660 w 2070100"/>
                  <a:gd name="connsiteY75" fmla="*/ 1788160 h 2496820"/>
                  <a:gd name="connsiteX76" fmla="*/ 1574800 w 2070100"/>
                  <a:gd name="connsiteY76" fmla="*/ 1757680 h 2496820"/>
                  <a:gd name="connsiteX77" fmla="*/ 1541780 w 2070100"/>
                  <a:gd name="connsiteY77" fmla="*/ 1770380 h 2496820"/>
                  <a:gd name="connsiteX78" fmla="*/ 1531620 w 2070100"/>
                  <a:gd name="connsiteY78" fmla="*/ 1816100 h 2496820"/>
                  <a:gd name="connsiteX79" fmla="*/ 1430020 w 2070100"/>
                  <a:gd name="connsiteY79" fmla="*/ 1849120 h 2496820"/>
                  <a:gd name="connsiteX80" fmla="*/ 1379220 w 2070100"/>
                  <a:gd name="connsiteY80" fmla="*/ 1826260 h 2496820"/>
                  <a:gd name="connsiteX81" fmla="*/ 1328420 w 2070100"/>
                  <a:gd name="connsiteY81" fmla="*/ 1922780 h 2496820"/>
                  <a:gd name="connsiteX82" fmla="*/ 1295400 w 2070100"/>
                  <a:gd name="connsiteY82" fmla="*/ 1938020 h 2496820"/>
                  <a:gd name="connsiteX83" fmla="*/ 1257300 w 2070100"/>
                  <a:gd name="connsiteY83" fmla="*/ 1920240 h 2496820"/>
                  <a:gd name="connsiteX84" fmla="*/ 1178560 w 2070100"/>
                  <a:gd name="connsiteY84" fmla="*/ 1816100 h 2496820"/>
                  <a:gd name="connsiteX85" fmla="*/ 1112520 w 2070100"/>
                  <a:gd name="connsiteY85" fmla="*/ 1780540 h 2496820"/>
                  <a:gd name="connsiteX86" fmla="*/ 1087120 w 2070100"/>
                  <a:gd name="connsiteY86" fmla="*/ 1826260 h 2496820"/>
                  <a:gd name="connsiteX87" fmla="*/ 1122680 w 2070100"/>
                  <a:gd name="connsiteY87" fmla="*/ 1955800 h 2496820"/>
                  <a:gd name="connsiteX88" fmla="*/ 1074420 w 2070100"/>
                  <a:gd name="connsiteY88" fmla="*/ 2092960 h 2496820"/>
                  <a:gd name="connsiteX89" fmla="*/ 1082040 w 2070100"/>
                  <a:gd name="connsiteY89" fmla="*/ 2235200 h 2496820"/>
                  <a:gd name="connsiteX90" fmla="*/ 1038860 w 2070100"/>
                  <a:gd name="connsiteY90" fmla="*/ 2387600 h 2496820"/>
                  <a:gd name="connsiteX91" fmla="*/ 977900 w 2070100"/>
                  <a:gd name="connsiteY91" fmla="*/ 2415540 h 2496820"/>
                  <a:gd name="connsiteX92" fmla="*/ 952500 w 2070100"/>
                  <a:gd name="connsiteY92" fmla="*/ 2385060 h 2496820"/>
                  <a:gd name="connsiteX93" fmla="*/ 924560 w 2070100"/>
                  <a:gd name="connsiteY93" fmla="*/ 2390140 h 2496820"/>
                  <a:gd name="connsiteX94" fmla="*/ 901700 w 2070100"/>
                  <a:gd name="connsiteY94" fmla="*/ 2451100 h 2496820"/>
                  <a:gd name="connsiteX95" fmla="*/ 845820 w 2070100"/>
                  <a:gd name="connsiteY95" fmla="*/ 2453640 h 2496820"/>
                  <a:gd name="connsiteX96" fmla="*/ 812800 w 2070100"/>
                  <a:gd name="connsiteY96" fmla="*/ 2428240 h 2496820"/>
                  <a:gd name="connsiteX97" fmla="*/ 795020 w 2070100"/>
                  <a:gd name="connsiteY97" fmla="*/ 2428240 h 2496820"/>
                  <a:gd name="connsiteX98" fmla="*/ 769620 w 2070100"/>
                  <a:gd name="connsiteY98" fmla="*/ 2451100 h 2496820"/>
                  <a:gd name="connsiteX99" fmla="*/ 726440 w 2070100"/>
                  <a:gd name="connsiteY99" fmla="*/ 2458720 h 2496820"/>
                  <a:gd name="connsiteX100" fmla="*/ 675640 w 2070100"/>
                  <a:gd name="connsiteY100" fmla="*/ 2481580 h 2496820"/>
                  <a:gd name="connsiteX101" fmla="*/ 645160 w 2070100"/>
                  <a:gd name="connsiteY101" fmla="*/ 2453640 h 2496820"/>
                  <a:gd name="connsiteX102" fmla="*/ 607060 w 2070100"/>
                  <a:gd name="connsiteY102" fmla="*/ 2463800 h 2496820"/>
                  <a:gd name="connsiteX103" fmla="*/ 591820 w 2070100"/>
                  <a:gd name="connsiteY103" fmla="*/ 2443480 h 2496820"/>
                  <a:gd name="connsiteX104" fmla="*/ 515620 w 2070100"/>
                  <a:gd name="connsiteY104" fmla="*/ 2496820 h 2496820"/>
                  <a:gd name="connsiteX105" fmla="*/ 474980 w 2070100"/>
                  <a:gd name="connsiteY105" fmla="*/ 2359660 h 2496820"/>
                  <a:gd name="connsiteX106" fmla="*/ 490220 w 2070100"/>
                  <a:gd name="connsiteY106" fmla="*/ 2334260 h 2496820"/>
                  <a:gd name="connsiteX107" fmla="*/ 472440 w 2070100"/>
                  <a:gd name="connsiteY107" fmla="*/ 2242820 h 2496820"/>
                  <a:gd name="connsiteX108" fmla="*/ 403860 w 2070100"/>
                  <a:gd name="connsiteY108" fmla="*/ 2181860 h 2496820"/>
                  <a:gd name="connsiteX109" fmla="*/ 368300 w 2070100"/>
                  <a:gd name="connsiteY109" fmla="*/ 2207260 h 2496820"/>
                  <a:gd name="connsiteX110" fmla="*/ 292100 w 2070100"/>
                  <a:gd name="connsiteY110" fmla="*/ 2156460 h 2496820"/>
                  <a:gd name="connsiteX111" fmla="*/ 264160 w 2070100"/>
                  <a:gd name="connsiteY111" fmla="*/ 2176780 h 2496820"/>
                  <a:gd name="connsiteX112" fmla="*/ 228600 w 2070100"/>
                  <a:gd name="connsiteY112" fmla="*/ 2161540 h 2496820"/>
                  <a:gd name="connsiteX113" fmla="*/ 193040 w 2070100"/>
                  <a:gd name="connsiteY113" fmla="*/ 2186940 h 2496820"/>
                  <a:gd name="connsiteX114" fmla="*/ 175260 w 2070100"/>
                  <a:gd name="connsiteY114" fmla="*/ 2357120 h 249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070100" h="2496820">
                    <a:moveTo>
                      <a:pt x="175260" y="2357120"/>
                    </a:moveTo>
                    <a:lnTo>
                      <a:pt x="147320" y="2313940"/>
                    </a:lnTo>
                    <a:lnTo>
                      <a:pt x="91440" y="2296160"/>
                    </a:lnTo>
                    <a:lnTo>
                      <a:pt x="33020" y="2242820"/>
                    </a:lnTo>
                    <a:cubicBezTo>
                      <a:pt x="33867" y="2200487"/>
                      <a:pt x="34713" y="2158153"/>
                      <a:pt x="35560" y="2115820"/>
                    </a:cubicBezTo>
                    <a:lnTo>
                      <a:pt x="0" y="2072640"/>
                    </a:lnTo>
                    <a:lnTo>
                      <a:pt x="25400" y="1983740"/>
                    </a:lnTo>
                    <a:lnTo>
                      <a:pt x="2540" y="1915160"/>
                    </a:lnTo>
                    <a:lnTo>
                      <a:pt x="55880" y="1841500"/>
                    </a:lnTo>
                    <a:lnTo>
                      <a:pt x="91440" y="1841500"/>
                    </a:lnTo>
                    <a:lnTo>
                      <a:pt x="129540" y="1744980"/>
                    </a:lnTo>
                    <a:lnTo>
                      <a:pt x="251460" y="1678940"/>
                    </a:lnTo>
                    <a:lnTo>
                      <a:pt x="317500" y="1503680"/>
                    </a:lnTo>
                    <a:lnTo>
                      <a:pt x="266700" y="1216660"/>
                    </a:lnTo>
                    <a:cubicBezTo>
                      <a:pt x="267547" y="1194647"/>
                      <a:pt x="268393" y="1172633"/>
                      <a:pt x="269240" y="1150620"/>
                    </a:cubicBezTo>
                    <a:lnTo>
                      <a:pt x="381000" y="911860"/>
                    </a:lnTo>
                    <a:lnTo>
                      <a:pt x="388620" y="878840"/>
                    </a:lnTo>
                    <a:lnTo>
                      <a:pt x="398780" y="817880"/>
                    </a:lnTo>
                    <a:lnTo>
                      <a:pt x="444500" y="782320"/>
                    </a:lnTo>
                    <a:lnTo>
                      <a:pt x="505460" y="640080"/>
                    </a:lnTo>
                    <a:lnTo>
                      <a:pt x="599440" y="637540"/>
                    </a:lnTo>
                    <a:lnTo>
                      <a:pt x="675640" y="505460"/>
                    </a:lnTo>
                    <a:lnTo>
                      <a:pt x="744220" y="472440"/>
                    </a:lnTo>
                    <a:lnTo>
                      <a:pt x="828040" y="464820"/>
                    </a:lnTo>
                    <a:lnTo>
                      <a:pt x="871220" y="414020"/>
                    </a:lnTo>
                    <a:lnTo>
                      <a:pt x="947420" y="454660"/>
                    </a:lnTo>
                    <a:lnTo>
                      <a:pt x="972820" y="381000"/>
                    </a:lnTo>
                    <a:lnTo>
                      <a:pt x="1010920" y="441960"/>
                    </a:lnTo>
                    <a:lnTo>
                      <a:pt x="1033780" y="429260"/>
                    </a:lnTo>
                    <a:lnTo>
                      <a:pt x="1043940" y="551180"/>
                    </a:lnTo>
                    <a:lnTo>
                      <a:pt x="1084580" y="601980"/>
                    </a:lnTo>
                    <a:lnTo>
                      <a:pt x="1165860" y="558800"/>
                    </a:lnTo>
                    <a:lnTo>
                      <a:pt x="1178560" y="510540"/>
                    </a:lnTo>
                    <a:lnTo>
                      <a:pt x="1206500" y="538480"/>
                    </a:lnTo>
                    <a:lnTo>
                      <a:pt x="1216660" y="490220"/>
                    </a:lnTo>
                    <a:lnTo>
                      <a:pt x="1242060" y="457200"/>
                    </a:lnTo>
                    <a:lnTo>
                      <a:pt x="1275080" y="474980"/>
                    </a:lnTo>
                    <a:lnTo>
                      <a:pt x="1285240" y="444500"/>
                    </a:lnTo>
                    <a:lnTo>
                      <a:pt x="1325880" y="426720"/>
                    </a:lnTo>
                    <a:lnTo>
                      <a:pt x="1325880" y="320040"/>
                    </a:lnTo>
                    <a:lnTo>
                      <a:pt x="1369060" y="322580"/>
                    </a:lnTo>
                    <a:lnTo>
                      <a:pt x="1437640" y="223520"/>
                    </a:lnTo>
                    <a:lnTo>
                      <a:pt x="1447800" y="149860"/>
                    </a:lnTo>
                    <a:lnTo>
                      <a:pt x="1508760" y="119380"/>
                    </a:lnTo>
                    <a:cubicBezTo>
                      <a:pt x="1509607" y="89747"/>
                      <a:pt x="1510453" y="60113"/>
                      <a:pt x="1511300" y="30480"/>
                    </a:cubicBezTo>
                    <a:lnTo>
                      <a:pt x="1590040" y="30480"/>
                    </a:lnTo>
                    <a:lnTo>
                      <a:pt x="1612900" y="0"/>
                    </a:lnTo>
                    <a:lnTo>
                      <a:pt x="1630680" y="25400"/>
                    </a:lnTo>
                    <a:lnTo>
                      <a:pt x="1617980" y="40640"/>
                    </a:lnTo>
                    <a:lnTo>
                      <a:pt x="1620520" y="91440"/>
                    </a:lnTo>
                    <a:lnTo>
                      <a:pt x="1633220" y="106680"/>
                    </a:lnTo>
                    <a:lnTo>
                      <a:pt x="1628140" y="149860"/>
                    </a:lnTo>
                    <a:lnTo>
                      <a:pt x="1676400" y="190500"/>
                    </a:lnTo>
                    <a:lnTo>
                      <a:pt x="1714500" y="294640"/>
                    </a:lnTo>
                    <a:lnTo>
                      <a:pt x="1729740" y="408940"/>
                    </a:lnTo>
                    <a:lnTo>
                      <a:pt x="1783080" y="434340"/>
                    </a:lnTo>
                    <a:lnTo>
                      <a:pt x="1793240" y="480060"/>
                    </a:lnTo>
                    <a:lnTo>
                      <a:pt x="1849120" y="495300"/>
                    </a:lnTo>
                    <a:lnTo>
                      <a:pt x="1894840" y="546100"/>
                    </a:lnTo>
                    <a:lnTo>
                      <a:pt x="1910080" y="660400"/>
                    </a:lnTo>
                    <a:lnTo>
                      <a:pt x="2009140" y="850900"/>
                    </a:lnTo>
                    <a:lnTo>
                      <a:pt x="1986280" y="886460"/>
                    </a:lnTo>
                    <a:lnTo>
                      <a:pt x="1996440" y="1087120"/>
                    </a:lnTo>
                    <a:lnTo>
                      <a:pt x="1976120" y="1244600"/>
                    </a:lnTo>
                    <a:lnTo>
                      <a:pt x="2070100" y="1427480"/>
                    </a:lnTo>
                    <a:lnTo>
                      <a:pt x="2016760" y="1615440"/>
                    </a:lnTo>
                    <a:lnTo>
                      <a:pt x="2024380" y="1765300"/>
                    </a:lnTo>
                    <a:lnTo>
                      <a:pt x="1986280" y="1838960"/>
                    </a:lnTo>
                    <a:lnTo>
                      <a:pt x="1938020" y="1871980"/>
                    </a:lnTo>
                    <a:lnTo>
                      <a:pt x="1874520" y="1828800"/>
                    </a:lnTo>
                    <a:lnTo>
                      <a:pt x="1805940" y="1902460"/>
                    </a:lnTo>
                    <a:lnTo>
                      <a:pt x="1790700" y="1879600"/>
                    </a:lnTo>
                    <a:lnTo>
                      <a:pt x="1711960" y="1905000"/>
                    </a:lnTo>
                    <a:lnTo>
                      <a:pt x="1633220" y="1841500"/>
                    </a:lnTo>
                    <a:lnTo>
                      <a:pt x="1623060" y="1772920"/>
                    </a:lnTo>
                    <a:lnTo>
                      <a:pt x="1597660" y="1788160"/>
                    </a:lnTo>
                    <a:lnTo>
                      <a:pt x="1574800" y="1757680"/>
                    </a:lnTo>
                    <a:lnTo>
                      <a:pt x="1541780" y="1770380"/>
                    </a:lnTo>
                    <a:lnTo>
                      <a:pt x="1531620" y="1816100"/>
                    </a:lnTo>
                    <a:lnTo>
                      <a:pt x="1430020" y="1849120"/>
                    </a:lnTo>
                    <a:lnTo>
                      <a:pt x="1379220" y="1826260"/>
                    </a:lnTo>
                    <a:lnTo>
                      <a:pt x="1328420" y="1922780"/>
                    </a:lnTo>
                    <a:lnTo>
                      <a:pt x="1295400" y="1938020"/>
                    </a:lnTo>
                    <a:lnTo>
                      <a:pt x="1257300" y="1920240"/>
                    </a:lnTo>
                    <a:lnTo>
                      <a:pt x="1178560" y="1816100"/>
                    </a:lnTo>
                    <a:lnTo>
                      <a:pt x="1112520" y="1780540"/>
                    </a:lnTo>
                    <a:lnTo>
                      <a:pt x="1087120" y="1826260"/>
                    </a:lnTo>
                    <a:lnTo>
                      <a:pt x="1122680" y="1955800"/>
                    </a:lnTo>
                    <a:lnTo>
                      <a:pt x="1074420" y="2092960"/>
                    </a:lnTo>
                    <a:lnTo>
                      <a:pt x="1082040" y="2235200"/>
                    </a:lnTo>
                    <a:lnTo>
                      <a:pt x="1038860" y="2387600"/>
                    </a:lnTo>
                    <a:lnTo>
                      <a:pt x="977900" y="2415540"/>
                    </a:lnTo>
                    <a:lnTo>
                      <a:pt x="952500" y="2385060"/>
                    </a:lnTo>
                    <a:lnTo>
                      <a:pt x="924560" y="2390140"/>
                    </a:lnTo>
                    <a:lnTo>
                      <a:pt x="901700" y="2451100"/>
                    </a:lnTo>
                    <a:lnTo>
                      <a:pt x="845820" y="2453640"/>
                    </a:lnTo>
                    <a:lnTo>
                      <a:pt x="812800" y="2428240"/>
                    </a:lnTo>
                    <a:lnTo>
                      <a:pt x="795020" y="2428240"/>
                    </a:lnTo>
                    <a:lnTo>
                      <a:pt x="769620" y="2451100"/>
                    </a:lnTo>
                    <a:lnTo>
                      <a:pt x="726440" y="2458720"/>
                    </a:lnTo>
                    <a:lnTo>
                      <a:pt x="675640" y="2481580"/>
                    </a:lnTo>
                    <a:lnTo>
                      <a:pt x="645160" y="2453640"/>
                    </a:lnTo>
                    <a:lnTo>
                      <a:pt x="607060" y="2463800"/>
                    </a:lnTo>
                    <a:lnTo>
                      <a:pt x="591820" y="2443480"/>
                    </a:lnTo>
                    <a:lnTo>
                      <a:pt x="515620" y="2496820"/>
                    </a:lnTo>
                    <a:lnTo>
                      <a:pt x="474980" y="2359660"/>
                    </a:lnTo>
                    <a:lnTo>
                      <a:pt x="490220" y="2334260"/>
                    </a:lnTo>
                    <a:lnTo>
                      <a:pt x="472440" y="2242820"/>
                    </a:lnTo>
                    <a:lnTo>
                      <a:pt x="403860" y="2181860"/>
                    </a:lnTo>
                    <a:lnTo>
                      <a:pt x="368300" y="2207260"/>
                    </a:lnTo>
                    <a:lnTo>
                      <a:pt x="292100" y="2156460"/>
                    </a:lnTo>
                    <a:lnTo>
                      <a:pt x="264160" y="2176780"/>
                    </a:lnTo>
                    <a:lnTo>
                      <a:pt x="228600" y="2161540"/>
                    </a:lnTo>
                    <a:lnTo>
                      <a:pt x="193040" y="2186940"/>
                    </a:lnTo>
                    <a:lnTo>
                      <a:pt x="175260" y="235712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CAB9D743-471B-4465-BA16-AE9F21CAA157}"/>
                  </a:ext>
                </a:extLst>
              </p:cNvPr>
              <p:cNvSpPr/>
              <p:nvPr/>
            </p:nvSpPr>
            <p:spPr>
              <a:xfrm>
                <a:off x="2461260" y="1793240"/>
                <a:ext cx="304800" cy="419100"/>
              </a:xfrm>
              <a:custGeom>
                <a:avLst/>
                <a:gdLst>
                  <a:gd name="connsiteX0" fmla="*/ 33020 w 304800"/>
                  <a:gd name="connsiteY0" fmla="*/ 419100 h 419100"/>
                  <a:gd name="connsiteX1" fmla="*/ 43180 w 304800"/>
                  <a:gd name="connsiteY1" fmla="*/ 335280 h 419100"/>
                  <a:gd name="connsiteX2" fmla="*/ 7620 w 304800"/>
                  <a:gd name="connsiteY2" fmla="*/ 309880 h 419100"/>
                  <a:gd name="connsiteX3" fmla="*/ 7620 w 304800"/>
                  <a:gd name="connsiteY3" fmla="*/ 238760 h 419100"/>
                  <a:gd name="connsiteX4" fmla="*/ 0 w 304800"/>
                  <a:gd name="connsiteY4" fmla="*/ 165100 h 419100"/>
                  <a:gd name="connsiteX5" fmla="*/ 17780 w 304800"/>
                  <a:gd name="connsiteY5" fmla="*/ 129540 h 419100"/>
                  <a:gd name="connsiteX6" fmla="*/ 12700 w 304800"/>
                  <a:gd name="connsiteY6" fmla="*/ 73660 h 419100"/>
                  <a:gd name="connsiteX7" fmla="*/ 40640 w 304800"/>
                  <a:gd name="connsiteY7" fmla="*/ 63500 h 419100"/>
                  <a:gd name="connsiteX8" fmla="*/ 58420 w 304800"/>
                  <a:gd name="connsiteY8" fmla="*/ 111760 h 419100"/>
                  <a:gd name="connsiteX9" fmla="*/ 83820 w 304800"/>
                  <a:gd name="connsiteY9" fmla="*/ 76200 h 419100"/>
                  <a:gd name="connsiteX10" fmla="*/ 124460 w 304800"/>
                  <a:gd name="connsiteY10" fmla="*/ 50800 h 419100"/>
                  <a:gd name="connsiteX11" fmla="*/ 144780 w 304800"/>
                  <a:gd name="connsiteY11" fmla="*/ 53340 h 419100"/>
                  <a:gd name="connsiteX12" fmla="*/ 144780 w 304800"/>
                  <a:gd name="connsiteY12" fmla="*/ 0 h 419100"/>
                  <a:gd name="connsiteX13" fmla="*/ 269240 w 304800"/>
                  <a:gd name="connsiteY13" fmla="*/ 96520 h 419100"/>
                  <a:gd name="connsiteX14" fmla="*/ 304800 w 304800"/>
                  <a:gd name="connsiteY14" fmla="*/ 116840 h 419100"/>
                  <a:gd name="connsiteX15" fmla="*/ 299720 w 304800"/>
                  <a:gd name="connsiteY15" fmla="*/ 231140 h 419100"/>
                  <a:gd name="connsiteX16" fmla="*/ 266700 w 304800"/>
                  <a:gd name="connsiteY16" fmla="*/ 256540 h 419100"/>
                  <a:gd name="connsiteX17" fmla="*/ 246380 w 304800"/>
                  <a:gd name="connsiteY17" fmla="*/ 381000 h 419100"/>
                  <a:gd name="connsiteX18" fmla="*/ 220980 w 304800"/>
                  <a:gd name="connsiteY18" fmla="*/ 398780 h 419100"/>
                  <a:gd name="connsiteX19" fmla="*/ 193040 w 304800"/>
                  <a:gd name="connsiteY19" fmla="*/ 355600 h 419100"/>
                  <a:gd name="connsiteX20" fmla="*/ 106680 w 304800"/>
                  <a:gd name="connsiteY20" fmla="*/ 403860 h 419100"/>
                  <a:gd name="connsiteX21" fmla="*/ 76200 w 304800"/>
                  <a:gd name="connsiteY21" fmla="*/ 386080 h 419100"/>
                  <a:gd name="connsiteX22" fmla="*/ 33020 w 304800"/>
                  <a:gd name="connsiteY22"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800" h="419100">
                    <a:moveTo>
                      <a:pt x="33020" y="419100"/>
                    </a:moveTo>
                    <a:lnTo>
                      <a:pt x="43180" y="335280"/>
                    </a:lnTo>
                    <a:lnTo>
                      <a:pt x="7620" y="309880"/>
                    </a:lnTo>
                    <a:lnTo>
                      <a:pt x="7620" y="238760"/>
                    </a:lnTo>
                    <a:lnTo>
                      <a:pt x="0" y="165100"/>
                    </a:lnTo>
                    <a:lnTo>
                      <a:pt x="17780" y="129540"/>
                    </a:lnTo>
                    <a:lnTo>
                      <a:pt x="12700" y="73660"/>
                    </a:lnTo>
                    <a:lnTo>
                      <a:pt x="40640" y="63500"/>
                    </a:lnTo>
                    <a:lnTo>
                      <a:pt x="58420" y="111760"/>
                    </a:lnTo>
                    <a:lnTo>
                      <a:pt x="83820" y="76200"/>
                    </a:lnTo>
                    <a:lnTo>
                      <a:pt x="124460" y="50800"/>
                    </a:lnTo>
                    <a:lnTo>
                      <a:pt x="144780" y="53340"/>
                    </a:lnTo>
                    <a:lnTo>
                      <a:pt x="144780" y="0"/>
                    </a:lnTo>
                    <a:lnTo>
                      <a:pt x="269240" y="96520"/>
                    </a:lnTo>
                    <a:lnTo>
                      <a:pt x="304800" y="116840"/>
                    </a:lnTo>
                    <a:lnTo>
                      <a:pt x="299720" y="231140"/>
                    </a:lnTo>
                    <a:lnTo>
                      <a:pt x="266700" y="256540"/>
                    </a:lnTo>
                    <a:lnTo>
                      <a:pt x="246380" y="381000"/>
                    </a:lnTo>
                    <a:lnTo>
                      <a:pt x="220980" y="398780"/>
                    </a:lnTo>
                    <a:lnTo>
                      <a:pt x="193040" y="355600"/>
                    </a:lnTo>
                    <a:lnTo>
                      <a:pt x="106680" y="403860"/>
                    </a:lnTo>
                    <a:lnTo>
                      <a:pt x="76200" y="386080"/>
                    </a:lnTo>
                    <a:lnTo>
                      <a:pt x="33020" y="419100"/>
                    </a:ln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0FD7EF96-4D94-44A5-BAA7-1F01709BDB6C}"/>
              </a:ext>
            </a:extLst>
          </p:cNvPr>
          <p:cNvSpPr>
            <a:spLocks noGrp="1"/>
          </p:cNvSpPr>
          <p:nvPr>
            <p:ph type="title"/>
          </p:nvPr>
        </p:nvSpPr>
        <p:spPr>
          <a:xfrm>
            <a:off x="838200" y="365126"/>
            <a:ext cx="10515600" cy="753884"/>
          </a:xfrm>
        </p:spPr>
        <p:txBody>
          <a:bodyPr>
            <a:normAutofit fontScale="90000"/>
          </a:bodyPr>
          <a:lstStyle/>
          <a:p>
            <a:r>
              <a:rPr lang="en-US" sz="3600" b="1" dirty="0"/>
              <a:t>Future use: Satellites and low-cost sensors are complementary</a:t>
            </a:r>
          </a:p>
        </p:txBody>
      </p:sp>
      <p:grpSp>
        <p:nvGrpSpPr>
          <p:cNvPr id="31" name="Group 30">
            <a:extLst>
              <a:ext uri="{FF2B5EF4-FFF2-40B4-BE49-F238E27FC236}">
                <a16:creationId xmlns:a16="http://schemas.microsoft.com/office/drawing/2014/main" id="{36989418-4B72-48FD-BB31-A6B86D516F94}"/>
              </a:ext>
            </a:extLst>
          </p:cNvPr>
          <p:cNvGrpSpPr/>
          <p:nvPr/>
        </p:nvGrpSpPr>
        <p:grpSpPr>
          <a:xfrm>
            <a:off x="449419" y="1765405"/>
            <a:ext cx="5797636" cy="3547205"/>
            <a:chOff x="4621373" y="1562989"/>
            <a:chExt cx="4537733" cy="2776350"/>
          </a:xfrm>
        </p:grpSpPr>
        <p:sp>
          <p:nvSpPr>
            <p:cNvPr id="14" name="TextBox 13">
              <a:extLst>
                <a:ext uri="{FF2B5EF4-FFF2-40B4-BE49-F238E27FC236}">
                  <a16:creationId xmlns:a16="http://schemas.microsoft.com/office/drawing/2014/main" id="{721DA7D8-69CD-4027-847B-46D2929AAC25}"/>
                </a:ext>
              </a:extLst>
            </p:cNvPr>
            <p:cNvSpPr txBox="1"/>
            <p:nvPr/>
          </p:nvSpPr>
          <p:spPr>
            <a:xfrm rot="16200000">
              <a:off x="3608126" y="2606651"/>
              <a:ext cx="2315566" cy="289071"/>
            </a:xfrm>
            <a:prstGeom prst="rect">
              <a:avLst/>
            </a:prstGeom>
            <a:noFill/>
          </p:spPr>
          <p:txBody>
            <a:bodyPr wrap="square" rtlCol="0">
              <a:spAutoFit/>
            </a:bodyPr>
            <a:lstStyle/>
            <a:p>
              <a:r>
                <a:rPr lang="en-US" dirty="0">
                  <a:highlight>
                    <a:srgbClr val="00FFFF"/>
                  </a:highlight>
                </a:rPr>
                <a:t>PM</a:t>
              </a:r>
              <a:r>
                <a:rPr lang="en-US" baseline="-25000" dirty="0">
                  <a:highlight>
                    <a:srgbClr val="00FFFF"/>
                  </a:highlight>
                </a:rPr>
                <a:t>2.5</a:t>
              </a:r>
              <a:r>
                <a:rPr lang="en-US" dirty="0">
                  <a:highlight>
                    <a:srgbClr val="00FFFF"/>
                  </a:highlight>
                </a:rPr>
                <a:t> diurnal pattern [µg/m</a:t>
              </a:r>
              <a:r>
                <a:rPr lang="en-US" baseline="30000" dirty="0">
                  <a:highlight>
                    <a:srgbClr val="00FFFF"/>
                  </a:highlight>
                </a:rPr>
                <a:t>3</a:t>
              </a:r>
              <a:r>
                <a:rPr lang="en-US" dirty="0">
                  <a:highlight>
                    <a:srgbClr val="00FFFF"/>
                  </a:highlight>
                </a:rPr>
                <a:t>]</a:t>
              </a:r>
            </a:p>
          </p:txBody>
        </p:sp>
        <p:sp>
          <p:nvSpPr>
            <p:cNvPr id="15" name="TextBox 14">
              <a:extLst>
                <a:ext uri="{FF2B5EF4-FFF2-40B4-BE49-F238E27FC236}">
                  <a16:creationId xmlns:a16="http://schemas.microsoft.com/office/drawing/2014/main" id="{50641B8D-FCDF-4276-9435-53043664F109}"/>
                </a:ext>
              </a:extLst>
            </p:cNvPr>
            <p:cNvSpPr txBox="1"/>
            <p:nvPr/>
          </p:nvSpPr>
          <p:spPr>
            <a:xfrm>
              <a:off x="6172202" y="4050268"/>
              <a:ext cx="1275692" cy="289071"/>
            </a:xfrm>
            <a:prstGeom prst="rect">
              <a:avLst/>
            </a:prstGeom>
            <a:noFill/>
          </p:spPr>
          <p:txBody>
            <a:bodyPr wrap="square" rtlCol="0">
              <a:spAutoFit/>
            </a:bodyPr>
            <a:lstStyle/>
            <a:p>
              <a:r>
                <a:rPr lang="en-US" dirty="0">
                  <a:highlight>
                    <a:srgbClr val="00FFFF"/>
                  </a:highlight>
                </a:rPr>
                <a:t>hour of the day</a:t>
              </a:r>
            </a:p>
          </p:txBody>
        </p:sp>
        <p:sp>
          <p:nvSpPr>
            <p:cNvPr id="22" name="TextBox 21">
              <a:extLst>
                <a:ext uri="{FF2B5EF4-FFF2-40B4-BE49-F238E27FC236}">
                  <a16:creationId xmlns:a16="http://schemas.microsoft.com/office/drawing/2014/main" id="{E02BC31A-1FFE-457C-9F20-2CE42554822E}"/>
                </a:ext>
              </a:extLst>
            </p:cNvPr>
            <p:cNvSpPr txBox="1"/>
            <p:nvPr/>
          </p:nvSpPr>
          <p:spPr>
            <a:xfrm>
              <a:off x="7167820" y="1562989"/>
              <a:ext cx="1736812" cy="289071"/>
            </a:xfrm>
            <a:prstGeom prst="rect">
              <a:avLst/>
            </a:prstGeom>
            <a:noFill/>
            <a:ln w="6350">
              <a:solidFill>
                <a:schemeClr val="tx1"/>
              </a:solidFill>
            </a:ln>
          </p:spPr>
          <p:txBody>
            <a:bodyPr wrap="square" rtlCol="0">
              <a:spAutoFit/>
            </a:bodyPr>
            <a:lstStyle/>
            <a:p>
              <a:r>
                <a:rPr lang="en-US" dirty="0">
                  <a:solidFill>
                    <a:srgbClr val="FF0000"/>
                  </a:solidFill>
                </a:rPr>
                <a:t>RAMP measurements</a:t>
              </a:r>
            </a:p>
          </p:txBody>
        </p:sp>
        <p:sp>
          <p:nvSpPr>
            <p:cNvPr id="23" name="TextBox 22">
              <a:extLst>
                <a:ext uri="{FF2B5EF4-FFF2-40B4-BE49-F238E27FC236}">
                  <a16:creationId xmlns:a16="http://schemas.microsoft.com/office/drawing/2014/main" id="{E9ECECE1-953F-4856-95BC-19358B72AB18}"/>
                </a:ext>
              </a:extLst>
            </p:cNvPr>
            <p:cNvSpPr txBox="1"/>
            <p:nvPr/>
          </p:nvSpPr>
          <p:spPr>
            <a:xfrm>
              <a:off x="7236621" y="3335992"/>
              <a:ext cx="1922485" cy="505875"/>
            </a:xfrm>
            <a:prstGeom prst="rect">
              <a:avLst/>
            </a:prstGeom>
            <a:noFill/>
          </p:spPr>
          <p:txBody>
            <a:bodyPr wrap="square" rtlCol="0">
              <a:spAutoFit/>
            </a:bodyPr>
            <a:lstStyle/>
            <a:p>
              <a:r>
                <a:rPr lang="en-US" dirty="0">
                  <a:solidFill>
                    <a:srgbClr val="4F81BD"/>
                  </a:solidFill>
                </a:rPr>
                <a:t>satellite passes occurred within this window</a:t>
              </a:r>
            </a:p>
          </p:txBody>
        </p:sp>
        <p:cxnSp>
          <p:nvCxnSpPr>
            <p:cNvPr id="26" name="Straight Arrow Connector 25">
              <a:extLst>
                <a:ext uri="{FF2B5EF4-FFF2-40B4-BE49-F238E27FC236}">
                  <a16:creationId xmlns:a16="http://schemas.microsoft.com/office/drawing/2014/main" id="{AA72088D-C5D1-4D01-8506-1722398F58E1}"/>
                </a:ext>
              </a:extLst>
            </p:cNvPr>
            <p:cNvCxnSpPr>
              <a:cxnSpLocks/>
            </p:cNvCxnSpPr>
            <p:nvPr/>
          </p:nvCxnSpPr>
          <p:spPr>
            <a:xfrm flipH="1" flipV="1">
              <a:off x="7101458" y="3461471"/>
              <a:ext cx="172564" cy="29776"/>
            </a:xfrm>
            <a:prstGeom prst="straightConnector1">
              <a:avLst/>
            </a:prstGeom>
            <a:ln>
              <a:solidFill>
                <a:srgbClr val="4F81B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17C1761-B19B-4660-B8C9-9F5BAC7233BD}"/>
              </a:ext>
            </a:extLst>
          </p:cNvPr>
          <p:cNvGrpSpPr/>
          <p:nvPr/>
        </p:nvGrpSpPr>
        <p:grpSpPr>
          <a:xfrm>
            <a:off x="6054554" y="2095014"/>
            <a:ext cx="5688029" cy="3867485"/>
            <a:chOff x="6058677" y="2151887"/>
            <a:chExt cx="4449706" cy="3025507"/>
          </a:xfrm>
        </p:grpSpPr>
        <p:grpSp>
          <p:nvGrpSpPr>
            <p:cNvPr id="33" name="Group 32">
              <a:extLst>
                <a:ext uri="{FF2B5EF4-FFF2-40B4-BE49-F238E27FC236}">
                  <a16:creationId xmlns:a16="http://schemas.microsoft.com/office/drawing/2014/main" id="{9D167086-E794-4E9D-B840-101A1961FCE6}"/>
                </a:ext>
              </a:extLst>
            </p:cNvPr>
            <p:cNvGrpSpPr/>
            <p:nvPr/>
          </p:nvGrpSpPr>
          <p:grpSpPr>
            <a:xfrm>
              <a:off x="8591907" y="3445749"/>
              <a:ext cx="1089232" cy="843439"/>
              <a:chOff x="2485390" y="2882741"/>
              <a:chExt cx="1089232" cy="843439"/>
            </a:xfrm>
          </p:grpSpPr>
          <p:sp>
            <p:nvSpPr>
              <p:cNvPr id="29" name="TextBox 28">
                <a:extLst>
                  <a:ext uri="{FF2B5EF4-FFF2-40B4-BE49-F238E27FC236}">
                    <a16:creationId xmlns:a16="http://schemas.microsoft.com/office/drawing/2014/main" id="{A9846050-D8E9-4AB1-9457-A715EDBF1D8F}"/>
                  </a:ext>
                </a:extLst>
              </p:cNvPr>
              <p:cNvSpPr txBox="1"/>
              <p:nvPr/>
            </p:nvSpPr>
            <p:spPr>
              <a:xfrm>
                <a:off x="2641225" y="3356848"/>
                <a:ext cx="933397" cy="369332"/>
              </a:xfrm>
              <a:prstGeom prst="rect">
                <a:avLst/>
              </a:prstGeom>
              <a:noFill/>
            </p:spPr>
            <p:txBody>
              <a:bodyPr wrap="none" rtlCol="0">
                <a:spAutoFit/>
              </a:bodyPr>
              <a:lstStyle/>
              <a:p>
                <a:r>
                  <a:rPr lang="en-US" dirty="0">
                    <a:solidFill>
                      <a:schemeClr val="bg1"/>
                    </a:solidFill>
                  </a:rPr>
                  <a:t>Rwanda</a:t>
                </a:r>
              </a:p>
            </p:txBody>
          </p:sp>
          <p:sp>
            <p:nvSpPr>
              <p:cNvPr id="30" name="TextBox 29">
                <a:extLst>
                  <a:ext uri="{FF2B5EF4-FFF2-40B4-BE49-F238E27FC236}">
                    <a16:creationId xmlns:a16="http://schemas.microsoft.com/office/drawing/2014/main" id="{2D65C9A0-2D57-4E88-9E27-BB3294A5E2BA}"/>
                  </a:ext>
                </a:extLst>
              </p:cNvPr>
              <p:cNvSpPr txBox="1"/>
              <p:nvPr/>
            </p:nvSpPr>
            <p:spPr>
              <a:xfrm>
                <a:off x="2485390" y="2882741"/>
                <a:ext cx="678904" cy="369332"/>
              </a:xfrm>
              <a:prstGeom prst="rect">
                <a:avLst/>
              </a:prstGeom>
              <a:noFill/>
            </p:spPr>
            <p:txBody>
              <a:bodyPr wrap="none" rtlCol="0">
                <a:spAutoFit/>
              </a:bodyPr>
              <a:lstStyle/>
              <a:p>
                <a:r>
                  <a:rPr lang="en-US" dirty="0">
                    <a:solidFill>
                      <a:srgbClr val="800080"/>
                    </a:solidFill>
                  </a:rPr>
                  <a:t>Kigali</a:t>
                </a:r>
              </a:p>
            </p:txBody>
          </p:sp>
        </p:grpSp>
        <p:sp>
          <p:nvSpPr>
            <p:cNvPr id="38" name="TextBox 37">
              <a:extLst>
                <a:ext uri="{FF2B5EF4-FFF2-40B4-BE49-F238E27FC236}">
                  <a16:creationId xmlns:a16="http://schemas.microsoft.com/office/drawing/2014/main" id="{BCBFC495-E0F6-4953-9842-99AF12C8CCBA}"/>
                </a:ext>
              </a:extLst>
            </p:cNvPr>
            <p:cNvSpPr txBox="1"/>
            <p:nvPr/>
          </p:nvSpPr>
          <p:spPr>
            <a:xfrm rot="16200000">
              <a:off x="9143051" y="3228293"/>
              <a:ext cx="2441737" cy="288926"/>
            </a:xfrm>
            <a:prstGeom prst="rect">
              <a:avLst/>
            </a:prstGeom>
            <a:noFill/>
          </p:spPr>
          <p:txBody>
            <a:bodyPr wrap="square" rtlCol="0">
              <a:spAutoFit/>
            </a:bodyPr>
            <a:lstStyle/>
            <a:p>
              <a:r>
                <a:rPr lang="en-US" dirty="0"/>
                <a:t>PM</a:t>
              </a:r>
              <a:r>
                <a:rPr lang="en-US" baseline="-25000" dirty="0"/>
                <a:t>2.5</a:t>
              </a:r>
              <a:r>
                <a:rPr lang="en-US" dirty="0"/>
                <a:t> monthly average [µg/m</a:t>
              </a:r>
              <a:r>
                <a:rPr lang="en-US" baseline="30000" dirty="0"/>
                <a:t>3</a:t>
              </a:r>
              <a:r>
                <a:rPr lang="en-US" dirty="0"/>
                <a:t>]</a:t>
              </a:r>
            </a:p>
          </p:txBody>
        </p:sp>
        <p:sp>
          <p:nvSpPr>
            <p:cNvPr id="39" name="TextBox 38">
              <a:extLst>
                <a:ext uri="{FF2B5EF4-FFF2-40B4-BE49-F238E27FC236}">
                  <a16:creationId xmlns:a16="http://schemas.microsoft.com/office/drawing/2014/main" id="{ABCB6F1F-E58B-4C66-910D-CA4930F3460E}"/>
                </a:ext>
              </a:extLst>
            </p:cNvPr>
            <p:cNvSpPr txBox="1"/>
            <p:nvPr/>
          </p:nvSpPr>
          <p:spPr>
            <a:xfrm>
              <a:off x="7799530" y="4888468"/>
              <a:ext cx="914442" cy="288926"/>
            </a:xfrm>
            <a:prstGeom prst="rect">
              <a:avLst/>
            </a:prstGeom>
            <a:noFill/>
          </p:spPr>
          <p:txBody>
            <a:bodyPr wrap="square" rtlCol="0">
              <a:spAutoFit/>
            </a:bodyPr>
            <a:lstStyle/>
            <a:p>
              <a:r>
                <a:rPr lang="en-US" dirty="0"/>
                <a:t>longitude</a:t>
              </a:r>
            </a:p>
          </p:txBody>
        </p:sp>
        <p:sp>
          <p:nvSpPr>
            <p:cNvPr id="40" name="TextBox 39">
              <a:extLst>
                <a:ext uri="{FF2B5EF4-FFF2-40B4-BE49-F238E27FC236}">
                  <a16:creationId xmlns:a16="http://schemas.microsoft.com/office/drawing/2014/main" id="{C08B8906-A808-4DA3-A0F6-738009DDF11E}"/>
                </a:ext>
              </a:extLst>
            </p:cNvPr>
            <p:cNvSpPr txBox="1"/>
            <p:nvPr/>
          </p:nvSpPr>
          <p:spPr>
            <a:xfrm rot="16200000">
              <a:off x="5840781" y="3133528"/>
              <a:ext cx="724718" cy="288926"/>
            </a:xfrm>
            <a:prstGeom prst="rect">
              <a:avLst/>
            </a:prstGeom>
            <a:noFill/>
          </p:spPr>
          <p:txBody>
            <a:bodyPr wrap="square" rtlCol="0">
              <a:spAutoFit/>
            </a:bodyPr>
            <a:lstStyle/>
            <a:p>
              <a:r>
                <a:rPr lang="en-US" dirty="0"/>
                <a:t>latitude</a:t>
              </a:r>
            </a:p>
          </p:txBody>
        </p:sp>
      </p:grpSp>
      <p:sp>
        <p:nvSpPr>
          <p:cNvPr id="51" name="TextBox 50">
            <a:extLst>
              <a:ext uri="{FF2B5EF4-FFF2-40B4-BE49-F238E27FC236}">
                <a16:creationId xmlns:a16="http://schemas.microsoft.com/office/drawing/2014/main" id="{C588E843-34B8-4059-9976-E5A7EA92C8E0}"/>
              </a:ext>
            </a:extLst>
          </p:cNvPr>
          <p:cNvSpPr txBox="1"/>
          <p:nvPr/>
        </p:nvSpPr>
        <p:spPr>
          <a:xfrm>
            <a:off x="239281" y="1109015"/>
            <a:ext cx="12649200" cy="461665"/>
          </a:xfrm>
          <a:prstGeom prst="rect">
            <a:avLst/>
          </a:prstGeom>
          <a:noFill/>
        </p:spPr>
        <p:txBody>
          <a:bodyPr wrap="square" rtlCol="0">
            <a:spAutoFit/>
          </a:bodyPr>
          <a:lstStyle/>
          <a:p>
            <a:r>
              <a:rPr lang="en-US" sz="2400" u="sng" dirty="0"/>
              <a:t>Temporal Coverage (local measurements)</a:t>
            </a:r>
            <a:r>
              <a:rPr lang="en-US" sz="2400" dirty="0"/>
              <a:t>		</a:t>
            </a:r>
            <a:r>
              <a:rPr lang="en-US" sz="2400" u="sng" dirty="0"/>
              <a:t>Spatial Coverage (satellite measurements)</a:t>
            </a:r>
          </a:p>
        </p:txBody>
      </p:sp>
      <p:sp>
        <p:nvSpPr>
          <p:cNvPr id="54" name="TextBox 53">
            <a:extLst>
              <a:ext uri="{FF2B5EF4-FFF2-40B4-BE49-F238E27FC236}">
                <a16:creationId xmlns:a16="http://schemas.microsoft.com/office/drawing/2014/main" id="{0075E5D9-2EBA-4965-80C9-631FEAB85AAC}"/>
              </a:ext>
            </a:extLst>
          </p:cNvPr>
          <p:cNvSpPr txBox="1"/>
          <p:nvPr/>
        </p:nvSpPr>
        <p:spPr>
          <a:xfrm>
            <a:off x="524416" y="5583182"/>
            <a:ext cx="6377829" cy="1200329"/>
          </a:xfrm>
          <a:prstGeom prst="rect">
            <a:avLst/>
          </a:prstGeom>
          <a:noFill/>
        </p:spPr>
        <p:txBody>
          <a:bodyPr wrap="square" rtlCol="0">
            <a:spAutoFit/>
          </a:bodyPr>
          <a:lstStyle/>
          <a:p>
            <a:pPr algn="ctr"/>
            <a:r>
              <a:rPr lang="en-US" sz="2400" dirty="0"/>
              <a:t>Satellite passes during low-concentration periods may bias long-term averaging; ground monitors can provide temporal variability for correction</a:t>
            </a:r>
          </a:p>
        </p:txBody>
      </p:sp>
      <p:cxnSp>
        <p:nvCxnSpPr>
          <p:cNvPr id="17" name="Straight Connector 16">
            <a:extLst>
              <a:ext uri="{FF2B5EF4-FFF2-40B4-BE49-F238E27FC236}">
                <a16:creationId xmlns:a16="http://schemas.microsoft.com/office/drawing/2014/main" id="{9809C943-D28E-449B-945B-971D044E667D}"/>
              </a:ext>
            </a:extLst>
          </p:cNvPr>
          <p:cNvCxnSpPr>
            <a:cxnSpLocks/>
            <a:endCxn id="22" idx="3"/>
          </p:cNvCxnSpPr>
          <p:nvPr/>
        </p:nvCxnSpPr>
        <p:spPr>
          <a:xfrm flipH="1" flipV="1">
            <a:off x="5921924" y="1950071"/>
            <a:ext cx="3524621" cy="1615888"/>
          </a:xfrm>
          <a:prstGeom prst="line">
            <a:avLst/>
          </a:prstGeom>
          <a:ln w="19050">
            <a:solidFill>
              <a:srgbClr val="FF0000"/>
            </a:solidFill>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68FF9D3A-901A-4DFF-A7C3-72FF9BB4A492}"/>
              </a:ext>
            </a:extLst>
          </p:cNvPr>
          <p:cNvSpPr/>
          <p:nvPr/>
        </p:nvSpPr>
        <p:spPr>
          <a:xfrm>
            <a:off x="2617171" y="1817569"/>
            <a:ext cx="1000930" cy="2926080"/>
          </a:xfrm>
          <a:prstGeom prst="rect">
            <a:avLst/>
          </a:prstGeom>
          <a:solidFill>
            <a:srgbClr val="4F81BD">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3A2BA76-50F5-4E0B-B925-72117D74F811}"/>
              </a:ext>
            </a:extLst>
          </p:cNvPr>
          <p:cNvSpPr>
            <a:spLocks noGrp="1"/>
          </p:cNvSpPr>
          <p:nvPr>
            <p:ph type="sldNum" sz="quarter" idx="12"/>
          </p:nvPr>
        </p:nvSpPr>
        <p:spPr/>
        <p:txBody>
          <a:bodyPr/>
          <a:lstStyle/>
          <a:p>
            <a:fld id="{087CDCAD-6CF5-45C6-95C6-E3C9837C45C5}" type="slidenum">
              <a:rPr lang="en-US" smtClean="0"/>
              <a:t>14</a:t>
            </a:fld>
            <a:endParaRPr lang="en-US"/>
          </a:p>
        </p:txBody>
      </p:sp>
    </p:spTree>
    <p:extLst>
      <p:ext uri="{BB962C8B-B14F-4D97-AF65-F5344CB8AC3E}">
        <p14:creationId xmlns:p14="http://schemas.microsoft.com/office/powerpoint/2010/main" val="982129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12E6-BA24-4DE4-8A5B-AF5D3ECCC87A}"/>
              </a:ext>
            </a:extLst>
          </p:cNvPr>
          <p:cNvSpPr>
            <a:spLocks noGrp="1"/>
          </p:cNvSpPr>
          <p:nvPr>
            <p:ph type="title"/>
          </p:nvPr>
        </p:nvSpPr>
        <p:spPr>
          <a:xfrm>
            <a:off x="838200" y="365126"/>
            <a:ext cx="10515600" cy="809618"/>
          </a:xfrm>
        </p:spPr>
        <p:txBody>
          <a:bodyPr>
            <a:normAutofit fontScale="90000"/>
          </a:bodyPr>
          <a:lstStyle/>
          <a:p>
            <a:r>
              <a:rPr lang="en-US" sz="3600" b="1" dirty="0"/>
              <a:t>Even one lower-cost monitor combined with satellite AOD improves our knowledge of spatial patterns in Kigali, Rwanda</a:t>
            </a:r>
          </a:p>
        </p:txBody>
      </p:sp>
      <p:sp>
        <p:nvSpPr>
          <p:cNvPr id="5" name="TextBox 4">
            <a:extLst>
              <a:ext uri="{FF2B5EF4-FFF2-40B4-BE49-F238E27FC236}">
                <a16:creationId xmlns:a16="http://schemas.microsoft.com/office/drawing/2014/main" id="{710ADFEE-0DE0-4FBE-B108-17FBB72D3522}"/>
              </a:ext>
            </a:extLst>
          </p:cNvPr>
          <p:cNvSpPr txBox="1"/>
          <p:nvPr/>
        </p:nvSpPr>
        <p:spPr>
          <a:xfrm>
            <a:off x="1447800" y="5972573"/>
            <a:ext cx="9601200" cy="646331"/>
          </a:xfrm>
          <a:prstGeom prst="rect">
            <a:avLst/>
          </a:prstGeom>
          <a:noFill/>
        </p:spPr>
        <p:txBody>
          <a:bodyPr wrap="square" rtlCol="0">
            <a:spAutoFit/>
          </a:bodyPr>
          <a:lstStyle/>
          <a:p>
            <a:r>
              <a:rPr lang="en-US" dirty="0"/>
              <a:t>MODIS AOD correction factor developed using one RAMP location; validation results shown above for the second RAMP location 5 km away (</a:t>
            </a:r>
            <a:r>
              <a:rPr lang="en-US" dirty="0" err="1"/>
              <a:t>Malings</a:t>
            </a:r>
            <a:r>
              <a:rPr lang="en-US" dirty="0"/>
              <a:t> et al. 2020: </a:t>
            </a:r>
            <a:r>
              <a:rPr lang="en-US" dirty="0">
                <a:hlinkClick r:id="rId3"/>
              </a:rPr>
              <a:t>https://doi.org/10.5194/amt-2020-67</a:t>
            </a:r>
            <a:r>
              <a:rPr lang="en-US" dirty="0"/>
              <a:t>)</a:t>
            </a:r>
          </a:p>
        </p:txBody>
      </p:sp>
      <p:sp>
        <p:nvSpPr>
          <p:cNvPr id="13" name="TextBox 12">
            <a:extLst>
              <a:ext uri="{FF2B5EF4-FFF2-40B4-BE49-F238E27FC236}">
                <a16:creationId xmlns:a16="http://schemas.microsoft.com/office/drawing/2014/main" id="{7245ED68-1F44-4074-955F-87D100CC8407}"/>
              </a:ext>
            </a:extLst>
          </p:cNvPr>
          <p:cNvSpPr txBox="1"/>
          <p:nvPr/>
        </p:nvSpPr>
        <p:spPr>
          <a:xfrm>
            <a:off x="1447800" y="5547687"/>
            <a:ext cx="9753600" cy="369332"/>
          </a:xfrm>
          <a:prstGeom prst="rect">
            <a:avLst/>
          </a:prstGeom>
          <a:noFill/>
        </p:spPr>
        <p:txBody>
          <a:bodyPr wrap="square" rtlCol="0">
            <a:spAutoFit/>
          </a:bodyPr>
          <a:lstStyle/>
          <a:p>
            <a:r>
              <a:rPr lang="en-US" dirty="0">
                <a:solidFill>
                  <a:srgbClr val="7030A0"/>
                </a:solidFill>
              </a:rPr>
              <a:t>sat: calibration of satellite AOD to ground site; </a:t>
            </a:r>
            <a:r>
              <a:rPr lang="en-US" dirty="0">
                <a:solidFill>
                  <a:schemeClr val="accent3">
                    <a:lumMod val="75000"/>
                  </a:schemeClr>
                </a:solidFill>
              </a:rPr>
              <a:t>int: “interpolation” assumes one site represents the city</a:t>
            </a:r>
          </a:p>
        </p:txBody>
      </p:sp>
      <p:grpSp>
        <p:nvGrpSpPr>
          <p:cNvPr id="20" name="Group 19">
            <a:extLst>
              <a:ext uri="{FF2B5EF4-FFF2-40B4-BE49-F238E27FC236}">
                <a16:creationId xmlns:a16="http://schemas.microsoft.com/office/drawing/2014/main" id="{FDAE92BC-F9D3-4C61-8D96-FA657E43C402}"/>
              </a:ext>
            </a:extLst>
          </p:cNvPr>
          <p:cNvGrpSpPr/>
          <p:nvPr/>
        </p:nvGrpSpPr>
        <p:grpSpPr>
          <a:xfrm>
            <a:off x="2821788" y="2135389"/>
            <a:ext cx="6996902" cy="2904000"/>
            <a:chOff x="-2079361" y="2039419"/>
            <a:chExt cx="5512118" cy="2904000"/>
          </a:xfrm>
        </p:grpSpPr>
        <p:sp>
          <p:nvSpPr>
            <p:cNvPr id="17" name="TextBox 16">
              <a:extLst>
                <a:ext uri="{FF2B5EF4-FFF2-40B4-BE49-F238E27FC236}">
                  <a16:creationId xmlns:a16="http://schemas.microsoft.com/office/drawing/2014/main" id="{103FEE20-F2AC-427F-95DF-81737B6A84F8}"/>
                </a:ext>
              </a:extLst>
            </p:cNvPr>
            <p:cNvSpPr txBox="1"/>
            <p:nvPr/>
          </p:nvSpPr>
          <p:spPr>
            <a:xfrm>
              <a:off x="-2079361" y="2039419"/>
              <a:ext cx="965477" cy="830997"/>
            </a:xfrm>
            <a:prstGeom prst="rect">
              <a:avLst/>
            </a:prstGeom>
            <a:noFill/>
          </p:spPr>
          <p:txBody>
            <a:bodyPr wrap="square" rtlCol="0">
              <a:spAutoFit/>
            </a:bodyPr>
            <a:lstStyle/>
            <a:p>
              <a:r>
                <a:rPr lang="en-US" sz="2400" dirty="0">
                  <a:solidFill>
                    <a:srgbClr val="800080"/>
                  </a:solidFill>
                </a:rPr>
                <a:t>satellite</a:t>
              </a:r>
            </a:p>
            <a:p>
              <a:r>
                <a:rPr lang="en-US" sz="2400" dirty="0">
                  <a:solidFill>
                    <a:srgbClr val="800080"/>
                  </a:solidFill>
                </a:rPr>
                <a:t>better</a:t>
              </a:r>
            </a:p>
          </p:txBody>
        </p:sp>
        <p:sp>
          <p:nvSpPr>
            <p:cNvPr id="18" name="TextBox 17">
              <a:extLst>
                <a:ext uri="{FF2B5EF4-FFF2-40B4-BE49-F238E27FC236}">
                  <a16:creationId xmlns:a16="http://schemas.microsoft.com/office/drawing/2014/main" id="{ABD4A31E-7652-49EA-ACBD-66354BAF2214}"/>
                </a:ext>
              </a:extLst>
            </p:cNvPr>
            <p:cNvSpPr txBox="1"/>
            <p:nvPr/>
          </p:nvSpPr>
          <p:spPr>
            <a:xfrm>
              <a:off x="524246" y="3770019"/>
              <a:ext cx="1064889" cy="830997"/>
            </a:xfrm>
            <a:prstGeom prst="rect">
              <a:avLst/>
            </a:prstGeom>
            <a:noFill/>
          </p:spPr>
          <p:txBody>
            <a:bodyPr wrap="square" rtlCol="0">
              <a:spAutoFit/>
            </a:bodyPr>
            <a:lstStyle/>
            <a:p>
              <a:r>
                <a:rPr lang="en-US" sz="2400" dirty="0">
                  <a:solidFill>
                    <a:srgbClr val="800080"/>
                  </a:solidFill>
                </a:rPr>
                <a:t>satellite</a:t>
              </a:r>
            </a:p>
            <a:p>
              <a:r>
                <a:rPr lang="en-US" sz="2400" dirty="0">
                  <a:solidFill>
                    <a:srgbClr val="800080"/>
                  </a:solidFill>
                </a:rPr>
                <a:t>better</a:t>
              </a:r>
            </a:p>
          </p:txBody>
        </p:sp>
        <p:sp>
          <p:nvSpPr>
            <p:cNvPr id="19" name="TextBox 18">
              <a:extLst>
                <a:ext uri="{FF2B5EF4-FFF2-40B4-BE49-F238E27FC236}">
                  <a16:creationId xmlns:a16="http://schemas.microsoft.com/office/drawing/2014/main" id="{AFF2DF98-FA52-443A-BAEC-918C3AECCFF4}"/>
                </a:ext>
              </a:extLst>
            </p:cNvPr>
            <p:cNvSpPr txBox="1"/>
            <p:nvPr/>
          </p:nvSpPr>
          <p:spPr>
            <a:xfrm>
              <a:off x="2460599" y="3650757"/>
              <a:ext cx="972158" cy="1292662"/>
            </a:xfrm>
            <a:prstGeom prst="rect">
              <a:avLst/>
            </a:prstGeom>
            <a:noFill/>
          </p:spPr>
          <p:txBody>
            <a:bodyPr wrap="square" rtlCol="0">
              <a:spAutoFit/>
            </a:bodyPr>
            <a:lstStyle/>
            <a:p>
              <a:pPr algn="ctr"/>
              <a:r>
                <a:rPr lang="en-US" sz="2400" dirty="0"/>
                <a:t>similar</a:t>
              </a:r>
            </a:p>
            <a:p>
              <a:pPr algn="ctr"/>
              <a:r>
                <a:rPr lang="en-US" dirty="0"/>
                <a:t>lower spread for sat.</a:t>
              </a:r>
            </a:p>
          </p:txBody>
        </p:sp>
      </p:grpSp>
      <p:grpSp>
        <p:nvGrpSpPr>
          <p:cNvPr id="286" name="Group 285">
            <a:extLst>
              <a:ext uri="{FF2B5EF4-FFF2-40B4-BE49-F238E27FC236}">
                <a16:creationId xmlns:a16="http://schemas.microsoft.com/office/drawing/2014/main" id="{69A753A4-EEEE-4B89-BBB6-3F2200620C47}"/>
              </a:ext>
            </a:extLst>
          </p:cNvPr>
          <p:cNvGrpSpPr/>
          <p:nvPr/>
        </p:nvGrpSpPr>
        <p:grpSpPr>
          <a:xfrm>
            <a:off x="1263801" y="1412875"/>
            <a:ext cx="9442301" cy="4073525"/>
            <a:chOff x="1263801" y="1412875"/>
            <a:chExt cx="9442301" cy="4073525"/>
          </a:xfrm>
        </p:grpSpPr>
        <p:sp>
          <p:nvSpPr>
            <p:cNvPr id="76" name="Line 6">
              <a:extLst>
                <a:ext uri="{FF2B5EF4-FFF2-40B4-BE49-F238E27FC236}">
                  <a16:creationId xmlns:a16="http://schemas.microsoft.com/office/drawing/2014/main" id="{6FDC6696-4CBC-4490-A551-74F36AC456E5}"/>
                </a:ext>
              </a:extLst>
            </p:cNvPr>
            <p:cNvSpPr>
              <a:spLocks noChangeShapeType="1"/>
            </p:cNvSpPr>
            <p:nvPr/>
          </p:nvSpPr>
          <p:spPr bwMode="auto">
            <a:xfrm>
              <a:off x="2046289" y="5216525"/>
              <a:ext cx="226853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Line 7">
              <a:extLst>
                <a:ext uri="{FF2B5EF4-FFF2-40B4-BE49-F238E27FC236}">
                  <a16:creationId xmlns:a16="http://schemas.microsoft.com/office/drawing/2014/main" id="{7F78B59C-113F-4C27-ACDC-64BC27CDD54B}"/>
                </a:ext>
              </a:extLst>
            </p:cNvPr>
            <p:cNvSpPr>
              <a:spLocks noChangeShapeType="1"/>
            </p:cNvSpPr>
            <p:nvPr/>
          </p:nvSpPr>
          <p:spPr bwMode="auto">
            <a:xfrm>
              <a:off x="2046289" y="1485900"/>
              <a:ext cx="226853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8">
              <a:extLst>
                <a:ext uri="{FF2B5EF4-FFF2-40B4-BE49-F238E27FC236}">
                  <a16:creationId xmlns:a16="http://schemas.microsoft.com/office/drawing/2014/main" id="{8C27096C-77D0-4F44-A264-10F71318EFFA}"/>
                </a:ext>
              </a:extLst>
            </p:cNvPr>
            <p:cNvSpPr>
              <a:spLocks noChangeShapeType="1"/>
            </p:cNvSpPr>
            <p:nvPr/>
          </p:nvSpPr>
          <p:spPr bwMode="auto">
            <a:xfrm flipV="1">
              <a:off x="2613026" y="5178425"/>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9">
              <a:extLst>
                <a:ext uri="{FF2B5EF4-FFF2-40B4-BE49-F238E27FC236}">
                  <a16:creationId xmlns:a16="http://schemas.microsoft.com/office/drawing/2014/main" id="{3D451818-A4D8-49EE-BD90-845C96398326}"/>
                </a:ext>
              </a:extLst>
            </p:cNvPr>
            <p:cNvSpPr>
              <a:spLocks noChangeShapeType="1"/>
            </p:cNvSpPr>
            <p:nvPr/>
          </p:nvSpPr>
          <p:spPr bwMode="auto">
            <a:xfrm flipV="1">
              <a:off x="3748089" y="5178425"/>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10">
              <a:extLst>
                <a:ext uri="{FF2B5EF4-FFF2-40B4-BE49-F238E27FC236}">
                  <a16:creationId xmlns:a16="http://schemas.microsoft.com/office/drawing/2014/main" id="{7A5C9638-3660-490B-8A95-CE9685DE203D}"/>
                </a:ext>
              </a:extLst>
            </p:cNvPr>
            <p:cNvSpPr>
              <a:spLocks noChangeShapeType="1"/>
            </p:cNvSpPr>
            <p:nvPr/>
          </p:nvSpPr>
          <p:spPr bwMode="auto">
            <a:xfrm>
              <a:off x="2613026" y="1485900"/>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11">
              <a:extLst>
                <a:ext uri="{FF2B5EF4-FFF2-40B4-BE49-F238E27FC236}">
                  <a16:creationId xmlns:a16="http://schemas.microsoft.com/office/drawing/2014/main" id="{B22F0D24-8BFD-4769-BEF6-E4CEC7C2BA96}"/>
                </a:ext>
              </a:extLst>
            </p:cNvPr>
            <p:cNvSpPr>
              <a:spLocks noChangeShapeType="1"/>
            </p:cNvSpPr>
            <p:nvPr/>
          </p:nvSpPr>
          <p:spPr bwMode="auto">
            <a:xfrm>
              <a:off x="3748089" y="1485900"/>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Rectangle 12">
              <a:extLst>
                <a:ext uri="{FF2B5EF4-FFF2-40B4-BE49-F238E27FC236}">
                  <a16:creationId xmlns:a16="http://schemas.microsoft.com/office/drawing/2014/main" id="{E4296685-C27B-44D5-B98B-43401EAA0964}"/>
                </a:ext>
              </a:extLst>
            </p:cNvPr>
            <p:cNvSpPr>
              <a:spLocks noChangeArrowheads="1"/>
            </p:cNvSpPr>
            <p:nvPr/>
          </p:nvSpPr>
          <p:spPr bwMode="auto">
            <a:xfrm>
              <a:off x="2516189" y="5280025"/>
              <a:ext cx="2698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sat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13">
              <a:extLst>
                <a:ext uri="{FF2B5EF4-FFF2-40B4-BE49-F238E27FC236}">
                  <a16:creationId xmlns:a16="http://schemas.microsoft.com/office/drawing/2014/main" id="{2E075AD0-CC1C-484C-9628-BF10BF156F2E}"/>
                </a:ext>
              </a:extLst>
            </p:cNvPr>
            <p:cNvSpPr>
              <a:spLocks noChangeArrowheads="1"/>
            </p:cNvSpPr>
            <p:nvPr/>
          </p:nvSpPr>
          <p:spPr bwMode="auto">
            <a:xfrm>
              <a:off x="3671889" y="5280025"/>
              <a:ext cx="2286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Line 14">
              <a:extLst>
                <a:ext uri="{FF2B5EF4-FFF2-40B4-BE49-F238E27FC236}">
                  <a16:creationId xmlns:a16="http://schemas.microsoft.com/office/drawing/2014/main" id="{3638D2C1-4AC0-4C5F-8CDF-2C37E4F1B9C7}"/>
                </a:ext>
              </a:extLst>
            </p:cNvPr>
            <p:cNvSpPr>
              <a:spLocks noChangeShapeType="1"/>
            </p:cNvSpPr>
            <p:nvPr/>
          </p:nvSpPr>
          <p:spPr bwMode="auto">
            <a:xfrm flipV="1">
              <a:off x="2046289" y="1485900"/>
              <a:ext cx="0" cy="3730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15">
              <a:extLst>
                <a:ext uri="{FF2B5EF4-FFF2-40B4-BE49-F238E27FC236}">
                  <a16:creationId xmlns:a16="http://schemas.microsoft.com/office/drawing/2014/main" id="{95927566-AC9D-4CC2-8790-424469A9BD3B}"/>
                </a:ext>
              </a:extLst>
            </p:cNvPr>
            <p:cNvSpPr>
              <a:spLocks noChangeShapeType="1"/>
            </p:cNvSpPr>
            <p:nvPr/>
          </p:nvSpPr>
          <p:spPr bwMode="auto">
            <a:xfrm flipV="1">
              <a:off x="4314826" y="1485900"/>
              <a:ext cx="0" cy="3730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16">
              <a:extLst>
                <a:ext uri="{FF2B5EF4-FFF2-40B4-BE49-F238E27FC236}">
                  <a16:creationId xmlns:a16="http://schemas.microsoft.com/office/drawing/2014/main" id="{BEBFFCD9-2806-4F6B-90C9-E0144EC70389}"/>
                </a:ext>
              </a:extLst>
            </p:cNvPr>
            <p:cNvSpPr>
              <a:spLocks noChangeShapeType="1"/>
            </p:cNvSpPr>
            <p:nvPr/>
          </p:nvSpPr>
          <p:spPr bwMode="auto">
            <a:xfrm>
              <a:off x="2046289" y="521652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17">
              <a:extLst>
                <a:ext uri="{FF2B5EF4-FFF2-40B4-BE49-F238E27FC236}">
                  <a16:creationId xmlns:a16="http://schemas.microsoft.com/office/drawing/2014/main" id="{FD53AF4C-C602-4A92-995B-C90C04869DF9}"/>
                </a:ext>
              </a:extLst>
            </p:cNvPr>
            <p:cNvSpPr>
              <a:spLocks noChangeShapeType="1"/>
            </p:cNvSpPr>
            <p:nvPr/>
          </p:nvSpPr>
          <p:spPr bwMode="auto">
            <a:xfrm>
              <a:off x="2046289" y="4843463"/>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18">
              <a:extLst>
                <a:ext uri="{FF2B5EF4-FFF2-40B4-BE49-F238E27FC236}">
                  <a16:creationId xmlns:a16="http://schemas.microsoft.com/office/drawing/2014/main" id="{26C7A62E-7F0A-4823-AE45-59B5CA9A00D0}"/>
                </a:ext>
              </a:extLst>
            </p:cNvPr>
            <p:cNvSpPr>
              <a:spLocks noChangeShapeType="1"/>
            </p:cNvSpPr>
            <p:nvPr/>
          </p:nvSpPr>
          <p:spPr bwMode="auto">
            <a:xfrm>
              <a:off x="2046289" y="4470400"/>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Line 19">
              <a:extLst>
                <a:ext uri="{FF2B5EF4-FFF2-40B4-BE49-F238E27FC236}">
                  <a16:creationId xmlns:a16="http://schemas.microsoft.com/office/drawing/2014/main" id="{AB7A5BE2-9837-4D0D-BC06-C71E6CC20C28}"/>
                </a:ext>
              </a:extLst>
            </p:cNvPr>
            <p:cNvSpPr>
              <a:spLocks noChangeShapeType="1"/>
            </p:cNvSpPr>
            <p:nvPr/>
          </p:nvSpPr>
          <p:spPr bwMode="auto">
            <a:xfrm>
              <a:off x="2046289" y="4097338"/>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Line 20">
              <a:extLst>
                <a:ext uri="{FF2B5EF4-FFF2-40B4-BE49-F238E27FC236}">
                  <a16:creationId xmlns:a16="http://schemas.microsoft.com/office/drawing/2014/main" id="{5B3BB70E-A246-4268-8CE4-1F4B06E57090}"/>
                </a:ext>
              </a:extLst>
            </p:cNvPr>
            <p:cNvSpPr>
              <a:spLocks noChangeShapeType="1"/>
            </p:cNvSpPr>
            <p:nvPr/>
          </p:nvSpPr>
          <p:spPr bwMode="auto">
            <a:xfrm>
              <a:off x="2046289" y="372427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21">
              <a:extLst>
                <a:ext uri="{FF2B5EF4-FFF2-40B4-BE49-F238E27FC236}">
                  <a16:creationId xmlns:a16="http://schemas.microsoft.com/office/drawing/2014/main" id="{D833AD4D-D249-4EAC-8D19-C0297EA72AE3}"/>
                </a:ext>
              </a:extLst>
            </p:cNvPr>
            <p:cNvSpPr>
              <a:spLocks noChangeShapeType="1"/>
            </p:cNvSpPr>
            <p:nvPr/>
          </p:nvSpPr>
          <p:spPr bwMode="auto">
            <a:xfrm>
              <a:off x="2046289" y="3351213"/>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22">
              <a:extLst>
                <a:ext uri="{FF2B5EF4-FFF2-40B4-BE49-F238E27FC236}">
                  <a16:creationId xmlns:a16="http://schemas.microsoft.com/office/drawing/2014/main" id="{3874FE73-06C4-485A-95CD-238834CA943D}"/>
                </a:ext>
              </a:extLst>
            </p:cNvPr>
            <p:cNvSpPr>
              <a:spLocks noChangeShapeType="1"/>
            </p:cNvSpPr>
            <p:nvPr/>
          </p:nvSpPr>
          <p:spPr bwMode="auto">
            <a:xfrm>
              <a:off x="2046289" y="2978150"/>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23">
              <a:extLst>
                <a:ext uri="{FF2B5EF4-FFF2-40B4-BE49-F238E27FC236}">
                  <a16:creationId xmlns:a16="http://schemas.microsoft.com/office/drawing/2014/main" id="{F0F417BF-FF7B-4DD6-A43A-F8229A70E623}"/>
                </a:ext>
              </a:extLst>
            </p:cNvPr>
            <p:cNvSpPr>
              <a:spLocks noChangeShapeType="1"/>
            </p:cNvSpPr>
            <p:nvPr/>
          </p:nvSpPr>
          <p:spPr bwMode="auto">
            <a:xfrm>
              <a:off x="2046289" y="2605088"/>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24">
              <a:extLst>
                <a:ext uri="{FF2B5EF4-FFF2-40B4-BE49-F238E27FC236}">
                  <a16:creationId xmlns:a16="http://schemas.microsoft.com/office/drawing/2014/main" id="{5E1149CB-87A2-40CF-A13D-3B5F2722F051}"/>
                </a:ext>
              </a:extLst>
            </p:cNvPr>
            <p:cNvSpPr>
              <a:spLocks noChangeShapeType="1"/>
            </p:cNvSpPr>
            <p:nvPr/>
          </p:nvSpPr>
          <p:spPr bwMode="auto">
            <a:xfrm>
              <a:off x="2046289" y="223202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25">
              <a:extLst>
                <a:ext uri="{FF2B5EF4-FFF2-40B4-BE49-F238E27FC236}">
                  <a16:creationId xmlns:a16="http://schemas.microsoft.com/office/drawing/2014/main" id="{5C5BFAC1-36B3-40B3-AE07-0FA43FF79403}"/>
                </a:ext>
              </a:extLst>
            </p:cNvPr>
            <p:cNvSpPr>
              <a:spLocks noChangeShapeType="1"/>
            </p:cNvSpPr>
            <p:nvPr/>
          </p:nvSpPr>
          <p:spPr bwMode="auto">
            <a:xfrm>
              <a:off x="2046289" y="1858963"/>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26">
              <a:extLst>
                <a:ext uri="{FF2B5EF4-FFF2-40B4-BE49-F238E27FC236}">
                  <a16:creationId xmlns:a16="http://schemas.microsoft.com/office/drawing/2014/main" id="{D715BD74-17DC-4205-A7C0-1AE1C771B47D}"/>
                </a:ext>
              </a:extLst>
            </p:cNvPr>
            <p:cNvSpPr>
              <a:spLocks noChangeShapeType="1"/>
            </p:cNvSpPr>
            <p:nvPr/>
          </p:nvSpPr>
          <p:spPr bwMode="auto">
            <a:xfrm>
              <a:off x="2046289" y="1485900"/>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27">
              <a:extLst>
                <a:ext uri="{FF2B5EF4-FFF2-40B4-BE49-F238E27FC236}">
                  <a16:creationId xmlns:a16="http://schemas.microsoft.com/office/drawing/2014/main" id="{3EC149CB-45C4-4159-B153-1BC35F9E3751}"/>
                </a:ext>
              </a:extLst>
            </p:cNvPr>
            <p:cNvSpPr>
              <a:spLocks noChangeShapeType="1"/>
            </p:cNvSpPr>
            <p:nvPr/>
          </p:nvSpPr>
          <p:spPr bwMode="auto">
            <a:xfrm flipH="1">
              <a:off x="4276726" y="521652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28">
              <a:extLst>
                <a:ext uri="{FF2B5EF4-FFF2-40B4-BE49-F238E27FC236}">
                  <a16:creationId xmlns:a16="http://schemas.microsoft.com/office/drawing/2014/main" id="{EB8AB7BA-BE27-4786-BEC8-D4AF06BDD3FE}"/>
                </a:ext>
              </a:extLst>
            </p:cNvPr>
            <p:cNvSpPr>
              <a:spLocks noChangeShapeType="1"/>
            </p:cNvSpPr>
            <p:nvPr/>
          </p:nvSpPr>
          <p:spPr bwMode="auto">
            <a:xfrm flipH="1">
              <a:off x="4276726" y="4843463"/>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29">
              <a:extLst>
                <a:ext uri="{FF2B5EF4-FFF2-40B4-BE49-F238E27FC236}">
                  <a16:creationId xmlns:a16="http://schemas.microsoft.com/office/drawing/2014/main" id="{0DFAD689-2519-4965-A6D5-E42F1B65812C}"/>
                </a:ext>
              </a:extLst>
            </p:cNvPr>
            <p:cNvSpPr>
              <a:spLocks noChangeShapeType="1"/>
            </p:cNvSpPr>
            <p:nvPr/>
          </p:nvSpPr>
          <p:spPr bwMode="auto">
            <a:xfrm flipH="1">
              <a:off x="4276726" y="4470400"/>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30">
              <a:extLst>
                <a:ext uri="{FF2B5EF4-FFF2-40B4-BE49-F238E27FC236}">
                  <a16:creationId xmlns:a16="http://schemas.microsoft.com/office/drawing/2014/main" id="{CB2A9EF4-A24D-4206-8042-403955B06DF8}"/>
                </a:ext>
              </a:extLst>
            </p:cNvPr>
            <p:cNvSpPr>
              <a:spLocks noChangeShapeType="1"/>
            </p:cNvSpPr>
            <p:nvPr/>
          </p:nvSpPr>
          <p:spPr bwMode="auto">
            <a:xfrm flipH="1">
              <a:off x="4276726" y="4097338"/>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31">
              <a:extLst>
                <a:ext uri="{FF2B5EF4-FFF2-40B4-BE49-F238E27FC236}">
                  <a16:creationId xmlns:a16="http://schemas.microsoft.com/office/drawing/2014/main" id="{1A5AD017-7894-499C-9A80-EF199FD05871}"/>
                </a:ext>
              </a:extLst>
            </p:cNvPr>
            <p:cNvSpPr>
              <a:spLocks noChangeShapeType="1"/>
            </p:cNvSpPr>
            <p:nvPr/>
          </p:nvSpPr>
          <p:spPr bwMode="auto">
            <a:xfrm flipH="1">
              <a:off x="4276726" y="372427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32">
              <a:extLst>
                <a:ext uri="{FF2B5EF4-FFF2-40B4-BE49-F238E27FC236}">
                  <a16:creationId xmlns:a16="http://schemas.microsoft.com/office/drawing/2014/main" id="{2DF0939D-F99B-45A0-9A7F-2771152BD677}"/>
                </a:ext>
              </a:extLst>
            </p:cNvPr>
            <p:cNvSpPr>
              <a:spLocks noChangeShapeType="1"/>
            </p:cNvSpPr>
            <p:nvPr/>
          </p:nvSpPr>
          <p:spPr bwMode="auto">
            <a:xfrm flipH="1">
              <a:off x="4276726" y="3351213"/>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33">
              <a:extLst>
                <a:ext uri="{FF2B5EF4-FFF2-40B4-BE49-F238E27FC236}">
                  <a16:creationId xmlns:a16="http://schemas.microsoft.com/office/drawing/2014/main" id="{D4B4B8FC-B487-491C-A720-068B07D52E52}"/>
                </a:ext>
              </a:extLst>
            </p:cNvPr>
            <p:cNvSpPr>
              <a:spLocks noChangeShapeType="1"/>
            </p:cNvSpPr>
            <p:nvPr/>
          </p:nvSpPr>
          <p:spPr bwMode="auto">
            <a:xfrm flipH="1">
              <a:off x="4276726" y="2978150"/>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34">
              <a:extLst>
                <a:ext uri="{FF2B5EF4-FFF2-40B4-BE49-F238E27FC236}">
                  <a16:creationId xmlns:a16="http://schemas.microsoft.com/office/drawing/2014/main" id="{A0001AD1-5086-4047-8D4E-7A723725040D}"/>
                </a:ext>
              </a:extLst>
            </p:cNvPr>
            <p:cNvSpPr>
              <a:spLocks noChangeShapeType="1"/>
            </p:cNvSpPr>
            <p:nvPr/>
          </p:nvSpPr>
          <p:spPr bwMode="auto">
            <a:xfrm flipH="1">
              <a:off x="4276726" y="2605088"/>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35">
              <a:extLst>
                <a:ext uri="{FF2B5EF4-FFF2-40B4-BE49-F238E27FC236}">
                  <a16:creationId xmlns:a16="http://schemas.microsoft.com/office/drawing/2014/main" id="{A94102E0-9C32-42F2-931E-904DA0FCFAF3}"/>
                </a:ext>
              </a:extLst>
            </p:cNvPr>
            <p:cNvSpPr>
              <a:spLocks noChangeShapeType="1"/>
            </p:cNvSpPr>
            <p:nvPr/>
          </p:nvSpPr>
          <p:spPr bwMode="auto">
            <a:xfrm flipH="1">
              <a:off x="4276726" y="223202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36">
              <a:extLst>
                <a:ext uri="{FF2B5EF4-FFF2-40B4-BE49-F238E27FC236}">
                  <a16:creationId xmlns:a16="http://schemas.microsoft.com/office/drawing/2014/main" id="{F6B4868B-4597-4B59-9BA8-C773146958C2}"/>
                </a:ext>
              </a:extLst>
            </p:cNvPr>
            <p:cNvSpPr>
              <a:spLocks noChangeShapeType="1"/>
            </p:cNvSpPr>
            <p:nvPr/>
          </p:nvSpPr>
          <p:spPr bwMode="auto">
            <a:xfrm flipH="1">
              <a:off x="4276726" y="1858963"/>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37">
              <a:extLst>
                <a:ext uri="{FF2B5EF4-FFF2-40B4-BE49-F238E27FC236}">
                  <a16:creationId xmlns:a16="http://schemas.microsoft.com/office/drawing/2014/main" id="{452DA31D-DCE5-4FCE-B952-7CB6325C90F5}"/>
                </a:ext>
              </a:extLst>
            </p:cNvPr>
            <p:cNvSpPr>
              <a:spLocks noChangeShapeType="1"/>
            </p:cNvSpPr>
            <p:nvPr/>
          </p:nvSpPr>
          <p:spPr bwMode="auto">
            <a:xfrm flipH="1">
              <a:off x="4276726" y="1485900"/>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Rectangle 38">
              <a:extLst>
                <a:ext uri="{FF2B5EF4-FFF2-40B4-BE49-F238E27FC236}">
                  <a16:creationId xmlns:a16="http://schemas.microsoft.com/office/drawing/2014/main" id="{19EB7751-5109-4BA7-A024-1B3F9559EFDA}"/>
                </a:ext>
              </a:extLst>
            </p:cNvPr>
            <p:cNvSpPr>
              <a:spLocks noChangeArrowheads="1"/>
            </p:cNvSpPr>
            <p:nvPr/>
          </p:nvSpPr>
          <p:spPr bwMode="auto">
            <a:xfrm>
              <a:off x="1914526" y="5141913"/>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39">
              <a:extLst>
                <a:ext uri="{FF2B5EF4-FFF2-40B4-BE49-F238E27FC236}">
                  <a16:creationId xmlns:a16="http://schemas.microsoft.com/office/drawing/2014/main" id="{B5B5A8CC-5CA5-4053-B9D9-0C38CA19835F}"/>
                </a:ext>
              </a:extLst>
            </p:cNvPr>
            <p:cNvSpPr>
              <a:spLocks noChangeArrowheads="1"/>
            </p:cNvSpPr>
            <p:nvPr/>
          </p:nvSpPr>
          <p:spPr bwMode="auto">
            <a:xfrm>
              <a:off x="1790701" y="4772025"/>
              <a:ext cx="277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40">
              <a:extLst>
                <a:ext uri="{FF2B5EF4-FFF2-40B4-BE49-F238E27FC236}">
                  <a16:creationId xmlns:a16="http://schemas.microsoft.com/office/drawing/2014/main" id="{4DA4E34E-051E-476F-8D96-B03B7710E719}"/>
                </a:ext>
              </a:extLst>
            </p:cNvPr>
            <p:cNvSpPr>
              <a:spLocks noChangeArrowheads="1"/>
            </p:cNvSpPr>
            <p:nvPr/>
          </p:nvSpPr>
          <p:spPr bwMode="auto">
            <a:xfrm>
              <a:off x="1790701" y="4395788"/>
              <a:ext cx="277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41">
              <a:extLst>
                <a:ext uri="{FF2B5EF4-FFF2-40B4-BE49-F238E27FC236}">
                  <a16:creationId xmlns:a16="http://schemas.microsoft.com/office/drawing/2014/main" id="{8E5DBE24-9482-4B0A-AF04-1EBC60D0A21B}"/>
                </a:ext>
              </a:extLst>
            </p:cNvPr>
            <p:cNvSpPr>
              <a:spLocks noChangeArrowheads="1"/>
            </p:cNvSpPr>
            <p:nvPr/>
          </p:nvSpPr>
          <p:spPr bwMode="auto">
            <a:xfrm>
              <a:off x="1790701" y="4025900"/>
              <a:ext cx="277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42">
              <a:extLst>
                <a:ext uri="{FF2B5EF4-FFF2-40B4-BE49-F238E27FC236}">
                  <a16:creationId xmlns:a16="http://schemas.microsoft.com/office/drawing/2014/main" id="{C9E96A9E-F0EA-4C54-92F0-58C40D13A7C1}"/>
                </a:ext>
              </a:extLst>
            </p:cNvPr>
            <p:cNvSpPr>
              <a:spLocks noChangeArrowheads="1"/>
            </p:cNvSpPr>
            <p:nvPr/>
          </p:nvSpPr>
          <p:spPr bwMode="auto">
            <a:xfrm>
              <a:off x="1790701" y="3649663"/>
              <a:ext cx="277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43">
              <a:extLst>
                <a:ext uri="{FF2B5EF4-FFF2-40B4-BE49-F238E27FC236}">
                  <a16:creationId xmlns:a16="http://schemas.microsoft.com/office/drawing/2014/main" id="{6E2AB046-8500-4B19-9288-0477716E444E}"/>
                </a:ext>
              </a:extLst>
            </p:cNvPr>
            <p:cNvSpPr>
              <a:spLocks noChangeArrowheads="1"/>
            </p:cNvSpPr>
            <p:nvPr/>
          </p:nvSpPr>
          <p:spPr bwMode="auto">
            <a:xfrm>
              <a:off x="1790701" y="3279775"/>
              <a:ext cx="277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44">
              <a:extLst>
                <a:ext uri="{FF2B5EF4-FFF2-40B4-BE49-F238E27FC236}">
                  <a16:creationId xmlns:a16="http://schemas.microsoft.com/office/drawing/2014/main" id="{76DCF509-E22D-454C-9962-507A97115CDC}"/>
                </a:ext>
              </a:extLst>
            </p:cNvPr>
            <p:cNvSpPr>
              <a:spLocks noChangeArrowheads="1"/>
            </p:cNvSpPr>
            <p:nvPr/>
          </p:nvSpPr>
          <p:spPr bwMode="auto">
            <a:xfrm>
              <a:off x="1790701" y="2903538"/>
              <a:ext cx="277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45">
              <a:extLst>
                <a:ext uri="{FF2B5EF4-FFF2-40B4-BE49-F238E27FC236}">
                  <a16:creationId xmlns:a16="http://schemas.microsoft.com/office/drawing/2014/main" id="{0B07E9DA-042C-4862-BC8C-95252CD7CB41}"/>
                </a:ext>
              </a:extLst>
            </p:cNvPr>
            <p:cNvSpPr>
              <a:spLocks noChangeArrowheads="1"/>
            </p:cNvSpPr>
            <p:nvPr/>
          </p:nvSpPr>
          <p:spPr bwMode="auto">
            <a:xfrm>
              <a:off x="1790701" y="2533650"/>
              <a:ext cx="277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 name="Rectangle 46">
              <a:extLst>
                <a:ext uri="{FF2B5EF4-FFF2-40B4-BE49-F238E27FC236}">
                  <a16:creationId xmlns:a16="http://schemas.microsoft.com/office/drawing/2014/main" id="{C4FF1A4A-DF95-4F65-958A-6F2D9761AF9F}"/>
                </a:ext>
              </a:extLst>
            </p:cNvPr>
            <p:cNvSpPr>
              <a:spLocks noChangeArrowheads="1"/>
            </p:cNvSpPr>
            <p:nvPr/>
          </p:nvSpPr>
          <p:spPr bwMode="auto">
            <a:xfrm>
              <a:off x="1790701" y="2159000"/>
              <a:ext cx="277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Rectangle 47">
              <a:extLst>
                <a:ext uri="{FF2B5EF4-FFF2-40B4-BE49-F238E27FC236}">
                  <a16:creationId xmlns:a16="http://schemas.microsoft.com/office/drawing/2014/main" id="{AA03019D-71F1-405E-A384-E3DE0D08148E}"/>
                </a:ext>
              </a:extLst>
            </p:cNvPr>
            <p:cNvSpPr>
              <a:spLocks noChangeArrowheads="1"/>
            </p:cNvSpPr>
            <p:nvPr/>
          </p:nvSpPr>
          <p:spPr bwMode="auto">
            <a:xfrm>
              <a:off x="1790701" y="1787525"/>
              <a:ext cx="277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 name="Rectangle 48">
              <a:extLst>
                <a:ext uri="{FF2B5EF4-FFF2-40B4-BE49-F238E27FC236}">
                  <a16:creationId xmlns:a16="http://schemas.microsoft.com/office/drawing/2014/main" id="{27946479-D763-4378-BF94-7BFDE53EEA9B}"/>
                </a:ext>
              </a:extLst>
            </p:cNvPr>
            <p:cNvSpPr>
              <a:spLocks noChangeArrowheads="1"/>
            </p:cNvSpPr>
            <p:nvPr/>
          </p:nvSpPr>
          <p:spPr bwMode="auto">
            <a:xfrm>
              <a:off x="1914526" y="1412875"/>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 name="Rectangle 65">
              <a:extLst>
                <a:ext uri="{FF2B5EF4-FFF2-40B4-BE49-F238E27FC236}">
                  <a16:creationId xmlns:a16="http://schemas.microsoft.com/office/drawing/2014/main" id="{37CAF458-A149-49BC-85B0-07CA71A95FB3}"/>
                </a:ext>
              </a:extLst>
            </p:cNvPr>
            <p:cNvSpPr>
              <a:spLocks noChangeArrowheads="1"/>
            </p:cNvSpPr>
            <p:nvPr/>
          </p:nvSpPr>
          <p:spPr bwMode="auto">
            <a:xfrm>
              <a:off x="3743326" y="4948238"/>
              <a:ext cx="7938" cy="12700"/>
            </a:xfrm>
            <a:prstGeom prst="rect">
              <a:avLst/>
            </a:prstGeom>
            <a:solidFill>
              <a:srgbClr val="008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 name="Rectangle 66">
              <a:extLst>
                <a:ext uri="{FF2B5EF4-FFF2-40B4-BE49-F238E27FC236}">
                  <a16:creationId xmlns:a16="http://schemas.microsoft.com/office/drawing/2014/main" id="{68838662-18AE-4E5E-9900-E45562B462B8}"/>
                </a:ext>
              </a:extLst>
            </p:cNvPr>
            <p:cNvSpPr>
              <a:spLocks noChangeArrowheads="1"/>
            </p:cNvSpPr>
            <p:nvPr/>
          </p:nvSpPr>
          <p:spPr bwMode="auto">
            <a:xfrm>
              <a:off x="3743326" y="5114925"/>
              <a:ext cx="7938" cy="36513"/>
            </a:xfrm>
            <a:prstGeom prst="rect">
              <a:avLst/>
            </a:prstGeom>
            <a:solidFill>
              <a:srgbClr val="008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 name="Line 67">
              <a:extLst>
                <a:ext uri="{FF2B5EF4-FFF2-40B4-BE49-F238E27FC236}">
                  <a16:creationId xmlns:a16="http://schemas.microsoft.com/office/drawing/2014/main" id="{63B0D213-0223-4F07-B14E-E001B8499AAB}"/>
                </a:ext>
              </a:extLst>
            </p:cNvPr>
            <p:cNvSpPr>
              <a:spLocks noChangeShapeType="1"/>
            </p:cNvSpPr>
            <p:nvPr/>
          </p:nvSpPr>
          <p:spPr bwMode="auto">
            <a:xfrm>
              <a:off x="2528889" y="2251075"/>
              <a:ext cx="169863" cy="0"/>
            </a:xfrm>
            <a:prstGeom prst="line">
              <a:avLst/>
            </a:prstGeom>
            <a:noFill/>
            <a:ln w="38100" cap="flat">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Line 68">
              <a:extLst>
                <a:ext uri="{FF2B5EF4-FFF2-40B4-BE49-F238E27FC236}">
                  <a16:creationId xmlns:a16="http://schemas.microsoft.com/office/drawing/2014/main" id="{8A8D13D2-80C6-4D56-84E3-54DDF9A6D52D}"/>
                </a:ext>
              </a:extLst>
            </p:cNvPr>
            <p:cNvSpPr>
              <a:spLocks noChangeShapeType="1"/>
            </p:cNvSpPr>
            <p:nvPr/>
          </p:nvSpPr>
          <p:spPr bwMode="auto">
            <a:xfrm>
              <a:off x="3662364" y="4948238"/>
              <a:ext cx="169863" cy="0"/>
            </a:xfrm>
            <a:prstGeom prst="line">
              <a:avLst/>
            </a:prstGeom>
            <a:noFill/>
            <a:ln w="381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Line 69">
              <a:extLst>
                <a:ext uri="{FF2B5EF4-FFF2-40B4-BE49-F238E27FC236}">
                  <a16:creationId xmlns:a16="http://schemas.microsoft.com/office/drawing/2014/main" id="{8DB0FA21-115D-4366-9819-20B982C2C124}"/>
                </a:ext>
              </a:extLst>
            </p:cNvPr>
            <p:cNvSpPr>
              <a:spLocks noChangeShapeType="1"/>
            </p:cNvSpPr>
            <p:nvPr/>
          </p:nvSpPr>
          <p:spPr bwMode="auto">
            <a:xfrm>
              <a:off x="2528889" y="5072063"/>
              <a:ext cx="169863" cy="0"/>
            </a:xfrm>
            <a:prstGeom prst="line">
              <a:avLst/>
            </a:prstGeom>
            <a:noFill/>
            <a:ln w="38100" cap="flat">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Line 70">
              <a:extLst>
                <a:ext uri="{FF2B5EF4-FFF2-40B4-BE49-F238E27FC236}">
                  <a16:creationId xmlns:a16="http://schemas.microsoft.com/office/drawing/2014/main" id="{6FC9B736-1E84-4711-A754-E65365F111C8}"/>
                </a:ext>
              </a:extLst>
            </p:cNvPr>
            <p:cNvSpPr>
              <a:spLocks noChangeShapeType="1"/>
            </p:cNvSpPr>
            <p:nvPr/>
          </p:nvSpPr>
          <p:spPr bwMode="auto">
            <a:xfrm>
              <a:off x="3662364" y="5151438"/>
              <a:ext cx="169863" cy="0"/>
            </a:xfrm>
            <a:prstGeom prst="line">
              <a:avLst/>
            </a:prstGeom>
            <a:noFill/>
            <a:ln w="381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Rectangle 71">
              <a:extLst>
                <a:ext uri="{FF2B5EF4-FFF2-40B4-BE49-F238E27FC236}">
                  <a16:creationId xmlns:a16="http://schemas.microsoft.com/office/drawing/2014/main" id="{C7169BD8-4E5A-46AC-885C-C375D43D867A}"/>
                </a:ext>
              </a:extLst>
            </p:cNvPr>
            <p:cNvSpPr>
              <a:spLocks noChangeArrowheads="1"/>
            </p:cNvSpPr>
            <p:nvPr/>
          </p:nvSpPr>
          <p:spPr bwMode="auto">
            <a:xfrm>
              <a:off x="2443164" y="2251075"/>
              <a:ext cx="341313" cy="2820988"/>
            </a:xfrm>
            <a:prstGeom prst="rect">
              <a:avLst/>
            </a:prstGeom>
            <a:solidFill>
              <a:srgbClr val="800080">
                <a:alpha val="50196"/>
              </a:srgbClr>
            </a:solidFill>
            <a:ln w="38100" cap="flat">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72">
              <a:extLst>
                <a:ext uri="{FF2B5EF4-FFF2-40B4-BE49-F238E27FC236}">
                  <a16:creationId xmlns:a16="http://schemas.microsoft.com/office/drawing/2014/main" id="{39DF8813-868B-4258-A82B-DA1AF4F00926}"/>
                </a:ext>
              </a:extLst>
            </p:cNvPr>
            <p:cNvSpPr>
              <a:spLocks noChangeArrowheads="1"/>
            </p:cNvSpPr>
            <p:nvPr/>
          </p:nvSpPr>
          <p:spPr bwMode="auto">
            <a:xfrm>
              <a:off x="3578226" y="4960938"/>
              <a:ext cx="339725" cy="153988"/>
            </a:xfrm>
            <a:prstGeom prst="rect">
              <a:avLst/>
            </a:prstGeom>
            <a:solidFill>
              <a:srgbClr val="008000">
                <a:alpha val="50196"/>
              </a:srgbClr>
            </a:solidFill>
            <a:ln w="38100" cap="flat">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Line 73">
              <a:extLst>
                <a:ext uri="{FF2B5EF4-FFF2-40B4-BE49-F238E27FC236}">
                  <a16:creationId xmlns:a16="http://schemas.microsoft.com/office/drawing/2014/main" id="{734D458D-9523-4235-AE51-6E81D37CD81E}"/>
                </a:ext>
              </a:extLst>
            </p:cNvPr>
            <p:cNvSpPr>
              <a:spLocks noChangeShapeType="1"/>
            </p:cNvSpPr>
            <p:nvPr/>
          </p:nvSpPr>
          <p:spPr bwMode="auto">
            <a:xfrm>
              <a:off x="2443164" y="3662363"/>
              <a:ext cx="341313" cy="0"/>
            </a:xfrm>
            <a:prstGeom prst="line">
              <a:avLst/>
            </a:prstGeom>
            <a:noFill/>
            <a:ln w="38100" cap="flat">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Line 74">
              <a:extLst>
                <a:ext uri="{FF2B5EF4-FFF2-40B4-BE49-F238E27FC236}">
                  <a16:creationId xmlns:a16="http://schemas.microsoft.com/office/drawing/2014/main" id="{4FD4B90E-3864-4E09-9A1D-56595FD81734}"/>
                </a:ext>
              </a:extLst>
            </p:cNvPr>
            <p:cNvSpPr>
              <a:spLocks noChangeShapeType="1"/>
            </p:cNvSpPr>
            <p:nvPr/>
          </p:nvSpPr>
          <p:spPr bwMode="auto">
            <a:xfrm>
              <a:off x="3578226" y="5000625"/>
              <a:ext cx="339725" cy="0"/>
            </a:xfrm>
            <a:prstGeom prst="line">
              <a:avLst/>
            </a:prstGeom>
            <a:noFill/>
            <a:ln w="381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Line 76">
              <a:extLst>
                <a:ext uri="{FF2B5EF4-FFF2-40B4-BE49-F238E27FC236}">
                  <a16:creationId xmlns:a16="http://schemas.microsoft.com/office/drawing/2014/main" id="{8CF29648-3777-462C-B2BA-E45BE89C0192}"/>
                </a:ext>
              </a:extLst>
            </p:cNvPr>
            <p:cNvSpPr>
              <a:spLocks noChangeShapeType="1"/>
            </p:cNvSpPr>
            <p:nvPr/>
          </p:nvSpPr>
          <p:spPr bwMode="auto">
            <a:xfrm>
              <a:off x="5359401" y="5216525"/>
              <a:ext cx="21526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Line 77">
              <a:extLst>
                <a:ext uri="{FF2B5EF4-FFF2-40B4-BE49-F238E27FC236}">
                  <a16:creationId xmlns:a16="http://schemas.microsoft.com/office/drawing/2014/main" id="{848EC1D2-D67C-4B4B-8866-24493B70E566}"/>
                </a:ext>
              </a:extLst>
            </p:cNvPr>
            <p:cNvSpPr>
              <a:spLocks noChangeShapeType="1"/>
            </p:cNvSpPr>
            <p:nvPr/>
          </p:nvSpPr>
          <p:spPr bwMode="auto">
            <a:xfrm>
              <a:off x="5359401" y="1485900"/>
              <a:ext cx="21526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Line 78">
              <a:extLst>
                <a:ext uri="{FF2B5EF4-FFF2-40B4-BE49-F238E27FC236}">
                  <a16:creationId xmlns:a16="http://schemas.microsoft.com/office/drawing/2014/main" id="{83BFD216-6414-4D29-90A0-35F07E689C96}"/>
                </a:ext>
              </a:extLst>
            </p:cNvPr>
            <p:cNvSpPr>
              <a:spLocks noChangeShapeType="1"/>
            </p:cNvSpPr>
            <p:nvPr/>
          </p:nvSpPr>
          <p:spPr bwMode="auto">
            <a:xfrm flipV="1">
              <a:off x="5897564" y="5178425"/>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Line 79">
              <a:extLst>
                <a:ext uri="{FF2B5EF4-FFF2-40B4-BE49-F238E27FC236}">
                  <a16:creationId xmlns:a16="http://schemas.microsoft.com/office/drawing/2014/main" id="{8066FE2B-C315-4813-8A31-FDF3217D7EEB}"/>
                </a:ext>
              </a:extLst>
            </p:cNvPr>
            <p:cNvSpPr>
              <a:spLocks noChangeShapeType="1"/>
            </p:cNvSpPr>
            <p:nvPr/>
          </p:nvSpPr>
          <p:spPr bwMode="auto">
            <a:xfrm flipV="1">
              <a:off x="6973889" y="5178425"/>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Line 80">
              <a:extLst>
                <a:ext uri="{FF2B5EF4-FFF2-40B4-BE49-F238E27FC236}">
                  <a16:creationId xmlns:a16="http://schemas.microsoft.com/office/drawing/2014/main" id="{D5E07E0C-10AC-44DF-AF66-9A2E31184B48}"/>
                </a:ext>
              </a:extLst>
            </p:cNvPr>
            <p:cNvSpPr>
              <a:spLocks noChangeShapeType="1"/>
            </p:cNvSpPr>
            <p:nvPr/>
          </p:nvSpPr>
          <p:spPr bwMode="auto">
            <a:xfrm>
              <a:off x="5897564" y="1485900"/>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Line 81">
              <a:extLst>
                <a:ext uri="{FF2B5EF4-FFF2-40B4-BE49-F238E27FC236}">
                  <a16:creationId xmlns:a16="http://schemas.microsoft.com/office/drawing/2014/main" id="{00A747EA-F32A-4DF1-81D9-A39BCA9C55E5}"/>
                </a:ext>
              </a:extLst>
            </p:cNvPr>
            <p:cNvSpPr>
              <a:spLocks noChangeShapeType="1"/>
            </p:cNvSpPr>
            <p:nvPr/>
          </p:nvSpPr>
          <p:spPr bwMode="auto">
            <a:xfrm>
              <a:off x="6973889" y="1485900"/>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Rectangle 82">
              <a:extLst>
                <a:ext uri="{FF2B5EF4-FFF2-40B4-BE49-F238E27FC236}">
                  <a16:creationId xmlns:a16="http://schemas.microsoft.com/office/drawing/2014/main" id="{D0D4F87A-0271-4AF5-ADB8-B7EEFF0701F6}"/>
                </a:ext>
              </a:extLst>
            </p:cNvPr>
            <p:cNvSpPr>
              <a:spLocks noChangeArrowheads="1"/>
            </p:cNvSpPr>
            <p:nvPr/>
          </p:nvSpPr>
          <p:spPr bwMode="auto">
            <a:xfrm>
              <a:off x="5802314" y="5280025"/>
              <a:ext cx="2698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sat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 name="Rectangle 83">
              <a:extLst>
                <a:ext uri="{FF2B5EF4-FFF2-40B4-BE49-F238E27FC236}">
                  <a16:creationId xmlns:a16="http://schemas.microsoft.com/office/drawing/2014/main" id="{BD4C7C44-247B-4D6B-A56B-D1AC3E8D4BE0}"/>
                </a:ext>
              </a:extLst>
            </p:cNvPr>
            <p:cNvSpPr>
              <a:spLocks noChangeArrowheads="1"/>
            </p:cNvSpPr>
            <p:nvPr/>
          </p:nvSpPr>
          <p:spPr bwMode="auto">
            <a:xfrm>
              <a:off x="6896101" y="5280025"/>
              <a:ext cx="2286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 name="Line 84">
              <a:extLst>
                <a:ext uri="{FF2B5EF4-FFF2-40B4-BE49-F238E27FC236}">
                  <a16:creationId xmlns:a16="http://schemas.microsoft.com/office/drawing/2014/main" id="{18128399-EA98-45FB-9410-038A20D30A7E}"/>
                </a:ext>
              </a:extLst>
            </p:cNvPr>
            <p:cNvSpPr>
              <a:spLocks noChangeShapeType="1"/>
            </p:cNvSpPr>
            <p:nvPr/>
          </p:nvSpPr>
          <p:spPr bwMode="auto">
            <a:xfrm flipV="1">
              <a:off x="5359401" y="1485900"/>
              <a:ext cx="0" cy="3730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Line 85">
              <a:extLst>
                <a:ext uri="{FF2B5EF4-FFF2-40B4-BE49-F238E27FC236}">
                  <a16:creationId xmlns:a16="http://schemas.microsoft.com/office/drawing/2014/main" id="{D8A169C4-65EA-4D0D-B035-6780731D8DF4}"/>
                </a:ext>
              </a:extLst>
            </p:cNvPr>
            <p:cNvSpPr>
              <a:spLocks noChangeShapeType="1"/>
            </p:cNvSpPr>
            <p:nvPr/>
          </p:nvSpPr>
          <p:spPr bwMode="auto">
            <a:xfrm flipV="1">
              <a:off x="7512051" y="1485900"/>
              <a:ext cx="0" cy="3730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Line 86">
              <a:extLst>
                <a:ext uri="{FF2B5EF4-FFF2-40B4-BE49-F238E27FC236}">
                  <a16:creationId xmlns:a16="http://schemas.microsoft.com/office/drawing/2014/main" id="{82E7ADB1-EBD5-432A-AB03-3D2B3227EA76}"/>
                </a:ext>
              </a:extLst>
            </p:cNvPr>
            <p:cNvSpPr>
              <a:spLocks noChangeShapeType="1"/>
            </p:cNvSpPr>
            <p:nvPr/>
          </p:nvSpPr>
          <p:spPr bwMode="auto">
            <a:xfrm>
              <a:off x="5359401" y="521652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Line 87">
              <a:extLst>
                <a:ext uri="{FF2B5EF4-FFF2-40B4-BE49-F238E27FC236}">
                  <a16:creationId xmlns:a16="http://schemas.microsoft.com/office/drawing/2014/main" id="{9C748BC4-10B5-4D50-A1D9-2C881EC53160}"/>
                </a:ext>
              </a:extLst>
            </p:cNvPr>
            <p:cNvSpPr>
              <a:spLocks noChangeShapeType="1"/>
            </p:cNvSpPr>
            <p:nvPr/>
          </p:nvSpPr>
          <p:spPr bwMode="auto">
            <a:xfrm>
              <a:off x="5359401" y="494982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Line 88">
              <a:extLst>
                <a:ext uri="{FF2B5EF4-FFF2-40B4-BE49-F238E27FC236}">
                  <a16:creationId xmlns:a16="http://schemas.microsoft.com/office/drawing/2014/main" id="{E0B10618-4948-44D1-BB23-E814EEC4B24E}"/>
                </a:ext>
              </a:extLst>
            </p:cNvPr>
            <p:cNvSpPr>
              <a:spLocks noChangeShapeType="1"/>
            </p:cNvSpPr>
            <p:nvPr/>
          </p:nvSpPr>
          <p:spPr bwMode="auto">
            <a:xfrm>
              <a:off x="5359401" y="468312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Line 89">
              <a:extLst>
                <a:ext uri="{FF2B5EF4-FFF2-40B4-BE49-F238E27FC236}">
                  <a16:creationId xmlns:a16="http://schemas.microsoft.com/office/drawing/2014/main" id="{1BDB6B41-C8E6-4F34-863C-21BB8107FCE8}"/>
                </a:ext>
              </a:extLst>
            </p:cNvPr>
            <p:cNvSpPr>
              <a:spLocks noChangeShapeType="1"/>
            </p:cNvSpPr>
            <p:nvPr/>
          </p:nvSpPr>
          <p:spPr bwMode="auto">
            <a:xfrm>
              <a:off x="5359401" y="441642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Line 90">
              <a:extLst>
                <a:ext uri="{FF2B5EF4-FFF2-40B4-BE49-F238E27FC236}">
                  <a16:creationId xmlns:a16="http://schemas.microsoft.com/office/drawing/2014/main" id="{D5D7D8AB-E62C-4EFA-B4A9-C496124F0FDA}"/>
                </a:ext>
              </a:extLst>
            </p:cNvPr>
            <p:cNvSpPr>
              <a:spLocks noChangeShapeType="1"/>
            </p:cNvSpPr>
            <p:nvPr/>
          </p:nvSpPr>
          <p:spPr bwMode="auto">
            <a:xfrm>
              <a:off x="5359401" y="41513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Line 91">
              <a:extLst>
                <a:ext uri="{FF2B5EF4-FFF2-40B4-BE49-F238E27FC236}">
                  <a16:creationId xmlns:a16="http://schemas.microsoft.com/office/drawing/2014/main" id="{EF058354-9B5A-4A6B-8F52-7ED9E7FDB067}"/>
                </a:ext>
              </a:extLst>
            </p:cNvPr>
            <p:cNvSpPr>
              <a:spLocks noChangeShapeType="1"/>
            </p:cNvSpPr>
            <p:nvPr/>
          </p:nvSpPr>
          <p:spPr bwMode="auto">
            <a:xfrm>
              <a:off x="5359401" y="38846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Line 92">
              <a:extLst>
                <a:ext uri="{FF2B5EF4-FFF2-40B4-BE49-F238E27FC236}">
                  <a16:creationId xmlns:a16="http://schemas.microsoft.com/office/drawing/2014/main" id="{D79049DF-1791-4C0D-902C-610D8D0A3244}"/>
                </a:ext>
              </a:extLst>
            </p:cNvPr>
            <p:cNvSpPr>
              <a:spLocks noChangeShapeType="1"/>
            </p:cNvSpPr>
            <p:nvPr/>
          </p:nvSpPr>
          <p:spPr bwMode="auto">
            <a:xfrm>
              <a:off x="5359401" y="36179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Line 93">
              <a:extLst>
                <a:ext uri="{FF2B5EF4-FFF2-40B4-BE49-F238E27FC236}">
                  <a16:creationId xmlns:a16="http://schemas.microsoft.com/office/drawing/2014/main" id="{A2118196-0786-4F00-ADDB-D34ADBE4AEAA}"/>
                </a:ext>
              </a:extLst>
            </p:cNvPr>
            <p:cNvSpPr>
              <a:spLocks noChangeShapeType="1"/>
            </p:cNvSpPr>
            <p:nvPr/>
          </p:nvSpPr>
          <p:spPr bwMode="auto">
            <a:xfrm>
              <a:off x="5359401" y="33512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Line 94">
              <a:extLst>
                <a:ext uri="{FF2B5EF4-FFF2-40B4-BE49-F238E27FC236}">
                  <a16:creationId xmlns:a16="http://schemas.microsoft.com/office/drawing/2014/main" id="{8D57FE56-E7D6-4FC3-AA40-E4C5381C5598}"/>
                </a:ext>
              </a:extLst>
            </p:cNvPr>
            <p:cNvSpPr>
              <a:spLocks noChangeShapeType="1"/>
            </p:cNvSpPr>
            <p:nvPr/>
          </p:nvSpPr>
          <p:spPr bwMode="auto">
            <a:xfrm>
              <a:off x="5359401" y="30845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Line 95">
              <a:extLst>
                <a:ext uri="{FF2B5EF4-FFF2-40B4-BE49-F238E27FC236}">
                  <a16:creationId xmlns:a16="http://schemas.microsoft.com/office/drawing/2014/main" id="{9FCABA48-48EC-49F6-9CCC-083CC3A44CB7}"/>
                </a:ext>
              </a:extLst>
            </p:cNvPr>
            <p:cNvSpPr>
              <a:spLocks noChangeShapeType="1"/>
            </p:cNvSpPr>
            <p:nvPr/>
          </p:nvSpPr>
          <p:spPr bwMode="auto">
            <a:xfrm>
              <a:off x="5359401" y="28178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Line 96">
              <a:extLst>
                <a:ext uri="{FF2B5EF4-FFF2-40B4-BE49-F238E27FC236}">
                  <a16:creationId xmlns:a16="http://schemas.microsoft.com/office/drawing/2014/main" id="{6063307D-F710-4692-A4AB-025CB3C6AF88}"/>
                </a:ext>
              </a:extLst>
            </p:cNvPr>
            <p:cNvSpPr>
              <a:spLocks noChangeShapeType="1"/>
            </p:cNvSpPr>
            <p:nvPr/>
          </p:nvSpPr>
          <p:spPr bwMode="auto">
            <a:xfrm>
              <a:off x="5359401" y="25527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Line 97">
              <a:extLst>
                <a:ext uri="{FF2B5EF4-FFF2-40B4-BE49-F238E27FC236}">
                  <a16:creationId xmlns:a16="http://schemas.microsoft.com/office/drawing/2014/main" id="{B4570146-374D-49DA-9DD7-75B867E0B325}"/>
                </a:ext>
              </a:extLst>
            </p:cNvPr>
            <p:cNvSpPr>
              <a:spLocks noChangeShapeType="1"/>
            </p:cNvSpPr>
            <p:nvPr/>
          </p:nvSpPr>
          <p:spPr bwMode="auto">
            <a:xfrm>
              <a:off x="5359401" y="22860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Line 98">
              <a:extLst>
                <a:ext uri="{FF2B5EF4-FFF2-40B4-BE49-F238E27FC236}">
                  <a16:creationId xmlns:a16="http://schemas.microsoft.com/office/drawing/2014/main" id="{FEAF3D05-E280-4A8A-ABAA-30C25FA3C7C3}"/>
                </a:ext>
              </a:extLst>
            </p:cNvPr>
            <p:cNvSpPr>
              <a:spLocks noChangeShapeType="1"/>
            </p:cNvSpPr>
            <p:nvPr/>
          </p:nvSpPr>
          <p:spPr bwMode="auto">
            <a:xfrm>
              <a:off x="5359401" y="20193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Line 99">
              <a:extLst>
                <a:ext uri="{FF2B5EF4-FFF2-40B4-BE49-F238E27FC236}">
                  <a16:creationId xmlns:a16="http://schemas.microsoft.com/office/drawing/2014/main" id="{71799D00-0FC1-4166-8F68-4FB5CFDD4703}"/>
                </a:ext>
              </a:extLst>
            </p:cNvPr>
            <p:cNvSpPr>
              <a:spLocks noChangeShapeType="1"/>
            </p:cNvSpPr>
            <p:nvPr/>
          </p:nvSpPr>
          <p:spPr bwMode="auto">
            <a:xfrm>
              <a:off x="5359401" y="17526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Line 100">
              <a:extLst>
                <a:ext uri="{FF2B5EF4-FFF2-40B4-BE49-F238E27FC236}">
                  <a16:creationId xmlns:a16="http://schemas.microsoft.com/office/drawing/2014/main" id="{8A9EBC4F-FABD-46D9-A4CC-E4DAC49273BF}"/>
                </a:ext>
              </a:extLst>
            </p:cNvPr>
            <p:cNvSpPr>
              <a:spLocks noChangeShapeType="1"/>
            </p:cNvSpPr>
            <p:nvPr/>
          </p:nvSpPr>
          <p:spPr bwMode="auto">
            <a:xfrm>
              <a:off x="5359401" y="14859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Line 101">
              <a:extLst>
                <a:ext uri="{FF2B5EF4-FFF2-40B4-BE49-F238E27FC236}">
                  <a16:creationId xmlns:a16="http://schemas.microsoft.com/office/drawing/2014/main" id="{F25D3444-D1E3-4D0E-97AC-BC690FB92B67}"/>
                </a:ext>
              </a:extLst>
            </p:cNvPr>
            <p:cNvSpPr>
              <a:spLocks noChangeShapeType="1"/>
            </p:cNvSpPr>
            <p:nvPr/>
          </p:nvSpPr>
          <p:spPr bwMode="auto">
            <a:xfrm flipH="1">
              <a:off x="7475539" y="521652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Line 102">
              <a:extLst>
                <a:ext uri="{FF2B5EF4-FFF2-40B4-BE49-F238E27FC236}">
                  <a16:creationId xmlns:a16="http://schemas.microsoft.com/office/drawing/2014/main" id="{7F80F9CF-4443-44B5-858F-C7B19EE9E0CC}"/>
                </a:ext>
              </a:extLst>
            </p:cNvPr>
            <p:cNvSpPr>
              <a:spLocks noChangeShapeType="1"/>
            </p:cNvSpPr>
            <p:nvPr/>
          </p:nvSpPr>
          <p:spPr bwMode="auto">
            <a:xfrm flipH="1">
              <a:off x="7475539" y="494982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Line 103">
              <a:extLst>
                <a:ext uri="{FF2B5EF4-FFF2-40B4-BE49-F238E27FC236}">
                  <a16:creationId xmlns:a16="http://schemas.microsoft.com/office/drawing/2014/main" id="{83811BDF-F708-4D80-B2C2-031F23609345}"/>
                </a:ext>
              </a:extLst>
            </p:cNvPr>
            <p:cNvSpPr>
              <a:spLocks noChangeShapeType="1"/>
            </p:cNvSpPr>
            <p:nvPr/>
          </p:nvSpPr>
          <p:spPr bwMode="auto">
            <a:xfrm flipH="1">
              <a:off x="7475539" y="468312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Line 104">
              <a:extLst>
                <a:ext uri="{FF2B5EF4-FFF2-40B4-BE49-F238E27FC236}">
                  <a16:creationId xmlns:a16="http://schemas.microsoft.com/office/drawing/2014/main" id="{9EA2107F-A37F-444F-A72A-C9F2D7D78F7D}"/>
                </a:ext>
              </a:extLst>
            </p:cNvPr>
            <p:cNvSpPr>
              <a:spLocks noChangeShapeType="1"/>
            </p:cNvSpPr>
            <p:nvPr/>
          </p:nvSpPr>
          <p:spPr bwMode="auto">
            <a:xfrm flipH="1">
              <a:off x="7475539" y="441642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Line 105">
              <a:extLst>
                <a:ext uri="{FF2B5EF4-FFF2-40B4-BE49-F238E27FC236}">
                  <a16:creationId xmlns:a16="http://schemas.microsoft.com/office/drawing/2014/main" id="{2EFF2FD6-D48F-4475-BEC4-229FD8E40682}"/>
                </a:ext>
              </a:extLst>
            </p:cNvPr>
            <p:cNvSpPr>
              <a:spLocks noChangeShapeType="1"/>
            </p:cNvSpPr>
            <p:nvPr/>
          </p:nvSpPr>
          <p:spPr bwMode="auto">
            <a:xfrm flipH="1">
              <a:off x="7475539" y="41513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Line 106">
              <a:extLst>
                <a:ext uri="{FF2B5EF4-FFF2-40B4-BE49-F238E27FC236}">
                  <a16:creationId xmlns:a16="http://schemas.microsoft.com/office/drawing/2014/main" id="{0161CC92-F34A-4AC2-A4C1-43EBFB5E86AC}"/>
                </a:ext>
              </a:extLst>
            </p:cNvPr>
            <p:cNvSpPr>
              <a:spLocks noChangeShapeType="1"/>
            </p:cNvSpPr>
            <p:nvPr/>
          </p:nvSpPr>
          <p:spPr bwMode="auto">
            <a:xfrm flipH="1">
              <a:off x="7475539" y="38846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Line 107">
              <a:extLst>
                <a:ext uri="{FF2B5EF4-FFF2-40B4-BE49-F238E27FC236}">
                  <a16:creationId xmlns:a16="http://schemas.microsoft.com/office/drawing/2014/main" id="{912A0D6C-8770-433F-B621-DF8D197FE371}"/>
                </a:ext>
              </a:extLst>
            </p:cNvPr>
            <p:cNvSpPr>
              <a:spLocks noChangeShapeType="1"/>
            </p:cNvSpPr>
            <p:nvPr/>
          </p:nvSpPr>
          <p:spPr bwMode="auto">
            <a:xfrm flipH="1">
              <a:off x="7475539" y="36179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Line 108">
              <a:extLst>
                <a:ext uri="{FF2B5EF4-FFF2-40B4-BE49-F238E27FC236}">
                  <a16:creationId xmlns:a16="http://schemas.microsoft.com/office/drawing/2014/main" id="{060769F5-8FAF-45CC-B303-69F0374C70CB}"/>
                </a:ext>
              </a:extLst>
            </p:cNvPr>
            <p:cNvSpPr>
              <a:spLocks noChangeShapeType="1"/>
            </p:cNvSpPr>
            <p:nvPr/>
          </p:nvSpPr>
          <p:spPr bwMode="auto">
            <a:xfrm flipH="1">
              <a:off x="7475539" y="33512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Line 109">
              <a:extLst>
                <a:ext uri="{FF2B5EF4-FFF2-40B4-BE49-F238E27FC236}">
                  <a16:creationId xmlns:a16="http://schemas.microsoft.com/office/drawing/2014/main" id="{D0567661-AD76-46E8-AE99-BE099B364145}"/>
                </a:ext>
              </a:extLst>
            </p:cNvPr>
            <p:cNvSpPr>
              <a:spLocks noChangeShapeType="1"/>
            </p:cNvSpPr>
            <p:nvPr/>
          </p:nvSpPr>
          <p:spPr bwMode="auto">
            <a:xfrm flipH="1">
              <a:off x="7475539" y="30845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Line 110">
              <a:extLst>
                <a:ext uri="{FF2B5EF4-FFF2-40B4-BE49-F238E27FC236}">
                  <a16:creationId xmlns:a16="http://schemas.microsoft.com/office/drawing/2014/main" id="{F7232780-9452-4A9B-89BB-0EBF8F16D750}"/>
                </a:ext>
              </a:extLst>
            </p:cNvPr>
            <p:cNvSpPr>
              <a:spLocks noChangeShapeType="1"/>
            </p:cNvSpPr>
            <p:nvPr/>
          </p:nvSpPr>
          <p:spPr bwMode="auto">
            <a:xfrm flipH="1">
              <a:off x="7475539" y="28178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Line 111">
              <a:extLst>
                <a:ext uri="{FF2B5EF4-FFF2-40B4-BE49-F238E27FC236}">
                  <a16:creationId xmlns:a16="http://schemas.microsoft.com/office/drawing/2014/main" id="{ACCF3461-C341-4D36-ACBC-9DC25E28F920}"/>
                </a:ext>
              </a:extLst>
            </p:cNvPr>
            <p:cNvSpPr>
              <a:spLocks noChangeShapeType="1"/>
            </p:cNvSpPr>
            <p:nvPr/>
          </p:nvSpPr>
          <p:spPr bwMode="auto">
            <a:xfrm flipH="1">
              <a:off x="7475539" y="25527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Line 112">
              <a:extLst>
                <a:ext uri="{FF2B5EF4-FFF2-40B4-BE49-F238E27FC236}">
                  <a16:creationId xmlns:a16="http://schemas.microsoft.com/office/drawing/2014/main" id="{A6449AFE-8BB9-4A31-8CA9-FA62F196CF70}"/>
                </a:ext>
              </a:extLst>
            </p:cNvPr>
            <p:cNvSpPr>
              <a:spLocks noChangeShapeType="1"/>
            </p:cNvSpPr>
            <p:nvPr/>
          </p:nvSpPr>
          <p:spPr bwMode="auto">
            <a:xfrm flipH="1">
              <a:off x="7475539" y="22860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Line 113">
              <a:extLst>
                <a:ext uri="{FF2B5EF4-FFF2-40B4-BE49-F238E27FC236}">
                  <a16:creationId xmlns:a16="http://schemas.microsoft.com/office/drawing/2014/main" id="{ABFF9D6C-0D48-45FD-B8E3-6AA2D55E39E9}"/>
                </a:ext>
              </a:extLst>
            </p:cNvPr>
            <p:cNvSpPr>
              <a:spLocks noChangeShapeType="1"/>
            </p:cNvSpPr>
            <p:nvPr/>
          </p:nvSpPr>
          <p:spPr bwMode="auto">
            <a:xfrm flipH="1">
              <a:off x="7475539" y="20193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Line 114">
              <a:extLst>
                <a:ext uri="{FF2B5EF4-FFF2-40B4-BE49-F238E27FC236}">
                  <a16:creationId xmlns:a16="http://schemas.microsoft.com/office/drawing/2014/main" id="{B0D4C170-5769-4C75-B2C9-0000852D581D}"/>
                </a:ext>
              </a:extLst>
            </p:cNvPr>
            <p:cNvSpPr>
              <a:spLocks noChangeShapeType="1"/>
            </p:cNvSpPr>
            <p:nvPr/>
          </p:nvSpPr>
          <p:spPr bwMode="auto">
            <a:xfrm flipH="1">
              <a:off x="7475539" y="17526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Line 115">
              <a:extLst>
                <a:ext uri="{FF2B5EF4-FFF2-40B4-BE49-F238E27FC236}">
                  <a16:creationId xmlns:a16="http://schemas.microsoft.com/office/drawing/2014/main" id="{D1C63B24-D646-4974-9C68-4BCEEA37C5F4}"/>
                </a:ext>
              </a:extLst>
            </p:cNvPr>
            <p:cNvSpPr>
              <a:spLocks noChangeShapeType="1"/>
            </p:cNvSpPr>
            <p:nvPr/>
          </p:nvSpPr>
          <p:spPr bwMode="auto">
            <a:xfrm flipH="1">
              <a:off x="7475539" y="14859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16">
              <a:extLst>
                <a:ext uri="{FF2B5EF4-FFF2-40B4-BE49-F238E27FC236}">
                  <a16:creationId xmlns:a16="http://schemas.microsoft.com/office/drawing/2014/main" id="{108C8509-C321-4190-9205-C68E98DAAA78}"/>
                </a:ext>
              </a:extLst>
            </p:cNvPr>
            <p:cNvSpPr>
              <a:spLocks noChangeArrowheads="1"/>
            </p:cNvSpPr>
            <p:nvPr/>
          </p:nvSpPr>
          <p:spPr bwMode="auto">
            <a:xfrm>
              <a:off x="5227639" y="5141913"/>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7" name="Rectangle 117">
              <a:extLst>
                <a:ext uri="{FF2B5EF4-FFF2-40B4-BE49-F238E27FC236}">
                  <a16:creationId xmlns:a16="http://schemas.microsoft.com/office/drawing/2014/main" id="{76AA19FC-7EE4-4A48-9DC1-E3BF22DE9744}"/>
                </a:ext>
              </a:extLst>
            </p:cNvPr>
            <p:cNvSpPr>
              <a:spLocks noChangeArrowheads="1"/>
            </p:cNvSpPr>
            <p:nvPr/>
          </p:nvSpPr>
          <p:spPr bwMode="auto">
            <a:xfrm>
              <a:off x="5227639" y="4876800"/>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8" name="Rectangle 118">
              <a:extLst>
                <a:ext uri="{FF2B5EF4-FFF2-40B4-BE49-F238E27FC236}">
                  <a16:creationId xmlns:a16="http://schemas.microsoft.com/office/drawing/2014/main" id="{A3E7A215-BB0E-47EC-A07A-3CFA50F32A0C}"/>
                </a:ext>
              </a:extLst>
            </p:cNvPr>
            <p:cNvSpPr>
              <a:spLocks noChangeArrowheads="1"/>
            </p:cNvSpPr>
            <p:nvPr/>
          </p:nvSpPr>
          <p:spPr bwMode="auto">
            <a:xfrm>
              <a:off x="5227639" y="4611688"/>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9" name="Rectangle 119">
              <a:extLst>
                <a:ext uri="{FF2B5EF4-FFF2-40B4-BE49-F238E27FC236}">
                  <a16:creationId xmlns:a16="http://schemas.microsoft.com/office/drawing/2014/main" id="{34B019DB-F261-42D6-AE76-A452EB7A8AE2}"/>
                </a:ext>
              </a:extLst>
            </p:cNvPr>
            <p:cNvSpPr>
              <a:spLocks noChangeArrowheads="1"/>
            </p:cNvSpPr>
            <p:nvPr/>
          </p:nvSpPr>
          <p:spPr bwMode="auto">
            <a:xfrm>
              <a:off x="5227639" y="4341813"/>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0" name="Rectangle 120">
              <a:extLst>
                <a:ext uri="{FF2B5EF4-FFF2-40B4-BE49-F238E27FC236}">
                  <a16:creationId xmlns:a16="http://schemas.microsoft.com/office/drawing/2014/main" id="{1D708EEB-609C-4AC7-82A6-9D311ACFDFD9}"/>
                </a:ext>
              </a:extLst>
            </p:cNvPr>
            <p:cNvSpPr>
              <a:spLocks noChangeArrowheads="1"/>
            </p:cNvSpPr>
            <p:nvPr/>
          </p:nvSpPr>
          <p:spPr bwMode="auto">
            <a:xfrm>
              <a:off x="5227639" y="4075113"/>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1" name="Rectangle 121">
              <a:extLst>
                <a:ext uri="{FF2B5EF4-FFF2-40B4-BE49-F238E27FC236}">
                  <a16:creationId xmlns:a16="http://schemas.microsoft.com/office/drawing/2014/main" id="{8D5FDBB7-EF14-402E-B82C-0FC6A285DC2E}"/>
                </a:ext>
              </a:extLst>
            </p:cNvPr>
            <p:cNvSpPr>
              <a:spLocks noChangeArrowheads="1"/>
            </p:cNvSpPr>
            <p:nvPr/>
          </p:nvSpPr>
          <p:spPr bwMode="auto">
            <a:xfrm>
              <a:off x="5227639" y="3810000"/>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 name="Rectangle 122">
              <a:extLst>
                <a:ext uri="{FF2B5EF4-FFF2-40B4-BE49-F238E27FC236}">
                  <a16:creationId xmlns:a16="http://schemas.microsoft.com/office/drawing/2014/main" id="{94AB1742-2174-47D5-ABFF-8BB58B1F150D}"/>
                </a:ext>
              </a:extLst>
            </p:cNvPr>
            <p:cNvSpPr>
              <a:spLocks noChangeArrowheads="1"/>
            </p:cNvSpPr>
            <p:nvPr/>
          </p:nvSpPr>
          <p:spPr bwMode="auto">
            <a:xfrm>
              <a:off x="5227639" y="3544888"/>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 name="Rectangle 123">
              <a:extLst>
                <a:ext uri="{FF2B5EF4-FFF2-40B4-BE49-F238E27FC236}">
                  <a16:creationId xmlns:a16="http://schemas.microsoft.com/office/drawing/2014/main" id="{8CB0615F-71EB-41B8-AF56-6C87E844F0D8}"/>
                </a:ext>
              </a:extLst>
            </p:cNvPr>
            <p:cNvSpPr>
              <a:spLocks noChangeArrowheads="1"/>
            </p:cNvSpPr>
            <p:nvPr/>
          </p:nvSpPr>
          <p:spPr bwMode="auto">
            <a:xfrm>
              <a:off x="5227639" y="3279775"/>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 name="Rectangle 124">
              <a:extLst>
                <a:ext uri="{FF2B5EF4-FFF2-40B4-BE49-F238E27FC236}">
                  <a16:creationId xmlns:a16="http://schemas.microsoft.com/office/drawing/2014/main" id="{BF032FFE-1C5E-4608-ABBA-9AC8DD3AC006}"/>
                </a:ext>
              </a:extLst>
            </p:cNvPr>
            <p:cNvSpPr>
              <a:spLocks noChangeArrowheads="1"/>
            </p:cNvSpPr>
            <p:nvPr/>
          </p:nvSpPr>
          <p:spPr bwMode="auto">
            <a:xfrm>
              <a:off x="5227639" y="3009900"/>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5" name="Rectangle 125">
              <a:extLst>
                <a:ext uri="{FF2B5EF4-FFF2-40B4-BE49-F238E27FC236}">
                  <a16:creationId xmlns:a16="http://schemas.microsoft.com/office/drawing/2014/main" id="{01953374-5996-4C20-A50B-2EF09194BF21}"/>
                </a:ext>
              </a:extLst>
            </p:cNvPr>
            <p:cNvSpPr>
              <a:spLocks noChangeArrowheads="1"/>
            </p:cNvSpPr>
            <p:nvPr/>
          </p:nvSpPr>
          <p:spPr bwMode="auto">
            <a:xfrm>
              <a:off x="5227639" y="2744788"/>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6" name="Rectangle 126">
              <a:extLst>
                <a:ext uri="{FF2B5EF4-FFF2-40B4-BE49-F238E27FC236}">
                  <a16:creationId xmlns:a16="http://schemas.microsoft.com/office/drawing/2014/main" id="{42D772A3-E241-4A13-AF7F-BADBD1995673}"/>
                </a:ext>
              </a:extLst>
            </p:cNvPr>
            <p:cNvSpPr>
              <a:spLocks noChangeArrowheads="1"/>
            </p:cNvSpPr>
            <p:nvPr/>
          </p:nvSpPr>
          <p:spPr bwMode="auto">
            <a:xfrm>
              <a:off x="5145089" y="2478088"/>
              <a:ext cx="2365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7" name="Rectangle 127">
              <a:extLst>
                <a:ext uri="{FF2B5EF4-FFF2-40B4-BE49-F238E27FC236}">
                  <a16:creationId xmlns:a16="http://schemas.microsoft.com/office/drawing/2014/main" id="{15EF9FE1-6CE4-47E7-9CC8-467CE8301EE6}"/>
                </a:ext>
              </a:extLst>
            </p:cNvPr>
            <p:cNvSpPr>
              <a:spLocks noChangeArrowheads="1"/>
            </p:cNvSpPr>
            <p:nvPr/>
          </p:nvSpPr>
          <p:spPr bwMode="auto">
            <a:xfrm>
              <a:off x="5145089" y="2212975"/>
              <a:ext cx="2365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 name="Rectangle 128">
              <a:extLst>
                <a:ext uri="{FF2B5EF4-FFF2-40B4-BE49-F238E27FC236}">
                  <a16:creationId xmlns:a16="http://schemas.microsoft.com/office/drawing/2014/main" id="{C415A710-22F5-453D-902F-F5236D5CE304}"/>
                </a:ext>
              </a:extLst>
            </p:cNvPr>
            <p:cNvSpPr>
              <a:spLocks noChangeArrowheads="1"/>
            </p:cNvSpPr>
            <p:nvPr/>
          </p:nvSpPr>
          <p:spPr bwMode="auto">
            <a:xfrm>
              <a:off x="5145089" y="1943100"/>
              <a:ext cx="2365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12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 name="Rectangle 129">
              <a:extLst>
                <a:ext uri="{FF2B5EF4-FFF2-40B4-BE49-F238E27FC236}">
                  <a16:creationId xmlns:a16="http://schemas.microsoft.com/office/drawing/2014/main" id="{B8BCE4F1-BB8E-4A25-9206-70BF5DDEE9BC}"/>
                </a:ext>
              </a:extLst>
            </p:cNvPr>
            <p:cNvSpPr>
              <a:spLocks noChangeArrowheads="1"/>
            </p:cNvSpPr>
            <p:nvPr/>
          </p:nvSpPr>
          <p:spPr bwMode="auto">
            <a:xfrm>
              <a:off x="5145089" y="1677988"/>
              <a:ext cx="2365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0" name="Rectangle 130">
              <a:extLst>
                <a:ext uri="{FF2B5EF4-FFF2-40B4-BE49-F238E27FC236}">
                  <a16:creationId xmlns:a16="http://schemas.microsoft.com/office/drawing/2014/main" id="{066D75BB-AFF1-470D-98CD-409F25C15E8A}"/>
                </a:ext>
              </a:extLst>
            </p:cNvPr>
            <p:cNvSpPr>
              <a:spLocks noChangeArrowheads="1"/>
            </p:cNvSpPr>
            <p:nvPr/>
          </p:nvSpPr>
          <p:spPr bwMode="auto">
            <a:xfrm>
              <a:off x="5145089" y="1412875"/>
              <a:ext cx="2365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14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6" name="Line 166">
              <a:extLst>
                <a:ext uri="{FF2B5EF4-FFF2-40B4-BE49-F238E27FC236}">
                  <a16:creationId xmlns:a16="http://schemas.microsoft.com/office/drawing/2014/main" id="{9FDB5414-A7FC-47E9-88B9-C5A6189A34E8}"/>
                </a:ext>
              </a:extLst>
            </p:cNvPr>
            <p:cNvSpPr>
              <a:spLocks noChangeShapeType="1"/>
            </p:cNvSpPr>
            <p:nvPr/>
          </p:nvSpPr>
          <p:spPr bwMode="auto">
            <a:xfrm>
              <a:off x="5816601" y="4173538"/>
              <a:ext cx="161925" cy="0"/>
            </a:xfrm>
            <a:prstGeom prst="line">
              <a:avLst/>
            </a:prstGeom>
            <a:noFill/>
            <a:ln w="38100" cap="flat">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Line 167">
              <a:extLst>
                <a:ext uri="{FF2B5EF4-FFF2-40B4-BE49-F238E27FC236}">
                  <a16:creationId xmlns:a16="http://schemas.microsoft.com/office/drawing/2014/main" id="{FABDCE8F-A94D-482D-BB10-3380A4A77D66}"/>
                </a:ext>
              </a:extLst>
            </p:cNvPr>
            <p:cNvSpPr>
              <a:spLocks noChangeShapeType="1"/>
            </p:cNvSpPr>
            <p:nvPr/>
          </p:nvSpPr>
          <p:spPr bwMode="auto">
            <a:xfrm>
              <a:off x="6892926" y="2032000"/>
              <a:ext cx="161925" cy="0"/>
            </a:xfrm>
            <a:prstGeom prst="line">
              <a:avLst/>
            </a:prstGeom>
            <a:noFill/>
            <a:ln w="381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Line 168">
              <a:extLst>
                <a:ext uri="{FF2B5EF4-FFF2-40B4-BE49-F238E27FC236}">
                  <a16:creationId xmlns:a16="http://schemas.microsoft.com/office/drawing/2014/main" id="{C86C7C6A-91DE-48E5-BA0D-00CE99FF3909}"/>
                </a:ext>
              </a:extLst>
            </p:cNvPr>
            <p:cNvSpPr>
              <a:spLocks noChangeShapeType="1"/>
            </p:cNvSpPr>
            <p:nvPr/>
          </p:nvSpPr>
          <p:spPr bwMode="auto">
            <a:xfrm>
              <a:off x="5816601" y="4413250"/>
              <a:ext cx="161925" cy="0"/>
            </a:xfrm>
            <a:prstGeom prst="line">
              <a:avLst/>
            </a:prstGeom>
            <a:noFill/>
            <a:ln w="38100" cap="flat">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Line 169">
              <a:extLst>
                <a:ext uri="{FF2B5EF4-FFF2-40B4-BE49-F238E27FC236}">
                  <a16:creationId xmlns:a16="http://schemas.microsoft.com/office/drawing/2014/main" id="{C81E8D1A-E5C3-42F4-98BB-A022EBD0D413}"/>
                </a:ext>
              </a:extLst>
            </p:cNvPr>
            <p:cNvSpPr>
              <a:spLocks noChangeShapeType="1"/>
            </p:cNvSpPr>
            <p:nvPr/>
          </p:nvSpPr>
          <p:spPr bwMode="auto">
            <a:xfrm>
              <a:off x="6892926" y="3621088"/>
              <a:ext cx="161925" cy="0"/>
            </a:xfrm>
            <a:prstGeom prst="line">
              <a:avLst/>
            </a:prstGeom>
            <a:noFill/>
            <a:ln w="381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Rectangle 170">
              <a:extLst>
                <a:ext uri="{FF2B5EF4-FFF2-40B4-BE49-F238E27FC236}">
                  <a16:creationId xmlns:a16="http://schemas.microsoft.com/office/drawing/2014/main" id="{4D1610D8-0E73-4C0C-BC9D-6EAED95E8519}"/>
                </a:ext>
              </a:extLst>
            </p:cNvPr>
            <p:cNvSpPr>
              <a:spLocks noChangeArrowheads="1"/>
            </p:cNvSpPr>
            <p:nvPr/>
          </p:nvSpPr>
          <p:spPr bwMode="auto">
            <a:xfrm>
              <a:off x="5735639" y="4173538"/>
              <a:ext cx="323850" cy="239713"/>
            </a:xfrm>
            <a:prstGeom prst="rect">
              <a:avLst/>
            </a:prstGeom>
            <a:solidFill>
              <a:srgbClr val="800080">
                <a:alpha val="50196"/>
              </a:srgbClr>
            </a:solidFill>
            <a:ln w="38100" cap="flat">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Rectangle 171">
              <a:extLst>
                <a:ext uri="{FF2B5EF4-FFF2-40B4-BE49-F238E27FC236}">
                  <a16:creationId xmlns:a16="http://schemas.microsoft.com/office/drawing/2014/main" id="{0B468F65-7AF1-46A2-8012-ED36BC91F1C9}"/>
                </a:ext>
              </a:extLst>
            </p:cNvPr>
            <p:cNvSpPr>
              <a:spLocks noChangeArrowheads="1"/>
            </p:cNvSpPr>
            <p:nvPr/>
          </p:nvSpPr>
          <p:spPr bwMode="auto">
            <a:xfrm>
              <a:off x="6813551" y="2224088"/>
              <a:ext cx="322263" cy="1192213"/>
            </a:xfrm>
            <a:prstGeom prst="rect">
              <a:avLst/>
            </a:prstGeom>
            <a:solidFill>
              <a:srgbClr val="008000">
                <a:alpha val="50196"/>
              </a:srgbClr>
            </a:solidFill>
            <a:ln w="38100" cap="flat">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Line 172">
              <a:extLst>
                <a:ext uri="{FF2B5EF4-FFF2-40B4-BE49-F238E27FC236}">
                  <a16:creationId xmlns:a16="http://schemas.microsoft.com/office/drawing/2014/main" id="{4000DFDA-28FE-427D-9218-38B45EE24005}"/>
                </a:ext>
              </a:extLst>
            </p:cNvPr>
            <p:cNvSpPr>
              <a:spLocks noChangeShapeType="1"/>
            </p:cNvSpPr>
            <p:nvPr/>
          </p:nvSpPr>
          <p:spPr bwMode="auto">
            <a:xfrm>
              <a:off x="5735639" y="4292600"/>
              <a:ext cx="323850" cy="0"/>
            </a:xfrm>
            <a:prstGeom prst="line">
              <a:avLst/>
            </a:prstGeom>
            <a:noFill/>
            <a:ln w="38100" cap="flat">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Line 173">
              <a:extLst>
                <a:ext uri="{FF2B5EF4-FFF2-40B4-BE49-F238E27FC236}">
                  <a16:creationId xmlns:a16="http://schemas.microsoft.com/office/drawing/2014/main" id="{1E79C409-2180-4E19-A727-FCD99342F1A6}"/>
                </a:ext>
              </a:extLst>
            </p:cNvPr>
            <p:cNvSpPr>
              <a:spLocks noChangeShapeType="1"/>
            </p:cNvSpPr>
            <p:nvPr/>
          </p:nvSpPr>
          <p:spPr bwMode="auto">
            <a:xfrm>
              <a:off x="6813551" y="2800350"/>
              <a:ext cx="322263" cy="0"/>
            </a:xfrm>
            <a:prstGeom prst="line">
              <a:avLst/>
            </a:prstGeom>
            <a:noFill/>
            <a:ln w="381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Line 175">
              <a:extLst>
                <a:ext uri="{FF2B5EF4-FFF2-40B4-BE49-F238E27FC236}">
                  <a16:creationId xmlns:a16="http://schemas.microsoft.com/office/drawing/2014/main" id="{5A824B95-6951-4F17-9561-FC87AD799C8F}"/>
                </a:ext>
              </a:extLst>
            </p:cNvPr>
            <p:cNvSpPr>
              <a:spLocks noChangeShapeType="1"/>
            </p:cNvSpPr>
            <p:nvPr/>
          </p:nvSpPr>
          <p:spPr bwMode="auto">
            <a:xfrm>
              <a:off x="8488364" y="5216525"/>
              <a:ext cx="221773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Line 176">
              <a:extLst>
                <a:ext uri="{FF2B5EF4-FFF2-40B4-BE49-F238E27FC236}">
                  <a16:creationId xmlns:a16="http://schemas.microsoft.com/office/drawing/2014/main" id="{5CABF3C0-093D-4E90-846F-4059DD9AF0ED}"/>
                </a:ext>
              </a:extLst>
            </p:cNvPr>
            <p:cNvSpPr>
              <a:spLocks noChangeShapeType="1"/>
            </p:cNvSpPr>
            <p:nvPr/>
          </p:nvSpPr>
          <p:spPr bwMode="auto">
            <a:xfrm>
              <a:off x="8488364" y="1485900"/>
              <a:ext cx="221773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Line 177">
              <a:extLst>
                <a:ext uri="{FF2B5EF4-FFF2-40B4-BE49-F238E27FC236}">
                  <a16:creationId xmlns:a16="http://schemas.microsoft.com/office/drawing/2014/main" id="{30057A9B-6E72-4848-BD6A-359787189B5D}"/>
                </a:ext>
              </a:extLst>
            </p:cNvPr>
            <p:cNvSpPr>
              <a:spLocks noChangeShapeType="1"/>
            </p:cNvSpPr>
            <p:nvPr/>
          </p:nvSpPr>
          <p:spPr bwMode="auto">
            <a:xfrm flipV="1">
              <a:off x="9043989" y="5178425"/>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Line 178">
              <a:extLst>
                <a:ext uri="{FF2B5EF4-FFF2-40B4-BE49-F238E27FC236}">
                  <a16:creationId xmlns:a16="http://schemas.microsoft.com/office/drawing/2014/main" id="{6B118F73-AC20-4A6E-B5AE-AD9EDA55FBE6}"/>
                </a:ext>
              </a:extLst>
            </p:cNvPr>
            <p:cNvSpPr>
              <a:spLocks noChangeShapeType="1"/>
            </p:cNvSpPr>
            <p:nvPr/>
          </p:nvSpPr>
          <p:spPr bwMode="auto">
            <a:xfrm flipV="1">
              <a:off x="10152064" y="5178425"/>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Line 179">
              <a:extLst>
                <a:ext uri="{FF2B5EF4-FFF2-40B4-BE49-F238E27FC236}">
                  <a16:creationId xmlns:a16="http://schemas.microsoft.com/office/drawing/2014/main" id="{C2425645-7A93-42AE-AFA9-C55E69A06EE5}"/>
                </a:ext>
              </a:extLst>
            </p:cNvPr>
            <p:cNvSpPr>
              <a:spLocks noChangeShapeType="1"/>
            </p:cNvSpPr>
            <p:nvPr/>
          </p:nvSpPr>
          <p:spPr bwMode="auto">
            <a:xfrm>
              <a:off x="9043989" y="1485900"/>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Line 180">
              <a:extLst>
                <a:ext uri="{FF2B5EF4-FFF2-40B4-BE49-F238E27FC236}">
                  <a16:creationId xmlns:a16="http://schemas.microsoft.com/office/drawing/2014/main" id="{2466AC60-9A93-4D46-972C-6380A87362F4}"/>
                </a:ext>
              </a:extLst>
            </p:cNvPr>
            <p:cNvSpPr>
              <a:spLocks noChangeShapeType="1"/>
            </p:cNvSpPr>
            <p:nvPr/>
          </p:nvSpPr>
          <p:spPr bwMode="auto">
            <a:xfrm>
              <a:off x="10152064" y="1485900"/>
              <a:ext cx="0" cy="381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Rectangle 181">
              <a:extLst>
                <a:ext uri="{FF2B5EF4-FFF2-40B4-BE49-F238E27FC236}">
                  <a16:creationId xmlns:a16="http://schemas.microsoft.com/office/drawing/2014/main" id="{5A21FB57-B552-4570-BB90-F4B55AF4E137}"/>
                </a:ext>
              </a:extLst>
            </p:cNvPr>
            <p:cNvSpPr>
              <a:spLocks noChangeArrowheads="1"/>
            </p:cNvSpPr>
            <p:nvPr/>
          </p:nvSpPr>
          <p:spPr bwMode="auto">
            <a:xfrm>
              <a:off x="8950326" y="5280025"/>
              <a:ext cx="2698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sat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2" name="Rectangle 182">
              <a:extLst>
                <a:ext uri="{FF2B5EF4-FFF2-40B4-BE49-F238E27FC236}">
                  <a16:creationId xmlns:a16="http://schemas.microsoft.com/office/drawing/2014/main" id="{72AB1F31-4A26-4655-A632-2196E46CA947}"/>
                </a:ext>
              </a:extLst>
            </p:cNvPr>
            <p:cNvSpPr>
              <a:spLocks noChangeArrowheads="1"/>
            </p:cNvSpPr>
            <p:nvPr/>
          </p:nvSpPr>
          <p:spPr bwMode="auto">
            <a:xfrm>
              <a:off x="10077451" y="5280025"/>
              <a:ext cx="2286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3" name="Line 183">
              <a:extLst>
                <a:ext uri="{FF2B5EF4-FFF2-40B4-BE49-F238E27FC236}">
                  <a16:creationId xmlns:a16="http://schemas.microsoft.com/office/drawing/2014/main" id="{7A989973-66D5-40BC-9434-50113ADD08FB}"/>
                </a:ext>
              </a:extLst>
            </p:cNvPr>
            <p:cNvSpPr>
              <a:spLocks noChangeShapeType="1"/>
            </p:cNvSpPr>
            <p:nvPr/>
          </p:nvSpPr>
          <p:spPr bwMode="auto">
            <a:xfrm flipV="1">
              <a:off x="8488364" y="1485900"/>
              <a:ext cx="0" cy="3730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Line 184">
              <a:extLst>
                <a:ext uri="{FF2B5EF4-FFF2-40B4-BE49-F238E27FC236}">
                  <a16:creationId xmlns:a16="http://schemas.microsoft.com/office/drawing/2014/main" id="{8D194C66-C3D8-4D4E-AB37-61A56CC19BBC}"/>
                </a:ext>
              </a:extLst>
            </p:cNvPr>
            <p:cNvSpPr>
              <a:spLocks noChangeShapeType="1"/>
            </p:cNvSpPr>
            <p:nvPr/>
          </p:nvSpPr>
          <p:spPr bwMode="auto">
            <a:xfrm flipV="1">
              <a:off x="10706101" y="1485900"/>
              <a:ext cx="0" cy="3730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Line 185">
              <a:extLst>
                <a:ext uri="{FF2B5EF4-FFF2-40B4-BE49-F238E27FC236}">
                  <a16:creationId xmlns:a16="http://schemas.microsoft.com/office/drawing/2014/main" id="{F1170B24-13EA-429A-BCDF-4ADE388E7DFA}"/>
                </a:ext>
              </a:extLst>
            </p:cNvPr>
            <p:cNvSpPr>
              <a:spLocks noChangeShapeType="1"/>
            </p:cNvSpPr>
            <p:nvPr/>
          </p:nvSpPr>
          <p:spPr bwMode="auto">
            <a:xfrm>
              <a:off x="8488364" y="521652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Line 186">
              <a:extLst>
                <a:ext uri="{FF2B5EF4-FFF2-40B4-BE49-F238E27FC236}">
                  <a16:creationId xmlns:a16="http://schemas.microsoft.com/office/drawing/2014/main" id="{9C432674-B236-4FE2-8658-E602702B55A1}"/>
                </a:ext>
              </a:extLst>
            </p:cNvPr>
            <p:cNvSpPr>
              <a:spLocks noChangeShapeType="1"/>
            </p:cNvSpPr>
            <p:nvPr/>
          </p:nvSpPr>
          <p:spPr bwMode="auto">
            <a:xfrm>
              <a:off x="8488364" y="4983163"/>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Line 187">
              <a:extLst>
                <a:ext uri="{FF2B5EF4-FFF2-40B4-BE49-F238E27FC236}">
                  <a16:creationId xmlns:a16="http://schemas.microsoft.com/office/drawing/2014/main" id="{D8E0936F-B526-408D-9063-43233F598C9A}"/>
                </a:ext>
              </a:extLst>
            </p:cNvPr>
            <p:cNvSpPr>
              <a:spLocks noChangeShapeType="1"/>
            </p:cNvSpPr>
            <p:nvPr/>
          </p:nvSpPr>
          <p:spPr bwMode="auto">
            <a:xfrm>
              <a:off x="8488364" y="4749800"/>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Line 188">
              <a:extLst>
                <a:ext uri="{FF2B5EF4-FFF2-40B4-BE49-F238E27FC236}">
                  <a16:creationId xmlns:a16="http://schemas.microsoft.com/office/drawing/2014/main" id="{BBDC033A-6343-409E-94BD-25320BB11BDF}"/>
                </a:ext>
              </a:extLst>
            </p:cNvPr>
            <p:cNvSpPr>
              <a:spLocks noChangeShapeType="1"/>
            </p:cNvSpPr>
            <p:nvPr/>
          </p:nvSpPr>
          <p:spPr bwMode="auto">
            <a:xfrm>
              <a:off x="8488364" y="4516438"/>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Line 189">
              <a:extLst>
                <a:ext uri="{FF2B5EF4-FFF2-40B4-BE49-F238E27FC236}">
                  <a16:creationId xmlns:a16="http://schemas.microsoft.com/office/drawing/2014/main" id="{7F789D34-7874-4699-AFAB-D1BE3CA8E834}"/>
                </a:ext>
              </a:extLst>
            </p:cNvPr>
            <p:cNvSpPr>
              <a:spLocks noChangeShapeType="1"/>
            </p:cNvSpPr>
            <p:nvPr/>
          </p:nvSpPr>
          <p:spPr bwMode="auto">
            <a:xfrm>
              <a:off x="8488364" y="428307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Line 190">
              <a:extLst>
                <a:ext uri="{FF2B5EF4-FFF2-40B4-BE49-F238E27FC236}">
                  <a16:creationId xmlns:a16="http://schemas.microsoft.com/office/drawing/2014/main" id="{2DB8A412-BE8F-4B4C-BE75-AC818F3E1EDA}"/>
                </a:ext>
              </a:extLst>
            </p:cNvPr>
            <p:cNvSpPr>
              <a:spLocks noChangeShapeType="1"/>
            </p:cNvSpPr>
            <p:nvPr/>
          </p:nvSpPr>
          <p:spPr bwMode="auto">
            <a:xfrm>
              <a:off x="8488364" y="4049713"/>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Line 191">
              <a:extLst>
                <a:ext uri="{FF2B5EF4-FFF2-40B4-BE49-F238E27FC236}">
                  <a16:creationId xmlns:a16="http://schemas.microsoft.com/office/drawing/2014/main" id="{C9CE39DB-D960-43C4-867C-84BC6BDE2BD8}"/>
                </a:ext>
              </a:extLst>
            </p:cNvPr>
            <p:cNvSpPr>
              <a:spLocks noChangeShapeType="1"/>
            </p:cNvSpPr>
            <p:nvPr/>
          </p:nvSpPr>
          <p:spPr bwMode="auto">
            <a:xfrm>
              <a:off x="8488364" y="3817938"/>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Line 192">
              <a:extLst>
                <a:ext uri="{FF2B5EF4-FFF2-40B4-BE49-F238E27FC236}">
                  <a16:creationId xmlns:a16="http://schemas.microsoft.com/office/drawing/2014/main" id="{BD576087-7F70-4FEB-BCD3-84BB44FF79BE}"/>
                </a:ext>
              </a:extLst>
            </p:cNvPr>
            <p:cNvSpPr>
              <a:spLocks noChangeShapeType="1"/>
            </p:cNvSpPr>
            <p:nvPr/>
          </p:nvSpPr>
          <p:spPr bwMode="auto">
            <a:xfrm>
              <a:off x="8488364" y="358457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Line 193">
              <a:extLst>
                <a:ext uri="{FF2B5EF4-FFF2-40B4-BE49-F238E27FC236}">
                  <a16:creationId xmlns:a16="http://schemas.microsoft.com/office/drawing/2014/main" id="{C5622D52-024B-42D4-A6C6-38296275BE1B}"/>
                </a:ext>
              </a:extLst>
            </p:cNvPr>
            <p:cNvSpPr>
              <a:spLocks noChangeShapeType="1"/>
            </p:cNvSpPr>
            <p:nvPr/>
          </p:nvSpPr>
          <p:spPr bwMode="auto">
            <a:xfrm>
              <a:off x="8488364" y="3351213"/>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Line 194">
              <a:extLst>
                <a:ext uri="{FF2B5EF4-FFF2-40B4-BE49-F238E27FC236}">
                  <a16:creationId xmlns:a16="http://schemas.microsoft.com/office/drawing/2014/main" id="{4B3C1E50-C989-4BB6-B008-DE4CF15F8B3C}"/>
                </a:ext>
              </a:extLst>
            </p:cNvPr>
            <p:cNvSpPr>
              <a:spLocks noChangeShapeType="1"/>
            </p:cNvSpPr>
            <p:nvPr/>
          </p:nvSpPr>
          <p:spPr bwMode="auto">
            <a:xfrm>
              <a:off x="8488364" y="3117850"/>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Line 195">
              <a:extLst>
                <a:ext uri="{FF2B5EF4-FFF2-40B4-BE49-F238E27FC236}">
                  <a16:creationId xmlns:a16="http://schemas.microsoft.com/office/drawing/2014/main" id="{459FEFF3-B967-4A31-8347-A395A5FB714D}"/>
                </a:ext>
              </a:extLst>
            </p:cNvPr>
            <p:cNvSpPr>
              <a:spLocks noChangeShapeType="1"/>
            </p:cNvSpPr>
            <p:nvPr/>
          </p:nvSpPr>
          <p:spPr bwMode="auto">
            <a:xfrm>
              <a:off x="8488364" y="2884488"/>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Line 196">
              <a:extLst>
                <a:ext uri="{FF2B5EF4-FFF2-40B4-BE49-F238E27FC236}">
                  <a16:creationId xmlns:a16="http://schemas.microsoft.com/office/drawing/2014/main" id="{37E0FE28-C9B5-4E85-8FCD-BA5DA4736A98}"/>
                </a:ext>
              </a:extLst>
            </p:cNvPr>
            <p:cNvSpPr>
              <a:spLocks noChangeShapeType="1"/>
            </p:cNvSpPr>
            <p:nvPr/>
          </p:nvSpPr>
          <p:spPr bwMode="auto">
            <a:xfrm>
              <a:off x="8488364" y="265112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Line 197">
              <a:extLst>
                <a:ext uri="{FF2B5EF4-FFF2-40B4-BE49-F238E27FC236}">
                  <a16:creationId xmlns:a16="http://schemas.microsoft.com/office/drawing/2014/main" id="{F6B78731-A492-4ED0-914D-FE44D37E2E8B}"/>
                </a:ext>
              </a:extLst>
            </p:cNvPr>
            <p:cNvSpPr>
              <a:spLocks noChangeShapeType="1"/>
            </p:cNvSpPr>
            <p:nvPr/>
          </p:nvSpPr>
          <p:spPr bwMode="auto">
            <a:xfrm>
              <a:off x="8488364" y="2419350"/>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Line 198">
              <a:extLst>
                <a:ext uri="{FF2B5EF4-FFF2-40B4-BE49-F238E27FC236}">
                  <a16:creationId xmlns:a16="http://schemas.microsoft.com/office/drawing/2014/main" id="{557B0382-2B74-479A-95BB-8A8D6F9738F1}"/>
                </a:ext>
              </a:extLst>
            </p:cNvPr>
            <p:cNvSpPr>
              <a:spLocks noChangeShapeType="1"/>
            </p:cNvSpPr>
            <p:nvPr/>
          </p:nvSpPr>
          <p:spPr bwMode="auto">
            <a:xfrm>
              <a:off x="8488364" y="2185988"/>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Line 199">
              <a:extLst>
                <a:ext uri="{FF2B5EF4-FFF2-40B4-BE49-F238E27FC236}">
                  <a16:creationId xmlns:a16="http://schemas.microsoft.com/office/drawing/2014/main" id="{C69DF5DE-9187-447C-BC44-77955DAC92A0}"/>
                </a:ext>
              </a:extLst>
            </p:cNvPr>
            <p:cNvSpPr>
              <a:spLocks noChangeShapeType="1"/>
            </p:cNvSpPr>
            <p:nvPr/>
          </p:nvSpPr>
          <p:spPr bwMode="auto">
            <a:xfrm>
              <a:off x="8488364" y="1952625"/>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Line 200">
              <a:extLst>
                <a:ext uri="{FF2B5EF4-FFF2-40B4-BE49-F238E27FC236}">
                  <a16:creationId xmlns:a16="http://schemas.microsoft.com/office/drawing/2014/main" id="{6A4C57D1-D5F4-47F9-9D9E-F0497B30A24F}"/>
                </a:ext>
              </a:extLst>
            </p:cNvPr>
            <p:cNvSpPr>
              <a:spLocks noChangeShapeType="1"/>
            </p:cNvSpPr>
            <p:nvPr/>
          </p:nvSpPr>
          <p:spPr bwMode="auto">
            <a:xfrm>
              <a:off x="8488364" y="1719263"/>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Line 201">
              <a:extLst>
                <a:ext uri="{FF2B5EF4-FFF2-40B4-BE49-F238E27FC236}">
                  <a16:creationId xmlns:a16="http://schemas.microsoft.com/office/drawing/2014/main" id="{BC8A98D9-4A09-4D82-AD03-4A389FC03AFE}"/>
                </a:ext>
              </a:extLst>
            </p:cNvPr>
            <p:cNvSpPr>
              <a:spLocks noChangeShapeType="1"/>
            </p:cNvSpPr>
            <p:nvPr/>
          </p:nvSpPr>
          <p:spPr bwMode="auto">
            <a:xfrm>
              <a:off x="8488364" y="1485900"/>
              <a:ext cx="381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Line 202">
              <a:extLst>
                <a:ext uri="{FF2B5EF4-FFF2-40B4-BE49-F238E27FC236}">
                  <a16:creationId xmlns:a16="http://schemas.microsoft.com/office/drawing/2014/main" id="{86096EA2-BB0A-4140-B753-A824A633C6B3}"/>
                </a:ext>
              </a:extLst>
            </p:cNvPr>
            <p:cNvSpPr>
              <a:spLocks noChangeShapeType="1"/>
            </p:cNvSpPr>
            <p:nvPr/>
          </p:nvSpPr>
          <p:spPr bwMode="auto">
            <a:xfrm flipH="1">
              <a:off x="10669589" y="521652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Line 203">
              <a:extLst>
                <a:ext uri="{FF2B5EF4-FFF2-40B4-BE49-F238E27FC236}">
                  <a16:creationId xmlns:a16="http://schemas.microsoft.com/office/drawing/2014/main" id="{C03B8F18-EFC2-4798-B83E-DF12455DB25F}"/>
                </a:ext>
              </a:extLst>
            </p:cNvPr>
            <p:cNvSpPr>
              <a:spLocks noChangeShapeType="1"/>
            </p:cNvSpPr>
            <p:nvPr/>
          </p:nvSpPr>
          <p:spPr bwMode="auto">
            <a:xfrm flipH="1">
              <a:off x="10669589" y="498316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Line 204">
              <a:extLst>
                <a:ext uri="{FF2B5EF4-FFF2-40B4-BE49-F238E27FC236}">
                  <a16:creationId xmlns:a16="http://schemas.microsoft.com/office/drawing/2014/main" id="{0A7A1E03-B8AA-43F4-AF32-ECD455240D5F}"/>
                </a:ext>
              </a:extLst>
            </p:cNvPr>
            <p:cNvSpPr>
              <a:spLocks noChangeShapeType="1"/>
            </p:cNvSpPr>
            <p:nvPr/>
          </p:nvSpPr>
          <p:spPr bwMode="auto">
            <a:xfrm flipH="1">
              <a:off x="10669589" y="47498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206">
              <a:extLst>
                <a:ext uri="{FF2B5EF4-FFF2-40B4-BE49-F238E27FC236}">
                  <a16:creationId xmlns:a16="http://schemas.microsoft.com/office/drawing/2014/main" id="{B123CF85-ABF9-477E-AB38-681B8852F948}"/>
                </a:ext>
              </a:extLst>
            </p:cNvPr>
            <p:cNvSpPr>
              <a:spLocks noChangeShapeType="1"/>
            </p:cNvSpPr>
            <p:nvPr/>
          </p:nvSpPr>
          <p:spPr bwMode="auto">
            <a:xfrm flipH="1">
              <a:off x="10669589" y="4516438"/>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207">
              <a:extLst>
                <a:ext uri="{FF2B5EF4-FFF2-40B4-BE49-F238E27FC236}">
                  <a16:creationId xmlns:a16="http://schemas.microsoft.com/office/drawing/2014/main" id="{DBFF1659-DCDD-482F-AFC0-556A1F410BD2}"/>
                </a:ext>
              </a:extLst>
            </p:cNvPr>
            <p:cNvSpPr>
              <a:spLocks noChangeShapeType="1"/>
            </p:cNvSpPr>
            <p:nvPr/>
          </p:nvSpPr>
          <p:spPr bwMode="auto">
            <a:xfrm flipH="1">
              <a:off x="10669589" y="428307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208">
              <a:extLst>
                <a:ext uri="{FF2B5EF4-FFF2-40B4-BE49-F238E27FC236}">
                  <a16:creationId xmlns:a16="http://schemas.microsoft.com/office/drawing/2014/main" id="{C854AE6E-CD67-4402-8794-F746B69ED7A9}"/>
                </a:ext>
              </a:extLst>
            </p:cNvPr>
            <p:cNvSpPr>
              <a:spLocks noChangeShapeType="1"/>
            </p:cNvSpPr>
            <p:nvPr/>
          </p:nvSpPr>
          <p:spPr bwMode="auto">
            <a:xfrm flipH="1">
              <a:off x="10669589" y="40513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209">
              <a:extLst>
                <a:ext uri="{FF2B5EF4-FFF2-40B4-BE49-F238E27FC236}">
                  <a16:creationId xmlns:a16="http://schemas.microsoft.com/office/drawing/2014/main" id="{66625003-D624-494E-BC77-93E454EBC5EF}"/>
                </a:ext>
              </a:extLst>
            </p:cNvPr>
            <p:cNvSpPr>
              <a:spLocks noChangeShapeType="1"/>
            </p:cNvSpPr>
            <p:nvPr/>
          </p:nvSpPr>
          <p:spPr bwMode="auto">
            <a:xfrm flipH="1">
              <a:off x="10669589" y="3817938"/>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210">
              <a:extLst>
                <a:ext uri="{FF2B5EF4-FFF2-40B4-BE49-F238E27FC236}">
                  <a16:creationId xmlns:a16="http://schemas.microsoft.com/office/drawing/2014/main" id="{48E0F05F-26D0-44BB-A5EA-F569F09CCB8D}"/>
                </a:ext>
              </a:extLst>
            </p:cNvPr>
            <p:cNvSpPr>
              <a:spLocks noChangeShapeType="1"/>
            </p:cNvSpPr>
            <p:nvPr/>
          </p:nvSpPr>
          <p:spPr bwMode="auto">
            <a:xfrm flipH="1">
              <a:off x="10669589" y="358457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211">
              <a:extLst>
                <a:ext uri="{FF2B5EF4-FFF2-40B4-BE49-F238E27FC236}">
                  <a16:creationId xmlns:a16="http://schemas.microsoft.com/office/drawing/2014/main" id="{E4FA20BC-3837-4F54-881E-E8AA750FA85C}"/>
                </a:ext>
              </a:extLst>
            </p:cNvPr>
            <p:cNvSpPr>
              <a:spLocks noChangeShapeType="1"/>
            </p:cNvSpPr>
            <p:nvPr/>
          </p:nvSpPr>
          <p:spPr bwMode="auto">
            <a:xfrm flipH="1">
              <a:off x="10669589" y="33512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212">
              <a:extLst>
                <a:ext uri="{FF2B5EF4-FFF2-40B4-BE49-F238E27FC236}">
                  <a16:creationId xmlns:a16="http://schemas.microsoft.com/office/drawing/2014/main" id="{1E2CF878-8ABC-48F9-8F6E-51762CED55E0}"/>
                </a:ext>
              </a:extLst>
            </p:cNvPr>
            <p:cNvSpPr>
              <a:spLocks noChangeShapeType="1"/>
            </p:cNvSpPr>
            <p:nvPr/>
          </p:nvSpPr>
          <p:spPr bwMode="auto">
            <a:xfrm flipH="1">
              <a:off x="10669589" y="311785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213">
              <a:extLst>
                <a:ext uri="{FF2B5EF4-FFF2-40B4-BE49-F238E27FC236}">
                  <a16:creationId xmlns:a16="http://schemas.microsoft.com/office/drawing/2014/main" id="{F41F951A-FA09-41CB-B5CB-FE16E2D942F0}"/>
                </a:ext>
              </a:extLst>
            </p:cNvPr>
            <p:cNvSpPr>
              <a:spLocks noChangeShapeType="1"/>
            </p:cNvSpPr>
            <p:nvPr/>
          </p:nvSpPr>
          <p:spPr bwMode="auto">
            <a:xfrm flipH="1">
              <a:off x="10669589" y="2884488"/>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14">
              <a:extLst>
                <a:ext uri="{FF2B5EF4-FFF2-40B4-BE49-F238E27FC236}">
                  <a16:creationId xmlns:a16="http://schemas.microsoft.com/office/drawing/2014/main" id="{DDAEB9ED-C304-4B32-9272-86079716713B}"/>
                </a:ext>
              </a:extLst>
            </p:cNvPr>
            <p:cNvSpPr>
              <a:spLocks noChangeShapeType="1"/>
            </p:cNvSpPr>
            <p:nvPr/>
          </p:nvSpPr>
          <p:spPr bwMode="auto">
            <a:xfrm flipH="1">
              <a:off x="10669589" y="265271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15">
              <a:extLst>
                <a:ext uri="{FF2B5EF4-FFF2-40B4-BE49-F238E27FC236}">
                  <a16:creationId xmlns:a16="http://schemas.microsoft.com/office/drawing/2014/main" id="{192BFCB7-0C07-454E-A6AB-0CA8CC8F640F}"/>
                </a:ext>
              </a:extLst>
            </p:cNvPr>
            <p:cNvSpPr>
              <a:spLocks noChangeShapeType="1"/>
            </p:cNvSpPr>
            <p:nvPr/>
          </p:nvSpPr>
          <p:spPr bwMode="auto">
            <a:xfrm flipH="1">
              <a:off x="10669589" y="241935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16">
              <a:extLst>
                <a:ext uri="{FF2B5EF4-FFF2-40B4-BE49-F238E27FC236}">
                  <a16:creationId xmlns:a16="http://schemas.microsoft.com/office/drawing/2014/main" id="{FD7B8794-EFA9-4B5F-9EB1-4FA8DC6594DF}"/>
                </a:ext>
              </a:extLst>
            </p:cNvPr>
            <p:cNvSpPr>
              <a:spLocks noChangeShapeType="1"/>
            </p:cNvSpPr>
            <p:nvPr/>
          </p:nvSpPr>
          <p:spPr bwMode="auto">
            <a:xfrm flipH="1">
              <a:off x="10669589" y="2185988"/>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217">
              <a:extLst>
                <a:ext uri="{FF2B5EF4-FFF2-40B4-BE49-F238E27FC236}">
                  <a16:creationId xmlns:a16="http://schemas.microsoft.com/office/drawing/2014/main" id="{8013B471-AC0E-4DA9-8FCC-5EAE1E834922}"/>
                </a:ext>
              </a:extLst>
            </p:cNvPr>
            <p:cNvSpPr>
              <a:spLocks noChangeShapeType="1"/>
            </p:cNvSpPr>
            <p:nvPr/>
          </p:nvSpPr>
          <p:spPr bwMode="auto">
            <a:xfrm flipH="1">
              <a:off x="10669589" y="1952625"/>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218">
              <a:extLst>
                <a:ext uri="{FF2B5EF4-FFF2-40B4-BE49-F238E27FC236}">
                  <a16:creationId xmlns:a16="http://schemas.microsoft.com/office/drawing/2014/main" id="{C43313B0-5569-4504-A396-572AAF54A1C6}"/>
                </a:ext>
              </a:extLst>
            </p:cNvPr>
            <p:cNvSpPr>
              <a:spLocks noChangeShapeType="1"/>
            </p:cNvSpPr>
            <p:nvPr/>
          </p:nvSpPr>
          <p:spPr bwMode="auto">
            <a:xfrm flipH="1">
              <a:off x="10669589" y="1719263"/>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219">
              <a:extLst>
                <a:ext uri="{FF2B5EF4-FFF2-40B4-BE49-F238E27FC236}">
                  <a16:creationId xmlns:a16="http://schemas.microsoft.com/office/drawing/2014/main" id="{225D3578-C590-4770-A7F2-43AF351F77CB}"/>
                </a:ext>
              </a:extLst>
            </p:cNvPr>
            <p:cNvSpPr>
              <a:spLocks noChangeShapeType="1"/>
            </p:cNvSpPr>
            <p:nvPr/>
          </p:nvSpPr>
          <p:spPr bwMode="auto">
            <a:xfrm flipH="1">
              <a:off x="10669589" y="1485900"/>
              <a:ext cx="365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220">
              <a:extLst>
                <a:ext uri="{FF2B5EF4-FFF2-40B4-BE49-F238E27FC236}">
                  <a16:creationId xmlns:a16="http://schemas.microsoft.com/office/drawing/2014/main" id="{874551BE-DA52-4E0E-9010-53F8D534B26F}"/>
                </a:ext>
              </a:extLst>
            </p:cNvPr>
            <p:cNvSpPr>
              <a:spLocks noChangeArrowheads="1"/>
            </p:cNvSpPr>
            <p:nvPr/>
          </p:nvSpPr>
          <p:spPr bwMode="auto">
            <a:xfrm>
              <a:off x="8305801" y="5141913"/>
              <a:ext cx="2047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221">
              <a:extLst>
                <a:ext uri="{FF2B5EF4-FFF2-40B4-BE49-F238E27FC236}">
                  <a16:creationId xmlns:a16="http://schemas.microsoft.com/office/drawing/2014/main" id="{8E91A02B-9516-43B4-81B4-FBF4F651F169}"/>
                </a:ext>
              </a:extLst>
            </p:cNvPr>
            <p:cNvSpPr>
              <a:spLocks noChangeArrowheads="1"/>
            </p:cNvSpPr>
            <p:nvPr/>
          </p:nvSpPr>
          <p:spPr bwMode="auto">
            <a:xfrm>
              <a:off x="8305801" y="4908550"/>
              <a:ext cx="2047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222">
              <a:extLst>
                <a:ext uri="{FF2B5EF4-FFF2-40B4-BE49-F238E27FC236}">
                  <a16:creationId xmlns:a16="http://schemas.microsoft.com/office/drawing/2014/main" id="{153E8BCB-E29A-42AB-AFC3-23A5DE966513}"/>
                </a:ext>
              </a:extLst>
            </p:cNvPr>
            <p:cNvSpPr>
              <a:spLocks noChangeArrowheads="1"/>
            </p:cNvSpPr>
            <p:nvPr/>
          </p:nvSpPr>
          <p:spPr bwMode="auto">
            <a:xfrm>
              <a:off x="8305801" y="4675188"/>
              <a:ext cx="2047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223">
              <a:extLst>
                <a:ext uri="{FF2B5EF4-FFF2-40B4-BE49-F238E27FC236}">
                  <a16:creationId xmlns:a16="http://schemas.microsoft.com/office/drawing/2014/main" id="{2736B472-80B3-49FB-BE1D-2E1C85C6C99B}"/>
                </a:ext>
              </a:extLst>
            </p:cNvPr>
            <p:cNvSpPr>
              <a:spLocks noChangeArrowheads="1"/>
            </p:cNvSpPr>
            <p:nvPr/>
          </p:nvSpPr>
          <p:spPr bwMode="auto">
            <a:xfrm>
              <a:off x="8305801" y="4441825"/>
              <a:ext cx="2047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224">
              <a:extLst>
                <a:ext uri="{FF2B5EF4-FFF2-40B4-BE49-F238E27FC236}">
                  <a16:creationId xmlns:a16="http://schemas.microsoft.com/office/drawing/2014/main" id="{0ED2189A-22BE-4360-A071-D6F57DFB0778}"/>
                </a:ext>
              </a:extLst>
            </p:cNvPr>
            <p:cNvSpPr>
              <a:spLocks noChangeArrowheads="1"/>
            </p:cNvSpPr>
            <p:nvPr/>
          </p:nvSpPr>
          <p:spPr bwMode="auto">
            <a:xfrm>
              <a:off x="8305801" y="4208463"/>
              <a:ext cx="2047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225">
              <a:extLst>
                <a:ext uri="{FF2B5EF4-FFF2-40B4-BE49-F238E27FC236}">
                  <a16:creationId xmlns:a16="http://schemas.microsoft.com/office/drawing/2014/main" id="{E6BFBC27-9AE1-428E-9183-AE83AAC7FACB}"/>
                </a:ext>
              </a:extLst>
            </p:cNvPr>
            <p:cNvSpPr>
              <a:spLocks noChangeArrowheads="1"/>
            </p:cNvSpPr>
            <p:nvPr/>
          </p:nvSpPr>
          <p:spPr bwMode="auto">
            <a:xfrm>
              <a:off x="8305801" y="3975100"/>
              <a:ext cx="2047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226">
              <a:extLst>
                <a:ext uri="{FF2B5EF4-FFF2-40B4-BE49-F238E27FC236}">
                  <a16:creationId xmlns:a16="http://schemas.microsoft.com/office/drawing/2014/main" id="{ADE93E57-DFF9-4DE1-9BB9-C15438837E45}"/>
                </a:ext>
              </a:extLst>
            </p:cNvPr>
            <p:cNvSpPr>
              <a:spLocks noChangeArrowheads="1"/>
            </p:cNvSpPr>
            <p:nvPr/>
          </p:nvSpPr>
          <p:spPr bwMode="auto">
            <a:xfrm>
              <a:off x="8305801" y="3741738"/>
              <a:ext cx="2047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227">
              <a:extLst>
                <a:ext uri="{FF2B5EF4-FFF2-40B4-BE49-F238E27FC236}">
                  <a16:creationId xmlns:a16="http://schemas.microsoft.com/office/drawing/2014/main" id="{ABA5C1B9-C489-4222-97AF-F725E2E3F4FD}"/>
                </a:ext>
              </a:extLst>
            </p:cNvPr>
            <p:cNvSpPr>
              <a:spLocks noChangeArrowheads="1"/>
            </p:cNvSpPr>
            <p:nvPr/>
          </p:nvSpPr>
          <p:spPr bwMode="auto">
            <a:xfrm>
              <a:off x="8305801" y="3508375"/>
              <a:ext cx="2047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228">
              <a:extLst>
                <a:ext uri="{FF2B5EF4-FFF2-40B4-BE49-F238E27FC236}">
                  <a16:creationId xmlns:a16="http://schemas.microsoft.com/office/drawing/2014/main" id="{77C7DE35-915E-4DAD-AB1C-AA246DB7BC76}"/>
                </a:ext>
              </a:extLst>
            </p:cNvPr>
            <p:cNvSpPr>
              <a:spLocks noChangeArrowheads="1"/>
            </p:cNvSpPr>
            <p:nvPr/>
          </p:nvSpPr>
          <p:spPr bwMode="auto">
            <a:xfrm>
              <a:off x="8356601" y="3279775"/>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229">
              <a:extLst>
                <a:ext uri="{FF2B5EF4-FFF2-40B4-BE49-F238E27FC236}">
                  <a16:creationId xmlns:a16="http://schemas.microsoft.com/office/drawing/2014/main" id="{659C8EBA-1EE1-4D3B-B4E4-BBB0348D4C74}"/>
                </a:ext>
              </a:extLst>
            </p:cNvPr>
            <p:cNvSpPr>
              <a:spLocks noChangeArrowheads="1"/>
            </p:cNvSpPr>
            <p:nvPr/>
          </p:nvSpPr>
          <p:spPr bwMode="auto">
            <a:xfrm>
              <a:off x="8356601" y="3046413"/>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230">
              <a:extLst>
                <a:ext uri="{FF2B5EF4-FFF2-40B4-BE49-F238E27FC236}">
                  <a16:creationId xmlns:a16="http://schemas.microsoft.com/office/drawing/2014/main" id="{EED9B91C-1FED-45DD-B4C7-5940F2CDD2B7}"/>
                </a:ext>
              </a:extLst>
            </p:cNvPr>
            <p:cNvSpPr>
              <a:spLocks noChangeArrowheads="1"/>
            </p:cNvSpPr>
            <p:nvPr/>
          </p:nvSpPr>
          <p:spPr bwMode="auto">
            <a:xfrm>
              <a:off x="8356601" y="2813050"/>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231">
              <a:extLst>
                <a:ext uri="{FF2B5EF4-FFF2-40B4-BE49-F238E27FC236}">
                  <a16:creationId xmlns:a16="http://schemas.microsoft.com/office/drawing/2014/main" id="{65CFAD1A-9FB0-4FCF-8EE7-A37A9252EBD1}"/>
                </a:ext>
              </a:extLst>
            </p:cNvPr>
            <p:cNvSpPr>
              <a:spLocks noChangeArrowheads="1"/>
            </p:cNvSpPr>
            <p:nvPr/>
          </p:nvSpPr>
          <p:spPr bwMode="auto">
            <a:xfrm>
              <a:off x="8356601" y="2579688"/>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232">
              <a:extLst>
                <a:ext uri="{FF2B5EF4-FFF2-40B4-BE49-F238E27FC236}">
                  <a16:creationId xmlns:a16="http://schemas.microsoft.com/office/drawing/2014/main" id="{0641D202-C593-4715-B806-9AD58DBA9BB2}"/>
                </a:ext>
              </a:extLst>
            </p:cNvPr>
            <p:cNvSpPr>
              <a:spLocks noChangeArrowheads="1"/>
            </p:cNvSpPr>
            <p:nvPr/>
          </p:nvSpPr>
          <p:spPr bwMode="auto">
            <a:xfrm>
              <a:off x="8356601" y="2346325"/>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233">
              <a:extLst>
                <a:ext uri="{FF2B5EF4-FFF2-40B4-BE49-F238E27FC236}">
                  <a16:creationId xmlns:a16="http://schemas.microsoft.com/office/drawing/2014/main" id="{16347016-61D8-4028-965E-DB2A76A3E3E9}"/>
                </a:ext>
              </a:extLst>
            </p:cNvPr>
            <p:cNvSpPr>
              <a:spLocks noChangeArrowheads="1"/>
            </p:cNvSpPr>
            <p:nvPr/>
          </p:nvSpPr>
          <p:spPr bwMode="auto">
            <a:xfrm>
              <a:off x="8356601" y="2112963"/>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234">
              <a:extLst>
                <a:ext uri="{FF2B5EF4-FFF2-40B4-BE49-F238E27FC236}">
                  <a16:creationId xmlns:a16="http://schemas.microsoft.com/office/drawing/2014/main" id="{B9F4433E-B672-46FA-BE06-59972721C546}"/>
                </a:ext>
              </a:extLst>
            </p:cNvPr>
            <p:cNvSpPr>
              <a:spLocks noChangeArrowheads="1"/>
            </p:cNvSpPr>
            <p:nvPr/>
          </p:nvSpPr>
          <p:spPr bwMode="auto">
            <a:xfrm>
              <a:off x="8356601" y="1879600"/>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235">
              <a:extLst>
                <a:ext uri="{FF2B5EF4-FFF2-40B4-BE49-F238E27FC236}">
                  <a16:creationId xmlns:a16="http://schemas.microsoft.com/office/drawing/2014/main" id="{7489AFB5-54B7-4D78-8355-1ED95C29A47B}"/>
                </a:ext>
              </a:extLst>
            </p:cNvPr>
            <p:cNvSpPr>
              <a:spLocks noChangeArrowheads="1"/>
            </p:cNvSpPr>
            <p:nvPr/>
          </p:nvSpPr>
          <p:spPr bwMode="auto">
            <a:xfrm>
              <a:off x="8356601" y="1646238"/>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236">
              <a:extLst>
                <a:ext uri="{FF2B5EF4-FFF2-40B4-BE49-F238E27FC236}">
                  <a16:creationId xmlns:a16="http://schemas.microsoft.com/office/drawing/2014/main" id="{7176CFF0-82BB-4F69-A70A-8D8CDB2CE79D}"/>
                </a:ext>
              </a:extLst>
            </p:cNvPr>
            <p:cNvSpPr>
              <a:spLocks noChangeArrowheads="1"/>
            </p:cNvSpPr>
            <p:nvPr/>
          </p:nvSpPr>
          <p:spPr bwMode="auto">
            <a:xfrm>
              <a:off x="8356601" y="1412875"/>
              <a:ext cx="1508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62626"/>
                  </a:solidFill>
                  <a:effectLst/>
                  <a:latin typeface="Arial" panose="020B060402020202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Line 251">
              <a:extLst>
                <a:ext uri="{FF2B5EF4-FFF2-40B4-BE49-F238E27FC236}">
                  <a16:creationId xmlns:a16="http://schemas.microsoft.com/office/drawing/2014/main" id="{281941AE-4EC3-423B-9778-36B8DFA9EACF}"/>
                </a:ext>
              </a:extLst>
            </p:cNvPr>
            <p:cNvSpPr>
              <a:spLocks noChangeShapeType="1"/>
            </p:cNvSpPr>
            <p:nvPr/>
          </p:nvSpPr>
          <p:spPr bwMode="auto">
            <a:xfrm>
              <a:off x="8959851" y="2727325"/>
              <a:ext cx="166688" cy="0"/>
            </a:xfrm>
            <a:prstGeom prst="line">
              <a:avLst/>
            </a:prstGeom>
            <a:noFill/>
            <a:ln w="38100" cap="flat">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252">
              <a:extLst>
                <a:ext uri="{FF2B5EF4-FFF2-40B4-BE49-F238E27FC236}">
                  <a16:creationId xmlns:a16="http://schemas.microsoft.com/office/drawing/2014/main" id="{45783550-E618-4B7D-8E29-B2B2A09822A2}"/>
                </a:ext>
              </a:extLst>
            </p:cNvPr>
            <p:cNvSpPr>
              <a:spLocks noChangeShapeType="1"/>
            </p:cNvSpPr>
            <p:nvPr/>
          </p:nvSpPr>
          <p:spPr bwMode="auto">
            <a:xfrm>
              <a:off x="10069514" y="1800225"/>
              <a:ext cx="165100" cy="0"/>
            </a:xfrm>
            <a:prstGeom prst="line">
              <a:avLst/>
            </a:prstGeom>
            <a:noFill/>
            <a:ln w="381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253">
              <a:extLst>
                <a:ext uri="{FF2B5EF4-FFF2-40B4-BE49-F238E27FC236}">
                  <a16:creationId xmlns:a16="http://schemas.microsoft.com/office/drawing/2014/main" id="{8BCA1766-6D12-4B73-8484-3AB46122EF19}"/>
                </a:ext>
              </a:extLst>
            </p:cNvPr>
            <p:cNvSpPr>
              <a:spLocks noChangeShapeType="1"/>
            </p:cNvSpPr>
            <p:nvPr/>
          </p:nvSpPr>
          <p:spPr bwMode="auto">
            <a:xfrm>
              <a:off x="8959851" y="3657600"/>
              <a:ext cx="166688" cy="0"/>
            </a:xfrm>
            <a:prstGeom prst="line">
              <a:avLst/>
            </a:prstGeom>
            <a:noFill/>
            <a:ln w="38100" cap="flat">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254">
              <a:extLst>
                <a:ext uri="{FF2B5EF4-FFF2-40B4-BE49-F238E27FC236}">
                  <a16:creationId xmlns:a16="http://schemas.microsoft.com/office/drawing/2014/main" id="{D25A73D7-D69A-46A1-BD8C-47D7109E22EB}"/>
                </a:ext>
              </a:extLst>
            </p:cNvPr>
            <p:cNvSpPr>
              <a:spLocks noChangeShapeType="1"/>
            </p:cNvSpPr>
            <p:nvPr/>
          </p:nvSpPr>
          <p:spPr bwMode="auto">
            <a:xfrm>
              <a:off x="10069514" y="5133975"/>
              <a:ext cx="165100" cy="0"/>
            </a:xfrm>
            <a:prstGeom prst="line">
              <a:avLst/>
            </a:prstGeom>
            <a:noFill/>
            <a:ln w="381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Rectangle 255">
              <a:extLst>
                <a:ext uri="{FF2B5EF4-FFF2-40B4-BE49-F238E27FC236}">
                  <a16:creationId xmlns:a16="http://schemas.microsoft.com/office/drawing/2014/main" id="{B475AFD7-EDBB-4353-92C4-2EF8EE8B607C}"/>
                </a:ext>
              </a:extLst>
            </p:cNvPr>
            <p:cNvSpPr>
              <a:spLocks noChangeArrowheads="1"/>
            </p:cNvSpPr>
            <p:nvPr/>
          </p:nvSpPr>
          <p:spPr bwMode="auto">
            <a:xfrm>
              <a:off x="8877301" y="2727325"/>
              <a:ext cx="331788" cy="930275"/>
            </a:xfrm>
            <a:prstGeom prst="rect">
              <a:avLst/>
            </a:prstGeom>
            <a:solidFill>
              <a:srgbClr val="800080">
                <a:alpha val="50196"/>
              </a:srgbClr>
            </a:solidFill>
            <a:ln w="38100" cap="flat">
              <a:solidFill>
                <a:srgbClr val="80008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256">
              <a:extLst>
                <a:ext uri="{FF2B5EF4-FFF2-40B4-BE49-F238E27FC236}">
                  <a16:creationId xmlns:a16="http://schemas.microsoft.com/office/drawing/2014/main" id="{62E6EB70-02F1-47E0-82BD-6330411B14CC}"/>
                </a:ext>
              </a:extLst>
            </p:cNvPr>
            <p:cNvSpPr>
              <a:spLocks noChangeArrowheads="1"/>
            </p:cNvSpPr>
            <p:nvPr/>
          </p:nvSpPr>
          <p:spPr bwMode="auto">
            <a:xfrm>
              <a:off x="9985376" y="2181225"/>
              <a:ext cx="333375" cy="2500313"/>
            </a:xfrm>
            <a:prstGeom prst="rect">
              <a:avLst/>
            </a:prstGeom>
            <a:solidFill>
              <a:srgbClr val="008000">
                <a:alpha val="50196"/>
              </a:srgbClr>
            </a:solidFill>
            <a:ln w="38100" cap="flat">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Line 257">
              <a:extLst>
                <a:ext uri="{FF2B5EF4-FFF2-40B4-BE49-F238E27FC236}">
                  <a16:creationId xmlns:a16="http://schemas.microsoft.com/office/drawing/2014/main" id="{84B86FB4-87DD-4E4F-9B64-CACD8B641743}"/>
                </a:ext>
              </a:extLst>
            </p:cNvPr>
            <p:cNvSpPr>
              <a:spLocks noChangeShapeType="1"/>
            </p:cNvSpPr>
            <p:nvPr/>
          </p:nvSpPr>
          <p:spPr bwMode="auto">
            <a:xfrm>
              <a:off x="8877301" y="3192463"/>
              <a:ext cx="331788" cy="0"/>
            </a:xfrm>
            <a:prstGeom prst="line">
              <a:avLst/>
            </a:prstGeom>
            <a:noFill/>
            <a:ln w="38100" cap="flat">
              <a:solidFill>
                <a:srgbClr val="8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Line 258">
              <a:extLst>
                <a:ext uri="{FF2B5EF4-FFF2-40B4-BE49-F238E27FC236}">
                  <a16:creationId xmlns:a16="http://schemas.microsoft.com/office/drawing/2014/main" id="{9E568E76-E00F-4E45-AD83-3726C5228A1B}"/>
                </a:ext>
              </a:extLst>
            </p:cNvPr>
            <p:cNvSpPr>
              <a:spLocks noChangeShapeType="1"/>
            </p:cNvSpPr>
            <p:nvPr/>
          </p:nvSpPr>
          <p:spPr bwMode="auto">
            <a:xfrm>
              <a:off x="9985376" y="3327400"/>
              <a:ext cx="333375" cy="0"/>
            </a:xfrm>
            <a:prstGeom prst="line">
              <a:avLst/>
            </a:prstGeom>
            <a:noFill/>
            <a:ln w="38100" cap="flat">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5" name="Straight Connector 274">
              <a:extLst>
                <a:ext uri="{FF2B5EF4-FFF2-40B4-BE49-F238E27FC236}">
                  <a16:creationId xmlns:a16="http://schemas.microsoft.com/office/drawing/2014/main" id="{E74CD125-4838-470A-BB10-28A0FCBFC59F}"/>
                </a:ext>
              </a:extLst>
            </p:cNvPr>
            <p:cNvCxnSpPr>
              <a:cxnSpLocks/>
              <a:endCxn id="241" idx="0"/>
            </p:cNvCxnSpPr>
            <p:nvPr/>
          </p:nvCxnSpPr>
          <p:spPr>
            <a:xfrm>
              <a:off x="6973889" y="2040341"/>
              <a:ext cx="794" cy="183747"/>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D410C16E-801C-4683-A462-1D7CFA568F2D}"/>
                </a:ext>
              </a:extLst>
            </p:cNvPr>
            <p:cNvCxnSpPr>
              <a:cxnSpLocks/>
              <a:stCxn id="241" idx="2"/>
            </p:cNvCxnSpPr>
            <p:nvPr/>
          </p:nvCxnSpPr>
          <p:spPr>
            <a:xfrm flipH="1">
              <a:off x="6973889" y="3416301"/>
              <a:ext cx="794" cy="201612"/>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EC2328E7-F703-41B4-8438-E33E673DA866}"/>
                </a:ext>
              </a:extLst>
            </p:cNvPr>
            <p:cNvCxnSpPr>
              <a:cxnSpLocks/>
              <a:endCxn id="72" idx="0"/>
            </p:cNvCxnSpPr>
            <p:nvPr/>
          </p:nvCxnSpPr>
          <p:spPr>
            <a:xfrm>
              <a:off x="10152064" y="1802216"/>
              <a:ext cx="0" cy="379009"/>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3515480A-DDBE-4709-9AF2-4983BF942C30}"/>
                </a:ext>
              </a:extLst>
            </p:cNvPr>
            <p:cNvCxnSpPr>
              <a:cxnSpLocks/>
              <a:stCxn id="72" idx="2"/>
            </p:cNvCxnSpPr>
            <p:nvPr/>
          </p:nvCxnSpPr>
          <p:spPr>
            <a:xfrm>
              <a:off x="10152064" y="4681538"/>
              <a:ext cx="0" cy="437746"/>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
          <p:nvSpPr>
            <p:cNvPr id="283" name="TextBox 282">
              <a:extLst>
                <a:ext uri="{FF2B5EF4-FFF2-40B4-BE49-F238E27FC236}">
                  <a16:creationId xmlns:a16="http://schemas.microsoft.com/office/drawing/2014/main" id="{5AA9F636-A055-4773-8DDB-23F2469C4C0C}"/>
                </a:ext>
              </a:extLst>
            </p:cNvPr>
            <p:cNvSpPr txBox="1"/>
            <p:nvPr/>
          </p:nvSpPr>
          <p:spPr>
            <a:xfrm rot="16200000">
              <a:off x="446879" y="3117203"/>
              <a:ext cx="2095510" cy="461665"/>
            </a:xfrm>
            <a:prstGeom prst="rect">
              <a:avLst/>
            </a:prstGeom>
            <a:noFill/>
          </p:spPr>
          <p:txBody>
            <a:bodyPr wrap="none" rtlCol="0">
              <a:spAutoFit/>
            </a:bodyPr>
            <a:lstStyle/>
            <a:p>
              <a:r>
                <a:rPr lang="en-US" sz="2400" dirty="0"/>
                <a:t>Correlation (r</a:t>
              </a:r>
              <a:r>
                <a:rPr lang="en-US" sz="2400" baseline="30000" dirty="0"/>
                <a:t>2</a:t>
              </a:r>
              <a:r>
                <a:rPr lang="en-US" sz="2400" dirty="0"/>
                <a:t>)</a:t>
              </a:r>
            </a:p>
          </p:txBody>
        </p:sp>
        <p:sp>
          <p:nvSpPr>
            <p:cNvPr id="284" name="TextBox 283">
              <a:extLst>
                <a:ext uri="{FF2B5EF4-FFF2-40B4-BE49-F238E27FC236}">
                  <a16:creationId xmlns:a16="http://schemas.microsoft.com/office/drawing/2014/main" id="{599F3CBF-8DAE-4A76-8443-F0F2694E8A7C}"/>
                </a:ext>
              </a:extLst>
            </p:cNvPr>
            <p:cNvSpPr txBox="1"/>
            <p:nvPr/>
          </p:nvSpPr>
          <p:spPr>
            <a:xfrm rot="16200000">
              <a:off x="3865760" y="3091883"/>
              <a:ext cx="1873654" cy="461665"/>
            </a:xfrm>
            <a:prstGeom prst="rect">
              <a:avLst/>
            </a:prstGeom>
            <a:noFill/>
          </p:spPr>
          <p:txBody>
            <a:bodyPr wrap="none" rtlCol="0">
              <a:spAutoFit/>
            </a:bodyPr>
            <a:lstStyle/>
            <a:p>
              <a:pPr algn="ctr"/>
              <a:r>
                <a:rPr lang="en-US" sz="2400" dirty="0"/>
                <a:t>MAE [µg/m</a:t>
              </a:r>
              <a:r>
                <a:rPr lang="en-US" sz="2400" baseline="30000" dirty="0"/>
                <a:t>3</a:t>
              </a:r>
              <a:r>
                <a:rPr lang="en-US" sz="2400" dirty="0"/>
                <a:t>]</a:t>
              </a:r>
            </a:p>
          </p:txBody>
        </p:sp>
        <p:sp>
          <p:nvSpPr>
            <p:cNvPr id="285" name="TextBox 284">
              <a:extLst>
                <a:ext uri="{FF2B5EF4-FFF2-40B4-BE49-F238E27FC236}">
                  <a16:creationId xmlns:a16="http://schemas.microsoft.com/office/drawing/2014/main" id="{11E8B2E0-F157-4F9E-BA70-22508C642381}"/>
                </a:ext>
              </a:extLst>
            </p:cNvPr>
            <p:cNvSpPr txBox="1"/>
            <p:nvPr/>
          </p:nvSpPr>
          <p:spPr>
            <a:xfrm rot="16200000">
              <a:off x="7210658" y="3083787"/>
              <a:ext cx="1783886" cy="461665"/>
            </a:xfrm>
            <a:prstGeom prst="rect">
              <a:avLst/>
            </a:prstGeom>
            <a:noFill/>
          </p:spPr>
          <p:txBody>
            <a:bodyPr wrap="none" rtlCol="0">
              <a:spAutoFit/>
            </a:bodyPr>
            <a:lstStyle/>
            <a:p>
              <a:pPr algn="ctr"/>
              <a:r>
                <a:rPr lang="en-US" sz="2400" dirty="0"/>
                <a:t>Bias [µg/m</a:t>
              </a:r>
              <a:r>
                <a:rPr lang="en-US" sz="2400" baseline="30000" dirty="0"/>
                <a:t>3</a:t>
              </a:r>
              <a:r>
                <a:rPr lang="en-US" sz="2400" dirty="0"/>
                <a:t>]</a:t>
              </a:r>
            </a:p>
          </p:txBody>
        </p:sp>
      </p:grpSp>
      <p:cxnSp>
        <p:nvCxnSpPr>
          <p:cNvPr id="287" name="Straight Arrow Connector 286">
            <a:extLst>
              <a:ext uri="{FF2B5EF4-FFF2-40B4-BE49-F238E27FC236}">
                <a16:creationId xmlns:a16="http://schemas.microsoft.com/office/drawing/2014/main" id="{58A87671-5E24-4B0B-B554-9051431BD8EF}"/>
              </a:ext>
            </a:extLst>
          </p:cNvPr>
          <p:cNvCxnSpPr>
            <a:cxnSpLocks/>
          </p:cNvCxnSpPr>
          <p:nvPr/>
        </p:nvCxnSpPr>
        <p:spPr>
          <a:xfrm>
            <a:off x="4049989" y="1617035"/>
            <a:ext cx="0" cy="3537579"/>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8" name="TextBox 287">
            <a:extLst>
              <a:ext uri="{FF2B5EF4-FFF2-40B4-BE49-F238E27FC236}">
                <a16:creationId xmlns:a16="http://schemas.microsoft.com/office/drawing/2014/main" id="{61AFA43C-F26C-46D6-8DF6-ECD52897BB49}"/>
              </a:ext>
            </a:extLst>
          </p:cNvPr>
          <p:cNvSpPr txBox="1"/>
          <p:nvPr/>
        </p:nvSpPr>
        <p:spPr>
          <a:xfrm rot="16200000">
            <a:off x="3776546" y="3255261"/>
            <a:ext cx="764376" cy="369332"/>
          </a:xfrm>
          <a:prstGeom prst="rect">
            <a:avLst/>
          </a:prstGeom>
          <a:noFill/>
        </p:spPr>
        <p:txBody>
          <a:bodyPr wrap="none" rtlCol="0">
            <a:noAutofit/>
          </a:bodyPr>
          <a:lstStyle/>
          <a:p>
            <a:r>
              <a:rPr lang="en-US" dirty="0"/>
              <a:t>better</a:t>
            </a:r>
          </a:p>
        </p:txBody>
      </p:sp>
      <p:cxnSp>
        <p:nvCxnSpPr>
          <p:cNvPr id="289" name="Straight Arrow Connector 288">
            <a:extLst>
              <a:ext uri="{FF2B5EF4-FFF2-40B4-BE49-F238E27FC236}">
                <a16:creationId xmlns:a16="http://schemas.microsoft.com/office/drawing/2014/main" id="{D1D5FEA5-4542-4EC0-A88D-EDECEEC8EC3A}"/>
              </a:ext>
            </a:extLst>
          </p:cNvPr>
          <p:cNvCxnSpPr>
            <a:cxnSpLocks/>
          </p:cNvCxnSpPr>
          <p:nvPr/>
        </p:nvCxnSpPr>
        <p:spPr>
          <a:xfrm>
            <a:off x="7244318" y="1570303"/>
            <a:ext cx="0" cy="35731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0" name="TextBox 289">
            <a:extLst>
              <a:ext uri="{FF2B5EF4-FFF2-40B4-BE49-F238E27FC236}">
                <a16:creationId xmlns:a16="http://schemas.microsoft.com/office/drawing/2014/main" id="{8214264D-85DF-486F-90BE-EE3765E20D93}"/>
              </a:ext>
            </a:extLst>
          </p:cNvPr>
          <p:cNvSpPr txBox="1"/>
          <p:nvPr/>
        </p:nvSpPr>
        <p:spPr>
          <a:xfrm rot="16200000">
            <a:off x="6976946" y="3287221"/>
            <a:ext cx="764376" cy="369332"/>
          </a:xfrm>
          <a:prstGeom prst="rect">
            <a:avLst/>
          </a:prstGeom>
          <a:noFill/>
        </p:spPr>
        <p:txBody>
          <a:bodyPr wrap="none" rtlCol="0">
            <a:spAutoFit/>
          </a:bodyPr>
          <a:lstStyle/>
          <a:p>
            <a:r>
              <a:rPr lang="en-US" dirty="0"/>
              <a:t>better</a:t>
            </a:r>
          </a:p>
        </p:txBody>
      </p:sp>
      <p:cxnSp>
        <p:nvCxnSpPr>
          <p:cNvPr id="291" name="Straight Arrow Connector 290">
            <a:extLst>
              <a:ext uri="{FF2B5EF4-FFF2-40B4-BE49-F238E27FC236}">
                <a16:creationId xmlns:a16="http://schemas.microsoft.com/office/drawing/2014/main" id="{9A9F799E-72D0-4920-8518-7AD124A066C4}"/>
              </a:ext>
            </a:extLst>
          </p:cNvPr>
          <p:cNvCxnSpPr>
            <a:cxnSpLocks/>
          </p:cNvCxnSpPr>
          <p:nvPr/>
        </p:nvCxnSpPr>
        <p:spPr>
          <a:xfrm>
            <a:off x="10464800" y="1617035"/>
            <a:ext cx="0" cy="16814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2" name="TextBox 291">
            <a:extLst>
              <a:ext uri="{FF2B5EF4-FFF2-40B4-BE49-F238E27FC236}">
                <a16:creationId xmlns:a16="http://schemas.microsoft.com/office/drawing/2014/main" id="{484C2C6F-C57E-42DC-81D9-9F2D64755A44}"/>
              </a:ext>
            </a:extLst>
          </p:cNvPr>
          <p:cNvSpPr txBox="1"/>
          <p:nvPr/>
        </p:nvSpPr>
        <p:spPr>
          <a:xfrm rot="16200000">
            <a:off x="10203777" y="3159174"/>
            <a:ext cx="764376" cy="369332"/>
          </a:xfrm>
          <a:prstGeom prst="rect">
            <a:avLst/>
          </a:prstGeom>
          <a:noFill/>
        </p:spPr>
        <p:txBody>
          <a:bodyPr wrap="none" rtlCol="0">
            <a:spAutoFit/>
          </a:bodyPr>
          <a:lstStyle/>
          <a:p>
            <a:r>
              <a:rPr lang="en-US" dirty="0"/>
              <a:t>better</a:t>
            </a:r>
          </a:p>
        </p:txBody>
      </p:sp>
      <p:cxnSp>
        <p:nvCxnSpPr>
          <p:cNvPr id="293" name="Straight Arrow Connector 292">
            <a:extLst>
              <a:ext uri="{FF2B5EF4-FFF2-40B4-BE49-F238E27FC236}">
                <a16:creationId xmlns:a16="http://schemas.microsoft.com/office/drawing/2014/main" id="{A91D9781-A237-4012-BE16-DFE01A513225}"/>
              </a:ext>
            </a:extLst>
          </p:cNvPr>
          <p:cNvCxnSpPr>
            <a:cxnSpLocks/>
          </p:cNvCxnSpPr>
          <p:nvPr/>
        </p:nvCxnSpPr>
        <p:spPr>
          <a:xfrm flipV="1">
            <a:off x="10458450" y="3379988"/>
            <a:ext cx="0" cy="1720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475A72D-0C8B-44BE-ACBB-4978E42BDC43}"/>
              </a:ext>
            </a:extLst>
          </p:cNvPr>
          <p:cNvSpPr>
            <a:spLocks noGrp="1"/>
          </p:cNvSpPr>
          <p:nvPr>
            <p:ph type="sldNum" sz="quarter" idx="12"/>
          </p:nvPr>
        </p:nvSpPr>
        <p:spPr/>
        <p:txBody>
          <a:bodyPr/>
          <a:lstStyle/>
          <a:p>
            <a:fld id="{087CDCAD-6CF5-45C6-95C6-E3C9837C45C5}" type="slidenum">
              <a:rPr lang="en-US" smtClean="0"/>
              <a:t>15</a:t>
            </a:fld>
            <a:endParaRPr lang="en-US"/>
          </a:p>
        </p:txBody>
      </p:sp>
    </p:spTree>
    <p:extLst>
      <p:ext uri="{BB962C8B-B14F-4D97-AF65-F5344CB8AC3E}">
        <p14:creationId xmlns:p14="http://schemas.microsoft.com/office/powerpoint/2010/main" val="2552476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3217C-ECB7-4370-B874-B5C015884D75}"/>
              </a:ext>
            </a:extLst>
          </p:cNvPr>
          <p:cNvSpPr>
            <a:spLocks noGrp="1"/>
          </p:cNvSpPr>
          <p:nvPr>
            <p:ph type="title"/>
          </p:nvPr>
        </p:nvSpPr>
        <p:spPr>
          <a:xfrm>
            <a:off x="838200" y="249514"/>
            <a:ext cx="10515600" cy="780501"/>
          </a:xfrm>
        </p:spPr>
        <p:txBody>
          <a:bodyPr/>
          <a:lstStyle/>
          <a:p>
            <a:r>
              <a:rPr lang="en-US" dirty="0"/>
              <a:t>Ongoing work and next steps: #</a:t>
            </a:r>
            <a:r>
              <a:rPr lang="en-US" dirty="0" err="1"/>
              <a:t>AfriqAir</a:t>
            </a:r>
            <a:endParaRPr lang="en-US" dirty="0"/>
          </a:p>
        </p:txBody>
      </p:sp>
      <p:sp>
        <p:nvSpPr>
          <p:cNvPr id="3" name="Content Placeholder 2">
            <a:extLst>
              <a:ext uri="{FF2B5EF4-FFF2-40B4-BE49-F238E27FC236}">
                <a16:creationId xmlns:a16="http://schemas.microsoft.com/office/drawing/2014/main" id="{40D8FB9F-C0EC-4818-B215-E6A5109294D3}"/>
              </a:ext>
            </a:extLst>
          </p:cNvPr>
          <p:cNvSpPr>
            <a:spLocks noGrp="1"/>
          </p:cNvSpPr>
          <p:nvPr>
            <p:ph idx="1"/>
          </p:nvPr>
        </p:nvSpPr>
        <p:spPr>
          <a:xfrm>
            <a:off x="838200" y="1246325"/>
            <a:ext cx="10515600" cy="4997159"/>
          </a:xfrm>
        </p:spPr>
        <p:txBody>
          <a:bodyPr>
            <a:normAutofit fontScale="92500" lnSpcReduction="10000"/>
          </a:bodyPr>
          <a:lstStyle/>
          <a:p>
            <a:r>
              <a:rPr lang="en-US" b="1" dirty="0"/>
              <a:t>Localized calibrations</a:t>
            </a:r>
            <a:r>
              <a:rPr lang="en-US" dirty="0"/>
              <a:t> for NO</a:t>
            </a:r>
            <a:r>
              <a:rPr lang="en-US" baseline="-25000" dirty="0"/>
              <a:t>2</a:t>
            </a:r>
            <a:r>
              <a:rPr lang="en-US" dirty="0"/>
              <a:t>, O</a:t>
            </a:r>
            <a:r>
              <a:rPr lang="en-US" baseline="-25000" dirty="0"/>
              <a:t>3</a:t>
            </a:r>
            <a:r>
              <a:rPr lang="en-US" dirty="0"/>
              <a:t>, PM</a:t>
            </a:r>
            <a:r>
              <a:rPr lang="en-US" baseline="-25000" dirty="0"/>
              <a:t>2.5</a:t>
            </a:r>
          </a:p>
          <a:p>
            <a:pPr lvl="1"/>
            <a:r>
              <a:rPr lang="en-US" dirty="0"/>
              <a:t>Need more reference monitors across Africa!</a:t>
            </a:r>
          </a:p>
          <a:p>
            <a:pPr lvl="1"/>
            <a:r>
              <a:rPr lang="en-US" dirty="0"/>
              <a:t>In progress: Kigali, Johannesburg, Abidjan; plans for Nairobi, Accra</a:t>
            </a:r>
          </a:p>
          <a:p>
            <a:pPr lvl="1"/>
            <a:r>
              <a:rPr lang="en-US" dirty="0"/>
              <a:t>PurpleAir devices collocated with some US embassy BAMs (Daniel Westervelt)</a:t>
            </a:r>
          </a:p>
          <a:p>
            <a:r>
              <a:rPr lang="en-US" b="1" dirty="0"/>
              <a:t>Nairobi</a:t>
            </a:r>
            <a:r>
              <a:rPr lang="en-US" dirty="0"/>
              <a:t>: High-density mapping with ~30 Clarity/RAMP/PurpleAir devices</a:t>
            </a:r>
          </a:p>
          <a:p>
            <a:pPr lvl="1"/>
            <a:r>
              <a:rPr lang="en-US" dirty="0"/>
              <a:t>With Emilia </a:t>
            </a:r>
            <a:r>
              <a:rPr lang="en-US" dirty="0" err="1"/>
              <a:t>Tjernström</a:t>
            </a:r>
            <a:r>
              <a:rPr lang="en-US" dirty="0"/>
              <a:t>, Daniel Westervelt, Albert Presto, Paulina Jaramillo, V Faye McNeill, Innovations for Poverty Action, University of Nairobi, JKUAT, Kenyatta Univ</a:t>
            </a:r>
          </a:p>
          <a:p>
            <a:r>
              <a:rPr lang="en-US" b="1" dirty="0"/>
              <a:t>Kigali</a:t>
            </a:r>
            <a:r>
              <a:rPr lang="en-US" dirty="0"/>
              <a:t>: Study of urban, rural, and transboundary sources of pollution</a:t>
            </a:r>
          </a:p>
          <a:p>
            <a:pPr lvl="1"/>
            <a:r>
              <a:rPr lang="en-US" dirty="0"/>
              <a:t>With Jimmy Gasore and Albert Presto</a:t>
            </a:r>
          </a:p>
          <a:p>
            <a:r>
              <a:rPr lang="en-US" b="1" dirty="0"/>
              <a:t>Abidjan vs Accra</a:t>
            </a:r>
            <a:r>
              <a:rPr lang="en-US" dirty="0"/>
              <a:t>: “Improving Air Quality in West Africa” (IAQWA)</a:t>
            </a:r>
          </a:p>
          <a:p>
            <a:pPr lvl="1"/>
            <a:r>
              <a:rPr lang="en-US" dirty="0"/>
              <a:t>MOPGA postdoctoral fellowship for Dr Julien </a:t>
            </a:r>
            <a:r>
              <a:rPr lang="en-US" dirty="0" err="1"/>
              <a:t>Bahino</a:t>
            </a:r>
            <a:endParaRPr lang="en-US" dirty="0"/>
          </a:p>
          <a:p>
            <a:r>
              <a:rPr lang="en-US" dirty="0"/>
              <a:t>Assimilation with satellite/other data sources and new air quality models for air quality forecasting in Africa</a:t>
            </a:r>
          </a:p>
        </p:txBody>
      </p:sp>
      <p:sp>
        <p:nvSpPr>
          <p:cNvPr id="4" name="Slide Number Placeholder 3">
            <a:extLst>
              <a:ext uri="{FF2B5EF4-FFF2-40B4-BE49-F238E27FC236}">
                <a16:creationId xmlns:a16="http://schemas.microsoft.com/office/drawing/2014/main" id="{5B0A49DE-5B60-4310-ACCF-3D04A55304EE}"/>
              </a:ext>
            </a:extLst>
          </p:cNvPr>
          <p:cNvSpPr>
            <a:spLocks noGrp="1"/>
          </p:cNvSpPr>
          <p:nvPr>
            <p:ph type="sldNum" sz="quarter" idx="12"/>
          </p:nvPr>
        </p:nvSpPr>
        <p:spPr/>
        <p:txBody>
          <a:bodyPr/>
          <a:lstStyle/>
          <a:p>
            <a:fld id="{087CDCAD-6CF5-45C6-95C6-E3C9837C45C5}" type="slidenum">
              <a:rPr lang="en-US" smtClean="0"/>
              <a:t>16</a:t>
            </a:fld>
            <a:endParaRPr lang="en-US"/>
          </a:p>
        </p:txBody>
      </p:sp>
    </p:spTree>
    <p:extLst>
      <p:ext uri="{BB962C8B-B14F-4D97-AF65-F5344CB8AC3E}">
        <p14:creationId xmlns:p14="http://schemas.microsoft.com/office/powerpoint/2010/main" val="1661941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18E8C22-BB36-4888-B3FF-4EF2D5A74825}"/>
              </a:ext>
            </a:extLst>
          </p:cNvPr>
          <p:cNvSpPr>
            <a:spLocks noGrp="1"/>
          </p:cNvSpPr>
          <p:nvPr>
            <p:ph type="title"/>
          </p:nvPr>
        </p:nvSpPr>
        <p:spPr>
          <a:xfrm>
            <a:off x="7255564" y="834888"/>
            <a:ext cx="4314645" cy="1268958"/>
          </a:xfrm>
        </p:spPr>
        <p:txBody>
          <a:bodyPr anchor="b">
            <a:normAutofit/>
          </a:bodyPr>
          <a:lstStyle/>
          <a:p>
            <a:r>
              <a:rPr lang="en-US" sz="3200"/>
              <a:t>March-April 2020 in Nairobi: Covid-19 effects</a:t>
            </a:r>
          </a:p>
        </p:txBody>
      </p:sp>
      <p:pic>
        <p:nvPicPr>
          <p:cNvPr id="8" name="Picture 7" descr="A large body of water with a city in the background&#10;&#10;Description automatically generated">
            <a:extLst>
              <a:ext uri="{FF2B5EF4-FFF2-40B4-BE49-F238E27FC236}">
                <a16:creationId xmlns:a16="http://schemas.microsoft.com/office/drawing/2014/main" id="{95CA5F42-7680-46F5-8903-EDEC42CEC82B}"/>
              </a:ext>
            </a:extLst>
          </p:cNvPr>
          <p:cNvPicPr>
            <a:picLocks noChangeAspect="1"/>
          </p:cNvPicPr>
          <p:nvPr/>
        </p:nvPicPr>
        <p:blipFill rotWithShape="1">
          <a:blip r:embed="rId3">
            <a:extLst>
              <a:ext uri="{28A0092B-C50C-407E-A947-70E740481C1C}">
                <a14:useLocalDpi xmlns:a14="http://schemas.microsoft.com/office/drawing/2010/main" val="0"/>
              </a:ext>
            </a:extLst>
          </a:blip>
          <a:srcRect l="9849" r="15463"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34" name="Rectangle 33">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626B373B-B482-4027-9E13-289EFF2ABBB4}"/>
              </a:ext>
            </a:extLst>
          </p:cNvPr>
          <p:cNvSpPr>
            <a:spLocks noGrp="1"/>
          </p:cNvSpPr>
          <p:nvPr>
            <p:ph idx="1"/>
          </p:nvPr>
        </p:nvSpPr>
        <p:spPr>
          <a:xfrm>
            <a:off x="7255563" y="2557587"/>
            <a:ext cx="4314645" cy="3717317"/>
          </a:xfrm>
        </p:spPr>
        <p:txBody>
          <a:bodyPr anchor="t">
            <a:noAutofit/>
          </a:bodyPr>
          <a:lstStyle/>
          <a:p>
            <a:r>
              <a:rPr lang="en-US" sz="1800" dirty="0"/>
              <a:t>Viral photograph by Osman Siddiqi suggests significantly improved visibility</a:t>
            </a:r>
          </a:p>
          <a:p>
            <a:pPr lvl="1"/>
            <a:r>
              <a:rPr lang="en-US" sz="1600" dirty="0"/>
              <a:t>Reproduced here with permission</a:t>
            </a:r>
          </a:p>
          <a:p>
            <a:r>
              <a:rPr lang="en-US" sz="2000" dirty="0"/>
              <a:t>Ambient PM</a:t>
            </a:r>
            <a:r>
              <a:rPr lang="en-US" sz="2000" baseline="-25000" dirty="0"/>
              <a:t>2.5</a:t>
            </a:r>
            <a:r>
              <a:rPr lang="en-US" sz="2000" dirty="0"/>
              <a:t> at this hour 11 µg/m</a:t>
            </a:r>
            <a:r>
              <a:rPr lang="en-US" sz="2000" baseline="30000" dirty="0"/>
              <a:t>3</a:t>
            </a:r>
          </a:p>
          <a:p>
            <a:pPr lvl="1"/>
            <a:r>
              <a:rPr lang="en-US" sz="1600" dirty="0"/>
              <a:t>Mean of Clarity node responses using the </a:t>
            </a:r>
            <a:r>
              <a:rPr lang="en-US" sz="1600" dirty="0" err="1"/>
              <a:t>Malings</a:t>
            </a:r>
            <a:r>
              <a:rPr lang="en-US" sz="1600" dirty="0"/>
              <a:t> et al. (2019) correction for PurpleAir monitors, which use the same Plantower sensor</a:t>
            </a:r>
          </a:p>
        </p:txBody>
      </p:sp>
      <p:sp>
        <p:nvSpPr>
          <p:cNvPr id="9" name="TextBox 8">
            <a:extLst>
              <a:ext uri="{FF2B5EF4-FFF2-40B4-BE49-F238E27FC236}">
                <a16:creationId xmlns:a16="http://schemas.microsoft.com/office/drawing/2014/main" id="{2A615DC7-CCF5-48B3-934A-2FF9F871F6BE}"/>
              </a:ext>
            </a:extLst>
          </p:cNvPr>
          <p:cNvSpPr txBox="1"/>
          <p:nvPr/>
        </p:nvSpPr>
        <p:spPr>
          <a:xfrm>
            <a:off x="137652" y="6106564"/>
            <a:ext cx="4334007" cy="646331"/>
          </a:xfrm>
          <a:prstGeom prst="rect">
            <a:avLst/>
          </a:prstGeom>
          <a:solidFill>
            <a:srgbClr val="92D050"/>
          </a:solidFill>
        </p:spPr>
        <p:txBody>
          <a:bodyPr wrap="none" rtlCol="0">
            <a:spAutoFit/>
          </a:bodyPr>
          <a:lstStyle/>
          <a:p>
            <a:r>
              <a:rPr lang="en-US" dirty="0"/>
              <a:t>Image from </a:t>
            </a:r>
            <a:r>
              <a:rPr lang="en-US" dirty="0">
                <a:hlinkClick r:id="rId4"/>
              </a:rPr>
              <a:t>Twitter</a:t>
            </a:r>
            <a:endParaRPr lang="en-US" dirty="0"/>
          </a:p>
          <a:p>
            <a:r>
              <a:rPr lang="en-US" dirty="0"/>
              <a:t>Taken at 09:43 local time on March 29, 2020</a:t>
            </a:r>
          </a:p>
        </p:txBody>
      </p:sp>
      <p:sp>
        <p:nvSpPr>
          <p:cNvPr id="2" name="Slide Number Placeholder 1">
            <a:extLst>
              <a:ext uri="{FF2B5EF4-FFF2-40B4-BE49-F238E27FC236}">
                <a16:creationId xmlns:a16="http://schemas.microsoft.com/office/drawing/2014/main" id="{878C792B-2819-45DB-8F53-EF56C31DF9C9}"/>
              </a:ext>
            </a:extLst>
          </p:cNvPr>
          <p:cNvSpPr>
            <a:spLocks noGrp="1"/>
          </p:cNvSpPr>
          <p:nvPr>
            <p:ph type="sldNum" sz="quarter" idx="12"/>
          </p:nvPr>
        </p:nvSpPr>
        <p:spPr/>
        <p:txBody>
          <a:bodyPr/>
          <a:lstStyle/>
          <a:p>
            <a:fld id="{087CDCAD-6CF5-45C6-95C6-E3C9837C45C5}" type="slidenum">
              <a:rPr lang="en-US" smtClean="0"/>
              <a:t>17</a:t>
            </a:fld>
            <a:endParaRPr lang="en-US"/>
          </a:p>
        </p:txBody>
      </p:sp>
    </p:spTree>
    <p:extLst>
      <p:ext uri="{BB962C8B-B14F-4D97-AF65-F5344CB8AC3E}">
        <p14:creationId xmlns:p14="http://schemas.microsoft.com/office/powerpoint/2010/main" val="441836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37C3-B7DE-4443-B001-70EBA5CFBEBA}"/>
              </a:ext>
            </a:extLst>
          </p:cNvPr>
          <p:cNvSpPr>
            <a:spLocks noGrp="1"/>
          </p:cNvSpPr>
          <p:nvPr>
            <p:ph type="title"/>
          </p:nvPr>
        </p:nvSpPr>
        <p:spPr>
          <a:xfrm>
            <a:off x="838200" y="365125"/>
            <a:ext cx="10515600" cy="952399"/>
          </a:xfrm>
        </p:spPr>
        <p:txBody>
          <a:bodyPr/>
          <a:lstStyle/>
          <a:p>
            <a:r>
              <a:rPr lang="en-US" dirty="0"/>
              <a:t>The Africa </a:t>
            </a:r>
            <a:r>
              <a:rPr lang="en-US" dirty="0" err="1"/>
              <a:t>qualité</a:t>
            </a:r>
            <a:r>
              <a:rPr lang="en-US" dirty="0"/>
              <a:t> de </a:t>
            </a:r>
            <a:r>
              <a:rPr lang="en-US" dirty="0" err="1"/>
              <a:t>l’Air</a:t>
            </a:r>
            <a:r>
              <a:rPr lang="en-US" dirty="0"/>
              <a:t> team (#</a:t>
            </a:r>
            <a:r>
              <a:rPr lang="en-US" dirty="0" err="1"/>
              <a:t>AfriqAir</a:t>
            </a:r>
            <a:r>
              <a:rPr lang="en-US" dirty="0"/>
              <a:t>)</a:t>
            </a:r>
          </a:p>
        </p:txBody>
      </p:sp>
      <p:sp>
        <p:nvSpPr>
          <p:cNvPr id="3" name="Content Placeholder 2">
            <a:extLst>
              <a:ext uri="{FF2B5EF4-FFF2-40B4-BE49-F238E27FC236}">
                <a16:creationId xmlns:a16="http://schemas.microsoft.com/office/drawing/2014/main" id="{5D385B18-7F9E-4678-973D-8A6816DA5BA0}"/>
              </a:ext>
            </a:extLst>
          </p:cNvPr>
          <p:cNvSpPr>
            <a:spLocks noGrp="1"/>
          </p:cNvSpPr>
          <p:nvPr>
            <p:ph idx="1"/>
          </p:nvPr>
        </p:nvSpPr>
        <p:spPr>
          <a:xfrm>
            <a:off x="838200" y="1209368"/>
            <a:ext cx="10380406" cy="5437238"/>
          </a:xfrm>
        </p:spPr>
        <p:txBody>
          <a:bodyPr>
            <a:noAutofit/>
          </a:bodyPr>
          <a:lstStyle/>
          <a:p>
            <a:r>
              <a:rPr lang="en-US" sz="2400" i="1" dirty="0"/>
              <a:t>MOPGA</a:t>
            </a:r>
            <a:r>
              <a:rPr lang="en-US" sz="2400" dirty="0"/>
              <a:t>: R Subramanian, M </a:t>
            </a:r>
            <a:r>
              <a:rPr lang="en-US" sz="2400" dirty="0" err="1"/>
              <a:t>Beekmann</a:t>
            </a:r>
            <a:r>
              <a:rPr lang="en-US" sz="2400" dirty="0"/>
              <a:t>, M Giordano, C </a:t>
            </a:r>
            <a:r>
              <a:rPr lang="en-US" sz="2400" dirty="0" err="1"/>
              <a:t>Malings</a:t>
            </a:r>
            <a:r>
              <a:rPr lang="en-US" sz="2400" dirty="0"/>
              <a:t>, A </a:t>
            </a:r>
            <a:r>
              <a:rPr lang="en-US" sz="2400" dirty="0" err="1"/>
              <a:t>Feron</a:t>
            </a:r>
            <a:r>
              <a:rPr lang="en-US" sz="2400" dirty="0"/>
              <a:t>, P </a:t>
            </a:r>
            <a:r>
              <a:rPr lang="en-US" sz="2400" dirty="0" err="1"/>
              <a:t>Formenti</a:t>
            </a:r>
            <a:r>
              <a:rPr lang="en-US" sz="2400" dirty="0"/>
              <a:t>, B </a:t>
            </a:r>
            <a:r>
              <a:rPr lang="en-US" sz="2400" dirty="0" err="1"/>
              <a:t>Marticorena</a:t>
            </a:r>
            <a:r>
              <a:rPr lang="en-US" sz="2400" dirty="0"/>
              <a:t>, C </a:t>
            </a:r>
            <a:r>
              <a:rPr lang="en-US" sz="2400" dirty="0" err="1"/>
              <a:t>Galy-Lacaux</a:t>
            </a:r>
            <a:r>
              <a:rPr lang="en-US" sz="2400" dirty="0"/>
              <a:t>, C </a:t>
            </a:r>
            <a:r>
              <a:rPr lang="en-US" sz="2400" dirty="0" err="1"/>
              <a:t>Liousse</a:t>
            </a:r>
            <a:r>
              <a:rPr lang="en-US" sz="2400" dirty="0"/>
              <a:t>, Jean-Louis </a:t>
            </a:r>
            <a:r>
              <a:rPr lang="en-US" sz="2400" dirty="0" err="1"/>
              <a:t>Rajot</a:t>
            </a:r>
            <a:endParaRPr lang="en-US" sz="2400" dirty="0"/>
          </a:p>
          <a:p>
            <a:r>
              <a:rPr lang="en-US" sz="2400" i="1" dirty="0" err="1"/>
              <a:t>Université</a:t>
            </a:r>
            <a:r>
              <a:rPr lang="en-US" sz="2400" i="1" dirty="0"/>
              <a:t> Félix </a:t>
            </a:r>
            <a:r>
              <a:rPr lang="en-US" sz="2400" i="1" dirty="0" err="1"/>
              <a:t>Houphouët-Boigny</a:t>
            </a:r>
            <a:r>
              <a:rPr lang="en-US" sz="2400" dirty="0"/>
              <a:t>: Julien </a:t>
            </a:r>
            <a:r>
              <a:rPr lang="en-US" sz="2400" dirty="0" err="1"/>
              <a:t>Bahino</a:t>
            </a:r>
            <a:r>
              <a:rPr lang="en-US" sz="2400" dirty="0"/>
              <a:t>, </a:t>
            </a:r>
            <a:r>
              <a:rPr lang="en-US" sz="2400" dirty="0" err="1"/>
              <a:t>Véronique</a:t>
            </a:r>
            <a:r>
              <a:rPr lang="en-US" sz="2400" dirty="0"/>
              <a:t> </a:t>
            </a:r>
            <a:r>
              <a:rPr lang="en-US" sz="2400" dirty="0" err="1"/>
              <a:t>Yoboué</a:t>
            </a:r>
            <a:endParaRPr lang="en-US" sz="2400" dirty="0"/>
          </a:p>
          <a:p>
            <a:r>
              <a:rPr lang="en-US" sz="2400" i="1" dirty="0"/>
              <a:t>University of Cape Coast</a:t>
            </a:r>
            <a:r>
              <a:rPr lang="en-US" sz="2400" dirty="0"/>
              <a:t>: Kofi </a:t>
            </a:r>
            <a:r>
              <a:rPr lang="en-US" sz="2400" dirty="0" err="1"/>
              <a:t>Amegah</a:t>
            </a:r>
            <a:r>
              <a:rPr lang="en-US" sz="2400" dirty="0"/>
              <a:t>, Christian </a:t>
            </a:r>
            <a:r>
              <a:rPr lang="en-US" sz="2400" dirty="0" err="1"/>
              <a:t>Sewor</a:t>
            </a:r>
            <a:endParaRPr lang="en-US" sz="2400" dirty="0"/>
          </a:p>
          <a:p>
            <a:r>
              <a:rPr lang="en-US" sz="2400" i="1" dirty="0"/>
              <a:t>University of Rwanda</a:t>
            </a:r>
            <a:r>
              <a:rPr lang="en-US" sz="2400" dirty="0"/>
              <a:t>: Jimmy Gasore, Abdou Safari </a:t>
            </a:r>
            <a:r>
              <a:rPr lang="en-US" sz="2400" dirty="0" err="1"/>
              <a:t>Kagabo</a:t>
            </a:r>
            <a:r>
              <a:rPr lang="en-US" sz="2400" dirty="0"/>
              <a:t>, </a:t>
            </a:r>
            <a:r>
              <a:rPr lang="en-US" sz="2400" dirty="0" err="1"/>
              <a:t>Valerien</a:t>
            </a:r>
            <a:r>
              <a:rPr lang="en-US" sz="2400" dirty="0"/>
              <a:t> </a:t>
            </a:r>
            <a:r>
              <a:rPr lang="en-US" sz="2400" dirty="0" err="1"/>
              <a:t>Baharane</a:t>
            </a:r>
            <a:r>
              <a:rPr lang="en-US" sz="2400" dirty="0"/>
              <a:t>, Sandrine </a:t>
            </a:r>
            <a:r>
              <a:rPr lang="en-US" sz="2400" dirty="0" err="1"/>
              <a:t>Guhirwa</a:t>
            </a:r>
            <a:r>
              <a:rPr lang="en-US" sz="2400" dirty="0"/>
              <a:t>, </a:t>
            </a:r>
            <a:r>
              <a:rPr lang="en-US" sz="2400" dirty="0" err="1"/>
              <a:t>Claver</a:t>
            </a:r>
            <a:r>
              <a:rPr lang="en-US" sz="2400" dirty="0"/>
              <a:t> </a:t>
            </a:r>
            <a:r>
              <a:rPr lang="en-US" sz="2400" dirty="0" err="1"/>
              <a:t>Sindayigaya</a:t>
            </a:r>
            <a:r>
              <a:rPr lang="en-US" sz="2400" dirty="0"/>
              <a:t>, Langley Dewitt</a:t>
            </a:r>
          </a:p>
          <a:p>
            <a:r>
              <a:rPr lang="en-US" sz="2400" i="1" dirty="0"/>
              <a:t>University of Nairobi</a:t>
            </a:r>
            <a:r>
              <a:rPr lang="en-US" sz="2400" dirty="0"/>
              <a:t>: Vincent </a:t>
            </a:r>
            <a:r>
              <a:rPr lang="en-US" sz="2400" dirty="0" err="1"/>
              <a:t>Madadi</a:t>
            </a:r>
            <a:r>
              <a:rPr lang="en-US" sz="2400" dirty="0"/>
              <a:t>, Enock </a:t>
            </a:r>
            <a:r>
              <a:rPr lang="en-US" sz="2400" dirty="0" err="1"/>
              <a:t>Osoro</a:t>
            </a:r>
            <a:endParaRPr lang="en-US" sz="2400" dirty="0"/>
          </a:p>
          <a:p>
            <a:r>
              <a:rPr lang="fr-FR" sz="2400" i="1" dirty="0"/>
              <a:t>Université Abdou </a:t>
            </a:r>
            <a:r>
              <a:rPr lang="fr-FR" sz="2400" i="1" dirty="0" err="1"/>
              <a:t>Moumouni</a:t>
            </a:r>
            <a:r>
              <a:rPr lang="fr-FR" sz="2400" i="1" dirty="0"/>
              <a:t> de Niamey</a:t>
            </a:r>
            <a:r>
              <a:rPr lang="fr-FR" sz="2400" dirty="0"/>
              <a:t>: </a:t>
            </a:r>
            <a:r>
              <a:rPr lang="en-US" sz="2400" dirty="0" err="1"/>
              <a:t>Laouali</a:t>
            </a:r>
            <a:r>
              <a:rPr lang="en-US" sz="2400" dirty="0"/>
              <a:t> </a:t>
            </a:r>
            <a:r>
              <a:rPr lang="en-US" sz="2400" dirty="0" err="1"/>
              <a:t>Dungall</a:t>
            </a:r>
            <a:endParaRPr lang="en-US" sz="2400" dirty="0"/>
          </a:p>
          <a:p>
            <a:r>
              <a:rPr lang="en-US" sz="2400" i="1" dirty="0"/>
              <a:t>North West University</a:t>
            </a:r>
            <a:r>
              <a:rPr lang="en-US" sz="2400" dirty="0"/>
              <a:t>: Stuart </a:t>
            </a:r>
            <a:r>
              <a:rPr lang="en-US" sz="2400" dirty="0" err="1"/>
              <a:t>Piketh</a:t>
            </a:r>
            <a:r>
              <a:rPr lang="en-US" sz="2400" dirty="0"/>
              <a:t>, Thomas </a:t>
            </a:r>
            <a:r>
              <a:rPr lang="en-US" sz="2400" dirty="0" err="1"/>
              <a:t>Bigala</a:t>
            </a:r>
            <a:r>
              <a:rPr lang="en-US" sz="2400" dirty="0"/>
              <a:t>, Joseph Adesina</a:t>
            </a:r>
          </a:p>
          <a:p>
            <a:r>
              <a:rPr lang="en-US" sz="2400" i="1" dirty="0"/>
              <a:t>CSIR</a:t>
            </a:r>
            <a:r>
              <a:rPr lang="en-US" sz="2400" dirty="0"/>
              <a:t>: Rebecca M Garland</a:t>
            </a:r>
          </a:p>
          <a:p>
            <a:r>
              <a:rPr lang="en-US" sz="2400" i="1" dirty="0"/>
              <a:t>Carnegie Mellon University</a:t>
            </a:r>
            <a:r>
              <a:rPr lang="en-US" sz="2400" dirty="0"/>
              <a:t>: Paulina Jaramillo, Albert Presto</a:t>
            </a:r>
          </a:p>
          <a:p>
            <a:r>
              <a:rPr lang="en-US" sz="2400" i="1" dirty="0"/>
              <a:t>Columbia University</a:t>
            </a:r>
            <a:r>
              <a:rPr lang="en-US" sz="2400" dirty="0"/>
              <a:t>: Daniel M Westervelt, V Faye McNeill</a:t>
            </a:r>
          </a:p>
          <a:p>
            <a:r>
              <a:rPr lang="en-US" sz="2400" i="1" dirty="0"/>
              <a:t>University of Sydney</a:t>
            </a:r>
            <a:r>
              <a:rPr lang="en-US" sz="2400" dirty="0"/>
              <a:t>: Emilia </a:t>
            </a:r>
            <a:r>
              <a:rPr lang="en-US" sz="2400" dirty="0" err="1"/>
              <a:t>Tjernström</a:t>
            </a:r>
            <a:endParaRPr lang="en-US" sz="2400" dirty="0"/>
          </a:p>
        </p:txBody>
      </p:sp>
      <p:sp>
        <p:nvSpPr>
          <p:cNvPr id="4" name="Slide Number Placeholder 3">
            <a:extLst>
              <a:ext uri="{FF2B5EF4-FFF2-40B4-BE49-F238E27FC236}">
                <a16:creationId xmlns:a16="http://schemas.microsoft.com/office/drawing/2014/main" id="{16166FB4-6CB8-4B7F-B6D6-281C0A7A9627}"/>
              </a:ext>
            </a:extLst>
          </p:cNvPr>
          <p:cNvSpPr>
            <a:spLocks noGrp="1"/>
          </p:cNvSpPr>
          <p:nvPr>
            <p:ph type="sldNum" sz="quarter" idx="12"/>
          </p:nvPr>
        </p:nvSpPr>
        <p:spPr/>
        <p:txBody>
          <a:bodyPr/>
          <a:lstStyle/>
          <a:p>
            <a:fld id="{087CDCAD-6CF5-45C6-95C6-E3C9837C45C5}" type="slidenum">
              <a:rPr lang="en-US" smtClean="0"/>
              <a:t>2</a:t>
            </a:fld>
            <a:endParaRPr lang="en-US"/>
          </a:p>
        </p:txBody>
      </p:sp>
    </p:spTree>
    <p:extLst>
      <p:ext uri="{BB962C8B-B14F-4D97-AF65-F5344CB8AC3E}">
        <p14:creationId xmlns:p14="http://schemas.microsoft.com/office/powerpoint/2010/main" val="1927107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2433-D72C-4B31-975F-7C4650AAD9A2}"/>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30C19C77-0D59-47F6-9A37-B4413BE6F44A}"/>
              </a:ext>
            </a:extLst>
          </p:cNvPr>
          <p:cNvSpPr>
            <a:spLocks noGrp="1"/>
          </p:cNvSpPr>
          <p:nvPr>
            <p:ph idx="1"/>
          </p:nvPr>
        </p:nvSpPr>
        <p:spPr>
          <a:xfrm>
            <a:off x="838200" y="1825625"/>
            <a:ext cx="10515600" cy="4351338"/>
          </a:xfrm>
        </p:spPr>
        <p:txBody>
          <a:bodyPr>
            <a:normAutofit/>
          </a:bodyPr>
          <a:lstStyle/>
          <a:p>
            <a:r>
              <a:rPr lang="en-US" b="1" dirty="0"/>
              <a:t>Funding</a:t>
            </a:r>
          </a:p>
          <a:p>
            <a:r>
              <a:rPr lang="en-US" dirty="0"/>
              <a:t>ANR Make Our Planet Great Again</a:t>
            </a:r>
          </a:p>
          <a:p>
            <a:r>
              <a:rPr lang="en-US" dirty="0"/>
              <a:t>CMU College of Engineering and Departments of EPP and </a:t>
            </a:r>
            <a:r>
              <a:rPr lang="en-US" dirty="0" err="1"/>
              <a:t>MechE</a:t>
            </a:r>
            <a:endParaRPr lang="en-US" dirty="0"/>
          </a:p>
          <a:p>
            <a:endParaRPr lang="en-US" dirty="0"/>
          </a:p>
          <a:p>
            <a:r>
              <a:rPr lang="en-US" b="1" dirty="0"/>
              <a:t>Support</a:t>
            </a:r>
          </a:p>
          <a:p>
            <a:r>
              <a:rPr lang="en-US" dirty="0"/>
              <a:t>CMU Africa</a:t>
            </a:r>
          </a:p>
        </p:txBody>
      </p:sp>
      <p:sp>
        <p:nvSpPr>
          <p:cNvPr id="4" name="Slide Number Placeholder 3">
            <a:extLst>
              <a:ext uri="{FF2B5EF4-FFF2-40B4-BE49-F238E27FC236}">
                <a16:creationId xmlns:a16="http://schemas.microsoft.com/office/drawing/2014/main" id="{B49D4AA0-F5CA-4273-A017-6CCE2F1BAFE4}"/>
              </a:ext>
            </a:extLst>
          </p:cNvPr>
          <p:cNvSpPr>
            <a:spLocks noGrp="1"/>
          </p:cNvSpPr>
          <p:nvPr>
            <p:ph type="sldNum" sz="quarter" idx="12"/>
          </p:nvPr>
        </p:nvSpPr>
        <p:spPr/>
        <p:txBody>
          <a:bodyPr/>
          <a:lstStyle/>
          <a:p>
            <a:fld id="{087CDCAD-6CF5-45C6-95C6-E3C9837C45C5}" type="slidenum">
              <a:rPr lang="en-US" smtClean="0"/>
              <a:t>3</a:t>
            </a:fld>
            <a:endParaRPr lang="en-US"/>
          </a:p>
        </p:txBody>
      </p:sp>
    </p:spTree>
    <p:extLst>
      <p:ext uri="{BB962C8B-B14F-4D97-AF65-F5344CB8AC3E}">
        <p14:creationId xmlns:p14="http://schemas.microsoft.com/office/powerpoint/2010/main" val="2163930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0562-66A3-47F6-B645-AEF2511595F5}"/>
              </a:ext>
            </a:extLst>
          </p:cNvPr>
          <p:cNvSpPr>
            <a:spLocks noGrp="1"/>
          </p:cNvSpPr>
          <p:nvPr>
            <p:ph type="title"/>
          </p:nvPr>
        </p:nvSpPr>
        <p:spPr/>
        <p:txBody>
          <a:bodyPr>
            <a:normAutofit fontScale="90000"/>
          </a:bodyPr>
          <a:lstStyle/>
          <a:p>
            <a:r>
              <a:rPr lang="en-US" dirty="0"/>
              <a:t>“Air pollution was responsible for nearly 5 million deaths in 2017” – HEI State of Global Air (2019)</a:t>
            </a:r>
          </a:p>
        </p:txBody>
      </p:sp>
      <p:sp>
        <p:nvSpPr>
          <p:cNvPr id="3" name="Content Placeholder 2">
            <a:extLst>
              <a:ext uri="{FF2B5EF4-FFF2-40B4-BE49-F238E27FC236}">
                <a16:creationId xmlns:a16="http://schemas.microsoft.com/office/drawing/2014/main" id="{DD8F909C-09A8-413B-A466-FCFFB88104F2}"/>
              </a:ext>
            </a:extLst>
          </p:cNvPr>
          <p:cNvSpPr>
            <a:spLocks noGrp="1"/>
          </p:cNvSpPr>
          <p:nvPr>
            <p:ph idx="1"/>
          </p:nvPr>
        </p:nvSpPr>
        <p:spPr/>
        <p:txBody>
          <a:bodyPr>
            <a:normAutofit/>
          </a:bodyPr>
          <a:lstStyle/>
          <a:p>
            <a:r>
              <a:rPr lang="en-US" dirty="0"/>
              <a:t>Air pollution causes lung cancer, ischemic heart disease, chronic obstructive pulmonary disease (COPD), respiratory infections</a:t>
            </a:r>
          </a:p>
          <a:p>
            <a:r>
              <a:rPr lang="en-US" dirty="0"/>
              <a:t>Identifying and quantifying sources necessary to improve air quality</a:t>
            </a:r>
          </a:p>
          <a:p>
            <a:pPr lvl="1"/>
            <a:r>
              <a:rPr lang="en-US" dirty="0"/>
              <a:t>industrial activities, vehicular exhaust, biofuel use and biomass burning, secondary atmospheric reactions, dust</a:t>
            </a:r>
          </a:p>
          <a:p>
            <a:r>
              <a:rPr lang="en-US" b="1" dirty="0"/>
              <a:t>Traditional reference monitors</a:t>
            </a:r>
            <a:r>
              <a:rPr lang="en-US" dirty="0"/>
              <a:t>: high accuracy (precision and bias), expensive (€10,000-100,000 for instruments alone), sparsely distributed, even missing in many African countries</a:t>
            </a:r>
          </a:p>
          <a:p>
            <a:r>
              <a:rPr lang="en-US" b="1" dirty="0"/>
              <a:t>Lower-cost stationary monitors or “mini-stations”</a:t>
            </a:r>
            <a:r>
              <a:rPr lang="en-US" dirty="0"/>
              <a:t>: under €5,000; low power, low-cost sensors affected by T/RH and cross-sensitivity</a:t>
            </a:r>
          </a:p>
        </p:txBody>
      </p:sp>
      <p:sp>
        <p:nvSpPr>
          <p:cNvPr id="4" name="Slide Number Placeholder 3">
            <a:extLst>
              <a:ext uri="{FF2B5EF4-FFF2-40B4-BE49-F238E27FC236}">
                <a16:creationId xmlns:a16="http://schemas.microsoft.com/office/drawing/2014/main" id="{32FE19F1-F5C2-4AF3-8824-19E08ECDB8F4}"/>
              </a:ext>
            </a:extLst>
          </p:cNvPr>
          <p:cNvSpPr>
            <a:spLocks noGrp="1"/>
          </p:cNvSpPr>
          <p:nvPr>
            <p:ph type="sldNum" sz="quarter" idx="12"/>
          </p:nvPr>
        </p:nvSpPr>
        <p:spPr/>
        <p:txBody>
          <a:bodyPr/>
          <a:lstStyle/>
          <a:p>
            <a:fld id="{087CDCAD-6CF5-45C6-95C6-E3C9837C45C5}" type="slidenum">
              <a:rPr lang="en-US" smtClean="0"/>
              <a:t>4</a:t>
            </a:fld>
            <a:endParaRPr lang="en-US"/>
          </a:p>
        </p:txBody>
      </p:sp>
    </p:spTree>
    <p:extLst>
      <p:ext uri="{BB962C8B-B14F-4D97-AF65-F5344CB8AC3E}">
        <p14:creationId xmlns:p14="http://schemas.microsoft.com/office/powerpoint/2010/main" val="1633274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3558" y="365125"/>
            <a:ext cx="11604884" cy="1325563"/>
          </a:xfrm>
          <a:prstGeom prst="rect">
            <a:avLst/>
          </a:prstGeom>
        </p:spPr>
        <p:txBody>
          <a:bodyPr>
            <a:normAutofit/>
          </a:bodyPr>
          <a:lstStyle/>
          <a:p>
            <a:pPr algn="ctr"/>
            <a:r>
              <a:rPr lang="en-US" sz="4000" dirty="0"/>
              <a:t>Real-time Affordable Multi-Pollutant (RAMP) monitor</a:t>
            </a:r>
          </a:p>
        </p:txBody>
      </p:sp>
      <p:sp>
        <p:nvSpPr>
          <p:cNvPr id="2" name="Content Placeholder 1">
            <a:extLst>
              <a:ext uri="{FF2B5EF4-FFF2-40B4-BE49-F238E27FC236}">
                <a16:creationId xmlns:a16="http://schemas.microsoft.com/office/drawing/2014/main" id="{B484BB35-3F2E-4D49-AEE9-96CBC8BC367D}"/>
              </a:ext>
            </a:extLst>
          </p:cNvPr>
          <p:cNvSpPr>
            <a:spLocks noGrp="1"/>
          </p:cNvSpPr>
          <p:nvPr>
            <p:ph sz="half" idx="1"/>
          </p:nvPr>
        </p:nvSpPr>
        <p:spPr>
          <a:xfrm>
            <a:off x="412955" y="1518082"/>
            <a:ext cx="5029057" cy="5086903"/>
          </a:xfrm>
        </p:spPr>
        <p:txBody>
          <a:bodyPr>
            <a:normAutofit fontScale="70000" lnSpcReduction="20000"/>
          </a:bodyPr>
          <a:lstStyle/>
          <a:p>
            <a:pPr marL="285750" indent="-285750">
              <a:lnSpc>
                <a:spcPct val="125000"/>
              </a:lnSpc>
            </a:pPr>
            <a:r>
              <a:rPr lang="en-US" dirty="0"/>
              <a:t>Developed by </a:t>
            </a:r>
            <a:r>
              <a:rPr lang="en-US" dirty="0" err="1"/>
              <a:t>Sensit</a:t>
            </a:r>
            <a:r>
              <a:rPr lang="en-US" dirty="0"/>
              <a:t>/</a:t>
            </a:r>
            <a:r>
              <a:rPr lang="en-US" dirty="0" err="1"/>
              <a:t>SenSevere+CMU</a:t>
            </a:r>
            <a:r>
              <a:rPr lang="en-US" dirty="0"/>
              <a:t> CAPS</a:t>
            </a:r>
          </a:p>
          <a:p>
            <a:pPr marL="285750" indent="-285750">
              <a:lnSpc>
                <a:spcPct val="125000"/>
              </a:lnSpc>
            </a:pPr>
            <a:r>
              <a:rPr lang="en-US" dirty="0" err="1"/>
              <a:t>Alphasense</a:t>
            </a:r>
            <a:r>
              <a:rPr lang="en-US" dirty="0"/>
              <a:t> electrochemical sensors for carbon monoxide (CO), ozone (O</a:t>
            </a:r>
            <a:r>
              <a:rPr lang="en-US" baseline="-25000" dirty="0"/>
              <a:t>3</a:t>
            </a:r>
            <a:r>
              <a:rPr lang="en-US" dirty="0"/>
              <a:t>), nitrogen dioxide (NO</a:t>
            </a:r>
            <a:r>
              <a:rPr lang="en-US" baseline="-25000" dirty="0"/>
              <a:t>2</a:t>
            </a:r>
            <a:r>
              <a:rPr lang="en-US" dirty="0"/>
              <a:t>), sulfur dioxide (SO</a:t>
            </a:r>
            <a:r>
              <a:rPr lang="en-US" baseline="-25000" dirty="0"/>
              <a:t>2</a:t>
            </a:r>
            <a:r>
              <a:rPr lang="en-US" dirty="0"/>
              <a:t>)</a:t>
            </a:r>
          </a:p>
          <a:p>
            <a:pPr marL="742950" lvl="1" indent="-285750">
              <a:lnSpc>
                <a:spcPct val="125000"/>
              </a:lnSpc>
            </a:pPr>
            <a:r>
              <a:rPr lang="en-US" dirty="0"/>
              <a:t>Optional: NO, VOCs</a:t>
            </a:r>
          </a:p>
          <a:p>
            <a:pPr marL="285750" indent="-285750">
              <a:lnSpc>
                <a:spcPct val="125000"/>
              </a:lnSpc>
            </a:pPr>
            <a:r>
              <a:rPr lang="en-US" dirty="0"/>
              <a:t>Met-One or PurpleAir (Plantower) optical sensor for particulate matter mass (PM</a:t>
            </a:r>
            <a:r>
              <a:rPr lang="en-US" baseline="-25000" dirty="0"/>
              <a:t>2.5</a:t>
            </a:r>
            <a:r>
              <a:rPr lang="en-US" dirty="0"/>
              <a:t>)</a:t>
            </a:r>
          </a:p>
          <a:p>
            <a:pPr marL="285750" indent="-285750">
              <a:lnSpc>
                <a:spcPct val="125000"/>
              </a:lnSpc>
            </a:pPr>
            <a:r>
              <a:rPr lang="en-US" dirty="0"/>
              <a:t>GSM communication, onboard SD card</a:t>
            </a:r>
          </a:p>
          <a:p>
            <a:pPr marL="0" indent="0">
              <a:lnSpc>
                <a:spcPct val="125000"/>
              </a:lnSpc>
              <a:buNone/>
            </a:pPr>
            <a:r>
              <a:rPr lang="en-US" dirty="0"/>
              <a:t>More information:</a:t>
            </a:r>
          </a:p>
          <a:p>
            <a:pPr marL="285750" indent="-285750">
              <a:lnSpc>
                <a:spcPct val="125000"/>
              </a:lnSpc>
            </a:pPr>
            <a:r>
              <a:rPr lang="en-US" dirty="0"/>
              <a:t>Zimmerman et al. (2018) </a:t>
            </a:r>
            <a:r>
              <a:rPr lang="en-US" dirty="0">
                <a:hlinkClick r:id="rId2"/>
              </a:rPr>
              <a:t>https://doi.org/10.5194/amt-11-291-2018</a:t>
            </a:r>
            <a:r>
              <a:rPr lang="en-US" dirty="0"/>
              <a:t> </a:t>
            </a:r>
          </a:p>
          <a:p>
            <a:pPr marL="285750" indent="-285750">
              <a:lnSpc>
                <a:spcPct val="125000"/>
              </a:lnSpc>
            </a:pPr>
            <a:r>
              <a:rPr lang="en-US" dirty="0" err="1"/>
              <a:t>Malings</a:t>
            </a:r>
            <a:r>
              <a:rPr lang="en-US" dirty="0"/>
              <a:t> et al. (2019) </a:t>
            </a:r>
            <a:r>
              <a:rPr lang="en-US" dirty="0">
                <a:hlinkClick r:id="rId3"/>
              </a:rPr>
              <a:t>https://doi.org/10.5194/amt-12-903-2019</a:t>
            </a:r>
            <a:r>
              <a:rPr lang="en-US" dirty="0"/>
              <a:t> </a:t>
            </a:r>
          </a:p>
        </p:txBody>
      </p:sp>
      <p:pic>
        <p:nvPicPr>
          <p:cNvPr id="8" name="Content Placeholder 7">
            <a:extLst>
              <a:ext uri="{FF2B5EF4-FFF2-40B4-BE49-F238E27FC236}">
                <a16:creationId xmlns:a16="http://schemas.microsoft.com/office/drawing/2014/main" id="{237C24C8-47A0-4B63-B140-0AF224E47A86}"/>
              </a:ext>
            </a:extLst>
          </p:cNvPr>
          <p:cNvPicPr>
            <a:picLocks noGrp="1" noChangeAspect="1"/>
          </p:cNvPicPr>
          <p:nvPr>
            <p:ph sz="half" idx="2"/>
          </p:nvPr>
        </p:nvPicPr>
        <p:blipFill rotWithShape="1">
          <a:blip r:embed="rId4"/>
          <a:srcRect l="16367" t="7832" r="29903" b="33346"/>
          <a:stretch/>
        </p:blipFill>
        <p:spPr>
          <a:xfrm>
            <a:off x="5442012" y="1649016"/>
            <a:ext cx="6456430" cy="4704555"/>
          </a:xfrm>
          <a:prstGeom prst="rect">
            <a:avLst/>
          </a:prstGeom>
        </p:spPr>
      </p:pic>
      <p:sp>
        <p:nvSpPr>
          <p:cNvPr id="3" name="Slide Number Placeholder 2">
            <a:extLst>
              <a:ext uri="{FF2B5EF4-FFF2-40B4-BE49-F238E27FC236}">
                <a16:creationId xmlns:a16="http://schemas.microsoft.com/office/drawing/2014/main" id="{0B13A4B2-2E9B-4551-A410-823DC4A7A3CA}"/>
              </a:ext>
            </a:extLst>
          </p:cNvPr>
          <p:cNvSpPr>
            <a:spLocks noGrp="1"/>
          </p:cNvSpPr>
          <p:nvPr>
            <p:ph type="sldNum" sz="quarter" idx="12"/>
          </p:nvPr>
        </p:nvSpPr>
        <p:spPr/>
        <p:txBody>
          <a:bodyPr/>
          <a:lstStyle/>
          <a:p>
            <a:fld id="{087CDCAD-6CF5-45C6-95C6-E3C9837C45C5}" type="slidenum">
              <a:rPr lang="en-US" smtClean="0"/>
              <a:t>5</a:t>
            </a:fld>
            <a:endParaRPr lang="en-US"/>
          </a:p>
        </p:txBody>
      </p:sp>
    </p:spTree>
    <p:extLst>
      <p:ext uri="{BB962C8B-B14F-4D97-AF65-F5344CB8AC3E}">
        <p14:creationId xmlns:p14="http://schemas.microsoft.com/office/powerpoint/2010/main" val="3299286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4" descr="A close up of a map&#10;&#10;Description automatically generated">
            <a:extLst>
              <a:ext uri="{FF2B5EF4-FFF2-40B4-BE49-F238E27FC236}">
                <a16:creationId xmlns:a16="http://schemas.microsoft.com/office/drawing/2014/main" id="{D3367511-6C95-4520-AC9B-BD8FDF143901}"/>
              </a:ext>
            </a:extLst>
          </p:cNvPr>
          <p:cNvPicPr>
            <a:picLocks noChangeAspect="1"/>
          </p:cNvPicPr>
          <p:nvPr/>
        </p:nvPicPr>
        <p:blipFill rotWithShape="1">
          <a:blip r:embed="rId3">
            <a:extLst>
              <a:ext uri="{28A0092B-C50C-407E-A947-70E740481C1C}">
                <a14:useLocalDpi xmlns:a14="http://schemas.microsoft.com/office/drawing/2010/main" val="0"/>
              </a:ext>
            </a:extLst>
          </a:blip>
          <a:srcRect l="-2" t="5024" b="14844"/>
          <a:stretch/>
        </p:blipFill>
        <p:spPr>
          <a:xfrm>
            <a:off x="4639056" y="10643"/>
            <a:ext cx="7552944" cy="6857990"/>
          </a:xfrm>
          <a:prstGeom prst="rect">
            <a:avLst/>
          </a:prstGeom>
          <a:effectLst/>
        </p:spPr>
      </p:pic>
      <p:sp>
        <p:nvSpPr>
          <p:cNvPr id="7" name="Title 6">
            <a:extLst>
              <a:ext uri="{FF2B5EF4-FFF2-40B4-BE49-F238E27FC236}">
                <a16:creationId xmlns:a16="http://schemas.microsoft.com/office/drawing/2014/main" id="{0EE6655F-1563-40E6-BB95-BF830D22CC45}"/>
              </a:ext>
            </a:extLst>
          </p:cNvPr>
          <p:cNvSpPr>
            <a:spLocks noGrp="1"/>
          </p:cNvSpPr>
          <p:nvPr>
            <p:ph type="title"/>
          </p:nvPr>
        </p:nvSpPr>
        <p:spPr>
          <a:xfrm>
            <a:off x="418471" y="502777"/>
            <a:ext cx="4294240" cy="1325563"/>
          </a:xfrm>
        </p:spPr>
        <p:txBody>
          <a:bodyPr>
            <a:normAutofit fontScale="90000"/>
          </a:bodyPr>
          <a:lstStyle/>
          <a:p>
            <a:r>
              <a:rPr lang="en-US" dirty="0"/>
              <a:t>Filling in the air quality data gap: The </a:t>
            </a:r>
            <a:r>
              <a:rPr lang="fr-FR" i="1" dirty="0" err="1"/>
              <a:t>Africa</a:t>
            </a:r>
            <a:r>
              <a:rPr lang="fr-FR" i="1" dirty="0"/>
              <a:t> qualité de l'Air</a:t>
            </a:r>
            <a:r>
              <a:rPr lang="fr-FR" dirty="0"/>
              <a:t> network</a:t>
            </a:r>
            <a:endParaRPr lang="en-US" dirty="0"/>
          </a:p>
        </p:txBody>
      </p:sp>
      <p:pic>
        <p:nvPicPr>
          <p:cNvPr id="9" name="Picture 8" descr="A picture containing indoor, sitting, table, black&#10;&#10;Description automatically generated">
            <a:extLst>
              <a:ext uri="{FF2B5EF4-FFF2-40B4-BE49-F238E27FC236}">
                <a16:creationId xmlns:a16="http://schemas.microsoft.com/office/drawing/2014/main" id="{4F9B3512-BA7A-4EF6-A0EB-A5524FBBC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144" y="3471907"/>
            <a:ext cx="365189" cy="272606"/>
          </a:xfrm>
          <a:prstGeom prst="rect">
            <a:avLst/>
          </a:prstGeom>
        </p:spPr>
      </p:pic>
      <p:pic>
        <p:nvPicPr>
          <p:cNvPr id="11" name="Picture 10" descr="A picture containing white, sitting, standing, refrigerator&#10;&#10;Description automatically generated">
            <a:extLst>
              <a:ext uri="{FF2B5EF4-FFF2-40B4-BE49-F238E27FC236}">
                <a16:creationId xmlns:a16="http://schemas.microsoft.com/office/drawing/2014/main" id="{AD44CCDB-C42F-4F80-B158-BFC0CF01D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2585" y="2766059"/>
            <a:ext cx="246380" cy="302260"/>
          </a:xfrm>
          <a:prstGeom prst="rect">
            <a:avLst/>
          </a:prstGeom>
        </p:spPr>
      </p:pic>
      <p:pic>
        <p:nvPicPr>
          <p:cNvPr id="13" name="Picture 12" descr="A picture containing white, sitting, standing, refrigerator&#10;&#10;Description automatically generated">
            <a:extLst>
              <a:ext uri="{FF2B5EF4-FFF2-40B4-BE49-F238E27FC236}">
                <a16:creationId xmlns:a16="http://schemas.microsoft.com/office/drawing/2014/main" id="{35E3095F-EAE2-42A2-8D6A-5B2E49238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7835" y="2831742"/>
            <a:ext cx="246380" cy="302260"/>
          </a:xfrm>
          <a:prstGeom prst="rect">
            <a:avLst/>
          </a:prstGeom>
        </p:spPr>
      </p:pic>
      <p:pic>
        <p:nvPicPr>
          <p:cNvPr id="14" name="Picture 13" descr="A picture containing white, sitting, standing, refrigerator&#10;&#10;Description automatically generated">
            <a:extLst>
              <a:ext uri="{FF2B5EF4-FFF2-40B4-BE49-F238E27FC236}">
                <a16:creationId xmlns:a16="http://schemas.microsoft.com/office/drawing/2014/main" id="{44E830E9-5FE5-4415-9C25-CEEB5241E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7967" y="3593383"/>
            <a:ext cx="246380" cy="302260"/>
          </a:xfrm>
          <a:prstGeom prst="rect">
            <a:avLst/>
          </a:prstGeom>
        </p:spPr>
      </p:pic>
      <p:pic>
        <p:nvPicPr>
          <p:cNvPr id="15" name="Picture 14" descr="A picture containing white, sitting, standing, refrigerator&#10;&#10;Description automatically generated">
            <a:extLst>
              <a:ext uri="{FF2B5EF4-FFF2-40B4-BE49-F238E27FC236}">
                <a16:creationId xmlns:a16="http://schemas.microsoft.com/office/drawing/2014/main" id="{792169FB-529A-4AC0-8EA2-678D31CF1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5187" y="2070100"/>
            <a:ext cx="246380" cy="302260"/>
          </a:xfrm>
          <a:prstGeom prst="rect">
            <a:avLst/>
          </a:prstGeom>
        </p:spPr>
      </p:pic>
      <p:pic>
        <p:nvPicPr>
          <p:cNvPr id="16" name="Picture 15" descr="A picture containing white, sitting, standing, refrigerator&#10;&#10;Description automatically generated">
            <a:extLst>
              <a:ext uri="{FF2B5EF4-FFF2-40B4-BE49-F238E27FC236}">
                <a16:creationId xmlns:a16="http://schemas.microsoft.com/office/drawing/2014/main" id="{BEF7C21B-A3E5-4326-B337-707C786303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1376" y="3502058"/>
            <a:ext cx="246380" cy="302260"/>
          </a:xfrm>
          <a:prstGeom prst="rect">
            <a:avLst/>
          </a:prstGeom>
        </p:spPr>
      </p:pic>
      <p:pic>
        <p:nvPicPr>
          <p:cNvPr id="17" name="Picture 2">
            <a:extLst>
              <a:ext uri="{FF2B5EF4-FFF2-40B4-BE49-F238E27FC236}">
                <a16:creationId xmlns:a16="http://schemas.microsoft.com/office/drawing/2014/main" id="{07A78550-FB06-4542-AFFE-EA12FBF284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38" t="33889" r="14761"/>
          <a:stretch/>
        </p:blipFill>
        <p:spPr bwMode="auto">
          <a:xfrm>
            <a:off x="8571371" y="3744513"/>
            <a:ext cx="365762" cy="3022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A263DF6A-A9D5-4F7A-BFCC-FAD2EE5613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38" t="33889" r="14761"/>
          <a:stretch/>
        </p:blipFill>
        <p:spPr bwMode="auto">
          <a:xfrm>
            <a:off x="9775086" y="5824553"/>
            <a:ext cx="365762" cy="3022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white, sitting, standing, refrigerator&#10;&#10;Description automatically generated">
            <a:extLst>
              <a:ext uri="{FF2B5EF4-FFF2-40B4-BE49-F238E27FC236}">
                <a16:creationId xmlns:a16="http://schemas.microsoft.com/office/drawing/2014/main" id="{6E0E8694-6027-47CA-AC66-39DFFF0564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4930" y="5991673"/>
            <a:ext cx="220312" cy="270280"/>
          </a:xfrm>
          <a:prstGeom prst="rect">
            <a:avLst/>
          </a:prstGeom>
        </p:spPr>
      </p:pic>
      <p:sp>
        <p:nvSpPr>
          <p:cNvPr id="3" name="Content Placeholder 2">
            <a:extLst>
              <a:ext uri="{FF2B5EF4-FFF2-40B4-BE49-F238E27FC236}">
                <a16:creationId xmlns:a16="http://schemas.microsoft.com/office/drawing/2014/main" id="{9D62A951-A8B4-4271-BE7D-F08780A9874A}"/>
              </a:ext>
            </a:extLst>
          </p:cNvPr>
          <p:cNvSpPr>
            <a:spLocks noGrp="1"/>
          </p:cNvSpPr>
          <p:nvPr>
            <p:ph sz="half" idx="1"/>
          </p:nvPr>
        </p:nvSpPr>
        <p:spPr>
          <a:xfrm>
            <a:off x="418471" y="2569006"/>
            <a:ext cx="4294240" cy="3982863"/>
          </a:xfrm>
        </p:spPr>
        <p:txBody>
          <a:bodyPr>
            <a:normAutofit lnSpcReduction="10000"/>
          </a:bodyPr>
          <a:lstStyle/>
          <a:p>
            <a:r>
              <a:rPr lang="en-US" sz="2600" dirty="0"/>
              <a:t>Africa map from </a:t>
            </a:r>
            <a:r>
              <a:rPr lang="en-US" sz="2600" dirty="0" err="1"/>
              <a:t>Bahino</a:t>
            </a:r>
            <a:r>
              <a:rPr lang="en-US" sz="2600" dirty="0"/>
              <a:t> et al. review of studies in Africa </a:t>
            </a:r>
            <a:r>
              <a:rPr lang="en-US" sz="2600" dirty="0">
                <a:hlinkClick r:id="rId7"/>
              </a:rPr>
              <a:t>https://doi.org/10.5194/acp-18-5173-2018</a:t>
            </a:r>
            <a:r>
              <a:rPr lang="en-US" sz="2600" dirty="0"/>
              <a:t> </a:t>
            </a:r>
          </a:p>
          <a:p>
            <a:pPr lvl="1"/>
            <a:r>
              <a:rPr lang="en-US" sz="2200" dirty="0"/>
              <a:t>Colors show countries where some data are available</a:t>
            </a:r>
          </a:p>
          <a:p>
            <a:r>
              <a:rPr lang="en-US" sz="2600" dirty="0"/>
              <a:t>Sensor images show cities where </a:t>
            </a:r>
            <a:r>
              <a:rPr lang="en-US" sz="2600" dirty="0" err="1"/>
              <a:t>AfriqAir</a:t>
            </a:r>
            <a:r>
              <a:rPr lang="en-US" sz="2600" dirty="0"/>
              <a:t> nodes are deployed</a:t>
            </a:r>
          </a:p>
          <a:p>
            <a:pPr lvl="1"/>
            <a:r>
              <a:rPr lang="en-US" sz="2200" dirty="0"/>
              <a:t>PurpleAir and Clarity pictures from manufacturer’s website.</a:t>
            </a:r>
          </a:p>
        </p:txBody>
      </p:sp>
      <p:sp>
        <p:nvSpPr>
          <p:cNvPr id="2" name="Slide Number Placeholder 1">
            <a:extLst>
              <a:ext uri="{FF2B5EF4-FFF2-40B4-BE49-F238E27FC236}">
                <a16:creationId xmlns:a16="http://schemas.microsoft.com/office/drawing/2014/main" id="{5A183BE9-D87B-4B09-BCA6-0B8FA849CFA5}"/>
              </a:ext>
            </a:extLst>
          </p:cNvPr>
          <p:cNvSpPr>
            <a:spLocks noGrp="1"/>
          </p:cNvSpPr>
          <p:nvPr>
            <p:ph type="sldNum" sz="quarter" idx="12"/>
          </p:nvPr>
        </p:nvSpPr>
        <p:spPr/>
        <p:txBody>
          <a:bodyPr/>
          <a:lstStyle/>
          <a:p>
            <a:fld id="{087CDCAD-6CF5-45C6-95C6-E3C9837C45C5}" type="slidenum">
              <a:rPr lang="en-US" smtClean="0"/>
              <a:t>6</a:t>
            </a:fld>
            <a:endParaRPr lang="en-US"/>
          </a:p>
        </p:txBody>
      </p:sp>
    </p:spTree>
    <p:extLst>
      <p:ext uri="{BB962C8B-B14F-4D97-AF65-F5344CB8AC3E}">
        <p14:creationId xmlns:p14="http://schemas.microsoft.com/office/powerpoint/2010/main" val="2030177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533D40-59D6-40D0-B7A2-F2F596280FAA}"/>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2800" kern="1200" dirty="0">
                <a:solidFill>
                  <a:srgbClr val="FFFFFF"/>
                </a:solidFill>
                <a:latin typeface="+mj-lt"/>
                <a:ea typeface="+mj-ea"/>
                <a:cs typeface="+mj-cs"/>
              </a:rPr>
              <a:t>RAMP deployments in 2019/2020</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(Not shown: </a:t>
            </a:r>
            <a:r>
              <a:rPr lang="en-US" sz="2800" kern="1200" dirty="0" err="1">
                <a:solidFill>
                  <a:srgbClr val="FFFFFF"/>
                </a:solidFill>
                <a:latin typeface="+mj-lt"/>
                <a:ea typeface="+mj-ea"/>
                <a:cs typeface="+mj-cs"/>
              </a:rPr>
              <a:t>Lamto</a:t>
            </a:r>
            <a:r>
              <a:rPr lang="en-US" sz="2800" dirty="0">
                <a:solidFill>
                  <a:srgbClr val="FFFFFF"/>
                </a:solidFill>
              </a:rPr>
              <a:t>/Abidjan, Côte d’Ivoire)</a:t>
            </a:r>
            <a:endParaRPr lang="en-US" sz="2800" kern="1200" dirty="0">
              <a:solidFill>
                <a:srgbClr val="FFFFFF"/>
              </a:solidFill>
              <a:latin typeface="+mj-lt"/>
              <a:ea typeface="+mj-ea"/>
              <a:cs typeface="+mj-cs"/>
            </a:endParaRPr>
          </a:p>
        </p:txBody>
      </p:sp>
      <p:pic>
        <p:nvPicPr>
          <p:cNvPr id="6" name="Content Placeholder 5" descr="A group of people standing next to a fence&#10;&#10;Description automatically generated">
            <a:extLst>
              <a:ext uri="{FF2B5EF4-FFF2-40B4-BE49-F238E27FC236}">
                <a16:creationId xmlns:a16="http://schemas.microsoft.com/office/drawing/2014/main" id="{C0137E61-9BF8-4D15-9EF5-1398F3BC778D}"/>
              </a:ext>
            </a:extLst>
          </p:cNvPr>
          <p:cNvPicPr>
            <a:picLocks noChangeAspect="1"/>
          </p:cNvPicPr>
          <p:nvPr/>
        </p:nvPicPr>
        <p:blipFill rotWithShape="1">
          <a:blip r:embed="rId2">
            <a:extLst>
              <a:ext uri="{28A0092B-C50C-407E-A947-70E740481C1C}">
                <a14:useLocalDpi xmlns:a14="http://schemas.microsoft.com/office/drawing/2010/main" val="0"/>
              </a:ext>
            </a:extLst>
          </a:blip>
          <a:srcRect r="1" b="29410"/>
          <a:stretch/>
        </p:blipFill>
        <p:spPr>
          <a:xfrm>
            <a:off x="317636" y="321734"/>
            <a:ext cx="3797570" cy="2010551"/>
          </a:xfrm>
          <a:prstGeom prst="rect">
            <a:avLst/>
          </a:prstGeom>
        </p:spPr>
      </p:pic>
      <p:pic>
        <p:nvPicPr>
          <p:cNvPr id="13" name="Content Placeholder 12" descr="A picture containing old, man, white&#10;&#10;Description automatically generated">
            <a:extLst>
              <a:ext uri="{FF2B5EF4-FFF2-40B4-BE49-F238E27FC236}">
                <a16:creationId xmlns:a16="http://schemas.microsoft.com/office/drawing/2014/main" id="{10074A75-6066-4283-B0FD-52ED1D3E24E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044" t="-256" r="40106" b="258"/>
          <a:stretch/>
        </p:blipFill>
        <p:spPr>
          <a:xfrm rot="5400000">
            <a:off x="1208112" y="1531619"/>
            <a:ext cx="2013804" cy="3794760"/>
          </a:xfrm>
          <a:prstGeom prst="rect">
            <a:avLst/>
          </a:prstGeom>
        </p:spPr>
      </p:pic>
      <p:pic>
        <p:nvPicPr>
          <p:cNvPr id="10" name="Content Placeholder 9" descr="A person standing in front of a building&#10;&#10;Description automatically generated">
            <a:extLst>
              <a:ext uri="{FF2B5EF4-FFF2-40B4-BE49-F238E27FC236}">
                <a16:creationId xmlns:a16="http://schemas.microsoft.com/office/drawing/2014/main" id="{04717E3D-8409-40F8-BAE9-06D278A86AAB}"/>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r="1" b="18716"/>
          <a:stretch/>
        </p:blipFill>
        <p:spPr>
          <a:xfrm>
            <a:off x="4202549" y="321732"/>
            <a:ext cx="3793472" cy="4111323"/>
          </a:xfrm>
          <a:prstGeom prst="rect">
            <a:avLst/>
          </a:prstGeom>
        </p:spPr>
      </p:pic>
      <p:pic>
        <p:nvPicPr>
          <p:cNvPr id="8" name="Content Placeholder 7" descr="A person standing in front of a building&#10;&#10;Description automatically generated">
            <a:extLst>
              <a:ext uri="{FF2B5EF4-FFF2-40B4-BE49-F238E27FC236}">
                <a16:creationId xmlns:a16="http://schemas.microsoft.com/office/drawing/2014/main" id="{3580C7BA-E281-4D6F-9CBA-A7C8E1F2CBBE}"/>
              </a:ext>
            </a:extLst>
          </p:cNvPr>
          <p:cNvPicPr>
            <a:picLocks noChangeAspect="1"/>
          </p:cNvPicPr>
          <p:nvPr/>
        </p:nvPicPr>
        <p:blipFill rotWithShape="1">
          <a:blip r:embed="rId5">
            <a:extLst>
              <a:ext uri="{28A0092B-C50C-407E-A947-70E740481C1C}">
                <a14:useLocalDpi xmlns:a14="http://schemas.microsoft.com/office/drawing/2010/main" val="0"/>
              </a:ext>
            </a:extLst>
          </a:blip>
          <a:srcRect l="14915" r="15799" b="-3"/>
          <a:stretch/>
        </p:blipFill>
        <p:spPr>
          <a:xfrm>
            <a:off x="8086176" y="321733"/>
            <a:ext cx="3797984" cy="4111321"/>
          </a:xfrm>
          <a:prstGeom prst="rect">
            <a:avLst/>
          </a:prstGeom>
        </p:spPr>
      </p:pic>
      <p:cxnSp>
        <p:nvCxnSpPr>
          <p:cNvPr id="81" name="Straight Connector 8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5" name="Picture 2" descr="Make Our Planet Great Again">
            <a:extLst>
              <a:ext uri="{FF2B5EF4-FFF2-40B4-BE49-F238E27FC236}">
                <a16:creationId xmlns:a16="http://schemas.microsoft.com/office/drawing/2014/main" id="{CD15FFC2-FBB7-4269-936B-3394974B4C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356" r="1" b="6271"/>
          <a:stretch/>
        </p:blipFill>
        <p:spPr bwMode="auto">
          <a:xfrm>
            <a:off x="317634" y="4525715"/>
            <a:ext cx="3794760" cy="20105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F38EEB9-306C-494D-B36B-4A70E0A1A855}"/>
              </a:ext>
            </a:extLst>
          </p:cNvPr>
          <p:cNvSpPr txBox="1"/>
          <p:nvPr/>
        </p:nvSpPr>
        <p:spPr>
          <a:xfrm>
            <a:off x="1226217" y="3984939"/>
            <a:ext cx="1977593" cy="461665"/>
          </a:xfrm>
          <a:prstGeom prst="rect">
            <a:avLst/>
          </a:prstGeom>
          <a:noFill/>
        </p:spPr>
        <p:txBody>
          <a:bodyPr wrap="none" rtlCol="0">
            <a:spAutoFit/>
          </a:bodyPr>
          <a:lstStyle/>
          <a:p>
            <a:pPr>
              <a:spcAft>
                <a:spcPts val="600"/>
              </a:spcAft>
            </a:pPr>
            <a:r>
              <a:rPr lang="en-US" sz="2400" b="1" dirty="0">
                <a:highlight>
                  <a:srgbClr val="FFFF00"/>
                </a:highlight>
              </a:rPr>
              <a:t>Niamey, Niger</a:t>
            </a:r>
          </a:p>
        </p:txBody>
      </p:sp>
      <p:sp>
        <p:nvSpPr>
          <p:cNvPr id="57" name="TextBox 56">
            <a:extLst>
              <a:ext uri="{FF2B5EF4-FFF2-40B4-BE49-F238E27FC236}">
                <a16:creationId xmlns:a16="http://schemas.microsoft.com/office/drawing/2014/main" id="{9794C71C-4F62-4996-ADFF-265D8DF3482A}"/>
              </a:ext>
            </a:extLst>
          </p:cNvPr>
          <p:cNvSpPr txBox="1"/>
          <p:nvPr/>
        </p:nvSpPr>
        <p:spPr>
          <a:xfrm>
            <a:off x="1192329" y="321732"/>
            <a:ext cx="2045368" cy="461665"/>
          </a:xfrm>
          <a:prstGeom prst="rect">
            <a:avLst/>
          </a:prstGeom>
          <a:noFill/>
        </p:spPr>
        <p:txBody>
          <a:bodyPr wrap="none" rtlCol="0">
            <a:spAutoFit/>
          </a:bodyPr>
          <a:lstStyle/>
          <a:p>
            <a:pPr>
              <a:spcAft>
                <a:spcPts val="600"/>
              </a:spcAft>
            </a:pPr>
            <a:r>
              <a:rPr lang="en-US" sz="2400" b="1" dirty="0">
                <a:highlight>
                  <a:srgbClr val="FFFF00"/>
                </a:highlight>
              </a:rPr>
              <a:t>Nairobi, Kenya</a:t>
            </a:r>
          </a:p>
        </p:txBody>
      </p:sp>
      <p:sp>
        <p:nvSpPr>
          <p:cNvPr id="61" name="TextBox 60">
            <a:extLst>
              <a:ext uri="{FF2B5EF4-FFF2-40B4-BE49-F238E27FC236}">
                <a16:creationId xmlns:a16="http://schemas.microsoft.com/office/drawing/2014/main" id="{D2E41019-5934-48AC-B740-3F1A5E410D58}"/>
              </a:ext>
            </a:extLst>
          </p:cNvPr>
          <p:cNvSpPr txBox="1"/>
          <p:nvPr/>
        </p:nvSpPr>
        <p:spPr>
          <a:xfrm>
            <a:off x="8619031" y="3768389"/>
            <a:ext cx="2994666" cy="461665"/>
          </a:xfrm>
          <a:prstGeom prst="rect">
            <a:avLst/>
          </a:prstGeom>
          <a:noFill/>
        </p:spPr>
        <p:txBody>
          <a:bodyPr wrap="none" rtlCol="0">
            <a:spAutoFit/>
          </a:bodyPr>
          <a:lstStyle/>
          <a:p>
            <a:pPr>
              <a:spcAft>
                <a:spcPts val="600"/>
              </a:spcAft>
            </a:pPr>
            <a:r>
              <a:rPr lang="en-US" sz="2400" b="1" dirty="0" err="1">
                <a:highlight>
                  <a:srgbClr val="FFFF00"/>
                </a:highlight>
              </a:rPr>
              <a:t>Zamdela</a:t>
            </a:r>
            <a:r>
              <a:rPr lang="en-US" sz="2400" b="1" dirty="0">
                <a:highlight>
                  <a:srgbClr val="FFFF00"/>
                </a:highlight>
              </a:rPr>
              <a:t>, South Africa</a:t>
            </a:r>
          </a:p>
        </p:txBody>
      </p:sp>
      <p:sp>
        <p:nvSpPr>
          <p:cNvPr id="64" name="TextBox 63">
            <a:extLst>
              <a:ext uri="{FF2B5EF4-FFF2-40B4-BE49-F238E27FC236}">
                <a16:creationId xmlns:a16="http://schemas.microsoft.com/office/drawing/2014/main" id="{A1392F28-FF70-413E-92BF-4F10739E805A}"/>
              </a:ext>
            </a:extLst>
          </p:cNvPr>
          <p:cNvSpPr txBox="1"/>
          <p:nvPr/>
        </p:nvSpPr>
        <p:spPr>
          <a:xfrm>
            <a:off x="5168741" y="3563438"/>
            <a:ext cx="1861087" cy="461665"/>
          </a:xfrm>
          <a:prstGeom prst="rect">
            <a:avLst/>
          </a:prstGeom>
          <a:noFill/>
        </p:spPr>
        <p:txBody>
          <a:bodyPr wrap="none" rtlCol="0">
            <a:spAutoFit/>
          </a:bodyPr>
          <a:lstStyle/>
          <a:p>
            <a:pPr>
              <a:spcAft>
                <a:spcPts val="600"/>
              </a:spcAft>
            </a:pPr>
            <a:r>
              <a:rPr lang="en-US" sz="2400" b="1" dirty="0">
                <a:highlight>
                  <a:srgbClr val="FFFF00"/>
                </a:highlight>
              </a:rPr>
              <a:t>Accra, Ghana</a:t>
            </a:r>
          </a:p>
        </p:txBody>
      </p:sp>
      <p:sp>
        <p:nvSpPr>
          <p:cNvPr id="3" name="Slide Number Placeholder 2">
            <a:extLst>
              <a:ext uri="{FF2B5EF4-FFF2-40B4-BE49-F238E27FC236}">
                <a16:creationId xmlns:a16="http://schemas.microsoft.com/office/drawing/2014/main" id="{2D7FF8CC-6516-46A5-83BB-BDAC770E44A2}"/>
              </a:ext>
            </a:extLst>
          </p:cNvPr>
          <p:cNvSpPr>
            <a:spLocks noGrp="1"/>
          </p:cNvSpPr>
          <p:nvPr>
            <p:ph type="sldNum" sz="quarter" idx="12"/>
          </p:nvPr>
        </p:nvSpPr>
        <p:spPr>
          <a:xfrm>
            <a:off x="8610600" y="6454670"/>
            <a:ext cx="2743200" cy="365125"/>
          </a:xfrm>
        </p:spPr>
        <p:txBody>
          <a:bodyPr/>
          <a:lstStyle/>
          <a:p>
            <a:fld id="{087CDCAD-6CF5-45C6-95C6-E3C9837C45C5}" type="slidenum">
              <a:rPr lang="en-US" smtClean="0"/>
              <a:t>7</a:t>
            </a:fld>
            <a:endParaRPr lang="en-US" dirty="0"/>
          </a:p>
        </p:txBody>
      </p:sp>
    </p:spTree>
    <p:extLst>
      <p:ext uri="{BB962C8B-B14F-4D97-AF65-F5344CB8AC3E}">
        <p14:creationId xmlns:p14="http://schemas.microsoft.com/office/powerpoint/2010/main" val="2020860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6720-9DF7-4083-82AB-AA7A126E64A6}"/>
              </a:ext>
            </a:extLst>
          </p:cNvPr>
          <p:cNvSpPr>
            <a:spLocks noGrp="1"/>
          </p:cNvSpPr>
          <p:nvPr>
            <p:ph type="title"/>
          </p:nvPr>
        </p:nvSpPr>
        <p:spPr>
          <a:xfrm>
            <a:off x="838200" y="365125"/>
            <a:ext cx="10515600" cy="1325563"/>
          </a:xfrm>
        </p:spPr>
        <p:txBody>
          <a:bodyPr/>
          <a:lstStyle/>
          <a:p>
            <a:r>
              <a:rPr lang="en-US" dirty="0"/>
              <a:t>Air quality monitoring in Kigali, Rwanda</a:t>
            </a:r>
          </a:p>
        </p:txBody>
      </p:sp>
      <p:pic>
        <p:nvPicPr>
          <p:cNvPr id="8" name="Content Placeholder 7" descr="A group of people posing for the camera&#10;&#10;Description automatically generated">
            <a:extLst>
              <a:ext uri="{FF2B5EF4-FFF2-40B4-BE49-F238E27FC236}">
                <a16:creationId xmlns:a16="http://schemas.microsoft.com/office/drawing/2014/main" id="{47837A81-0165-45A1-9B96-A5DE353351C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76981" y="1825625"/>
            <a:ext cx="3304037" cy="4351338"/>
          </a:xfrm>
        </p:spPr>
      </p:pic>
      <p:pic>
        <p:nvPicPr>
          <p:cNvPr id="5" name="Picture 4" descr="A close up of a map&#10;&#10;Description automatically generated">
            <a:extLst>
              <a:ext uri="{FF2B5EF4-FFF2-40B4-BE49-F238E27FC236}">
                <a16:creationId xmlns:a16="http://schemas.microsoft.com/office/drawing/2014/main" id="{C77DFC86-DA4C-4807-A1B9-89C53C36745F}"/>
              </a:ext>
            </a:extLst>
          </p:cNvPr>
          <p:cNvPicPr>
            <a:picLocks noChangeAspect="1"/>
          </p:cNvPicPr>
          <p:nvPr/>
        </p:nvPicPr>
        <p:blipFill rotWithShape="1">
          <a:blip r:embed="rId4">
            <a:extLst>
              <a:ext uri="{28A0092B-C50C-407E-A947-70E740481C1C}">
                <a14:useLocalDpi xmlns:a14="http://schemas.microsoft.com/office/drawing/2010/main" val="0"/>
              </a:ext>
            </a:extLst>
          </a:blip>
          <a:srcRect l="44694" t="43256" r="37425" b="34884"/>
          <a:stretch/>
        </p:blipFill>
        <p:spPr>
          <a:xfrm>
            <a:off x="3437157" y="4662755"/>
            <a:ext cx="2656606" cy="2165181"/>
          </a:xfrm>
          <a:prstGeom prst="rect">
            <a:avLst/>
          </a:prstGeom>
        </p:spPr>
      </p:pic>
      <p:sp>
        <p:nvSpPr>
          <p:cNvPr id="9" name="TextBox 8">
            <a:extLst>
              <a:ext uri="{FF2B5EF4-FFF2-40B4-BE49-F238E27FC236}">
                <a16:creationId xmlns:a16="http://schemas.microsoft.com/office/drawing/2014/main" id="{F2494098-1C3E-4E5B-8ED3-85AC4A22A4C3}"/>
              </a:ext>
            </a:extLst>
          </p:cNvPr>
          <p:cNvSpPr txBox="1"/>
          <p:nvPr/>
        </p:nvSpPr>
        <p:spPr>
          <a:xfrm>
            <a:off x="5290030" y="6235915"/>
            <a:ext cx="1660730" cy="584775"/>
          </a:xfrm>
          <a:prstGeom prst="rect">
            <a:avLst/>
          </a:prstGeom>
          <a:noFill/>
        </p:spPr>
        <p:txBody>
          <a:bodyPr wrap="square" rtlCol="0">
            <a:spAutoFit/>
          </a:bodyPr>
          <a:lstStyle/>
          <a:p>
            <a:r>
              <a:rPr lang="en-US" sz="3200" b="1" dirty="0">
                <a:highlight>
                  <a:srgbClr val="00FFFF"/>
                </a:highlight>
              </a:rPr>
              <a:t>Rwanda</a:t>
            </a:r>
          </a:p>
        </p:txBody>
      </p:sp>
      <p:cxnSp>
        <p:nvCxnSpPr>
          <p:cNvPr id="14" name="Straight Arrow Connector 13">
            <a:extLst>
              <a:ext uri="{FF2B5EF4-FFF2-40B4-BE49-F238E27FC236}">
                <a16:creationId xmlns:a16="http://schemas.microsoft.com/office/drawing/2014/main" id="{C633D1B4-9E1D-4183-B9DD-F0F9F4B69816}"/>
              </a:ext>
            </a:extLst>
          </p:cNvPr>
          <p:cNvCxnSpPr>
            <a:cxnSpLocks/>
          </p:cNvCxnSpPr>
          <p:nvPr/>
        </p:nvCxnSpPr>
        <p:spPr>
          <a:xfrm flipH="1" flipV="1">
            <a:off x="5476757" y="5618478"/>
            <a:ext cx="708018" cy="6522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2" name="Content Placeholder 6" descr="A picture containing text, map&#10;&#10;Description generated with very high confidence">
            <a:extLst>
              <a:ext uri="{FF2B5EF4-FFF2-40B4-BE49-F238E27FC236}">
                <a16:creationId xmlns:a16="http://schemas.microsoft.com/office/drawing/2014/main" id="{AD6BCB5E-0580-4A0E-9ED3-BDACA371D5C6}"/>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t="4519" b="2602"/>
          <a:stretch/>
        </p:blipFill>
        <p:spPr>
          <a:xfrm>
            <a:off x="6172200" y="1932810"/>
            <a:ext cx="5181600" cy="4136968"/>
          </a:xfrm>
          <a:prstGeom prst="rect">
            <a:avLst/>
          </a:prstGeom>
        </p:spPr>
      </p:pic>
      <p:sp>
        <p:nvSpPr>
          <p:cNvPr id="13" name="TextBox 12">
            <a:extLst>
              <a:ext uri="{FF2B5EF4-FFF2-40B4-BE49-F238E27FC236}">
                <a16:creationId xmlns:a16="http://schemas.microsoft.com/office/drawing/2014/main" id="{0FBD0E8A-99A1-441A-9C8C-3864FF3C28EC}"/>
              </a:ext>
            </a:extLst>
          </p:cNvPr>
          <p:cNvSpPr txBox="1"/>
          <p:nvPr/>
        </p:nvSpPr>
        <p:spPr>
          <a:xfrm>
            <a:off x="8180375" y="5519862"/>
            <a:ext cx="2563843" cy="369332"/>
          </a:xfrm>
          <a:prstGeom prst="rect">
            <a:avLst/>
          </a:prstGeom>
          <a:solidFill>
            <a:schemeClr val="bg1"/>
          </a:solidFill>
        </p:spPr>
        <p:txBody>
          <a:bodyPr wrap="none" rtlCol="0">
            <a:spAutoFit/>
          </a:bodyPr>
          <a:lstStyle/>
          <a:p>
            <a:r>
              <a:rPr lang="en-US" dirty="0"/>
              <a:t>University of Rwanda CST</a:t>
            </a:r>
          </a:p>
        </p:txBody>
      </p:sp>
      <p:sp>
        <p:nvSpPr>
          <p:cNvPr id="16" name="Arrow: Left 15">
            <a:extLst>
              <a:ext uri="{FF2B5EF4-FFF2-40B4-BE49-F238E27FC236}">
                <a16:creationId xmlns:a16="http://schemas.microsoft.com/office/drawing/2014/main" id="{A30886B0-010E-4D16-8670-96EB7A0A4411}"/>
              </a:ext>
            </a:extLst>
          </p:cNvPr>
          <p:cNvSpPr/>
          <p:nvPr/>
        </p:nvSpPr>
        <p:spPr>
          <a:xfrm>
            <a:off x="7622516" y="5537264"/>
            <a:ext cx="546317" cy="3345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5A07DE8-B892-4F8D-8A67-5D956F535502}"/>
              </a:ext>
            </a:extLst>
          </p:cNvPr>
          <p:cNvSpPr txBox="1"/>
          <p:nvPr/>
        </p:nvSpPr>
        <p:spPr>
          <a:xfrm>
            <a:off x="6441975" y="2227405"/>
            <a:ext cx="2638223" cy="369332"/>
          </a:xfrm>
          <a:prstGeom prst="rect">
            <a:avLst/>
          </a:prstGeom>
          <a:solidFill>
            <a:schemeClr val="bg1"/>
          </a:solidFill>
        </p:spPr>
        <p:txBody>
          <a:bodyPr wrap="none" rtlCol="0">
            <a:spAutoFit/>
          </a:bodyPr>
          <a:lstStyle/>
          <a:p>
            <a:r>
              <a:rPr lang="en-US" dirty="0" err="1"/>
              <a:t>Gacuriro</a:t>
            </a:r>
            <a:r>
              <a:rPr lang="en-US" dirty="0"/>
              <a:t> (residential area)</a:t>
            </a:r>
          </a:p>
        </p:txBody>
      </p:sp>
      <p:sp>
        <p:nvSpPr>
          <p:cNvPr id="19" name="Arrow: Right 18">
            <a:extLst>
              <a:ext uri="{FF2B5EF4-FFF2-40B4-BE49-F238E27FC236}">
                <a16:creationId xmlns:a16="http://schemas.microsoft.com/office/drawing/2014/main" id="{586752E2-F6AD-4F31-8300-2188E03231FB}"/>
              </a:ext>
            </a:extLst>
          </p:cNvPr>
          <p:cNvSpPr/>
          <p:nvPr/>
        </p:nvSpPr>
        <p:spPr>
          <a:xfrm>
            <a:off x="9080198" y="2227405"/>
            <a:ext cx="568723"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F77072-B7EF-42DD-A271-230268E32E1E}"/>
              </a:ext>
            </a:extLst>
          </p:cNvPr>
          <p:cNvSpPr txBox="1"/>
          <p:nvPr/>
        </p:nvSpPr>
        <p:spPr>
          <a:xfrm rot="18311639">
            <a:off x="7928194" y="3891932"/>
            <a:ext cx="1720727" cy="369332"/>
          </a:xfrm>
          <a:prstGeom prst="rect">
            <a:avLst/>
          </a:prstGeom>
          <a:noFill/>
        </p:spPr>
        <p:txBody>
          <a:bodyPr wrap="none" rtlCol="0">
            <a:spAutoFit/>
          </a:bodyPr>
          <a:lstStyle/>
          <a:p>
            <a:r>
              <a:rPr lang="en-US" b="1" dirty="0">
                <a:highlight>
                  <a:srgbClr val="C0C0C0"/>
                </a:highlight>
              </a:rPr>
              <a:t>Sites 5 km apart</a:t>
            </a:r>
          </a:p>
        </p:txBody>
      </p:sp>
      <p:sp>
        <p:nvSpPr>
          <p:cNvPr id="4" name="Slide Number Placeholder 3">
            <a:extLst>
              <a:ext uri="{FF2B5EF4-FFF2-40B4-BE49-F238E27FC236}">
                <a16:creationId xmlns:a16="http://schemas.microsoft.com/office/drawing/2014/main" id="{6C08C32F-36BE-4AFC-9277-95B80E03663A}"/>
              </a:ext>
            </a:extLst>
          </p:cNvPr>
          <p:cNvSpPr>
            <a:spLocks noGrp="1"/>
          </p:cNvSpPr>
          <p:nvPr>
            <p:ph type="sldNum" sz="quarter" idx="12"/>
          </p:nvPr>
        </p:nvSpPr>
        <p:spPr/>
        <p:txBody>
          <a:bodyPr/>
          <a:lstStyle/>
          <a:p>
            <a:fld id="{087CDCAD-6CF5-45C6-95C6-E3C9837C45C5}" type="slidenum">
              <a:rPr lang="en-US" smtClean="0"/>
              <a:t>8</a:t>
            </a:fld>
            <a:endParaRPr lang="en-US"/>
          </a:p>
        </p:txBody>
      </p:sp>
    </p:spTree>
    <p:extLst>
      <p:ext uri="{BB962C8B-B14F-4D97-AF65-F5344CB8AC3E}">
        <p14:creationId xmlns:p14="http://schemas.microsoft.com/office/powerpoint/2010/main" val="2226474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10568F7-E393-46E6-9F0B-2554035EA67C}"/>
              </a:ext>
            </a:extLst>
          </p:cNvPr>
          <p:cNvSpPr>
            <a:spLocks noGrp="1"/>
          </p:cNvSpPr>
          <p:nvPr>
            <p:ph sz="half" idx="2"/>
          </p:nvPr>
        </p:nvSpPr>
        <p:spPr/>
        <p:txBody>
          <a:bodyPr>
            <a:normAutofit fontScale="85000" lnSpcReduction="10000"/>
          </a:bodyPr>
          <a:lstStyle/>
          <a:p>
            <a:r>
              <a:rPr lang="en-US" dirty="0"/>
              <a:t>RAMP PM</a:t>
            </a:r>
            <a:r>
              <a:rPr lang="en-US" baseline="-25000" dirty="0"/>
              <a:t>2.5</a:t>
            </a:r>
            <a:r>
              <a:rPr lang="en-US" dirty="0"/>
              <a:t> mass corrected using coincidental 24-hour filter samples collected 5 km away by </a:t>
            </a:r>
            <a:r>
              <a:rPr lang="en-US" dirty="0" err="1"/>
              <a:t>Egide</a:t>
            </a:r>
            <a:r>
              <a:rPr lang="en-US" dirty="0"/>
              <a:t> </a:t>
            </a:r>
            <a:r>
              <a:rPr lang="en-US" dirty="0" err="1"/>
              <a:t>Kalisa</a:t>
            </a:r>
            <a:endParaRPr lang="en-US" dirty="0"/>
          </a:p>
          <a:p>
            <a:r>
              <a:rPr lang="en-US" dirty="0"/>
              <a:t>Dry season sees significantly higher transported biomass burning emissions or dust</a:t>
            </a:r>
          </a:p>
          <a:p>
            <a:r>
              <a:rPr lang="en-US" dirty="0"/>
              <a:t>Similar diurnal profile seen for filter-based black carbon measurements</a:t>
            </a:r>
          </a:p>
          <a:p>
            <a:r>
              <a:rPr lang="en-US" dirty="0"/>
              <a:t>Based on wavelength dependence of particulate light absorption, morning PM peak is from vehicular traffic while the evening PM peak also includes domestic fuel burning</a:t>
            </a:r>
          </a:p>
        </p:txBody>
      </p:sp>
      <p:sp>
        <p:nvSpPr>
          <p:cNvPr id="4" name="Title 3">
            <a:extLst>
              <a:ext uri="{FF2B5EF4-FFF2-40B4-BE49-F238E27FC236}">
                <a16:creationId xmlns:a16="http://schemas.microsoft.com/office/drawing/2014/main" id="{3DBB39C2-C16E-4A99-9EC5-C1639024FBD3}"/>
              </a:ext>
            </a:extLst>
          </p:cNvPr>
          <p:cNvSpPr>
            <a:spLocks noGrp="1"/>
          </p:cNvSpPr>
          <p:nvPr>
            <p:ph type="title"/>
          </p:nvPr>
        </p:nvSpPr>
        <p:spPr>
          <a:xfrm>
            <a:off x="838200" y="365125"/>
            <a:ext cx="10515600" cy="1325563"/>
          </a:xfrm>
        </p:spPr>
        <p:txBody>
          <a:bodyPr>
            <a:normAutofit fontScale="90000"/>
          </a:bodyPr>
          <a:lstStyle/>
          <a:p>
            <a:r>
              <a:rPr lang="en-US" dirty="0"/>
              <a:t>Temporal variability and sources of PM</a:t>
            </a:r>
            <a:r>
              <a:rPr lang="en-US" baseline="-25000" dirty="0"/>
              <a:t>2.5</a:t>
            </a:r>
            <a:r>
              <a:rPr lang="en-US" dirty="0"/>
              <a:t> in Kigali: morning traffic, evening </a:t>
            </a:r>
            <a:r>
              <a:rPr lang="en-US" dirty="0" err="1"/>
              <a:t>traffic+cooking</a:t>
            </a:r>
            <a:r>
              <a:rPr lang="en-US" dirty="0"/>
              <a:t>?</a:t>
            </a:r>
          </a:p>
        </p:txBody>
      </p:sp>
      <p:pic>
        <p:nvPicPr>
          <p:cNvPr id="10" name="Content Placeholder 9">
            <a:extLst>
              <a:ext uri="{FF2B5EF4-FFF2-40B4-BE49-F238E27FC236}">
                <a16:creationId xmlns:a16="http://schemas.microsoft.com/office/drawing/2014/main" id="{AA26F30D-EB2E-4FE1-B7DF-920B1EAB8AB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4180"/>
          <a:stretch/>
        </p:blipFill>
        <p:spPr>
          <a:xfrm>
            <a:off x="86153" y="1903543"/>
            <a:ext cx="6130829" cy="3938024"/>
          </a:xfrm>
        </p:spPr>
      </p:pic>
      <p:sp>
        <p:nvSpPr>
          <p:cNvPr id="7" name="TextBox 6">
            <a:extLst>
              <a:ext uri="{FF2B5EF4-FFF2-40B4-BE49-F238E27FC236}">
                <a16:creationId xmlns:a16="http://schemas.microsoft.com/office/drawing/2014/main" id="{F0C23907-B967-4930-8146-A19EF75D4432}"/>
              </a:ext>
            </a:extLst>
          </p:cNvPr>
          <p:cNvSpPr txBox="1"/>
          <p:nvPr/>
        </p:nvSpPr>
        <p:spPr>
          <a:xfrm rot="16200000">
            <a:off x="-1818212" y="3381022"/>
            <a:ext cx="4261488" cy="461665"/>
          </a:xfrm>
          <a:prstGeom prst="rect">
            <a:avLst/>
          </a:prstGeom>
          <a:noFill/>
        </p:spPr>
        <p:txBody>
          <a:bodyPr wrap="none" rtlCol="0">
            <a:spAutoFit/>
          </a:bodyPr>
          <a:lstStyle/>
          <a:p>
            <a:r>
              <a:rPr lang="en-US" sz="2400" dirty="0">
                <a:highlight>
                  <a:srgbClr val="00FFFF"/>
                </a:highlight>
              </a:rPr>
              <a:t>Seasonal average PM2.5 (µg/m</a:t>
            </a:r>
            <a:r>
              <a:rPr lang="en-US" sz="2400" baseline="30000" dirty="0">
                <a:highlight>
                  <a:srgbClr val="00FFFF"/>
                </a:highlight>
              </a:rPr>
              <a:t>3</a:t>
            </a:r>
            <a:r>
              <a:rPr lang="en-US" sz="2400" dirty="0">
                <a:highlight>
                  <a:srgbClr val="00FFFF"/>
                </a:highlight>
              </a:rPr>
              <a:t>)</a:t>
            </a:r>
          </a:p>
        </p:txBody>
      </p:sp>
      <p:sp>
        <p:nvSpPr>
          <p:cNvPr id="8" name="TextBox 7">
            <a:extLst>
              <a:ext uri="{FF2B5EF4-FFF2-40B4-BE49-F238E27FC236}">
                <a16:creationId xmlns:a16="http://schemas.microsoft.com/office/drawing/2014/main" id="{3C2161DA-0B87-46D6-88A8-78B5D1736218}"/>
              </a:ext>
            </a:extLst>
          </p:cNvPr>
          <p:cNvSpPr txBox="1"/>
          <p:nvPr/>
        </p:nvSpPr>
        <p:spPr>
          <a:xfrm>
            <a:off x="2346940" y="5641313"/>
            <a:ext cx="2321213" cy="461665"/>
          </a:xfrm>
          <a:prstGeom prst="rect">
            <a:avLst/>
          </a:prstGeom>
          <a:noFill/>
        </p:spPr>
        <p:txBody>
          <a:bodyPr wrap="none" rtlCol="0">
            <a:spAutoFit/>
          </a:bodyPr>
          <a:lstStyle/>
          <a:p>
            <a:r>
              <a:rPr lang="en-US" sz="2400" dirty="0">
                <a:highlight>
                  <a:srgbClr val="00FFFF"/>
                </a:highlight>
              </a:rPr>
              <a:t>Local hour of day</a:t>
            </a:r>
          </a:p>
        </p:txBody>
      </p:sp>
      <p:sp>
        <p:nvSpPr>
          <p:cNvPr id="2" name="TextBox 1">
            <a:extLst>
              <a:ext uri="{FF2B5EF4-FFF2-40B4-BE49-F238E27FC236}">
                <a16:creationId xmlns:a16="http://schemas.microsoft.com/office/drawing/2014/main" id="{53246E15-58CB-413F-BF96-B612CA50D237}"/>
              </a:ext>
            </a:extLst>
          </p:cNvPr>
          <p:cNvSpPr txBox="1"/>
          <p:nvPr/>
        </p:nvSpPr>
        <p:spPr>
          <a:xfrm>
            <a:off x="1515291" y="4642338"/>
            <a:ext cx="1663337" cy="461665"/>
          </a:xfrm>
          <a:prstGeom prst="rect">
            <a:avLst/>
          </a:prstGeom>
          <a:solidFill>
            <a:schemeClr val="bg2"/>
          </a:solidFill>
        </p:spPr>
        <p:txBody>
          <a:bodyPr wrap="square" rtlCol="0">
            <a:spAutoFit/>
          </a:bodyPr>
          <a:lstStyle/>
          <a:p>
            <a:r>
              <a:rPr lang="en-US" sz="2400" dirty="0"/>
              <a:t>Wet season</a:t>
            </a:r>
          </a:p>
        </p:txBody>
      </p:sp>
      <p:sp>
        <p:nvSpPr>
          <p:cNvPr id="11" name="TextBox 10">
            <a:extLst>
              <a:ext uri="{FF2B5EF4-FFF2-40B4-BE49-F238E27FC236}">
                <a16:creationId xmlns:a16="http://schemas.microsoft.com/office/drawing/2014/main" id="{20AE656B-E73A-49FE-923F-E6357C54D71A}"/>
              </a:ext>
            </a:extLst>
          </p:cNvPr>
          <p:cNvSpPr txBox="1"/>
          <p:nvPr/>
        </p:nvSpPr>
        <p:spPr>
          <a:xfrm>
            <a:off x="3766459" y="3845502"/>
            <a:ext cx="648786" cy="461665"/>
          </a:xfrm>
          <a:prstGeom prst="rect">
            <a:avLst/>
          </a:prstGeom>
          <a:solidFill>
            <a:schemeClr val="bg2"/>
          </a:solidFill>
        </p:spPr>
        <p:txBody>
          <a:bodyPr wrap="square" rtlCol="0">
            <a:spAutoFit/>
          </a:bodyPr>
          <a:lstStyle/>
          <a:p>
            <a:r>
              <a:rPr lang="en-US" sz="2400" dirty="0"/>
              <a:t>Dry</a:t>
            </a:r>
          </a:p>
        </p:txBody>
      </p:sp>
      <p:sp>
        <p:nvSpPr>
          <p:cNvPr id="3" name="Slide Number Placeholder 2">
            <a:extLst>
              <a:ext uri="{FF2B5EF4-FFF2-40B4-BE49-F238E27FC236}">
                <a16:creationId xmlns:a16="http://schemas.microsoft.com/office/drawing/2014/main" id="{6058A7C6-645F-4B04-BF44-EE81A59077DE}"/>
              </a:ext>
            </a:extLst>
          </p:cNvPr>
          <p:cNvSpPr>
            <a:spLocks noGrp="1"/>
          </p:cNvSpPr>
          <p:nvPr>
            <p:ph type="sldNum" sz="quarter" idx="12"/>
          </p:nvPr>
        </p:nvSpPr>
        <p:spPr/>
        <p:txBody>
          <a:bodyPr/>
          <a:lstStyle/>
          <a:p>
            <a:fld id="{087CDCAD-6CF5-45C6-95C6-E3C9837C45C5}" type="slidenum">
              <a:rPr lang="en-US" smtClean="0"/>
              <a:t>9</a:t>
            </a:fld>
            <a:endParaRPr lang="en-US"/>
          </a:p>
        </p:txBody>
      </p:sp>
    </p:spTree>
    <p:extLst>
      <p:ext uri="{BB962C8B-B14F-4D97-AF65-F5344CB8AC3E}">
        <p14:creationId xmlns:p14="http://schemas.microsoft.com/office/powerpoint/2010/main" val="2966957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1903</Words>
  <Application>Microsoft Office PowerPoint</Application>
  <PresentationFormat>Widescreen</PresentationFormat>
  <Paragraphs>217</Paragraphs>
  <Slides>17</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MOPGA/Make Air Quality Great Again: Filling in the air quality data gap in Africa using low-cost sensors</vt:lpstr>
      <vt:lpstr>The Africa qualité de l’Air team (#AfriqAir)</vt:lpstr>
      <vt:lpstr>Acknowledgments</vt:lpstr>
      <vt:lpstr>“Air pollution was responsible for nearly 5 million deaths in 2017” – HEI State of Global Air (2019)</vt:lpstr>
      <vt:lpstr>Real-time Affordable Multi-Pollutant (RAMP) monitor</vt:lpstr>
      <vt:lpstr>Filling in the air quality data gap: The Africa qualité de l'Air network</vt:lpstr>
      <vt:lpstr>RAMP deployments in 2019/2020 (Not shown: Lamto/Abidjan, Côte d’Ivoire)</vt:lpstr>
      <vt:lpstr>Air quality monitoring in Kigali, Rwanda</vt:lpstr>
      <vt:lpstr>Temporal variability and sources of PM2.5 in Kigali: morning traffic, evening traffic+cooking?</vt:lpstr>
      <vt:lpstr>Nairobi: Early data show morning/evening traffic pollution peaks</vt:lpstr>
      <vt:lpstr>March-April 2020 in Nairobi: Covid-19 effects</vt:lpstr>
      <vt:lpstr>What do our low-cost sensors say about the air quality impacts of Covid-19 traffic restrictions in Nairobi?</vt:lpstr>
      <vt:lpstr>“Pittsburgh” calibration model overestimates ozone in Abidjan; local calibration is needed</vt:lpstr>
      <vt:lpstr>Future use: Satellites and low-cost sensors are complementary</vt:lpstr>
      <vt:lpstr>Even one lower-cost monitor combined with satellite AOD improves our knowledge of spatial patterns in Kigali, Rwanda</vt:lpstr>
      <vt:lpstr>Ongoing work and next steps: #AfriqAir</vt:lpstr>
      <vt:lpstr>March-April 2020 in Nairobi: Covid-19 effects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MOPGA/Make Air Quality Great Again: Filling in the air quality data gap in Africa using lower-cost RAMP monitors</dc:title>
  <dc:creator>R Subramanian</dc:creator>
  <cp:lastModifiedBy>R Subramanian</cp:lastModifiedBy>
  <cp:revision>19</cp:revision>
  <dcterms:created xsi:type="dcterms:W3CDTF">2020-05-01T09:51:00Z</dcterms:created>
  <dcterms:modified xsi:type="dcterms:W3CDTF">2020-05-01T11:52:23Z</dcterms:modified>
</cp:coreProperties>
</file>