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69" r:id="rId3"/>
    <p:sldId id="271" r:id="rId4"/>
    <p:sldId id="272" r:id="rId5"/>
    <p:sldId id="273" r:id="rId6"/>
    <p:sldId id="295" r:id="rId7"/>
    <p:sldId id="274" r:id="rId8"/>
    <p:sldId id="279" r:id="rId9"/>
    <p:sldId id="280" r:id="rId10"/>
    <p:sldId id="281" r:id="rId11"/>
    <p:sldId id="293" r:id="rId12"/>
    <p:sldId id="294" r:id="rId13"/>
    <p:sldId id="282" r:id="rId14"/>
    <p:sldId id="287" r:id="rId15"/>
    <p:sldId id="288" r:id="rId16"/>
    <p:sldId id="290" r:id="rId17"/>
    <p:sldId id="283" r:id="rId18"/>
    <p:sldId id="284" r:id="rId19"/>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43" autoAdjust="0"/>
    <p:restoredTop sz="94693" autoAdjust="0"/>
  </p:normalViewPr>
  <p:slideViewPr>
    <p:cSldViewPr>
      <p:cViewPr varScale="1">
        <p:scale>
          <a:sx n="70" d="100"/>
          <a:sy n="70" d="100"/>
        </p:scale>
        <p:origin x="-51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A5CD2AF-39FD-4CCE-A24D-54EC04BE78C4}" type="datetimeFigureOut">
              <a:rPr lang="ru-RU" smtClean="0"/>
              <a:pPr/>
              <a:t>24.04.2020</a:t>
            </a:fld>
            <a:endParaRPr lang="ru-RU"/>
          </a:p>
        </p:txBody>
      </p:sp>
      <p:sp>
        <p:nvSpPr>
          <p:cNvPr id="4" name="Нижний колонтитул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0BD8809-A8C3-45E5-B67A-E4F546947C3B}" type="slidenum">
              <a:rPr lang="ru-RU" smtClean="0"/>
              <a:pPr/>
              <a:t>‹#›</a:t>
            </a:fld>
            <a:endParaRPr lang="ru-RU"/>
          </a:p>
        </p:txBody>
      </p:sp>
    </p:spTree>
    <p:extLst>
      <p:ext uri="{BB962C8B-B14F-4D97-AF65-F5344CB8AC3E}">
        <p14:creationId xmlns:p14="http://schemas.microsoft.com/office/powerpoint/2010/main" xmlns="" val="3269666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3EA5917-B489-48D0-B4E1-B08BFD674111}" type="datetimeFigureOut">
              <a:rPr lang="ru-RU" smtClean="0"/>
              <a:pPr/>
              <a:t>24.04.2020</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EAFCDBF-4183-4B12-BA6B-426A54E43792}" type="slidenum">
              <a:rPr lang="ru-RU" smtClean="0"/>
              <a:pPr/>
              <a:t>‹#›</a:t>
            </a:fld>
            <a:endParaRPr lang="ru-RU"/>
          </a:p>
        </p:txBody>
      </p:sp>
    </p:spTree>
    <p:extLst>
      <p:ext uri="{BB962C8B-B14F-4D97-AF65-F5344CB8AC3E}">
        <p14:creationId xmlns:p14="http://schemas.microsoft.com/office/powerpoint/2010/main" xmlns="" val="2542672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D22B8D7-198A-4D48-8850-E5FA0E936B5A}" type="datetimeFigureOut">
              <a:rPr lang="ru-RU" smtClean="0"/>
              <a:pPr/>
              <a:t>24.04.2020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76E933-6103-4C59-9122-2C53F90AA6A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5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2B8D7-198A-4D48-8850-E5FA0E936B5A}" type="datetimeFigureOut">
              <a:rPr lang="ru-RU" smtClean="0"/>
              <a:pPr/>
              <a:t>24.04.2020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6E933-6103-4C59-9122-2C53F90AA6A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692696"/>
            <a:ext cx="7772400" cy="2304256"/>
          </a:xfrm>
        </p:spPr>
        <p:txBody>
          <a:bodyPr>
            <a:normAutofit fontScale="90000"/>
          </a:bodyPr>
          <a:lstStyle/>
          <a:p>
            <a:r>
              <a:rPr lang="en-US" dirty="0" smtClean="0"/>
              <a:t>Conceptual </a:t>
            </a:r>
            <a:r>
              <a:rPr lang="en-US" dirty="0"/>
              <a:t>model of a lens in the upper crust determined from joint analysis of </a:t>
            </a:r>
            <a:r>
              <a:rPr lang="en-US" dirty="0" err="1"/>
              <a:t>petrophysical</a:t>
            </a:r>
            <a:r>
              <a:rPr lang="en-US" dirty="0"/>
              <a:t> models </a:t>
            </a:r>
            <a:r>
              <a:rPr lang="en-US" sz="3100" dirty="0"/>
              <a:t>(Northern </a:t>
            </a:r>
            <a:r>
              <a:rPr lang="en-US" sz="3100" dirty="0" err="1"/>
              <a:t>Tien</a:t>
            </a:r>
            <a:r>
              <a:rPr lang="en-US" sz="3100" dirty="0"/>
              <a:t> Shan case study)</a:t>
            </a:r>
            <a:endParaRPr lang="ru-RU" sz="3100" dirty="0"/>
          </a:p>
        </p:txBody>
      </p:sp>
      <p:sp>
        <p:nvSpPr>
          <p:cNvPr id="3" name="Подзаголовок 2"/>
          <p:cNvSpPr>
            <a:spLocks noGrp="1"/>
          </p:cNvSpPr>
          <p:nvPr>
            <p:ph type="subTitle" idx="1"/>
          </p:nvPr>
        </p:nvSpPr>
        <p:spPr>
          <a:xfrm>
            <a:off x="1677420" y="3429000"/>
            <a:ext cx="5773248" cy="1752600"/>
          </a:xfrm>
        </p:spPr>
        <p:txBody>
          <a:bodyPr>
            <a:normAutofit fontScale="70000" lnSpcReduction="20000"/>
          </a:bodyPr>
          <a:lstStyle/>
          <a:p>
            <a:r>
              <a:rPr lang="en-US" dirty="0" err="1" smtClean="0">
                <a:solidFill>
                  <a:schemeClr val="tx1">
                    <a:lumMod val="85000"/>
                    <a:lumOff val="15000"/>
                  </a:schemeClr>
                </a:solidFill>
              </a:rPr>
              <a:t>Viacheslav</a:t>
            </a:r>
            <a:r>
              <a:rPr lang="en-US" dirty="0" smtClean="0">
                <a:solidFill>
                  <a:schemeClr val="tx1">
                    <a:lumMod val="85000"/>
                    <a:lumOff val="15000"/>
                  </a:schemeClr>
                </a:solidFill>
              </a:rPr>
              <a:t> V. </a:t>
            </a:r>
            <a:r>
              <a:rPr lang="en-US" dirty="0" err="1" smtClean="0">
                <a:solidFill>
                  <a:schemeClr val="tx1">
                    <a:lumMod val="85000"/>
                    <a:lumOff val="15000"/>
                  </a:schemeClr>
                </a:solidFill>
              </a:rPr>
              <a:t>Spichak</a:t>
            </a:r>
            <a:r>
              <a:rPr lang="en-US" dirty="0" smtClean="0">
                <a:solidFill>
                  <a:schemeClr val="tx1">
                    <a:lumMod val="85000"/>
                    <a:lumOff val="15000"/>
                  </a:schemeClr>
                </a:solidFill>
              </a:rPr>
              <a:t>,</a:t>
            </a:r>
          </a:p>
          <a:p>
            <a:r>
              <a:rPr lang="en-US" dirty="0" smtClean="0">
                <a:solidFill>
                  <a:schemeClr val="tx1">
                    <a:lumMod val="85000"/>
                    <a:lumOff val="15000"/>
                  </a:schemeClr>
                </a:solidFill>
              </a:rPr>
              <a:t>Alexandra G. </a:t>
            </a:r>
            <a:r>
              <a:rPr lang="en-US" dirty="0" err="1" smtClean="0">
                <a:solidFill>
                  <a:schemeClr val="tx1">
                    <a:lumMod val="85000"/>
                    <a:lumOff val="15000"/>
                  </a:schemeClr>
                </a:solidFill>
              </a:rPr>
              <a:t>Goidina</a:t>
            </a:r>
            <a:endParaRPr lang="en-US" dirty="0" smtClean="0">
              <a:solidFill>
                <a:schemeClr val="tx1">
                  <a:lumMod val="85000"/>
                  <a:lumOff val="15000"/>
                </a:schemeClr>
              </a:solidFill>
            </a:endParaRPr>
          </a:p>
          <a:p>
            <a:pPr algn="l"/>
            <a:endParaRPr lang="en-US" dirty="0" smtClean="0">
              <a:solidFill>
                <a:schemeClr val="tx1">
                  <a:lumMod val="85000"/>
                  <a:lumOff val="15000"/>
                </a:schemeClr>
              </a:solidFill>
            </a:endParaRPr>
          </a:p>
          <a:p>
            <a:r>
              <a:rPr lang="en-US" dirty="0" err="1" smtClean="0">
                <a:solidFill>
                  <a:schemeClr val="tx1">
                    <a:lumMod val="85000"/>
                    <a:lumOff val="15000"/>
                  </a:schemeClr>
                </a:solidFill>
              </a:rPr>
              <a:t>Geoelectromagnetic</a:t>
            </a:r>
            <a:r>
              <a:rPr lang="en-US" dirty="0" smtClean="0">
                <a:solidFill>
                  <a:schemeClr val="tx1">
                    <a:lumMod val="85000"/>
                    <a:lumOff val="15000"/>
                  </a:schemeClr>
                </a:solidFill>
              </a:rPr>
              <a:t> Research Centre IPE RAS, Moscow, Russia </a:t>
            </a:r>
            <a:endParaRPr lang="ru-RU" dirty="0">
              <a:solidFill>
                <a:schemeClr val="tx1">
                  <a:lumMod val="85000"/>
                  <a:lumOff val="15000"/>
                </a:schemeClr>
              </a:solidFill>
            </a:endParaRPr>
          </a:p>
        </p:txBody>
      </p:sp>
      <p:pic>
        <p:nvPicPr>
          <p:cNvPr id="5" name="Рисунок 4" descr="Gemri.bmp"/>
          <p:cNvPicPr>
            <a:picLocks noChangeAspect="1"/>
          </p:cNvPicPr>
          <p:nvPr/>
        </p:nvPicPr>
        <p:blipFill>
          <a:blip r:embed="rId2" cstate="print"/>
          <a:stretch>
            <a:fillRect/>
          </a:stretch>
        </p:blipFill>
        <p:spPr>
          <a:xfrm>
            <a:off x="428596" y="5877240"/>
            <a:ext cx="1007364" cy="819110"/>
          </a:xfrm>
          <a:prstGeom prst="rect">
            <a:avLst/>
          </a:prstGeom>
        </p:spPr>
      </p:pic>
      <p:sp>
        <p:nvSpPr>
          <p:cNvPr id="6" name="Прямоугольник 5"/>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34234" y="5935161"/>
            <a:ext cx="1686237" cy="59018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0" y="142852"/>
            <a:ext cx="9144000" cy="1143000"/>
          </a:xfrm>
        </p:spPr>
        <p:txBody>
          <a:bodyPr>
            <a:noAutofit/>
          </a:bodyPr>
          <a:lstStyle/>
          <a:p>
            <a:r>
              <a:rPr lang="en-US" sz="3200" dirty="0" smtClean="0"/>
              <a:t>TEMPERATURE MODEL OF THE STUDY AREA BUILT USING EM GEOTHERMOMETER</a:t>
            </a:r>
            <a:endParaRPr lang="ru-RU" sz="3200" b="0" dirty="0"/>
          </a:p>
        </p:txBody>
      </p:sp>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pic>
        <p:nvPicPr>
          <p:cNvPr id="13" name="Содержимое 12" descr="Fig7.tif"/>
          <p:cNvPicPr>
            <a:picLocks noGrp="1" noChangeAspect="1"/>
          </p:cNvPicPr>
          <p:nvPr>
            <p:ph sz="half" idx="2"/>
          </p:nvPr>
        </p:nvPicPr>
        <p:blipFill>
          <a:blip r:embed="rId4" cstate="print"/>
          <a:stretch>
            <a:fillRect/>
          </a:stretch>
        </p:blipFill>
        <p:spPr>
          <a:xfrm>
            <a:off x="1714480" y="1500174"/>
            <a:ext cx="5643602" cy="4061144"/>
          </a:xfr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0" y="357166"/>
            <a:ext cx="9144000" cy="1143000"/>
          </a:xfrm>
        </p:spPr>
        <p:txBody>
          <a:bodyPr>
            <a:noAutofit/>
          </a:bodyPr>
          <a:lstStyle/>
          <a:p>
            <a:r>
              <a:rPr lang="en-US" sz="3200" dirty="0" smtClean="0"/>
              <a:t>ELECTRICAL RESISTIVITY (a) AND TEMPERATURE (b) SECTIONS OVERLAPPED BY POROSITY ISOLINES</a:t>
            </a:r>
            <a:endParaRPr lang="ru-RU" sz="3200" b="0" dirty="0"/>
          </a:p>
        </p:txBody>
      </p:sp>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pic>
        <p:nvPicPr>
          <p:cNvPr id="10" name="Содержимое 5" descr="Fig12.tif"/>
          <p:cNvPicPr>
            <a:picLocks noGrp="1" noChangeAspect="1"/>
          </p:cNvPicPr>
          <p:nvPr>
            <p:ph sz="half" idx="2"/>
          </p:nvPr>
        </p:nvPicPr>
        <p:blipFill>
          <a:blip r:embed="rId4"/>
          <a:stretch>
            <a:fillRect/>
          </a:stretch>
        </p:blipFill>
        <p:spPr>
          <a:xfrm>
            <a:off x="857224" y="2071678"/>
            <a:ext cx="7503853" cy="2867993"/>
          </a:xfr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142908" y="357166"/>
            <a:ext cx="9501254" cy="1143000"/>
          </a:xfrm>
        </p:spPr>
        <p:txBody>
          <a:bodyPr>
            <a:noAutofit/>
          </a:bodyPr>
          <a:lstStyle/>
          <a:p>
            <a:r>
              <a:rPr lang="en-US" sz="3000" dirty="0" smtClean="0"/>
              <a:t>CLASTERS CHACTERIZED BY MAXIMAL CORRELATION </a:t>
            </a:r>
            <a:br>
              <a:rPr lang="en-US" sz="3000" dirty="0" smtClean="0"/>
            </a:br>
            <a:r>
              <a:rPr lang="en-US" sz="3000" dirty="0" smtClean="0"/>
              <a:t>OF ELECTRICAL RESISTIVITY WITH </a:t>
            </a:r>
            <a:r>
              <a:rPr lang="en-US" sz="3000" dirty="0" err="1" smtClean="0"/>
              <a:t>Vp</a:t>
            </a:r>
            <a:r>
              <a:rPr lang="en-US" sz="3000" dirty="0" smtClean="0"/>
              <a:t> (a) AND POROSITY (b) </a:t>
            </a:r>
            <a:endParaRPr lang="ru-RU" sz="3000" b="0" dirty="0"/>
          </a:p>
        </p:txBody>
      </p:sp>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pic>
        <p:nvPicPr>
          <p:cNvPr id="11" name="Содержимое 6" descr="fig11.tif"/>
          <p:cNvPicPr>
            <a:picLocks noGrp="1" noChangeAspect="1"/>
          </p:cNvPicPr>
          <p:nvPr>
            <p:ph sz="half" idx="2"/>
          </p:nvPr>
        </p:nvPicPr>
        <p:blipFill>
          <a:blip r:embed="rId4" cstate="print"/>
          <a:stretch>
            <a:fillRect/>
          </a:stretch>
        </p:blipFill>
        <p:spPr>
          <a:xfrm>
            <a:off x="805409" y="2143114"/>
            <a:ext cx="7481367" cy="2786083"/>
          </a:xfr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0" y="0"/>
            <a:ext cx="9144000" cy="1143000"/>
          </a:xfrm>
        </p:spPr>
        <p:txBody>
          <a:bodyPr>
            <a:noAutofit/>
          </a:bodyPr>
          <a:lstStyle/>
          <a:p>
            <a:r>
              <a:rPr lang="en-US" sz="3600" dirty="0" smtClean="0"/>
              <a:t>PETROPHYSICAL PROPERTIES OF THE LENS</a:t>
            </a:r>
            <a:endParaRPr lang="ru-RU" sz="3600" dirty="0"/>
          </a:p>
        </p:txBody>
      </p:sp>
      <p:sp>
        <p:nvSpPr>
          <p:cNvPr id="8" name="Содержимое 7"/>
          <p:cNvSpPr>
            <a:spLocks noGrp="1"/>
          </p:cNvSpPr>
          <p:nvPr>
            <p:ph sz="half" idx="2"/>
          </p:nvPr>
        </p:nvSpPr>
        <p:spPr>
          <a:xfrm>
            <a:off x="571472" y="928670"/>
            <a:ext cx="8001056" cy="5000660"/>
          </a:xfrm>
        </p:spPr>
        <p:txBody>
          <a:bodyPr>
            <a:normAutofit fontScale="62500" lnSpcReduction="20000"/>
          </a:bodyPr>
          <a:lstStyle/>
          <a:p>
            <a:pPr>
              <a:lnSpc>
                <a:spcPct val="170000"/>
              </a:lnSpc>
              <a:buClr>
                <a:srgbClr val="FF0000"/>
              </a:buClr>
              <a:buSzPct val="150000"/>
            </a:pPr>
            <a:r>
              <a:rPr lang="en-US" dirty="0" smtClean="0"/>
              <a:t>reduced </a:t>
            </a:r>
            <a:r>
              <a:rPr lang="en-US" i="1" dirty="0" smtClean="0"/>
              <a:t>V</a:t>
            </a:r>
            <a:r>
              <a:rPr lang="en-US" i="1" baseline="-25000" dirty="0" smtClean="0"/>
              <a:t>P</a:t>
            </a:r>
            <a:r>
              <a:rPr lang="en-US" dirty="0" smtClean="0"/>
              <a:t> and </a:t>
            </a:r>
            <a:r>
              <a:rPr lang="en-US" i="1" dirty="0" smtClean="0"/>
              <a:t>V</a:t>
            </a:r>
            <a:r>
              <a:rPr lang="en-US" i="1" baseline="-25000" dirty="0" smtClean="0"/>
              <a:t>S</a:t>
            </a:r>
            <a:r>
              <a:rPr lang="en-US" dirty="0" smtClean="0"/>
              <a:t> velocities and their ratio </a:t>
            </a:r>
            <a:r>
              <a:rPr lang="en-US" i="1" dirty="0" smtClean="0"/>
              <a:t>V</a:t>
            </a:r>
            <a:r>
              <a:rPr lang="en-US" i="1" baseline="-25000" dirty="0" smtClean="0"/>
              <a:t>P </a:t>
            </a:r>
            <a:r>
              <a:rPr lang="en-US" i="1" dirty="0" smtClean="0"/>
              <a:t>/</a:t>
            </a:r>
            <a:r>
              <a:rPr lang="en-US" i="1" baseline="-25000" dirty="0" smtClean="0"/>
              <a:t> </a:t>
            </a:r>
            <a:r>
              <a:rPr lang="en-US" i="1" dirty="0" smtClean="0"/>
              <a:t>V</a:t>
            </a:r>
            <a:r>
              <a:rPr lang="en-US" i="1" baseline="-25000" dirty="0" smtClean="0"/>
              <a:t>S</a:t>
            </a:r>
            <a:r>
              <a:rPr lang="en-US" dirty="0" smtClean="0"/>
              <a:t>; </a:t>
            </a:r>
            <a:endParaRPr lang="ru-RU" dirty="0" smtClean="0"/>
          </a:p>
          <a:p>
            <a:pPr>
              <a:lnSpc>
                <a:spcPct val="170000"/>
              </a:lnSpc>
              <a:buClr>
                <a:srgbClr val="FF0000"/>
              </a:buClr>
              <a:buSzPct val="150000"/>
            </a:pPr>
            <a:r>
              <a:rPr lang="en-US" dirty="0" smtClean="0"/>
              <a:t>low resistivity </a:t>
            </a:r>
            <a:r>
              <a:rPr lang="en-US" dirty="0" smtClean="0"/>
              <a:t>(3–30 </a:t>
            </a:r>
            <a:r>
              <a:rPr lang="en-US" dirty="0" err="1" smtClean="0"/>
              <a:t>Ω.m</a:t>
            </a:r>
            <a:r>
              <a:rPr lang="en-US" dirty="0" smtClean="0"/>
              <a:t>);</a:t>
            </a:r>
            <a:endParaRPr lang="ru-RU" dirty="0" smtClean="0"/>
          </a:p>
          <a:p>
            <a:pPr>
              <a:lnSpc>
                <a:spcPct val="170000"/>
              </a:lnSpc>
              <a:buClr>
                <a:srgbClr val="FF0000"/>
              </a:buClr>
              <a:buSzPct val="150000"/>
            </a:pPr>
            <a:r>
              <a:rPr lang="en-US" dirty="0" smtClean="0"/>
              <a:t>low density </a:t>
            </a:r>
            <a:r>
              <a:rPr lang="en-US" smtClean="0"/>
              <a:t>(&lt; </a:t>
            </a:r>
            <a:r>
              <a:rPr lang="en-US" smtClean="0"/>
              <a:t>2.45 </a:t>
            </a:r>
            <a:r>
              <a:rPr lang="en-US" dirty="0" smtClean="0"/>
              <a:t>g/cm</a:t>
            </a:r>
            <a:r>
              <a:rPr lang="en-US" baseline="30000" dirty="0" smtClean="0"/>
              <a:t>3</a:t>
            </a:r>
            <a:r>
              <a:rPr lang="en-US" dirty="0" smtClean="0"/>
              <a:t>);</a:t>
            </a:r>
            <a:endParaRPr lang="ru-RU" dirty="0" smtClean="0"/>
          </a:p>
          <a:p>
            <a:pPr>
              <a:lnSpc>
                <a:spcPct val="170000"/>
              </a:lnSpc>
              <a:buClr>
                <a:srgbClr val="FF0000"/>
              </a:buClr>
              <a:buSzPct val="150000"/>
            </a:pPr>
            <a:r>
              <a:rPr lang="en-US" dirty="0" smtClean="0"/>
              <a:t>high fluid volume fraction (&lt; 0.9%) providing the increased electrical conductivity and reduced seismic velocities;</a:t>
            </a:r>
            <a:endParaRPr lang="ru-RU" dirty="0" smtClean="0"/>
          </a:p>
          <a:p>
            <a:pPr>
              <a:lnSpc>
                <a:spcPct val="170000"/>
              </a:lnSpc>
              <a:buClr>
                <a:srgbClr val="FF0000"/>
              </a:buClr>
              <a:buSzPct val="150000"/>
            </a:pPr>
            <a:r>
              <a:rPr lang="en-US" dirty="0" smtClean="0"/>
              <a:t>pressure range of 4–6 </a:t>
            </a:r>
            <a:r>
              <a:rPr lang="en-US" dirty="0" err="1" smtClean="0"/>
              <a:t>Kbar</a:t>
            </a:r>
            <a:r>
              <a:rPr lang="en-US" dirty="0" smtClean="0"/>
              <a:t>;</a:t>
            </a:r>
            <a:endParaRPr lang="ru-RU" dirty="0" smtClean="0"/>
          </a:p>
          <a:p>
            <a:pPr>
              <a:lnSpc>
                <a:spcPct val="170000"/>
              </a:lnSpc>
              <a:buClr>
                <a:srgbClr val="FF0000"/>
              </a:buClr>
              <a:buSzPct val="150000"/>
            </a:pPr>
            <a:r>
              <a:rPr lang="en-US" dirty="0" smtClean="0"/>
              <a:t>temperature range from 350-400°С at the lens’ top to 550-600°С at the bottom, characteristic for the emergence of supercritical fluids and for the solidus of wet granite, respectively;</a:t>
            </a:r>
            <a:endParaRPr lang="ru-RU" dirty="0" smtClean="0"/>
          </a:p>
          <a:p>
            <a:pPr>
              <a:lnSpc>
                <a:spcPct val="170000"/>
              </a:lnSpc>
              <a:buClr>
                <a:srgbClr val="FF0000"/>
              </a:buClr>
              <a:buSzPct val="150000"/>
            </a:pPr>
            <a:r>
              <a:rPr lang="en-US" dirty="0" smtClean="0"/>
              <a:t>the presence of a cap (a relatively dense, poorly permeable </a:t>
            </a:r>
            <a:r>
              <a:rPr lang="en-US" dirty="0" err="1" smtClean="0"/>
              <a:t>granodiorite</a:t>
            </a:r>
            <a:r>
              <a:rPr lang="en-US" dirty="0" smtClean="0"/>
              <a:t>) that seals the forming fluid reservoir.</a:t>
            </a:r>
            <a:endParaRPr lang="ru-RU" dirty="0"/>
          </a:p>
        </p:txBody>
      </p:sp>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0" y="0"/>
            <a:ext cx="9144000" cy="1143000"/>
          </a:xfrm>
        </p:spPr>
        <p:txBody>
          <a:bodyPr>
            <a:noAutofit/>
          </a:bodyPr>
          <a:lstStyle/>
          <a:p>
            <a:r>
              <a:rPr lang="en-US" sz="3600" dirty="0" smtClean="0"/>
              <a:t>LENS LIFETIME</a:t>
            </a:r>
            <a:endParaRPr lang="ru-RU" sz="3600" dirty="0"/>
          </a:p>
        </p:txBody>
      </p:sp>
      <p:sp>
        <p:nvSpPr>
          <p:cNvPr id="8" name="Содержимое 7"/>
          <p:cNvSpPr>
            <a:spLocks noGrp="1"/>
          </p:cNvSpPr>
          <p:nvPr>
            <p:ph sz="half" idx="2"/>
          </p:nvPr>
        </p:nvSpPr>
        <p:spPr>
          <a:xfrm>
            <a:off x="642910" y="1000108"/>
            <a:ext cx="8001056" cy="5000660"/>
          </a:xfrm>
        </p:spPr>
        <p:txBody>
          <a:bodyPr>
            <a:normAutofit/>
          </a:bodyPr>
          <a:lstStyle/>
          <a:p>
            <a:pPr marL="0" indent="0">
              <a:lnSpc>
                <a:spcPct val="150000"/>
              </a:lnSpc>
              <a:spcBef>
                <a:spcPts val="0"/>
              </a:spcBef>
              <a:buNone/>
            </a:pPr>
            <a:r>
              <a:rPr lang="en-US" dirty="0" smtClean="0"/>
              <a:t>The lens life time was determined from properties of the cap. Assuming that for the Cenozoic folding regions, the rock permeability is around 10</a:t>
            </a:r>
            <a:r>
              <a:rPr lang="en-US" baseline="30000" dirty="0" smtClean="0"/>
              <a:t>-21</a:t>
            </a:r>
            <a:r>
              <a:rPr lang="en-US" dirty="0" smtClean="0"/>
              <a:t> m</a:t>
            </a:r>
            <a:r>
              <a:rPr lang="en-US" baseline="30000" dirty="0" smtClean="0"/>
              <a:t>2</a:t>
            </a:r>
            <a:r>
              <a:rPr lang="en-US" dirty="0" smtClean="0"/>
              <a:t> we could roughly estimate the rate of fluid migration through it. Accordingly the lens lifetime turns to be around 33 million years which is consistent with the age of the Cenozoic activation zones. </a:t>
            </a:r>
            <a:endParaRPr lang="ru-RU" dirty="0" smtClean="0"/>
          </a:p>
          <a:p>
            <a:endParaRPr lang="ru-RU" dirty="0" smtClean="0"/>
          </a:p>
        </p:txBody>
      </p:sp>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0" y="0"/>
            <a:ext cx="9144000" cy="1143000"/>
          </a:xfrm>
        </p:spPr>
        <p:txBody>
          <a:bodyPr>
            <a:noAutofit/>
          </a:bodyPr>
          <a:lstStyle/>
          <a:p>
            <a:r>
              <a:rPr lang="en-US" sz="3600" dirty="0" smtClean="0"/>
              <a:t>CONCLUSIONS (1)</a:t>
            </a:r>
            <a:endParaRPr lang="ru-RU" sz="3600" dirty="0"/>
          </a:p>
        </p:txBody>
      </p:sp>
      <p:sp>
        <p:nvSpPr>
          <p:cNvPr id="8" name="Содержимое 7"/>
          <p:cNvSpPr>
            <a:spLocks noGrp="1"/>
          </p:cNvSpPr>
          <p:nvPr>
            <p:ph sz="half" idx="2"/>
          </p:nvPr>
        </p:nvSpPr>
        <p:spPr>
          <a:xfrm>
            <a:off x="357158" y="1000108"/>
            <a:ext cx="8572560" cy="5857892"/>
          </a:xfrm>
        </p:spPr>
        <p:txBody>
          <a:bodyPr>
            <a:noAutofit/>
          </a:bodyPr>
          <a:lstStyle/>
          <a:p>
            <a:pPr>
              <a:lnSpc>
                <a:spcPct val="150000"/>
              </a:lnSpc>
              <a:buClr>
                <a:srgbClr val="FF0000"/>
              </a:buClr>
              <a:buSzPct val="150000"/>
            </a:pPr>
            <a:r>
              <a:rPr lang="en-US" sz="1800" dirty="0" smtClean="0"/>
              <a:t>Conceptual model for the lens at the upper-crustal depths along the </a:t>
            </a:r>
            <a:r>
              <a:rPr lang="en-US" sz="1800" dirty="0" err="1" smtClean="0"/>
              <a:t>meridional</a:t>
            </a:r>
            <a:r>
              <a:rPr lang="en-US" sz="1800" dirty="0" smtClean="0"/>
              <a:t> profile intersecting the junction zone of the Kyrgyz Range and the Chu Basin in the Northern </a:t>
            </a:r>
            <a:r>
              <a:rPr lang="en-US" sz="1800" dirty="0" err="1" smtClean="0"/>
              <a:t>Tien</a:t>
            </a:r>
            <a:r>
              <a:rPr lang="en-US" sz="1800" dirty="0" smtClean="0"/>
              <a:t> Shan is suggested based on the joint analysis of the models of seismic velocities, resistivity, density, SiO2 content, temperature and fluid fracture volume.</a:t>
            </a:r>
          </a:p>
          <a:p>
            <a:pPr>
              <a:lnSpc>
                <a:spcPct val="150000"/>
              </a:lnSpc>
              <a:buClr>
                <a:srgbClr val="FF0000"/>
              </a:buClr>
              <a:buSzPct val="150000"/>
            </a:pPr>
            <a:endParaRPr lang="en-US" sz="800" dirty="0" smtClean="0"/>
          </a:p>
          <a:p>
            <a:pPr>
              <a:lnSpc>
                <a:spcPct val="150000"/>
              </a:lnSpc>
              <a:buClr>
                <a:srgbClr val="FF0000"/>
              </a:buClr>
              <a:buSzPct val="150000"/>
            </a:pPr>
            <a:r>
              <a:rPr lang="en-US" sz="1800" dirty="0" smtClean="0"/>
              <a:t>It is concluded that the observed </a:t>
            </a:r>
            <a:r>
              <a:rPr lang="en-US" sz="1800" dirty="0" err="1" smtClean="0"/>
              <a:t>petrophysical</a:t>
            </a:r>
            <a:r>
              <a:rPr lang="en-US" sz="1800" dirty="0" smtClean="0"/>
              <a:t> anomalies in the lens zone could have a fluid origin. They can be produced by dehydration of the rocks of </a:t>
            </a:r>
            <a:r>
              <a:rPr lang="en-US" sz="1800" dirty="0" err="1" smtClean="0"/>
              <a:t>amphibolite</a:t>
            </a:r>
            <a:r>
              <a:rPr lang="en-US" sz="1800" dirty="0" smtClean="0"/>
              <a:t> </a:t>
            </a:r>
            <a:r>
              <a:rPr lang="en-US" sz="1800" dirty="0" err="1" smtClean="0"/>
              <a:t>facies</a:t>
            </a:r>
            <a:r>
              <a:rPr lang="en-US" sz="1800" dirty="0" smtClean="0"/>
              <a:t>’ metamorphism at granite solidus temperature, which releases part of the chemically bound water. Another source can be the fluid-rich solidus magmas that can be squeezed into the upper horizons of the Earth's crust in the viscous state. This results in the formation of the mixture of supercritical and magmatic fluids which may well coexist under the P–T conditions of the upper crust.</a:t>
            </a:r>
            <a:endParaRPr lang="ru-RU" sz="1800" dirty="0" smtClean="0"/>
          </a:p>
        </p:txBody>
      </p:sp>
      <p:pic>
        <p:nvPicPr>
          <p:cNvPr id="10" name="Рисунок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0" y="0"/>
            <a:ext cx="9144000" cy="1143000"/>
          </a:xfrm>
        </p:spPr>
        <p:txBody>
          <a:bodyPr>
            <a:noAutofit/>
          </a:bodyPr>
          <a:lstStyle/>
          <a:p>
            <a:r>
              <a:rPr lang="en-US" sz="3600" dirty="0" smtClean="0"/>
              <a:t>CONCLUSIONS (2)</a:t>
            </a:r>
            <a:endParaRPr lang="ru-RU" sz="3600" dirty="0"/>
          </a:p>
        </p:txBody>
      </p:sp>
      <p:sp>
        <p:nvSpPr>
          <p:cNvPr id="8" name="Содержимое 7"/>
          <p:cNvSpPr>
            <a:spLocks noGrp="1"/>
          </p:cNvSpPr>
          <p:nvPr>
            <p:ph sz="half" idx="2"/>
          </p:nvPr>
        </p:nvSpPr>
        <p:spPr>
          <a:xfrm>
            <a:off x="357158" y="1071546"/>
            <a:ext cx="8572592" cy="5000660"/>
          </a:xfrm>
        </p:spPr>
        <p:txBody>
          <a:bodyPr>
            <a:noAutofit/>
          </a:bodyPr>
          <a:lstStyle/>
          <a:p>
            <a:pPr>
              <a:lnSpc>
                <a:spcPct val="150000"/>
              </a:lnSpc>
              <a:buClr>
                <a:srgbClr val="FF0000"/>
              </a:buClr>
              <a:buSzPct val="150000"/>
            </a:pPr>
            <a:r>
              <a:rPr lang="en-US" sz="1800" dirty="0" smtClean="0"/>
              <a:t>The ascending flow of the bulk of the fluids is halted by the cap of poorly permeable dense amphiboles. Under the assumption that for the regions of the Cenozoic folding, the permeability </a:t>
            </a:r>
            <a:r>
              <a:rPr lang="en-US" sz="1800" i="1" dirty="0" smtClean="0"/>
              <a:t>in situ</a:t>
            </a:r>
            <a:r>
              <a:rPr lang="en-US" sz="1800" dirty="0" smtClean="0"/>
              <a:t> is 10</a:t>
            </a:r>
            <a:r>
              <a:rPr lang="en-US" sz="1800" baseline="30000" dirty="0" smtClean="0"/>
              <a:t>-21</a:t>
            </a:r>
            <a:r>
              <a:rPr lang="en-US" sz="1800" dirty="0" smtClean="0"/>
              <a:t> m</a:t>
            </a:r>
            <a:r>
              <a:rPr lang="en-US" sz="1800" baseline="30000" dirty="0" smtClean="0"/>
              <a:t>2</a:t>
            </a:r>
            <a:r>
              <a:rPr lang="en-US" sz="1800" dirty="0" smtClean="0"/>
              <a:t> (1 </a:t>
            </a:r>
            <a:r>
              <a:rPr lang="en-US" sz="1800" dirty="0" err="1" smtClean="0"/>
              <a:t>nD</a:t>
            </a:r>
            <a:r>
              <a:rPr lang="en-US" sz="1800" dirty="0" smtClean="0"/>
              <a:t>), the rate of fluid migration through this cap can be roughly estimated at 33 million years which is consistent with the age of the zones of Cenozoic activation. </a:t>
            </a:r>
          </a:p>
          <a:p>
            <a:pPr>
              <a:lnSpc>
                <a:spcPct val="150000"/>
              </a:lnSpc>
              <a:buClr>
                <a:srgbClr val="FF0000"/>
              </a:buClr>
              <a:buSzPct val="150000"/>
            </a:pPr>
            <a:endParaRPr lang="ru-RU" sz="800" dirty="0" smtClean="0"/>
          </a:p>
          <a:p>
            <a:pPr>
              <a:lnSpc>
                <a:spcPct val="150000"/>
              </a:lnSpc>
              <a:buClr>
                <a:srgbClr val="FF0000"/>
              </a:buClr>
              <a:buSzPct val="150000"/>
            </a:pPr>
            <a:r>
              <a:rPr lang="en-US" sz="1800" dirty="0" smtClean="0"/>
              <a:t>A reasonable explanation for the long-term preservation of the </a:t>
            </a:r>
            <a:r>
              <a:rPr lang="en-US" sz="1800" dirty="0" err="1" smtClean="0"/>
              <a:t>decompacted</a:t>
            </a:r>
            <a:r>
              <a:rPr lang="en-US" sz="1800" dirty="0" smtClean="0"/>
              <a:t> fluid-saturated rocks can be given based on the self-organization mechanism. It determines the cooperative development of the interrelated processes that activate shear deformations and metamorphic reactions with the release of fluids which, in turn, promote the propagation of shearing displacements. </a:t>
            </a:r>
            <a:endParaRPr lang="ru-RU" sz="2000" dirty="0" smtClean="0"/>
          </a:p>
        </p:txBody>
      </p:sp>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0" y="-214338"/>
            <a:ext cx="9144000" cy="1143000"/>
          </a:xfrm>
        </p:spPr>
        <p:txBody>
          <a:bodyPr>
            <a:noAutofit/>
          </a:bodyPr>
          <a:lstStyle/>
          <a:p>
            <a:r>
              <a:rPr lang="en-US" sz="3600" dirty="0" smtClean="0"/>
              <a:t>REFERENCES</a:t>
            </a:r>
            <a:endParaRPr lang="ru-RU" sz="3600" dirty="0"/>
          </a:p>
        </p:txBody>
      </p:sp>
      <p:sp>
        <p:nvSpPr>
          <p:cNvPr id="8" name="Содержимое 7"/>
          <p:cNvSpPr>
            <a:spLocks noGrp="1"/>
          </p:cNvSpPr>
          <p:nvPr>
            <p:ph sz="half" idx="2"/>
          </p:nvPr>
        </p:nvSpPr>
        <p:spPr>
          <a:xfrm>
            <a:off x="142844" y="642918"/>
            <a:ext cx="9001156" cy="5286412"/>
          </a:xfrm>
        </p:spPr>
        <p:txBody>
          <a:bodyPr>
            <a:noAutofit/>
          </a:bodyPr>
          <a:lstStyle/>
          <a:p>
            <a:pPr marL="0" indent="0">
              <a:lnSpc>
                <a:spcPct val="130000"/>
              </a:lnSpc>
              <a:spcBef>
                <a:spcPts val="0"/>
              </a:spcBef>
              <a:buClr>
                <a:srgbClr val="FF0000"/>
              </a:buClr>
              <a:buSzPct val="150000"/>
            </a:pPr>
            <a:r>
              <a:rPr lang="en-US" sz="1600" dirty="0" smtClean="0"/>
              <a:t> </a:t>
            </a:r>
            <a:r>
              <a:rPr lang="en-US" sz="1600" dirty="0" err="1" smtClean="0"/>
              <a:t>Burov</a:t>
            </a:r>
            <a:r>
              <a:rPr lang="en-US" sz="1600" dirty="0" smtClean="0"/>
              <a:t>, E.V., </a:t>
            </a:r>
            <a:r>
              <a:rPr lang="en-US" sz="1600" dirty="0" err="1" smtClean="0"/>
              <a:t>Kogan</a:t>
            </a:r>
            <a:r>
              <a:rPr lang="en-US" sz="1600" dirty="0" smtClean="0"/>
              <a:t>, M.G., Lyon-Caen, H., and Molnar, P., 1990. Gravity anomalies, the deep structure, and dynamic processes beneath the </a:t>
            </a:r>
            <a:r>
              <a:rPr lang="en-US" sz="1600" dirty="0" err="1" smtClean="0"/>
              <a:t>Tien</a:t>
            </a:r>
            <a:r>
              <a:rPr lang="en-US" sz="1600" dirty="0" smtClean="0"/>
              <a:t> Shan, </a:t>
            </a:r>
            <a:r>
              <a:rPr lang="en-US" sz="1600" i="1" dirty="0" smtClean="0"/>
              <a:t>Earth and Planetary Science Letters, </a:t>
            </a:r>
            <a:r>
              <a:rPr lang="en-US" sz="1600" dirty="0" smtClean="0"/>
              <a:t>96, 367-383.</a:t>
            </a:r>
          </a:p>
          <a:p>
            <a:pPr marL="0" indent="0">
              <a:lnSpc>
                <a:spcPct val="130000"/>
              </a:lnSpc>
              <a:spcBef>
                <a:spcPts val="0"/>
              </a:spcBef>
              <a:buClr>
                <a:srgbClr val="FF0000"/>
              </a:buClr>
              <a:buSzPct val="150000"/>
            </a:pPr>
            <a:r>
              <a:rPr lang="en-US" sz="1600" dirty="0" smtClean="0"/>
              <a:t> </a:t>
            </a:r>
            <a:r>
              <a:rPr lang="en-US" sz="1600" dirty="0" err="1" smtClean="0"/>
              <a:t>Ghose</a:t>
            </a:r>
            <a:r>
              <a:rPr lang="en-US" sz="1600" dirty="0" smtClean="0"/>
              <a:t> S., Hamburger M.W., and </a:t>
            </a:r>
            <a:r>
              <a:rPr lang="en-US" sz="1600" dirty="0" err="1" smtClean="0"/>
              <a:t>Virieux</a:t>
            </a:r>
            <a:r>
              <a:rPr lang="en-US" sz="1600" dirty="0" smtClean="0"/>
              <a:t> J., 1998.</a:t>
            </a:r>
            <a:r>
              <a:rPr lang="en-US" sz="1600" b="1" dirty="0" smtClean="0"/>
              <a:t> </a:t>
            </a:r>
            <a:r>
              <a:rPr lang="en-US" sz="1600" dirty="0" smtClean="0"/>
              <a:t>Three-dimensional velocity structure and earthquake locations beneath the northern </a:t>
            </a:r>
            <a:r>
              <a:rPr lang="en-US" sz="1600" dirty="0" err="1" smtClean="0"/>
              <a:t>Tien</a:t>
            </a:r>
            <a:r>
              <a:rPr lang="en-US" sz="1600" dirty="0" smtClean="0"/>
              <a:t> Shan of Kyrgyzstan, Central Asia,</a:t>
            </a:r>
            <a:r>
              <a:rPr lang="en-US" sz="1600" i="1" dirty="0" smtClean="0"/>
              <a:t> J.  </a:t>
            </a:r>
            <a:r>
              <a:rPr lang="en-US" sz="1600" i="1" dirty="0" err="1" smtClean="0"/>
              <a:t>Geophys</a:t>
            </a:r>
            <a:r>
              <a:rPr lang="en-US" sz="1600" i="1" dirty="0" smtClean="0"/>
              <a:t>. Res.</a:t>
            </a:r>
            <a:r>
              <a:rPr lang="en-US" sz="1600" dirty="0" smtClean="0"/>
              <a:t>, 103 (B2), 2725-2748. </a:t>
            </a:r>
          </a:p>
          <a:p>
            <a:pPr marL="0" indent="0">
              <a:lnSpc>
                <a:spcPct val="130000"/>
              </a:lnSpc>
              <a:spcBef>
                <a:spcPts val="0"/>
              </a:spcBef>
              <a:buClr>
                <a:srgbClr val="FF0000"/>
              </a:buClr>
              <a:buSzPct val="150000"/>
            </a:pPr>
            <a:r>
              <a:rPr lang="en-US" sz="1600" dirty="0" smtClean="0"/>
              <a:t> </a:t>
            </a:r>
            <a:r>
              <a:rPr lang="en-US" sz="1600" dirty="0" err="1" smtClean="0"/>
              <a:t>Rybin</a:t>
            </a:r>
            <a:r>
              <a:rPr lang="en-US" sz="1600" dirty="0" smtClean="0"/>
              <a:t> A.K., Spichak V.V., </a:t>
            </a:r>
            <a:r>
              <a:rPr lang="en-US" sz="1600" dirty="0" err="1" smtClean="0"/>
              <a:t>Batalev</a:t>
            </a:r>
            <a:r>
              <a:rPr lang="en-US" sz="1600" dirty="0" smtClean="0"/>
              <a:t> </a:t>
            </a:r>
            <a:r>
              <a:rPr lang="en-US" sz="1600" dirty="0" err="1" smtClean="0"/>
              <a:t>V.Yu</a:t>
            </a:r>
            <a:r>
              <a:rPr lang="en-US" sz="1600" dirty="0" smtClean="0"/>
              <a:t>., </a:t>
            </a:r>
            <a:r>
              <a:rPr lang="en-US" sz="1600" dirty="0" err="1" smtClean="0"/>
              <a:t>Bataleva</a:t>
            </a:r>
            <a:r>
              <a:rPr lang="en-US" sz="1600" dirty="0" smtClean="0"/>
              <a:t> E.A., </a:t>
            </a:r>
            <a:r>
              <a:rPr lang="en-US" sz="1600" dirty="0" err="1" smtClean="0"/>
              <a:t>Matykov</a:t>
            </a:r>
            <a:r>
              <a:rPr lang="en-US" sz="1600" dirty="0" smtClean="0"/>
              <a:t> V.E., 2008. Array </a:t>
            </a:r>
            <a:r>
              <a:rPr lang="en-US" sz="1600" dirty="0" err="1" smtClean="0"/>
              <a:t>magnetotelluric</a:t>
            </a:r>
            <a:r>
              <a:rPr lang="en-US" sz="1600" dirty="0" smtClean="0"/>
              <a:t> sounding in seismically active zone of the Northern </a:t>
            </a:r>
            <a:r>
              <a:rPr lang="en-US" sz="1600" dirty="0" err="1" smtClean="0"/>
              <a:t>Tien</a:t>
            </a:r>
            <a:r>
              <a:rPr lang="en-US" sz="1600" dirty="0" smtClean="0"/>
              <a:t> Shan, </a:t>
            </a:r>
            <a:r>
              <a:rPr lang="en-US" sz="1600" i="1" dirty="0" smtClean="0"/>
              <a:t>Russian Geology and Geophysics</a:t>
            </a:r>
            <a:r>
              <a:rPr lang="en-US" sz="1600" dirty="0" smtClean="0"/>
              <a:t>, 49(5), 445-460.</a:t>
            </a:r>
          </a:p>
          <a:p>
            <a:pPr marL="0" indent="0">
              <a:lnSpc>
                <a:spcPct val="130000"/>
              </a:lnSpc>
              <a:spcBef>
                <a:spcPts val="0"/>
              </a:spcBef>
              <a:buClr>
                <a:srgbClr val="FF0000"/>
              </a:buClr>
              <a:buSzPct val="150000"/>
            </a:pPr>
            <a:r>
              <a:rPr lang="en-US" sz="1600" dirty="0" smtClean="0"/>
              <a:t> </a:t>
            </a:r>
            <a:r>
              <a:rPr lang="en-US" sz="1600" dirty="0" err="1" smtClean="0"/>
              <a:t>Shvartsman</a:t>
            </a:r>
            <a:r>
              <a:rPr lang="en-US" sz="1600" dirty="0" smtClean="0"/>
              <a:t> </a:t>
            </a:r>
            <a:r>
              <a:rPr lang="en-US" sz="1600" dirty="0" err="1" smtClean="0"/>
              <a:t>Yu.G</a:t>
            </a:r>
            <a:r>
              <a:rPr lang="en-US" sz="1600" dirty="0" smtClean="0"/>
              <a:t>., 1992. </a:t>
            </a:r>
            <a:r>
              <a:rPr lang="en-US" sz="1600" i="1" dirty="0" smtClean="0"/>
              <a:t>Heat flow, seismicity and geodynamics of the </a:t>
            </a:r>
            <a:r>
              <a:rPr lang="en-US" sz="1600" i="1" dirty="0" err="1" smtClean="0"/>
              <a:t>Tien</a:t>
            </a:r>
            <a:r>
              <a:rPr lang="en-US" sz="1600" i="1" dirty="0" smtClean="0"/>
              <a:t> Shan.</a:t>
            </a:r>
            <a:r>
              <a:rPr lang="en-US" sz="1600" dirty="0" smtClean="0"/>
              <a:t> Doctor thesis, Institute of Geology, Bishkek (in Russian). </a:t>
            </a:r>
          </a:p>
          <a:p>
            <a:pPr marL="0" indent="0">
              <a:lnSpc>
                <a:spcPct val="130000"/>
              </a:lnSpc>
              <a:spcBef>
                <a:spcPts val="0"/>
              </a:spcBef>
              <a:buClr>
                <a:srgbClr val="FF0000"/>
              </a:buClr>
              <a:buSzPct val="150000"/>
            </a:pPr>
            <a:r>
              <a:rPr lang="en-US" sz="1600" dirty="0" smtClean="0"/>
              <a:t> Spichak V.V., 2020. Modern Methods for Joint Analysis and Inversion of Geophysical Data. </a:t>
            </a:r>
            <a:r>
              <a:rPr lang="en-US" sz="1600" i="1" dirty="0" smtClean="0"/>
              <a:t>Russian Geology and Geophysics</a:t>
            </a:r>
            <a:r>
              <a:rPr lang="en-US" sz="1600" dirty="0" smtClean="0"/>
              <a:t>, 61 (3), 341-357. </a:t>
            </a:r>
          </a:p>
          <a:p>
            <a:pPr marL="0" indent="0">
              <a:lnSpc>
                <a:spcPct val="130000"/>
              </a:lnSpc>
              <a:spcBef>
                <a:spcPts val="0"/>
              </a:spcBef>
              <a:buClr>
                <a:srgbClr val="FF0000"/>
              </a:buClr>
              <a:buSzPct val="150000"/>
            </a:pPr>
            <a:r>
              <a:rPr lang="en-US" sz="1600" dirty="0" smtClean="0"/>
              <a:t> Spichak V.V., 2020. Computational Geo-</a:t>
            </a:r>
            <a:r>
              <a:rPr lang="en-US" sz="1600" dirty="0" err="1" smtClean="0"/>
              <a:t>Electromagnetics</a:t>
            </a:r>
            <a:r>
              <a:rPr lang="en-US" sz="1600" dirty="0" smtClean="0"/>
              <a:t>: Methods, Models and Forecasts. Elsevier, Amsterdam. </a:t>
            </a:r>
          </a:p>
          <a:p>
            <a:pPr marL="0" indent="0">
              <a:lnSpc>
                <a:spcPct val="130000"/>
              </a:lnSpc>
              <a:spcBef>
                <a:spcPts val="0"/>
              </a:spcBef>
              <a:buClr>
                <a:srgbClr val="FF0000"/>
              </a:buClr>
              <a:buSzPct val="150000"/>
            </a:pPr>
            <a:r>
              <a:rPr lang="en-US" sz="1600" dirty="0" smtClean="0"/>
              <a:t> Spichak V.V. and </a:t>
            </a:r>
            <a:r>
              <a:rPr lang="en-US" sz="1600" dirty="0" err="1" smtClean="0"/>
              <a:t>Zakharova</a:t>
            </a:r>
            <a:r>
              <a:rPr lang="en-US" sz="1600" dirty="0" smtClean="0"/>
              <a:t> O.K., 2015. </a:t>
            </a:r>
            <a:r>
              <a:rPr lang="en-US" sz="1600" i="1" dirty="0" smtClean="0"/>
              <a:t>Electromagnetic </a:t>
            </a:r>
            <a:r>
              <a:rPr lang="en-US" sz="1600" i="1" dirty="0" err="1" smtClean="0"/>
              <a:t>Geothermometry</a:t>
            </a:r>
            <a:r>
              <a:rPr lang="en-US" sz="1600" i="1" dirty="0" smtClean="0"/>
              <a:t>.</a:t>
            </a:r>
            <a:r>
              <a:rPr lang="en-US" sz="1600" dirty="0" smtClean="0"/>
              <a:t> Elsevier, Amsterdam. </a:t>
            </a:r>
          </a:p>
          <a:p>
            <a:pPr marL="0" indent="0">
              <a:lnSpc>
                <a:spcPct val="130000"/>
              </a:lnSpc>
              <a:spcBef>
                <a:spcPts val="0"/>
              </a:spcBef>
              <a:buClr>
                <a:srgbClr val="FF0000"/>
              </a:buClr>
              <a:buSzPct val="150000"/>
            </a:pPr>
            <a:r>
              <a:rPr lang="en-US" sz="1600" dirty="0" smtClean="0"/>
              <a:t> Spichak V.V., </a:t>
            </a:r>
            <a:r>
              <a:rPr lang="en-US" sz="1600" dirty="0" err="1" smtClean="0"/>
              <a:t>Zakharova</a:t>
            </a:r>
            <a:r>
              <a:rPr lang="en-US" sz="1600" dirty="0" smtClean="0"/>
              <a:t> O.K. and </a:t>
            </a:r>
            <a:r>
              <a:rPr lang="en-US" sz="1600" dirty="0" err="1" smtClean="0"/>
              <a:t>Rybin</a:t>
            </a:r>
            <a:r>
              <a:rPr lang="en-US" sz="1600" dirty="0" smtClean="0"/>
              <a:t> A.K., 2011. Methodology of the indirect temperature estimation basing on </a:t>
            </a:r>
            <a:r>
              <a:rPr lang="en-US" sz="1600" dirty="0" err="1" smtClean="0"/>
              <a:t>magnetotelluruc</a:t>
            </a:r>
            <a:r>
              <a:rPr lang="en-US" sz="1600" dirty="0" smtClean="0"/>
              <a:t> data: northern </a:t>
            </a:r>
            <a:r>
              <a:rPr lang="en-US" sz="1600" dirty="0" err="1" smtClean="0"/>
              <a:t>Tien</a:t>
            </a:r>
            <a:r>
              <a:rPr lang="en-US" sz="1600" dirty="0" smtClean="0"/>
              <a:t> Shan case study, </a:t>
            </a:r>
            <a:r>
              <a:rPr lang="en-US" sz="1600" i="1" dirty="0" smtClean="0"/>
              <a:t>J. Appl. </a:t>
            </a:r>
            <a:r>
              <a:rPr lang="en-US" sz="1600" i="1" dirty="0" err="1" smtClean="0"/>
              <a:t>Geophys</a:t>
            </a:r>
            <a:r>
              <a:rPr lang="en-US" sz="1600" i="1" dirty="0" smtClean="0"/>
              <a:t>.</a:t>
            </a:r>
            <a:r>
              <a:rPr lang="en-US" sz="1600" dirty="0" smtClean="0"/>
              <a:t>, 73, 164-173.</a:t>
            </a:r>
          </a:p>
          <a:p>
            <a:pPr marL="0" indent="0">
              <a:lnSpc>
                <a:spcPct val="150000"/>
              </a:lnSpc>
              <a:spcBef>
                <a:spcPts val="0"/>
              </a:spcBef>
              <a:buClr>
                <a:srgbClr val="FF0000"/>
              </a:buClr>
              <a:buSzPct val="150000"/>
              <a:buNone/>
            </a:pPr>
            <a:endParaRPr lang="ru-RU" sz="1600" dirty="0" smtClean="0"/>
          </a:p>
        </p:txBody>
      </p:sp>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62227"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0" y="214290"/>
            <a:ext cx="9144000" cy="1143000"/>
          </a:xfrm>
        </p:spPr>
        <p:txBody>
          <a:bodyPr>
            <a:noAutofit/>
          </a:bodyPr>
          <a:lstStyle/>
          <a:p>
            <a:r>
              <a:rPr lang="en-US" sz="3600" dirty="0" smtClean="0"/>
              <a:t>CONTACTS</a:t>
            </a:r>
            <a:endParaRPr lang="ru-RU" sz="3600" dirty="0"/>
          </a:p>
        </p:txBody>
      </p:sp>
      <p:sp>
        <p:nvSpPr>
          <p:cNvPr id="8" name="Содержимое 7"/>
          <p:cNvSpPr>
            <a:spLocks noGrp="1"/>
          </p:cNvSpPr>
          <p:nvPr>
            <p:ph sz="half" idx="2"/>
          </p:nvPr>
        </p:nvSpPr>
        <p:spPr>
          <a:xfrm>
            <a:off x="2214546" y="642918"/>
            <a:ext cx="6000792" cy="5286412"/>
          </a:xfrm>
        </p:spPr>
        <p:txBody>
          <a:bodyPr>
            <a:noAutofit/>
          </a:bodyPr>
          <a:lstStyle/>
          <a:p>
            <a:pPr>
              <a:lnSpc>
                <a:spcPct val="170000"/>
              </a:lnSpc>
              <a:buClr>
                <a:srgbClr val="FF0000"/>
              </a:buClr>
              <a:buSzPct val="150000"/>
              <a:buNone/>
            </a:pPr>
            <a:endParaRPr lang="en-US" sz="2400" b="1" dirty="0" smtClean="0"/>
          </a:p>
          <a:p>
            <a:pPr>
              <a:lnSpc>
                <a:spcPct val="170000"/>
              </a:lnSpc>
              <a:buClr>
                <a:srgbClr val="FF0000"/>
              </a:buClr>
              <a:buSzPct val="150000"/>
              <a:buNone/>
            </a:pPr>
            <a:endParaRPr lang="en-US" sz="2400" b="1" dirty="0" smtClean="0"/>
          </a:p>
          <a:p>
            <a:pPr>
              <a:lnSpc>
                <a:spcPct val="170000"/>
              </a:lnSpc>
              <a:buClr>
                <a:srgbClr val="FF0000"/>
              </a:buClr>
              <a:buSzPct val="150000"/>
              <a:buNone/>
            </a:pPr>
            <a:r>
              <a:rPr lang="en-US" sz="2400" b="1" dirty="0" smtClean="0"/>
              <a:t>Prof. </a:t>
            </a:r>
            <a:r>
              <a:rPr lang="en-US" sz="2400" b="1" dirty="0" err="1" smtClean="0"/>
              <a:t>Viacheslav</a:t>
            </a:r>
            <a:r>
              <a:rPr lang="en-US" sz="2400" b="1" dirty="0" smtClean="0"/>
              <a:t> V. Spichak</a:t>
            </a:r>
          </a:p>
          <a:p>
            <a:pPr>
              <a:lnSpc>
                <a:spcPct val="170000"/>
              </a:lnSpc>
              <a:buClr>
                <a:srgbClr val="FF0000"/>
              </a:buClr>
              <a:buSzPct val="150000"/>
              <a:buNone/>
            </a:pPr>
            <a:r>
              <a:rPr lang="en-US" sz="2400" dirty="0" smtClean="0"/>
              <a:t>E-mail: v.spichak@mail.ru </a:t>
            </a:r>
          </a:p>
          <a:p>
            <a:pPr>
              <a:lnSpc>
                <a:spcPct val="170000"/>
              </a:lnSpc>
              <a:buClr>
                <a:srgbClr val="FF0000"/>
              </a:buClr>
              <a:buSzPct val="150000"/>
              <a:buNone/>
            </a:pPr>
            <a:r>
              <a:rPr lang="en-US" sz="2400" dirty="0" smtClean="0"/>
              <a:t>Mobile: +7 9262243578</a:t>
            </a:r>
          </a:p>
          <a:p>
            <a:pPr>
              <a:lnSpc>
                <a:spcPct val="170000"/>
              </a:lnSpc>
              <a:buClr>
                <a:srgbClr val="FF0000"/>
              </a:buClr>
              <a:buSzPct val="150000"/>
              <a:buNone/>
            </a:pPr>
            <a:r>
              <a:rPr lang="en-US" sz="2400" dirty="0" smtClean="0"/>
              <a:t>URL:  http://www.igemi.troitsk.ru/~spichak/ </a:t>
            </a:r>
            <a:endParaRPr lang="ru-RU" sz="2400" dirty="0"/>
          </a:p>
        </p:txBody>
      </p:sp>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2928926" y="0"/>
            <a:ext cx="3008313" cy="662008"/>
          </a:xfrm>
        </p:spPr>
        <p:txBody>
          <a:bodyPr>
            <a:normAutofit/>
          </a:bodyPr>
          <a:lstStyle/>
          <a:p>
            <a:pPr algn="ctr"/>
            <a:r>
              <a:rPr lang="en-US" sz="3600" b="0" dirty="0" smtClean="0"/>
              <a:t>STUDY AREA</a:t>
            </a:r>
            <a:endParaRPr lang="ru-RU" sz="3600" b="0" dirty="0"/>
          </a:p>
        </p:txBody>
      </p:sp>
      <p:pic>
        <p:nvPicPr>
          <p:cNvPr id="11" name="Содержимое 10" descr="Fig1.tif"/>
          <p:cNvPicPr>
            <a:picLocks noGrp="1" noChangeAspect="1"/>
          </p:cNvPicPr>
          <p:nvPr>
            <p:ph idx="1"/>
          </p:nvPr>
        </p:nvPicPr>
        <p:blipFill>
          <a:blip r:embed="rId3"/>
          <a:stretch>
            <a:fillRect/>
          </a:stretch>
        </p:blipFill>
        <p:spPr>
          <a:xfrm>
            <a:off x="785786" y="928670"/>
            <a:ext cx="3429024" cy="4802062"/>
          </a:xfrm>
        </p:spPr>
      </p:pic>
      <p:sp>
        <p:nvSpPr>
          <p:cNvPr id="12" name="Текст 11"/>
          <p:cNvSpPr>
            <a:spLocks noGrp="1"/>
          </p:cNvSpPr>
          <p:nvPr>
            <p:ph type="body" sz="half" idx="2"/>
          </p:nvPr>
        </p:nvSpPr>
        <p:spPr>
          <a:xfrm>
            <a:off x="4500562" y="928670"/>
            <a:ext cx="4143404" cy="5000660"/>
          </a:xfrm>
        </p:spPr>
        <p:txBody>
          <a:bodyPr>
            <a:normAutofit fontScale="92500" lnSpcReduction="20000"/>
          </a:bodyPr>
          <a:lstStyle/>
          <a:p>
            <a:r>
              <a:rPr lang="en-US" sz="1800" b="1" dirty="0" smtClean="0">
                <a:solidFill>
                  <a:srgbClr val="FFFF00"/>
                </a:solidFill>
              </a:rPr>
              <a:t>Upper panel</a:t>
            </a:r>
            <a:r>
              <a:rPr lang="en-US" sz="1800" dirty="0" smtClean="0"/>
              <a:t>: Generalized geologic map of the Kyrgyz </a:t>
            </a:r>
            <a:r>
              <a:rPr lang="en-US" sz="1800" dirty="0" err="1" smtClean="0"/>
              <a:t>Tien</a:t>
            </a:r>
            <a:r>
              <a:rPr lang="en-US" sz="1800" dirty="0" smtClean="0"/>
              <a:t> Shan, showing major east-west-trending structural features and geologic provinces (modified after </a:t>
            </a:r>
            <a:r>
              <a:rPr lang="en-US" sz="1800" dirty="0" err="1" smtClean="0"/>
              <a:t>Bullen</a:t>
            </a:r>
            <a:r>
              <a:rPr lang="en-US" sz="1800" dirty="0" smtClean="0"/>
              <a:t> </a:t>
            </a:r>
            <a:r>
              <a:rPr lang="en-US" sz="1800" i="1" dirty="0" smtClean="0"/>
              <a:t>et al.</a:t>
            </a:r>
            <a:r>
              <a:rPr lang="en-US" sz="1800" dirty="0" smtClean="0"/>
              <a:t>, 2003). </a:t>
            </a:r>
          </a:p>
          <a:p>
            <a:endParaRPr lang="en-US" sz="1800" dirty="0" smtClean="0"/>
          </a:p>
          <a:p>
            <a:r>
              <a:rPr lang="en-US" sz="1800" b="1" dirty="0" smtClean="0">
                <a:solidFill>
                  <a:srgbClr val="FFFF00"/>
                </a:solidFill>
              </a:rPr>
              <a:t>Lower pane</a:t>
            </a:r>
            <a:r>
              <a:rPr lang="en-US" sz="1800" dirty="0" smtClean="0">
                <a:solidFill>
                  <a:srgbClr val="FFFF00"/>
                </a:solidFill>
              </a:rPr>
              <a:t>l</a:t>
            </a:r>
            <a:r>
              <a:rPr lang="en-US" sz="1800" dirty="0" smtClean="0"/>
              <a:t>: tectonic map of the southern Chu basin of the Northern </a:t>
            </a:r>
            <a:r>
              <a:rPr lang="en-US" sz="1800" dirty="0" err="1" smtClean="0"/>
              <a:t>Tien</a:t>
            </a:r>
            <a:r>
              <a:rPr lang="en-US" sz="1800" dirty="0" smtClean="0"/>
              <a:t> Shan (modified after </a:t>
            </a:r>
            <a:r>
              <a:rPr lang="en-US" sz="1800" dirty="0" err="1" smtClean="0"/>
              <a:t>Makarov</a:t>
            </a:r>
            <a:r>
              <a:rPr lang="en-US" sz="1800" dirty="0" smtClean="0"/>
              <a:t> </a:t>
            </a:r>
            <a:r>
              <a:rPr lang="en-US" sz="1800" i="1" dirty="0" smtClean="0"/>
              <a:t>et al.</a:t>
            </a:r>
            <a:r>
              <a:rPr lang="en-US" sz="1800" dirty="0" smtClean="0"/>
              <a:t> 2005). Here and after F1, F2, F3 stand for the </a:t>
            </a:r>
            <a:r>
              <a:rPr lang="en-US" sz="1800" dirty="0" err="1" smtClean="0"/>
              <a:t>Issyk</a:t>
            </a:r>
            <a:r>
              <a:rPr lang="en-US" sz="1800" dirty="0" smtClean="0"/>
              <a:t>–Ata, </a:t>
            </a:r>
            <a:r>
              <a:rPr lang="en-US" sz="1800" dirty="0" err="1" smtClean="0"/>
              <a:t>Shamsy–Tyundyuk</a:t>
            </a:r>
            <a:r>
              <a:rPr lang="en-US" sz="1800" dirty="0" smtClean="0"/>
              <a:t>, and </a:t>
            </a:r>
            <a:r>
              <a:rPr lang="en-US" sz="1800" dirty="0" err="1" smtClean="0"/>
              <a:t>Chonkurxchak</a:t>
            </a:r>
            <a:r>
              <a:rPr lang="en-US" sz="1800" dirty="0" smtClean="0"/>
              <a:t> faults, respectively; the dots and the neighboring numbers denote the measurement points and the thermal flux values, respectively (the asterisk marks the Alamedin-91 measurement site) (</a:t>
            </a:r>
            <a:r>
              <a:rPr lang="en-US" sz="1800" dirty="0" err="1" smtClean="0"/>
              <a:t>Duchkov</a:t>
            </a:r>
            <a:r>
              <a:rPr lang="en-US" sz="1800" dirty="0" smtClean="0"/>
              <a:t> </a:t>
            </a:r>
            <a:r>
              <a:rPr lang="en-US" sz="1800" i="1" dirty="0" smtClean="0"/>
              <a:t>et al.</a:t>
            </a:r>
            <a:r>
              <a:rPr lang="en-US" sz="1800" dirty="0" smtClean="0"/>
              <a:t> 2000); the dashed line is the surface projection of seismic velocity sections (</a:t>
            </a:r>
            <a:r>
              <a:rPr lang="en-US" sz="1800" dirty="0" err="1" smtClean="0"/>
              <a:t>Ghose</a:t>
            </a:r>
            <a:r>
              <a:rPr lang="en-US" sz="1800" dirty="0" smtClean="0"/>
              <a:t> </a:t>
            </a:r>
            <a:r>
              <a:rPr lang="en-US" sz="1800" i="1" dirty="0" smtClean="0"/>
              <a:t>et al.</a:t>
            </a:r>
            <a:r>
              <a:rPr lang="en-US" sz="1800" dirty="0" smtClean="0"/>
              <a:t> 1998); the triangles show locations of MT sites (</a:t>
            </a:r>
            <a:r>
              <a:rPr lang="en-US" sz="1800" dirty="0" err="1" smtClean="0"/>
              <a:t>Rybin</a:t>
            </a:r>
            <a:r>
              <a:rPr lang="en-US" sz="1800" dirty="0" smtClean="0"/>
              <a:t> </a:t>
            </a:r>
            <a:r>
              <a:rPr lang="en-US" sz="1800" i="1" dirty="0" smtClean="0"/>
              <a:t>et al.</a:t>
            </a:r>
            <a:r>
              <a:rPr lang="en-US" sz="1800" dirty="0" smtClean="0"/>
              <a:t> 2011); 1, 2, 3 are the Late Quaternary, Late Cenozoic, and Paleozoic deposits, respectively. </a:t>
            </a:r>
            <a:endParaRPr lang="ru-RU" sz="1800" dirty="0"/>
          </a:p>
        </p:txBody>
      </p:sp>
      <p:pic>
        <p:nvPicPr>
          <p:cNvPr id="8" name="Рисунок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62227" y="6007169"/>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500034" y="0"/>
            <a:ext cx="8072494" cy="662008"/>
          </a:xfrm>
        </p:spPr>
        <p:txBody>
          <a:bodyPr>
            <a:normAutofit/>
          </a:bodyPr>
          <a:lstStyle/>
          <a:p>
            <a:pPr algn="ctr"/>
            <a:r>
              <a:rPr lang="en-US" sz="3600" b="0" dirty="0" smtClean="0"/>
              <a:t>VELOCITY SECTIONS ALONG PROFILE CD</a:t>
            </a:r>
            <a:endParaRPr lang="ru-RU" sz="3600" b="0" dirty="0"/>
          </a:p>
        </p:txBody>
      </p:sp>
      <p:sp>
        <p:nvSpPr>
          <p:cNvPr id="12" name="Текст 11"/>
          <p:cNvSpPr>
            <a:spLocks noGrp="1"/>
          </p:cNvSpPr>
          <p:nvPr>
            <p:ph type="body" sz="half" idx="2"/>
          </p:nvPr>
        </p:nvSpPr>
        <p:spPr>
          <a:xfrm>
            <a:off x="6072198" y="1357298"/>
            <a:ext cx="2928958" cy="3643338"/>
          </a:xfrm>
        </p:spPr>
        <p:txBody>
          <a:bodyPr>
            <a:normAutofit/>
          </a:bodyPr>
          <a:lstStyle/>
          <a:p>
            <a:r>
              <a:rPr lang="en-US" sz="1800" dirty="0" smtClean="0"/>
              <a:t>Vertical dashed lines bound the study area. </a:t>
            </a:r>
          </a:p>
          <a:p>
            <a:endParaRPr lang="en-US" sz="1800" dirty="0" smtClean="0"/>
          </a:p>
          <a:p>
            <a:r>
              <a:rPr lang="en-US" sz="1800" dirty="0" smtClean="0"/>
              <a:t>Dots mark the projections of earthquake epicenters onto CD section.</a:t>
            </a:r>
          </a:p>
          <a:p>
            <a:endParaRPr lang="en-US" sz="1800" dirty="0" smtClean="0"/>
          </a:p>
          <a:p>
            <a:r>
              <a:rPr lang="en-US" sz="1800" dirty="0" smtClean="0"/>
              <a:t>Here and after LZ denotes “Lens Zone”</a:t>
            </a:r>
            <a:endParaRPr lang="ru-RU" sz="1800" dirty="0"/>
          </a:p>
        </p:txBody>
      </p:sp>
      <p:pic>
        <p:nvPicPr>
          <p:cNvPr id="14" name="Содержимое 13" descr="Fig2.tif"/>
          <p:cNvPicPr>
            <a:picLocks noGrp="1" noChangeAspect="1"/>
          </p:cNvPicPr>
          <p:nvPr>
            <p:ph idx="1"/>
          </p:nvPr>
        </p:nvPicPr>
        <p:blipFill>
          <a:blip r:embed="rId3" cstate="print"/>
          <a:stretch>
            <a:fillRect/>
          </a:stretch>
        </p:blipFill>
        <p:spPr>
          <a:xfrm>
            <a:off x="428596" y="928670"/>
            <a:ext cx="5572164" cy="4622291"/>
          </a:xfrm>
        </p:spPr>
      </p:pic>
      <p:pic>
        <p:nvPicPr>
          <p:cNvPr id="8" name="Рисунок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857224" y="214291"/>
            <a:ext cx="7772400" cy="785818"/>
          </a:xfrm>
        </p:spPr>
        <p:txBody>
          <a:bodyPr>
            <a:normAutofit/>
          </a:bodyPr>
          <a:lstStyle/>
          <a:p>
            <a:pPr algn="ctr"/>
            <a:r>
              <a:rPr lang="en-US" sz="3600" b="0" dirty="0" smtClean="0"/>
              <a:t>QUESTIONS TO BE ADDRESSED</a:t>
            </a:r>
            <a:endParaRPr lang="ru-RU" sz="3600" b="0" dirty="0"/>
          </a:p>
        </p:txBody>
      </p:sp>
      <p:sp>
        <p:nvSpPr>
          <p:cNvPr id="12" name="Текст 11"/>
          <p:cNvSpPr>
            <a:spLocks noGrp="1"/>
          </p:cNvSpPr>
          <p:nvPr>
            <p:ph type="body" idx="1"/>
          </p:nvPr>
        </p:nvSpPr>
        <p:spPr>
          <a:xfrm>
            <a:off x="357158" y="1000108"/>
            <a:ext cx="8501122" cy="4143404"/>
          </a:xfrm>
        </p:spPr>
        <p:txBody>
          <a:bodyPr>
            <a:normAutofit fontScale="92500"/>
          </a:bodyPr>
          <a:lstStyle/>
          <a:p>
            <a:pPr lvl="0">
              <a:lnSpc>
                <a:spcPct val="200000"/>
              </a:lnSpc>
              <a:buClr>
                <a:srgbClr val="FF0000"/>
              </a:buClr>
              <a:buSzPct val="150000"/>
              <a:buFont typeface="Arial" pitchFamily="34" charset="0"/>
              <a:buChar char="•"/>
            </a:pPr>
            <a:r>
              <a:rPr lang="en-US" sz="2800" dirty="0" smtClean="0">
                <a:solidFill>
                  <a:schemeClr val="tx1"/>
                </a:solidFill>
              </a:rPr>
              <a:t> what are </a:t>
            </a:r>
            <a:r>
              <a:rPr lang="en-US" sz="2800" dirty="0" err="1" smtClean="0">
                <a:solidFill>
                  <a:schemeClr val="tx1"/>
                </a:solidFill>
              </a:rPr>
              <a:t>petrophysical</a:t>
            </a:r>
            <a:r>
              <a:rPr lang="en-US" sz="2800" dirty="0" smtClean="0">
                <a:solidFill>
                  <a:schemeClr val="tx1"/>
                </a:solidFill>
              </a:rPr>
              <a:t> characteristics of the lens zone (LZ)?   </a:t>
            </a:r>
            <a:endParaRPr lang="ru-RU" sz="2800" dirty="0" smtClean="0">
              <a:solidFill>
                <a:schemeClr val="tx1"/>
              </a:solidFill>
            </a:endParaRPr>
          </a:p>
          <a:p>
            <a:pPr lvl="0">
              <a:lnSpc>
                <a:spcPct val="200000"/>
              </a:lnSpc>
              <a:buClr>
                <a:srgbClr val="FF0000"/>
              </a:buClr>
              <a:buSzPct val="150000"/>
              <a:buFont typeface="Arial" pitchFamily="34" charset="0"/>
              <a:buChar char="•"/>
            </a:pPr>
            <a:r>
              <a:rPr lang="en-US" sz="2800" dirty="0" smtClean="0">
                <a:solidFill>
                  <a:schemeClr val="tx1"/>
                </a:solidFill>
              </a:rPr>
              <a:t> what is the nature of the geophysical anomalies?</a:t>
            </a:r>
            <a:endParaRPr lang="ru-RU" sz="2800" dirty="0" smtClean="0">
              <a:solidFill>
                <a:schemeClr val="tx1"/>
              </a:solidFill>
            </a:endParaRPr>
          </a:p>
          <a:p>
            <a:pPr lvl="0">
              <a:lnSpc>
                <a:spcPct val="200000"/>
              </a:lnSpc>
              <a:buClr>
                <a:srgbClr val="FF0000"/>
              </a:buClr>
              <a:buSzPct val="150000"/>
              <a:buFont typeface="Arial" pitchFamily="34" charset="0"/>
              <a:buChar char="•"/>
            </a:pPr>
            <a:r>
              <a:rPr lang="en-US" sz="2800" dirty="0" smtClean="0">
                <a:solidFill>
                  <a:schemeClr val="tx1"/>
                </a:solidFill>
              </a:rPr>
              <a:t> what is the mechanism of LZ formation?</a:t>
            </a:r>
            <a:endParaRPr lang="ru-RU" sz="2800" dirty="0" smtClean="0">
              <a:solidFill>
                <a:schemeClr val="tx1"/>
              </a:solidFill>
            </a:endParaRPr>
          </a:p>
          <a:p>
            <a:pPr lvl="0">
              <a:lnSpc>
                <a:spcPct val="200000"/>
              </a:lnSpc>
              <a:buClr>
                <a:srgbClr val="FF0000"/>
              </a:buClr>
              <a:buSzPct val="150000"/>
              <a:buFont typeface="Arial" pitchFamily="34" charset="0"/>
              <a:buChar char="•"/>
            </a:pPr>
            <a:r>
              <a:rPr lang="en-US" sz="2800" dirty="0" smtClean="0">
                <a:solidFill>
                  <a:schemeClr val="tx1"/>
                </a:solidFill>
              </a:rPr>
              <a:t> how long does LZ exist within its present boundaries?</a:t>
            </a:r>
            <a:endParaRPr lang="ru-RU" sz="2800" dirty="0" smtClean="0">
              <a:solidFill>
                <a:schemeClr val="tx1"/>
              </a:solidFill>
            </a:endParaRPr>
          </a:p>
          <a:p>
            <a:endParaRPr lang="ru-RU" sz="1800" dirty="0"/>
          </a:p>
        </p:txBody>
      </p:sp>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62227"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285720" y="214290"/>
            <a:ext cx="8501122" cy="785818"/>
          </a:xfrm>
        </p:spPr>
        <p:txBody>
          <a:bodyPr>
            <a:normAutofit fontScale="90000"/>
          </a:bodyPr>
          <a:lstStyle/>
          <a:p>
            <a:pPr algn="ctr"/>
            <a:r>
              <a:rPr lang="en-US" sz="3600" b="0" dirty="0" smtClean="0"/>
              <a:t>Normalized anomalous velocities’ ratio </a:t>
            </a:r>
            <a:r>
              <a:rPr lang="en-US" sz="3600" b="0" i="1" dirty="0" smtClean="0"/>
              <a:t>V</a:t>
            </a:r>
            <a:r>
              <a:rPr lang="en-US" sz="3600" b="0" i="1" baseline="-25000" dirty="0" smtClean="0"/>
              <a:t>P</a:t>
            </a:r>
            <a:r>
              <a:rPr lang="en-US" sz="3600" b="0" i="1" dirty="0" smtClean="0"/>
              <a:t>/V</a:t>
            </a:r>
            <a:r>
              <a:rPr lang="en-US" sz="3600" b="0" i="1" baseline="-25000" dirty="0" smtClean="0"/>
              <a:t>S</a:t>
            </a:r>
            <a:r>
              <a:rPr lang="en-US" sz="3600" b="0" dirty="0" smtClean="0"/>
              <a:t>  (A) and ITS Histogram (B)</a:t>
            </a:r>
            <a:endParaRPr lang="ru-RU" sz="3600" b="0" dirty="0"/>
          </a:p>
        </p:txBody>
      </p:sp>
      <p:sp>
        <p:nvSpPr>
          <p:cNvPr id="12" name="Текст 11"/>
          <p:cNvSpPr>
            <a:spLocks noGrp="1"/>
          </p:cNvSpPr>
          <p:nvPr>
            <p:ph type="body" idx="1"/>
          </p:nvPr>
        </p:nvSpPr>
        <p:spPr>
          <a:xfrm>
            <a:off x="500034" y="1285860"/>
            <a:ext cx="8215370" cy="3857652"/>
          </a:xfrm>
        </p:spPr>
        <p:txBody>
          <a:bodyPr>
            <a:normAutofit/>
          </a:bodyPr>
          <a:lstStyle/>
          <a:p>
            <a:pPr lvl="0">
              <a:lnSpc>
                <a:spcPct val="200000"/>
              </a:lnSpc>
              <a:buClr>
                <a:srgbClr val="FF0000"/>
              </a:buClr>
              <a:buSzPct val="150000"/>
            </a:pPr>
            <a:r>
              <a:rPr lang="en-US" sz="2800" dirty="0" smtClean="0">
                <a:solidFill>
                  <a:schemeClr val="tx1"/>
                </a:solidFill>
              </a:rPr>
              <a:t> </a:t>
            </a:r>
            <a:endParaRPr lang="ru-RU" sz="1800" dirty="0"/>
          </a:p>
        </p:txBody>
      </p:sp>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pic>
        <p:nvPicPr>
          <p:cNvPr id="10" name="Рисунок 9" descr="Fig3.tif"/>
          <p:cNvPicPr>
            <a:picLocks noChangeAspect="1"/>
          </p:cNvPicPr>
          <p:nvPr/>
        </p:nvPicPr>
        <p:blipFill>
          <a:blip r:embed="rId4"/>
          <a:stretch>
            <a:fillRect/>
          </a:stretch>
        </p:blipFill>
        <p:spPr>
          <a:xfrm>
            <a:off x="785786" y="1714488"/>
            <a:ext cx="7581557" cy="3429024"/>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285720" y="214290"/>
            <a:ext cx="8501122" cy="785818"/>
          </a:xfrm>
        </p:spPr>
        <p:txBody>
          <a:bodyPr>
            <a:normAutofit fontScale="90000"/>
          </a:bodyPr>
          <a:lstStyle/>
          <a:p>
            <a:pPr algn="ctr"/>
            <a:r>
              <a:rPr lang="en-US" sz="3600" b="0" dirty="0" smtClean="0"/>
              <a:t>POISSON’S RATIO (a) AND ITS histogram (B)</a:t>
            </a:r>
            <a:endParaRPr lang="ru-RU" sz="3600" b="0" dirty="0"/>
          </a:p>
        </p:txBody>
      </p:sp>
      <p:sp>
        <p:nvSpPr>
          <p:cNvPr id="12" name="Текст 11"/>
          <p:cNvSpPr>
            <a:spLocks noGrp="1"/>
          </p:cNvSpPr>
          <p:nvPr>
            <p:ph type="body" idx="1"/>
          </p:nvPr>
        </p:nvSpPr>
        <p:spPr>
          <a:xfrm>
            <a:off x="500034" y="1285860"/>
            <a:ext cx="8215370" cy="3857652"/>
          </a:xfrm>
        </p:spPr>
        <p:txBody>
          <a:bodyPr>
            <a:normAutofit/>
          </a:bodyPr>
          <a:lstStyle/>
          <a:p>
            <a:pPr lvl="0">
              <a:lnSpc>
                <a:spcPct val="200000"/>
              </a:lnSpc>
              <a:buClr>
                <a:srgbClr val="FF0000"/>
              </a:buClr>
              <a:buSzPct val="150000"/>
            </a:pPr>
            <a:r>
              <a:rPr lang="en-US" sz="2800" dirty="0" smtClean="0">
                <a:solidFill>
                  <a:schemeClr val="tx1"/>
                </a:solidFill>
              </a:rPr>
              <a:t> </a:t>
            </a:r>
            <a:endParaRPr lang="ru-RU" sz="1800" dirty="0"/>
          </a:p>
        </p:txBody>
      </p:sp>
      <p:pic>
        <p:nvPicPr>
          <p:cNvPr id="10" name="Рисунок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pic>
        <p:nvPicPr>
          <p:cNvPr id="11" name="Рисунок 10" descr="Fig4.tif"/>
          <p:cNvPicPr>
            <a:picLocks noChangeAspect="1"/>
          </p:cNvPicPr>
          <p:nvPr/>
        </p:nvPicPr>
        <p:blipFill>
          <a:blip r:embed="rId4" cstate="print"/>
          <a:stretch>
            <a:fillRect/>
          </a:stretch>
        </p:blipFill>
        <p:spPr>
          <a:xfrm>
            <a:off x="785786" y="1643050"/>
            <a:ext cx="7572428" cy="3454020"/>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285720" y="214290"/>
            <a:ext cx="8501122" cy="785818"/>
          </a:xfrm>
        </p:spPr>
        <p:txBody>
          <a:bodyPr>
            <a:normAutofit fontScale="90000"/>
          </a:bodyPr>
          <a:lstStyle/>
          <a:p>
            <a:pPr algn="ctr"/>
            <a:r>
              <a:rPr lang="en-US" sz="3600" b="0" dirty="0" smtClean="0"/>
              <a:t>Resistivity Cross-section (A) REVEALED BY 2-D INVERSION OF </a:t>
            </a:r>
            <a:r>
              <a:rPr lang="en-US" sz="3600" b="0" dirty="0" err="1" smtClean="0"/>
              <a:t>mt</a:t>
            </a:r>
            <a:r>
              <a:rPr lang="en-US" sz="3600" b="0" dirty="0" smtClean="0"/>
              <a:t> DATA AND ITS histogram (B)</a:t>
            </a:r>
            <a:endParaRPr lang="ru-RU" sz="3600" b="0" dirty="0"/>
          </a:p>
        </p:txBody>
      </p:sp>
      <p:sp>
        <p:nvSpPr>
          <p:cNvPr id="12" name="Текст 11"/>
          <p:cNvSpPr>
            <a:spLocks noGrp="1"/>
          </p:cNvSpPr>
          <p:nvPr>
            <p:ph type="body" idx="1"/>
          </p:nvPr>
        </p:nvSpPr>
        <p:spPr>
          <a:xfrm>
            <a:off x="500034" y="1285860"/>
            <a:ext cx="8215370" cy="3857652"/>
          </a:xfrm>
        </p:spPr>
        <p:txBody>
          <a:bodyPr>
            <a:normAutofit/>
          </a:bodyPr>
          <a:lstStyle/>
          <a:p>
            <a:pPr lvl="0">
              <a:lnSpc>
                <a:spcPct val="200000"/>
              </a:lnSpc>
              <a:buClr>
                <a:srgbClr val="FF0000"/>
              </a:buClr>
              <a:buSzPct val="150000"/>
            </a:pPr>
            <a:r>
              <a:rPr lang="en-US" sz="2800" dirty="0" smtClean="0">
                <a:solidFill>
                  <a:schemeClr val="tx1"/>
                </a:solidFill>
              </a:rPr>
              <a:t> </a:t>
            </a:r>
            <a:endParaRPr lang="ru-RU" sz="1800" dirty="0"/>
          </a:p>
        </p:txBody>
      </p:sp>
      <p:pic>
        <p:nvPicPr>
          <p:cNvPr id="8" name="Рисунок 7" descr="Fig4.tif"/>
          <p:cNvPicPr>
            <a:picLocks noChangeAspect="1"/>
          </p:cNvPicPr>
          <p:nvPr/>
        </p:nvPicPr>
        <p:blipFill>
          <a:blip r:embed="rId3"/>
          <a:stretch>
            <a:fillRect/>
          </a:stretch>
        </p:blipFill>
        <p:spPr>
          <a:xfrm>
            <a:off x="714348" y="1714488"/>
            <a:ext cx="7885245" cy="3429024"/>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0" y="142852"/>
            <a:ext cx="9144000" cy="1143000"/>
          </a:xfrm>
        </p:spPr>
        <p:txBody>
          <a:bodyPr>
            <a:noAutofit/>
          </a:bodyPr>
          <a:lstStyle/>
          <a:p>
            <a:r>
              <a:rPr lang="en-US" sz="3200" dirty="0" smtClean="0"/>
              <a:t>REGIONAL GEOTHERMS IN THE NORTHERN</a:t>
            </a:r>
            <a:br>
              <a:rPr lang="en-US" sz="3200" dirty="0" smtClean="0"/>
            </a:br>
            <a:r>
              <a:rPr lang="en-US" sz="3200" dirty="0" smtClean="0"/>
              <a:t>TIEN SHAN</a:t>
            </a:r>
            <a:endParaRPr lang="ru-RU" sz="3200" b="0" dirty="0"/>
          </a:p>
        </p:txBody>
      </p:sp>
      <p:sp>
        <p:nvSpPr>
          <p:cNvPr id="12" name="Текст 11"/>
          <p:cNvSpPr>
            <a:spLocks noGrp="1"/>
          </p:cNvSpPr>
          <p:nvPr>
            <p:ph sz="half" idx="1"/>
          </p:nvPr>
        </p:nvSpPr>
        <p:spPr>
          <a:xfrm>
            <a:off x="1214414" y="4500570"/>
            <a:ext cx="7215238" cy="1334312"/>
          </a:xfrm>
        </p:spPr>
        <p:txBody>
          <a:bodyPr>
            <a:normAutofit fontScale="85000" lnSpcReduction="10000"/>
          </a:bodyPr>
          <a:lstStyle/>
          <a:p>
            <a:pPr marL="0" lvl="0" indent="0">
              <a:lnSpc>
                <a:spcPct val="170000"/>
              </a:lnSpc>
              <a:spcBef>
                <a:spcPts val="0"/>
              </a:spcBef>
              <a:buClr>
                <a:srgbClr val="FF0000"/>
              </a:buClr>
              <a:buSzPct val="150000"/>
              <a:buNone/>
            </a:pPr>
            <a:r>
              <a:rPr lang="en-US" sz="1800" dirty="0" smtClean="0"/>
              <a:t>(a) </a:t>
            </a:r>
            <a:r>
              <a:rPr lang="en-US" sz="1800" dirty="0" err="1" smtClean="0"/>
              <a:t>paleogeoterm</a:t>
            </a:r>
            <a:r>
              <a:rPr lang="en-US" sz="1800" dirty="0" smtClean="0"/>
              <a:t> 80 </a:t>
            </a:r>
            <a:r>
              <a:rPr lang="en-US" sz="1800" dirty="0" err="1" smtClean="0"/>
              <a:t>mW</a:t>
            </a:r>
            <a:r>
              <a:rPr lang="en-US" sz="1800" dirty="0" smtClean="0"/>
              <a:t>/m2, predicted </a:t>
            </a:r>
            <a:r>
              <a:rPr lang="en-US" sz="1800" dirty="0" err="1" smtClean="0"/>
              <a:t>geotherms</a:t>
            </a:r>
            <a:r>
              <a:rPr lang="en-US" sz="1800" dirty="0" smtClean="0"/>
              <a:t> 60 </a:t>
            </a:r>
            <a:r>
              <a:rPr lang="en-US" sz="1800" dirty="0" err="1" smtClean="0"/>
              <a:t>mW</a:t>
            </a:r>
            <a:r>
              <a:rPr lang="en-US" sz="1800" dirty="0" smtClean="0"/>
              <a:t>/m</a:t>
            </a:r>
            <a:r>
              <a:rPr lang="en-US" sz="1800" baseline="30000" dirty="0" smtClean="0"/>
              <a:t>2</a:t>
            </a:r>
            <a:r>
              <a:rPr lang="en-US" sz="1800" dirty="0" smtClean="0"/>
              <a:t> (</a:t>
            </a:r>
            <a:r>
              <a:rPr lang="en-US" sz="1800" dirty="0" err="1" smtClean="0"/>
              <a:t>Batalev</a:t>
            </a:r>
            <a:r>
              <a:rPr lang="en-US" sz="1800" dirty="0" smtClean="0"/>
              <a:t> 2013) and 72 </a:t>
            </a:r>
            <a:r>
              <a:rPr lang="en-US" sz="1800" dirty="0" err="1" smtClean="0"/>
              <a:t>mW</a:t>
            </a:r>
            <a:r>
              <a:rPr lang="en-US" sz="1800" dirty="0" smtClean="0"/>
              <a:t>/m</a:t>
            </a:r>
            <a:r>
              <a:rPr lang="en-US" sz="1800" baseline="30000" dirty="0" smtClean="0"/>
              <a:t>2</a:t>
            </a:r>
            <a:r>
              <a:rPr lang="en-US" sz="1800" dirty="0" smtClean="0"/>
              <a:t> for Alamedin-917 site (location is shown in Fig. 1) (</a:t>
            </a:r>
            <a:r>
              <a:rPr lang="en-US" sz="1800" dirty="0" err="1" smtClean="0"/>
              <a:t>Shvartsman</a:t>
            </a:r>
            <a:r>
              <a:rPr lang="en-US" sz="1800" dirty="0" smtClean="0"/>
              <a:t> 1992);</a:t>
            </a:r>
          </a:p>
          <a:p>
            <a:pPr lvl="0">
              <a:lnSpc>
                <a:spcPct val="200000"/>
              </a:lnSpc>
              <a:buClr>
                <a:srgbClr val="FF0000"/>
              </a:buClr>
              <a:buSzPct val="150000"/>
              <a:buNone/>
            </a:pPr>
            <a:r>
              <a:rPr lang="en-US" sz="1800" dirty="0" smtClean="0"/>
              <a:t>(b) </a:t>
            </a:r>
            <a:r>
              <a:rPr lang="en-US" sz="1800" dirty="0" err="1" smtClean="0"/>
              <a:t>geotherms</a:t>
            </a:r>
            <a:r>
              <a:rPr lang="en-US" sz="1800" dirty="0" smtClean="0"/>
              <a:t> (in </a:t>
            </a:r>
            <a:r>
              <a:rPr lang="ru-RU" sz="1800" dirty="0" smtClean="0">
                <a:sym typeface="Symbol"/>
              </a:rPr>
              <a:t></a:t>
            </a:r>
            <a:r>
              <a:rPr lang="ru-RU" sz="1800" dirty="0" smtClean="0"/>
              <a:t>С</a:t>
            </a:r>
            <a:r>
              <a:rPr lang="en-US" sz="1800" dirty="0" smtClean="0"/>
              <a:t>) along the meridian 76</a:t>
            </a:r>
            <a:r>
              <a:rPr lang="ru-RU" sz="1800" dirty="0" smtClean="0">
                <a:sym typeface="Symbol"/>
              </a:rPr>
              <a:t></a:t>
            </a:r>
            <a:r>
              <a:rPr lang="en-US" sz="1800" dirty="0" smtClean="0"/>
              <a:t> E from (</a:t>
            </a:r>
            <a:r>
              <a:rPr lang="en-US" sz="1800" dirty="0" err="1" smtClean="0"/>
              <a:t>Shvartsman</a:t>
            </a:r>
            <a:r>
              <a:rPr lang="en-US" sz="1800" dirty="0" smtClean="0"/>
              <a:t> 1992)</a:t>
            </a:r>
            <a:endParaRPr lang="ru-RU" sz="1800" dirty="0">
              <a:solidFill>
                <a:schemeClr val="tx1"/>
              </a:solidFill>
            </a:endParaRPr>
          </a:p>
        </p:txBody>
      </p:sp>
      <p:pic>
        <p:nvPicPr>
          <p:cNvPr id="11" name="Содержимое 10" descr="Fig7.tif"/>
          <p:cNvPicPr>
            <a:picLocks noGrp="1" noChangeAspect="1"/>
          </p:cNvPicPr>
          <p:nvPr>
            <p:ph sz="half" idx="2"/>
          </p:nvPr>
        </p:nvPicPr>
        <p:blipFill>
          <a:blip r:embed="rId3"/>
          <a:stretch>
            <a:fillRect/>
          </a:stretch>
        </p:blipFill>
        <p:spPr>
          <a:xfrm>
            <a:off x="1000100" y="1428736"/>
            <a:ext cx="7215238" cy="3023833"/>
          </a:xfrm>
        </p:spPr>
      </p:pic>
      <p:pic>
        <p:nvPicPr>
          <p:cNvPr id="8" name="Рисунок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92280"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emri.bmp"/>
          <p:cNvPicPr>
            <a:picLocks noChangeAspect="1"/>
          </p:cNvPicPr>
          <p:nvPr/>
        </p:nvPicPr>
        <p:blipFill>
          <a:blip r:embed="rId2" cstate="print"/>
          <a:stretch>
            <a:fillRect/>
          </a:stretch>
        </p:blipFill>
        <p:spPr>
          <a:xfrm>
            <a:off x="357158" y="5857892"/>
            <a:ext cx="943303" cy="767020"/>
          </a:xfrm>
          <a:prstGeom prst="rect">
            <a:avLst/>
          </a:prstGeom>
        </p:spPr>
      </p:pic>
      <p:sp>
        <p:nvSpPr>
          <p:cNvPr id="4" name="Прямоугольник 3"/>
          <p:cNvSpPr/>
          <p:nvPr/>
        </p:nvSpPr>
        <p:spPr>
          <a:xfrm>
            <a:off x="1979712" y="6044945"/>
            <a:ext cx="4464496" cy="430887"/>
          </a:xfrm>
          <a:prstGeom prst="rect">
            <a:avLst/>
          </a:prstGeom>
        </p:spPr>
        <p:txBody>
          <a:bodyPr wrap="square">
            <a:spAutoFit/>
          </a:bodyPr>
          <a:lstStyle/>
          <a:p>
            <a:pPr algn="ctr"/>
            <a:r>
              <a:rPr lang="en-US" sz="2200" b="1" dirty="0">
                <a:solidFill>
                  <a:srgbClr val="333333"/>
                </a:solidFill>
                <a:latin typeface="+mj-lt"/>
              </a:rPr>
              <a:t>EGU2020: Sharing Geoscience </a:t>
            </a:r>
            <a:r>
              <a:rPr lang="en-US" sz="2200" b="1" dirty="0" smtClean="0">
                <a:solidFill>
                  <a:srgbClr val="333333"/>
                </a:solidFill>
                <a:latin typeface="+mj-lt"/>
              </a:rPr>
              <a:t>Online</a:t>
            </a:r>
            <a:endParaRPr lang="ru-RU" sz="2200" b="1" dirty="0">
              <a:latin typeface="+mj-lt"/>
            </a:endParaRPr>
          </a:p>
        </p:txBody>
      </p:sp>
      <p:sp>
        <p:nvSpPr>
          <p:cNvPr id="9" name="Заголовок 8"/>
          <p:cNvSpPr>
            <a:spLocks noGrp="1"/>
          </p:cNvSpPr>
          <p:nvPr>
            <p:ph type="title"/>
          </p:nvPr>
        </p:nvSpPr>
        <p:spPr>
          <a:xfrm>
            <a:off x="0" y="142852"/>
            <a:ext cx="9144000" cy="1143000"/>
          </a:xfrm>
        </p:spPr>
        <p:txBody>
          <a:bodyPr>
            <a:noAutofit/>
          </a:bodyPr>
          <a:lstStyle/>
          <a:p>
            <a:r>
              <a:rPr lang="en-US" sz="3200" dirty="0" smtClean="0"/>
              <a:t>BOREHOLE GEOTHERMS AND ELECTRICAL CONDUCTIVITY PROFILES</a:t>
            </a:r>
            <a:endParaRPr lang="ru-RU" sz="3200" b="0" dirty="0"/>
          </a:p>
        </p:txBody>
      </p:sp>
      <p:sp>
        <p:nvSpPr>
          <p:cNvPr id="12" name="Текст 11"/>
          <p:cNvSpPr>
            <a:spLocks noGrp="1"/>
          </p:cNvSpPr>
          <p:nvPr>
            <p:ph sz="half" idx="1"/>
          </p:nvPr>
        </p:nvSpPr>
        <p:spPr>
          <a:xfrm>
            <a:off x="4143372" y="1714488"/>
            <a:ext cx="4357718" cy="3643338"/>
          </a:xfrm>
        </p:spPr>
        <p:txBody>
          <a:bodyPr>
            <a:normAutofit/>
          </a:bodyPr>
          <a:lstStyle/>
          <a:p>
            <a:pPr marL="0" lvl="0" indent="0">
              <a:lnSpc>
                <a:spcPct val="170000"/>
              </a:lnSpc>
              <a:spcBef>
                <a:spcPts val="0"/>
              </a:spcBef>
              <a:buClr>
                <a:srgbClr val="FF0000"/>
              </a:buClr>
              <a:buSzPct val="150000"/>
              <a:buNone/>
            </a:pPr>
            <a:r>
              <a:rPr lang="en-US" sz="1800" b="1" dirty="0" smtClean="0">
                <a:solidFill>
                  <a:srgbClr val="FFFF00"/>
                </a:solidFill>
              </a:rPr>
              <a:t>Solid lines</a:t>
            </a:r>
            <a:r>
              <a:rPr lang="en-US" sz="1800" dirty="0" smtClean="0"/>
              <a:t> -  </a:t>
            </a:r>
            <a:r>
              <a:rPr lang="en-US" sz="1800" dirty="0" err="1" smtClean="0"/>
              <a:t>geoterms</a:t>
            </a:r>
            <a:r>
              <a:rPr lang="en-US" sz="1800" dirty="0" smtClean="0"/>
              <a:t> from boreholes (</a:t>
            </a:r>
            <a:r>
              <a:rPr lang="en-US" sz="1800" dirty="0" err="1" smtClean="0"/>
              <a:t>Shvartsman</a:t>
            </a:r>
            <a:r>
              <a:rPr lang="en-US" sz="1800" dirty="0" smtClean="0"/>
              <a:t> , 1992);</a:t>
            </a:r>
          </a:p>
          <a:p>
            <a:pPr lvl="0">
              <a:lnSpc>
                <a:spcPct val="200000"/>
              </a:lnSpc>
              <a:buClr>
                <a:srgbClr val="FF0000"/>
              </a:buClr>
              <a:buSzPct val="150000"/>
              <a:buNone/>
            </a:pPr>
            <a:endParaRPr lang="en-US" sz="1800" dirty="0" smtClean="0">
              <a:solidFill>
                <a:srgbClr val="FFFF00"/>
              </a:solidFill>
            </a:endParaRPr>
          </a:p>
          <a:p>
            <a:pPr marL="0" lvl="0" indent="0">
              <a:lnSpc>
                <a:spcPct val="200000"/>
              </a:lnSpc>
              <a:spcBef>
                <a:spcPts val="0"/>
              </a:spcBef>
              <a:buClr>
                <a:srgbClr val="FF0000"/>
              </a:buClr>
              <a:buSzPct val="150000"/>
              <a:buNone/>
            </a:pPr>
            <a:r>
              <a:rPr lang="en-US" sz="1800" b="1" dirty="0" smtClean="0">
                <a:solidFill>
                  <a:srgbClr val="FFFF00"/>
                </a:solidFill>
              </a:rPr>
              <a:t>Dashed lines</a:t>
            </a:r>
            <a:r>
              <a:rPr lang="en-US" sz="1800" dirty="0" smtClean="0"/>
              <a:t> - electrical conductivity profiles obtained by 1-D MT inversion at neighboring MT sites (Spichak et al</a:t>
            </a:r>
            <a:r>
              <a:rPr lang="en-US" sz="1800" i="1" dirty="0" smtClean="0"/>
              <a:t>.,</a:t>
            </a:r>
            <a:r>
              <a:rPr lang="en-US" sz="1800" dirty="0" smtClean="0"/>
              <a:t> 2011)</a:t>
            </a:r>
            <a:endParaRPr lang="ru-RU" sz="1800" dirty="0">
              <a:solidFill>
                <a:schemeClr val="tx1"/>
              </a:solidFill>
            </a:endParaRPr>
          </a:p>
        </p:txBody>
      </p:sp>
      <p:pic>
        <p:nvPicPr>
          <p:cNvPr id="10" name="Содержимое 9" descr="Fig8.tif"/>
          <p:cNvPicPr>
            <a:picLocks noGrp="1" noChangeAspect="1"/>
          </p:cNvPicPr>
          <p:nvPr>
            <p:ph sz="half" idx="2"/>
          </p:nvPr>
        </p:nvPicPr>
        <p:blipFill>
          <a:blip r:embed="rId3"/>
          <a:stretch>
            <a:fillRect/>
          </a:stretch>
        </p:blipFill>
        <p:spPr>
          <a:xfrm>
            <a:off x="1071538" y="1500173"/>
            <a:ext cx="2591380" cy="4000529"/>
          </a:xfrm>
        </p:spPr>
      </p:pic>
      <p:pic>
        <p:nvPicPr>
          <p:cNvPr id="8" name="Рисунок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62227" y="5949280"/>
            <a:ext cx="1686237" cy="590183"/>
          </a:xfrm>
          <a:prstGeom prst="rect">
            <a:avLst/>
          </a:prstGeom>
        </p:spPr>
      </p:pic>
    </p:spTree>
    <p:extLst>
      <p:ext uri="{BB962C8B-B14F-4D97-AF65-F5344CB8AC3E}">
        <p14:creationId xmlns:p14="http://schemas.microsoft.com/office/powerpoint/2010/main" xmlns="" val="4178684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1051</TotalTime>
  <Words>1286</Words>
  <Application>Microsoft Office PowerPoint</Application>
  <PresentationFormat>Экран (4:3)</PresentationFormat>
  <Paragraphs>88</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Conceptual model of a lens in the upper crust determined from joint analysis of petrophysical models (Northern Tien Shan case study)</vt:lpstr>
      <vt:lpstr>STUDY AREA</vt:lpstr>
      <vt:lpstr>VELOCITY SECTIONS ALONG PROFILE CD</vt:lpstr>
      <vt:lpstr>QUESTIONS TO BE ADDRESSED</vt:lpstr>
      <vt:lpstr>Normalized anomalous velocities’ ratio VP/VS  (A) and ITS Histogram (B)</vt:lpstr>
      <vt:lpstr>POISSON’S RATIO (a) AND ITS histogram (B)</vt:lpstr>
      <vt:lpstr>Resistivity Cross-section (A) REVEALED BY 2-D INVERSION OF mt DATA AND ITS histogram (B)</vt:lpstr>
      <vt:lpstr>REGIONAL GEOTHERMS IN THE NORTHERN TIEN SHAN</vt:lpstr>
      <vt:lpstr>BOREHOLE GEOTHERMS AND ELECTRICAL CONDUCTIVITY PROFILES</vt:lpstr>
      <vt:lpstr>TEMPERATURE MODEL OF THE STUDY AREA BUILT USING EM GEOTHERMOMETER</vt:lpstr>
      <vt:lpstr>ELECTRICAL RESISTIVITY (a) AND TEMPERATURE (b) SECTIONS OVERLAPPED BY POROSITY ISOLINES</vt:lpstr>
      <vt:lpstr>CLASTERS CHACTERIZED BY MAXIMAL CORRELATION  OF ELECTRICAL RESISTIVITY WITH Vp (a) AND POROSITY (b) </vt:lpstr>
      <vt:lpstr>PETROPHYSICAL PROPERTIES OF THE LENS</vt:lpstr>
      <vt:lpstr>LENS LIFETIME</vt:lpstr>
      <vt:lpstr>CONCLUSIONS (1)</vt:lpstr>
      <vt:lpstr>CONCLUSIONS (2)</vt:lpstr>
      <vt:lpstr>REFERENCES</vt:lpstr>
      <vt:lpstr>CONTACTS</vt:lpstr>
    </vt:vector>
  </TitlesOfParts>
  <Company>Computer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 model of a lens in the upper crust determined from joint analysis of petrophysical models (Northern Tien Shan case study)</dc:title>
  <dc:creator>spichak</dc:creator>
  <cp:lastModifiedBy>spichak</cp:lastModifiedBy>
  <cp:revision>96</cp:revision>
  <dcterms:created xsi:type="dcterms:W3CDTF">2020-04-02T13:21:51Z</dcterms:created>
  <dcterms:modified xsi:type="dcterms:W3CDTF">2020-04-24T08:00:31Z</dcterms:modified>
</cp:coreProperties>
</file>