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65" r:id="rId3"/>
    <p:sldId id="518" r:id="rId4"/>
    <p:sldId id="556" r:id="rId5"/>
    <p:sldId id="642" r:id="rId6"/>
    <p:sldId id="643" r:id="rId7"/>
    <p:sldId id="338" r:id="rId8"/>
    <p:sldId id="355" r:id="rId9"/>
    <p:sldId id="301" r:id="rId10"/>
    <p:sldId id="582" r:id="rId11"/>
    <p:sldId id="356" r:id="rId12"/>
    <p:sldId id="352" r:id="rId13"/>
    <p:sldId id="646" r:id="rId14"/>
    <p:sldId id="344" r:id="rId15"/>
    <p:sldId id="6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chbaum, Dalia B. (GSFC-6170)" initials="KDB(" lastIdx="1" clrIdx="0">
    <p:extLst>
      <p:ext uri="{19B8F6BF-5375-455C-9EA6-DF929625EA0E}">
        <p15:presenceInfo xmlns:p15="http://schemas.microsoft.com/office/powerpoint/2012/main" userId="S::dkirschb@ndc.nasa.gov::ba958231-676d-4c0f-8609-e725851ab5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30T16:20:46.239" idx="1">
    <p:pos x="7680" y="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E24F56-6BDA-4BFC-BF5C-029DA615DA4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30180F-57FC-4B29-BC19-5B895B7D3293}">
      <dgm:prSet/>
      <dgm:spPr/>
      <dgm:t>
        <a:bodyPr/>
        <a:lstStyle/>
        <a:p>
          <a:r>
            <a:rPr lang="en-US" dirty="0"/>
            <a:t>Global Landslide Hazard Assessment Situational Awareness (LHASA v 1.1) Model</a:t>
          </a:r>
        </a:p>
      </dgm:t>
    </dgm:pt>
    <dgm:pt modelId="{46B051EB-70A4-492D-A042-3BEECCEAE0A7}" type="parTrans" cxnId="{07C58583-AD94-453A-B3DD-B0D3B85FC07B}">
      <dgm:prSet/>
      <dgm:spPr/>
      <dgm:t>
        <a:bodyPr/>
        <a:lstStyle/>
        <a:p>
          <a:endParaRPr lang="en-US"/>
        </a:p>
      </dgm:t>
    </dgm:pt>
    <dgm:pt modelId="{58ACC5FB-FDBB-46EB-ACCD-3D7E9705566C}" type="sibTrans" cxnId="{07C58583-AD94-453A-B3DD-B0D3B85FC07B}">
      <dgm:prSet/>
      <dgm:spPr/>
      <dgm:t>
        <a:bodyPr/>
        <a:lstStyle/>
        <a:p>
          <a:endParaRPr lang="en-US"/>
        </a:p>
      </dgm:t>
    </dgm:pt>
    <dgm:pt modelId="{1A29CA83-C69E-42C8-87E0-BC7B759DEFD1}">
      <dgm:prSet/>
      <dgm:spPr/>
      <dgm:t>
        <a:bodyPr/>
        <a:lstStyle/>
        <a:p>
          <a:r>
            <a:rPr lang="en-US" dirty="0"/>
            <a:t>Global Susceptibility (slope, geology, forest loss, distance to faults, distance to roads)</a:t>
          </a:r>
        </a:p>
      </dgm:t>
    </dgm:pt>
    <dgm:pt modelId="{079227E1-B840-4584-977A-86BD9ED8F5B0}" type="parTrans" cxnId="{7720F997-AC81-4C43-BDC4-8852DC9E2167}">
      <dgm:prSet/>
      <dgm:spPr/>
      <dgm:t>
        <a:bodyPr/>
        <a:lstStyle/>
        <a:p>
          <a:endParaRPr lang="en-US"/>
        </a:p>
      </dgm:t>
    </dgm:pt>
    <dgm:pt modelId="{642335D2-B1C9-443A-927D-1AE6929101AF}" type="sibTrans" cxnId="{7720F997-AC81-4C43-BDC4-8852DC9E2167}">
      <dgm:prSet/>
      <dgm:spPr/>
      <dgm:t>
        <a:bodyPr/>
        <a:lstStyle/>
        <a:p>
          <a:endParaRPr lang="en-US"/>
        </a:p>
      </dgm:t>
    </dgm:pt>
    <dgm:pt modelId="{585132FF-2D78-431C-B02E-DFF94CBB8E0C}">
      <dgm:prSet/>
      <dgm:spPr/>
      <dgm:t>
        <a:bodyPr/>
        <a:lstStyle/>
        <a:p>
          <a:r>
            <a:rPr lang="en-US" dirty="0"/>
            <a:t>Near global, near-real time rainfall from GPM IMERG</a:t>
          </a:r>
        </a:p>
      </dgm:t>
    </dgm:pt>
    <dgm:pt modelId="{5797C255-FA4D-43CD-9E08-CB16E9610539}" type="parTrans" cxnId="{2845C7DF-EF6F-4A39-9DD1-9C53346D018D}">
      <dgm:prSet/>
      <dgm:spPr/>
      <dgm:t>
        <a:bodyPr/>
        <a:lstStyle/>
        <a:p>
          <a:endParaRPr lang="en-US"/>
        </a:p>
      </dgm:t>
    </dgm:pt>
    <dgm:pt modelId="{97DCDF59-A5FF-4E45-B0A5-B111F394459B}" type="sibTrans" cxnId="{2845C7DF-EF6F-4A39-9DD1-9C53346D018D}">
      <dgm:prSet/>
      <dgm:spPr/>
      <dgm:t>
        <a:bodyPr/>
        <a:lstStyle/>
        <a:p>
          <a:endParaRPr lang="en-US"/>
        </a:p>
      </dgm:t>
    </dgm:pt>
    <dgm:pt modelId="{F2509642-1879-4523-B09B-0B9A4686F76C}">
      <dgm:prSet/>
      <dgm:spPr/>
      <dgm:t>
        <a:bodyPr/>
        <a:lstStyle/>
        <a:p>
          <a:r>
            <a:rPr lang="en-US"/>
            <a:t>Implementations</a:t>
          </a:r>
        </a:p>
      </dgm:t>
    </dgm:pt>
    <dgm:pt modelId="{65D5634D-4E25-406D-A011-15649857C0EB}" type="parTrans" cxnId="{217F2A9C-4930-47C3-B698-C64D7550D61E}">
      <dgm:prSet/>
      <dgm:spPr/>
      <dgm:t>
        <a:bodyPr/>
        <a:lstStyle/>
        <a:p>
          <a:endParaRPr lang="en-US"/>
        </a:p>
      </dgm:t>
    </dgm:pt>
    <dgm:pt modelId="{9C5D0101-C48C-42AF-95E7-14D8B73D2AAB}" type="sibTrans" cxnId="{217F2A9C-4930-47C3-B698-C64D7550D61E}">
      <dgm:prSet/>
      <dgm:spPr/>
      <dgm:t>
        <a:bodyPr/>
        <a:lstStyle/>
        <a:p>
          <a:endParaRPr lang="en-US"/>
        </a:p>
      </dgm:t>
    </dgm:pt>
    <dgm:pt modelId="{A152B933-CA1F-4DE0-A2F5-E5403A1FB3C4}">
      <dgm:prSet/>
      <dgm:spPr/>
      <dgm:t>
        <a:bodyPr/>
        <a:lstStyle/>
        <a:p>
          <a:r>
            <a:rPr lang="en-US" dirty="0"/>
            <a:t>Globally running within NASA’s Precipitation Processing System</a:t>
          </a:r>
        </a:p>
      </dgm:t>
    </dgm:pt>
    <dgm:pt modelId="{61393B09-D4C1-418B-A88D-F4FEE8A28123}" type="parTrans" cxnId="{9BCC8472-757B-4511-9E3E-5F6962827FD6}">
      <dgm:prSet/>
      <dgm:spPr/>
      <dgm:t>
        <a:bodyPr/>
        <a:lstStyle/>
        <a:p>
          <a:endParaRPr lang="en-US"/>
        </a:p>
      </dgm:t>
    </dgm:pt>
    <dgm:pt modelId="{D39AFCD3-0C34-4DE2-999D-29E4F0E79A94}" type="sibTrans" cxnId="{9BCC8472-757B-4511-9E3E-5F6962827FD6}">
      <dgm:prSet/>
      <dgm:spPr/>
      <dgm:t>
        <a:bodyPr/>
        <a:lstStyle/>
        <a:p>
          <a:endParaRPr lang="en-US"/>
        </a:p>
      </dgm:t>
    </dgm:pt>
    <dgm:pt modelId="{F769572A-2769-40E7-A373-7603429D9920}">
      <dgm:prSet/>
      <dgm:spPr/>
      <dgm:t>
        <a:bodyPr/>
        <a:lstStyle/>
        <a:p>
          <a:r>
            <a:rPr lang="en-US" dirty="0"/>
            <a:t>Colombia: IDEAM currently testing and implementing LHASA for country</a:t>
          </a:r>
        </a:p>
      </dgm:t>
    </dgm:pt>
    <dgm:pt modelId="{85E4715E-A43F-42AE-AB61-4573D30D37D0}" type="parTrans" cxnId="{BC6E9A3E-A2B6-4337-9B57-D6C2A4B9A02F}">
      <dgm:prSet/>
      <dgm:spPr/>
      <dgm:t>
        <a:bodyPr/>
        <a:lstStyle/>
        <a:p>
          <a:endParaRPr lang="en-US"/>
        </a:p>
      </dgm:t>
    </dgm:pt>
    <dgm:pt modelId="{76F08A1A-08AB-42D4-9D3B-FF29E3160F5C}" type="sibTrans" cxnId="{BC6E9A3E-A2B6-4337-9B57-D6C2A4B9A02F}">
      <dgm:prSet/>
      <dgm:spPr/>
      <dgm:t>
        <a:bodyPr/>
        <a:lstStyle/>
        <a:p>
          <a:endParaRPr lang="en-US"/>
        </a:p>
      </dgm:t>
    </dgm:pt>
    <dgm:pt modelId="{96F49DFF-7222-4C54-AB61-1DB0669842E8}">
      <dgm:prSet/>
      <dgm:spPr/>
      <dgm:t>
        <a:bodyPr/>
        <a:lstStyle/>
        <a:p>
          <a:r>
            <a:rPr lang="en-US" dirty="0"/>
            <a:t>In progress: Tajikistan/Pakistan, CEMADEN - Brazil</a:t>
          </a:r>
        </a:p>
      </dgm:t>
    </dgm:pt>
    <dgm:pt modelId="{101CD9E5-1FA5-4F66-BE75-7B1DCB5DAEBF}" type="parTrans" cxnId="{BE2C91D1-5BB8-4F5E-98C2-BB7B40B1E8C5}">
      <dgm:prSet/>
      <dgm:spPr/>
      <dgm:t>
        <a:bodyPr/>
        <a:lstStyle/>
        <a:p>
          <a:endParaRPr lang="en-US"/>
        </a:p>
      </dgm:t>
    </dgm:pt>
    <dgm:pt modelId="{E2480F61-A66F-4088-888F-F20506AC5B17}" type="sibTrans" cxnId="{BE2C91D1-5BB8-4F5E-98C2-BB7B40B1E8C5}">
      <dgm:prSet/>
      <dgm:spPr/>
      <dgm:t>
        <a:bodyPr/>
        <a:lstStyle/>
        <a:p>
          <a:endParaRPr lang="en-US"/>
        </a:p>
      </dgm:t>
    </dgm:pt>
    <dgm:pt modelId="{85D14F9C-647D-4A3C-B842-4A1271B69C96}">
      <dgm:prSet/>
      <dgm:spPr/>
      <dgm:t>
        <a:bodyPr/>
        <a:lstStyle/>
        <a:p>
          <a:r>
            <a:rPr lang="en-US" dirty="0"/>
            <a:t>Current activities</a:t>
          </a:r>
        </a:p>
      </dgm:t>
    </dgm:pt>
    <dgm:pt modelId="{CF01F6D1-6105-46C9-B2D0-4BE4EE162EBD}" type="parTrans" cxnId="{A228665D-7A3C-4A94-9965-61F423E7A63A}">
      <dgm:prSet/>
      <dgm:spPr/>
      <dgm:t>
        <a:bodyPr/>
        <a:lstStyle/>
        <a:p>
          <a:endParaRPr lang="en-US"/>
        </a:p>
      </dgm:t>
    </dgm:pt>
    <dgm:pt modelId="{A537D5DC-C25C-4E0C-8257-542F2B8B783F}" type="sibTrans" cxnId="{A228665D-7A3C-4A94-9965-61F423E7A63A}">
      <dgm:prSet/>
      <dgm:spPr/>
      <dgm:t>
        <a:bodyPr/>
        <a:lstStyle/>
        <a:p>
          <a:endParaRPr lang="en-US"/>
        </a:p>
      </dgm:t>
    </dgm:pt>
    <dgm:pt modelId="{0ADFF406-65FB-4D91-91EF-17ECF988D8C4}">
      <dgm:prSet custT="1"/>
      <dgm:spPr/>
      <dgm:t>
        <a:bodyPr/>
        <a:lstStyle/>
        <a:p>
          <a:r>
            <a:rPr lang="en-US" sz="1800" dirty="0"/>
            <a:t>Developing new framework for LHASA V2.0 to leverage machine learning information and inventories</a:t>
          </a:r>
        </a:p>
      </dgm:t>
    </dgm:pt>
    <dgm:pt modelId="{7767D13B-F59F-4163-A6E6-6B22B5663655}" type="parTrans" cxnId="{CDED8331-3BCA-4911-876F-6DB7D6D9761F}">
      <dgm:prSet/>
      <dgm:spPr/>
      <dgm:t>
        <a:bodyPr/>
        <a:lstStyle/>
        <a:p>
          <a:endParaRPr lang="en-US"/>
        </a:p>
      </dgm:t>
    </dgm:pt>
    <dgm:pt modelId="{4A971DCA-C4F7-4F70-A04D-D99629157D01}" type="sibTrans" cxnId="{CDED8331-3BCA-4911-876F-6DB7D6D9761F}">
      <dgm:prSet/>
      <dgm:spPr/>
      <dgm:t>
        <a:bodyPr/>
        <a:lstStyle/>
        <a:p>
          <a:endParaRPr lang="en-US"/>
        </a:p>
      </dgm:t>
    </dgm:pt>
    <dgm:pt modelId="{6E193688-C85B-4094-B1DF-98328F59FFDD}">
      <dgm:prSet/>
      <dgm:spPr/>
      <dgm:t>
        <a:bodyPr/>
        <a:lstStyle/>
        <a:p>
          <a:r>
            <a:rPr lang="en-US" dirty="0"/>
            <a:t>Rio de Janeiro: LHASA-Rio operational since Fall 2018</a:t>
          </a:r>
        </a:p>
      </dgm:t>
    </dgm:pt>
    <dgm:pt modelId="{36080503-F1ED-45DC-BBB5-F4C3FA8434AD}" type="parTrans" cxnId="{45E17DEE-C044-4B22-825B-742A3EBB575C}">
      <dgm:prSet/>
      <dgm:spPr/>
      <dgm:t>
        <a:bodyPr/>
        <a:lstStyle/>
        <a:p>
          <a:endParaRPr lang="en-US"/>
        </a:p>
      </dgm:t>
    </dgm:pt>
    <dgm:pt modelId="{3BF5BB62-E8D9-4CF9-938D-A9C6D2AF7EF3}" type="sibTrans" cxnId="{45E17DEE-C044-4B22-825B-742A3EBB575C}">
      <dgm:prSet/>
      <dgm:spPr/>
      <dgm:t>
        <a:bodyPr/>
        <a:lstStyle/>
        <a:p>
          <a:endParaRPr lang="en-US"/>
        </a:p>
      </dgm:t>
    </dgm:pt>
    <dgm:pt modelId="{F8BFB5B9-AD98-4CB9-928A-C27E988B9FFF}">
      <dgm:prSet custT="1"/>
      <dgm:spPr/>
      <dgm:t>
        <a:bodyPr/>
        <a:lstStyle/>
        <a:p>
          <a:r>
            <a:rPr lang="en-US" sz="1800" dirty="0"/>
            <a:t>Developing additional regional implementations focused in the Mekong region and High Mountain Asia region</a:t>
          </a:r>
        </a:p>
      </dgm:t>
    </dgm:pt>
    <dgm:pt modelId="{04640629-2998-4DC2-8D28-08D90215AF42}" type="parTrans" cxnId="{3943498E-0373-4F30-B448-7EA5D4F6CD89}">
      <dgm:prSet/>
      <dgm:spPr/>
    </dgm:pt>
    <dgm:pt modelId="{60F6532B-A485-402C-9130-577ADD1EE1E7}" type="sibTrans" cxnId="{3943498E-0373-4F30-B448-7EA5D4F6CD89}">
      <dgm:prSet/>
      <dgm:spPr/>
    </dgm:pt>
    <dgm:pt modelId="{63808E97-2BC0-46B5-B31D-A585A23C095E}" type="pres">
      <dgm:prSet presAssocID="{E3E24F56-6BDA-4BFC-BF5C-029DA615DA41}" presName="linear" presStyleCnt="0">
        <dgm:presLayoutVars>
          <dgm:animLvl val="lvl"/>
          <dgm:resizeHandles val="exact"/>
        </dgm:presLayoutVars>
      </dgm:prSet>
      <dgm:spPr/>
    </dgm:pt>
    <dgm:pt modelId="{6BFB2CB9-CB62-43B2-ACF5-47767EA261FF}" type="pres">
      <dgm:prSet presAssocID="{3130180F-57FC-4B29-BC19-5B895B7D32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254846-E05E-4AC1-8C16-1F14F036A6C3}" type="pres">
      <dgm:prSet presAssocID="{3130180F-57FC-4B29-BC19-5B895B7D3293}" presName="childText" presStyleLbl="revTx" presStyleIdx="0" presStyleCnt="3">
        <dgm:presLayoutVars>
          <dgm:bulletEnabled val="1"/>
        </dgm:presLayoutVars>
      </dgm:prSet>
      <dgm:spPr/>
    </dgm:pt>
    <dgm:pt modelId="{2A60121E-76B3-42BF-A4E6-657C49919972}" type="pres">
      <dgm:prSet presAssocID="{F2509642-1879-4523-B09B-0B9A4686F7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8983E6-5638-49C4-B063-A7130F01AF89}" type="pres">
      <dgm:prSet presAssocID="{F2509642-1879-4523-B09B-0B9A4686F76C}" presName="childText" presStyleLbl="revTx" presStyleIdx="1" presStyleCnt="3">
        <dgm:presLayoutVars>
          <dgm:bulletEnabled val="1"/>
        </dgm:presLayoutVars>
      </dgm:prSet>
      <dgm:spPr/>
    </dgm:pt>
    <dgm:pt modelId="{B865FC1C-CCA8-4C2D-8D7F-BF1C2DC942A4}" type="pres">
      <dgm:prSet presAssocID="{85D14F9C-647D-4A3C-B842-4A1271B69C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C703158-7FDE-4175-9410-EE05766A62DC}" type="pres">
      <dgm:prSet presAssocID="{85D14F9C-647D-4A3C-B842-4A1271B69C9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5AEF05-CB9C-4303-AE26-3E8E52B73E4D}" type="presOf" srcId="{3130180F-57FC-4B29-BC19-5B895B7D3293}" destId="{6BFB2CB9-CB62-43B2-ACF5-47767EA261FF}" srcOrd="0" destOrd="0" presId="urn:microsoft.com/office/officeart/2005/8/layout/vList2"/>
    <dgm:cxn modelId="{CDED8331-3BCA-4911-876F-6DB7D6D9761F}" srcId="{85D14F9C-647D-4A3C-B842-4A1271B69C96}" destId="{0ADFF406-65FB-4D91-91EF-17ECF988D8C4}" srcOrd="0" destOrd="0" parTransId="{7767D13B-F59F-4163-A6E6-6B22B5663655}" sibTransId="{4A971DCA-C4F7-4F70-A04D-D99629157D01}"/>
    <dgm:cxn modelId="{BC6E9A3E-A2B6-4337-9B57-D6C2A4B9A02F}" srcId="{F2509642-1879-4523-B09B-0B9A4686F76C}" destId="{F769572A-2769-40E7-A373-7603429D9920}" srcOrd="2" destOrd="0" parTransId="{85E4715E-A43F-42AE-AB61-4573D30D37D0}" sibTransId="{76F08A1A-08AB-42D4-9D3B-FF29E3160F5C}"/>
    <dgm:cxn modelId="{A228665D-7A3C-4A94-9965-61F423E7A63A}" srcId="{E3E24F56-6BDA-4BFC-BF5C-029DA615DA41}" destId="{85D14F9C-647D-4A3C-B842-4A1271B69C96}" srcOrd="2" destOrd="0" parTransId="{CF01F6D1-6105-46C9-B2D0-4BE4EE162EBD}" sibTransId="{A537D5DC-C25C-4E0C-8257-542F2B8B783F}"/>
    <dgm:cxn modelId="{E80FDD71-A1D5-41C7-A824-ABF3CE9E510F}" type="presOf" srcId="{0ADFF406-65FB-4D91-91EF-17ECF988D8C4}" destId="{BC703158-7FDE-4175-9410-EE05766A62DC}" srcOrd="0" destOrd="0" presId="urn:microsoft.com/office/officeart/2005/8/layout/vList2"/>
    <dgm:cxn modelId="{9BCC8472-757B-4511-9E3E-5F6962827FD6}" srcId="{F2509642-1879-4523-B09B-0B9A4686F76C}" destId="{A152B933-CA1F-4DE0-A2F5-E5403A1FB3C4}" srcOrd="0" destOrd="0" parTransId="{61393B09-D4C1-418B-A88D-F4FEE8A28123}" sibTransId="{D39AFCD3-0C34-4DE2-999D-29E4F0E79A94}"/>
    <dgm:cxn modelId="{B0356F7B-44EB-466B-8158-ED7EE7D1A415}" type="presOf" srcId="{F2509642-1879-4523-B09B-0B9A4686F76C}" destId="{2A60121E-76B3-42BF-A4E6-657C49919972}" srcOrd="0" destOrd="0" presId="urn:microsoft.com/office/officeart/2005/8/layout/vList2"/>
    <dgm:cxn modelId="{86786E7E-8051-4529-8C02-0870CEA52AFA}" type="presOf" srcId="{96F49DFF-7222-4C54-AB61-1DB0669842E8}" destId="{8F8983E6-5638-49C4-B063-A7130F01AF89}" srcOrd="0" destOrd="3" presId="urn:microsoft.com/office/officeart/2005/8/layout/vList2"/>
    <dgm:cxn modelId="{07C58583-AD94-453A-B3DD-B0D3B85FC07B}" srcId="{E3E24F56-6BDA-4BFC-BF5C-029DA615DA41}" destId="{3130180F-57FC-4B29-BC19-5B895B7D3293}" srcOrd="0" destOrd="0" parTransId="{46B051EB-70A4-492D-A042-3BEECCEAE0A7}" sibTransId="{58ACC5FB-FDBB-46EB-ACCD-3D7E9705566C}"/>
    <dgm:cxn modelId="{DCFBF083-F2DF-4E8C-842C-E376B4A2317E}" type="presOf" srcId="{E3E24F56-6BDA-4BFC-BF5C-029DA615DA41}" destId="{63808E97-2BC0-46B5-B31D-A585A23C095E}" srcOrd="0" destOrd="0" presId="urn:microsoft.com/office/officeart/2005/8/layout/vList2"/>
    <dgm:cxn modelId="{3943498E-0373-4F30-B448-7EA5D4F6CD89}" srcId="{85D14F9C-647D-4A3C-B842-4A1271B69C96}" destId="{F8BFB5B9-AD98-4CB9-928A-C27E988B9FFF}" srcOrd="1" destOrd="0" parTransId="{04640629-2998-4DC2-8D28-08D90215AF42}" sibTransId="{60F6532B-A485-402C-9130-577ADD1EE1E7}"/>
    <dgm:cxn modelId="{B41CA293-07D8-4EB1-809F-5DB94E659DB6}" type="presOf" srcId="{A152B933-CA1F-4DE0-A2F5-E5403A1FB3C4}" destId="{8F8983E6-5638-49C4-B063-A7130F01AF89}" srcOrd="0" destOrd="0" presId="urn:microsoft.com/office/officeart/2005/8/layout/vList2"/>
    <dgm:cxn modelId="{7720F997-AC81-4C43-BDC4-8852DC9E2167}" srcId="{3130180F-57FC-4B29-BC19-5B895B7D3293}" destId="{1A29CA83-C69E-42C8-87E0-BC7B759DEFD1}" srcOrd="0" destOrd="0" parTransId="{079227E1-B840-4584-977A-86BD9ED8F5B0}" sibTransId="{642335D2-B1C9-443A-927D-1AE6929101AF}"/>
    <dgm:cxn modelId="{217F2A9C-4930-47C3-B698-C64D7550D61E}" srcId="{E3E24F56-6BDA-4BFC-BF5C-029DA615DA41}" destId="{F2509642-1879-4523-B09B-0B9A4686F76C}" srcOrd="1" destOrd="0" parTransId="{65D5634D-4E25-406D-A011-15649857C0EB}" sibTransId="{9C5D0101-C48C-42AF-95E7-14D8B73D2AAB}"/>
    <dgm:cxn modelId="{0B3768B9-D8B5-4FEF-AD39-246D5F7B55FE}" type="presOf" srcId="{F8BFB5B9-AD98-4CB9-928A-C27E988B9FFF}" destId="{BC703158-7FDE-4175-9410-EE05766A62DC}" srcOrd="0" destOrd="1" presId="urn:microsoft.com/office/officeart/2005/8/layout/vList2"/>
    <dgm:cxn modelId="{BE2C91D1-5BB8-4F5E-98C2-BB7B40B1E8C5}" srcId="{F2509642-1879-4523-B09B-0B9A4686F76C}" destId="{96F49DFF-7222-4C54-AB61-1DB0669842E8}" srcOrd="3" destOrd="0" parTransId="{101CD9E5-1FA5-4F66-BE75-7B1DCB5DAEBF}" sibTransId="{E2480F61-A66F-4088-888F-F20506AC5B17}"/>
    <dgm:cxn modelId="{292B96D1-4C43-4A11-84E7-845521395150}" type="presOf" srcId="{1A29CA83-C69E-42C8-87E0-BC7B759DEFD1}" destId="{82254846-E05E-4AC1-8C16-1F14F036A6C3}" srcOrd="0" destOrd="0" presId="urn:microsoft.com/office/officeart/2005/8/layout/vList2"/>
    <dgm:cxn modelId="{2845C7DF-EF6F-4A39-9DD1-9C53346D018D}" srcId="{3130180F-57FC-4B29-BC19-5B895B7D3293}" destId="{585132FF-2D78-431C-B02E-DFF94CBB8E0C}" srcOrd="1" destOrd="0" parTransId="{5797C255-FA4D-43CD-9E08-CB16E9610539}" sibTransId="{97DCDF59-A5FF-4E45-B0A5-B111F394459B}"/>
    <dgm:cxn modelId="{112406E9-AEE3-4A09-B3CF-AB178B0E8433}" type="presOf" srcId="{85D14F9C-647D-4A3C-B842-4A1271B69C96}" destId="{B865FC1C-CCA8-4C2D-8D7F-BF1C2DC942A4}" srcOrd="0" destOrd="0" presId="urn:microsoft.com/office/officeart/2005/8/layout/vList2"/>
    <dgm:cxn modelId="{45E17DEE-C044-4B22-825B-742A3EBB575C}" srcId="{F2509642-1879-4523-B09B-0B9A4686F76C}" destId="{6E193688-C85B-4094-B1DF-98328F59FFDD}" srcOrd="1" destOrd="0" parTransId="{36080503-F1ED-45DC-BBB5-F4C3FA8434AD}" sibTransId="{3BF5BB62-E8D9-4CF9-938D-A9C6D2AF7EF3}"/>
    <dgm:cxn modelId="{4B605AF2-CA6F-4D7C-9825-B869E8908C70}" type="presOf" srcId="{F769572A-2769-40E7-A373-7603429D9920}" destId="{8F8983E6-5638-49C4-B063-A7130F01AF89}" srcOrd="0" destOrd="2" presId="urn:microsoft.com/office/officeart/2005/8/layout/vList2"/>
    <dgm:cxn modelId="{2993FDF4-B638-4D95-8689-0235CFE20D82}" type="presOf" srcId="{585132FF-2D78-431C-B02E-DFF94CBB8E0C}" destId="{82254846-E05E-4AC1-8C16-1F14F036A6C3}" srcOrd="0" destOrd="1" presId="urn:microsoft.com/office/officeart/2005/8/layout/vList2"/>
    <dgm:cxn modelId="{223D2EF9-794F-4880-97E8-37BD238AA884}" type="presOf" srcId="{6E193688-C85B-4094-B1DF-98328F59FFDD}" destId="{8F8983E6-5638-49C4-B063-A7130F01AF89}" srcOrd="0" destOrd="1" presId="urn:microsoft.com/office/officeart/2005/8/layout/vList2"/>
    <dgm:cxn modelId="{E2BBE18C-BDE7-41F2-A2CA-8BC2550ACEFE}" type="presParOf" srcId="{63808E97-2BC0-46B5-B31D-A585A23C095E}" destId="{6BFB2CB9-CB62-43B2-ACF5-47767EA261FF}" srcOrd="0" destOrd="0" presId="urn:microsoft.com/office/officeart/2005/8/layout/vList2"/>
    <dgm:cxn modelId="{CCD71871-2AE2-4A36-A82D-0194E1028F5C}" type="presParOf" srcId="{63808E97-2BC0-46B5-B31D-A585A23C095E}" destId="{82254846-E05E-4AC1-8C16-1F14F036A6C3}" srcOrd="1" destOrd="0" presId="urn:microsoft.com/office/officeart/2005/8/layout/vList2"/>
    <dgm:cxn modelId="{F1F2CF1E-FE3E-4FC2-9E22-148EF6A904A0}" type="presParOf" srcId="{63808E97-2BC0-46B5-B31D-A585A23C095E}" destId="{2A60121E-76B3-42BF-A4E6-657C49919972}" srcOrd="2" destOrd="0" presId="urn:microsoft.com/office/officeart/2005/8/layout/vList2"/>
    <dgm:cxn modelId="{5C437BDE-6F56-4A8A-A98A-5522D393ACB3}" type="presParOf" srcId="{63808E97-2BC0-46B5-B31D-A585A23C095E}" destId="{8F8983E6-5638-49C4-B063-A7130F01AF89}" srcOrd="3" destOrd="0" presId="urn:microsoft.com/office/officeart/2005/8/layout/vList2"/>
    <dgm:cxn modelId="{0DDF70F6-56AE-4C42-BF52-EAA70CF17F32}" type="presParOf" srcId="{63808E97-2BC0-46B5-B31D-A585A23C095E}" destId="{B865FC1C-CCA8-4C2D-8D7F-BF1C2DC942A4}" srcOrd="4" destOrd="0" presId="urn:microsoft.com/office/officeart/2005/8/layout/vList2"/>
    <dgm:cxn modelId="{9B2D47FD-5EBA-4F3D-A376-007A7BE4A70F}" type="presParOf" srcId="{63808E97-2BC0-46B5-B31D-A585A23C095E}" destId="{BC703158-7FDE-4175-9410-EE05766A62D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B2CB9-CB62-43B2-ACF5-47767EA261FF}">
      <dsp:nvSpPr>
        <dsp:cNvPr id="0" name=""/>
        <dsp:cNvSpPr/>
      </dsp:nvSpPr>
      <dsp:spPr>
        <a:xfrm>
          <a:off x="0" y="97846"/>
          <a:ext cx="6513603" cy="875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Global Landslide Hazard Assessment Situational Awareness (LHASA v 1.1) Model</a:t>
          </a:r>
        </a:p>
      </dsp:txBody>
      <dsp:txXfrm>
        <a:off x="42722" y="140568"/>
        <a:ext cx="6428159" cy="789716"/>
      </dsp:txXfrm>
    </dsp:sp>
    <dsp:sp modelId="{82254846-E05E-4AC1-8C16-1F14F036A6C3}">
      <dsp:nvSpPr>
        <dsp:cNvPr id="0" name=""/>
        <dsp:cNvSpPr/>
      </dsp:nvSpPr>
      <dsp:spPr>
        <a:xfrm>
          <a:off x="0" y="973006"/>
          <a:ext cx="6513603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Global Susceptibility (slope, geology, forest loss, distance to faults, distance to roads)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Near global, near-real time rainfall from GPM IMERG</a:t>
          </a:r>
        </a:p>
      </dsp:txBody>
      <dsp:txXfrm>
        <a:off x="0" y="973006"/>
        <a:ext cx="6513603" cy="842490"/>
      </dsp:txXfrm>
    </dsp:sp>
    <dsp:sp modelId="{2A60121E-76B3-42BF-A4E6-657C49919972}">
      <dsp:nvSpPr>
        <dsp:cNvPr id="0" name=""/>
        <dsp:cNvSpPr/>
      </dsp:nvSpPr>
      <dsp:spPr>
        <a:xfrm>
          <a:off x="0" y="1815496"/>
          <a:ext cx="6513603" cy="8751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Implementations</a:t>
          </a:r>
        </a:p>
      </dsp:txBody>
      <dsp:txXfrm>
        <a:off x="42722" y="1858218"/>
        <a:ext cx="6428159" cy="789716"/>
      </dsp:txXfrm>
    </dsp:sp>
    <dsp:sp modelId="{8F8983E6-5638-49C4-B063-A7130F01AF89}">
      <dsp:nvSpPr>
        <dsp:cNvPr id="0" name=""/>
        <dsp:cNvSpPr/>
      </dsp:nvSpPr>
      <dsp:spPr>
        <a:xfrm>
          <a:off x="0" y="2690656"/>
          <a:ext cx="6513603" cy="1411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Globally running within NASA’s Precipitation Processing System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Rio de Janeiro: LHASA-Rio operational since Fall 2018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Colombia: IDEAM currently testing and implementing LHASA for country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In progress: Tajikistan/Pakistan, CEMADEN - Brazil</a:t>
          </a:r>
        </a:p>
      </dsp:txBody>
      <dsp:txXfrm>
        <a:off x="0" y="2690656"/>
        <a:ext cx="6513603" cy="1411740"/>
      </dsp:txXfrm>
    </dsp:sp>
    <dsp:sp modelId="{B865FC1C-CCA8-4C2D-8D7F-BF1C2DC942A4}">
      <dsp:nvSpPr>
        <dsp:cNvPr id="0" name=""/>
        <dsp:cNvSpPr/>
      </dsp:nvSpPr>
      <dsp:spPr>
        <a:xfrm>
          <a:off x="0" y="4102396"/>
          <a:ext cx="6513603" cy="8751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Current activities</a:t>
          </a:r>
        </a:p>
      </dsp:txBody>
      <dsp:txXfrm>
        <a:off x="42722" y="4145118"/>
        <a:ext cx="6428159" cy="789716"/>
      </dsp:txXfrm>
    </dsp:sp>
    <dsp:sp modelId="{BC703158-7FDE-4175-9410-EE05766A62DC}">
      <dsp:nvSpPr>
        <dsp:cNvPr id="0" name=""/>
        <dsp:cNvSpPr/>
      </dsp:nvSpPr>
      <dsp:spPr>
        <a:xfrm>
          <a:off x="0" y="4977556"/>
          <a:ext cx="6513603" cy="1115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Developing new framework for LHASA V2.0 to leverage machine learning information and inventories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Developing additional regional implementations focused in the Mekong region and High Mountain Asia region</a:t>
          </a:r>
        </a:p>
      </dsp:txBody>
      <dsp:txXfrm>
        <a:off x="0" y="4977556"/>
        <a:ext cx="6513603" cy="1115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3674E-53B2-4403-AD31-A8343DDDD70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1426A-18EF-4A28-B466-77840841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15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Real-time data</a:t>
            </a:r>
            <a:r>
              <a:rPr lang="en-US" baseline="0" dirty="0"/>
              <a:t> available for last 7 days as movie at: </a:t>
            </a:r>
            <a:r>
              <a:rPr lang="en-US" dirty="0"/>
              <a:t>http://svs.gsfc.nasa.gov/cgi-bin/details.cgi?aid=4285</a:t>
            </a:r>
          </a:p>
        </p:txBody>
      </p:sp>
    </p:spTree>
    <p:extLst>
      <p:ext uri="{BB962C8B-B14F-4D97-AF65-F5344CB8AC3E}">
        <p14:creationId xmlns:p14="http://schemas.microsoft.com/office/powerpoint/2010/main" val="3434491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2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3" name="Google Shape;863;p2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13500 points from multiple catalogs: 80% training, 20% validation (2015-2019)</a:t>
            </a:r>
          </a:p>
          <a:p>
            <a:r>
              <a:rPr lang="en-US" dirty="0"/>
              <a:t>16 inventories ranging from 1 – 6400 landslides</a:t>
            </a:r>
          </a:p>
          <a:p>
            <a:r>
              <a:rPr lang="en-US" dirty="0"/>
              <a:t>61 total inventories but most are not usable in current form</a:t>
            </a:r>
          </a:p>
          <a:p>
            <a:pPr>
              <a:buFontTx/>
              <a:buChar char="-"/>
            </a:pPr>
            <a:r>
              <a:rPr lang="en-US" dirty="0"/>
              <a:t>18 event based inventories</a:t>
            </a:r>
          </a:p>
          <a:p>
            <a:pPr>
              <a:buFontTx/>
              <a:buChar char="-"/>
            </a:pPr>
            <a:r>
              <a:rPr lang="en-US" dirty="0"/>
              <a:t>22 multi-temporal inventories</a:t>
            </a:r>
          </a:p>
          <a:p>
            <a:pPr>
              <a:buFontTx/>
              <a:buChar char="-"/>
            </a:pPr>
            <a:r>
              <a:rPr lang="en-US" dirty="0"/>
              <a:t>2 from other sources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71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35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36B7-C3A7-423A-AC31-7604AFD59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27FF6-6D2B-47EC-85BC-F695FE198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F49BF-00C5-466F-96EC-1776CF6A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4A47-2ED7-4B02-BB1C-23FC210E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DF506-D4BB-48CD-A448-E226682B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400BD-D17B-41AE-A958-64727985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A194B3-4A07-4E16-9A70-8D6291E2D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5225-0D5F-49C6-BF03-79CA579B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0BEB4-7775-4A4E-B9EF-6C509DAE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82ACD-9805-4177-A5F8-5988CF10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980F9-BAAE-43F3-8F7D-343354BF6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F5194B-F0B1-4554-AD0B-A90D1907C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68BA6-E54B-4399-8403-58B2AFC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959B-7EA6-4E57-8AF5-21B42F34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0D3CC-A510-4DE5-8093-2FB865E6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9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6DD1-5523-433D-969E-AF88DEF6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B7F03-9CA3-4BC0-85F8-C091A27FD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6C144-3085-440B-9476-08B15A85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70E7C-F293-4CC4-BFC1-2EDB30BD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6EE9C-040F-4C9B-8C73-8FBC636C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038E-8A9E-4686-AE76-E3344D667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F662F-728E-4A67-A530-F4364C012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76253-15CD-4819-891B-9BDA2F33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0558A-E348-444D-9C75-E62E5154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5340A-02D7-4454-961F-89C5F2FC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1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001D-5607-4B5B-AF96-0BB6C033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3CBC7-6861-45BE-A628-33C096F52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7885C-48C7-466C-B088-6B30807DF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471DB-F70F-4709-9825-78E674B7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B5202-8CD9-4DAC-9425-9271B327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4010D-BB14-42E0-BE23-A50EBCA8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0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E02E-FF88-4A77-84DB-78917A44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40DEE-6A60-4E93-B637-5B827048F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0DD67-B0CB-4C81-9C2B-D825812D0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1BC39-2DBD-480F-A70B-853BAD121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ABCD9-70BE-43DA-ADC3-F6CC6F8A0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8F9F2-0EC9-47A8-837C-8BC0C586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3406D4-0ADE-4E0C-A58E-ADA429C4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70637-D540-4345-8BAE-8242B01D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2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26E8-A0CA-4B6D-B7B0-3BF326FF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4EBE4-1A58-43AD-90E1-5C4EE7BD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04848-BCBB-47AD-A122-7E7E2061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4F6E-8EDF-48A3-9D20-E457E268F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1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BE4F9-B0F8-4F69-BE5A-E1418027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F1BC9-F71D-415B-B942-6ED3C058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C106F-BAF2-414A-8F7F-CD374390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26379-2A8E-4847-AA9E-092A32AEB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2FCB-D12A-4FDF-96D7-A5846B803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022E5-A093-4580-919C-70BD27972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BD105-233F-441E-8CAE-13C682A4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095D2-01FA-4C0A-BD22-419E6376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AABBC-6625-4559-8F67-8BCFB432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6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ABD5-EE57-4F29-81A4-FB0BE7EFD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1CF301-DB30-4AA4-A954-2293AC19A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5121D-FD04-47C6-AA2C-DC68BA6AC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07361-416C-4CBE-A918-08D1C49D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347A1-F8E7-4B4F-A032-5A1EB555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FC6EB-19CF-439A-93B5-448646F9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6B940-B6E9-4330-8D44-8580B9E8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BD793-54E9-40DD-B88C-1F090BD47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5C2B6-7F29-4DE4-950D-BD55B5793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BC63-BD0D-482B-8BFA-B55108D0FCB3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D3DD1-32A0-4302-B642-2BB313776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35CA0-1E74-4261-9CE2-790100FAC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72C3-F187-4F31-B03F-F61375DF6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0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5.m4a"/><Relationship Id="rId7" Type="http://schemas.openxmlformats.org/officeDocument/2006/relationships/image" Target="../media/image22.png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pukar.m.amatya@nasa.gov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Thomas.a.Stanley@nasa.gov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mailto:dalia.kirschbaum@nasa.gov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landslides.nasa.gov/reporter" TargetMode="External"/><Relationship Id="rId10" Type="http://schemas.openxmlformats.org/officeDocument/2006/relationships/hyperlink" Target="mailto:hakan.tanyas@nasa.gov" TargetMode="External"/><Relationship Id="rId4" Type="http://schemas.openxmlformats.org/officeDocument/2006/relationships/hyperlink" Target="https://landslides.nasa.gov/" TargetMode="External"/><Relationship Id="rId9" Type="http://schemas.openxmlformats.org/officeDocument/2006/relationships/hyperlink" Target="mailto:robert.a.emberson@nasa.go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F10054-B46B-4D31-917A-00C649EA9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99FF0AD-AB83-4985-88B5-83EE973C244B}"/>
              </a:ext>
            </a:extLst>
          </p:cNvPr>
          <p:cNvSpPr txBox="1"/>
          <p:nvPr/>
        </p:nvSpPr>
        <p:spPr>
          <a:xfrm>
            <a:off x="6017169" y="5251787"/>
            <a:ext cx="6174829" cy="1477328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baseline="30000" dirty="0"/>
              <a:t>1</a:t>
            </a:r>
            <a:r>
              <a:rPr lang="en-US" i="1" dirty="0"/>
              <a:t> NASA Goddard Space Flight Center, Hydrological Sciences Laboratory, Greenbelt, MD</a:t>
            </a:r>
            <a:endParaRPr lang="en-US" dirty="0"/>
          </a:p>
          <a:p>
            <a:r>
              <a:rPr lang="en-US" i="1" baseline="30000" dirty="0"/>
              <a:t>2 </a:t>
            </a:r>
            <a:r>
              <a:rPr lang="en-US" i="1" dirty="0"/>
              <a:t>Universities Space Research Association, Columbia, MD</a:t>
            </a:r>
            <a:endParaRPr lang="en-US" dirty="0"/>
          </a:p>
          <a:p>
            <a:r>
              <a:rPr lang="en-US" i="1" baseline="30000" dirty="0"/>
              <a:t>3 </a:t>
            </a:r>
            <a:r>
              <a:rPr lang="en-US" i="1" dirty="0"/>
              <a:t>NASA Postdoctoral Program, USRA</a:t>
            </a:r>
          </a:p>
          <a:p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i="1" dirty="0"/>
              <a:t>Earth System Science Interdisciplinary Center, U of Maryland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4CA69-C81C-4846-A4D4-42EC3F89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951" y="955816"/>
            <a:ext cx="5492257" cy="1890766"/>
          </a:xfrm>
        </p:spPr>
        <p:txBody>
          <a:bodyPr>
            <a:noAutofit/>
          </a:bodyPr>
          <a:lstStyle/>
          <a:p>
            <a:r>
              <a:rPr lang="en-US" sz="4000" b="1" dirty="0"/>
              <a:t>Global Landslide Hazard Assessment for Situational Awareness (LHASA) Version 2: New Activities and Future Plans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B4169-F0C5-487A-AE14-68E3A087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0" y="4109276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Dalia Kirschbaum</a:t>
            </a:r>
            <a:r>
              <a:rPr lang="en-US" sz="2400" baseline="30000" dirty="0"/>
              <a:t>1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Thomas Stanley</a:t>
            </a:r>
            <a:r>
              <a:rPr lang="en-US" sz="2400" baseline="30000" dirty="0"/>
              <a:t>2,1</a:t>
            </a:r>
            <a:r>
              <a:rPr lang="en-US" sz="2400" dirty="0"/>
              <a:t>, Pukar Amatya</a:t>
            </a:r>
            <a:r>
              <a:rPr lang="en-US" sz="2400" baseline="30000" dirty="0"/>
              <a:t>2,1</a:t>
            </a:r>
            <a:r>
              <a:rPr lang="en-US" sz="2400" dirty="0"/>
              <a:t>, Robert Emberson</a:t>
            </a:r>
            <a:r>
              <a:rPr lang="en-US" sz="2400" baseline="30000" dirty="0"/>
              <a:t>3,1</a:t>
            </a:r>
            <a:r>
              <a:rPr lang="en-US" sz="2400" dirty="0"/>
              <a:t>, Sana Khan</a:t>
            </a:r>
            <a:r>
              <a:rPr lang="en-US" sz="2400" baseline="30000" dirty="0"/>
              <a:t>4,1 </a:t>
            </a:r>
            <a:r>
              <a:rPr lang="en-US" sz="2400" dirty="0"/>
              <a:t>Hakan Tanyas</a:t>
            </a:r>
            <a:r>
              <a:rPr lang="en-US" sz="2400" baseline="30000" dirty="0"/>
              <a:t>3,1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9E46D-AD1D-498D-8BDD-61A5386EDEC0}"/>
              </a:ext>
            </a:extLst>
          </p:cNvPr>
          <p:cNvSpPr txBox="1"/>
          <p:nvPr/>
        </p:nvSpPr>
        <p:spPr>
          <a:xfrm>
            <a:off x="308344" y="3520861"/>
            <a:ext cx="5188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EGU General Assembly</a:t>
            </a:r>
          </a:p>
          <a:p>
            <a:r>
              <a:rPr lang="en-US" b="1" dirty="0"/>
              <a:t>NH3.11  Towards reliable Landslide Early Warning Systems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80489E-958A-44A7-B74D-049A152D38C4}"/>
              </a:ext>
            </a:extLst>
          </p:cNvPr>
          <p:cNvSpPr txBox="1"/>
          <p:nvPr/>
        </p:nvSpPr>
        <p:spPr>
          <a:xfrm>
            <a:off x="6754709" y="4667012"/>
            <a:ext cx="4699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</a:rPr>
              <a:t>https://landslides.nasa.gov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EEEE83-7EED-42DC-BC80-3C79AE0A0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5"/>
    </mc:Choice>
    <mc:Fallback xmlns="">
      <p:transition spd="slow" advTm="3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A91B0-FA95-4864-BE12-2D2882DF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5" y="0"/>
            <a:ext cx="12788348" cy="94600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Selection of landslide inventories collated for training/testing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3F0A2-8178-4B9E-8E22-89BEB8D55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1220" y="755255"/>
            <a:ext cx="13174439" cy="6102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D1166B-27E0-475E-A23D-C43AB8C25BB0}"/>
              </a:ext>
            </a:extLst>
          </p:cNvPr>
          <p:cNvSpPr txBox="1"/>
          <p:nvPr/>
        </p:nvSpPr>
        <p:spPr>
          <a:xfrm>
            <a:off x="253218" y="65677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28031FA-E596-4D42-988D-3A13ABEA2E39}"/>
              </a:ext>
            </a:extLst>
          </p:cNvPr>
          <p:cNvSpPr/>
          <p:nvPr/>
        </p:nvSpPr>
        <p:spPr>
          <a:xfrm>
            <a:off x="6851374" y="3140765"/>
            <a:ext cx="92765" cy="1457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ED410-EFE5-43D7-AFD1-C2156F761BC5}"/>
              </a:ext>
            </a:extLst>
          </p:cNvPr>
          <p:cNvSpPr txBox="1"/>
          <p:nvPr/>
        </p:nvSpPr>
        <p:spPr>
          <a:xfrm>
            <a:off x="6931775" y="3075152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Lefkada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353C4-3269-4C46-B78D-86862175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555C-D264-4D50-8844-E7B4C59CB1B5}" type="slidenum">
              <a:rPr lang="en-US" smtClean="0"/>
              <a:t>10</a:t>
            </a:fld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642EE83-D878-4F45-AA25-B22E953FA997}"/>
              </a:ext>
            </a:extLst>
          </p:cNvPr>
          <p:cNvSpPr/>
          <p:nvPr/>
        </p:nvSpPr>
        <p:spPr>
          <a:xfrm>
            <a:off x="3783495" y="3868871"/>
            <a:ext cx="92765" cy="1457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C5C2C-D8D3-4EF4-9617-2CEA9311DBBF}"/>
              </a:ext>
            </a:extLst>
          </p:cNvPr>
          <p:cNvSpPr txBox="1"/>
          <p:nvPr/>
        </p:nvSpPr>
        <p:spPr>
          <a:xfrm>
            <a:off x="3783495" y="3651391"/>
            <a:ext cx="993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Puerto Rico</a:t>
            </a:r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4E90D99-A04D-44F7-B660-0FF3CA636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8"/>
    </mc:Choice>
    <mc:Fallback xmlns="">
      <p:transition spd="slow" advTm="7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A814-90B3-42BD-8B3A-8E28D9C9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7896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LHASA 2.0 Nowcast</a:t>
            </a:r>
            <a:br>
              <a:rPr lang="en-US" sz="4000" b="1" dirty="0"/>
            </a:br>
            <a:r>
              <a:rPr lang="en-US" sz="4000" b="1" dirty="0"/>
              <a:t>dynamic variables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2CD00C-8813-4A89-B6EA-EEADFDE64C96}"/>
              </a:ext>
            </a:extLst>
          </p:cNvPr>
          <p:cNvSpPr/>
          <p:nvPr/>
        </p:nvSpPr>
        <p:spPr>
          <a:xfrm>
            <a:off x="5441891" y="1690689"/>
            <a:ext cx="1575275" cy="173831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Soil Wetness = Full-profile Soil Moisture / Porosity</a:t>
            </a:r>
          </a:p>
          <a:p>
            <a:pPr algn="ctr"/>
            <a:r>
              <a:rPr lang="en-US" sz="1600" dirty="0"/>
              <a:t>SMAP L4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028797-1FB2-4F3B-9A61-A464AB5FC43C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6060787"/>
          <a:ext cx="105156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1634910346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1764957352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3599125737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3075498890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4147887032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379365672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6537424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3414016840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996974193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40044371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All prior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t=-7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t=-6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t=-5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t=-4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t=-3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t=-2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Yesterday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Today (t0)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Tomorrow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09294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8FE82E-3100-481B-83B9-9CF35BDD5B70}"/>
                  </a:ext>
                </a:extLst>
              </p:cNvPr>
              <p:cNvSpPr/>
              <p:nvPr/>
            </p:nvSpPr>
            <p:spPr>
              <a:xfrm>
                <a:off x="7255379" y="1690687"/>
                <a:ext cx="1880075" cy="422818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Antedent Rainfall =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𝑟𝑎𝑖𝑛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IMERG Late NRT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8FE82E-3100-481B-83B9-9CF35BDD5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379" y="1690687"/>
                <a:ext cx="1880075" cy="422818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AA3123-CD8F-493C-AE2D-118DEF5CF194}"/>
              </a:ext>
            </a:extLst>
          </p:cNvPr>
          <p:cNvSpPr/>
          <p:nvPr/>
        </p:nvSpPr>
        <p:spPr>
          <a:xfrm>
            <a:off x="9258300" y="1690687"/>
            <a:ext cx="1028700" cy="4228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Current Daily Rainfall Total 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IMERG Early NRT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63BDDAF-3AE2-4D72-9544-578B2227D53B}"/>
              </a:ext>
            </a:extLst>
          </p:cNvPr>
          <p:cNvSpPr/>
          <p:nvPr/>
        </p:nvSpPr>
        <p:spPr>
          <a:xfrm flipV="1">
            <a:off x="9258301" y="6431625"/>
            <a:ext cx="1028700" cy="370841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AFA70A-7E14-40D0-A4AC-5CA9C981FF4A}"/>
              </a:ext>
            </a:extLst>
          </p:cNvPr>
          <p:cNvSpPr/>
          <p:nvPr/>
        </p:nvSpPr>
        <p:spPr>
          <a:xfrm>
            <a:off x="5441891" y="5016381"/>
            <a:ext cx="1575275" cy="9024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Snow Depth</a:t>
            </a:r>
          </a:p>
          <a:p>
            <a:pPr algn="ctr"/>
            <a:r>
              <a:rPr lang="en-US" sz="1600" dirty="0"/>
              <a:t>SMAP L4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9390C2-8895-4060-B5C9-C6693AF504B5}"/>
              </a:ext>
            </a:extLst>
          </p:cNvPr>
          <p:cNvSpPr/>
          <p:nvPr/>
        </p:nvSpPr>
        <p:spPr>
          <a:xfrm>
            <a:off x="5441891" y="3671181"/>
            <a:ext cx="1575275" cy="11030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Soil Temperature</a:t>
            </a:r>
          </a:p>
          <a:p>
            <a:pPr algn="ctr"/>
            <a:r>
              <a:rPr lang="en-US" sz="1400" dirty="0"/>
              <a:t>SMAP L4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261EA2F-DBDD-4277-9C7A-D267C8A53BC8}"/>
              </a:ext>
            </a:extLst>
          </p:cNvPr>
          <p:cNvSpPr/>
          <p:nvPr/>
        </p:nvSpPr>
        <p:spPr>
          <a:xfrm>
            <a:off x="838199" y="2346700"/>
            <a:ext cx="4480846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CB895D2-608E-4F3E-88F1-A6B36C95F70D}"/>
              </a:ext>
            </a:extLst>
          </p:cNvPr>
          <p:cNvSpPr/>
          <p:nvPr/>
        </p:nvSpPr>
        <p:spPr>
          <a:xfrm>
            <a:off x="838199" y="5220802"/>
            <a:ext cx="4480846" cy="48463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534E7B-602E-4C5F-A6A5-0AF6838844A2}"/>
              </a:ext>
            </a:extLst>
          </p:cNvPr>
          <p:cNvSpPr txBox="1"/>
          <p:nvPr/>
        </p:nvSpPr>
        <p:spPr>
          <a:xfrm>
            <a:off x="838199" y="1777109"/>
            <a:ext cx="448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Antecedent conditions represent year-to-date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1E8F8-8844-4566-B16E-584D9D36610E}"/>
              </a:ext>
            </a:extLst>
          </p:cNvPr>
          <p:cNvSpPr txBox="1"/>
          <p:nvPr/>
        </p:nvSpPr>
        <p:spPr>
          <a:xfrm>
            <a:off x="7357929" y="365125"/>
            <a:ext cx="292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SMAP L4 has a 3-day latency, so need to fill gap with IMERG.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E045A-B8E5-4FEB-AEBE-FE5CB96D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555C-D264-4D50-8844-E7B4C59CB1B5}" type="slidenum">
              <a:rPr lang="en-US" smtClean="0"/>
              <a:t>11</a:t>
            </a:fld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22EB09-EEC3-445A-89A9-0D5E7248F712}"/>
              </a:ext>
            </a:extLst>
          </p:cNvPr>
          <p:cNvSpPr/>
          <p:nvPr/>
        </p:nvSpPr>
        <p:spPr>
          <a:xfrm>
            <a:off x="10409846" y="1690687"/>
            <a:ext cx="1028700" cy="422818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Fore-casted </a:t>
            </a:r>
            <a:r>
              <a:rPr lang="en-US" sz="1600" dirty="0" err="1"/>
              <a:t>Precip</a:t>
            </a:r>
            <a:r>
              <a:rPr lang="en-US" sz="1600" dirty="0"/>
              <a:t> 24 h+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GMAO FP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4F2F9D7-BF6C-4E4F-9903-3B31415B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9"/>
    </mc:Choice>
    <mc:Fallback xmlns="">
      <p:transition spd="slow" advTm="49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900" y="586120"/>
            <a:ext cx="9781065" cy="47992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Towards Landslide Forecasting: Goddard Earth Observing System (GEOS) Model 2D Surface Precipitation Estimates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48225" y="2416963"/>
            <a:ext cx="1631914" cy="3844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Diagnostics</a:t>
            </a:r>
          </a:p>
        </p:txBody>
      </p:sp>
      <p:sp>
        <p:nvSpPr>
          <p:cNvPr id="20" name="Oval 19"/>
          <p:cNvSpPr/>
          <p:nvPr/>
        </p:nvSpPr>
        <p:spPr>
          <a:xfrm>
            <a:off x="9672031" y="4842413"/>
            <a:ext cx="1169851" cy="3406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H00</a:t>
            </a:r>
          </a:p>
        </p:txBody>
      </p:sp>
      <p:sp>
        <p:nvSpPr>
          <p:cNvPr id="21" name="Oval 20"/>
          <p:cNvSpPr/>
          <p:nvPr/>
        </p:nvSpPr>
        <p:spPr>
          <a:xfrm>
            <a:off x="9672032" y="5130081"/>
            <a:ext cx="1169851" cy="3406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H06</a:t>
            </a:r>
          </a:p>
        </p:txBody>
      </p:sp>
      <p:sp>
        <p:nvSpPr>
          <p:cNvPr id="22" name="Oval 21"/>
          <p:cNvSpPr/>
          <p:nvPr/>
        </p:nvSpPr>
        <p:spPr>
          <a:xfrm>
            <a:off x="9685293" y="5447945"/>
            <a:ext cx="1169851" cy="3406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H12</a:t>
            </a:r>
          </a:p>
        </p:txBody>
      </p:sp>
      <p:sp>
        <p:nvSpPr>
          <p:cNvPr id="23" name="Oval 22"/>
          <p:cNvSpPr/>
          <p:nvPr/>
        </p:nvSpPr>
        <p:spPr>
          <a:xfrm>
            <a:off x="9674983" y="5762806"/>
            <a:ext cx="1169851" cy="34063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H18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49984" y="2277857"/>
            <a:ext cx="3068404" cy="4073204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TextBox 29"/>
          <p:cNvSpPr txBox="1"/>
          <p:nvPr/>
        </p:nvSpPr>
        <p:spPr>
          <a:xfrm>
            <a:off x="8748247" y="3009815"/>
            <a:ext cx="3006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24 files/day </a:t>
            </a:r>
          </a:p>
          <a:p>
            <a:r>
              <a:rPr lang="en-US" sz="2000" dirty="0"/>
              <a:t>Temporal res.: 1hr </a:t>
            </a:r>
          </a:p>
          <a:p>
            <a:r>
              <a:rPr lang="en-US" sz="2000" dirty="0"/>
              <a:t>Spatial: 25km × 31km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6678" y="1519271"/>
            <a:ext cx="3068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8975">
              <a:spcAft>
                <a:spcPts val="1000"/>
              </a:spcAft>
              <a:buSzPct val="125000"/>
            </a:pPr>
            <a:r>
              <a:rPr lang="en-US" sz="2400" dirty="0"/>
              <a:t>(00z into 10 days)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8CCC0C-4160-4699-B156-48C466E024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r="7241"/>
          <a:stretch/>
        </p:blipFill>
        <p:spPr>
          <a:xfrm>
            <a:off x="29197" y="1797601"/>
            <a:ext cx="7488936" cy="325418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622755A-A12B-49C4-9BAD-868626A9BD44}"/>
              </a:ext>
            </a:extLst>
          </p:cNvPr>
          <p:cNvSpPr/>
          <p:nvPr/>
        </p:nvSpPr>
        <p:spPr>
          <a:xfrm>
            <a:off x="-1200917" y="34140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GEOS </a:t>
            </a:r>
          </a:p>
          <a:p>
            <a:pPr algn="ctr"/>
            <a:r>
              <a:rPr lang="en-US" sz="2000" b="1" dirty="0"/>
              <a:t>Forecast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E95A7C-FC92-4D62-8961-46E281F55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7241"/>
          <a:stretch/>
        </p:blipFill>
        <p:spPr>
          <a:xfrm>
            <a:off x="33115" y="1783533"/>
            <a:ext cx="7485018" cy="334654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23F84C3-D1C2-4F83-A06A-4B4D39A3D86E}"/>
              </a:ext>
            </a:extLst>
          </p:cNvPr>
          <p:cNvSpPr/>
          <p:nvPr/>
        </p:nvSpPr>
        <p:spPr>
          <a:xfrm>
            <a:off x="-989348" y="406340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IMERG early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8683562-4C7F-4F26-A493-89E7CDCD2309}"/>
              </a:ext>
            </a:extLst>
          </p:cNvPr>
          <p:cNvSpPr txBox="1">
            <a:spLocks/>
          </p:cNvSpPr>
          <p:nvPr/>
        </p:nvSpPr>
        <p:spPr>
          <a:xfrm>
            <a:off x="803596" y="1414350"/>
            <a:ext cx="8668651" cy="879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Daily Accumulated Average Precipitation map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77F9955-3442-4881-9E8A-EF23C230E32D}"/>
              </a:ext>
            </a:extLst>
          </p:cNvPr>
          <p:cNvSpPr/>
          <p:nvPr/>
        </p:nvSpPr>
        <p:spPr>
          <a:xfrm>
            <a:off x="9472247" y="4300253"/>
            <a:ext cx="1631914" cy="3844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A8703-A3A5-48F0-BCC3-BAF46214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555C-D264-4D50-8844-E7B4C59CB1B5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BD9463-307C-42FC-8687-4A644FE40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" y="1463809"/>
            <a:ext cx="7739087" cy="4073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7C0F4-58FE-4CDD-AB1E-3AEF8ABDB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6" y="1387647"/>
            <a:ext cx="7862809" cy="413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63" y="5210889"/>
            <a:ext cx="7843719" cy="15696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IMERG</a:t>
            </a:r>
            <a:r>
              <a:rPr lang="en-US" dirty="0"/>
              <a:t> 48 files/day  Temporal res.: 30min  Spatial: 10km×10km Units: mm/</a:t>
            </a:r>
            <a:r>
              <a:rPr lang="en-US" dirty="0" err="1"/>
              <a:t>hr</a:t>
            </a:r>
            <a:r>
              <a:rPr lang="en-US" dirty="0"/>
              <a:t> </a:t>
            </a:r>
          </a:p>
          <a:p>
            <a:pPr marL="974725" lvl="1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b="1" dirty="0">
                <a:solidFill>
                  <a:srgbClr val="FF0000"/>
                </a:solidFill>
              </a:rPr>
              <a:t>Early (~4 </a:t>
            </a:r>
            <a:r>
              <a:rPr lang="en-US" altLang="en-US" sz="2000" b="1" dirty="0" err="1">
                <a:solidFill>
                  <a:srgbClr val="FF0000"/>
                </a:solidFill>
              </a:rPr>
              <a:t>hr</a:t>
            </a:r>
            <a:r>
              <a:rPr lang="en-US" altLang="en-US" sz="2000" b="1" dirty="0">
                <a:solidFill>
                  <a:srgbClr val="FF0000"/>
                </a:solidFill>
              </a:rPr>
              <a:t> latency)</a:t>
            </a:r>
          </a:p>
          <a:p>
            <a:pPr marL="974725" lvl="1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chemeClr val="tx1"/>
                </a:solidFill>
              </a:rPr>
              <a:t>Late  (~12 </a:t>
            </a:r>
            <a:r>
              <a:rPr lang="en-US" altLang="en-US" sz="2000" dirty="0" err="1">
                <a:solidFill>
                  <a:schemeClr val="tx1"/>
                </a:solidFill>
              </a:rPr>
              <a:t>hr</a:t>
            </a:r>
            <a:r>
              <a:rPr lang="en-US" altLang="en-US" sz="2000" dirty="0">
                <a:solidFill>
                  <a:schemeClr val="tx1"/>
                </a:solidFill>
              </a:rPr>
              <a:t> latency)</a:t>
            </a:r>
          </a:p>
          <a:p>
            <a:pPr marL="974725" lvl="1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chemeClr val="tx1"/>
                </a:solidFill>
              </a:rPr>
              <a:t>Final (~2 </a:t>
            </a:r>
            <a:r>
              <a:rPr lang="en-US" altLang="en-US" sz="2000" dirty="0" err="1">
                <a:solidFill>
                  <a:schemeClr val="tx1"/>
                </a:solidFill>
              </a:rPr>
              <a:t>mo</a:t>
            </a:r>
            <a:r>
              <a:rPr lang="en-US" altLang="en-US" sz="2000" dirty="0">
                <a:solidFill>
                  <a:schemeClr val="tx1"/>
                </a:solidFill>
              </a:rPr>
              <a:t> latency): gauge adjusted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BE504B5-9555-48E4-B300-A5A3596673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2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25"/>
    </mc:Choice>
    <mc:Fallback xmlns="">
      <p:transition spd="slow" advTm="6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1D982-D3FA-422E-93D0-FD245AD4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07" y="49356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93CB1-B19E-4C78-9ADA-BBA610009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" y="0"/>
            <a:ext cx="12130797" cy="63846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995E3-EE81-42C9-A05A-1B9915FE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2" y="0"/>
            <a:ext cx="12241412" cy="6442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E17CC-0CCB-4674-BAF8-DD9050E5E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" y="58359"/>
            <a:ext cx="12079062" cy="63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D35B6-8ADE-4360-8F6C-9E74AFBDB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95" y="15635"/>
            <a:ext cx="12241412" cy="644284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2589F9F-75AA-49E4-AFEA-E0883CC4E8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9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97"/>
    </mc:Choice>
    <mc:Fallback xmlns="">
      <p:transition spd="slow" advTm="79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51BE7-F661-4082-8A24-B8119E832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78" y="-1"/>
            <a:ext cx="5243122" cy="6810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87268-74F1-4A01-8D3B-F8C45BEE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746" y="142984"/>
            <a:ext cx="5934075" cy="1273175"/>
          </a:xfrm>
        </p:spPr>
        <p:txBody>
          <a:bodyPr>
            <a:normAutofit/>
          </a:bodyPr>
          <a:lstStyle/>
          <a:p>
            <a:r>
              <a:rPr lang="en-US" b="1" dirty="0"/>
              <a:t>Exposure Estimates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0450-EB75-4154-B848-D4F09DBE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57" y="1235314"/>
            <a:ext cx="6681218" cy="4351338"/>
          </a:xfrm>
        </p:spPr>
        <p:txBody>
          <a:bodyPr/>
          <a:lstStyle/>
          <a:p>
            <a:r>
              <a:rPr lang="en-US" dirty="0"/>
              <a:t>Relative exposure of population, critical infrastructure, and roads in the European Alps and Italy.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89F84-6A78-4E87-9A18-6E0A6AF642D3}"/>
              </a:ext>
            </a:extLst>
          </p:cNvPr>
          <p:cNvSpPr txBox="1"/>
          <p:nvPr/>
        </p:nvSpPr>
        <p:spPr>
          <a:xfrm>
            <a:off x="126776" y="5148579"/>
            <a:ext cx="668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Population exposure normalized by total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4041C-87FF-4BA4-9E55-B8AC9A31EAA7}"/>
              </a:ext>
            </a:extLst>
          </p:cNvPr>
          <p:cNvSpPr txBox="1"/>
          <p:nvPr/>
        </p:nvSpPr>
        <p:spPr>
          <a:xfrm>
            <a:off x="0" y="6156900"/>
            <a:ext cx="662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Emberson et al. </a:t>
            </a:r>
            <a:r>
              <a:rPr lang="en-US" i="1" dirty="0"/>
              <a:t>in review at NHESS</a:t>
            </a:r>
          </a:p>
          <a:p>
            <a:r>
              <a:rPr lang="en-US" i="1" dirty="0"/>
              <a:t>https://www.nat-hazards-earth-syst-sci-discuss.net/nhess-2019-434/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0DC66-E440-458C-A31C-29AEBEE2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F555C-D264-4D50-8844-E7B4C59CB1B5}" type="slidenum">
              <a:rPr lang="en-US" smtClean="0"/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5230CF-BD8E-429D-9FEE-F2A942391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AB665-4012-4F07-B602-92D0204D4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08489"/>
            <a:ext cx="6957528" cy="24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8"/>
    </mc:Choice>
    <mc:Fallback xmlns="">
      <p:transition spd="slow" advTm="2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0192C-0576-4560-9C93-FC7857B62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097"/>
            <a:ext cx="10515600" cy="1325563"/>
          </a:xfrm>
        </p:spPr>
        <p:txBody>
          <a:bodyPr/>
          <a:lstStyle/>
          <a:p>
            <a:r>
              <a:rPr lang="en-US" b="1" dirty="0"/>
              <a:t>Please reach out to discuss!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8D96-09B7-456F-9BD1-D671B1DA7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6" y="1268422"/>
            <a:ext cx="10515600" cy="3285461"/>
          </a:xfrm>
        </p:spPr>
        <p:txBody>
          <a:bodyPr>
            <a:normAutofit/>
          </a:bodyPr>
          <a:lstStyle/>
          <a:p>
            <a:r>
              <a:rPr lang="en-US" dirty="0"/>
              <a:t>LHASA 2.0 is still in development and requires landslide inventories for improved landslide modeling and characterization. If you have any inventories you are interested in sharing, please contact us. </a:t>
            </a:r>
          </a:p>
          <a:p>
            <a:r>
              <a:rPr lang="en-US" dirty="0"/>
              <a:t>Please find our list of publications and landslide inventories at: </a:t>
            </a:r>
            <a:r>
              <a:rPr lang="en-US" dirty="0">
                <a:hlinkClick r:id="rId4"/>
              </a:rPr>
              <a:t>https://landslides.nasa.gov</a:t>
            </a:r>
            <a:endParaRPr lang="en-US" dirty="0"/>
          </a:p>
          <a:p>
            <a:r>
              <a:rPr lang="en-US" dirty="0"/>
              <a:t>Please consider adding landslides to our citizen science portal: Landslide Reporter (</a:t>
            </a:r>
            <a:r>
              <a:rPr lang="en-US" dirty="0">
                <a:hlinkClick r:id="rId5"/>
              </a:rPr>
              <a:t>https://landslides.nasa.gov/reporter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56272-6C0F-41AF-A4FB-E05371649BC0}"/>
              </a:ext>
            </a:extLst>
          </p:cNvPr>
          <p:cNvSpPr txBox="1"/>
          <p:nvPr/>
        </p:nvSpPr>
        <p:spPr>
          <a:xfrm>
            <a:off x="2339163" y="4553883"/>
            <a:ext cx="6943061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Dalia Kirschbaum, </a:t>
            </a:r>
            <a:r>
              <a:rPr lang="en-US" sz="2400" dirty="0">
                <a:hlinkClick r:id="rId6"/>
              </a:rPr>
              <a:t>dalia.kirschbaum@nasa.gov</a:t>
            </a:r>
            <a:endParaRPr lang="en-US" sz="2400" dirty="0"/>
          </a:p>
          <a:p>
            <a:r>
              <a:rPr lang="en-US" sz="2400" dirty="0"/>
              <a:t>Thomas Stanley, </a:t>
            </a:r>
            <a:r>
              <a:rPr lang="en-US" sz="2400" dirty="0">
                <a:hlinkClick r:id="rId7"/>
              </a:rPr>
              <a:t>Thomas.a.Stanley@nasa.gov</a:t>
            </a:r>
            <a:r>
              <a:rPr lang="en-US" sz="2400" dirty="0"/>
              <a:t>  </a:t>
            </a:r>
          </a:p>
          <a:p>
            <a:r>
              <a:rPr lang="en-US" sz="2400" dirty="0"/>
              <a:t>Pukar Amatya, </a:t>
            </a:r>
            <a:r>
              <a:rPr lang="en-US" sz="2400" dirty="0">
                <a:hlinkClick r:id="rId8"/>
              </a:rPr>
              <a:t>pukar.m.amatya@nasa.gov</a:t>
            </a:r>
            <a:endParaRPr lang="en-US" sz="2400" dirty="0"/>
          </a:p>
          <a:p>
            <a:r>
              <a:rPr lang="en-US" sz="2400" dirty="0"/>
              <a:t>Robert Emberson, </a:t>
            </a:r>
            <a:r>
              <a:rPr lang="en-US" sz="2400" dirty="0">
                <a:hlinkClick r:id="rId9"/>
              </a:rPr>
              <a:t>robert.a.emberson@nasa.gov</a:t>
            </a:r>
            <a:endParaRPr lang="en-US" sz="2400" dirty="0"/>
          </a:p>
          <a:p>
            <a:r>
              <a:rPr lang="en-US" sz="2400" dirty="0"/>
              <a:t>Hakan Tanyas, </a:t>
            </a:r>
            <a:r>
              <a:rPr lang="en-US" sz="2400" dirty="0">
                <a:hlinkClick r:id="rId10"/>
              </a:rPr>
              <a:t>hakan.tanyas@nasa.gov</a:t>
            </a:r>
            <a:r>
              <a:rPr lang="en-US" sz="24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C53353-21FB-406E-A3EB-31166B89C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3"/>
    </mc:Choice>
    <mc:Fallback xmlns="">
      <p:transition spd="slow" advTm="6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8EA3A-76CC-46A1-BF31-C995D29E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Background: Global and Regional  Landslide Hazard Modeling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3E3BE9-D2C2-4895-AEA0-521668E293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758059"/>
              </p:ext>
            </p:extLst>
          </p:nvPr>
        </p:nvGraphicFramePr>
        <p:xfrm>
          <a:off x="5194300" y="333433"/>
          <a:ext cx="6513604" cy="6191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04E6C5-B40B-48F5-A330-347F419BD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5"/>
    </mc:Choice>
    <mc:Fallback xmlns="">
      <p:transition spd="slow" advTm="7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3" y="841391"/>
            <a:ext cx="10873126" cy="5514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206" y="75565"/>
            <a:ext cx="7886700" cy="994172"/>
          </a:xfrm>
        </p:spPr>
        <p:txBody>
          <a:bodyPr/>
          <a:lstStyle/>
          <a:p>
            <a:pPr algn="ctr"/>
            <a:r>
              <a:rPr lang="en-US" sz="3600" dirty="0"/>
              <a:t>Global Landslide Susceptibility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1306" y="6550768"/>
            <a:ext cx="27029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Stanley and Kirschbaum 2017</a:t>
            </a:r>
            <a:endParaRPr lang="en-US" sz="15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036" y="6319935"/>
            <a:ext cx="51642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D60093"/>
                </a:solidFill>
              </a:rPr>
              <a:t>Available for download at: </a:t>
            </a:r>
            <a:r>
              <a:rPr lang="en-US" sz="1500" dirty="0">
                <a:solidFill>
                  <a:srgbClr val="D60093"/>
                </a:solidFill>
              </a:rPr>
              <a:t>https://pmm.nasa.gov/applications/global-landslide-model </a:t>
            </a:r>
          </a:p>
          <a:p>
            <a:endParaRPr lang="en-US" sz="1500" b="1" dirty="0">
              <a:solidFill>
                <a:srgbClr val="D60093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239" y="5726908"/>
            <a:ext cx="3352800" cy="6945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137C-C38B-4860-AEEF-E2091D0BA24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D4930A-2E58-44EE-8E0D-02C92C6C7520}"/>
              </a:ext>
            </a:extLst>
          </p:cNvPr>
          <p:cNvSpPr txBox="1"/>
          <p:nvPr/>
        </p:nvSpPr>
        <p:spPr>
          <a:xfrm>
            <a:off x="10089906" y="6527684"/>
            <a:ext cx="196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Stanley et al., 2017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EF3E85-F331-44F5-B21B-6BF4FBC80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5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7"/>
    </mc:Choice>
    <mc:Fallback xmlns="">
      <p:transition spd="slow" advTm="2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06253C-7446-4E11-A576-9EB2A5EC1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17501"/>
            <a:ext cx="10176921" cy="57404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76879" y="298608"/>
            <a:ext cx="10176921" cy="5619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/>
              <a:t>Global Precipitation Measurement </a:t>
            </a:r>
            <a:br>
              <a:rPr lang="en-US" sz="4000" dirty="0"/>
            </a:br>
            <a:r>
              <a:rPr lang="en-US" sz="4000" dirty="0"/>
              <a:t>Multi-Satellite Precipitation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7603" y="-39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137C-C38B-4860-AEEF-E2091D0BA24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BE9E3-516C-4494-BA7D-A8AD2BBA6622}"/>
              </a:ext>
            </a:extLst>
          </p:cNvPr>
          <p:cNvSpPr txBox="1"/>
          <p:nvPr/>
        </p:nvSpPr>
        <p:spPr>
          <a:xfrm>
            <a:off x="2804073" y="1184573"/>
            <a:ext cx="6583854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https://gpm.nasa.gov/data-access/downloads/gpm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6F502A-7025-4C91-9717-8DD53CAE7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3"/>
    </mc:Choice>
    <mc:Fallback xmlns="">
      <p:transition spd="slow" advTm="1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8"/>
        <p14:stopEvt time="13113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2802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LHASA Output for Hurricane Willa, 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257D-D1C6-4F93-B526-3FEEAB65A3F2}" type="datetime1">
              <a:rPr lang="en-US" smtClean="0"/>
              <a:t>4/30/2020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137C-C38B-4860-AEEF-E2091D0BA24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AA8DF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31" end="10554.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293" y="1049466"/>
            <a:ext cx="10155470" cy="55788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5403" y="1360246"/>
            <a:ext cx="673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NASA GPM/LHASA product for Hurricane Willa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2117" y="6035161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ahnschrift" panose="020B0502040204020203" pitchFamily="34" charset="0"/>
              </a:rPr>
              <a:t>https://maps.disasters.nasa.gov</a:t>
            </a:r>
          </a:p>
        </p:txBody>
      </p:sp>
      <p:pic>
        <p:nvPicPr>
          <p:cNvPr id="9" name="Picture 2" descr="https://lh6.googleusercontent.com/niKvi9WJcYuVh91eJEkAaSZtBKy_agqwoSy42vWsHFTkJKD7YCxNSBNqCUm8-UuePyP39H3lYNNmmR1ocW0LRDMzttoV258XpdeZUMF7Wiq2jZGuEcmUxiZ0ivfF606TNJqx8xDFXdnhaqoleA">
            <a:extLst>
              <a:ext uri="{FF2B5EF4-FFF2-40B4-BE49-F238E27FC236}">
                <a16:creationId xmlns:a16="http://schemas.microsoft.com/office/drawing/2014/main" id="{8D29A7E7-94C6-4B96-8142-C4AE98FF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8888" y="3137617"/>
            <a:ext cx="4093660" cy="29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E8527E3-A29E-4655-9EC6-F646E5801F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9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3832">
        <p:fade/>
      </p:transition>
    </mc:Choice>
    <mc:Fallback>
      <p:transition advTm="43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1"/>
        <p14:playEvt time="20044" objId="11"/>
        <p14:playEvt time="39850" objId="11"/>
        <p14:stopEvt time="43832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-19_CLIM-THEN-COMBINED_GLOBAL_1080_appletv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602"/>
            <a:ext cx="12192000" cy="68586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82806"/>
            <a:ext cx="10972800" cy="1295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Rainfall-triggered Landslide Climatology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257D-D1C6-4F93-B526-3FEEAB65A3F2}" type="datetime1">
              <a:rPr lang="en-US" smtClean="0"/>
              <a:t>4/30/2020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137C-C38B-4860-AEEF-E2091D0BA2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DA52C9-288D-4232-BB0D-17EAFA7B4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8D3140-6F23-43D6-A59D-D4B7CE3039CF}"/>
              </a:ext>
            </a:extLst>
          </p:cNvPr>
          <p:cNvSpPr txBox="1"/>
          <p:nvPr/>
        </p:nvSpPr>
        <p:spPr>
          <a:xfrm>
            <a:off x="6771861" y="5774066"/>
            <a:ext cx="5075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https://svs.gsfc.nasa.gov/12897#25012</a:t>
            </a:r>
          </a:p>
        </p:txBody>
      </p:sp>
    </p:spTree>
    <p:extLst>
      <p:ext uri="{BB962C8B-B14F-4D97-AF65-F5344CB8AC3E}">
        <p14:creationId xmlns:p14="http://schemas.microsoft.com/office/powerpoint/2010/main" val="1798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22">
        <p:fade/>
      </p:transition>
    </mc:Choice>
    <mc:Fallback xmlns="">
      <p:transition advTm="20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8"/>
        <p14:stopEvt time="20022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7B92A582-9E28-4037-9257-8F527D264F84}"/>
              </a:ext>
            </a:extLst>
          </p:cNvPr>
          <p:cNvSpPr txBox="1">
            <a:spLocks/>
          </p:cNvSpPr>
          <p:nvPr/>
        </p:nvSpPr>
        <p:spPr>
          <a:xfrm>
            <a:off x="0" y="789963"/>
            <a:ext cx="273621" cy="3006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A4D6CB-22F9-4E49-AABD-DEA1F14FA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6163"/>
          <a:stretch/>
        </p:blipFill>
        <p:spPr>
          <a:xfrm>
            <a:off x="245098" y="923138"/>
            <a:ext cx="3092822" cy="5704162"/>
          </a:xfrm>
          <a:prstGeom prst="rect">
            <a:avLst/>
          </a:prstGeom>
        </p:spPr>
      </p:pic>
      <p:pic>
        <p:nvPicPr>
          <p:cNvPr id="11" name="Imagem 10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CD5957EA-5A7A-428F-8272-2AD0BC005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0" r="5698"/>
          <a:stretch/>
        </p:blipFill>
        <p:spPr>
          <a:xfrm>
            <a:off x="3415263" y="1294443"/>
            <a:ext cx="8804654" cy="36582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BBB787-F925-4B91-A42E-B8C27938F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52" y="5077343"/>
            <a:ext cx="2060448" cy="1363867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225409" y="56831"/>
            <a:ext cx="10847191" cy="853573"/>
            <a:chOff x="148081" y="21663"/>
            <a:chExt cx="10847191" cy="853573"/>
          </a:xfrm>
        </p:grpSpPr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E6690BF1-4273-4B67-B70D-6FE54CF9FA8E}"/>
                </a:ext>
              </a:extLst>
            </p:cNvPr>
            <p:cNvSpPr txBox="1">
              <a:spLocks/>
            </p:cNvSpPr>
            <p:nvPr/>
          </p:nvSpPr>
          <p:spPr>
            <a:xfrm>
              <a:off x="148081" y="21663"/>
              <a:ext cx="8678008" cy="8535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400" b="1" dirty="0">
                  <a:latin typeface="Century Gothic" panose="020B0502020202020204" pitchFamily="34" charset="0"/>
                </a:rPr>
                <a:t>Application of LHASA-Rio in SIURB Portal</a:t>
              </a:r>
            </a:p>
          </p:txBody>
        </p:sp>
        <p:pic>
          <p:nvPicPr>
            <p:cNvPr id="13" name="Picture 2" descr="http://apps.data.rio/datarioresources/imagens/menu/siurb.png"/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232"/>
            <a:stretch/>
          </p:blipFill>
          <p:spPr bwMode="auto">
            <a:xfrm>
              <a:off x="9254392" y="21663"/>
              <a:ext cx="1740880" cy="52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15897A-A421-4ECC-B557-9CC08D084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1"/>
    </mc:Choice>
    <mc:Fallback xmlns="">
      <p:transition spd="slow" advTm="2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F4B46-3D95-4134-8B97-7B8471E36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962"/>
            <a:ext cx="12192000" cy="613584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B92A582-9E28-4037-9257-8F527D264F84}"/>
              </a:ext>
            </a:extLst>
          </p:cNvPr>
          <p:cNvSpPr txBox="1">
            <a:spLocks/>
          </p:cNvSpPr>
          <p:nvPr/>
        </p:nvSpPr>
        <p:spPr>
          <a:xfrm>
            <a:off x="0" y="789963"/>
            <a:ext cx="273621" cy="3006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Arial"/>
              </a:rPr>
              <a:t>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0BBB787-F925-4B91-A42E-B8C27938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552" y="5494133"/>
            <a:ext cx="2060448" cy="1363867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1416519" y="32084"/>
            <a:ext cx="10418888" cy="853573"/>
            <a:chOff x="1230923" y="2"/>
            <a:chExt cx="10418888" cy="853573"/>
          </a:xfrm>
        </p:grpSpPr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E6690BF1-4273-4B67-B70D-6FE54CF9FA8E}"/>
                </a:ext>
              </a:extLst>
            </p:cNvPr>
            <p:cNvSpPr txBox="1">
              <a:spLocks/>
            </p:cNvSpPr>
            <p:nvPr/>
          </p:nvSpPr>
          <p:spPr>
            <a:xfrm>
              <a:off x="1230923" y="2"/>
              <a:ext cx="8678008" cy="8535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400" b="1" dirty="0">
                  <a:latin typeface="Century Gothic" panose="020B0502020202020204" pitchFamily="34" charset="0"/>
                </a:rPr>
                <a:t>Zoom in of moderate and high risk areas</a:t>
              </a:r>
            </a:p>
          </p:txBody>
        </p:sp>
        <p:pic>
          <p:nvPicPr>
            <p:cNvPr id="12" name="Picture 2" descr="http://apps.data.rio/datarioresources/imagens/menu/siurb.pn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232"/>
            <a:stretch/>
          </p:blipFill>
          <p:spPr bwMode="auto">
            <a:xfrm>
              <a:off x="9908931" y="97891"/>
              <a:ext cx="1740880" cy="529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7B25A-CCB5-4A58-A075-20C9FD155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4"/>
    </mc:Choice>
    <mc:Fallback xmlns="">
      <p:transition spd="slow" advTm="1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04"/>
          <p:cNvSpPr txBox="1"/>
          <p:nvPr/>
        </p:nvSpPr>
        <p:spPr>
          <a:xfrm>
            <a:off x="5206411" y="3214412"/>
            <a:ext cx="4288500" cy="16719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Landslide Nowcast &amp; Forecasts: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Probability of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Rainfall-triggered landslides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Post-fire debris flows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04"/>
          <p:cNvSpPr/>
          <p:nvPr/>
        </p:nvSpPr>
        <p:spPr>
          <a:xfrm>
            <a:off x="8871480" y="5092292"/>
            <a:ext cx="3204723" cy="156966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Exposure Model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Population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Roads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dirty="0"/>
          </a:p>
        </p:txBody>
      </p:sp>
      <p:sp>
        <p:nvSpPr>
          <p:cNvPr id="867" name="Google Shape;867;p104" descr="https://outlook.office.com/owa/service.svc/s/GetAttachmentThumbnail?id=AAMkADJmZTI3ZGE4LTNhMzMtNGRiZS1hZGI5LTBiNWY4Mjk0MGFlMgBGAAAAAAAcHDsnoNM2R6lhYsEDtLTTBwAkgTd28hlCSLq9JmK9i8MQAAAAAAEJAAAkgTd28hlCSLq9JmK9i8MQAABvGoS0AAABEgAQAEC9p%2BwTWclPhM3yeONtqTU%3D&amp;thumbnailType=2&amp;X-OWA-CANARY=eX49L8I5Pkifj5rpa9qDLdBvvVSjnNMYaUBp3fwVedLltYJQgDSNBq_VZIKBNmwYKn7RHpGJPa0."/>
          <p:cNvSpPr/>
          <p:nvPr/>
        </p:nvSpPr>
        <p:spPr>
          <a:xfrm>
            <a:off x="1437573" y="640814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04" descr="https://outlook.office.com/owa/service.svc/s/GetAttachmentThumbnail?id=AAMkADJmZTI3ZGE4LTNhMzMtNGRiZS1hZGI5LTBiNWY4Mjk0MGFlMgBGAAAAAAAcHDsnoNM2R6lhYsEDtLTTBwAkgTd28hlCSLq9JmK9i8MQAAAAAAEJAAAkgTd28hlCSLq9JmK9i8MQAABvGoS0AAABEgAQAEC9p%2BwTWclPhM3yeONtqTU%3D&amp;thumbnailType=2&amp;X-OWA-CANARY=eX49L8I5Pkifj5rpa9qDLdBvvVSjnNMYaUBp3fwVedLltYJQgDSNBq_VZIKBNmwYKn7RHpGJPa0."/>
          <p:cNvSpPr/>
          <p:nvPr/>
        </p:nvSpPr>
        <p:spPr>
          <a:xfrm>
            <a:off x="1437573" y="640814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104"/>
          <p:cNvSpPr/>
          <p:nvPr/>
        </p:nvSpPr>
        <p:spPr>
          <a:xfrm>
            <a:off x="432125" y="1176474"/>
            <a:ext cx="5757300" cy="170445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104"/>
          <p:cNvSpPr/>
          <p:nvPr/>
        </p:nvSpPr>
        <p:spPr>
          <a:xfrm>
            <a:off x="2413726" y="1308295"/>
            <a:ext cx="1708500" cy="14780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Satellite NRT rainfall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Rainfall Forecast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Moisture</a:t>
            </a:r>
            <a:endParaRPr dirty="0"/>
          </a:p>
        </p:txBody>
      </p:sp>
      <p:sp>
        <p:nvSpPr>
          <p:cNvPr id="871" name="Google Shape;871;p104"/>
          <p:cNvSpPr/>
          <p:nvPr/>
        </p:nvSpPr>
        <p:spPr>
          <a:xfrm>
            <a:off x="576276" y="1308294"/>
            <a:ext cx="1708500" cy="1478010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Static Factors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Geology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 strength</a:t>
            </a:r>
            <a:endParaRPr dirty="0"/>
          </a:p>
        </p:txBody>
      </p:sp>
      <p:sp>
        <p:nvSpPr>
          <p:cNvPr id="872" name="Google Shape;872;p104"/>
          <p:cNvSpPr txBox="1">
            <a:spLocks noGrp="1"/>
          </p:cNvSpPr>
          <p:nvPr>
            <p:ph type="title"/>
          </p:nvPr>
        </p:nvSpPr>
        <p:spPr>
          <a:xfrm>
            <a:off x="338328" y="-55225"/>
            <a:ext cx="109728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 dirty="0"/>
              <a:t>Conceptual LHASA 2.0 Structure</a:t>
            </a:r>
            <a:endParaRPr dirty="0"/>
          </a:p>
        </p:txBody>
      </p:sp>
      <p:sp>
        <p:nvSpPr>
          <p:cNvPr id="873" name="Google Shape;873;p10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874" name="Google Shape;874;p104"/>
          <p:cNvSpPr/>
          <p:nvPr/>
        </p:nvSpPr>
        <p:spPr>
          <a:xfrm>
            <a:off x="4296138" y="1308294"/>
            <a:ext cx="1708500" cy="147801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Earthquake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PGA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(% shaking), recent events</a:t>
            </a:r>
            <a:endParaRPr dirty="0"/>
          </a:p>
        </p:txBody>
      </p:sp>
      <p:sp>
        <p:nvSpPr>
          <p:cNvPr id="875" name="Google Shape;875;p104"/>
          <p:cNvSpPr/>
          <p:nvPr/>
        </p:nvSpPr>
        <p:spPr>
          <a:xfrm>
            <a:off x="9267408" y="1743488"/>
            <a:ext cx="2477408" cy="91049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Post-fire Debris Flow Module</a:t>
            </a:r>
            <a:endParaRPr sz="2400" dirty="0"/>
          </a:p>
        </p:txBody>
      </p:sp>
      <p:sp>
        <p:nvSpPr>
          <p:cNvPr id="876" name="Google Shape;876;p104"/>
          <p:cNvSpPr/>
          <p:nvPr/>
        </p:nvSpPr>
        <p:spPr>
          <a:xfrm rot="5400000">
            <a:off x="3900175" y="3319375"/>
            <a:ext cx="1671900" cy="877500"/>
          </a:xfrm>
          <a:prstGeom prst="bentUpArrow">
            <a:avLst>
              <a:gd name="adj1" fmla="val 25000"/>
              <a:gd name="adj2" fmla="val 32436"/>
              <a:gd name="adj3" fmla="val 38262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104"/>
          <p:cNvSpPr/>
          <p:nvPr/>
        </p:nvSpPr>
        <p:spPr>
          <a:xfrm rot="5400000">
            <a:off x="7129530" y="4436316"/>
            <a:ext cx="1271100" cy="2212800"/>
          </a:xfrm>
          <a:prstGeom prst="bentUpArrow">
            <a:avLst>
              <a:gd name="adj1" fmla="val 12256"/>
              <a:gd name="adj2" fmla="val 25000"/>
              <a:gd name="adj3" fmla="val 26636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104"/>
          <p:cNvSpPr/>
          <p:nvPr/>
        </p:nvSpPr>
        <p:spPr>
          <a:xfrm rot="-5400000" flipH="1">
            <a:off x="9080631" y="3074430"/>
            <a:ext cx="1737000" cy="908439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104"/>
          <p:cNvSpPr txBox="1"/>
          <p:nvPr/>
        </p:nvSpPr>
        <p:spPr>
          <a:xfrm>
            <a:off x="333687" y="4212104"/>
            <a:ext cx="3604441" cy="1938992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Methodology: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XGBoost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machine-learning model trained with different types of landslide data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BBE5D1-1D2C-4907-849D-0BBAED3133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030" y="39777"/>
            <a:ext cx="1019865" cy="8464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F6D514-EF0B-40AC-9627-090A8433A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051">
        <p:fade/>
      </p:transition>
    </mc:Choice>
    <mc:Fallback xmlns="">
      <p:transition spd="med" advTm="93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6.7|1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1763</TotalTime>
  <Words>821</Words>
  <Application>Microsoft Office PowerPoint</Application>
  <PresentationFormat>Widescreen</PresentationFormat>
  <Paragraphs>151</Paragraphs>
  <Slides>15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Cambria Math</vt:lpstr>
      <vt:lpstr>Century Gothic</vt:lpstr>
      <vt:lpstr>Wingdings</vt:lpstr>
      <vt:lpstr>Office Theme</vt:lpstr>
      <vt:lpstr>Global Landslide Hazard Assessment for Situational Awareness (LHASA) Version 2: New Activities and Future Plans</vt:lpstr>
      <vt:lpstr>Background: Global and Regional  Landslide Hazard Modeling</vt:lpstr>
      <vt:lpstr>Global Landslide Susceptibility</vt:lpstr>
      <vt:lpstr>Global Precipitation Measurement  Multi-Satellite Precipitation Data</vt:lpstr>
      <vt:lpstr>LHASA Output for Hurricane Willa, 2018</vt:lpstr>
      <vt:lpstr>Rainfall-triggered Landslide Climatology</vt:lpstr>
      <vt:lpstr>PowerPoint Presentation</vt:lpstr>
      <vt:lpstr>PowerPoint Presentation</vt:lpstr>
      <vt:lpstr>Conceptual LHASA 2.0 Structure</vt:lpstr>
      <vt:lpstr>Selection of landslide inventories collated for training/testing</vt:lpstr>
      <vt:lpstr>LHASA 2.0 Nowcast dynamic variables</vt:lpstr>
      <vt:lpstr>Towards Landslide Forecasting: Goddard Earth Observing System (GEOS) Model 2D Surface Precipitation Estimates</vt:lpstr>
      <vt:lpstr>PowerPoint Presentation</vt:lpstr>
      <vt:lpstr>Exposure Estimates </vt:lpstr>
      <vt:lpstr>Please reach out to discuss!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Landslide Hazard and Risk Assessment System for SERVIR-Mekong</dc:title>
  <dc:creator>Kirschbaum, Dalia B. (GSFC-6170)</dc:creator>
  <cp:lastModifiedBy>Kirschbaum, Dalia B. (GSFC-6170)</cp:lastModifiedBy>
  <cp:revision>35</cp:revision>
  <dcterms:created xsi:type="dcterms:W3CDTF">2019-11-22T16:32:32Z</dcterms:created>
  <dcterms:modified xsi:type="dcterms:W3CDTF">2020-04-30T20:26:23Z</dcterms:modified>
</cp:coreProperties>
</file>