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339" r:id="rId3"/>
    <p:sldId id="340" r:id="rId4"/>
    <p:sldId id="341" r:id="rId5"/>
    <p:sldId id="372" r:id="rId6"/>
    <p:sldId id="346" r:id="rId7"/>
    <p:sldId id="306" r:id="rId8"/>
    <p:sldId id="302" r:id="rId9"/>
    <p:sldId id="358" r:id="rId10"/>
    <p:sldId id="344" r:id="rId11"/>
    <p:sldId id="359" r:id="rId12"/>
    <p:sldId id="360" r:id="rId13"/>
    <p:sldId id="361" r:id="rId14"/>
    <p:sldId id="362" r:id="rId15"/>
    <p:sldId id="363" r:id="rId16"/>
    <p:sldId id="364" r:id="rId17"/>
    <p:sldId id="365" r:id="rId18"/>
    <p:sldId id="308" r:id="rId19"/>
    <p:sldId id="309" r:id="rId20"/>
    <p:sldId id="311" r:id="rId21"/>
    <p:sldId id="356" r:id="rId22"/>
    <p:sldId id="366" r:id="rId23"/>
    <p:sldId id="357" r:id="rId24"/>
    <p:sldId id="370" r:id="rId25"/>
    <p:sldId id="371" r:id="rId26"/>
    <p:sldId id="342" r:id="rId27"/>
    <p:sldId id="343" r:id="rId28"/>
    <p:sldId id="282"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79" autoAdjust="0"/>
    <p:restoredTop sz="63445" autoAdjust="0"/>
  </p:normalViewPr>
  <p:slideViewPr>
    <p:cSldViewPr snapToGrid="0">
      <p:cViewPr varScale="1">
        <p:scale>
          <a:sx n="68" d="100"/>
          <a:sy n="68" d="100"/>
        </p:scale>
        <p:origin x="130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53.wmf"/><Relationship Id="rId5" Type="http://schemas.openxmlformats.org/officeDocument/2006/relationships/image" Target="../media/image33.wmf"/><Relationship Id="rId4"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55.wmf"/><Relationship Id="rId5" Type="http://schemas.openxmlformats.org/officeDocument/2006/relationships/image" Target="../media/image33.wmf"/><Relationship Id="rId4" Type="http://schemas.openxmlformats.org/officeDocument/2006/relationships/image" Target="../media/image4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57.wmf"/><Relationship Id="rId5" Type="http://schemas.openxmlformats.org/officeDocument/2006/relationships/image" Target="../media/image33.wmf"/><Relationship Id="rId4" Type="http://schemas.openxmlformats.org/officeDocument/2006/relationships/image" Target="../media/image4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59.wmf"/><Relationship Id="rId5" Type="http://schemas.openxmlformats.org/officeDocument/2006/relationships/image" Target="../media/image33.wmf"/><Relationship Id="rId4" Type="http://schemas.openxmlformats.org/officeDocument/2006/relationships/image" Target="../media/image4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31.wmf"/><Relationship Id="rId1" Type="http://schemas.openxmlformats.org/officeDocument/2006/relationships/image" Target="../media/image61.wmf"/><Relationship Id="rId4" Type="http://schemas.openxmlformats.org/officeDocument/2006/relationships/image" Target="../media/image6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31.wmf"/><Relationship Id="rId5" Type="http://schemas.openxmlformats.org/officeDocument/2006/relationships/image" Target="../media/image69.wmf"/><Relationship Id="rId4" Type="http://schemas.openxmlformats.org/officeDocument/2006/relationships/image" Target="../media/image6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31.wmf"/><Relationship Id="rId5" Type="http://schemas.openxmlformats.org/officeDocument/2006/relationships/image" Target="../media/image75.wmf"/><Relationship Id="rId4" Type="http://schemas.openxmlformats.org/officeDocument/2006/relationships/image" Target="../media/image7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5" Type="http://schemas.openxmlformats.org/officeDocument/2006/relationships/image" Target="../media/image85.wmf"/><Relationship Id="rId4" Type="http://schemas.openxmlformats.org/officeDocument/2006/relationships/image" Target="../media/image84.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4" Type="http://schemas.openxmlformats.org/officeDocument/2006/relationships/image" Target="../media/image9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89.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8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5" Type="http://schemas.openxmlformats.org/officeDocument/2006/relationships/image" Target="../media/image34.wmf"/><Relationship Id="rId4"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33.wmf"/><Relationship Id="rId5" Type="http://schemas.openxmlformats.org/officeDocument/2006/relationships/image" Target="../media/image49.wmf"/><Relationship Id="rId4" Type="http://schemas.openxmlformats.org/officeDocument/2006/relationships/image" Target="../media/image4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51.wmf"/><Relationship Id="rId5" Type="http://schemas.openxmlformats.org/officeDocument/2006/relationships/image" Target="../media/image33.wmf"/><Relationship Id="rId4"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557AB8-F7FF-4469-B845-A97C11ED670B}" type="datetimeFigureOut">
              <a:rPr lang="ru-RU" smtClean="0"/>
              <a:pPr/>
              <a:t>26.04.2020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409001-8C3B-4D87-BD4B-3998B36DDB4D}" type="slidenum">
              <a:rPr lang="ru-RU" smtClean="0"/>
              <a:pPr/>
              <a:t>‹#›</a:t>
            </a:fld>
            <a:endParaRPr lang="ru-RU"/>
          </a:p>
        </p:txBody>
      </p:sp>
    </p:spTree>
    <p:extLst>
      <p:ext uri="{BB962C8B-B14F-4D97-AF65-F5344CB8AC3E}">
        <p14:creationId xmlns:p14="http://schemas.microsoft.com/office/powerpoint/2010/main" val="1521118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fld id="{81409001-8C3B-4D87-BD4B-3998B36DDB4D}" type="slidenum">
              <a:rPr lang="ru-RU" smtClean="0"/>
              <a:pPr/>
              <a:t>1</a:t>
            </a:fld>
            <a:endParaRPr lang="ru-RU"/>
          </a:p>
        </p:txBody>
      </p:sp>
    </p:spTree>
    <p:extLst>
      <p:ext uri="{BB962C8B-B14F-4D97-AF65-F5344CB8AC3E}">
        <p14:creationId xmlns:p14="http://schemas.microsoft.com/office/powerpoint/2010/main" val="3091036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a:r>
              <a:rPr lang="en-US" dirty="0" smtClean="0"/>
              <a:t>This slide shows the basic system of seven equations describing the evolution of electrons and the three types of positive and negative ions. Looking ahead, the key terms contributing to the proposed space stems formation mechanism are ionization, which leads to an increase in the electrons and positive ions concentration and electron drift. Negative factors are the attachment of electrons to neutral molecules with the formation of low-mobility negative ions and the recombination of positive ions with electrons and negative ions. We now proceed directly to the mechanism itself. Most</a:t>
            </a:r>
            <a:r>
              <a:rPr lang="en-US" baseline="0" dirty="0" smtClean="0"/>
              <a:t> plasma-chemical reactions, which form the basis of the system can be found in [</a:t>
            </a:r>
            <a:r>
              <a:rPr lang="en-US" baseline="0" dirty="0" err="1" smtClean="0"/>
              <a:t>Iudin</a:t>
            </a:r>
            <a:r>
              <a:rPr lang="en-US" baseline="0" dirty="0" smtClean="0"/>
              <a:t> et al., 2019].</a:t>
            </a:r>
          </a:p>
          <a:p>
            <a:pPr algn="just"/>
            <a:endParaRPr lang="en-US" baseline="0"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Iudin</a:t>
            </a:r>
            <a:r>
              <a:rPr lang="en-US" sz="1200" i="1" kern="1200" dirty="0" smtClean="0">
                <a:solidFill>
                  <a:schemeClr val="tx1"/>
                </a:solidFill>
                <a:effectLst/>
                <a:latin typeface="+mn-lt"/>
                <a:ea typeface="+mn-ea"/>
                <a:cs typeface="+mn-cs"/>
              </a:rPr>
              <a:t> D.I., </a:t>
            </a:r>
            <a:r>
              <a:rPr lang="en-US" sz="1200" i="1" kern="1200" dirty="0" err="1" smtClean="0">
                <a:solidFill>
                  <a:schemeClr val="tx1"/>
                </a:solidFill>
                <a:effectLst/>
                <a:latin typeface="+mn-lt"/>
                <a:ea typeface="+mn-ea"/>
                <a:cs typeface="+mn-cs"/>
              </a:rPr>
              <a:t>Rakov</a:t>
            </a:r>
            <a:r>
              <a:rPr lang="en-US" sz="1200" i="1" kern="1200" dirty="0" smtClean="0">
                <a:solidFill>
                  <a:schemeClr val="tx1"/>
                </a:solidFill>
                <a:effectLst/>
                <a:latin typeface="+mn-lt"/>
                <a:ea typeface="+mn-ea"/>
                <a:cs typeface="+mn-cs"/>
              </a:rPr>
              <a:t> V.A., </a:t>
            </a:r>
            <a:r>
              <a:rPr lang="en-US" sz="1200" i="1" kern="1200" dirty="0" err="1" smtClean="0">
                <a:solidFill>
                  <a:schemeClr val="tx1"/>
                </a:solidFill>
                <a:effectLst/>
                <a:latin typeface="+mn-lt"/>
                <a:ea typeface="+mn-ea"/>
                <a:cs typeface="+mn-cs"/>
              </a:rPr>
              <a:t>Syssoev</a:t>
            </a:r>
            <a:r>
              <a:rPr lang="en-US" sz="1200" i="1" kern="1200" dirty="0" smtClean="0">
                <a:solidFill>
                  <a:schemeClr val="tx1"/>
                </a:solidFill>
                <a:effectLst/>
                <a:latin typeface="+mn-lt"/>
                <a:ea typeface="+mn-ea"/>
                <a:cs typeface="+mn-cs"/>
              </a:rPr>
              <a:t> A.A., </a:t>
            </a:r>
            <a:r>
              <a:rPr lang="en-US" sz="1200" i="1" kern="1200" dirty="0" err="1" smtClean="0">
                <a:solidFill>
                  <a:schemeClr val="tx1"/>
                </a:solidFill>
                <a:effectLst/>
                <a:latin typeface="+mn-lt"/>
                <a:ea typeface="+mn-ea"/>
                <a:cs typeface="+mn-cs"/>
              </a:rPr>
              <a:t>Bulatov</a:t>
            </a:r>
            <a:r>
              <a:rPr lang="en-US" sz="1200" i="1" kern="1200" dirty="0" smtClean="0">
                <a:solidFill>
                  <a:schemeClr val="tx1"/>
                </a:solidFill>
                <a:effectLst/>
                <a:latin typeface="+mn-lt"/>
                <a:ea typeface="+mn-ea"/>
                <a:cs typeface="+mn-cs"/>
              </a:rPr>
              <a:t> A.A., Hayakawa M.</a:t>
            </a:r>
            <a:r>
              <a:rPr lang="en-US" sz="1200" kern="1200" dirty="0" smtClean="0">
                <a:solidFill>
                  <a:schemeClr val="tx1"/>
                </a:solidFill>
                <a:effectLst/>
                <a:latin typeface="+mn-lt"/>
                <a:ea typeface="+mn-ea"/>
                <a:cs typeface="+mn-cs"/>
              </a:rPr>
              <a:t> Formation of decimeter-scale, long-lived elevated ionic conductivity regions in thunderclouds // </a:t>
            </a:r>
            <a:r>
              <a:rPr lang="en-US" sz="1200" kern="1200" dirty="0" err="1" smtClean="0">
                <a:solidFill>
                  <a:schemeClr val="tx1"/>
                </a:solidFill>
                <a:effectLst/>
                <a:latin typeface="+mn-lt"/>
                <a:ea typeface="+mn-ea"/>
                <a:cs typeface="+mn-cs"/>
              </a:rPr>
              <a:t>npj</a:t>
            </a:r>
            <a:r>
              <a:rPr lang="en-US" sz="1200" kern="1200" dirty="0" smtClean="0">
                <a:solidFill>
                  <a:schemeClr val="tx1"/>
                </a:solidFill>
                <a:effectLst/>
                <a:latin typeface="+mn-lt"/>
                <a:ea typeface="+mn-ea"/>
                <a:cs typeface="+mn-cs"/>
              </a:rPr>
              <a:t> Climate and Atmospheric Science. 2019. Vol. 2, № 46. P. 1–10. doi:10.1038/s41612-019-0102-8.</a:t>
            </a:r>
            <a:endParaRPr lang="ru-RU" sz="1200" kern="1200" dirty="0" smtClean="0">
              <a:solidFill>
                <a:schemeClr val="tx1"/>
              </a:solidFill>
              <a:effectLst/>
              <a:latin typeface="+mn-lt"/>
              <a:ea typeface="+mn-ea"/>
              <a:cs typeface="+mn-cs"/>
            </a:endParaRPr>
          </a:p>
          <a:p>
            <a:pPr algn="just"/>
            <a:endParaRPr lang="en-US" dirty="0" smtClean="0"/>
          </a:p>
          <a:p>
            <a:endParaRPr lang="en-US" dirty="0" smtClean="0"/>
          </a:p>
        </p:txBody>
      </p:sp>
      <p:sp>
        <p:nvSpPr>
          <p:cNvPr id="4" name="Номер слайда 3"/>
          <p:cNvSpPr>
            <a:spLocks noGrp="1"/>
          </p:cNvSpPr>
          <p:nvPr>
            <p:ph type="sldNum" sz="quarter" idx="10"/>
          </p:nvPr>
        </p:nvSpPr>
        <p:spPr/>
        <p:txBody>
          <a:bodyPr/>
          <a:lstStyle/>
          <a:p>
            <a:fld id="{81409001-8C3B-4D87-BD4B-3998B36DDB4D}"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pPr algn="just"/>
                <a:r>
                  <a:rPr lang="en-US" baseline="0" dirty="0" smtClean="0"/>
                  <a:t>As it was already mentioned, the basic elements of the proposed mechanism are the heads of negative streamers stopping at the streamer corona periphery. Our ultimate goal is to grow a positively charged cluster, the charge of which will be enough to become an ionization center against the background of a negatively charged streamer corona. The only way to produce positive ions is an impact ionization, the effectiveness of which depends on the electric field magnitude and the seed concentration of electrons. One can control the growth of a positively charged cluster by throwing new negative streamer heads onto the remains of the old ones. In this case, one must try to do this in such a way that the electrons formed together with positive ions leave the ionization point via the drift as soon as possible, denuding positive ions. Otherwise, the electrons will work to reduce the positive ions concentration as a result of recombination. The rate of electron escape from the ionization center should be as high as possible so that they do not have time to attach to neutrals with the formation of low-mobility negative ions, the charge of which negatively affects the proposed mechanism efficiency.</a:t>
                </a:r>
                <a:r>
                  <a:rPr lang="ru-RU" baseline="0" dirty="0" smtClean="0"/>
                  <a:t> </a:t>
                </a:r>
                <a:endParaRPr lang="en-US" baseline="0" dirty="0" smtClean="0"/>
              </a:p>
              <a:p>
                <a:endParaRPr lang="en-US" baseline="0" dirty="0" smtClean="0"/>
              </a:p>
              <a:p>
                <a:pPr algn="just"/>
                <a:r>
                  <a:rPr lang="en-US" dirty="0" smtClean="0"/>
                  <a:t>Here and at the next 8 slides we will present the case of an altitude of 12 km above sea level,</a:t>
                </a:r>
                <a:r>
                  <a:rPr lang="en-US" baseline="0" dirty="0" smtClean="0"/>
                  <a:t> which is</a:t>
                </a:r>
                <a:r>
                  <a:rPr lang="en-US" dirty="0" smtClean="0"/>
                  <a:t> the most demonstrative. The blue, green and red solid lines stand</a:t>
                </a:r>
                <a:r>
                  <a:rPr lang="en-US" baseline="0" dirty="0" smtClean="0"/>
                  <a:t> for electrons and positive ions concentrations and for the electric field magnitude, respectively. Horizontal dashed black line shows the level of the critical electric field (see [</a:t>
                </a:r>
                <a:r>
                  <a:rPr lang="en-US" baseline="0" dirty="0" err="1" smtClean="0"/>
                  <a:t>Iudin</a:t>
                </a:r>
                <a:r>
                  <a:rPr lang="en-US" baseline="0" dirty="0" smtClean="0"/>
                  <a:t> et al., 2019]) at 12 km altitude (shortly speaking, this is the field, at which charged particles generation becomes possible). Speaking about 1D scheme, we mean that negative streamer heads can stop only at the fixed line (say, at x=0), which is parallel to y-axis.</a:t>
                </a:r>
              </a:p>
              <a:p>
                <a:pPr algn="just"/>
                <a:endParaRPr lang="en-US" baseline="0"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Iudin</a:t>
                </a:r>
                <a:r>
                  <a:rPr lang="en-US" sz="1200" i="1" kern="1200" dirty="0" smtClean="0">
                    <a:solidFill>
                      <a:schemeClr val="tx1"/>
                    </a:solidFill>
                    <a:effectLst/>
                    <a:latin typeface="+mn-lt"/>
                    <a:ea typeface="+mn-ea"/>
                    <a:cs typeface="+mn-cs"/>
                  </a:rPr>
                  <a:t> D.I., </a:t>
                </a:r>
                <a:r>
                  <a:rPr lang="en-US" sz="1200" i="1" kern="1200" dirty="0" err="1" smtClean="0">
                    <a:solidFill>
                      <a:schemeClr val="tx1"/>
                    </a:solidFill>
                    <a:effectLst/>
                    <a:latin typeface="+mn-lt"/>
                    <a:ea typeface="+mn-ea"/>
                    <a:cs typeface="+mn-cs"/>
                  </a:rPr>
                  <a:t>Rakov</a:t>
                </a:r>
                <a:r>
                  <a:rPr lang="en-US" sz="1200" i="1" kern="1200" dirty="0" smtClean="0">
                    <a:solidFill>
                      <a:schemeClr val="tx1"/>
                    </a:solidFill>
                    <a:effectLst/>
                    <a:latin typeface="+mn-lt"/>
                    <a:ea typeface="+mn-ea"/>
                    <a:cs typeface="+mn-cs"/>
                  </a:rPr>
                  <a:t> V.A., </a:t>
                </a:r>
                <a:r>
                  <a:rPr lang="en-US" sz="1200" i="1" kern="1200" dirty="0" err="1" smtClean="0">
                    <a:solidFill>
                      <a:schemeClr val="tx1"/>
                    </a:solidFill>
                    <a:effectLst/>
                    <a:latin typeface="+mn-lt"/>
                    <a:ea typeface="+mn-ea"/>
                    <a:cs typeface="+mn-cs"/>
                  </a:rPr>
                  <a:t>Syssoev</a:t>
                </a:r>
                <a:r>
                  <a:rPr lang="en-US" sz="1200" i="1" kern="1200" dirty="0" smtClean="0">
                    <a:solidFill>
                      <a:schemeClr val="tx1"/>
                    </a:solidFill>
                    <a:effectLst/>
                    <a:latin typeface="+mn-lt"/>
                    <a:ea typeface="+mn-ea"/>
                    <a:cs typeface="+mn-cs"/>
                  </a:rPr>
                  <a:t> A.A., </a:t>
                </a:r>
                <a:r>
                  <a:rPr lang="en-US" sz="1200" i="1" kern="1200" dirty="0" err="1" smtClean="0">
                    <a:solidFill>
                      <a:schemeClr val="tx1"/>
                    </a:solidFill>
                    <a:effectLst/>
                    <a:latin typeface="+mn-lt"/>
                    <a:ea typeface="+mn-ea"/>
                    <a:cs typeface="+mn-cs"/>
                  </a:rPr>
                  <a:t>Bulatov</a:t>
                </a:r>
                <a:r>
                  <a:rPr lang="en-US" sz="1200" i="1" kern="1200" dirty="0" smtClean="0">
                    <a:solidFill>
                      <a:schemeClr val="tx1"/>
                    </a:solidFill>
                    <a:effectLst/>
                    <a:latin typeface="+mn-lt"/>
                    <a:ea typeface="+mn-ea"/>
                    <a:cs typeface="+mn-cs"/>
                  </a:rPr>
                  <a:t> A.A., Hayakawa M.</a:t>
                </a:r>
                <a:r>
                  <a:rPr lang="en-US" sz="1200" kern="1200" dirty="0" smtClean="0">
                    <a:solidFill>
                      <a:schemeClr val="tx1"/>
                    </a:solidFill>
                    <a:effectLst/>
                    <a:latin typeface="+mn-lt"/>
                    <a:ea typeface="+mn-ea"/>
                    <a:cs typeface="+mn-cs"/>
                  </a:rPr>
                  <a:t> Formation of decimeter-scale, long-lived elevated ionic conductivity regions in thunderclouds // </a:t>
                </a:r>
                <a:r>
                  <a:rPr lang="en-US" sz="1200" kern="1200" dirty="0" err="1" smtClean="0">
                    <a:solidFill>
                      <a:schemeClr val="tx1"/>
                    </a:solidFill>
                    <a:effectLst/>
                    <a:latin typeface="+mn-lt"/>
                    <a:ea typeface="+mn-ea"/>
                    <a:cs typeface="+mn-cs"/>
                  </a:rPr>
                  <a:t>npj</a:t>
                </a:r>
                <a:r>
                  <a:rPr lang="en-US" sz="1200" kern="1200" dirty="0" smtClean="0">
                    <a:solidFill>
                      <a:schemeClr val="tx1"/>
                    </a:solidFill>
                    <a:effectLst/>
                    <a:latin typeface="+mn-lt"/>
                    <a:ea typeface="+mn-ea"/>
                    <a:cs typeface="+mn-cs"/>
                  </a:rPr>
                  <a:t> Climate and Atmospheric Science. 2019. Vol. 2, № 46. P. 1–10. doi:10.1038/s41612-019-0102-8.</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N</a:t>
                </a:r>
                <a:r>
                  <a:rPr lang="en-US" sz="1200" i="1" kern="1200" baseline="-25000" dirty="0" err="1" smtClean="0">
                    <a:solidFill>
                      <a:schemeClr val="tx1"/>
                    </a:solidFill>
                    <a:effectLst/>
                    <a:latin typeface="+mn-lt"/>
                    <a:ea typeface="+mn-ea"/>
                    <a:cs typeface="+mn-cs"/>
                  </a:rPr>
                  <a:t>h</a:t>
                </a:r>
                <a:r>
                  <a:rPr lang="en-US" sz="1200" kern="1200" dirty="0" smtClean="0">
                    <a:solidFill>
                      <a:schemeClr val="tx1"/>
                    </a:solidFill>
                    <a:effectLst/>
                    <a:latin typeface="+mn-lt"/>
                    <a:ea typeface="+mn-ea"/>
                    <a:cs typeface="+mn-cs"/>
                  </a:rPr>
                  <a:t> – total number of stopped streamer heads;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the time elapsed from the start of the simulation;</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ν</a:t>
                </a:r>
                <a:r>
                  <a:rPr lang="en-US" sz="1200" i="1" kern="1200" baseline="-25000" dirty="0" smtClean="0">
                    <a:solidFill>
                      <a:schemeClr val="tx1"/>
                    </a:solidFill>
                    <a:effectLst/>
                    <a:latin typeface="+mn-lt"/>
                    <a:ea typeface="+mn-ea"/>
                    <a:cs typeface="+mn-cs"/>
                  </a:rPr>
                  <a:t>i1</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ν</a:t>
                </a:r>
                <a:r>
                  <a:rPr lang="en-US" sz="1200" i="1" kern="1200" baseline="-25000" dirty="0" smtClean="0">
                    <a:solidFill>
                      <a:schemeClr val="tx1"/>
                    </a:solidFill>
                    <a:effectLst/>
                    <a:latin typeface="+mn-lt"/>
                    <a:ea typeface="+mn-ea"/>
                    <a:cs typeface="+mn-cs"/>
                  </a:rPr>
                  <a:t>i2</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ionization frequencies;</a:t>
                </a:r>
              </a:p>
              <a:p>
                <a:pPr marL="0" marR="0" lvl="0" indent="0" algn="just"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ru-RU" sz="1200" i="1" kern="1200" smtClean="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𝐽</m:t>
                        </m:r>
                      </m:e>
                      <m:sub>
                        <m:r>
                          <a:rPr lang="en-US" sz="1200" i="1" kern="1200">
                            <a:solidFill>
                              <a:schemeClr val="tx1"/>
                            </a:solidFill>
                            <a:effectLst/>
                            <a:latin typeface="Cambria Math" panose="02040503050406030204" pitchFamily="18" charset="0"/>
                            <a:ea typeface="+mn-ea"/>
                            <a:cs typeface="+mn-cs"/>
                          </a:rPr>
                          <m:t>𝑒</m:t>
                        </m:r>
                      </m:sub>
                    </m:sSub>
                  </m:oMath>
                </a14:m>
                <a:r>
                  <a:rPr lang="en-US" sz="1200" kern="1200" dirty="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electrons</a:t>
                </a:r>
                <a:r>
                  <a:rPr lang="en-US" sz="1200" kern="1200" baseline="0" dirty="0" smtClean="0">
                    <a:solidFill>
                      <a:schemeClr val="tx1"/>
                    </a:solidFill>
                    <a:effectLst/>
                    <a:latin typeface="+mn-lt"/>
                    <a:ea typeface="+mn-ea"/>
                    <a:cs typeface="+mn-cs"/>
                  </a:rPr>
                  <a:t> flux;</a:t>
                </a:r>
              </a:p>
              <a:p>
                <a:pPr marL="0" marR="0" lvl="0" indent="0" algn="just"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ru-RU" sz="1200" i="1" kern="1200" smtClean="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µ</m:t>
                        </m:r>
                      </m:e>
                      <m:sub>
                        <m:r>
                          <a:rPr lang="en-US" sz="1200" i="1" kern="1200">
                            <a:solidFill>
                              <a:schemeClr val="tx1"/>
                            </a:solidFill>
                            <a:effectLst/>
                            <a:latin typeface="Cambria Math" panose="02040503050406030204" pitchFamily="18" charset="0"/>
                            <a:ea typeface="+mn-ea"/>
                            <a:cs typeface="+mn-cs"/>
                          </a:rPr>
                          <m:t>𝑒</m:t>
                        </m:r>
                      </m:sub>
                    </m:sSub>
                  </m:oMath>
                </a14:m>
                <a:r>
                  <a:rPr lang="en-US" sz="1200" kern="1200" dirty="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electrons mobility;</a:t>
                </a:r>
                <a:endParaRPr lang="ru-RU"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ru-RU" sz="1200" i="1" kern="1200" smtClean="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𝐷</m:t>
                        </m:r>
                      </m:e>
                      <m:sub>
                        <m:r>
                          <a:rPr lang="en-US" sz="1200" i="1" kern="1200">
                            <a:solidFill>
                              <a:schemeClr val="tx1"/>
                            </a:solidFill>
                            <a:effectLst/>
                            <a:latin typeface="Cambria Math" panose="02040503050406030204" pitchFamily="18" charset="0"/>
                            <a:ea typeface="+mn-ea"/>
                            <a:cs typeface="+mn-cs"/>
                          </a:rPr>
                          <m:t>𝑒</m:t>
                        </m:r>
                      </m:sub>
                    </m:sSub>
                  </m:oMath>
                </a14:m>
                <a:r>
                  <a:rPr lang="en-US" sz="1200" kern="1200" dirty="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electrons diffusion coefficient.</a:t>
                </a:r>
                <a:endParaRPr lang="ru-RU"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algn="just"/>
                <a:endParaRPr lang="ru-RU" dirty="0"/>
              </a:p>
            </p:txBody>
          </p:sp>
        </mc:Choice>
        <mc:Fallback xmlns="">
          <p:sp>
            <p:nvSpPr>
              <p:cNvPr id="3" name="Заметки 2"/>
              <p:cNvSpPr>
                <a:spLocks noGrp="1"/>
              </p:cNvSpPr>
              <p:nvPr>
                <p:ph type="body" idx="1"/>
              </p:nvPr>
            </p:nvSpPr>
            <p:spPr/>
            <p:txBody>
              <a:bodyPr/>
              <a:lstStyle/>
              <a:p>
                <a:pPr algn="just"/>
                <a:r>
                  <a:rPr lang="en-US" baseline="0" dirty="0" smtClean="0"/>
                  <a:t>As it was already mentioned, the basic elements of the proposed mechanism are the heads of negative streamers stopping at the streamer corona periphery. Our ultimate goal is to grow a positively charged cluster, the charge of which will be enough to become an ionization center against the background of a negatively charged streamer corona. The only way to produce positive ions is an impact ionization, the effectiveness of which depends on the electric field magnitude and the seed concentration of electrons. One can control the growth of a positively charged cluster by throwing new negative streamer heads onto the remains of the old ones. In this case, one must try to do this in such a way that the electrons formed together with positive ions leave the ionization point via the drift as soon as possible, denuding positive ions. Otherwise, the electrons will work to reduce the positive ions concentration as a result of recombination. The rate of electron escape from the ionization center should be as high as possible so that they do not have time to attach to neutrals with the formation of low-mobility negative ions, the charge of which negatively affects the proposed mechanism efficiency.</a:t>
                </a:r>
                <a:r>
                  <a:rPr lang="ru-RU" baseline="0" dirty="0" smtClean="0"/>
                  <a:t> </a:t>
                </a:r>
                <a:endParaRPr lang="en-US" baseline="0" dirty="0" smtClean="0"/>
              </a:p>
              <a:p>
                <a:endParaRPr lang="en-US" baseline="0" dirty="0" smtClean="0"/>
              </a:p>
              <a:p>
                <a:pPr algn="just"/>
                <a:r>
                  <a:rPr lang="en-US" dirty="0" smtClean="0"/>
                  <a:t>Here and at the next 8 slides we will demonstrate the case of an altitude of 12 km above sea level,</a:t>
                </a:r>
                <a:r>
                  <a:rPr lang="en-US" baseline="0" dirty="0" smtClean="0"/>
                  <a:t> which is</a:t>
                </a:r>
                <a:r>
                  <a:rPr lang="en-US" dirty="0" smtClean="0"/>
                  <a:t> the most demonstrative. The blue, green and red solid lines stand</a:t>
                </a:r>
                <a:r>
                  <a:rPr lang="en-US" baseline="0" dirty="0" smtClean="0"/>
                  <a:t> for electrons and positive ions concentrations and for the electric field magnitude, respectively. Horizontal dashed black line shows the level of the critical electric field (see [</a:t>
                </a:r>
                <a:r>
                  <a:rPr lang="en-US" baseline="0" dirty="0" err="1" smtClean="0"/>
                  <a:t>Iudin</a:t>
                </a:r>
                <a:r>
                  <a:rPr lang="en-US" baseline="0" dirty="0" smtClean="0"/>
                  <a:t> et al., 2019]) at 12 km altitude (shortly speaking, this is the field, at which charged particles generation becomes possible). Speaking about 1D scheme we mean that negative streamer heads can stop only at the fixed line (say, at x=0), which is parallel to y-axis.</a:t>
                </a:r>
              </a:p>
              <a:p>
                <a:pPr algn="just"/>
                <a:endParaRPr lang="en-US" baseline="0"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Iudin</a:t>
                </a:r>
                <a:r>
                  <a:rPr lang="en-US" sz="1200" i="1" kern="1200" dirty="0" smtClean="0">
                    <a:solidFill>
                      <a:schemeClr val="tx1"/>
                    </a:solidFill>
                    <a:effectLst/>
                    <a:latin typeface="+mn-lt"/>
                    <a:ea typeface="+mn-ea"/>
                    <a:cs typeface="+mn-cs"/>
                  </a:rPr>
                  <a:t> D.I., </a:t>
                </a:r>
                <a:r>
                  <a:rPr lang="en-US" sz="1200" i="1" kern="1200" dirty="0" err="1" smtClean="0">
                    <a:solidFill>
                      <a:schemeClr val="tx1"/>
                    </a:solidFill>
                    <a:effectLst/>
                    <a:latin typeface="+mn-lt"/>
                    <a:ea typeface="+mn-ea"/>
                    <a:cs typeface="+mn-cs"/>
                  </a:rPr>
                  <a:t>Rakov</a:t>
                </a:r>
                <a:r>
                  <a:rPr lang="en-US" sz="1200" i="1" kern="1200" dirty="0" smtClean="0">
                    <a:solidFill>
                      <a:schemeClr val="tx1"/>
                    </a:solidFill>
                    <a:effectLst/>
                    <a:latin typeface="+mn-lt"/>
                    <a:ea typeface="+mn-ea"/>
                    <a:cs typeface="+mn-cs"/>
                  </a:rPr>
                  <a:t> V.A., </a:t>
                </a:r>
                <a:r>
                  <a:rPr lang="en-US" sz="1200" i="1" kern="1200" dirty="0" err="1" smtClean="0">
                    <a:solidFill>
                      <a:schemeClr val="tx1"/>
                    </a:solidFill>
                    <a:effectLst/>
                    <a:latin typeface="+mn-lt"/>
                    <a:ea typeface="+mn-ea"/>
                    <a:cs typeface="+mn-cs"/>
                  </a:rPr>
                  <a:t>Syssoev</a:t>
                </a:r>
                <a:r>
                  <a:rPr lang="en-US" sz="1200" i="1" kern="1200" dirty="0" smtClean="0">
                    <a:solidFill>
                      <a:schemeClr val="tx1"/>
                    </a:solidFill>
                    <a:effectLst/>
                    <a:latin typeface="+mn-lt"/>
                    <a:ea typeface="+mn-ea"/>
                    <a:cs typeface="+mn-cs"/>
                  </a:rPr>
                  <a:t> A.A., </a:t>
                </a:r>
                <a:r>
                  <a:rPr lang="en-US" sz="1200" i="1" kern="1200" dirty="0" err="1" smtClean="0">
                    <a:solidFill>
                      <a:schemeClr val="tx1"/>
                    </a:solidFill>
                    <a:effectLst/>
                    <a:latin typeface="+mn-lt"/>
                    <a:ea typeface="+mn-ea"/>
                    <a:cs typeface="+mn-cs"/>
                  </a:rPr>
                  <a:t>Bulatov</a:t>
                </a:r>
                <a:r>
                  <a:rPr lang="en-US" sz="1200" i="1" kern="1200" dirty="0" smtClean="0">
                    <a:solidFill>
                      <a:schemeClr val="tx1"/>
                    </a:solidFill>
                    <a:effectLst/>
                    <a:latin typeface="+mn-lt"/>
                    <a:ea typeface="+mn-ea"/>
                    <a:cs typeface="+mn-cs"/>
                  </a:rPr>
                  <a:t> A.A., Hayakawa M.</a:t>
                </a:r>
                <a:r>
                  <a:rPr lang="en-US" sz="1200" kern="1200" dirty="0" smtClean="0">
                    <a:solidFill>
                      <a:schemeClr val="tx1"/>
                    </a:solidFill>
                    <a:effectLst/>
                    <a:latin typeface="+mn-lt"/>
                    <a:ea typeface="+mn-ea"/>
                    <a:cs typeface="+mn-cs"/>
                  </a:rPr>
                  <a:t> Formation of decimeter-scale, long-lived elevated ionic conductivity regions in thunderclouds // </a:t>
                </a:r>
                <a:r>
                  <a:rPr lang="en-US" sz="1200" kern="1200" dirty="0" err="1" smtClean="0">
                    <a:solidFill>
                      <a:schemeClr val="tx1"/>
                    </a:solidFill>
                    <a:effectLst/>
                    <a:latin typeface="+mn-lt"/>
                    <a:ea typeface="+mn-ea"/>
                    <a:cs typeface="+mn-cs"/>
                  </a:rPr>
                  <a:t>npj</a:t>
                </a:r>
                <a:r>
                  <a:rPr lang="en-US" sz="1200" kern="1200" dirty="0" smtClean="0">
                    <a:solidFill>
                      <a:schemeClr val="tx1"/>
                    </a:solidFill>
                    <a:effectLst/>
                    <a:latin typeface="+mn-lt"/>
                    <a:ea typeface="+mn-ea"/>
                    <a:cs typeface="+mn-cs"/>
                  </a:rPr>
                  <a:t> Climate and Atmospheric Science. 2019. Vol. 2, № 46. P. 1–10. doi:10.1038/s41612-019-0102-8.</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N</a:t>
                </a:r>
                <a:r>
                  <a:rPr lang="en-US" sz="1200" i="1" kern="1200" baseline="-25000" dirty="0" err="1" smtClean="0">
                    <a:solidFill>
                      <a:schemeClr val="tx1"/>
                    </a:solidFill>
                    <a:effectLst/>
                    <a:latin typeface="+mn-lt"/>
                    <a:ea typeface="+mn-ea"/>
                    <a:cs typeface="+mn-cs"/>
                  </a:rPr>
                  <a:t>h</a:t>
                </a:r>
                <a:r>
                  <a:rPr lang="en-US" sz="1200" kern="1200" dirty="0" smtClean="0">
                    <a:solidFill>
                      <a:schemeClr val="tx1"/>
                    </a:solidFill>
                    <a:effectLst/>
                    <a:latin typeface="+mn-lt"/>
                    <a:ea typeface="+mn-ea"/>
                    <a:cs typeface="+mn-cs"/>
                  </a:rPr>
                  <a:t> – total number of stopped streamer heads;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the time elapsed from the start of the simulation;</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ν</a:t>
                </a:r>
                <a:r>
                  <a:rPr lang="en-US" sz="1200" i="1" kern="1200" baseline="-25000" dirty="0" smtClean="0">
                    <a:solidFill>
                      <a:schemeClr val="tx1"/>
                    </a:solidFill>
                    <a:effectLst/>
                    <a:latin typeface="+mn-lt"/>
                    <a:ea typeface="+mn-ea"/>
                    <a:cs typeface="+mn-cs"/>
                  </a:rPr>
                  <a:t>i1</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ν</a:t>
                </a:r>
                <a:r>
                  <a:rPr lang="en-US" sz="1200" i="1" kern="1200" baseline="-25000" dirty="0" smtClean="0">
                    <a:solidFill>
                      <a:schemeClr val="tx1"/>
                    </a:solidFill>
                    <a:effectLst/>
                    <a:latin typeface="+mn-lt"/>
                    <a:ea typeface="+mn-ea"/>
                    <a:cs typeface="+mn-cs"/>
                  </a:rPr>
                  <a:t>i2</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ionization frequencies;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i="0" kern="1200">
                    <a:solidFill>
                      <a:schemeClr val="tx1"/>
                    </a:solidFill>
                    <a:effectLst/>
                    <a:latin typeface="+mn-lt"/>
                    <a:ea typeface="+mn-ea"/>
                    <a:cs typeface="+mn-cs"/>
                  </a:rPr>
                  <a:t>𝐽</a:t>
                </a:r>
                <a:r>
                  <a:rPr lang="ru-RU" sz="1200" i="0" kern="1200" smtClean="0">
                    <a:solidFill>
                      <a:schemeClr val="tx1"/>
                    </a:solidFill>
                    <a:effectLst/>
                    <a:latin typeface="+mn-lt"/>
                    <a:ea typeface="+mn-ea"/>
                    <a:cs typeface="+mn-cs"/>
                  </a:rPr>
                  <a:t>_</a:t>
                </a:r>
                <a:r>
                  <a:rPr lang="en-US" sz="1200" i="0" kern="1200">
                    <a:solidFill>
                      <a:schemeClr val="tx1"/>
                    </a:solidFill>
                    <a:effectLst/>
                    <a:latin typeface="+mn-lt"/>
                    <a:ea typeface="+mn-ea"/>
                    <a:cs typeface="+mn-cs"/>
                  </a:rPr>
                  <a:t>𝑒</a:t>
                </a:r>
                <a:r>
                  <a:rPr lang="en-US" sz="1200" kern="1200" dirty="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electrons</a:t>
                </a:r>
                <a:r>
                  <a:rPr lang="en-US" sz="1200" kern="1200" baseline="0" dirty="0" smtClean="0">
                    <a:solidFill>
                      <a:schemeClr val="tx1"/>
                    </a:solidFill>
                    <a:effectLst/>
                    <a:latin typeface="+mn-lt"/>
                    <a:ea typeface="+mn-ea"/>
                    <a:cs typeface="+mn-cs"/>
                  </a:rPr>
                  <a:t> flux;</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i="0" kern="1200">
                    <a:solidFill>
                      <a:schemeClr val="tx1"/>
                    </a:solidFill>
                    <a:effectLst/>
                    <a:latin typeface="+mn-lt"/>
                    <a:ea typeface="+mn-ea"/>
                    <a:cs typeface="+mn-cs"/>
                  </a:rPr>
                  <a:t>µ</a:t>
                </a:r>
                <a:r>
                  <a:rPr lang="ru-RU" sz="1200" i="0" kern="1200" smtClean="0">
                    <a:solidFill>
                      <a:schemeClr val="tx1"/>
                    </a:solidFill>
                    <a:effectLst/>
                    <a:latin typeface="+mn-lt"/>
                    <a:ea typeface="+mn-ea"/>
                    <a:cs typeface="+mn-cs"/>
                  </a:rPr>
                  <a:t>_</a:t>
                </a:r>
                <a:r>
                  <a:rPr lang="en-US" sz="1200" i="0" kern="1200">
                    <a:solidFill>
                      <a:schemeClr val="tx1"/>
                    </a:solidFill>
                    <a:effectLst/>
                    <a:latin typeface="+mn-lt"/>
                    <a:ea typeface="+mn-ea"/>
                    <a:cs typeface="+mn-cs"/>
                  </a:rPr>
                  <a:t>𝑒</a:t>
                </a:r>
                <a:r>
                  <a:rPr lang="en-US" sz="1200" kern="1200" dirty="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electrons mobility;</a:t>
                </a:r>
                <a:endParaRPr lang="ru-RU"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i="0" kern="1200">
                    <a:solidFill>
                      <a:schemeClr val="tx1"/>
                    </a:solidFill>
                    <a:effectLst/>
                    <a:latin typeface="+mn-lt"/>
                    <a:ea typeface="+mn-ea"/>
                    <a:cs typeface="+mn-cs"/>
                  </a:rPr>
                  <a:t>𝐷</a:t>
                </a:r>
                <a:r>
                  <a:rPr lang="ru-RU" sz="1200" i="0" kern="1200" smtClean="0">
                    <a:solidFill>
                      <a:schemeClr val="tx1"/>
                    </a:solidFill>
                    <a:effectLst/>
                    <a:latin typeface="+mn-lt"/>
                    <a:ea typeface="+mn-ea"/>
                    <a:cs typeface="+mn-cs"/>
                  </a:rPr>
                  <a:t>_</a:t>
                </a:r>
                <a:r>
                  <a:rPr lang="en-US" sz="1200" i="0" kern="1200">
                    <a:solidFill>
                      <a:schemeClr val="tx1"/>
                    </a:solidFill>
                    <a:effectLst/>
                    <a:latin typeface="+mn-lt"/>
                    <a:ea typeface="+mn-ea"/>
                    <a:cs typeface="+mn-cs"/>
                  </a:rPr>
                  <a:t>𝑒</a:t>
                </a:r>
                <a:r>
                  <a:rPr lang="en-US" sz="1200" kern="1200" dirty="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electrons diffusion coefficient.</a:t>
                </a:r>
                <a:endParaRPr lang="ru-RU"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algn="just"/>
                <a:endParaRPr lang="ru-RU" dirty="0"/>
              </a:p>
            </p:txBody>
          </p:sp>
        </mc:Fallback>
      </mc:AlternateContent>
      <p:sp>
        <p:nvSpPr>
          <p:cNvPr id="4" name="Номер слайда 3"/>
          <p:cNvSpPr>
            <a:spLocks noGrp="1"/>
          </p:cNvSpPr>
          <p:nvPr>
            <p:ph type="sldNum" sz="quarter" idx="10"/>
          </p:nvPr>
        </p:nvSpPr>
        <p:spPr/>
        <p:txBody>
          <a:bodyPr/>
          <a:lstStyle/>
          <a:p>
            <a:fld id="{81409001-8C3B-4D87-BD4B-3998B36DDB4D}" type="slidenum">
              <a:rPr lang="ru-RU" smtClean="0"/>
              <a:pPr/>
              <a:t>11</a:t>
            </a:fld>
            <a:endParaRPr lang="ru-RU"/>
          </a:p>
        </p:txBody>
      </p:sp>
    </p:spTree>
    <p:extLst>
      <p:ext uri="{BB962C8B-B14F-4D97-AF65-F5344CB8AC3E}">
        <p14:creationId xmlns:p14="http://schemas.microsoft.com/office/powerpoint/2010/main" val="272667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algn="just"/>
            <a:r>
              <a:rPr lang="en-US" baseline="0" dirty="0" smtClean="0"/>
              <a:t>Numerous tests evidence that the most favorable situation is when the next streamer head stops slightly before the electric field maximum. Here is the situation for a moment before the second streamer head stopping.</a:t>
            </a:r>
          </a:p>
        </p:txBody>
      </p:sp>
      <p:sp>
        <p:nvSpPr>
          <p:cNvPr id="4" name="Номер слайда 3"/>
          <p:cNvSpPr>
            <a:spLocks noGrp="1"/>
          </p:cNvSpPr>
          <p:nvPr>
            <p:ph type="sldNum" sz="quarter" idx="10"/>
          </p:nvPr>
        </p:nvSpPr>
        <p:spPr/>
        <p:txBody>
          <a:bodyPr/>
          <a:lstStyle/>
          <a:p>
            <a:fld id="{81409001-8C3B-4D87-BD4B-3998B36DDB4D}" type="slidenum">
              <a:rPr lang="ru-RU" smtClean="0"/>
              <a:pPr/>
              <a:t>12</a:t>
            </a:fld>
            <a:endParaRPr lang="ru-RU"/>
          </a:p>
        </p:txBody>
      </p:sp>
    </p:spTree>
    <p:extLst>
      <p:ext uri="{BB962C8B-B14F-4D97-AF65-F5344CB8AC3E}">
        <p14:creationId xmlns:p14="http://schemas.microsoft.com/office/powerpoint/2010/main" val="2668043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algn="just"/>
            <a:r>
              <a:rPr lang="en-US" dirty="0" smtClean="0"/>
              <a:t>Here</a:t>
            </a:r>
            <a:r>
              <a:rPr lang="en-US" baseline="0" dirty="0" smtClean="0"/>
              <a:t> is</a:t>
            </a:r>
            <a:r>
              <a:rPr lang="en-US" dirty="0" smtClean="0"/>
              <a:t> the situation immediately after it stops. Please, pay attention to the fact that after the “profitable” stop of the second streamer head the electric</a:t>
            </a:r>
            <a:r>
              <a:rPr lang="en-US" baseline="0" dirty="0" smtClean="0"/>
              <a:t> </a:t>
            </a:r>
            <a:r>
              <a:rPr lang="en-US" dirty="0" smtClean="0"/>
              <a:t>field peak</a:t>
            </a:r>
            <a:r>
              <a:rPr lang="en-US" baseline="0" dirty="0" smtClean="0"/>
              <a:t> value</a:t>
            </a:r>
            <a:r>
              <a:rPr lang="en-US" dirty="0" smtClean="0"/>
              <a:t> almost doubles, which significantly increases the effectiveness of electrons and positive ions production in this region.</a:t>
            </a:r>
          </a:p>
        </p:txBody>
      </p:sp>
      <p:sp>
        <p:nvSpPr>
          <p:cNvPr id="4" name="Номер слайда 3"/>
          <p:cNvSpPr>
            <a:spLocks noGrp="1"/>
          </p:cNvSpPr>
          <p:nvPr>
            <p:ph type="sldNum" sz="quarter" idx="10"/>
          </p:nvPr>
        </p:nvSpPr>
        <p:spPr/>
        <p:txBody>
          <a:bodyPr/>
          <a:lstStyle/>
          <a:p>
            <a:fld id="{81409001-8C3B-4D87-BD4B-3998B36DDB4D}" type="slidenum">
              <a:rPr lang="ru-RU" smtClean="0"/>
              <a:pPr/>
              <a:t>13</a:t>
            </a:fld>
            <a:endParaRPr lang="ru-RU"/>
          </a:p>
        </p:txBody>
      </p:sp>
    </p:spTree>
    <p:extLst>
      <p:ext uri="{BB962C8B-B14F-4D97-AF65-F5344CB8AC3E}">
        <p14:creationId xmlns:p14="http://schemas.microsoft.com/office/powerpoint/2010/main" val="898234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This is the picture before adding the third streamer head.</a:t>
            </a:r>
          </a:p>
          <a:p>
            <a:endParaRPr lang="en-US" dirty="0" smtClean="0"/>
          </a:p>
        </p:txBody>
      </p:sp>
      <p:sp>
        <p:nvSpPr>
          <p:cNvPr id="4" name="Номер слайда 3"/>
          <p:cNvSpPr>
            <a:spLocks noGrp="1"/>
          </p:cNvSpPr>
          <p:nvPr>
            <p:ph type="sldNum" sz="quarter" idx="10"/>
          </p:nvPr>
        </p:nvSpPr>
        <p:spPr/>
        <p:txBody>
          <a:bodyPr/>
          <a:lstStyle/>
          <a:p>
            <a:fld id="{81409001-8C3B-4D87-BD4B-3998B36DDB4D}"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a:r>
              <a:rPr lang="en-US" dirty="0" smtClean="0"/>
              <a:t>And here is the effect of its stopping. Now it is necessary to wait until a sufficiently large number of positive ions has been generated and until most of electrons leave this zone.</a:t>
            </a:r>
          </a:p>
        </p:txBody>
      </p:sp>
      <p:sp>
        <p:nvSpPr>
          <p:cNvPr id="4" name="Номер слайда 3"/>
          <p:cNvSpPr>
            <a:spLocks noGrp="1"/>
          </p:cNvSpPr>
          <p:nvPr>
            <p:ph type="sldNum" sz="quarter" idx="10"/>
          </p:nvPr>
        </p:nvSpPr>
        <p:spPr/>
        <p:txBody>
          <a:bodyPr/>
          <a:lstStyle/>
          <a:p>
            <a:fld id="{81409001-8C3B-4D87-BD4B-3998B36DDB4D}"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a:r>
              <a:rPr lang="en-US" dirty="0" smtClean="0"/>
              <a:t>As a final result, one obtain a dipole-like charge distribution, the field at the positive pole of which is large enough to exceed the threshold for the charged particles generation.</a:t>
            </a:r>
          </a:p>
          <a:p>
            <a:endParaRPr lang="en-US" dirty="0" smtClean="0"/>
          </a:p>
        </p:txBody>
      </p:sp>
      <p:sp>
        <p:nvSpPr>
          <p:cNvPr id="4" name="Номер слайда 3"/>
          <p:cNvSpPr>
            <a:spLocks noGrp="1"/>
          </p:cNvSpPr>
          <p:nvPr>
            <p:ph type="sldNum" sz="quarter" idx="10"/>
          </p:nvPr>
        </p:nvSpPr>
        <p:spPr/>
        <p:txBody>
          <a:bodyPr/>
          <a:lstStyle/>
          <a:p>
            <a:fld id="{81409001-8C3B-4D87-BD4B-3998B36DDB4D}"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a:r>
              <a:rPr lang="en-US" dirty="0" smtClean="0"/>
              <a:t>This is how the result of the presented 1D simulation looks in a two-dimensional representation. We get a positive charge spot with the total charge of approximately 16 </a:t>
            </a:r>
            <a:r>
              <a:rPr lang="en-US" dirty="0" err="1" smtClean="0"/>
              <a:t>pC</a:t>
            </a:r>
            <a:r>
              <a:rPr lang="en-US" dirty="0" smtClean="0"/>
              <a:t>. Being surrounded by a negative charge and placed in a relatively strong external field, this positively charged spot will create a field enhancement that will be enough to increase the threshold of charged particles concentration growth and to initiate </a:t>
            </a:r>
            <a:r>
              <a:rPr lang="en-US" baseline="0" dirty="0" smtClean="0"/>
              <a:t>positive streamers</a:t>
            </a:r>
            <a:r>
              <a:rPr lang="en-US" dirty="0" smtClean="0"/>
              <a:t>. Note that there is an abundance of seed electrons around the positively</a:t>
            </a:r>
            <a:r>
              <a:rPr lang="en-US" baseline="0" dirty="0" smtClean="0"/>
              <a:t> charged cluster, which ensures positive streamers survival</a:t>
            </a:r>
            <a:r>
              <a:rPr lang="en-US" dirty="0" smtClean="0"/>
              <a:t>. </a:t>
            </a:r>
          </a:p>
          <a:p>
            <a:pPr algn="just"/>
            <a:r>
              <a:rPr lang="en-US" dirty="0" smtClean="0"/>
              <a:t>This example with three</a:t>
            </a:r>
            <a:r>
              <a:rPr lang="en-US" baseline="0" dirty="0" smtClean="0"/>
              <a:t> negative</a:t>
            </a:r>
            <a:r>
              <a:rPr lang="en-US" dirty="0" smtClean="0"/>
              <a:t> streamer heads</a:t>
            </a:r>
            <a:r>
              <a:rPr lang="en-US" baseline="0" dirty="0" smtClean="0"/>
              <a:t> </a:t>
            </a:r>
            <a:r>
              <a:rPr lang="en-US" dirty="0" smtClean="0"/>
              <a:t>was shown for an altitude of 12 km above sea level. Calculations show that in the entire considered 0-12 km altitude range, three to four stopped negative streamer heads will be enough to create an ionization center under the use of the correct method of throwing them at fortunate places. If the heads fall into random places, this can both contribute to and prevent the</a:t>
            </a:r>
            <a:r>
              <a:rPr lang="en-US" baseline="0" dirty="0" smtClean="0"/>
              <a:t> </a:t>
            </a:r>
            <a:r>
              <a:rPr lang="en-US" dirty="0" smtClean="0"/>
              <a:t>ionization center formation. Therefore, in the general case, the number of stopped streamer heads should be greater. Let’s now consider more real 2D case, when negative streamer</a:t>
            </a:r>
            <a:r>
              <a:rPr lang="en-US" baseline="0" dirty="0" smtClean="0"/>
              <a:t> heads can stop at random points of 2D region of space.</a:t>
            </a:r>
            <a:endParaRPr lang="en-US" dirty="0" smtClean="0"/>
          </a:p>
          <a:p>
            <a:endParaRPr lang="en-US" dirty="0" smtClean="0"/>
          </a:p>
          <a:p>
            <a:r>
              <a:rPr lang="en-US" i="1" dirty="0" smtClean="0"/>
              <a:t>E </a:t>
            </a:r>
            <a:r>
              <a:rPr lang="en-US" dirty="0" smtClean="0"/>
              <a:t>– electric field magnitude;</a:t>
            </a:r>
          </a:p>
          <a:p>
            <a:r>
              <a:rPr lang="en-US" i="1" dirty="0" smtClean="0"/>
              <a:t>Q</a:t>
            </a:r>
            <a:r>
              <a:rPr lang="en-US" dirty="0" smtClean="0"/>
              <a:t> – electric charge.</a:t>
            </a:r>
          </a:p>
        </p:txBody>
      </p:sp>
      <p:sp>
        <p:nvSpPr>
          <p:cNvPr id="4" name="Номер слайда 3"/>
          <p:cNvSpPr>
            <a:spLocks noGrp="1"/>
          </p:cNvSpPr>
          <p:nvPr>
            <p:ph type="sldNum" sz="quarter" idx="10"/>
          </p:nvPr>
        </p:nvSpPr>
        <p:spPr/>
        <p:txBody>
          <a:bodyPr/>
          <a:lstStyle/>
          <a:p>
            <a:fld id="{81409001-8C3B-4D87-BD4B-3998B36DDB4D}"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pPr algn="just"/>
                <a:r>
                  <a:rPr lang="en-US" baseline="0" dirty="0" smtClean="0"/>
                  <a:t>In the</a:t>
                </a:r>
                <a:r>
                  <a:rPr lang="ru-RU" baseline="0" dirty="0" smtClean="0"/>
                  <a:t> 2</a:t>
                </a:r>
                <a:r>
                  <a:rPr lang="en-US" baseline="0" dirty="0" smtClean="0"/>
                  <a:t>D calculations, the time of ionization centers formation was determined for the case of an arbitrary charge throwing. Here is the initial stage of our modeling, at which the heads of negative streamers stopping at random places. Their negative charge generate damped hemispherical waves propagating forward (away from the negative leader tip). At the places, where the negative streamer heads stop, spots of positive ions are formed due to electron drift.</a:t>
                </a:r>
                <a:endParaRPr lang="ru-RU"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E </a:t>
                </a:r>
                <a:r>
                  <a:rPr lang="en-US" dirty="0" smtClean="0"/>
                  <a:t>– electric field magnitude;</a:t>
                </a:r>
              </a:p>
              <a:p>
                <a:pPr marL="0" marR="0" indent="0" algn="just"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ru-RU" sz="1200" i="1" kern="1200" smtClean="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𝑛</m:t>
                        </m:r>
                      </m:e>
                      <m:sub>
                        <m:r>
                          <a:rPr lang="en-US" sz="1200" i="1" kern="1200">
                            <a:solidFill>
                              <a:schemeClr val="tx1"/>
                            </a:solidFill>
                            <a:effectLst/>
                            <a:latin typeface="Cambria Math" panose="02040503050406030204" pitchFamily="18" charset="0"/>
                            <a:ea typeface="+mn-ea"/>
                            <a:cs typeface="+mn-cs"/>
                          </a:rPr>
                          <m:t>𝑒</m:t>
                        </m:r>
                      </m:sub>
                    </m:sSub>
                  </m:oMath>
                </a14:m>
                <a:r>
                  <a:rPr lang="en-US" sz="1200" kern="1200" dirty="0" smtClean="0">
                    <a:solidFill>
                      <a:schemeClr val="tx1"/>
                    </a:solidFill>
                    <a:effectLst/>
                    <a:latin typeface="+mn-lt"/>
                    <a:ea typeface="+mn-ea"/>
                    <a:cs typeface="+mn-cs"/>
                  </a:rPr>
                  <a:t> and</a:t>
                </a:r>
                <a:r>
                  <a:rPr lang="en-US" sz="1200" kern="1200" baseline="0" dirty="0" smtClean="0">
                    <a:solidFill>
                      <a:schemeClr val="tx1"/>
                    </a:solidFill>
                    <a:effectLst/>
                    <a:latin typeface="+mn-lt"/>
                    <a:ea typeface="+mn-ea"/>
                    <a:cs typeface="+mn-cs"/>
                  </a:rPr>
                  <a:t> </a:t>
                </a:r>
                <a14:m>
                  <m:oMath xmlns:m="http://schemas.openxmlformats.org/officeDocument/2006/math">
                    <m:sSub>
                      <m:sSubPr>
                        <m:ctrlPr>
                          <a:rPr lang="ru-RU" sz="1200" i="1" kern="1200" smtClean="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𝑛</m:t>
                        </m:r>
                      </m:e>
                      <m:sub>
                        <m:r>
                          <a:rPr lang="en-US" sz="1200" i="1" kern="1200">
                            <a:solidFill>
                              <a:schemeClr val="tx1"/>
                            </a:solidFill>
                            <a:effectLst/>
                            <a:latin typeface="Cambria Math" panose="02040503050406030204" pitchFamily="18" charset="0"/>
                            <a:ea typeface="+mn-ea"/>
                            <a:cs typeface="+mn-cs"/>
                          </a:rPr>
                          <m:t>𝑝</m:t>
                        </m:r>
                      </m:sub>
                    </m:sSub>
                  </m:oMath>
                </a14:m>
                <a:r>
                  <a:rPr lang="en-US" sz="1200" kern="1200" dirty="0" smtClean="0">
                    <a:solidFill>
                      <a:schemeClr val="tx1"/>
                    </a:solidFill>
                    <a:effectLst/>
                    <a:latin typeface="+mn-lt"/>
                    <a:ea typeface="+mn-ea"/>
                    <a:cs typeface="+mn-cs"/>
                  </a:rPr>
                  <a:t> - electrons and positive ions concentrations.</a:t>
                </a:r>
                <a:endParaRPr lang="ru-RU" sz="1200" kern="1200" dirty="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endParaRPr lang="ru-RU" baseline="0" dirty="0" smtClean="0"/>
              </a:p>
            </p:txBody>
          </p:sp>
        </mc:Choice>
        <mc:Fallback xmlns="">
          <p:sp>
            <p:nvSpPr>
              <p:cNvPr id="3" name="Заметки 2"/>
              <p:cNvSpPr>
                <a:spLocks noGrp="1"/>
              </p:cNvSpPr>
              <p:nvPr>
                <p:ph type="body" idx="1"/>
              </p:nvPr>
            </p:nvSpPr>
            <p:spPr/>
            <p:txBody>
              <a:bodyPr/>
              <a:lstStyle/>
              <a:p>
                <a:pPr algn="just"/>
                <a:r>
                  <a:rPr lang="en-US" baseline="0" dirty="0" smtClean="0"/>
                  <a:t>In the</a:t>
                </a:r>
                <a:r>
                  <a:rPr lang="ru-RU" baseline="0" dirty="0" smtClean="0"/>
                  <a:t> 2</a:t>
                </a:r>
                <a:r>
                  <a:rPr lang="en-US" baseline="0" dirty="0" smtClean="0"/>
                  <a:t>D calculations, the time of ionization centers formation was determined for the case of an arbitrary charge throwing. Here is the initial stage of our modeling, at which the heads of negative streamers stopping at random places. Their negative charge generate damped hemispherical waves propagating forward (away from the negative leader tip). At the places, where the negative streamer heads stop, spots of positive ions are formed due to electron drift.</a:t>
                </a:r>
                <a:endParaRPr lang="ru-RU"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E </a:t>
                </a:r>
                <a:r>
                  <a:rPr lang="en-US" dirty="0" smtClean="0"/>
                  <a:t>– electric field magnitude;</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i="0" kern="1200">
                    <a:solidFill>
                      <a:schemeClr val="tx1"/>
                    </a:solidFill>
                    <a:effectLst/>
                    <a:latin typeface="+mn-lt"/>
                    <a:ea typeface="+mn-ea"/>
                    <a:cs typeface="+mn-cs"/>
                  </a:rPr>
                  <a:t>𝑛</a:t>
                </a:r>
                <a:r>
                  <a:rPr lang="ru-RU" sz="1200" i="0" kern="1200" smtClean="0">
                    <a:solidFill>
                      <a:schemeClr val="tx1"/>
                    </a:solidFill>
                    <a:effectLst/>
                    <a:latin typeface="+mn-lt"/>
                    <a:ea typeface="+mn-ea"/>
                    <a:cs typeface="+mn-cs"/>
                  </a:rPr>
                  <a:t>_</a:t>
                </a:r>
                <a:r>
                  <a:rPr lang="en-US" sz="1200" i="0" kern="1200">
                    <a:solidFill>
                      <a:schemeClr val="tx1"/>
                    </a:solidFill>
                    <a:effectLst/>
                    <a:latin typeface="+mn-lt"/>
                    <a:ea typeface="+mn-ea"/>
                    <a:cs typeface="+mn-cs"/>
                  </a:rPr>
                  <a:t>𝑒</a:t>
                </a:r>
                <a:r>
                  <a:rPr lang="en-US" sz="1200" kern="1200" dirty="0" smtClean="0">
                    <a:solidFill>
                      <a:schemeClr val="tx1"/>
                    </a:solidFill>
                    <a:effectLst/>
                    <a:latin typeface="+mn-lt"/>
                    <a:ea typeface="+mn-ea"/>
                    <a:cs typeface="+mn-cs"/>
                  </a:rPr>
                  <a:t> and</a:t>
                </a:r>
                <a:r>
                  <a:rPr lang="en-US" sz="1200" kern="1200" baseline="0" dirty="0" smtClean="0">
                    <a:solidFill>
                      <a:schemeClr val="tx1"/>
                    </a:solidFill>
                    <a:effectLst/>
                    <a:latin typeface="+mn-lt"/>
                    <a:ea typeface="+mn-ea"/>
                    <a:cs typeface="+mn-cs"/>
                  </a:rPr>
                  <a:t> </a:t>
                </a:r>
                <a:r>
                  <a:rPr lang="en-US" sz="1200" i="0" kern="1200">
                    <a:solidFill>
                      <a:schemeClr val="tx1"/>
                    </a:solidFill>
                    <a:effectLst/>
                    <a:latin typeface="+mn-lt"/>
                    <a:ea typeface="+mn-ea"/>
                    <a:cs typeface="+mn-cs"/>
                  </a:rPr>
                  <a:t>𝑛</a:t>
                </a:r>
                <a:r>
                  <a:rPr lang="ru-RU" sz="1200" i="0" kern="1200" smtClean="0">
                    <a:solidFill>
                      <a:schemeClr val="tx1"/>
                    </a:solidFill>
                    <a:effectLst/>
                    <a:latin typeface="+mn-lt"/>
                    <a:ea typeface="+mn-ea"/>
                    <a:cs typeface="+mn-cs"/>
                  </a:rPr>
                  <a:t>_</a:t>
                </a:r>
                <a:r>
                  <a:rPr lang="en-US" sz="1200" i="0" kern="1200">
                    <a:solidFill>
                      <a:schemeClr val="tx1"/>
                    </a:solidFill>
                    <a:effectLst/>
                    <a:latin typeface="+mn-lt"/>
                    <a:ea typeface="+mn-ea"/>
                    <a:cs typeface="+mn-cs"/>
                  </a:rPr>
                  <a:t>𝑝</a:t>
                </a:r>
                <a:r>
                  <a:rPr lang="en-US" sz="1200" kern="1200" dirty="0" smtClean="0">
                    <a:solidFill>
                      <a:schemeClr val="tx1"/>
                    </a:solidFill>
                    <a:effectLst/>
                    <a:latin typeface="+mn-lt"/>
                    <a:ea typeface="+mn-ea"/>
                    <a:cs typeface="+mn-cs"/>
                  </a:rPr>
                  <a:t> - electrons and positive ions concentrations.</a:t>
                </a:r>
                <a:endParaRPr lang="ru-RU" sz="1200" kern="1200" dirty="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endParaRPr lang="ru-RU" baseline="0" dirty="0" smtClean="0"/>
              </a:p>
            </p:txBody>
          </p:sp>
        </mc:Fallback>
      </mc:AlternateContent>
      <p:sp>
        <p:nvSpPr>
          <p:cNvPr id="4" name="Номер слайда 3"/>
          <p:cNvSpPr>
            <a:spLocks noGrp="1"/>
          </p:cNvSpPr>
          <p:nvPr>
            <p:ph type="sldNum" sz="quarter" idx="10"/>
          </p:nvPr>
        </p:nvSpPr>
        <p:spPr/>
        <p:txBody>
          <a:bodyPr/>
          <a:lstStyle/>
          <a:p>
            <a:fld id="{81409001-8C3B-4D87-BD4B-3998B36DDB4D}" type="slidenum">
              <a:rPr lang="ru-RU" smtClean="0"/>
              <a:pPr/>
              <a:t>18</a:t>
            </a:fld>
            <a:endParaRPr lang="ru-RU"/>
          </a:p>
        </p:txBody>
      </p:sp>
    </p:spTree>
    <p:extLst>
      <p:ext uri="{BB962C8B-B14F-4D97-AF65-F5344CB8AC3E}">
        <p14:creationId xmlns:p14="http://schemas.microsoft.com/office/powerpoint/2010/main" val="135432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pPr algn="just"/>
                <a:r>
                  <a:rPr lang="en-US" dirty="0" smtClean="0"/>
                  <a:t>This is the final stage of modeling, at which the ionization center (enclosed in a red circle) is formed. The region of positive charge arising due to polarization becomes an analog of a</a:t>
                </a:r>
                <a:r>
                  <a:rPr lang="en-US" baseline="0" dirty="0" smtClean="0"/>
                  <a:t> floating</a:t>
                </a:r>
                <a:r>
                  <a:rPr lang="en-US" dirty="0" smtClean="0"/>
                  <a:t> anode, which can give rise to positive streamers. Since our model does not take photoionization into account and has a relatively poor spatial-temporal resolution, we restrict ourselves to considering only this stage, not reproducing the occurrence of positive and negative streamers growing from the space stem. The space stem precursor is considered to be formed (the simulation stops) when the increment of the increase of charge carriers concentration provided by the positive charge cluster begins to exceed the conditional</a:t>
                </a:r>
                <a:r>
                  <a:rPr lang="en-US" baseline="0" dirty="0" smtClean="0"/>
                  <a:t> value of </a:t>
                </a:r>
                <a:r>
                  <a:rPr lang="en-US" sz="1200" kern="1200" dirty="0" smtClean="0">
                    <a:solidFill>
                      <a:schemeClr val="tx1"/>
                    </a:solidFill>
                    <a:effectLst/>
                    <a:latin typeface="+mn-lt"/>
                    <a:ea typeface="+mn-ea"/>
                    <a:cs typeface="+mn-cs"/>
                  </a:rPr>
                  <a:t>10</a:t>
                </a:r>
                <a:r>
                  <a:rPr lang="en-US" sz="1200" kern="1200" baseline="30000" dirty="0" smtClean="0">
                    <a:solidFill>
                      <a:schemeClr val="tx1"/>
                    </a:solidFill>
                    <a:effectLst/>
                    <a:latin typeface="+mn-lt"/>
                    <a:ea typeface="+mn-ea"/>
                    <a:cs typeface="+mn-cs"/>
                  </a:rPr>
                  <a:t>9</a:t>
                </a:r>
                <a:r>
                  <a:rPr lang="en-US" sz="1200" kern="1200" dirty="0" smtClean="0">
                    <a:solidFill>
                      <a:schemeClr val="tx1"/>
                    </a:solidFill>
                    <a:effectLst/>
                    <a:latin typeface="+mn-lt"/>
                    <a:ea typeface="+mn-ea"/>
                    <a:cs typeface="+mn-cs"/>
                  </a:rPr>
                  <a:t> s</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a:t>
                </a:r>
              </a:p>
              <a:p>
                <a:pPr algn="just"/>
                <a:endParaRPr lang="en-US" sz="1200" kern="120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ν</a:t>
                </a:r>
                <a:r>
                  <a:rPr lang="en-US" sz="1200" i="1" kern="1200" baseline="-25000" dirty="0" err="1" smtClean="0">
                    <a:solidFill>
                      <a:schemeClr val="tx1"/>
                    </a:solidFill>
                    <a:effectLst/>
                    <a:latin typeface="+mn-lt"/>
                    <a:ea typeface="+mn-ea"/>
                    <a:cs typeface="+mn-cs"/>
                  </a:rPr>
                  <a:t>i</a:t>
                </a:r>
                <a:r>
                  <a:rPr lang="en-US" sz="1200" i="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ionization frequency;</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ν</a:t>
                </a:r>
                <a:r>
                  <a:rPr lang="en-US" sz="1200" i="1" kern="1200" baseline="-25000" dirty="0" err="1" smtClean="0">
                    <a:solidFill>
                      <a:schemeClr val="tx1"/>
                    </a:solidFill>
                    <a:effectLst/>
                    <a:latin typeface="+mn-lt"/>
                    <a:ea typeface="+mn-ea"/>
                    <a:cs typeface="+mn-cs"/>
                  </a:rPr>
                  <a:t>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attachment frequency;</a:t>
                </a:r>
              </a:p>
              <a:p>
                <a:pPr marL="0" marR="0" lvl="0" indent="0" algn="just"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ru-RU" sz="1200" i="1" kern="1200" smtClean="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𝜆</m:t>
                        </m:r>
                      </m:e>
                      <m:sup>
                        <m:r>
                          <a:rPr lang="en-US" sz="1200" i="1" kern="1200">
                            <a:solidFill>
                              <a:schemeClr val="tx1"/>
                            </a:solidFill>
                            <a:effectLst/>
                            <a:latin typeface="Cambria Math" panose="02040503050406030204" pitchFamily="18" charset="0"/>
                            <a:ea typeface="+mn-ea"/>
                            <a:cs typeface="+mn-cs"/>
                          </a:rPr>
                          <m:t>+</m:t>
                        </m:r>
                      </m:sup>
                    </m:sSup>
                  </m:oMath>
                </a14:m>
                <a:r>
                  <a:rPr lang="en-US" sz="1200" kern="1200" dirty="0" smtClean="0">
                    <a:solidFill>
                      <a:schemeClr val="tx1"/>
                    </a:solidFill>
                    <a:effectLst/>
                    <a:latin typeface="+mn-lt"/>
                    <a:ea typeface="+mn-ea"/>
                    <a:cs typeface="+mn-cs"/>
                  </a:rPr>
                  <a:t> - an increment of charged particles concentration growth.</a:t>
                </a:r>
                <a:endParaRPr lang="ru-RU"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algn="just"/>
                <a:endParaRPr lang="en-US" sz="1200" kern="1200" dirty="0" smtClean="0">
                  <a:solidFill>
                    <a:schemeClr val="tx1"/>
                  </a:solidFill>
                  <a:effectLst/>
                  <a:latin typeface="+mn-lt"/>
                  <a:ea typeface="+mn-ea"/>
                  <a:cs typeface="+mn-cs"/>
                </a:endParaRPr>
              </a:p>
              <a:p>
                <a:pPr algn="just"/>
                <a:endParaRPr lang="ru-RU" sz="1200" kern="1200" dirty="0" smtClean="0">
                  <a:solidFill>
                    <a:schemeClr val="tx1"/>
                  </a:solidFill>
                  <a:effectLst/>
                  <a:latin typeface="+mn-lt"/>
                  <a:ea typeface="+mn-ea"/>
                  <a:cs typeface="+mn-cs"/>
                </a:endParaRPr>
              </a:p>
            </p:txBody>
          </p:sp>
        </mc:Choice>
        <mc:Fallback xmlns="">
          <p:sp>
            <p:nvSpPr>
              <p:cNvPr id="3" name="Заметки 2"/>
              <p:cNvSpPr>
                <a:spLocks noGrp="1"/>
              </p:cNvSpPr>
              <p:nvPr>
                <p:ph type="body" idx="1"/>
              </p:nvPr>
            </p:nvSpPr>
            <p:spPr/>
            <p:txBody>
              <a:bodyPr/>
              <a:lstStyle/>
              <a:p>
                <a:pPr algn="just"/>
                <a:r>
                  <a:rPr lang="en-US" dirty="0" smtClean="0"/>
                  <a:t>This is the final stage of modeling, at which the ionization center (enclosed in a red circle) is formed. The region of positive charge arising due to polarization becomes an analog of a</a:t>
                </a:r>
                <a:r>
                  <a:rPr lang="en-US" baseline="0" dirty="0" smtClean="0"/>
                  <a:t> floating</a:t>
                </a:r>
                <a:r>
                  <a:rPr lang="en-US" dirty="0" smtClean="0"/>
                  <a:t> anode, which can give rise to positive streamers. Since our model does not take photoionization into account and has a relatively poor spatial-temporal resolution, we restrict ourselves to considering only this stage, not reproducing the occurrence of positive and negative streamers growing from the space stem. The space stem precursor is considered to be formed (the simulation stops) when the increment of the increase of charge carriers concentration provided by the positive cluster charge begins to exceed the conditional</a:t>
                </a:r>
                <a:r>
                  <a:rPr lang="en-US" baseline="0" dirty="0" smtClean="0"/>
                  <a:t> value of </a:t>
                </a:r>
                <a:r>
                  <a:rPr lang="en-US" sz="1200" kern="1200" dirty="0" smtClean="0">
                    <a:solidFill>
                      <a:schemeClr val="tx1"/>
                    </a:solidFill>
                    <a:effectLst/>
                    <a:latin typeface="+mn-lt"/>
                    <a:ea typeface="+mn-ea"/>
                    <a:cs typeface="+mn-cs"/>
                  </a:rPr>
                  <a:t>10</a:t>
                </a:r>
                <a:r>
                  <a:rPr lang="en-US" sz="1200" kern="1200" baseline="30000" dirty="0" smtClean="0">
                    <a:solidFill>
                      <a:schemeClr val="tx1"/>
                    </a:solidFill>
                    <a:effectLst/>
                    <a:latin typeface="+mn-lt"/>
                    <a:ea typeface="+mn-ea"/>
                    <a:cs typeface="+mn-cs"/>
                  </a:rPr>
                  <a:t>9</a:t>
                </a:r>
                <a:r>
                  <a:rPr lang="en-US" sz="1200" kern="1200" dirty="0" smtClean="0">
                    <a:solidFill>
                      <a:schemeClr val="tx1"/>
                    </a:solidFill>
                    <a:effectLst/>
                    <a:latin typeface="+mn-lt"/>
                    <a:ea typeface="+mn-ea"/>
                    <a:cs typeface="+mn-cs"/>
                  </a:rPr>
                  <a:t> s</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a:t>
                </a:r>
              </a:p>
              <a:p>
                <a:pPr algn="just"/>
                <a:endParaRPr lang="en-US" sz="1200" kern="120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ν</a:t>
                </a:r>
                <a:r>
                  <a:rPr lang="en-US" sz="1200" i="1" kern="1200" baseline="-25000" dirty="0" err="1" smtClean="0">
                    <a:solidFill>
                      <a:schemeClr val="tx1"/>
                    </a:solidFill>
                    <a:effectLst/>
                    <a:latin typeface="+mn-lt"/>
                    <a:ea typeface="+mn-ea"/>
                    <a:cs typeface="+mn-cs"/>
                  </a:rPr>
                  <a:t>i</a:t>
                </a:r>
                <a:r>
                  <a:rPr lang="en-US" sz="1200" i="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ionization frequency;</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ν</a:t>
                </a:r>
                <a:r>
                  <a:rPr lang="en-US" sz="1200" i="1" kern="1200" baseline="-25000" dirty="0" err="1" smtClean="0">
                    <a:solidFill>
                      <a:schemeClr val="tx1"/>
                    </a:solidFill>
                    <a:effectLst/>
                    <a:latin typeface="+mn-lt"/>
                    <a:ea typeface="+mn-ea"/>
                    <a:cs typeface="+mn-cs"/>
                  </a:rPr>
                  <a:t>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attachment frequency;</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i="0" kern="1200">
                    <a:solidFill>
                      <a:schemeClr val="tx1"/>
                    </a:solidFill>
                    <a:effectLst/>
                    <a:latin typeface="+mn-lt"/>
                    <a:ea typeface="+mn-ea"/>
                    <a:cs typeface="+mn-cs"/>
                  </a:rPr>
                  <a:t>𝜆</a:t>
                </a:r>
                <a:r>
                  <a:rPr lang="ru-RU" sz="1200" i="0" kern="1200" smtClean="0">
                    <a:solidFill>
                      <a:schemeClr val="tx1"/>
                    </a:solidFill>
                    <a:effectLst/>
                    <a:latin typeface="+mn-lt"/>
                    <a:ea typeface="+mn-ea"/>
                    <a:cs typeface="+mn-cs"/>
                  </a:rPr>
                  <a:t>^</a:t>
                </a:r>
                <a:r>
                  <a:rPr lang="en-US" sz="1200" i="0" kern="120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 an increment of charged particles concentration growth.</a:t>
                </a:r>
                <a:endParaRPr lang="ru-RU"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algn="just"/>
                <a:endParaRPr lang="en-US" sz="1200" kern="1200" dirty="0" smtClean="0">
                  <a:solidFill>
                    <a:schemeClr val="tx1"/>
                  </a:solidFill>
                  <a:effectLst/>
                  <a:latin typeface="+mn-lt"/>
                  <a:ea typeface="+mn-ea"/>
                  <a:cs typeface="+mn-cs"/>
                </a:endParaRPr>
              </a:p>
              <a:p>
                <a:pPr algn="just"/>
                <a:endParaRPr lang="ru-RU" sz="1200" kern="1200" dirty="0" smtClean="0">
                  <a:solidFill>
                    <a:schemeClr val="tx1"/>
                  </a:solidFill>
                  <a:effectLst/>
                  <a:latin typeface="+mn-lt"/>
                  <a:ea typeface="+mn-ea"/>
                  <a:cs typeface="+mn-cs"/>
                </a:endParaRPr>
              </a:p>
            </p:txBody>
          </p:sp>
        </mc:Fallback>
      </mc:AlternateContent>
      <p:sp>
        <p:nvSpPr>
          <p:cNvPr id="4" name="Номер слайда 3"/>
          <p:cNvSpPr>
            <a:spLocks noGrp="1"/>
          </p:cNvSpPr>
          <p:nvPr>
            <p:ph type="sldNum" sz="quarter" idx="10"/>
          </p:nvPr>
        </p:nvSpPr>
        <p:spPr/>
        <p:txBody>
          <a:bodyPr/>
          <a:lstStyle/>
          <a:p>
            <a:fld id="{81409001-8C3B-4D87-BD4B-3998B36DDB4D}" type="slidenum">
              <a:rPr lang="ru-RU" smtClean="0"/>
              <a:pPr/>
              <a:t>19</a:t>
            </a:fld>
            <a:endParaRPr lang="ru-RU"/>
          </a:p>
        </p:txBody>
      </p:sp>
    </p:spTree>
    <p:extLst>
      <p:ext uri="{BB962C8B-B14F-4D97-AF65-F5344CB8AC3E}">
        <p14:creationId xmlns:p14="http://schemas.microsoft.com/office/powerpoint/2010/main" val="2317560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fontScale="92500" lnSpcReduction="20000"/>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t>It has long been known that both laboratory and lightning negative leaders in the air always propagate in a stepwise manner. A new step forms when a positive part of a space leader attaches to the</a:t>
            </a:r>
            <a:r>
              <a:rPr lang="en-US" baseline="0" dirty="0" smtClean="0"/>
              <a:t> primary</a:t>
            </a:r>
            <a:r>
              <a:rPr lang="en-US" dirty="0" smtClean="0"/>
              <a:t> negative leader channel. Space leaders arise from the so-called space stems, which are brightly glowing plasma formations with a volume of the order of 1</a:t>
            </a:r>
            <a:r>
              <a:rPr lang="en-US" baseline="0" dirty="0" smtClean="0"/>
              <a:t> </a:t>
            </a:r>
            <a:r>
              <a:rPr lang="en-US" sz="1200" kern="1200" dirty="0" smtClean="0">
                <a:solidFill>
                  <a:schemeClr val="tx1"/>
                </a:solidFill>
                <a:effectLst/>
                <a:latin typeface="+mn-lt"/>
                <a:ea typeface="+mn-ea"/>
                <a:cs typeface="+mn-cs"/>
              </a:rPr>
              <a:t>cm</a:t>
            </a:r>
            <a:r>
              <a:rPr lang="en-US" sz="1200" kern="1200" baseline="30000" dirty="0" smtClean="0">
                <a:solidFill>
                  <a:schemeClr val="tx1"/>
                </a:solidFill>
                <a:effectLst/>
                <a:latin typeface="+mn-lt"/>
                <a:ea typeface="+mn-ea"/>
                <a:cs typeface="+mn-cs"/>
              </a:rPr>
              <a:t>3</a:t>
            </a:r>
            <a:r>
              <a:rPr lang="en-US" dirty="0" smtClean="0"/>
              <a:t> (under laboratory conditions)</a:t>
            </a:r>
            <a:r>
              <a:rPr lang="en-US" baseline="0" dirty="0" smtClean="0"/>
              <a:t> emanating </a:t>
            </a:r>
            <a:r>
              <a:rPr lang="en-US" dirty="0" smtClean="0"/>
              <a:t>positive and negative streamers. The space stem formation mechanism is steel poorly understood. The</a:t>
            </a:r>
            <a:r>
              <a:rPr lang="en-US" baseline="0" dirty="0" smtClean="0"/>
              <a:t> authors of</a:t>
            </a:r>
            <a:r>
              <a:rPr lang="en-US" dirty="0" smtClean="0"/>
              <a:t> the monograph “Lightning Physics and Lightning Protection”</a:t>
            </a:r>
            <a:r>
              <a:rPr lang="en-US" baseline="0" dirty="0" smtClean="0"/>
              <a:t> characterize</a:t>
            </a:r>
            <a:r>
              <a:rPr lang="en-US" dirty="0" smtClean="0"/>
              <a:t> the picture of the emergence of positive and negative streamers growing</a:t>
            </a:r>
            <a:r>
              <a:rPr lang="en-US" baseline="0" dirty="0" smtClean="0"/>
              <a:t> </a:t>
            </a:r>
            <a:r>
              <a:rPr lang="en-US" dirty="0" smtClean="0"/>
              <a:t>from a space stem by the words “nearly mystic”. The recent work of</a:t>
            </a:r>
            <a:r>
              <a:rPr lang="en-US" baseline="0" dirty="0" smtClean="0"/>
              <a:t> </a:t>
            </a:r>
            <a:r>
              <a:rPr lang="en-US" dirty="0" err="1" smtClean="0"/>
              <a:t>Malagyn</a:t>
            </a:r>
            <a:r>
              <a:rPr lang="en-US" dirty="0" smtClean="0"/>
              <a:t>-Romero and </a:t>
            </a:r>
            <a:r>
              <a:rPr lang="en-US" dirty="0" err="1" smtClean="0"/>
              <a:t>Luque</a:t>
            </a:r>
            <a:r>
              <a:rPr lang="en-US" dirty="0" smtClean="0"/>
              <a:t> [2019]</a:t>
            </a:r>
            <a:r>
              <a:rPr lang="en-US" baseline="0" dirty="0" smtClean="0"/>
              <a:t> explains </a:t>
            </a:r>
            <a:r>
              <a:rPr lang="en-US" dirty="0" smtClean="0"/>
              <a:t>the space stems formation by the attachment instability development.</a:t>
            </a:r>
            <a:r>
              <a:rPr lang="en-US" baseline="0" dirty="0" smtClean="0"/>
              <a:t> Their conclusions follow from </a:t>
            </a:r>
            <a:r>
              <a:rPr lang="en-US" dirty="0" smtClean="0"/>
              <a:t>2D axially symmetric model, which doesn’t take collective effects</a:t>
            </a:r>
            <a:r>
              <a:rPr lang="en-US" baseline="0" dirty="0" smtClean="0"/>
              <a:t> of </a:t>
            </a:r>
            <a:r>
              <a:rPr lang="en-US" dirty="0" smtClean="0"/>
              <a:t>interaction between simultaneously</a:t>
            </a:r>
            <a:r>
              <a:rPr lang="en-US" baseline="0" dirty="0" smtClean="0"/>
              <a:t> developing streamers </a:t>
            </a:r>
            <a:r>
              <a:rPr lang="en-US" dirty="0" smtClean="0"/>
              <a:t>into account.</a:t>
            </a:r>
            <a:endParaRPr lang="ru-RU"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n-US" baseline="0" dirty="0" smtClean="0"/>
          </a:p>
          <a:p>
            <a:pPr algn="just"/>
            <a:r>
              <a:rPr lang="en-US" sz="1200" kern="1200" baseline="0" dirty="0" err="1" smtClean="0">
                <a:solidFill>
                  <a:schemeClr val="tx1"/>
                </a:solidFill>
                <a:latin typeface="+mn-lt"/>
                <a:ea typeface="+mn-ea"/>
                <a:cs typeface="+mn-cs"/>
              </a:rPr>
              <a:t>Malag</a:t>
            </a:r>
            <a:r>
              <a:rPr lang="ru-RU" sz="1200" kern="1200" baseline="0" dirty="0" smtClean="0">
                <a:solidFill>
                  <a:schemeClr val="tx1"/>
                </a:solidFill>
                <a:latin typeface="+mn-lt"/>
                <a:ea typeface="+mn-ea"/>
                <a:cs typeface="+mn-cs"/>
              </a:rPr>
              <a:t>у</a:t>
            </a:r>
            <a:r>
              <a:rPr lang="en-US" sz="1200" kern="1200" baseline="0" dirty="0" smtClean="0">
                <a:solidFill>
                  <a:schemeClr val="tx1"/>
                </a:solidFill>
                <a:latin typeface="+mn-lt"/>
                <a:ea typeface="+mn-ea"/>
                <a:cs typeface="+mn-cs"/>
              </a:rPr>
              <a:t>n-Romero, A., &amp; </a:t>
            </a:r>
            <a:r>
              <a:rPr lang="en-US" sz="1200" kern="1200" baseline="0" dirty="0" err="1" smtClean="0">
                <a:solidFill>
                  <a:schemeClr val="tx1"/>
                </a:solidFill>
                <a:latin typeface="+mn-lt"/>
                <a:ea typeface="+mn-ea"/>
                <a:cs typeface="+mn-cs"/>
              </a:rPr>
              <a:t>Luque</a:t>
            </a:r>
            <a:r>
              <a:rPr lang="en-US" sz="1200" kern="1200" baseline="0" dirty="0" smtClean="0">
                <a:solidFill>
                  <a:schemeClr val="tx1"/>
                </a:solidFill>
                <a:latin typeface="+mn-lt"/>
                <a:ea typeface="+mn-ea"/>
                <a:cs typeface="+mn-cs"/>
              </a:rPr>
              <a:t>, A. (2019). Spontaneous emergence of space stems ahead of negative leaders in lightning and long sparks. </a:t>
            </a:r>
            <a:r>
              <a:rPr lang="en-US" sz="1200" i="1" kern="1200" baseline="0" dirty="0" smtClean="0">
                <a:solidFill>
                  <a:schemeClr val="tx1"/>
                </a:solidFill>
                <a:latin typeface="+mn-lt"/>
                <a:ea typeface="+mn-ea"/>
                <a:cs typeface="+mn-cs"/>
              </a:rPr>
              <a:t>Geophysical Research Letters, 46, </a:t>
            </a:r>
            <a:r>
              <a:rPr lang="en-US" sz="1200" kern="1200" baseline="0" dirty="0" smtClean="0">
                <a:solidFill>
                  <a:schemeClr val="tx1"/>
                </a:solidFill>
                <a:latin typeface="+mn-lt"/>
                <a:ea typeface="+mn-ea"/>
                <a:cs typeface="+mn-cs"/>
              </a:rPr>
              <a:t>4029–4038. https://doi.org/10.1029/2019GL082063.</a:t>
            </a:r>
            <a:endParaRPr lang="ru-RU" sz="1200" kern="1200" baseline="0" dirty="0" smtClean="0">
              <a:solidFill>
                <a:schemeClr val="tx1"/>
              </a:solidFill>
              <a:latin typeface="+mn-lt"/>
              <a:ea typeface="+mn-ea"/>
              <a:cs typeface="+mn-cs"/>
            </a:endParaRPr>
          </a:p>
          <a:p>
            <a:pPr algn="just"/>
            <a:endParaRPr lang="ru-RU" sz="1200" kern="1200" baseline="0" dirty="0" smtClean="0">
              <a:solidFill>
                <a:schemeClr val="tx1"/>
              </a:solidFill>
              <a:latin typeface="+mn-lt"/>
              <a:ea typeface="+mn-ea"/>
              <a:cs typeface="+mn-cs"/>
            </a:endParaRPr>
          </a:p>
          <a:p>
            <a:pPr algn="just"/>
            <a:r>
              <a:rPr lang="en-US" dirty="0" smtClean="0"/>
              <a:t>Petersen, D. A., and W. H. Beasley (2013), High-speed video observations of a natural negative stepped leader</a:t>
            </a:r>
            <a:r>
              <a:rPr lang="ru-RU" baseline="0" dirty="0" smtClean="0"/>
              <a:t> </a:t>
            </a:r>
            <a:r>
              <a:rPr lang="en-US" dirty="0" smtClean="0"/>
              <a:t>and subsequent dart-stepped leader, J. </a:t>
            </a:r>
            <a:r>
              <a:rPr lang="en-US" dirty="0" err="1" smtClean="0"/>
              <a:t>Geophys</a:t>
            </a:r>
            <a:r>
              <a:rPr lang="en-US" dirty="0" smtClean="0"/>
              <a:t>. Res. Atmos., 118, 12,110–12,119, doi:10.1002/2013JD019910.</a:t>
            </a:r>
            <a:endParaRPr lang="ru-RU" dirty="0" smtClean="0"/>
          </a:p>
          <a:p>
            <a:pPr algn="just"/>
            <a:endParaRPr lang="ru-RU" dirty="0" smtClean="0"/>
          </a:p>
          <a:p>
            <a:pPr algn="just"/>
            <a:r>
              <a:rPr lang="en-US" dirty="0" smtClean="0"/>
              <a:t>Qi </a:t>
            </a:r>
            <a:r>
              <a:rPr lang="en-US" dirty="0" err="1" smtClean="0"/>
              <a:t>Qi</a:t>
            </a:r>
            <a:r>
              <a:rPr lang="en-US" dirty="0" smtClean="0"/>
              <a:t>, </a:t>
            </a:r>
            <a:r>
              <a:rPr lang="en-US" dirty="0" err="1" smtClean="0"/>
              <a:t>Weitao</a:t>
            </a:r>
            <a:r>
              <a:rPr lang="en-US" dirty="0" smtClean="0"/>
              <a:t> Lu, Ying Ma, </a:t>
            </a:r>
            <a:r>
              <a:rPr lang="en-US" dirty="0" err="1" smtClean="0"/>
              <a:t>Luwen</a:t>
            </a:r>
            <a:r>
              <a:rPr lang="en-US" dirty="0" smtClean="0"/>
              <a:t> Chen, </a:t>
            </a:r>
            <a:r>
              <a:rPr lang="en-US" dirty="0" err="1" smtClean="0"/>
              <a:t>Yijun</a:t>
            </a:r>
            <a:r>
              <a:rPr lang="en-US" dirty="0" smtClean="0"/>
              <a:t> Zhang, Vladimir A. </a:t>
            </a:r>
            <a:r>
              <a:rPr lang="en-US" dirty="0" err="1" smtClean="0"/>
              <a:t>Rakov</a:t>
            </a:r>
            <a:r>
              <a:rPr lang="en-US" dirty="0" smtClean="0"/>
              <a:t>,</a:t>
            </a:r>
            <a:r>
              <a:rPr lang="ru-RU" baseline="0" dirty="0" smtClean="0"/>
              <a:t> </a:t>
            </a:r>
            <a:r>
              <a:rPr lang="en-US" dirty="0" smtClean="0"/>
              <a:t>High-speed video observations of the fine structure of a natural negative stepped leader at close distance,</a:t>
            </a:r>
            <a:r>
              <a:rPr lang="ru-RU" baseline="0" dirty="0" smtClean="0"/>
              <a:t> </a:t>
            </a:r>
            <a:r>
              <a:rPr lang="en-US" dirty="0" smtClean="0"/>
              <a:t>Atmospheric Research,</a:t>
            </a:r>
            <a:r>
              <a:rPr lang="ru-RU" baseline="0" dirty="0" smtClean="0"/>
              <a:t> </a:t>
            </a:r>
            <a:r>
              <a:rPr lang="en-US" dirty="0" smtClean="0"/>
              <a:t>Volumes 178–179,</a:t>
            </a:r>
            <a:r>
              <a:rPr lang="ru-RU" baseline="0" dirty="0" smtClean="0"/>
              <a:t> </a:t>
            </a:r>
            <a:r>
              <a:rPr lang="en-US" dirty="0" smtClean="0"/>
              <a:t>2016,</a:t>
            </a:r>
            <a:r>
              <a:rPr lang="ru-RU" baseline="0" dirty="0" smtClean="0"/>
              <a:t> </a:t>
            </a:r>
            <a:r>
              <a:rPr lang="en-US" dirty="0" smtClean="0"/>
              <a:t>Pages 260-267,</a:t>
            </a:r>
            <a:r>
              <a:rPr lang="ru-RU" baseline="0" dirty="0" smtClean="0"/>
              <a:t> </a:t>
            </a:r>
            <a:r>
              <a:rPr lang="en-US" dirty="0" smtClean="0"/>
              <a:t>ISSN 0169-8095,</a:t>
            </a:r>
            <a:r>
              <a:rPr lang="ru-RU" baseline="0" dirty="0" smtClean="0"/>
              <a:t> </a:t>
            </a:r>
            <a:r>
              <a:rPr lang="en-US" dirty="0" smtClean="0"/>
              <a:t>https://doi.org/10.1016/j.atmosres.2016.03.027.</a:t>
            </a:r>
            <a:endParaRPr lang="ru-RU" dirty="0" smtClean="0"/>
          </a:p>
          <a:p>
            <a:pPr algn="just"/>
            <a:endParaRPr lang="ru-RU" dirty="0" smtClean="0"/>
          </a:p>
          <a:p>
            <a:pPr algn="just"/>
            <a:endParaRPr lang="ru-RU" dirty="0" smtClean="0"/>
          </a:p>
        </p:txBody>
      </p:sp>
      <p:sp>
        <p:nvSpPr>
          <p:cNvPr id="4" name="Номер слайда 3"/>
          <p:cNvSpPr>
            <a:spLocks noGrp="1"/>
          </p:cNvSpPr>
          <p:nvPr>
            <p:ph type="sldNum" sz="quarter" idx="10"/>
          </p:nvPr>
        </p:nvSpPr>
        <p:spPr/>
        <p:txBody>
          <a:bodyPr/>
          <a:lstStyle/>
          <a:p>
            <a:fld id="{0BD6C184-9E5B-48E7-93D9-009575A8B206}" type="slidenum">
              <a:rPr lang="ru-RU" smtClean="0"/>
              <a:pPr/>
              <a:t>2</a:t>
            </a:fld>
            <a:endParaRPr lang="ru-RU"/>
          </a:p>
        </p:txBody>
      </p:sp>
    </p:spTree>
    <p:extLst>
      <p:ext uri="{BB962C8B-B14F-4D97-AF65-F5344CB8AC3E}">
        <p14:creationId xmlns:p14="http://schemas.microsoft.com/office/powerpoint/2010/main" val="3793988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pPr algn="just"/>
                <a:r>
                  <a:rPr lang="en-US" dirty="0" smtClean="0"/>
                  <a:t>This slide shows the result of parameterization of the dependence of the space stem precursor formation time on the spatiotemporal noise intensity (blue line). Green dots indicate the results of numerical experiments. Due to the sharp (power) nature of this dependence and the fact that the background value of this intensity sharply decreases with increasing altitude above sea level (see slide 7), we can claim that the space stem formation time increases with increasing height, which is confirmed by experimental data [</a:t>
                </a:r>
                <a:r>
                  <a:rPr lang="en-US" dirty="0" err="1" smtClean="0">
                    <a:solidFill>
                      <a:schemeClr val="accent1">
                        <a:lumMod val="60000"/>
                        <a:lumOff val="40000"/>
                      </a:schemeClr>
                    </a:solidFill>
                  </a:rPr>
                  <a:t>Rakov</a:t>
                </a:r>
                <a:r>
                  <a:rPr lang="en-US" baseline="0" dirty="0" smtClean="0">
                    <a:solidFill>
                      <a:schemeClr val="accent1">
                        <a:lumMod val="60000"/>
                        <a:lumOff val="40000"/>
                      </a:schemeClr>
                    </a:solidFill>
                  </a:rPr>
                  <a:t> and </a:t>
                </a:r>
                <a:r>
                  <a:rPr lang="en-US" baseline="0" dirty="0" err="1" smtClean="0">
                    <a:solidFill>
                      <a:schemeClr val="accent1">
                        <a:lumMod val="60000"/>
                        <a:lumOff val="40000"/>
                      </a:schemeClr>
                    </a:solidFill>
                  </a:rPr>
                  <a:t>Uman</a:t>
                </a:r>
                <a:r>
                  <a:rPr lang="en-US" baseline="0" dirty="0" smtClean="0">
                    <a:solidFill>
                      <a:schemeClr val="accent1">
                        <a:lumMod val="60000"/>
                        <a:lumOff val="40000"/>
                      </a:schemeClr>
                    </a:solidFill>
                  </a:rPr>
                  <a:t>, 2003</a:t>
                </a:r>
                <a:r>
                  <a:rPr lang="en-US" dirty="0" smtClean="0"/>
                  <a:t>]. The values ​​of spatiotemporal noise intensities presented on this slide significantly exceed the previously performed estimates (see slides 6 and 7). Therefore, it is necessary to justify the workability of the proposed mechanism.</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ru-RU" sz="1200" i="1" kern="1200" smtClean="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𝑡</m:t>
                        </m:r>
                      </m:e>
                      <m:sub>
                        <m:r>
                          <a:rPr lang="en-US" sz="1200" i="1" kern="1200">
                            <a:solidFill>
                              <a:schemeClr val="tx1"/>
                            </a:solidFill>
                            <a:effectLst/>
                            <a:latin typeface="Cambria Math" panose="02040503050406030204" pitchFamily="18" charset="0"/>
                            <a:ea typeface="+mn-ea"/>
                            <a:cs typeface="+mn-cs"/>
                          </a:rPr>
                          <m:t>𝑠</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𝑓</m:t>
                        </m:r>
                      </m:sub>
                    </m:sSub>
                  </m:oMath>
                </a14:m>
                <a:r>
                  <a:rPr lang="en-US" sz="1200" kern="1200" dirty="0" smtClean="0">
                    <a:solidFill>
                      <a:schemeClr val="tx1"/>
                    </a:solidFill>
                    <a:effectLst/>
                    <a:latin typeface="+mn-lt"/>
                    <a:ea typeface="+mn-ea"/>
                    <a:cs typeface="+mn-cs"/>
                  </a:rPr>
                  <a:t> - space</a:t>
                </a:r>
                <a:r>
                  <a:rPr lang="en-US" sz="1200" kern="1200" baseline="0" dirty="0" smtClean="0">
                    <a:solidFill>
                      <a:schemeClr val="tx1"/>
                    </a:solidFill>
                    <a:effectLst/>
                    <a:latin typeface="+mn-lt"/>
                    <a:ea typeface="+mn-ea"/>
                    <a:cs typeface="+mn-cs"/>
                  </a:rPr>
                  <a:t> stem precursor </a:t>
                </a:r>
                <a:r>
                  <a:rPr lang="en-US" sz="1200" kern="1200" dirty="0" smtClean="0">
                    <a:solidFill>
                      <a:schemeClr val="tx1"/>
                    </a:solidFill>
                    <a:effectLst/>
                    <a:latin typeface="+mn-lt"/>
                    <a:ea typeface="+mn-ea"/>
                    <a:cs typeface="+mn-cs"/>
                  </a:rPr>
                  <a:t>formation time;</a:t>
                </a: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ru-RU" sz="1200" i="1" kern="1200" smtClean="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𝜂</m:t>
                        </m:r>
                      </m:e>
                      <m:sub>
                        <m:r>
                          <a:rPr lang="en-US" sz="1200" i="1" kern="1200">
                            <a:solidFill>
                              <a:schemeClr val="tx1"/>
                            </a:solidFill>
                            <a:effectLst/>
                            <a:latin typeface="Cambria Math" panose="02040503050406030204" pitchFamily="18" charset="0"/>
                            <a:ea typeface="+mn-ea"/>
                            <a:cs typeface="+mn-cs"/>
                          </a:rPr>
                          <m:t>𝑙</m:t>
                        </m:r>
                      </m:sub>
                    </m:sSub>
                  </m:oMath>
                </a14:m>
                <a:r>
                  <a:rPr lang="en-US" sz="1200" kern="1200" dirty="0">
                    <a:solidFill>
                      <a:schemeClr val="tx1"/>
                    </a:solidFill>
                    <a:effectLst/>
                    <a:latin typeface="+mn-lt"/>
                    <a:ea typeface="+mn-ea"/>
                    <a:cs typeface="+mn-cs"/>
                  </a:rPr>
                  <a:t> - </a:t>
                </a:r>
                <a:r>
                  <a:rPr lang="en-US" dirty="0" smtClean="0"/>
                  <a:t>the</a:t>
                </a:r>
                <a:r>
                  <a:rPr lang="en-US" baseline="0" dirty="0" smtClean="0"/>
                  <a:t> spatiotemporal noise intensity for </a:t>
                </a:r>
                <a:r>
                  <a:rPr lang="en-US" dirty="0" smtClean="0"/>
                  <a:t>a thin outer layer at the streamer corona boundary</a:t>
                </a:r>
                <a:r>
                  <a:rPr lang="en-US" baseline="0" dirty="0" smtClean="0"/>
                  <a:t>.</a:t>
                </a:r>
                <a:endParaRPr lang="ru-R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Rakov</a:t>
                </a:r>
                <a:r>
                  <a:rPr lang="en-US" sz="1200" kern="1200" dirty="0" smtClean="0">
                    <a:solidFill>
                      <a:schemeClr val="tx1"/>
                    </a:solidFill>
                    <a:effectLst/>
                    <a:latin typeface="+mn-lt"/>
                    <a:ea typeface="+mn-ea"/>
                    <a:cs typeface="+mn-cs"/>
                  </a:rPr>
                  <a:t> V.A., </a:t>
                </a:r>
                <a:r>
                  <a:rPr lang="en-US" sz="1200" kern="1200" dirty="0" err="1" smtClean="0">
                    <a:solidFill>
                      <a:schemeClr val="tx1"/>
                    </a:solidFill>
                    <a:effectLst/>
                    <a:latin typeface="+mn-lt"/>
                    <a:ea typeface="+mn-ea"/>
                    <a:cs typeface="+mn-cs"/>
                  </a:rPr>
                  <a:t>Uman</a:t>
                </a:r>
                <a:r>
                  <a:rPr lang="en-US" sz="1200" kern="1200" dirty="0" smtClean="0">
                    <a:solidFill>
                      <a:schemeClr val="tx1"/>
                    </a:solidFill>
                    <a:effectLst/>
                    <a:latin typeface="+mn-lt"/>
                    <a:ea typeface="+mn-ea"/>
                    <a:cs typeface="+mn-cs"/>
                  </a:rPr>
                  <a:t> M.A. Lightning: Physics and effects. New York: Cambridge University Press, 200</a:t>
                </a:r>
                <a:r>
                  <a:rPr lang="ru-RU" sz="1200" kern="12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endParaRPr lang="ru-RU" dirty="0"/>
              </a:p>
            </p:txBody>
          </p:sp>
        </mc:Choice>
        <mc:Fallback xmlns="">
          <p:sp>
            <p:nvSpPr>
              <p:cNvPr id="3" name="Заметки 2"/>
              <p:cNvSpPr>
                <a:spLocks noGrp="1"/>
              </p:cNvSpPr>
              <p:nvPr>
                <p:ph type="body" idx="1"/>
              </p:nvPr>
            </p:nvSpPr>
            <p:spPr/>
            <p:txBody>
              <a:bodyPr/>
              <a:lstStyle/>
              <a:p>
                <a:pPr algn="just"/>
                <a:r>
                  <a:rPr lang="en-US" dirty="0" smtClean="0"/>
                  <a:t>This slide shows the result of parameterization of the dependence of the space stem precursor formation time on the spatiotemporal noise intensity (blue line). Green dots indicate the results of numerical experiments. Due to the sharp (power) nature of this dependence and the fact that the background value of this intensity sharply decreases with increasing altitude above sea level, we can claim that the space stem formation time increases with increasing height, which is confirmed by experimental data [</a:t>
                </a:r>
                <a:r>
                  <a:rPr lang="en-US" dirty="0" smtClean="0">
                    <a:solidFill>
                      <a:schemeClr val="accent1">
                        <a:lumMod val="60000"/>
                        <a:lumOff val="40000"/>
                      </a:schemeClr>
                    </a:solidFill>
                  </a:rPr>
                  <a:t>reference</a:t>
                </a:r>
                <a:r>
                  <a:rPr lang="en-US" dirty="0" smtClean="0"/>
                  <a:t>]. The values ​​of spatiotemporal noise intensities presented on this slide significantly exceed the previously performed estimates (see slides 6 and 7). Therefore, it is necessary to justify the workability of the proposed mechanism.</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a:solidFill>
                      <a:schemeClr val="tx1"/>
                    </a:solidFill>
                    <a:effectLst/>
                    <a:latin typeface="+mn-lt"/>
                    <a:ea typeface="+mn-ea"/>
                    <a:cs typeface="+mn-cs"/>
                  </a:rPr>
                  <a:t>𝑡</a:t>
                </a:r>
                <a:r>
                  <a:rPr lang="ru-RU" sz="1200" i="0" kern="1200" smtClean="0">
                    <a:solidFill>
                      <a:schemeClr val="tx1"/>
                    </a:solidFill>
                    <a:effectLst/>
                    <a:latin typeface="+mn-lt"/>
                    <a:ea typeface="+mn-ea"/>
                    <a:cs typeface="+mn-cs"/>
                  </a:rPr>
                  <a:t>_(</a:t>
                </a:r>
                <a:r>
                  <a:rPr lang="en-US" sz="1200" i="0" kern="1200">
                    <a:solidFill>
                      <a:schemeClr val="tx1"/>
                    </a:solidFill>
                    <a:effectLst/>
                    <a:latin typeface="+mn-lt"/>
                    <a:ea typeface="+mn-ea"/>
                    <a:cs typeface="+mn-cs"/>
                  </a:rPr>
                  <a:t>𝑠−𝑓</a:t>
                </a:r>
                <a:r>
                  <a:rPr lang="ru-RU" sz="1200" i="0" kern="120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 space</a:t>
                </a:r>
                <a:r>
                  <a:rPr lang="en-US" sz="1200" kern="1200" baseline="0" dirty="0" smtClean="0">
                    <a:solidFill>
                      <a:schemeClr val="tx1"/>
                    </a:solidFill>
                    <a:effectLst/>
                    <a:latin typeface="+mn-lt"/>
                    <a:ea typeface="+mn-ea"/>
                    <a:cs typeface="+mn-cs"/>
                  </a:rPr>
                  <a:t> stem precursor </a:t>
                </a:r>
                <a:r>
                  <a:rPr lang="en-US" sz="1200" kern="1200" dirty="0" smtClean="0">
                    <a:solidFill>
                      <a:schemeClr val="tx1"/>
                    </a:solidFill>
                    <a:effectLst/>
                    <a:latin typeface="+mn-lt"/>
                    <a:ea typeface="+mn-ea"/>
                    <a:cs typeface="+mn-cs"/>
                  </a:rPr>
                  <a:t>formation time;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a:solidFill>
                      <a:schemeClr val="tx1"/>
                    </a:solidFill>
                    <a:effectLst/>
                    <a:latin typeface="Cambria Math" panose="02040503050406030204" pitchFamily="18" charset="0"/>
                    <a:ea typeface="+mn-ea"/>
                    <a:cs typeface="+mn-cs"/>
                  </a:rPr>
                  <a:t>𝜂</a:t>
                </a:r>
                <a:r>
                  <a:rPr lang="ru-RU" sz="1200" i="0" kern="1200" smtClean="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𝑙</a:t>
                </a:r>
                <a:r>
                  <a:rPr lang="en-US" sz="1200" kern="1200" dirty="0">
                    <a:solidFill>
                      <a:schemeClr val="tx1"/>
                    </a:solidFill>
                    <a:effectLst/>
                    <a:latin typeface="+mn-lt"/>
                    <a:ea typeface="+mn-ea"/>
                    <a:cs typeface="+mn-cs"/>
                  </a:rPr>
                  <a:t> - </a:t>
                </a:r>
                <a:r>
                  <a:rPr lang="en-US" dirty="0" smtClean="0"/>
                  <a:t>the</a:t>
                </a:r>
                <a:r>
                  <a:rPr lang="en-US" baseline="0" dirty="0" smtClean="0"/>
                  <a:t> spatiotemporal noise intensity for </a:t>
                </a:r>
                <a:r>
                  <a:rPr lang="en-US" dirty="0" smtClean="0"/>
                  <a:t>a thin outer layer at the streamer corona </a:t>
                </a:r>
                <a:r>
                  <a:rPr lang="en-US" dirty="0" smtClean="0"/>
                  <a:t>boundary</a:t>
                </a:r>
                <a:r>
                  <a:rPr lang="en-US" baseline="0" dirty="0" smtClean="0"/>
                  <a:t>.</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endParaRPr lang="ru-RU" dirty="0"/>
              </a:p>
            </p:txBody>
          </p:sp>
        </mc:Fallback>
      </mc:AlternateContent>
      <p:sp>
        <p:nvSpPr>
          <p:cNvPr id="4" name="Номер слайда 3"/>
          <p:cNvSpPr>
            <a:spLocks noGrp="1"/>
          </p:cNvSpPr>
          <p:nvPr>
            <p:ph type="sldNum" sz="quarter" idx="10"/>
          </p:nvPr>
        </p:nvSpPr>
        <p:spPr/>
        <p:txBody>
          <a:bodyPr/>
          <a:lstStyle/>
          <a:p>
            <a:fld id="{81409001-8C3B-4D87-BD4B-3998B36DDB4D}" type="slidenum">
              <a:rPr lang="ru-RU" smtClean="0"/>
              <a:pPr/>
              <a:t>20</a:t>
            </a:fld>
            <a:endParaRPr lang="ru-RU"/>
          </a:p>
        </p:txBody>
      </p:sp>
    </p:spTree>
    <p:extLst>
      <p:ext uri="{BB962C8B-B14F-4D97-AF65-F5344CB8AC3E}">
        <p14:creationId xmlns:p14="http://schemas.microsoft.com/office/powerpoint/2010/main" val="793211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normAutofit/>
              </a:bodyPr>
              <a:lstStyle/>
              <a:p>
                <a:pPr algn="just"/>
                <a:r>
                  <a:rPr lang="en-US" dirty="0" smtClean="0"/>
                  <a:t>Let's try to estimate the probability of the proposed scheme realization. To do this, we consider a</a:t>
                </a:r>
                <a:r>
                  <a:rPr lang="en-US" baseline="0" dirty="0" smtClean="0"/>
                  <a:t> demo task </a:t>
                </a:r>
                <a:r>
                  <a:rPr lang="en-US" dirty="0" smtClean="0"/>
                  <a:t>from the course of </a:t>
                </a:r>
                <a:r>
                  <a:rPr lang="en-US" dirty="0" err="1" smtClean="0"/>
                  <a:t>combinatorics</a:t>
                </a:r>
                <a:r>
                  <a:rPr lang="en-US" dirty="0" smtClean="0"/>
                  <a:t>. Suppose that one has </a:t>
                </a:r>
                <a:r>
                  <a:rPr lang="en-US" i="1" dirty="0" smtClean="0"/>
                  <a:t>m</a:t>
                </a:r>
                <a:r>
                  <a:rPr lang="en-US" dirty="0" smtClean="0"/>
                  <a:t> identical cells over which one needs to distribute </a:t>
                </a:r>
                <a:r>
                  <a:rPr lang="en-US" i="1" dirty="0" smtClean="0"/>
                  <a:t>n</a:t>
                </a:r>
                <a:r>
                  <a:rPr lang="en-US" dirty="0" smtClean="0"/>
                  <a:t> streamer heads. We need to answer the question of what are the probabilities of finding a certain number of heads in a randomly taken cell? The problem is solved by expanding the number of heads into all possible sums of integers, followed by calculating the statistical weight of each resulting combination.</a:t>
                </a:r>
              </a:p>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t>Speaking</a:t>
                </a:r>
                <a:r>
                  <a:rPr lang="en-US" baseline="0" dirty="0" smtClean="0"/>
                  <a:t> about this thought experiment, we neglect the Coulomb repulsion between negatively charged streamer heads. This is permissible, because the small charge of the streamer head (of the order of </a:t>
                </a:r>
                <a:r>
                  <a:rPr lang="ru-RU" sz="1200" kern="1200" dirty="0" smtClean="0">
                    <a:solidFill>
                      <a:schemeClr val="tx1"/>
                    </a:solidFill>
                    <a:effectLst/>
                    <a:latin typeface="+mn-lt"/>
                    <a:ea typeface="+mn-ea"/>
                    <a:cs typeface="+mn-cs"/>
                  </a:rPr>
                  <a:t>10</a:t>
                </a:r>
                <a:r>
                  <a:rPr lang="ru-RU" sz="1200" kern="1200" baseline="30000" dirty="0" smtClean="0">
                    <a:solidFill>
                      <a:schemeClr val="tx1"/>
                    </a:solidFill>
                    <a:effectLst/>
                    <a:latin typeface="+mn-lt"/>
                    <a:ea typeface="+mn-ea"/>
                    <a:cs typeface="+mn-cs"/>
                  </a:rPr>
                  <a:t>-11</a:t>
                </a:r>
                <a:r>
                  <a:rPr lang="en-US" baseline="0" dirty="0" smtClean="0"/>
                  <a:t> C) cannot overcome a relatively strong external electric field (of the order of </a:t>
                </a:r>
                <a:r>
                  <a:rPr lang="ru-RU" sz="1200" kern="1200" dirty="0" smtClean="0">
                    <a:solidFill>
                      <a:schemeClr val="tx1"/>
                    </a:solidFill>
                    <a:effectLst/>
                    <a:latin typeface="+mn-lt"/>
                    <a:ea typeface="+mn-ea"/>
                    <a:cs typeface="+mn-cs"/>
                  </a:rPr>
                  <a:t>10</a:t>
                </a:r>
                <a:r>
                  <a:rPr lang="ru-RU" sz="1200" kern="1200" baseline="30000" dirty="0" smtClean="0">
                    <a:solidFill>
                      <a:schemeClr val="tx1"/>
                    </a:solidFill>
                    <a:effectLst/>
                    <a:latin typeface="+mn-lt"/>
                    <a:ea typeface="+mn-ea"/>
                    <a:cs typeface="+mn-cs"/>
                  </a:rPr>
                  <a:t>6</a:t>
                </a:r>
                <a:r>
                  <a:rPr lang="en-US" baseline="0" smtClean="0"/>
                  <a:t> V/m) </a:t>
                </a:r>
                <a:r>
                  <a:rPr lang="en-US" baseline="0" dirty="0" smtClean="0"/>
                  <a:t>at a distance bigger </a:t>
                </a:r>
                <a:r>
                  <a:rPr lang="en-US" baseline="0" smtClean="0"/>
                  <a:t>than a few tenths of a millimeter.</a:t>
                </a:r>
                <a:endParaRPr lang="en-US" dirty="0" smtClean="0"/>
              </a:p>
              <a:p>
                <a:endParaRPr lang="en-US" dirty="0" smtClean="0"/>
              </a:p>
              <a:p>
                <a:r>
                  <a:rPr lang="en-US" b="0" i="1" dirty="0" smtClean="0"/>
                  <a:t>n</a:t>
                </a:r>
                <a:r>
                  <a:rPr lang="en-US" baseline="0" dirty="0" smtClean="0"/>
                  <a:t> – the number of streamer heads;</a:t>
                </a:r>
              </a:p>
              <a:p>
                <a:r>
                  <a:rPr lang="en-US" i="1" baseline="0" dirty="0" smtClean="0"/>
                  <a:t>m</a:t>
                </a:r>
                <a:r>
                  <a:rPr lang="en-US" baseline="0" dirty="0" smtClean="0"/>
                  <a:t> – the number of available cells;</a:t>
                </a: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Sup>
                      <m:sSubSupPr>
                        <m:ctrlPr>
                          <a:rPr lang="ru-RU" sz="1200" i="1" kern="1200" smtClean="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𝐶</m:t>
                        </m:r>
                      </m:e>
                      <m:sub>
                        <m:r>
                          <a:rPr lang="en-US" sz="1200" i="1" kern="1200">
                            <a:solidFill>
                              <a:schemeClr val="tx1"/>
                            </a:solidFill>
                            <a:effectLst/>
                            <a:latin typeface="Cambria Math" panose="02040503050406030204" pitchFamily="18" charset="0"/>
                            <a:ea typeface="+mn-ea"/>
                            <a:cs typeface="+mn-cs"/>
                          </a:rPr>
                          <m:t>𝑚</m:t>
                        </m:r>
                      </m:sub>
                      <m:sup>
                        <m:r>
                          <a:rPr lang="en-US" sz="1200" i="1" kern="1200">
                            <a:solidFill>
                              <a:schemeClr val="tx1"/>
                            </a:solidFill>
                            <a:effectLst/>
                            <a:latin typeface="Cambria Math" panose="02040503050406030204" pitchFamily="18" charset="0"/>
                            <a:ea typeface="+mn-ea"/>
                            <a:cs typeface="+mn-cs"/>
                          </a:rPr>
                          <m:t>𝑛</m:t>
                        </m:r>
                      </m:sup>
                    </m:sSubSup>
                  </m:oMath>
                </a14:m>
                <a:r>
                  <a:rPr lang="en-US" sz="1200" kern="1200" dirty="0" smtClean="0">
                    <a:solidFill>
                      <a:schemeClr val="tx1"/>
                    </a:solidFill>
                    <a:effectLst/>
                    <a:latin typeface="+mn-lt"/>
                    <a:ea typeface="+mn-ea"/>
                    <a:cs typeface="+mn-cs"/>
                  </a:rPr>
                  <a:t> - the number of combinations of </a:t>
                </a:r>
                <a:r>
                  <a:rPr lang="en-US" sz="1200" i="1" kern="1200" dirty="0" smtClean="0">
                    <a:solidFill>
                      <a:schemeClr val="tx1"/>
                    </a:solidFill>
                    <a:effectLst/>
                    <a:latin typeface="+mn-lt"/>
                    <a:ea typeface="+mn-ea"/>
                    <a:cs typeface="+mn-cs"/>
                  </a:rPr>
                  <a:t>m</a:t>
                </a:r>
                <a:r>
                  <a:rPr lang="en-US" sz="1200" kern="1200" baseline="0" dirty="0" smtClean="0">
                    <a:solidFill>
                      <a:schemeClr val="tx1"/>
                    </a:solidFill>
                    <a:effectLst/>
                    <a:latin typeface="+mn-lt"/>
                    <a:ea typeface="+mn-ea"/>
                    <a:cs typeface="+mn-cs"/>
                  </a:rPr>
                  <a:t> by </a:t>
                </a:r>
                <a:r>
                  <a:rPr lang="en-US" sz="1200" i="1" kern="1200" baseline="0" dirty="0" smtClean="0">
                    <a:solidFill>
                      <a:schemeClr val="tx1"/>
                    </a:solidFill>
                    <a:effectLst/>
                    <a:latin typeface="+mn-lt"/>
                    <a:ea typeface="+mn-ea"/>
                    <a:cs typeface="+mn-cs"/>
                  </a:rPr>
                  <a:t>n</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P(</a:t>
                </a:r>
                <a:r>
                  <a:rPr lang="en-US" sz="1200" i="1" kern="1200" dirty="0" err="1" smtClean="0">
                    <a:solidFill>
                      <a:schemeClr val="tx1"/>
                    </a:solidFill>
                    <a:effectLst/>
                    <a:latin typeface="+mn-lt"/>
                    <a:ea typeface="+mn-ea"/>
                    <a:cs typeface="+mn-cs"/>
                  </a:rPr>
                  <a:t>i</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the probability</a:t>
                </a:r>
                <a:r>
                  <a:rPr lang="en-US" sz="1200" kern="1200" baseline="0" dirty="0" smtClean="0">
                    <a:solidFill>
                      <a:schemeClr val="tx1"/>
                    </a:solidFill>
                    <a:effectLst/>
                    <a:latin typeface="+mn-lt"/>
                    <a:ea typeface="+mn-ea"/>
                    <a:cs typeface="+mn-cs"/>
                  </a:rPr>
                  <a:t> </a:t>
                </a:r>
                <a:r>
                  <a:rPr lang="en-US" dirty="0" smtClean="0"/>
                  <a:t>of finding </a:t>
                </a:r>
                <a:r>
                  <a:rPr lang="en-US" i="1" dirty="0" err="1" smtClean="0"/>
                  <a:t>i</a:t>
                </a:r>
                <a:r>
                  <a:rPr lang="en-US" dirty="0" smtClean="0"/>
                  <a:t> heads in a randomly taken cell.</a:t>
                </a:r>
                <a:endParaRPr lang="ru-RU" sz="1200" kern="1200" dirty="0">
                  <a:solidFill>
                    <a:schemeClr val="tx1"/>
                  </a:solidFill>
                  <a:effectLst/>
                  <a:latin typeface="+mn-lt"/>
                  <a:ea typeface="+mn-ea"/>
                  <a:cs typeface="+mn-cs"/>
                </a:endParaRPr>
              </a:p>
              <a:p>
                <a:endParaRPr lang="en-US" baseline="0" dirty="0" smtClean="0"/>
              </a:p>
              <a:p>
                <a:endParaRPr lang="en-US" dirty="0" smtClean="0"/>
              </a:p>
            </p:txBody>
          </p:sp>
        </mc:Choice>
        <mc:Fallback xmlns="">
          <p:sp>
            <p:nvSpPr>
              <p:cNvPr id="3" name="Заметки 2"/>
              <p:cNvSpPr>
                <a:spLocks noGrp="1"/>
              </p:cNvSpPr>
              <p:nvPr>
                <p:ph type="body" idx="1"/>
              </p:nvPr>
            </p:nvSpPr>
            <p:spPr/>
            <p:txBody>
              <a:bodyPr>
                <a:normAutofit/>
              </a:bodyPr>
              <a:lstStyle/>
              <a:p>
                <a:pPr algn="just"/>
                <a:r>
                  <a:rPr lang="en-US" dirty="0" smtClean="0"/>
                  <a:t>Let's try to estimate the probability of the proposed scheme realization. To do this, we consider a</a:t>
                </a:r>
                <a:r>
                  <a:rPr lang="en-US" baseline="0" dirty="0" smtClean="0"/>
                  <a:t> demo task </a:t>
                </a:r>
                <a:r>
                  <a:rPr lang="en-US" dirty="0" smtClean="0"/>
                  <a:t>from the course of </a:t>
                </a:r>
                <a:r>
                  <a:rPr lang="en-US" dirty="0" err="1" smtClean="0"/>
                  <a:t>combinatorics</a:t>
                </a:r>
                <a:r>
                  <a:rPr lang="en-US" dirty="0" smtClean="0"/>
                  <a:t>. Suppose that one has </a:t>
                </a:r>
                <a:r>
                  <a:rPr lang="en-US" i="1" dirty="0" smtClean="0"/>
                  <a:t>m</a:t>
                </a:r>
                <a:r>
                  <a:rPr lang="en-US" dirty="0" smtClean="0"/>
                  <a:t> identical cells over which one needs to distribute </a:t>
                </a:r>
                <a:r>
                  <a:rPr lang="en-US" i="1" dirty="0" smtClean="0"/>
                  <a:t>n</a:t>
                </a:r>
                <a:r>
                  <a:rPr lang="en-US" dirty="0" smtClean="0"/>
                  <a:t> streamer heads. We need to answer the question of what are the probabilities of finding a certain number of heads in a randomly taken cell. The problem is solved by expanding the number of heads into all possible sums of integers, followed by calculating the statistical weight of each resulting combination.</a:t>
                </a:r>
              </a:p>
              <a:p>
                <a:endParaRPr lang="en-US" dirty="0" smtClean="0"/>
              </a:p>
              <a:p>
                <a:r>
                  <a:rPr lang="en-US" b="0" i="1" dirty="0" smtClean="0"/>
                  <a:t>n</a:t>
                </a:r>
                <a:r>
                  <a:rPr lang="en-US" baseline="0" dirty="0" smtClean="0"/>
                  <a:t> – the number of streamer heads;</a:t>
                </a:r>
              </a:p>
              <a:p>
                <a:r>
                  <a:rPr lang="en-US" i="1" baseline="0" dirty="0" smtClean="0"/>
                  <a:t>m</a:t>
                </a:r>
                <a:r>
                  <a:rPr lang="en-US" baseline="0" dirty="0" smtClean="0"/>
                  <a:t> – the number of available cells;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a:solidFill>
                      <a:schemeClr val="tx1"/>
                    </a:solidFill>
                    <a:effectLst/>
                    <a:latin typeface="+mn-lt"/>
                    <a:ea typeface="+mn-ea"/>
                    <a:cs typeface="+mn-cs"/>
                  </a:rPr>
                  <a:t>𝐶</a:t>
                </a:r>
                <a:r>
                  <a:rPr lang="ru-RU" sz="1200" i="0" kern="1200" smtClean="0">
                    <a:solidFill>
                      <a:schemeClr val="tx1"/>
                    </a:solidFill>
                    <a:effectLst/>
                    <a:latin typeface="+mn-lt"/>
                    <a:ea typeface="+mn-ea"/>
                    <a:cs typeface="+mn-cs"/>
                  </a:rPr>
                  <a:t>_</a:t>
                </a:r>
                <a:r>
                  <a:rPr lang="en-US" sz="1200" i="0" kern="1200">
                    <a:solidFill>
                      <a:schemeClr val="tx1"/>
                    </a:solidFill>
                    <a:effectLst/>
                    <a:latin typeface="+mn-lt"/>
                    <a:ea typeface="+mn-ea"/>
                    <a:cs typeface="+mn-cs"/>
                  </a:rPr>
                  <a:t>𝑚^𝑛</a:t>
                </a:r>
                <a:r>
                  <a:rPr lang="en-US" sz="1200" kern="1200" dirty="0" smtClean="0">
                    <a:solidFill>
                      <a:schemeClr val="tx1"/>
                    </a:solidFill>
                    <a:effectLst/>
                    <a:latin typeface="+mn-lt"/>
                    <a:ea typeface="+mn-ea"/>
                    <a:cs typeface="+mn-cs"/>
                  </a:rPr>
                  <a:t> - the number of combinations of </a:t>
                </a:r>
                <a:r>
                  <a:rPr lang="en-US" sz="1200" i="1" kern="1200" dirty="0" smtClean="0">
                    <a:solidFill>
                      <a:schemeClr val="tx1"/>
                    </a:solidFill>
                    <a:effectLst/>
                    <a:latin typeface="+mn-lt"/>
                    <a:ea typeface="+mn-ea"/>
                    <a:cs typeface="+mn-cs"/>
                  </a:rPr>
                  <a:t>m</a:t>
                </a:r>
                <a:r>
                  <a:rPr lang="en-US" sz="1200" kern="1200" baseline="0" dirty="0" smtClean="0">
                    <a:solidFill>
                      <a:schemeClr val="tx1"/>
                    </a:solidFill>
                    <a:effectLst/>
                    <a:latin typeface="+mn-lt"/>
                    <a:ea typeface="+mn-ea"/>
                    <a:cs typeface="+mn-cs"/>
                  </a:rPr>
                  <a:t> by </a:t>
                </a:r>
                <a:r>
                  <a:rPr lang="en-US" sz="1200" i="1" kern="1200" baseline="0" dirty="0" smtClean="0">
                    <a:solidFill>
                      <a:schemeClr val="tx1"/>
                    </a:solidFill>
                    <a:effectLst/>
                    <a:latin typeface="+mn-lt"/>
                    <a:ea typeface="+mn-ea"/>
                    <a:cs typeface="+mn-cs"/>
                  </a:rPr>
                  <a:t>n</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P(</a:t>
                </a:r>
                <a:r>
                  <a:rPr lang="en-US" sz="1200" i="1" kern="1200" dirty="0" err="1" smtClean="0">
                    <a:solidFill>
                      <a:schemeClr val="tx1"/>
                    </a:solidFill>
                    <a:effectLst/>
                    <a:latin typeface="+mn-lt"/>
                    <a:ea typeface="+mn-ea"/>
                    <a:cs typeface="+mn-cs"/>
                  </a:rPr>
                  <a:t>i</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the probability</a:t>
                </a:r>
                <a:r>
                  <a:rPr lang="en-US" sz="1200" kern="1200" baseline="0" dirty="0" smtClean="0">
                    <a:solidFill>
                      <a:schemeClr val="tx1"/>
                    </a:solidFill>
                    <a:effectLst/>
                    <a:latin typeface="+mn-lt"/>
                    <a:ea typeface="+mn-ea"/>
                    <a:cs typeface="+mn-cs"/>
                  </a:rPr>
                  <a:t> </a:t>
                </a:r>
                <a:r>
                  <a:rPr lang="en-US" dirty="0" smtClean="0"/>
                  <a:t>of finding </a:t>
                </a:r>
                <a:r>
                  <a:rPr lang="en-US" i="1" dirty="0" err="1" smtClean="0"/>
                  <a:t>i</a:t>
                </a:r>
                <a:r>
                  <a:rPr lang="en-US" dirty="0" smtClean="0"/>
                  <a:t> heads in a randomly taken cell.</a:t>
                </a:r>
                <a:endParaRPr lang="ru-RU" sz="1200" kern="1200" dirty="0">
                  <a:solidFill>
                    <a:schemeClr val="tx1"/>
                  </a:solidFill>
                  <a:effectLst/>
                  <a:latin typeface="+mn-lt"/>
                  <a:ea typeface="+mn-ea"/>
                  <a:cs typeface="+mn-cs"/>
                </a:endParaRPr>
              </a:p>
              <a:p>
                <a:endParaRPr lang="en-US" baseline="0" dirty="0" smtClean="0"/>
              </a:p>
              <a:p>
                <a:endParaRPr lang="en-US" dirty="0" smtClean="0"/>
              </a:p>
            </p:txBody>
          </p:sp>
        </mc:Fallback>
      </mc:AlternateContent>
      <p:sp>
        <p:nvSpPr>
          <p:cNvPr id="4" name="Номер слайда 3"/>
          <p:cNvSpPr>
            <a:spLocks noGrp="1"/>
          </p:cNvSpPr>
          <p:nvPr>
            <p:ph type="sldNum" sz="quarter" idx="10"/>
          </p:nvPr>
        </p:nvSpPr>
        <p:spPr/>
        <p:txBody>
          <a:bodyPr/>
          <a:lstStyle/>
          <a:p>
            <a:fld id="{81409001-8C3B-4D87-BD4B-3998B36DDB4D}"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normAutofit/>
              </a:bodyPr>
              <a:lstStyle/>
              <a:p>
                <a:pPr algn="just"/>
                <a:r>
                  <a:rPr lang="en-US" dirty="0" smtClean="0"/>
                  <a:t>If we now define</a:t>
                </a:r>
                <a:r>
                  <a:rPr lang="en-US" baseline="0" dirty="0" smtClean="0"/>
                  <a:t> a unit cell</a:t>
                </a:r>
                <a:r>
                  <a:rPr lang="en-US" dirty="0" smtClean="0"/>
                  <a:t> as the minimal volume necessary for the implementation of the three-head scheme shown earlier (see slides 11-17), and determine the number of streamer heads based on the assumption that the streamer heads reaching the negative corona</a:t>
                </a:r>
                <a:r>
                  <a:rPr lang="en-US" baseline="0" dirty="0" smtClean="0"/>
                  <a:t> </a:t>
                </a:r>
                <a:r>
                  <a:rPr lang="en-US" dirty="0" smtClean="0"/>
                  <a:t>periphery have</a:t>
                </a:r>
                <a:r>
                  <a:rPr lang="en-US" baseline="0" dirty="0" smtClean="0"/>
                  <a:t> </a:t>
                </a:r>
                <a:r>
                  <a:rPr lang="en-US" dirty="0" smtClean="0"/>
                  <a:t>a minimum charge (do not forget about the intensive streamer branching), we get the situation with approximately equal numbers of cells and heads. This number is very large and cannot be divided into all</a:t>
                </a:r>
                <a:r>
                  <a:rPr lang="en-US" baseline="0" dirty="0" smtClean="0"/>
                  <a:t> the possible sums of integers</a:t>
                </a:r>
                <a:r>
                  <a:rPr lang="en-US" dirty="0" smtClean="0"/>
                  <a:t> for a reasonable time. Fortunately, we can take advantage of the fact that within a fixed ratio of the number of cells to the number of heads and within a sufficiently large number of heads, the probability of finding a fixed number of heads in a randomly taken cell is practically independent from the total number of heads. This table demonstrates</a:t>
                </a:r>
                <a:r>
                  <a:rPr lang="en-US" baseline="0" dirty="0" smtClean="0"/>
                  <a:t> the probabilities of finding </a:t>
                </a:r>
                <a:r>
                  <a:rPr lang="en-US" i="1" baseline="0" dirty="0" smtClean="0"/>
                  <a:t>n=5, n=10, and n=15</a:t>
                </a:r>
                <a:r>
                  <a:rPr lang="en-US" baseline="0" dirty="0" smtClean="0"/>
                  <a:t> heads inside a randomly taken cell under the total number of cell </a:t>
                </a:r>
                <a:r>
                  <a:rPr lang="en-US" i="1" baseline="0" dirty="0" smtClean="0"/>
                  <a:t>m</a:t>
                </a:r>
                <a:r>
                  <a:rPr lang="en-US" baseline="0" dirty="0" smtClean="0"/>
                  <a:t>=</a:t>
                </a:r>
                <a:r>
                  <a:rPr lang="en-US" i="1" baseline="0" dirty="0" smtClean="0"/>
                  <a:t>n</a:t>
                </a:r>
                <a:r>
                  <a:rPr lang="en-US" baseline="0" dirty="0" smtClean="0"/>
                  <a:t>, </a:t>
                </a:r>
                <a:r>
                  <a:rPr lang="en-US" i="1" baseline="0" dirty="0" smtClean="0"/>
                  <a:t>m</a:t>
                </a:r>
                <a:r>
                  <a:rPr lang="en-US" baseline="0" dirty="0" smtClean="0"/>
                  <a:t>=10</a:t>
                </a:r>
                <a:r>
                  <a:rPr lang="en-US" i="1" baseline="0" dirty="0" smtClean="0"/>
                  <a:t>n</a:t>
                </a:r>
                <a:r>
                  <a:rPr lang="en-US" baseline="0" dirty="0" smtClean="0"/>
                  <a:t>, and </a:t>
                </a:r>
                <a:r>
                  <a:rPr lang="en-US" i="1" baseline="0" dirty="0" smtClean="0"/>
                  <a:t>m</a:t>
                </a:r>
                <a:r>
                  <a:rPr lang="en-US" baseline="0" dirty="0" smtClean="0"/>
                  <a:t>=100</a:t>
                </a:r>
                <a:r>
                  <a:rPr lang="en-US" i="1" baseline="0" dirty="0" smtClean="0"/>
                  <a:t>n</a:t>
                </a:r>
                <a:r>
                  <a:rPr lang="en-US" baseline="0" dirty="0" smtClean="0"/>
                  <a:t>. The green column shows approximate values of discussed probabilities in the limit of the number of heads </a:t>
                </a:r>
                <a:r>
                  <a:rPr lang="en-US" i="1" baseline="0" dirty="0" smtClean="0"/>
                  <a:t>n</a:t>
                </a:r>
                <a:r>
                  <a:rPr lang="en-US" baseline="0" dirty="0" smtClean="0"/>
                  <a:t> tending to infinity.</a:t>
                </a:r>
              </a:p>
              <a:p>
                <a:pPr algn="just"/>
                <a:endParaRPr lang="en-US" baseline="0" dirty="0" smtClean="0"/>
              </a:p>
              <a:p>
                <a:pPr marL="0" marR="0" indent="0" algn="just"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ru-RU" sz="1200" i="1" kern="1200" smtClean="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𝑉</m:t>
                        </m:r>
                      </m:e>
                      <m:sub>
                        <m:r>
                          <a:rPr lang="en-US" sz="1200" i="1" kern="1200">
                            <a:solidFill>
                              <a:schemeClr val="tx1"/>
                            </a:solidFill>
                            <a:effectLst/>
                            <a:latin typeface="Cambria Math" panose="02040503050406030204" pitchFamily="18" charset="0"/>
                            <a:ea typeface="+mn-ea"/>
                            <a:cs typeface="+mn-cs"/>
                          </a:rPr>
                          <m:t>𝑒𝑙</m:t>
                        </m:r>
                      </m:sub>
                    </m:sSub>
                  </m:oMath>
                </a14:m>
                <a:r>
                  <a:rPr lang="en-US" sz="1200" kern="1200" dirty="0" smtClean="0">
                    <a:solidFill>
                      <a:schemeClr val="tx1"/>
                    </a:solidFill>
                    <a:effectLst/>
                    <a:latin typeface="+mn-lt"/>
                    <a:ea typeface="+mn-ea"/>
                    <a:cs typeface="+mn-cs"/>
                  </a:rPr>
                  <a:t> - an</a:t>
                </a:r>
                <a:r>
                  <a:rPr lang="en-US" sz="1200" kern="1200" baseline="0" dirty="0" smtClean="0">
                    <a:solidFill>
                      <a:schemeClr val="tx1"/>
                    </a:solidFill>
                    <a:effectLst/>
                    <a:latin typeface="+mn-lt"/>
                    <a:ea typeface="+mn-ea"/>
                    <a:cs typeface="+mn-cs"/>
                  </a:rPr>
                  <a:t> elementary cell volume;</a:t>
                </a:r>
              </a:p>
              <a:p>
                <a:pPr marL="0" marR="0" indent="0" algn="just"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ru-RU" sz="1200" i="1" kern="1200" smtClean="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𝑉</m:t>
                        </m:r>
                      </m:e>
                      <m:sub>
                        <m:r>
                          <a:rPr lang="en-US" sz="1200" i="1" kern="1200">
                            <a:solidFill>
                              <a:schemeClr val="tx1"/>
                            </a:solidFill>
                            <a:effectLst/>
                            <a:latin typeface="Cambria Math" panose="02040503050406030204" pitchFamily="18" charset="0"/>
                            <a:ea typeface="+mn-ea"/>
                            <a:cs typeface="+mn-cs"/>
                          </a:rPr>
                          <m:t>𝑏</m:t>
                        </m:r>
                      </m:sub>
                    </m:sSub>
                  </m:oMath>
                </a14:m>
                <a:r>
                  <a:rPr lang="en-US" sz="1200" kern="1200" dirty="0" smtClean="0">
                    <a:solidFill>
                      <a:schemeClr val="tx1"/>
                    </a:solidFill>
                    <a:effectLst/>
                    <a:latin typeface="+mn-lt"/>
                    <a:ea typeface="+mn-ea"/>
                    <a:cs typeface="+mn-cs"/>
                  </a:rPr>
                  <a:t> - the negative corona streamer burst volume;</a:t>
                </a:r>
              </a:p>
              <a:p>
                <a:pPr marL="0" marR="0" indent="0" algn="just"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ru-RU" sz="1200" i="1" kern="1200" smtClean="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𝑞</m:t>
                        </m:r>
                      </m:e>
                      <m:sub>
                        <m:r>
                          <a:rPr lang="en-US" sz="1200" i="1" kern="1200">
                            <a:solidFill>
                              <a:schemeClr val="tx1"/>
                            </a:solidFill>
                            <a:effectLst/>
                            <a:latin typeface="Cambria Math" panose="02040503050406030204" pitchFamily="18" charset="0"/>
                            <a:ea typeface="+mn-ea"/>
                            <a:cs typeface="+mn-cs"/>
                          </a:rPr>
                          <m:t>h</m:t>
                        </m:r>
                      </m:sub>
                    </m:sSub>
                  </m:oMath>
                </a14:m>
                <a:r>
                  <a:rPr lang="en-US" sz="1200" kern="1200" dirty="0" smtClean="0">
                    <a:solidFill>
                      <a:schemeClr val="tx1"/>
                    </a:solidFill>
                    <a:effectLst/>
                    <a:latin typeface="+mn-lt"/>
                    <a:ea typeface="+mn-ea"/>
                    <a:cs typeface="+mn-cs"/>
                  </a:rPr>
                  <a:t> - the minimal charge of a negative</a:t>
                </a:r>
                <a:r>
                  <a:rPr lang="en-US" sz="1200" kern="1200" baseline="0" dirty="0" smtClean="0">
                    <a:solidFill>
                      <a:schemeClr val="tx1"/>
                    </a:solidFill>
                    <a:effectLst/>
                    <a:latin typeface="+mn-lt"/>
                    <a:ea typeface="+mn-ea"/>
                    <a:cs typeface="+mn-cs"/>
                  </a:rPr>
                  <a:t> streamer head;</a:t>
                </a:r>
                <a:endParaRPr lang="en-US"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ru-RU" sz="1200" i="1" kern="1200" smtClean="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𝑞</m:t>
                        </m:r>
                      </m:e>
                      <m:sub>
                        <m:r>
                          <a:rPr lang="en-US" sz="1200" i="1" kern="1200">
                            <a:solidFill>
                              <a:schemeClr val="tx1"/>
                            </a:solidFill>
                            <a:effectLst/>
                            <a:latin typeface="Cambria Math" panose="02040503050406030204" pitchFamily="18" charset="0"/>
                            <a:ea typeface="+mn-ea"/>
                            <a:cs typeface="+mn-cs"/>
                          </a:rPr>
                          <m:t>𝑏</m:t>
                        </m:r>
                      </m:sub>
                    </m:sSub>
                  </m:oMath>
                </a14:m>
                <a:r>
                  <a:rPr lang="en-US" sz="1200" kern="1200" dirty="0" smtClean="0">
                    <a:solidFill>
                      <a:schemeClr val="tx1"/>
                    </a:solidFill>
                    <a:effectLst/>
                    <a:latin typeface="+mn-lt"/>
                    <a:ea typeface="+mn-ea"/>
                    <a:cs typeface="+mn-cs"/>
                  </a:rPr>
                  <a:t> - the total charge inside the negative</a:t>
                </a:r>
                <a:r>
                  <a:rPr lang="en-US" sz="1200" kern="1200" baseline="0" dirty="0" smtClean="0">
                    <a:solidFill>
                      <a:schemeClr val="tx1"/>
                    </a:solidFill>
                    <a:effectLst/>
                    <a:latin typeface="+mn-lt"/>
                    <a:ea typeface="+mn-ea"/>
                    <a:cs typeface="+mn-cs"/>
                  </a:rPr>
                  <a:t> corona streamer burst volume.</a:t>
                </a:r>
                <a:endParaRPr lang="ru-RU" sz="1200" kern="1200" dirty="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algn="just"/>
                <a:endParaRPr lang="en-US" dirty="0" smtClean="0"/>
              </a:p>
              <a:p>
                <a:endParaRPr lang="en-US" dirty="0" smtClean="0"/>
              </a:p>
            </p:txBody>
          </p:sp>
        </mc:Choice>
        <mc:Fallback xmlns="">
          <p:sp>
            <p:nvSpPr>
              <p:cNvPr id="3" name="Заметки 2"/>
              <p:cNvSpPr>
                <a:spLocks noGrp="1"/>
              </p:cNvSpPr>
              <p:nvPr>
                <p:ph type="body" idx="1"/>
              </p:nvPr>
            </p:nvSpPr>
            <p:spPr/>
            <p:txBody>
              <a:bodyPr>
                <a:normAutofit/>
              </a:bodyPr>
              <a:lstStyle/>
              <a:p>
                <a:pPr algn="just"/>
                <a:r>
                  <a:rPr lang="en-US" dirty="0" smtClean="0"/>
                  <a:t>If we now define</a:t>
                </a:r>
                <a:r>
                  <a:rPr lang="en-US" baseline="0" dirty="0" smtClean="0"/>
                  <a:t> a unit cell</a:t>
                </a:r>
                <a:r>
                  <a:rPr lang="en-US" dirty="0" smtClean="0"/>
                  <a:t> as the volume necessary for the implementation of the three-head scheme shown earlier (see slides 11-17), and determine the number of streamer heads based on the assumption that the streamer heads reaching the negative corona</a:t>
                </a:r>
                <a:r>
                  <a:rPr lang="en-US" baseline="0" dirty="0" smtClean="0"/>
                  <a:t> </a:t>
                </a:r>
                <a:r>
                  <a:rPr lang="en-US" dirty="0" smtClean="0"/>
                  <a:t>periphery have</a:t>
                </a:r>
                <a:r>
                  <a:rPr lang="en-US" baseline="0" dirty="0" smtClean="0"/>
                  <a:t> </a:t>
                </a:r>
                <a:r>
                  <a:rPr lang="en-US" dirty="0" smtClean="0"/>
                  <a:t>a minimum charge (do not forget about the intensive branching of streamers), we get the situation with approximately equal numbers of cells and heads. This number is very large and cannot be divided into all</a:t>
                </a:r>
                <a:r>
                  <a:rPr lang="en-US" baseline="0" dirty="0" smtClean="0"/>
                  <a:t> the possible sums of integers</a:t>
                </a:r>
                <a:r>
                  <a:rPr lang="en-US" dirty="0" smtClean="0"/>
                  <a:t> for reasonable time. Fortunately, we can take advantage of the fact that within a fixed ratio of the number of cells to the number of heads and within a sufficiently large number of heads, the probability of finding a fixed number of heads in a randomly taken cell is practically independent of the total number of heads. This table demonstrates</a:t>
                </a:r>
                <a:r>
                  <a:rPr lang="en-US" baseline="0" dirty="0" smtClean="0"/>
                  <a:t> the probabilities to find </a:t>
                </a:r>
                <a:r>
                  <a:rPr lang="en-US" i="1" baseline="0" dirty="0" smtClean="0"/>
                  <a:t>n</a:t>
                </a:r>
                <a:r>
                  <a:rPr lang="en-US" baseline="0" dirty="0" smtClean="0"/>
                  <a:t> (70-150) inside a randomly taken cell under the total number of cell </a:t>
                </a:r>
                <a:r>
                  <a:rPr lang="en-US" i="1" baseline="0" dirty="0" smtClean="0"/>
                  <a:t>m</a:t>
                </a:r>
                <a:r>
                  <a:rPr lang="en-US" baseline="0" dirty="0" smtClean="0"/>
                  <a:t>=</a:t>
                </a:r>
                <a:r>
                  <a:rPr lang="en-US" i="1" baseline="0" dirty="0" smtClean="0"/>
                  <a:t>n</a:t>
                </a:r>
                <a:r>
                  <a:rPr lang="en-US" baseline="0" dirty="0" smtClean="0"/>
                  <a:t>, </a:t>
                </a:r>
                <a:r>
                  <a:rPr lang="en-US" i="1" baseline="0" dirty="0" smtClean="0"/>
                  <a:t>m</a:t>
                </a:r>
                <a:r>
                  <a:rPr lang="en-US" baseline="0" dirty="0" smtClean="0"/>
                  <a:t>=10</a:t>
                </a:r>
                <a:r>
                  <a:rPr lang="en-US" i="1" baseline="0" dirty="0" smtClean="0"/>
                  <a:t>n</a:t>
                </a:r>
                <a:r>
                  <a:rPr lang="en-US" baseline="0" dirty="0" smtClean="0"/>
                  <a:t>, and </a:t>
                </a:r>
                <a:r>
                  <a:rPr lang="en-US" i="1" baseline="0" dirty="0" smtClean="0"/>
                  <a:t>m</a:t>
                </a:r>
                <a:r>
                  <a:rPr lang="en-US" baseline="0" dirty="0" smtClean="0"/>
                  <a:t>=100</a:t>
                </a:r>
                <a:r>
                  <a:rPr lang="en-US" i="1" baseline="0" dirty="0" smtClean="0"/>
                  <a:t>n</a:t>
                </a:r>
                <a:r>
                  <a:rPr lang="en-US" baseline="0" dirty="0" smtClean="0"/>
                  <a:t>. The green column shows approximate values of discussed probabilities in the limit of the number of heads </a:t>
                </a:r>
                <a:r>
                  <a:rPr lang="en-US" i="1" baseline="0" dirty="0" smtClean="0"/>
                  <a:t>n</a:t>
                </a:r>
                <a:r>
                  <a:rPr lang="en-US" baseline="0" dirty="0" smtClean="0"/>
                  <a:t> tending to infinity.</a:t>
                </a:r>
              </a:p>
              <a:p>
                <a:pPr algn="just"/>
                <a:endParaRPr lang="en-US" baseline="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n-US" sz="1200" i="0" kern="1200">
                    <a:solidFill>
                      <a:schemeClr val="tx1"/>
                    </a:solidFill>
                    <a:effectLst/>
                    <a:latin typeface="Cambria Math" panose="02040503050406030204" pitchFamily="18" charset="0"/>
                    <a:ea typeface="+mn-ea"/>
                    <a:cs typeface="+mn-cs"/>
                  </a:rPr>
                  <a:t>𝑉</a:t>
                </a:r>
                <a:r>
                  <a:rPr lang="ru-RU" sz="1200" i="0" kern="1200" smtClean="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𝑒𝑙</a:t>
                </a:r>
                <a:r>
                  <a:rPr lang="en-US" sz="1200" kern="1200" dirty="0" smtClean="0">
                    <a:solidFill>
                      <a:schemeClr val="tx1"/>
                    </a:solidFill>
                    <a:effectLst/>
                    <a:latin typeface="+mn-lt"/>
                    <a:ea typeface="+mn-ea"/>
                    <a:cs typeface="+mn-cs"/>
                  </a:rPr>
                  <a:t> - an</a:t>
                </a:r>
                <a:r>
                  <a:rPr lang="en-US" sz="1200" kern="1200" baseline="0" dirty="0" smtClean="0">
                    <a:solidFill>
                      <a:schemeClr val="tx1"/>
                    </a:solidFill>
                    <a:effectLst/>
                    <a:latin typeface="+mn-lt"/>
                    <a:ea typeface="+mn-ea"/>
                    <a:cs typeface="+mn-cs"/>
                  </a:rPr>
                  <a:t> elementary cell volume;</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i="0" kern="1200">
                    <a:solidFill>
                      <a:schemeClr val="tx1"/>
                    </a:solidFill>
                    <a:effectLst/>
                    <a:latin typeface="Cambria Math" panose="02040503050406030204" pitchFamily="18" charset="0"/>
                    <a:ea typeface="+mn-ea"/>
                    <a:cs typeface="+mn-cs"/>
                  </a:rPr>
                  <a:t>𝑉</a:t>
                </a:r>
                <a:r>
                  <a:rPr lang="ru-RU" sz="1200" i="0" kern="1200" smtClean="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𝑏</a:t>
                </a:r>
                <a:r>
                  <a:rPr lang="en-US" sz="1200" kern="1200" dirty="0" smtClean="0">
                    <a:solidFill>
                      <a:schemeClr val="tx1"/>
                    </a:solidFill>
                    <a:effectLst/>
                    <a:latin typeface="+mn-lt"/>
                    <a:ea typeface="+mn-ea"/>
                    <a:cs typeface="+mn-cs"/>
                  </a:rPr>
                  <a:t> - the negative corona streamer burst volume;</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i="0" kern="1200">
                    <a:solidFill>
                      <a:schemeClr val="tx1"/>
                    </a:solidFill>
                    <a:effectLst/>
                    <a:latin typeface="Cambria Math" panose="02040503050406030204" pitchFamily="18" charset="0"/>
                    <a:ea typeface="+mn-ea"/>
                    <a:cs typeface="+mn-cs"/>
                  </a:rPr>
                  <a:t>𝑞</a:t>
                </a:r>
                <a:r>
                  <a:rPr lang="ru-RU" sz="1200" i="0" kern="1200" smtClean="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ℎ</a:t>
                </a:r>
                <a:r>
                  <a:rPr lang="en-US" sz="1200" kern="1200" dirty="0" smtClean="0">
                    <a:solidFill>
                      <a:schemeClr val="tx1"/>
                    </a:solidFill>
                    <a:effectLst/>
                    <a:latin typeface="+mn-lt"/>
                    <a:ea typeface="+mn-ea"/>
                    <a:cs typeface="+mn-cs"/>
                  </a:rPr>
                  <a:t> - the minimal charge of a negative</a:t>
                </a:r>
                <a:r>
                  <a:rPr lang="en-US" sz="1200" kern="1200" baseline="0" dirty="0" smtClean="0">
                    <a:solidFill>
                      <a:schemeClr val="tx1"/>
                    </a:solidFill>
                    <a:effectLst/>
                    <a:latin typeface="+mn-lt"/>
                    <a:ea typeface="+mn-ea"/>
                    <a:cs typeface="+mn-cs"/>
                  </a:rPr>
                  <a:t> streamer head;</a:t>
                </a:r>
                <a:endParaRPr lang="en-US"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i="0" kern="1200">
                    <a:solidFill>
                      <a:schemeClr val="tx1"/>
                    </a:solidFill>
                    <a:effectLst/>
                    <a:latin typeface="Cambria Math" panose="02040503050406030204" pitchFamily="18" charset="0"/>
                    <a:ea typeface="+mn-ea"/>
                    <a:cs typeface="+mn-cs"/>
                  </a:rPr>
                  <a:t>𝑞</a:t>
                </a:r>
                <a:r>
                  <a:rPr lang="ru-RU" sz="1200" i="0" kern="1200" smtClean="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𝑏</a:t>
                </a:r>
                <a:r>
                  <a:rPr lang="en-US" sz="1200" kern="1200" dirty="0" smtClean="0">
                    <a:solidFill>
                      <a:schemeClr val="tx1"/>
                    </a:solidFill>
                    <a:effectLst/>
                    <a:latin typeface="+mn-lt"/>
                    <a:ea typeface="+mn-ea"/>
                    <a:cs typeface="+mn-cs"/>
                  </a:rPr>
                  <a:t> - the total charge inside the negative</a:t>
                </a:r>
                <a:r>
                  <a:rPr lang="en-US" sz="1200" kern="1200" baseline="0" dirty="0" smtClean="0">
                    <a:solidFill>
                      <a:schemeClr val="tx1"/>
                    </a:solidFill>
                    <a:effectLst/>
                    <a:latin typeface="+mn-lt"/>
                    <a:ea typeface="+mn-ea"/>
                    <a:cs typeface="+mn-cs"/>
                  </a:rPr>
                  <a:t> corona streamer burst volume.</a:t>
                </a:r>
                <a:endParaRPr lang="ru-RU" sz="1200" kern="1200" dirty="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algn="just"/>
                <a:endParaRPr lang="en-US" dirty="0" smtClean="0"/>
              </a:p>
              <a:p>
                <a:endParaRPr lang="en-US" dirty="0" smtClean="0"/>
              </a:p>
            </p:txBody>
          </p:sp>
        </mc:Fallback>
      </mc:AlternateContent>
      <p:sp>
        <p:nvSpPr>
          <p:cNvPr id="4" name="Номер слайда 3"/>
          <p:cNvSpPr>
            <a:spLocks noGrp="1"/>
          </p:cNvSpPr>
          <p:nvPr>
            <p:ph type="sldNum" sz="quarter" idx="10"/>
          </p:nvPr>
        </p:nvSpPr>
        <p:spPr/>
        <p:txBody>
          <a:bodyPr/>
          <a:lstStyle/>
          <a:p>
            <a:fld id="{81409001-8C3B-4D87-BD4B-3998B36DDB4D}"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a:r>
              <a:rPr lang="en-US" dirty="0" smtClean="0"/>
              <a:t>Then, knowing the total number of cells, we can determine the largest number of heads inside one cell. If the number of heads is equal to the number of cells, we find that up to 24 heads can be</a:t>
            </a:r>
            <a:r>
              <a:rPr lang="en-US" baseline="0" dirty="0" smtClean="0"/>
              <a:t> found in</a:t>
            </a:r>
            <a:r>
              <a:rPr lang="en-US" dirty="0" smtClean="0"/>
              <a:t> one cell. This should be enough in excess to form an ionization center. Since there will be much more cells with a slightly smaller number of heads, the number of such ionization centers can be quite large (note that, as shown on slide 2,</a:t>
            </a:r>
            <a:r>
              <a:rPr lang="en-US" baseline="0" dirty="0" smtClean="0"/>
              <a:t> there are usually several simultaneously existing space leaders in front of the negative leader tip</a:t>
            </a:r>
            <a:r>
              <a:rPr lang="en-US" dirty="0" smtClean="0"/>
              <a:t>). The mechanism remains operational even in worse conditions, when the number of cells become much larger than the number of heads.</a:t>
            </a:r>
          </a:p>
        </p:txBody>
      </p:sp>
      <p:sp>
        <p:nvSpPr>
          <p:cNvPr id="4" name="Номер слайда 3"/>
          <p:cNvSpPr>
            <a:spLocks noGrp="1"/>
          </p:cNvSpPr>
          <p:nvPr>
            <p:ph type="sldNum" sz="quarter" idx="10"/>
          </p:nvPr>
        </p:nvSpPr>
        <p:spPr/>
        <p:txBody>
          <a:bodyPr/>
          <a:lstStyle/>
          <a:p>
            <a:fld id="{81409001-8C3B-4D87-BD4B-3998B36DDB4D}" type="slidenum">
              <a:rPr lang="ru-RU" smtClean="0"/>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With the number of cells ten times bigger than the number of heads, it turns out that we are unlikely to find at least one cell with more than seven heads.</a:t>
            </a:r>
          </a:p>
          <a:p>
            <a:endParaRPr lang="en-US" dirty="0" smtClean="0"/>
          </a:p>
        </p:txBody>
      </p:sp>
      <p:sp>
        <p:nvSpPr>
          <p:cNvPr id="4" name="Номер слайда 3"/>
          <p:cNvSpPr>
            <a:spLocks noGrp="1"/>
          </p:cNvSpPr>
          <p:nvPr>
            <p:ph type="sldNum" sz="quarter" idx="10"/>
          </p:nvPr>
        </p:nvSpPr>
        <p:spPr/>
        <p:txBody>
          <a:bodyPr/>
          <a:lstStyle/>
          <a:p>
            <a:fld id="{81409001-8C3B-4D87-BD4B-3998B36DDB4D}" type="slidenum">
              <a:rPr lang="ru-RU" smtClean="0"/>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a:r>
              <a:rPr lang="en-US" dirty="0" smtClean="0"/>
              <a:t>With the number of cells a hundred times larger than the number of heads, it turns out that a maximum number of heads in one cell is only</a:t>
            </a:r>
            <a:r>
              <a:rPr lang="en-US" baseline="0" dirty="0" smtClean="0"/>
              <a:t> four</a:t>
            </a:r>
            <a:r>
              <a:rPr lang="en-US" dirty="0" smtClean="0"/>
              <a:t>. That is, theoretically, there is a chance for an ionization center formation, but it is vanishingly small.</a:t>
            </a:r>
          </a:p>
        </p:txBody>
      </p:sp>
      <p:sp>
        <p:nvSpPr>
          <p:cNvPr id="4" name="Номер слайда 3"/>
          <p:cNvSpPr>
            <a:spLocks noGrp="1"/>
          </p:cNvSpPr>
          <p:nvPr>
            <p:ph type="sldNum" sz="quarter" idx="10"/>
          </p:nvPr>
        </p:nvSpPr>
        <p:spPr/>
        <p:txBody>
          <a:bodyPr/>
          <a:lstStyle/>
          <a:p>
            <a:fld id="{81409001-8C3B-4D87-BD4B-3998B36DDB4D}" type="slidenum">
              <a:rPr lang="ru-RU" smtClean="0"/>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a:r>
              <a:rPr lang="en-US" dirty="0" smtClean="0"/>
              <a:t>It would be interesting to compare the proposed space stem precursors formation mechanism with the lightning initiation scenario recently proposed by D. I. </a:t>
            </a:r>
            <a:r>
              <a:rPr lang="en-US" dirty="0" err="1" smtClean="0"/>
              <a:t>Iudin</a:t>
            </a:r>
            <a:r>
              <a:rPr lang="en-US" dirty="0" smtClean="0"/>
              <a:t> et al. [2019].</a:t>
            </a:r>
            <a:endParaRPr lang="ru-RU" dirty="0"/>
          </a:p>
        </p:txBody>
      </p:sp>
      <p:sp>
        <p:nvSpPr>
          <p:cNvPr id="4" name="Номер слайда 3"/>
          <p:cNvSpPr>
            <a:spLocks noGrp="1"/>
          </p:cNvSpPr>
          <p:nvPr>
            <p:ph type="sldNum" sz="quarter" idx="10"/>
          </p:nvPr>
        </p:nvSpPr>
        <p:spPr/>
        <p:txBody>
          <a:bodyPr/>
          <a:lstStyle/>
          <a:p>
            <a:fld id="{81409001-8C3B-4D87-BD4B-3998B36DDB4D}" type="slidenum">
              <a:rPr lang="ru-RU" smtClean="0"/>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1409001-8C3B-4D87-BD4B-3998B36DDB4D}" type="slidenum">
              <a:rPr lang="ru-RU" smtClean="0"/>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D6C184-9E5B-48E7-93D9-009575A8B206}" type="slidenum">
              <a:rPr lang="ru-RU" smtClean="0"/>
              <a:pPr/>
              <a:t>28</a:t>
            </a:fld>
            <a:endParaRPr lang="ru-RU"/>
          </a:p>
        </p:txBody>
      </p:sp>
    </p:spTree>
    <p:extLst>
      <p:ext uri="{BB962C8B-B14F-4D97-AF65-F5344CB8AC3E}">
        <p14:creationId xmlns:p14="http://schemas.microsoft.com/office/powerpoint/2010/main" val="1537368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fontScale="92500" lnSpcReduction="10000"/>
          </a:bodyPr>
          <a:lstStyle/>
          <a:p>
            <a:pPr algn="just"/>
            <a:r>
              <a:rPr lang="en-US" baseline="0" dirty="0" smtClean="0"/>
              <a:t>In this paper, we assume that space stems arise at the negative corona streamer burst periphery. It is clear that they should be formed there, because in this region the external electric field is amplified by the field of the negative corona space charge. Moreover, due to the inhomogeneous distribution of the negative charge inside the streamer corona volume, there are regions with electric field exceeding the threshold of ionization center creation. So, this study is devoted to the description and analysis of the ionization centers formation mechanism (implying that some of these ionization centers</a:t>
            </a:r>
            <a:r>
              <a:rPr lang="ru-RU" baseline="0" dirty="0" smtClean="0"/>
              <a:t> </a:t>
            </a:r>
            <a:r>
              <a:rPr lang="en-US" baseline="0" dirty="0" smtClean="0"/>
              <a:t>eventually turn into space stems). Since there are experimental examples of recording the negative leader steps at altitudes of the order of 10 km [</a:t>
            </a:r>
            <a:r>
              <a:rPr lang="en-US" baseline="0" dirty="0" err="1" smtClean="0"/>
              <a:t>Edens</a:t>
            </a:r>
            <a:r>
              <a:rPr lang="en-US" baseline="0" dirty="0" smtClean="0"/>
              <a:t> et al., 2014], in this study we consider the range of altitudes varying from 0 to 12 km above sea level.</a:t>
            </a:r>
          </a:p>
          <a:p>
            <a:pPr algn="just"/>
            <a:endParaRPr lang="en-US" baseline="0" dirty="0" smtClean="0"/>
          </a:p>
          <a:p>
            <a:pPr algn="just"/>
            <a:r>
              <a:rPr lang="en-US" baseline="0" dirty="0" err="1" smtClean="0"/>
              <a:t>Edens</a:t>
            </a:r>
            <a:r>
              <a:rPr lang="en-US" baseline="0" dirty="0" smtClean="0"/>
              <a:t>, H. E., K. B. </a:t>
            </a:r>
            <a:r>
              <a:rPr lang="en-US" baseline="0" dirty="0" err="1" smtClean="0"/>
              <a:t>Eack</a:t>
            </a:r>
            <a:r>
              <a:rPr lang="en-US" baseline="0" dirty="0" smtClean="0"/>
              <a:t>, W. Rison, and S. J. </a:t>
            </a:r>
            <a:r>
              <a:rPr lang="en-US" baseline="0" dirty="0" err="1" smtClean="0"/>
              <a:t>Hunyady</a:t>
            </a:r>
            <a:r>
              <a:rPr lang="en-US" baseline="0" dirty="0" smtClean="0"/>
              <a:t> (2014), Photographic observations of streamers and steps in a cloud-to-air negative leader, </a:t>
            </a:r>
            <a:r>
              <a:rPr lang="en-US" baseline="0" dirty="0" err="1" smtClean="0"/>
              <a:t>Geophys</a:t>
            </a:r>
            <a:r>
              <a:rPr lang="en-US" baseline="0" dirty="0" smtClean="0"/>
              <a:t>. Res. Lett., 41, 1336–1342, doi:10.1002/2013GL059180</a:t>
            </a:r>
            <a:r>
              <a:rPr lang="en-US" baseline="0" dirty="0" smtClean="0"/>
              <a:t>.</a:t>
            </a:r>
            <a:endParaRPr lang="ru-RU" baseline="0" dirty="0" smtClean="0"/>
          </a:p>
          <a:p>
            <a:pPr algn="just"/>
            <a:endParaRPr lang="ru-RU" baseline="0" dirty="0" smtClean="0"/>
          </a:p>
          <a:p>
            <a:pPr algn="just"/>
            <a:r>
              <a:rPr lang="en-US" baseline="0" dirty="0" smtClean="0"/>
              <a:t>The figure is taken from [</a:t>
            </a:r>
            <a:r>
              <a:rPr lang="en-US" baseline="0" dirty="0" err="1" smtClean="0"/>
              <a:t>Syssoev</a:t>
            </a:r>
            <a:r>
              <a:rPr lang="en-US" baseline="0" dirty="0" smtClean="0"/>
              <a:t>, A. A., </a:t>
            </a:r>
            <a:r>
              <a:rPr lang="en-US" baseline="0" dirty="0" err="1" smtClean="0"/>
              <a:t>Iudin</a:t>
            </a:r>
            <a:r>
              <a:rPr lang="en-US" baseline="0" dirty="0" smtClean="0"/>
              <a:t>, D. I., </a:t>
            </a:r>
            <a:r>
              <a:rPr lang="en-US" baseline="0" dirty="0" err="1" smtClean="0"/>
              <a:t>Bulatov</a:t>
            </a:r>
            <a:r>
              <a:rPr lang="en-US" baseline="0" dirty="0" smtClean="0"/>
              <a:t>, A.</a:t>
            </a:r>
            <a:r>
              <a:rPr lang="ru-RU" baseline="0" dirty="0" smtClean="0"/>
              <a:t> </a:t>
            </a:r>
            <a:r>
              <a:rPr lang="en-US" baseline="0" dirty="0" smtClean="0"/>
              <a:t>A., &amp; </a:t>
            </a:r>
            <a:r>
              <a:rPr lang="en-US" baseline="0" dirty="0" err="1" smtClean="0"/>
              <a:t>Rakov</a:t>
            </a:r>
            <a:r>
              <a:rPr lang="en-US" baseline="0" dirty="0" smtClean="0"/>
              <a:t>, V. A. (2020). Numerical</a:t>
            </a:r>
            <a:r>
              <a:rPr lang="ru-RU" baseline="0" dirty="0" smtClean="0"/>
              <a:t> </a:t>
            </a:r>
            <a:r>
              <a:rPr lang="en-US" baseline="0" dirty="0" smtClean="0"/>
              <a:t>simulation of stepping and branching</a:t>
            </a:r>
            <a:r>
              <a:rPr lang="ru-RU" baseline="0" dirty="0" smtClean="0"/>
              <a:t> </a:t>
            </a:r>
            <a:r>
              <a:rPr lang="en-US" baseline="0" dirty="0" smtClean="0"/>
              <a:t>processes in negative lightning</a:t>
            </a:r>
            <a:r>
              <a:rPr lang="ru-RU" baseline="0" dirty="0" smtClean="0"/>
              <a:t> </a:t>
            </a:r>
            <a:r>
              <a:rPr lang="en-US" baseline="0" dirty="0" smtClean="0"/>
              <a:t>leaders. Journal of Geophysical</a:t>
            </a:r>
            <a:r>
              <a:rPr lang="ru-RU" baseline="0" dirty="0" smtClean="0"/>
              <a:t> </a:t>
            </a:r>
            <a:r>
              <a:rPr lang="en-US" baseline="0" dirty="0" smtClean="0"/>
              <a:t>Research: Atmospheres, 125,</a:t>
            </a:r>
            <a:r>
              <a:rPr lang="ru-RU" baseline="0" dirty="0" smtClean="0"/>
              <a:t> </a:t>
            </a:r>
            <a:r>
              <a:rPr lang="en-US" baseline="0" dirty="0" smtClean="0"/>
              <a:t>e2019JD031360. https://doi.org/10.1029/2019JD031360]</a:t>
            </a:r>
            <a:r>
              <a:rPr lang="ru-RU" baseline="0" dirty="0" smtClean="0"/>
              <a:t>.</a:t>
            </a:r>
            <a:endParaRPr lang="en-US" baseline="0" dirty="0" smtClean="0"/>
          </a:p>
        </p:txBody>
      </p:sp>
      <p:sp>
        <p:nvSpPr>
          <p:cNvPr id="4" name="Номер слайда 3"/>
          <p:cNvSpPr>
            <a:spLocks noGrp="1"/>
          </p:cNvSpPr>
          <p:nvPr>
            <p:ph type="sldNum" sz="quarter" idx="10"/>
          </p:nvPr>
        </p:nvSpPr>
        <p:spPr/>
        <p:txBody>
          <a:bodyPr/>
          <a:lstStyle/>
          <a:p>
            <a:fld id="{0BD6C184-9E5B-48E7-93D9-009575A8B206}" type="slidenum">
              <a:rPr lang="ru-RU" smtClean="0"/>
              <a:pPr/>
              <a:t>3</a:t>
            </a:fld>
            <a:endParaRPr lang="ru-RU"/>
          </a:p>
        </p:txBody>
      </p:sp>
    </p:spTree>
    <p:extLst>
      <p:ext uri="{BB962C8B-B14F-4D97-AF65-F5344CB8AC3E}">
        <p14:creationId xmlns:p14="http://schemas.microsoft.com/office/powerpoint/2010/main" val="473189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pPr algn="just"/>
                <a:r>
                  <a:rPr lang="en-US" dirty="0" smtClean="0"/>
                  <a:t>Let’s move from general to specific. We will start with a description of the negative leader streamer zone structure and parameters, and will later move on to a smaller scale. The figure on the left shows</a:t>
                </a:r>
                <a:r>
                  <a:rPr lang="en-US" baseline="0" dirty="0" smtClean="0"/>
                  <a:t> </a:t>
                </a:r>
                <a:r>
                  <a:rPr lang="en-US" dirty="0" smtClean="0"/>
                  <a:t>the negative leader channel, which</a:t>
                </a:r>
                <a:r>
                  <a:rPr lang="en-US" baseline="0" dirty="0" smtClean="0"/>
                  <a:t> is </a:t>
                </a:r>
                <a:r>
                  <a:rPr lang="en-US" dirty="0" smtClean="0"/>
                  <a:t>surrounded by</a:t>
                </a:r>
                <a:r>
                  <a:rPr lang="en-US" baseline="0" dirty="0" smtClean="0"/>
                  <a:t> the sheath of space charge. The leader channel ends with the tip, which is a source</a:t>
                </a:r>
                <a:r>
                  <a:rPr lang="en-US" dirty="0" smtClean="0"/>
                  <a:t> of</a:t>
                </a:r>
                <a:r>
                  <a:rPr lang="en-US" baseline="0" dirty="0" smtClean="0"/>
                  <a:t> the </a:t>
                </a:r>
                <a:r>
                  <a:rPr lang="en-US" dirty="0" smtClean="0"/>
                  <a:t>streamer zone</a:t>
                </a:r>
                <a:r>
                  <a:rPr lang="en-US" baseline="0" dirty="0" smtClean="0"/>
                  <a:t> (</a:t>
                </a:r>
                <a:r>
                  <a:rPr lang="en-US" dirty="0" smtClean="0"/>
                  <a:t>for the negative leader the</a:t>
                </a:r>
                <a:r>
                  <a:rPr lang="en-US" baseline="0" dirty="0" smtClean="0"/>
                  <a:t> last</a:t>
                </a:r>
                <a:r>
                  <a:rPr lang="en-US" dirty="0" smtClean="0"/>
                  <a:t> exists in the form of</a:t>
                </a:r>
                <a:r>
                  <a:rPr lang="en-US" baseline="0" dirty="0" smtClean="0"/>
                  <a:t> the corona streamer burst)</a:t>
                </a:r>
                <a:r>
                  <a:rPr lang="en-US" dirty="0" smtClean="0"/>
                  <a:t>. For simplicity, we assume that the shape of the streamer corona</a:t>
                </a:r>
                <a:r>
                  <a:rPr lang="en-US" baseline="0" dirty="0" smtClean="0"/>
                  <a:t> can be approximated by</a:t>
                </a:r>
                <a:r>
                  <a:rPr lang="en-US" dirty="0" smtClean="0"/>
                  <a:t> a spherical segment and has a vertical direction of growth. Its length is determined by the leader sheath line</a:t>
                </a:r>
                <a:r>
                  <a:rPr lang="en-US" baseline="0" dirty="0" smtClean="0"/>
                  <a:t> charge density</a:t>
                </a:r>
                <a:r>
                  <a:rPr lang="en-US" dirty="0" smtClean="0"/>
                  <a:t>, the charge transferred to the newly-formed</a:t>
                </a:r>
                <a:r>
                  <a:rPr lang="en-US" baseline="0" dirty="0" smtClean="0"/>
                  <a:t> negative leader tip</a:t>
                </a:r>
                <a:r>
                  <a:rPr lang="en-US" dirty="0" smtClean="0"/>
                  <a:t>, and, to a lesser extent, by the external electric field magnitude. We assume that the entire step charge transferred</a:t>
                </a:r>
                <a:r>
                  <a:rPr lang="en-US" baseline="0" dirty="0" smtClean="0"/>
                  <a:t> to the newly-formed negative leader tip is</a:t>
                </a:r>
                <a:r>
                  <a:rPr lang="en-US" dirty="0" smtClean="0"/>
                  <a:t> distributed in the space in front of it and that electric field, which is finally established inside the streamer corona volume, has only a radial component equal to the negative streamers propagation threshold. Then, taking into account more or less known negative leader parameters, one can estimate the length of the streamer corona, its volume, and the physical</a:t>
                </a:r>
                <a:r>
                  <a:rPr lang="en-US" baseline="0" dirty="0" smtClean="0"/>
                  <a:t> quantity,</a:t>
                </a:r>
                <a:r>
                  <a:rPr lang="en-US" dirty="0" smtClean="0"/>
                  <a:t> which we</a:t>
                </a:r>
                <a:r>
                  <a:rPr lang="en-US" baseline="0" dirty="0" smtClean="0"/>
                  <a:t> would like to call</a:t>
                </a:r>
                <a:r>
                  <a:rPr lang="en-US" dirty="0" smtClean="0"/>
                  <a:t> the spatiotemporal noise intensity. The last is a very important parameter,</a:t>
                </a:r>
                <a:r>
                  <a:rPr lang="en-US" baseline="0" dirty="0" smtClean="0"/>
                  <a:t> which is discussed below.</a:t>
                </a:r>
                <a:endParaRPr lang="en-US" dirty="0" smtClean="0"/>
              </a:p>
              <a:p>
                <a:endParaRPr lang="en-US" dirty="0" smtClean="0"/>
              </a:p>
              <a:p>
                <a:r>
                  <a:rPr lang="en-US" dirty="0" smtClean="0"/>
                  <a:t>Physical quantities: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E</a:t>
                </a:r>
                <a:r>
                  <a:rPr lang="en-US" sz="1200" i="1" kern="1200" baseline="-25000" dirty="0" err="1" smtClean="0">
                    <a:solidFill>
                      <a:schemeClr val="tx1"/>
                    </a:solidFill>
                    <a:effectLst/>
                    <a:latin typeface="+mn-lt"/>
                    <a:ea typeface="+mn-ea"/>
                    <a:cs typeface="+mn-cs"/>
                  </a:rPr>
                  <a:t>a</a:t>
                </a:r>
                <a:r>
                  <a:rPr lang="en-US" dirty="0" smtClean="0"/>
                  <a:t> – ambient electric field;</a:t>
                </a:r>
              </a:p>
              <a:p>
                <a:r>
                  <a:rPr lang="en-US" i="1" dirty="0" smtClean="0"/>
                  <a:t>R</a:t>
                </a:r>
                <a:r>
                  <a:rPr lang="en-US" dirty="0" smtClean="0"/>
                  <a:t> – streamer corona radius;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ρ</a:t>
                </a:r>
                <a:r>
                  <a:rPr lang="en-US" sz="1200" i="1" kern="1200" baseline="-25000" dirty="0" err="1" smtClean="0">
                    <a:solidFill>
                      <a:schemeClr val="tx1"/>
                    </a:solidFill>
                    <a:effectLst/>
                    <a:latin typeface="+mn-lt"/>
                    <a:ea typeface="+mn-ea"/>
                    <a:cs typeface="+mn-cs"/>
                  </a:rPr>
                  <a:t>sh</a:t>
                </a:r>
                <a:r>
                  <a:rPr lang="en-US" dirty="0" smtClean="0"/>
                  <a:t> – leader sheath line charge density;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q</a:t>
                </a:r>
                <a:r>
                  <a:rPr lang="en-US" sz="1200" i="1" kern="1200" baseline="-25000" dirty="0" err="1" smtClean="0">
                    <a:solidFill>
                      <a:schemeClr val="tx1"/>
                    </a:solidFill>
                    <a:effectLst/>
                    <a:latin typeface="+mn-lt"/>
                    <a:ea typeface="+mn-ea"/>
                    <a:cs typeface="+mn-cs"/>
                  </a:rPr>
                  <a:t>t</a:t>
                </a:r>
                <a:r>
                  <a:rPr lang="en-US" i="1" dirty="0" smtClean="0"/>
                  <a:t> </a:t>
                </a:r>
                <a:r>
                  <a:rPr lang="en-US" dirty="0" smtClean="0"/>
                  <a:t>– charge transferred to the newly-formed negative leader tip during the step-formation process;</a:t>
                </a:r>
              </a:p>
              <a:p>
                <a:r>
                  <a:rPr lang="el-GR" i="1" dirty="0" smtClean="0"/>
                  <a:t>ψ</a:t>
                </a:r>
                <a:r>
                  <a:rPr lang="en-US" dirty="0" smtClean="0"/>
                  <a:t>  - streamer corona sweep angle;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ρ</a:t>
                </a:r>
                <a:r>
                  <a:rPr lang="en-US" sz="1200" i="1" kern="1200" baseline="-25000" dirty="0" err="1" smtClean="0">
                    <a:solidFill>
                      <a:schemeClr val="tx1"/>
                    </a:solidFill>
                    <a:effectLst/>
                    <a:latin typeface="+mn-lt"/>
                    <a:ea typeface="+mn-ea"/>
                    <a:cs typeface="+mn-cs"/>
                  </a:rPr>
                  <a:t>b</a:t>
                </a:r>
                <a:r>
                  <a:rPr lang="en-US" i="1" dirty="0" smtClean="0"/>
                  <a:t>(r) </a:t>
                </a:r>
                <a:r>
                  <a:rPr lang="en-US" dirty="0" smtClean="0"/>
                  <a:t>– negative</a:t>
                </a:r>
                <a:r>
                  <a:rPr lang="en-US" baseline="0" dirty="0" smtClean="0"/>
                  <a:t> corona volumetric charge density (depends only on the radial coordinate </a:t>
                </a:r>
                <a:r>
                  <a:rPr lang="en-US" i="1" baseline="0" dirty="0" smtClean="0"/>
                  <a:t>r</a:t>
                </a:r>
                <a:r>
                  <a:rPr lang="en-US" baseline="0" dirty="0" smtClean="0"/>
                  <a:t>);</a:t>
                </a:r>
              </a:p>
              <a:p>
                <a:r>
                  <a:rPr lang="en-US" i="1" baseline="0" dirty="0" smtClean="0"/>
                  <a:t>h </a:t>
                </a:r>
                <a:r>
                  <a:rPr lang="en-US" baseline="0" dirty="0" smtClean="0"/>
                  <a:t>– altitude above sea level;</a:t>
                </a: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Sup>
                      <m:sSubSupPr>
                        <m:ctrlPr>
                          <a:rPr lang="ru-RU" sz="1200" i="1" kern="1200" smtClean="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𝐸</m:t>
                        </m:r>
                      </m:e>
                      <m:sub>
                        <m:r>
                          <a:rPr lang="en-US" sz="1200" i="1" kern="1200">
                            <a:solidFill>
                              <a:schemeClr val="tx1"/>
                            </a:solidFill>
                            <a:effectLst/>
                            <a:latin typeface="Cambria Math" panose="02040503050406030204" pitchFamily="18" charset="0"/>
                            <a:ea typeface="+mn-ea"/>
                            <a:cs typeface="+mn-cs"/>
                          </a:rPr>
                          <m:t>𝑝𝑡h</m:t>
                        </m:r>
                      </m:sub>
                      <m:sup>
                        <m:r>
                          <a:rPr lang="en-US" sz="1200" i="1" kern="1200">
                            <a:solidFill>
                              <a:schemeClr val="tx1"/>
                            </a:solidFill>
                            <a:effectLst/>
                            <a:latin typeface="Cambria Math" panose="02040503050406030204" pitchFamily="18" charset="0"/>
                            <a:ea typeface="+mn-ea"/>
                            <a:cs typeface="+mn-cs"/>
                          </a:rPr>
                          <m:t>−</m:t>
                        </m:r>
                      </m:sup>
                    </m:sSubSup>
                  </m:oMath>
                </a14:m>
                <a:r>
                  <a:rPr lang="en-US" sz="1200" kern="1200" dirty="0" smtClean="0">
                    <a:solidFill>
                      <a:schemeClr val="tx1"/>
                    </a:solidFill>
                    <a:effectLst/>
                    <a:latin typeface="+mn-lt"/>
                    <a:ea typeface="+mn-ea"/>
                    <a:cs typeface="+mn-cs"/>
                  </a:rPr>
                  <a:t> - negative propagation threshold field;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k</a:t>
                </a:r>
                <a:r>
                  <a:rPr lang="en-US" sz="1200" kern="1200" dirty="0" smtClean="0">
                    <a:solidFill>
                      <a:schemeClr val="tx1"/>
                    </a:solidFill>
                    <a:effectLst/>
                    <a:latin typeface="+mn-lt"/>
                    <a:ea typeface="+mn-ea"/>
                    <a:cs typeface="+mn-cs"/>
                  </a:rPr>
                  <a:t> – an electric constant;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E</a:t>
                </a:r>
                <a:r>
                  <a:rPr lang="en-US" sz="1200" i="1" kern="1200" baseline="-25000" dirty="0" err="1" smtClean="0">
                    <a:solidFill>
                      <a:schemeClr val="tx1"/>
                    </a:solidFill>
                    <a:effectLst/>
                    <a:latin typeface="+mn-lt"/>
                    <a:ea typeface="+mn-ea"/>
                    <a:cs typeface="+mn-cs"/>
                  </a:rPr>
                  <a:t>r</a:t>
                </a:r>
                <a:r>
                  <a:rPr lang="en-US" dirty="0" smtClean="0"/>
                  <a:t> – radial electric field inside the negative corona;</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dirty="0" smtClean="0"/>
                  <a:t> – some constant;</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Ω</a:t>
                </a:r>
                <a:r>
                  <a:rPr lang="en-US" dirty="0" smtClean="0"/>
                  <a:t> – negative corona solid angle;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q</a:t>
                </a:r>
                <a:r>
                  <a:rPr lang="en-US" sz="1200" i="1" kern="1200" baseline="-25000" dirty="0" err="1" smtClean="0">
                    <a:solidFill>
                      <a:schemeClr val="tx1"/>
                    </a:solidFill>
                    <a:effectLst/>
                    <a:latin typeface="+mn-lt"/>
                    <a:ea typeface="+mn-ea"/>
                    <a:cs typeface="+mn-cs"/>
                  </a:rPr>
                  <a:t>b</a:t>
                </a:r>
                <a:r>
                  <a:rPr lang="en-US" dirty="0" smtClean="0"/>
                  <a:t> – total charge inside the negative corona streamer burst (assumed to</a:t>
                </a:r>
                <a:r>
                  <a:rPr lang="en-US" baseline="0" dirty="0" smtClean="0"/>
                  <a:t> be equal to </a:t>
                </a:r>
                <a:r>
                  <a:rPr lang="en-US" sz="1200" i="1" kern="1200" dirty="0" err="1" smtClean="0">
                    <a:solidFill>
                      <a:schemeClr val="tx1"/>
                    </a:solidFill>
                    <a:effectLst/>
                    <a:latin typeface="+mn-lt"/>
                    <a:ea typeface="+mn-ea"/>
                    <a:cs typeface="+mn-cs"/>
                  </a:rPr>
                  <a:t>q</a:t>
                </a:r>
                <a:r>
                  <a:rPr lang="en-US" sz="1200" i="1" kern="1200" baseline="-25000" dirty="0" err="1" smtClean="0">
                    <a:solidFill>
                      <a:schemeClr val="tx1"/>
                    </a:solidFill>
                    <a:effectLst/>
                    <a:latin typeface="+mn-lt"/>
                    <a:ea typeface="+mn-ea"/>
                    <a:cs typeface="+mn-cs"/>
                  </a:rPr>
                  <a:t>t</a:t>
                </a:r>
                <a:r>
                  <a:rPr lang="en-US" dirty="0" smtClean="0"/>
                  <a:t>).</a:t>
                </a:r>
              </a:p>
            </p:txBody>
          </p:sp>
        </mc:Choice>
        <mc:Fallback xmlns="">
          <p:sp>
            <p:nvSpPr>
              <p:cNvPr id="3" name="Заметки 2"/>
              <p:cNvSpPr>
                <a:spLocks noGrp="1"/>
              </p:cNvSpPr>
              <p:nvPr>
                <p:ph type="body" idx="1"/>
              </p:nvPr>
            </p:nvSpPr>
            <p:spPr/>
            <p:txBody>
              <a:bodyPr/>
              <a:lstStyle/>
              <a:p>
                <a:r>
                  <a:rPr lang="en-US" dirty="0" smtClean="0"/>
                  <a:t>Let’s move from general to specific. We will start with a description of the negative leader streamer zone structure and parameters, and will later move on to a smaller scale. The figure on the left shows</a:t>
                </a:r>
                <a:r>
                  <a:rPr lang="en-US" baseline="0" dirty="0" smtClean="0"/>
                  <a:t> </a:t>
                </a:r>
                <a:r>
                  <a:rPr lang="en-US" dirty="0" smtClean="0"/>
                  <a:t>the negative leader channel, which</a:t>
                </a:r>
                <a:r>
                  <a:rPr lang="en-US" baseline="0" dirty="0" smtClean="0"/>
                  <a:t> is </a:t>
                </a:r>
                <a:r>
                  <a:rPr lang="en-US" dirty="0" smtClean="0"/>
                  <a:t>surrounded by</a:t>
                </a:r>
                <a:r>
                  <a:rPr lang="en-US" baseline="0" dirty="0" smtClean="0"/>
                  <a:t> the sheath of charge. The leader channel ends with the tip, which is a source</a:t>
                </a:r>
                <a:r>
                  <a:rPr lang="en-US" dirty="0" smtClean="0"/>
                  <a:t> of</a:t>
                </a:r>
                <a:r>
                  <a:rPr lang="en-US" baseline="0" dirty="0" smtClean="0"/>
                  <a:t> the </a:t>
                </a:r>
                <a:r>
                  <a:rPr lang="en-US" dirty="0" smtClean="0"/>
                  <a:t>streamer zone</a:t>
                </a:r>
                <a:r>
                  <a:rPr lang="en-US" baseline="0" dirty="0" smtClean="0"/>
                  <a:t> (</a:t>
                </a:r>
                <a:r>
                  <a:rPr lang="en-US" dirty="0" smtClean="0"/>
                  <a:t>for the negative leader the</a:t>
                </a:r>
                <a:r>
                  <a:rPr lang="en-US" baseline="0" dirty="0" smtClean="0"/>
                  <a:t> last</a:t>
                </a:r>
                <a:r>
                  <a:rPr lang="en-US" dirty="0" smtClean="0"/>
                  <a:t> exists in the form of</a:t>
                </a:r>
                <a:r>
                  <a:rPr lang="en-US" baseline="0" dirty="0" smtClean="0"/>
                  <a:t> the corona streamer burst)</a:t>
                </a:r>
                <a:r>
                  <a:rPr lang="en-US" dirty="0" smtClean="0"/>
                  <a:t>. For simplicity, we assume that the shape of the streamer corona</a:t>
                </a:r>
                <a:r>
                  <a:rPr lang="en-US" baseline="0" dirty="0" smtClean="0"/>
                  <a:t> can be approximated by</a:t>
                </a:r>
                <a:r>
                  <a:rPr lang="en-US" dirty="0" smtClean="0"/>
                  <a:t> a spherical segment and has a vertical direction of growth. Its length is determined by the leader sheath line</a:t>
                </a:r>
                <a:r>
                  <a:rPr lang="en-US" baseline="0" dirty="0" smtClean="0"/>
                  <a:t> charge density</a:t>
                </a:r>
                <a:r>
                  <a:rPr lang="en-US" dirty="0" smtClean="0"/>
                  <a:t>, the charge transferred to the newly-formed</a:t>
                </a:r>
                <a:r>
                  <a:rPr lang="en-US" baseline="0" dirty="0" smtClean="0"/>
                  <a:t> negative leader sheath</a:t>
                </a:r>
                <a:r>
                  <a:rPr lang="en-US" dirty="0" smtClean="0"/>
                  <a:t>, and, to a lesser extent, by the external electric field magnitude. We assume that the entire step charge transferred</a:t>
                </a:r>
                <a:r>
                  <a:rPr lang="en-US" baseline="0" dirty="0" smtClean="0"/>
                  <a:t> to the newly-formed negative leader tip is</a:t>
                </a:r>
                <a:r>
                  <a:rPr lang="en-US" dirty="0" smtClean="0"/>
                  <a:t> distributed in the space in front of it and that the electric field, which is finally established by the streamer corona volume, has only a radial component equal to the propagation threshold for negative streamers. Then, taking into account more or less known negative leader parameters, one can estimate the length of the streamer corona, its volume and the physical</a:t>
                </a:r>
                <a:r>
                  <a:rPr lang="en-US" baseline="0" dirty="0" smtClean="0"/>
                  <a:t> quantity,</a:t>
                </a:r>
                <a:r>
                  <a:rPr lang="en-US" dirty="0" smtClean="0"/>
                  <a:t> which we</a:t>
                </a:r>
                <a:r>
                  <a:rPr lang="en-US" baseline="0" dirty="0" smtClean="0"/>
                  <a:t> would like to call</a:t>
                </a:r>
                <a:r>
                  <a:rPr lang="en-US" dirty="0" smtClean="0"/>
                  <a:t> the spatiotemporal noise intensity. The last is a very important parameter,</a:t>
                </a:r>
                <a:r>
                  <a:rPr lang="en-US" baseline="0" dirty="0" smtClean="0"/>
                  <a:t> which will be estimated below.</a:t>
                </a:r>
                <a:endParaRPr lang="en-US" dirty="0" smtClean="0"/>
              </a:p>
              <a:p>
                <a:endParaRPr lang="en-US" dirty="0" smtClean="0"/>
              </a:p>
              <a:p>
                <a:r>
                  <a:rPr lang="en-US" dirty="0" smtClean="0"/>
                  <a:t>Physical quantities: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E</a:t>
                </a:r>
                <a:r>
                  <a:rPr lang="en-US" sz="1200" i="1" kern="1200" baseline="-25000" dirty="0" err="1" smtClean="0">
                    <a:solidFill>
                      <a:schemeClr val="tx1"/>
                    </a:solidFill>
                    <a:effectLst/>
                    <a:latin typeface="+mn-lt"/>
                    <a:ea typeface="+mn-ea"/>
                    <a:cs typeface="+mn-cs"/>
                  </a:rPr>
                  <a:t>a</a:t>
                </a:r>
                <a:r>
                  <a:rPr lang="en-US" dirty="0" smtClean="0"/>
                  <a:t> – ambient electric field;</a:t>
                </a:r>
              </a:p>
              <a:p>
                <a:r>
                  <a:rPr lang="en-US" i="1" dirty="0" smtClean="0"/>
                  <a:t>R</a:t>
                </a:r>
                <a:r>
                  <a:rPr lang="en-US" dirty="0" smtClean="0"/>
                  <a:t> – streamer corona radius;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ρ</a:t>
                </a:r>
                <a:r>
                  <a:rPr lang="en-US" sz="1200" i="1" kern="1200" baseline="-25000" dirty="0" err="1" smtClean="0">
                    <a:solidFill>
                      <a:schemeClr val="tx1"/>
                    </a:solidFill>
                    <a:effectLst/>
                    <a:latin typeface="+mn-lt"/>
                    <a:ea typeface="+mn-ea"/>
                    <a:cs typeface="+mn-cs"/>
                  </a:rPr>
                  <a:t>sh</a:t>
                </a:r>
                <a:r>
                  <a:rPr lang="en-US" dirty="0" smtClean="0"/>
                  <a:t> – leader sheath line charge density;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q</a:t>
                </a:r>
                <a:r>
                  <a:rPr lang="en-US" sz="1200" i="1" kern="1200" baseline="-25000" dirty="0" err="1" smtClean="0">
                    <a:solidFill>
                      <a:schemeClr val="tx1"/>
                    </a:solidFill>
                    <a:effectLst/>
                    <a:latin typeface="+mn-lt"/>
                    <a:ea typeface="+mn-ea"/>
                    <a:cs typeface="+mn-cs"/>
                  </a:rPr>
                  <a:t>t</a:t>
                </a:r>
                <a:r>
                  <a:rPr lang="en-US" i="1" dirty="0" smtClean="0"/>
                  <a:t> </a:t>
                </a:r>
                <a:r>
                  <a:rPr lang="en-US" dirty="0" smtClean="0"/>
                  <a:t>– charge transferred to the newly-formed negative leader tip during the step-formation process;</a:t>
                </a:r>
              </a:p>
              <a:p>
                <a:r>
                  <a:rPr lang="el-GR" i="1" dirty="0" smtClean="0"/>
                  <a:t>ψ</a:t>
                </a:r>
                <a:r>
                  <a:rPr lang="en-US" dirty="0" smtClean="0"/>
                  <a:t>  - streamer corona sweep angle;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ρ</a:t>
                </a:r>
                <a:r>
                  <a:rPr lang="en-US" sz="1200" i="1" kern="1200" baseline="-25000" dirty="0" err="1" smtClean="0">
                    <a:solidFill>
                      <a:schemeClr val="tx1"/>
                    </a:solidFill>
                    <a:effectLst/>
                    <a:latin typeface="+mn-lt"/>
                    <a:ea typeface="+mn-ea"/>
                    <a:cs typeface="+mn-cs"/>
                  </a:rPr>
                  <a:t>b</a:t>
                </a:r>
                <a:r>
                  <a:rPr lang="en-US" i="1" dirty="0" smtClean="0"/>
                  <a:t>(r) </a:t>
                </a:r>
                <a:r>
                  <a:rPr lang="en-US" dirty="0" smtClean="0"/>
                  <a:t>– negative</a:t>
                </a:r>
                <a:r>
                  <a:rPr lang="en-US" baseline="0" dirty="0" smtClean="0"/>
                  <a:t> corona volumetric charge density (depends only on the radial coordinate </a:t>
                </a:r>
                <a:r>
                  <a:rPr lang="en-US" i="1" baseline="0" dirty="0" smtClean="0"/>
                  <a:t>r</a:t>
                </a:r>
                <a:r>
                  <a:rPr lang="en-US" baseline="0" dirty="0" smtClean="0"/>
                  <a:t>);</a:t>
                </a:r>
              </a:p>
              <a:p>
                <a:r>
                  <a:rPr lang="en-US" i="1" baseline="0" dirty="0" smtClean="0"/>
                  <a:t>h </a:t>
                </a:r>
                <a:r>
                  <a:rPr lang="en-US" baseline="0" dirty="0" smtClean="0"/>
                  <a:t>– altitude above sea level;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a:solidFill>
                      <a:schemeClr val="tx1"/>
                    </a:solidFill>
                    <a:effectLst/>
                    <a:latin typeface="+mn-lt"/>
                    <a:ea typeface="+mn-ea"/>
                    <a:cs typeface="+mn-cs"/>
                  </a:rPr>
                  <a:t>𝐸</a:t>
                </a:r>
                <a:r>
                  <a:rPr lang="ru-RU" sz="1200" i="0" kern="1200" smtClean="0">
                    <a:solidFill>
                      <a:schemeClr val="tx1"/>
                    </a:solidFill>
                    <a:effectLst/>
                    <a:latin typeface="+mn-lt"/>
                    <a:ea typeface="+mn-ea"/>
                    <a:cs typeface="+mn-cs"/>
                  </a:rPr>
                  <a:t>_</a:t>
                </a:r>
                <a:r>
                  <a:rPr lang="en-US" sz="1200" i="0" kern="1200">
                    <a:solidFill>
                      <a:schemeClr val="tx1"/>
                    </a:solidFill>
                    <a:effectLst/>
                    <a:latin typeface="+mn-lt"/>
                    <a:ea typeface="+mn-ea"/>
                    <a:cs typeface="+mn-cs"/>
                  </a:rPr>
                  <a:t>𝑝𝑡ℎ^−</a:t>
                </a:r>
                <a:r>
                  <a:rPr lang="en-US" sz="1200" kern="1200" dirty="0" smtClean="0">
                    <a:solidFill>
                      <a:schemeClr val="tx1"/>
                    </a:solidFill>
                    <a:effectLst/>
                    <a:latin typeface="+mn-lt"/>
                    <a:ea typeface="+mn-ea"/>
                    <a:cs typeface="+mn-cs"/>
                  </a:rPr>
                  <a:t> - negative propagation threshold field;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k</a:t>
                </a:r>
                <a:r>
                  <a:rPr lang="en-US" sz="1200" kern="1200" dirty="0" smtClean="0">
                    <a:solidFill>
                      <a:schemeClr val="tx1"/>
                    </a:solidFill>
                    <a:effectLst/>
                    <a:latin typeface="+mn-lt"/>
                    <a:ea typeface="+mn-ea"/>
                    <a:cs typeface="+mn-cs"/>
                  </a:rPr>
                  <a:t> – an electric constant;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E</a:t>
                </a:r>
                <a:r>
                  <a:rPr lang="en-US" sz="1200" i="1" kern="1200" baseline="-25000" dirty="0" err="1" smtClean="0">
                    <a:solidFill>
                      <a:schemeClr val="tx1"/>
                    </a:solidFill>
                    <a:effectLst/>
                    <a:latin typeface="+mn-lt"/>
                    <a:ea typeface="+mn-ea"/>
                    <a:cs typeface="+mn-cs"/>
                  </a:rPr>
                  <a:t>r</a:t>
                </a:r>
                <a:r>
                  <a:rPr lang="en-US" dirty="0" smtClean="0"/>
                  <a:t> – radial electric field inside the negative corona;</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dirty="0" smtClean="0"/>
                  <a:t> – some constant;</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Ω</a:t>
                </a:r>
                <a:r>
                  <a:rPr lang="en-US" dirty="0" smtClean="0"/>
                  <a:t> – negative corona solid angle;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q</a:t>
                </a:r>
                <a:r>
                  <a:rPr lang="en-US" sz="1200" i="1" kern="1200" baseline="-25000" dirty="0" err="1" smtClean="0">
                    <a:solidFill>
                      <a:schemeClr val="tx1"/>
                    </a:solidFill>
                    <a:effectLst/>
                    <a:latin typeface="+mn-lt"/>
                    <a:ea typeface="+mn-ea"/>
                    <a:cs typeface="+mn-cs"/>
                  </a:rPr>
                  <a:t>b</a:t>
                </a:r>
                <a:r>
                  <a:rPr lang="en-US" dirty="0" smtClean="0"/>
                  <a:t> – total charge inside the negative corona streamer burst (assumed to</a:t>
                </a:r>
                <a:r>
                  <a:rPr lang="en-US" baseline="0" dirty="0" smtClean="0"/>
                  <a:t> be equal to </a:t>
                </a:r>
                <a:r>
                  <a:rPr lang="en-US" sz="1200" i="1" kern="1200" dirty="0" err="1" smtClean="0">
                    <a:solidFill>
                      <a:schemeClr val="tx1"/>
                    </a:solidFill>
                    <a:effectLst/>
                    <a:latin typeface="+mn-lt"/>
                    <a:ea typeface="+mn-ea"/>
                    <a:cs typeface="+mn-cs"/>
                  </a:rPr>
                  <a:t>q</a:t>
                </a:r>
                <a:r>
                  <a:rPr lang="en-US" sz="1200" i="1" kern="1200" baseline="-25000" dirty="0" err="1" smtClean="0">
                    <a:solidFill>
                      <a:schemeClr val="tx1"/>
                    </a:solidFill>
                    <a:effectLst/>
                    <a:latin typeface="+mn-lt"/>
                    <a:ea typeface="+mn-ea"/>
                    <a:cs typeface="+mn-cs"/>
                  </a:rPr>
                  <a:t>t</a:t>
                </a:r>
                <a:r>
                  <a:rPr lang="en-US" dirty="0" smtClean="0"/>
                  <a:t>).</a:t>
                </a:r>
              </a:p>
            </p:txBody>
          </p:sp>
        </mc:Fallback>
      </mc:AlternateContent>
      <p:sp>
        <p:nvSpPr>
          <p:cNvPr id="4" name="Номер слайда 3"/>
          <p:cNvSpPr>
            <a:spLocks noGrp="1"/>
          </p:cNvSpPr>
          <p:nvPr>
            <p:ph type="sldNum" sz="quarter" idx="10"/>
          </p:nvPr>
        </p:nvSpPr>
        <p:spPr/>
        <p:txBody>
          <a:bodyPr/>
          <a:lstStyle/>
          <a:p>
            <a:fld id="{81409001-8C3B-4D87-BD4B-3998B36DDB4D}" type="slidenum">
              <a:rPr lang="ru-RU" smtClean="0"/>
              <a:pPr/>
              <a:t>4</a:t>
            </a:fld>
            <a:endParaRPr lang="ru-RU"/>
          </a:p>
        </p:txBody>
      </p:sp>
    </p:spTree>
    <p:extLst>
      <p:ext uri="{BB962C8B-B14F-4D97-AF65-F5344CB8AC3E}">
        <p14:creationId xmlns:p14="http://schemas.microsoft.com/office/powerpoint/2010/main" val="75060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normAutofit lnSpcReduction="10000"/>
              </a:bodyPr>
              <a:lstStyle/>
              <a:p>
                <a:pPr algn="just"/>
                <a:r>
                  <a:rPr lang="en-US" dirty="0" smtClean="0"/>
                  <a:t>To find the spatiotemporal noise intensity one must know a streamer corona volume. It is necessary to take</a:t>
                </a:r>
                <a:r>
                  <a:rPr lang="en-US" baseline="0" dirty="0" smtClean="0"/>
                  <a:t> into account</a:t>
                </a:r>
                <a:r>
                  <a:rPr lang="en-US" dirty="0" smtClean="0"/>
                  <a:t> the fractal nature of the streamer corona to correctly find its volume. Popov [2002] estimated the fractal dimension of the positive streamer zone</a:t>
                </a:r>
                <a:r>
                  <a:rPr lang="en-US" baseline="0" dirty="0" smtClean="0"/>
                  <a:t> being 2.16±0.05</a:t>
                </a:r>
                <a:r>
                  <a:rPr lang="en-US" dirty="0" smtClean="0"/>
                  <a:t>. Since electric fields on the heads of positive and negative streamers do not differ much, for negative streamer corona one</a:t>
                </a:r>
                <a:r>
                  <a:rPr lang="en-US" baseline="0" dirty="0" smtClean="0"/>
                  <a:t> must</a:t>
                </a:r>
                <a:r>
                  <a:rPr lang="en-US" dirty="0" smtClean="0"/>
                  <a:t> expect to get a close value. The volume of a fractal object depends on the choice of an</a:t>
                </a:r>
                <a:r>
                  <a:rPr lang="en-US" baseline="0" dirty="0" smtClean="0"/>
                  <a:t> elementary</a:t>
                </a:r>
                <a:r>
                  <a:rPr lang="en-US" dirty="0" smtClean="0"/>
                  <a:t> volume (minimal structural element). Conditionally choosing 1 </a:t>
                </a:r>
                <a:r>
                  <a:rPr lang="en-US" sz="1200" kern="1200" dirty="0" smtClean="0">
                    <a:solidFill>
                      <a:schemeClr val="tx1"/>
                    </a:solidFill>
                    <a:effectLst/>
                    <a:latin typeface="+mn-lt"/>
                    <a:ea typeface="+mn-ea"/>
                    <a:cs typeface="+mn-cs"/>
                  </a:rPr>
                  <a:t>cm</a:t>
                </a:r>
                <a:r>
                  <a:rPr lang="en-US" sz="1200" kern="1200" baseline="30000" dirty="0" smtClean="0">
                    <a:solidFill>
                      <a:schemeClr val="tx1"/>
                    </a:solidFill>
                    <a:effectLst/>
                    <a:latin typeface="+mn-lt"/>
                    <a:ea typeface="+mn-ea"/>
                    <a:cs typeface="+mn-cs"/>
                  </a:rPr>
                  <a:t>3</a:t>
                </a:r>
                <a:r>
                  <a:rPr lang="en-US" dirty="0" smtClean="0"/>
                  <a:t> as the minimum volume, we find that the actual volume of the streamer corona is many times smaller than the three-dimensional one and ranges from hundredths to dozens</a:t>
                </a:r>
                <a:r>
                  <a:rPr lang="en-US" baseline="0" dirty="0" smtClean="0"/>
                  <a:t> of</a:t>
                </a:r>
                <a:r>
                  <a:rPr lang="en-US" dirty="0" smtClean="0"/>
                  <a:t> cubic meters. Choosing such a minimum volume, we believe that the streamer heads with a size of the order of fractions of a millimeter, ionize a surrounding volume of approximately 1</a:t>
                </a:r>
                <a:r>
                  <a:rPr lang="en-US" baseline="0" dirty="0" smtClean="0"/>
                  <a:t> </a:t>
                </a:r>
                <a:r>
                  <a:rPr lang="en-US" sz="1200" kern="1200" dirty="0" smtClean="0">
                    <a:solidFill>
                      <a:schemeClr val="tx1"/>
                    </a:solidFill>
                    <a:effectLst/>
                    <a:latin typeface="+mn-lt"/>
                    <a:ea typeface="+mn-ea"/>
                    <a:cs typeface="+mn-cs"/>
                  </a:rPr>
                  <a:t>cm</a:t>
                </a:r>
                <a:r>
                  <a:rPr lang="en-US" sz="1200" kern="1200" baseline="30000" dirty="0" smtClean="0">
                    <a:solidFill>
                      <a:schemeClr val="tx1"/>
                    </a:solidFill>
                    <a:effectLst/>
                    <a:latin typeface="+mn-lt"/>
                    <a:ea typeface="+mn-ea"/>
                    <a:cs typeface="+mn-cs"/>
                  </a:rPr>
                  <a:t>3</a:t>
                </a:r>
                <a:r>
                  <a:rPr lang="en-US" dirty="0" smtClean="0"/>
                  <a:t>.</a:t>
                </a:r>
              </a:p>
              <a:p>
                <a:endParaRPr lang="en-US" dirty="0" smtClean="0"/>
              </a:p>
              <a:p>
                <a:r>
                  <a:rPr lang="en-US" dirty="0" smtClean="0"/>
                  <a:t>Popov, Nikolay. (2002). Spatial Structure of the Branching Streamer Channels in a Corona Discharge. Plasma Physics Reports. 28. 10.1134/1.1494061. </a:t>
                </a:r>
              </a:p>
              <a:p>
                <a:endParaRPr lang="en-US" dirty="0" smtClean="0"/>
              </a:p>
              <a:p>
                <a:pPr marL="0" marR="0" indent="0" algn="just"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Sup>
                      <m:sSubSupPr>
                        <m:ctrlPr>
                          <a:rPr lang="ru-RU" sz="1200" i="1" kern="1200" smtClean="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𝑑</m:t>
                        </m:r>
                      </m:e>
                      <m:sub>
                        <m:r>
                          <a:rPr lang="en-US" sz="1200" i="1" kern="1200">
                            <a:solidFill>
                              <a:schemeClr val="tx1"/>
                            </a:solidFill>
                            <a:effectLst/>
                            <a:latin typeface="Cambria Math" panose="02040503050406030204" pitchFamily="18" charset="0"/>
                            <a:ea typeface="+mn-ea"/>
                            <a:cs typeface="+mn-cs"/>
                          </a:rPr>
                          <m:t>𝑓</m:t>
                        </m:r>
                      </m:sub>
                      <m:sup>
                        <m:r>
                          <a:rPr lang="en-US" sz="1200" i="1" kern="1200">
                            <a:solidFill>
                              <a:schemeClr val="tx1"/>
                            </a:solidFill>
                            <a:effectLst/>
                            <a:latin typeface="Cambria Math" panose="02040503050406030204" pitchFamily="18" charset="0"/>
                            <a:ea typeface="+mn-ea"/>
                            <a:cs typeface="+mn-cs"/>
                          </a:rPr>
                          <m:t>+</m:t>
                        </m:r>
                      </m:sup>
                    </m:sSubSup>
                  </m:oMath>
                </a14:m>
                <a:r>
                  <a:rPr lang="en-US" sz="1200" kern="1200" dirty="0" smtClean="0">
                    <a:solidFill>
                      <a:schemeClr val="tx1"/>
                    </a:solidFill>
                    <a:effectLst/>
                    <a:latin typeface="+mn-lt"/>
                    <a:ea typeface="+mn-ea"/>
                    <a:cs typeface="+mn-cs"/>
                  </a:rPr>
                  <a:t> - positive streamer corona fractal dimension;</a:t>
                </a:r>
              </a:p>
              <a:p>
                <a:pPr marL="0" marR="0" indent="0" algn="just"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Sup>
                      <m:sSubSupPr>
                        <m:ctrlPr>
                          <a:rPr lang="ru-RU" sz="1200" i="1" kern="1200" smtClean="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𝑑</m:t>
                        </m:r>
                      </m:e>
                      <m:sub>
                        <m:r>
                          <a:rPr lang="en-US" sz="1200" i="1" kern="1200">
                            <a:solidFill>
                              <a:schemeClr val="tx1"/>
                            </a:solidFill>
                            <a:effectLst/>
                            <a:latin typeface="Cambria Math" panose="02040503050406030204" pitchFamily="18" charset="0"/>
                            <a:ea typeface="+mn-ea"/>
                            <a:cs typeface="+mn-cs"/>
                          </a:rPr>
                          <m:t>𝑓</m:t>
                        </m:r>
                      </m:sub>
                      <m:sup>
                        <m:r>
                          <a:rPr lang="en-US" sz="1200" b="0" i="1" kern="1200" smtClean="0">
                            <a:solidFill>
                              <a:schemeClr val="tx1"/>
                            </a:solidFill>
                            <a:effectLst/>
                            <a:latin typeface="Cambria Math" panose="02040503050406030204" pitchFamily="18" charset="0"/>
                            <a:ea typeface="+mn-ea"/>
                            <a:cs typeface="+mn-cs"/>
                          </a:rPr>
                          <m:t>−</m:t>
                        </m:r>
                      </m:sup>
                    </m:sSubSup>
                  </m:oMath>
                </a14:m>
                <a:r>
                  <a:rPr lang="en-US" sz="1200" kern="1200" dirty="0" smtClean="0">
                    <a:solidFill>
                      <a:schemeClr val="tx1"/>
                    </a:solidFill>
                    <a:effectLst/>
                    <a:latin typeface="+mn-lt"/>
                    <a:ea typeface="+mn-ea"/>
                    <a:cs typeface="+mn-cs"/>
                  </a:rPr>
                  <a:t> - negative streamer corona fractal dimension;</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 minimal</a:t>
                </a:r>
                <a:r>
                  <a:rPr lang="en-US" sz="1200" kern="1200" baseline="0" dirty="0" smtClean="0">
                    <a:solidFill>
                      <a:schemeClr val="tx1"/>
                    </a:solidFill>
                    <a:effectLst/>
                    <a:latin typeface="+mn-lt"/>
                    <a:ea typeface="+mn-ea"/>
                    <a:cs typeface="+mn-cs"/>
                  </a:rPr>
                  <a:t> scale inside the streamer corona volume;</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V</a:t>
                </a:r>
                <a:r>
                  <a:rPr lang="en-US" sz="1200" i="1" kern="1200" baseline="-25000" dirty="0" smtClean="0">
                    <a:solidFill>
                      <a:schemeClr val="tx1"/>
                    </a:solidFill>
                    <a:effectLst/>
                    <a:latin typeface="+mn-lt"/>
                    <a:ea typeface="+mn-ea"/>
                    <a:cs typeface="+mn-cs"/>
                  </a:rPr>
                  <a:t>0</a:t>
                </a:r>
                <a:r>
                  <a:rPr lang="en-US" dirty="0" smtClean="0"/>
                  <a:t> – 3D streamer corona volume;</a:t>
                </a:r>
                <a:endParaRPr lang="en-US" sz="1200" kern="1200" baseline="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V</a:t>
                </a:r>
                <a:r>
                  <a:rPr lang="en-US" sz="1200" i="1" kern="1200" baseline="-25000" dirty="0" err="1" smtClean="0">
                    <a:solidFill>
                      <a:schemeClr val="tx1"/>
                    </a:solidFill>
                    <a:effectLst/>
                    <a:latin typeface="+mn-lt"/>
                    <a:ea typeface="+mn-ea"/>
                    <a:cs typeface="+mn-cs"/>
                  </a:rPr>
                  <a:t>b</a:t>
                </a:r>
                <a:r>
                  <a:rPr lang="en-US" dirty="0" smtClean="0"/>
                  <a:t> – real (fractal) streamer corona volume.</a:t>
                </a:r>
              </a:p>
              <a:p>
                <a:pPr marL="0" marR="0" indent="0" algn="just"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endParaRPr lang="en-US" dirty="0" smtClean="0"/>
              </a:p>
            </p:txBody>
          </p:sp>
        </mc:Choice>
        <mc:Fallback xmlns="">
          <p:sp>
            <p:nvSpPr>
              <p:cNvPr id="3" name="Заметки 2"/>
              <p:cNvSpPr>
                <a:spLocks noGrp="1"/>
              </p:cNvSpPr>
              <p:nvPr>
                <p:ph type="body" idx="1"/>
              </p:nvPr>
            </p:nvSpPr>
            <p:spPr/>
            <p:txBody>
              <a:bodyPr>
                <a:normAutofit lnSpcReduction="10000"/>
              </a:bodyPr>
              <a:lstStyle/>
              <a:p>
                <a:pPr algn="just"/>
                <a:r>
                  <a:rPr lang="en-US" dirty="0" smtClean="0"/>
                  <a:t>To find the spatiotemporal noise intensity one must know a streamer corona volume. It is necessary to take</a:t>
                </a:r>
                <a:r>
                  <a:rPr lang="en-US" baseline="0" dirty="0" smtClean="0"/>
                  <a:t> into account</a:t>
                </a:r>
                <a:r>
                  <a:rPr lang="en-US" dirty="0" smtClean="0"/>
                  <a:t> the fractal nature of the streamer corona to correctly estimate its volume. Popov [2002] estimated the fractal dimension of the positive streamer zone</a:t>
                </a:r>
                <a:r>
                  <a:rPr lang="en-US" baseline="0" dirty="0" smtClean="0"/>
                  <a:t> being 2.16±0.05</a:t>
                </a:r>
                <a:r>
                  <a:rPr lang="en-US" dirty="0" smtClean="0"/>
                  <a:t>. Since electric fields on the heads of positive and negative streamers do not differ much, for a negative streamer corona one</a:t>
                </a:r>
                <a:r>
                  <a:rPr lang="en-US" baseline="0" dirty="0" smtClean="0"/>
                  <a:t> must</a:t>
                </a:r>
                <a:r>
                  <a:rPr lang="en-US" dirty="0" smtClean="0"/>
                  <a:t> get a close value.  The volume of a fractal object depends on the choice of an</a:t>
                </a:r>
                <a:r>
                  <a:rPr lang="en-US" baseline="0" dirty="0" smtClean="0"/>
                  <a:t> elementary</a:t>
                </a:r>
                <a:r>
                  <a:rPr lang="en-US" dirty="0" smtClean="0"/>
                  <a:t> volume (minimal structural element). Conditionally choosing 1 cm^3 as the minimum volume, we find that the actual volume of the streamer corona is many times smaller than the three-dimensional one and ranges from hundredths to dozens</a:t>
                </a:r>
                <a:r>
                  <a:rPr lang="en-US" baseline="0" dirty="0" smtClean="0"/>
                  <a:t> of</a:t>
                </a:r>
                <a:r>
                  <a:rPr lang="en-US" dirty="0" smtClean="0"/>
                  <a:t> cubic meters. Choosing such a minimum volume, we believe that the streamer heads with a size of the order of fractions of a millimeter, ionize a surrounding volume of approximately </a:t>
                </a:r>
                <a:r>
                  <a:rPr lang="en-US" dirty="0" smtClean="0"/>
                  <a:t>1</a:t>
                </a:r>
                <a:r>
                  <a:rPr lang="en-US" baseline="0" dirty="0" smtClean="0"/>
                  <a:t> </a:t>
                </a:r>
                <a:r>
                  <a:rPr lang="en-US" sz="1200" kern="1200" dirty="0" smtClean="0">
                    <a:solidFill>
                      <a:schemeClr val="tx1"/>
                    </a:solidFill>
                    <a:effectLst/>
                    <a:latin typeface="+mn-lt"/>
                    <a:ea typeface="+mn-ea"/>
                    <a:cs typeface="+mn-cs"/>
                  </a:rPr>
                  <a:t>cm</a:t>
                </a:r>
                <a:r>
                  <a:rPr lang="en-US" sz="1200" kern="1200" baseline="30000" dirty="0" smtClean="0">
                    <a:solidFill>
                      <a:schemeClr val="tx1"/>
                    </a:solidFill>
                    <a:effectLst/>
                    <a:latin typeface="+mn-lt"/>
                    <a:ea typeface="+mn-ea"/>
                    <a:cs typeface="+mn-cs"/>
                  </a:rPr>
                  <a:t>3</a:t>
                </a:r>
                <a:r>
                  <a:rPr lang="en-US" dirty="0" smtClean="0"/>
                  <a:t>.</a:t>
                </a:r>
                <a:endParaRPr lang="en-US" dirty="0" smtClean="0"/>
              </a:p>
              <a:p>
                <a:endParaRPr lang="en-US" dirty="0" smtClean="0"/>
              </a:p>
              <a:p>
                <a:r>
                  <a:rPr lang="en-US" dirty="0" smtClean="0"/>
                  <a:t>Popov, Nikolay. (2002). Spatial Structure of the Branching Streamer Channels in a Corona Discharge. Plasma Physics Reports. 28. 10.1134/1.1494061. </a:t>
                </a:r>
              </a:p>
              <a:p>
                <a:endParaRPr lang="en-US"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n-US" sz="1200" i="0" kern="1200">
                    <a:solidFill>
                      <a:schemeClr val="tx1"/>
                    </a:solidFill>
                    <a:effectLst/>
                    <a:latin typeface="Cambria Math" panose="02040503050406030204" pitchFamily="18" charset="0"/>
                    <a:ea typeface="+mn-ea"/>
                    <a:cs typeface="+mn-cs"/>
                  </a:rPr>
                  <a:t>𝑑</a:t>
                </a:r>
                <a:r>
                  <a:rPr lang="ru-RU" sz="1200" i="0" kern="1200" smtClean="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𝑓^+</a:t>
                </a:r>
                <a:r>
                  <a:rPr lang="en-US" sz="1200" kern="1200" dirty="0" smtClean="0">
                    <a:solidFill>
                      <a:schemeClr val="tx1"/>
                    </a:solidFill>
                    <a:effectLst/>
                    <a:latin typeface="+mn-lt"/>
                    <a:ea typeface="+mn-ea"/>
                    <a:cs typeface="+mn-cs"/>
                  </a:rPr>
                  <a:t> - positive streamer corona fractal dimension;</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i="0" kern="1200">
                    <a:solidFill>
                      <a:schemeClr val="tx1"/>
                    </a:solidFill>
                    <a:effectLst/>
                    <a:latin typeface="Cambria Math" panose="02040503050406030204" pitchFamily="18" charset="0"/>
                    <a:ea typeface="+mn-ea"/>
                    <a:cs typeface="+mn-cs"/>
                  </a:rPr>
                  <a:t>𝑑</a:t>
                </a:r>
                <a:r>
                  <a:rPr lang="ru-RU" sz="1200" i="0" kern="1200" smtClean="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𝑓^</a:t>
                </a:r>
                <a:r>
                  <a:rPr lang="en-US" sz="1200" b="0" i="0" kern="1200" smtClean="0">
                    <a:solidFill>
                      <a:schemeClr val="tx1"/>
                    </a:solidFill>
                    <a:effectLst/>
                    <a:latin typeface="Cambria Math" panose="02040503050406030204" pitchFamily="18" charset="0"/>
                    <a:ea typeface="+mn-ea"/>
                    <a:cs typeface="+mn-cs"/>
                  </a:rPr>
                  <a:t>−</a:t>
                </a:r>
                <a:r>
                  <a:rPr lang="en-US" sz="1200" kern="1200" dirty="0" smtClean="0">
                    <a:solidFill>
                      <a:schemeClr val="tx1"/>
                    </a:solidFill>
                    <a:effectLst/>
                    <a:latin typeface="+mn-lt"/>
                    <a:ea typeface="+mn-ea"/>
                    <a:cs typeface="+mn-cs"/>
                  </a:rPr>
                  <a:t> - negative streamer corona fractal dimension;</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 minimal</a:t>
                </a:r>
                <a:r>
                  <a:rPr lang="en-US" sz="1200" kern="1200" baseline="0" dirty="0" smtClean="0">
                    <a:solidFill>
                      <a:schemeClr val="tx1"/>
                    </a:solidFill>
                    <a:effectLst/>
                    <a:latin typeface="+mn-lt"/>
                    <a:ea typeface="+mn-ea"/>
                    <a:cs typeface="+mn-cs"/>
                  </a:rPr>
                  <a:t> scale inside the streamer corona volume;</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V</a:t>
                </a:r>
                <a:r>
                  <a:rPr lang="en-US" sz="1200" i="1" kern="1200" baseline="-25000" dirty="0" smtClean="0">
                    <a:solidFill>
                      <a:schemeClr val="tx1"/>
                    </a:solidFill>
                    <a:effectLst/>
                    <a:latin typeface="+mn-lt"/>
                    <a:ea typeface="+mn-ea"/>
                    <a:cs typeface="+mn-cs"/>
                  </a:rPr>
                  <a:t>0</a:t>
                </a:r>
                <a:r>
                  <a:rPr lang="en-US" dirty="0" smtClean="0"/>
                  <a:t> – 3D streamer corona volume;</a:t>
                </a:r>
                <a:endParaRPr lang="en-US" sz="1200" kern="1200" baseline="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V</a:t>
                </a:r>
                <a:r>
                  <a:rPr lang="en-US" sz="1200" i="1" kern="1200" baseline="-25000" dirty="0" err="1" smtClean="0">
                    <a:solidFill>
                      <a:schemeClr val="tx1"/>
                    </a:solidFill>
                    <a:effectLst/>
                    <a:latin typeface="+mn-lt"/>
                    <a:ea typeface="+mn-ea"/>
                    <a:cs typeface="+mn-cs"/>
                  </a:rPr>
                  <a:t>b</a:t>
                </a:r>
                <a:r>
                  <a:rPr lang="en-US" dirty="0" smtClean="0"/>
                  <a:t> – real streamer corona volume.</a:t>
                </a:r>
              </a:p>
              <a:p>
                <a:pPr marL="0" marR="0" indent="0" algn="just"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endParaRPr lang="en-US" dirty="0" smtClean="0"/>
              </a:p>
            </p:txBody>
          </p:sp>
        </mc:Fallback>
      </mc:AlternateContent>
      <p:sp>
        <p:nvSpPr>
          <p:cNvPr id="4" name="Номер слайда 3"/>
          <p:cNvSpPr>
            <a:spLocks noGrp="1"/>
          </p:cNvSpPr>
          <p:nvPr>
            <p:ph type="sldNum" sz="quarter" idx="10"/>
          </p:nvPr>
        </p:nvSpPr>
        <p:spPr/>
        <p:txBody>
          <a:bodyPr/>
          <a:lstStyle/>
          <a:p>
            <a:fld id="{81409001-8C3B-4D87-BD4B-3998B36DDB4D}"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en-US" dirty="0" smtClean="0"/>
              <a:t>Now, knowing the approximate streamer corona volume, we are able to estimate the</a:t>
            </a:r>
            <a:r>
              <a:rPr lang="en-US" baseline="0" dirty="0" smtClean="0"/>
              <a:t> spatiotemporal noise intensity</a:t>
            </a:r>
            <a:r>
              <a:rPr lang="en-US" dirty="0" smtClean="0"/>
              <a:t>, which is defined as the ratio of the total charge injected into the streamer corona to the product of the streamer corona volume and the time of its formation (i.e., the time of filling it with space charge). The</a:t>
            </a:r>
            <a:r>
              <a:rPr lang="en-US" baseline="0" dirty="0" smtClean="0"/>
              <a:t> spatiotemporal noise intensity </a:t>
            </a:r>
            <a:r>
              <a:rPr lang="en-US" dirty="0" smtClean="0"/>
              <a:t>decreases with increasing altitude due to the rapid growth of the volume occupied by the streamer corona.</a:t>
            </a:r>
          </a:p>
          <a:p>
            <a:endParaRPr lang="en-US" dirty="0" smtClean="0"/>
          </a:p>
          <a:p>
            <a:r>
              <a:rPr lang="en-US" i="1" dirty="0" smtClean="0"/>
              <a:t>η</a:t>
            </a:r>
            <a:r>
              <a:rPr lang="en-US" dirty="0" smtClean="0"/>
              <a:t> - the</a:t>
            </a:r>
            <a:r>
              <a:rPr lang="en-US" baseline="0" dirty="0" smtClean="0"/>
              <a:t> spatiotemporal noise intensity for the entire streamer corona volume;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Δt</a:t>
            </a:r>
            <a:r>
              <a:rPr lang="en-US" sz="1200" i="1" kern="1200" baseline="-25000" dirty="0" err="1" smtClean="0">
                <a:solidFill>
                  <a:schemeClr val="tx1"/>
                </a:solidFill>
                <a:effectLst/>
                <a:latin typeface="+mn-lt"/>
                <a:ea typeface="+mn-ea"/>
                <a:cs typeface="+mn-cs"/>
              </a:rPr>
              <a:t>b</a:t>
            </a:r>
            <a:r>
              <a:rPr lang="en-US" baseline="0" dirty="0" smtClean="0"/>
              <a:t> – negative corona formation time.</a:t>
            </a:r>
          </a:p>
        </p:txBody>
      </p:sp>
      <p:sp>
        <p:nvSpPr>
          <p:cNvPr id="4" name="Номер слайда 3"/>
          <p:cNvSpPr>
            <a:spLocks noGrp="1"/>
          </p:cNvSpPr>
          <p:nvPr>
            <p:ph type="sldNum" sz="quarter" idx="10"/>
          </p:nvPr>
        </p:nvSpPr>
        <p:spPr/>
        <p:txBody>
          <a:bodyPr/>
          <a:lstStyle/>
          <a:p>
            <a:fld id="{81409001-8C3B-4D87-BD4B-3998B36DDB4D}" type="slidenum">
              <a:rPr lang="ru-RU" smtClean="0"/>
              <a:pPr/>
              <a:t>6</a:t>
            </a:fld>
            <a:endParaRPr lang="ru-RU"/>
          </a:p>
        </p:txBody>
      </p:sp>
    </p:spTree>
    <p:extLst>
      <p:ext uri="{BB962C8B-B14F-4D97-AF65-F5344CB8AC3E}">
        <p14:creationId xmlns:p14="http://schemas.microsoft.com/office/powerpoint/2010/main" val="4139115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Заметки 2"/>
              <p:cNvSpPr>
                <a:spLocks noGrp="1"/>
              </p:cNvSpPr>
              <p:nvPr>
                <p:ph type="body" idx="1"/>
              </p:nvPr>
            </p:nvSpPr>
            <p:spPr/>
            <p:txBody>
              <a:bodyPr>
                <a:normAutofit/>
              </a:bodyPr>
              <a:lstStyle/>
              <a:p>
                <a:pPr algn="just"/>
                <a:r>
                  <a:rPr lang="en-US" dirty="0" smtClean="0"/>
                  <a:t>Since we are especially interested in a thin outer layer at the streamer corona boundary, we need to estimate the noise intensity for this</a:t>
                </a:r>
                <a:r>
                  <a:rPr lang="en-US" baseline="0" dirty="0" smtClean="0"/>
                  <a:t> location</a:t>
                </a:r>
                <a:r>
                  <a:rPr lang="en-US" dirty="0" smtClean="0"/>
                  <a:t> separately. The result greatly depends on the time of filling this layer with negative charge. The minimum time is poorly known and, in principle, can be arbitrarily small. The maximum time of filling the layer coincides with the streamer corona formation time, but most likely it is much less, since the outer layer is filled first and prevents the subsequent charge supply. On the one hand, there is reason to believe that for the boundary layer the noise intensity is likely to be higher than that for the entire</a:t>
                </a:r>
                <a:r>
                  <a:rPr lang="en-US" baseline="0" dirty="0" smtClean="0"/>
                  <a:t> streamer corona</a:t>
                </a:r>
                <a:r>
                  <a:rPr lang="en-US" dirty="0" smtClean="0"/>
                  <a:t> volume due to the much shorter filling time of the layer.</a:t>
                </a:r>
                <a:r>
                  <a:rPr lang="en-US" baseline="0" dirty="0" smtClean="0"/>
                  <a:t> </a:t>
                </a:r>
                <a:r>
                  <a:rPr lang="en-US" dirty="0" smtClean="0"/>
                  <a:t>On the other hand, when moving away from the leader</a:t>
                </a:r>
                <a:r>
                  <a:rPr lang="en-US" baseline="0" dirty="0" smtClean="0"/>
                  <a:t> tip</a:t>
                </a:r>
                <a:r>
                  <a:rPr lang="en-US" dirty="0" smtClean="0"/>
                  <a:t>, the ratio of the charge of each subsequent layer to its volume will decrease (see the form of the dependence of the charge density on the radius shown on the slide 4).</a:t>
                </a:r>
                <a:endParaRPr lang="ru-RU"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ru-RU" sz="1200" i="1" kern="1200" smtClean="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𝜂</m:t>
                        </m:r>
                      </m:e>
                      <m:sub>
                        <m:r>
                          <a:rPr lang="en-US" sz="1200" i="1" kern="1200">
                            <a:solidFill>
                              <a:schemeClr val="tx1"/>
                            </a:solidFill>
                            <a:effectLst/>
                            <a:latin typeface="Cambria Math" panose="02040503050406030204" pitchFamily="18" charset="0"/>
                            <a:ea typeface="+mn-ea"/>
                            <a:cs typeface="+mn-cs"/>
                          </a:rPr>
                          <m:t>𝑙</m:t>
                        </m:r>
                      </m:sub>
                    </m:sSub>
                  </m:oMath>
                </a14:m>
                <a:r>
                  <a:rPr lang="en-US" sz="1200" kern="1200" dirty="0">
                    <a:solidFill>
                      <a:schemeClr val="tx1"/>
                    </a:solidFill>
                    <a:effectLst/>
                    <a:latin typeface="+mn-lt"/>
                    <a:ea typeface="+mn-ea"/>
                    <a:cs typeface="+mn-cs"/>
                  </a:rPr>
                  <a:t> - </a:t>
                </a:r>
                <a:r>
                  <a:rPr lang="en-US" dirty="0" smtClean="0"/>
                  <a:t>the</a:t>
                </a:r>
                <a:r>
                  <a:rPr lang="en-US" baseline="0" dirty="0" smtClean="0"/>
                  <a:t> spatiotemporal noise intensity for </a:t>
                </a:r>
                <a:r>
                  <a:rPr lang="en-US" dirty="0" smtClean="0"/>
                  <a:t>a thin outer layer at the streamer corona boundary</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ΔR</a:t>
                </a:r>
                <a:r>
                  <a:rPr lang="en-US" baseline="0" dirty="0" smtClean="0"/>
                  <a:t> – the length of the outer layer;</a:t>
                </a: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ru-RU" sz="1200" i="1" kern="1200" smtClean="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𝑉</m:t>
                        </m:r>
                      </m:e>
                      <m:sub>
                        <m:r>
                          <a:rPr lang="en-US" sz="1200" i="1" kern="1200">
                            <a:solidFill>
                              <a:schemeClr val="tx1"/>
                            </a:solidFill>
                            <a:effectLst/>
                            <a:latin typeface="Cambria Math" panose="02040503050406030204" pitchFamily="18" charset="0"/>
                            <a:ea typeface="+mn-ea"/>
                            <a:cs typeface="+mn-cs"/>
                          </a:rPr>
                          <m:t>𝑠𝑡𝑟</m:t>
                        </m:r>
                      </m:sub>
                    </m:sSub>
                  </m:oMath>
                </a14:m>
                <a:r>
                  <a:rPr lang="en-US" sz="1200" kern="1200" dirty="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minimal</a:t>
                </a:r>
                <a:r>
                  <a:rPr lang="en-US" sz="1200" kern="1200" baseline="0" dirty="0" smtClean="0">
                    <a:solidFill>
                      <a:schemeClr val="tx1"/>
                    </a:solidFill>
                    <a:effectLst/>
                    <a:latin typeface="+mn-lt"/>
                    <a:ea typeface="+mn-ea"/>
                    <a:cs typeface="+mn-cs"/>
                  </a:rPr>
                  <a:t> streamer propagation speed (before stopping);</a:t>
                </a: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ru-RU" sz="1200" i="1" kern="1200" smtClean="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𝛥</m:t>
                        </m:r>
                        <m:r>
                          <a:rPr lang="en-US" sz="1200" i="1" kern="1200">
                            <a:solidFill>
                              <a:schemeClr val="tx1"/>
                            </a:solidFill>
                            <a:effectLst/>
                            <a:latin typeface="Cambria Math" panose="02040503050406030204" pitchFamily="18" charset="0"/>
                            <a:ea typeface="+mn-ea"/>
                            <a:cs typeface="+mn-cs"/>
                          </a:rPr>
                          <m:t>𝑡</m:t>
                        </m:r>
                      </m:e>
                      <m:sub>
                        <m:r>
                          <a:rPr lang="en-US" sz="1200" i="1" kern="1200">
                            <a:solidFill>
                              <a:schemeClr val="tx1"/>
                            </a:solidFill>
                            <a:effectLst/>
                            <a:latin typeface="Cambria Math" panose="02040503050406030204" pitchFamily="18" charset="0"/>
                            <a:ea typeface="+mn-ea"/>
                            <a:cs typeface="+mn-cs"/>
                          </a:rPr>
                          <m:t>𝑙</m:t>
                        </m:r>
                      </m:sub>
                    </m:sSub>
                  </m:oMath>
                </a14:m>
                <a:r>
                  <a:rPr lang="en-US" sz="1200" kern="1200" dirty="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time of filling the outer layer with streamer heads charge.</a:t>
                </a:r>
                <a:endParaRPr lang="ru-R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ru-RU" sz="1200" kern="1200" dirty="0">
                  <a:solidFill>
                    <a:schemeClr val="tx1"/>
                  </a:solidFill>
                  <a:effectLst/>
                  <a:latin typeface="+mn-lt"/>
                  <a:ea typeface="+mn-ea"/>
                  <a:cs typeface="+mn-cs"/>
                </a:endParaRPr>
              </a:p>
            </p:txBody>
          </p:sp>
        </mc:Choice>
        <mc:Fallback>
          <p:sp>
            <p:nvSpPr>
              <p:cNvPr id="3" name="Заметки 2"/>
              <p:cNvSpPr>
                <a:spLocks noGrp="1"/>
              </p:cNvSpPr>
              <p:nvPr>
                <p:ph type="body" idx="1"/>
              </p:nvPr>
            </p:nvSpPr>
            <p:spPr/>
            <p:txBody>
              <a:bodyPr>
                <a:normAutofit/>
              </a:bodyPr>
              <a:lstStyle/>
              <a:p>
                <a:pPr algn="just"/>
                <a:r>
                  <a:rPr lang="en-US" dirty="0" smtClean="0"/>
                  <a:t>Since we are especially interested in a thin outer layer at the streamer corona boundary, we need to estimate the noise intensity for this</a:t>
                </a:r>
                <a:r>
                  <a:rPr lang="en-US" baseline="0" dirty="0" smtClean="0"/>
                  <a:t> location</a:t>
                </a:r>
                <a:r>
                  <a:rPr lang="en-US" dirty="0" smtClean="0"/>
                  <a:t> separately. The result greatly depends on the time of filling this layer with negative charge. The minimum time is poorly known and, in principle, can be arbitrarily small. The maximum time of filling the layer coincides with the streamer corona formation time, but most likely it is much less, since the outer layer is filled first and prevents the subsequent charge supply. On the one hand, there is reason to believe that for the boundary layer the noise intensity is likely to be higher than that for the entire</a:t>
                </a:r>
                <a:r>
                  <a:rPr lang="en-US" baseline="0" dirty="0" smtClean="0"/>
                  <a:t> streamer corona</a:t>
                </a:r>
                <a:r>
                  <a:rPr lang="en-US" dirty="0" smtClean="0"/>
                  <a:t> volume due to the much shorter filling time of the layer.</a:t>
                </a:r>
                <a:r>
                  <a:rPr lang="en-US" baseline="0" dirty="0" smtClean="0"/>
                  <a:t> </a:t>
                </a:r>
                <a:r>
                  <a:rPr lang="en-US" dirty="0" smtClean="0"/>
                  <a:t>On the other hand, when moving away from the leader</a:t>
                </a:r>
                <a:r>
                  <a:rPr lang="en-US" baseline="0" dirty="0" smtClean="0"/>
                  <a:t> tip</a:t>
                </a:r>
                <a:r>
                  <a:rPr lang="en-US" dirty="0" smtClean="0"/>
                  <a:t>, the ratio of the charge of each subsequent layer to its volume will decrease (see the form of the dependence of the charge density on the radius shown on the slide 4).</a:t>
                </a:r>
                <a:endParaRPr lang="ru-RU"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a:solidFill>
                      <a:schemeClr val="tx1"/>
                    </a:solidFill>
                    <a:effectLst/>
                    <a:latin typeface="Cambria Math" panose="02040503050406030204" pitchFamily="18" charset="0"/>
                    <a:ea typeface="+mn-ea"/>
                    <a:cs typeface="+mn-cs"/>
                  </a:rPr>
                  <a:t>𝜂</a:t>
                </a:r>
                <a:r>
                  <a:rPr lang="ru-RU" sz="1200" i="0" kern="1200" smtClean="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𝑙</a:t>
                </a:r>
                <a:r>
                  <a:rPr lang="en-US" sz="1200" kern="1200" dirty="0">
                    <a:solidFill>
                      <a:schemeClr val="tx1"/>
                    </a:solidFill>
                    <a:effectLst/>
                    <a:latin typeface="+mn-lt"/>
                    <a:ea typeface="+mn-ea"/>
                    <a:cs typeface="+mn-cs"/>
                  </a:rPr>
                  <a:t> - </a:t>
                </a:r>
                <a:r>
                  <a:rPr lang="en-US" dirty="0" smtClean="0"/>
                  <a:t>the</a:t>
                </a:r>
                <a:r>
                  <a:rPr lang="en-US" baseline="0" dirty="0" smtClean="0"/>
                  <a:t> spatiotemporal noise intensity for </a:t>
                </a:r>
                <a:r>
                  <a:rPr lang="en-US" dirty="0" smtClean="0"/>
                  <a:t>a thin outer layer at the streamer corona boundary</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ΔR</a:t>
                </a:r>
                <a:r>
                  <a:rPr lang="en-US" baseline="0" dirty="0" smtClean="0"/>
                  <a:t> – the length of the outer layer;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a:solidFill>
                      <a:schemeClr val="tx1"/>
                    </a:solidFill>
                    <a:effectLst/>
                    <a:latin typeface="Cambria Math" panose="02040503050406030204" pitchFamily="18" charset="0"/>
                    <a:ea typeface="+mn-ea"/>
                    <a:cs typeface="+mn-cs"/>
                  </a:rPr>
                  <a:t>𝑉</a:t>
                </a:r>
                <a:r>
                  <a:rPr lang="ru-RU" sz="1200" i="0" kern="1200" smtClean="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𝑠𝑡𝑟</a:t>
                </a:r>
                <a:r>
                  <a:rPr lang="en-US" sz="1200" kern="1200" dirty="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minimal</a:t>
                </a:r>
                <a:r>
                  <a:rPr lang="en-US" sz="1200" kern="1200" baseline="0" dirty="0" smtClean="0">
                    <a:solidFill>
                      <a:schemeClr val="tx1"/>
                    </a:solidFill>
                    <a:effectLst/>
                    <a:latin typeface="+mn-lt"/>
                    <a:ea typeface="+mn-ea"/>
                    <a:cs typeface="+mn-cs"/>
                  </a:rPr>
                  <a:t> streamer propagation speed (before stopping);</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i="0" kern="1200" smtClean="0">
                    <a:solidFill>
                      <a:schemeClr val="tx1"/>
                    </a:solidFill>
                    <a:effectLst/>
                    <a:latin typeface="Cambria Math" panose="02040503050406030204" pitchFamily="18" charset="0"/>
                    <a:ea typeface="+mn-ea"/>
                    <a:cs typeface="+mn-cs"/>
                  </a:rPr>
                  <a:t>〖</a:t>
                </a:r>
                <a:r>
                  <a:rPr lang="en-US" sz="1200" i="0" kern="1200">
                    <a:solidFill>
                      <a:schemeClr val="tx1"/>
                    </a:solidFill>
                    <a:effectLst/>
                    <a:latin typeface="Cambria Math" panose="02040503050406030204" pitchFamily="18" charset="0"/>
                    <a:ea typeface="+mn-ea"/>
                    <a:cs typeface="+mn-cs"/>
                  </a:rPr>
                  <a:t>𝛥𝑡</a:t>
                </a:r>
                <a:r>
                  <a:rPr lang="ru-RU" sz="1200" i="0" kern="1200" smtClean="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𝑙</a:t>
                </a:r>
                <a:r>
                  <a:rPr lang="en-US" sz="1200" kern="1200" dirty="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time of filling the outer layer with streamer heads charge.</a:t>
                </a:r>
                <a:endParaRPr lang="ru-R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ru-RU" sz="1200" kern="1200" dirty="0">
                  <a:solidFill>
                    <a:schemeClr val="tx1"/>
                  </a:solidFill>
                  <a:effectLst/>
                  <a:latin typeface="+mn-lt"/>
                  <a:ea typeface="+mn-ea"/>
                  <a:cs typeface="+mn-cs"/>
                </a:endParaRPr>
              </a:p>
            </p:txBody>
          </p:sp>
        </mc:Fallback>
      </mc:AlternateContent>
      <p:sp>
        <p:nvSpPr>
          <p:cNvPr id="4" name="Номер слайда 3"/>
          <p:cNvSpPr>
            <a:spLocks noGrp="1"/>
          </p:cNvSpPr>
          <p:nvPr>
            <p:ph type="sldNum" sz="quarter" idx="10"/>
          </p:nvPr>
        </p:nvSpPr>
        <p:spPr/>
        <p:txBody>
          <a:bodyPr/>
          <a:lstStyle/>
          <a:p>
            <a:fld id="{81409001-8C3B-4D87-BD4B-3998B36DDB4D}"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algn="just"/>
            <a:r>
              <a:rPr lang="en-US" dirty="0" smtClean="0"/>
              <a:t>We now discuss the model formulation. The two-dimensional simulation</a:t>
            </a:r>
            <a:r>
              <a:rPr lang="en-US" baseline="0" dirty="0" smtClean="0"/>
              <a:t> domain</a:t>
            </a:r>
            <a:r>
              <a:rPr lang="en-US" dirty="0" smtClean="0"/>
              <a:t>, which is a rectangular parallelepiped of unit thickness (the spatial grid spacing at sea level set</a:t>
            </a:r>
            <a:r>
              <a:rPr lang="en-US" baseline="0" dirty="0" smtClean="0"/>
              <a:t> to</a:t>
            </a:r>
            <a:r>
              <a:rPr lang="en-US" dirty="0" smtClean="0"/>
              <a:t> 50 </a:t>
            </a:r>
            <a:r>
              <a:rPr lang="en-US" dirty="0" err="1" smtClean="0"/>
              <a:t>μm</a:t>
            </a:r>
            <a:r>
              <a:rPr lang="en-US" dirty="0" smtClean="0"/>
              <a:t>), is located at the streamer corona periphery, where the highest values ​​of electric field are expected, because here the external field is amplified</a:t>
            </a:r>
            <a:r>
              <a:rPr lang="en-US" baseline="0" dirty="0" smtClean="0"/>
              <a:t> by</a:t>
            </a:r>
            <a:r>
              <a:rPr lang="en-US" dirty="0" smtClean="0"/>
              <a:t> the field of the negative corona charge. The background electric field inside the model volume is equal to the negative streamers propagation threshold, that is, approximately one third of the breakdown value. A smaller</a:t>
            </a:r>
            <a:r>
              <a:rPr lang="en-US" baseline="0" dirty="0" smtClean="0"/>
              <a:t> p</a:t>
            </a:r>
            <a:r>
              <a:rPr lang="en-US" dirty="0" smtClean="0"/>
              <a:t>art of the simulation domain (upper 2.5 mm) is available for streamer heads stopping, while the rest (lower 7.5 mm) is filled due to electron drift. According to the similarity law, the scale of the model layer (</a:t>
            </a:r>
            <a:r>
              <a:rPr lang="en-US" i="1" dirty="0" smtClean="0"/>
              <a:t>L</a:t>
            </a:r>
            <a:r>
              <a:rPr lang="en-US" dirty="0" smtClean="0"/>
              <a:t>) grows with increasing height above sea level.</a:t>
            </a:r>
          </a:p>
          <a:p>
            <a:endParaRPr lang="en-US" dirty="0" smtClean="0"/>
          </a:p>
        </p:txBody>
      </p:sp>
      <p:sp>
        <p:nvSpPr>
          <p:cNvPr id="4" name="Номер слайда 3"/>
          <p:cNvSpPr>
            <a:spLocks noGrp="1"/>
          </p:cNvSpPr>
          <p:nvPr>
            <p:ph type="sldNum" sz="quarter" idx="10"/>
          </p:nvPr>
        </p:nvSpPr>
        <p:spPr/>
        <p:txBody>
          <a:bodyPr/>
          <a:lstStyle/>
          <a:p>
            <a:fld id="{81409001-8C3B-4D87-BD4B-3998B36DDB4D}" type="slidenum">
              <a:rPr lang="ru-RU" smtClean="0"/>
              <a:pPr/>
              <a:t>8</a:t>
            </a:fld>
            <a:endParaRPr lang="ru-RU"/>
          </a:p>
        </p:txBody>
      </p:sp>
    </p:spTree>
    <p:extLst>
      <p:ext uri="{BB962C8B-B14F-4D97-AF65-F5344CB8AC3E}">
        <p14:creationId xmlns:p14="http://schemas.microsoft.com/office/powerpoint/2010/main" val="2909435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algn="just"/>
            <a:r>
              <a:rPr lang="en-US" dirty="0" smtClean="0"/>
              <a:t>In our model, we ignore moving streamers whose electric field is strongly localized in the region of their heads and consider only the heads of stopped negative streamers as the basic elements of spatiotemporal noise. This slide shows the spatial distribution of a negative streamer remnants immediately after it stops (at zero altitude). The negative charge (a) associated with electrons is predominantly concentrated in the region of its head and decreases exponentially with increasing distance from it. This charge</a:t>
            </a:r>
            <a:r>
              <a:rPr lang="en-US" baseline="0" dirty="0" smtClean="0"/>
              <a:t> creates electric field enhancement (hump) (b) in front of it.</a:t>
            </a:r>
            <a:r>
              <a:rPr lang="en-US" dirty="0" smtClean="0"/>
              <a:t> The streamer trail consists of atomic oxygen (c) and has a slightly higher temperature (d) compared to ambient air. This is important because atomic oxygen concentration and the gas temperature are included in the calculations of plasma-chemical quantities. The trace of positive and negative ions created by a negative streamer is not taken into account, because it has nearly zero total charge. In addition, due to the low mobility, the ion current practically does not produce any thermal effect. The linear dimensions of streamer remains exponentially increase with height while maintaining the spatial distribution shape.</a:t>
            </a:r>
          </a:p>
        </p:txBody>
      </p:sp>
      <p:sp>
        <p:nvSpPr>
          <p:cNvPr id="4" name="Номер слайда 3"/>
          <p:cNvSpPr>
            <a:spLocks noGrp="1"/>
          </p:cNvSpPr>
          <p:nvPr>
            <p:ph type="sldNum" sz="quarter" idx="10"/>
          </p:nvPr>
        </p:nvSpPr>
        <p:spPr/>
        <p:txBody>
          <a:bodyPr/>
          <a:lstStyle/>
          <a:p>
            <a:fld id="{81409001-8C3B-4D87-BD4B-3998B36DDB4D}" type="slidenum">
              <a:rPr lang="ru-RU" smtClean="0"/>
              <a:pPr/>
              <a:t>9</a:t>
            </a:fld>
            <a:endParaRPr lang="ru-RU"/>
          </a:p>
        </p:txBody>
      </p:sp>
    </p:spTree>
    <p:extLst>
      <p:ext uri="{BB962C8B-B14F-4D97-AF65-F5344CB8AC3E}">
        <p14:creationId xmlns:p14="http://schemas.microsoft.com/office/powerpoint/2010/main" val="1882012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D676F-9228-47DE-9C9A-AA3A56B72959}" type="datetimeFigureOut">
              <a:rPr lang="ru-RU" smtClean="0"/>
              <a:pPr/>
              <a:t>26.04.2020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8CDCAB-13FE-42A0-B0B6-7BCA1544557A}" type="slidenum">
              <a:rPr lang="ru-RU" smtClean="0"/>
              <a:pPr/>
              <a:t>‹#›</a:t>
            </a:fld>
            <a:endParaRPr lang="ru-RU"/>
          </a:p>
        </p:txBody>
      </p:sp>
    </p:spTree>
    <p:extLst>
      <p:ext uri="{BB962C8B-B14F-4D97-AF65-F5344CB8AC3E}">
        <p14:creationId xmlns:p14="http://schemas.microsoft.com/office/powerpoint/2010/main" val="15204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D676F-9228-47DE-9C9A-AA3A56B72959}" type="datetimeFigureOut">
              <a:rPr lang="ru-RU" smtClean="0"/>
              <a:pPr/>
              <a:t>26.04.2020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8CDCAB-13FE-42A0-B0B6-7BCA1544557A}" type="slidenum">
              <a:rPr lang="ru-RU" smtClean="0"/>
              <a:pPr/>
              <a:t>‹#›</a:t>
            </a:fld>
            <a:endParaRPr lang="ru-RU"/>
          </a:p>
        </p:txBody>
      </p:sp>
    </p:spTree>
    <p:extLst>
      <p:ext uri="{BB962C8B-B14F-4D97-AF65-F5344CB8AC3E}">
        <p14:creationId xmlns:p14="http://schemas.microsoft.com/office/powerpoint/2010/main" val="1580689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D676F-9228-47DE-9C9A-AA3A56B72959}" type="datetimeFigureOut">
              <a:rPr lang="ru-RU" smtClean="0"/>
              <a:pPr/>
              <a:t>26.04.2020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8CDCAB-13FE-42A0-B0B6-7BCA1544557A}" type="slidenum">
              <a:rPr lang="ru-RU" smtClean="0"/>
              <a:pPr/>
              <a:t>‹#›</a:t>
            </a:fld>
            <a:endParaRPr lang="ru-RU"/>
          </a:p>
        </p:txBody>
      </p:sp>
    </p:spTree>
    <p:extLst>
      <p:ext uri="{BB962C8B-B14F-4D97-AF65-F5344CB8AC3E}">
        <p14:creationId xmlns:p14="http://schemas.microsoft.com/office/powerpoint/2010/main" val="92811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D676F-9228-47DE-9C9A-AA3A56B72959}" type="datetimeFigureOut">
              <a:rPr lang="ru-RU" smtClean="0"/>
              <a:pPr/>
              <a:t>26.04.2020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8CDCAB-13FE-42A0-B0B6-7BCA1544557A}" type="slidenum">
              <a:rPr lang="ru-RU" smtClean="0"/>
              <a:pPr/>
              <a:t>‹#›</a:t>
            </a:fld>
            <a:endParaRPr lang="ru-RU"/>
          </a:p>
        </p:txBody>
      </p:sp>
    </p:spTree>
    <p:extLst>
      <p:ext uri="{BB962C8B-B14F-4D97-AF65-F5344CB8AC3E}">
        <p14:creationId xmlns:p14="http://schemas.microsoft.com/office/powerpoint/2010/main" val="2831212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D676F-9228-47DE-9C9A-AA3A56B72959}" type="datetimeFigureOut">
              <a:rPr lang="ru-RU" smtClean="0"/>
              <a:pPr/>
              <a:t>26.04.2020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8CDCAB-13FE-42A0-B0B6-7BCA1544557A}" type="slidenum">
              <a:rPr lang="ru-RU" smtClean="0"/>
              <a:pPr/>
              <a:t>‹#›</a:t>
            </a:fld>
            <a:endParaRPr lang="ru-RU"/>
          </a:p>
        </p:txBody>
      </p:sp>
    </p:spTree>
    <p:extLst>
      <p:ext uri="{BB962C8B-B14F-4D97-AF65-F5344CB8AC3E}">
        <p14:creationId xmlns:p14="http://schemas.microsoft.com/office/powerpoint/2010/main" val="191505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D676F-9228-47DE-9C9A-AA3A56B72959}" type="datetimeFigureOut">
              <a:rPr lang="ru-RU" smtClean="0"/>
              <a:pPr/>
              <a:t>26.04.2020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18CDCAB-13FE-42A0-B0B6-7BCA1544557A}" type="slidenum">
              <a:rPr lang="ru-RU" smtClean="0"/>
              <a:pPr/>
              <a:t>‹#›</a:t>
            </a:fld>
            <a:endParaRPr lang="ru-RU"/>
          </a:p>
        </p:txBody>
      </p:sp>
    </p:spTree>
    <p:extLst>
      <p:ext uri="{BB962C8B-B14F-4D97-AF65-F5344CB8AC3E}">
        <p14:creationId xmlns:p14="http://schemas.microsoft.com/office/powerpoint/2010/main" val="401769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D676F-9228-47DE-9C9A-AA3A56B72959}" type="datetimeFigureOut">
              <a:rPr lang="ru-RU" smtClean="0"/>
              <a:pPr/>
              <a:t>26.04.2020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18CDCAB-13FE-42A0-B0B6-7BCA1544557A}" type="slidenum">
              <a:rPr lang="ru-RU" smtClean="0"/>
              <a:pPr/>
              <a:t>‹#›</a:t>
            </a:fld>
            <a:endParaRPr lang="ru-RU"/>
          </a:p>
        </p:txBody>
      </p:sp>
    </p:spTree>
    <p:extLst>
      <p:ext uri="{BB962C8B-B14F-4D97-AF65-F5344CB8AC3E}">
        <p14:creationId xmlns:p14="http://schemas.microsoft.com/office/powerpoint/2010/main" val="4024837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D676F-9228-47DE-9C9A-AA3A56B72959}" type="datetimeFigureOut">
              <a:rPr lang="ru-RU" smtClean="0"/>
              <a:pPr/>
              <a:t>26.04.2020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18CDCAB-13FE-42A0-B0B6-7BCA1544557A}" type="slidenum">
              <a:rPr lang="ru-RU" smtClean="0"/>
              <a:pPr/>
              <a:t>‹#›</a:t>
            </a:fld>
            <a:endParaRPr lang="ru-RU"/>
          </a:p>
        </p:txBody>
      </p:sp>
    </p:spTree>
    <p:extLst>
      <p:ext uri="{BB962C8B-B14F-4D97-AF65-F5344CB8AC3E}">
        <p14:creationId xmlns:p14="http://schemas.microsoft.com/office/powerpoint/2010/main" val="2052848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D676F-9228-47DE-9C9A-AA3A56B72959}" type="datetimeFigureOut">
              <a:rPr lang="ru-RU" smtClean="0"/>
              <a:pPr/>
              <a:t>26.04.2020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18CDCAB-13FE-42A0-B0B6-7BCA1544557A}" type="slidenum">
              <a:rPr lang="ru-RU" smtClean="0"/>
              <a:pPr/>
              <a:t>‹#›</a:t>
            </a:fld>
            <a:endParaRPr lang="ru-RU"/>
          </a:p>
        </p:txBody>
      </p:sp>
    </p:spTree>
    <p:extLst>
      <p:ext uri="{BB962C8B-B14F-4D97-AF65-F5344CB8AC3E}">
        <p14:creationId xmlns:p14="http://schemas.microsoft.com/office/powerpoint/2010/main" val="2695551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D676F-9228-47DE-9C9A-AA3A56B72959}" type="datetimeFigureOut">
              <a:rPr lang="ru-RU" smtClean="0"/>
              <a:pPr/>
              <a:t>26.04.2020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18CDCAB-13FE-42A0-B0B6-7BCA1544557A}" type="slidenum">
              <a:rPr lang="ru-RU" smtClean="0"/>
              <a:pPr/>
              <a:t>‹#›</a:t>
            </a:fld>
            <a:endParaRPr lang="ru-RU"/>
          </a:p>
        </p:txBody>
      </p:sp>
    </p:spTree>
    <p:extLst>
      <p:ext uri="{BB962C8B-B14F-4D97-AF65-F5344CB8AC3E}">
        <p14:creationId xmlns:p14="http://schemas.microsoft.com/office/powerpoint/2010/main" val="1282040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D676F-9228-47DE-9C9A-AA3A56B72959}" type="datetimeFigureOut">
              <a:rPr lang="ru-RU" smtClean="0"/>
              <a:pPr/>
              <a:t>26.04.2020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18CDCAB-13FE-42A0-B0B6-7BCA1544557A}" type="slidenum">
              <a:rPr lang="ru-RU" smtClean="0"/>
              <a:pPr/>
              <a:t>‹#›</a:t>
            </a:fld>
            <a:endParaRPr lang="ru-RU"/>
          </a:p>
        </p:txBody>
      </p:sp>
    </p:spTree>
    <p:extLst>
      <p:ext uri="{BB962C8B-B14F-4D97-AF65-F5344CB8AC3E}">
        <p14:creationId xmlns:p14="http://schemas.microsoft.com/office/powerpoint/2010/main" val="4255779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D676F-9228-47DE-9C9A-AA3A56B72959}" type="datetimeFigureOut">
              <a:rPr lang="ru-RU" smtClean="0"/>
              <a:pPr/>
              <a:t>26.04.2020</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CDCAB-13FE-42A0-B0B6-7BCA1544557A}" type="slidenum">
              <a:rPr lang="ru-RU" smtClean="0"/>
              <a:pPr/>
              <a:t>‹#›</a:t>
            </a:fld>
            <a:endParaRPr lang="ru-RU"/>
          </a:p>
        </p:txBody>
      </p:sp>
    </p:spTree>
    <p:extLst>
      <p:ext uri="{BB962C8B-B14F-4D97-AF65-F5344CB8AC3E}">
        <p14:creationId xmlns:p14="http://schemas.microsoft.com/office/powerpoint/2010/main" val="1549728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8.bin"/><Relationship Id="rId5" Type="http://schemas.openxmlformats.org/officeDocument/2006/relationships/image" Target="../media/image43.wmf"/><Relationship Id="rId4" Type="http://schemas.openxmlformats.org/officeDocument/2006/relationships/oleObject" Target="../embeddings/oleObject27.bin"/></Relationships>
</file>

<file path=ppt/slides/_rels/slide11.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33.bin"/><Relationship Id="rId3" Type="http://schemas.openxmlformats.org/officeDocument/2006/relationships/notesSlide" Target="../notesSlides/notesSlide11.xml"/><Relationship Id="rId7" Type="http://schemas.openxmlformats.org/officeDocument/2006/relationships/oleObject" Target="../embeddings/oleObject30.bin"/><Relationship Id="rId12" Type="http://schemas.openxmlformats.org/officeDocument/2006/relationships/image" Target="../media/image48.wmf"/><Relationship Id="rId17" Type="http://schemas.openxmlformats.org/officeDocument/2006/relationships/image" Target="../media/image33.wmf"/><Relationship Id="rId2" Type="http://schemas.openxmlformats.org/officeDocument/2006/relationships/slideLayout" Target="../slideLayouts/slideLayout2.xml"/><Relationship Id="rId16" Type="http://schemas.openxmlformats.org/officeDocument/2006/relationships/oleObject" Target="../embeddings/oleObject23.bin"/><Relationship Id="rId1" Type="http://schemas.openxmlformats.org/officeDocument/2006/relationships/vmlDrawing" Target="../drawings/vmlDrawing8.vml"/><Relationship Id="rId6" Type="http://schemas.openxmlformats.org/officeDocument/2006/relationships/image" Target="../media/image45.wmf"/><Relationship Id="rId11" Type="http://schemas.openxmlformats.org/officeDocument/2006/relationships/oleObject" Target="../embeddings/oleObject32.bin"/><Relationship Id="rId5" Type="http://schemas.openxmlformats.org/officeDocument/2006/relationships/oleObject" Target="../embeddings/oleObject29.bin"/><Relationship Id="rId15" Type="http://schemas.openxmlformats.org/officeDocument/2006/relationships/image" Target="../media/image49.wmf"/><Relationship Id="rId10" Type="http://schemas.openxmlformats.org/officeDocument/2006/relationships/image" Target="../media/image47.wmf"/><Relationship Id="rId4" Type="http://schemas.openxmlformats.org/officeDocument/2006/relationships/image" Target="../media/image50.emf"/><Relationship Id="rId9" Type="http://schemas.openxmlformats.org/officeDocument/2006/relationships/oleObject" Target="../embeddings/oleObject31.bin"/><Relationship Id="rId14" Type="http://schemas.openxmlformats.org/officeDocument/2006/relationships/oleObject" Target="../embeddings/oleObject34.bin"/></Relationships>
</file>

<file path=ppt/slides/_rels/slide12.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image" Target="../media/image49.wmf"/><Relationship Id="rId3" Type="http://schemas.openxmlformats.org/officeDocument/2006/relationships/notesSlide" Target="../notesSlides/notesSlide12.xml"/><Relationship Id="rId7" Type="http://schemas.openxmlformats.org/officeDocument/2006/relationships/oleObject" Target="../embeddings/oleObject36.bin"/><Relationship Id="rId12"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1.wmf"/><Relationship Id="rId11" Type="http://schemas.openxmlformats.org/officeDocument/2006/relationships/oleObject" Target="../embeddings/oleObject38.bin"/><Relationship Id="rId5" Type="http://schemas.openxmlformats.org/officeDocument/2006/relationships/oleObject" Target="../embeddings/oleObject35.bin"/><Relationship Id="rId15" Type="http://schemas.openxmlformats.org/officeDocument/2006/relationships/image" Target="../media/image33.wmf"/><Relationship Id="rId10" Type="http://schemas.openxmlformats.org/officeDocument/2006/relationships/image" Target="../media/image48.wmf"/><Relationship Id="rId4" Type="http://schemas.openxmlformats.org/officeDocument/2006/relationships/image" Target="../media/image52.emf"/><Relationship Id="rId9" Type="http://schemas.openxmlformats.org/officeDocument/2006/relationships/oleObject" Target="../embeddings/oleObject37.bin"/><Relationship Id="rId14"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image" Target="../media/image49.wmf"/><Relationship Id="rId3" Type="http://schemas.openxmlformats.org/officeDocument/2006/relationships/notesSlide" Target="../notesSlides/notesSlide13.xml"/><Relationship Id="rId7" Type="http://schemas.openxmlformats.org/officeDocument/2006/relationships/oleObject" Target="../embeddings/oleObject41.bin"/><Relationship Id="rId12"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3.wmf"/><Relationship Id="rId11" Type="http://schemas.openxmlformats.org/officeDocument/2006/relationships/oleObject" Target="../embeddings/oleObject43.bin"/><Relationship Id="rId5" Type="http://schemas.openxmlformats.org/officeDocument/2006/relationships/oleObject" Target="../embeddings/oleObject40.bin"/><Relationship Id="rId15" Type="http://schemas.openxmlformats.org/officeDocument/2006/relationships/image" Target="../media/image33.wmf"/><Relationship Id="rId10" Type="http://schemas.openxmlformats.org/officeDocument/2006/relationships/image" Target="../media/image48.wmf"/><Relationship Id="rId4" Type="http://schemas.openxmlformats.org/officeDocument/2006/relationships/image" Target="../media/image54.emf"/><Relationship Id="rId9" Type="http://schemas.openxmlformats.org/officeDocument/2006/relationships/oleObject" Target="../embeddings/oleObject42.bin"/><Relationship Id="rId14" Type="http://schemas.openxmlformats.org/officeDocument/2006/relationships/oleObject" Target="../embeddings/oleObject23.bin"/></Relationships>
</file>

<file path=ppt/slides/_rels/slide14.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image" Target="../media/image49.wmf"/><Relationship Id="rId3" Type="http://schemas.openxmlformats.org/officeDocument/2006/relationships/notesSlide" Target="../notesSlides/notesSlide14.xml"/><Relationship Id="rId7" Type="http://schemas.openxmlformats.org/officeDocument/2006/relationships/oleObject" Target="../embeddings/oleObject46.bin"/><Relationship Id="rId12"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5.wmf"/><Relationship Id="rId11" Type="http://schemas.openxmlformats.org/officeDocument/2006/relationships/oleObject" Target="../embeddings/oleObject48.bin"/><Relationship Id="rId5" Type="http://schemas.openxmlformats.org/officeDocument/2006/relationships/oleObject" Target="../embeddings/oleObject45.bin"/><Relationship Id="rId15" Type="http://schemas.openxmlformats.org/officeDocument/2006/relationships/image" Target="../media/image33.wmf"/><Relationship Id="rId10" Type="http://schemas.openxmlformats.org/officeDocument/2006/relationships/image" Target="../media/image48.wmf"/><Relationship Id="rId4" Type="http://schemas.openxmlformats.org/officeDocument/2006/relationships/image" Target="../media/image56.emf"/><Relationship Id="rId9" Type="http://schemas.openxmlformats.org/officeDocument/2006/relationships/oleObject" Target="../embeddings/oleObject47.bin"/><Relationship Id="rId14" Type="http://schemas.openxmlformats.org/officeDocument/2006/relationships/oleObject" Target="../embeddings/oleObject23.bin"/></Relationships>
</file>

<file path=ppt/slides/_rels/slide15.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image" Target="../media/image49.wmf"/><Relationship Id="rId3" Type="http://schemas.openxmlformats.org/officeDocument/2006/relationships/notesSlide" Target="../notesSlides/notesSlide15.xml"/><Relationship Id="rId7" Type="http://schemas.openxmlformats.org/officeDocument/2006/relationships/oleObject" Target="../embeddings/oleObject51.bin"/><Relationship Id="rId12"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7.wmf"/><Relationship Id="rId11" Type="http://schemas.openxmlformats.org/officeDocument/2006/relationships/oleObject" Target="../embeddings/oleObject53.bin"/><Relationship Id="rId5" Type="http://schemas.openxmlformats.org/officeDocument/2006/relationships/oleObject" Target="../embeddings/oleObject50.bin"/><Relationship Id="rId15" Type="http://schemas.openxmlformats.org/officeDocument/2006/relationships/image" Target="../media/image33.wmf"/><Relationship Id="rId10" Type="http://schemas.openxmlformats.org/officeDocument/2006/relationships/image" Target="../media/image48.wmf"/><Relationship Id="rId4" Type="http://schemas.openxmlformats.org/officeDocument/2006/relationships/image" Target="../media/image58.emf"/><Relationship Id="rId9" Type="http://schemas.openxmlformats.org/officeDocument/2006/relationships/oleObject" Target="../embeddings/oleObject52.bin"/><Relationship Id="rId14" Type="http://schemas.openxmlformats.org/officeDocument/2006/relationships/oleObject" Target="../embeddings/oleObject23.bin"/></Relationships>
</file>

<file path=ppt/slides/_rels/slide16.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image" Target="../media/image49.wmf"/><Relationship Id="rId3" Type="http://schemas.openxmlformats.org/officeDocument/2006/relationships/notesSlide" Target="../notesSlides/notesSlide16.xml"/><Relationship Id="rId7" Type="http://schemas.openxmlformats.org/officeDocument/2006/relationships/oleObject" Target="../embeddings/oleObject56.bin"/><Relationship Id="rId12"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9.wmf"/><Relationship Id="rId11" Type="http://schemas.openxmlformats.org/officeDocument/2006/relationships/oleObject" Target="../embeddings/oleObject58.bin"/><Relationship Id="rId5" Type="http://schemas.openxmlformats.org/officeDocument/2006/relationships/oleObject" Target="../embeddings/oleObject55.bin"/><Relationship Id="rId15" Type="http://schemas.openxmlformats.org/officeDocument/2006/relationships/image" Target="../media/image33.wmf"/><Relationship Id="rId10" Type="http://schemas.openxmlformats.org/officeDocument/2006/relationships/image" Target="../media/image48.wmf"/><Relationship Id="rId4" Type="http://schemas.openxmlformats.org/officeDocument/2006/relationships/image" Target="../media/image60.emf"/><Relationship Id="rId9" Type="http://schemas.openxmlformats.org/officeDocument/2006/relationships/oleObject" Target="../embeddings/oleObject57.bin"/><Relationship Id="rId14" Type="http://schemas.openxmlformats.org/officeDocument/2006/relationships/oleObject" Target="../embeddings/oleObject23.bin"/></Relationships>
</file>

<file path=ppt/slides/_rels/slide17.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64.bin"/><Relationship Id="rId3" Type="http://schemas.openxmlformats.org/officeDocument/2006/relationships/notesSlide" Target="../notesSlides/notesSlide17.xml"/><Relationship Id="rId7" Type="http://schemas.openxmlformats.org/officeDocument/2006/relationships/oleObject" Target="../embeddings/oleObject61.bin"/><Relationship Id="rId12"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64.emf"/><Relationship Id="rId11" Type="http://schemas.openxmlformats.org/officeDocument/2006/relationships/oleObject" Target="../embeddings/oleObject63.bin"/><Relationship Id="rId5" Type="http://schemas.openxmlformats.org/officeDocument/2006/relationships/image" Target="../media/image61.wmf"/><Relationship Id="rId10" Type="http://schemas.openxmlformats.org/officeDocument/2006/relationships/image" Target="../media/image65.emf"/><Relationship Id="rId4" Type="http://schemas.openxmlformats.org/officeDocument/2006/relationships/oleObject" Target="../embeddings/oleObject60.bin"/><Relationship Id="rId9" Type="http://schemas.openxmlformats.org/officeDocument/2006/relationships/oleObject" Target="../embeddings/oleObject62.bin"/><Relationship Id="rId14" Type="http://schemas.openxmlformats.org/officeDocument/2006/relationships/image" Target="../media/image63.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oleObject" Target="../embeddings/oleObject68.bin"/><Relationship Id="rId18" Type="http://schemas.openxmlformats.org/officeDocument/2006/relationships/oleObject" Target="../embeddings/oleObject70.bin"/><Relationship Id="rId3" Type="http://schemas.openxmlformats.org/officeDocument/2006/relationships/notesSlide" Target="../notesSlides/notesSlide18.xml"/><Relationship Id="rId7" Type="http://schemas.openxmlformats.org/officeDocument/2006/relationships/image" Target="../media/image73.png"/><Relationship Id="rId12" Type="http://schemas.openxmlformats.org/officeDocument/2006/relationships/image" Target="../media/image66.wmf"/><Relationship Id="rId17" Type="http://schemas.openxmlformats.org/officeDocument/2006/relationships/image" Target="../media/image68.wmf"/><Relationship Id="rId2" Type="http://schemas.openxmlformats.org/officeDocument/2006/relationships/slideLayout" Target="../slideLayouts/slideLayout2.xml"/><Relationship Id="rId16" Type="http://schemas.openxmlformats.org/officeDocument/2006/relationships/oleObject" Target="../embeddings/oleObject69.bin"/><Relationship Id="rId1" Type="http://schemas.openxmlformats.org/officeDocument/2006/relationships/vmlDrawing" Target="../drawings/vmlDrawing15.vml"/><Relationship Id="rId6" Type="http://schemas.openxmlformats.org/officeDocument/2006/relationships/image" Target="../media/image72.png"/><Relationship Id="rId11" Type="http://schemas.openxmlformats.org/officeDocument/2006/relationships/oleObject" Target="../embeddings/oleObject67.bin"/><Relationship Id="rId5" Type="http://schemas.openxmlformats.org/officeDocument/2006/relationships/image" Target="../media/image71.png"/><Relationship Id="rId15" Type="http://schemas.openxmlformats.org/officeDocument/2006/relationships/image" Target="../media/image65.emf"/><Relationship Id="rId10" Type="http://schemas.openxmlformats.org/officeDocument/2006/relationships/oleObject" Target="../embeddings/oleObject66.bin"/><Relationship Id="rId19" Type="http://schemas.openxmlformats.org/officeDocument/2006/relationships/image" Target="../media/image69.wmf"/><Relationship Id="rId4" Type="http://schemas.openxmlformats.org/officeDocument/2006/relationships/image" Target="../media/image70.emf"/><Relationship Id="rId9" Type="http://schemas.openxmlformats.org/officeDocument/2006/relationships/image" Target="../media/image31.wmf"/><Relationship Id="rId14" Type="http://schemas.openxmlformats.org/officeDocument/2006/relationships/image" Target="../media/image67.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oleObject" Target="../embeddings/oleObject75.bin"/><Relationship Id="rId3" Type="http://schemas.openxmlformats.org/officeDocument/2006/relationships/notesSlide" Target="../notesSlides/notesSlide19.xml"/><Relationship Id="rId7" Type="http://schemas.openxmlformats.org/officeDocument/2006/relationships/oleObject" Target="../embeddings/oleObject72.bin"/><Relationship Id="rId12" Type="http://schemas.openxmlformats.org/officeDocument/2006/relationships/image" Target="../media/image65.emf"/><Relationship Id="rId2" Type="http://schemas.openxmlformats.org/officeDocument/2006/relationships/slideLayout" Target="../slideLayouts/slideLayout2.xml"/><Relationship Id="rId16" Type="http://schemas.openxmlformats.org/officeDocument/2006/relationships/image" Target="../media/image75.wmf"/><Relationship Id="rId1" Type="http://schemas.openxmlformats.org/officeDocument/2006/relationships/vmlDrawing" Target="../drawings/vmlDrawing16.vml"/><Relationship Id="rId6" Type="http://schemas.openxmlformats.org/officeDocument/2006/relationships/image" Target="../media/image31.wmf"/><Relationship Id="rId11" Type="http://schemas.openxmlformats.org/officeDocument/2006/relationships/image" Target="../media/image67.wmf"/><Relationship Id="rId5" Type="http://schemas.openxmlformats.org/officeDocument/2006/relationships/oleObject" Target="../embeddings/oleObject71.bin"/><Relationship Id="rId15" Type="http://schemas.openxmlformats.org/officeDocument/2006/relationships/oleObject" Target="../embeddings/oleObject76.bin"/><Relationship Id="rId10" Type="http://schemas.openxmlformats.org/officeDocument/2006/relationships/oleObject" Target="../embeddings/oleObject74.bin"/><Relationship Id="rId4" Type="http://schemas.openxmlformats.org/officeDocument/2006/relationships/image" Target="../media/image76.emf"/><Relationship Id="rId9" Type="http://schemas.openxmlformats.org/officeDocument/2006/relationships/image" Target="../media/image66.wmf"/><Relationship Id="rId14" Type="http://schemas.openxmlformats.org/officeDocument/2006/relationships/image" Target="../media/image74.w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notesSlide" Target="../notesSlides/notesSlide20.xml"/><Relationship Id="rId7"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77.wmf"/><Relationship Id="rId5" Type="http://schemas.openxmlformats.org/officeDocument/2006/relationships/oleObject" Target="../embeddings/oleObject77.bin"/><Relationship Id="rId4" Type="http://schemas.openxmlformats.org/officeDocument/2006/relationships/image" Target="../media/image79.emf"/><Relationship Id="rId9" Type="http://schemas.openxmlformats.org/officeDocument/2006/relationships/image" Target="../media/image80.e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81.bin"/><Relationship Id="rId13" Type="http://schemas.openxmlformats.org/officeDocument/2006/relationships/image" Target="../media/image85.wmf"/><Relationship Id="rId3" Type="http://schemas.openxmlformats.org/officeDocument/2006/relationships/notesSlide" Target="../notesSlides/notesSlide21.xml"/><Relationship Id="rId7" Type="http://schemas.openxmlformats.org/officeDocument/2006/relationships/image" Target="../media/image82.wmf"/><Relationship Id="rId12"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80.bin"/><Relationship Id="rId11" Type="http://schemas.openxmlformats.org/officeDocument/2006/relationships/image" Target="../media/image84.wmf"/><Relationship Id="rId5" Type="http://schemas.openxmlformats.org/officeDocument/2006/relationships/image" Target="../media/image81.wmf"/><Relationship Id="rId10" Type="http://schemas.openxmlformats.org/officeDocument/2006/relationships/oleObject" Target="../embeddings/oleObject82.bin"/><Relationship Id="rId4" Type="http://schemas.openxmlformats.org/officeDocument/2006/relationships/oleObject" Target="../embeddings/oleObject79.bin"/><Relationship Id="rId9" Type="http://schemas.openxmlformats.org/officeDocument/2006/relationships/image" Target="../media/image83.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87.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85.bin"/><Relationship Id="rId5" Type="http://schemas.openxmlformats.org/officeDocument/2006/relationships/image" Target="../media/image86.wmf"/><Relationship Id="rId4" Type="http://schemas.openxmlformats.org/officeDocument/2006/relationships/oleObject" Target="../embeddings/oleObject84.bin"/></Relationships>
</file>

<file path=ppt/slides/_rels/slide23.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notesSlide" Target="../notesSlides/notesSlide23.xml"/><Relationship Id="rId7" Type="http://schemas.openxmlformats.org/officeDocument/2006/relationships/oleObject" Target="../embeddings/oleObject87.bin"/><Relationship Id="rId12" Type="http://schemas.openxmlformats.org/officeDocument/2006/relationships/image" Target="../media/image91.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88.wmf"/><Relationship Id="rId11" Type="http://schemas.openxmlformats.org/officeDocument/2006/relationships/oleObject" Target="../embeddings/oleObject89.bin"/><Relationship Id="rId5" Type="http://schemas.openxmlformats.org/officeDocument/2006/relationships/oleObject" Target="../embeddings/oleObject86.bin"/><Relationship Id="rId10" Type="http://schemas.openxmlformats.org/officeDocument/2006/relationships/image" Target="../media/image90.wmf"/><Relationship Id="rId4" Type="http://schemas.openxmlformats.org/officeDocument/2006/relationships/image" Target="../media/image92.emf"/><Relationship Id="rId9" Type="http://schemas.openxmlformats.org/officeDocument/2006/relationships/oleObject" Target="../embeddings/oleObject88.bin"/></Relationships>
</file>

<file path=ppt/slides/_rels/slide24.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notesSlide" Target="../notesSlides/notesSlide24.xml"/><Relationship Id="rId7" Type="http://schemas.openxmlformats.org/officeDocument/2006/relationships/oleObject" Target="../embeddings/oleObject91.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89.wmf"/><Relationship Id="rId11" Type="http://schemas.openxmlformats.org/officeDocument/2006/relationships/image" Target="../media/image96.tiff"/><Relationship Id="rId5" Type="http://schemas.openxmlformats.org/officeDocument/2006/relationships/oleObject" Target="../embeddings/oleObject90.bin"/><Relationship Id="rId10" Type="http://schemas.openxmlformats.org/officeDocument/2006/relationships/image" Target="../media/image94.wmf"/><Relationship Id="rId4" Type="http://schemas.openxmlformats.org/officeDocument/2006/relationships/image" Target="../media/image95.emf"/><Relationship Id="rId9" Type="http://schemas.openxmlformats.org/officeDocument/2006/relationships/oleObject" Target="../embeddings/oleObject92.bin"/></Relationships>
</file>

<file path=ppt/slides/_rels/slide25.x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notesSlide" Target="../notesSlides/notesSlide25.xml"/><Relationship Id="rId7"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89.wmf"/><Relationship Id="rId11" Type="http://schemas.openxmlformats.org/officeDocument/2006/relationships/image" Target="../media/image96.tiff"/><Relationship Id="rId5" Type="http://schemas.openxmlformats.org/officeDocument/2006/relationships/oleObject" Target="../embeddings/oleObject93.bin"/><Relationship Id="rId10" Type="http://schemas.openxmlformats.org/officeDocument/2006/relationships/image" Target="../media/image98.wmf"/><Relationship Id="rId4" Type="http://schemas.openxmlformats.org/officeDocument/2006/relationships/image" Target="../media/image99.emf"/><Relationship Id="rId9" Type="http://schemas.openxmlformats.org/officeDocument/2006/relationships/oleObject" Target="../embeddings/oleObject95.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1.wmf"/><Relationship Id="rId18" Type="http://schemas.openxmlformats.org/officeDocument/2006/relationships/oleObject" Target="../embeddings/oleObject8.bin"/><Relationship Id="rId3" Type="http://schemas.openxmlformats.org/officeDocument/2006/relationships/notesSlide" Target="../notesSlides/notesSlide4.xml"/><Relationship Id="rId7" Type="http://schemas.openxmlformats.org/officeDocument/2006/relationships/image" Target="../media/image8.wmf"/><Relationship Id="rId12" Type="http://schemas.openxmlformats.org/officeDocument/2006/relationships/oleObject" Target="../embeddings/oleObject5.bin"/><Relationship Id="rId17" Type="http://schemas.openxmlformats.org/officeDocument/2006/relationships/image" Target="../media/image13.w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wmf"/><Relationship Id="rId5" Type="http://schemas.openxmlformats.org/officeDocument/2006/relationships/image" Target="../media/image7.wmf"/><Relationship Id="rId15" Type="http://schemas.openxmlformats.org/officeDocument/2006/relationships/image" Target="../media/image12.wmf"/><Relationship Id="rId10" Type="http://schemas.openxmlformats.org/officeDocument/2006/relationships/oleObject" Target="../embeddings/oleObject4.bin"/><Relationship Id="rId19" Type="http://schemas.openxmlformats.org/officeDocument/2006/relationships/image" Target="../media/image14.wmf"/><Relationship Id="rId4" Type="http://schemas.openxmlformats.org/officeDocument/2006/relationships/oleObject" Target="../embeddings/oleObject1.bin"/><Relationship Id="rId9" Type="http://schemas.openxmlformats.org/officeDocument/2006/relationships/image" Target="../media/image9.wmf"/><Relationship Id="rId1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emf"/><Relationship Id="rId5" Type="http://schemas.openxmlformats.org/officeDocument/2006/relationships/image" Target="../media/image15.wmf"/><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10.bin"/><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7.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9.wmf"/><Relationship Id="rId5" Type="http://schemas.openxmlformats.org/officeDocument/2006/relationships/oleObject" Target="../embeddings/oleObject11.bin"/><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17.bin"/><Relationship Id="rId3" Type="http://schemas.openxmlformats.org/officeDocument/2006/relationships/notesSlide" Target="../notesSlides/notesSlide8.xml"/><Relationship Id="rId7" Type="http://schemas.openxmlformats.org/officeDocument/2006/relationships/oleObject" Target="../embeddings/oleObject14.bin"/><Relationship Id="rId12" Type="http://schemas.openxmlformats.org/officeDocument/2006/relationships/image" Target="../media/image25.wmf"/><Relationship Id="rId2" Type="http://schemas.openxmlformats.org/officeDocument/2006/relationships/slideLayout" Target="../slideLayouts/slideLayout2.xml"/><Relationship Id="rId16" Type="http://schemas.openxmlformats.org/officeDocument/2006/relationships/image" Target="../media/image29.emf"/><Relationship Id="rId1" Type="http://schemas.openxmlformats.org/officeDocument/2006/relationships/vmlDrawing" Target="../drawings/vmlDrawing5.vml"/><Relationship Id="rId6" Type="http://schemas.openxmlformats.org/officeDocument/2006/relationships/image" Target="../media/image27.tiff"/><Relationship Id="rId11" Type="http://schemas.openxmlformats.org/officeDocument/2006/relationships/oleObject" Target="../embeddings/oleObject16.bin"/><Relationship Id="rId5" Type="http://schemas.openxmlformats.org/officeDocument/2006/relationships/image" Target="../media/image22.wmf"/><Relationship Id="rId15" Type="http://schemas.openxmlformats.org/officeDocument/2006/relationships/image" Target="../media/image28.emf"/><Relationship Id="rId10" Type="http://schemas.openxmlformats.org/officeDocument/2006/relationships/image" Target="../media/image24.wmf"/><Relationship Id="rId4" Type="http://schemas.openxmlformats.org/officeDocument/2006/relationships/oleObject" Target="../embeddings/oleObject13.bin"/><Relationship Id="rId9" Type="http://schemas.openxmlformats.org/officeDocument/2006/relationships/oleObject" Target="../embeddings/oleObject15.bin"/><Relationship Id="rId14" Type="http://schemas.openxmlformats.org/officeDocument/2006/relationships/image" Target="../media/image26.wmf"/></Relationships>
</file>

<file path=ppt/slides/_rels/slide9.xml.rels><?xml version="1.0" encoding="UTF-8" standalone="yes"?>
<Relationships xmlns="http://schemas.openxmlformats.org/package/2006/relationships"><Relationship Id="rId8" Type="http://schemas.openxmlformats.org/officeDocument/2006/relationships/image" Target="../media/image37.tiff"/><Relationship Id="rId13" Type="http://schemas.openxmlformats.org/officeDocument/2006/relationships/image" Target="../media/image32.wmf"/><Relationship Id="rId18" Type="http://schemas.openxmlformats.org/officeDocument/2006/relationships/oleObject" Target="../embeddings/oleObject24.bin"/><Relationship Id="rId3" Type="http://schemas.openxmlformats.org/officeDocument/2006/relationships/notesSlide" Target="../notesSlides/notesSlide9.xml"/><Relationship Id="rId21" Type="http://schemas.openxmlformats.org/officeDocument/2006/relationships/oleObject" Target="../embeddings/oleObject26.bin"/><Relationship Id="rId7" Type="http://schemas.openxmlformats.org/officeDocument/2006/relationships/image" Target="../media/image36.tiff"/><Relationship Id="rId12" Type="http://schemas.openxmlformats.org/officeDocument/2006/relationships/oleObject" Target="../embeddings/oleObject20.bin"/><Relationship Id="rId17" Type="http://schemas.openxmlformats.org/officeDocument/2006/relationships/image" Target="../media/image33.wmf"/><Relationship Id="rId25" Type="http://schemas.openxmlformats.org/officeDocument/2006/relationships/image" Target="../media/image42.emf"/><Relationship Id="rId2" Type="http://schemas.openxmlformats.org/officeDocument/2006/relationships/slideLayout" Target="../slideLayouts/slideLayout2.xml"/><Relationship Id="rId16" Type="http://schemas.openxmlformats.org/officeDocument/2006/relationships/oleObject" Target="../embeddings/oleObject23.bin"/><Relationship Id="rId20" Type="http://schemas.openxmlformats.org/officeDocument/2006/relationships/oleObject" Target="../embeddings/oleObject25.bin"/><Relationship Id="rId1" Type="http://schemas.openxmlformats.org/officeDocument/2006/relationships/vmlDrawing" Target="../drawings/vmlDrawing6.vml"/><Relationship Id="rId6" Type="http://schemas.openxmlformats.org/officeDocument/2006/relationships/image" Target="../media/image35.tiff"/><Relationship Id="rId11" Type="http://schemas.openxmlformats.org/officeDocument/2006/relationships/image" Target="../media/image31.wmf"/><Relationship Id="rId24" Type="http://schemas.openxmlformats.org/officeDocument/2006/relationships/image" Target="../media/image41.emf"/><Relationship Id="rId5" Type="http://schemas.openxmlformats.org/officeDocument/2006/relationships/image" Target="../media/image30.wmf"/><Relationship Id="rId15" Type="http://schemas.openxmlformats.org/officeDocument/2006/relationships/oleObject" Target="../embeddings/oleObject22.bin"/><Relationship Id="rId23" Type="http://schemas.openxmlformats.org/officeDocument/2006/relationships/image" Target="../media/image40.emf"/><Relationship Id="rId10" Type="http://schemas.openxmlformats.org/officeDocument/2006/relationships/oleObject" Target="../embeddings/oleObject19.bin"/><Relationship Id="rId19" Type="http://schemas.openxmlformats.org/officeDocument/2006/relationships/image" Target="../media/image34.wmf"/><Relationship Id="rId4" Type="http://schemas.openxmlformats.org/officeDocument/2006/relationships/oleObject" Target="../embeddings/oleObject18.bin"/><Relationship Id="rId9" Type="http://schemas.openxmlformats.org/officeDocument/2006/relationships/image" Target="../media/image38.tiff"/><Relationship Id="rId14" Type="http://schemas.openxmlformats.org/officeDocument/2006/relationships/oleObject" Target="../embeddings/oleObject21.bin"/><Relationship Id="rId22" Type="http://schemas.openxmlformats.org/officeDocument/2006/relationships/image" Target="../media/image3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94484" y="6299255"/>
            <a:ext cx="3155031" cy="400110"/>
          </a:xfrm>
          <a:prstGeom prst="rect">
            <a:avLst/>
          </a:prstGeom>
          <a:noFill/>
        </p:spPr>
        <p:txBody>
          <a:bodyPr wrap="none"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Online | 4–8 May 2020</a:t>
            </a:r>
            <a:endParaRPr lang="ru-RU" sz="2000" b="1" dirty="0">
              <a:latin typeface="Tahoma" panose="020B0604030504040204" pitchFamily="34" charset="0"/>
              <a:ea typeface="Tahoma" panose="020B0604030504040204" pitchFamily="34" charset="0"/>
              <a:cs typeface="Tahoma" panose="020B0604030504040204" pitchFamily="34" charset="0"/>
            </a:endParaRPr>
          </a:p>
        </p:txBody>
      </p:sp>
      <p:sp>
        <p:nvSpPr>
          <p:cNvPr id="5" name="Прямоугольник 4"/>
          <p:cNvSpPr/>
          <p:nvPr/>
        </p:nvSpPr>
        <p:spPr>
          <a:xfrm>
            <a:off x="268515" y="1915371"/>
            <a:ext cx="8606971" cy="2492990"/>
          </a:xfrm>
          <a:prstGeom prst="rect">
            <a:avLst/>
          </a:prstGeom>
        </p:spPr>
        <p:txBody>
          <a:bodyPr wrap="square">
            <a:spAutoFit/>
          </a:bodyPr>
          <a:lstStyle/>
          <a:p>
            <a:pPr algn="ctr">
              <a:spcAft>
                <a:spcPts val="1200"/>
              </a:spcAft>
            </a:pPr>
            <a:r>
              <a:rPr lang="en-US" sz="3200" b="1" dirty="0">
                <a:latin typeface="Tahoma" panose="020B0604030504040204" pitchFamily="34" charset="0"/>
                <a:ea typeface="Tahoma" panose="020B0604030504040204" pitchFamily="34" charset="0"/>
                <a:cs typeface="Tahoma" panose="020B0604030504040204" pitchFamily="34" charset="0"/>
              </a:rPr>
              <a:t>A possible mechanism of space stem precursors formation at the negative lightning leader corona streamer burst </a:t>
            </a:r>
            <a:r>
              <a:rPr lang="en-US" sz="3200" b="1" dirty="0" smtClean="0">
                <a:latin typeface="Tahoma" panose="020B0604030504040204" pitchFamily="34" charset="0"/>
                <a:ea typeface="Tahoma" panose="020B0604030504040204" pitchFamily="34" charset="0"/>
                <a:cs typeface="Tahoma" panose="020B0604030504040204" pitchFamily="34" charset="0"/>
              </a:rPr>
              <a:t>periphery</a:t>
            </a:r>
            <a:endParaRPr lang="ru-RU" sz="3200" b="1" dirty="0" smtClean="0">
              <a:latin typeface="Tahoma" panose="020B0604030504040204" pitchFamily="34" charset="0"/>
              <a:ea typeface="Tahoma" panose="020B0604030504040204" pitchFamily="34" charset="0"/>
              <a:cs typeface="Tahoma" panose="020B0604030504040204" pitchFamily="34" charset="0"/>
            </a:endParaRPr>
          </a:p>
          <a:p>
            <a:pPr algn="ctr"/>
            <a:r>
              <a:rPr lang="en-US" b="1" u="sng" dirty="0">
                <a:latin typeface="Tahoma" panose="020B0604030504040204" pitchFamily="34" charset="0"/>
                <a:ea typeface="Tahoma" panose="020B0604030504040204" pitchFamily="34" charset="0"/>
                <a:cs typeface="Tahoma" panose="020B0604030504040204" pitchFamily="34" charset="0"/>
              </a:rPr>
              <a:t>A.A. Syssoev</a:t>
            </a:r>
            <a:r>
              <a:rPr lang="en-US" b="1" u="sng" baseline="30000" dirty="0">
                <a:latin typeface="Tahoma" panose="020B0604030504040204" pitchFamily="34" charset="0"/>
                <a:ea typeface="Tahoma" panose="020B0604030504040204" pitchFamily="34" charset="0"/>
                <a:cs typeface="Tahoma" panose="020B0604030504040204" pitchFamily="34" charset="0"/>
              </a:rPr>
              <a:t>1,2</a:t>
            </a:r>
            <a:r>
              <a:rPr lang="en-US" b="1" dirty="0">
                <a:latin typeface="Tahoma" panose="020B0604030504040204" pitchFamily="34" charset="0"/>
                <a:ea typeface="Tahoma" panose="020B0604030504040204" pitchFamily="34" charset="0"/>
                <a:cs typeface="Tahoma" panose="020B0604030504040204" pitchFamily="34" charset="0"/>
              </a:rPr>
              <a:t>, D.I. </a:t>
            </a:r>
            <a:r>
              <a:rPr lang="en-US" b="1" dirty="0" smtClean="0">
                <a:latin typeface="Tahoma" panose="020B0604030504040204" pitchFamily="34" charset="0"/>
                <a:ea typeface="Tahoma" panose="020B0604030504040204" pitchFamily="34" charset="0"/>
                <a:cs typeface="Tahoma" panose="020B0604030504040204" pitchFamily="34" charset="0"/>
              </a:rPr>
              <a:t>Iudin</a:t>
            </a:r>
            <a:r>
              <a:rPr lang="en-US" b="1" baseline="30000" dirty="0" smtClean="0">
                <a:latin typeface="Tahoma" panose="020B0604030504040204" pitchFamily="34" charset="0"/>
                <a:ea typeface="Tahoma" panose="020B0604030504040204" pitchFamily="34" charset="0"/>
                <a:cs typeface="Tahoma" panose="020B0604030504040204" pitchFamily="34" charset="0"/>
              </a:rPr>
              <a:t>1,2</a:t>
            </a:r>
          </a:p>
        </p:txBody>
      </p:sp>
      <p:sp>
        <p:nvSpPr>
          <p:cNvPr id="3" name="Прямоугольник 2"/>
          <p:cNvSpPr/>
          <p:nvPr/>
        </p:nvSpPr>
        <p:spPr>
          <a:xfrm>
            <a:off x="311150" y="4811883"/>
            <a:ext cx="8521700" cy="553998"/>
          </a:xfrm>
          <a:prstGeom prst="rect">
            <a:avLst/>
          </a:prstGeom>
        </p:spPr>
        <p:txBody>
          <a:bodyPr wrap="square">
            <a:spAutoFit/>
          </a:bodyPr>
          <a:lstStyle/>
          <a:p>
            <a:r>
              <a:rPr lang="en-US" sz="1500" b="1" baseline="30000" dirty="0">
                <a:latin typeface="Tahoma" panose="020B0604030504040204" pitchFamily="34" charset="0"/>
                <a:ea typeface="Tahoma" panose="020B0604030504040204" pitchFamily="34" charset="0"/>
                <a:cs typeface="Tahoma" panose="020B0604030504040204" pitchFamily="34" charset="0"/>
              </a:rPr>
              <a:t>1</a:t>
            </a:r>
            <a:r>
              <a:rPr lang="en-US" sz="1500" b="1" dirty="0">
                <a:latin typeface="Tahoma" panose="020B0604030504040204" pitchFamily="34" charset="0"/>
                <a:ea typeface="Tahoma" panose="020B0604030504040204" pitchFamily="34" charset="0"/>
                <a:cs typeface="Tahoma" panose="020B0604030504040204" pitchFamily="34" charset="0"/>
              </a:rPr>
              <a:t>Institute of Applied Physics of Russian Academy of Sciences, Nizhny Novgorod, Russia</a:t>
            </a:r>
            <a:endParaRPr lang="ru-RU" sz="1500" b="1" dirty="0">
              <a:latin typeface="Tahoma" panose="020B0604030504040204" pitchFamily="34" charset="0"/>
              <a:ea typeface="Tahoma" panose="020B0604030504040204" pitchFamily="34" charset="0"/>
              <a:cs typeface="Tahoma" panose="020B0604030504040204" pitchFamily="34" charset="0"/>
            </a:endParaRPr>
          </a:p>
          <a:p>
            <a:r>
              <a:rPr lang="en-US" sz="1500" b="1" baseline="30000" dirty="0">
                <a:latin typeface="Tahoma" panose="020B0604030504040204" pitchFamily="34" charset="0"/>
                <a:ea typeface="Tahoma" panose="020B0604030504040204" pitchFamily="34" charset="0"/>
                <a:cs typeface="Tahoma" panose="020B0604030504040204" pitchFamily="34" charset="0"/>
              </a:rPr>
              <a:t>2</a:t>
            </a:r>
            <a:r>
              <a:rPr lang="en-US" sz="1500" b="1" dirty="0">
                <a:latin typeface="Tahoma" panose="020B0604030504040204" pitchFamily="34" charset="0"/>
                <a:ea typeface="Tahoma" panose="020B0604030504040204" pitchFamily="34" charset="0"/>
                <a:cs typeface="Tahoma" panose="020B0604030504040204" pitchFamily="34" charset="0"/>
              </a:rPr>
              <a:t>Privolzhsky Research Medical University, Nizhny Novgorod, Russia</a:t>
            </a:r>
            <a:endParaRPr lang="ru-RU" sz="1500" b="1" dirty="0">
              <a:latin typeface="Tahoma" panose="020B0604030504040204" pitchFamily="34" charset="0"/>
              <a:ea typeface="Tahoma" panose="020B0604030504040204" pitchFamily="34" charset="0"/>
              <a:cs typeface="Tahoma" panose="020B0604030504040204" pitchFamily="34" charset="0"/>
            </a:endParaRPr>
          </a:p>
        </p:txBody>
      </p:sp>
      <p:pic>
        <p:nvPicPr>
          <p:cNvPr id="49154" name="Picture 2" descr="https://pbs.twimg.com/media/ENwJmkZXkAAHHGO.jpg"/>
          <p:cNvPicPr>
            <a:picLocks noChangeAspect="1" noChangeArrowheads="1"/>
          </p:cNvPicPr>
          <p:nvPr/>
        </p:nvPicPr>
        <p:blipFill rotWithShape="1">
          <a:blip r:embed="rId3">
            <a:extLst>
              <a:ext uri="{28A0092B-C50C-407E-A947-70E740481C1C}">
                <a14:useLocalDpi xmlns:a14="http://schemas.microsoft.com/office/drawing/2010/main" val="0"/>
              </a:ext>
            </a:extLst>
          </a:blip>
          <a:srcRect l="26416" t="4608" r="29583" b="61739"/>
          <a:stretch/>
        </p:blipFill>
        <p:spPr bwMode="auto">
          <a:xfrm>
            <a:off x="2057400" y="76749"/>
            <a:ext cx="5029200" cy="13335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327400" y="1143000"/>
            <a:ext cx="3198245" cy="368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52165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1409"/>
            <a:ext cx="9144000" cy="461665"/>
          </a:xfrm>
          <a:prstGeom prst="rect">
            <a:avLst/>
          </a:prstGeom>
          <a:noFill/>
        </p:spPr>
        <p:txBody>
          <a:bodyPr wrap="square" rtlCol="0">
            <a:spAutoFit/>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Problem Formulation</a:t>
            </a:r>
            <a:r>
              <a:rPr lang="ru-RU" sz="2400" b="1" dirty="0" smtClean="0">
                <a:latin typeface="Tahoma" panose="020B0604030504040204" pitchFamily="34" charset="0"/>
                <a:ea typeface="Tahoma" panose="020B0604030504040204" pitchFamily="34" charset="0"/>
                <a:cs typeface="Tahoma" panose="020B0604030504040204" pitchFamily="34" charset="0"/>
              </a:rPr>
              <a:t>: </a:t>
            </a:r>
            <a:r>
              <a:rPr lang="en-US" sz="2400" b="1" dirty="0" smtClean="0">
                <a:latin typeface="Tahoma" panose="020B0604030504040204" pitchFamily="34" charset="0"/>
                <a:ea typeface="Tahoma" panose="020B0604030504040204" pitchFamily="34" charset="0"/>
                <a:cs typeface="Tahoma" panose="020B0604030504040204" pitchFamily="34" charset="0"/>
              </a:rPr>
              <a:t>Basic Equations</a:t>
            </a:r>
            <a:endParaRPr lang="ru-RU" sz="2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Object 10"/>
          <p:cNvGraphicFramePr>
            <a:graphicFrameLocks noChangeAspect="1"/>
          </p:cNvGraphicFramePr>
          <p:nvPr>
            <p:extLst>
              <p:ext uri="{D42A27DB-BD31-4B8C-83A1-F6EECF244321}">
                <p14:modId xmlns:p14="http://schemas.microsoft.com/office/powerpoint/2010/main" val="868428643"/>
              </p:ext>
            </p:extLst>
          </p:nvPr>
        </p:nvGraphicFramePr>
        <p:xfrm>
          <a:off x="391115" y="663575"/>
          <a:ext cx="8361770" cy="4589574"/>
        </p:xfrm>
        <a:graphic>
          <a:graphicData uri="http://schemas.openxmlformats.org/presentationml/2006/ole">
            <mc:AlternateContent xmlns:mc="http://schemas.openxmlformats.org/markup-compatibility/2006">
              <mc:Choice xmlns:v="urn:schemas-microsoft-com:vml" Requires="v">
                <p:oleObj spid="_x0000_s10431" name="Equation" r:id="rId4" imgW="5803560" imgH="3200400" progId="Equation.DSMT4">
                  <p:embed/>
                </p:oleObj>
              </mc:Choice>
              <mc:Fallback>
                <p:oleObj name="Equation" r:id="rId4" imgW="5803560" imgH="3200400" progId="Equation.DSMT4">
                  <p:embed/>
                  <p:pic>
                    <p:nvPicPr>
                      <p:cNvPr id="0" name="Picture 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115" y="663575"/>
                        <a:ext cx="8361770" cy="45895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0"/>
          <p:cNvGraphicFramePr>
            <a:graphicFrameLocks noChangeAspect="1"/>
          </p:cNvGraphicFramePr>
          <p:nvPr>
            <p:extLst>
              <p:ext uri="{D42A27DB-BD31-4B8C-83A1-F6EECF244321}">
                <p14:modId xmlns:p14="http://schemas.microsoft.com/office/powerpoint/2010/main" val="1235519929"/>
              </p:ext>
            </p:extLst>
          </p:nvPr>
        </p:nvGraphicFramePr>
        <p:xfrm>
          <a:off x="2152650" y="5564188"/>
          <a:ext cx="4838700" cy="976312"/>
        </p:xfrm>
        <a:graphic>
          <a:graphicData uri="http://schemas.openxmlformats.org/presentationml/2006/ole">
            <mc:AlternateContent xmlns:mc="http://schemas.openxmlformats.org/markup-compatibility/2006">
              <mc:Choice xmlns:v="urn:schemas-microsoft-com:vml" Requires="v">
                <p:oleObj spid="_x0000_s10432" name="Equation" r:id="rId6" imgW="2882880" imgH="583920" progId="Equation.DSMT4">
                  <p:embed/>
                </p:oleObj>
              </mc:Choice>
              <mc:Fallback>
                <p:oleObj name="Equation" r:id="rId6" imgW="2882880" imgH="583920" progId="Equation.DSMT4">
                  <p:embed/>
                  <p:pic>
                    <p:nvPicPr>
                      <p:cNvPr id="0"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650" y="5564188"/>
                        <a:ext cx="4838700" cy="976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Прямоугольник 13"/>
          <p:cNvSpPr/>
          <p:nvPr/>
        </p:nvSpPr>
        <p:spPr>
          <a:xfrm>
            <a:off x="1152525" y="733425"/>
            <a:ext cx="866775" cy="514350"/>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3000376" y="3343275"/>
            <a:ext cx="552450" cy="514350"/>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3467101" y="3988126"/>
            <a:ext cx="552450" cy="514350"/>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3152776" y="733425"/>
            <a:ext cx="1400174" cy="51435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5461999" y="3305175"/>
            <a:ext cx="2700925" cy="57600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4969080" y="3969076"/>
            <a:ext cx="2700925" cy="57600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4600575" y="4627280"/>
            <a:ext cx="2700925" cy="604494"/>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3457576" y="1404826"/>
            <a:ext cx="552450" cy="51435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3267076" y="2030190"/>
            <a:ext cx="552450" cy="51435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30329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0" y="700376"/>
            <a:ext cx="9144000" cy="5982434"/>
            <a:chOff x="0" y="700376"/>
            <a:chExt cx="9144000" cy="5982434"/>
          </a:xfrm>
        </p:grpSpPr>
        <p:pic>
          <p:nvPicPr>
            <p:cNvPr id="2" name="Рисунок 1"/>
            <p:cNvPicPr>
              <a:picLocks noChangeAspect="1"/>
            </p:cNvPicPr>
            <p:nvPr/>
          </p:nvPicPr>
          <p:blipFill rotWithShape="1">
            <a:blip r:embed="rId4" cstate="print"/>
            <a:srcRect l="465" t="3597" r="13299" b="12419"/>
            <a:stretch/>
          </p:blipFill>
          <p:spPr>
            <a:xfrm>
              <a:off x="0" y="700376"/>
              <a:ext cx="9144000" cy="5982434"/>
            </a:xfrm>
            <a:prstGeom prst="rect">
              <a:avLst/>
            </a:prstGeom>
          </p:spPr>
        </p:pic>
        <p:sp>
          <p:nvSpPr>
            <p:cNvPr id="3" name="Прямоугольник 2"/>
            <p:cNvSpPr/>
            <p:nvPr/>
          </p:nvSpPr>
          <p:spPr>
            <a:xfrm>
              <a:off x="323850" y="6019800"/>
              <a:ext cx="123825" cy="200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p:cNvSpPr txBox="1"/>
          <p:nvPr/>
        </p:nvSpPr>
        <p:spPr>
          <a:xfrm>
            <a:off x="0" y="71409"/>
            <a:ext cx="9144000" cy="461665"/>
          </a:xfrm>
          <a:prstGeom prst="rect">
            <a:avLst/>
          </a:prstGeom>
          <a:noFill/>
        </p:spPr>
        <p:txBody>
          <a:bodyPr wrap="square" rtlCol="0">
            <a:spAutoFit/>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Mechanism Description</a:t>
            </a:r>
            <a:r>
              <a:rPr lang="ru-RU" sz="2400" b="1" dirty="0" smtClean="0">
                <a:latin typeface="Tahoma" panose="020B0604030504040204" pitchFamily="34" charset="0"/>
                <a:ea typeface="Tahoma" panose="020B0604030504040204" pitchFamily="34" charset="0"/>
                <a:cs typeface="Tahoma" panose="020B0604030504040204" pitchFamily="34" charset="0"/>
              </a:rPr>
              <a:t>: 1</a:t>
            </a:r>
            <a:r>
              <a:rPr lang="en-US" sz="2400" b="1" dirty="0" smtClean="0">
                <a:latin typeface="Tahoma" panose="020B0604030504040204" pitchFamily="34" charset="0"/>
                <a:ea typeface="Tahoma" panose="020B0604030504040204" pitchFamily="34" charset="0"/>
                <a:cs typeface="Tahoma" panose="020B0604030504040204" pitchFamily="34" charset="0"/>
              </a:rPr>
              <a:t>D </a:t>
            </a:r>
            <a:r>
              <a:rPr lang="en-US" sz="2400" b="1" dirty="0">
                <a:latin typeface="Tahoma" panose="020B0604030504040204" pitchFamily="34" charset="0"/>
                <a:ea typeface="Tahoma" panose="020B0604030504040204" pitchFamily="34" charset="0"/>
                <a:cs typeface="Tahoma" panose="020B0604030504040204" pitchFamily="34" charset="0"/>
              </a:rPr>
              <a:t>S</a:t>
            </a:r>
            <a:r>
              <a:rPr lang="en-US" sz="2400" b="1" dirty="0" smtClean="0">
                <a:latin typeface="Tahoma" panose="020B0604030504040204" pitchFamily="34" charset="0"/>
                <a:ea typeface="Tahoma" panose="020B0604030504040204" pitchFamily="34" charset="0"/>
                <a:cs typeface="Tahoma" panose="020B0604030504040204" pitchFamily="34" charset="0"/>
              </a:rPr>
              <a:t>cheme</a:t>
            </a:r>
            <a:endParaRPr lang="ru-RU" sz="2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Object 10"/>
          <p:cNvGraphicFramePr>
            <a:graphicFrameLocks noChangeAspect="1"/>
          </p:cNvGraphicFramePr>
          <p:nvPr>
            <p:extLst>
              <p:ext uri="{D42A27DB-BD31-4B8C-83A1-F6EECF244321}">
                <p14:modId xmlns:p14="http://schemas.microsoft.com/office/powerpoint/2010/main" val="1935195507"/>
              </p:ext>
            </p:extLst>
          </p:nvPr>
        </p:nvGraphicFramePr>
        <p:xfrm>
          <a:off x="660400" y="1709738"/>
          <a:ext cx="4008437" cy="542925"/>
        </p:xfrm>
        <a:graphic>
          <a:graphicData uri="http://schemas.openxmlformats.org/presentationml/2006/ole">
            <mc:AlternateContent xmlns:mc="http://schemas.openxmlformats.org/markup-compatibility/2006">
              <mc:Choice xmlns:v="urn:schemas-microsoft-com:vml" Requires="v">
                <p:oleObj spid="_x0000_s23921" name="Equation" r:id="rId5" imgW="1866600" imgH="253800" progId="Equation.DSMT4">
                  <p:embed/>
                </p:oleObj>
              </mc:Choice>
              <mc:Fallback>
                <p:oleObj name="Equation" r:id="rId5" imgW="1866600" imgH="253800" progId="Equation.DSMT4">
                  <p:embed/>
                  <p:pic>
                    <p:nvPicPr>
                      <p:cNvPr id="0" name="Picture 40"/>
                      <p:cNvPicPr>
                        <a:picLocks noChangeAspect="1" noChangeArrowheads="1"/>
                      </p:cNvPicPr>
                      <p:nvPr/>
                    </p:nvPicPr>
                    <p:blipFill>
                      <a:blip r:embed="rId6"/>
                      <a:srcRect/>
                      <a:stretch>
                        <a:fillRect/>
                      </a:stretch>
                    </p:blipFill>
                    <p:spPr bwMode="auto">
                      <a:xfrm>
                        <a:off x="660400" y="1709738"/>
                        <a:ext cx="4008437"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0"/>
          <p:cNvGraphicFramePr>
            <a:graphicFrameLocks noChangeAspect="1"/>
          </p:cNvGraphicFramePr>
          <p:nvPr>
            <p:extLst>
              <p:ext uri="{D42A27DB-BD31-4B8C-83A1-F6EECF244321}">
                <p14:modId xmlns:p14="http://schemas.microsoft.com/office/powerpoint/2010/main" val="2195488273"/>
              </p:ext>
            </p:extLst>
          </p:nvPr>
        </p:nvGraphicFramePr>
        <p:xfrm>
          <a:off x="660400" y="2316163"/>
          <a:ext cx="3271838" cy="1300162"/>
        </p:xfrm>
        <a:graphic>
          <a:graphicData uri="http://schemas.openxmlformats.org/presentationml/2006/ole">
            <mc:AlternateContent xmlns:mc="http://schemas.openxmlformats.org/markup-compatibility/2006">
              <mc:Choice xmlns:v="urn:schemas-microsoft-com:vml" Requires="v">
                <p:oleObj spid="_x0000_s23922" name="Equation" r:id="rId7" imgW="1523880" imgH="609480" progId="Equation.DSMT4">
                  <p:embed/>
                </p:oleObj>
              </mc:Choice>
              <mc:Fallback>
                <p:oleObj name="Equation" r:id="rId7" imgW="1523880" imgH="609480" progId="Equation.DSMT4">
                  <p:embed/>
                  <p:pic>
                    <p:nvPicPr>
                      <p:cNvPr id="0" name="Picture 41"/>
                      <p:cNvPicPr>
                        <a:picLocks noChangeAspect="1" noChangeArrowheads="1"/>
                      </p:cNvPicPr>
                      <p:nvPr/>
                    </p:nvPicPr>
                    <p:blipFill>
                      <a:blip r:embed="rId8"/>
                      <a:srcRect/>
                      <a:stretch>
                        <a:fillRect/>
                      </a:stretch>
                    </p:blipFill>
                    <p:spPr bwMode="auto">
                      <a:xfrm>
                        <a:off x="660400" y="2316163"/>
                        <a:ext cx="3271838" cy="1300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Прямая соединительная линия 7"/>
          <p:cNvCxnSpPr/>
          <p:nvPr/>
        </p:nvCxnSpPr>
        <p:spPr>
          <a:xfrm flipH="1" flipV="1">
            <a:off x="487680" y="4038600"/>
            <a:ext cx="8473440" cy="762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1" name="Object 10"/>
          <p:cNvGraphicFramePr>
            <a:graphicFrameLocks noChangeAspect="1"/>
          </p:cNvGraphicFramePr>
          <p:nvPr>
            <p:extLst>
              <p:ext uri="{D42A27DB-BD31-4B8C-83A1-F6EECF244321}">
                <p14:modId xmlns:p14="http://schemas.microsoft.com/office/powerpoint/2010/main" val="2407727083"/>
              </p:ext>
            </p:extLst>
          </p:nvPr>
        </p:nvGraphicFramePr>
        <p:xfrm>
          <a:off x="5154613" y="753690"/>
          <a:ext cx="311150" cy="220662"/>
        </p:xfrm>
        <a:graphic>
          <a:graphicData uri="http://schemas.openxmlformats.org/presentationml/2006/ole">
            <mc:AlternateContent xmlns:mc="http://schemas.openxmlformats.org/markup-compatibility/2006">
              <mc:Choice xmlns:v="urn:schemas-microsoft-com:vml" Requires="v">
                <p:oleObj spid="_x0000_s23923" name="Equation" r:id="rId9" imgW="215640" imgH="152280" progId="Equation.DSMT4">
                  <p:embed/>
                </p:oleObj>
              </mc:Choice>
              <mc:Fallback>
                <p:oleObj name="Equation" r:id="rId9" imgW="215640" imgH="152280" progId="Equation.DSMT4">
                  <p:embed/>
                  <p:pic>
                    <p:nvPicPr>
                      <p:cNvPr id="25" name="Object 10"/>
                      <p:cNvPicPr>
                        <a:picLocks noChangeAspect="1" noChangeArrowheads="1"/>
                      </p:cNvPicPr>
                      <p:nvPr/>
                    </p:nvPicPr>
                    <p:blipFill>
                      <a:blip r:embed="rId10"/>
                      <a:srcRect/>
                      <a:stretch>
                        <a:fillRect/>
                      </a:stretch>
                    </p:blipFill>
                    <p:spPr bwMode="auto">
                      <a:xfrm>
                        <a:off x="5154613" y="753690"/>
                        <a:ext cx="311150" cy="220662"/>
                      </a:xfrm>
                      <a:prstGeom prst="rect">
                        <a:avLst/>
                      </a:prstGeom>
                      <a:solidFill>
                        <a:schemeClr val="bg1"/>
                      </a:solidFill>
                      <a:extLst/>
                    </p:spPr>
                  </p:pic>
                </p:oleObj>
              </mc:Fallback>
            </mc:AlternateContent>
          </a:graphicData>
        </a:graphic>
      </p:graphicFrame>
      <p:graphicFrame>
        <p:nvGraphicFramePr>
          <p:cNvPr id="12" name="Object 10"/>
          <p:cNvGraphicFramePr>
            <a:graphicFrameLocks noChangeAspect="1"/>
          </p:cNvGraphicFramePr>
          <p:nvPr>
            <p:extLst>
              <p:ext uri="{D42A27DB-BD31-4B8C-83A1-F6EECF244321}">
                <p14:modId xmlns:p14="http://schemas.microsoft.com/office/powerpoint/2010/main" val="4029793568"/>
              </p:ext>
            </p:extLst>
          </p:nvPr>
        </p:nvGraphicFramePr>
        <p:xfrm>
          <a:off x="8234363" y="1497013"/>
          <a:ext cx="401637" cy="276225"/>
        </p:xfrm>
        <a:graphic>
          <a:graphicData uri="http://schemas.openxmlformats.org/presentationml/2006/ole">
            <mc:AlternateContent xmlns:mc="http://schemas.openxmlformats.org/markup-compatibility/2006">
              <mc:Choice xmlns:v="urn:schemas-microsoft-com:vml" Requires="v">
                <p:oleObj spid="_x0000_s23924" name="Equation" r:id="rId11" imgW="279360" imgH="190440" progId="Equation.DSMT4">
                  <p:embed/>
                </p:oleObj>
              </mc:Choice>
              <mc:Fallback>
                <p:oleObj name="Equation" r:id="rId11" imgW="279360" imgH="190440" progId="Equation.DSMT4">
                  <p:embed/>
                  <p:pic>
                    <p:nvPicPr>
                      <p:cNvPr id="11" name="Object 10"/>
                      <p:cNvPicPr>
                        <a:picLocks noChangeAspect="1" noChangeArrowheads="1"/>
                      </p:cNvPicPr>
                      <p:nvPr/>
                    </p:nvPicPr>
                    <p:blipFill>
                      <a:blip r:embed="rId12"/>
                      <a:srcRect/>
                      <a:stretch>
                        <a:fillRect/>
                      </a:stretch>
                    </p:blipFill>
                    <p:spPr bwMode="auto">
                      <a:xfrm>
                        <a:off x="8234363" y="1497013"/>
                        <a:ext cx="401637" cy="276225"/>
                      </a:xfrm>
                      <a:prstGeom prst="rect">
                        <a:avLst/>
                      </a:prstGeom>
                      <a:solidFill>
                        <a:schemeClr val="bg1"/>
                      </a:solidFill>
                      <a:extLst/>
                    </p:spPr>
                  </p:pic>
                </p:oleObj>
              </mc:Fallback>
            </mc:AlternateContent>
          </a:graphicData>
        </a:graphic>
      </p:graphicFrame>
      <p:graphicFrame>
        <p:nvGraphicFramePr>
          <p:cNvPr id="13" name="Object 10"/>
          <p:cNvGraphicFramePr>
            <a:graphicFrameLocks noChangeAspect="1"/>
          </p:cNvGraphicFramePr>
          <p:nvPr>
            <p:extLst>
              <p:ext uri="{D42A27DB-BD31-4B8C-83A1-F6EECF244321}">
                <p14:modId xmlns:p14="http://schemas.microsoft.com/office/powerpoint/2010/main" val="2869427662"/>
              </p:ext>
            </p:extLst>
          </p:nvPr>
        </p:nvGraphicFramePr>
        <p:xfrm>
          <a:off x="8247062" y="1955151"/>
          <a:ext cx="401637" cy="276225"/>
        </p:xfrm>
        <a:graphic>
          <a:graphicData uri="http://schemas.openxmlformats.org/presentationml/2006/ole">
            <mc:AlternateContent xmlns:mc="http://schemas.openxmlformats.org/markup-compatibility/2006">
              <mc:Choice xmlns:v="urn:schemas-microsoft-com:vml" Requires="v">
                <p:oleObj spid="_x0000_s23925" name="Equation" r:id="rId13" imgW="279360" imgH="190440" progId="Equation.DSMT4">
                  <p:embed/>
                </p:oleObj>
              </mc:Choice>
              <mc:Fallback>
                <p:oleObj name="Equation" r:id="rId13" imgW="279360" imgH="190440" progId="Equation.DSMT4">
                  <p:embed/>
                  <p:pic>
                    <p:nvPicPr>
                      <p:cNvPr id="12" name="Object 10"/>
                      <p:cNvPicPr>
                        <a:picLocks noChangeAspect="1" noChangeArrowheads="1"/>
                      </p:cNvPicPr>
                      <p:nvPr/>
                    </p:nvPicPr>
                    <p:blipFill>
                      <a:blip r:embed="rId12"/>
                      <a:srcRect/>
                      <a:stretch>
                        <a:fillRect/>
                      </a:stretch>
                    </p:blipFill>
                    <p:spPr bwMode="auto">
                      <a:xfrm>
                        <a:off x="8247062" y="1955151"/>
                        <a:ext cx="401637" cy="276225"/>
                      </a:xfrm>
                      <a:prstGeom prst="rect">
                        <a:avLst/>
                      </a:prstGeom>
                      <a:solidFill>
                        <a:schemeClr val="bg1"/>
                      </a:solidFill>
                      <a:extLst/>
                    </p:spPr>
                  </p:pic>
                </p:oleObj>
              </mc:Fallback>
            </mc:AlternateContent>
          </a:graphicData>
        </a:graphic>
      </p:graphicFrame>
      <p:graphicFrame>
        <p:nvGraphicFramePr>
          <p:cNvPr id="14" name="Object 10"/>
          <p:cNvGraphicFramePr>
            <a:graphicFrameLocks noChangeAspect="1"/>
          </p:cNvGraphicFramePr>
          <p:nvPr>
            <p:extLst>
              <p:ext uri="{D42A27DB-BD31-4B8C-83A1-F6EECF244321}">
                <p14:modId xmlns:p14="http://schemas.microsoft.com/office/powerpoint/2010/main" val="2003666176"/>
              </p:ext>
            </p:extLst>
          </p:nvPr>
        </p:nvGraphicFramePr>
        <p:xfrm>
          <a:off x="7679531" y="2352998"/>
          <a:ext cx="730250" cy="295275"/>
        </p:xfrm>
        <a:graphic>
          <a:graphicData uri="http://schemas.openxmlformats.org/presentationml/2006/ole">
            <mc:AlternateContent xmlns:mc="http://schemas.openxmlformats.org/markup-compatibility/2006">
              <mc:Choice xmlns:v="urn:schemas-microsoft-com:vml" Requires="v">
                <p:oleObj spid="_x0000_s23926" name="Equation" r:id="rId14" imgW="507960" imgH="203040" progId="Equation.DSMT4">
                  <p:embed/>
                </p:oleObj>
              </mc:Choice>
              <mc:Fallback>
                <p:oleObj name="Equation" r:id="rId14" imgW="507960" imgH="203040" progId="Equation.DSMT4">
                  <p:embed/>
                  <p:pic>
                    <p:nvPicPr>
                      <p:cNvPr id="12" name="Object 10"/>
                      <p:cNvPicPr>
                        <a:picLocks noChangeAspect="1" noChangeArrowheads="1"/>
                      </p:cNvPicPr>
                      <p:nvPr/>
                    </p:nvPicPr>
                    <p:blipFill>
                      <a:blip r:embed="rId15"/>
                      <a:srcRect/>
                      <a:stretch>
                        <a:fillRect/>
                      </a:stretch>
                    </p:blipFill>
                    <p:spPr bwMode="auto">
                      <a:xfrm>
                        <a:off x="7679531" y="2352998"/>
                        <a:ext cx="730250" cy="295275"/>
                      </a:xfrm>
                      <a:prstGeom prst="rect">
                        <a:avLst/>
                      </a:prstGeom>
                      <a:solidFill>
                        <a:schemeClr val="bg1"/>
                      </a:solidFill>
                      <a:extLst/>
                    </p:spPr>
                  </p:pic>
                </p:oleObj>
              </mc:Fallback>
            </mc:AlternateContent>
          </a:graphicData>
        </a:graphic>
      </p:graphicFrame>
      <p:graphicFrame>
        <p:nvGraphicFramePr>
          <p:cNvPr id="15" name="Object 10"/>
          <p:cNvGraphicFramePr>
            <a:graphicFrameLocks noChangeAspect="1"/>
          </p:cNvGraphicFramePr>
          <p:nvPr>
            <p:extLst>
              <p:ext uri="{D42A27DB-BD31-4B8C-83A1-F6EECF244321}">
                <p14:modId xmlns:p14="http://schemas.microsoft.com/office/powerpoint/2010/main" val="3516909041"/>
              </p:ext>
            </p:extLst>
          </p:nvPr>
        </p:nvGraphicFramePr>
        <p:xfrm>
          <a:off x="4341219" y="6416110"/>
          <a:ext cx="749894" cy="256327"/>
        </p:xfrm>
        <a:graphic>
          <a:graphicData uri="http://schemas.openxmlformats.org/presentationml/2006/ole">
            <mc:AlternateContent xmlns:mc="http://schemas.openxmlformats.org/markup-compatibility/2006">
              <mc:Choice xmlns:v="urn:schemas-microsoft-com:vml" Requires="v">
                <p:oleObj spid="_x0000_s23927" name="Equation" r:id="rId16" imgW="520560" imgH="177480" progId="Equation.DSMT4">
                  <p:embed/>
                </p:oleObj>
              </mc:Choice>
              <mc:Fallback>
                <p:oleObj name="Equation" r:id="rId16" imgW="520560" imgH="177480" progId="Equation.DSMT4">
                  <p:embed/>
                  <p:pic>
                    <p:nvPicPr>
                      <p:cNvPr id="20" name="Object 10"/>
                      <p:cNvPicPr>
                        <a:picLocks noChangeAspect="1" noChangeArrowheads="1"/>
                      </p:cNvPicPr>
                      <p:nvPr/>
                    </p:nvPicPr>
                    <p:blipFill>
                      <a:blip r:embed="rId17"/>
                      <a:srcRect/>
                      <a:stretch>
                        <a:fillRect/>
                      </a:stretch>
                    </p:blipFill>
                    <p:spPr bwMode="auto">
                      <a:xfrm>
                        <a:off x="4341219" y="6416110"/>
                        <a:ext cx="749894" cy="256327"/>
                      </a:xfrm>
                      <a:prstGeom prst="rect">
                        <a:avLst/>
                      </a:prstGeom>
                      <a:solidFill>
                        <a:schemeClr val="bg1"/>
                      </a:solidFill>
                      <a:extLst/>
                    </p:spPr>
                  </p:pic>
                </p:oleObj>
              </mc:Fallback>
            </mc:AlternateContent>
          </a:graphicData>
        </a:graphic>
      </p:graphicFrame>
    </p:spTree>
    <p:extLst>
      <p:ext uri="{BB962C8B-B14F-4D97-AF65-F5344CB8AC3E}">
        <p14:creationId xmlns:p14="http://schemas.microsoft.com/office/powerpoint/2010/main" val="2414767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4" cstate="print"/>
          <a:srcRect t="3185" r="13934" b="12708"/>
          <a:stretch/>
        </p:blipFill>
        <p:spPr>
          <a:xfrm>
            <a:off x="0" y="674616"/>
            <a:ext cx="9144000" cy="6003110"/>
          </a:xfrm>
          <a:prstGeom prst="rect">
            <a:avLst/>
          </a:prstGeom>
        </p:spPr>
      </p:pic>
      <p:graphicFrame>
        <p:nvGraphicFramePr>
          <p:cNvPr id="11" name="Object 10"/>
          <p:cNvGraphicFramePr>
            <a:graphicFrameLocks noChangeAspect="1"/>
          </p:cNvGraphicFramePr>
          <p:nvPr>
            <p:extLst>
              <p:ext uri="{D42A27DB-BD31-4B8C-83A1-F6EECF244321}">
                <p14:modId xmlns:p14="http://schemas.microsoft.com/office/powerpoint/2010/main" val="2743493605"/>
              </p:ext>
            </p:extLst>
          </p:nvPr>
        </p:nvGraphicFramePr>
        <p:xfrm>
          <a:off x="1225550" y="2320925"/>
          <a:ext cx="3162300" cy="866775"/>
        </p:xfrm>
        <a:graphic>
          <a:graphicData uri="http://schemas.openxmlformats.org/presentationml/2006/ole">
            <mc:AlternateContent xmlns:mc="http://schemas.openxmlformats.org/markup-compatibility/2006">
              <mc:Choice xmlns:v="urn:schemas-microsoft-com:vml" Requires="v">
                <p:oleObj spid="_x0000_s24836" name="Equation" r:id="rId5" imgW="1473120" imgH="406080" progId="Equation.DSMT4">
                  <p:embed/>
                </p:oleObj>
              </mc:Choice>
              <mc:Fallback>
                <p:oleObj name="Equation" r:id="rId5" imgW="1473120" imgH="406080" progId="Equation.DSMT4">
                  <p:embed/>
                  <p:pic>
                    <p:nvPicPr>
                      <p:cNvPr id="0" name="Picture 20"/>
                      <p:cNvPicPr>
                        <a:picLocks noChangeAspect="1" noChangeArrowheads="1"/>
                      </p:cNvPicPr>
                      <p:nvPr/>
                    </p:nvPicPr>
                    <p:blipFill>
                      <a:blip r:embed="rId6"/>
                      <a:srcRect/>
                      <a:stretch>
                        <a:fillRect/>
                      </a:stretch>
                    </p:blipFill>
                    <p:spPr bwMode="auto">
                      <a:xfrm>
                        <a:off x="1225550" y="2320925"/>
                        <a:ext cx="3162300"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Прямая соединительная линия 4"/>
          <p:cNvCxnSpPr/>
          <p:nvPr/>
        </p:nvCxnSpPr>
        <p:spPr>
          <a:xfrm flipH="1" flipV="1">
            <a:off x="525780" y="3375660"/>
            <a:ext cx="8473440" cy="762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71409"/>
            <a:ext cx="9144000" cy="461665"/>
          </a:xfrm>
          <a:prstGeom prst="rect">
            <a:avLst/>
          </a:prstGeom>
          <a:noFill/>
        </p:spPr>
        <p:txBody>
          <a:bodyPr wrap="square" rtlCol="0">
            <a:spAutoFit/>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Mechanism Description</a:t>
            </a:r>
            <a:r>
              <a:rPr lang="ru-RU" sz="2400" b="1" dirty="0" smtClean="0">
                <a:latin typeface="Tahoma" panose="020B0604030504040204" pitchFamily="34" charset="0"/>
                <a:ea typeface="Tahoma" panose="020B0604030504040204" pitchFamily="34" charset="0"/>
                <a:cs typeface="Tahoma" panose="020B0604030504040204" pitchFamily="34" charset="0"/>
              </a:rPr>
              <a:t>: 1</a:t>
            </a:r>
            <a:r>
              <a:rPr lang="en-US" sz="2400" b="1" dirty="0" smtClean="0">
                <a:latin typeface="Tahoma" panose="020B0604030504040204" pitchFamily="34" charset="0"/>
                <a:ea typeface="Tahoma" panose="020B0604030504040204" pitchFamily="34" charset="0"/>
                <a:cs typeface="Tahoma" panose="020B0604030504040204" pitchFamily="34" charset="0"/>
              </a:rPr>
              <a:t>D </a:t>
            </a:r>
            <a:r>
              <a:rPr lang="en-US" sz="2400" b="1" dirty="0">
                <a:latin typeface="Tahoma" panose="020B0604030504040204" pitchFamily="34" charset="0"/>
                <a:ea typeface="Tahoma" panose="020B0604030504040204" pitchFamily="34" charset="0"/>
                <a:cs typeface="Tahoma" panose="020B0604030504040204" pitchFamily="34" charset="0"/>
              </a:rPr>
              <a:t>S</a:t>
            </a:r>
            <a:r>
              <a:rPr lang="en-US" sz="2400" b="1" dirty="0" smtClean="0">
                <a:latin typeface="Tahoma" panose="020B0604030504040204" pitchFamily="34" charset="0"/>
                <a:ea typeface="Tahoma" panose="020B0604030504040204" pitchFamily="34" charset="0"/>
                <a:cs typeface="Tahoma" panose="020B0604030504040204" pitchFamily="34" charset="0"/>
              </a:rPr>
              <a:t>cheme</a:t>
            </a:r>
            <a:endParaRPr lang="ru-RU" sz="2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Object 10"/>
          <p:cNvGraphicFramePr>
            <a:graphicFrameLocks noChangeAspect="1"/>
          </p:cNvGraphicFramePr>
          <p:nvPr>
            <p:extLst>
              <p:ext uri="{D42A27DB-BD31-4B8C-83A1-F6EECF244321}">
                <p14:modId xmlns:p14="http://schemas.microsoft.com/office/powerpoint/2010/main" val="1521361434"/>
              </p:ext>
            </p:extLst>
          </p:nvPr>
        </p:nvGraphicFramePr>
        <p:xfrm>
          <a:off x="5319713" y="756793"/>
          <a:ext cx="311150" cy="220662"/>
        </p:xfrm>
        <a:graphic>
          <a:graphicData uri="http://schemas.openxmlformats.org/presentationml/2006/ole">
            <mc:AlternateContent xmlns:mc="http://schemas.openxmlformats.org/markup-compatibility/2006">
              <mc:Choice xmlns:v="urn:schemas-microsoft-com:vml" Requires="v">
                <p:oleObj spid="_x0000_s24837" name="Equation" r:id="rId7" imgW="215640" imgH="152280" progId="Equation.DSMT4">
                  <p:embed/>
                </p:oleObj>
              </mc:Choice>
              <mc:Fallback>
                <p:oleObj name="Equation" r:id="rId7" imgW="215640" imgH="152280" progId="Equation.DSMT4">
                  <p:embed/>
                  <p:pic>
                    <p:nvPicPr>
                      <p:cNvPr id="11" name="Object 10"/>
                      <p:cNvPicPr>
                        <a:picLocks noChangeAspect="1" noChangeArrowheads="1"/>
                      </p:cNvPicPr>
                      <p:nvPr/>
                    </p:nvPicPr>
                    <p:blipFill>
                      <a:blip r:embed="rId8"/>
                      <a:srcRect/>
                      <a:stretch>
                        <a:fillRect/>
                      </a:stretch>
                    </p:blipFill>
                    <p:spPr bwMode="auto">
                      <a:xfrm>
                        <a:off x="5319713" y="756793"/>
                        <a:ext cx="311150" cy="220662"/>
                      </a:xfrm>
                      <a:prstGeom prst="rect">
                        <a:avLst/>
                      </a:prstGeom>
                      <a:solidFill>
                        <a:schemeClr val="bg1"/>
                      </a:solidFill>
                      <a:extLst/>
                    </p:spPr>
                  </p:pic>
                </p:oleObj>
              </mc:Fallback>
            </mc:AlternateContent>
          </a:graphicData>
        </a:graphic>
      </p:graphicFrame>
      <p:graphicFrame>
        <p:nvGraphicFramePr>
          <p:cNvPr id="8" name="Object 10"/>
          <p:cNvGraphicFramePr>
            <a:graphicFrameLocks noChangeAspect="1"/>
          </p:cNvGraphicFramePr>
          <p:nvPr>
            <p:extLst>
              <p:ext uri="{D42A27DB-BD31-4B8C-83A1-F6EECF244321}">
                <p14:modId xmlns:p14="http://schemas.microsoft.com/office/powerpoint/2010/main" val="794295562"/>
              </p:ext>
            </p:extLst>
          </p:nvPr>
        </p:nvGraphicFramePr>
        <p:xfrm>
          <a:off x="8297863" y="1497013"/>
          <a:ext cx="401637" cy="276225"/>
        </p:xfrm>
        <a:graphic>
          <a:graphicData uri="http://schemas.openxmlformats.org/presentationml/2006/ole">
            <mc:AlternateContent xmlns:mc="http://schemas.openxmlformats.org/markup-compatibility/2006">
              <mc:Choice xmlns:v="urn:schemas-microsoft-com:vml" Requires="v">
                <p:oleObj spid="_x0000_s24838" name="Equation" r:id="rId9" imgW="279360" imgH="190440" progId="Equation.DSMT4">
                  <p:embed/>
                </p:oleObj>
              </mc:Choice>
              <mc:Fallback>
                <p:oleObj name="Equation" r:id="rId9" imgW="279360" imgH="190440" progId="Equation.DSMT4">
                  <p:embed/>
                  <p:pic>
                    <p:nvPicPr>
                      <p:cNvPr id="12" name="Object 10"/>
                      <p:cNvPicPr>
                        <a:picLocks noChangeAspect="1" noChangeArrowheads="1"/>
                      </p:cNvPicPr>
                      <p:nvPr/>
                    </p:nvPicPr>
                    <p:blipFill>
                      <a:blip r:embed="rId10"/>
                      <a:srcRect/>
                      <a:stretch>
                        <a:fillRect/>
                      </a:stretch>
                    </p:blipFill>
                    <p:spPr bwMode="auto">
                      <a:xfrm>
                        <a:off x="8297863" y="1497013"/>
                        <a:ext cx="401637" cy="276225"/>
                      </a:xfrm>
                      <a:prstGeom prst="rect">
                        <a:avLst/>
                      </a:prstGeom>
                      <a:solidFill>
                        <a:schemeClr val="bg1"/>
                      </a:solidFill>
                      <a:extLst/>
                    </p:spPr>
                  </p:pic>
                </p:oleObj>
              </mc:Fallback>
            </mc:AlternateContent>
          </a:graphicData>
        </a:graphic>
      </p:graphicFrame>
      <p:graphicFrame>
        <p:nvGraphicFramePr>
          <p:cNvPr id="9" name="Object 10"/>
          <p:cNvGraphicFramePr>
            <a:graphicFrameLocks noChangeAspect="1"/>
          </p:cNvGraphicFramePr>
          <p:nvPr>
            <p:extLst>
              <p:ext uri="{D42A27DB-BD31-4B8C-83A1-F6EECF244321}">
                <p14:modId xmlns:p14="http://schemas.microsoft.com/office/powerpoint/2010/main" val="1436033572"/>
              </p:ext>
            </p:extLst>
          </p:nvPr>
        </p:nvGraphicFramePr>
        <p:xfrm>
          <a:off x="8323262" y="1955151"/>
          <a:ext cx="401637" cy="276225"/>
        </p:xfrm>
        <a:graphic>
          <a:graphicData uri="http://schemas.openxmlformats.org/presentationml/2006/ole">
            <mc:AlternateContent xmlns:mc="http://schemas.openxmlformats.org/markup-compatibility/2006">
              <mc:Choice xmlns:v="urn:schemas-microsoft-com:vml" Requires="v">
                <p:oleObj spid="_x0000_s24839" name="Equation" r:id="rId11" imgW="279360" imgH="190440" progId="Equation.DSMT4">
                  <p:embed/>
                </p:oleObj>
              </mc:Choice>
              <mc:Fallback>
                <p:oleObj name="Equation" r:id="rId11" imgW="279360" imgH="190440" progId="Equation.DSMT4">
                  <p:embed/>
                  <p:pic>
                    <p:nvPicPr>
                      <p:cNvPr id="13" name="Object 10"/>
                      <p:cNvPicPr>
                        <a:picLocks noChangeAspect="1" noChangeArrowheads="1"/>
                      </p:cNvPicPr>
                      <p:nvPr/>
                    </p:nvPicPr>
                    <p:blipFill>
                      <a:blip r:embed="rId10"/>
                      <a:srcRect/>
                      <a:stretch>
                        <a:fillRect/>
                      </a:stretch>
                    </p:blipFill>
                    <p:spPr bwMode="auto">
                      <a:xfrm>
                        <a:off x="8323262" y="1955151"/>
                        <a:ext cx="401637" cy="276225"/>
                      </a:xfrm>
                      <a:prstGeom prst="rect">
                        <a:avLst/>
                      </a:prstGeom>
                      <a:solidFill>
                        <a:schemeClr val="bg1"/>
                      </a:solidFill>
                      <a:extLst/>
                    </p:spPr>
                  </p:pic>
                </p:oleObj>
              </mc:Fallback>
            </mc:AlternateContent>
          </a:graphicData>
        </a:graphic>
      </p:graphicFrame>
      <p:graphicFrame>
        <p:nvGraphicFramePr>
          <p:cNvPr id="10" name="Object 10"/>
          <p:cNvGraphicFramePr>
            <a:graphicFrameLocks noChangeAspect="1"/>
          </p:cNvGraphicFramePr>
          <p:nvPr>
            <p:extLst>
              <p:ext uri="{D42A27DB-BD31-4B8C-83A1-F6EECF244321}">
                <p14:modId xmlns:p14="http://schemas.microsoft.com/office/powerpoint/2010/main" val="1275737107"/>
              </p:ext>
            </p:extLst>
          </p:nvPr>
        </p:nvGraphicFramePr>
        <p:xfrm>
          <a:off x="7755731" y="2346325"/>
          <a:ext cx="730250" cy="295275"/>
        </p:xfrm>
        <a:graphic>
          <a:graphicData uri="http://schemas.openxmlformats.org/presentationml/2006/ole">
            <mc:AlternateContent xmlns:mc="http://schemas.openxmlformats.org/markup-compatibility/2006">
              <mc:Choice xmlns:v="urn:schemas-microsoft-com:vml" Requires="v">
                <p:oleObj spid="_x0000_s24840" name="Equation" r:id="rId12" imgW="507960" imgH="203040" progId="Equation.DSMT4">
                  <p:embed/>
                </p:oleObj>
              </mc:Choice>
              <mc:Fallback>
                <p:oleObj name="Equation" r:id="rId12" imgW="507960" imgH="203040" progId="Equation.DSMT4">
                  <p:embed/>
                  <p:pic>
                    <p:nvPicPr>
                      <p:cNvPr id="14" name="Object 10"/>
                      <p:cNvPicPr>
                        <a:picLocks noChangeAspect="1" noChangeArrowheads="1"/>
                      </p:cNvPicPr>
                      <p:nvPr/>
                    </p:nvPicPr>
                    <p:blipFill>
                      <a:blip r:embed="rId13"/>
                      <a:srcRect/>
                      <a:stretch>
                        <a:fillRect/>
                      </a:stretch>
                    </p:blipFill>
                    <p:spPr bwMode="auto">
                      <a:xfrm>
                        <a:off x="7755731" y="2346325"/>
                        <a:ext cx="730250" cy="295275"/>
                      </a:xfrm>
                      <a:prstGeom prst="rect">
                        <a:avLst/>
                      </a:prstGeom>
                      <a:solidFill>
                        <a:schemeClr val="bg1"/>
                      </a:solidFill>
                      <a:extLst/>
                    </p:spPr>
                  </p:pic>
                </p:oleObj>
              </mc:Fallback>
            </mc:AlternateContent>
          </a:graphicData>
        </a:graphic>
      </p:graphicFrame>
      <p:graphicFrame>
        <p:nvGraphicFramePr>
          <p:cNvPr id="12" name="Object 10"/>
          <p:cNvGraphicFramePr>
            <a:graphicFrameLocks noChangeAspect="1"/>
          </p:cNvGraphicFramePr>
          <p:nvPr>
            <p:extLst>
              <p:ext uri="{D42A27DB-BD31-4B8C-83A1-F6EECF244321}">
                <p14:modId xmlns:p14="http://schemas.microsoft.com/office/powerpoint/2010/main" val="1819017380"/>
              </p:ext>
            </p:extLst>
          </p:nvPr>
        </p:nvGraphicFramePr>
        <p:xfrm>
          <a:off x="4400550" y="6456959"/>
          <a:ext cx="749894" cy="256327"/>
        </p:xfrm>
        <a:graphic>
          <a:graphicData uri="http://schemas.openxmlformats.org/presentationml/2006/ole">
            <mc:AlternateContent xmlns:mc="http://schemas.openxmlformats.org/markup-compatibility/2006">
              <mc:Choice xmlns:v="urn:schemas-microsoft-com:vml" Requires="v">
                <p:oleObj spid="_x0000_s24841" name="Equation" r:id="rId14" imgW="520560" imgH="177480" progId="Equation.DSMT4">
                  <p:embed/>
                </p:oleObj>
              </mc:Choice>
              <mc:Fallback>
                <p:oleObj name="Equation" r:id="rId14" imgW="520560" imgH="177480" progId="Equation.DSMT4">
                  <p:embed/>
                  <p:pic>
                    <p:nvPicPr>
                      <p:cNvPr id="15" name="Object 10"/>
                      <p:cNvPicPr>
                        <a:picLocks noChangeAspect="1" noChangeArrowheads="1"/>
                      </p:cNvPicPr>
                      <p:nvPr/>
                    </p:nvPicPr>
                    <p:blipFill>
                      <a:blip r:embed="rId15"/>
                      <a:srcRect/>
                      <a:stretch>
                        <a:fillRect/>
                      </a:stretch>
                    </p:blipFill>
                    <p:spPr bwMode="auto">
                      <a:xfrm>
                        <a:off x="4400550" y="6456959"/>
                        <a:ext cx="749894" cy="256327"/>
                      </a:xfrm>
                      <a:prstGeom prst="rect">
                        <a:avLst/>
                      </a:prstGeom>
                      <a:solidFill>
                        <a:schemeClr val="bg1"/>
                      </a:solidFill>
                      <a:extLst/>
                    </p:spPr>
                  </p:pic>
                </p:oleObj>
              </mc:Fallback>
            </mc:AlternateContent>
          </a:graphicData>
        </a:graphic>
      </p:graphicFrame>
    </p:spTree>
    <p:extLst>
      <p:ext uri="{BB962C8B-B14F-4D97-AF65-F5344CB8AC3E}">
        <p14:creationId xmlns:p14="http://schemas.microsoft.com/office/powerpoint/2010/main" val="922191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0" y="699125"/>
            <a:ext cx="9144000" cy="6004113"/>
            <a:chOff x="0" y="699125"/>
            <a:chExt cx="9144000" cy="6004113"/>
          </a:xfrm>
        </p:grpSpPr>
        <p:pic>
          <p:nvPicPr>
            <p:cNvPr id="2" name="Рисунок 1"/>
            <p:cNvPicPr>
              <a:picLocks noChangeAspect="1"/>
            </p:cNvPicPr>
            <p:nvPr/>
          </p:nvPicPr>
          <p:blipFill rotWithShape="1">
            <a:blip r:embed="rId4" cstate="print"/>
            <a:srcRect t="3376" r="13587" b="12164"/>
            <a:stretch/>
          </p:blipFill>
          <p:spPr>
            <a:xfrm>
              <a:off x="0" y="699125"/>
              <a:ext cx="9144000" cy="6004113"/>
            </a:xfrm>
            <a:prstGeom prst="rect">
              <a:avLst/>
            </a:prstGeom>
          </p:spPr>
        </p:pic>
        <p:sp>
          <p:nvSpPr>
            <p:cNvPr id="3" name="Прямоугольник 2"/>
            <p:cNvSpPr/>
            <p:nvPr/>
          </p:nvSpPr>
          <p:spPr>
            <a:xfrm>
              <a:off x="319088" y="5986131"/>
              <a:ext cx="170010" cy="233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aphicFrame>
        <p:nvGraphicFramePr>
          <p:cNvPr id="7" name="Object 10"/>
          <p:cNvGraphicFramePr>
            <a:graphicFrameLocks noChangeAspect="1"/>
          </p:cNvGraphicFramePr>
          <p:nvPr>
            <p:extLst>
              <p:ext uri="{D42A27DB-BD31-4B8C-83A1-F6EECF244321}">
                <p14:modId xmlns:p14="http://schemas.microsoft.com/office/powerpoint/2010/main" val="3052267985"/>
              </p:ext>
            </p:extLst>
          </p:nvPr>
        </p:nvGraphicFramePr>
        <p:xfrm>
          <a:off x="1565275" y="2320925"/>
          <a:ext cx="2481263" cy="866775"/>
        </p:xfrm>
        <a:graphic>
          <a:graphicData uri="http://schemas.openxmlformats.org/presentationml/2006/ole">
            <mc:AlternateContent xmlns:mc="http://schemas.openxmlformats.org/markup-compatibility/2006">
              <mc:Choice xmlns:v="urn:schemas-microsoft-com:vml" Requires="v">
                <p:oleObj spid="_x0000_s25860" name="Equation" r:id="rId5" imgW="1155600" imgH="406080" progId="Equation.DSMT4">
                  <p:embed/>
                </p:oleObj>
              </mc:Choice>
              <mc:Fallback>
                <p:oleObj name="Equation" r:id="rId5" imgW="1155600" imgH="406080" progId="Equation.DSMT4">
                  <p:embed/>
                  <p:pic>
                    <p:nvPicPr>
                      <p:cNvPr id="0" name="Picture 21"/>
                      <p:cNvPicPr>
                        <a:picLocks noChangeAspect="1" noChangeArrowheads="1"/>
                      </p:cNvPicPr>
                      <p:nvPr/>
                    </p:nvPicPr>
                    <p:blipFill>
                      <a:blip r:embed="rId6"/>
                      <a:srcRect/>
                      <a:stretch>
                        <a:fillRect/>
                      </a:stretch>
                    </p:blipFill>
                    <p:spPr bwMode="auto">
                      <a:xfrm>
                        <a:off x="1565275" y="2320925"/>
                        <a:ext cx="2481263"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Прямая соединительная линия 8"/>
          <p:cNvCxnSpPr/>
          <p:nvPr/>
        </p:nvCxnSpPr>
        <p:spPr>
          <a:xfrm flipH="1" flipV="1">
            <a:off x="533400" y="4610100"/>
            <a:ext cx="8442960" cy="762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71409"/>
            <a:ext cx="9144000" cy="461665"/>
          </a:xfrm>
          <a:prstGeom prst="rect">
            <a:avLst/>
          </a:prstGeom>
          <a:noFill/>
        </p:spPr>
        <p:txBody>
          <a:bodyPr wrap="square" rtlCol="0">
            <a:spAutoFit/>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Mechanism Description</a:t>
            </a:r>
            <a:r>
              <a:rPr lang="ru-RU" sz="2400" b="1" dirty="0" smtClean="0">
                <a:latin typeface="Tahoma" panose="020B0604030504040204" pitchFamily="34" charset="0"/>
                <a:ea typeface="Tahoma" panose="020B0604030504040204" pitchFamily="34" charset="0"/>
                <a:cs typeface="Tahoma" panose="020B0604030504040204" pitchFamily="34" charset="0"/>
              </a:rPr>
              <a:t>: 1</a:t>
            </a:r>
            <a:r>
              <a:rPr lang="en-US" sz="2400" b="1" dirty="0" smtClean="0">
                <a:latin typeface="Tahoma" panose="020B0604030504040204" pitchFamily="34" charset="0"/>
                <a:ea typeface="Tahoma" panose="020B0604030504040204" pitchFamily="34" charset="0"/>
                <a:cs typeface="Tahoma" panose="020B0604030504040204" pitchFamily="34" charset="0"/>
              </a:rPr>
              <a:t>D </a:t>
            </a:r>
            <a:r>
              <a:rPr lang="en-US" sz="2400" b="1" dirty="0">
                <a:latin typeface="Tahoma" panose="020B0604030504040204" pitchFamily="34" charset="0"/>
                <a:ea typeface="Tahoma" panose="020B0604030504040204" pitchFamily="34" charset="0"/>
                <a:cs typeface="Tahoma" panose="020B0604030504040204" pitchFamily="34" charset="0"/>
              </a:rPr>
              <a:t>S</a:t>
            </a:r>
            <a:r>
              <a:rPr lang="en-US" sz="2400" b="1" dirty="0" smtClean="0">
                <a:latin typeface="Tahoma" panose="020B0604030504040204" pitchFamily="34" charset="0"/>
                <a:ea typeface="Tahoma" panose="020B0604030504040204" pitchFamily="34" charset="0"/>
                <a:cs typeface="Tahoma" panose="020B0604030504040204" pitchFamily="34" charset="0"/>
              </a:rPr>
              <a:t>cheme</a:t>
            </a:r>
            <a:endParaRPr lang="ru-RU" sz="2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538241147"/>
              </p:ext>
            </p:extLst>
          </p:nvPr>
        </p:nvGraphicFramePr>
        <p:xfrm>
          <a:off x="5211374" y="745527"/>
          <a:ext cx="311150" cy="220662"/>
        </p:xfrm>
        <a:graphic>
          <a:graphicData uri="http://schemas.openxmlformats.org/presentationml/2006/ole">
            <mc:AlternateContent xmlns:mc="http://schemas.openxmlformats.org/markup-compatibility/2006">
              <mc:Choice xmlns:v="urn:schemas-microsoft-com:vml" Requires="v">
                <p:oleObj spid="_x0000_s25861" name="Equation" r:id="rId7" imgW="215640" imgH="152280" progId="Equation.DSMT4">
                  <p:embed/>
                </p:oleObj>
              </mc:Choice>
              <mc:Fallback>
                <p:oleObj name="Equation" r:id="rId7" imgW="215640" imgH="152280" progId="Equation.DSMT4">
                  <p:embed/>
                  <p:pic>
                    <p:nvPicPr>
                      <p:cNvPr id="11" name="Object 10"/>
                      <p:cNvPicPr>
                        <a:picLocks noChangeAspect="1" noChangeArrowheads="1"/>
                      </p:cNvPicPr>
                      <p:nvPr/>
                    </p:nvPicPr>
                    <p:blipFill>
                      <a:blip r:embed="rId8"/>
                      <a:srcRect/>
                      <a:stretch>
                        <a:fillRect/>
                      </a:stretch>
                    </p:blipFill>
                    <p:spPr bwMode="auto">
                      <a:xfrm>
                        <a:off x="5211374" y="745527"/>
                        <a:ext cx="311150" cy="220662"/>
                      </a:xfrm>
                      <a:prstGeom prst="rect">
                        <a:avLst/>
                      </a:prstGeom>
                      <a:solidFill>
                        <a:schemeClr val="bg1"/>
                      </a:solidFill>
                      <a:extLst/>
                    </p:spPr>
                  </p:pic>
                </p:oleObj>
              </mc:Fallback>
            </mc:AlternateContent>
          </a:graphicData>
        </a:graphic>
      </p:graphicFrame>
      <p:graphicFrame>
        <p:nvGraphicFramePr>
          <p:cNvPr id="12" name="Object 10"/>
          <p:cNvGraphicFramePr>
            <a:graphicFrameLocks noChangeAspect="1"/>
          </p:cNvGraphicFramePr>
          <p:nvPr>
            <p:extLst>
              <p:ext uri="{D42A27DB-BD31-4B8C-83A1-F6EECF244321}">
                <p14:modId xmlns:p14="http://schemas.microsoft.com/office/powerpoint/2010/main" val="3639069734"/>
              </p:ext>
            </p:extLst>
          </p:nvPr>
        </p:nvGraphicFramePr>
        <p:xfrm>
          <a:off x="8335963" y="1497013"/>
          <a:ext cx="401637" cy="276225"/>
        </p:xfrm>
        <a:graphic>
          <a:graphicData uri="http://schemas.openxmlformats.org/presentationml/2006/ole">
            <mc:AlternateContent xmlns:mc="http://schemas.openxmlformats.org/markup-compatibility/2006">
              <mc:Choice xmlns:v="urn:schemas-microsoft-com:vml" Requires="v">
                <p:oleObj spid="_x0000_s25862" name="Equation" r:id="rId9" imgW="279360" imgH="190440" progId="Equation.DSMT4">
                  <p:embed/>
                </p:oleObj>
              </mc:Choice>
              <mc:Fallback>
                <p:oleObj name="Equation" r:id="rId9" imgW="279360" imgH="190440" progId="Equation.DSMT4">
                  <p:embed/>
                  <p:pic>
                    <p:nvPicPr>
                      <p:cNvPr id="8" name="Object 10"/>
                      <p:cNvPicPr>
                        <a:picLocks noChangeAspect="1" noChangeArrowheads="1"/>
                      </p:cNvPicPr>
                      <p:nvPr/>
                    </p:nvPicPr>
                    <p:blipFill>
                      <a:blip r:embed="rId10"/>
                      <a:srcRect/>
                      <a:stretch>
                        <a:fillRect/>
                      </a:stretch>
                    </p:blipFill>
                    <p:spPr bwMode="auto">
                      <a:xfrm>
                        <a:off x="8335963" y="1497013"/>
                        <a:ext cx="401637" cy="276225"/>
                      </a:xfrm>
                      <a:prstGeom prst="rect">
                        <a:avLst/>
                      </a:prstGeom>
                      <a:solidFill>
                        <a:schemeClr val="bg1"/>
                      </a:solidFill>
                      <a:extLst/>
                    </p:spPr>
                  </p:pic>
                </p:oleObj>
              </mc:Fallback>
            </mc:AlternateContent>
          </a:graphicData>
        </a:graphic>
      </p:graphicFrame>
      <p:graphicFrame>
        <p:nvGraphicFramePr>
          <p:cNvPr id="13" name="Object 10"/>
          <p:cNvGraphicFramePr>
            <a:graphicFrameLocks noChangeAspect="1"/>
          </p:cNvGraphicFramePr>
          <p:nvPr>
            <p:extLst>
              <p:ext uri="{D42A27DB-BD31-4B8C-83A1-F6EECF244321}">
                <p14:modId xmlns:p14="http://schemas.microsoft.com/office/powerpoint/2010/main" val="1127863092"/>
              </p:ext>
            </p:extLst>
          </p:nvPr>
        </p:nvGraphicFramePr>
        <p:xfrm>
          <a:off x="8335962" y="1955151"/>
          <a:ext cx="401637" cy="276225"/>
        </p:xfrm>
        <a:graphic>
          <a:graphicData uri="http://schemas.openxmlformats.org/presentationml/2006/ole">
            <mc:AlternateContent xmlns:mc="http://schemas.openxmlformats.org/markup-compatibility/2006">
              <mc:Choice xmlns:v="urn:schemas-microsoft-com:vml" Requires="v">
                <p:oleObj spid="_x0000_s25863" name="Equation" r:id="rId11" imgW="279360" imgH="190440" progId="Equation.DSMT4">
                  <p:embed/>
                </p:oleObj>
              </mc:Choice>
              <mc:Fallback>
                <p:oleObj name="Equation" r:id="rId11" imgW="279360" imgH="190440" progId="Equation.DSMT4">
                  <p:embed/>
                  <p:pic>
                    <p:nvPicPr>
                      <p:cNvPr id="9" name="Object 10"/>
                      <p:cNvPicPr>
                        <a:picLocks noChangeAspect="1" noChangeArrowheads="1"/>
                      </p:cNvPicPr>
                      <p:nvPr/>
                    </p:nvPicPr>
                    <p:blipFill>
                      <a:blip r:embed="rId10"/>
                      <a:srcRect/>
                      <a:stretch>
                        <a:fillRect/>
                      </a:stretch>
                    </p:blipFill>
                    <p:spPr bwMode="auto">
                      <a:xfrm>
                        <a:off x="8335962" y="1955151"/>
                        <a:ext cx="401637" cy="276225"/>
                      </a:xfrm>
                      <a:prstGeom prst="rect">
                        <a:avLst/>
                      </a:prstGeom>
                      <a:solidFill>
                        <a:schemeClr val="bg1"/>
                      </a:solidFill>
                      <a:extLst/>
                    </p:spPr>
                  </p:pic>
                </p:oleObj>
              </mc:Fallback>
            </mc:AlternateContent>
          </a:graphicData>
        </a:graphic>
      </p:graphicFrame>
      <p:graphicFrame>
        <p:nvGraphicFramePr>
          <p:cNvPr id="14" name="Object 10"/>
          <p:cNvGraphicFramePr>
            <a:graphicFrameLocks noChangeAspect="1"/>
          </p:cNvGraphicFramePr>
          <p:nvPr>
            <p:extLst>
              <p:ext uri="{D42A27DB-BD31-4B8C-83A1-F6EECF244321}">
                <p14:modId xmlns:p14="http://schemas.microsoft.com/office/powerpoint/2010/main" val="2110968392"/>
              </p:ext>
            </p:extLst>
          </p:nvPr>
        </p:nvGraphicFramePr>
        <p:xfrm>
          <a:off x="7755731" y="2333625"/>
          <a:ext cx="730250" cy="295275"/>
        </p:xfrm>
        <a:graphic>
          <a:graphicData uri="http://schemas.openxmlformats.org/presentationml/2006/ole">
            <mc:AlternateContent xmlns:mc="http://schemas.openxmlformats.org/markup-compatibility/2006">
              <mc:Choice xmlns:v="urn:schemas-microsoft-com:vml" Requires="v">
                <p:oleObj spid="_x0000_s25864" name="Equation" r:id="rId12" imgW="507960" imgH="203040" progId="Equation.DSMT4">
                  <p:embed/>
                </p:oleObj>
              </mc:Choice>
              <mc:Fallback>
                <p:oleObj name="Equation" r:id="rId12" imgW="507960" imgH="203040" progId="Equation.DSMT4">
                  <p:embed/>
                  <p:pic>
                    <p:nvPicPr>
                      <p:cNvPr id="10" name="Object 10"/>
                      <p:cNvPicPr>
                        <a:picLocks noChangeAspect="1" noChangeArrowheads="1"/>
                      </p:cNvPicPr>
                      <p:nvPr/>
                    </p:nvPicPr>
                    <p:blipFill>
                      <a:blip r:embed="rId13"/>
                      <a:srcRect/>
                      <a:stretch>
                        <a:fillRect/>
                      </a:stretch>
                    </p:blipFill>
                    <p:spPr bwMode="auto">
                      <a:xfrm>
                        <a:off x="7755731" y="2333625"/>
                        <a:ext cx="730250" cy="295275"/>
                      </a:xfrm>
                      <a:prstGeom prst="rect">
                        <a:avLst/>
                      </a:prstGeom>
                      <a:solidFill>
                        <a:schemeClr val="bg1"/>
                      </a:solidFill>
                      <a:extLst/>
                    </p:spPr>
                  </p:pic>
                </p:oleObj>
              </mc:Fallback>
            </mc:AlternateContent>
          </a:graphicData>
        </a:graphic>
      </p:graphicFrame>
      <p:graphicFrame>
        <p:nvGraphicFramePr>
          <p:cNvPr id="15" name="Object 10"/>
          <p:cNvGraphicFramePr>
            <a:graphicFrameLocks noChangeAspect="1"/>
          </p:cNvGraphicFramePr>
          <p:nvPr>
            <p:extLst>
              <p:ext uri="{D42A27DB-BD31-4B8C-83A1-F6EECF244321}">
                <p14:modId xmlns:p14="http://schemas.microsoft.com/office/powerpoint/2010/main" val="2562362641"/>
              </p:ext>
            </p:extLst>
          </p:nvPr>
        </p:nvGraphicFramePr>
        <p:xfrm>
          <a:off x="4367233" y="6435162"/>
          <a:ext cx="749894" cy="256327"/>
        </p:xfrm>
        <a:graphic>
          <a:graphicData uri="http://schemas.openxmlformats.org/presentationml/2006/ole">
            <mc:AlternateContent xmlns:mc="http://schemas.openxmlformats.org/markup-compatibility/2006">
              <mc:Choice xmlns:v="urn:schemas-microsoft-com:vml" Requires="v">
                <p:oleObj spid="_x0000_s25865" name="Equation" r:id="rId14" imgW="520560" imgH="177480" progId="Equation.DSMT4">
                  <p:embed/>
                </p:oleObj>
              </mc:Choice>
              <mc:Fallback>
                <p:oleObj name="Equation" r:id="rId14" imgW="520560" imgH="177480" progId="Equation.DSMT4">
                  <p:embed/>
                  <p:pic>
                    <p:nvPicPr>
                      <p:cNvPr id="12" name="Object 10"/>
                      <p:cNvPicPr>
                        <a:picLocks noChangeAspect="1" noChangeArrowheads="1"/>
                      </p:cNvPicPr>
                      <p:nvPr/>
                    </p:nvPicPr>
                    <p:blipFill>
                      <a:blip r:embed="rId15"/>
                      <a:srcRect/>
                      <a:stretch>
                        <a:fillRect/>
                      </a:stretch>
                    </p:blipFill>
                    <p:spPr bwMode="auto">
                      <a:xfrm>
                        <a:off x="4367233" y="6435162"/>
                        <a:ext cx="749894" cy="256327"/>
                      </a:xfrm>
                      <a:prstGeom prst="rect">
                        <a:avLst/>
                      </a:prstGeom>
                      <a:solidFill>
                        <a:schemeClr val="bg1"/>
                      </a:solidFill>
                      <a:extLst/>
                    </p:spPr>
                  </p:pic>
                </p:oleObj>
              </mc:Fallback>
            </mc:AlternateContent>
          </a:graphicData>
        </a:graphic>
      </p:graphicFrame>
    </p:spTree>
    <p:extLst>
      <p:ext uri="{BB962C8B-B14F-4D97-AF65-F5344CB8AC3E}">
        <p14:creationId xmlns:p14="http://schemas.microsoft.com/office/powerpoint/2010/main" val="3537148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0" y="691116"/>
            <a:ext cx="9144000" cy="5972224"/>
            <a:chOff x="0" y="691116"/>
            <a:chExt cx="9144000" cy="5972224"/>
          </a:xfrm>
        </p:grpSpPr>
        <p:pic>
          <p:nvPicPr>
            <p:cNvPr id="2" name="Рисунок 1"/>
            <p:cNvPicPr>
              <a:picLocks noChangeAspect="1"/>
            </p:cNvPicPr>
            <p:nvPr/>
          </p:nvPicPr>
          <p:blipFill rotWithShape="1">
            <a:blip r:embed="rId4" cstate="print"/>
            <a:srcRect t="3599" r="13648" b="12448"/>
            <a:stretch/>
          </p:blipFill>
          <p:spPr>
            <a:xfrm>
              <a:off x="0" y="691116"/>
              <a:ext cx="9144000" cy="5972224"/>
            </a:xfrm>
            <a:prstGeom prst="rect">
              <a:avLst/>
            </a:prstGeom>
          </p:spPr>
        </p:pic>
        <p:sp>
          <p:nvSpPr>
            <p:cNvPr id="3" name="Прямоугольник 2"/>
            <p:cNvSpPr/>
            <p:nvPr/>
          </p:nvSpPr>
          <p:spPr>
            <a:xfrm>
              <a:off x="265814" y="5730949"/>
              <a:ext cx="233916" cy="361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aphicFrame>
        <p:nvGraphicFramePr>
          <p:cNvPr id="7" name="Object 10"/>
          <p:cNvGraphicFramePr>
            <a:graphicFrameLocks noChangeAspect="1"/>
          </p:cNvGraphicFramePr>
          <p:nvPr>
            <p:extLst>
              <p:ext uri="{D42A27DB-BD31-4B8C-83A1-F6EECF244321}">
                <p14:modId xmlns:p14="http://schemas.microsoft.com/office/powerpoint/2010/main" val="2764498539"/>
              </p:ext>
            </p:extLst>
          </p:nvPr>
        </p:nvGraphicFramePr>
        <p:xfrm>
          <a:off x="1417638" y="2320925"/>
          <a:ext cx="2778125" cy="866775"/>
        </p:xfrm>
        <a:graphic>
          <a:graphicData uri="http://schemas.openxmlformats.org/presentationml/2006/ole">
            <mc:AlternateContent xmlns:mc="http://schemas.openxmlformats.org/markup-compatibility/2006">
              <mc:Choice xmlns:v="urn:schemas-microsoft-com:vml" Requires="v">
                <p:oleObj spid="_x0000_s26884" name="Equation" r:id="rId5" imgW="1295280" imgH="406080" progId="Equation.DSMT4">
                  <p:embed/>
                </p:oleObj>
              </mc:Choice>
              <mc:Fallback>
                <p:oleObj name="Equation" r:id="rId5" imgW="1295280" imgH="406080" progId="Equation.DSMT4">
                  <p:embed/>
                  <p:pic>
                    <p:nvPicPr>
                      <p:cNvPr id="0" name="Picture 21"/>
                      <p:cNvPicPr>
                        <a:picLocks noChangeAspect="1" noChangeArrowheads="1"/>
                      </p:cNvPicPr>
                      <p:nvPr/>
                    </p:nvPicPr>
                    <p:blipFill>
                      <a:blip r:embed="rId6"/>
                      <a:srcRect/>
                      <a:stretch>
                        <a:fillRect/>
                      </a:stretch>
                    </p:blipFill>
                    <p:spPr bwMode="auto">
                      <a:xfrm>
                        <a:off x="1417638" y="2320925"/>
                        <a:ext cx="2778125"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Прямая соединительная линия 8"/>
          <p:cNvCxnSpPr/>
          <p:nvPr/>
        </p:nvCxnSpPr>
        <p:spPr>
          <a:xfrm flipH="1" flipV="1">
            <a:off x="525780" y="3733800"/>
            <a:ext cx="8473440" cy="762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71409"/>
            <a:ext cx="9144000" cy="461665"/>
          </a:xfrm>
          <a:prstGeom prst="rect">
            <a:avLst/>
          </a:prstGeom>
          <a:noFill/>
        </p:spPr>
        <p:txBody>
          <a:bodyPr wrap="square" rtlCol="0">
            <a:spAutoFit/>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Mechanism Description</a:t>
            </a:r>
            <a:r>
              <a:rPr lang="ru-RU" sz="2400" b="1" dirty="0" smtClean="0">
                <a:latin typeface="Tahoma" panose="020B0604030504040204" pitchFamily="34" charset="0"/>
                <a:ea typeface="Tahoma" panose="020B0604030504040204" pitchFamily="34" charset="0"/>
                <a:cs typeface="Tahoma" panose="020B0604030504040204" pitchFamily="34" charset="0"/>
              </a:rPr>
              <a:t>: 1</a:t>
            </a:r>
            <a:r>
              <a:rPr lang="en-US" sz="2400" b="1" dirty="0" smtClean="0">
                <a:latin typeface="Tahoma" panose="020B0604030504040204" pitchFamily="34" charset="0"/>
                <a:ea typeface="Tahoma" panose="020B0604030504040204" pitchFamily="34" charset="0"/>
                <a:cs typeface="Tahoma" panose="020B0604030504040204" pitchFamily="34" charset="0"/>
              </a:rPr>
              <a:t>D </a:t>
            </a:r>
            <a:r>
              <a:rPr lang="en-US" sz="2400" b="1" dirty="0">
                <a:latin typeface="Tahoma" panose="020B0604030504040204" pitchFamily="34" charset="0"/>
                <a:ea typeface="Tahoma" panose="020B0604030504040204" pitchFamily="34" charset="0"/>
                <a:cs typeface="Tahoma" panose="020B0604030504040204" pitchFamily="34" charset="0"/>
              </a:rPr>
              <a:t>S</a:t>
            </a:r>
            <a:r>
              <a:rPr lang="en-US" sz="2400" b="1" dirty="0" smtClean="0">
                <a:latin typeface="Tahoma" panose="020B0604030504040204" pitchFamily="34" charset="0"/>
                <a:ea typeface="Tahoma" panose="020B0604030504040204" pitchFamily="34" charset="0"/>
                <a:cs typeface="Tahoma" panose="020B0604030504040204" pitchFamily="34" charset="0"/>
              </a:rPr>
              <a:t>cheme</a:t>
            </a:r>
            <a:endParaRPr lang="ru-RU" sz="2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949852789"/>
              </p:ext>
            </p:extLst>
          </p:nvPr>
        </p:nvGraphicFramePr>
        <p:xfrm>
          <a:off x="5345113" y="704282"/>
          <a:ext cx="311150" cy="220662"/>
        </p:xfrm>
        <a:graphic>
          <a:graphicData uri="http://schemas.openxmlformats.org/presentationml/2006/ole">
            <mc:AlternateContent xmlns:mc="http://schemas.openxmlformats.org/markup-compatibility/2006">
              <mc:Choice xmlns:v="urn:schemas-microsoft-com:vml" Requires="v">
                <p:oleObj spid="_x0000_s26885" name="Equation" r:id="rId7" imgW="215640" imgH="152280" progId="Equation.DSMT4">
                  <p:embed/>
                </p:oleObj>
              </mc:Choice>
              <mc:Fallback>
                <p:oleObj name="Equation" r:id="rId7" imgW="215640" imgH="152280" progId="Equation.DSMT4">
                  <p:embed/>
                  <p:pic>
                    <p:nvPicPr>
                      <p:cNvPr id="11" name="Object 10"/>
                      <p:cNvPicPr>
                        <a:picLocks noChangeAspect="1" noChangeArrowheads="1"/>
                      </p:cNvPicPr>
                      <p:nvPr/>
                    </p:nvPicPr>
                    <p:blipFill>
                      <a:blip r:embed="rId8"/>
                      <a:srcRect/>
                      <a:stretch>
                        <a:fillRect/>
                      </a:stretch>
                    </p:blipFill>
                    <p:spPr bwMode="auto">
                      <a:xfrm>
                        <a:off x="5345113" y="704282"/>
                        <a:ext cx="311150" cy="220662"/>
                      </a:xfrm>
                      <a:prstGeom prst="rect">
                        <a:avLst/>
                      </a:prstGeom>
                      <a:solidFill>
                        <a:schemeClr val="bg1"/>
                      </a:solidFill>
                      <a:extLst/>
                    </p:spPr>
                  </p:pic>
                </p:oleObj>
              </mc:Fallback>
            </mc:AlternateContent>
          </a:graphicData>
        </a:graphic>
      </p:graphicFrame>
      <p:graphicFrame>
        <p:nvGraphicFramePr>
          <p:cNvPr id="12" name="Object 10"/>
          <p:cNvGraphicFramePr>
            <a:graphicFrameLocks noChangeAspect="1"/>
          </p:cNvGraphicFramePr>
          <p:nvPr>
            <p:extLst>
              <p:ext uri="{D42A27DB-BD31-4B8C-83A1-F6EECF244321}">
                <p14:modId xmlns:p14="http://schemas.microsoft.com/office/powerpoint/2010/main" val="2546582449"/>
              </p:ext>
            </p:extLst>
          </p:nvPr>
        </p:nvGraphicFramePr>
        <p:xfrm>
          <a:off x="8297863" y="1420813"/>
          <a:ext cx="401637" cy="276225"/>
        </p:xfrm>
        <a:graphic>
          <a:graphicData uri="http://schemas.openxmlformats.org/presentationml/2006/ole">
            <mc:AlternateContent xmlns:mc="http://schemas.openxmlformats.org/markup-compatibility/2006">
              <mc:Choice xmlns:v="urn:schemas-microsoft-com:vml" Requires="v">
                <p:oleObj spid="_x0000_s26886" name="Equation" r:id="rId9" imgW="279360" imgH="190440" progId="Equation.DSMT4">
                  <p:embed/>
                </p:oleObj>
              </mc:Choice>
              <mc:Fallback>
                <p:oleObj name="Equation" r:id="rId9" imgW="279360" imgH="190440" progId="Equation.DSMT4">
                  <p:embed/>
                  <p:pic>
                    <p:nvPicPr>
                      <p:cNvPr id="8" name="Object 10"/>
                      <p:cNvPicPr>
                        <a:picLocks noChangeAspect="1" noChangeArrowheads="1"/>
                      </p:cNvPicPr>
                      <p:nvPr/>
                    </p:nvPicPr>
                    <p:blipFill>
                      <a:blip r:embed="rId10"/>
                      <a:srcRect/>
                      <a:stretch>
                        <a:fillRect/>
                      </a:stretch>
                    </p:blipFill>
                    <p:spPr bwMode="auto">
                      <a:xfrm>
                        <a:off x="8297863" y="1420813"/>
                        <a:ext cx="401637" cy="276225"/>
                      </a:xfrm>
                      <a:prstGeom prst="rect">
                        <a:avLst/>
                      </a:prstGeom>
                      <a:solidFill>
                        <a:schemeClr val="bg1"/>
                      </a:solidFill>
                      <a:extLst/>
                    </p:spPr>
                  </p:pic>
                </p:oleObj>
              </mc:Fallback>
            </mc:AlternateContent>
          </a:graphicData>
        </a:graphic>
      </p:graphicFrame>
      <p:graphicFrame>
        <p:nvGraphicFramePr>
          <p:cNvPr id="13" name="Object 10"/>
          <p:cNvGraphicFramePr>
            <a:graphicFrameLocks noChangeAspect="1"/>
          </p:cNvGraphicFramePr>
          <p:nvPr>
            <p:extLst>
              <p:ext uri="{D42A27DB-BD31-4B8C-83A1-F6EECF244321}">
                <p14:modId xmlns:p14="http://schemas.microsoft.com/office/powerpoint/2010/main" val="67781558"/>
              </p:ext>
            </p:extLst>
          </p:nvPr>
        </p:nvGraphicFramePr>
        <p:xfrm>
          <a:off x="8323262" y="1878951"/>
          <a:ext cx="401637" cy="276225"/>
        </p:xfrm>
        <a:graphic>
          <a:graphicData uri="http://schemas.openxmlformats.org/presentationml/2006/ole">
            <mc:AlternateContent xmlns:mc="http://schemas.openxmlformats.org/markup-compatibility/2006">
              <mc:Choice xmlns:v="urn:schemas-microsoft-com:vml" Requires="v">
                <p:oleObj spid="_x0000_s26887" name="Equation" r:id="rId11" imgW="279360" imgH="190440" progId="Equation.DSMT4">
                  <p:embed/>
                </p:oleObj>
              </mc:Choice>
              <mc:Fallback>
                <p:oleObj name="Equation" r:id="rId11" imgW="279360" imgH="190440" progId="Equation.DSMT4">
                  <p:embed/>
                  <p:pic>
                    <p:nvPicPr>
                      <p:cNvPr id="9" name="Object 10"/>
                      <p:cNvPicPr>
                        <a:picLocks noChangeAspect="1" noChangeArrowheads="1"/>
                      </p:cNvPicPr>
                      <p:nvPr/>
                    </p:nvPicPr>
                    <p:blipFill>
                      <a:blip r:embed="rId10"/>
                      <a:srcRect/>
                      <a:stretch>
                        <a:fillRect/>
                      </a:stretch>
                    </p:blipFill>
                    <p:spPr bwMode="auto">
                      <a:xfrm>
                        <a:off x="8323262" y="1878951"/>
                        <a:ext cx="401637" cy="276225"/>
                      </a:xfrm>
                      <a:prstGeom prst="rect">
                        <a:avLst/>
                      </a:prstGeom>
                      <a:solidFill>
                        <a:schemeClr val="bg1"/>
                      </a:solidFill>
                      <a:extLst/>
                    </p:spPr>
                  </p:pic>
                </p:oleObj>
              </mc:Fallback>
            </mc:AlternateContent>
          </a:graphicData>
        </a:graphic>
      </p:graphicFrame>
      <p:graphicFrame>
        <p:nvGraphicFramePr>
          <p:cNvPr id="14" name="Object 10"/>
          <p:cNvGraphicFramePr>
            <a:graphicFrameLocks noChangeAspect="1"/>
          </p:cNvGraphicFramePr>
          <p:nvPr>
            <p:extLst>
              <p:ext uri="{D42A27DB-BD31-4B8C-83A1-F6EECF244321}">
                <p14:modId xmlns:p14="http://schemas.microsoft.com/office/powerpoint/2010/main" val="3718496457"/>
              </p:ext>
            </p:extLst>
          </p:nvPr>
        </p:nvGraphicFramePr>
        <p:xfrm>
          <a:off x="7768431" y="2291797"/>
          <a:ext cx="730250" cy="295275"/>
        </p:xfrm>
        <a:graphic>
          <a:graphicData uri="http://schemas.openxmlformats.org/presentationml/2006/ole">
            <mc:AlternateContent xmlns:mc="http://schemas.openxmlformats.org/markup-compatibility/2006">
              <mc:Choice xmlns:v="urn:schemas-microsoft-com:vml" Requires="v">
                <p:oleObj spid="_x0000_s26888" name="Equation" r:id="rId12" imgW="507960" imgH="203040" progId="Equation.DSMT4">
                  <p:embed/>
                </p:oleObj>
              </mc:Choice>
              <mc:Fallback>
                <p:oleObj name="Equation" r:id="rId12" imgW="507960" imgH="203040" progId="Equation.DSMT4">
                  <p:embed/>
                  <p:pic>
                    <p:nvPicPr>
                      <p:cNvPr id="10" name="Object 10"/>
                      <p:cNvPicPr>
                        <a:picLocks noChangeAspect="1" noChangeArrowheads="1"/>
                      </p:cNvPicPr>
                      <p:nvPr/>
                    </p:nvPicPr>
                    <p:blipFill>
                      <a:blip r:embed="rId13"/>
                      <a:srcRect/>
                      <a:stretch>
                        <a:fillRect/>
                      </a:stretch>
                    </p:blipFill>
                    <p:spPr bwMode="auto">
                      <a:xfrm>
                        <a:off x="7768431" y="2291797"/>
                        <a:ext cx="730250" cy="295275"/>
                      </a:xfrm>
                      <a:prstGeom prst="rect">
                        <a:avLst/>
                      </a:prstGeom>
                      <a:solidFill>
                        <a:schemeClr val="bg1"/>
                      </a:solidFill>
                      <a:extLst/>
                    </p:spPr>
                  </p:pic>
                </p:oleObj>
              </mc:Fallback>
            </mc:AlternateContent>
          </a:graphicData>
        </a:graphic>
      </p:graphicFrame>
      <p:graphicFrame>
        <p:nvGraphicFramePr>
          <p:cNvPr id="15" name="Object 10"/>
          <p:cNvGraphicFramePr>
            <a:graphicFrameLocks noChangeAspect="1"/>
          </p:cNvGraphicFramePr>
          <p:nvPr>
            <p:extLst>
              <p:ext uri="{D42A27DB-BD31-4B8C-83A1-F6EECF244321}">
                <p14:modId xmlns:p14="http://schemas.microsoft.com/office/powerpoint/2010/main" val="32149591"/>
              </p:ext>
            </p:extLst>
          </p:nvPr>
        </p:nvGraphicFramePr>
        <p:xfrm>
          <a:off x="4400550" y="6438298"/>
          <a:ext cx="749894" cy="256327"/>
        </p:xfrm>
        <a:graphic>
          <a:graphicData uri="http://schemas.openxmlformats.org/presentationml/2006/ole">
            <mc:AlternateContent xmlns:mc="http://schemas.openxmlformats.org/markup-compatibility/2006">
              <mc:Choice xmlns:v="urn:schemas-microsoft-com:vml" Requires="v">
                <p:oleObj spid="_x0000_s26889" name="Equation" r:id="rId14" imgW="520560" imgH="177480" progId="Equation.DSMT4">
                  <p:embed/>
                </p:oleObj>
              </mc:Choice>
              <mc:Fallback>
                <p:oleObj name="Equation" r:id="rId14" imgW="520560" imgH="177480" progId="Equation.DSMT4">
                  <p:embed/>
                  <p:pic>
                    <p:nvPicPr>
                      <p:cNvPr id="12" name="Object 10"/>
                      <p:cNvPicPr>
                        <a:picLocks noChangeAspect="1" noChangeArrowheads="1"/>
                      </p:cNvPicPr>
                      <p:nvPr/>
                    </p:nvPicPr>
                    <p:blipFill>
                      <a:blip r:embed="rId15"/>
                      <a:srcRect/>
                      <a:stretch>
                        <a:fillRect/>
                      </a:stretch>
                    </p:blipFill>
                    <p:spPr bwMode="auto">
                      <a:xfrm>
                        <a:off x="4400550" y="6438298"/>
                        <a:ext cx="749894" cy="256327"/>
                      </a:xfrm>
                      <a:prstGeom prst="rect">
                        <a:avLst/>
                      </a:prstGeom>
                      <a:solidFill>
                        <a:schemeClr val="bg1"/>
                      </a:solidFill>
                      <a:extLst/>
                    </p:spPr>
                  </p:pic>
                </p:oleObj>
              </mc:Fallback>
            </mc:AlternateContent>
          </a:graphicData>
        </a:graphic>
      </p:graphicFrame>
    </p:spTree>
    <p:extLst>
      <p:ext uri="{BB962C8B-B14F-4D97-AF65-F5344CB8AC3E}">
        <p14:creationId xmlns:p14="http://schemas.microsoft.com/office/powerpoint/2010/main" val="3146717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4" cstate="print"/>
          <a:srcRect l="-169" t="3426" r="14281" b="9635"/>
          <a:stretch/>
        </p:blipFill>
        <p:spPr>
          <a:xfrm>
            <a:off x="1" y="634940"/>
            <a:ext cx="9144000" cy="6217963"/>
          </a:xfrm>
          <a:prstGeom prst="rect">
            <a:avLst/>
          </a:prstGeom>
        </p:spPr>
      </p:pic>
      <p:graphicFrame>
        <p:nvGraphicFramePr>
          <p:cNvPr id="7" name="Object 10"/>
          <p:cNvGraphicFramePr>
            <a:graphicFrameLocks noChangeAspect="1"/>
          </p:cNvGraphicFramePr>
          <p:nvPr>
            <p:extLst>
              <p:ext uri="{D42A27DB-BD31-4B8C-83A1-F6EECF244321}">
                <p14:modId xmlns:p14="http://schemas.microsoft.com/office/powerpoint/2010/main" val="3952875821"/>
              </p:ext>
            </p:extLst>
          </p:nvPr>
        </p:nvGraphicFramePr>
        <p:xfrm>
          <a:off x="1565275" y="2320925"/>
          <a:ext cx="2481263" cy="866775"/>
        </p:xfrm>
        <a:graphic>
          <a:graphicData uri="http://schemas.openxmlformats.org/presentationml/2006/ole">
            <mc:AlternateContent xmlns:mc="http://schemas.openxmlformats.org/markup-compatibility/2006">
              <mc:Choice xmlns:v="urn:schemas-microsoft-com:vml" Requires="v">
                <p:oleObj spid="_x0000_s27901" name="Equation" r:id="rId5" imgW="1155600" imgH="406080" progId="Equation.DSMT4">
                  <p:embed/>
                </p:oleObj>
              </mc:Choice>
              <mc:Fallback>
                <p:oleObj name="Equation" r:id="rId5" imgW="1155600" imgH="406080" progId="Equation.DSMT4">
                  <p:embed/>
                  <p:pic>
                    <p:nvPicPr>
                      <p:cNvPr id="0" name="Picture 20"/>
                      <p:cNvPicPr>
                        <a:picLocks noChangeAspect="1" noChangeArrowheads="1"/>
                      </p:cNvPicPr>
                      <p:nvPr/>
                    </p:nvPicPr>
                    <p:blipFill>
                      <a:blip r:embed="rId6"/>
                      <a:srcRect/>
                      <a:stretch>
                        <a:fillRect/>
                      </a:stretch>
                    </p:blipFill>
                    <p:spPr bwMode="auto">
                      <a:xfrm>
                        <a:off x="1565275" y="2320925"/>
                        <a:ext cx="2481263"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Прямая соединительная линия 4"/>
          <p:cNvCxnSpPr/>
          <p:nvPr/>
        </p:nvCxnSpPr>
        <p:spPr>
          <a:xfrm flipH="1" flipV="1">
            <a:off x="548640" y="4625340"/>
            <a:ext cx="8496300" cy="762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71409"/>
            <a:ext cx="9144000" cy="461665"/>
          </a:xfrm>
          <a:prstGeom prst="rect">
            <a:avLst/>
          </a:prstGeom>
          <a:noFill/>
        </p:spPr>
        <p:txBody>
          <a:bodyPr wrap="square" rtlCol="0">
            <a:spAutoFit/>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Mechanism Description</a:t>
            </a:r>
            <a:r>
              <a:rPr lang="ru-RU" sz="2400" b="1" dirty="0" smtClean="0">
                <a:latin typeface="Tahoma" panose="020B0604030504040204" pitchFamily="34" charset="0"/>
                <a:ea typeface="Tahoma" panose="020B0604030504040204" pitchFamily="34" charset="0"/>
                <a:cs typeface="Tahoma" panose="020B0604030504040204" pitchFamily="34" charset="0"/>
              </a:rPr>
              <a:t>: 1</a:t>
            </a:r>
            <a:r>
              <a:rPr lang="en-US" sz="2400" b="1" dirty="0" smtClean="0">
                <a:latin typeface="Tahoma" panose="020B0604030504040204" pitchFamily="34" charset="0"/>
                <a:ea typeface="Tahoma" panose="020B0604030504040204" pitchFamily="34" charset="0"/>
                <a:cs typeface="Tahoma" panose="020B0604030504040204" pitchFamily="34" charset="0"/>
              </a:rPr>
              <a:t>D </a:t>
            </a:r>
            <a:r>
              <a:rPr lang="en-US" sz="2400" b="1" dirty="0">
                <a:latin typeface="Tahoma" panose="020B0604030504040204" pitchFamily="34" charset="0"/>
                <a:ea typeface="Tahoma" panose="020B0604030504040204" pitchFamily="34" charset="0"/>
                <a:cs typeface="Tahoma" panose="020B0604030504040204" pitchFamily="34" charset="0"/>
              </a:rPr>
              <a:t>S</a:t>
            </a:r>
            <a:r>
              <a:rPr lang="en-US" sz="2400" b="1" dirty="0" smtClean="0">
                <a:latin typeface="Tahoma" panose="020B0604030504040204" pitchFamily="34" charset="0"/>
                <a:ea typeface="Tahoma" panose="020B0604030504040204" pitchFamily="34" charset="0"/>
                <a:cs typeface="Tahoma" panose="020B0604030504040204" pitchFamily="34" charset="0"/>
              </a:rPr>
              <a:t>cheme</a:t>
            </a:r>
            <a:endParaRPr lang="ru-RU" sz="2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Object 10"/>
          <p:cNvGraphicFramePr>
            <a:graphicFrameLocks noChangeAspect="1"/>
          </p:cNvGraphicFramePr>
          <p:nvPr>
            <p:extLst>
              <p:ext uri="{D42A27DB-BD31-4B8C-83A1-F6EECF244321}">
                <p14:modId xmlns:p14="http://schemas.microsoft.com/office/powerpoint/2010/main" val="2581655949"/>
              </p:ext>
            </p:extLst>
          </p:nvPr>
        </p:nvGraphicFramePr>
        <p:xfrm>
          <a:off x="5395913" y="683435"/>
          <a:ext cx="311150" cy="220662"/>
        </p:xfrm>
        <a:graphic>
          <a:graphicData uri="http://schemas.openxmlformats.org/presentationml/2006/ole">
            <mc:AlternateContent xmlns:mc="http://schemas.openxmlformats.org/markup-compatibility/2006">
              <mc:Choice xmlns:v="urn:schemas-microsoft-com:vml" Requires="v">
                <p:oleObj spid="_x0000_s27902" name="Equation" r:id="rId7" imgW="215640" imgH="152280" progId="Equation.DSMT4">
                  <p:embed/>
                </p:oleObj>
              </mc:Choice>
              <mc:Fallback>
                <p:oleObj name="Equation" r:id="rId7" imgW="215640" imgH="152280" progId="Equation.DSMT4">
                  <p:embed/>
                  <p:pic>
                    <p:nvPicPr>
                      <p:cNvPr id="11" name="Object 10"/>
                      <p:cNvPicPr>
                        <a:picLocks noChangeAspect="1" noChangeArrowheads="1"/>
                      </p:cNvPicPr>
                      <p:nvPr/>
                    </p:nvPicPr>
                    <p:blipFill>
                      <a:blip r:embed="rId8"/>
                      <a:srcRect/>
                      <a:stretch>
                        <a:fillRect/>
                      </a:stretch>
                    </p:blipFill>
                    <p:spPr bwMode="auto">
                      <a:xfrm>
                        <a:off x="5395913" y="683435"/>
                        <a:ext cx="311150" cy="220662"/>
                      </a:xfrm>
                      <a:prstGeom prst="rect">
                        <a:avLst/>
                      </a:prstGeom>
                      <a:solidFill>
                        <a:schemeClr val="bg1"/>
                      </a:solidFill>
                      <a:extLst/>
                    </p:spPr>
                  </p:pic>
                </p:oleObj>
              </mc:Fallback>
            </mc:AlternateContent>
          </a:graphicData>
        </a:graphic>
      </p:graphicFrame>
      <p:graphicFrame>
        <p:nvGraphicFramePr>
          <p:cNvPr id="9" name="Object 10"/>
          <p:cNvGraphicFramePr>
            <a:graphicFrameLocks noChangeAspect="1"/>
          </p:cNvGraphicFramePr>
          <p:nvPr>
            <p:extLst>
              <p:ext uri="{D42A27DB-BD31-4B8C-83A1-F6EECF244321}">
                <p14:modId xmlns:p14="http://schemas.microsoft.com/office/powerpoint/2010/main" val="3674939726"/>
              </p:ext>
            </p:extLst>
          </p:nvPr>
        </p:nvGraphicFramePr>
        <p:xfrm>
          <a:off x="8374063" y="1319213"/>
          <a:ext cx="401637" cy="276225"/>
        </p:xfrm>
        <a:graphic>
          <a:graphicData uri="http://schemas.openxmlformats.org/presentationml/2006/ole">
            <mc:AlternateContent xmlns:mc="http://schemas.openxmlformats.org/markup-compatibility/2006">
              <mc:Choice xmlns:v="urn:schemas-microsoft-com:vml" Requires="v">
                <p:oleObj spid="_x0000_s27903" name="Equation" r:id="rId9" imgW="279360" imgH="190440" progId="Equation.DSMT4">
                  <p:embed/>
                </p:oleObj>
              </mc:Choice>
              <mc:Fallback>
                <p:oleObj name="Equation" r:id="rId9" imgW="279360" imgH="190440" progId="Equation.DSMT4">
                  <p:embed/>
                  <p:pic>
                    <p:nvPicPr>
                      <p:cNvPr id="8" name="Object 10"/>
                      <p:cNvPicPr>
                        <a:picLocks noChangeAspect="1" noChangeArrowheads="1"/>
                      </p:cNvPicPr>
                      <p:nvPr/>
                    </p:nvPicPr>
                    <p:blipFill>
                      <a:blip r:embed="rId10"/>
                      <a:srcRect/>
                      <a:stretch>
                        <a:fillRect/>
                      </a:stretch>
                    </p:blipFill>
                    <p:spPr bwMode="auto">
                      <a:xfrm>
                        <a:off x="8374063" y="1319213"/>
                        <a:ext cx="401637" cy="276225"/>
                      </a:xfrm>
                      <a:prstGeom prst="rect">
                        <a:avLst/>
                      </a:prstGeom>
                      <a:solidFill>
                        <a:schemeClr val="bg1"/>
                      </a:solidFill>
                      <a:extLst/>
                    </p:spPr>
                  </p:pic>
                </p:oleObj>
              </mc:Fallback>
            </mc:AlternateContent>
          </a:graphicData>
        </a:graphic>
      </p:graphicFrame>
      <p:graphicFrame>
        <p:nvGraphicFramePr>
          <p:cNvPr id="10" name="Object 10"/>
          <p:cNvGraphicFramePr>
            <a:graphicFrameLocks noChangeAspect="1"/>
          </p:cNvGraphicFramePr>
          <p:nvPr>
            <p:extLst>
              <p:ext uri="{D42A27DB-BD31-4B8C-83A1-F6EECF244321}">
                <p14:modId xmlns:p14="http://schemas.microsoft.com/office/powerpoint/2010/main" val="1346602366"/>
              </p:ext>
            </p:extLst>
          </p:nvPr>
        </p:nvGraphicFramePr>
        <p:xfrm>
          <a:off x="8399462" y="1777351"/>
          <a:ext cx="401637" cy="276225"/>
        </p:xfrm>
        <a:graphic>
          <a:graphicData uri="http://schemas.openxmlformats.org/presentationml/2006/ole">
            <mc:AlternateContent xmlns:mc="http://schemas.openxmlformats.org/markup-compatibility/2006">
              <mc:Choice xmlns:v="urn:schemas-microsoft-com:vml" Requires="v">
                <p:oleObj spid="_x0000_s27904" name="Equation" r:id="rId11" imgW="279360" imgH="190440" progId="Equation.DSMT4">
                  <p:embed/>
                </p:oleObj>
              </mc:Choice>
              <mc:Fallback>
                <p:oleObj name="Equation" r:id="rId11" imgW="279360" imgH="190440" progId="Equation.DSMT4">
                  <p:embed/>
                  <p:pic>
                    <p:nvPicPr>
                      <p:cNvPr id="9" name="Object 10"/>
                      <p:cNvPicPr>
                        <a:picLocks noChangeAspect="1" noChangeArrowheads="1"/>
                      </p:cNvPicPr>
                      <p:nvPr/>
                    </p:nvPicPr>
                    <p:blipFill>
                      <a:blip r:embed="rId10"/>
                      <a:srcRect/>
                      <a:stretch>
                        <a:fillRect/>
                      </a:stretch>
                    </p:blipFill>
                    <p:spPr bwMode="auto">
                      <a:xfrm>
                        <a:off x="8399462" y="1777351"/>
                        <a:ext cx="401637" cy="276225"/>
                      </a:xfrm>
                      <a:prstGeom prst="rect">
                        <a:avLst/>
                      </a:prstGeom>
                      <a:solidFill>
                        <a:schemeClr val="bg1"/>
                      </a:solidFill>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826325406"/>
              </p:ext>
            </p:extLst>
          </p:nvPr>
        </p:nvGraphicFramePr>
        <p:xfrm>
          <a:off x="7819231" y="2212162"/>
          <a:ext cx="730250" cy="295275"/>
        </p:xfrm>
        <a:graphic>
          <a:graphicData uri="http://schemas.openxmlformats.org/presentationml/2006/ole">
            <mc:AlternateContent xmlns:mc="http://schemas.openxmlformats.org/markup-compatibility/2006">
              <mc:Choice xmlns:v="urn:schemas-microsoft-com:vml" Requires="v">
                <p:oleObj spid="_x0000_s27905" name="Equation" r:id="rId12" imgW="507960" imgH="203040" progId="Equation.DSMT4">
                  <p:embed/>
                </p:oleObj>
              </mc:Choice>
              <mc:Fallback>
                <p:oleObj name="Equation" r:id="rId12" imgW="507960" imgH="203040" progId="Equation.DSMT4">
                  <p:embed/>
                  <p:pic>
                    <p:nvPicPr>
                      <p:cNvPr id="10" name="Object 10"/>
                      <p:cNvPicPr>
                        <a:picLocks noChangeAspect="1" noChangeArrowheads="1"/>
                      </p:cNvPicPr>
                      <p:nvPr/>
                    </p:nvPicPr>
                    <p:blipFill>
                      <a:blip r:embed="rId13"/>
                      <a:srcRect/>
                      <a:stretch>
                        <a:fillRect/>
                      </a:stretch>
                    </p:blipFill>
                    <p:spPr bwMode="auto">
                      <a:xfrm>
                        <a:off x="7819231" y="2212162"/>
                        <a:ext cx="730250" cy="295275"/>
                      </a:xfrm>
                      <a:prstGeom prst="rect">
                        <a:avLst/>
                      </a:prstGeom>
                      <a:solidFill>
                        <a:schemeClr val="bg1"/>
                      </a:solidFill>
                      <a:extLst/>
                    </p:spPr>
                  </p:pic>
                </p:oleObj>
              </mc:Fallback>
            </mc:AlternateContent>
          </a:graphicData>
        </a:graphic>
      </p:graphicFrame>
      <p:graphicFrame>
        <p:nvGraphicFramePr>
          <p:cNvPr id="12" name="Object 10"/>
          <p:cNvGraphicFramePr>
            <a:graphicFrameLocks noChangeAspect="1"/>
          </p:cNvGraphicFramePr>
          <p:nvPr>
            <p:extLst>
              <p:ext uri="{D42A27DB-BD31-4B8C-83A1-F6EECF244321}">
                <p14:modId xmlns:p14="http://schemas.microsoft.com/office/powerpoint/2010/main" val="506161696"/>
              </p:ext>
            </p:extLst>
          </p:nvPr>
        </p:nvGraphicFramePr>
        <p:xfrm>
          <a:off x="4400550" y="6406159"/>
          <a:ext cx="749894" cy="256327"/>
        </p:xfrm>
        <a:graphic>
          <a:graphicData uri="http://schemas.openxmlformats.org/presentationml/2006/ole">
            <mc:AlternateContent xmlns:mc="http://schemas.openxmlformats.org/markup-compatibility/2006">
              <mc:Choice xmlns:v="urn:schemas-microsoft-com:vml" Requires="v">
                <p:oleObj spid="_x0000_s27906" name="Equation" r:id="rId14" imgW="520560" imgH="177480" progId="Equation.DSMT4">
                  <p:embed/>
                </p:oleObj>
              </mc:Choice>
              <mc:Fallback>
                <p:oleObj name="Equation" r:id="rId14" imgW="520560" imgH="177480" progId="Equation.DSMT4">
                  <p:embed/>
                  <p:pic>
                    <p:nvPicPr>
                      <p:cNvPr id="12" name="Object 10"/>
                      <p:cNvPicPr>
                        <a:picLocks noChangeAspect="1" noChangeArrowheads="1"/>
                      </p:cNvPicPr>
                      <p:nvPr/>
                    </p:nvPicPr>
                    <p:blipFill>
                      <a:blip r:embed="rId15"/>
                      <a:srcRect/>
                      <a:stretch>
                        <a:fillRect/>
                      </a:stretch>
                    </p:blipFill>
                    <p:spPr bwMode="auto">
                      <a:xfrm>
                        <a:off x="4400550" y="6406159"/>
                        <a:ext cx="749894" cy="256327"/>
                      </a:xfrm>
                      <a:prstGeom prst="rect">
                        <a:avLst/>
                      </a:prstGeom>
                      <a:solidFill>
                        <a:schemeClr val="bg1"/>
                      </a:solidFill>
                      <a:extLst/>
                    </p:spPr>
                  </p:pic>
                </p:oleObj>
              </mc:Fallback>
            </mc:AlternateContent>
          </a:graphicData>
        </a:graphic>
      </p:graphicFrame>
    </p:spTree>
    <p:extLst>
      <p:ext uri="{BB962C8B-B14F-4D97-AF65-F5344CB8AC3E}">
        <p14:creationId xmlns:p14="http://schemas.microsoft.com/office/powerpoint/2010/main" val="1210823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4" cstate="print"/>
          <a:srcRect t="3196" r="13674" b="12337"/>
          <a:stretch/>
        </p:blipFill>
        <p:spPr>
          <a:xfrm>
            <a:off x="0" y="685800"/>
            <a:ext cx="9144000" cy="6010144"/>
          </a:xfrm>
          <a:prstGeom prst="rect">
            <a:avLst/>
          </a:prstGeom>
        </p:spPr>
      </p:pic>
      <p:cxnSp>
        <p:nvCxnSpPr>
          <p:cNvPr id="5" name="Прямая соединительная линия 4"/>
          <p:cNvCxnSpPr/>
          <p:nvPr/>
        </p:nvCxnSpPr>
        <p:spPr>
          <a:xfrm flipH="1">
            <a:off x="548640" y="2407920"/>
            <a:ext cx="653796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H="1">
            <a:off x="8740140" y="2407920"/>
            <a:ext cx="25146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7" name="Object 10"/>
          <p:cNvGraphicFramePr>
            <a:graphicFrameLocks noChangeAspect="1"/>
          </p:cNvGraphicFramePr>
          <p:nvPr>
            <p:extLst>
              <p:ext uri="{D42A27DB-BD31-4B8C-83A1-F6EECF244321}">
                <p14:modId xmlns:p14="http://schemas.microsoft.com/office/powerpoint/2010/main" val="4289855851"/>
              </p:ext>
            </p:extLst>
          </p:nvPr>
        </p:nvGraphicFramePr>
        <p:xfrm>
          <a:off x="1509713" y="2657475"/>
          <a:ext cx="2695575" cy="406400"/>
        </p:xfrm>
        <a:graphic>
          <a:graphicData uri="http://schemas.openxmlformats.org/presentationml/2006/ole">
            <mc:AlternateContent xmlns:mc="http://schemas.openxmlformats.org/markup-compatibility/2006">
              <mc:Choice xmlns:v="urn:schemas-microsoft-com:vml" Requires="v">
                <p:oleObj spid="_x0000_s28925" name="Equation" r:id="rId5" imgW="1257120" imgH="190440" progId="Equation.DSMT4">
                  <p:embed/>
                </p:oleObj>
              </mc:Choice>
              <mc:Fallback>
                <p:oleObj name="Equation" r:id="rId5" imgW="1257120" imgH="190440" progId="Equation.DSMT4">
                  <p:embed/>
                  <p:pic>
                    <p:nvPicPr>
                      <p:cNvPr id="0" name="Picture 20"/>
                      <p:cNvPicPr>
                        <a:picLocks noChangeAspect="1" noChangeArrowheads="1"/>
                      </p:cNvPicPr>
                      <p:nvPr/>
                    </p:nvPicPr>
                    <p:blipFill>
                      <a:blip r:embed="rId6"/>
                      <a:srcRect/>
                      <a:stretch>
                        <a:fillRect/>
                      </a:stretch>
                    </p:blipFill>
                    <p:spPr bwMode="auto">
                      <a:xfrm>
                        <a:off x="1509713" y="2657475"/>
                        <a:ext cx="2695575" cy="406400"/>
                      </a:xfrm>
                      <a:prstGeom prst="rect">
                        <a:avLst/>
                      </a:prstGeom>
                      <a:solidFill>
                        <a:schemeClr val="bg1"/>
                      </a:solidFill>
                    </p:spPr>
                  </p:pic>
                </p:oleObj>
              </mc:Fallback>
            </mc:AlternateContent>
          </a:graphicData>
        </a:graphic>
      </p:graphicFrame>
      <p:sp>
        <p:nvSpPr>
          <p:cNvPr id="9" name="TextBox 8"/>
          <p:cNvSpPr txBox="1"/>
          <p:nvPr/>
        </p:nvSpPr>
        <p:spPr>
          <a:xfrm>
            <a:off x="0" y="71409"/>
            <a:ext cx="9144000" cy="461665"/>
          </a:xfrm>
          <a:prstGeom prst="rect">
            <a:avLst/>
          </a:prstGeom>
          <a:noFill/>
        </p:spPr>
        <p:txBody>
          <a:bodyPr wrap="square" rtlCol="0">
            <a:spAutoFit/>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Mechanism Description</a:t>
            </a:r>
            <a:r>
              <a:rPr lang="ru-RU" sz="2400" b="1" dirty="0" smtClean="0">
                <a:latin typeface="Tahoma" panose="020B0604030504040204" pitchFamily="34" charset="0"/>
                <a:ea typeface="Tahoma" panose="020B0604030504040204" pitchFamily="34" charset="0"/>
                <a:cs typeface="Tahoma" panose="020B0604030504040204" pitchFamily="34" charset="0"/>
              </a:rPr>
              <a:t>: 1</a:t>
            </a:r>
            <a:r>
              <a:rPr lang="en-US" sz="2400" b="1" dirty="0" smtClean="0">
                <a:latin typeface="Tahoma" panose="020B0604030504040204" pitchFamily="34" charset="0"/>
                <a:ea typeface="Tahoma" panose="020B0604030504040204" pitchFamily="34" charset="0"/>
                <a:cs typeface="Tahoma" panose="020B0604030504040204" pitchFamily="34" charset="0"/>
              </a:rPr>
              <a:t>D </a:t>
            </a:r>
            <a:r>
              <a:rPr lang="en-US" sz="2400" b="1" dirty="0">
                <a:latin typeface="Tahoma" panose="020B0604030504040204" pitchFamily="34" charset="0"/>
                <a:ea typeface="Tahoma" panose="020B0604030504040204" pitchFamily="34" charset="0"/>
                <a:cs typeface="Tahoma" panose="020B0604030504040204" pitchFamily="34" charset="0"/>
              </a:rPr>
              <a:t>S</a:t>
            </a:r>
            <a:r>
              <a:rPr lang="en-US" sz="2400" b="1" dirty="0" smtClean="0">
                <a:latin typeface="Tahoma" panose="020B0604030504040204" pitchFamily="34" charset="0"/>
                <a:ea typeface="Tahoma" panose="020B0604030504040204" pitchFamily="34" charset="0"/>
                <a:cs typeface="Tahoma" panose="020B0604030504040204" pitchFamily="34" charset="0"/>
              </a:rPr>
              <a:t>cheme</a:t>
            </a:r>
            <a:endParaRPr lang="ru-RU" sz="2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Object 10"/>
          <p:cNvGraphicFramePr>
            <a:graphicFrameLocks noChangeAspect="1"/>
          </p:cNvGraphicFramePr>
          <p:nvPr>
            <p:extLst>
              <p:ext uri="{D42A27DB-BD31-4B8C-83A1-F6EECF244321}">
                <p14:modId xmlns:p14="http://schemas.microsoft.com/office/powerpoint/2010/main" val="2145777441"/>
              </p:ext>
            </p:extLst>
          </p:nvPr>
        </p:nvGraphicFramePr>
        <p:xfrm>
          <a:off x="5319713" y="746935"/>
          <a:ext cx="311150" cy="220662"/>
        </p:xfrm>
        <a:graphic>
          <a:graphicData uri="http://schemas.openxmlformats.org/presentationml/2006/ole">
            <mc:AlternateContent xmlns:mc="http://schemas.openxmlformats.org/markup-compatibility/2006">
              <mc:Choice xmlns:v="urn:schemas-microsoft-com:vml" Requires="v">
                <p:oleObj spid="_x0000_s28926" name="Equation" r:id="rId7" imgW="215640" imgH="152280" progId="Equation.DSMT4">
                  <p:embed/>
                </p:oleObj>
              </mc:Choice>
              <mc:Fallback>
                <p:oleObj name="Equation" r:id="rId7" imgW="215640" imgH="152280" progId="Equation.DSMT4">
                  <p:embed/>
                  <p:pic>
                    <p:nvPicPr>
                      <p:cNvPr id="11" name="Object 10"/>
                      <p:cNvPicPr>
                        <a:picLocks noChangeAspect="1" noChangeArrowheads="1"/>
                      </p:cNvPicPr>
                      <p:nvPr/>
                    </p:nvPicPr>
                    <p:blipFill>
                      <a:blip r:embed="rId8"/>
                      <a:srcRect/>
                      <a:stretch>
                        <a:fillRect/>
                      </a:stretch>
                    </p:blipFill>
                    <p:spPr bwMode="auto">
                      <a:xfrm>
                        <a:off x="5319713" y="746935"/>
                        <a:ext cx="311150" cy="220662"/>
                      </a:xfrm>
                      <a:prstGeom prst="rect">
                        <a:avLst/>
                      </a:prstGeom>
                      <a:solidFill>
                        <a:schemeClr val="bg1"/>
                      </a:solidFill>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090499419"/>
              </p:ext>
            </p:extLst>
          </p:nvPr>
        </p:nvGraphicFramePr>
        <p:xfrm>
          <a:off x="8329224" y="1471613"/>
          <a:ext cx="401637" cy="276225"/>
        </p:xfrm>
        <a:graphic>
          <a:graphicData uri="http://schemas.openxmlformats.org/presentationml/2006/ole">
            <mc:AlternateContent xmlns:mc="http://schemas.openxmlformats.org/markup-compatibility/2006">
              <mc:Choice xmlns:v="urn:schemas-microsoft-com:vml" Requires="v">
                <p:oleObj spid="_x0000_s28927" name="Equation" r:id="rId9" imgW="279360" imgH="190440" progId="Equation.DSMT4">
                  <p:embed/>
                </p:oleObj>
              </mc:Choice>
              <mc:Fallback>
                <p:oleObj name="Equation" r:id="rId9" imgW="279360" imgH="190440" progId="Equation.DSMT4">
                  <p:embed/>
                  <p:pic>
                    <p:nvPicPr>
                      <p:cNvPr id="8" name="Object 10"/>
                      <p:cNvPicPr>
                        <a:picLocks noChangeAspect="1" noChangeArrowheads="1"/>
                      </p:cNvPicPr>
                      <p:nvPr/>
                    </p:nvPicPr>
                    <p:blipFill>
                      <a:blip r:embed="rId10"/>
                      <a:srcRect/>
                      <a:stretch>
                        <a:fillRect/>
                      </a:stretch>
                    </p:blipFill>
                    <p:spPr bwMode="auto">
                      <a:xfrm>
                        <a:off x="8329224" y="1471613"/>
                        <a:ext cx="401637" cy="276225"/>
                      </a:xfrm>
                      <a:prstGeom prst="rect">
                        <a:avLst/>
                      </a:prstGeom>
                      <a:solidFill>
                        <a:schemeClr val="bg1"/>
                      </a:solidFill>
                      <a:extLst/>
                    </p:spPr>
                  </p:pic>
                </p:oleObj>
              </mc:Fallback>
            </mc:AlternateContent>
          </a:graphicData>
        </a:graphic>
      </p:graphicFrame>
      <p:graphicFrame>
        <p:nvGraphicFramePr>
          <p:cNvPr id="12" name="Object 10"/>
          <p:cNvGraphicFramePr>
            <a:graphicFrameLocks noChangeAspect="1"/>
          </p:cNvGraphicFramePr>
          <p:nvPr>
            <p:extLst>
              <p:ext uri="{D42A27DB-BD31-4B8C-83A1-F6EECF244321}">
                <p14:modId xmlns:p14="http://schemas.microsoft.com/office/powerpoint/2010/main" val="2240534246"/>
              </p:ext>
            </p:extLst>
          </p:nvPr>
        </p:nvGraphicFramePr>
        <p:xfrm>
          <a:off x="8335962" y="1929751"/>
          <a:ext cx="401637" cy="276225"/>
        </p:xfrm>
        <a:graphic>
          <a:graphicData uri="http://schemas.openxmlformats.org/presentationml/2006/ole">
            <mc:AlternateContent xmlns:mc="http://schemas.openxmlformats.org/markup-compatibility/2006">
              <mc:Choice xmlns:v="urn:schemas-microsoft-com:vml" Requires="v">
                <p:oleObj spid="_x0000_s28928" name="Equation" r:id="rId11" imgW="279360" imgH="190440" progId="Equation.DSMT4">
                  <p:embed/>
                </p:oleObj>
              </mc:Choice>
              <mc:Fallback>
                <p:oleObj name="Equation" r:id="rId11" imgW="279360" imgH="190440" progId="Equation.DSMT4">
                  <p:embed/>
                  <p:pic>
                    <p:nvPicPr>
                      <p:cNvPr id="9" name="Object 10"/>
                      <p:cNvPicPr>
                        <a:picLocks noChangeAspect="1" noChangeArrowheads="1"/>
                      </p:cNvPicPr>
                      <p:nvPr/>
                    </p:nvPicPr>
                    <p:blipFill>
                      <a:blip r:embed="rId10"/>
                      <a:srcRect/>
                      <a:stretch>
                        <a:fillRect/>
                      </a:stretch>
                    </p:blipFill>
                    <p:spPr bwMode="auto">
                      <a:xfrm>
                        <a:off x="8335962" y="1929751"/>
                        <a:ext cx="401637" cy="276225"/>
                      </a:xfrm>
                      <a:prstGeom prst="rect">
                        <a:avLst/>
                      </a:prstGeom>
                      <a:solidFill>
                        <a:schemeClr val="bg1"/>
                      </a:solidFill>
                      <a:extLst/>
                    </p:spPr>
                  </p:pic>
                </p:oleObj>
              </mc:Fallback>
            </mc:AlternateContent>
          </a:graphicData>
        </a:graphic>
      </p:graphicFrame>
      <p:graphicFrame>
        <p:nvGraphicFramePr>
          <p:cNvPr id="13" name="Object 10"/>
          <p:cNvGraphicFramePr>
            <a:graphicFrameLocks noChangeAspect="1"/>
          </p:cNvGraphicFramePr>
          <p:nvPr>
            <p:extLst>
              <p:ext uri="{D42A27DB-BD31-4B8C-83A1-F6EECF244321}">
                <p14:modId xmlns:p14="http://schemas.microsoft.com/office/powerpoint/2010/main" val="3833455938"/>
              </p:ext>
            </p:extLst>
          </p:nvPr>
        </p:nvGraphicFramePr>
        <p:xfrm>
          <a:off x="7755731" y="2311082"/>
          <a:ext cx="730250" cy="295275"/>
        </p:xfrm>
        <a:graphic>
          <a:graphicData uri="http://schemas.openxmlformats.org/presentationml/2006/ole">
            <mc:AlternateContent xmlns:mc="http://schemas.openxmlformats.org/markup-compatibility/2006">
              <mc:Choice xmlns:v="urn:schemas-microsoft-com:vml" Requires="v">
                <p:oleObj spid="_x0000_s28929" name="Equation" r:id="rId12" imgW="507960" imgH="203040" progId="Equation.DSMT4">
                  <p:embed/>
                </p:oleObj>
              </mc:Choice>
              <mc:Fallback>
                <p:oleObj name="Equation" r:id="rId12" imgW="507960" imgH="203040" progId="Equation.DSMT4">
                  <p:embed/>
                  <p:pic>
                    <p:nvPicPr>
                      <p:cNvPr id="10" name="Object 10"/>
                      <p:cNvPicPr>
                        <a:picLocks noChangeAspect="1" noChangeArrowheads="1"/>
                      </p:cNvPicPr>
                      <p:nvPr/>
                    </p:nvPicPr>
                    <p:blipFill>
                      <a:blip r:embed="rId13"/>
                      <a:srcRect/>
                      <a:stretch>
                        <a:fillRect/>
                      </a:stretch>
                    </p:blipFill>
                    <p:spPr bwMode="auto">
                      <a:xfrm>
                        <a:off x="7755731" y="2311082"/>
                        <a:ext cx="730250" cy="295275"/>
                      </a:xfrm>
                      <a:prstGeom prst="rect">
                        <a:avLst/>
                      </a:prstGeom>
                      <a:solidFill>
                        <a:schemeClr val="bg1"/>
                      </a:solidFill>
                      <a:extLst/>
                    </p:spPr>
                  </p:pic>
                </p:oleObj>
              </mc:Fallback>
            </mc:AlternateContent>
          </a:graphicData>
        </a:graphic>
      </p:graphicFrame>
      <p:graphicFrame>
        <p:nvGraphicFramePr>
          <p:cNvPr id="14" name="Object 10"/>
          <p:cNvGraphicFramePr>
            <a:graphicFrameLocks noChangeAspect="1"/>
          </p:cNvGraphicFramePr>
          <p:nvPr>
            <p:extLst>
              <p:ext uri="{D42A27DB-BD31-4B8C-83A1-F6EECF244321}">
                <p14:modId xmlns:p14="http://schemas.microsoft.com/office/powerpoint/2010/main" val="801298084"/>
              </p:ext>
            </p:extLst>
          </p:nvPr>
        </p:nvGraphicFramePr>
        <p:xfrm>
          <a:off x="4400550" y="6456959"/>
          <a:ext cx="749894" cy="256327"/>
        </p:xfrm>
        <a:graphic>
          <a:graphicData uri="http://schemas.openxmlformats.org/presentationml/2006/ole">
            <mc:AlternateContent xmlns:mc="http://schemas.openxmlformats.org/markup-compatibility/2006">
              <mc:Choice xmlns:v="urn:schemas-microsoft-com:vml" Requires="v">
                <p:oleObj spid="_x0000_s28930" name="Equation" r:id="rId14" imgW="520560" imgH="177480" progId="Equation.DSMT4">
                  <p:embed/>
                </p:oleObj>
              </mc:Choice>
              <mc:Fallback>
                <p:oleObj name="Equation" r:id="rId14" imgW="520560" imgH="177480" progId="Equation.DSMT4">
                  <p:embed/>
                  <p:pic>
                    <p:nvPicPr>
                      <p:cNvPr id="12" name="Object 10"/>
                      <p:cNvPicPr>
                        <a:picLocks noChangeAspect="1" noChangeArrowheads="1"/>
                      </p:cNvPicPr>
                      <p:nvPr/>
                    </p:nvPicPr>
                    <p:blipFill>
                      <a:blip r:embed="rId15"/>
                      <a:srcRect/>
                      <a:stretch>
                        <a:fillRect/>
                      </a:stretch>
                    </p:blipFill>
                    <p:spPr bwMode="auto">
                      <a:xfrm>
                        <a:off x="4400550" y="6456959"/>
                        <a:ext cx="749894" cy="256327"/>
                      </a:xfrm>
                      <a:prstGeom prst="rect">
                        <a:avLst/>
                      </a:prstGeom>
                      <a:solidFill>
                        <a:schemeClr val="bg1"/>
                      </a:solidFill>
                      <a:extLst/>
                    </p:spPr>
                  </p:pic>
                </p:oleObj>
              </mc:Fallback>
            </mc:AlternateContent>
          </a:graphicData>
        </a:graphic>
      </p:graphicFrame>
    </p:spTree>
    <p:extLst>
      <p:ext uri="{BB962C8B-B14F-4D97-AF65-F5344CB8AC3E}">
        <p14:creationId xmlns:p14="http://schemas.microsoft.com/office/powerpoint/2010/main" val="1441115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0"/>
          <p:cNvGraphicFramePr>
            <a:graphicFrameLocks noChangeAspect="1"/>
          </p:cNvGraphicFramePr>
          <p:nvPr>
            <p:extLst>
              <p:ext uri="{D42A27DB-BD31-4B8C-83A1-F6EECF244321}">
                <p14:modId xmlns:p14="http://schemas.microsoft.com/office/powerpoint/2010/main" val="452193763"/>
              </p:ext>
            </p:extLst>
          </p:nvPr>
        </p:nvGraphicFramePr>
        <p:xfrm>
          <a:off x="1138238" y="4946650"/>
          <a:ext cx="6865937" cy="1574800"/>
        </p:xfrm>
        <a:graphic>
          <a:graphicData uri="http://schemas.openxmlformats.org/presentationml/2006/ole">
            <mc:AlternateContent xmlns:mc="http://schemas.openxmlformats.org/markup-compatibility/2006">
              <mc:Choice xmlns:v="urn:schemas-microsoft-com:vml" Requires="v">
                <p:oleObj spid="_x0000_s29946" name="Equation" r:id="rId4" imgW="3200400" imgH="736560" progId="Equation.DSMT4">
                  <p:embed/>
                </p:oleObj>
              </mc:Choice>
              <mc:Fallback>
                <p:oleObj name="Equation" r:id="rId4" imgW="3200400" imgH="736560" progId="Equation.DSMT4">
                  <p:embed/>
                  <p:pic>
                    <p:nvPicPr>
                      <p:cNvPr id="0" name="Picture 20"/>
                      <p:cNvPicPr>
                        <a:picLocks noChangeAspect="1" noChangeArrowheads="1"/>
                      </p:cNvPicPr>
                      <p:nvPr/>
                    </p:nvPicPr>
                    <p:blipFill>
                      <a:blip r:embed="rId5"/>
                      <a:srcRect/>
                      <a:stretch>
                        <a:fillRect/>
                      </a:stretch>
                    </p:blipFill>
                    <p:spPr bwMode="auto">
                      <a:xfrm>
                        <a:off x="1138238" y="4946650"/>
                        <a:ext cx="6865937" cy="157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Рисунок 1"/>
          <p:cNvPicPr>
            <a:picLocks noChangeAspect="1"/>
          </p:cNvPicPr>
          <p:nvPr/>
        </p:nvPicPr>
        <p:blipFill rotWithShape="1">
          <a:blip r:embed="rId6" cstate="print"/>
          <a:srcRect l="5995" t="50581" r="55161" b="1"/>
          <a:stretch/>
        </p:blipFill>
        <p:spPr>
          <a:xfrm>
            <a:off x="76200" y="749596"/>
            <a:ext cx="4448175" cy="3801766"/>
          </a:xfrm>
          <a:prstGeom prst="rect">
            <a:avLst/>
          </a:prstGeom>
        </p:spPr>
      </p:pic>
      <p:pic>
        <p:nvPicPr>
          <p:cNvPr id="8" name="Рисунок 7"/>
          <p:cNvPicPr>
            <a:picLocks noChangeAspect="1"/>
          </p:cNvPicPr>
          <p:nvPr/>
        </p:nvPicPr>
        <p:blipFill rotWithShape="1">
          <a:blip r:embed="rId6" cstate="print"/>
          <a:srcRect l="50767" t="50581" r="9062" b="1"/>
          <a:stretch/>
        </p:blipFill>
        <p:spPr>
          <a:xfrm>
            <a:off x="4543837" y="749596"/>
            <a:ext cx="4600163" cy="3801766"/>
          </a:xfrm>
          <a:prstGeom prst="rect">
            <a:avLst/>
          </a:prstGeom>
        </p:spPr>
      </p:pic>
      <p:sp>
        <p:nvSpPr>
          <p:cNvPr id="9" name="TextBox 8"/>
          <p:cNvSpPr txBox="1"/>
          <p:nvPr/>
        </p:nvSpPr>
        <p:spPr>
          <a:xfrm>
            <a:off x="0" y="71409"/>
            <a:ext cx="9144000" cy="461665"/>
          </a:xfrm>
          <a:prstGeom prst="rect">
            <a:avLst/>
          </a:prstGeom>
          <a:noFill/>
        </p:spPr>
        <p:txBody>
          <a:bodyPr wrap="square" rtlCol="0">
            <a:spAutoFit/>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Mechanism Description</a:t>
            </a:r>
            <a:r>
              <a:rPr lang="ru-RU" sz="2400" b="1" dirty="0" smtClean="0">
                <a:latin typeface="Tahoma" panose="020B0604030504040204" pitchFamily="34" charset="0"/>
                <a:ea typeface="Tahoma" panose="020B0604030504040204" pitchFamily="34" charset="0"/>
                <a:cs typeface="Tahoma" panose="020B0604030504040204" pitchFamily="34" charset="0"/>
              </a:rPr>
              <a:t>: 1</a:t>
            </a:r>
            <a:r>
              <a:rPr lang="en-US" sz="2400" b="1" dirty="0" smtClean="0">
                <a:latin typeface="Tahoma" panose="020B0604030504040204" pitchFamily="34" charset="0"/>
                <a:ea typeface="Tahoma" panose="020B0604030504040204" pitchFamily="34" charset="0"/>
                <a:cs typeface="Tahoma" panose="020B0604030504040204" pitchFamily="34" charset="0"/>
              </a:rPr>
              <a:t>D </a:t>
            </a:r>
            <a:r>
              <a:rPr lang="en-US" sz="2400" b="1" dirty="0">
                <a:latin typeface="Tahoma" panose="020B0604030504040204" pitchFamily="34" charset="0"/>
                <a:ea typeface="Tahoma" panose="020B0604030504040204" pitchFamily="34" charset="0"/>
                <a:cs typeface="Tahoma" panose="020B0604030504040204" pitchFamily="34" charset="0"/>
              </a:rPr>
              <a:t>S</a:t>
            </a:r>
            <a:r>
              <a:rPr lang="en-US" sz="2400" b="1" dirty="0" smtClean="0">
                <a:latin typeface="Tahoma" panose="020B0604030504040204" pitchFamily="34" charset="0"/>
                <a:ea typeface="Tahoma" panose="020B0604030504040204" pitchFamily="34" charset="0"/>
                <a:cs typeface="Tahoma" panose="020B0604030504040204" pitchFamily="34" charset="0"/>
              </a:rPr>
              <a:t>cheme</a:t>
            </a:r>
            <a:endParaRPr lang="ru-RU" sz="2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Object 10"/>
          <p:cNvGraphicFramePr>
            <a:graphicFrameLocks noChangeAspect="1"/>
          </p:cNvGraphicFramePr>
          <p:nvPr>
            <p:extLst>
              <p:ext uri="{D42A27DB-BD31-4B8C-83A1-F6EECF244321}">
                <p14:modId xmlns:p14="http://schemas.microsoft.com/office/powerpoint/2010/main" val="4243965539"/>
              </p:ext>
            </p:extLst>
          </p:nvPr>
        </p:nvGraphicFramePr>
        <p:xfrm>
          <a:off x="1714521" y="4379370"/>
          <a:ext cx="749894" cy="256327"/>
        </p:xfrm>
        <a:graphic>
          <a:graphicData uri="http://schemas.openxmlformats.org/presentationml/2006/ole">
            <mc:AlternateContent xmlns:mc="http://schemas.openxmlformats.org/markup-compatibility/2006">
              <mc:Choice xmlns:v="urn:schemas-microsoft-com:vml" Requires="v">
                <p:oleObj spid="_x0000_s29947" name="Equation" r:id="rId7" imgW="520560" imgH="177480" progId="Equation.DSMT4">
                  <p:embed/>
                </p:oleObj>
              </mc:Choice>
              <mc:Fallback>
                <p:oleObj name="Equation" r:id="rId7" imgW="520560" imgH="177480" progId="Equation.DSMT4">
                  <p:embed/>
                  <p:pic>
                    <p:nvPicPr>
                      <p:cNvPr id="16" name="Object 10"/>
                      <p:cNvPicPr>
                        <a:picLocks noChangeAspect="1" noChangeArrowheads="1"/>
                      </p:cNvPicPr>
                      <p:nvPr/>
                    </p:nvPicPr>
                    <p:blipFill>
                      <a:blip r:embed="rId8"/>
                      <a:srcRect/>
                      <a:stretch>
                        <a:fillRect/>
                      </a:stretch>
                    </p:blipFill>
                    <p:spPr bwMode="auto">
                      <a:xfrm>
                        <a:off x="1714521" y="4379370"/>
                        <a:ext cx="749894" cy="256327"/>
                      </a:xfrm>
                      <a:prstGeom prst="rect">
                        <a:avLst/>
                      </a:prstGeom>
                      <a:solidFill>
                        <a:schemeClr val="bg1"/>
                      </a:solidFill>
                      <a:extLst/>
                    </p:spPr>
                  </p:pic>
                </p:oleObj>
              </mc:Fallback>
            </mc:AlternateContent>
          </a:graphicData>
        </a:graphic>
      </p:graphicFrame>
      <p:graphicFrame>
        <p:nvGraphicFramePr>
          <p:cNvPr id="12" name="Object 10"/>
          <p:cNvGraphicFramePr>
            <a:graphicFrameLocks noChangeAspect="1"/>
          </p:cNvGraphicFramePr>
          <p:nvPr>
            <p:extLst>
              <p:ext uri="{D42A27DB-BD31-4B8C-83A1-F6EECF244321}">
                <p14:modId xmlns:p14="http://schemas.microsoft.com/office/powerpoint/2010/main" val="1511610372"/>
              </p:ext>
            </p:extLst>
          </p:nvPr>
        </p:nvGraphicFramePr>
        <p:xfrm>
          <a:off x="6213496" y="4345835"/>
          <a:ext cx="749894" cy="256327"/>
        </p:xfrm>
        <a:graphic>
          <a:graphicData uri="http://schemas.openxmlformats.org/presentationml/2006/ole">
            <mc:AlternateContent xmlns:mc="http://schemas.openxmlformats.org/markup-compatibility/2006">
              <mc:Choice xmlns:v="urn:schemas-microsoft-com:vml" Requires="v">
                <p:oleObj spid="_x0000_s29948" name="Equation" r:id="rId9" imgW="520560" imgH="177480" progId="Equation.DSMT4">
                  <p:embed/>
                </p:oleObj>
              </mc:Choice>
              <mc:Fallback>
                <p:oleObj name="Equation" r:id="rId9" imgW="520560" imgH="177480" progId="Equation.DSMT4">
                  <p:embed/>
                  <p:pic>
                    <p:nvPicPr>
                      <p:cNvPr id="10" name="Object 10"/>
                      <p:cNvPicPr>
                        <a:picLocks noChangeAspect="1" noChangeArrowheads="1"/>
                      </p:cNvPicPr>
                      <p:nvPr/>
                    </p:nvPicPr>
                    <p:blipFill>
                      <a:blip r:embed="rId8"/>
                      <a:srcRect/>
                      <a:stretch>
                        <a:fillRect/>
                      </a:stretch>
                    </p:blipFill>
                    <p:spPr bwMode="auto">
                      <a:xfrm>
                        <a:off x="6213496" y="4345835"/>
                        <a:ext cx="749894" cy="256327"/>
                      </a:xfrm>
                      <a:prstGeom prst="rect">
                        <a:avLst/>
                      </a:prstGeom>
                      <a:solidFill>
                        <a:schemeClr val="bg1"/>
                      </a:solidFill>
                      <a:extLst/>
                    </p:spPr>
                  </p:pic>
                </p:oleObj>
              </mc:Fallback>
            </mc:AlternateContent>
          </a:graphicData>
        </a:graphic>
      </p:graphicFrame>
      <p:pic>
        <p:nvPicPr>
          <p:cNvPr id="5" name="Рисунок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238244" y="2477778"/>
            <a:ext cx="761826" cy="269201"/>
          </a:xfrm>
          <a:prstGeom prst="rect">
            <a:avLst/>
          </a:prstGeom>
        </p:spPr>
      </p:pic>
      <p:pic>
        <p:nvPicPr>
          <p:cNvPr id="13" name="Рисунок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4278063" y="2477779"/>
            <a:ext cx="761826" cy="269201"/>
          </a:xfrm>
          <a:prstGeom prst="rect">
            <a:avLst/>
          </a:prstGeom>
        </p:spPr>
      </p:pic>
      <p:graphicFrame>
        <p:nvGraphicFramePr>
          <p:cNvPr id="11" name="Object 10"/>
          <p:cNvGraphicFramePr>
            <a:graphicFrameLocks noChangeAspect="1"/>
          </p:cNvGraphicFramePr>
          <p:nvPr>
            <p:extLst>
              <p:ext uri="{D42A27DB-BD31-4B8C-83A1-F6EECF244321}">
                <p14:modId xmlns:p14="http://schemas.microsoft.com/office/powerpoint/2010/main" val="3156982718"/>
              </p:ext>
            </p:extLst>
          </p:nvPr>
        </p:nvGraphicFramePr>
        <p:xfrm>
          <a:off x="1714521" y="682595"/>
          <a:ext cx="804862" cy="309563"/>
        </p:xfrm>
        <a:graphic>
          <a:graphicData uri="http://schemas.openxmlformats.org/presentationml/2006/ole">
            <mc:AlternateContent xmlns:mc="http://schemas.openxmlformats.org/markup-compatibility/2006">
              <mc:Choice xmlns:v="urn:schemas-microsoft-com:vml" Requires="v">
                <p:oleObj spid="_x0000_s29949" name="Equation" r:id="rId11" imgW="558720" imgH="215640" progId="Equation.DSMT4">
                  <p:embed/>
                </p:oleObj>
              </mc:Choice>
              <mc:Fallback>
                <p:oleObj name="Equation" r:id="rId11" imgW="558720" imgH="215640" progId="Equation.DSMT4">
                  <p:embed/>
                  <p:pic>
                    <p:nvPicPr>
                      <p:cNvPr id="10" name="Object 10"/>
                      <p:cNvPicPr>
                        <a:picLocks noChangeAspect="1" noChangeArrowheads="1"/>
                      </p:cNvPicPr>
                      <p:nvPr/>
                    </p:nvPicPr>
                    <p:blipFill>
                      <a:blip r:embed="rId12"/>
                      <a:srcRect/>
                      <a:stretch>
                        <a:fillRect/>
                      </a:stretch>
                    </p:blipFill>
                    <p:spPr bwMode="auto">
                      <a:xfrm>
                        <a:off x="1714521" y="682595"/>
                        <a:ext cx="804862" cy="309563"/>
                      </a:xfrm>
                      <a:prstGeom prst="rect">
                        <a:avLst/>
                      </a:prstGeom>
                      <a:solidFill>
                        <a:schemeClr val="bg1"/>
                      </a:solidFill>
                      <a:extLst/>
                    </p:spPr>
                  </p:pic>
                </p:oleObj>
              </mc:Fallback>
            </mc:AlternateContent>
          </a:graphicData>
        </a:graphic>
      </p:graphicFrame>
      <p:graphicFrame>
        <p:nvGraphicFramePr>
          <p:cNvPr id="14" name="Object 10"/>
          <p:cNvGraphicFramePr>
            <a:graphicFrameLocks noChangeAspect="1"/>
          </p:cNvGraphicFramePr>
          <p:nvPr>
            <p:extLst>
              <p:ext uri="{D42A27DB-BD31-4B8C-83A1-F6EECF244321}">
                <p14:modId xmlns:p14="http://schemas.microsoft.com/office/powerpoint/2010/main" val="10286639"/>
              </p:ext>
            </p:extLst>
          </p:nvPr>
        </p:nvGraphicFramePr>
        <p:xfrm>
          <a:off x="6331155" y="691326"/>
          <a:ext cx="512763" cy="292100"/>
        </p:xfrm>
        <a:graphic>
          <a:graphicData uri="http://schemas.openxmlformats.org/presentationml/2006/ole">
            <mc:AlternateContent xmlns:mc="http://schemas.openxmlformats.org/markup-compatibility/2006">
              <mc:Choice xmlns:v="urn:schemas-microsoft-com:vml" Requires="v">
                <p:oleObj spid="_x0000_s29950" name="Equation" r:id="rId13" imgW="355320" imgH="203040" progId="Equation.DSMT4">
                  <p:embed/>
                </p:oleObj>
              </mc:Choice>
              <mc:Fallback>
                <p:oleObj name="Equation" r:id="rId13" imgW="355320" imgH="203040" progId="Equation.DSMT4">
                  <p:embed/>
                  <p:pic>
                    <p:nvPicPr>
                      <p:cNvPr id="11" name="Object 10"/>
                      <p:cNvPicPr>
                        <a:picLocks noChangeAspect="1" noChangeArrowheads="1"/>
                      </p:cNvPicPr>
                      <p:nvPr/>
                    </p:nvPicPr>
                    <p:blipFill>
                      <a:blip r:embed="rId14"/>
                      <a:srcRect/>
                      <a:stretch>
                        <a:fillRect/>
                      </a:stretch>
                    </p:blipFill>
                    <p:spPr bwMode="auto">
                      <a:xfrm>
                        <a:off x="6331155" y="691326"/>
                        <a:ext cx="512763" cy="292100"/>
                      </a:xfrm>
                      <a:prstGeom prst="rect">
                        <a:avLst/>
                      </a:prstGeom>
                      <a:solidFill>
                        <a:schemeClr val="bg1"/>
                      </a:solidFill>
                      <a:extLst/>
                    </p:spPr>
                  </p:pic>
                </p:oleObj>
              </mc:Fallback>
            </mc:AlternateContent>
          </a:graphicData>
        </a:graphic>
      </p:graphicFrame>
    </p:spTree>
    <p:extLst>
      <p:ext uri="{BB962C8B-B14F-4D97-AF65-F5344CB8AC3E}">
        <p14:creationId xmlns:p14="http://schemas.microsoft.com/office/powerpoint/2010/main" val="3824706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1409"/>
            <a:ext cx="9144000" cy="461665"/>
          </a:xfrm>
          <a:prstGeom prst="rect">
            <a:avLst/>
          </a:prstGeom>
          <a:noFill/>
        </p:spPr>
        <p:txBody>
          <a:bodyPr wrap="square" rtlCol="0">
            <a:sp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Results: </a:t>
            </a:r>
            <a:r>
              <a:rPr lang="en-US" sz="2400" b="1" dirty="0" smtClean="0">
                <a:latin typeface="Tahoma" panose="020B0604030504040204" pitchFamily="34" charset="0"/>
                <a:ea typeface="Tahoma" panose="020B0604030504040204" pitchFamily="34" charset="0"/>
                <a:cs typeface="Tahoma" panose="020B0604030504040204" pitchFamily="34" charset="0"/>
              </a:rPr>
              <a:t>2D Uniform Spreading </a:t>
            </a:r>
            <a:r>
              <a:rPr lang="ru-RU" sz="2400" b="1" dirty="0" smtClean="0">
                <a:latin typeface="Tahoma" panose="020B0604030504040204" pitchFamily="34" charset="0"/>
                <a:ea typeface="Tahoma" panose="020B0604030504040204" pitchFamily="34" charset="0"/>
                <a:cs typeface="Tahoma" panose="020B0604030504040204" pitchFamily="34" charset="0"/>
              </a:rPr>
              <a:t>(21 </a:t>
            </a:r>
            <a:r>
              <a:rPr lang="en-US" sz="2400" b="1" dirty="0" smtClean="0">
                <a:latin typeface="Tahoma" panose="020B0604030504040204" pitchFamily="34" charset="0"/>
                <a:ea typeface="Tahoma" panose="020B0604030504040204" pitchFamily="34" charset="0"/>
                <a:cs typeface="Tahoma" panose="020B0604030504040204" pitchFamily="34" charset="0"/>
              </a:rPr>
              <a:t>ns</a:t>
            </a:r>
            <a:r>
              <a:rPr lang="ru-RU" sz="2400" b="1" dirty="0" smtClean="0">
                <a:latin typeface="Tahoma" panose="020B0604030504040204" pitchFamily="34" charset="0"/>
                <a:ea typeface="Tahoma" panose="020B0604030504040204" pitchFamily="34" charset="0"/>
                <a:cs typeface="Tahoma" panose="020B0604030504040204" pitchFamily="34" charset="0"/>
              </a:rPr>
              <a:t>)</a:t>
            </a:r>
            <a:endParaRPr lang="ru-RU" sz="2400" b="1" dirty="0">
              <a:latin typeface="Tahoma" panose="020B0604030504040204" pitchFamily="34" charset="0"/>
              <a:ea typeface="Tahoma" panose="020B0604030504040204" pitchFamily="34" charset="0"/>
              <a:cs typeface="Tahoma" panose="020B0604030504040204" pitchFamily="34" charset="0"/>
            </a:endParaRPr>
          </a:p>
        </p:txBody>
      </p:sp>
      <p:grpSp>
        <p:nvGrpSpPr>
          <p:cNvPr id="2" name="Группа 1"/>
          <p:cNvGrpSpPr/>
          <p:nvPr/>
        </p:nvGrpSpPr>
        <p:grpSpPr>
          <a:xfrm>
            <a:off x="863000" y="533074"/>
            <a:ext cx="7417999" cy="6262618"/>
            <a:chOff x="595701" y="404953"/>
            <a:chExt cx="7952597" cy="6713951"/>
          </a:xfrm>
        </p:grpSpPr>
        <p:pic>
          <p:nvPicPr>
            <p:cNvPr id="3" name="Рисунок 2"/>
            <p:cNvPicPr>
              <a:picLocks noChangeAspect="1"/>
            </p:cNvPicPr>
            <p:nvPr/>
          </p:nvPicPr>
          <p:blipFill rotWithShape="1">
            <a:blip r:embed="rId4" cstate="print"/>
            <a:srcRect l="5543" t="50111" r="9464"/>
            <a:stretch/>
          </p:blipFill>
          <p:spPr>
            <a:xfrm>
              <a:off x="595701" y="3873500"/>
              <a:ext cx="7952597" cy="3135922"/>
            </a:xfrm>
            <a:prstGeom prst="rect">
              <a:avLst/>
            </a:prstGeom>
          </p:spPr>
        </p:pic>
        <p:pic>
          <p:nvPicPr>
            <p:cNvPr id="6" name="Рисунок 5"/>
            <p:cNvPicPr>
              <a:picLocks noChangeAspect="1"/>
            </p:cNvPicPr>
            <p:nvPr/>
          </p:nvPicPr>
          <p:blipFill rotWithShape="1">
            <a:blip r:embed="rId5" cstate="print"/>
            <a:srcRect l="59010" t="83002" r="27223" b="8190"/>
            <a:stretch/>
          </p:blipFill>
          <p:spPr>
            <a:xfrm>
              <a:off x="5425428" y="5417628"/>
              <a:ext cx="2202175" cy="1180911"/>
            </a:xfrm>
            <a:prstGeom prst="rect">
              <a:avLst/>
            </a:prstGeom>
          </p:spPr>
        </p:pic>
        <p:pic>
          <p:nvPicPr>
            <p:cNvPr id="7" name="Рисунок 6"/>
            <p:cNvPicPr>
              <a:picLocks noChangeAspect="1"/>
            </p:cNvPicPr>
            <p:nvPr/>
          </p:nvPicPr>
          <p:blipFill rotWithShape="1">
            <a:blip r:embed="rId5" cstate="print"/>
            <a:srcRect l="59010" t="83002" r="27223" b="8190"/>
            <a:stretch/>
          </p:blipFill>
          <p:spPr>
            <a:xfrm>
              <a:off x="7175664" y="4232024"/>
              <a:ext cx="575195" cy="1869384"/>
            </a:xfrm>
            <a:prstGeom prst="rect">
              <a:avLst/>
            </a:prstGeom>
          </p:spPr>
        </p:pic>
        <p:pic>
          <p:nvPicPr>
            <p:cNvPr id="8" name="Рисунок 7"/>
            <p:cNvPicPr>
              <a:picLocks noChangeAspect="1"/>
            </p:cNvPicPr>
            <p:nvPr/>
          </p:nvPicPr>
          <p:blipFill rotWithShape="1">
            <a:blip r:embed="rId6" cstate="print"/>
            <a:srcRect l="59010" t="83002" r="27223" b="8190"/>
            <a:stretch/>
          </p:blipFill>
          <p:spPr>
            <a:xfrm flipV="1">
              <a:off x="6325197" y="6474742"/>
              <a:ext cx="135582" cy="170913"/>
            </a:xfrm>
            <a:prstGeom prst="rect">
              <a:avLst/>
            </a:prstGeom>
          </p:spPr>
        </p:pic>
        <p:pic>
          <p:nvPicPr>
            <p:cNvPr id="9" name="Рисунок 8"/>
            <p:cNvPicPr>
              <a:picLocks noChangeAspect="1"/>
            </p:cNvPicPr>
            <p:nvPr/>
          </p:nvPicPr>
          <p:blipFill rotWithShape="1">
            <a:blip r:embed="rId6" cstate="print"/>
            <a:srcRect l="59010" t="83002" r="27223" b="8190"/>
            <a:stretch/>
          </p:blipFill>
          <p:spPr>
            <a:xfrm flipV="1">
              <a:off x="6454616" y="6458441"/>
              <a:ext cx="135582" cy="170913"/>
            </a:xfrm>
            <a:prstGeom prst="rect">
              <a:avLst/>
            </a:prstGeom>
          </p:spPr>
        </p:pic>
        <p:pic>
          <p:nvPicPr>
            <p:cNvPr id="10" name="Рисунок 9"/>
            <p:cNvPicPr>
              <a:picLocks noChangeAspect="1"/>
            </p:cNvPicPr>
            <p:nvPr/>
          </p:nvPicPr>
          <p:blipFill rotWithShape="1">
            <a:blip r:embed="rId6" cstate="print"/>
            <a:srcRect l="59010" t="83002" r="27223" b="8190"/>
            <a:stretch/>
          </p:blipFill>
          <p:spPr>
            <a:xfrm flipV="1">
              <a:off x="5234380" y="5605920"/>
              <a:ext cx="135582" cy="170913"/>
            </a:xfrm>
            <a:prstGeom prst="rect">
              <a:avLst/>
            </a:prstGeom>
          </p:spPr>
        </p:pic>
        <p:pic>
          <p:nvPicPr>
            <p:cNvPr id="11" name="Рисунок 10"/>
            <p:cNvPicPr>
              <a:picLocks noChangeAspect="1"/>
            </p:cNvPicPr>
            <p:nvPr/>
          </p:nvPicPr>
          <p:blipFill rotWithShape="1">
            <a:blip r:embed="rId7" cstate="print"/>
            <a:srcRect l="59010" t="83002" r="27223" b="8190"/>
            <a:stretch/>
          </p:blipFill>
          <p:spPr>
            <a:xfrm flipV="1">
              <a:off x="7654307" y="5605921"/>
              <a:ext cx="145854" cy="170912"/>
            </a:xfrm>
            <a:prstGeom prst="rect">
              <a:avLst/>
            </a:prstGeom>
          </p:spPr>
        </p:pic>
        <p:pic>
          <p:nvPicPr>
            <p:cNvPr id="12" name="Рисунок 11"/>
            <p:cNvPicPr>
              <a:picLocks noChangeAspect="1"/>
            </p:cNvPicPr>
            <p:nvPr/>
          </p:nvPicPr>
          <p:blipFill rotWithShape="1">
            <a:blip r:embed="rId6" cstate="print"/>
            <a:srcRect l="59010" t="83002" r="27223" b="8190"/>
            <a:stretch/>
          </p:blipFill>
          <p:spPr>
            <a:xfrm flipV="1">
              <a:off x="7639928" y="5695487"/>
              <a:ext cx="135582" cy="170913"/>
            </a:xfrm>
            <a:prstGeom prst="rect">
              <a:avLst/>
            </a:prstGeom>
          </p:spPr>
        </p:pic>
        <p:pic>
          <p:nvPicPr>
            <p:cNvPr id="13" name="Рисунок 12"/>
            <p:cNvPicPr>
              <a:picLocks noChangeAspect="1"/>
            </p:cNvPicPr>
            <p:nvPr/>
          </p:nvPicPr>
          <p:blipFill rotWithShape="1">
            <a:blip r:embed="rId6" cstate="print"/>
            <a:srcRect l="59010" t="83002" r="27223" b="8190"/>
            <a:stretch/>
          </p:blipFill>
          <p:spPr>
            <a:xfrm flipV="1">
              <a:off x="5943869" y="4351867"/>
              <a:ext cx="135582" cy="170913"/>
            </a:xfrm>
            <a:prstGeom prst="rect">
              <a:avLst/>
            </a:prstGeom>
          </p:spPr>
        </p:pic>
        <p:graphicFrame>
          <p:nvGraphicFramePr>
            <p:cNvPr id="15" name="Object 10"/>
            <p:cNvGraphicFramePr>
              <a:graphicFrameLocks noChangeAspect="1"/>
            </p:cNvGraphicFramePr>
            <p:nvPr>
              <p:extLst>
                <p:ext uri="{D42A27DB-BD31-4B8C-83A1-F6EECF244321}">
                  <p14:modId xmlns:p14="http://schemas.microsoft.com/office/powerpoint/2010/main" val="2944541046"/>
                </p:ext>
              </p:extLst>
            </p:nvPr>
          </p:nvGraphicFramePr>
          <p:xfrm>
            <a:off x="6126351" y="6862576"/>
            <a:ext cx="749894" cy="256327"/>
          </p:xfrm>
          <a:graphic>
            <a:graphicData uri="http://schemas.openxmlformats.org/presentationml/2006/ole">
              <mc:AlternateContent xmlns:mc="http://schemas.openxmlformats.org/markup-compatibility/2006">
                <mc:Choice xmlns:v="urn:schemas-microsoft-com:vml" Requires="v">
                  <p:oleObj spid="_x0000_s49406" name="Equation" r:id="rId8" imgW="520560" imgH="177480" progId="Equation.DSMT4">
                    <p:embed/>
                  </p:oleObj>
                </mc:Choice>
                <mc:Fallback>
                  <p:oleObj name="Equation" r:id="rId8" imgW="520560" imgH="177480" progId="Equation.DSMT4">
                    <p:embed/>
                    <p:pic>
                      <p:nvPicPr>
                        <p:cNvPr id="10" name="Object 10"/>
                        <p:cNvPicPr>
                          <a:picLocks noChangeAspect="1" noChangeArrowheads="1"/>
                        </p:cNvPicPr>
                        <p:nvPr/>
                      </p:nvPicPr>
                      <p:blipFill>
                        <a:blip r:embed="rId9"/>
                        <a:srcRect/>
                        <a:stretch>
                          <a:fillRect/>
                        </a:stretch>
                      </p:blipFill>
                      <p:spPr bwMode="auto">
                        <a:xfrm>
                          <a:off x="6126351" y="6862576"/>
                          <a:ext cx="749894" cy="256327"/>
                        </a:xfrm>
                        <a:prstGeom prst="rect">
                          <a:avLst/>
                        </a:prstGeom>
                        <a:solidFill>
                          <a:schemeClr val="bg1"/>
                        </a:solidFill>
                        <a:extLst/>
                      </p:spPr>
                    </p:pic>
                  </p:oleObj>
                </mc:Fallback>
              </mc:AlternateContent>
            </a:graphicData>
          </a:graphic>
        </p:graphicFrame>
        <p:graphicFrame>
          <p:nvGraphicFramePr>
            <p:cNvPr id="17" name="Object 10"/>
            <p:cNvGraphicFramePr>
              <a:graphicFrameLocks noChangeAspect="1"/>
            </p:cNvGraphicFramePr>
            <p:nvPr>
              <p:extLst>
                <p:ext uri="{D42A27DB-BD31-4B8C-83A1-F6EECF244321}">
                  <p14:modId xmlns:p14="http://schemas.microsoft.com/office/powerpoint/2010/main" val="2114889843"/>
                </p:ext>
              </p:extLst>
            </p:nvPr>
          </p:nvGraphicFramePr>
          <p:xfrm>
            <a:off x="1925188" y="6862577"/>
            <a:ext cx="749894" cy="256327"/>
          </p:xfrm>
          <a:graphic>
            <a:graphicData uri="http://schemas.openxmlformats.org/presentationml/2006/ole">
              <mc:AlternateContent xmlns:mc="http://schemas.openxmlformats.org/markup-compatibility/2006">
                <mc:Choice xmlns:v="urn:schemas-microsoft-com:vml" Requires="v">
                  <p:oleObj spid="_x0000_s49407" name="Equation" r:id="rId10" imgW="520560" imgH="177480" progId="Equation.DSMT4">
                    <p:embed/>
                  </p:oleObj>
                </mc:Choice>
                <mc:Fallback>
                  <p:oleObj name="Equation" r:id="rId10" imgW="520560" imgH="177480" progId="Equation.DSMT4">
                    <p:embed/>
                    <p:pic>
                      <p:nvPicPr>
                        <p:cNvPr id="15" name="Object 10"/>
                        <p:cNvPicPr>
                          <a:picLocks noChangeAspect="1" noChangeArrowheads="1"/>
                        </p:cNvPicPr>
                        <p:nvPr/>
                      </p:nvPicPr>
                      <p:blipFill>
                        <a:blip r:embed="rId9"/>
                        <a:srcRect/>
                        <a:stretch>
                          <a:fillRect/>
                        </a:stretch>
                      </p:blipFill>
                      <p:spPr bwMode="auto">
                        <a:xfrm>
                          <a:off x="1925188" y="6862577"/>
                          <a:ext cx="749894" cy="256327"/>
                        </a:xfrm>
                        <a:prstGeom prst="rect">
                          <a:avLst/>
                        </a:prstGeom>
                        <a:solidFill>
                          <a:schemeClr val="bg1"/>
                        </a:solidFill>
                        <a:extLst/>
                      </p:spPr>
                    </p:pic>
                  </p:oleObj>
                </mc:Fallback>
              </mc:AlternateContent>
            </a:graphicData>
          </a:graphic>
        </p:graphicFrame>
        <p:graphicFrame>
          <p:nvGraphicFramePr>
            <p:cNvPr id="18" name="Object 10"/>
            <p:cNvGraphicFramePr>
              <a:graphicFrameLocks noChangeAspect="1"/>
            </p:cNvGraphicFramePr>
            <p:nvPr>
              <p:extLst>
                <p:ext uri="{D42A27DB-BD31-4B8C-83A1-F6EECF244321}">
                  <p14:modId xmlns:p14="http://schemas.microsoft.com/office/powerpoint/2010/main" val="342332983"/>
                </p:ext>
              </p:extLst>
            </p:nvPr>
          </p:nvGraphicFramePr>
          <p:xfrm>
            <a:off x="1898497" y="3515247"/>
            <a:ext cx="803275" cy="584200"/>
          </p:xfrm>
          <a:graphic>
            <a:graphicData uri="http://schemas.openxmlformats.org/presentationml/2006/ole">
              <mc:AlternateContent xmlns:mc="http://schemas.openxmlformats.org/markup-compatibility/2006">
                <mc:Choice xmlns:v="urn:schemas-microsoft-com:vml" Requires="v">
                  <p:oleObj spid="_x0000_s49408" name="Equation" r:id="rId11" imgW="558720" imgH="406080" progId="Equation.DSMT4">
                    <p:embed/>
                  </p:oleObj>
                </mc:Choice>
                <mc:Fallback>
                  <p:oleObj name="Equation" r:id="rId11" imgW="558720" imgH="406080" progId="Equation.DSMT4">
                    <p:embed/>
                    <p:pic>
                      <p:nvPicPr>
                        <p:cNvPr id="17" name="Object 10"/>
                        <p:cNvPicPr>
                          <a:picLocks noChangeAspect="1" noChangeArrowheads="1"/>
                        </p:cNvPicPr>
                        <p:nvPr/>
                      </p:nvPicPr>
                      <p:blipFill>
                        <a:blip r:embed="rId12"/>
                        <a:srcRect/>
                        <a:stretch>
                          <a:fillRect/>
                        </a:stretch>
                      </p:blipFill>
                      <p:spPr bwMode="auto">
                        <a:xfrm>
                          <a:off x="1898497" y="3515247"/>
                          <a:ext cx="803275" cy="584200"/>
                        </a:xfrm>
                        <a:prstGeom prst="rect">
                          <a:avLst/>
                        </a:prstGeom>
                        <a:solidFill>
                          <a:schemeClr val="bg1"/>
                        </a:solidFill>
                        <a:extLst/>
                      </p:spPr>
                    </p:pic>
                  </p:oleObj>
                </mc:Fallback>
              </mc:AlternateContent>
            </a:graphicData>
          </a:graphic>
        </p:graphicFrame>
        <p:pic>
          <p:nvPicPr>
            <p:cNvPr id="19" name="Рисунок 18"/>
            <p:cNvPicPr>
              <a:picLocks noChangeAspect="1"/>
            </p:cNvPicPr>
            <p:nvPr/>
          </p:nvPicPr>
          <p:blipFill rotWithShape="1">
            <a:blip r:embed="rId4" cstate="print"/>
            <a:srcRect l="5543" r="9464" b="50697"/>
            <a:stretch/>
          </p:blipFill>
          <p:spPr>
            <a:xfrm>
              <a:off x="595701" y="421992"/>
              <a:ext cx="7952597" cy="3099126"/>
            </a:xfrm>
            <a:prstGeom prst="rect">
              <a:avLst/>
            </a:prstGeom>
          </p:spPr>
        </p:pic>
        <p:graphicFrame>
          <p:nvGraphicFramePr>
            <p:cNvPr id="20" name="Object 10"/>
            <p:cNvGraphicFramePr>
              <a:graphicFrameLocks noChangeAspect="1"/>
            </p:cNvGraphicFramePr>
            <p:nvPr>
              <p:extLst>
                <p:ext uri="{D42A27DB-BD31-4B8C-83A1-F6EECF244321}">
                  <p14:modId xmlns:p14="http://schemas.microsoft.com/office/powerpoint/2010/main" val="2764703712"/>
                </p:ext>
              </p:extLst>
            </p:nvPr>
          </p:nvGraphicFramePr>
          <p:xfrm>
            <a:off x="6148550" y="3515247"/>
            <a:ext cx="747713" cy="584200"/>
          </p:xfrm>
          <a:graphic>
            <a:graphicData uri="http://schemas.openxmlformats.org/presentationml/2006/ole">
              <mc:AlternateContent xmlns:mc="http://schemas.openxmlformats.org/markup-compatibility/2006">
                <mc:Choice xmlns:v="urn:schemas-microsoft-com:vml" Requires="v">
                  <p:oleObj spid="_x0000_s49409" name="Equation" r:id="rId13" imgW="520560" imgH="406080" progId="Equation.DSMT4">
                    <p:embed/>
                  </p:oleObj>
                </mc:Choice>
                <mc:Fallback>
                  <p:oleObj name="Equation" r:id="rId13" imgW="520560" imgH="406080" progId="Equation.DSMT4">
                    <p:embed/>
                    <p:pic>
                      <p:nvPicPr>
                        <p:cNvPr id="18" name="Object 10"/>
                        <p:cNvPicPr>
                          <a:picLocks noChangeAspect="1" noChangeArrowheads="1"/>
                        </p:cNvPicPr>
                        <p:nvPr/>
                      </p:nvPicPr>
                      <p:blipFill>
                        <a:blip r:embed="rId14"/>
                        <a:srcRect/>
                        <a:stretch>
                          <a:fillRect/>
                        </a:stretch>
                      </p:blipFill>
                      <p:spPr bwMode="auto">
                        <a:xfrm>
                          <a:off x="6148550" y="3515247"/>
                          <a:ext cx="747713" cy="584200"/>
                        </a:xfrm>
                        <a:prstGeom prst="rect">
                          <a:avLst/>
                        </a:prstGeom>
                        <a:solidFill>
                          <a:schemeClr val="bg1"/>
                        </a:solidFill>
                        <a:extLst/>
                      </p:spPr>
                    </p:pic>
                  </p:oleObj>
                </mc:Fallback>
              </mc:AlternateContent>
            </a:graphicData>
          </a:graphic>
        </p:graphicFrame>
        <p:pic>
          <p:nvPicPr>
            <p:cNvPr id="16" name="Рисунок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6200000">
              <a:off x="349389" y="1876861"/>
              <a:ext cx="761826" cy="269201"/>
            </a:xfrm>
            <a:prstGeom prst="rect">
              <a:avLst/>
            </a:prstGeom>
          </p:spPr>
        </p:pic>
        <p:pic>
          <p:nvPicPr>
            <p:cNvPr id="21" name="Рисунок 2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6200000">
              <a:off x="349390" y="5306860"/>
              <a:ext cx="761826" cy="269201"/>
            </a:xfrm>
            <a:prstGeom prst="rect">
              <a:avLst/>
            </a:prstGeom>
          </p:spPr>
        </p:pic>
        <p:pic>
          <p:nvPicPr>
            <p:cNvPr id="22" name="Рисунок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6200000">
              <a:off x="4503487" y="5306861"/>
              <a:ext cx="761826" cy="269201"/>
            </a:xfrm>
            <a:prstGeom prst="rect">
              <a:avLst/>
            </a:prstGeom>
          </p:spPr>
        </p:pic>
        <p:pic>
          <p:nvPicPr>
            <p:cNvPr id="23" name="Рисунок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6200000">
              <a:off x="4503488" y="1876860"/>
              <a:ext cx="761826" cy="269201"/>
            </a:xfrm>
            <a:prstGeom prst="rect">
              <a:avLst/>
            </a:prstGeom>
          </p:spPr>
        </p:pic>
        <p:graphicFrame>
          <p:nvGraphicFramePr>
            <p:cNvPr id="24" name="Object 10"/>
            <p:cNvGraphicFramePr>
              <a:graphicFrameLocks noChangeAspect="1"/>
            </p:cNvGraphicFramePr>
            <p:nvPr>
              <p:extLst>
                <p:ext uri="{D42A27DB-BD31-4B8C-83A1-F6EECF244321}">
                  <p14:modId xmlns:p14="http://schemas.microsoft.com/office/powerpoint/2010/main" val="4215042165"/>
                </p:ext>
              </p:extLst>
            </p:nvPr>
          </p:nvGraphicFramePr>
          <p:xfrm>
            <a:off x="1634177" y="421992"/>
            <a:ext cx="1331913" cy="346075"/>
          </p:xfrm>
          <a:graphic>
            <a:graphicData uri="http://schemas.openxmlformats.org/presentationml/2006/ole">
              <mc:AlternateContent xmlns:mc="http://schemas.openxmlformats.org/markup-compatibility/2006">
                <mc:Choice xmlns:v="urn:schemas-microsoft-com:vml" Requires="v">
                  <p:oleObj spid="_x0000_s49410" name="Equation" r:id="rId16" imgW="927000" imgH="241200" progId="Equation.DSMT4">
                    <p:embed/>
                  </p:oleObj>
                </mc:Choice>
                <mc:Fallback>
                  <p:oleObj name="Equation" r:id="rId16" imgW="927000" imgH="241200" progId="Equation.DSMT4">
                    <p:embed/>
                    <p:pic>
                      <p:nvPicPr>
                        <p:cNvPr id="18" name="Object 10"/>
                        <p:cNvPicPr>
                          <a:picLocks noChangeAspect="1" noChangeArrowheads="1"/>
                        </p:cNvPicPr>
                        <p:nvPr/>
                      </p:nvPicPr>
                      <p:blipFill>
                        <a:blip r:embed="rId17"/>
                        <a:srcRect/>
                        <a:stretch>
                          <a:fillRect/>
                        </a:stretch>
                      </p:blipFill>
                      <p:spPr bwMode="auto">
                        <a:xfrm>
                          <a:off x="1634177" y="421992"/>
                          <a:ext cx="1331913" cy="346075"/>
                        </a:xfrm>
                        <a:prstGeom prst="rect">
                          <a:avLst/>
                        </a:prstGeom>
                        <a:solidFill>
                          <a:schemeClr val="bg1"/>
                        </a:solidFill>
                        <a:extLst/>
                      </p:spPr>
                    </p:pic>
                  </p:oleObj>
                </mc:Fallback>
              </mc:AlternateContent>
            </a:graphicData>
          </a:graphic>
        </p:graphicFrame>
        <p:graphicFrame>
          <p:nvGraphicFramePr>
            <p:cNvPr id="25" name="Object 10"/>
            <p:cNvGraphicFramePr>
              <a:graphicFrameLocks noChangeAspect="1"/>
            </p:cNvGraphicFramePr>
            <p:nvPr>
              <p:extLst>
                <p:ext uri="{D42A27DB-BD31-4B8C-83A1-F6EECF244321}">
                  <p14:modId xmlns:p14="http://schemas.microsoft.com/office/powerpoint/2010/main" val="932396172"/>
                </p:ext>
              </p:extLst>
            </p:nvPr>
          </p:nvGraphicFramePr>
          <p:xfrm>
            <a:off x="5835341" y="404953"/>
            <a:ext cx="1331913" cy="363538"/>
          </p:xfrm>
          <a:graphic>
            <a:graphicData uri="http://schemas.openxmlformats.org/presentationml/2006/ole">
              <mc:AlternateContent xmlns:mc="http://schemas.openxmlformats.org/markup-compatibility/2006">
                <mc:Choice xmlns:v="urn:schemas-microsoft-com:vml" Requires="v">
                  <p:oleObj spid="_x0000_s49411" name="Equation" r:id="rId18" imgW="927000" imgH="253800" progId="Equation.DSMT4">
                    <p:embed/>
                  </p:oleObj>
                </mc:Choice>
                <mc:Fallback>
                  <p:oleObj name="Equation" r:id="rId18" imgW="927000" imgH="253800" progId="Equation.DSMT4">
                    <p:embed/>
                    <p:pic>
                      <p:nvPicPr>
                        <p:cNvPr id="24" name="Object 10"/>
                        <p:cNvPicPr>
                          <a:picLocks noChangeAspect="1" noChangeArrowheads="1"/>
                        </p:cNvPicPr>
                        <p:nvPr/>
                      </p:nvPicPr>
                      <p:blipFill>
                        <a:blip r:embed="rId19"/>
                        <a:srcRect/>
                        <a:stretch>
                          <a:fillRect/>
                        </a:stretch>
                      </p:blipFill>
                      <p:spPr bwMode="auto">
                        <a:xfrm>
                          <a:off x="5835341" y="404953"/>
                          <a:ext cx="1331913" cy="363538"/>
                        </a:xfrm>
                        <a:prstGeom prst="rect">
                          <a:avLst/>
                        </a:prstGeom>
                        <a:solidFill>
                          <a:schemeClr val="bg1"/>
                        </a:solidFill>
                        <a:extLst/>
                      </p:spPr>
                    </p:pic>
                  </p:oleObj>
                </mc:Fallback>
              </mc:AlternateContent>
            </a:graphicData>
          </a:graphic>
        </p:graphicFrame>
      </p:grpSp>
    </p:spTree>
    <p:extLst>
      <p:ext uri="{BB962C8B-B14F-4D97-AF65-F5344CB8AC3E}">
        <p14:creationId xmlns:p14="http://schemas.microsoft.com/office/powerpoint/2010/main" val="255742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71409"/>
            <a:ext cx="9144000" cy="461665"/>
          </a:xfrm>
          <a:prstGeom prst="rect">
            <a:avLst/>
          </a:prstGeom>
          <a:noFill/>
        </p:spPr>
        <p:txBody>
          <a:bodyPr wrap="square" rtlCol="0">
            <a:sp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Results: </a:t>
            </a:r>
            <a:r>
              <a:rPr lang="en-US" sz="2400" b="1" dirty="0" smtClean="0">
                <a:latin typeface="Tahoma" panose="020B0604030504040204" pitchFamily="34" charset="0"/>
                <a:ea typeface="Tahoma" panose="020B0604030504040204" pitchFamily="34" charset="0"/>
                <a:cs typeface="Tahoma" panose="020B0604030504040204" pitchFamily="34" charset="0"/>
              </a:rPr>
              <a:t>2D Uniform Spreading </a:t>
            </a:r>
            <a:r>
              <a:rPr lang="ru-RU" sz="2400" b="1" dirty="0" smtClean="0">
                <a:latin typeface="Tahoma" panose="020B0604030504040204" pitchFamily="34" charset="0"/>
                <a:ea typeface="Tahoma" panose="020B0604030504040204" pitchFamily="34" charset="0"/>
                <a:cs typeface="Tahoma" panose="020B0604030504040204" pitchFamily="34" charset="0"/>
              </a:rPr>
              <a:t>(</a:t>
            </a:r>
            <a:r>
              <a:rPr lang="en-US" sz="2400" b="1" dirty="0" smtClean="0">
                <a:latin typeface="Tahoma" panose="020B0604030504040204" pitchFamily="34" charset="0"/>
                <a:ea typeface="Tahoma" panose="020B0604030504040204" pitchFamily="34" charset="0"/>
                <a:cs typeface="Tahoma" panose="020B0604030504040204" pitchFamily="34" charset="0"/>
              </a:rPr>
              <a:t>19</a:t>
            </a:r>
            <a:r>
              <a:rPr lang="ru-RU" sz="2400" b="1" dirty="0" smtClean="0">
                <a:latin typeface="Tahoma" panose="020B0604030504040204" pitchFamily="34" charset="0"/>
                <a:ea typeface="Tahoma" panose="020B0604030504040204" pitchFamily="34" charset="0"/>
                <a:cs typeface="Tahoma" panose="020B0604030504040204" pitchFamily="34" charset="0"/>
              </a:rPr>
              <a:t>1 </a:t>
            </a:r>
            <a:r>
              <a:rPr lang="en-US" sz="2400" b="1" dirty="0" smtClean="0">
                <a:latin typeface="Tahoma" panose="020B0604030504040204" pitchFamily="34" charset="0"/>
                <a:ea typeface="Tahoma" panose="020B0604030504040204" pitchFamily="34" charset="0"/>
                <a:cs typeface="Tahoma" panose="020B0604030504040204" pitchFamily="34" charset="0"/>
              </a:rPr>
              <a:t>ns</a:t>
            </a:r>
            <a:r>
              <a:rPr lang="ru-RU" sz="2400" b="1" dirty="0" smtClean="0">
                <a:latin typeface="Tahoma" panose="020B0604030504040204" pitchFamily="34" charset="0"/>
                <a:ea typeface="Tahoma" panose="020B0604030504040204" pitchFamily="34" charset="0"/>
                <a:cs typeface="Tahoma" panose="020B0604030504040204" pitchFamily="34" charset="0"/>
              </a:rPr>
              <a:t>)</a:t>
            </a:r>
            <a:endParaRPr lang="ru-RU" sz="2400" b="1" dirty="0">
              <a:latin typeface="Tahoma" panose="020B0604030504040204" pitchFamily="34" charset="0"/>
              <a:ea typeface="Tahoma" panose="020B0604030504040204" pitchFamily="34" charset="0"/>
              <a:cs typeface="Tahoma" panose="020B0604030504040204" pitchFamily="34" charset="0"/>
            </a:endParaRPr>
          </a:p>
        </p:txBody>
      </p:sp>
      <p:grpSp>
        <p:nvGrpSpPr>
          <p:cNvPr id="5" name="Группа 4"/>
          <p:cNvGrpSpPr/>
          <p:nvPr/>
        </p:nvGrpSpPr>
        <p:grpSpPr>
          <a:xfrm>
            <a:off x="724047" y="468294"/>
            <a:ext cx="7695905" cy="6341346"/>
            <a:chOff x="505994" y="430194"/>
            <a:chExt cx="8117011" cy="6688333"/>
          </a:xfrm>
        </p:grpSpPr>
        <p:pic>
          <p:nvPicPr>
            <p:cNvPr id="11" name="Рисунок 10"/>
            <p:cNvPicPr>
              <a:picLocks noChangeAspect="1"/>
            </p:cNvPicPr>
            <p:nvPr/>
          </p:nvPicPr>
          <p:blipFill rotWithShape="1">
            <a:blip r:embed="rId4" cstate="print"/>
            <a:srcRect l="5310" r="8985" b="49366"/>
            <a:stretch/>
          </p:blipFill>
          <p:spPr>
            <a:xfrm>
              <a:off x="520995" y="430194"/>
              <a:ext cx="8102009" cy="3215659"/>
            </a:xfrm>
            <a:prstGeom prst="rect">
              <a:avLst/>
            </a:prstGeom>
          </p:spPr>
        </p:pic>
        <p:pic>
          <p:nvPicPr>
            <p:cNvPr id="4" name="Рисунок 3"/>
            <p:cNvPicPr>
              <a:picLocks noChangeAspect="1"/>
            </p:cNvPicPr>
            <p:nvPr/>
          </p:nvPicPr>
          <p:blipFill rotWithShape="1">
            <a:blip r:embed="rId4" cstate="print"/>
            <a:srcRect l="5310" t="50269" r="8985"/>
            <a:stretch/>
          </p:blipFill>
          <p:spPr>
            <a:xfrm>
              <a:off x="520996" y="3860800"/>
              <a:ext cx="8102009" cy="3158284"/>
            </a:xfrm>
            <a:prstGeom prst="rect">
              <a:avLst/>
            </a:prstGeom>
          </p:spPr>
        </p:pic>
        <p:sp>
          <p:nvSpPr>
            <p:cNvPr id="2" name="Овал 1"/>
            <p:cNvSpPr/>
            <p:nvPr/>
          </p:nvSpPr>
          <p:spPr>
            <a:xfrm>
              <a:off x="2724150" y="4968875"/>
              <a:ext cx="457200" cy="45720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2733675" y="1644650"/>
              <a:ext cx="457200" cy="45720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6991350" y="4968875"/>
              <a:ext cx="457200" cy="45720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6991350" y="1644650"/>
              <a:ext cx="457200" cy="45720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2" name="Object 10"/>
            <p:cNvGraphicFramePr>
              <a:graphicFrameLocks noChangeAspect="1"/>
            </p:cNvGraphicFramePr>
            <p:nvPr>
              <p:extLst>
                <p:ext uri="{D42A27DB-BD31-4B8C-83A1-F6EECF244321}">
                  <p14:modId xmlns:p14="http://schemas.microsoft.com/office/powerpoint/2010/main" val="787963849"/>
                </p:ext>
              </p:extLst>
            </p:nvPr>
          </p:nvGraphicFramePr>
          <p:xfrm>
            <a:off x="6182269" y="6879431"/>
            <a:ext cx="699484" cy="239096"/>
          </p:xfrm>
          <a:graphic>
            <a:graphicData uri="http://schemas.openxmlformats.org/presentationml/2006/ole">
              <mc:AlternateContent xmlns:mc="http://schemas.openxmlformats.org/markup-compatibility/2006">
                <mc:Choice xmlns:v="urn:schemas-microsoft-com:vml" Requires="v">
                  <p:oleObj spid="_x0000_s50434" name="Equation" r:id="rId5" imgW="520560" imgH="177480" progId="Equation.DSMT4">
                    <p:embed/>
                  </p:oleObj>
                </mc:Choice>
                <mc:Fallback>
                  <p:oleObj name="Equation" r:id="rId5" imgW="520560" imgH="177480" progId="Equation.DSMT4">
                    <p:embed/>
                    <p:pic>
                      <p:nvPicPr>
                        <p:cNvPr id="15" name="Object 10"/>
                        <p:cNvPicPr>
                          <a:picLocks noChangeAspect="1" noChangeArrowheads="1"/>
                        </p:cNvPicPr>
                        <p:nvPr/>
                      </p:nvPicPr>
                      <p:blipFill>
                        <a:blip r:embed="rId6"/>
                        <a:srcRect/>
                        <a:stretch>
                          <a:fillRect/>
                        </a:stretch>
                      </p:blipFill>
                      <p:spPr bwMode="auto">
                        <a:xfrm>
                          <a:off x="6182269" y="6879431"/>
                          <a:ext cx="699484" cy="239096"/>
                        </a:xfrm>
                        <a:prstGeom prst="rect">
                          <a:avLst/>
                        </a:prstGeom>
                        <a:solidFill>
                          <a:schemeClr val="bg1"/>
                        </a:solidFill>
                        <a:extLst/>
                      </p:spPr>
                    </p:pic>
                  </p:oleObj>
                </mc:Fallback>
              </mc:AlternateContent>
            </a:graphicData>
          </a:graphic>
        </p:graphicFrame>
        <p:graphicFrame>
          <p:nvGraphicFramePr>
            <p:cNvPr id="13" name="Object 10"/>
            <p:cNvGraphicFramePr>
              <a:graphicFrameLocks noChangeAspect="1"/>
            </p:cNvGraphicFramePr>
            <p:nvPr>
              <p:extLst>
                <p:ext uri="{D42A27DB-BD31-4B8C-83A1-F6EECF244321}">
                  <p14:modId xmlns:p14="http://schemas.microsoft.com/office/powerpoint/2010/main" val="2991333249"/>
                </p:ext>
              </p:extLst>
            </p:nvPr>
          </p:nvGraphicFramePr>
          <p:xfrm>
            <a:off x="1912615" y="6879431"/>
            <a:ext cx="699484" cy="239096"/>
          </p:xfrm>
          <a:graphic>
            <a:graphicData uri="http://schemas.openxmlformats.org/presentationml/2006/ole">
              <mc:AlternateContent xmlns:mc="http://schemas.openxmlformats.org/markup-compatibility/2006">
                <mc:Choice xmlns:v="urn:schemas-microsoft-com:vml" Requires="v">
                  <p:oleObj spid="_x0000_s50435" name="Equation" r:id="rId7" imgW="520560" imgH="177480" progId="Equation.DSMT4">
                    <p:embed/>
                  </p:oleObj>
                </mc:Choice>
                <mc:Fallback>
                  <p:oleObj name="Equation" r:id="rId7" imgW="520560" imgH="177480" progId="Equation.DSMT4">
                    <p:embed/>
                    <p:pic>
                      <p:nvPicPr>
                        <p:cNvPr id="17" name="Object 10"/>
                        <p:cNvPicPr>
                          <a:picLocks noChangeAspect="1" noChangeArrowheads="1"/>
                        </p:cNvPicPr>
                        <p:nvPr/>
                      </p:nvPicPr>
                      <p:blipFill>
                        <a:blip r:embed="rId6"/>
                        <a:srcRect/>
                        <a:stretch>
                          <a:fillRect/>
                        </a:stretch>
                      </p:blipFill>
                      <p:spPr bwMode="auto">
                        <a:xfrm>
                          <a:off x="1912615" y="6879431"/>
                          <a:ext cx="699484" cy="239096"/>
                        </a:xfrm>
                        <a:prstGeom prst="rect">
                          <a:avLst/>
                        </a:prstGeom>
                        <a:solidFill>
                          <a:schemeClr val="bg1"/>
                        </a:solidFill>
                        <a:extLst/>
                      </p:spPr>
                    </p:pic>
                  </p:oleObj>
                </mc:Fallback>
              </mc:AlternateContent>
            </a:graphicData>
          </a:graphic>
        </p:graphicFrame>
        <p:graphicFrame>
          <p:nvGraphicFramePr>
            <p:cNvPr id="14" name="Object 10"/>
            <p:cNvGraphicFramePr>
              <a:graphicFrameLocks noChangeAspect="1"/>
            </p:cNvGraphicFramePr>
            <p:nvPr>
              <p:extLst>
                <p:ext uri="{D42A27DB-BD31-4B8C-83A1-F6EECF244321}">
                  <p14:modId xmlns:p14="http://schemas.microsoft.com/office/powerpoint/2010/main" val="1325566480"/>
                </p:ext>
              </p:extLst>
            </p:nvPr>
          </p:nvGraphicFramePr>
          <p:xfrm>
            <a:off x="1888223" y="3550053"/>
            <a:ext cx="749276" cy="544928"/>
          </p:xfrm>
          <a:graphic>
            <a:graphicData uri="http://schemas.openxmlformats.org/presentationml/2006/ole">
              <mc:AlternateContent xmlns:mc="http://schemas.openxmlformats.org/markup-compatibility/2006">
                <mc:Choice xmlns:v="urn:schemas-microsoft-com:vml" Requires="v">
                  <p:oleObj spid="_x0000_s50436" name="Equation" r:id="rId8" imgW="558720" imgH="406080" progId="Equation.DSMT4">
                    <p:embed/>
                  </p:oleObj>
                </mc:Choice>
                <mc:Fallback>
                  <p:oleObj name="Equation" r:id="rId8" imgW="558720" imgH="406080" progId="Equation.DSMT4">
                    <p:embed/>
                    <p:pic>
                      <p:nvPicPr>
                        <p:cNvPr id="18" name="Object 10"/>
                        <p:cNvPicPr>
                          <a:picLocks noChangeAspect="1" noChangeArrowheads="1"/>
                        </p:cNvPicPr>
                        <p:nvPr/>
                      </p:nvPicPr>
                      <p:blipFill>
                        <a:blip r:embed="rId9"/>
                        <a:srcRect/>
                        <a:stretch>
                          <a:fillRect/>
                        </a:stretch>
                      </p:blipFill>
                      <p:spPr bwMode="auto">
                        <a:xfrm>
                          <a:off x="1888223" y="3550053"/>
                          <a:ext cx="749276" cy="544928"/>
                        </a:xfrm>
                        <a:prstGeom prst="rect">
                          <a:avLst/>
                        </a:prstGeom>
                        <a:solidFill>
                          <a:schemeClr val="bg1"/>
                        </a:solidFill>
                        <a:extLst/>
                      </p:spPr>
                    </p:pic>
                  </p:oleObj>
                </mc:Fallback>
              </mc:AlternateContent>
            </a:graphicData>
          </a:graphic>
        </p:graphicFrame>
        <p:graphicFrame>
          <p:nvGraphicFramePr>
            <p:cNvPr id="15" name="Object 10"/>
            <p:cNvGraphicFramePr>
              <a:graphicFrameLocks noChangeAspect="1"/>
            </p:cNvGraphicFramePr>
            <p:nvPr>
              <p:extLst>
                <p:ext uri="{D42A27DB-BD31-4B8C-83A1-F6EECF244321}">
                  <p14:modId xmlns:p14="http://schemas.microsoft.com/office/powerpoint/2010/main" val="3080199465"/>
                </p:ext>
              </p:extLst>
            </p:nvPr>
          </p:nvGraphicFramePr>
          <p:xfrm>
            <a:off x="6182269" y="3550053"/>
            <a:ext cx="697449" cy="544928"/>
          </p:xfrm>
          <a:graphic>
            <a:graphicData uri="http://schemas.openxmlformats.org/presentationml/2006/ole">
              <mc:AlternateContent xmlns:mc="http://schemas.openxmlformats.org/markup-compatibility/2006">
                <mc:Choice xmlns:v="urn:schemas-microsoft-com:vml" Requires="v">
                  <p:oleObj spid="_x0000_s50437" name="Equation" r:id="rId10" imgW="520560" imgH="406080" progId="Equation.DSMT4">
                    <p:embed/>
                  </p:oleObj>
                </mc:Choice>
                <mc:Fallback>
                  <p:oleObj name="Equation" r:id="rId10" imgW="520560" imgH="406080" progId="Equation.DSMT4">
                    <p:embed/>
                    <p:pic>
                      <p:nvPicPr>
                        <p:cNvPr id="20" name="Object 10"/>
                        <p:cNvPicPr>
                          <a:picLocks noChangeAspect="1" noChangeArrowheads="1"/>
                        </p:cNvPicPr>
                        <p:nvPr/>
                      </p:nvPicPr>
                      <p:blipFill>
                        <a:blip r:embed="rId11"/>
                        <a:srcRect/>
                        <a:stretch>
                          <a:fillRect/>
                        </a:stretch>
                      </p:blipFill>
                      <p:spPr bwMode="auto">
                        <a:xfrm>
                          <a:off x="6182269" y="3550053"/>
                          <a:ext cx="697449" cy="544928"/>
                        </a:xfrm>
                        <a:prstGeom prst="rect">
                          <a:avLst/>
                        </a:prstGeom>
                        <a:solidFill>
                          <a:schemeClr val="bg1"/>
                        </a:solidFill>
                        <a:extLst/>
                      </p:spPr>
                    </p:pic>
                  </p:oleObj>
                </mc:Fallback>
              </mc:AlternateContent>
            </a:graphicData>
          </a:graphic>
        </p:graphicFrame>
        <p:pic>
          <p:nvPicPr>
            <p:cNvPr id="16" name="Рисунок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6200000">
              <a:off x="276239" y="5300523"/>
              <a:ext cx="710614" cy="251104"/>
            </a:xfrm>
            <a:prstGeom prst="rect">
              <a:avLst/>
            </a:prstGeom>
          </p:spPr>
        </p:pic>
        <p:pic>
          <p:nvPicPr>
            <p:cNvPr id="17" name="Рисунок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6200000">
              <a:off x="4532744" y="5300523"/>
              <a:ext cx="710614" cy="251104"/>
            </a:xfrm>
            <a:prstGeom prst="rect">
              <a:avLst/>
            </a:prstGeom>
          </p:spPr>
        </p:pic>
        <p:pic>
          <p:nvPicPr>
            <p:cNvPr id="18" name="Рисунок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6200000">
              <a:off x="4532744" y="1976298"/>
              <a:ext cx="710614" cy="251104"/>
            </a:xfrm>
            <a:prstGeom prst="rect">
              <a:avLst/>
            </a:prstGeom>
          </p:spPr>
        </p:pic>
        <p:pic>
          <p:nvPicPr>
            <p:cNvPr id="19" name="Рисунок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6200000">
              <a:off x="276239" y="1976298"/>
              <a:ext cx="710614" cy="251104"/>
            </a:xfrm>
            <a:prstGeom prst="rect">
              <a:avLst/>
            </a:prstGeom>
          </p:spPr>
        </p:pic>
        <p:graphicFrame>
          <p:nvGraphicFramePr>
            <p:cNvPr id="20" name="Object 10"/>
            <p:cNvGraphicFramePr>
              <a:graphicFrameLocks noChangeAspect="1"/>
            </p:cNvGraphicFramePr>
            <p:nvPr>
              <p:extLst>
                <p:ext uri="{D42A27DB-BD31-4B8C-83A1-F6EECF244321}">
                  <p14:modId xmlns:p14="http://schemas.microsoft.com/office/powerpoint/2010/main" val="4158328277"/>
                </p:ext>
              </p:extLst>
            </p:nvPr>
          </p:nvGraphicFramePr>
          <p:xfrm>
            <a:off x="1980575" y="471916"/>
            <a:ext cx="563563" cy="306387"/>
          </p:xfrm>
          <a:graphic>
            <a:graphicData uri="http://schemas.openxmlformats.org/presentationml/2006/ole">
              <mc:AlternateContent xmlns:mc="http://schemas.openxmlformats.org/markup-compatibility/2006">
                <mc:Choice xmlns:v="urn:schemas-microsoft-com:vml" Requires="v">
                  <p:oleObj spid="_x0000_s50438" name="Equation" r:id="rId13" imgW="419040" imgH="228600" progId="Equation.DSMT4">
                    <p:embed/>
                  </p:oleObj>
                </mc:Choice>
                <mc:Fallback>
                  <p:oleObj name="Equation" r:id="rId13" imgW="419040" imgH="228600" progId="Equation.DSMT4">
                    <p:embed/>
                    <p:pic>
                      <p:nvPicPr>
                        <p:cNvPr id="13" name="Object 10"/>
                        <p:cNvPicPr>
                          <a:picLocks noChangeAspect="1" noChangeArrowheads="1"/>
                        </p:cNvPicPr>
                        <p:nvPr/>
                      </p:nvPicPr>
                      <p:blipFill>
                        <a:blip r:embed="rId14"/>
                        <a:srcRect/>
                        <a:stretch>
                          <a:fillRect/>
                        </a:stretch>
                      </p:blipFill>
                      <p:spPr bwMode="auto">
                        <a:xfrm>
                          <a:off x="1980575" y="471916"/>
                          <a:ext cx="563563" cy="306387"/>
                        </a:xfrm>
                        <a:prstGeom prst="rect">
                          <a:avLst/>
                        </a:prstGeom>
                        <a:solidFill>
                          <a:schemeClr val="bg1"/>
                        </a:solidFill>
                        <a:extLst/>
                      </p:spPr>
                    </p:pic>
                  </p:oleObj>
                </mc:Fallback>
              </mc:AlternateContent>
            </a:graphicData>
          </a:graphic>
        </p:graphicFrame>
        <p:graphicFrame>
          <p:nvGraphicFramePr>
            <p:cNvPr id="21" name="Object 10"/>
            <p:cNvGraphicFramePr>
              <a:graphicFrameLocks noChangeAspect="1"/>
            </p:cNvGraphicFramePr>
            <p:nvPr>
              <p:extLst>
                <p:ext uri="{D42A27DB-BD31-4B8C-83A1-F6EECF244321}">
                  <p14:modId xmlns:p14="http://schemas.microsoft.com/office/powerpoint/2010/main" val="1848974732"/>
                </p:ext>
              </p:extLst>
            </p:nvPr>
          </p:nvGraphicFramePr>
          <p:xfrm>
            <a:off x="6188887" y="471915"/>
            <a:ext cx="684212" cy="306387"/>
          </p:xfrm>
          <a:graphic>
            <a:graphicData uri="http://schemas.openxmlformats.org/presentationml/2006/ole">
              <mc:AlternateContent xmlns:mc="http://schemas.openxmlformats.org/markup-compatibility/2006">
                <mc:Choice xmlns:v="urn:schemas-microsoft-com:vml" Requires="v">
                  <p:oleObj spid="_x0000_s50439" name="Equation" r:id="rId15" imgW="507960" imgH="228600" progId="Equation.DSMT4">
                    <p:embed/>
                  </p:oleObj>
                </mc:Choice>
                <mc:Fallback>
                  <p:oleObj name="Equation" r:id="rId15" imgW="507960" imgH="228600" progId="Equation.DSMT4">
                    <p:embed/>
                    <p:pic>
                      <p:nvPicPr>
                        <p:cNvPr id="20" name="Object 10"/>
                        <p:cNvPicPr>
                          <a:picLocks noChangeAspect="1" noChangeArrowheads="1"/>
                        </p:cNvPicPr>
                        <p:nvPr/>
                      </p:nvPicPr>
                      <p:blipFill>
                        <a:blip r:embed="rId16"/>
                        <a:srcRect/>
                        <a:stretch>
                          <a:fillRect/>
                        </a:stretch>
                      </p:blipFill>
                      <p:spPr bwMode="auto">
                        <a:xfrm>
                          <a:off x="6188887" y="471915"/>
                          <a:ext cx="684212" cy="306387"/>
                        </a:xfrm>
                        <a:prstGeom prst="rect">
                          <a:avLst/>
                        </a:prstGeom>
                        <a:solidFill>
                          <a:schemeClr val="bg1"/>
                        </a:solidFill>
                        <a:extLst/>
                      </p:spPr>
                    </p:pic>
                  </p:oleObj>
                </mc:Fallback>
              </mc:AlternateContent>
            </a:graphicData>
          </a:graphic>
        </p:graphicFrame>
      </p:grpSp>
    </p:spTree>
    <p:extLst>
      <p:ext uri="{BB962C8B-B14F-4D97-AF65-F5344CB8AC3E}">
        <p14:creationId xmlns:p14="http://schemas.microsoft.com/office/powerpoint/2010/main" val="3824344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2583" y="71413"/>
            <a:ext cx="8338836" cy="461665"/>
          </a:xfrm>
          <a:prstGeom prst="rect">
            <a:avLst/>
          </a:prstGeom>
          <a:noFill/>
        </p:spPr>
        <p:txBody>
          <a:bodyPr wrap="square" rtlCol="0">
            <a:spAutoFit/>
          </a:bodyPr>
          <a:lstStyle/>
          <a:p>
            <a:pPr algn="ctr"/>
            <a:r>
              <a:rPr lang="en-US" sz="2400" b="1" dirty="0" smtClean="0">
                <a:latin typeface="Tahoma" pitchFamily="34" charset="0"/>
                <a:ea typeface="Tahoma" pitchFamily="34" charset="0"/>
                <a:cs typeface="Tahoma" pitchFamily="34" charset="0"/>
              </a:rPr>
              <a:t>Motivation</a:t>
            </a:r>
            <a:endParaRPr lang="ru-RU" sz="2400" b="1" dirty="0">
              <a:latin typeface="Tahoma" pitchFamily="34" charset="0"/>
              <a:ea typeface="Tahoma" pitchFamily="34" charset="0"/>
              <a:cs typeface="Tahoma" pitchFamily="34" charset="0"/>
            </a:endParaRPr>
          </a:p>
        </p:txBody>
      </p:sp>
      <p:pic>
        <p:nvPicPr>
          <p:cNvPr id="13" name="Picture 6"/>
          <p:cNvPicPr>
            <a:picLocks noChangeAspect="1" noChangeArrowheads="1"/>
          </p:cNvPicPr>
          <p:nvPr/>
        </p:nvPicPr>
        <p:blipFill>
          <a:blip r:embed="rId3" cstate="print"/>
          <a:srcRect r="33833"/>
          <a:stretch>
            <a:fillRect/>
          </a:stretch>
        </p:blipFill>
        <p:spPr bwMode="auto">
          <a:xfrm>
            <a:off x="54978" y="759034"/>
            <a:ext cx="5124387" cy="5390620"/>
          </a:xfrm>
          <a:prstGeom prst="rect">
            <a:avLst/>
          </a:prstGeom>
          <a:noFill/>
          <a:ln w="9525">
            <a:noFill/>
            <a:miter lim="800000"/>
            <a:headEnd/>
            <a:tailEnd/>
          </a:ln>
        </p:spPr>
      </p:pic>
      <p:sp>
        <p:nvSpPr>
          <p:cNvPr id="16" name="TextBox 15"/>
          <p:cNvSpPr txBox="1"/>
          <p:nvPr/>
        </p:nvSpPr>
        <p:spPr>
          <a:xfrm>
            <a:off x="1197812" y="6300813"/>
            <a:ext cx="3603872" cy="369332"/>
          </a:xfrm>
          <a:prstGeom prst="rect">
            <a:avLst/>
          </a:prstGeom>
          <a:noFill/>
        </p:spPr>
        <p:txBody>
          <a:bodyPr wrap="none" rtlCol="0">
            <a:spAutoFit/>
          </a:bodyPr>
          <a:lstStyle/>
          <a:p>
            <a:pPr algn="ctr"/>
            <a:r>
              <a:rPr lang="en-US" b="1" dirty="0">
                <a:latin typeface="Tahoma" pitchFamily="34" charset="0"/>
                <a:ea typeface="Tahoma" pitchFamily="34" charset="0"/>
                <a:cs typeface="Tahoma" pitchFamily="34" charset="0"/>
              </a:rPr>
              <a:t>Petersen </a:t>
            </a:r>
            <a:r>
              <a:rPr lang="en-US" b="1" dirty="0" smtClean="0">
                <a:latin typeface="Tahoma" pitchFamily="34" charset="0"/>
                <a:ea typeface="Tahoma" pitchFamily="34" charset="0"/>
                <a:cs typeface="Tahoma" pitchFamily="34" charset="0"/>
              </a:rPr>
              <a:t>and Beasley</a:t>
            </a:r>
            <a:r>
              <a:rPr lang="ru-RU" b="1" dirty="0" smtClean="0">
                <a:latin typeface="Tahoma" pitchFamily="34" charset="0"/>
                <a:ea typeface="Tahoma" pitchFamily="34" charset="0"/>
                <a:cs typeface="Tahoma" pitchFamily="34" charset="0"/>
              </a:rPr>
              <a:t> </a:t>
            </a:r>
            <a:r>
              <a:rPr lang="en-US" b="1" dirty="0" smtClean="0">
                <a:latin typeface="Tahoma" pitchFamily="34" charset="0"/>
                <a:ea typeface="Tahoma" pitchFamily="34" charset="0"/>
                <a:cs typeface="Tahoma" pitchFamily="34" charset="0"/>
              </a:rPr>
              <a:t>[2013</a:t>
            </a:r>
            <a:r>
              <a:rPr lang="en-US" b="1" dirty="0">
                <a:latin typeface="Tahoma" pitchFamily="34" charset="0"/>
                <a:ea typeface="Tahoma" pitchFamily="34" charset="0"/>
                <a:cs typeface="Tahoma" pitchFamily="34" charset="0"/>
              </a:rPr>
              <a:t>]</a:t>
            </a:r>
            <a:endParaRPr lang="ru-RU" b="1" dirty="0">
              <a:latin typeface="Tahoma" pitchFamily="34" charset="0"/>
              <a:ea typeface="Tahoma" pitchFamily="34" charset="0"/>
              <a:cs typeface="Tahoma" pitchFamily="34" charset="0"/>
            </a:endParaRPr>
          </a:p>
        </p:txBody>
      </p:sp>
      <p:sp>
        <p:nvSpPr>
          <p:cNvPr id="17" name="TextBox 16"/>
          <p:cNvSpPr txBox="1"/>
          <p:nvPr/>
        </p:nvSpPr>
        <p:spPr>
          <a:xfrm>
            <a:off x="6564341" y="6304026"/>
            <a:ext cx="1944763" cy="369332"/>
          </a:xfrm>
          <a:prstGeom prst="rect">
            <a:avLst/>
          </a:prstGeom>
          <a:noFill/>
        </p:spPr>
        <p:txBody>
          <a:bodyPr wrap="none" rtlCol="0">
            <a:spAutoFit/>
          </a:bodyPr>
          <a:lstStyle/>
          <a:p>
            <a:r>
              <a:rPr lang="en-US" b="1" dirty="0">
                <a:latin typeface="Tahoma" pitchFamily="34" charset="0"/>
                <a:ea typeface="Tahoma" pitchFamily="34" charset="0"/>
                <a:cs typeface="Tahoma" pitchFamily="34" charset="0"/>
              </a:rPr>
              <a:t>Qi et al. [2016]</a:t>
            </a:r>
            <a:endParaRPr lang="ru-RU" b="1" dirty="0">
              <a:latin typeface="Tahoma" pitchFamily="34" charset="0"/>
              <a:ea typeface="Tahoma" pitchFamily="34" charset="0"/>
              <a:cs typeface="Tahoma" pitchFamily="34" charset="0"/>
            </a:endParaRPr>
          </a:p>
        </p:txBody>
      </p:sp>
      <p:grpSp>
        <p:nvGrpSpPr>
          <p:cNvPr id="3" name="Группа 2"/>
          <p:cNvGrpSpPr/>
          <p:nvPr/>
        </p:nvGrpSpPr>
        <p:grpSpPr>
          <a:xfrm>
            <a:off x="5369277" y="759034"/>
            <a:ext cx="3488256" cy="5423754"/>
            <a:chOff x="5942791" y="594634"/>
            <a:chExt cx="3744416" cy="5822046"/>
          </a:xfrm>
        </p:grpSpPr>
        <p:pic>
          <p:nvPicPr>
            <p:cNvPr id="14" name="Picture 2"/>
            <p:cNvPicPr>
              <a:picLocks noChangeAspect="1" noChangeArrowheads="1"/>
            </p:cNvPicPr>
            <p:nvPr/>
          </p:nvPicPr>
          <p:blipFill rotWithShape="1">
            <a:blip r:embed="rId4" cstate="print"/>
            <a:srcRect l="39851" t="3727" r="31035" b="9214"/>
            <a:stretch/>
          </p:blipFill>
          <p:spPr bwMode="auto">
            <a:xfrm>
              <a:off x="6851601" y="594634"/>
              <a:ext cx="2835606" cy="5822046"/>
            </a:xfrm>
            <a:prstGeom prst="rect">
              <a:avLst/>
            </a:prstGeom>
            <a:noFill/>
            <a:ln w="9525">
              <a:noFill/>
              <a:miter lim="800000"/>
              <a:headEnd/>
              <a:tailEnd/>
            </a:ln>
            <a:effectLst/>
          </p:spPr>
        </p:pic>
        <p:pic>
          <p:nvPicPr>
            <p:cNvPr id="8" name="Рисунок 7"/>
            <p:cNvPicPr>
              <a:picLocks noChangeAspect="1"/>
            </p:cNvPicPr>
            <p:nvPr/>
          </p:nvPicPr>
          <p:blipFill rotWithShape="1">
            <a:blip r:embed="rId5" cstate="print"/>
            <a:srcRect r="83979"/>
            <a:stretch/>
          </p:blipFill>
          <p:spPr>
            <a:xfrm>
              <a:off x="5942791" y="594634"/>
              <a:ext cx="971926" cy="5776088"/>
            </a:xfrm>
            <a:prstGeom prst="rect">
              <a:avLst/>
            </a:prstGeom>
          </p:spPr>
        </p:pic>
      </p:grpSp>
    </p:spTree>
    <p:extLst>
      <p:ext uri="{BB962C8B-B14F-4D97-AF65-F5344CB8AC3E}">
        <p14:creationId xmlns:p14="http://schemas.microsoft.com/office/powerpoint/2010/main" val="1692739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0" y="533074"/>
            <a:ext cx="9144000" cy="6324926"/>
            <a:chOff x="0" y="533074"/>
            <a:chExt cx="9144000" cy="6324926"/>
          </a:xfrm>
        </p:grpSpPr>
        <p:sp>
          <p:nvSpPr>
            <p:cNvPr id="5" name="Прямоугольник 4"/>
            <p:cNvSpPr/>
            <p:nvPr/>
          </p:nvSpPr>
          <p:spPr>
            <a:xfrm>
              <a:off x="0" y="533074"/>
              <a:ext cx="9144000" cy="6324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4" name="Группа 3"/>
            <p:cNvGrpSpPr/>
            <p:nvPr/>
          </p:nvGrpSpPr>
          <p:grpSpPr>
            <a:xfrm>
              <a:off x="58162" y="771524"/>
              <a:ext cx="9027677" cy="5913885"/>
              <a:chOff x="58162" y="771524"/>
              <a:chExt cx="9027677" cy="5913885"/>
            </a:xfrm>
          </p:grpSpPr>
          <p:pic>
            <p:nvPicPr>
              <p:cNvPr id="3" name="Рисунок 2"/>
              <p:cNvPicPr>
                <a:picLocks noChangeAspect="1"/>
              </p:cNvPicPr>
              <p:nvPr/>
            </p:nvPicPr>
            <p:blipFill rotWithShape="1">
              <a:blip r:embed="rId4" cstate="print"/>
              <a:srcRect l="5327" t="5452" r="8434" b="10454"/>
              <a:stretch/>
            </p:blipFill>
            <p:spPr>
              <a:xfrm>
                <a:off x="58162" y="771524"/>
                <a:ext cx="9027677" cy="5913885"/>
              </a:xfrm>
              <a:prstGeom prst="rect">
                <a:avLst/>
              </a:prstGeom>
            </p:spPr>
          </p:pic>
          <p:sp>
            <p:nvSpPr>
              <p:cNvPr id="2" name="Прямоугольник 1"/>
              <p:cNvSpPr/>
              <p:nvPr/>
            </p:nvSpPr>
            <p:spPr>
              <a:xfrm>
                <a:off x="4414838" y="6515100"/>
                <a:ext cx="45719"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6" name="TextBox 5"/>
          <p:cNvSpPr txBox="1"/>
          <p:nvPr/>
        </p:nvSpPr>
        <p:spPr>
          <a:xfrm>
            <a:off x="0" y="71409"/>
            <a:ext cx="9144000" cy="461665"/>
          </a:xfrm>
          <a:prstGeom prst="rect">
            <a:avLst/>
          </a:prstGeom>
          <a:noFill/>
        </p:spPr>
        <p:txBody>
          <a:bodyPr wrap="square" rtlCol="0">
            <a:sp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Results: Formation Time</a:t>
            </a:r>
            <a:endParaRPr lang="ru-RU" sz="2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Object 10"/>
          <p:cNvGraphicFramePr>
            <a:graphicFrameLocks noChangeAspect="1"/>
          </p:cNvGraphicFramePr>
          <p:nvPr>
            <p:extLst>
              <p:ext uri="{D42A27DB-BD31-4B8C-83A1-F6EECF244321}">
                <p14:modId xmlns:p14="http://schemas.microsoft.com/office/powerpoint/2010/main" val="2202158326"/>
              </p:ext>
            </p:extLst>
          </p:nvPr>
        </p:nvGraphicFramePr>
        <p:xfrm>
          <a:off x="3813175" y="1573213"/>
          <a:ext cx="4635500" cy="552450"/>
        </p:xfrm>
        <a:graphic>
          <a:graphicData uri="http://schemas.openxmlformats.org/presentationml/2006/ole">
            <mc:AlternateContent xmlns:mc="http://schemas.openxmlformats.org/markup-compatibility/2006">
              <mc:Choice xmlns:v="urn:schemas-microsoft-com:vml" Requires="v">
                <p:oleObj spid="_x0000_s30843" name="Equation" r:id="rId5" imgW="2857320" imgH="342720" progId="Equation.DSMT4">
                  <p:embed/>
                </p:oleObj>
              </mc:Choice>
              <mc:Fallback>
                <p:oleObj name="Equation" r:id="rId5" imgW="2857320" imgH="342720" progId="Equation.DSMT4">
                  <p:embed/>
                  <p:pic>
                    <p:nvPicPr>
                      <p:cNvPr id="0" name="Picture 18"/>
                      <p:cNvPicPr>
                        <a:picLocks noChangeAspect="1" noChangeArrowheads="1"/>
                      </p:cNvPicPr>
                      <p:nvPr/>
                    </p:nvPicPr>
                    <p:blipFill>
                      <a:blip r:embed="rId6"/>
                      <a:srcRect/>
                      <a:stretch>
                        <a:fillRect/>
                      </a:stretch>
                    </p:blipFill>
                    <p:spPr bwMode="auto">
                      <a:xfrm>
                        <a:off x="3813175" y="1573213"/>
                        <a:ext cx="4635500"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0"/>
          <p:cNvGraphicFramePr>
            <a:graphicFrameLocks noChangeAspect="1"/>
          </p:cNvGraphicFramePr>
          <p:nvPr>
            <p:extLst>
              <p:ext uri="{D42A27DB-BD31-4B8C-83A1-F6EECF244321}">
                <p14:modId xmlns:p14="http://schemas.microsoft.com/office/powerpoint/2010/main" val="3756271948"/>
              </p:ext>
            </p:extLst>
          </p:nvPr>
        </p:nvGraphicFramePr>
        <p:xfrm>
          <a:off x="3891072" y="6235700"/>
          <a:ext cx="1876425" cy="377825"/>
        </p:xfrm>
        <a:graphic>
          <a:graphicData uri="http://schemas.openxmlformats.org/presentationml/2006/ole">
            <mc:AlternateContent xmlns:mc="http://schemas.openxmlformats.org/markup-compatibility/2006">
              <mc:Choice xmlns:v="urn:schemas-microsoft-com:vml" Requires="v">
                <p:oleObj spid="_x0000_s30844" name="Equation" r:id="rId7" imgW="1193760" imgH="241200" progId="Equation.DSMT4">
                  <p:embed/>
                </p:oleObj>
              </mc:Choice>
              <mc:Fallback>
                <p:oleObj name="Equation" r:id="rId7" imgW="1193760" imgH="241200" progId="Equation.DSMT4">
                  <p:embed/>
                  <p:pic>
                    <p:nvPicPr>
                      <p:cNvPr id="13" name="Object 10"/>
                      <p:cNvPicPr>
                        <a:picLocks noChangeAspect="1" noChangeArrowheads="1"/>
                      </p:cNvPicPr>
                      <p:nvPr/>
                    </p:nvPicPr>
                    <p:blipFill>
                      <a:blip r:embed="rId8"/>
                      <a:srcRect/>
                      <a:stretch>
                        <a:fillRect/>
                      </a:stretch>
                    </p:blipFill>
                    <p:spPr bwMode="auto">
                      <a:xfrm>
                        <a:off x="3891072" y="6235700"/>
                        <a:ext cx="1876425" cy="377825"/>
                      </a:xfrm>
                      <a:prstGeom prst="rect">
                        <a:avLst/>
                      </a:prstGeom>
                      <a:solidFill>
                        <a:schemeClr val="bg1"/>
                      </a:solidFill>
                      <a:extLst/>
                    </p:spPr>
                  </p:pic>
                </p:oleObj>
              </mc:Fallback>
            </mc:AlternateContent>
          </a:graphicData>
        </a:graphic>
      </p:graphicFrame>
      <p:pic>
        <p:nvPicPr>
          <p:cNvPr id="11" name="Рисунок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6200000">
            <a:off x="-279565" y="3331236"/>
            <a:ext cx="1048780" cy="373327"/>
          </a:xfrm>
          <a:prstGeom prst="rect">
            <a:avLst/>
          </a:prstGeom>
        </p:spPr>
      </p:pic>
    </p:spTree>
    <p:extLst>
      <p:ext uri="{BB962C8B-B14F-4D97-AF65-F5344CB8AC3E}">
        <p14:creationId xmlns:p14="http://schemas.microsoft.com/office/powerpoint/2010/main" val="364439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1409"/>
            <a:ext cx="9144000" cy="461665"/>
          </a:xfrm>
          <a:prstGeom prst="rect">
            <a:avLst/>
          </a:prstGeom>
          <a:noFill/>
        </p:spPr>
        <p:txBody>
          <a:bodyPr wrap="square" rtlCol="0">
            <a:spAutoFit/>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Mechanism Feasibility Estimation</a:t>
            </a:r>
            <a:endParaRPr lang="ru-RU" sz="2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9" name="Object 10"/>
          <p:cNvGraphicFramePr>
            <a:graphicFrameLocks noChangeAspect="1"/>
          </p:cNvGraphicFramePr>
          <p:nvPr>
            <p:extLst>
              <p:ext uri="{D42A27DB-BD31-4B8C-83A1-F6EECF244321}">
                <p14:modId xmlns:p14="http://schemas.microsoft.com/office/powerpoint/2010/main" val="1569143642"/>
              </p:ext>
            </p:extLst>
          </p:nvPr>
        </p:nvGraphicFramePr>
        <p:xfrm>
          <a:off x="194501" y="569913"/>
          <a:ext cx="8754998" cy="404319"/>
        </p:xfrm>
        <a:graphic>
          <a:graphicData uri="http://schemas.openxmlformats.org/presentationml/2006/ole">
            <mc:AlternateContent xmlns:mc="http://schemas.openxmlformats.org/markup-compatibility/2006">
              <mc:Choice xmlns:v="urn:schemas-microsoft-com:vml" Requires="v">
                <p:oleObj spid="_x0000_s21965" name="Equation" r:id="rId4" imgW="4647960" imgH="215640" progId="Equation.DSMT4">
                  <p:embed/>
                </p:oleObj>
              </mc:Choice>
              <mc:Fallback>
                <p:oleObj name="Equation" r:id="rId4" imgW="4647960" imgH="215640" progId="Equation.DSMT4">
                  <p:embed/>
                  <p:pic>
                    <p:nvPicPr>
                      <p:cNvPr id="0" name="Picture 151"/>
                      <p:cNvPicPr>
                        <a:picLocks noChangeAspect="1" noChangeArrowheads="1"/>
                      </p:cNvPicPr>
                      <p:nvPr/>
                    </p:nvPicPr>
                    <p:blipFill>
                      <a:blip r:embed="rId5"/>
                      <a:srcRect/>
                      <a:stretch>
                        <a:fillRect/>
                      </a:stretch>
                    </p:blipFill>
                    <p:spPr bwMode="auto">
                      <a:xfrm>
                        <a:off x="194501" y="569913"/>
                        <a:ext cx="8754998" cy="404319"/>
                      </a:xfrm>
                      <a:prstGeom prst="rect">
                        <a:avLst/>
                      </a:prstGeom>
                      <a:noFill/>
                      <a:extLst/>
                    </p:spPr>
                  </p:pic>
                </p:oleObj>
              </mc:Fallback>
            </mc:AlternateContent>
          </a:graphicData>
        </a:graphic>
      </p:graphicFrame>
      <p:sp>
        <p:nvSpPr>
          <p:cNvPr id="2" name="Прямоугольник 1"/>
          <p:cNvSpPr/>
          <p:nvPr/>
        </p:nvSpPr>
        <p:spPr>
          <a:xfrm>
            <a:off x="196849" y="1100322"/>
            <a:ext cx="892175" cy="8921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089024" y="1100322"/>
            <a:ext cx="892175" cy="8921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981199" y="1100322"/>
            <a:ext cx="892175" cy="8921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873374" y="1100322"/>
            <a:ext cx="892175" cy="8921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3765549" y="1100322"/>
            <a:ext cx="892175" cy="8921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196849" y="2163763"/>
            <a:ext cx="892175" cy="8921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089024" y="2163763"/>
            <a:ext cx="892175" cy="8921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1981199" y="2163763"/>
            <a:ext cx="892175" cy="8921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2873374" y="2163763"/>
            <a:ext cx="892175" cy="8921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3765549" y="2163763"/>
            <a:ext cx="892175" cy="8921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196849" y="3227203"/>
            <a:ext cx="892175" cy="8921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1089024" y="3227203"/>
            <a:ext cx="892175" cy="8921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1981199" y="3227203"/>
            <a:ext cx="892175" cy="8921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2873374" y="3227203"/>
            <a:ext cx="892175" cy="8921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3765549" y="3227203"/>
            <a:ext cx="892175" cy="8921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0" name="Object 10"/>
          <p:cNvGraphicFramePr>
            <a:graphicFrameLocks noChangeAspect="1"/>
          </p:cNvGraphicFramePr>
          <p:nvPr>
            <p:extLst>
              <p:ext uri="{D42A27DB-BD31-4B8C-83A1-F6EECF244321}">
                <p14:modId xmlns:p14="http://schemas.microsoft.com/office/powerpoint/2010/main" val="2305797411"/>
              </p:ext>
            </p:extLst>
          </p:nvPr>
        </p:nvGraphicFramePr>
        <p:xfrm>
          <a:off x="4895125" y="1306657"/>
          <a:ext cx="3721825" cy="474753"/>
        </p:xfrm>
        <a:graphic>
          <a:graphicData uri="http://schemas.openxmlformats.org/presentationml/2006/ole">
            <mc:AlternateContent xmlns:mc="http://schemas.openxmlformats.org/markup-compatibility/2006">
              <mc:Choice xmlns:v="urn:schemas-microsoft-com:vml" Requires="v">
                <p:oleObj spid="_x0000_s21966" name="Equation" r:id="rId6" imgW="1879560" imgH="241200" progId="Equation.DSMT4">
                  <p:embed/>
                </p:oleObj>
              </mc:Choice>
              <mc:Fallback>
                <p:oleObj name="Equation" r:id="rId6" imgW="1879560" imgH="241200" progId="Equation.DSMT4">
                  <p:embed/>
                  <p:pic>
                    <p:nvPicPr>
                      <p:cNvPr id="0" name="Picture 1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5125" y="1306657"/>
                        <a:ext cx="3721825" cy="4747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10"/>
          <p:cNvGraphicFramePr>
            <a:graphicFrameLocks noChangeAspect="1"/>
          </p:cNvGraphicFramePr>
          <p:nvPr>
            <p:extLst>
              <p:ext uri="{D42A27DB-BD31-4B8C-83A1-F6EECF244321}">
                <p14:modId xmlns:p14="http://schemas.microsoft.com/office/powerpoint/2010/main" val="4241103401"/>
              </p:ext>
            </p:extLst>
          </p:nvPr>
        </p:nvGraphicFramePr>
        <p:xfrm>
          <a:off x="4895125" y="2370882"/>
          <a:ext cx="4124779" cy="474752"/>
        </p:xfrm>
        <a:graphic>
          <a:graphicData uri="http://schemas.openxmlformats.org/presentationml/2006/ole">
            <mc:AlternateContent xmlns:mc="http://schemas.openxmlformats.org/markup-compatibility/2006">
              <mc:Choice xmlns:v="urn:schemas-microsoft-com:vml" Requires="v">
                <p:oleObj spid="_x0000_s21967" name="Equation" r:id="rId8" imgW="2082600" imgH="241200" progId="Equation.DSMT4">
                  <p:embed/>
                </p:oleObj>
              </mc:Choice>
              <mc:Fallback>
                <p:oleObj name="Equation" r:id="rId8" imgW="2082600" imgH="241200" progId="Equation.DSMT4">
                  <p:embed/>
                  <p:pic>
                    <p:nvPicPr>
                      <p:cNvPr id="0" name="Picture 15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5125" y="2370882"/>
                        <a:ext cx="4124779" cy="4747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10"/>
          <p:cNvGraphicFramePr>
            <a:graphicFrameLocks noChangeAspect="1"/>
          </p:cNvGraphicFramePr>
          <p:nvPr>
            <p:extLst>
              <p:ext uri="{D42A27DB-BD31-4B8C-83A1-F6EECF244321}">
                <p14:modId xmlns:p14="http://schemas.microsoft.com/office/powerpoint/2010/main" val="3786493844"/>
              </p:ext>
            </p:extLst>
          </p:nvPr>
        </p:nvGraphicFramePr>
        <p:xfrm>
          <a:off x="4895125" y="3435106"/>
          <a:ext cx="3597276" cy="474752"/>
        </p:xfrm>
        <a:graphic>
          <a:graphicData uri="http://schemas.openxmlformats.org/presentationml/2006/ole">
            <mc:AlternateContent xmlns:mc="http://schemas.openxmlformats.org/markup-compatibility/2006">
              <mc:Choice xmlns:v="urn:schemas-microsoft-com:vml" Requires="v">
                <p:oleObj spid="_x0000_s21968" name="Equation" r:id="rId10" imgW="1815840" imgH="241200" progId="Equation.DSMT4">
                  <p:embed/>
                </p:oleObj>
              </mc:Choice>
              <mc:Fallback>
                <p:oleObj name="Equation" r:id="rId10" imgW="1815840" imgH="241200" progId="Equation.DSMT4">
                  <p:embed/>
                  <p:pic>
                    <p:nvPicPr>
                      <p:cNvPr id="0" name="Picture 15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95125" y="3435106"/>
                        <a:ext cx="3597276" cy="4747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10"/>
          <p:cNvGraphicFramePr>
            <a:graphicFrameLocks noChangeAspect="1"/>
          </p:cNvGraphicFramePr>
          <p:nvPr>
            <p:extLst>
              <p:ext uri="{D42A27DB-BD31-4B8C-83A1-F6EECF244321}">
                <p14:modId xmlns:p14="http://schemas.microsoft.com/office/powerpoint/2010/main" val="86199604"/>
              </p:ext>
            </p:extLst>
          </p:nvPr>
        </p:nvGraphicFramePr>
        <p:xfrm>
          <a:off x="1404689" y="4179571"/>
          <a:ext cx="6334622" cy="2611754"/>
        </p:xfrm>
        <a:graphic>
          <a:graphicData uri="http://schemas.openxmlformats.org/presentationml/2006/ole">
            <mc:AlternateContent xmlns:mc="http://schemas.openxmlformats.org/markup-compatibility/2006">
              <mc:Choice xmlns:v="urn:schemas-microsoft-com:vml" Requires="v">
                <p:oleObj spid="_x0000_s21969" name="Equation" r:id="rId12" imgW="3974760" imgH="1650960" progId="Equation.DSMT4">
                  <p:embed/>
                </p:oleObj>
              </mc:Choice>
              <mc:Fallback>
                <p:oleObj name="Equation" r:id="rId12" imgW="3974760" imgH="1650960" progId="Equation.DSMT4">
                  <p:embed/>
                  <p:pic>
                    <p:nvPicPr>
                      <p:cNvPr id="0" name="Picture 15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04689" y="4179571"/>
                        <a:ext cx="6334622" cy="26117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Улыбающееся лицо 4"/>
          <p:cNvSpPr/>
          <p:nvPr/>
        </p:nvSpPr>
        <p:spPr>
          <a:xfrm>
            <a:off x="392167" y="1303595"/>
            <a:ext cx="520995" cy="520995"/>
          </a:xfrm>
          <a:prstGeom prst="smileyFace">
            <a:avLst/>
          </a:prstGeom>
          <a:solidFill>
            <a:srgbClr val="00B0F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Улыбающееся лицо 34"/>
          <p:cNvSpPr/>
          <p:nvPr/>
        </p:nvSpPr>
        <p:spPr>
          <a:xfrm>
            <a:off x="1264886" y="1306818"/>
            <a:ext cx="520995" cy="520995"/>
          </a:xfrm>
          <a:prstGeom prst="smileyFace">
            <a:avLst/>
          </a:prstGeom>
          <a:solidFill>
            <a:srgbClr val="00B0F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Улыбающееся лицо 35"/>
          <p:cNvSpPr/>
          <p:nvPr/>
        </p:nvSpPr>
        <p:spPr>
          <a:xfrm>
            <a:off x="2176517" y="1281956"/>
            <a:ext cx="520995" cy="520995"/>
          </a:xfrm>
          <a:prstGeom prst="smileyFace">
            <a:avLst/>
          </a:prstGeom>
          <a:solidFill>
            <a:srgbClr val="00B0F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Улыбающееся лицо 36"/>
          <p:cNvSpPr/>
          <p:nvPr/>
        </p:nvSpPr>
        <p:spPr>
          <a:xfrm>
            <a:off x="1262810" y="2330688"/>
            <a:ext cx="520995" cy="520995"/>
          </a:xfrm>
          <a:prstGeom prst="smileyFace">
            <a:avLst/>
          </a:prstGeom>
          <a:solidFill>
            <a:srgbClr val="00B0F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Улыбающееся лицо 37"/>
          <p:cNvSpPr/>
          <p:nvPr/>
        </p:nvSpPr>
        <p:spPr>
          <a:xfrm>
            <a:off x="268923" y="2241714"/>
            <a:ext cx="520995" cy="520995"/>
          </a:xfrm>
          <a:prstGeom prst="smileyFace">
            <a:avLst/>
          </a:prstGeom>
          <a:solidFill>
            <a:srgbClr val="00B0F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Улыбающееся лицо 38"/>
          <p:cNvSpPr/>
          <p:nvPr/>
        </p:nvSpPr>
        <p:spPr>
          <a:xfrm>
            <a:off x="522223" y="2476436"/>
            <a:ext cx="520995" cy="520995"/>
          </a:xfrm>
          <a:prstGeom prst="smileyFace">
            <a:avLst/>
          </a:prstGeom>
          <a:solidFill>
            <a:srgbClr val="00B0F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Улыбающееся лицо 39"/>
          <p:cNvSpPr/>
          <p:nvPr/>
        </p:nvSpPr>
        <p:spPr>
          <a:xfrm>
            <a:off x="261725" y="3290660"/>
            <a:ext cx="520995" cy="520995"/>
          </a:xfrm>
          <a:prstGeom prst="smileyFace">
            <a:avLst/>
          </a:prstGeom>
          <a:solidFill>
            <a:srgbClr val="00B0F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Улыбающееся лицо 40"/>
          <p:cNvSpPr/>
          <p:nvPr/>
        </p:nvSpPr>
        <p:spPr>
          <a:xfrm>
            <a:off x="522223" y="3290659"/>
            <a:ext cx="520995" cy="520995"/>
          </a:xfrm>
          <a:prstGeom prst="smileyFace">
            <a:avLst/>
          </a:prstGeom>
          <a:solidFill>
            <a:srgbClr val="00B0F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Улыбающееся лицо 41"/>
          <p:cNvSpPr/>
          <p:nvPr/>
        </p:nvSpPr>
        <p:spPr>
          <a:xfrm>
            <a:off x="394090" y="3550049"/>
            <a:ext cx="520995" cy="520995"/>
          </a:xfrm>
          <a:prstGeom prst="smileyFace">
            <a:avLst/>
          </a:prstGeom>
          <a:solidFill>
            <a:srgbClr val="00B0F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23292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1409"/>
            <a:ext cx="9144000" cy="461665"/>
          </a:xfrm>
          <a:prstGeom prst="rect">
            <a:avLst/>
          </a:prstGeom>
          <a:noFill/>
        </p:spPr>
        <p:txBody>
          <a:bodyPr wrap="square" rtlCol="0">
            <a:sp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Assessment of </a:t>
            </a:r>
            <a:r>
              <a:rPr lang="en-US" sz="2400" b="1" dirty="0" smtClean="0">
                <a:latin typeface="Tahoma" panose="020B0604030504040204" pitchFamily="34" charset="0"/>
                <a:ea typeface="Tahoma" panose="020B0604030504040204" pitchFamily="34" charset="0"/>
                <a:cs typeface="Tahoma" panose="020B0604030504040204" pitchFamily="34" charset="0"/>
              </a:rPr>
              <a:t>the</a:t>
            </a:r>
            <a:r>
              <a:rPr lang="ru-RU" sz="2400" b="1" dirty="0" smtClean="0">
                <a:latin typeface="Tahoma" panose="020B0604030504040204" pitchFamily="34" charset="0"/>
                <a:ea typeface="Tahoma" panose="020B0604030504040204" pitchFamily="34" charset="0"/>
                <a:cs typeface="Tahoma" panose="020B0604030504040204" pitchFamily="34" charset="0"/>
              </a:rPr>
              <a:t> </a:t>
            </a:r>
            <a:r>
              <a:rPr lang="en-US" sz="2400" b="1" dirty="0" smtClean="0">
                <a:latin typeface="Tahoma" panose="020B0604030504040204" pitchFamily="34" charset="0"/>
                <a:ea typeface="Tahoma" panose="020B0604030504040204" pitchFamily="34" charset="0"/>
                <a:cs typeface="Tahoma" panose="020B0604030504040204" pitchFamily="34" charset="0"/>
              </a:rPr>
              <a:t>mechanism feasibility</a:t>
            </a:r>
            <a:endParaRPr lang="ru-RU" sz="2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Object 10"/>
          <p:cNvGraphicFramePr>
            <a:graphicFrameLocks noChangeAspect="1"/>
          </p:cNvGraphicFramePr>
          <p:nvPr>
            <p:extLst>
              <p:ext uri="{D42A27DB-BD31-4B8C-83A1-F6EECF244321}">
                <p14:modId xmlns:p14="http://schemas.microsoft.com/office/powerpoint/2010/main" val="3054312332"/>
              </p:ext>
            </p:extLst>
          </p:nvPr>
        </p:nvGraphicFramePr>
        <p:xfrm>
          <a:off x="92664" y="571500"/>
          <a:ext cx="8958672" cy="1054761"/>
        </p:xfrm>
        <a:graphic>
          <a:graphicData uri="http://schemas.openxmlformats.org/presentationml/2006/ole">
            <mc:AlternateContent xmlns:mc="http://schemas.openxmlformats.org/markup-compatibility/2006">
              <mc:Choice xmlns:v="urn:schemas-microsoft-com:vml" Requires="v">
                <p:oleObj spid="_x0000_s31904" name="Equation" r:id="rId4" imgW="6108480" imgH="723600" progId="Equation.DSMT4">
                  <p:embed/>
                </p:oleObj>
              </mc:Choice>
              <mc:Fallback>
                <p:oleObj name="Equation" r:id="rId4" imgW="6108480" imgH="723600" progId="Equation.DSMT4">
                  <p:embed/>
                  <p:pic>
                    <p:nvPicPr>
                      <p:cNvPr id="0" name="Picture 36"/>
                      <p:cNvPicPr>
                        <a:picLocks noChangeAspect="1" noChangeArrowheads="1"/>
                      </p:cNvPicPr>
                      <p:nvPr/>
                    </p:nvPicPr>
                    <p:blipFill>
                      <a:blip r:embed="rId5"/>
                      <a:srcRect/>
                      <a:stretch>
                        <a:fillRect/>
                      </a:stretch>
                    </p:blipFill>
                    <p:spPr bwMode="auto">
                      <a:xfrm>
                        <a:off x="92664" y="571500"/>
                        <a:ext cx="8958672" cy="1054761"/>
                      </a:xfrm>
                      <a:prstGeom prst="rect">
                        <a:avLst/>
                      </a:prstGeom>
                      <a:noFill/>
                      <a:extLst/>
                    </p:spPr>
                  </p:pic>
                </p:oleObj>
              </mc:Fallback>
            </mc:AlternateContent>
          </a:graphicData>
        </a:graphic>
      </p:graphicFrame>
      <p:graphicFrame>
        <p:nvGraphicFramePr>
          <p:cNvPr id="5" name="Object 10"/>
          <p:cNvGraphicFramePr>
            <a:graphicFrameLocks noChangeAspect="1"/>
          </p:cNvGraphicFramePr>
          <p:nvPr>
            <p:extLst>
              <p:ext uri="{D42A27DB-BD31-4B8C-83A1-F6EECF244321}">
                <p14:modId xmlns:p14="http://schemas.microsoft.com/office/powerpoint/2010/main" val="1799230930"/>
              </p:ext>
            </p:extLst>
          </p:nvPr>
        </p:nvGraphicFramePr>
        <p:xfrm>
          <a:off x="1946275" y="1722438"/>
          <a:ext cx="5253038" cy="330200"/>
        </p:xfrm>
        <a:graphic>
          <a:graphicData uri="http://schemas.openxmlformats.org/presentationml/2006/ole">
            <mc:AlternateContent xmlns:mc="http://schemas.openxmlformats.org/markup-compatibility/2006">
              <mc:Choice xmlns:v="urn:schemas-microsoft-com:vml" Requires="v">
                <p:oleObj spid="_x0000_s31905" name="Equation" r:id="rId6" imgW="3403440" imgH="215640" progId="Equation.DSMT4">
                  <p:embed/>
                </p:oleObj>
              </mc:Choice>
              <mc:Fallback>
                <p:oleObj name="Equation" r:id="rId6" imgW="3403440" imgH="215640" progId="Equation.DSMT4">
                  <p:embed/>
                  <p:pic>
                    <p:nvPicPr>
                      <p:cNvPr id="0" name="Picture 37"/>
                      <p:cNvPicPr>
                        <a:picLocks noChangeAspect="1" noChangeArrowheads="1"/>
                      </p:cNvPicPr>
                      <p:nvPr/>
                    </p:nvPicPr>
                    <p:blipFill>
                      <a:blip r:embed="rId7"/>
                      <a:srcRect/>
                      <a:stretch>
                        <a:fillRect/>
                      </a:stretch>
                    </p:blipFill>
                    <p:spPr bwMode="auto">
                      <a:xfrm>
                        <a:off x="1946275" y="1722438"/>
                        <a:ext cx="5253038"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666658459"/>
              </p:ext>
            </p:extLst>
          </p:nvPr>
        </p:nvGraphicFramePr>
        <p:xfrm>
          <a:off x="135859" y="2240339"/>
          <a:ext cx="8872283" cy="4425837"/>
        </p:xfrm>
        <a:graphic>
          <a:graphicData uri="http://schemas.openxmlformats.org/drawingml/2006/table">
            <a:tbl>
              <a:tblPr firstRow="1" bandRow="1"/>
              <a:tblGrid>
                <a:gridCol w="805322">
                  <a:extLst>
                    <a:ext uri="{9D8B030D-6E8A-4147-A177-3AD203B41FA5}">
                      <a16:colId xmlns:a16="http://schemas.microsoft.com/office/drawing/2014/main" val="3230045121"/>
                    </a:ext>
                  </a:extLst>
                </a:gridCol>
                <a:gridCol w="896329">
                  <a:extLst>
                    <a:ext uri="{9D8B030D-6E8A-4147-A177-3AD203B41FA5}">
                      <a16:colId xmlns:a16="http://schemas.microsoft.com/office/drawing/2014/main" val="3273009492"/>
                    </a:ext>
                  </a:extLst>
                </a:gridCol>
                <a:gridCol w="896329">
                  <a:extLst>
                    <a:ext uri="{9D8B030D-6E8A-4147-A177-3AD203B41FA5}">
                      <a16:colId xmlns:a16="http://schemas.microsoft.com/office/drawing/2014/main" val="1431407018"/>
                    </a:ext>
                  </a:extLst>
                </a:gridCol>
                <a:gridCol w="896329">
                  <a:extLst>
                    <a:ext uri="{9D8B030D-6E8A-4147-A177-3AD203B41FA5}">
                      <a16:colId xmlns:a16="http://schemas.microsoft.com/office/drawing/2014/main" val="43653826"/>
                    </a:ext>
                  </a:extLst>
                </a:gridCol>
                <a:gridCol w="896329">
                  <a:extLst>
                    <a:ext uri="{9D8B030D-6E8A-4147-A177-3AD203B41FA5}">
                      <a16:colId xmlns:a16="http://schemas.microsoft.com/office/drawing/2014/main" val="2336414742"/>
                    </a:ext>
                  </a:extLst>
                </a:gridCol>
                <a:gridCol w="896329">
                  <a:extLst>
                    <a:ext uri="{9D8B030D-6E8A-4147-A177-3AD203B41FA5}">
                      <a16:colId xmlns:a16="http://schemas.microsoft.com/office/drawing/2014/main" val="3883819898"/>
                    </a:ext>
                  </a:extLst>
                </a:gridCol>
                <a:gridCol w="896329">
                  <a:extLst>
                    <a:ext uri="{9D8B030D-6E8A-4147-A177-3AD203B41FA5}">
                      <a16:colId xmlns:a16="http://schemas.microsoft.com/office/drawing/2014/main" val="3487700806"/>
                    </a:ext>
                  </a:extLst>
                </a:gridCol>
                <a:gridCol w="896329">
                  <a:extLst>
                    <a:ext uri="{9D8B030D-6E8A-4147-A177-3AD203B41FA5}">
                      <a16:colId xmlns:a16="http://schemas.microsoft.com/office/drawing/2014/main" val="814892575"/>
                    </a:ext>
                  </a:extLst>
                </a:gridCol>
                <a:gridCol w="896329">
                  <a:extLst>
                    <a:ext uri="{9D8B030D-6E8A-4147-A177-3AD203B41FA5}">
                      <a16:colId xmlns:a16="http://schemas.microsoft.com/office/drawing/2014/main" val="3952241600"/>
                    </a:ext>
                  </a:extLst>
                </a:gridCol>
                <a:gridCol w="896329">
                  <a:extLst>
                    <a:ext uri="{9D8B030D-6E8A-4147-A177-3AD203B41FA5}">
                      <a16:colId xmlns:a16="http://schemas.microsoft.com/office/drawing/2014/main" val="3946780938"/>
                    </a:ext>
                  </a:extLst>
                </a:gridCol>
              </a:tblGrid>
              <a:tr h="340449">
                <a:tc>
                  <a:txBody>
                    <a:bodyPr/>
                    <a:lstStyle/>
                    <a:p>
                      <a:pPr algn="ctr">
                        <a:lnSpc>
                          <a:spcPct val="106000"/>
                        </a:lnSpc>
                        <a:spcAft>
                          <a:spcPts val="0"/>
                        </a:spcAft>
                      </a:pPr>
                      <a:r>
                        <a:rPr lang="en-US"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n</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ru-RU"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70</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ru-RU"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80</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ru-RU"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90</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ru-RU"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100</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ru-RU"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110</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ru-RU"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120</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ru-RU" sz="1200" b="1" dirty="0" smtClean="0">
                          <a:effectLst/>
                          <a:latin typeface="Tahoma" panose="020B0604030504040204" pitchFamily="34" charset="0"/>
                          <a:ea typeface="Tahoma" panose="020B0604030504040204" pitchFamily="34" charset="0"/>
                          <a:cs typeface="Tahoma" panose="020B0604030504040204" pitchFamily="34" charset="0"/>
                        </a:rPr>
                        <a:t>130</a:t>
                      </a:r>
                      <a:endParaRPr lang="ru-RU" sz="1200" b="1" dirty="0">
                        <a:effectLst/>
                        <a:latin typeface="Tahoma" panose="020B0604030504040204" pitchFamily="34" charset="0"/>
                        <a:ea typeface="Tahoma" panose="020B0604030504040204" pitchFamily="34" charset="0"/>
                        <a:cs typeface="Tahoma" panose="020B0604030504040204" pitchFamily="34"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ru-RU" sz="1200" b="1" dirty="0" smtClean="0">
                          <a:effectLst/>
                          <a:latin typeface="Tahoma" panose="020B0604030504040204" pitchFamily="34" charset="0"/>
                          <a:ea typeface="Tahoma" panose="020B0604030504040204" pitchFamily="34" charset="0"/>
                          <a:cs typeface="Tahoma" panose="020B0604030504040204" pitchFamily="34" charset="0"/>
                        </a:rPr>
                        <a:t>140</a:t>
                      </a:r>
                      <a:endParaRPr lang="ru-RU" sz="1200" b="1" dirty="0">
                        <a:effectLst/>
                        <a:latin typeface="Tahoma" panose="020B0604030504040204" pitchFamily="34" charset="0"/>
                        <a:ea typeface="Tahoma" panose="020B0604030504040204" pitchFamily="34" charset="0"/>
                        <a:cs typeface="Tahoma" panose="020B0604030504040204" pitchFamily="34"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ru-RU" sz="1200" b="1" dirty="0" smtClean="0">
                          <a:effectLst/>
                          <a:latin typeface="Tahoma" panose="020B0604030504040204" pitchFamily="34" charset="0"/>
                          <a:ea typeface="Tahoma" panose="020B0604030504040204" pitchFamily="34" charset="0"/>
                          <a:cs typeface="Tahoma" panose="020B0604030504040204" pitchFamily="34" charset="0"/>
                        </a:rPr>
                        <a:t>150</a:t>
                      </a:r>
                      <a:endParaRPr lang="ru-RU" sz="1200" b="1" dirty="0">
                        <a:effectLst/>
                        <a:latin typeface="Tahoma" panose="020B0604030504040204" pitchFamily="34" charset="0"/>
                        <a:ea typeface="Tahoma" panose="020B0604030504040204" pitchFamily="34" charset="0"/>
                        <a:cs typeface="Tahoma" panose="020B0604030504040204" pitchFamily="34"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2351570"/>
                  </a:ext>
                </a:extLst>
              </a:tr>
              <a:tr h="340449">
                <a:tc gridSpan="10">
                  <a:txBody>
                    <a:bodyPr/>
                    <a:lstStyle/>
                    <a:p>
                      <a:pPr algn="ctr">
                        <a:lnSpc>
                          <a:spcPct val="106000"/>
                        </a:lnSpc>
                        <a:spcAft>
                          <a:spcPts val="0"/>
                        </a:spcAft>
                      </a:pPr>
                      <a:r>
                        <a:rPr lang="en-US"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m=n</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ctr">
                        <a:lnSpc>
                          <a:spcPct val="106000"/>
                        </a:lnSpc>
                        <a:spcAft>
                          <a:spcPts val="0"/>
                        </a:spcAft>
                      </a:pPr>
                      <a:endParaRPr lang="ru-RU" sz="1200" b="1" dirty="0">
                        <a:effectLst/>
                        <a:latin typeface="Tahoma" panose="020B0604030504040204" pitchFamily="34" charset="0"/>
                        <a:ea typeface="Tahoma" panose="020B0604030504040204" pitchFamily="34" charset="0"/>
                        <a:cs typeface="Tahoma" panose="020B0604030504040204" pitchFamily="34"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6000"/>
                        </a:lnSpc>
                        <a:spcAft>
                          <a:spcPts val="0"/>
                        </a:spcAft>
                      </a:pPr>
                      <a:endParaRPr lang="ru-RU" sz="1200" b="1" dirty="0">
                        <a:effectLst/>
                        <a:latin typeface="Tahoma" panose="020B0604030504040204" pitchFamily="34" charset="0"/>
                        <a:ea typeface="Tahoma" panose="020B0604030504040204" pitchFamily="34" charset="0"/>
                        <a:cs typeface="Tahoma" panose="020B0604030504040204" pitchFamily="34"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6000"/>
                        </a:lnSpc>
                        <a:spcAft>
                          <a:spcPts val="0"/>
                        </a:spcAft>
                      </a:pPr>
                      <a:endParaRPr lang="ru-RU" sz="1200" b="1" dirty="0">
                        <a:effectLst/>
                        <a:latin typeface="Tahoma" panose="020B0604030504040204" pitchFamily="34" charset="0"/>
                        <a:ea typeface="Tahoma" panose="020B0604030504040204" pitchFamily="34" charset="0"/>
                        <a:cs typeface="Tahoma" panose="020B0604030504040204" pitchFamily="34"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4066711"/>
                  </a:ext>
                </a:extLst>
              </a:tr>
              <a:tr h="340449">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P(n=5)</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ru-RU"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1</a:t>
                      </a:r>
                      <a:r>
                        <a:rPr lang="en-US"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a:t>
                      </a:r>
                      <a:r>
                        <a:rPr lang="ru-RU"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55</a:t>
                      </a:r>
                      <a:r>
                        <a:rPr lang="en-US"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e-2</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ru-RU"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1</a:t>
                      </a:r>
                      <a:r>
                        <a:rPr lang="en-US"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a:t>
                      </a:r>
                      <a:r>
                        <a:rPr lang="ru-RU"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55</a:t>
                      </a:r>
                      <a:r>
                        <a:rPr lang="en-US"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e-2</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ru-RU"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1</a:t>
                      </a:r>
                      <a:r>
                        <a:rPr lang="en-US"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a:t>
                      </a:r>
                      <a:r>
                        <a:rPr lang="ru-RU"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55</a:t>
                      </a:r>
                      <a:r>
                        <a:rPr lang="en-US"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e-2</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ru-RU"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1</a:t>
                      </a:r>
                      <a:r>
                        <a:rPr lang="en-US"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a:t>
                      </a:r>
                      <a:r>
                        <a:rPr lang="ru-RU"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55</a:t>
                      </a:r>
                      <a:r>
                        <a:rPr lang="en-US"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e-2</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ru-RU"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1</a:t>
                      </a:r>
                      <a:r>
                        <a:rPr lang="en-US"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a:t>
                      </a:r>
                      <a:r>
                        <a:rPr lang="ru-RU"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55</a:t>
                      </a:r>
                      <a:r>
                        <a:rPr lang="en-US"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e-2</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ru-RU"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1</a:t>
                      </a:r>
                      <a:r>
                        <a:rPr lang="en-US"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a:t>
                      </a:r>
                      <a:r>
                        <a:rPr lang="ru-RU"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5</a:t>
                      </a:r>
                      <a:r>
                        <a:rPr lang="en-US"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6e-2</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6000"/>
                        </a:lnSpc>
                        <a:spcBef>
                          <a:spcPts val="0"/>
                        </a:spcBef>
                        <a:spcAft>
                          <a:spcPts val="0"/>
                        </a:spcAft>
                        <a:buClrTx/>
                        <a:buSzTx/>
                        <a:buFontTx/>
                        <a:buNone/>
                        <a:tabLst/>
                        <a:defRPr/>
                      </a:pPr>
                      <a:r>
                        <a:rPr lang="ru-RU"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1</a:t>
                      </a: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a:t>
                      </a:r>
                      <a:r>
                        <a:rPr lang="ru-RU"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5</a:t>
                      </a: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6e-2</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6000"/>
                        </a:lnSpc>
                        <a:spcBef>
                          <a:spcPts val="0"/>
                        </a:spcBef>
                        <a:spcAft>
                          <a:spcPts val="0"/>
                        </a:spcAft>
                        <a:buClrTx/>
                        <a:buSzTx/>
                        <a:buFontTx/>
                        <a:buNone/>
                        <a:tabLst/>
                        <a:defRPr/>
                      </a:pPr>
                      <a:r>
                        <a:rPr lang="ru-RU"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1</a:t>
                      </a: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a:t>
                      </a:r>
                      <a:r>
                        <a:rPr lang="ru-RU"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5</a:t>
                      </a: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6e-2</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6000"/>
                        </a:lnSpc>
                        <a:spcBef>
                          <a:spcPts val="0"/>
                        </a:spcBef>
                        <a:spcAft>
                          <a:spcPts val="0"/>
                        </a:spcAft>
                        <a:buClrTx/>
                        <a:buSzTx/>
                        <a:buFontTx/>
                        <a:buNone/>
                        <a:tabLst/>
                        <a:defRPr/>
                      </a:pP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1.</a:t>
                      </a:r>
                      <a:r>
                        <a:rPr lang="ru-RU"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56</a:t>
                      </a: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e-</a:t>
                      </a:r>
                      <a:r>
                        <a:rPr lang="ru-RU"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2</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706380071"/>
                  </a:ext>
                </a:extLst>
              </a:tr>
              <a:tr h="340449">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P(n=10)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ru-RU"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3</a:t>
                      </a: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a:t>
                      </a:r>
                      <a:r>
                        <a:rPr lang="ru-RU"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98</a:t>
                      </a: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e-4</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ru-RU"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4</a:t>
                      </a: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a:t>
                      </a:r>
                      <a:r>
                        <a:rPr lang="ru-RU"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09</a:t>
                      </a: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e-4</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ru-RU"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4</a:t>
                      </a: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a:t>
                      </a:r>
                      <a:r>
                        <a:rPr lang="ru-RU"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18</a:t>
                      </a: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e-4</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ru-RU"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4</a:t>
                      </a:r>
                      <a:r>
                        <a:rPr lang="en-US"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a:t>
                      </a:r>
                      <a:r>
                        <a:rPr lang="ru-RU"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25</a:t>
                      </a:r>
                      <a:r>
                        <a:rPr lang="en-US"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e-4</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ru-RU"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4</a:t>
                      </a:r>
                      <a:r>
                        <a:rPr lang="en-US"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a:t>
                      </a:r>
                      <a:r>
                        <a:rPr lang="ru-RU"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3</a:t>
                      </a:r>
                      <a:r>
                        <a:rPr lang="en-US"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1e-4</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ru-RU"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4</a:t>
                      </a:r>
                      <a:r>
                        <a:rPr lang="en-US"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a:t>
                      </a:r>
                      <a:r>
                        <a:rPr lang="ru-RU"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3</a:t>
                      </a:r>
                      <a:r>
                        <a:rPr lang="en-US"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6e-4</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6000"/>
                        </a:lnSpc>
                        <a:spcBef>
                          <a:spcPts val="0"/>
                        </a:spcBef>
                        <a:spcAft>
                          <a:spcPts val="0"/>
                        </a:spcAft>
                        <a:buClrTx/>
                        <a:buSzTx/>
                        <a:buFontTx/>
                        <a:buNone/>
                        <a:tabLst/>
                        <a:defRPr/>
                      </a:pPr>
                      <a:r>
                        <a:rPr lang="ru-RU"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4</a:t>
                      </a: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a:t>
                      </a:r>
                      <a:r>
                        <a:rPr lang="ru-RU"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40</a:t>
                      </a: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e-</a:t>
                      </a:r>
                      <a:r>
                        <a:rPr lang="ru-RU"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4</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6000"/>
                        </a:lnSpc>
                        <a:spcBef>
                          <a:spcPts val="0"/>
                        </a:spcBef>
                        <a:spcAft>
                          <a:spcPts val="0"/>
                        </a:spcAft>
                        <a:buClrTx/>
                        <a:buSzTx/>
                        <a:buFontTx/>
                        <a:buNone/>
                        <a:tabLst/>
                        <a:defRPr/>
                      </a:pPr>
                      <a:r>
                        <a:rPr lang="ru-RU"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4</a:t>
                      </a: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a:t>
                      </a:r>
                      <a:r>
                        <a:rPr lang="ru-RU"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43</a:t>
                      </a: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e-</a:t>
                      </a:r>
                      <a:r>
                        <a:rPr lang="ru-RU"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4</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6000"/>
                        </a:lnSpc>
                        <a:spcBef>
                          <a:spcPts val="0"/>
                        </a:spcBef>
                        <a:spcAft>
                          <a:spcPts val="0"/>
                        </a:spcAft>
                        <a:buClrTx/>
                        <a:buSzTx/>
                        <a:buFontTx/>
                        <a:buNone/>
                        <a:tabLst/>
                        <a:defRPr/>
                      </a:pPr>
                      <a:r>
                        <a:rPr lang="ru-RU"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4</a:t>
                      </a: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a:t>
                      </a:r>
                      <a:r>
                        <a:rPr lang="ru-RU"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46</a:t>
                      </a: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e-</a:t>
                      </a:r>
                      <a:r>
                        <a:rPr lang="ru-RU"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4</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492944648"/>
                  </a:ext>
                </a:extLst>
              </a:tr>
              <a:tr h="340449">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P(n=15)</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8.22e-6</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8.97e-6</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9.57e-6</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1.01e-5</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1.05e-5</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1.09e-5</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6000"/>
                        </a:lnSpc>
                        <a:spcBef>
                          <a:spcPts val="0"/>
                        </a:spcBef>
                        <a:spcAft>
                          <a:spcPts val="0"/>
                        </a:spcAft>
                        <a:buClrTx/>
                        <a:buSzTx/>
                        <a:buFontTx/>
                        <a:buNone/>
                        <a:tabLst/>
                        <a:defRPr/>
                      </a:pP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1.</a:t>
                      </a:r>
                      <a:r>
                        <a:rPr lang="ru-RU"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12</a:t>
                      </a: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e-5</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6000"/>
                        </a:lnSpc>
                        <a:spcBef>
                          <a:spcPts val="0"/>
                        </a:spcBef>
                        <a:spcAft>
                          <a:spcPts val="0"/>
                        </a:spcAft>
                        <a:buClrTx/>
                        <a:buSzTx/>
                        <a:buFontTx/>
                        <a:buNone/>
                        <a:tabLst/>
                        <a:defRPr/>
                      </a:pP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1.</a:t>
                      </a:r>
                      <a:r>
                        <a:rPr lang="ru-RU"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14</a:t>
                      </a: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e-5</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6000"/>
                        </a:lnSpc>
                        <a:spcBef>
                          <a:spcPts val="0"/>
                        </a:spcBef>
                        <a:spcAft>
                          <a:spcPts val="0"/>
                        </a:spcAft>
                        <a:buClrTx/>
                        <a:buSzTx/>
                        <a:buFontTx/>
                        <a:buNone/>
                        <a:tabLst/>
                        <a:defRPr/>
                      </a:pP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1.</a:t>
                      </a:r>
                      <a:r>
                        <a:rPr lang="ru-RU"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17</a:t>
                      </a: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e-5</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457778844"/>
                  </a:ext>
                </a:extLst>
              </a:tr>
              <a:tr h="340449">
                <a:tc gridSpan="10">
                  <a:txBody>
                    <a:bodyPr/>
                    <a:lstStyle/>
                    <a:p>
                      <a:pPr algn="ctr">
                        <a:lnSpc>
                          <a:spcPct val="106000"/>
                        </a:lnSpc>
                        <a:spcAft>
                          <a:spcPts val="0"/>
                        </a:spcAft>
                      </a:pPr>
                      <a:r>
                        <a:rPr lang="en-US"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m=10n</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ctr">
                        <a:lnSpc>
                          <a:spcPct val="106000"/>
                        </a:lnSpc>
                        <a:spcAft>
                          <a:spcPts val="0"/>
                        </a:spcAft>
                      </a:pPr>
                      <a:endParaRPr lang="ru-RU" sz="1200" b="1" dirty="0">
                        <a:effectLst/>
                        <a:latin typeface="Tahoma" panose="020B0604030504040204" pitchFamily="34" charset="0"/>
                        <a:ea typeface="Tahoma" panose="020B0604030504040204" pitchFamily="34" charset="0"/>
                        <a:cs typeface="Tahoma" panose="020B0604030504040204" pitchFamily="34"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6000"/>
                        </a:lnSpc>
                        <a:spcAft>
                          <a:spcPts val="0"/>
                        </a:spcAft>
                      </a:pPr>
                      <a:endParaRPr lang="ru-RU" sz="1200" b="1" dirty="0">
                        <a:effectLst/>
                        <a:latin typeface="Tahoma" panose="020B0604030504040204" pitchFamily="34" charset="0"/>
                        <a:ea typeface="Tahoma" panose="020B0604030504040204" pitchFamily="34" charset="0"/>
                        <a:cs typeface="Tahoma" panose="020B0604030504040204" pitchFamily="34"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6000"/>
                        </a:lnSpc>
                        <a:spcAft>
                          <a:spcPts val="0"/>
                        </a:spcAft>
                      </a:pPr>
                      <a:endParaRPr lang="ru-RU" sz="1200" b="1" dirty="0">
                        <a:effectLst/>
                        <a:latin typeface="Tahoma" panose="020B0604030504040204" pitchFamily="34" charset="0"/>
                        <a:ea typeface="Tahoma" panose="020B0604030504040204" pitchFamily="34" charset="0"/>
                        <a:cs typeface="Tahoma" panose="020B0604030504040204" pitchFamily="34"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9425314"/>
                  </a:ext>
                </a:extLst>
              </a:tr>
              <a:tr h="340449">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P(n=5)</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5.02e-6</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5.09e-6</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5.15e-6</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5.20e-6</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5.24e-6</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5.27e-6</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6000"/>
                        </a:lnSpc>
                        <a:spcBef>
                          <a:spcPts val="0"/>
                        </a:spcBef>
                        <a:spcAft>
                          <a:spcPts val="0"/>
                        </a:spcAft>
                        <a:buClrTx/>
                        <a:buSzTx/>
                        <a:buFontTx/>
                        <a:buNone/>
                        <a:tabLst/>
                        <a:defRPr/>
                      </a:pP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5.</a:t>
                      </a:r>
                      <a:r>
                        <a:rPr lang="ru-RU"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30</a:t>
                      </a: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e-6</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6000"/>
                        </a:lnSpc>
                        <a:spcBef>
                          <a:spcPts val="0"/>
                        </a:spcBef>
                        <a:spcAft>
                          <a:spcPts val="0"/>
                        </a:spcAft>
                        <a:buClrTx/>
                        <a:buSzTx/>
                        <a:buFontTx/>
                        <a:buNone/>
                        <a:tabLst/>
                        <a:defRPr/>
                      </a:pP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5.33e-6</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6000"/>
                        </a:lnSpc>
                        <a:spcBef>
                          <a:spcPts val="0"/>
                        </a:spcBef>
                        <a:spcAft>
                          <a:spcPts val="0"/>
                        </a:spcAft>
                        <a:buClrTx/>
                        <a:buSzTx/>
                        <a:buFontTx/>
                        <a:buNone/>
                        <a:tabLst/>
                        <a:defRPr/>
                      </a:pP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5.35e-6</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132681749"/>
                  </a:ext>
                </a:extLst>
              </a:tr>
              <a:tr h="340449">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P(n=10)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1.96e-11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2.11e-11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2.24e-11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2.35e-11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2.44e-11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2.51e-11</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6000"/>
                        </a:lnSpc>
                        <a:spcBef>
                          <a:spcPts val="0"/>
                        </a:spcBef>
                        <a:spcAft>
                          <a:spcPts val="0"/>
                        </a:spcAft>
                        <a:buClrTx/>
                        <a:buSzTx/>
                        <a:buFontTx/>
                        <a:buNone/>
                        <a:tabLst/>
                        <a:defRPr/>
                      </a:pP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2.5</a:t>
                      </a:r>
                      <a:r>
                        <a:rPr lang="ru-RU"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8</a:t>
                      </a: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e-11</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6000"/>
                        </a:lnSpc>
                        <a:spcBef>
                          <a:spcPts val="0"/>
                        </a:spcBef>
                        <a:spcAft>
                          <a:spcPts val="0"/>
                        </a:spcAft>
                        <a:buClrTx/>
                        <a:buSzTx/>
                        <a:buFontTx/>
                        <a:buNone/>
                        <a:tabLst/>
                        <a:defRPr/>
                      </a:pP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2.64e-11</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6000"/>
                        </a:lnSpc>
                        <a:spcBef>
                          <a:spcPts val="0"/>
                        </a:spcBef>
                        <a:spcAft>
                          <a:spcPts val="0"/>
                        </a:spcAft>
                        <a:buClrTx/>
                        <a:buSzTx/>
                        <a:buFontTx/>
                        <a:buNone/>
                        <a:tabLst/>
                        <a:defRPr/>
                      </a:pP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2.69e-11</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965829269"/>
                  </a:ext>
                </a:extLst>
              </a:tr>
              <a:tr h="340449">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P(n=15)</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5.21e-17</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6.31e-17</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7.31e-17</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8.21e-17</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9.01e-17</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9.73e-17</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6000"/>
                        </a:lnSpc>
                        <a:spcAft>
                          <a:spcPts val="0"/>
                        </a:spcAft>
                      </a:pPr>
                      <a:r>
                        <a:rPr lang="ru-RU" sz="1200" b="1" dirty="0" smtClean="0">
                          <a:effectLst/>
                          <a:latin typeface="Tahoma" panose="020B0604030504040204" pitchFamily="34" charset="0"/>
                          <a:ea typeface="Tahoma" panose="020B0604030504040204" pitchFamily="34" charset="0"/>
                          <a:cs typeface="Tahoma" panose="020B0604030504040204" pitchFamily="34" charset="0"/>
                        </a:rPr>
                        <a:t>1.04</a:t>
                      </a:r>
                      <a:r>
                        <a:rPr lang="en-US" sz="1200" b="1" dirty="0" smtClean="0">
                          <a:effectLst/>
                          <a:latin typeface="Tahoma" panose="020B0604030504040204" pitchFamily="34" charset="0"/>
                          <a:ea typeface="Tahoma" panose="020B0604030504040204" pitchFamily="34" charset="0"/>
                          <a:cs typeface="Tahoma" panose="020B0604030504040204" pitchFamily="34" charset="0"/>
                        </a:rPr>
                        <a:t>e-16</a:t>
                      </a:r>
                      <a:endParaRPr lang="ru-RU" sz="1200" b="1" dirty="0">
                        <a:effectLst/>
                        <a:latin typeface="Tahoma" panose="020B0604030504040204" pitchFamily="34" charset="0"/>
                        <a:ea typeface="Tahoma" panose="020B0604030504040204" pitchFamily="34" charset="0"/>
                        <a:cs typeface="Tahoma" panose="020B0604030504040204" pitchFamily="34"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6000"/>
                        </a:lnSpc>
                        <a:spcBef>
                          <a:spcPts val="0"/>
                        </a:spcBef>
                        <a:spcAft>
                          <a:spcPts val="0"/>
                        </a:spcAft>
                        <a:buClrTx/>
                        <a:buSzTx/>
                        <a:buFontTx/>
                        <a:buNone/>
                        <a:tabLst/>
                        <a:defRPr/>
                      </a:pPr>
                      <a:r>
                        <a:rPr lang="ru-RU" sz="1200" b="1" dirty="0" smtClean="0">
                          <a:effectLst/>
                          <a:latin typeface="Tahoma" panose="020B0604030504040204" pitchFamily="34" charset="0"/>
                          <a:ea typeface="Tahoma" panose="020B0604030504040204" pitchFamily="34" charset="0"/>
                          <a:cs typeface="Tahoma" panose="020B0604030504040204" pitchFamily="34" charset="0"/>
                        </a:rPr>
                        <a:t>1.</a:t>
                      </a:r>
                      <a:r>
                        <a:rPr lang="en-US" sz="1200" b="1" dirty="0" smtClean="0">
                          <a:effectLst/>
                          <a:latin typeface="Tahoma" panose="020B0604030504040204" pitchFamily="34" charset="0"/>
                          <a:ea typeface="Tahoma" panose="020B0604030504040204" pitchFamily="34" charset="0"/>
                          <a:cs typeface="Tahoma" panose="020B0604030504040204" pitchFamily="34" charset="0"/>
                        </a:rPr>
                        <a:t>10e-16</a:t>
                      </a:r>
                      <a:endParaRPr lang="ru-RU" sz="1200" b="1" dirty="0" smtClean="0">
                        <a:effectLst/>
                        <a:latin typeface="Tahoma" panose="020B0604030504040204" pitchFamily="34" charset="0"/>
                        <a:ea typeface="Tahoma" panose="020B0604030504040204" pitchFamily="34" charset="0"/>
                        <a:cs typeface="Tahoma" panose="020B0604030504040204" pitchFamily="34"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6000"/>
                        </a:lnSpc>
                        <a:spcBef>
                          <a:spcPts val="0"/>
                        </a:spcBef>
                        <a:spcAft>
                          <a:spcPts val="0"/>
                        </a:spcAft>
                        <a:buClrTx/>
                        <a:buSzTx/>
                        <a:buFontTx/>
                        <a:buNone/>
                        <a:tabLst/>
                        <a:defRPr/>
                      </a:pP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1.15e-16</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637628800"/>
                  </a:ext>
                </a:extLst>
              </a:tr>
              <a:tr h="340449">
                <a:tc gridSpan="10">
                  <a:txBody>
                    <a:bodyPr/>
                    <a:lstStyle/>
                    <a:p>
                      <a:pPr algn="ctr">
                        <a:lnSpc>
                          <a:spcPct val="106000"/>
                        </a:lnSpc>
                        <a:spcAft>
                          <a:spcPts val="0"/>
                        </a:spcAft>
                      </a:pPr>
                      <a:r>
                        <a:rPr lang="en-US"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m=100n</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ctr">
                        <a:lnSpc>
                          <a:spcPct val="106000"/>
                        </a:lnSpc>
                        <a:spcAft>
                          <a:spcPts val="0"/>
                        </a:spcAft>
                      </a:pPr>
                      <a:endParaRPr lang="ru-RU" sz="1200" b="1" dirty="0">
                        <a:effectLst/>
                        <a:latin typeface="Tahoma" panose="020B0604030504040204" pitchFamily="34" charset="0"/>
                        <a:ea typeface="Tahoma" panose="020B0604030504040204" pitchFamily="34" charset="0"/>
                        <a:cs typeface="Tahoma" panose="020B0604030504040204" pitchFamily="34"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6000"/>
                        </a:lnSpc>
                        <a:spcAft>
                          <a:spcPts val="0"/>
                        </a:spcAft>
                      </a:pPr>
                      <a:endParaRPr lang="ru-RU" sz="1200" b="1" dirty="0">
                        <a:effectLst/>
                        <a:latin typeface="Tahoma" panose="020B0604030504040204" pitchFamily="34" charset="0"/>
                        <a:ea typeface="Tahoma" panose="020B0604030504040204" pitchFamily="34" charset="0"/>
                        <a:cs typeface="Tahoma" panose="020B0604030504040204" pitchFamily="34"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6000"/>
                        </a:lnSpc>
                        <a:spcAft>
                          <a:spcPts val="0"/>
                        </a:spcAft>
                      </a:pPr>
                      <a:endParaRPr lang="ru-RU" sz="1200" b="1" dirty="0">
                        <a:effectLst/>
                        <a:latin typeface="Tahoma" panose="020B0604030504040204" pitchFamily="34" charset="0"/>
                        <a:ea typeface="Tahoma" panose="020B0604030504040204" pitchFamily="34" charset="0"/>
                        <a:cs typeface="Tahoma" panose="020B0604030504040204" pitchFamily="34"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0261992"/>
                  </a:ext>
                </a:extLst>
              </a:tr>
              <a:tr h="340449">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P(n=5)</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8.17e-11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8.32e-11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8.43e-11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8.53e-11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8.61e-11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8.68e-11</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6000"/>
                        </a:lnSpc>
                        <a:spcBef>
                          <a:spcPts val="0"/>
                        </a:spcBef>
                        <a:spcAft>
                          <a:spcPts val="0"/>
                        </a:spcAft>
                        <a:buClrTx/>
                        <a:buSzTx/>
                        <a:buFontTx/>
                        <a:buNone/>
                        <a:tabLst/>
                        <a:defRPr/>
                      </a:pP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8.78e-11</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6000"/>
                        </a:lnSpc>
                        <a:spcBef>
                          <a:spcPts val="0"/>
                        </a:spcBef>
                        <a:spcAft>
                          <a:spcPts val="0"/>
                        </a:spcAft>
                        <a:buClrTx/>
                        <a:buSzTx/>
                        <a:buFontTx/>
                        <a:buNone/>
                        <a:tabLst/>
                        <a:defRPr/>
                      </a:pP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8.73e-11</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6000"/>
                        </a:lnSpc>
                        <a:spcBef>
                          <a:spcPts val="0"/>
                        </a:spcBef>
                        <a:spcAft>
                          <a:spcPts val="0"/>
                        </a:spcAft>
                        <a:buClrTx/>
                        <a:buSzTx/>
                        <a:buFontTx/>
                        <a:buNone/>
                        <a:tabLst/>
                        <a:defRPr/>
                      </a:pP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8.82e-11</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981574"/>
                  </a:ext>
                </a:extLst>
              </a:tr>
              <a:tr h="340449">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P(n=10)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4.61e-21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5.03e-21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5.33e-21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5.67e-21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5.92e-21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6.14e-21</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6000"/>
                        </a:lnSpc>
                        <a:spcBef>
                          <a:spcPts val="0"/>
                        </a:spcBef>
                        <a:spcAft>
                          <a:spcPts val="0"/>
                        </a:spcAft>
                        <a:buClrTx/>
                        <a:buSzTx/>
                        <a:buFontTx/>
                        <a:buNone/>
                        <a:tabLst/>
                        <a:defRPr/>
                      </a:pP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6.36e-21</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6000"/>
                        </a:lnSpc>
                        <a:spcBef>
                          <a:spcPts val="0"/>
                        </a:spcBef>
                        <a:spcAft>
                          <a:spcPts val="0"/>
                        </a:spcAft>
                        <a:buClrTx/>
                        <a:buSzTx/>
                        <a:buFontTx/>
                        <a:buNone/>
                        <a:tabLst/>
                        <a:defRPr/>
                      </a:pP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6.48e-21</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6000"/>
                        </a:lnSpc>
                        <a:spcBef>
                          <a:spcPts val="0"/>
                        </a:spcBef>
                        <a:spcAft>
                          <a:spcPts val="0"/>
                        </a:spcAft>
                        <a:buClrTx/>
                        <a:buSzTx/>
                        <a:buFontTx/>
                        <a:buNone/>
                        <a:tabLst/>
                        <a:defRPr/>
                      </a:pP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6.60e-21</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004602344"/>
                  </a:ext>
                </a:extLst>
              </a:tr>
              <a:tr h="340449">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P(n=15)</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1.73e-31</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2.14e-31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2.52e-31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2.85e-31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3.18e-31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US" sz="1200" b="1" kern="12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3.47e-31</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6000"/>
                        </a:lnSpc>
                        <a:spcBef>
                          <a:spcPts val="0"/>
                        </a:spcBef>
                        <a:spcAft>
                          <a:spcPts val="0"/>
                        </a:spcAft>
                        <a:buClrTx/>
                        <a:buSzTx/>
                        <a:buFontTx/>
                        <a:buNone/>
                        <a:tabLst/>
                        <a:defRPr/>
                      </a:pP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3.75e-31</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6000"/>
                        </a:lnSpc>
                        <a:spcBef>
                          <a:spcPts val="0"/>
                        </a:spcBef>
                        <a:spcAft>
                          <a:spcPts val="0"/>
                        </a:spcAft>
                        <a:buClrTx/>
                        <a:buSzTx/>
                        <a:buFontTx/>
                        <a:buNone/>
                        <a:tabLst/>
                        <a:defRPr/>
                      </a:pP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3.96e-31</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6000"/>
                        </a:lnSpc>
                        <a:spcBef>
                          <a:spcPts val="0"/>
                        </a:spcBef>
                        <a:spcAft>
                          <a:spcPts val="0"/>
                        </a:spcAft>
                        <a:buClrTx/>
                        <a:buSzTx/>
                        <a:buFontTx/>
                        <a:buNone/>
                        <a:tabLst/>
                        <a:defRPr/>
                      </a:pPr>
                      <a:r>
                        <a:rPr lang="en-US" sz="1200" b="1" kern="1200" dirty="0" smtClean="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4.17e-31</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7805" marR="67805" marT="33902" marB="339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338366751"/>
                  </a:ext>
                </a:extLst>
              </a:tr>
            </a:tbl>
          </a:graphicData>
        </a:graphic>
      </p:graphicFrame>
    </p:spTree>
    <p:extLst>
      <p:ext uri="{BB962C8B-B14F-4D97-AF65-F5344CB8AC3E}">
        <p14:creationId xmlns:p14="http://schemas.microsoft.com/office/powerpoint/2010/main" val="31443009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4" cstate="print"/>
          <a:srcRect l="6784" t="2971" r="7308" b="20989"/>
          <a:stretch/>
        </p:blipFill>
        <p:spPr>
          <a:xfrm>
            <a:off x="119621" y="616680"/>
            <a:ext cx="8904758" cy="5295014"/>
          </a:xfrm>
          <a:prstGeom prst="rect">
            <a:avLst/>
          </a:prstGeom>
        </p:spPr>
      </p:pic>
      <p:sp>
        <p:nvSpPr>
          <p:cNvPr id="6" name="TextBox 5"/>
          <p:cNvSpPr txBox="1"/>
          <p:nvPr/>
        </p:nvSpPr>
        <p:spPr>
          <a:xfrm>
            <a:off x="0" y="71409"/>
            <a:ext cx="9144000" cy="461665"/>
          </a:xfrm>
          <a:prstGeom prst="rect">
            <a:avLst/>
          </a:prstGeom>
          <a:noFill/>
        </p:spPr>
        <p:txBody>
          <a:bodyPr wrap="square" rtlCol="0">
            <a:sp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Assessment of the</a:t>
            </a:r>
            <a:r>
              <a:rPr lang="ru-RU" sz="2400" b="1"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mechanism feasibility</a:t>
            </a:r>
            <a:endParaRPr lang="ru-RU" sz="2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Object 10"/>
          <p:cNvGraphicFramePr>
            <a:graphicFrameLocks noChangeAspect="1"/>
          </p:cNvGraphicFramePr>
          <p:nvPr>
            <p:extLst>
              <p:ext uri="{D42A27DB-BD31-4B8C-83A1-F6EECF244321}">
                <p14:modId xmlns:p14="http://schemas.microsoft.com/office/powerpoint/2010/main" val="3746026686"/>
              </p:ext>
            </p:extLst>
          </p:nvPr>
        </p:nvGraphicFramePr>
        <p:xfrm>
          <a:off x="803275" y="3445580"/>
          <a:ext cx="1441450" cy="385762"/>
        </p:xfrm>
        <a:graphic>
          <a:graphicData uri="http://schemas.openxmlformats.org/presentationml/2006/ole">
            <mc:AlternateContent xmlns:mc="http://schemas.openxmlformats.org/markup-compatibility/2006">
              <mc:Choice xmlns:v="urn:schemas-microsoft-com:vml" Requires="v">
                <p:oleObj spid="_x0000_s33050" name="Equation" r:id="rId5" imgW="939600" imgH="253800" progId="Equation.DSMT4">
                  <p:embed/>
                </p:oleObj>
              </mc:Choice>
              <mc:Fallback>
                <p:oleObj name="Equation" r:id="rId5" imgW="939600" imgH="253800" progId="Equation.DSMT4">
                  <p:embed/>
                  <p:pic>
                    <p:nvPicPr>
                      <p:cNvPr id="0" name="Picture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275" y="3445580"/>
                        <a:ext cx="1441450" cy="385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10"/>
          <p:cNvGraphicFramePr>
            <a:graphicFrameLocks noChangeAspect="1"/>
          </p:cNvGraphicFramePr>
          <p:nvPr>
            <p:extLst>
              <p:ext uri="{D42A27DB-BD31-4B8C-83A1-F6EECF244321}">
                <p14:modId xmlns:p14="http://schemas.microsoft.com/office/powerpoint/2010/main" val="276691156"/>
              </p:ext>
            </p:extLst>
          </p:nvPr>
        </p:nvGraphicFramePr>
        <p:xfrm>
          <a:off x="3852067" y="3445580"/>
          <a:ext cx="1439863" cy="385762"/>
        </p:xfrm>
        <a:graphic>
          <a:graphicData uri="http://schemas.openxmlformats.org/presentationml/2006/ole">
            <mc:AlternateContent xmlns:mc="http://schemas.openxmlformats.org/markup-compatibility/2006">
              <mc:Choice xmlns:v="urn:schemas-microsoft-com:vml" Requires="v">
                <p:oleObj spid="_x0000_s33051" name="Equation" r:id="rId7" imgW="939600" imgH="253800" progId="Equation.DSMT4">
                  <p:embed/>
                </p:oleObj>
              </mc:Choice>
              <mc:Fallback>
                <p:oleObj name="Equation" r:id="rId7" imgW="939600" imgH="253800" progId="Equation.DSMT4">
                  <p:embed/>
                  <p:pic>
                    <p:nvPicPr>
                      <p:cNvPr id="0" name="Picture 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2067" y="3445580"/>
                        <a:ext cx="1439863" cy="385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0"/>
          <p:cNvGraphicFramePr>
            <a:graphicFrameLocks noChangeAspect="1"/>
          </p:cNvGraphicFramePr>
          <p:nvPr>
            <p:extLst>
              <p:ext uri="{D42A27DB-BD31-4B8C-83A1-F6EECF244321}">
                <p14:modId xmlns:p14="http://schemas.microsoft.com/office/powerpoint/2010/main" val="2667995768"/>
              </p:ext>
            </p:extLst>
          </p:nvPr>
        </p:nvGraphicFramePr>
        <p:xfrm>
          <a:off x="241300" y="6011863"/>
          <a:ext cx="8661400" cy="681037"/>
        </p:xfrm>
        <a:graphic>
          <a:graphicData uri="http://schemas.openxmlformats.org/presentationml/2006/ole">
            <mc:AlternateContent xmlns:mc="http://schemas.openxmlformats.org/markup-compatibility/2006">
              <mc:Choice xmlns:v="urn:schemas-microsoft-com:vml" Requires="v">
                <p:oleObj spid="_x0000_s33052" name="Equation" r:id="rId9" imgW="5613120" imgH="444240" progId="Equation.DSMT4">
                  <p:embed/>
                </p:oleObj>
              </mc:Choice>
              <mc:Fallback>
                <p:oleObj name="Equation" r:id="rId9" imgW="5613120" imgH="444240" progId="Equation.DSMT4">
                  <p:embed/>
                  <p:pic>
                    <p:nvPicPr>
                      <p:cNvPr id="0" name="Picture 48"/>
                      <p:cNvPicPr>
                        <a:picLocks noChangeAspect="1" noChangeArrowheads="1"/>
                      </p:cNvPicPr>
                      <p:nvPr/>
                    </p:nvPicPr>
                    <p:blipFill>
                      <a:blip r:embed="rId10"/>
                      <a:srcRect/>
                      <a:stretch>
                        <a:fillRect/>
                      </a:stretch>
                    </p:blipFill>
                    <p:spPr bwMode="auto">
                      <a:xfrm>
                        <a:off x="241300" y="6011863"/>
                        <a:ext cx="8661400" cy="681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0"/>
          <p:cNvGraphicFramePr>
            <a:graphicFrameLocks noChangeAspect="1"/>
          </p:cNvGraphicFramePr>
          <p:nvPr>
            <p:extLst>
              <p:ext uri="{D42A27DB-BD31-4B8C-83A1-F6EECF244321}">
                <p14:modId xmlns:p14="http://schemas.microsoft.com/office/powerpoint/2010/main" val="665280460"/>
              </p:ext>
            </p:extLst>
          </p:nvPr>
        </p:nvGraphicFramePr>
        <p:xfrm>
          <a:off x="4354031" y="635994"/>
          <a:ext cx="758825" cy="212725"/>
        </p:xfrm>
        <a:graphic>
          <a:graphicData uri="http://schemas.openxmlformats.org/presentationml/2006/ole">
            <mc:AlternateContent xmlns:mc="http://schemas.openxmlformats.org/markup-compatibility/2006">
              <mc:Choice xmlns:v="urn:schemas-microsoft-com:vml" Requires="v">
                <p:oleObj spid="_x0000_s33053" name="Equation" r:id="rId11" imgW="495000" imgH="139680" progId="Equation.DSMT4">
                  <p:embed/>
                </p:oleObj>
              </mc:Choice>
              <mc:Fallback>
                <p:oleObj name="Equation" r:id="rId11" imgW="495000" imgH="139680" progId="Equation.DSMT4">
                  <p:embed/>
                  <p:pic>
                    <p:nvPicPr>
                      <p:cNvPr id="0" name="Picture 4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54031" y="635994"/>
                        <a:ext cx="758825" cy="212725"/>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056704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4" cstate="print"/>
          <a:srcRect l="5497" t="5551" r="7520" b="19044"/>
          <a:stretch/>
        </p:blipFill>
        <p:spPr>
          <a:xfrm>
            <a:off x="49281" y="887841"/>
            <a:ext cx="9045439" cy="5267939"/>
          </a:xfrm>
          <a:prstGeom prst="rect">
            <a:avLst/>
          </a:prstGeom>
        </p:spPr>
      </p:pic>
      <p:graphicFrame>
        <p:nvGraphicFramePr>
          <p:cNvPr id="8" name="Object 10"/>
          <p:cNvGraphicFramePr>
            <a:graphicFrameLocks noChangeAspect="1"/>
          </p:cNvGraphicFramePr>
          <p:nvPr>
            <p:extLst>
              <p:ext uri="{D42A27DB-BD31-4B8C-83A1-F6EECF244321}">
                <p14:modId xmlns:p14="http://schemas.microsoft.com/office/powerpoint/2010/main" val="1784861417"/>
              </p:ext>
            </p:extLst>
          </p:nvPr>
        </p:nvGraphicFramePr>
        <p:xfrm>
          <a:off x="2883820" y="3328929"/>
          <a:ext cx="1439863" cy="385762"/>
        </p:xfrm>
        <a:graphic>
          <a:graphicData uri="http://schemas.openxmlformats.org/presentationml/2006/ole">
            <mc:AlternateContent xmlns:mc="http://schemas.openxmlformats.org/markup-compatibility/2006">
              <mc:Choice xmlns:v="urn:schemas-microsoft-com:vml" Requires="v">
                <p:oleObj spid="_x0000_s35015" name="Equation" r:id="rId5" imgW="939600" imgH="253800" progId="Equation.DSMT4">
                  <p:embed/>
                </p:oleObj>
              </mc:Choice>
              <mc:Fallback>
                <p:oleObj name="Equation" r:id="rId5" imgW="939600" imgH="253800" progId="Equation.DSMT4">
                  <p:embed/>
                  <p:pic>
                    <p:nvPicPr>
                      <p:cNvPr id="0"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3820" y="3328929"/>
                        <a:ext cx="1439863" cy="385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0"/>
          <p:cNvGraphicFramePr>
            <a:graphicFrameLocks noChangeAspect="1"/>
          </p:cNvGraphicFramePr>
          <p:nvPr>
            <p:extLst>
              <p:ext uri="{D42A27DB-BD31-4B8C-83A1-F6EECF244321}">
                <p14:modId xmlns:p14="http://schemas.microsoft.com/office/powerpoint/2010/main" val="3897296452"/>
              </p:ext>
            </p:extLst>
          </p:nvPr>
        </p:nvGraphicFramePr>
        <p:xfrm>
          <a:off x="377825" y="6011863"/>
          <a:ext cx="8386763" cy="681037"/>
        </p:xfrm>
        <a:graphic>
          <a:graphicData uri="http://schemas.openxmlformats.org/presentationml/2006/ole">
            <mc:AlternateContent xmlns:mc="http://schemas.openxmlformats.org/markup-compatibility/2006">
              <mc:Choice xmlns:v="urn:schemas-microsoft-com:vml" Requires="v">
                <p:oleObj spid="_x0000_s35016" name="Equation" r:id="rId7" imgW="5435280" imgH="444240" progId="Equation.DSMT4">
                  <p:embed/>
                </p:oleObj>
              </mc:Choice>
              <mc:Fallback>
                <p:oleObj name="Equation" r:id="rId7" imgW="5435280" imgH="444240" progId="Equation.DSMT4">
                  <p:embed/>
                  <p:pic>
                    <p:nvPicPr>
                      <p:cNvPr id="0" name="Picture 23"/>
                      <p:cNvPicPr>
                        <a:picLocks noChangeAspect="1" noChangeArrowheads="1"/>
                      </p:cNvPicPr>
                      <p:nvPr/>
                    </p:nvPicPr>
                    <p:blipFill>
                      <a:blip r:embed="rId8"/>
                      <a:srcRect/>
                      <a:stretch>
                        <a:fillRect/>
                      </a:stretch>
                    </p:blipFill>
                    <p:spPr bwMode="auto">
                      <a:xfrm>
                        <a:off x="377825" y="6011863"/>
                        <a:ext cx="8386763" cy="681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0"/>
          <p:cNvGraphicFramePr>
            <a:graphicFrameLocks noChangeAspect="1"/>
          </p:cNvGraphicFramePr>
          <p:nvPr>
            <p:extLst>
              <p:ext uri="{D42A27DB-BD31-4B8C-83A1-F6EECF244321}">
                <p14:modId xmlns:p14="http://schemas.microsoft.com/office/powerpoint/2010/main" val="3934013903"/>
              </p:ext>
            </p:extLst>
          </p:nvPr>
        </p:nvGraphicFramePr>
        <p:xfrm>
          <a:off x="4219575" y="608013"/>
          <a:ext cx="1030288" cy="271462"/>
        </p:xfrm>
        <a:graphic>
          <a:graphicData uri="http://schemas.openxmlformats.org/presentationml/2006/ole">
            <mc:AlternateContent xmlns:mc="http://schemas.openxmlformats.org/markup-compatibility/2006">
              <mc:Choice xmlns:v="urn:schemas-microsoft-com:vml" Requires="v">
                <p:oleObj spid="_x0000_s35017" name="Equation" r:id="rId9" imgW="672840" imgH="177480" progId="Equation.DSMT4">
                  <p:embed/>
                </p:oleObj>
              </mc:Choice>
              <mc:Fallback>
                <p:oleObj name="Equation" r:id="rId9" imgW="672840" imgH="177480" progId="Equation.DSMT4">
                  <p:embed/>
                  <p:pic>
                    <p:nvPicPr>
                      <p:cNvPr id="0" name="Picture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9575" y="608013"/>
                        <a:ext cx="1030288" cy="271462"/>
                      </a:xfrm>
                      <a:prstGeom prst="rect">
                        <a:avLst/>
                      </a:prstGeom>
                      <a:solidFill>
                        <a:schemeClr val="bg1"/>
                      </a:solidFill>
                    </p:spPr>
                  </p:pic>
                </p:oleObj>
              </mc:Fallback>
            </mc:AlternateContent>
          </a:graphicData>
        </a:graphic>
      </p:graphicFrame>
      <p:pic>
        <p:nvPicPr>
          <p:cNvPr id="3" name="Рисунок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a:off x="340879" y="3326738"/>
            <a:ext cx="1444752" cy="390144"/>
          </a:xfrm>
          <a:prstGeom prst="rect">
            <a:avLst/>
          </a:prstGeom>
        </p:spPr>
      </p:pic>
      <p:sp>
        <p:nvSpPr>
          <p:cNvPr id="11" name="TextBox 10"/>
          <p:cNvSpPr txBox="1"/>
          <p:nvPr/>
        </p:nvSpPr>
        <p:spPr>
          <a:xfrm>
            <a:off x="0" y="71409"/>
            <a:ext cx="9144000" cy="461665"/>
          </a:xfrm>
          <a:prstGeom prst="rect">
            <a:avLst/>
          </a:prstGeom>
          <a:noFill/>
        </p:spPr>
        <p:txBody>
          <a:bodyPr wrap="square" rtlCol="0">
            <a:sp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Assessment of the</a:t>
            </a:r>
            <a:r>
              <a:rPr lang="ru-RU" sz="2400" b="1"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mechanism feasibility</a:t>
            </a:r>
            <a:endParaRPr lang="ru-RU"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68044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4" cstate="print"/>
          <a:srcRect l="5653" t="6012" r="7601" b="21201"/>
          <a:stretch/>
        </p:blipFill>
        <p:spPr>
          <a:xfrm>
            <a:off x="55942" y="954414"/>
            <a:ext cx="9032117" cy="5091276"/>
          </a:xfrm>
          <a:prstGeom prst="rect">
            <a:avLst/>
          </a:prstGeom>
        </p:spPr>
      </p:pic>
      <p:graphicFrame>
        <p:nvGraphicFramePr>
          <p:cNvPr id="8" name="Object 10"/>
          <p:cNvGraphicFramePr>
            <a:graphicFrameLocks noChangeAspect="1"/>
          </p:cNvGraphicFramePr>
          <p:nvPr>
            <p:extLst>
              <p:ext uri="{D42A27DB-BD31-4B8C-83A1-F6EECF244321}">
                <p14:modId xmlns:p14="http://schemas.microsoft.com/office/powerpoint/2010/main" val="2234472764"/>
              </p:ext>
            </p:extLst>
          </p:nvPr>
        </p:nvGraphicFramePr>
        <p:xfrm>
          <a:off x="2703067" y="3328929"/>
          <a:ext cx="1439863" cy="385762"/>
        </p:xfrm>
        <a:graphic>
          <a:graphicData uri="http://schemas.openxmlformats.org/presentationml/2006/ole">
            <mc:AlternateContent xmlns:mc="http://schemas.openxmlformats.org/markup-compatibility/2006">
              <mc:Choice xmlns:v="urn:schemas-microsoft-com:vml" Requires="v">
                <p:oleObj spid="_x0000_s36028" name="Equation" r:id="rId5" imgW="939600" imgH="253800" progId="Equation.DSMT4">
                  <p:embed/>
                </p:oleObj>
              </mc:Choice>
              <mc:Fallback>
                <p:oleObj name="Equation" r:id="rId5" imgW="939600" imgH="253800" progId="Equation.DSMT4">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3067" y="3328929"/>
                        <a:ext cx="1439863" cy="385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0"/>
          <p:cNvGraphicFramePr>
            <a:graphicFrameLocks noChangeAspect="1"/>
          </p:cNvGraphicFramePr>
          <p:nvPr>
            <p:extLst>
              <p:ext uri="{D42A27DB-BD31-4B8C-83A1-F6EECF244321}">
                <p14:modId xmlns:p14="http://schemas.microsoft.com/office/powerpoint/2010/main" val="812467389"/>
              </p:ext>
            </p:extLst>
          </p:nvPr>
        </p:nvGraphicFramePr>
        <p:xfrm>
          <a:off x="377825" y="6011863"/>
          <a:ext cx="8386763" cy="681037"/>
        </p:xfrm>
        <a:graphic>
          <a:graphicData uri="http://schemas.openxmlformats.org/presentationml/2006/ole">
            <mc:AlternateContent xmlns:mc="http://schemas.openxmlformats.org/markup-compatibility/2006">
              <mc:Choice xmlns:v="urn:schemas-microsoft-com:vml" Requires="v">
                <p:oleObj spid="_x0000_s36029" name="Equation" r:id="rId7" imgW="5435280" imgH="444240" progId="Equation.DSMT4">
                  <p:embed/>
                </p:oleObj>
              </mc:Choice>
              <mc:Fallback>
                <p:oleObj name="Equation" r:id="rId7" imgW="5435280" imgH="444240" progId="Equation.DSMT4">
                  <p:embed/>
                  <p:pic>
                    <p:nvPicPr>
                      <p:cNvPr id="0" name="Picture 15"/>
                      <p:cNvPicPr>
                        <a:picLocks noChangeAspect="1" noChangeArrowheads="1"/>
                      </p:cNvPicPr>
                      <p:nvPr/>
                    </p:nvPicPr>
                    <p:blipFill>
                      <a:blip r:embed="rId8"/>
                      <a:srcRect/>
                      <a:stretch>
                        <a:fillRect/>
                      </a:stretch>
                    </p:blipFill>
                    <p:spPr bwMode="auto">
                      <a:xfrm>
                        <a:off x="377825" y="6011863"/>
                        <a:ext cx="8386763" cy="681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0"/>
          <p:cNvGraphicFramePr>
            <a:graphicFrameLocks noChangeAspect="1"/>
          </p:cNvGraphicFramePr>
          <p:nvPr>
            <p:extLst>
              <p:ext uri="{D42A27DB-BD31-4B8C-83A1-F6EECF244321}">
                <p14:modId xmlns:p14="http://schemas.microsoft.com/office/powerpoint/2010/main" val="2095505614"/>
              </p:ext>
            </p:extLst>
          </p:nvPr>
        </p:nvGraphicFramePr>
        <p:xfrm>
          <a:off x="4141788" y="608013"/>
          <a:ext cx="1185862" cy="271462"/>
        </p:xfrm>
        <a:graphic>
          <a:graphicData uri="http://schemas.openxmlformats.org/presentationml/2006/ole">
            <mc:AlternateContent xmlns:mc="http://schemas.openxmlformats.org/markup-compatibility/2006">
              <mc:Choice xmlns:v="urn:schemas-microsoft-com:vml" Requires="v">
                <p:oleObj spid="_x0000_s36030" name="Equation" r:id="rId9" imgW="774360" imgH="177480" progId="Equation.DSMT4">
                  <p:embed/>
                </p:oleObj>
              </mc:Choice>
              <mc:Fallback>
                <p:oleObj name="Equation" r:id="rId9" imgW="774360" imgH="177480" progId="Equation.DSMT4">
                  <p:embed/>
                  <p:pic>
                    <p:nvPicPr>
                      <p:cNvPr id="0"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1788" y="608013"/>
                        <a:ext cx="1185862" cy="271462"/>
                      </a:xfrm>
                      <a:prstGeom prst="rect">
                        <a:avLst/>
                      </a:prstGeom>
                      <a:solidFill>
                        <a:schemeClr val="bg1"/>
                      </a:solidFill>
                    </p:spPr>
                  </p:pic>
                </p:oleObj>
              </mc:Fallback>
            </mc:AlternateContent>
          </a:graphicData>
        </a:graphic>
      </p:graphicFrame>
      <p:pic>
        <p:nvPicPr>
          <p:cNvPr id="3" name="Рисунок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a:off x="234555" y="3326738"/>
            <a:ext cx="1444752" cy="390144"/>
          </a:xfrm>
          <a:prstGeom prst="rect">
            <a:avLst/>
          </a:prstGeom>
        </p:spPr>
      </p:pic>
      <p:sp>
        <p:nvSpPr>
          <p:cNvPr id="11" name="TextBox 10"/>
          <p:cNvSpPr txBox="1"/>
          <p:nvPr/>
        </p:nvSpPr>
        <p:spPr>
          <a:xfrm>
            <a:off x="0" y="71409"/>
            <a:ext cx="9144000" cy="461665"/>
          </a:xfrm>
          <a:prstGeom prst="rect">
            <a:avLst/>
          </a:prstGeom>
          <a:noFill/>
        </p:spPr>
        <p:txBody>
          <a:bodyPr wrap="square" rtlCol="0">
            <a:sp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Assessment of the</a:t>
            </a:r>
            <a:r>
              <a:rPr lang="ru-RU" sz="2400" b="1"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mechanism feasibility</a:t>
            </a:r>
            <a:endParaRPr lang="ru-RU"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6336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230323987"/>
              </p:ext>
            </p:extLst>
          </p:nvPr>
        </p:nvGraphicFramePr>
        <p:xfrm>
          <a:off x="624589" y="594930"/>
          <a:ext cx="7894822" cy="5413608"/>
        </p:xfrm>
        <a:graphic>
          <a:graphicData uri="http://schemas.openxmlformats.org/drawingml/2006/table">
            <a:tbl>
              <a:tblPr firstRow="1" bandRow="1">
                <a:tableStyleId>{5C22544A-7EE6-4342-B048-85BDC9FD1C3A}</a:tableStyleId>
              </a:tblPr>
              <a:tblGrid>
                <a:gridCol w="3947411">
                  <a:extLst>
                    <a:ext uri="{9D8B030D-6E8A-4147-A177-3AD203B41FA5}">
                      <a16:colId xmlns:a16="http://schemas.microsoft.com/office/drawing/2014/main" val="20000"/>
                    </a:ext>
                  </a:extLst>
                </a:gridCol>
                <a:gridCol w="3947411">
                  <a:extLst>
                    <a:ext uri="{9D8B030D-6E8A-4147-A177-3AD203B41FA5}">
                      <a16:colId xmlns:a16="http://schemas.microsoft.com/office/drawing/2014/main" val="20001"/>
                    </a:ext>
                  </a:extLst>
                </a:gridCol>
              </a:tblGrid>
              <a:tr h="568186">
                <a:tc>
                  <a:txBody>
                    <a:bodyPr/>
                    <a:lstStyle/>
                    <a:p>
                      <a:pPr algn="ctr"/>
                      <a:r>
                        <a:rPr lang="en-US" sz="1600" b="1" dirty="0" smtClean="0">
                          <a:latin typeface="Tahoma" pitchFamily="34" charset="0"/>
                          <a:ea typeface="Tahoma" pitchFamily="34" charset="0"/>
                          <a:cs typeface="Tahoma" pitchFamily="34" charset="0"/>
                        </a:rPr>
                        <a:t>Space stem</a:t>
                      </a:r>
                      <a:endParaRPr lang="ru-RU" sz="1600" b="1" dirty="0">
                        <a:latin typeface="Tahoma" pitchFamily="34" charset="0"/>
                        <a:ea typeface="Tahoma" pitchFamily="34" charset="0"/>
                        <a:cs typeface="Tahoma" pitchFamily="34" charset="0"/>
                      </a:endParaRPr>
                    </a:p>
                  </a:txBody>
                  <a:tcPr marL="94095" marR="94095" marT="47047" marB="47047" anchor="ctr"/>
                </a:tc>
                <a:tc>
                  <a:txBody>
                    <a:bodyPr/>
                    <a:lstStyle/>
                    <a:p>
                      <a:pPr algn="ctr"/>
                      <a:r>
                        <a:rPr lang="en-US" sz="1600" b="1" dirty="0" smtClean="0">
                          <a:latin typeface="Tahoma" pitchFamily="34" charset="0"/>
                          <a:ea typeface="Tahoma" pitchFamily="34" charset="0"/>
                          <a:cs typeface="Tahoma" pitchFamily="34" charset="0"/>
                        </a:rPr>
                        <a:t>Lightning (by </a:t>
                      </a:r>
                      <a:r>
                        <a:rPr lang="en-US" sz="1600" b="1" baseline="0" dirty="0" smtClean="0">
                          <a:latin typeface="Tahoma" pitchFamily="34" charset="0"/>
                          <a:ea typeface="Tahoma" pitchFamily="34" charset="0"/>
                          <a:cs typeface="Tahoma" pitchFamily="34" charset="0"/>
                        </a:rPr>
                        <a:t>[</a:t>
                      </a:r>
                      <a:r>
                        <a:rPr lang="en-US" sz="1600" b="1" i="1" baseline="0" dirty="0" err="1" smtClean="0">
                          <a:latin typeface="Tahoma" pitchFamily="34" charset="0"/>
                          <a:ea typeface="Tahoma" pitchFamily="34" charset="0"/>
                          <a:cs typeface="Tahoma" pitchFamily="34" charset="0"/>
                        </a:rPr>
                        <a:t>Iudin</a:t>
                      </a:r>
                      <a:r>
                        <a:rPr lang="en-US" sz="1600" b="1" i="1" baseline="0" dirty="0" smtClean="0">
                          <a:latin typeface="Tahoma" pitchFamily="34" charset="0"/>
                          <a:ea typeface="Tahoma" pitchFamily="34" charset="0"/>
                          <a:cs typeface="Tahoma" pitchFamily="34" charset="0"/>
                        </a:rPr>
                        <a:t> et al.</a:t>
                      </a:r>
                      <a:r>
                        <a:rPr lang="en-US" sz="1600" b="1" baseline="0" dirty="0" smtClean="0">
                          <a:latin typeface="Tahoma" pitchFamily="34" charset="0"/>
                          <a:ea typeface="Tahoma" pitchFamily="34" charset="0"/>
                          <a:cs typeface="Tahoma" pitchFamily="34" charset="0"/>
                        </a:rPr>
                        <a:t>, 2019])</a:t>
                      </a:r>
                      <a:endParaRPr lang="ru-RU" sz="1600" b="1" dirty="0">
                        <a:latin typeface="Tahoma" pitchFamily="34" charset="0"/>
                        <a:ea typeface="Tahoma" pitchFamily="34" charset="0"/>
                        <a:cs typeface="Tahoma" pitchFamily="34" charset="0"/>
                      </a:endParaRPr>
                    </a:p>
                  </a:txBody>
                  <a:tcPr marL="94095" marR="94095" marT="47047" marB="47047" anchor="ctr"/>
                </a:tc>
                <a:extLst>
                  <a:ext uri="{0D108BD9-81ED-4DB2-BD59-A6C34878D82A}">
                    <a16:rowId xmlns:a16="http://schemas.microsoft.com/office/drawing/2014/main" val="10000"/>
                  </a:ext>
                </a:extLst>
              </a:tr>
              <a:tr h="568186">
                <a:tc gridSpan="2">
                  <a:txBody>
                    <a:bodyPr/>
                    <a:lstStyle/>
                    <a:p>
                      <a:pPr algn="ctr"/>
                      <a:r>
                        <a:rPr lang="en-US" sz="1600" b="1" i="0" dirty="0" smtClean="0">
                          <a:latin typeface="Tahoma" pitchFamily="34" charset="0"/>
                          <a:ea typeface="Tahoma" pitchFamily="34" charset="0"/>
                          <a:cs typeface="Tahoma" pitchFamily="34" charset="0"/>
                        </a:rPr>
                        <a:t>Similarities</a:t>
                      </a:r>
                      <a:endParaRPr lang="ru-RU" sz="1600" b="1" i="0" dirty="0">
                        <a:latin typeface="Tahoma" pitchFamily="34" charset="0"/>
                        <a:ea typeface="Tahoma" pitchFamily="34" charset="0"/>
                        <a:cs typeface="Tahoma" pitchFamily="34" charset="0"/>
                      </a:endParaRPr>
                    </a:p>
                  </a:txBody>
                  <a:tcPr marL="94095" marR="94095" marT="47047" marB="47047" anchor="ctr"/>
                </a:tc>
                <a:tc hMerge="1">
                  <a:txBody>
                    <a:bodyPr/>
                    <a:lstStyle/>
                    <a:p>
                      <a:endParaRPr lang="ru-RU" dirty="0"/>
                    </a:p>
                  </a:txBody>
                  <a:tcPr/>
                </a:tc>
                <a:extLst>
                  <a:ext uri="{0D108BD9-81ED-4DB2-BD59-A6C34878D82A}">
                    <a16:rowId xmlns:a16="http://schemas.microsoft.com/office/drawing/2014/main" val="10005"/>
                  </a:ext>
                </a:extLst>
              </a:tr>
              <a:tr h="568186">
                <a:tc gridSpan="2">
                  <a:txBody>
                    <a:bodyPr/>
                    <a:lstStyle/>
                    <a:p>
                      <a:pPr algn="ctr"/>
                      <a:r>
                        <a:rPr lang="en-US" sz="1500" b="1" dirty="0" smtClean="0">
                          <a:latin typeface="Tahoma" pitchFamily="34" charset="0"/>
                          <a:ea typeface="Tahoma" pitchFamily="34" charset="0"/>
                          <a:cs typeface="Tahoma" pitchFamily="34" charset="0"/>
                        </a:rPr>
                        <a:t>a search for an ionization center (initiation of positive streamers)</a:t>
                      </a:r>
                      <a:endParaRPr lang="ru-RU" sz="1500" b="1" dirty="0">
                        <a:latin typeface="Tahoma" pitchFamily="34" charset="0"/>
                        <a:ea typeface="Tahoma" pitchFamily="34" charset="0"/>
                        <a:cs typeface="Tahoma" pitchFamily="34" charset="0"/>
                      </a:endParaRPr>
                    </a:p>
                  </a:txBody>
                  <a:tcPr marL="94095" marR="94095" marT="47047" marB="47047" anchor="ctr"/>
                </a:tc>
                <a:tc hMerge="1">
                  <a:txBody>
                    <a:bodyPr/>
                    <a:lstStyle/>
                    <a:p>
                      <a:endParaRPr lang="ru-RU" dirty="0"/>
                    </a:p>
                  </a:txBody>
                  <a:tcPr/>
                </a:tc>
                <a:extLst>
                  <a:ext uri="{0D108BD9-81ED-4DB2-BD59-A6C34878D82A}">
                    <a16:rowId xmlns:a16="http://schemas.microsoft.com/office/drawing/2014/main" val="10006"/>
                  </a:ext>
                </a:extLst>
              </a:tr>
              <a:tr h="56818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smtClean="0">
                          <a:latin typeface="Tahoma" pitchFamily="34" charset="0"/>
                          <a:ea typeface="Tahoma" pitchFamily="34" charset="0"/>
                          <a:cs typeface="Tahoma" pitchFamily="34" charset="0"/>
                        </a:rPr>
                        <a:t>the presence of collective dynamics of spatiotemporal noise</a:t>
                      </a:r>
                      <a:endParaRPr lang="ru-RU" sz="1500" b="1" dirty="0" smtClean="0">
                        <a:latin typeface="Tahoma" pitchFamily="34" charset="0"/>
                        <a:ea typeface="Tahoma" pitchFamily="34" charset="0"/>
                        <a:cs typeface="Tahoma" pitchFamily="34" charset="0"/>
                      </a:endParaRPr>
                    </a:p>
                  </a:txBody>
                  <a:tcPr marL="94095" marR="94095" marT="47047" marB="47047" anchor="ctr"/>
                </a:tc>
                <a:tc hMerge="1">
                  <a:txBody>
                    <a:bodyPr/>
                    <a:lstStyle/>
                    <a:p>
                      <a:endParaRPr lang="ru-RU"/>
                    </a:p>
                  </a:txBody>
                  <a:tcPr/>
                </a:tc>
                <a:extLst>
                  <a:ext uri="{0D108BD9-81ED-4DB2-BD59-A6C34878D82A}">
                    <a16:rowId xmlns:a16="http://schemas.microsoft.com/office/drawing/2014/main" val="10007"/>
                  </a:ext>
                </a:extLst>
              </a:tr>
              <a:tr h="78121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smtClean="0">
                          <a:latin typeface="Tahoma" pitchFamily="34" charset="0"/>
                          <a:ea typeface="Tahoma" pitchFamily="34" charset="0"/>
                          <a:cs typeface="Tahoma" pitchFamily="34" charset="0"/>
                        </a:rPr>
                        <a:t>the mechanism of charged</a:t>
                      </a:r>
                      <a:r>
                        <a:rPr lang="en-US" sz="1500" b="1" baseline="0" dirty="0" smtClean="0">
                          <a:latin typeface="Tahoma" pitchFamily="34" charset="0"/>
                          <a:ea typeface="Tahoma" pitchFamily="34" charset="0"/>
                          <a:cs typeface="Tahoma" pitchFamily="34" charset="0"/>
                        </a:rPr>
                        <a:t> particles concentration growth is based on the </a:t>
                      </a:r>
                      <a:r>
                        <a:rPr lang="en-US" sz="1500" b="1" dirty="0" smtClean="0">
                          <a:latin typeface="Tahoma" pitchFamily="34" charset="0"/>
                          <a:ea typeface="Tahoma" pitchFamily="34" charset="0"/>
                          <a:cs typeface="Tahoma" pitchFamily="34" charset="0"/>
                        </a:rPr>
                        <a:t>cumulative effect (exponential growth starts from an elevated</a:t>
                      </a:r>
                      <a:r>
                        <a:rPr lang="en-US" sz="1500" b="1" baseline="0" dirty="0" smtClean="0">
                          <a:latin typeface="Tahoma" pitchFamily="34" charset="0"/>
                          <a:ea typeface="Tahoma" pitchFamily="34" charset="0"/>
                          <a:cs typeface="Tahoma" pitchFamily="34" charset="0"/>
                        </a:rPr>
                        <a:t> </a:t>
                      </a:r>
                      <a:r>
                        <a:rPr lang="en-US" sz="1500" b="1" dirty="0" smtClean="0">
                          <a:latin typeface="Tahoma" pitchFamily="34" charset="0"/>
                          <a:ea typeface="Tahoma" pitchFamily="34" charset="0"/>
                          <a:cs typeface="Tahoma" pitchFamily="34" charset="0"/>
                        </a:rPr>
                        <a:t>level)</a:t>
                      </a:r>
                      <a:endParaRPr lang="ru-RU" sz="1500" b="1" dirty="0" smtClean="0">
                        <a:latin typeface="Tahoma" pitchFamily="34" charset="0"/>
                        <a:ea typeface="Tahoma" pitchFamily="34" charset="0"/>
                        <a:cs typeface="Tahoma" pitchFamily="34" charset="0"/>
                      </a:endParaRPr>
                    </a:p>
                  </a:txBody>
                  <a:tcPr marL="94095" marR="94095" marT="47047" marB="47047" anchor="ctr"/>
                </a:tc>
                <a:tc hMerge="1">
                  <a:txBody>
                    <a:bodyPr/>
                    <a:lstStyle/>
                    <a:p>
                      <a:endParaRPr lang="ru-RU"/>
                    </a:p>
                  </a:txBody>
                  <a:tcPr/>
                </a:tc>
                <a:extLst>
                  <a:ext uri="{0D108BD9-81ED-4DB2-BD59-A6C34878D82A}">
                    <a16:rowId xmlns:a16="http://schemas.microsoft.com/office/drawing/2014/main" val="2150560650"/>
                  </a:ext>
                </a:extLst>
              </a:tr>
              <a:tr h="56818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0" dirty="0" smtClean="0">
                          <a:latin typeface="Tahoma" pitchFamily="34" charset="0"/>
                          <a:ea typeface="Tahoma" pitchFamily="34" charset="0"/>
                          <a:cs typeface="Tahoma" pitchFamily="34" charset="0"/>
                        </a:rPr>
                        <a:t>Differences</a:t>
                      </a:r>
                      <a:endParaRPr lang="ru-RU" sz="1600" b="1" i="0" dirty="0" smtClean="0">
                        <a:latin typeface="Tahoma" pitchFamily="34" charset="0"/>
                        <a:ea typeface="Tahoma" pitchFamily="34" charset="0"/>
                        <a:cs typeface="Tahoma" pitchFamily="34" charset="0"/>
                      </a:endParaRPr>
                    </a:p>
                  </a:txBody>
                  <a:tcPr marL="94095" marR="94095" marT="47047" marB="47047" anchor="ctr"/>
                </a:tc>
                <a:tc hMerge="1">
                  <a:txBody>
                    <a:bodyPr/>
                    <a:lstStyle/>
                    <a:p>
                      <a:endParaRPr lang="ru-RU" dirty="0"/>
                    </a:p>
                  </a:txBody>
                  <a:tcPr/>
                </a:tc>
                <a:extLst>
                  <a:ext uri="{0D108BD9-81ED-4DB2-BD59-A6C34878D82A}">
                    <a16:rowId xmlns:a16="http://schemas.microsoft.com/office/drawing/2014/main" val="191249251"/>
                  </a:ext>
                </a:extLst>
              </a:tr>
              <a:tr h="10102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smtClean="0">
                          <a:latin typeface="Tahoma" pitchFamily="34" charset="0"/>
                          <a:ea typeface="Tahoma" pitchFamily="34" charset="0"/>
                          <a:cs typeface="Tahoma" pitchFamily="34" charset="0"/>
                        </a:rPr>
                        <a:t>relatively strong</a:t>
                      </a:r>
                      <a:r>
                        <a:rPr lang="en-US" sz="1500" b="1" baseline="0" dirty="0" smtClean="0">
                          <a:latin typeface="Tahoma" pitchFamily="34" charset="0"/>
                          <a:ea typeface="Tahoma" pitchFamily="34" charset="0"/>
                          <a:cs typeface="Tahoma" pitchFamily="34" charset="0"/>
                        </a:rPr>
                        <a:t> ambient electric field </a:t>
                      </a:r>
                      <a:r>
                        <a:rPr lang="en-US" sz="1500" b="1" i="0" kern="1200" dirty="0" err="1" smtClean="0">
                          <a:solidFill>
                            <a:schemeClr val="dk1"/>
                          </a:solidFill>
                          <a:latin typeface="Tahoma" pitchFamily="34" charset="0"/>
                          <a:ea typeface="Tahoma" pitchFamily="34" charset="0"/>
                          <a:cs typeface="Tahoma" pitchFamily="34" charset="0"/>
                        </a:rPr>
                        <a:t>E</a:t>
                      </a:r>
                      <a:r>
                        <a:rPr lang="en-US" sz="1500" b="1" i="0" kern="1200" baseline="-25000" dirty="0" err="1" smtClean="0">
                          <a:solidFill>
                            <a:schemeClr val="dk1"/>
                          </a:solidFill>
                          <a:latin typeface="Tahoma" pitchFamily="34" charset="0"/>
                          <a:ea typeface="Tahoma" pitchFamily="34" charset="0"/>
                          <a:cs typeface="Tahoma" pitchFamily="34" charset="0"/>
                        </a:rPr>
                        <a:t>a</a:t>
                      </a:r>
                      <a:r>
                        <a:rPr lang="en-US" sz="1500" b="1" i="0" dirty="0" smtClean="0">
                          <a:latin typeface="Tahoma" pitchFamily="34" charset="0"/>
                          <a:ea typeface="Tahoma" pitchFamily="34" charset="0"/>
                          <a:cs typeface="Tahoma" pitchFamily="34" charset="0"/>
                        </a:rPr>
                        <a:t>=</a:t>
                      </a:r>
                      <a:r>
                        <a:rPr lang="en-US" sz="1500" b="1" i="0" kern="1200" dirty="0" err="1" smtClean="0">
                          <a:solidFill>
                            <a:schemeClr val="dk1"/>
                          </a:solidFill>
                          <a:latin typeface="Tahoma" pitchFamily="34" charset="0"/>
                          <a:ea typeface="Tahoma" pitchFamily="34" charset="0"/>
                          <a:cs typeface="Tahoma" pitchFamily="34" charset="0"/>
                        </a:rPr>
                        <a:t>E</a:t>
                      </a:r>
                      <a:r>
                        <a:rPr lang="en-US" sz="1500" b="1" i="0" kern="1200" baseline="-25000" dirty="0" err="1" smtClean="0">
                          <a:solidFill>
                            <a:schemeClr val="dk1"/>
                          </a:solidFill>
                          <a:latin typeface="Tahoma" pitchFamily="34" charset="0"/>
                          <a:ea typeface="Tahoma" pitchFamily="34" charset="0"/>
                          <a:cs typeface="Tahoma" pitchFamily="34" charset="0"/>
                        </a:rPr>
                        <a:t>b</a:t>
                      </a:r>
                      <a:r>
                        <a:rPr lang="ru-RU" sz="1500" b="1" i="0" kern="1200" dirty="0" smtClean="0">
                          <a:solidFill>
                            <a:schemeClr val="dk1"/>
                          </a:solidFill>
                          <a:latin typeface="Tahoma" pitchFamily="34" charset="0"/>
                          <a:ea typeface="Tahoma" pitchFamily="34" charset="0"/>
                          <a:cs typeface="Tahoma" pitchFamily="34" charset="0"/>
                        </a:rPr>
                        <a:t>/</a:t>
                      </a:r>
                      <a:r>
                        <a:rPr lang="en-US" sz="1500" b="1" i="0" kern="1200" dirty="0" smtClean="0">
                          <a:solidFill>
                            <a:schemeClr val="dk1"/>
                          </a:solidFill>
                          <a:latin typeface="Tahoma" pitchFamily="34" charset="0"/>
                          <a:ea typeface="Tahoma" pitchFamily="34" charset="0"/>
                          <a:cs typeface="Tahoma" pitchFamily="34" charset="0"/>
                        </a:rPr>
                        <a:t>3≈1 MV/</a:t>
                      </a:r>
                      <a:r>
                        <a:rPr lang="ru-RU" sz="1500" b="1" i="0" kern="1200" dirty="0" smtClean="0">
                          <a:solidFill>
                            <a:schemeClr val="dk1"/>
                          </a:solidFill>
                          <a:latin typeface="Tahoma" pitchFamily="34" charset="0"/>
                          <a:ea typeface="Tahoma" pitchFamily="34" charset="0"/>
                          <a:cs typeface="Tahoma" pitchFamily="34" charset="0"/>
                        </a:rPr>
                        <a:t>(</a:t>
                      </a:r>
                      <a:r>
                        <a:rPr lang="en-US" sz="1500" b="1" i="0" kern="1200" dirty="0" smtClean="0">
                          <a:solidFill>
                            <a:schemeClr val="dk1"/>
                          </a:solidFill>
                          <a:latin typeface="Tahoma" pitchFamily="34" charset="0"/>
                          <a:ea typeface="Tahoma" pitchFamily="34" charset="0"/>
                          <a:cs typeface="Tahoma" pitchFamily="34" charset="0"/>
                        </a:rPr>
                        <a:t>m</a:t>
                      </a:r>
                      <a:r>
                        <a:rPr lang="ru-RU" sz="1500" b="1" i="0" kern="1200" dirty="0" smtClean="0">
                          <a:solidFill>
                            <a:schemeClr val="dk1"/>
                          </a:solidFill>
                          <a:latin typeface="Tahoma" pitchFamily="34" charset="0"/>
                          <a:ea typeface="Tahoma" pitchFamily="34" charset="0"/>
                          <a:cs typeface="Tahoma" pitchFamily="34" charset="0"/>
                        </a:rPr>
                        <a:t>∙</a:t>
                      </a:r>
                      <a:r>
                        <a:rPr lang="en-US" sz="1500" b="1" i="0" kern="1200" dirty="0" err="1" smtClean="0">
                          <a:solidFill>
                            <a:schemeClr val="dk1"/>
                          </a:solidFill>
                          <a:latin typeface="Tahoma" pitchFamily="34" charset="0"/>
                          <a:ea typeface="Tahoma" pitchFamily="34" charset="0"/>
                          <a:cs typeface="Tahoma" pitchFamily="34" charset="0"/>
                        </a:rPr>
                        <a:t>atm</a:t>
                      </a:r>
                      <a:r>
                        <a:rPr lang="ru-RU" sz="1500" b="1" i="0" kern="1200" dirty="0" smtClean="0">
                          <a:solidFill>
                            <a:schemeClr val="dk1"/>
                          </a:solidFill>
                          <a:latin typeface="Tahoma" pitchFamily="34" charset="0"/>
                          <a:ea typeface="Tahoma" pitchFamily="34" charset="0"/>
                          <a:cs typeface="Tahoma" pitchFamily="34" charset="0"/>
                        </a:rPr>
                        <a:t>), </a:t>
                      </a:r>
                      <a:r>
                        <a:rPr lang="en-US" sz="1500" b="1" i="0" kern="1200" dirty="0" smtClean="0">
                          <a:solidFill>
                            <a:schemeClr val="dk1"/>
                          </a:solidFill>
                          <a:latin typeface="Tahoma" pitchFamily="34" charset="0"/>
                          <a:ea typeface="Tahoma" pitchFamily="34" charset="0"/>
                          <a:cs typeface="Tahoma" pitchFamily="34" charset="0"/>
                        </a:rPr>
                        <a:t>which is bigger that the positive streamer propagation threshold</a:t>
                      </a:r>
                      <a:endParaRPr lang="ru-RU" sz="1500" b="1" i="0" dirty="0" smtClean="0">
                        <a:latin typeface="Tahoma" pitchFamily="34" charset="0"/>
                        <a:ea typeface="Tahoma" pitchFamily="34" charset="0"/>
                        <a:cs typeface="Tahoma" pitchFamily="34" charset="0"/>
                      </a:endParaRPr>
                    </a:p>
                  </a:txBody>
                  <a:tcPr marL="94095" marR="94095" marT="47047" marB="470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smtClean="0">
                          <a:latin typeface="Tahoma" pitchFamily="34" charset="0"/>
                          <a:ea typeface="Tahoma" pitchFamily="34" charset="0"/>
                          <a:cs typeface="Tahoma" pitchFamily="34" charset="0"/>
                        </a:rPr>
                        <a:t>relatively weak</a:t>
                      </a:r>
                      <a:r>
                        <a:rPr lang="en-US" sz="1500" b="1" baseline="0" dirty="0" smtClean="0">
                          <a:latin typeface="Tahoma" pitchFamily="34" charset="0"/>
                          <a:ea typeface="Tahoma" pitchFamily="34" charset="0"/>
                          <a:cs typeface="Tahoma" pitchFamily="34" charset="0"/>
                        </a:rPr>
                        <a:t> ambient electric field </a:t>
                      </a:r>
                      <a:r>
                        <a:rPr lang="en-US" sz="1500" b="1" i="0" kern="1200" dirty="0" err="1" smtClean="0">
                          <a:solidFill>
                            <a:schemeClr val="dk1"/>
                          </a:solidFill>
                          <a:latin typeface="Tahoma" pitchFamily="34" charset="0"/>
                          <a:ea typeface="Tahoma" pitchFamily="34" charset="0"/>
                          <a:cs typeface="Tahoma" pitchFamily="34" charset="0"/>
                        </a:rPr>
                        <a:t>E</a:t>
                      </a:r>
                      <a:r>
                        <a:rPr lang="en-US" sz="1500" b="1" i="0" kern="1200" baseline="-25000" dirty="0" err="1" smtClean="0">
                          <a:solidFill>
                            <a:schemeClr val="dk1"/>
                          </a:solidFill>
                          <a:latin typeface="Tahoma" pitchFamily="34" charset="0"/>
                          <a:ea typeface="Tahoma" pitchFamily="34" charset="0"/>
                          <a:cs typeface="Tahoma" pitchFamily="34" charset="0"/>
                        </a:rPr>
                        <a:t>a</a:t>
                      </a:r>
                      <a:r>
                        <a:rPr lang="ru-RU" sz="1500" b="1" i="0" kern="1200" baseline="0" dirty="0" smtClean="0">
                          <a:solidFill>
                            <a:schemeClr val="dk1"/>
                          </a:solidFill>
                          <a:latin typeface="Tahoma" pitchFamily="34" charset="0"/>
                          <a:ea typeface="Tahoma" pitchFamily="34" charset="0"/>
                          <a:cs typeface="Tahoma" pitchFamily="34" charset="0"/>
                        </a:rPr>
                        <a:t>≤</a:t>
                      </a:r>
                      <a:r>
                        <a:rPr lang="en-US" sz="1500" b="1" i="0" kern="1200" dirty="0" err="1" smtClean="0">
                          <a:solidFill>
                            <a:schemeClr val="dk1"/>
                          </a:solidFill>
                          <a:latin typeface="Tahoma" pitchFamily="34" charset="0"/>
                          <a:ea typeface="Tahoma" pitchFamily="34" charset="0"/>
                          <a:cs typeface="Tahoma" pitchFamily="34" charset="0"/>
                        </a:rPr>
                        <a:t>E</a:t>
                      </a:r>
                      <a:r>
                        <a:rPr lang="en-US" sz="1500" b="1" i="0" kern="1200" baseline="-25000" dirty="0" err="1" smtClean="0">
                          <a:solidFill>
                            <a:schemeClr val="dk1"/>
                          </a:solidFill>
                          <a:latin typeface="Tahoma" pitchFamily="34" charset="0"/>
                          <a:ea typeface="Tahoma" pitchFamily="34" charset="0"/>
                          <a:cs typeface="Tahoma" pitchFamily="34" charset="0"/>
                        </a:rPr>
                        <a:t>b</a:t>
                      </a:r>
                      <a:r>
                        <a:rPr lang="ru-RU" sz="1500" b="1" i="0" kern="1200" dirty="0" smtClean="0">
                          <a:solidFill>
                            <a:schemeClr val="dk1"/>
                          </a:solidFill>
                          <a:latin typeface="Tahoma" pitchFamily="34" charset="0"/>
                          <a:ea typeface="Tahoma" pitchFamily="34" charset="0"/>
                          <a:cs typeface="Tahoma" pitchFamily="34" charset="0"/>
                        </a:rPr>
                        <a:t>/10≈</a:t>
                      </a:r>
                      <a:r>
                        <a:rPr lang="en-US" sz="1500" b="1" i="0" kern="1200" dirty="0" smtClean="0">
                          <a:solidFill>
                            <a:schemeClr val="dk1"/>
                          </a:solidFill>
                          <a:latin typeface="Tahoma" pitchFamily="34" charset="0"/>
                          <a:ea typeface="Tahoma" pitchFamily="34" charset="0"/>
                          <a:cs typeface="Tahoma" pitchFamily="34" charset="0"/>
                        </a:rPr>
                        <a:t>0.3 MV/</a:t>
                      </a:r>
                      <a:r>
                        <a:rPr lang="ru-RU" sz="1500" b="1" i="0" kern="1200" dirty="0" smtClean="0">
                          <a:solidFill>
                            <a:schemeClr val="dk1"/>
                          </a:solidFill>
                          <a:latin typeface="Tahoma" pitchFamily="34" charset="0"/>
                          <a:ea typeface="Tahoma" pitchFamily="34" charset="0"/>
                          <a:cs typeface="Tahoma" pitchFamily="34" charset="0"/>
                        </a:rPr>
                        <a:t>(</a:t>
                      </a:r>
                      <a:r>
                        <a:rPr lang="en-US" sz="1500" b="1" i="0" kern="1200" dirty="0" smtClean="0">
                          <a:solidFill>
                            <a:schemeClr val="dk1"/>
                          </a:solidFill>
                          <a:latin typeface="Tahoma" pitchFamily="34" charset="0"/>
                          <a:ea typeface="Tahoma" pitchFamily="34" charset="0"/>
                          <a:cs typeface="Tahoma" pitchFamily="34" charset="0"/>
                        </a:rPr>
                        <a:t>m</a:t>
                      </a:r>
                      <a:r>
                        <a:rPr lang="ru-RU" sz="1500" b="1" i="0" kern="1200" dirty="0" smtClean="0">
                          <a:solidFill>
                            <a:schemeClr val="dk1"/>
                          </a:solidFill>
                          <a:latin typeface="Tahoma" pitchFamily="34" charset="0"/>
                          <a:ea typeface="Tahoma" pitchFamily="34" charset="0"/>
                          <a:cs typeface="Tahoma" pitchFamily="34" charset="0"/>
                        </a:rPr>
                        <a:t>∙</a:t>
                      </a:r>
                      <a:r>
                        <a:rPr lang="en-US" sz="1500" b="1" i="0" kern="1200" dirty="0" err="1" smtClean="0">
                          <a:solidFill>
                            <a:schemeClr val="dk1"/>
                          </a:solidFill>
                          <a:latin typeface="Tahoma" pitchFamily="34" charset="0"/>
                          <a:ea typeface="Tahoma" pitchFamily="34" charset="0"/>
                          <a:cs typeface="Tahoma" pitchFamily="34" charset="0"/>
                        </a:rPr>
                        <a:t>atm</a:t>
                      </a:r>
                      <a:r>
                        <a:rPr lang="ru-RU" sz="1500" b="1" i="0" kern="1200" dirty="0" smtClean="0">
                          <a:solidFill>
                            <a:schemeClr val="dk1"/>
                          </a:solidFill>
                          <a:latin typeface="Tahoma" pitchFamily="34" charset="0"/>
                          <a:ea typeface="Tahoma" pitchFamily="34" charset="0"/>
                          <a:cs typeface="Tahoma" pitchFamily="34" charset="0"/>
                        </a:rPr>
                        <a:t>), </a:t>
                      </a:r>
                      <a:r>
                        <a:rPr lang="en-US" sz="1500" b="1" i="0" kern="1200" dirty="0" smtClean="0">
                          <a:solidFill>
                            <a:schemeClr val="dk1"/>
                          </a:solidFill>
                          <a:latin typeface="Tahoma" pitchFamily="34" charset="0"/>
                          <a:ea typeface="Tahoma" pitchFamily="34" charset="0"/>
                          <a:cs typeface="Tahoma" pitchFamily="34" charset="0"/>
                        </a:rPr>
                        <a:t>which is</a:t>
                      </a:r>
                      <a:r>
                        <a:rPr lang="en-US" sz="1500" b="1" i="0" kern="1200" baseline="0" dirty="0" smtClean="0">
                          <a:solidFill>
                            <a:schemeClr val="dk1"/>
                          </a:solidFill>
                          <a:latin typeface="Tahoma" pitchFamily="34" charset="0"/>
                          <a:ea typeface="Tahoma" pitchFamily="34" charset="0"/>
                          <a:cs typeface="Tahoma" pitchFamily="34" charset="0"/>
                        </a:rPr>
                        <a:t> smaller</a:t>
                      </a:r>
                      <a:r>
                        <a:rPr lang="en-US" sz="1500" b="1" i="0" kern="1200" dirty="0" smtClean="0">
                          <a:solidFill>
                            <a:schemeClr val="dk1"/>
                          </a:solidFill>
                          <a:latin typeface="Tahoma" pitchFamily="34" charset="0"/>
                          <a:ea typeface="Tahoma" pitchFamily="34" charset="0"/>
                          <a:cs typeface="Tahoma" pitchFamily="34" charset="0"/>
                        </a:rPr>
                        <a:t> that the positive streamer propagation threshold</a:t>
                      </a:r>
                      <a:endParaRPr lang="ru-RU" sz="1500" b="1" i="0" dirty="0" smtClean="0">
                        <a:latin typeface="Tahoma" pitchFamily="34" charset="0"/>
                        <a:ea typeface="Tahoma" pitchFamily="34" charset="0"/>
                        <a:cs typeface="Tahoma" pitchFamily="34" charset="0"/>
                      </a:endParaRPr>
                    </a:p>
                  </a:txBody>
                  <a:tcPr marL="94095" marR="94095" marT="47047" marB="47047" anchor="ctr"/>
                </a:tc>
                <a:extLst>
                  <a:ext uri="{0D108BD9-81ED-4DB2-BD59-A6C34878D82A}">
                    <a16:rowId xmlns:a16="http://schemas.microsoft.com/office/drawing/2014/main" val="202276919"/>
                  </a:ext>
                </a:extLst>
              </a:tr>
              <a:tr h="781213">
                <a:tc>
                  <a:txBody>
                    <a:bodyPr/>
                    <a:lstStyle/>
                    <a:p>
                      <a:pPr algn="ctr"/>
                      <a:r>
                        <a:rPr lang="en-US" sz="1500" b="1" dirty="0" smtClean="0">
                          <a:latin typeface="Tahoma" pitchFamily="34" charset="0"/>
                          <a:ea typeface="Tahoma" pitchFamily="34" charset="0"/>
                          <a:cs typeface="Tahoma" pitchFamily="34" charset="0"/>
                        </a:rPr>
                        <a:t>the presence of an intense source of spatiotemporal noise (elements are charged)</a:t>
                      </a:r>
                      <a:endParaRPr lang="ru-RU" sz="1500" b="1" dirty="0">
                        <a:latin typeface="Tahoma" pitchFamily="34" charset="0"/>
                        <a:ea typeface="Tahoma" pitchFamily="34" charset="0"/>
                        <a:cs typeface="Tahoma" pitchFamily="34" charset="0"/>
                      </a:endParaRPr>
                    </a:p>
                  </a:txBody>
                  <a:tcPr marL="94095" marR="94095" marT="47047" marB="47047" anchor="ctr"/>
                </a:tc>
                <a:tc>
                  <a:txBody>
                    <a:bodyPr/>
                    <a:lstStyle/>
                    <a:p>
                      <a:pPr algn="ctr"/>
                      <a:r>
                        <a:rPr lang="en-US" sz="1500" b="1" dirty="0" smtClean="0">
                          <a:latin typeface="Tahoma" pitchFamily="34" charset="0"/>
                          <a:ea typeface="Tahoma" pitchFamily="34" charset="0"/>
                          <a:cs typeface="Tahoma" pitchFamily="34" charset="0"/>
                        </a:rPr>
                        <a:t>there are only hydrometeors</a:t>
                      </a:r>
                      <a:r>
                        <a:rPr lang="en-US" sz="1500" b="1" baseline="0" dirty="0" smtClean="0">
                          <a:latin typeface="Tahoma" pitchFamily="34" charset="0"/>
                          <a:ea typeface="Tahoma" pitchFamily="34" charset="0"/>
                          <a:cs typeface="Tahoma" pitchFamily="34" charset="0"/>
                        </a:rPr>
                        <a:t> </a:t>
                      </a:r>
                      <a:r>
                        <a:rPr lang="en-US" sz="1500" b="1" dirty="0" smtClean="0">
                          <a:latin typeface="Tahoma" pitchFamily="34" charset="0"/>
                          <a:ea typeface="Tahoma" pitchFamily="34" charset="0"/>
                          <a:cs typeface="Tahoma" pitchFamily="34" charset="0"/>
                        </a:rPr>
                        <a:t>at the initial stage (not necessarily charged)</a:t>
                      </a:r>
                      <a:endParaRPr lang="ru-RU" sz="1500" b="1" dirty="0">
                        <a:latin typeface="Tahoma" pitchFamily="34" charset="0"/>
                        <a:ea typeface="Tahoma" pitchFamily="34" charset="0"/>
                        <a:cs typeface="Tahoma" pitchFamily="34" charset="0"/>
                      </a:endParaRPr>
                    </a:p>
                  </a:txBody>
                  <a:tcPr marL="94095" marR="94095" marT="47047" marB="47047" anchor="ctr"/>
                </a:tc>
                <a:extLst>
                  <a:ext uri="{0D108BD9-81ED-4DB2-BD59-A6C34878D82A}">
                    <a16:rowId xmlns:a16="http://schemas.microsoft.com/office/drawing/2014/main" val="1659426462"/>
                  </a:ext>
                </a:extLst>
              </a:tr>
            </a:tbl>
          </a:graphicData>
        </a:graphic>
      </p:graphicFrame>
      <p:sp>
        <p:nvSpPr>
          <p:cNvPr id="6" name="TextBox 5"/>
          <p:cNvSpPr txBox="1"/>
          <p:nvPr/>
        </p:nvSpPr>
        <p:spPr>
          <a:xfrm>
            <a:off x="0" y="71409"/>
            <a:ext cx="9144000" cy="461665"/>
          </a:xfrm>
          <a:prstGeom prst="rect">
            <a:avLst/>
          </a:prstGeom>
          <a:noFill/>
        </p:spPr>
        <p:txBody>
          <a:bodyPr wrap="square" rtlCol="0">
            <a:sp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Comparison with the </a:t>
            </a:r>
            <a:r>
              <a:rPr lang="en-US" sz="2400" b="1" dirty="0" smtClean="0">
                <a:latin typeface="Tahoma" panose="020B0604030504040204" pitchFamily="34" charset="0"/>
                <a:ea typeface="Tahoma" panose="020B0604030504040204" pitchFamily="34" charset="0"/>
                <a:cs typeface="Tahoma" panose="020B0604030504040204" pitchFamily="34" charset="0"/>
              </a:rPr>
              <a:t> lightning initiation problem</a:t>
            </a:r>
            <a:endParaRPr lang="ru-RU" sz="2400" b="1" dirty="0">
              <a:latin typeface="Tahoma" panose="020B0604030504040204" pitchFamily="34" charset="0"/>
              <a:ea typeface="Tahoma" panose="020B0604030504040204" pitchFamily="34" charset="0"/>
              <a:cs typeface="Tahoma" panose="020B0604030504040204" pitchFamily="34" charset="0"/>
            </a:endParaRPr>
          </a:p>
        </p:txBody>
      </p:sp>
      <p:sp>
        <p:nvSpPr>
          <p:cNvPr id="4" name="Прямоугольник 3"/>
          <p:cNvSpPr/>
          <p:nvPr/>
        </p:nvSpPr>
        <p:spPr>
          <a:xfrm>
            <a:off x="115747" y="6119336"/>
            <a:ext cx="8912506" cy="738664"/>
          </a:xfrm>
          <a:prstGeom prst="rect">
            <a:avLst/>
          </a:prstGeom>
        </p:spPr>
        <p:txBody>
          <a:bodyPr wrap="square">
            <a:spAutoFit/>
          </a:bodyPr>
          <a:lstStyle/>
          <a:p>
            <a:pPr algn="just"/>
            <a:r>
              <a:rPr lang="en-US" sz="1400" b="1" dirty="0" smtClean="0">
                <a:latin typeface="Tahoma" pitchFamily="34" charset="0"/>
                <a:ea typeface="Tahoma" pitchFamily="34" charset="0"/>
                <a:cs typeface="Tahoma" pitchFamily="34" charset="0"/>
              </a:rPr>
              <a:t>D. I. </a:t>
            </a:r>
            <a:r>
              <a:rPr lang="en-US" sz="1400" b="1" dirty="0" err="1" smtClean="0">
                <a:latin typeface="Tahoma" pitchFamily="34" charset="0"/>
                <a:ea typeface="Tahoma" pitchFamily="34" charset="0"/>
                <a:cs typeface="Tahoma" pitchFamily="34" charset="0"/>
              </a:rPr>
              <a:t>Iudin</a:t>
            </a:r>
            <a:r>
              <a:rPr lang="en-US" sz="1400" b="1" dirty="0" smtClean="0">
                <a:latin typeface="Tahoma" pitchFamily="34" charset="0"/>
                <a:ea typeface="Tahoma" pitchFamily="34" charset="0"/>
                <a:cs typeface="Tahoma" pitchFamily="34" charset="0"/>
              </a:rPr>
              <a:t>, V. A. </a:t>
            </a:r>
            <a:r>
              <a:rPr lang="en-US" sz="1400" b="1" dirty="0" err="1" smtClean="0">
                <a:latin typeface="Tahoma" pitchFamily="34" charset="0"/>
                <a:ea typeface="Tahoma" pitchFamily="34" charset="0"/>
                <a:cs typeface="Tahoma" pitchFamily="34" charset="0"/>
              </a:rPr>
              <a:t>Rakov</a:t>
            </a:r>
            <a:r>
              <a:rPr lang="en-US" sz="1400" b="1" dirty="0" smtClean="0">
                <a:latin typeface="Tahoma" pitchFamily="34" charset="0"/>
                <a:ea typeface="Tahoma" pitchFamily="34" charset="0"/>
                <a:cs typeface="Tahoma" pitchFamily="34" charset="0"/>
              </a:rPr>
              <a:t>, A. A. </a:t>
            </a:r>
            <a:r>
              <a:rPr lang="en-US" sz="1400" b="1" dirty="0" err="1" smtClean="0">
                <a:latin typeface="Tahoma" pitchFamily="34" charset="0"/>
                <a:ea typeface="Tahoma" pitchFamily="34" charset="0"/>
                <a:cs typeface="Tahoma" pitchFamily="34" charset="0"/>
              </a:rPr>
              <a:t>Syssoev</a:t>
            </a:r>
            <a:r>
              <a:rPr lang="en-US" sz="1400" b="1" dirty="0" smtClean="0">
                <a:latin typeface="Tahoma" pitchFamily="34" charset="0"/>
                <a:ea typeface="Tahoma" pitchFamily="34" charset="0"/>
                <a:cs typeface="Tahoma" pitchFamily="34" charset="0"/>
              </a:rPr>
              <a:t>, A. A. </a:t>
            </a:r>
            <a:r>
              <a:rPr lang="en-US" sz="1400" b="1" dirty="0" err="1" smtClean="0">
                <a:latin typeface="Tahoma" pitchFamily="34" charset="0"/>
                <a:ea typeface="Tahoma" pitchFamily="34" charset="0"/>
                <a:cs typeface="Tahoma" pitchFamily="34" charset="0"/>
              </a:rPr>
              <a:t>Bulatov</a:t>
            </a:r>
            <a:r>
              <a:rPr lang="en-US" sz="1400" b="1" dirty="0" smtClean="0">
                <a:latin typeface="Tahoma" pitchFamily="34" charset="0"/>
                <a:ea typeface="Tahoma" pitchFamily="34" charset="0"/>
                <a:cs typeface="Tahoma" pitchFamily="34" charset="0"/>
              </a:rPr>
              <a:t> and M. Hayakawa</a:t>
            </a:r>
            <a:r>
              <a:rPr lang="ru-RU" sz="1400" b="1" dirty="0" smtClean="0">
                <a:latin typeface="Tahoma" pitchFamily="34" charset="0"/>
                <a:ea typeface="Tahoma" pitchFamily="34" charset="0"/>
                <a:cs typeface="Tahoma" pitchFamily="34" charset="0"/>
              </a:rPr>
              <a:t>, </a:t>
            </a:r>
            <a:r>
              <a:rPr lang="en-US" sz="1400" b="1" dirty="0" smtClean="0">
                <a:latin typeface="Tahoma" pitchFamily="34" charset="0"/>
                <a:ea typeface="Tahoma" pitchFamily="34" charset="0"/>
                <a:cs typeface="Tahoma" pitchFamily="34" charset="0"/>
              </a:rPr>
              <a:t>Formation of decimeter-scale, long-lived elevated ionic</a:t>
            </a:r>
            <a:r>
              <a:rPr lang="ru-RU" sz="1400" b="1" dirty="0" smtClean="0">
                <a:latin typeface="Tahoma" pitchFamily="34" charset="0"/>
                <a:ea typeface="Tahoma" pitchFamily="34" charset="0"/>
                <a:cs typeface="Tahoma" pitchFamily="34" charset="0"/>
              </a:rPr>
              <a:t> </a:t>
            </a:r>
            <a:r>
              <a:rPr lang="en-US" sz="1400" b="1" dirty="0" smtClean="0">
                <a:latin typeface="Tahoma" pitchFamily="34" charset="0"/>
                <a:ea typeface="Tahoma" pitchFamily="34" charset="0"/>
                <a:cs typeface="Tahoma" pitchFamily="34" charset="0"/>
              </a:rPr>
              <a:t>conductivity regions in thunderclouds</a:t>
            </a:r>
            <a:r>
              <a:rPr lang="ru-RU" sz="1400" b="1" dirty="0" smtClean="0">
                <a:latin typeface="Tahoma" pitchFamily="34" charset="0"/>
                <a:ea typeface="Tahoma" pitchFamily="34" charset="0"/>
                <a:cs typeface="Tahoma" pitchFamily="34" charset="0"/>
              </a:rPr>
              <a:t> // </a:t>
            </a:r>
            <a:r>
              <a:rPr lang="en-US" sz="1400" b="1" dirty="0" err="1" smtClean="0">
                <a:latin typeface="Tahoma" pitchFamily="34" charset="0"/>
                <a:ea typeface="Tahoma" pitchFamily="34" charset="0"/>
                <a:cs typeface="Tahoma" pitchFamily="34" charset="0"/>
              </a:rPr>
              <a:t>npj</a:t>
            </a:r>
            <a:r>
              <a:rPr lang="en-US" sz="1400" b="1" dirty="0" smtClean="0">
                <a:latin typeface="Tahoma" pitchFamily="34" charset="0"/>
                <a:ea typeface="Tahoma" pitchFamily="34" charset="0"/>
                <a:cs typeface="Tahoma" pitchFamily="34" charset="0"/>
              </a:rPr>
              <a:t> Climate and Atmospheric Science (2019) 2:46 ; https://doi.org/10.1038/s41612-019-0102-8</a:t>
            </a:r>
            <a:r>
              <a:rPr lang="ru-RU" sz="1400" b="1" dirty="0" smtClean="0">
                <a:latin typeface="Tahoma" pitchFamily="34" charset="0"/>
                <a:ea typeface="Tahoma" pitchFamily="34" charset="0"/>
                <a:cs typeface="Tahoma" pitchFamily="34" charset="0"/>
              </a:rPr>
              <a:t>.</a:t>
            </a:r>
            <a:endParaRPr lang="ru-RU" sz="14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6558798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866" y="607154"/>
            <a:ext cx="8680268" cy="6124754"/>
          </a:xfrm>
          <a:prstGeom prst="rect">
            <a:avLst/>
          </a:prstGeom>
          <a:noFill/>
        </p:spPr>
        <p:txBody>
          <a:bodyPr wrap="square" rtlCol="0">
            <a:spAutoFit/>
          </a:bodyPr>
          <a:lstStyle/>
          <a:p>
            <a:pPr marL="457200" indent="-457200">
              <a:spcAft>
                <a:spcPts val="1200"/>
              </a:spcAft>
              <a:buFont typeface="+mj-lt"/>
              <a:buAutoNum type="arabicPeriod"/>
            </a:pPr>
            <a:r>
              <a:rPr lang="en-US" sz="2200" b="1" dirty="0" smtClean="0">
                <a:latin typeface="Tahoma" pitchFamily="34" charset="0"/>
                <a:ea typeface="Tahoma" pitchFamily="34" charset="0"/>
                <a:cs typeface="Tahoma" pitchFamily="34" charset="0"/>
              </a:rPr>
              <a:t>Space </a:t>
            </a:r>
            <a:r>
              <a:rPr lang="en-US" sz="2200" b="1" dirty="0">
                <a:latin typeface="Tahoma" pitchFamily="34" charset="0"/>
                <a:ea typeface="Tahoma" pitchFamily="34" charset="0"/>
                <a:cs typeface="Tahoma" pitchFamily="34" charset="0"/>
              </a:rPr>
              <a:t>stems are formed </a:t>
            </a:r>
            <a:r>
              <a:rPr lang="en-US" sz="2200" b="1" dirty="0" smtClean="0">
                <a:latin typeface="Tahoma" pitchFamily="34" charset="0"/>
                <a:ea typeface="Tahoma" pitchFamily="34" charset="0"/>
                <a:cs typeface="Tahoma" pitchFamily="34" charset="0"/>
              </a:rPr>
              <a:t>at the negative </a:t>
            </a:r>
            <a:r>
              <a:rPr lang="en-US" sz="2200" b="1" dirty="0">
                <a:latin typeface="Tahoma" pitchFamily="34" charset="0"/>
                <a:ea typeface="Tahoma" pitchFamily="34" charset="0"/>
                <a:cs typeface="Tahoma" pitchFamily="34" charset="0"/>
              </a:rPr>
              <a:t>leader</a:t>
            </a:r>
            <a:r>
              <a:rPr lang="en-US" sz="2200" b="1" dirty="0" smtClean="0">
                <a:latin typeface="Tahoma" pitchFamily="34" charset="0"/>
                <a:ea typeface="Tahoma" pitchFamily="34" charset="0"/>
                <a:cs typeface="Tahoma" pitchFamily="34" charset="0"/>
              </a:rPr>
              <a:t> streamer corona periphery, </a:t>
            </a:r>
            <a:r>
              <a:rPr lang="en-US" sz="2200" b="1" dirty="0">
                <a:latin typeface="Tahoma" pitchFamily="34" charset="0"/>
                <a:ea typeface="Tahoma" pitchFamily="34" charset="0"/>
                <a:cs typeface="Tahoma" pitchFamily="34" charset="0"/>
              </a:rPr>
              <a:t>where the external electric field is amplified by the </a:t>
            </a:r>
            <a:r>
              <a:rPr lang="en-US" sz="2200" b="1" dirty="0" smtClean="0">
                <a:latin typeface="Tahoma" pitchFamily="34" charset="0"/>
                <a:ea typeface="Tahoma" pitchFamily="34" charset="0"/>
                <a:cs typeface="Tahoma" pitchFamily="34" charset="0"/>
              </a:rPr>
              <a:t>field </a:t>
            </a:r>
            <a:r>
              <a:rPr lang="en-US" sz="2200" b="1" dirty="0">
                <a:latin typeface="Tahoma" pitchFamily="34" charset="0"/>
                <a:ea typeface="Tahoma" pitchFamily="34" charset="0"/>
                <a:cs typeface="Tahoma" pitchFamily="34" charset="0"/>
              </a:rPr>
              <a:t>of the streamer </a:t>
            </a:r>
            <a:r>
              <a:rPr lang="en-US" sz="2200" b="1" dirty="0" smtClean="0">
                <a:latin typeface="Tahoma" pitchFamily="34" charset="0"/>
                <a:ea typeface="Tahoma" pitchFamily="34" charset="0"/>
                <a:cs typeface="Tahoma" pitchFamily="34" charset="0"/>
              </a:rPr>
              <a:t>corona space charge.</a:t>
            </a:r>
          </a:p>
          <a:p>
            <a:pPr marL="457200" indent="-457200">
              <a:spcAft>
                <a:spcPts val="1200"/>
              </a:spcAft>
              <a:buFont typeface="+mj-lt"/>
              <a:buAutoNum type="arabicPeriod"/>
            </a:pPr>
            <a:r>
              <a:rPr lang="en-US" sz="2200" b="1" dirty="0">
                <a:latin typeface="Tahoma" pitchFamily="34" charset="0"/>
                <a:ea typeface="Tahoma" pitchFamily="34" charset="0"/>
                <a:cs typeface="Tahoma" pitchFamily="34" charset="0"/>
              </a:rPr>
              <a:t>The key processes leading to the </a:t>
            </a:r>
            <a:r>
              <a:rPr lang="en-US" sz="2200" b="1" dirty="0" smtClean="0">
                <a:latin typeface="Tahoma" pitchFamily="34" charset="0"/>
                <a:ea typeface="Tahoma" pitchFamily="34" charset="0"/>
                <a:cs typeface="Tahoma" pitchFamily="34" charset="0"/>
              </a:rPr>
              <a:t>formation </a:t>
            </a:r>
            <a:r>
              <a:rPr lang="en-US" sz="2200" b="1" dirty="0">
                <a:latin typeface="Tahoma" pitchFamily="34" charset="0"/>
                <a:ea typeface="Tahoma" pitchFamily="34" charset="0"/>
                <a:cs typeface="Tahoma" pitchFamily="34" charset="0"/>
              </a:rPr>
              <a:t>of </a:t>
            </a:r>
            <a:r>
              <a:rPr lang="en-US" sz="2200" b="1" dirty="0" smtClean="0">
                <a:latin typeface="Tahoma" pitchFamily="34" charset="0"/>
                <a:ea typeface="Tahoma" pitchFamily="34" charset="0"/>
                <a:cs typeface="Tahoma" pitchFamily="34" charset="0"/>
              </a:rPr>
              <a:t>ionization centers are impact ionization </a:t>
            </a:r>
            <a:r>
              <a:rPr lang="en-US" sz="2200" b="1" dirty="0">
                <a:latin typeface="Tahoma" pitchFamily="34" charset="0"/>
                <a:ea typeface="Tahoma" pitchFamily="34" charset="0"/>
                <a:cs typeface="Tahoma" pitchFamily="34" charset="0"/>
              </a:rPr>
              <a:t>and electron drift: </a:t>
            </a:r>
            <a:r>
              <a:rPr lang="en-US" sz="2200" b="1" dirty="0" smtClean="0">
                <a:latin typeface="Tahoma" pitchFamily="34" charset="0"/>
                <a:ea typeface="Tahoma" pitchFamily="34" charset="0"/>
                <a:cs typeface="Tahoma" pitchFamily="34" charset="0"/>
              </a:rPr>
              <a:t>one needs </a:t>
            </a:r>
            <a:r>
              <a:rPr lang="en-US" sz="2200" b="1" dirty="0">
                <a:latin typeface="Tahoma" pitchFamily="34" charset="0"/>
                <a:ea typeface="Tahoma" pitchFamily="34" charset="0"/>
                <a:cs typeface="Tahoma" pitchFamily="34" charset="0"/>
              </a:rPr>
              <a:t>to </a:t>
            </a:r>
            <a:r>
              <a:rPr lang="en-US" sz="2200" b="1" dirty="0" smtClean="0">
                <a:latin typeface="Tahoma" pitchFamily="34" charset="0"/>
                <a:ea typeface="Tahoma" pitchFamily="34" charset="0"/>
                <a:cs typeface="Tahoma" pitchFamily="34" charset="0"/>
              </a:rPr>
              <a:t>generate </a:t>
            </a:r>
            <a:r>
              <a:rPr lang="en-US" sz="2200" b="1" dirty="0">
                <a:latin typeface="Tahoma" pitchFamily="34" charset="0"/>
                <a:ea typeface="Tahoma" pitchFamily="34" charset="0"/>
                <a:cs typeface="Tahoma" pitchFamily="34" charset="0"/>
              </a:rPr>
              <a:t>positive ions and separate them from electrons</a:t>
            </a:r>
            <a:r>
              <a:rPr lang="en-US" sz="2200" b="1" dirty="0" smtClean="0">
                <a:latin typeface="Tahoma" pitchFamily="34" charset="0"/>
                <a:ea typeface="Tahoma" pitchFamily="34" charset="0"/>
                <a:cs typeface="Tahoma" pitchFamily="34" charset="0"/>
              </a:rPr>
              <a:t>.</a:t>
            </a:r>
          </a:p>
          <a:p>
            <a:pPr marL="457200" indent="-457200">
              <a:spcAft>
                <a:spcPts val="1200"/>
              </a:spcAft>
              <a:buFont typeface="+mj-lt"/>
              <a:buAutoNum type="arabicPeriod"/>
            </a:pPr>
            <a:r>
              <a:rPr lang="en-US" sz="2200" b="1" dirty="0">
                <a:latin typeface="Tahoma" pitchFamily="34" charset="0"/>
                <a:ea typeface="Tahoma" pitchFamily="34" charset="0"/>
                <a:cs typeface="Tahoma" pitchFamily="34" charset="0"/>
              </a:rPr>
              <a:t>The </a:t>
            </a:r>
            <a:r>
              <a:rPr lang="en-US" sz="2200" b="1" dirty="0" smtClean="0">
                <a:latin typeface="Tahoma" pitchFamily="34" charset="0"/>
                <a:ea typeface="Tahoma" pitchFamily="34" charset="0"/>
                <a:cs typeface="Tahoma" pitchFamily="34" charset="0"/>
              </a:rPr>
              <a:t>proposed mechanism </a:t>
            </a:r>
            <a:r>
              <a:rPr lang="en-US" sz="2200" b="1" dirty="0">
                <a:latin typeface="Tahoma" pitchFamily="34" charset="0"/>
                <a:ea typeface="Tahoma" pitchFamily="34" charset="0"/>
                <a:cs typeface="Tahoma" pitchFamily="34" charset="0"/>
              </a:rPr>
              <a:t>needs a high, but achievable value of the </a:t>
            </a:r>
            <a:r>
              <a:rPr lang="en-US" sz="2200" b="1" dirty="0" smtClean="0">
                <a:latin typeface="Tahoma" pitchFamily="34" charset="0"/>
                <a:ea typeface="Tahoma" pitchFamily="34" charset="0"/>
                <a:cs typeface="Tahoma" pitchFamily="34" charset="0"/>
              </a:rPr>
              <a:t>local spatiotemporal </a:t>
            </a:r>
            <a:r>
              <a:rPr lang="en-US" sz="2200" b="1" dirty="0">
                <a:latin typeface="Tahoma" pitchFamily="34" charset="0"/>
                <a:ea typeface="Tahoma" pitchFamily="34" charset="0"/>
                <a:cs typeface="Tahoma" pitchFamily="34" charset="0"/>
              </a:rPr>
              <a:t>noise</a:t>
            </a:r>
            <a:r>
              <a:rPr lang="en-US" sz="2200" b="1" dirty="0" smtClean="0">
                <a:latin typeface="Tahoma" pitchFamily="34" charset="0"/>
                <a:ea typeface="Tahoma" pitchFamily="34" charset="0"/>
                <a:cs typeface="Tahoma" pitchFamily="34" charset="0"/>
              </a:rPr>
              <a:t> intensity.</a:t>
            </a:r>
          </a:p>
          <a:p>
            <a:pPr marL="457200" indent="-457200">
              <a:spcAft>
                <a:spcPts val="1200"/>
              </a:spcAft>
              <a:buFont typeface="+mj-lt"/>
              <a:buAutoNum type="arabicPeriod"/>
            </a:pPr>
            <a:r>
              <a:rPr lang="en-US" sz="2200" b="1" dirty="0">
                <a:latin typeface="Tahoma" pitchFamily="34" charset="0"/>
                <a:ea typeface="Tahoma" pitchFamily="34" charset="0"/>
                <a:cs typeface="Tahoma" pitchFamily="34" charset="0"/>
              </a:rPr>
              <a:t>A relatively strong electric field and an excess of negative charge contribute to the survival of positive streamers </a:t>
            </a:r>
            <a:r>
              <a:rPr lang="en-US" sz="2200" b="1" dirty="0" smtClean="0">
                <a:latin typeface="Tahoma" pitchFamily="34" charset="0"/>
                <a:ea typeface="Tahoma" pitchFamily="34" charset="0"/>
                <a:cs typeface="Tahoma" pitchFamily="34" charset="0"/>
              </a:rPr>
              <a:t>originating from the space </a:t>
            </a:r>
            <a:r>
              <a:rPr lang="en-US" sz="2200" b="1" dirty="0">
                <a:latin typeface="Tahoma" pitchFamily="34" charset="0"/>
                <a:ea typeface="Tahoma" pitchFamily="34" charset="0"/>
                <a:cs typeface="Tahoma" pitchFamily="34" charset="0"/>
              </a:rPr>
              <a:t>stem</a:t>
            </a:r>
            <a:r>
              <a:rPr lang="en-US" sz="2200" b="1" dirty="0" smtClean="0">
                <a:latin typeface="Tahoma" pitchFamily="34" charset="0"/>
                <a:ea typeface="Tahoma" pitchFamily="34" charset="0"/>
                <a:cs typeface="Tahoma" pitchFamily="34" charset="0"/>
              </a:rPr>
              <a:t>.</a:t>
            </a:r>
          </a:p>
          <a:p>
            <a:pPr marL="457200" indent="-457200">
              <a:spcAft>
                <a:spcPts val="1200"/>
              </a:spcAft>
              <a:buFont typeface="+mj-lt"/>
              <a:buAutoNum type="arabicPeriod"/>
            </a:pPr>
            <a:r>
              <a:rPr lang="en-US" sz="2200" b="1" dirty="0">
                <a:latin typeface="Tahoma" pitchFamily="34" charset="0"/>
                <a:ea typeface="Tahoma" pitchFamily="34" charset="0"/>
                <a:cs typeface="Tahoma" pitchFamily="34" charset="0"/>
              </a:rPr>
              <a:t>The proposed mechanism has much in common with the process of </a:t>
            </a:r>
            <a:r>
              <a:rPr lang="en-US" sz="2200" b="1" dirty="0" smtClean="0">
                <a:latin typeface="Tahoma" pitchFamily="34" charset="0"/>
                <a:ea typeface="Tahoma" pitchFamily="34" charset="0"/>
                <a:cs typeface="Tahoma" pitchFamily="34" charset="0"/>
              </a:rPr>
              <a:t>lightning initiating in </a:t>
            </a:r>
            <a:r>
              <a:rPr lang="en-US" sz="2200" b="1" dirty="0">
                <a:latin typeface="Tahoma" pitchFamily="34" charset="0"/>
                <a:ea typeface="Tahoma" pitchFamily="34" charset="0"/>
                <a:cs typeface="Tahoma" pitchFamily="34" charset="0"/>
              </a:rPr>
              <a:t>the </a:t>
            </a:r>
            <a:r>
              <a:rPr lang="en-US" sz="2200" b="1" dirty="0" smtClean="0">
                <a:latin typeface="Tahoma" pitchFamily="34" charset="0"/>
                <a:ea typeface="Tahoma" pitchFamily="34" charset="0"/>
                <a:cs typeface="Tahoma" pitchFamily="34" charset="0"/>
              </a:rPr>
              <a:t>thundercloud</a:t>
            </a:r>
            <a:r>
              <a:rPr lang="en-US" sz="2200" b="1" dirty="0">
                <a:latin typeface="Tahoma" pitchFamily="34" charset="0"/>
                <a:ea typeface="Tahoma" pitchFamily="34" charset="0"/>
                <a:cs typeface="Tahoma" pitchFamily="34" charset="0"/>
              </a:rPr>
              <a:t>, but has </a:t>
            </a:r>
            <a:r>
              <a:rPr lang="en-US" sz="2200" b="1" dirty="0" smtClean="0">
                <a:latin typeface="Tahoma" pitchFamily="34" charset="0"/>
                <a:ea typeface="Tahoma" pitchFamily="34" charset="0"/>
                <a:cs typeface="Tahoma" pitchFamily="34" charset="0"/>
              </a:rPr>
              <a:t>much </a:t>
            </a:r>
            <a:r>
              <a:rPr lang="en-US" sz="2200" b="1" dirty="0">
                <a:latin typeface="Tahoma" pitchFamily="34" charset="0"/>
                <a:ea typeface="Tahoma" pitchFamily="34" charset="0"/>
                <a:cs typeface="Tahoma" pitchFamily="34" charset="0"/>
              </a:rPr>
              <a:t>greater spatiotemporal </a:t>
            </a:r>
            <a:r>
              <a:rPr lang="en-US" sz="2200" b="1" dirty="0" smtClean="0">
                <a:latin typeface="Tahoma" pitchFamily="34" charset="0"/>
                <a:ea typeface="Tahoma" pitchFamily="34" charset="0"/>
                <a:cs typeface="Tahoma" pitchFamily="34" charset="0"/>
              </a:rPr>
              <a:t>noise intensity.</a:t>
            </a:r>
          </a:p>
        </p:txBody>
      </p:sp>
      <p:sp>
        <p:nvSpPr>
          <p:cNvPr id="4" name="TextBox 3"/>
          <p:cNvSpPr txBox="1"/>
          <p:nvPr/>
        </p:nvSpPr>
        <p:spPr>
          <a:xfrm>
            <a:off x="0" y="71409"/>
            <a:ext cx="9144000" cy="461665"/>
          </a:xfrm>
          <a:prstGeom prst="rect">
            <a:avLst/>
          </a:prstGeom>
          <a:noFill/>
        </p:spPr>
        <p:txBody>
          <a:bodyPr wrap="square" rtlCol="0">
            <a:spAutoFit/>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Summary</a:t>
            </a:r>
            <a:endParaRPr lang="ru-RU"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871446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2931" y="2967335"/>
            <a:ext cx="8658139" cy="923330"/>
          </a:xfrm>
          <a:prstGeom prst="rect">
            <a:avLst/>
          </a:prstGeom>
          <a:noFill/>
        </p:spPr>
        <p:txBody>
          <a:bodyPr wrap="none" rtlCol="0">
            <a:spAutoFit/>
          </a:bodyPr>
          <a:lstStyle/>
          <a:p>
            <a:r>
              <a:rPr lang="en-US" sz="5400" b="1" dirty="0" smtClean="0">
                <a:latin typeface="Tahoma" pitchFamily="34" charset="0"/>
                <a:ea typeface="Tahoma" pitchFamily="34" charset="0"/>
                <a:cs typeface="Tahoma" pitchFamily="34" charset="0"/>
              </a:rPr>
              <a:t>Thank you for attention</a:t>
            </a:r>
            <a:r>
              <a:rPr lang="ru-RU" sz="5400" b="1" dirty="0" smtClean="0">
                <a:latin typeface="Tahoma" pitchFamily="34" charset="0"/>
                <a:ea typeface="Tahoma" pitchFamily="34" charset="0"/>
                <a:cs typeface="Tahoma" pitchFamily="34" charset="0"/>
              </a:rPr>
              <a:t>!</a:t>
            </a:r>
            <a:endParaRPr lang="ru-RU" sz="54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301410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2583" y="71413"/>
            <a:ext cx="8338836" cy="461665"/>
          </a:xfrm>
          <a:prstGeom prst="rect">
            <a:avLst/>
          </a:prstGeom>
          <a:noFill/>
        </p:spPr>
        <p:txBody>
          <a:bodyPr wrap="square" rtlCol="0">
            <a:spAutoFit/>
          </a:bodyPr>
          <a:lstStyle/>
          <a:p>
            <a:pPr algn="ctr"/>
            <a:r>
              <a:rPr lang="en-US" sz="2400" b="1" dirty="0" smtClean="0">
                <a:latin typeface="Tahoma" pitchFamily="34" charset="0"/>
                <a:ea typeface="Tahoma" pitchFamily="34" charset="0"/>
                <a:cs typeface="Tahoma" pitchFamily="34" charset="0"/>
              </a:rPr>
              <a:t>Motivation</a:t>
            </a:r>
            <a:endParaRPr lang="ru-RU" sz="2400" b="1" dirty="0">
              <a:latin typeface="Tahoma" pitchFamily="34" charset="0"/>
              <a:ea typeface="Tahoma" pitchFamily="34" charset="0"/>
              <a:cs typeface="Tahoma" pitchFamily="34" charset="0"/>
            </a:endParaRPr>
          </a:p>
        </p:txBody>
      </p:sp>
      <p:grpSp>
        <p:nvGrpSpPr>
          <p:cNvPr id="23" name="Группа 22"/>
          <p:cNvGrpSpPr/>
          <p:nvPr/>
        </p:nvGrpSpPr>
        <p:grpSpPr>
          <a:xfrm>
            <a:off x="1030181" y="858077"/>
            <a:ext cx="7083639" cy="5562600"/>
            <a:chOff x="1030181" y="858077"/>
            <a:chExt cx="7083639" cy="5562600"/>
          </a:xfrm>
        </p:grpSpPr>
        <p:grpSp>
          <p:nvGrpSpPr>
            <p:cNvPr id="2" name="Группа 1"/>
            <p:cNvGrpSpPr/>
            <p:nvPr/>
          </p:nvGrpSpPr>
          <p:grpSpPr>
            <a:xfrm>
              <a:off x="1030181" y="858077"/>
              <a:ext cx="7083639" cy="5562600"/>
              <a:chOff x="790299" y="1295400"/>
              <a:chExt cx="7083639" cy="5562600"/>
            </a:xfrm>
          </p:grpSpPr>
          <p:pic>
            <p:nvPicPr>
              <p:cNvPr id="6" name="Picture 3"/>
              <p:cNvPicPr>
                <a:picLocks noChangeAspect="1" noChangeArrowheads="1"/>
              </p:cNvPicPr>
              <p:nvPr/>
            </p:nvPicPr>
            <p:blipFill>
              <a:blip r:embed="rId3" cstate="print"/>
              <a:srcRect/>
              <a:stretch>
                <a:fillRect/>
              </a:stretch>
            </p:blipFill>
            <p:spPr bwMode="auto">
              <a:xfrm>
                <a:off x="1996174" y="1295400"/>
                <a:ext cx="2607314" cy="4239920"/>
              </a:xfrm>
              <a:prstGeom prst="rect">
                <a:avLst/>
              </a:prstGeom>
              <a:noFill/>
              <a:ln w="9525">
                <a:noFill/>
                <a:miter lim="800000"/>
                <a:headEnd/>
                <a:tailEnd/>
              </a:ln>
              <a:effectLst/>
            </p:spPr>
          </p:pic>
          <p:pic>
            <p:nvPicPr>
              <p:cNvPr id="7" name="Picture 2"/>
              <p:cNvPicPr>
                <a:picLocks noChangeAspect="1" noChangeArrowheads="1"/>
              </p:cNvPicPr>
              <p:nvPr/>
            </p:nvPicPr>
            <p:blipFill>
              <a:blip r:embed="rId4" cstate="print"/>
              <a:srcRect/>
              <a:stretch>
                <a:fillRect/>
              </a:stretch>
            </p:blipFill>
            <p:spPr bwMode="auto">
              <a:xfrm>
                <a:off x="5233950" y="1295400"/>
                <a:ext cx="2639988" cy="4624290"/>
              </a:xfrm>
              <a:prstGeom prst="rect">
                <a:avLst/>
              </a:prstGeom>
              <a:noFill/>
              <a:ln w="9525">
                <a:noFill/>
                <a:miter lim="800000"/>
                <a:headEnd/>
                <a:tailEnd/>
              </a:ln>
              <a:effectLst/>
            </p:spPr>
          </p:pic>
          <p:sp>
            <p:nvSpPr>
              <p:cNvPr id="8" name="TextBox 9"/>
              <p:cNvSpPr txBox="1"/>
              <p:nvPr/>
            </p:nvSpPr>
            <p:spPr>
              <a:xfrm>
                <a:off x="856974" y="1968500"/>
                <a:ext cx="1155700" cy="1200329"/>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Primary leader channel core</a:t>
                </a:r>
                <a:endParaRPr lang="ru-RU" b="1" dirty="0">
                  <a:latin typeface="Tahoma" pitchFamily="34" charset="0"/>
                  <a:ea typeface="Tahoma" pitchFamily="34" charset="0"/>
                  <a:cs typeface="Tahoma" pitchFamily="34" charset="0"/>
                </a:endParaRPr>
              </a:p>
            </p:txBody>
          </p:sp>
          <p:cxnSp>
            <p:nvCxnSpPr>
              <p:cNvPr id="9" name="Прямая со стрелкой 10"/>
              <p:cNvCxnSpPr/>
              <p:nvPr/>
            </p:nvCxnSpPr>
            <p:spPr>
              <a:xfrm flipV="1">
                <a:off x="2012674" y="2413001"/>
                <a:ext cx="1555750" cy="155664"/>
              </a:xfrm>
              <a:prstGeom prst="straightConnector1">
                <a:avLst/>
              </a:prstGeom>
              <a:ln w="63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0" name="TextBox 11"/>
              <p:cNvSpPr txBox="1"/>
              <p:nvPr/>
            </p:nvSpPr>
            <p:spPr>
              <a:xfrm>
                <a:off x="790299" y="4279900"/>
                <a:ext cx="1289050" cy="1200329"/>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Negative corona streamer burst</a:t>
                </a:r>
                <a:endParaRPr lang="ru-RU" b="1" dirty="0">
                  <a:latin typeface="Tahoma" pitchFamily="34" charset="0"/>
                  <a:ea typeface="Tahoma" pitchFamily="34" charset="0"/>
                  <a:cs typeface="Tahoma" pitchFamily="34" charset="0"/>
                </a:endParaRPr>
              </a:p>
            </p:txBody>
          </p:sp>
          <p:sp>
            <p:nvSpPr>
              <p:cNvPr id="11" name="TextBox 10"/>
              <p:cNvSpPr txBox="1"/>
              <p:nvPr/>
            </p:nvSpPr>
            <p:spPr>
              <a:xfrm>
                <a:off x="790299" y="3346450"/>
                <a:ext cx="1289050"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Negative leader tip</a:t>
                </a:r>
                <a:endParaRPr lang="ru-RU" b="1" dirty="0">
                  <a:latin typeface="Tahoma" pitchFamily="34" charset="0"/>
                  <a:ea typeface="Tahoma" pitchFamily="34" charset="0"/>
                  <a:cs typeface="Tahoma" pitchFamily="34" charset="0"/>
                </a:endParaRPr>
              </a:p>
            </p:txBody>
          </p:sp>
          <p:cxnSp>
            <p:nvCxnSpPr>
              <p:cNvPr id="12" name="Прямая со стрелкой 11"/>
              <p:cNvCxnSpPr>
                <a:stCxn id="11" idx="3"/>
              </p:cNvCxnSpPr>
              <p:nvPr/>
            </p:nvCxnSpPr>
            <p:spPr>
              <a:xfrm>
                <a:off x="2079349" y="3669616"/>
                <a:ext cx="955675" cy="476934"/>
              </a:xfrm>
              <a:prstGeom prst="straightConnector1">
                <a:avLst/>
              </a:prstGeom>
              <a:ln w="63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46324" y="1479550"/>
                <a:ext cx="1155700" cy="923330"/>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Channel corona sheath</a:t>
                </a:r>
                <a:endParaRPr lang="ru-RU" b="1" dirty="0">
                  <a:latin typeface="Tahoma" pitchFamily="34" charset="0"/>
                  <a:ea typeface="Tahoma" pitchFamily="34" charset="0"/>
                  <a:cs typeface="Tahoma" pitchFamily="34" charset="0"/>
                </a:endParaRPr>
              </a:p>
            </p:txBody>
          </p:sp>
          <p:cxnSp>
            <p:nvCxnSpPr>
              <p:cNvPr id="14" name="Прямая со стрелкой 13"/>
              <p:cNvCxnSpPr>
                <a:stCxn id="13" idx="2"/>
              </p:cNvCxnSpPr>
              <p:nvPr/>
            </p:nvCxnSpPr>
            <p:spPr>
              <a:xfrm rot="5400000">
                <a:off x="4630164" y="2185690"/>
                <a:ext cx="276820" cy="711200"/>
              </a:xfrm>
              <a:prstGeom prst="straightConnector1">
                <a:avLst/>
              </a:prstGeom>
              <a:ln w="63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79874" y="6211669"/>
                <a:ext cx="889000"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Space stems</a:t>
                </a:r>
                <a:endParaRPr lang="ru-RU" b="1" dirty="0">
                  <a:latin typeface="Tahoma" pitchFamily="34" charset="0"/>
                  <a:ea typeface="Tahoma" pitchFamily="34" charset="0"/>
                  <a:cs typeface="Tahoma" pitchFamily="34" charset="0"/>
                </a:endParaRPr>
              </a:p>
            </p:txBody>
          </p:sp>
          <p:cxnSp>
            <p:nvCxnSpPr>
              <p:cNvPr id="17" name="Прямая со стрелкой 16"/>
              <p:cNvCxnSpPr>
                <a:stCxn id="16" idx="0"/>
              </p:cNvCxnSpPr>
              <p:nvPr/>
            </p:nvCxnSpPr>
            <p:spPr>
              <a:xfrm rot="16200000" flipV="1">
                <a:off x="5958515" y="5445810"/>
                <a:ext cx="464919" cy="1066800"/>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16" idx="0"/>
              </p:cNvCxnSpPr>
              <p:nvPr/>
            </p:nvCxnSpPr>
            <p:spPr>
              <a:xfrm rot="5400000" flipH="1" flipV="1">
                <a:off x="6558591" y="6045884"/>
                <a:ext cx="331569" cy="2"/>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16" idx="0"/>
              </p:cNvCxnSpPr>
              <p:nvPr/>
            </p:nvCxnSpPr>
            <p:spPr>
              <a:xfrm rot="5400000" flipH="1" flipV="1">
                <a:off x="6612128" y="5566023"/>
                <a:ext cx="757892" cy="533400"/>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rot="16200000" flipH="1">
                <a:off x="5341364" y="2195810"/>
                <a:ext cx="276820" cy="711200"/>
              </a:xfrm>
              <a:prstGeom prst="straightConnector1">
                <a:avLst/>
              </a:prstGeom>
              <a:ln w="63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3" name="Овал 2"/>
            <p:cNvSpPr/>
            <p:nvPr/>
          </p:nvSpPr>
          <p:spPr>
            <a:xfrm>
              <a:off x="5664859" y="5087358"/>
              <a:ext cx="355419" cy="355419"/>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6756657" y="5217690"/>
              <a:ext cx="355419" cy="355419"/>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7307247" y="4770405"/>
              <a:ext cx="355419" cy="355419"/>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183033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1409"/>
            <a:ext cx="9144000" cy="461665"/>
          </a:xfrm>
          <a:prstGeom prst="rect">
            <a:avLst/>
          </a:prstGeom>
          <a:noFill/>
        </p:spPr>
        <p:txBody>
          <a:bodyPr wrap="square" rtlCol="0">
            <a:spAutoFit/>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Problem Formulation</a:t>
            </a:r>
            <a:r>
              <a:rPr lang="ru-RU" sz="2400" b="1" dirty="0" smtClean="0">
                <a:latin typeface="Tahoma" panose="020B0604030504040204" pitchFamily="34" charset="0"/>
                <a:ea typeface="Tahoma" panose="020B0604030504040204" pitchFamily="34" charset="0"/>
                <a:cs typeface="Tahoma" panose="020B0604030504040204" pitchFamily="34" charset="0"/>
              </a:rPr>
              <a:t>: </a:t>
            </a:r>
            <a:r>
              <a:rPr lang="en-US" sz="2400" b="1" dirty="0" smtClean="0">
                <a:latin typeface="Tahoma" panose="020B0604030504040204" pitchFamily="34" charset="0"/>
                <a:ea typeface="Tahoma" panose="020B0604030504040204" pitchFamily="34" charset="0"/>
                <a:cs typeface="Tahoma" panose="020B0604030504040204" pitchFamily="34" charset="0"/>
              </a:rPr>
              <a:t>Simple Estimates</a:t>
            </a:r>
            <a:endParaRPr lang="ru-RU" sz="2400" b="1" dirty="0">
              <a:latin typeface="Tahoma" panose="020B0604030504040204" pitchFamily="34" charset="0"/>
              <a:ea typeface="Tahoma" panose="020B0604030504040204" pitchFamily="34" charset="0"/>
              <a:cs typeface="Tahoma" panose="020B0604030504040204" pitchFamily="34" charset="0"/>
            </a:endParaRPr>
          </a:p>
        </p:txBody>
      </p:sp>
      <p:grpSp>
        <p:nvGrpSpPr>
          <p:cNvPr id="126" name="Группа 125"/>
          <p:cNvGrpSpPr/>
          <p:nvPr/>
        </p:nvGrpSpPr>
        <p:grpSpPr>
          <a:xfrm>
            <a:off x="0" y="707977"/>
            <a:ext cx="3902509" cy="5072168"/>
            <a:chOff x="149242" y="852698"/>
            <a:chExt cx="3902509" cy="5072168"/>
          </a:xfrm>
        </p:grpSpPr>
        <p:sp>
          <p:nvSpPr>
            <p:cNvPr id="113" name="Дуга 112"/>
            <p:cNvSpPr/>
            <p:nvPr/>
          </p:nvSpPr>
          <p:spPr>
            <a:xfrm rot="8222275">
              <a:off x="667832" y="2752654"/>
              <a:ext cx="3383919" cy="3096238"/>
            </a:xfrm>
            <a:prstGeom prst="arc">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nvGrpSpPr>
            <p:cNvPr id="125" name="Группа 124"/>
            <p:cNvGrpSpPr/>
            <p:nvPr/>
          </p:nvGrpSpPr>
          <p:grpSpPr>
            <a:xfrm>
              <a:off x="149242" y="852698"/>
              <a:ext cx="3313316" cy="5072168"/>
              <a:chOff x="149242" y="871748"/>
              <a:chExt cx="3313316" cy="5072168"/>
            </a:xfrm>
          </p:grpSpPr>
          <p:cxnSp>
            <p:nvCxnSpPr>
              <p:cNvPr id="14" name="Прямая соединительная линия 13"/>
              <p:cNvCxnSpPr/>
              <p:nvPr/>
            </p:nvCxnSpPr>
            <p:spPr>
              <a:xfrm rot="5400000" flipH="1">
                <a:off x="1214548" y="1909919"/>
                <a:ext cx="11450" cy="19127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a:stCxn id="20" idx="5"/>
                <a:endCxn id="113" idx="0"/>
              </p:cNvCxnSpPr>
              <p:nvPr/>
            </p:nvCxnSpPr>
            <p:spPr>
              <a:xfrm rot="16200000" flipH="1">
                <a:off x="1596008" y="3614847"/>
                <a:ext cx="2510608" cy="112708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flipV="1">
                <a:off x="3436794" y="924035"/>
                <a:ext cx="14363" cy="450966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rot="16200000" flipV="1">
                <a:off x="1283332" y="1858741"/>
                <a:ext cx="1887923" cy="18505"/>
              </a:xfrm>
              <a:prstGeom prst="line">
                <a:avLst/>
              </a:prstGeom>
              <a:ln w="889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H="1" flipV="1">
                <a:off x="1064092" y="989134"/>
                <a:ext cx="41012" cy="445464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Полилиния 18"/>
              <p:cNvSpPr/>
              <p:nvPr/>
            </p:nvSpPr>
            <p:spPr>
              <a:xfrm>
                <a:off x="1105104" y="871748"/>
                <a:ext cx="2357454" cy="173952"/>
              </a:xfrm>
              <a:custGeom>
                <a:avLst/>
                <a:gdLst>
                  <a:gd name="connsiteX0" fmla="*/ 0 w 2854036"/>
                  <a:gd name="connsiteY0" fmla="*/ 116994 h 190885"/>
                  <a:gd name="connsiteX1" fmla="*/ 498764 w 2854036"/>
                  <a:gd name="connsiteY1" fmla="*/ 6158 h 190885"/>
                  <a:gd name="connsiteX2" fmla="*/ 822036 w 2854036"/>
                  <a:gd name="connsiteY2" fmla="*/ 153939 h 190885"/>
                  <a:gd name="connsiteX3" fmla="*/ 1339273 w 2854036"/>
                  <a:gd name="connsiteY3" fmla="*/ 6158 h 190885"/>
                  <a:gd name="connsiteX4" fmla="*/ 1782618 w 2854036"/>
                  <a:gd name="connsiteY4" fmla="*/ 190885 h 190885"/>
                  <a:gd name="connsiteX5" fmla="*/ 2152073 w 2854036"/>
                  <a:gd name="connsiteY5" fmla="*/ 6158 h 190885"/>
                  <a:gd name="connsiteX6" fmla="*/ 2558473 w 2854036"/>
                  <a:gd name="connsiteY6" fmla="*/ 163176 h 190885"/>
                  <a:gd name="connsiteX7" fmla="*/ 2854036 w 2854036"/>
                  <a:gd name="connsiteY7" fmla="*/ 70812 h 1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036" h="190885">
                    <a:moveTo>
                      <a:pt x="0" y="116994"/>
                    </a:moveTo>
                    <a:cubicBezTo>
                      <a:pt x="180879" y="58497"/>
                      <a:pt x="361758" y="1"/>
                      <a:pt x="498764" y="6158"/>
                    </a:cubicBezTo>
                    <a:cubicBezTo>
                      <a:pt x="635770" y="12315"/>
                      <a:pt x="681951" y="153939"/>
                      <a:pt x="822036" y="153939"/>
                    </a:cubicBezTo>
                    <a:cubicBezTo>
                      <a:pt x="962121" y="153939"/>
                      <a:pt x="1179176" y="0"/>
                      <a:pt x="1339273" y="6158"/>
                    </a:cubicBezTo>
                    <a:cubicBezTo>
                      <a:pt x="1499370" y="12316"/>
                      <a:pt x="1647151" y="190885"/>
                      <a:pt x="1782618" y="190885"/>
                    </a:cubicBezTo>
                    <a:cubicBezTo>
                      <a:pt x="1918085" y="190885"/>
                      <a:pt x="2022764" y="10776"/>
                      <a:pt x="2152073" y="6158"/>
                    </a:cubicBezTo>
                    <a:cubicBezTo>
                      <a:pt x="2281382" y="1540"/>
                      <a:pt x="2441479" y="152400"/>
                      <a:pt x="2558473" y="163176"/>
                    </a:cubicBezTo>
                    <a:cubicBezTo>
                      <a:pt x="2675467" y="173952"/>
                      <a:pt x="2764751" y="122382"/>
                      <a:pt x="2854036" y="70812"/>
                    </a:cubicBezTo>
                  </a:path>
                </a:pathLst>
              </a:cu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 name="Овал 19"/>
              <p:cNvSpPr/>
              <p:nvPr/>
            </p:nvSpPr>
            <p:spPr>
              <a:xfrm>
                <a:off x="2176634" y="2811953"/>
                <a:ext cx="130202" cy="130202"/>
              </a:xfrm>
              <a:prstGeom prst="ellipse">
                <a:avLst/>
              </a:pr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1" name="Прямая соединительная линия 20"/>
              <p:cNvCxnSpPr/>
              <p:nvPr/>
            </p:nvCxnSpPr>
            <p:spPr>
              <a:xfrm>
                <a:off x="1376919" y="1119334"/>
                <a:ext cx="260403" cy="14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1376919" y="1509938"/>
                <a:ext cx="260403" cy="14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1376919" y="1900543"/>
                <a:ext cx="260403" cy="14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1376919" y="2289700"/>
                <a:ext cx="260403" cy="14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1376919" y="2678858"/>
                <a:ext cx="260403" cy="14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1376919" y="3072356"/>
                <a:ext cx="260403" cy="14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2809136" y="1119334"/>
                <a:ext cx="260403" cy="14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2809136" y="1509938"/>
                <a:ext cx="260403" cy="14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2809136" y="2289700"/>
                <a:ext cx="260403" cy="14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2809136" y="2678858"/>
                <a:ext cx="260403" cy="14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2809136" y="3072356"/>
                <a:ext cx="260403" cy="14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6200000" flipH="1">
                <a:off x="2011634" y="3251364"/>
                <a:ext cx="708474" cy="23552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a:stCxn id="20" idx="4"/>
              </p:cNvCxnSpPr>
              <p:nvPr/>
            </p:nvCxnSpPr>
            <p:spPr>
              <a:xfrm rot="5400000">
                <a:off x="1679127" y="3356057"/>
                <a:ext cx="976511" cy="14870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6200000" flipH="1">
                <a:off x="2320880" y="3886115"/>
                <a:ext cx="716109" cy="39060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5400000">
                <a:off x="1962828" y="4113968"/>
                <a:ext cx="911411" cy="13020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6200000" flipH="1">
                <a:off x="1800075" y="4211618"/>
                <a:ext cx="651007" cy="65103"/>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5400000">
                <a:off x="1622327" y="4187260"/>
                <a:ext cx="739298" cy="20211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5400000">
                <a:off x="1482169" y="3352202"/>
                <a:ext cx="1143008" cy="32550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rot="16200000" flipH="1">
                <a:off x="2027927" y="4960277"/>
                <a:ext cx="716109" cy="65103"/>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rot="16200000" flipH="1">
                <a:off x="2548734" y="4764975"/>
                <a:ext cx="716109" cy="65103"/>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rot="5400000">
                <a:off x="2140954" y="5193747"/>
                <a:ext cx="357190" cy="14287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a:stCxn id="20" idx="4"/>
              </p:cNvCxnSpPr>
              <p:nvPr/>
            </p:nvCxnSpPr>
            <p:spPr>
              <a:xfrm rot="16200000" flipH="1">
                <a:off x="1851367" y="3332523"/>
                <a:ext cx="929989" cy="14925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rot="16200000" flipH="1">
                <a:off x="2190679" y="4797525"/>
                <a:ext cx="716111" cy="39060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rot="5400000">
                <a:off x="1734975" y="4927729"/>
                <a:ext cx="781210" cy="6510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rot="16200000" flipH="1">
                <a:off x="1355136" y="4907995"/>
                <a:ext cx="428629" cy="7143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rot="16200000" flipH="1">
                <a:off x="1610910" y="4878017"/>
                <a:ext cx="642944" cy="5995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rot="16200000" flipH="1">
                <a:off x="2646383" y="5448533"/>
                <a:ext cx="585907" cy="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rot="16200000" flipH="1">
                <a:off x="1897725" y="5546185"/>
                <a:ext cx="520806" cy="13020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rot="16200000" flipH="1">
                <a:off x="2841686" y="5253232"/>
                <a:ext cx="418364" cy="22306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rot="16200000" flipH="1">
                <a:off x="2641020" y="4765119"/>
                <a:ext cx="714380" cy="2143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rot="5400000">
                <a:off x="2418532" y="5546185"/>
                <a:ext cx="520806" cy="13020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rot="5400000">
                <a:off x="2126302" y="5578735"/>
                <a:ext cx="520082" cy="6582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rot="16200000" flipH="1">
                <a:off x="2190679" y="5578735"/>
                <a:ext cx="520806" cy="6510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rot="5400000">
                <a:off x="1767524" y="5546185"/>
                <a:ext cx="520806" cy="13020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rot="16200000" flipH="1">
                <a:off x="1832626" y="4960277"/>
                <a:ext cx="716109" cy="65103"/>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rot="5400000">
                <a:off x="1482764" y="4812523"/>
                <a:ext cx="562719" cy="25359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rot="10800000" flipV="1">
                <a:off x="1181617" y="5220681"/>
                <a:ext cx="455705" cy="13020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rot="5400000">
                <a:off x="1344369" y="5448534"/>
                <a:ext cx="520806" cy="6510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p:nvPr/>
            </p:nvCxnSpPr>
            <p:spPr>
              <a:xfrm rot="5400000">
                <a:off x="1610911" y="5449522"/>
                <a:ext cx="571504" cy="131393"/>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rot="5400000">
                <a:off x="1176541" y="4657962"/>
                <a:ext cx="714380" cy="14287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p:nvPr/>
            </p:nvCxnSpPr>
            <p:spPr>
              <a:xfrm rot="5400000">
                <a:off x="1498013" y="3907861"/>
                <a:ext cx="571505" cy="35719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rot="16200000" flipH="1">
                <a:off x="2089410" y="4816667"/>
                <a:ext cx="314988" cy="14045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p:cNvCxnSpPr/>
              <p:nvPr/>
            </p:nvCxnSpPr>
            <p:spPr>
              <a:xfrm rot="16200000" flipH="1">
                <a:off x="2158129" y="4048867"/>
                <a:ext cx="716109" cy="65103"/>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p:nvPr/>
            </p:nvCxnSpPr>
            <p:spPr>
              <a:xfrm rot="16200000" flipH="1">
                <a:off x="2451082" y="4537123"/>
                <a:ext cx="455705" cy="260403"/>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p:nvPr/>
            </p:nvCxnSpPr>
            <p:spPr>
              <a:xfrm rot="16200000" flipH="1">
                <a:off x="2255780" y="4732426"/>
                <a:ext cx="716108" cy="13020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p:nvPr/>
            </p:nvCxnSpPr>
            <p:spPr>
              <a:xfrm rot="16200000" flipH="1">
                <a:off x="2998211" y="5050869"/>
                <a:ext cx="357191" cy="285753"/>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rot="16200000" flipH="1">
                <a:off x="2387836" y="4303925"/>
                <a:ext cx="575392" cy="28333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p:cNvCxnSpPr/>
              <p:nvPr/>
            </p:nvCxnSpPr>
            <p:spPr>
              <a:xfrm rot="5400000">
                <a:off x="1646630" y="4616501"/>
                <a:ext cx="285753" cy="22579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a:stCxn id="20" idx="4"/>
              </p:cNvCxnSpPr>
              <p:nvPr/>
            </p:nvCxnSpPr>
            <p:spPr>
              <a:xfrm rot="5400000">
                <a:off x="1809327" y="3356058"/>
                <a:ext cx="846312" cy="18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p:nvPr/>
            </p:nvCxnSpPr>
            <p:spPr>
              <a:xfrm rot="16200000" flipH="1">
                <a:off x="2093028" y="3918666"/>
                <a:ext cx="390605" cy="13020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p:cNvCxnSpPr/>
              <p:nvPr/>
            </p:nvCxnSpPr>
            <p:spPr>
              <a:xfrm rot="5400000">
                <a:off x="1865175" y="4146519"/>
                <a:ext cx="716108" cy="144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p:cNvCxnSpPr/>
              <p:nvPr/>
            </p:nvCxnSpPr>
            <p:spPr>
              <a:xfrm rot="16200000" flipH="1">
                <a:off x="2171069" y="5235070"/>
                <a:ext cx="596858" cy="15702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p:cNvCxnSpPr/>
              <p:nvPr/>
            </p:nvCxnSpPr>
            <p:spPr>
              <a:xfrm rot="5400000">
                <a:off x="1302565" y="5239188"/>
                <a:ext cx="353263" cy="31625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p:cNvCxnSpPr/>
              <p:nvPr/>
            </p:nvCxnSpPr>
            <p:spPr>
              <a:xfrm rot="16200000" flipH="1">
                <a:off x="2613834" y="5481084"/>
                <a:ext cx="390605" cy="13020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p:cNvCxnSpPr/>
              <p:nvPr/>
            </p:nvCxnSpPr>
            <p:spPr>
              <a:xfrm rot="16200000" flipH="1">
                <a:off x="2429030" y="4905674"/>
                <a:ext cx="692919" cy="19749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p:cNvCxnSpPr/>
              <p:nvPr/>
            </p:nvCxnSpPr>
            <p:spPr>
              <a:xfrm rot="5400000">
                <a:off x="1490360" y="4344143"/>
                <a:ext cx="555378" cy="4000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p:cNvCxnSpPr/>
              <p:nvPr/>
            </p:nvCxnSpPr>
            <p:spPr>
              <a:xfrm rot="16200000" flipH="1">
                <a:off x="2418532" y="4179069"/>
                <a:ext cx="585907" cy="19530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p:cNvCxnSpPr/>
              <p:nvPr/>
            </p:nvCxnSpPr>
            <p:spPr>
              <a:xfrm rot="16200000" flipH="1">
                <a:off x="1384389" y="5347118"/>
                <a:ext cx="746070" cy="1875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2" name="Прямая со стрелкой 81"/>
              <p:cNvCxnSpPr/>
              <p:nvPr/>
            </p:nvCxnSpPr>
            <p:spPr>
              <a:xfrm flipV="1">
                <a:off x="727272" y="998984"/>
                <a:ext cx="5119" cy="16172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3" name="Object 8"/>
              <p:cNvGraphicFramePr>
                <a:graphicFrameLocks noChangeAspect="1"/>
              </p:cNvGraphicFramePr>
              <p:nvPr>
                <p:extLst>
                  <p:ext uri="{D42A27DB-BD31-4B8C-83A1-F6EECF244321}">
                    <p14:modId xmlns:p14="http://schemas.microsoft.com/office/powerpoint/2010/main" val="3731902512"/>
                  </p:ext>
                </p:extLst>
              </p:nvPr>
            </p:nvGraphicFramePr>
            <p:xfrm>
              <a:off x="252756" y="1509385"/>
              <a:ext cx="458696" cy="596468"/>
            </p:xfrm>
            <a:graphic>
              <a:graphicData uri="http://schemas.openxmlformats.org/presentationml/2006/ole">
                <mc:AlternateContent xmlns:mc="http://schemas.openxmlformats.org/markup-compatibility/2006">
                  <mc:Choice xmlns:v="urn:schemas-microsoft-com:vml" Requires="v">
                    <p:oleObj spid="_x0000_s6020" name="Equation" r:id="rId4" imgW="203040" imgH="266400" progId="Equation.DSMT4">
                      <p:embed/>
                    </p:oleObj>
                  </mc:Choice>
                  <mc:Fallback>
                    <p:oleObj name="Equation" r:id="rId4" imgW="203040" imgH="266400" progId="Equation.DSMT4">
                      <p:embed/>
                      <p:pic>
                        <p:nvPicPr>
                          <p:cNvPr id="0" name="Picture 3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756" y="1509385"/>
                            <a:ext cx="458696" cy="5964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7" name="Прямая со стрелкой 106"/>
              <p:cNvCxnSpPr/>
              <p:nvPr/>
            </p:nvCxnSpPr>
            <p:spPr>
              <a:xfrm rot="16200000" flipH="1">
                <a:off x="-930915" y="4407963"/>
                <a:ext cx="3071905" cy="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rot="5400000" flipH="1">
                <a:off x="1214580" y="4981753"/>
                <a:ext cx="11450" cy="19127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rot="16200000">
                <a:off x="187874" y="4146354"/>
                <a:ext cx="445956" cy="523220"/>
              </a:xfrm>
              <a:prstGeom prst="rect">
                <a:avLst/>
              </a:prstGeom>
              <a:noFill/>
            </p:spPr>
            <p:txBody>
              <a:bodyPr wrap="none" rtlCol="0">
                <a:spAutoFit/>
              </a:bodyPr>
              <a:lstStyle/>
              <a:p>
                <a:r>
                  <a:rPr lang="en-US" sz="2800" b="1" dirty="0">
                    <a:latin typeface="Tahoma" pitchFamily="34" charset="0"/>
                    <a:ea typeface="Tahoma" pitchFamily="34" charset="0"/>
                    <a:cs typeface="Tahoma" pitchFamily="34" charset="0"/>
                  </a:rPr>
                  <a:t>R</a:t>
                </a:r>
                <a:endParaRPr lang="ru-RU" sz="2800" b="1" dirty="0">
                  <a:latin typeface="Tahoma" pitchFamily="34" charset="0"/>
                  <a:ea typeface="Tahoma" pitchFamily="34" charset="0"/>
                  <a:cs typeface="Tahoma" pitchFamily="34" charset="0"/>
                </a:endParaRPr>
              </a:p>
            </p:txBody>
          </p:sp>
          <p:cxnSp>
            <p:nvCxnSpPr>
              <p:cNvPr id="114" name="Прямая соединительная линия 113"/>
              <p:cNvCxnSpPr>
                <a:stCxn id="20" idx="3"/>
                <a:endCxn id="113" idx="2"/>
              </p:cNvCxnSpPr>
              <p:nvPr/>
            </p:nvCxnSpPr>
            <p:spPr>
              <a:xfrm rot="5400000">
                <a:off x="393265" y="3651430"/>
                <a:ext cx="2530780" cy="107409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p:cNvCxnSpPr/>
              <p:nvPr/>
            </p:nvCxnSpPr>
            <p:spPr>
              <a:xfrm>
                <a:off x="2819615" y="3513507"/>
                <a:ext cx="260403" cy="14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p:cNvCxnSpPr/>
              <p:nvPr/>
            </p:nvCxnSpPr>
            <p:spPr>
              <a:xfrm>
                <a:off x="2819615" y="3942135"/>
                <a:ext cx="260403" cy="14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Прямая соединительная линия 116"/>
              <p:cNvCxnSpPr/>
              <p:nvPr/>
            </p:nvCxnSpPr>
            <p:spPr>
              <a:xfrm>
                <a:off x="1390855" y="3513507"/>
                <a:ext cx="260403" cy="14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Прямая соединительная линия 117"/>
              <p:cNvCxnSpPr/>
              <p:nvPr/>
            </p:nvCxnSpPr>
            <p:spPr>
              <a:xfrm>
                <a:off x="1390855" y="3942135"/>
                <a:ext cx="260403" cy="14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Дуга 118"/>
              <p:cNvSpPr/>
              <p:nvPr/>
            </p:nvSpPr>
            <p:spPr>
              <a:xfrm rot="8080793">
                <a:off x="1978748" y="2763195"/>
                <a:ext cx="539683" cy="539683"/>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aphicFrame>
            <p:nvGraphicFramePr>
              <p:cNvPr id="120" name="Object 8"/>
              <p:cNvGraphicFramePr>
                <a:graphicFrameLocks noChangeAspect="1"/>
              </p:cNvGraphicFramePr>
              <p:nvPr>
                <p:extLst>
                  <p:ext uri="{D42A27DB-BD31-4B8C-83A1-F6EECF244321}">
                    <p14:modId xmlns:p14="http://schemas.microsoft.com/office/powerpoint/2010/main" val="2139038478"/>
                  </p:ext>
                </p:extLst>
              </p:nvPr>
            </p:nvGraphicFramePr>
            <p:xfrm>
              <a:off x="2083005" y="3292704"/>
              <a:ext cx="342900" cy="369887"/>
            </p:xfrm>
            <a:graphic>
              <a:graphicData uri="http://schemas.openxmlformats.org/presentationml/2006/ole">
                <mc:AlternateContent xmlns:mc="http://schemas.openxmlformats.org/markup-compatibility/2006">
                  <mc:Choice xmlns:v="urn:schemas-microsoft-com:vml" Requires="v">
                    <p:oleObj spid="_x0000_s6021" name="Equation" r:id="rId6" imgW="152280" imgH="164880" progId="Equation.DSMT4">
                      <p:embed/>
                    </p:oleObj>
                  </mc:Choice>
                  <mc:Fallback>
                    <p:oleObj name="Equation" r:id="rId6" imgW="152280" imgH="164880" progId="Equation.DSMT4">
                      <p:embed/>
                      <p:pic>
                        <p:nvPicPr>
                          <p:cNvPr id="0" name="Picture 3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3005" y="3292704"/>
                            <a:ext cx="342900" cy="369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 name="Object 8"/>
              <p:cNvGraphicFramePr>
                <a:graphicFrameLocks noChangeAspect="1"/>
              </p:cNvGraphicFramePr>
              <p:nvPr>
                <p:extLst>
                  <p:ext uri="{D42A27DB-BD31-4B8C-83A1-F6EECF244321}">
                    <p14:modId xmlns:p14="http://schemas.microsoft.com/office/powerpoint/2010/main" val="3671283290"/>
                  </p:ext>
                </p:extLst>
              </p:nvPr>
            </p:nvGraphicFramePr>
            <p:xfrm>
              <a:off x="2325705" y="2625984"/>
              <a:ext cx="457200" cy="512762"/>
            </p:xfrm>
            <a:graphic>
              <a:graphicData uri="http://schemas.openxmlformats.org/presentationml/2006/ole">
                <mc:AlternateContent xmlns:mc="http://schemas.openxmlformats.org/markup-compatibility/2006">
                  <mc:Choice xmlns:v="urn:schemas-microsoft-com:vml" Requires="v">
                    <p:oleObj spid="_x0000_s6022" name="Equation" r:id="rId8" imgW="203040" imgH="228600" progId="Equation.DSMT4">
                      <p:embed/>
                    </p:oleObj>
                  </mc:Choice>
                  <mc:Fallback>
                    <p:oleObj name="Equation" r:id="rId8" imgW="203040" imgH="228600" progId="Equation.DSMT4">
                      <p:embed/>
                      <p:pic>
                        <p:nvPicPr>
                          <p:cNvPr id="0" name="Picture 39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25705" y="2625984"/>
                            <a:ext cx="457200" cy="51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 name="Object 8"/>
              <p:cNvGraphicFramePr>
                <a:graphicFrameLocks noChangeAspect="1"/>
              </p:cNvGraphicFramePr>
              <p:nvPr>
                <p:extLst>
                  <p:ext uri="{D42A27DB-BD31-4B8C-83A1-F6EECF244321}">
                    <p14:modId xmlns:p14="http://schemas.microsoft.com/office/powerpoint/2010/main" val="1679277827"/>
                  </p:ext>
                </p:extLst>
              </p:nvPr>
            </p:nvGraphicFramePr>
            <p:xfrm>
              <a:off x="2712460" y="1633286"/>
              <a:ext cx="571500" cy="512762"/>
            </p:xfrm>
            <a:graphic>
              <a:graphicData uri="http://schemas.openxmlformats.org/presentationml/2006/ole">
                <mc:AlternateContent xmlns:mc="http://schemas.openxmlformats.org/markup-compatibility/2006">
                  <mc:Choice xmlns:v="urn:schemas-microsoft-com:vml" Requires="v">
                    <p:oleObj spid="_x0000_s6023" name="Equation" r:id="rId10" imgW="253800" imgH="228600" progId="Equation.DSMT4">
                      <p:embed/>
                    </p:oleObj>
                  </mc:Choice>
                  <mc:Fallback>
                    <p:oleObj name="Equation" r:id="rId10" imgW="253800" imgH="228600" progId="Equation.DSMT4">
                      <p:embed/>
                      <p:pic>
                        <p:nvPicPr>
                          <p:cNvPr id="0" name="Picture 39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12460" y="1633286"/>
                            <a:ext cx="571500" cy="51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aphicFrame>
        <p:nvGraphicFramePr>
          <p:cNvPr id="124" name="Object 10"/>
          <p:cNvGraphicFramePr>
            <a:graphicFrameLocks noChangeAspect="1"/>
          </p:cNvGraphicFramePr>
          <p:nvPr>
            <p:extLst>
              <p:ext uri="{D42A27DB-BD31-4B8C-83A1-F6EECF244321}">
                <p14:modId xmlns:p14="http://schemas.microsoft.com/office/powerpoint/2010/main" val="310117787"/>
              </p:ext>
            </p:extLst>
          </p:nvPr>
        </p:nvGraphicFramePr>
        <p:xfrm>
          <a:off x="3914775" y="673100"/>
          <a:ext cx="4775200" cy="3444875"/>
        </p:xfrm>
        <a:graphic>
          <a:graphicData uri="http://schemas.openxmlformats.org/presentationml/2006/ole">
            <mc:AlternateContent xmlns:mc="http://schemas.openxmlformats.org/markup-compatibility/2006">
              <mc:Choice xmlns:v="urn:schemas-microsoft-com:vml" Requires="v">
                <p:oleObj spid="_x0000_s6024" name="Equation" r:id="rId12" imgW="2844720" imgH="2057400" progId="Equation.DSMT4">
                  <p:embed/>
                </p:oleObj>
              </mc:Choice>
              <mc:Fallback>
                <p:oleObj name="Equation" r:id="rId12" imgW="2844720" imgH="2057400" progId="Equation.DSMT4">
                  <p:embed/>
                  <p:pic>
                    <p:nvPicPr>
                      <p:cNvPr id="0" name="Picture 392"/>
                      <p:cNvPicPr>
                        <a:picLocks noChangeAspect="1" noChangeArrowheads="1"/>
                      </p:cNvPicPr>
                      <p:nvPr/>
                    </p:nvPicPr>
                    <p:blipFill>
                      <a:blip r:embed="rId13"/>
                      <a:srcRect/>
                      <a:stretch>
                        <a:fillRect/>
                      </a:stretch>
                    </p:blipFill>
                    <p:spPr bwMode="auto">
                      <a:xfrm>
                        <a:off x="3914775" y="673100"/>
                        <a:ext cx="4775200" cy="3444875"/>
                      </a:xfrm>
                      <a:prstGeom prst="rect">
                        <a:avLst/>
                      </a:prstGeom>
                      <a:noFill/>
                      <a:ln w="31750">
                        <a:solidFill>
                          <a:srgbClr val="385723"/>
                        </a:solidFill>
                        <a:prstDash val="dash"/>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 name="Object 10"/>
          <p:cNvGraphicFramePr>
            <a:graphicFrameLocks noChangeAspect="1"/>
          </p:cNvGraphicFramePr>
          <p:nvPr>
            <p:extLst>
              <p:ext uri="{D42A27DB-BD31-4B8C-83A1-F6EECF244321}">
                <p14:modId xmlns:p14="http://schemas.microsoft.com/office/powerpoint/2010/main" val="3071519930"/>
              </p:ext>
            </p:extLst>
          </p:nvPr>
        </p:nvGraphicFramePr>
        <p:xfrm>
          <a:off x="3840163" y="4416425"/>
          <a:ext cx="4926012" cy="2209800"/>
        </p:xfrm>
        <a:graphic>
          <a:graphicData uri="http://schemas.openxmlformats.org/presentationml/2006/ole">
            <mc:AlternateContent xmlns:mc="http://schemas.openxmlformats.org/markup-compatibility/2006">
              <mc:Choice xmlns:v="urn:schemas-microsoft-com:vml" Requires="v">
                <p:oleObj spid="_x0000_s6025" name="Equation" r:id="rId14" imgW="2869920" imgH="1320480" progId="Equation.DSMT4">
                  <p:embed/>
                </p:oleObj>
              </mc:Choice>
              <mc:Fallback>
                <p:oleObj name="Equation" r:id="rId14" imgW="2869920" imgH="1320480" progId="Equation.DSMT4">
                  <p:embed/>
                  <p:pic>
                    <p:nvPicPr>
                      <p:cNvPr id="0" name="Picture 393"/>
                      <p:cNvPicPr>
                        <a:picLocks noChangeAspect="1" noChangeArrowheads="1"/>
                      </p:cNvPicPr>
                      <p:nvPr/>
                    </p:nvPicPr>
                    <p:blipFill>
                      <a:blip r:embed="rId15"/>
                      <a:srcRect/>
                      <a:stretch>
                        <a:fillRect/>
                      </a:stretch>
                    </p:blipFill>
                    <p:spPr bwMode="auto">
                      <a:xfrm>
                        <a:off x="3840163" y="4416425"/>
                        <a:ext cx="4926012" cy="2209800"/>
                      </a:xfrm>
                      <a:prstGeom prst="rect">
                        <a:avLst/>
                      </a:prstGeom>
                      <a:noFill/>
                      <a:ln w="31750">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8" name="Object 10"/>
          <p:cNvGraphicFramePr>
            <a:graphicFrameLocks noChangeAspect="1"/>
          </p:cNvGraphicFramePr>
          <p:nvPr>
            <p:extLst>
              <p:ext uri="{D42A27DB-BD31-4B8C-83A1-F6EECF244321}">
                <p14:modId xmlns:p14="http://schemas.microsoft.com/office/powerpoint/2010/main" val="522496454"/>
              </p:ext>
            </p:extLst>
          </p:nvPr>
        </p:nvGraphicFramePr>
        <p:xfrm>
          <a:off x="1674449" y="4283757"/>
          <a:ext cx="857250" cy="461963"/>
        </p:xfrm>
        <a:graphic>
          <a:graphicData uri="http://schemas.openxmlformats.org/presentationml/2006/ole">
            <mc:AlternateContent xmlns:mc="http://schemas.openxmlformats.org/markup-compatibility/2006">
              <mc:Choice xmlns:v="urn:schemas-microsoft-com:vml" Requires="v">
                <p:oleObj spid="_x0000_s6026" name="Equation" r:id="rId16" imgW="469800" imgH="253800" progId="Equation.DSMT4">
                  <p:embed/>
                </p:oleObj>
              </mc:Choice>
              <mc:Fallback>
                <p:oleObj name="Equation" r:id="rId16" imgW="469800" imgH="253800" progId="Equation.DSMT4">
                  <p:embed/>
                  <p:pic>
                    <p:nvPicPr>
                      <p:cNvPr id="0" name="Picture 39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74449" y="4283757"/>
                        <a:ext cx="857250"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 name="Object 10"/>
          <p:cNvGraphicFramePr>
            <a:graphicFrameLocks noChangeAspect="1"/>
          </p:cNvGraphicFramePr>
          <p:nvPr>
            <p:extLst>
              <p:ext uri="{D42A27DB-BD31-4B8C-83A1-F6EECF244321}">
                <p14:modId xmlns:p14="http://schemas.microsoft.com/office/powerpoint/2010/main" val="2771160976"/>
              </p:ext>
            </p:extLst>
          </p:nvPr>
        </p:nvGraphicFramePr>
        <p:xfrm>
          <a:off x="817787" y="6019109"/>
          <a:ext cx="2173288" cy="679450"/>
        </p:xfrm>
        <a:graphic>
          <a:graphicData uri="http://schemas.openxmlformats.org/presentationml/2006/ole">
            <mc:AlternateContent xmlns:mc="http://schemas.openxmlformats.org/markup-compatibility/2006">
              <mc:Choice xmlns:v="urn:schemas-microsoft-com:vml" Requires="v">
                <p:oleObj spid="_x0000_s6027" name="Equation" r:id="rId18" imgW="1295280" imgH="406080" progId="Equation.DSMT4">
                  <p:embed/>
                </p:oleObj>
              </mc:Choice>
              <mc:Fallback>
                <p:oleObj name="Equation" r:id="rId18" imgW="1295280" imgH="406080" progId="Equation.DSMT4">
                  <p:embed/>
                  <p:pic>
                    <p:nvPicPr>
                      <p:cNvPr id="124" name="Object 10"/>
                      <p:cNvPicPr>
                        <a:picLocks noChangeAspect="1" noChangeArrowheads="1"/>
                      </p:cNvPicPr>
                      <p:nvPr/>
                    </p:nvPicPr>
                    <p:blipFill>
                      <a:blip r:embed="rId19"/>
                      <a:srcRect/>
                      <a:stretch>
                        <a:fillRect/>
                      </a:stretch>
                    </p:blipFill>
                    <p:spPr bwMode="auto">
                      <a:xfrm>
                        <a:off x="817787" y="6019109"/>
                        <a:ext cx="2173288" cy="679450"/>
                      </a:xfrm>
                      <a:prstGeom prst="rect">
                        <a:avLst/>
                      </a:prstGeom>
                      <a:noFill/>
                      <a:ln w="31750">
                        <a:noFill/>
                        <a:prstDash val="dash"/>
                        <a:miter lim="800000"/>
                        <a:headEnd/>
                        <a:tailEnd/>
                      </a:ln>
                      <a:extLst/>
                    </p:spPr>
                  </p:pic>
                </p:oleObj>
              </mc:Fallback>
            </mc:AlternateContent>
          </a:graphicData>
        </a:graphic>
      </p:graphicFrame>
    </p:spTree>
    <p:extLst>
      <p:ext uri="{BB962C8B-B14F-4D97-AF65-F5344CB8AC3E}">
        <p14:creationId xmlns:p14="http://schemas.microsoft.com/office/powerpoint/2010/main" val="781125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1409"/>
            <a:ext cx="9144000" cy="830997"/>
          </a:xfrm>
          <a:prstGeom prst="rect">
            <a:avLst/>
          </a:prstGeom>
          <a:noFill/>
        </p:spPr>
        <p:txBody>
          <a:bodyPr wrap="square" rtlCol="0">
            <a:spAutoFit/>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Problem Formulation</a:t>
            </a:r>
            <a:r>
              <a:rPr lang="ru-RU" sz="2400" b="1" dirty="0" smtClean="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Streamer Zone </a:t>
            </a:r>
            <a:r>
              <a:rPr lang="en-US" sz="2400" b="1" dirty="0" smtClean="0">
                <a:latin typeface="Tahoma" panose="020B0604030504040204" pitchFamily="34" charset="0"/>
                <a:ea typeface="Tahoma" panose="020B0604030504040204" pitchFamily="34" charset="0"/>
                <a:cs typeface="Tahoma" panose="020B0604030504040204" pitchFamily="34" charset="0"/>
              </a:rPr>
              <a:t>Volume</a:t>
            </a:r>
            <a:endParaRPr lang="ru-RU" sz="2400" b="1" dirty="0">
              <a:latin typeface="Tahoma" panose="020B0604030504040204" pitchFamily="34" charset="0"/>
              <a:ea typeface="Tahoma" panose="020B0604030504040204" pitchFamily="34" charset="0"/>
              <a:cs typeface="Tahoma" panose="020B0604030504040204" pitchFamily="34" charset="0"/>
            </a:endParaRPr>
          </a:p>
          <a:p>
            <a:pPr algn="ctr"/>
            <a:endParaRPr lang="ru-RU" sz="2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Object 10"/>
          <p:cNvGraphicFramePr>
            <a:graphicFrameLocks noChangeAspect="1"/>
          </p:cNvGraphicFramePr>
          <p:nvPr>
            <p:extLst>
              <p:ext uri="{D42A27DB-BD31-4B8C-83A1-F6EECF244321}">
                <p14:modId xmlns:p14="http://schemas.microsoft.com/office/powerpoint/2010/main" val="46281707"/>
              </p:ext>
            </p:extLst>
          </p:nvPr>
        </p:nvGraphicFramePr>
        <p:xfrm>
          <a:off x="99668" y="5361057"/>
          <a:ext cx="8944665" cy="1286222"/>
        </p:xfrm>
        <a:graphic>
          <a:graphicData uri="http://schemas.openxmlformats.org/presentationml/2006/ole">
            <mc:AlternateContent xmlns:mc="http://schemas.openxmlformats.org/markup-compatibility/2006">
              <mc:Choice xmlns:v="urn:schemas-microsoft-com:vml" Requires="v">
                <p:oleObj spid="_x0000_s36932" name="Equation" r:id="rId4" imgW="5460840" imgH="787320" progId="Equation.DSMT4">
                  <p:embed/>
                </p:oleObj>
              </mc:Choice>
              <mc:Fallback>
                <p:oleObj name="Equation" r:id="rId4" imgW="5460840" imgH="787320" progId="Equation.DSMT4">
                  <p:embed/>
                  <p:pic>
                    <p:nvPicPr>
                      <p:cNvPr id="0" name="Picture 4"/>
                      <p:cNvPicPr>
                        <a:picLocks noChangeAspect="1" noChangeArrowheads="1"/>
                      </p:cNvPicPr>
                      <p:nvPr/>
                    </p:nvPicPr>
                    <p:blipFill>
                      <a:blip r:embed="rId5"/>
                      <a:srcRect/>
                      <a:stretch>
                        <a:fillRect/>
                      </a:stretch>
                    </p:blipFill>
                    <p:spPr bwMode="auto">
                      <a:xfrm>
                        <a:off x="99668" y="5361057"/>
                        <a:ext cx="8944665" cy="1286222"/>
                      </a:xfrm>
                      <a:prstGeom prst="rect">
                        <a:avLst/>
                      </a:prstGeom>
                      <a:noFill/>
                      <a:extLst/>
                    </p:spPr>
                  </p:pic>
                </p:oleObj>
              </mc:Fallback>
            </mc:AlternateContent>
          </a:graphicData>
        </a:graphic>
      </p:graphicFrame>
      <p:pic>
        <p:nvPicPr>
          <p:cNvPr id="6" name="Рисунок 5"/>
          <p:cNvPicPr>
            <a:picLocks noChangeAspect="1"/>
          </p:cNvPicPr>
          <p:nvPr/>
        </p:nvPicPr>
        <p:blipFill rotWithShape="1">
          <a:blip r:embed="rId6"/>
          <a:srcRect l="5486" t="6543" r="8253" b="27802"/>
          <a:stretch/>
        </p:blipFill>
        <p:spPr>
          <a:xfrm>
            <a:off x="88267" y="689112"/>
            <a:ext cx="8967466" cy="4585251"/>
          </a:xfrm>
          <a:prstGeom prst="rect">
            <a:avLst/>
          </a:prstGeom>
        </p:spPr>
      </p:pic>
    </p:spTree>
    <p:extLst>
      <p:ext uri="{BB962C8B-B14F-4D97-AF65-F5344CB8AC3E}">
        <p14:creationId xmlns:p14="http://schemas.microsoft.com/office/powerpoint/2010/main" val="2645109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4"/>
          <a:srcRect l="5959" t="5309" r="8041" b="8594"/>
          <a:stretch/>
        </p:blipFill>
        <p:spPr>
          <a:xfrm>
            <a:off x="55084" y="533074"/>
            <a:ext cx="9033831" cy="6075743"/>
          </a:xfrm>
          <a:prstGeom prst="rect">
            <a:avLst/>
          </a:prstGeom>
        </p:spPr>
      </p:pic>
      <p:sp>
        <p:nvSpPr>
          <p:cNvPr id="5" name="TextBox 4"/>
          <p:cNvSpPr txBox="1"/>
          <p:nvPr/>
        </p:nvSpPr>
        <p:spPr>
          <a:xfrm>
            <a:off x="0" y="71409"/>
            <a:ext cx="9144000" cy="461665"/>
          </a:xfrm>
          <a:prstGeom prst="rect">
            <a:avLst/>
          </a:prstGeom>
          <a:noFill/>
        </p:spPr>
        <p:txBody>
          <a:bodyPr wrap="square" rtlCol="0">
            <a:spAutoFit/>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Problem Formulation</a:t>
            </a:r>
            <a:r>
              <a:rPr lang="ru-RU" sz="2400" b="1" dirty="0" smtClean="0">
                <a:latin typeface="Tahoma" panose="020B0604030504040204" pitchFamily="34" charset="0"/>
                <a:ea typeface="Tahoma" panose="020B0604030504040204" pitchFamily="34" charset="0"/>
                <a:cs typeface="Tahoma" panose="020B0604030504040204" pitchFamily="34" charset="0"/>
              </a:rPr>
              <a:t>: </a:t>
            </a:r>
            <a:r>
              <a:rPr lang="en-US" sz="2400" b="1" dirty="0" smtClean="0">
                <a:latin typeface="Tahoma" panose="020B0604030504040204" pitchFamily="34" charset="0"/>
                <a:ea typeface="Tahoma" panose="020B0604030504040204" pitchFamily="34" charset="0"/>
                <a:cs typeface="Tahoma" panose="020B0604030504040204" pitchFamily="34" charset="0"/>
              </a:rPr>
              <a:t>Ambient Noise Intensity</a:t>
            </a:r>
            <a:endParaRPr lang="ru-RU" sz="2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Object 10"/>
          <p:cNvGraphicFramePr>
            <a:graphicFrameLocks noChangeAspect="1"/>
          </p:cNvGraphicFramePr>
          <p:nvPr>
            <p:extLst>
              <p:ext uri="{D42A27DB-BD31-4B8C-83A1-F6EECF244321}">
                <p14:modId xmlns:p14="http://schemas.microsoft.com/office/powerpoint/2010/main" val="174757873"/>
              </p:ext>
            </p:extLst>
          </p:nvPr>
        </p:nvGraphicFramePr>
        <p:xfrm>
          <a:off x="5476875" y="1134814"/>
          <a:ext cx="3090863" cy="741363"/>
        </p:xfrm>
        <a:graphic>
          <a:graphicData uri="http://schemas.openxmlformats.org/presentationml/2006/ole">
            <mc:AlternateContent xmlns:mc="http://schemas.openxmlformats.org/markup-compatibility/2006">
              <mc:Choice xmlns:v="urn:schemas-microsoft-com:vml" Requires="v">
                <p:oleObj spid="_x0000_s11360" name="Equation" r:id="rId5" imgW="1841400" imgH="444240" progId="Equation.DSMT4">
                  <p:embed/>
                </p:oleObj>
              </mc:Choice>
              <mc:Fallback>
                <p:oleObj name="Equation" r:id="rId5" imgW="1841400" imgH="444240" progId="Equation.DSMT4">
                  <p:embed/>
                  <p:pic>
                    <p:nvPicPr>
                      <p:cNvPr id="0" name="Picture 34"/>
                      <p:cNvPicPr>
                        <a:picLocks noChangeAspect="1" noChangeArrowheads="1"/>
                      </p:cNvPicPr>
                      <p:nvPr/>
                    </p:nvPicPr>
                    <p:blipFill>
                      <a:blip r:embed="rId6"/>
                      <a:srcRect/>
                      <a:stretch>
                        <a:fillRect/>
                      </a:stretch>
                    </p:blipFill>
                    <p:spPr bwMode="auto">
                      <a:xfrm>
                        <a:off x="5476875" y="1134814"/>
                        <a:ext cx="3090863" cy="741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420073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4"/>
          <a:srcRect l="5190" t="5603" r="8106" b="15204"/>
          <a:stretch/>
        </p:blipFill>
        <p:spPr>
          <a:xfrm>
            <a:off x="86061" y="479284"/>
            <a:ext cx="8971878" cy="5505193"/>
          </a:xfrm>
          <a:prstGeom prst="rect">
            <a:avLst/>
          </a:prstGeom>
        </p:spPr>
      </p:pic>
      <p:sp>
        <p:nvSpPr>
          <p:cNvPr id="5" name="TextBox 4"/>
          <p:cNvSpPr txBox="1"/>
          <p:nvPr/>
        </p:nvSpPr>
        <p:spPr>
          <a:xfrm>
            <a:off x="0" y="71409"/>
            <a:ext cx="9144000" cy="461665"/>
          </a:xfrm>
          <a:prstGeom prst="rect">
            <a:avLst/>
          </a:prstGeom>
          <a:noFill/>
        </p:spPr>
        <p:txBody>
          <a:bodyPr wrap="square" rtlCol="0">
            <a:sp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Problem Formulation</a:t>
            </a:r>
            <a:r>
              <a:rPr lang="ru-RU" sz="2400" b="1" dirty="0">
                <a:latin typeface="Tahoma" panose="020B0604030504040204" pitchFamily="34" charset="0"/>
                <a:ea typeface="Tahoma" panose="020B0604030504040204" pitchFamily="34" charset="0"/>
                <a:cs typeface="Tahoma" panose="020B0604030504040204" pitchFamily="34" charset="0"/>
              </a:rPr>
              <a:t>: </a:t>
            </a:r>
            <a:r>
              <a:rPr lang="en-US" sz="2400" b="1" dirty="0" smtClean="0">
                <a:latin typeface="Tahoma" panose="020B0604030504040204" pitchFamily="34" charset="0"/>
                <a:ea typeface="Tahoma" panose="020B0604030504040204" pitchFamily="34" charset="0"/>
                <a:cs typeface="Tahoma" panose="020B0604030504040204" pitchFamily="34" charset="0"/>
              </a:rPr>
              <a:t>Local </a:t>
            </a:r>
            <a:r>
              <a:rPr lang="en-US" sz="2400" b="1" dirty="0">
                <a:latin typeface="Tahoma" panose="020B0604030504040204" pitchFamily="34" charset="0"/>
                <a:ea typeface="Tahoma" panose="020B0604030504040204" pitchFamily="34" charset="0"/>
                <a:cs typeface="Tahoma" panose="020B0604030504040204" pitchFamily="34" charset="0"/>
              </a:rPr>
              <a:t>Noise Intensity</a:t>
            </a:r>
            <a:endParaRPr lang="ru-RU" sz="2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Object 10"/>
          <p:cNvGraphicFramePr>
            <a:graphicFrameLocks noChangeAspect="1"/>
          </p:cNvGraphicFramePr>
          <p:nvPr>
            <p:extLst>
              <p:ext uri="{D42A27DB-BD31-4B8C-83A1-F6EECF244321}">
                <p14:modId xmlns:p14="http://schemas.microsoft.com/office/powerpoint/2010/main" val="3330752053"/>
              </p:ext>
            </p:extLst>
          </p:nvPr>
        </p:nvGraphicFramePr>
        <p:xfrm>
          <a:off x="628650" y="5962967"/>
          <a:ext cx="7886700" cy="827088"/>
        </p:xfrm>
        <a:graphic>
          <a:graphicData uri="http://schemas.openxmlformats.org/presentationml/2006/ole">
            <mc:AlternateContent xmlns:mc="http://schemas.openxmlformats.org/markup-compatibility/2006">
              <mc:Choice xmlns:v="urn:schemas-microsoft-com:vml" Requires="v">
                <p:oleObj spid="_x0000_s7358" name="Equation" r:id="rId5" imgW="4698720" imgH="495000" progId="Equation.DSMT4">
                  <p:embed/>
                </p:oleObj>
              </mc:Choice>
              <mc:Fallback>
                <p:oleObj name="Equation" r:id="rId5" imgW="4698720" imgH="495000" progId="Equation.DSMT4">
                  <p:embed/>
                  <p:pic>
                    <p:nvPicPr>
                      <p:cNvPr id="0" name="Picture 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 y="5962967"/>
                        <a:ext cx="7886700" cy="827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0"/>
          <p:cNvGraphicFramePr>
            <a:graphicFrameLocks noChangeAspect="1"/>
          </p:cNvGraphicFramePr>
          <p:nvPr>
            <p:extLst>
              <p:ext uri="{D42A27DB-BD31-4B8C-83A1-F6EECF244321}">
                <p14:modId xmlns:p14="http://schemas.microsoft.com/office/powerpoint/2010/main" val="373757265"/>
              </p:ext>
            </p:extLst>
          </p:nvPr>
        </p:nvGraphicFramePr>
        <p:xfrm>
          <a:off x="6895353" y="728072"/>
          <a:ext cx="1835150" cy="1187450"/>
        </p:xfrm>
        <a:graphic>
          <a:graphicData uri="http://schemas.openxmlformats.org/presentationml/2006/ole">
            <mc:AlternateContent xmlns:mc="http://schemas.openxmlformats.org/markup-compatibility/2006">
              <mc:Choice xmlns:v="urn:schemas-microsoft-com:vml" Requires="v">
                <p:oleObj spid="_x0000_s7359" name="Equation" r:id="rId7" imgW="1091880" imgH="711000" progId="Equation.DSMT4">
                  <p:embed/>
                </p:oleObj>
              </mc:Choice>
              <mc:Fallback>
                <p:oleObj name="Equation" r:id="rId7" imgW="1091880" imgH="711000" progId="Equation.DSMT4">
                  <p:embed/>
                  <p:pic>
                    <p:nvPicPr>
                      <p:cNvPr id="7" name="Object 10"/>
                      <p:cNvPicPr>
                        <a:picLocks noChangeAspect="1" noChangeArrowheads="1"/>
                      </p:cNvPicPr>
                      <p:nvPr/>
                    </p:nvPicPr>
                    <p:blipFill>
                      <a:blip r:embed="rId8"/>
                      <a:srcRect/>
                      <a:stretch>
                        <a:fillRect/>
                      </a:stretch>
                    </p:blipFill>
                    <p:spPr bwMode="auto">
                      <a:xfrm>
                        <a:off x="6895353" y="728072"/>
                        <a:ext cx="1835150" cy="1187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04475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71409"/>
            <a:ext cx="9144000" cy="461665"/>
          </a:xfrm>
          <a:prstGeom prst="rect">
            <a:avLst/>
          </a:prstGeom>
          <a:noFill/>
        </p:spPr>
        <p:txBody>
          <a:bodyPr wrap="square" rtlCol="0">
            <a:sp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Problem Formulation</a:t>
            </a:r>
            <a:r>
              <a:rPr lang="ru-RU" sz="2400" b="1" dirty="0">
                <a:latin typeface="Tahoma" panose="020B0604030504040204" pitchFamily="34" charset="0"/>
                <a:ea typeface="Tahoma" panose="020B0604030504040204" pitchFamily="34" charset="0"/>
                <a:cs typeface="Tahoma" panose="020B0604030504040204" pitchFamily="34" charset="0"/>
              </a:rPr>
              <a:t>: </a:t>
            </a:r>
            <a:r>
              <a:rPr lang="en-US" sz="2400" b="1" dirty="0" smtClean="0">
                <a:latin typeface="Tahoma" panose="020B0604030504040204" pitchFamily="34" charset="0"/>
                <a:ea typeface="Tahoma" panose="020B0604030504040204" pitchFamily="34" charset="0"/>
                <a:cs typeface="Tahoma" panose="020B0604030504040204" pitchFamily="34" charset="0"/>
              </a:rPr>
              <a:t>Simulation Domain</a:t>
            </a:r>
            <a:endParaRPr lang="ru-RU" sz="2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4" name="Object 10"/>
          <p:cNvGraphicFramePr>
            <a:graphicFrameLocks noChangeAspect="1"/>
          </p:cNvGraphicFramePr>
          <p:nvPr>
            <p:extLst>
              <p:ext uri="{D42A27DB-BD31-4B8C-83A1-F6EECF244321}">
                <p14:modId xmlns:p14="http://schemas.microsoft.com/office/powerpoint/2010/main" val="3743463378"/>
              </p:ext>
            </p:extLst>
          </p:nvPr>
        </p:nvGraphicFramePr>
        <p:xfrm>
          <a:off x="2373313" y="6310313"/>
          <a:ext cx="4395787" cy="423862"/>
        </p:xfrm>
        <a:graphic>
          <a:graphicData uri="http://schemas.openxmlformats.org/presentationml/2006/ole">
            <mc:AlternateContent xmlns:mc="http://schemas.openxmlformats.org/markup-compatibility/2006">
              <mc:Choice xmlns:v="urn:schemas-microsoft-com:vml" Requires="v">
                <p:oleObj spid="_x0000_s8511" name="Equation" r:id="rId4" imgW="2616120" imgH="253800" progId="Equation.DSMT4">
                  <p:embed/>
                </p:oleObj>
              </mc:Choice>
              <mc:Fallback>
                <p:oleObj name="Equation" r:id="rId4" imgW="2616120" imgH="253800" progId="Equation.DSMT4">
                  <p:embed/>
                  <p:pic>
                    <p:nvPicPr>
                      <p:cNvPr id="0" name="Picture 73"/>
                      <p:cNvPicPr>
                        <a:picLocks noChangeAspect="1" noChangeArrowheads="1"/>
                      </p:cNvPicPr>
                      <p:nvPr/>
                    </p:nvPicPr>
                    <p:blipFill>
                      <a:blip r:embed="rId5"/>
                      <a:srcRect/>
                      <a:stretch>
                        <a:fillRect/>
                      </a:stretch>
                    </p:blipFill>
                    <p:spPr bwMode="auto">
                      <a:xfrm>
                        <a:off x="2373313" y="6310313"/>
                        <a:ext cx="4395787" cy="42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2" name="Группа 21"/>
          <p:cNvGrpSpPr/>
          <p:nvPr/>
        </p:nvGrpSpPr>
        <p:grpSpPr>
          <a:xfrm>
            <a:off x="0" y="449158"/>
            <a:ext cx="9055100" cy="5925312"/>
            <a:chOff x="0" y="449158"/>
            <a:chExt cx="9055100" cy="5925312"/>
          </a:xfrm>
        </p:grpSpPr>
        <p:sp>
          <p:nvSpPr>
            <p:cNvPr id="21" name="Прямоугольник 20"/>
            <p:cNvSpPr/>
            <p:nvPr/>
          </p:nvSpPr>
          <p:spPr>
            <a:xfrm>
              <a:off x="0" y="449158"/>
              <a:ext cx="9055100" cy="5925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832" y="449158"/>
              <a:ext cx="8784336" cy="5925312"/>
            </a:xfrm>
            <a:prstGeom prst="rect">
              <a:avLst/>
            </a:prstGeom>
          </p:spPr>
        </p:pic>
        <p:grpSp>
          <p:nvGrpSpPr>
            <p:cNvPr id="11" name="Группа 10"/>
            <p:cNvGrpSpPr/>
            <p:nvPr/>
          </p:nvGrpSpPr>
          <p:grpSpPr>
            <a:xfrm>
              <a:off x="1969297" y="1150146"/>
              <a:ext cx="1832489" cy="4604901"/>
              <a:chOff x="3493294" y="1635919"/>
              <a:chExt cx="1832489" cy="4604901"/>
            </a:xfrm>
          </p:grpSpPr>
          <p:sp>
            <p:nvSpPr>
              <p:cNvPr id="2" name="Прямоугольник 1"/>
              <p:cNvSpPr/>
              <p:nvPr/>
            </p:nvSpPr>
            <p:spPr>
              <a:xfrm>
                <a:off x="3929063" y="1635919"/>
                <a:ext cx="244731" cy="266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4717257" y="2421731"/>
                <a:ext cx="244731" cy="266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493294" y="2993638"/>
                <a:ext cx="244731" cy="266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5081052" y="5974197"/>
                <a:ext cx="244731" cy="266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 name="Прямая соединительная линия 9"/>
              <p:cNvCxnSpPr/>
              <p:nvPr/>
            </p:nvCxnSpPr>
            <p:spPr>
              <a:xfrm>
                <a:off x="4443415" y="2364500"/>
                <a:ext cx="2595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6619875" y="5269349"/>
              <a:ext cx="748923" cy="369332"/>
            </a:xfrm>
            <a:prstGeom prst="rect">
              <a:avLst/>
            </a:prstGeom>
            <a:solidFill>
              <a:schemeClr val="bg1"/>
            </a:solidFill>
          </p:spPr>
          <p:txBody>
            <a:bodyPr wrap="none" rtlCol="0">
              <a:spAutoFit/>
            </a:bodyPr>
            <a:lstStyle/>
            <a:p>
              <a:r>
                <a:rPr lang="ru-RU" b="1" dirty="0" smtClean="0">
                  <a:latin typeface="Tahoma" panose="020B0604030504040204" pitchFamily="34" charset="0"/>
                  <a:ea typeface="Tahoma" panose="020B0604030504040204" pitchFamily="34" charset="0"/>
                  <a:cs typeface="Tahoma" panose="020B0604030504040204" pitchFamily="34" charset="0"/>
                </a:rPr>
                <a:t>4 мм</a:t>
              </a:r>
              <a:endParaRPr lang="ru-RU" b="1"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16200000">
              <a:off x="4651367" y="2857084"/>
              <a:ext cx="896399" cy="369332"/>
            </a:xfrm>
            <a:prstGeom prst="rect">
              <a:avLst/>
            </a:prstGeom>
            <a:solidFill>
              <a:schemeClr val="bg1"/>
            </a:solidFill>
          </p:spPr>
          <p:txBody>
            <a:bodyPr wrap="none" rtlCol="0">
              <a:spAutoFit/>
            </a:bodyPr>
            <a:lstStyle/>
            <a:p>
              <a:r>
                <a:rPr lang="ru-RU" b="1" dirty="0" smtClean="0">
                  <a:latin typeface="Tahoma" panose="020B0604030504040204" pitchFamily="34" charset="0"/>
                  <a:ea typeface="Tahoma" panose="020B0604030504040204" pitchFamily="34" charset="0"/>
                  <a:cs typeface="Tahoma" panose="020B0604030504040204" pitchFamily="34" charset="0"/>
                </a:rPr>
                <a:t>10 мм</a:t>
              </a:r>
              <a:endParaRPr lang="ru-RU" b="1" dirty="0">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rot="16200000">
              <a:off x="212043" y="4099542"/>
              <a:ext cx="445956" cy="523220"/>
            </a:xfrm>
            <a:prstGeom prst="rect">
              <a:avLst/>
            </a:prstGeom>
            <a:solidFill>
              <a:schemeClr val="bg1"/>
            </a:solidFill>
          </p:spPr>
          <p:txBody>
            <a:bodyPr wrap="none" rtlCol="0">
              <a:spAutoFit/>
            </a:bodyPr>
            <a:lstStyle/>
            <a:p>
              <a:r>
                <a:rPr lang="en-US" sz="2800" b="1" dirty="0">
                  <a:latin typeface="Tahoma" pitchFamily="34" charset="0"/>
                  <a:ea typeface="Tahoma" pitchFamily="34" charset="0"/>
                  <a:cs typeface="Tahoma" pitchFamily="34" charset="0"/>
                </a:rPr>
                <a:t>R</a:t>
              </a:r>
              <a:endParaRPr lang="ru-RU" sz="2800" b="1" dirty="0">
                <a:latin typeface="Tahoma" pitchFamily="34" charset="0"/>
                <a:ea typeface="Tahoma" pitchFamily="34" charset="0"/>
                <a:cs typeface="Tahoma" pitchFamily="34" charset="0"/>
              </a:endParaRPr>
            </a:p>
          </p:txBody>
        </p:sp>
      </p:grpSp>
      <p:graphicFrame>
        <p:nvGraphicFramePr>
          <p:cNvPr id="20" name="Object 10"/>
          <p:cNvGraphicFramePr>
            <a:graphicFrameLocks noChangeAspect="1"/>
          </p:cNvGraphicFramePr>
          <p:nvPr>
            <p:extLst>
              <p:ext uri="{D42A27DB-BD31-4B8C-83A1-F6EECF244321}">
                <p14:modId xmlns:p14="http://schemas.microsoft.com/office/powerpoint/2010/main" val="3488186218"/>
              </p:ext>
            </p:extLst>
          </p:nvPr>
        </p:nvGraphicFramePr>
        <p:xfrm>
          <a:off x="6647467" y="5332214"/>
          <a:ext cx="693737" cy="238125"/>
        </p:xfrm>
        <a:graphic>
          <a:graphicData uri="http://schemas.openxmlformats.org/presentationml/2006/ole">
            <mc:AlternateContent xmlns:mc="http://schemas.openxmlformats.org/markup-compatibility/2006">
              <mc:Choice xmlns:v="urn:schemas-microsoft-com:vml" Requires="v">
                <p:oleObj spid="_x0000_s8512" name="Equation" r:id="rId7" imgW="482400" imgH="164880" progId="Equation.DSMT4">
                  <p:embed/>
                </p:oleObj>
              </mc:Choice>
              <mc:Fallback>
                <p:oleObj name="Equation" r:id="rId7" imgW="482400" imgH="164880" progId="Equation.DSMT4">
                  <p:embed/>
                  <p:pic>
                    <p:nvPicPr>
                      <p:cNvPr id="16" name="Object 10"/>
                      <p:cNvPicPr>
                        <a:picLocks noChangeAspect="1" noChangeArrowheads="1"/>
                      </p:cNvPicPr>
                      <p:nvPr/>
                    </p:nvPicPr>
                    <p:blipFill>
                      <a:blip r:embed="rId8"/>
                      <a:srcRect/>
                      <a:stretch>
                        <a:fillRect/>
                      </a:stretch>
                    </p:blipFill>
                    <p:spPr bwMode="auto">
                      <a:xfrm>
                        <a:off x="6647467" y="5332214"/>
                        <a:ext cx="693737" cy="238125"/>
                      </a:xfrm>
                      <a:prstGeom prst="rect">
                        <a:avLst/>
                      </a:prstGeom>
                      <a:solidFill>
                        <a:schemeClr val="bg1"/>
                      </a:solidFill>
                      <a:extLst/>
                    </p:spPr>
                  </p:pic>
                </p:oleObj>
              </mc:Fallback>
            </mc:AlternateContent>
          </a:graphicData>
        </a:graphic>
      </p:graphicFrame>
      <p:graphicFrame>
        <p:nvGraphicFramePr>
          <p:cNvPr id="23" name="Object 10"/>
          <p:cNvGraphicFramePr>
            <a:graphicFrameLocks noChangeAspect="1"/>
          </p:cNvGraphicFramePr>
          <p:nvPr>
            <p:extLst>
              <p:ext uri="{D42A27DB-BD31-4B8C-83A1-F6EECF244321}">
                <p14:modId xmlns:p14="http://schemas.microsoft.com/office/powerpoint/2010/main" val="1306414283"/>
              </p:ext>
            </p:extLst>
          </p:nvPr>
        </p:nvGraphicFramePr>
        <p:xfrm>
          <a:off x="5550709" y="587168"/>
          <a:ext cx="2887252" cy="321839"/>
        </p:xfrm>
        <a:graphic>
          <a:graphicData uri="http://schemas.openxmlformats.org/presentationml/2006/ole">
            <mc:AlternateContent xmlns:mc="http://schemas.openxmlformats.org/markup-compatibility/2006">
              <mc:Choice xmlns:v="urn:schemas-microsoft-com:vml" Requires="v">
                <p:oleObj spid="_x0000_s8513" name="Equation" r:id="rId9" imgW="1714320" imgH="190440" progId="Equation.DSMT4">
                  <p:embed/>
                </p:oleObj>
              </mc:Choice>
              <mc:Fallback>
                <p:oleObj name="Equation" r:id="rId9" imgW="1714320" imgH="190440" progId="Equation.DSMT4">
                  <p:embed/>
                  <p:pic>
                    <p:nvPicPr>
                      <p:cNvPr id="20" name="Object 10"/>
                      <p:cNvPicPr>
                        <a:picLocks noChangeAspect="1" noChangeArrowheads="1"/>
                      </p:cNvPicPr>
                      <p:nvPr/>
                    </p:nvPicPr>
                    <p:blipFill>
                      <a:blip r:embed="rId10"/>
                      <a:srcRect/>
                      <a:stretch>
                        <a:fillRect/>
                      </a:stretch>
                    </p:blipFill>
                    <p:spPr bwMode="auto">
                      <a:xfrm>
                        <a:off x="5550709" y="587168"/>
                        <a:ext cx="2887252" cy="321839"/>
                      </a:xfrm>
                      <a:prstGeom prst="rect">
                        <a:avLst/>
                      </a:prstGeom>
                      <a:solidFill>
                        <a:schemeClr val="bg1"/>
                      </a:solidFill>
                      <a:extLst/>
                    </p:spPr>
                  </p:pic>
                </p:oleObj>
              </mc:Fallback>
            </mc:AlternateContent>
          </a:graphicData>
        </a:graphic>
      </p:graphicFrame>
      <p:graphicFrame>
        <p:nvGraphicFramePr>
          <p:cNvPr id="24" name="Object 10"/>
          <p:cNvGraphicFramePr>
            <a:graphicFrameLocks noChangeAspect="1"/>
          </p:cNvGraphicFramePr>
          <p:nvPr>
            <p:extLst>
              <p:ext uri="{D42A27DB-BD31-4B8C-83A1-F6EECF244321}">
                <p14:modId xmlns:p14="http://schemas.microsoft.com/office/powerpoint/2010/main" val="601297883"/>
              </p:ext>
            </p:extLst>
          </p:nvPr>
        </p:nvGraphicFramePr>
        <p:xfrm>
          <a:off x="6076950" y="2444750"/>
          <a:ext cx="1954213" cy="896938"/>
        </p:xfrm>
        <a:graphic>
          <a:graphicData uri="http://schemas.openxmlformats.org/presentationml/2006/ole">
            <mc:AlternateContent xmlns:mc="http://schemas.openxmlformats.org/markup-compatibility/2006">
              <mc:Choice xmlns:v="urn:schemas-microsoft-com:vml" Requires="v">
                <p:oleObj spid="_x0000_s8514" name="Equation" r:id="rId11" imgW="1358640" imgH="622080" progId="Equation.DSMT4">
                  <p:embed/>
                </p:oleObj>
              </mc:Choice>
              <mc:Fallback>
                <p:oleObj name="Equation" r:id="rId11" imgW="1358640" imgH="622080" progId="Equation.DSMT4">
                  <p:embed/>
                  <p:pic>
                    <p:nvPicPr>
                      <p:cNvPr id="20" name="Object 10"/>
                      <p:cNvPicPr>
                        <a:picLocks noChangeAspect="1" noChangeArrowheads="1"/>
                      </p:cNvPicPr>
                      <p:nvPr/>
                    </p:nvPicPr>
                    <p:blipFill>
                      <a:blip r:embed="rId12"/>
                      <a:srcRect/>
                      <a:stretch>
                        <a:fillRect/>
                      </a:stretch>
                    </p:blipFill>
                    <p:spPr bwMode="auto">
                      <a:xfrm>
                        <a:off x="6076950" y="2444750"/>
                        <a:ext cx="1954213" cy="896938"/>
                      </a:xfrm>
                      <a:prstGeom prst="rect">
                        <a:avLst/>
                      </a:prstGeom>
                      <a:solidFill>
                        <a:schemeClr val="bg1"/>
                      </a:solidFill>
                      <a:extLst/>
                    </p:spPr>
                  </p:pic>
                </p:oleObj>
              </mc:Fallback>
            </mc:AlternateContent>
          </a:graphicData>
        </a:graphic>
      </p:graphicFrame>
      <p:graphicFrame>
        <p:nvGraphicFramePr>
          <p:cNvPr id="25" name="Object 10"/>
          <p:cNvGraphicFramePr>
            <a:graphicFrameLocks noChangeAspect="1"/>
          </p:cNvGraphicFramePr>
          <p:nvPr>
            <p:extLst>
              <p:ext uri="{D42A27DB-BD31-4B8C-83A1-F6EECF244321}">
                <p14:modId xmlns:p14="http://schemas.microsoft.com/office/powerpoint/2010/main" val="700643434"/>
              </p:ext>
            </p:extLst>
          </p:nvPr>
        </p:nvGraphicFramePr>
        <p:xfrm>
          <a:off x="5967412" y="3771740"/>
          <a:ext cx="2173287" cy="914400"/>
        </p:xfrm>
        <a:graphic>
          <a:graphicData uri="http://schemas.openxmlformats.org/presentationml/2006/ole">
            <mc:AlternateContent xmlns:mc="http://schemas.openxmlformats.org/markup-compatibility/2006">
              <mc:Choice xmlns:v="urn:schemas-microsoft-com:vml" Requires="v">
                <p:oleObj spid="_x0000_s8515" name="Equation" r:id="rId13" imgW="1511280" imgH="634680" progId="Equation.DSMT4">
                  <p:embed/>
                </p:oleObj>
              </mc:Choice>
              <mc:Fallback>
                <p:oleObj name="Equation" r:id="rId13" imgW="1511280" imgH="634680" progId="Equation.DSMT4">
                  <p:embed/>
                  <p:pic>
                    <p:nvPicPr>
                      <p:cNvPr id="24" name="Object 10"/>
                      <p:cNvPicPr>
                        <a:picLocks noChangeAspect="1" noChangeArrowheads="1"/>
                      </p:cNvPicPr>
                      <p:nvPr/>
                    </p:nvPicPr>
                    <p:blipFill>
                      <a:blip r:embed="rId14"/>
                      <a:srcRect/>
                      <a:stretch>
                        <a:fillRect/>
                      </a:stretch>
                    </p:blipFill>
                    <p:spPr bwMode="auto">
                      <a:xfrm>
                        <a:off x="5967412" y="3771740"/>
                        <a:ext cx="2173287" cy="914400"/>
                      </a:xfrm>
                      <a:prstGeom prst="rect">
                        <a:avLst/>
                      </a:prstGeom>
                      <a:solidFill>
                        <a:schemeClr val="bg1"/>
                      </a:solidFill>
                      <a:extLst/>
                    </p:spPr>
                  </p:pic>
                </p:oleObj>
              </mc:Fallback>
            </mc:AlternateContent>
          </a:graphicData>
        </a:graphic>
      </p:graphicFrame>
      <p:pic>
        <p:nvPicPr>
          <p:cNvPr id="4" name="Рисунок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6200000">
            <a:off x="4684400" y="2900898"/>
            <a:ext cx="817693" cy="271741"/>
          </a:xfrm>
          <a:prstGeom prst="rect">
            <a:avLst/>
          </a:prstGeom>
        </p:spPr>
      </p:pic>
      <p:pic>
        <p:nvPicPr>
          <p:cNvPr id="15" name="Рисунок 1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6200000">
            <a:off x="4159516" y="1548378"/>
            <a:ext cx="888797" cy="269201"/>
          </a:xfrm>
          <a:prstGeom prst="rect">
            <a:avLst/>
          </a:prstGeom>
        </p:spPr>
      </p:pic>
    </p:spTree>
    <p:extLst>
      <p:ext uri="{BB962C8B-B14F-4D97-AF65-F5344CB8AC3E}">
        <p14:creationId xmlns:p14="http://schemas.microsoft.com/office/powerpoint/2010/main" val="1210211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1409"/>
            <a:ext cx="9144000" cy="430887"/>
          </a:xfrm>
          <a:prstGeom prst="rect">
            <a:avLst/>
          </a:prstGeom>
          <a:noFill/>
        </p:spPr>
        <p:txBody>
          <a:bodyPr wrap="square" rtlCol="0">
            <a:spAutoFit/>
          </a:bodyPr>
          <a:lstStyle/>
          <a:p>
            <a:pPr algn="ctr"/>
            <a:r>
              <a:rPr lang="en-US" sz="2200" b="1" dirty="0" smtClean="0">
                <a:latin typeface="Tahoma" panose="020B0604030504040204" pitchFamily="34" charset="0"/>
                <a:ea typeface="Tahoma" panose="020B0604030504040204" pitchFamily="34" charset="0"/>
                <a:cs typeface="Tahoma" panose="020B0604030504040204" pitchFamily="34" charset="0"/>
              </a:rPr>
              <a:t>Problem Formulation</a:t>
            </a:r>
            <a:r>
              <a:rPr lang="ru-RU" sz="2200" b="1" dirty="0" smtClean="0">
                <a:latin typeface="Tahoma" panose="020B0604030504040204" pitchFamily="34" charset="0"/>
                <a:ea typeface="Tahoma" panose="020B0604030504040204" pitchFamily="34" charset="0"/>
                <a:cs typeface="Tahoma" panose="020B0604030504040204" pitchFamily="34" charset="0"/>
              </a:rPr>
              <a:t>: </a:t>
            </a:r>
            <a:r>
              <a:rPr lang="en-US" sz="2200" b="1" dirty="0" smtClean="0">
                <a:latin typeface="Tahoma" panose="020B0604030504040204" pitchFamily="34" charset="0"/>
                <a:ea typeface="Tahoma" panose="020B0604030504040204" pitchFamily="34" charset="0"/>
                <a:cs typeface="Tahoma" panose="020B0604030504040204" pitchFamily="34" charset="0"/>
              </a:rPr>
              <a:t>Basic Elements of Noise (ground level)</a:t>
            </a:r>
            <a:endParaRPr lang="ru-RU" sz="22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Object 10"/>
          <p:cNvGraphicFramePr>
            <a:graphicFrameLocks noChangeAspect="1"/>
          </p:cNvGraphicFramePr>
          <p:nvPr>
            <p:extLst>
              <p:ext uri="{D42A27DB-BD31-4B8C-83A1-F6EECF244321}">
                <p14:modId xmlns:p14="http://schemas.microsoft.com/office/powerpoint/2010/main" val="1695657182"/>
              </p:ext>
            </p:extLst>
          </p:nvPr>
        </p:nvGraphicFramePr>
        <p:xfrm>
          <a:off x="1054100" y="6143625"/>
          <a:ext cx="7037388" cy="446088"/>
        </p:xfrm>
        <a:graphic>
          <a:graphicData uri="http://schemas.openxmlformats.org/presentationml/2006/ole">
            <mc:AlternateContent xmlns:mc="http://schemas.openxmlformats.org/markup-compatibility/2006">
              <mc:Choice xmlns:v="urn:schemas-microsoft-com:vml" Requires="v">
                <p:oleObj spid="_x0000_s23119" name="Equation" r:id="rId4" imgW="4190760" imgH="266400" progId="Equation.DSMT4">
                  <p:embed/>
                </p:oleObj>
              </mc:Choice>
              <mc:Fallback>
                <p:oleObj name="Equation" r:id="rId4" imgW="4190760" imgH="266400" progId="Equation.DSMT4">
                  <p:embed/>
                  <p:pic>
                    <p:nvPicPr>
                      <p:cNvPr id="0" name="Picture 24"/>
                      <p:cNvPicPr>
                        <a:picLocks noChangeAspect="1" noChangeArrowheads="1"/>
                      </p:cNvPicPr>
                      <p:nvPr/>
                    </p:nvPicPr>
                    <p:blipFill>
                      <a:blip r:embed="rId5"/>
                      <a:srcRect/>
                      <a:stretch>
                        <a:fillRect/>
                      </a:stretch>
                    </p:blipFill>
                    <p:spPr bwMode="auto">
                      <a:xfrm>
                        <a:off x="1054100" y="6143625"/>
                        <a:ext cx="7037388" cy="44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5" name="Группа 14"/>
          <p:cNvGrpSpPr/>
          <p:nvPr/>
        </p:nvGrpSpPr>
        <p:grpSpPr>
          <a:xfrm>
            <a:off x="0" y="1014202"/>
            <a:ext cx="9144001" cy="4676302"/>
            <a:chOff x="201786" y="1039603"/>
            <a:chExt cx="8735811" cy="4467550"/>
          </a:xfrm>
        </p:grpSpPr>
        <p:pic>
          <p:nvPicPr>
            <p:cNvPr id="2" name="Рисунок 1"/>
            <p:cNvPicPr>
              <a:picLocks noChangeAspect="1"/>
            </p:cNvPicPr>
            <p:nvPr/>
          </p:nvPicPr>
          <p:blipFill rotWithShape="1">
            <a:blip r:embed="rId6" cstate="print">
              <a:extLst>
                <a:ext uri="{28A0092B-C50C-407E-A947-70E740481C1C}">
                  <a14:useLocalDpi xmlns:a14="http://schemas.microsoft.com/office/drawing/2010/main" val="0"/>
                </a:ext>
              </a:extLst>
            </a:blip>
            <a:srcRect t="19463" r="6767"/>
            <a:stretch/>
          </p:blipFill>
          <p:spPr>
            <a:xfrm>
              <a:off x="201786" y="1134233"/>
              <a:ext cx="4337968" cy="1820932"/>
            </a:xfrm>
            <a:prstGeom prst="rect">
              <a:avLst/>
            </a:prstGeom>
          </p:spPr>
        </p:pic>
        <p:pic>
          <p:nvPicPr>
            <p:cNvPr id="3" name="Рисунок 2"/>
            <p:cNvPicPr>
              <a:picLocks noChangeAspect="1"/>
            </p:cNvPicPr>
            <p:nvPr/>
          </p:nvPicPr>
          <p:blipFill rotWithShape="1">
            <a:blip r:embed="rId7" cstate="print">
              <a:extLst>
                <a:ext uri="{28A0092B-C50C-407E-A947-70E740481C1C}">
                  <a14:useLocalDpi xmlns:a14="http://schemas.microsoft.com/office/drawing/2010/main" val="0"/>
                </a:ext>
              </a:extLst>
            </a:blip>
            <a:srcRect l="5137" t="19088" r="6809"/>
            <a:stretch/>
          </p:blipFill>
          <p:spPr>
            <a:xfrm>
              <a:off x="4791501" y="1125770"/>
              <a:ext cx="4096968" cy="1829395"/>
            </a:xfrm>
            <a:prstGeom prst="rect">
              <a:avLst/>
            </a:prstGeom>
          </p:spPr>
        </p:pic>
        <p:pic>
          <p:nvPicPr>
            <p:cNvPr id="4" name="Рисунок 3"/>
            <p:cNvPicPr>
              <a:picLocks noChangeAspect="1"/>
            </p:cNvPicPr>
            <p:nvPr/>
          </p:nvPicPr>
          <p:blipFill rotWithShape="1">
            <a:blip r:embed="rId8" cstate="print">
              <a:extLst>
                <a:ext uri="{28A0092B-C50C-407E-A947-70E740481C1C}">
                  <a14:useLocalDpi xmlns:a14="http://schemas.microsoft.com/office/drawing/2010/main" val="0"/>
                </a:ext>
              </a:extLst>
            </a:blip>
            <a:srcRect t="14005" r="6931"/>
            <a:stretch/>
          </p:blipFill>
          <p:spPr>
            <a:xfrm>
              <a:off x="233468" y="3511241"/>
              <a:ext cx="4330326" cy="1944319"/>
            </a:xfrm>
            <a:prstGeom prst="rect">
              <a:avLst/>
            </a:prstGeom>
          </p:spPr>
        </p:pic>
        <p:pic>
          <p:nvPicPr>
            <p:cNvPr id="8" name="Рисунок 7"/>
            <p:cNvPicPr>
              <a:picLocks noChangeAspect="1"/>
            </p:cNvPicPr>
            <p:nvPr/>
          </p:nvPicPr>
          <p:blipFill rotWithShape="1">
            <a:blip r:embed="rId9" cstate="print">
              <a:extLst>
                <a:ext uri="{28A0092B-C50C-407E-A947-70E740481C1C}">
                  <a14:useLocalDpi xmlns:a14="http://schemas.microsoft.com/office/drawing/2010/main" val="0"/>
                </a:ext>
              </a:extLst>
            </a:blip>
            <a:srcRect l="1444" t="13432" r="6573"/>
            <a:stretch/>
          </p:blipFill>
          <p:spPr>
            <a:xfrm>
              <a:off x="4657852" y="3459652"/>
              <a:ext cx="4279745" cy="2047501"/>
            </a:xfrm>
            <a:prstGeom prst="rect">
              <a:avLst/>
            </a:prstGeom>
          </p:spPr>
        </p:pic>
        <p:sp>
          <p:nvSpPr>
            <p:cNvPr id="10" name="TextBox 9"/>
            <p:cNvSpPr txBox="1"/>
            <p:nvPr/>
          </p:nvSpPr>
          <p:spPr>
            <a:xfrm>
              <a:off x="1003171" y="1039603"/>
              <a:ext cx="435237" cy="382249"/>
            </a:xfrm>
            <a:prstGeom prst="rect">
              <a:avLst/>
            </a:prstGeom>
            <a:noFill/>
          </p:spPr>
          <p:txBody>
            <a:bodyPr wrap="none" rtlCol="0">
              <a:spAutoFit/>
            </a:bodyPr>
            <a:lstStyle/>
            <a:p>
              <a:r>
                <a:rPr lang="en-US" sz="2000" b="1" i="1" dirty="0">
                  <a:latin typeface="Tahoma" panose="020B0604030504040204" pitchFamily="34" charset="0"/>
                  <a:ea typeface="Tahoma" panose="020B0604030504040204" pitchFamily="34" charset="0"/>
                  <a:cs typeface="Tahoma" panose="020B0604030504040204" pitchFamily="34" charset="0"/>
                </a:rPr>
                <a:t>a</a:t>
              </a:r>
              <a:r>
                <a:rPr lang="ru-RU" sz="2000" b="1" i="1" dirty="0" smtClean="0">
                  <a:latin typeface="Tahoma" panose="020B0604030504040204" pitchFamily="34" charset="0"/>
                  <a:ea typeface="Tahoma" panose="020B0604030504040204" pitchFamily="34" charset="0"/>
                  <a:cs typeface="Tahoma" panose="020B0604030504040204" pitchFamily="34" charset="0"/>
                </a:rPr>
                <a:t>)</a:t>
              </a:r>
              <a:endParaRPr lang="ru-RU" sz="2000" b="1" i="1"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5255093" y="1039603"/>
              <a:ext cx="442893" cy="382249"/>
            </a:xfrm>
            <a:prstGeom prst="rect">
              <a:avLst/>
            </a:prstGeom>
            <a:noFill/>
          </p:spPr>
          <p:txBody>
            <a:bodyPr wrap="none" rtlCol="0">
              <a:spAutoFit/>
            </a:bodyPr>
            <a:lstStyle/>
            <a:p>
              <a:r>
                <a:rPr lang="en-US" sz="2000" b="1" i="1" dirty="0">
                  <a:latin typeface="Tahoma" panose="020B0604030504040204" pitchFamily="34" charset="0"/>
                  <a:ea typeface="Tahoma" panose="020B0604030504040204" pitchFamily="34" charset="0"/>
                  <a:cs typeface="Tahoma" panose="020B0604030504040204" pitchFamily="34" charset="0"/>
                </a:rPr>
                <a:t>b</a:t>
              </a:r>
              <a:r>
                <a:rPr lang="ru-RU" sz="2000" b="1" i="1" dirty="0" smtClean="0">
                  <a:latin typeface="Tahoma" panose="020B0604030504040204" pitchFamily="34" charset="0"/>
                  <a:ea typeface="Tahoma" panose="020B0604030504040204" pitchFamily="34" charset="0"/>
                  <a:cs typeface="Tahoma" panose="020B0604030504040204" pitchFamily="34" charset="0"/>
                </a:rPr>
                <a:t>)</a:t>
              </a:r>
              <a:endParaRPr lang="ru-RU" sz="2000" b="1" i="1"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1002393" y="3419405"/>
              <a:ext cx="416860" cy="382249"/>
            </a:xfrm>
            <a:prstGeom prst="rect">
              <a:avLst/>
            </a:prstGeom>
            <a:noFill/>
          </p:spPr>
          <p:txBody>
            <a:bodyPr wrap="none" rtlCol="0">
              <a:spAutoFit/>
            </a:bodyPr>
            <a:lstStyle/>
            <a:p>
              <a:r>
                <a:rPr lang="en-US" sz="2000" b="1" i="1" dirty="0">
                  <a:latin typeface="Tahoma" panose="020B0604030504040204" pitchFamily="34" charset="0"/>
                  <a:ea typeface="Tahoma" panose="020B0604030504040204" pitchFamily="34" charset="0"/>
                  <a:cs typeface="Tahoma" panose="020B0604030504040204" pitchFamily="34" charset="0"/>
                </a:rPr>
                <a:t>c</a:t>
              </a:r>
              <a:r>
                <a:rPr lang="ru-RU" sz="2000" b="1" i="1" dirty="0" smtClean="0">
                  <a:latin typeface="Tahoma" panose="020B0604030504040204" pitchFamily="34" charset="0"/>
                  <a:ea typeface="Tahoma" panose="020B0604030504040204" pitchFamily="34" charset="0"/>
                  <a:cs typeface="Tahoma" panose="020B0604030504040204" pitchFamily="34" charset="0"/>
                </a:rPr>
                <a:t>)</a:t>
              </a:r>
              <a:endParaRPr lang="ru-RU" sz="2000" b="1" i="1" dirty="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5270665" y="3419405"/>
              <a:ext cx="442893" cy="382249"/>
            </a:xfrm>
            <a:prstGeom prst="rect">
              <a:avLst/>
            </a:prstGeom>
            <a:noFill/>
          </p:spPr>
          <p:txBody>
            <a:bodyPr wrap="none" rtlCol="0">
              <a:spAutoFit/>
            </a:bodyPr>
            <a:lstStyle/>
            <a:p>
              <a:r>
                <a:rPr lang="en-US" sz="2000" b="1" i="1" dirty="0">
                  <a:latin typeface="Tahoma" panose="020B0604030504040204" pitchFamily="34" charset="0"/>
                  <a:ea typeface="Tahoma" panose="020B0604030504040204" pitchFamily="34" charset="0"/>
                  <a:cs typeface="Tahoma" panose="020B0604030504040204" pitchFamily="34" charset="0"/>
                </a:rPr>
                <a:t>d</a:t>
              </a:r>
              <a:r>
                <a:rPr lang="ru-RU" sz="2000" b="1" i="1" dirty="0" smtClean="0">
                  <a:latin typeface="Tahoma" panose="020B0604030504040204" pitchFamily="34" charset="0"/>
                  <a:ea typeface="Tahoma" panose="020B0604030504040204" pitchFamily="34" charset="0"/>
                  <a:cs typeface="Tahoma" panose="020B0604030504040204" pitchFamily="34" charset="0"/>
                </a:rPr>
                <a:t>)</a:t>
              </a:r>
              <a:endParaRPr lang="ru-RU" sz="2000" b="1" i="1" dirty="0">
                <a:latin typeface="Tahoma" panose="020B0604030504040204" pitchFamily="34" charset="0"/>
                <a:ea typeface="Tahoma" panose="020B0604030504040204" pitchFamily="34" charset="0"/>
                <a:cs typeface="Tahoma" panose="020B0604030504040204" pitchFamily="34" charset="0"/>
              </a:endParaRPr>
            </a:p>
          </p:txBody>
        </p:sp>
      </p:grpSp>
      <p:graphicFrame>
        <p:nvGraphicFramePr>
          <p:cNvPr id="16" name="Object 10"/>
          <p:cNvGraphicFramePr>
            <a:graphicFrameLocks noChangeAspect="1"/>
          </p:cNvGraphicFramePr>
          <p:nvPr>
            <p:extLst>
              <p:ext uri="{D42A27DB-BD31-4B8C-83A1-F6EECF244321}">
                <p14:modId xmlns:p14="http://schemas.microsoft.com/office/powerpoint/2010/main" val="2901392136"/>
              </p:ext>
            </p:extLst>
          </p:nvPr>
        </p:nvGraphicFramePr>
        <p:xfrm>
          <a:off x="927121" y="5452063"/>
          <a:ext cx="749894" cy="256327"/>
        </p:xfrm>
        <a:graphic>
          <a:graphicData uri="http://schemas.openxmlformats.org/presentationml/2006/ole">
            <mc:AlternateContent xmlns:mc="http://schemas.openxmlformats.org/markup-compatibility/2006">
              <mc:Choice xmlns:v="urn:schemas-microsoft-com:vml" Requires="v">
                <p:oleObj spid="_x0000_s23120" name="Equation" r:id="rId10" imgW="520560" imgH="177480" progId="Equation.DSMT4">
                  <p:embed/>
                </p:oleObj>
              </mc:Choice>
              <mc:Fallback>
                <p:oleObj name="Equation" r:id="rId10" imgW="520560" imgH="177480" progId="Equation.DSMT4">
                  <p:embed/>
                  <p:pic>
                    <p:nvPicPr>
                      <p:cNvPr id="7" name="Object 10"/>
                      <p:cNvPicPr>
                        <a:picLocks noChangeAspect="1" noChangeArrowheads="1"/>
                      </p:cNvPicPr>
                      <p:nvPr/>
                    </p:nvPicPr>
                    <p:blipFill>
                      <a:blip r:embed="rId11"/>
                      <a:srcRect/>
                      <a:stretch>
                        <a:fillRect/>
                      </a:stretch>
                    </p:blipFill>
                    <p:spPr bwMode="auto">
                      <a:xfrm>
                        <a:off x="927121" y="5452063"/>
                        <a:ext cx="749894" cy="256327"/>
                      </a:xfrm>
                      <a:prstGeom prst="rect">
                        <a:avLst/>
                      </a:prstGeom>
                      <a:solidFill>
                        <a:schemeClr val="bg1"/>
                      </a:solidFill>
                      <a:extLst/>
                    </p:spPr>
                  </p:pic>
                </p:oleObj>
              </mc:Fallback>
            </mc:AlternateContent>
          </a:graphicData>
        </a:graphic>
      </p:graphicFrame>
      <p:graphicFrame>
        <p:nvGraphicFramePr>
          <p:cNvPr id="17" name="Object 10"/>
          <p:cNvGraphicFramePr>
            <a:graphicFrameLocks noChangeAspect="1"/>
          </p:cNvGraphicFramePr>
          <p:nvPr>
            <p:extLst>
              <p:ext uri="{D42A27DB-BD31-4B8C-83A1-F6EECF244321}">
                <p14:modId xmlns:p14="http://schemas.microsoft.com/office/powerpoint/2010/main" val="201573316"/>
              </p:ext>
            </p:extLst>
          </p:nvPr>
        </p:nvGraphicFramePr>
        <p:xfrm>
          <a:off x="927121" y="2848012"/>
          <a:ext cx="749894" cy="256327"/>
        </p:xfrm>
        <a:graphic>
          <a:graphicData uri="http://schemas.openxmlformats.org/presentationml/2006/ole">
            <mc:AlternateContent xmlns:mc="http://schemas.openxmlformats.org/markup-compatibility/2006">
              <mc:Choice xmlns:v="urn:schemas-microsoft-com:vml" Requires="v">
                <p:oleObj spid="_x0000_s23121" name="Equation" r:id="rId12" imgW="520560" imgH="177480" progId="Equation.DSMT4">
                  <p:embed/>
                </p:oleObj>
              </mc:Choice>
              <mc:Fallback>
                <p:oleObj name="Equation" r:id="rId12" imgW="520560" imgH="177480" progId="Equation.DSMT4">
                  <p:embed/>
                  <p:pic>
                    <p:nvPicPr>
                      <p:cNvPr id="16" name="Object 10"/>
                      <p:cNvPicPr>
                        <a:picLocks noChangeAspect="1" noChangeArrowheads="1"/>
                      </p:cNvPicPr>
                      <p:nvPr/>
                    </p:nvPicPr>
                    <p:blipFill>
                      <a:blip r:embed="rId13"/>
                      <a:srcRect/>
                      <a:stretch>
                        <a:fillRect/>
                      </a:stretch>
                    </p:blipFill>
                    <p:spPr bwMode="auto">
                      <a:xfrm>
                        <a:off x="927121" y="2848012"/>
                        <a:ext cx="749894" cy="256327"/>
                      </a:xfrm>
                      <a:prstGeom prst="rect">
                        <a:avLst/>
                      </a:prstGeom>
                      <a:solidFill>
                        <a:schemeClr val="bg1"/>
                      </a:solidFill>
                      <a:extLst/>
                    </p:spPr>
                  </p:pic>
                </p:oleObj>
              </mc:Fallback>
            </mc:AlternateContent>
          </a:graphicData>
        </a:graphic>
      </p:graphicFrame>
      <p:graphicFrame>
        <p:nvGraphicFramePr>
          <p:cNvPr id="18" name="Object 10"/>
          <p:cNvGraphicFramePr>
            <a:graphicFrameLocks noChangeAspect="1"/>
          </p:cNvGraphicFramePr>
          <p:nvPr>
            <p:extLst>
              <p:ext uri="{D42A27DB-BD31-4B8C-83A1-F6EECF244321}">
                <p14:modId xmlns:p14="http://schemas.microsoft.com/office/powerpoint/2010/main" val="2073691992"/>
              </p:ext>
            </p:extLst>
          </p:nvPr>
        </p:nvGraphicFramePr>
        <p:xfrm>
          <a:off x="5441054" y="5458153"/>
          <a:ext cx="749894" cy="256327"/>
        </p:xfrm>
        <a:graphic>
          <a:graphicData uri="http://schemas.openxmlformats.org/presentationml/2006/ole">
            <mc:AlternateContent xmlns:mc="http://schemas.openxmlformats.org/markup-compatibility/2006">
              <mc:Choice xmlns:v="urn:schemas-microsoft-com:vml" Requires="v">
                <p:oleObj spid="_x0000_s23122" name="Equation" r:id="rId14" imgW="520560" imgH="177480" progId="Equation.DSMT4">
                  <p:embed/>
                </p:oleObj>
              </mc:Choice>
              <mc:Fallback>
                <p:oleObj name="Equation" r:id="rId14" imgW="520560" imgH="177480" progId="Equation.DSMT4">
                  <p:embed/>
                  <p:pic>
                    <p:nvPicPr>
                      <p:cNvPr id="16" name="Object 10"/>
                      <p:cNvPicPr>
                        <a:picLocks noChangeAspect="1" noChangeArrowheads="1"/>
                      </p:cNvPicPr>
                      <p:nvPr/>
                    </p:nvPicPr>
                    <p:blipFill>
                      <a:blip r:embed="rId13"/>
                      <a:srcRect/>
                      <a:stretch>
                        <a:fillRect/>
                      </a:stretch>
                    </p:blipFill>
                    <p:spPr bwMode="auto">
                      <a:xfrm>
                        <a:off x="5441054" y="5458153"/>
                        <a:ext cx="749894" cy="256327"/>
                      </a:xfrm>
                      <a:prstGeom prst="rect">
                        <a:avLst/>
                      </a:prstGeom>
                      <a:solidFill>
                        <a:schemeClr val="bg1"/>
                      </a:solidFill>
                      <a:extLst/>
                    </p:spPr>
                  </p:pic>
                </p:oleObj>
              </mc:Fallback>
            </mc:AlternateContent>
          </a:graphicData>
        </a:graphic>
      </p:graphicFrame>
      <p:graphicFrame>
        <p:nvGraphicFramePr>
          <p:cNvPr id="19" name="Object 10"/>
          <p:cNvGraphicFramePr>
            <a:graphicFrameLocks noChangeAspect="1"/>
          </p:cNvGraphicFramePr>
          <p:nvPr>
            <p:extLst>
              <p:ext uri="{D42A27DB-BD31-4B8C-83A1-F6EECF244321}">
                <p14:modId xmlns:p14="http://schemas.microsoft.com/office/powerpoint/2010/main" val="1016726688"/>
              </p:ext>
            </p:extLst>
          </p:nvPr>
        </p:nvGraphicFramePr>
        <p:xfrm>
          <a:off x="5441054" y="2762944"/>
          <a:ext cx="749894" cy="256327"/>
        </p:xfrm>
        <a:graphic>
          <a:graphicData uri="http://schemas.openxmlformats.org/presentationml/2006/ole">
            <mc:AlternateContent xmlns:mc="http://schemas.openxmlformats.org/markup-compatibility/2006">
              <mc:Choice xmlns:v="urn:schemas-microsoft-com:vml" Requires="v">
                <p:oleObj spid="_x0000_s23123" name="Equation" r:id="rId15" imgW="520560" imgH="177480" progId="Equation.DSMT4">
                  <p:embed/>
                </p:oleObj>
              </mc:Choice>
              <mc:Fallback>
                <p:oleObj name="Equation" r:id="rId15" imgW="520560" imgH="177480" progId="Equation.DSMT4">
                  <p:embed/>
                  <p:pic>
                    <p:nvPicPr>
                      <p:cNvPr id="16" name="Object 10"/>
                      <p:cNvPicPr>
                        <a:picLocks noChangeAspect="1" noChangeArrowheads="1"/>
                      </p:cNvPicPr>
                      <p:nvPr/>
                    </p:nvPicPr>
                    <p:blipFill>
                      <a:blip r:embed="rId13"/>
                      <a:srcRect/>
                      <a:stretch>
                        <a:fillRect/>
                      </a:stretch>
                    </p:blipFill>
                    <p:spPr bwMode="auto">
                      <a:xfrm>
                        <a:off x="5441054" y="2762944"/>
                        <a:ext cx="749894" cy="256327"/>
                      </a:xfrm>
                      <a:prstGeom prst="rect">
                        <a:avLst/>
                      </a:prstGeom>
                      <a:solidFill>
                        <a:schemeClr val="bg1"/>
                      </a:solidFill>
                      <a:extLst/>
                    </p:spPr>
                  </p:pic>
                </p:oleObj>
              </mc:Fallback>
            </mc:AlternateContent>
          </a:graphicData>
        </a:graphic>
      </p:graphicFrame>
      <p:graphicFrame>
        <p:nvGraphicFramePr>
          <p:cNvPr id="20" name="Object 10"/>
          <p:cNvGraphicFramePr>
            <a:graphicFrameLocks noChangeAspect="1"/>
          </p:cNvGraphicFramePr>
          <p:nvPr>
            <p:extLst>
              <p:ext uri="{D42A27DB-BD31-4B8C-83A1-F6EECF244321}">
                <p14:modId xmlns:p14="http://schemas.microsoft.com/office/powerpoint/2010/main" val="577957213"/>
              </p:ext>
            </p:extLst>
          </p:nvPr>
        </p:nvGraphicFramePr>
        <p:xfrm>
          <a:off x="3171387" y="5482937"/>
          <a:ext cx="749894" cy="256327"/>
        </p:xfrm>
        <a:graphic>
          <a:graphicData uri="http://schemas.openxmlformats.org/presentationml/2006/ole">
            <mc:AlternateContent xmlns:mc="http://schemas.openxmlformats.org/markup-compatibility/2006">
              <mc:Choice xmlns:v="urn:schemas-microsoft-com:vml" Requires="v">
                <p:oleObj spid="_x0000_s23124" name="Equation" r:id="rId16" imgW="520560" imgH="177480" progId="Equation.DSMT4">
                  <p:embed/>
                </p:oleObj>
              </mc:Choice>
              <mc:Fallback>
                <p:oleObj name="Equation" r:id="rId16" imgW="520560" imgH="177480" progId="Equation.DSMT4">
                  <p:embed/>
                  <p:pic>
                    <p:nvPicPr>
                      <p:cNvPr id="18" name="Object 10"/>
                      <p:cNvPicPr>
                        <a:picLocks noChangeAspect="1" noChangeArrowheads="1"/>
                      </p:cNvPicPr>
                      <p:nvPr/>
                    </p:nvPicPr>
                    <p:blipFill>
                      <a:blip r:embed="rId17"/>
                      <a:srcRect/>
                      <a:stretch>
                        <a:fillRect/>
                      </a:stretch>
                    </p:blipFill>
                    <p:spPr bwMode="auto">
                      <a:xfrm>
                        <a:off x="3171387" y="5482937"/>
                        <a:ext cx="749894" cy="256327"/>
                      </a:xfrm>
                      <a:prstGeom prst="rect">
                        <a:avLst/>
                      </a:prstGeom>
                      <a:solidFill>
                        <a:schemeClr val="bg1"/>
                      </a:solidFill>
                      <a:extLst/>
                    </p:spPr>
                  </p:pic>
                </p:oleObj>
              </mc:Fallback>
            </mc:AlternateContent>
          </a:graphicData>
        </a:graphic>
      </p:graphicFrame>
      <p:graphicFrame>
        <p:nvGraphicFramePr>
          <p:cNvPr id="21" name="Object 10"/>
          <p:cNvGraphicFramePr>
            <a:graphicFrameLocks noChangeAspect="1"/>
          </p:cNvGraphicFramePr>
          <p:nvPr>
            <p:extLst>
              <p:ext uri="{D42A27DB-BD31-4B8C-83A1-F6EECF244321}">
                <p14:modId xmlns:p14="http://schemas.microsoft.com/office/powerpoint/2010/main" val="2799557489"/>
              </p:ext>
            </p:extLst>
          </p:nvPr>
        </p:nvGraphicFramePr>
        <p:xfrm>
          <a:off x="3171387" y="2798889"/>
          <a:ext cx="749894" cy="256327"/>
        </p:xfrm>
        <a:graphic>
          <a:graphicData uri="http://schemas.openxmlformats.org/presentationml/2006/ole">
            <mc:AlternateContent xmlns:mc="http://schemas.openxmlformats.org/markup-compatibility/2006">
              <mc:Choice xmlns:v="urn:schemas-microsoft-com:vml" Requires="v">
                <p:oleObj spid="_x0000_s23125" name="Equation" r:id="rId18" imgW="520560" imgH="177480" progId="Equation.DSMT4">
                  <p:embed/>
                </p:oleObj>
              </mc:Choice>
              <mc:Fallback>
                <p:oleObj name="Equation" r:id="rId18" imgW="520560" imgH="177480" progId="Equation.DSMT4">
                  <p:embed/>
                  <p:pic>
                    <p:nvPicPr>
                      <p:cNvPr id="20" name="Object 10"/>
                      <p:cNvPicPr>
                        <a:picLocks noChangeAspect="1" noChangeArrowheads="1"/>
                      </p:cNvPicPr>
                      <p:nvPr/>
                    </p:nvPicPr>
                    <p:blipFill>
                      <a:blip r:embed="rId19"/>
                      <a:srcRect/>
                      <a:stretch>
                        <a:fillRect/>
                      </a:stretch>
                    </p:blipFill>
                    <p:spPr bwMode="auto">
                      <a:xfrm>
                        <a:off x="3171387" y="2798889"/>
                        <a:ext cx="749894" cy="256327"/>
                      </a:xfrm>
                      <a:prstGeom prst="rect">
                        <a:avLst/>
                      </a:prstGeom>
                      <a:solidFill>
                        <a:schemeClr val="bg1"/>
                      </a:solidFill>
                      <a:extLst/>
                    </p:spPr>
                  </p:pic>
                </p:oleObj>
              </mc:Fallback>
            </mc:AlternateContent>
          </a:graphicData>
        </a:graphic>
      </p:graphicFrame>
      <p:graphicFrame>
        <p:nvGraphicFramePr>
          <p:cNvPr id="22" name="Object 10"/>
          <p:cNvGraphicFramePr>
            <a:graphicFrameLocks noChangeAspect="1"/>
          </p:cNvGraphicFramePr>
          <p:nvPr>
            <p:extLst>
              <p:ext uri="{D42A27DB-BD31-4B8C-83A1-F6EECF244321}">
                <p14:modId xmlns:p14="http://schemas.microsoft.com/office/powerpoint/2010/main" val="1776532152"/>
              </p:ext>
            </p:extLst>
          </p:nvPr>
        </p:nvGraphicFramePr>
        <p:xfrm>
          <a:off x="7716541" y="5482937"/>
          <a:ext cx="749894" cy="256327"/>
        </p:xfrm>
        <a:graphic>
          <a:graphicData uri="http://schemas.openxmlformats.org/presentationml/2006/ole">
            <mc:AlternateContent xmlns:mc="http://schemas.openxmlformats.org/markup-compatibility/2006">
              <mc:Choice xmlns:v="urn:schemas-microsoft-com:vml" Requires="v">
                <p:oleObj spid="_x0000_s23126" name="Equation" r:id="rId20" imgW="520560" imgH="177480" progId="Equation.DSMT4">
                  <p:embed/>
                </p:oleObj>
              </mc:Choice>
              <mc:Fallback>
                <p:oleObj name="Equation" r:id="rId20" imgW="520560" imgH="177480" progId="Equation.DSMT4">
                  <p:embed/>
                  <p:pic>
                    <p:nvPicPr>
                      <p:cNvPr id="20" name="Object 10"/>
                      <p:cNvPicPr>
                        <a:picLocks noChangeAspect="1" noChangeArrowheads="1"/>
                      </p:cNvPicPr>
                      <p:nvPr/>
                    </p:nvPicPr>
                    <p:blipFill>
                      <a:blip r:embed="rId19"/>
                      <a:srcRect/>
                      <a:stretch>
                        <a:fillRect/>
                      </a:stretch>
                    </p:blipFill>
                    <p:spPr bwMode="auto">
                      <a:xfrm>
                        <a:off x="7716541" y="5482937"/>
                        <a:ext cx="749894" cy="256327"/>
                      </a:xfrm>
                      <a:prstGeom prst="rect">
                        <a:avLst/>
                      </a:prstGeom>
                      <a:solidFill>
                        <a:schemeClr val="bg1"/>
                      </a:solidFill>
                      <a:extLst/>
                    </p:spPr>
                  </p:pic>
                </p:oleObj>
              </mc:Fallback>
            </mc:AlternateContent>
          </a:graphicData>
        </a:graphic>
      </p:graphicFrame>
      <p:graphicFrame>
        <p:nvGraphicFramePr>
          <p:cNvPr id="23" name="Object 10"/>
          <p:cNvGraphicFramePr>
            <a:graphicFrameLocks noChangeAspect="1"/>
          </p:cNvGraphicFramePr>
          <p:nvPr>
            <p:extLst>
              <p:ext uri="{D42A27DB-BD31-4B8C-83A1-F6EECF244321}">
                <p14:modId xmlns:p14="http://schemas.microsoft.com/office/powerpoint/2010/main" val="3896775868"/>
              </p:ext>
            </p:extLst>
          </p:nvPr>
        </p:nvGraphicFramePr>
        <p:xfrm>
          <a:off x="7712051" y="2803816"/>
          <a:ext cx="749894" cy="256327"/>
        </p:xfrm>
        <a:graphic>
          <a:graphicData uri="http://schemas.openxmlformats.org/presentationml/2006/ole">
            <mc:AlternateContent xmlns:mc="http://schemas.openxmlformats.org/markup-compatibility/2006">
              <mc:Choice xmlns:v="urn:schemas-microsoft-com:vml" Requires="v">
                <p:oleObj spid="_x0000_s23127" name="Equation" r:id="rId21" imgW="520560" imgH="177480" progId="Equation.DSMT4">
                  <p:embed/>
                </p:oleObj>
              </mc:Choice>
              <mc:Fallback>
                <p:oleObj name="Equation" r:id="rId21" imgW="520560" imgH="177480" progId="Equation.DSMT4">
                  <p:embed/>
                  <p:pic>
                    <p:nvPicPr>
                      <p:cNvPr id="20" name="Object 10"/>
                      <p:cNvPicPr>
                        <a:picLocks noChangeAspect="1" noChangeArrowheads="1"/>
                      </p:cNvPicPr>
                      <p:nvPr/>
                    </p:nvPicPr>
                    <p:blipFill>
                      <a:blip r:embed="rId19"/>
                      <a:srcRect/>
                      <a:stretch>
                        <a:fillRect/>
                      </a:stretch>
                    </p:blipFill>
                    <p:spPr bwMode="auto">
                      <a:xfrm>
                        <a:off x="7712051" y="2803816"/>
                        <a:ext cx="749894" cy="256327"/>
                      </a:xfrm>
                      <a:prstGeom prst="rect">
                        <a:avLst/>
                      </a:prstGeom>
                      <a:solidFill>
                        <a:schemeClr val="bg1"/>
                      </a:solidFill>
                      <a:extLst/>
                    </p:spPr>
                  </p:pic>
                </p:oleObj>
              </mc:Fallback>
            </mc:AlternateContent>
          </a:graphicData>
        </a:graphic>
      </p:graphicFrame>
      <p:pic>
        <p:nvPicPr>
          <p:cNvPr id="28" name="Рисунок 2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16200000">
            <a:off x="-473857" y="1589380"/>
            <a:ext cx="1312880" cy="360628"/>
          </a:xfrm>
          <a:prstGeom prst="rect">
            <a:avLst/>
          </a:prstGeom>
        </p:spPr>
      </p:pic>
      <p:pic>
        <p:nvPicPr>
          <p:cNvPr id="29" name="Рисунок 2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16200000">
            <a:off x="-505190" y="4127192"/>
            <a:ext cx="1366208" cy="358089"/>
          </a:xfrm>
          <a:prstGeom prst="rect">
            <a:avLst/>
          </a:prstGeom>
        </p:spPr>
      </p:pic>
      <p:pic>
        <p:nvPicPr>
          <p:cNvPr id="30" name="Рисунок 2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16200000">
            <a:off x="4386878" y="4194781"/>
            <a:ext cx="726274" cy="342851"/>
          </a:xfrm>
          <a:prstGeom prst="rect">
            <a:avLst/>
          </a:prstGeom>
        </p:spPr>
      </p:pic>
      <p:pic>
        <p:nvPicPr>
          <p:cNvPr id="31" name="Рисунок 30"/>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rot="16200000">
            <a:off x="4336147" y="1584270"/>
            <a:ext cx="1018307" cy="325073"/>
          </a:xfrm>
          <a:prstGeom prst="rect">
            <a:avLst/>
          </a:prstGeom>
        </p:spPr>
      </p:pic>
    </p:spTree>
    <p:extLst>
      <p:ext uri="{BB962C8B-B14F-4D97-AF65-F5344CB8AC3E}">
        <p14:creationId xmlns:p14="http://schemas.microsoft.com/office/powerpoint/2010/main" val="1777725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4761</TotalTime>
  <Words>4468</Words>
  <Application>Microsoft Office PowerPoint</Application>
  <PresentationFormat>Экран (4:3)</PresentationFormat>
  <Paragraphs>309</Paragraphs>
  <Slides>28</Slides>
  <Notes>28</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28</vt:i4>
      </vt:variant>
    </vt:vector>
  </HeadingPairs>
  <TitlesOfParts>
    <vt:vector size="36" baseType="lpstr">
      <vt:lpstr>Arial</vt:lpstr>
      <vt:lpstr>Calibri</vt:lpstr>
      <vt:lpstr>Calibri Light</vt:lpstr>
      <vt:lpstr>Cambria Math</vt:lpstr>
      <vt:lpstr>Tahoma</vt:lpstr>
      <vt:lpstr>Times New Roman</vt:lpstr>
      <vt:lpstr>Тема Office</vt:lpstr>
      <vt:lpstr>Equation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Артем</dc:creator>
  <cp:lastModifiedBy>Артем</cp:lastModifiedBy>
  <cp:revision>351</cp:revision>
  <dcterms:created xsi:type="dcterms:W3CDTF">2019-06-12T09:33:55Z</dcterms:created>
  <dcterms:modified xsi:type="dcterms:W3CDTF">2020-04-26T16:12:32Z</dcterms:modified>
</cp:coreProperties>
</file>