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13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778"/>
    <a:srgbClr val="8DB9CA"/>
    <a:srgbClr val="F6BE00"/>
    <a:srgbClr val="D6D2C4"/>
    <a:srgbClr val="B2E2ED"/>
    <a:srgbClr val="00FFFF"/>
    <a:srgbClr val="00FDFF"/>
    <a:srgbClr val="A4DBE8"/>
    <a:srgbClr val="BBC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5349" autoAdjust="0"/>
  </p:normalViewPr>
  <p:slideViewPr>
    <p:cSldViewPr snapToGrid="0" snapToObjects="1">
      <p:cViewPr varScale="1">
        <p:scale>
          <a:sx n="163" d="100"/>
          <a:sy n="163" d="100"/>
        </p:scale>
        <p:origin x="5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E1CD-6EDF-5C43-ACE9-942F6C137C3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55201-7865-8744-8A9B-9F5FC03C5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5201-7865-8744-8A9B-9F5FC03C5C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463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007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6039"/>
            <a:ext cx="7886700" cy="20266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07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999" y="288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MULLARD SPACE SCIENCE LABORATORY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" y="4324016"/>
            <a:ext cx="1766274" cy="788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86299" y="994718"/>
            <a:ext cx="3830241" cy="36572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994718"/>
            <a:ext cx="3906557" cy="8177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50077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1588"/>
            <a:ext cx="9144000" cy="741363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07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MULLARD SPACE SCIENCE LABORATORY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9840" y="1975482"/>
            <a:ext cx="3906557" cy="2676532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2000"/>
            </a:lvl2pPr>
            <a:lvl3pPr>
              <a:defRPr sz="1200"/>
            </a:lvl3pPr>
            <a:lvl4pPr>
              <a:defRPr sz="11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86299" y="4758367"/>
            <a:ext cx="3830241" cy="297179"/>
          </a:xfrm>
        </p:spPr>
        <p:txBody>
          <a:bodyPr>
            <a:noAutofit/>
          </a:bodyPr>
          <a:lstStyle>
            <a:lvl1pPr marL="0" indent="0">
              <a:buNone/>
              <a:defRPr sz="1600" i="1"/>
            </a:lvl1pPr>
            <a:lvl2pPr marL="0" indent="0">
              <a:buNone/>
              <a:defRPr sz="1600" i="1"/>
            </a:lvl2pPr>
            <a:lvl3pPr marL="0" indent="0">
              <a:buNone/>
              <a:defRPr sz="1050" i="1"/>
            </a:lvl3pPr>
            <a:lvl4pPr marL="0" indent="0">
              <a:buNone/>
              <a:defRPr sz="1000" i="1"/>
            </a:lvl4pPr>
            <a:lvl5pPr marL="0" indent="0">
              <a:buNone/>
              <a:defRPr sz="700" i="1"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" y="4652014"/>
            <a:ext cx="1031983" cy="4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6" y="590550"/>
            <a:ext cx="8226425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8788" y="1479947"/>
            <a:ext cx="4037012" cy="3114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79947"/>
            <a:ext cx="4037013" cy="3114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7912-CC9D-4251-8CD7-78BE5438A6B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1207948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2C76-4364-4A05-BE4C-F4B304A65E2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774680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0074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65187" y="165584"/>
            <a:ext cx="3216840" cy="7049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/>
            <a:endParaRPr lang="en-GB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12" r:id="rId2"/>
    <p:sldLayoutId id="2147483813" r:id="rId3"/>
    <p:sldLayoutId id="2147483814" r:id="rId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00" indent="-900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the controlling factors of Ultra-Low Frequency waves and their penetration during geomagnetic storms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2973775"/>
            <a:ext cx="7886700" cy="20266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I. Jonathan Rae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0" dirty="0" smtClean="0"/>
              <a:t>Kyle </a:t>
            </a:r>
            <a:r>
              <a:rPr lang="en-US" sz="2000" b="0" dirty="0"/>
              <a:t>R. Murphy</a:t>
            </a:r>
            <a:r>
              <a:rPr lang="en-US" sz="2000" b="0" dirty="0" smtClean="0"/>
              <a:t>, </a:t>
            </a:r>
            <a:r>
              <a:rPr lang="en-US" sz="2000" b="0" dirty="0"/>
              <a:t>Clare E. J. Watt</a:t>
            </a:r>
            <a:r>
              <a:rPr lang="en-US" sz="2000" b="0" dirty="0" smtClean="0"/>
              <a:t>, </a:t>
            </a:r>
            <a:r>
              <a:rPr lang="en-US" sz="2000" b="0" dirty="0"/>
              <a:t>Jasmine K. Sandhu</a:t>
            </a:r>
            <a:r>
              <a:rPr lang="en-US" sz="2000" b="0" dirty="0" smtClean="0"/>
              <a:t>, </a:t>
            </a:r>
            <a:r>
              <a:rPr lang="en-US" sz="2000" b="0" dirty="0"/>
              <a:t>Alex W. Degeling</a:t>
            </a:r>
            <a:r>
              <a:rPr lang="en-US" sz="2000" b="0" dirty="0" smtClean="0"/>
              <a:t>, </a:t>
            </a:r>
            <a:r>
              <a:rPr lang="en-US" sz="2000" b="0" dirty="0"/>
              <a:t>Samuel Wharton</a:t>
            </a:r>
            <a:r>
              <a:rPr lang="en-US" sz="2000" b="0" dirty="0" smtClean="0"/>
              <a:t>, </a:t>
            </a:r>
            <a:r>
              <a:rPr lang="en-US" sz="2000" b="0" dirty="0"/>
              <a:t>Sarah N. Bentley</a:t>
            </a:r>
            <a:r>
              <a:rPr lang="en-US" sz="2000" b="0" dirty="0" smtClean="0"/>
              <a:t>, </a:t>
            </a:r>
            <a:r>
              <a:rPr lang="en-US" sz="2000" b="0" dirty="0"/>
              <a:t>Colin Forsyth</a:t>
            </a:r>
            <a:r>
              <a:rPr lang="en-US" sz="2000" b="0" dirty="0" smtClean="0"/>
              <a:t>, </a:t>
            </a:r>
            <a:r>
              <a:rPr lang="en-US" sz="2000" b="0" dirty="0"/>
              <a:t>Frances A. Staples</a:t>
            </a:r>
            <a:r>
              <a:rPr lang="en-US" sz="2000" b="0" dirty="0" smtClean="0"/>
              <a:t>, </a:t>
            </a:r>
            <a:r>
              <a:rPr lang="en-US" sz="2000" b="0" dirty="0" err="1"/>
              <a:t>Quanqi</a:t>
            </a:r>
            <a:r>
              <a:rPr lang="en-US" sz="2000" b="0" dirty="0"/>
              <a:t> </a:t>
            </a:r>
            <a:r>
              <a:rPr lang="en-US" sz="2000" b="0" dirty="0" smtClean="0"/>
              <a:t>Shi, </a:t>
            </a:r>
            <a:r>
              <a:rPr lang="en-US" sz="2000" b="0" dirty="0"/>
              <a:t>Charlotte </a:t>
            </a:r>
            <a:r>
              <a:rPr lang="en-US" sz="2000" b="0" dirty="0" smtClean="0"/>
              <a:t>Willis</a:t>
            </a: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000" b="0" dirty="0" smtClean="0"/>
              <a:t>							jonathan.rae@ucl.ac.uk</a:t>
            </a:r>
            <a:endParaRPr lang="en-US" sz="2000" b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MULLARD SPACE SCIENCE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Is the storm-time suppression regular?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9840" y="1975482"/>
            <a:ext cx="4516318" cy="2676532"/>
          </a:xfrm>
        </p:spPr>
        <p:txBody>
          <a:bodyPr/>
          <a:lstStyle/>
          <a:p>
            <a:r>
              <a:rPr lang="en-GB" dirty="0"/>
              <a:t>The answer is </a:t>
            </a:r>
            <a:r>
              <a:rPr lang="en-GB" dirty="0" smtClean="0"/>
              <a:t>yes. It </a:t>
            </a:r>
            <a:r>
              <a:rPr lang="en-GB" dirty="0"/>
              <a:t>is ubiquitous.</a:t>
            </a:r>
          </a:p>
          <a:p>
            <a:r>
              <a:rPr lang="en-GB" dirty="0" smtClean="0"/>
              <a:t>Using </a:t>
            </a:r>
            <a:r>
              <a:rPr lang="en-GB" dirty="0"/>
              <a:t>storm-phase specific superposed epoch analysis (</a:t>
            </a:r>
            <a:r>
              <a:rPr lang="en-GB" dirty="0" err="1"/>
              <a:t>Walach</a:t>
            </a:r>
            <a:r>
              <a:rPr lang="en-GB" dirty="0"/>
              <a:t> and </a:t>
            </a:r>
            <a:r>
              <a:rPr lang="en-GB" dirty="0" err="1"/>
              <a:t>Grocott</a:t>
            </a:r>
            <a:r>
              <a:rPr lang="en-GB" dirty="0"/>
              <a:t>, 2019), we analyse 132 storms from L=3-7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double-whammy of ring current density increase and reduced field strength statistically suppress the continuum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95700" y="4668260"/>
            <a:ext cx="8133907" cy="297179"/>
          </a:xfrm>
        </p:spPr>
        <p:txBody>
          <a:bodyPr/>
          <a:lstStyle/>
          <a:p>
            <a:r>
              <a:rPr lang="en-GB" sz="1200" dirty="0"/>
              <a:t>Normalised variations of (left) measured </a:t>
            </a:r>
            <a:r>
              <a:rPr lang="en-GB" sz="1200" dirty="0" err="1"/>
              <a:t>eigenfrequencies</a:t>
            </a:r>
            <a:r>
              <a:rPr lang="en-GB" sz="1200" dirty="0"/>
              <a:t>, (centre) modelled equatorial B and (right) calculated plasma mass densities through storm phase labelled (a) to (e) (bottom panel) for 132 storms.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40" b="1586"/>
          <a:stretch/>
        </p:blipFill>
        <p:spPr>
          <a:xfrm>
            <a:off x="5146158" y="76541"/>
            <a:ext cx="3317219" cy="45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5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9840" y="1975482"/>
            <a:ext cx="8216448" cy="2676532"/>
          </a:xfrm>
        </p:spPr>
        <p:txBody>
          <a:bodyPr/>
          <a:lstStyle/>
          <a:p>
            <a:r>
              <a:rPr lang="en-GB" dirty="0" smtClean="0"/>
              <a:t>Storm-time </a:t>
            </a:r>
            <a:r>
              <a:rPr lang="en-GB" dirty="0"/>
              <a:t>ULF waves are a factor of both driving and internal conditions</a:t>
            </a:r>
          </a:p>
          <a:p>
            <a:r>
              <a:rPr lang="en-GB" dirty="0"/>
              <a:t>Internal structuring of the magnetosphere is time-varying, complex, cannot be straightforwardly parameterised</a:t>
            </a:r>
          </a:p>
          <a:p>
            <a:r>
              <a:rPr lang="en-GB" dirty="0" err="1"/>
              <a:t>Substorms</a:t>
            </a:r>
            <a:r>
              <a:rPr lang="en-GB" dirty="0"/>
              <a:t> and the development of the ring current are key components of this interplay</a:t>
            </a:r>
          </a:p>
          <a:p>
            <a:r>
              <a:rPr lang="en-GB" dirty="0"/>
              <a:t>For realistic radiation belt dynamics, ULF wave models of storm-time dynamics must factor in both external and internal conditions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765144" y="4652014"/>
            <a:ext cx="7378856" cy="297179"/>
          </a:xfrm>
        </p:spPr>
        <p:txBody>
          <a:bodyPr/>
          <a:lstStyle/>
          <a:p>
            <a:r>
              <a:rPr lang="en-GB" sz="1200" dirty="0"/>
              <a:t>This work is supported by the Natural Environment Research Council (NERC) Rad-Sat project and Science and Technology Facilities Council (STFC), and the Royal Society Newton Fellowship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775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29841" y="994719"/>
            <a:ext cx="2949178" cy="622542"/>
          </a:xfrm>
        </p:spPr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9841" y="1617261"/>
            <a:ext cx="7886700" cy="3122519"/>
          </a:xfrm>
        </p:spPr>
        <p:txBody>
          <a:bodyPr/>
          <a:lstStyle/>
          <a:p>
            <a:r>
              <a:rPr lang="en-GB" smtClean="0"/>
              <a:t>Statistical </a:t>
            </a:r>
            <a:r>
              <a:rPr lang="en-GB" dirty="0"/>
              <a:t>models used to describe ULF wave powers for radiation belt physics do not reflect storm-time extremes</a:t>
            </a:r>
          </a:p>
          <a:p>
            <a:r>
              <a:rPr lang="en-GB" dirty="0"/>
              <a:t>During enhanced ring currents, the Alfvén continuum plummets, allowing lower frequency waves to penetrate far deeper into the magnetosphere than during quiet.  </a:t>
            </a:r>
          </a:p>
          <a:p>
            <a:r>
              <a:rPr lang="en-GB" dirty="0"/>
              <a:t>ULF wave power is able to accumulate far closer to the Earth than characterised by statistical models</a:t>
            </a:r>
          </a:p>
          <a:p>
            <a:r>
              <a:rPr lang="en-GB" dirty="0"/>
              <a:t>We demonstrate storms, </a:t>
            </a:r>
            <a:r>
              <a:rPr lang="en-GB" dirty="0" err="1"/>
              <a:t>substorms</a:t>
            </a:r>
            <a:r>
              <a:rPr lang="en-GB" dirty="0"/>
              <a:t> and the ring current are key to the penetration of ULF waves into the inner magnetosphere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2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Alfven Continuum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Alfvén continuum dictates how ULF wave energy of a given frequency can access the magnetosphere</a:t>
            </a:r>
          </a:p>
          <a:p>
            <a:r>
              <a:rPr lang="en-GB" dirty="0"/>
              <a:t>Changes in magnetospheric mass density and magnetic field control the local Alfvén speed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2481" y="4609718"/>
            <a:ext cx="3747039" cy="742184"/>
          </a:xfrm>
        </p:spPr>
        <p:txBody>
          <a:bodyPr/>
          <a:lstStyle/>
          <a:p>
            <a:r>
              <a:rPr lang="da-DK" dirty="0"/>
              <a:t>Model density and Alfvén continuum (Menk et al., JSWSC, 2014)</a:t>
            </a:r>
          </a:p>
          <a:p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107" b="507"/>
          <a:stretch/>
        </p:blipFill>
        <p:spPr>
          <a:xfrm>
            <a:off x="5496511" y="862678"/>
            <a:ext cx="2806568" cy="37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3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Storm-time Differences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9841" y="1975482"/>
            <a:ext cx="2676696" cy="2764298"/>
          </a:xfrm>
        </p:spPr>
        <p:txBody>
          <a:bodyPr/>
          <a:lstStyle/>
          <a:p>
            <a:r>
              <a:rPr lang="en-GB" dirty="0"/>
              <a:t>During storm-times, mass densities are highly dynamic, as are field topologies. Waves of a given frequencies penetrate further into the magnetosphere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0790" y="4605612"/>
            <a:ext cx="6665975" cy="297179"/>
          </a:xfrm>
        </p:spPr>
        <p:txBody>
          <a:bodyPr/>
          <a:lstStyle/>
          <a:p>
            <a:r>
              <a:rPr lang="en-GB" dirty="0"/>
              <a:t>Modelled ULF wave penetration during (top) quiet and (bottom) storm-time conditions (Degeling et al., JGR, 2018)</a:t>
            </a:r>
          </a:p>
          <a:p>
            <a:endParaRPr lang="en-GB" dirty="0"/>
          </a:p>
        </p:txBody>
      </p:sp>
      <p:pic>
        <p:nvPicPr>
          <p:cNvPr id="7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158" t="-654" r="-7545" b="654"/>
          <a:stretch/>
        </p:blipFill>
        <p:spPr>
          <a:xfrm>
            <a:off x="3766731" y="824592"/>
            <a:ext cx="5176156" cy="37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9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2013 St Patrick’s Day Storm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2013 St. Patrick’s Day storm is a radiation belt challenge event from the GEM QARBM focus </a:t>
            </a:r>
            <a:r>
              <a:rPr lang="en-GB" dirty="0" smtClean="0"/>
              <a:t>group and of many papers in the literature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391786" y="4646995"/>
            <a:ext cx="5677786" cy="297179"/>
          </a:xfrm>
        </p:spPr>
        <p:txBody>
          <a:bodyPr/>
          <a:lstStyle/>
          <a:p>
            <a:r>
              <a:rPr lang="en-GB" dirty="0"/>
              <a:t>Solar wind, geomagnetic, and radiation belt conditions for 15-22 March 2013 (Rae et al., 2019)</a:t>
            </a:r>
          </a:p>
          <a:p>
            <a:endParaRPr lang="en-GB" dirty="0"/>
          </a:p>
        </p:txBody>
      </p:sp>
      <p:pic>
        <p:nvPicPr>
          <p:cNvPr id="9" name="Picture Placeholder 8"/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1" t="24155" r="26368" b="24602"/>
          <a:stretch/>
        </p:blipFill>
        <p:spPr bwMode="auto">
          <a:xfrm>
            <a:off x="5157581" y="754911"/>
            <a:ext cx="2699879" cy="3795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494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Cross-Phase Analysis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Using ground-based magnetometers, we estimate the local Alfvén </a:t>
            </a:r>
            <a:r>
              <a:rPr lang="en-GB" dirty="0" err="1"/>
              <a:t>eigenfrequencies</a:t>
            </a:r>
            <a:r>
              <a:rPr lang="en-GB" dirty="0"/>
              <a:t> at the mid-point between station pairs and how these frequencies change with time in the pre- and post-noon sectors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64942" y="4666435"/>
            <a:ext cx="5613990" cy="297179"/>
          </a:xfrm>
        </p:spPr>
        <p:txBody>
          <a:bodyPr/>
          <a:lstStyle/>
          <a:p>
            <a:r>
              <a:rPr lang="en-GB" dirty="0"/>
              <a:t>The storm-time Alfvén continuum from ground-based magnetometers for 15-21 March 2013 (Rae et al., 2019)</a:t>
            </a:r>
          </a:p>
          <a:p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76" r="1879"/>
          <a:stretch/>
        </p:blipFill>
        <p:spPr>
          <a:xfrm rot="5400000">
            <a:off x="4517741" y="1443738"/>
            <a:ext cx="3908393" cy="25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9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Wave Penetration and the Continuum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9840" y="1860766"/>
            <a:ext cx="4109480" cy="2676532"/>
          </a:xfrm>
        </p:spPr>
        <p:txBody>
          <a:bodyPr/>
          <a:lstStyle/>
          <a:p>
            <a:r>
              <a:rPr lang="en-GB" dirty="0"/>
              <a:t>Periods when the ULF wave power penetrate to lower L are at the same time as decreases in the Alfvén continuum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Reasons for penetration two-fold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 smtClean="0"/>
              <a:t>1. Solar </a:t>
            </a:r>
            <a:r>
              <a:rPr lang="en-GB" dirty="0"/>
              <a:t>wind driver </a:t>
            </a:r>
            <a:r>
              <a:rPr lang="en-GB" dirty="0">
                <a:solidFill>
                  <a:schemeClr val="accent6"/>
                </a:solidFill>
              </a:rPr>
              <a:t>(usually considered)</a:t>
            </a:r>
          </a:p>
          <a:p>
            <a:pPr marL="0" indent="0">
              <a:buNone/>
            </a:pPr>
            <a:r>
              <a:rPr lang="en-GB" dirty="0" smtClean="0"/>
              <a:t>2. Internal </a:t>
            </a:r>
            <a:r>
              <a:rPr lang="en-GB" dirty="0"/>
              <a:t>magnetospheric structuring </a:t>
            </a:r>
            <a:r>
              <a:rPr lang="en-GB" dirty="0">
                <a:solidFill>
                  <a:srgbClr val="FF0000"/>
                </a:solidFill>
              </a:rPr>
              <a:t>(not usually considered)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923415" y="4502459"/>
            <a:ext cx="5348176" cy="297179"/>
          </a:xfrm>
        </p:spPr>
        <p:txBody>
          <a:bodyPr/>
          <a:lstStyle/>
          <a:p>
            <a:r>
              <a:rPr lang="en-GB" sz="1400" dirty="0"/>
              <a:t>(top) ULF wave power as a function of L-shell and time; (bottom) Alfvén continuum as a function of L-shell and time, contours show same frequency depth (Rae et al., 2019)</a:t>
            </a:r>
          </a:p>
          <a:p>
            <a:endParaRPr lang="en-GB" sz="1400" dirty="0"/>
          </a:p>
        </p:txBody>
      </p:sp>
      <p:pic>
        <p:nvPicPr>
          <p:cNvPr id="7" name="Picture Placeholder 6"/>
          <p:cNvPicPr>
            <a:picLocks noGrp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0" b="-43"/>
          <a:stretch/>
        </p:blipFill>
        <p:spPr>
          <a:xfrm>
            <a:off x="5328534" y="762375"/>
            <a:ext cx="3353843" cy="37426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8089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So why are storm-time ULF waves different?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Localised reductions in the Alfven continuum are clearly linked to the presence and strengthening of the ring current</a:t>
            </a:r>
          </a:p>
          <a:p>
            <a:endParaRPr lang="en-GB" dirty="0"/>
          </a:p>
          <a:p>
            <a:r>
              <a:rPr lang="en-GB" dirty="0"/>
              <a:t>Either the magnetic field must reduce, or the total mass density must increase.  In fact, both occur due to the presence of the Oxygen rich ring current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136604" y="4668260"/>
            <a:ext cx="6007396" cy="297179"/>
          </a:xfrm>
        </p:spPr>
        <p:txBody>
          <a:bodyPr/>
          <a:lstStyle/>
          <a:p>
            <a:r>
              <a:rPr lang="en-GB" sz="1200" dirty="0"/>
              <a:t>Van Allen Probe measurements of </a:t>
            </a:r>
            <a:r>
              <a:rPr lang="en-GB" sz="1200" dirty="0" smtClean="0"/>
              <a:t>(first) </a:t>
            </a:r>
            <a:r>
              <a:rPr lang="en-GB" sz="1200" dirty="0"/>
              <a:t>magnetic field reduction due to the ring current; </a:t>
            </a:r>
            <a:r>
              <a:rPr lang="en-GB" sz="1200" dirty="0" smtClean="0"/>
              <a:t>(second) </a:t>
            </a:r>
            <a:r>
              <a:rPr lang="en-GB" sz="1200" dirty="0"/>
              <a:t>ion fluxes and heavy ion ratios (O+/H+) (Rae et al., 2019)</a:t>
            </a:r>
          </a:p>
          <a:p>
            <a:endParaRPr lang="en-GB" sz="12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13" r="13115"/>
          <a:stretch/>
        </p:blipFill>
        <p:spPr>
          <a:xfrm>
            <a:off x="4784652" y="1530706"/>
            <a:ext cx="3837976" cy="2370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03" r="5262" b="5556"/>
          <a:stretch/>
        </p:blipFill>
        <p:spPr>
          <a:xfrm>
            <a:off x="3724997" y="5987101"/>
            <a:ext cx="3959921" cy="28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So why are storm-time ULF waves different?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Localised reductions in the Alfven continuum are clearly linked to the presence and strengthening of the ring current</a:t>
            </a:r>
          </a:p>
          <a:p>
            <a:endParaRPr lang="en-GB" dirty="0"/>
          </a:p>
          <a:p>
            <a:r>
              <a:rPr lang="en-GB" dirty="0"/>
              <a:t>Either the magnetic field must reduce, or the total mass density must increase.  In fact, both occur due to the presence of the Oxygen rich ring current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136604" y="4668260"/>
            <a:ext cx="6007396" cy="297179"/>
          </a:xfrm>
        </p:spPr>
        <p:txBody>
          <a:bodyPr/>
          <a:lstStyle/>
          <a:p>
            <a:r>
              <a:rPr lang="en-GB" sz="1200" dirty="0"/>
              <a:t>Van Allen Probe measurements of </a:t>
            </a:r>
            <a:r>
              <a:rPr lang="en-GB" sz="1200" dirty="0" smtClean="0"/>
              <a:t>(first) </a:t>
            </a:r>
            <a:r>
              <a:rPr lang="en-GB" sz="1200" dirty="0"/>
              <a:t>magnetic field reduction due to the ring current; </a:t>
            </a:r>
            <a:r>
              <a:rPr lang="en-GB" sz="1200" dirty="0" smtClean="0"/>
              <a:t>(second) </a:t>
            </a:r>
            <a:r>
              <a:rPr lang="en-GB" sz="1200" dirty="0"/>
              <a:t>ion fluxes and heavy ion ratios (O+/H+) (Rae et al., 2019)</a:t>
            </a:r>
          </a:p>
          <a:p>
            <a:endParaRPr lang="en-GB" sz="12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13" r="13115"/>
          <a:stretch/>
        </p:blipFill>
        <p:spPr>
          <a:xfrm>
            <a:off x="4784652" y="1530706"/>
            <a:ext cx="3837976" cy="2370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03" r="5262" b="5556"/>
          <a:stretch/>
        </p:blipFill>
        <p:spPr>
          <a:xfrm>
            <a:off x="4662707" y="1303698"/>
            <a:ext cx="3959921" cy="28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43285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805</Words>
  <Application>Microsoft Office PowerPoint</Application>
  <PresentationFormat>On-screen Show (16:9)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4_Custom Design</vt:lpstr>
      <vt:lpstr>Understanding the controlling factors of Ultra-Low Frequency waves and their penetration during geomagnetic storms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Clayton, Janine</dc:creator>
  <cp:lastModifiedBy>Iain Rae</cp:lastModifiedBy>
  <cp:revision>150</cp:revision>
  <dcterms:created xsi:type="dcterms:W3CDTF">2016-12-07T10:36:45Z</dcterms:created>
  <dcterms:modified xsi:type="dcterms:W3CDTF">2020-05-03T05:24:05Z</dcterms:modified>
</cp:coreProperties>
</file>