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74" r:id="rId4"/>
    <p:sldId id="275" r:id="rId5"/>
    <p:sldId id="276" r:id="rId6"/>
    <p:sldId id="287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8" r:id="rId17"/>
    <p:sldId id="289" r:id="rId18"/>
    <p:sldId id="291" r:id="rId19"/>
    <p:sldId id="292" r:id="rId20"/>
    <p:sldId id="293" r:id="rId21"/>
    <p:sldId id="29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35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4660"/>
  </p:normalViewPr>
  <p:slideViewPr>
    <p:cSldViewPr snapToGrid="0">
      <p:cViewPr>
        <p:scale>
          <a:sx n="100" d="100"/>
          <a:sy n="100" d="100"/>
        </p:scale>
        <p:origin x="372" y="420"/>
      </p:cViewPr>
      <p:guideLst>
        <p:guide orient="horz" pos="527"/>
        <p:guide pos="3817"/>
        <p:guide orient="horz" pos="356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86E6B-DE9A-46CD-A980-66B0D8CED777}" type="datetimeFigureOut">
              <a:rPr lang="en-GB" smtClean="0"/>
              <a:t>07/05/2020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14EDB-0CA9-4BF6-9F94-30762E71A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882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58F4622-3E71-4042-B34E-6553A3A56919}" type="slidenum">
              <a:rPr lang="en-US" smtClean="0">
                <a:latin typeface="Times New Roman" pitchFamily="18" charset="0"/>
              </a:rPr>
              <a:pPr/>
              <a:t>3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91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825CD2-98C4-4B33-B6CD-1D1DEDB44759}" type="slidenum">
              <a:rPr lang="en-US"/>
              <a:pPr/>
              <a:t>4</a:t>
            </a:fld>
            <a:endParaRPr lang="en-US"/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/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385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7412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8AB9B6-DF76-41C5-8929-699EBA87DA81}" type="slidenum">
              <a:rPr lang="da-DK" altLang="en-US" smtClean="0"/>
              <a:pPr>
                <a:spcBef>
                  <a:spcPct val="0"/>
                </a:spcBef>
              </a:pPr>
              <a:t>5</a:t>
            </a:fld>
            <a:endParaRPr lang="da-DK" altLang="en-US" smtClean="0"/>
          </a:p>
        </p:txBody>
      </p:sp>
    </p:spTree>
    <p:extLst>
      <p:ext uri="{BB962C8B-B14F-4D97-AF65-F5344CB8AC3E}">
        <p14:creationId xmlns:p14="http://schemas.microsoft.com/office/powerpoint/2010/main" val="3311303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825CD2-98C4-4B33-B6CD-1D1DEDB44759}" type="slidenum">
              <a:rPr lang="en-US"/>
              <a:pPr/>
              <a:t>17</a:t>
            </a:fld>
            <a:endParaRPr lang="en-US"/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/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313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825CD2-98C4-4B33-B6CD-1D1DEDB44759}" type="slidenum">
              <a:rPr lang="en-US"/>
              <a:pPr/>
              <a:t>18</a:t>
            </a:fld>
            <a:endParaRPr lang="en-US"/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/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038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825CD2-98C4-4B33-B6CD-1D1DEDB44759}" type="slidenum">
              <a:rPr lang="en-US"/>
              <a:pPr/>
              <a:t>19</a:t>
            </a:fld>
            <a:endParaRPr lang="en-US"/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/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76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3BB8-84B1-4904-AC55-496526E349FD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EF8D-63B8-419F-8F14-FF23DD806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175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3BB8-84B1-4904-AC55-496526E349FD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EF8D-63B8-419F-8F14-FF23DD806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490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3BB8-84B1-4904-AC55-496526E349FD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EF8D-63B8-419F-8F14-FF23DD806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865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46AF37C-DDF5-4F5A-AF3C-3CD472593AF6}" type="datetimeFigureOut">
              <a:rPr lang="da-DK"/>
              <a:pPr>
                <a:defRPr/>
              </a:pPr>
              <a:t>07-05-2020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230790C-1F52-4A99-A547-718721C83F02}" type="slidenum">
              <a:rPr lang="da-DK" altLang="en-US"/>
              <a:pPr>
                <a:defRPr/>
              </a:pPr>
              <a:t>‹#›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904541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5FFB859-28C8-4A50-B0D8-8986DE1CB272}" type="datetimeFigureOut">
              <a:rPr lang="da-DK"/>
              <a:pPr>
                <a:defRPr/>
              </a:pPr>
              <a:t>07-05-2020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5633FC-1611-4C35-AFB7-2B29168188E6}" type="slidenum">
              <a:rPr lang="da-DK" altLang="en-US"/>
              <a:pPr>
                <a:defRPr/>
              </a:pPr>
              <a:t>‹#›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3743948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ACD3345-C8C7-4545-87CE-63B9C39ED870}" type="datetimeFigureOut">
              <a:rPr lang="da-DK"/>
              <a:pPr>
                <a:defRPr/>
              </a:pPr>
              <a:t>07-05-2020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E0BED7-E39F-49F6-B953-9F59EC04CA6B}" type="slidenum">
              <a:rPr lang="da-DK" altLang="en-US"/>
              <a:pPr>
                <a:defRPr/>
              </a:pPr>
              <a:t>‹#›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437055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5296CD3-1D33-45B6-B96A-6665C121A212}" type="datetimeFigureOut">
              <a:rPr lang="da-DK"/>
              <a:pPr>
                <a:defRPr/>
              </a:pPr>
              <a:t>07-05-2020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81FBD30-3749-45ED-8878-BD9E3AF80A26}" type="slidenum">
              <a:rPr lang="da-DK" altLang="en-US"/>
              <a:pPr>
                <a:defRPr/>
              </a:pPr>
              <a:t>‹#›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472041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A4E0C5F-EA53-4810-AAA1-741701222DA0}" type="datetimeFigureOut">
              <a:rPr lang="da-DK"/>
              <a:pPr>
                <a:defRPr/>
              </a:pPr>
              <a:t>07-05-2020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9E2A213-3694-432D-B9F1-D495D92B8D99}" type="slidenum">
              <a:rPr lang="da-DK" altLang="en-US"/>
              <a:pPr>
                <a:defRPr/>
              </a:pPr>
              <a:t>‹#›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914931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E99C6DA-2CBA-4487-B9F6-E438E1CF546B}" type="datetimeFigureOut">
              <a:rPr lang="da-DK"/>
              <a:pPr>
                <a:defRPr/>
              </a:pPr>
              <a:t>07-05-2020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31878A9-0CE4-49A2-8D49-12B03B24F428}" type="slidenum">
              <a:rPr lang="da-DK" altLang="en-US"/>
              <a:pPr>
                <a:defRPr/>
              </a:pPr>
              <a:t>‹#›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1013422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FC4AE5B-F3CE-43E3-9977-5A6AF46D79B2}" type="datetimeFigureOut">
              <a:rPr lang="da-DK"/>
              <a:pPr>
                <a:defRPr/>
              </a:pPr>
              <a:t>07-05-2020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6677B08-D58E-4353-AF03-3243C54EB445}" type="slidenum">
              <a:rPr lang="da-DK" altLang="en-US"/>
              <a:pPr>
                <a:defRPr/>
              </a:pPr>
              <a:t>‹#›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3983077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5BE6B65-ADC7-417E-955B-3942DF96BCF7}" type="datetimeFigureOut">
              <a:rPr lang="da-DK"/>
              <a:pPr>
                <a:defRPr/>
              </a:pPr>
              <a:t>07-05-2020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DB42E5-5413-415B-BA81-39467C6D50C4}" type="slidenum">
              <a:rPr lang="da-DK" altLang="en-US"/>
              <a:pPr>
                <a:defRPr/>
              </a:pPr>
              <a:t>‹#›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242342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3BB8-84B1-4904-AC55-496526E349FD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EF8D-63B8-419F-8F14-FF23DD806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207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917C1C6-077C-467A-B6FC-F98CDB185300}" type="datetimeFigureOut">
              <a:rPr lang="da-DK"/>
              <a:pPr>
                <a:defRPr/>
              </a:pPr>
              <a:t>07-05-2020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3A4B799-40D0-4633-B00F-21A026999FF5}" type="slidenum">
              <a:rPr lang="da-DK" altLang="en-US"/>
              <a:pPr>
                <a:defRPr/>
              </a:pPr>
              <a:t>‹#›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3416026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21116B7-5E3E-4548-9DA5-6CA73636AA96}" type="datetimeFigureOut">
              <a:rPr lang="da-DK"/>
              <a:pPr>
                <a:defRPr/>
              </a:pPr>
              <a:t>07-05-2020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638FA22-534C-4520-8BE5-817EE280EBF1}" type="slidenum">
              <a:rPr lang="da-DK" altLang="en-US"/>
              <a:pPr>
                <a:defRPr/>
              </a:pPr>
              <a:t>‹#›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3543514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7F7A2C5-A2C4-4FE3-93BC-7E06F06E5E77}" type="datetimeFigureOut">
              <a:rPr lang="da-DK"/>
              <a:pPr>
                <a:defRPr/>
              </a:pPr>
              <a:t>07-05-2020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1C35E00-BFE7-48F8-BEB9-EAEB492F3F50}" type="slidenum">
              <a:rPr lang="da-DK" altLang="en-US"/>
              <a:pPr>
                <a:defRPr/>
              </a:pPr>
              <a:t>‹#›</a:t>
            </a:fld>
            <a:endParaRPr lang="da-DK" altLang="en-US"/>
          </a:p>
        </p:txBody>
      </p:sp>
    </p:spTree>
    <p:extLst>
      <p:ext uri="{BB962C8B-B14F-4D97-AF65-F5344CB8AC3E}">
        <p14:creationId xmlns:p14="http://schemas.microsoft.com/office/powerpoint/2010/main" val="4178411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3BB8-84B1-4904-AC55-496526E349FD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EF8D-63B8-419F-8F14-FF23DD806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758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3BB8-84B1-4904-AC55-496526E349FD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EF8D-63B8-419F-8F14-FF23DD806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235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3BB8-84B1-4904-AC55-496526E349FD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EF8D-63B8-419F-8F14-FF23DD806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922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3BB8-84B1-4904-AC55-496526E349FD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EF8D-63B8-419F-8F14-FF23DD806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26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3BB8-84B1-4904-AC55-496526E349FD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EF8D-63B8-419F-8F14-FF23DD806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8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3BB8-84B1-4904-AC55-496526E349FD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EF8D-63B8-419F-8F14-FF23DD806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091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93BB8-84B1-4904-AC55-496526E349FD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AEF8D-63B8-419F-8F14-FF23DD806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892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93BB8-84B1-4904-AC55-496526E349FD}" type="datetimeFigureOut">
              <a:rPr lang="en-GB" smtClean="0"/>
              <a:t>06/05/2020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AEF8D-63B8-419F-8F14-FF23DD806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491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uppe 6"/>
          <p:cNvGrpSpPr>
            <a:grpSpLocks/>
          </p:cNvGrpSpPr>
          <p:nvPr userDrawn="1"/>
        </p:nvGrpSpPr>
        <p:grpSpPr bwMode="auto">
          <a:xfrm>
            <a:off x="431800" y="95251"/>
            <a:ext cx="11480800" cy="525463"/>
            <a:chOff x="323528" y="55241"/>
            <a:chExt cx="8611028" cy="526105"/>
          </a:xfrm>
        </p:grpSpPr>
        <p:pic>
          <p:nvPicPr>
            <p:cNvPr id="1027" name="Picture 5" descr="dtulogo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116632"/>
              <a:ext cx="203358" cy="297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6" descr="DTU Space B UK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16632"/>
              <a:ext cx="1832841" cy="334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16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4288" y="65535"/>
              <a:ext cx="1459880" cy="395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18"/>
            <p:cNvPicPr>
              <a:picLocks noChangeAspect="1" noChangeArrowheads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5153" y="55241"/>
              <a:ext cx="559403" cy="526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15"/>
            <p:cNvPicPr>
              <a:picLocks noChangeAspect="1" noChangeArrowheads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78221"/>
              <a:ext cx="890415" cy="376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938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BEDMAP\BEDMAP2\Definative\B2_Per_ice_off_V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2511" y="399223"/>
            <a:ext cx="8889175" cy="817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D:\BEDMAP\BEDMAP2\Definative\B2_Per_ice_on_V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6745" y="383463"/>
            <a:ext cx="8889175" cy="817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685800" y="60345"/>
            <a:ext cx="135540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GB" altLang="en-US" sz="2400" b="1" dirty="0">
                <a:solidFill>
                  <a:srgbClr val="FF0000"/>
                </a:solidFill>
              </a:rPr>
              <a:t>Tantalising new magnetic views of Precambrian and Pan-African age </a:t>
            </a:r>
            <a:r>
              <a:rPr lang="en-GB" altLang="en-US" sz="2400" b="1" dirty="0" smtClean="0">
                <a:solidFill>
                  <a:srgbClr val="FF0000"/>
                </a:solidFill>
              </a:rPr>
              <a:t/>
            </a:r>
            <a:br>
              <a:rPr lang="en-GB" altLang="en-US" sz="2400" b="1" dirty="0" smtClean="0">
                <a:solidFill>
                  <a:srgbClr val="FF0000"/>
                </a:solidFill>
              </a:rPr>
            </a:br>
            <a:r>
              <a:rPr lang="en-GB" altLang="en-US" sz="2400" b="1" dirty="0" smtClean="0">
                <a:solidFill>
                  <a:srgbClr val="FF0000"/>
                </a:solidFill>
              </a:rPr>
              <a:t>crustal </a:t>
            </a:r>
            <a:r>
              <a:rPr lang="en-GB" altLang="en-US" sz="2400" b="1" dirty="0">
                <a:solidFill>
                  <a:srgbClr val="FF0000"/>
                </a:solidFill>
              </a:rPr>
              <a:t>architecture in interior East </a:t>
            </a:r>
            <a:r>
              <a:rPr lang="en-GB" altLang="en-US" sz="2400" b="1" dirty="0" smtClean="0">
                <a:solidFill>
                  <a:srgbClr val="FF0000"/>
                </a:solidFill>
              </a:rPr>
              <a:t>Antarctica</a:t>
            </a:r>
            <a:endParaRPr lang="en-GB" altLang="en-US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400050" y="941239"/>
            <a:ext cx="11351548" cy="420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u="sng" dirty="0"/>
              <a:t>Fausto Ferraccioli </a:t>
            </a:r>
            <a:r>
              <a:rPr lang="en-GB" dirty="0"/>
              <a:t>(1), Graeme Eagles (2), Alexander Golynsky (3), Jörg Ebbing (4), Wu Guochao (5), </a:t>
            </a:r>
            <a:br>
              <a:rPr lang="en-GB" dirty="0"/>
            </a:br>
            <a:r>
              <a:rPr lang="en-GB" dirty="0"/>
              <a:t>Chris Green (6), Bruce Eglington (7), and Egidio Armadillo (8</a:t>
            </a:r>
            <a:r>
              <a:rPr lang="en-GB" dirty="0" smtClean="0"/>
              <a:t>)</a:t>
            </a:r>
          </a:p>
          <a:p>
            <a:pPr algn="ctr">
              <a:defRPr/>
            </a:pPr>
            <a:endParaRPr lang="en-GB" dirty="0" smtClean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 smtClean="0"/>
          </a:p>
          <a:p>
            <a:pPr marL="342900" indent="-342900" algn="ctr">
              <a:spcAft>
                <a:spcPts val="500"/>
              </a:spcAft>
              <a:buAutoNum type="arabicParenBoth"/>
              <a:defRPr/>
            </a:pPr>
            <a:r>
              <a:rPr lang="en-GB" sz="1600" b="1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NERC </a:t>
            </a:r>
            <a:r>
              <a:rPr lang="en-GB" sz="1600" b="1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British Antarctic Survey, Cambridge, United </a:t>
            </a:r>
            <a:r>
              <a:rPr lang="en-GB" sz="1600" b="1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Kingdom</a:t>
            </a:r>
          </a:p>
          <a:p>
            <a:pPr marL="342900" indent="-342900" algn="ctr">
              <a:spcAft>
                <a:spcPts val="500"/>
              </a:spcAft>
              <a:buAutoNum type="arabicParenBoth"/>
              <a:defRPr/>
            </a:pPr>
            <a:r>
              <a:rPr lang="en-GB" sz="1600" b="1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Alfred </a:t>
            </a:r>
            <a:r>
              <a:rPr lang="en-GB" sz="1600" b="1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Wegener Institute, Bremerhaven, </a:t>
            </a:r>
            <a:r>
              <a:rPr lang="en-GB" sz="1600" b="1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Germany </a:t>
            </a:r>
          </a:p>
          <a:p>
            <a:pPr marL="342900" indent="-342900" algn="ctr">
              <a:spcAft>
                <a:spcPts val="500"/>
              </a:spcAft>
              <a:buAutoNum type="arabicParenBoth"/>
              <a:defRPr/>
            </a:pPr>
            <a:r>
              <a:rPr lang="en-GB" sz="1600" b="1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VNIIO</a:t>
            </a:r>
            <a:r>
              <a:rPr lang="en-GB" sz="1600" b="1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, Saint </a:t>
            </a:r>
            <a:r>
              <a:rPr lang="en-GB" sz="1600" b="1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Petersburg Russia</a:t>
            </a:r>
          </a:p>
          <a:p>
            <a:pPr marL="342900" indent="-342900" algn="ctr">
              <a:spcAft>
                <a:spcPts val="500"/>
              </a:spcAft>
              <a:buAutoNum type="arabicParenBoth"/>
              <a:defRPr/>
            </a:pPr>
            <a:r>
              <a:rPr lang="en-GB" sz="1600" b="1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Christian-</a:t>
            </a:r>
            <a:r>
              <a:rPr lang="en-GB" sz="1600" b="1" dirty="0" err="1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Albrechts</a:t>
            </a:r>
            <a:r>
              <a:rPr lang="en-GB" sz="1600" b="1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-</a:t>
            </a:r>
            <a:r>
              <a:rPr lang="en-GB" sz="1600" b="1" dirty="0" err="1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Universität</a:t>
            </a:r>
            <a:r>
              <a:rPr lang="en-GB" sz="1600" b="1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GB" sz="1600" b="1" dirty="0" err="1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zu</a:t>
            </a:r>
            <a:r>
              <a:rPr lang="en-GB" sz="1600" b="1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Kiel, </a:t>
            </a:r>
            <a:r>
              <a:rPr lang="en-GB" sz="1600" b="1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Germany </a:t>
            </a:r>
          </a:p>
          <a:p>
            <a:pPr marL="342900" indent="-342900" algn="ctr">
              <a:spcAft>
                <a:spcPts val="500"/>
              </a:spcAft>
              <a:buAutoNum type="arabicParenBoth"/>
              <a:defRPr/>
            </a:pPr>
            <a:r>
              <a:rPr lang="en-GB" sz="1600" b="1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Second </a:t>
            </a:r>
            <a:r>
              <a:rPr lang="en-GB" sz="1600" b="1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Institute of Oceanography State Oceanic </a:t>
            </a:r>
            <a:r>
              <a:rPr lang="en-GB" sz="1600" b="1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Administration</a:t>
            </a:r>
          </a:p>
          <a:p>
            <a:pPr marL="342900" indent="-342900" algn="ctr">
              <a:spcAft>
                <a:spcPts val="500"/>
              </a:spcAft>
              <a:buAutoNum type="arabicParenBoth"/>
              <a:defRPr/>
            </a:pPr>
            <a:r>
              <a:rPr lang="en-GB" sz="1600" b="1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en-GB" sz="1600" b="1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University of Leeds, </a:t>
            </a:r>
            <a:r>
              <a:rPr lang="en-GB" sz="1600" b="1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UK </a:t>
            </a:r>
          </a:p>
          <a:p>
            <a:pPr marL="342900" indent="-342900" algn="ctr">
              <a:spcAft>
                <a:spcPts val="500"/>
              </a:spcAft>
              <a:buAutoNum type="arabicParenBoth"/>
              <a:defRPr/>
            </a:pPr>
            <a:r>
              <a:rPr lang="en-GB" sz="1600" b="1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Saskatchewan </a:t>
            </a:r>
            <a:r>
              <a:rPr lang="en-GB" sz="1600" b="1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Isotope Laboratory, University of Saskatchewan, Canada DISTAV, </a:t>
            </a:r>
            <a:endParaRPr lang="en-GB" sz="1600" b="1" dirty="0" smtClean="0">
              <a:ln w="6350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  <a:p>
            <a:pPr marL="342900" indent="-342900" algn="ctr">
              <a:spcAft>
                <a:spcPts val="500"/>
              </a:spcAft>
              <a:buAutoNum type="arabicParenBoth"/>
              <a:defRPr/>
            </a:pPr>
            <a:r>
              <a:rPr lang="en-GB" sz="1600" b="1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University </a:t>
            </a:r>
            <a:r>
              <a:rPr lang="en-GB" sz="1600" b="1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of Genoa, Italy</a:t>
            </a:r>
            <a:endParaRPr lang="en-GB" sz="1600" b="1" dirty="0" smtClean="0">
              <a:ln w="6350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  <a:p>
            <a:pPr algn="ctr">
              <a:spcAft>
                <a:spcPts val="500"/>
              </a:spcAft>
              <a:defRPr/>
            </a:pPr>
            <a:endParaRPr lang="en-GB" sz="1600" b="1" dirty="0" smtClean="0">
              <a:ln w="63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5841584" y="3085699"/>
            <a:ext cx="123920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GB" sz="1950" b="1" dirty="0" smtClean="0">
                <a:solidFill>
                  <a:srgbClr val="FFFF00"/>
                </a:solidFill>
              </a:rPr>
              <a:t>Wilkes Subglacial Basin- one of the largest potentially unstable marine-based sectors of the East Antarctic Ice Sheet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GB" sz="1950" b="1" dirty="0" smtClean="0">
              <a:solidFill>
                <a:srgbClr val="FFFF00"/>
              </a:solidFill>
            </a:endParaRP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GB" sz="1950" b="1" dirty="0" smtClean="0">
                <a:solidFill>
                  <a:srgbClr val="FFFF00"/>
                </a:solidFill>
              </a:rPr>
              <a:t>New </a:t>
            </a:r>
            <a:r>
              <a:rPr lang="en-GB" sz="1950" b="1" dirty="0" err="1" smtClean="0">
                <a:solidFill>
                  <a:srgbClr val="FFFF00"/>
                </a:solidFill>
              </a:rPr>
              <a:t>aerogeophysical</a:t>
            </a:r>
            <a:r>
              <a:rPr lang="en-GB" sz="1950" b="1" dirty="0" smtClean="0">
                <a:solidFill>
                  <a:srgbClr val="FFFF00"/>
                </a:solidFill>
              </a:rPr>
              <a:t> and satellite images reveal heterogeneity in its subglacial geology, crust and lithosphere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GB" sz="1950" b="1" dirty="0" smtClean="0">
              <a:solidFill>
                <a:srgbClr val="FFFF00"/>
              </a:solidFill>
            </a:endParaRP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GB" sz="1950" b="1" dirty="0" smtClean="0">
                <a:solidFill>
                  <a:srgbClr val="FFFF00"/>
                </a:solidFill>
              </a:rPr>
              <a:t>New implications for our understanding of the Precambrian basement beneath the Wilkes Subglacial Basin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GB" sz="1950" b="1" dirty="0" smtClean="0">
              <a:solidFill>
                <a:srgbClr val="FFFF00"/>
              </a:solidFill>
            </a:endParaRP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GB" sz="1950" b="1" dirty="0" smtClean="0">
                <a:solidFill>
                  <a:srgbClr val="FFFF00"/>
                </a:solidFill>
              </a:rPr>
              <a:t>The newly unveiled heterogeneity has implications for future assessments of Geothermal </a:t>
            </a:r>
            <a:r>
              <a:rPr lang="en-GB" sz="1950" b="1" dirty="0">
                <a:solidFill>
                  <a:srgbClr val="FFFF00"/>
                </a:solidFill>
              </a:rPr>
              <a:t>H</a:t>
            </a:r>
            <a:r>
              <a:rPr lang="en-GB" sz="1950" b="1" dirty="0" smtClean="0">
                <a:solidFill>
                  <a:srgbClr val="FFFF00"/>
                </a:solidFill>
              </a:rPr>
              <a:t>eat </a:t>
            </a:r>
            <a:r>
              <a:rPr lang="en-GB" sz="1950" b="1" dirty="0">
                <a:solidFill>
                  <a:srgbClr val="FFFF00"/>
                </a:solidFill>
              </a:rPr>
              <a:t>F</a:t>
            </a:r>
            <a:r>
              <a:rPr lang="en-GB" sz="1950" b="1" dirty="0" smtClean="0">
                <a:solidFill>
                  <a:srgbClr val="FFFF00"/>
                </a:solidFill>
              </a:rPr>
              <a:t>lux </a:t>
            </a:r>
            <a:endParaRPr lang="en-GB" sz="1950" b="1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431" y="6191525"/>
            <a:ext cx="1711569" cy="64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1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4" y="1111251"/>
            <a:ext cx="3546475" cy="4981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0"/>
          <a:stretch>
            <a:fillRect/>
          </a:stretch>
        </p:blipFill>
        <p:spPr bwMode="auto">
          <a:xfrm>
            <a:off x="3935413" y="2120900"/>
            <a:ext cx="68834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6021388"/>
            <a:ext cx="5724525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kstboks 7"/>
          <p:cNvSpPr txBox="1">
            <a:spLocks noChangeArrowheads="1"/>
          </p:cNvSpPr>
          <p:nvPr/>
        </p:nvSpPr>
        <p:spPr bwMode="auto">
          <a:xfrm>
            <a:off x="1536701" y="650876"/>
            <a:ext cx="916781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sz="1400" i="1" dirty="0">
                <a:latin typeface="Calibri" panose="020F0502020204030204" pitchFamily="34" charset="0"/>
              </a:rPr>
              <a:t>  </a:t>
            </a:r>
            <a:r>
              <a:rPr lang="da-DK" altLang="en-US" sz="1400" b="1" i="1" dirty="0">
                <a:latin typeface="Calibri" panose="020F0502020204030204" pitchFamily="34" charset="0"/>
              </a:rPr>
              <a:t>Key sector of the Ross Orogen and underexplored sector of the Mawson Continent (courtesy of John Goodge, ISAES, 2019)</a:t>
            </a:r>
            <a:endParaRPr lang="da-DK" altLang="en-US" sz="1400" i="1" dirty="0">
              <a:latin typeface="Calibri" panose="020F0502020204030204" pitchFamily="34" charset="0"/>
            </a:endParaRPr>
          </a:p>
          <a:p>
            <a:pPr eaLnBrk="1" hangingPunct="1"/>
            <a:endParaRPr lang="da-DK" altLang="en-US" sz="900" b="1" i="1" dirty="0">
              <a:latin typeface="Calibri" panose="020F0502020204030204" pitchFamily="34" charset="0"/>
            </a:endParaRPr>
          </a:p>
          <a:p>
            <a:pPr eaLnBrk="1" hangingPunct="1"/>
            <a:endParaRPr lang="da-DK" altLang="en-US" dirty="0">
              <a:latin typeface="Calibri" panose="020F0502020204030204" pitchFamily="34" charset="0"/>
            </a:endParaRPr>
          </a:p>
          <a:p>
            <a:pPr eaLnBrk="1" hangingPunct="1"/>
            <a:endParaRPr lang="da-DK" altLang="en-US" b="1" dirty="0">
              <a:latin typeface="Calibri" panose="020F0502020204030204" pitchFamily="34" charset="0"/>
            </a:endParaRPr>
          </a:p>
          <a:p>
            <a:pPr eaLnBrk="1" hangingPunct="1"/>
            <a:endParaRPr lang="da-DK" altLang="en-US" b="1" dirty="0">
              <a:latin typeface="Calibri" panose="020F0502020204030204" pitchFamily="34" charset="0"/>
            </a:endParaRPr>
          </a:p>
          <a:p>
            <a:pPr eaLnBrk="1" hangingPunct="1"/>
            <a:endParaRPr lang="da-DK" altLang="en-US" b="1" dirty="0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5188" y="3789363"/>
            <a:ext cx="1873250" cy="2095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5087939" y="4221163"/>
            <a:ext cx="720725" cy="7921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26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kstboks 7"/>
          <p:cNvSpPr txBox="1">
            <a:spLocks noChangeArrowheads="1"/>
          </p:cNvSpPr>
          <p:nvPr/>
        </p:nvSpPr>
        <p:spPr bwMode="auto">
          <a:xfrm>
            <a:off x="3071814" y="323850"/>
            <a:ext cx="3463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b="1" dirty="0">
                <a:latin typeface="Calibri" panose="020F0502020204030204" pitchFamily="34" charset="0"/>
              </a:rPr>
              <a:t>New </a:t>
            </a:r>
            <a:r>
              <a:rPr lang="da-DK" altLang="en-US" b="1" dirty="0" smtClean="0">
                <a:latin typeface="Calibri" panose="020F0502020204030204" pitchFamily="34" charset="0"/>
              </a:rPr>
              <a:t>Aeromagnetic </a:t>
            </a:r>
            <a:r>
              <a:rPr lang="da-DK" altLang="en-US" b="1" dirty="0">
                <a:latin typeface="Calibri" panose="020F0502020204030204" pitchFamily="34" charset="0"/>
              </a:rPr>
              <a:t>Anomaly Map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56588" y="1125538"/>
            <a:ext cx="576262" cy="194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27652" name="Picture 7" descr="Fig_m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798514"/>
            <a:ext cx="6165850" cy="579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4040188" y="6586537"/>
            <a:ext cx="556260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600" dirty="0"/>
              <a:t>Ferraccioli et al. </a:t>
            </a:r>
            <a:r>
              <a:rPr lang="en-GB" altLang="en-US" sz="1600" dirty="0" smtClean="0"/>
              <a:t>2020, </a:t>
            </a:r>
            <a:r>
              <a:rPr lang="en-GB" altLang="en-US" sz="1600" i="1" dirty="0" smtClean="0"/>
              <a:t>Science</a:t>
            </a:r>
            <a:r>
              <a:rPr lang="en-GB" altLang="en-US" sz="1600" dirty="0" smtClean="0"/>
              <a:t>, in </a:t>
            </a:r>
            <a:r>
              <a:rPr lang="en-GB" altLang="en-US" sz="1600" dirty="0"/>
              <a:t>prep</a:t>
            </a:r>
          </a:p>
        </p:txBody>
      </p:sp>
    </p:spTree>
    <p:extLst>
      <p:ext uri="{BB962C8B-B14F-4D97-AF65-F5344CB8AC3E}">
        <p14:creationId xmlns:p14="http://schemas.microsoft.com/office/powerpoint/2010/main" val="59983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kstboks 7"/>
          <p:cNvSpPr txBox="1">
            <a:spLocks noChangeArrowheads="1"/>
          </p:cNvSpPr>
          <p:nvPr/>
        </p:nvSpPr>
        <p:spPr bwMode="auto">
          <a:xfrm>
            <a:off x="3359151" y="611189"/>
            <a:ext cx="6196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b="1">
                <a:latin typeface="Calibri" panose="020F0502020204030204" pitchFamily="34" charset="0"/>
              </a:rPr>
              <a:t>Magnetic Signatures reveal Ross-age &amp; Precambrian basement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256588" y="1125538"/>
            <a:ext cx="576262" cy="194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28676" name="Picture 7" descr="Fig_m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8" t="63985" r="67740" b="16147"/>
          <a:stretch>
            <a:fillRect/>
          </a:stretch>
        </p:blipFill>
        <p:spPr bwMode="auto">
          <a:xfrm>
            <a:off x="1919289" y="1268414"/>
            <a:ext cx="313213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 descr="Fig_m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4" r="54893" b="40981"/>
          <a:stretch>
            <a:fillRect/>
          </a:stretch>
        </p:blipFill>
        <p:spPr bwMode="auto">
          <a:xfrm>
            <a:off x="5232401" y="1268413"/>
            <a:ext cx="50323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kstboks 7"/>
          <p:cNvSpPr txBox="1">
            <a:spLocks noChangeArrowheads="1"/>
          </p:cNvSpPr>
          <p:nvPr/>
        </p:nvSpPr>
        <p:spPr bwMode="auto">
          <a:xfrm>
            <a:off x="5159376" y="4179888"/>
            <a:ext cx="6588125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sz="1400" i="1" dirty="0">
                <a:latin typeface="Calibri" panose="020F0502020204030204" pitchFamily="34" charset="0"/>
              </a:rPr>
              <a:t>     Pensacola Pole Basin- </a:t>
            </a:r>
            <a:r>
              <a:rPr lang="da-DK" altLang="en-US" sz="1400" b="1" i="1" dirty="0">
                <a:latin typeface="Calibri" panose="020F0502020204030204" pitchFamily="34" charset="0"/>
              </a:rPr>
              <a:t>Linear anomalies reflecting extension-related  </a:t>
            </a:r>
            <a:br>
              <a:rPr lang="da-DK" altLang="en-US" sz="1400" b="1" i="1" dirty="0">
                <a:latin typeface="Calibri" panose="020F0502020204030204" pitchFamily="34" charset="0"/>
              </a:rPr>
            </a:br>
            <a:r>
              <a:rPr lang="da-DK" altLang="en-US" sz="1400" b="1" i="1" dirty="0">
                <a:latin typeface="Calibri" panose="020F0502020204030204" pitchFamily="34" charset="0"/>
              </a:rPr>
              <a:t>                                             early Ross back-arc basin intrusions </a:t>
            </a:r>
            <a:endParaRPr lang="da-DK" altLang="en-US" sz="1200" i="1" dirty="0">
              <a:latin typeface="Calibri" panose="020F0502020204030204" pitchFamily="34" charset="0"/>
            </a:endParaRPr>
          </a:p>
          <a:p>
            <a:pPr eaLnBrk="1" hangingPunct="1"/>
            <a:endParaRPr lang="da-DK" altLang="en-US" sz="900" b="1" i="1" dirty="0">
              <a:latin typeface="Calibri" panose="020F0502020204030204" pitchFamily="34" charset="0"/>
            </a:endParaRPr>
          </a:p>
          <a:p>
            <a:pPr eaLnBrk="1" hangingPunct="1"/>
            <a:endParaRPr lang="da-DK" altLang="en-US" dirty="0">
              <a:latin typeface="Calibri" panose="020F0502020204030204" pitchFamily="34" charset="0"/>
            </a:endParaRPr>
          </a:p>
          <a:p>
            <a:pPr eaLnBrk="1" hangingPunct="1"/>
            <a:endParaRPr lang="da-DK" altLang="en-US" b="1" dirty="0">
              <a:latin typeface="Calibri" panose="020F0502020204030204" pitchFamily="34" charset="0"/>
            </a:endParaRPr>
          </a:p>
          <a:p>
            <a:pPr eaLnBrk="1" hangingPunct="1"/>
            <a:endParaRPr lang="da-DK" altLang="en-US" b="1" dirty="0">
              <a:latin typeface="Calibri" panose="020F0502020204030204" pitchFamily="34" charset="0"/>
            </a:endParaRPr>
          </a:p>
          <a:p>
            <a:pPr eaLnBrk="1" hangingPunct="1"/>
            <a:endParaRPr lang="da-DK" altLang="en-US" b="1" dirty="0">
              <a:latin typeface="Calibri" panose="020F0502020204030204" pitchFamily="34" charset="0"/>
            </a:endParaRPr>
          </a:p>
        </p:txBody>
      </p:sp>
      <p:sp>
        <p:nvSpPr>
          <p:cNvPr id="28679" name="Tekstboks 7"/>
          <p:cNvSpPr txBox="1">
            <a:spLocks noChangeArrowheads="1"/>
          </p:cNvSpPr>
          <p:nvPr/>
        </p:nvSpPr>
        <p:spPr bwMode="auto">
          <a:xfrm>
            <a:off x="1558925" y="2997201"/>
            <a:ext cx="403225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sz="1400" i="1">
                <a:latin typeface="Calibri" panose="020F0502020204030204" pitchFamily="34" charset="0"/>
              </a:rPr>
              <a:t>     TAM- </a:t>
            </a:r>
            <a:r>
              <a:rPr lang="da-DK" altLang="en-US" sz="1400" b="1" i="1">
                <a:latin typeface="Calibri" panose="020F0502020204030204" pitchFamily="34" charset="0"/>
              </a:rPr>
              <a:t>Ross-age ca 500 Ma arc related granitoids</a:t>
            </a:r>
            <a:endParaRPr lang="da-DK" altLang="en-US" sz="1200" i="1">
              <a:latin typeface="Calibri" panose="020F0502020204030204" pitchFamily="34" charset="0"/>
            </a:endParaRPr>
          </a:p>
          <a:p>
            <a:pPr eaLnBrk="1" hangingPunct="1"/>
            <a:endParaRPr lang="da-DK" altLang="en-US" sz="900" b="1" i="1">
              <a:latin typeface="Calibri" panose="020F0502020204030204" pitchFamily="34" charset="0"/>
            </a:endParaRPr>
          </a:p>
          <a:p>
            <a:pPr eaLnBrk="1" hangingPunct="1"/>
            <a:endParaRPr lang="da-DK" altLang="en-US">
              <a:latin typeface="Calibri" panose="020F0502020204030204" pitchFamily="34" charset="0"/>
            </a:endParaRPr>
          </a:p>
          <a:p>
            <a:pPr eaLnBrk="1" hangingPunct="1"/>
            <a:endParaRPr lang="da-DK" altLang="en-US" b="1">
              <a:latin typeface="Calibri" panose="020F0502020204030204" pitchFamily="34" charset="0"/>
            </a:endParaRPr>
          </a:p>
          <a:p>
            <a:pPr eaLnBrk="1" hangingPunct="1"/>
            <a:endParaRPr lang="da-DK" altLang="en-US" b="1">
              <a:latin typeface="Calibri" panose="020F0502020204030204" pitchFamily="34" charset="0"/>
            </a:endParaRPr>
          </a:p>
          <a:p>
            <a:pPr eaLnBrk="1" hangingPunct="1"/>
            <a:endParaRPr lang="da-DK" altLang="en-US" b="1">
              <a:latin typeface="Calibri" panose="020F0502020204030204" pitchFamily="34" charset="0"/>
            </a:endParaRPr>
          </a:p>
        </p:txBody>
      </p:sp>
      <p:pic>
        <p:nvPicPr>
          <p:cNvPr id="28680" name="Picture 7" descr="Fig_m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48940" r="14156"/>
          <a:stretch>
            <a:fillRect/>
          </a:stretch>
        </p:blipFill>
        <p:spPr bwMode="auto">
          <a:xfrm>
            <a:off x="2135188" y="3481389"/>
            <a:ext cx="273685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kstboks 7"/>
          <p:cNvSpPr txBox="1">
            <a:spLocks noChangeArrowheads="1"/>
          </p:cNvSpPr>
          <p:nvPr/>
        </p:nvSpPr>
        <p:spPr bwMode="auto">
          <a:xfrm>
            <a:off x="4943476" y="6196013"/>
            <a:ext cx="6588125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sz="1400" i="1">
                <a:latin typeface="Calibri" panose="020F0502020204030204" pitchFamily="34" charset="0"/>
              </a:rPr>
              <a:t>Hinterland of the Transantarctic Mountains and Polar Basin </a:t>
            </a:r>
            <a:r>
              <a:rPr lang="da-DK" altLang="en-US" sz="1400" b="1" i="1">
                <a:latin typeface="Calibri" panose="020F0502020204030204" pitchFamily="34" charset="0"/>
              </a:rPr>
              <a:t/>
            </a:r>
            <a:br>
              <a:rPr lang="da-DK" altLang="en-US" sz="1400" b="1" i="1">
                <a:latin typeface="Calibri" panose="020F0502020204030204" pitchFamily="34" charset="0"/>
              </a:rPr>
            </a:br>
            <a:r>
              <a:rPr lang="da-DK" altLang="en-US" sz="1400" b="1" i="1">
                <a:latin typeface="Calibri" panose="020F0502020204030204" pitchFamily="34" charset="0"/>
              </a:rPr>
              <a:t>Inferred Mesoproterozoic igneous provinces </a:t>
            </a:r>
            <a:r>
              <a:rPr lang="da-DK" altLang="en-US" sz="1200" i="1">
                <a:latin typeface="Calibri" panose="020F0502020204030204" pitchFamily="34" charset="0"/>
              </a:rPr>
              <a:t>(see Goodge et al., 2017 Prec. Res)</a:t>
            </a:r>
          </a:p>
          <a:p>
            <a:pPr eaLnBrk="1" hangingPunct="1"/>
            <a:endParaRPr lang="da-DK" altLang="en-US" sz="900" b="1" i="1">
              <a:latin typeface="Calibri" panose="020F0502020204030204" pitchFamily="34" charset="0"/>
            </a:endParaRPr>
          </a:p>
          <a:p>
            <a:pPr eaLnBrk="1" hangingPunct="1"/>
            <a:endParaRPr lang="da-DK" altLang="en-US">
              <a:latin typeface="Calibri" panose="020F0502020204030204" pitchFamily="34" charset="0"/>
            </a:endParaRPr>
          </a:p>
          <a:p>
            <a:pPr eaLnBrk="1" hangingPunct="1"/>
            <a:endParaRPr lang="da-DK" altLang="en-US" b="1">
              <a:latin typeface="Calibri" panose="020F0502020204030204" pitchFamily="34" charset="0"/>
            </a:endParaRPr>
          </a:p>
          <a:p>
            <a:pPr eaLnBrk="1" hangingPunct="1"/>
            <a:endParaRPr lang="da-DK" altLang="en-US" b="1">
              <a:latin typeface="Calibri" panose="020F0502020204030204" pitchFamily="34" charset="0"/>
            </a:endParaRPr>
          </a:p>
          <a:p>
            <a:pPr eaLnBrk="1" hangingPunct="1"/>
            <a:endParaRPr lang="da-DK" altLang="en-US" b="1">
              <a:latin typeface="Calibri" panose="020F0502020204030204" pitchFamily="34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6773863" y="4866482"/>
            <a:ext cx="556260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600" dirty="0"/>
              <a:t>Ferraccioli et al. </a:t>
            </a:r>
            <a:r>
              <a:rPr lang="en-GB" altLang="en-US" sz="1600" dirty="0" smtClean="0"/>
              <a:t>2020, </a:t>
            </a:r>
            <a:r>
              <a:rPr lang="en-GB" altLang="en-US" sz="1600" i="1" dirty="0" smtClean="0"/>
              <a:t>Science</a:t>
            </a:r>
            <a:r>
              <a:rPr lang="en-GB" altLang="en-US" sz="1600" dirty="0" smtClean="0"/>
              <a:t>, in </a:t>
            </a:r>
            <a:r>
              <a:rPr lang="en-GB" altLang="en-US" sz="1600" dirty="0"/>
              <a:t>prep</a:t>
            </a:r>
          </a:p>
        </p:txBody>
      </p:sp>
    </p:spTree>
    <p:extLst>
      <p:ext uri="{BB962C8B-B14F-4D97-AF65-F5344CB8AC3E}">
        <p14:creationId xmlns:p14="http://schemas.microsoft.com/office/powerpoint/2010/main" val="393885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256588" y="1125538"/>
            <a:ext cx="576262" cy="194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9699" name="Tekstboks 7"/>
          <p:cNvSpPr txBox="1">
            <a:spLocks noChangeArrowheads="1"/>
          </p:cNvSpPr>
          <p:nvPr/>
        </p:nvSpPr>
        <p:spPr bwMode="auto">
          <a:xfrm>
            <a:off x="1631951" y="5087939"/>
            <a:ext cx="75596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sz="1400" i="1">
                <a:latin typeface="Calibri" panose="020F0502020204030204" pitchFamily="34" charset="0"/>
              </a:rPr>
              <a:t> Northeast of Pensacola-Pole Basin </a:t>
            </a:r>
          </a:p>
          <a:p>
            <a:pPr eaLnBrk="1" hangingPunct="1"/>
            <a:r>
              <a:rPr lang="da-DK" altLang="en-US" sz="1400" b="1" i="1">
                <a:latin typeface="Calibri" panose="020F0502020204030204" pitchFamily="34" charset="0"/>
              </a:rPr>
              <a:t>Linear anomalies reflecting Grenvillian age arc-related belts?</a:t>
            </a:r>
          </a:p>
          <a:p>
            <a:pPr eaLnBrk="1" hangingPunct="1"/>
            <a:r>
              <a:rPr lang="da-DK" altLang="en-US" sz="1400" b="1" i="1">
                <a:latin typeface="Calibri" panose="020F0502020204030204" pitchFamily="34" charset="0"/>
              </a:rPr>
              <a:t>Distinct anomalies wrt to inferred Paleo to Mesoproterozoic igneous crust of the Shackleton Range</a:t>
            </a:r>
          </a:p>
          <a:p>
            <a:pPr eaLnBrk="1" hangingPunct="1"/>
            <a:endParaRPr lang="da-DK" altLang="en-US" sz="1400" b="1" i="1">
              <a:latin typeface="Calibri" panose="020F0502020204030204" pitchFamily="34" charset="0"/>
            </a:endParaRPr>
          </a:p>
          <a:p>
            <a:pPr eaLnBrk="1" hangingPunct="1"/>
            <a:r>
              <a:rPr lang="da-DK" altLang="en-US" sz="1400" i="1">
                <a:latin typeface="Calibri" panose="020F0502020204030204" pitchFamily="34" charset="0"/>
              </a:rPr>
              <a:t>Recovery Lakes</a:t>
            </a:r>
          </a:p>
          <a:p>
            <a:pPr eaLnBrk="1" hangingPunct="1"/>
            <a:r>
              <a:rPr lang="da-DK" altLang="en-US" sz="1400" b="1" i="1">
                <a:latin typeface="Calibri" panose="020F0502020204030204" pitchFamily="34" charset="0"/>
              </a:rPr>
              <a:t>Circular anomalies reflecting Grenvillian or Jurassic intrusions? </a:t>
            </a:r>
            <a:br>
              <a:rPr lang="da-DK" altLang="en-US" sz="1400" b="1" i="1">
                <a:latin typeface="Calibri" panose="020F0502020204030204" pitchFamily="34" charset="0"/>
              </a:rPr>
            </a:br>
            <a:r>
              <a:rPr lang="da-DK" altLang="en-US" sz="1400" b="1" i="1">
                <a:latin typeface="Calibri" panose="020F0502020204030204" pitchFamily="34" charset="0"/>
              </a:rPr>
              <a:t>                                      </a:t>
            </a:r>
            <a:endParaRPr lang="da-DK" altLang="en-US" sz="1200" i="1">
              <a:latin typeface="Calibri" panose="020F0502020204030204" pitchFamily="34" charset="0"/>
            </a:endParaRPr>
          </a:p>
          <a:p>
            <a:pPr eaLnBrk="1" hangingPunct="1"/>
            <a:endParaRPr lang="da-DK" altLang="en-US" sz="900" b="1" i="1">
              <a:latin typeface="Calibri" panose="020F0502020204030204" pitchFamily="34" charset="0"/>
            </a:endParaRPr>
          </a:p>
          <a:p>
            <a:pPr eaLnBrk="1" hangingPunct="1"/>
            <a:endParaRPr lang="da-DK" altLang="en-US">
              <a:latin typeface="Calibri" panose="020F0502020204030204" pitchFamily="34" charset="0"/>
            </a:endParaRPr>
          </a:p>
          <a:p>
            <a:pPr eaLnBrk="1" hangingPunct="1"/>
            <a:endParaRPr lang="da-DK" altLang="en-US" b="1">
              <a:latin typeface="Calibri" panose="020F0502020204030204" pitchFamily="34" charset="0"/>
            </a:endParaRPr>
          </a:p>
          <a:p>
            <a:pPr eaLnBrk="1" hangingPunct="1"/>
            <a:endParaRPr lang="da-DK" altLang="en-US" b="1">
              <a:latin typeface="Calibri" panose="020F0502020204030204" pitchFamily="34" charset="0"/>
            </a:endParaRPr>
          </a:p>
          <a:p>
            <a:pPr eaLnBrk="1" hangingPunct="1"/>
            <a:endParaRPr lang="da-DK" altLang="en-US" b="1">
              <a:latin typeface="Calibri" panose="020F0502020204030204" pitchFamily="34" charset="0"/>
            </a:endParaRPr>
          </a:p>
        </p:txBody>
      </p:sp>
      <p:pic>
        <p:nvPicPr>
          <p:cNvPr id="29700" name="Picture 7" descr="Fig_m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3" r="26425" b="63991"/>
          <a:stretch>
            <a:fillRect/>
          </a:stretch>
        </p:blipFill>
        <p:spPr bwMode="auto">
          <a:xfrm>
            <a:off x="1774825" y="1196975"/>
            <a:ext cx="48704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1412875"/>
            <a:ext cx="367188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kstboks 7"/>
          <p:cNvSpPr txBox="1">
            <a:spLocks noChangeArrowheads="1"/>
          </p:cNvSpPr>
          <p:nvPr/>
        </p:nvSpPr>
        <p:spPr bwMode="auto">
          <a:xfrm>
            <a:off x="6600826" y="4540251"/>
            <a:ext cx="855662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sz="1400" i="1">
                <a:latin typeface="Calibri" panose="020F0502020204030204" pitchFamily="34" charset="0"/>
              </a:rPr>
              <a:t>     </a:t>
            </a:r>
            <a:r>
              <a:rPr lang="da-DK" altLang="en-US" sz="1400">
                <a:latin typeface="Calibri" panose="020F0502020204030204" pitchFamily="34" charset="0"/>
              </a:rPr>
              <a:t>Aeromagnetic anomalies over Dronning Maud Land</a:t>
            </a:r>
            <a:br>
              <a:rPr lang="da-DK" altLang="en-US" sz="1400">
                <a:latin typeface="Calibri" panose="020F0502020204030204" pitchFamily="34" charset="0"/>
              </a:rPr>
            </a:br>
            <a:r>
              <a:rPr lang="da-DK" altLang="en-US" sz="1400">
                <a:latin typeface="Calibri" panose="020F0502020204030204" pitchFamily="34" charset="0"/>
              </a:rPr>
              <a:t>      Mieth &amp; Jokat </a:t>
            </a:r>
            <a:r>
              <a:rPr lang="da-DK" altLang="en-US" sz="1200">
                <a:latin typeface="Calibri" panose="020F0502020204030204" pitchFamily="34" charset="0"/>
              </a:rPr>
              <a:t>(2014)- Gondwana Research</a:t>
            </a:r>
            <a:endParaRPr lang="da-DK" altLang="en-US" sz="1200" i="1">
              <a:latin typeface="Calibri" panose="020F0502020204030204" pitchFamily="34" charset="0"/>
            </a:endParaRPr>
          </a:p>
          <a:p>
            <a:pPr eaLnBrk="1" hangingPunct="1"/>
            <a:endParaRPr lang="da-DK" altLang="en-US" sz="900" b="1" i="1">
              <a:latin typeface="Calibri" panose="020F0502020204030204" pitchFamily="34" charset="0"/>
            </a:endParaRPr>
          </a:p>
          <a:p>
            <a:pPr eaLnBrk="1" hangingPunct="1"/>
            <a:endParaRPr lang="da-DK" altLang="en-US">
              <a:latin typeface="Calibri" panose="020F0502020204030204" pitchFamily="34" charset="0"/>
            </a:endParaRPr>
          </a:p>
          <a:p>
            <a:pPr eaLnBrk="1" hangingPunct="1"/>
            <a:endParaRPr lang="da-DK" altLang="en-US" b="1">
              <a:latin typeface="Calibri" panose="020F0502020204030204" pitchFamily="34" charset="0"/>
            </a:endParaRPr>
          </a:p>
          <a:p>
            <a:pPr eaLnBrk="1" hangingPunct="1"/>
            <a:endParaRPr lang="da-DK" altLang="en-US" b="1">
              <a:latin typeface="Calibri" panose="020F0502020204030204" pitchFamily="34" charset="0"/>
            </a:endParaRPr>
          </a:p>
          <a:p>
            <a:pPr eaLnBrk="1" hangingPunct="1"/>
            <a:endParaRPr lang="da-DK" altLang="en-US" b="1">
              <a:latin typeface="Calibri" panose="020F0502020204030204" pitchFamily="34" charset="0"/>
            </a:endParaRPr>
          </a:p>
        </p:txBody>
      </p:sp>
      <p:sp>
        <p:nvSpPr>
          <p:cNvPr id="29703" name="Tekstboks 7"/>
          <p:cNvSpPr txBox="1">
            <a:spLocks noChangeArrowheads="1"/>
          </p:cNvSpPr>
          <p:nvPr/>
        </p:nvSpPr>
        <p:spPr bwMode="auto">
          <a:xfrm>
            <a:off x="3359151" y="611189"/>
            <a:ext cx="6196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b="1">
                <a:latin typeface="Calibri" panose="020F0502020204030204" pitchFamily="34" charset="0"/>
              </a:rPr>
              <a:t>Magnetic Signatures reveal Ross-age &amp; Precambrian basement 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7011988" y="6139657"/>
            <a:ext cx="556260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600" dirty="0"/>
              <a:t>Ferraccioli et al. </a:t>
            </a:r>
            <a:r>
              <a:rPr lang="en-GB" altLang="en-US" sz="1600" dirty="0" smtClean="0"/>
              <a:t>2020, </a:t>
            </a:r>
            <a:r>
              <a:rPr lang="en-GB" altLang="en-US" sz="1600" i="1" dirty="0" smtClean="0"/>
              <a:t>Science</a:t>
            </a:r>
            <a:r>
              <a:rPr lang="en-GB" altLang="en-US" sz="1600" dirty="0" smtClean="0"/>
              <a:t>, in </a:t>
            </a:r>
            <a:r>
              <a:rPr lang="en-GB" altLang="en-US" sz="1600" dirty="0"/>
              <a:t>prep</a:t>
            </a:r>
          </a:p>
        </p:txBody>
      </p:sp>
    </p:spTree>
    <p:extLst>
      <p:ext uri="{BB962C8B-B14F-4D97-AF65-F5344CB8AC3E}">
        <p14:creationId xmlns:p14="http://schemas.microsoft.com/office/powerpoint/2010/main" val="227384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256588" y="1125538"/>
            <a:ext cx="576262" cy="194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9703" name="Tekstboks 7"/>
          <p:cNvSpPr txBox="1">
            <a:spLocks noChangeArrowheads="1"/>
          </p:cNvSpPr>
          <p:nvPr/>
        </p:nvSpPr>
        <p:spPr bwMode="auto">
          <a:xfrm>
            <a:off x="3359151" y="77789"/>
            <a:ext cx="60423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b="1" dirty="0" smtClean="0">
                <a:latin typeface="Calibri" panose="020F0502020204030204" pitchFamily="34" charset="0"/>
              </a:rPr>
              <a:t>New magnetic anomaly compilation of the Recovery Frontier </a:t>
            </a:r>
            <a:endParaRPr lang="da-DK" altLang="en-US" b="1" dirty="0">
              <a:latin typeface="Calibri" panose="020F0502020204030204" pitchFamily="34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8050213" y="6425407"/>
            <a:ext cx="556260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600" dirty="0"/>
              <a:t>Ferraccioli et al. </a:t>
            </a:r>
            <a:r>
              <a:rPr lang="en-GB" altLang="en-US" sz="1600" dirty="0" smtClean="0"/>
              <a:t>2020, </a:t>
            </a:r>
            <a:r>
              <a:rPr lang="en-GB" altLang="en-US" sz="1600" i="1" dirty="0" smtClean="0"/>
              <a:t>EPSL</a:t>
            </a:r>
            <a:r>
              <a:rPr lang="en-GB" altLang="en-US" sz="1600" dirty="0" smtClean="0"/>
              <a:t>, in prep.</a:t>
            </a:r>
            <a:endParaRPr lang="en-GB" alt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89996"/>
            <a:ext cx="4249177" cy="60055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2947" y="622300"/>
            <a:ext cx="285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a</a:t>
            </a:r>
            <a:endParaRPr lang="en-GB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62150" y="6438900"/>
            <a:ext cx="2071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ADMAP 2.0</a:t>
            </a:r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26"/>
          <a:stretch/>
        </p:blipFill>
        <p:spPr>
          <a:xfrm>
            <a:off x="5486725" y="572137"/>
            <a:ext cx="6105200" cy="59429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97146" y="455071"/>
            <a:ext cx="2071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ADMAP 2.0+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96685" y="619229"/>
            <a:ext cx="29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b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239581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256588" y="1125538"/>
            <a:ext cx="576262" cy="194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9703" name="Tekstboks 7"/>
          <p:cNvSpPr txBox="1">
            <a:spLocks noChangeArrowheads="1"/>
          </p:cNvSpPr>
          <p:nvPr/>
        </p:nvSpPr>
        <p:spPr bwMode="auto">
          <a:xfrm>
            <a:off x="3359151" y="77789"/>
            <a:ext cx="62186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b="1" dirty="0" smtClean="0">
                <a:latin typeface="Calibri" panose="020F0502020204030204" pitchFamily="34" charset="0"/>
              </a:rPr>
              <a:t>New magnetic anomaly compilation of the Recovery Frontier </a:t>
            </a:r>
            <a:endParaRPr lang="da-DK" altLang="en-US" b="1" dirty="0">
              <a:latin typeface="Calibri" panose="020F0502020204030204" pitchFamily="34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265174" y="6425407"/>
            <a:ext cx="556260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600" dirty="0"/>
              <a:t>Ferraccioli et al. </a:t>
            </a:r>
            <a:r>
              <a:rPr lang="en-GB" altLang="en-US" sz="1600" dirty="0" smtClean="0"/>
              <a:t>2020, </a:t>
            </a:r>
            <a:r>
              <a:rPr lang="en-GB" altLang="en-US" sz="1600" i="1" dirty="0" smtClean="0"/>
              <a:t>EPSL</a:t>
            </a:r>
            <a:r>
              <a:rPr lang="en-GB" altLang="en-US" sz="1600" dirty="0" smtClean="0"/>
              <a:t>, in prep.</a:t>
            </a:r>
            <a:endParaRPr lang="en-GB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38672" y="441325"/>
            <a:ext cx="285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a</a:t>
            </a:r>
            <a:endParaRPr lang="en-GB" sz="1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702" y="536457"/>
            <a:ext cx="4326098" cy="62270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33650" y="960438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Grunehogna</a:t>
            </a:r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Craton </a:t>
            </a:r>
            <a:b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(Archean)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48100" y="2903242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Valkyrie Craton </a:t>
            </a:r>
            <a:b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(Archean?)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5850" y="3476013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Coats Land Block </a:t>
            </a:r>
            <a:b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(Paleoproterozoic?)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89851" y="1599813"/>
            <a:ext cx="2076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Natal-like arc crust </a:t>
            </a:r>
            <a:br>
              <a:rPr lang="en-GB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1.2-1 Ga</a:t>
            </a:r>
            <a:endParaRPr lang="en-GB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 rot="19014693">
            <a:off x="2545997" y="1970555"/>
            <a:ext cx="2076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Maud Belt  1.2-1 Ga</a:t>
            </a:r>
          </a:p>
          <a:p>
            <a:r>
              <a:rPr lang="en-GB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0.6-0.5 Ga reworking</a:t>
            </a:r>
            <a:endParaRPr lang="en-GB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66950" y="4843294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Block (Paleoproterozoic?)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 rot="20153710">
            <a:off x="1123950" y="4197182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Slessor Block </a:t>
            </a:r>
            <a:b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(Paleoproterozoic?)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819400" y="4626769"/>
            <a:ext cx="497681" cy="71437"/>
          </a:xfrm>
          <a:custGeom>
            <a:avLst/>
            <a:gdLst>
              <a:gd name="connsiteX0" fmla="*/ 0 w 497681"/>
              <a:gd name="connsiteY0" fmla="*/ 71437 h 71437"/>
              <a:gd name="connsiteX1" fmla="*/ 35719 w 497681"/>
              <a:gd name="connsiteY1" fmla="*/ 69056 h 71437"/>
              <a:gd name="connsiteX2" fmla="*/ 52388 w 497681"/>
              <a:gd name="connsiteY2" fmla="*/ 66675 h 71437"/>
              <a:gd name="connsiteX3" fmla="*/ 85725 w 497681"/>
              <a:gd name="connsiteY3" fmla="*/ 59531 h 71437"/>
              <a:gd name="connsiteX4" fmla="*/ 100013 w 497681"/>
              <a:gd name="connsiteY4" fmla="*/ 52387 h 71437"/>
              <a:gd name="connsiteX5" fmla="*/ 114300 w 497681"/>
              <a:gd name="connsiteY5" fmla="*/ 45244 h 71437"/>
              <a:gd name="connsiteX6" fmla="*/ 128588 w 497681"/>
              <a:gd name="connsiteY6" fmla="*/ 35719 h 71437"/>
              <a:gd name="connsiteX7" fmla="*/ 135731 w 497681"/>
              <a:gd name="connsiteY7" fmla="*/ 30956 h 71437"/>
              <a:gd name="connsiteX8" fmla="*/ 145256 w 497681"/>
              <a:gd name="connsiteY8" fmla="*/ 28575 h 71437"/>
              <a:gd name="connsiteX9" fmla="*/ 152400 w 497681"/>
              <a:gd name="connsiteY9" fmla="*/ 23812 h 71437"/>
              <a:gd name="connsiteX10" fmla="*/ 216694 w 497681"/>
              <a:gd name="connsiteY10" fmla="*/ 23812 h 71437"/>
              <a:gd name="connsiteX11" fmla="*/ 240506 w 497681"/>
              <a:gd name="connsiteY11" fmla="*/ 26194 h 71437"/>
              <a:gd name="connsiteX12" fmla="*/ 247650 w 497681"/>
              <a:gd name="connsiteY12" fmla="*/ 28575 h 71437"/>
              <a:gd name="connsiteX13" fmla="*/ 269081 w 497681"/>
              <a:gd name="connsiteY13" fmla="*/ 33337 h 71437"/>
              <a:gd name="connsiteX14" fmla="*/ 288131 w 497681"/>
              <a:gd name="connsiteY14" fmla="*/ 38100 h 71437"/>
              <a:gd name="connsiteX15" fmla="*/ 316706 w 497681"/>
              <a:gd name="connsiteY15" fmla="*/ 40481 h 71437"/>
              <a:gd name="connsiteX16" fmla="*/ 376238 w 497681"/>
              <a:gd name="connsiteY16" fmla="*/ 38100 h 71437"/>
              <a:gd name="connsiteX17" fmla="*/ 404813 w 497681"/>
              <a:gd name="connsiteY17" fmla="*/ 30956 h 71437"/>
              <a:gd name="connsiteX18" fmla="*/ 442913 w 497681"/>
              <a:gd name="connsiteY18" fmla="*/ 21431 h 71437"/>
              <a:gd name="connsiteX19" fmla="*/ 452438 w 497681"/>
              <a:gd name="connsiteY19" fmla="*/ 19050 h 71437"/>
              <a:gd name="connsiteX20" fmla="*/ 461963 w 497681"/>
              <a:gd name="connsiteY20" fmla="*/ 16669 h 71437"/>
              <a:gd name="connsiteX21" fmla="*/ 476250 w 497681"/>
              <a:gd name="connsiteY21" fmla="*/ 11906 h 71437"/>
              <a:gd name="connsiteX22" fmla="*/ 490538 w 497681"/>
              <a:gd name="connsiteY22" fmla="*/ 4762 h 71437"/>
              <a:gd name="connsiteX23" fmla="*/ 497681 w 497681"/>
              <a:gd name="connsiteY23" fmla="*/ 0 h 7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7681" h="71437">
                <a:moveTo>
                  <a:pt x="0" y="71437"/>
                </a:moveTo>
                <a:cubicBezTo>
                  <a:pt x="11906" y="70643"/>
                  <a:pt x="23835" y="70136"/>
                  <a:pt x="35719" y="69056"/>
                </a:cubicBezTo>
                <a:cubicBezTo>
                  <a:pt x="41309" y="68548"/>
                  <a:pt x="46861" y="67650"/>
                  <a:pt x="52388" y="66675"/>
                </a:cubicBezTo>
                <a:cubicBezTo>
                  <a:pt x="70752" y="63434"/>
                  <a:pt x="71847" y="63000"/>
                  <a:pt x="85725" y="59531"/>
                </a:cubicBezTo>
                <a:cubicBezTo>
                  <a:pt x="106203" y="45881"/>
                  <a:pt x="80291" y="62249"/>
                  <a:pt x="100013" y="52387"/>
                </a:cubicBezTo>
                <a:cubicBezTo>
                  <a:pt x="118470" y="43158"/>
                  <a:pt x="96349" y="51227"/>
                  <a:pt x="114300" y="45244"/>
                </a:cubicBezTo>
                <a:lnTo>
                  <a:pt x="128588" y="35719"/>
                </a:lnTo>
                <a:cubicBezTo>
                  <a:pt x="130969" y="34132"/>
                  <a:pt x="132955" y="31650"/>
                  <a:pt x="135731" y="30956"/>
                </a:cubicBezTo>
                <a:lnTo>
                  <a:pt x="145256" y="28575"/>
                </a:lnTo>
                <a:cubicBezTo>
                  <a:pt x="147637" y="26987"/>
                  <a:pt x="149720" y="24817"/>
                  <a:pt x="152400" y="23812"/>
                </a:cubicBezTo>
                <a:cubicBezTo>
                  <a:pt x="169355" y="17453"/>
                  <a:pt x="212489" y="23621"/>
                  <a:pt x="216694" y="23812"/>
                </a:cubicBezTo>
                <a:cubicBezTo>
                  <a:pt x="224631" y="24606"/>
                  <a:pt x="232622" y="24981"/>
                  <a:pt x="240506" y="26194"/>
                </a:cubicBezTo>
                <a:cubicBezTo>
                  <a:pt x="242987" y="26576"/>
                  <a:pt x="245215" y="27966"/>
                  <a:pt x="247650" y="28575"/>
                </a:cubicBezTo>
                <a:cubicBezTo>
                  <a:pt x="267257" y="33476"/>
                  <a:pt x="251998" y="28456"/>
                  <a:pt x="269081" y="33337"/>
                </a:cubicBezTo>
                <a:cubicBezTo>
                  <a:pt x="278815" y="36118"/>
                  <a:pt x="275778" y="36647"/>
                  <a:pt x="288131" y="38100"/>
                </a:cubicBezTo>
                <a:cubicBezTo>
                  <a:pt x="297624" y="39217"/>
                  <a:pt x="307181" y="39687"/>
                  <a:pt x="316706" y="40481"/>
                </a:cubicBezTo>
                <a:cubicBezTo>
                  <a:pt x="336550" y="39687"/>
                  <a:pt x="356419" y="39378"/>
                  <a:pt x="376238" y="38100"/>
                </a:cubicBezTo>
                <a:cubicBezTo>
                  <a:pt x="393039" y="37016"/>
                  <a:pt x="388480" y="35039"/>
                  <a:pt x="404813" y="30956"/>
                </a:cubicBezTo>
                <a:lnTo>
                  <a:pt x="442913" y="21431"/>
                </a:lnTo>
                <a:lnTo>
                  <a:pt x="452438" y="19050"/>
                </a:lnTo>
                <a:cubicBezTo>
                  <a:pt x="455613" y="18256"/>
                  <a:pt x="458858" y="17704"/>
                  <a:pt x="461963" y="16669"/>
                </a:cubicBezTo>
                <a:cubicBezTo>
                  <a:pt x="466725" y="15081"/>
                  <a:pt x="472073" y="14690"/>
                  <a:pt x="476250" y="11906"/>
                </a:cubicBezTo>
                <a:cubicBezTo>
                  <a:pt x="496728" y="-1744"/>
                  <a:pt x="470816" y="14624"/>
                  <a:pt x="490538" y="4762"/>
                </a:cubicBezTo>
                <a:cubicBezTo>
                  <a:pt x="493097" y="3482"/>
                  <a:pt x="497681" y="0"/>
                  <a:pt x="497681" y="0"/>
                </a:cubicBez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reeform 23"/>
          <p:cNvSpPr/>
          <p:nvPr/>
        </p:nvSpPr>
        <p:spPr>
          <a:xfrm>
            <a:off x="2319338" y="4652963"/>
            <a:ext cx="459581" cy="104775"/>
          </a:xfrm>
          <a:custGeom>
            <a:avLst/>
            <a:gdLst>
              <a:gd name="connsiteX0" fmla="*/ 0 w 459581"/>
              <a:gd name="connsiteY0" fmla="*/ 102393 h 104775"/>
              <a:gd name="connsiteX1" fmla="*/ 11906 w 459581"/>
              <a:gd name="connsiteY1" fmla="*/ 104775 h 104775"/>
              <a:gd name="connsiteX2" fmla="*/ 23812 w 459581"/>
              <a:gd name="connsiteY2" fmla="*/ 102393 h 104775"/>
              <a:gd name="connsiteX3" fmla="*/ 54768 w 459581"/>
              <a:gd name="connsiteY3" fmla="*/ 100012 h 104775"/>
              <a:gd name="connsiteX4" fmla="*/ 69056 w 459581"/>
              <a:gd name="connsiteY4" fmla="*/ 95250 h 104775"/>
              <a:gd name="connsiteX5" fmla="*/ 76200 w 459581"/>
              <a:gd name="connsiteY5" fmla="*/ 90487 h 104775"/>
              <a:gd name="connsiteX6" fmla="*/ 90487 w 459581"/>
              <a:gd name="connsiteY6" fmla="*/ 85725 h 104775"/>
              <a:gd name="connsiteX7" fmla="*/ 104775 w 459581"/>
              <a:gd name="connsiteY7" fmla="*/ 80962 h 104775"/>
              <a:gd name="connsiteX8" fmla="*/ 121443 w 459581"/>
              <a:gd name="connsiteY8" fmla="*/ 76200 h 104775"/>
              <a:gd name="connsiteX9" fmla="*/ 145256 w 459581"/>
              <a:gd name="connsiteY9" fmla="*/ 66675 h 104775"/>
              <a:gd name="connsiteX10" fmla="*/ 166687 w 459581"/>
              <a:gd name="connsiteY10" fmla="*/ 61912 h 104775"/>
              <a:gd name="connsiteX11" fmla="*/ 183356 w 459581"/>
              <a:gd name="connsiteY11" fmla="*/ 57150 h 104775"/>
              <a:gd name="connsiteX12" fmla="*/ 204787 w 459581"/>
              <a:gd name="connsiteY12" fmla="*/ 54768 h 104775"/>
              <a:gd name="connsiteX13" fmla="*/ 226218 w 459581"/>
              <a:gd name="connsiteY13" fmla="*/ 50006 h 104775"/>
              <a:gd name="connsiteX14" fmla="*/ 240506 w 459581"/>
              <a:gd name="connsiteY14" fmla="*/ 47625 h 104775"/>
              <a:gd name="connsiteX15" fmla="*/ 273843 w 459581"/>
              <a:gd name="connsiteY15" fmla="*/ 42862 h 104775"/>
              <a:gd name="connsiteX16" fmla="*/ 280987 w 459581"/>
              <a:gd name="connsiteY16" fmla="*/ 40481 h 104775"/>
              <a:gd name="connsiteX17" fmla="*/ 290512 w 459581"/>
              <a:gd name="connsiteY17" fmla="*/ 38100 h 104775"/>
              <a:gd name="connsiteX18" fmla="*/ 297656 w 459581"/>
              <a:gd name="connsiteY18" fmla="*/ 35718 h 104775"/>
              <a:gd name="connsiteX19" fmla="*/ 309562 w 459581"/>
              <a:gd name="connsiteY19" fmla="*/ 33337 h 104775"/>
              <a:gd name="connsiteX20" fmla="*/ 316706 w 459581"/>
              <a:gd name="connsiteY20" fmla="*/ 28575 h 104775"/>
              <a:gd name="connsiteX21" fmla="*/ 323850 w 459581"/>
              <a:gd name="connsiteY21" fmla="*/ 26193 h 104775"/>
              <a:gd name="connsiteX22" fmla="*/ 340518 w 459581"/>
              <a:gd name="connsiteY22" fmla="*/ 14287 h 104775"/>
              <a:gd name="connsiteX23" fmla="*/ 354806 w 459581"/>
              <a:gd name="connsiteY23" fmla="*/ 9525 h 104775"/>
              <a:gd name="connsiteX24" fmla="*/ 369093 w 459581"/>
              <a:gd name="connsiteY24" fmla="*/ 4762 h 104775"/>
              <a:gd name="connsiteX25" fmla="*/ 376237 w 459581"/>
              <a:gd name="connsiteY25" fmla="*/ 2381 h 104775"/>
              <a:gd name="connsiteX26" fmla="*/ 395287 w 459581"/>
              <a:gd name="connsiteY26" fmla="*/ 0 h 104775"/>
              <a:gd name="connsiteX27" fmla="*/ 433387 w 459581"/>
              <a:gd name="connsiteY27" fmla="*/ 4762 h 104775"/>
              <a:gd name="connsiteX28" fmla="*/ 457200 w 459581"/>
              <a:gd name="connsiteY28" fmla="*/ 11906 h 104775"/>
              <a:gd name="connsiteX29" fmla="*/ 459581 w 459581"/>
              <a:gd name="connsiteY29" fmla="*/ 11906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59581" h="104775">
                <a:moveTo>
                  <a:pt x="0" y="102393"/>
                </a:moveTo>
                <a:cubicBezTo>
                  <a:pt x="3969" y="103187"/>
                  <a:pt x="7859" y="104775"/>
                  <a:pt x="11906" y="104775"/>
                </a:cubicBezTo>
                <a:cubicBezTo>
                  <a:pt x="15953" y="104775"/>
                  <a:pt x="19789" y="102840"/>
                  <a:pt x="23812" y="102393"/>
                </a:cubicBezTo>
                <a:cubicBezTo>
                  <a:pt x="34098" y="101250"/>
                  <a:pt x="44449" y="100806"/>
                  <a:pt x="54768" y="100012"/>
                </a:cubicBezTo>
                <a:cubicBezTo>
                  <a:pt x="59531" y="98425"/>
                  <a:pt x="64879" y="98035"/>
                  <a:pt x="69056" y="95250"/>
                </a:cubicBezTo>
                <a:cubicBezTo>
                  <a:pt x="71437" y="93662"/>
                  <a:pt x="73585" y="91649"/>
                  <a:pt x="76200" y="90487"/>
                </a:cubicBezTo>
                <a:cubicBezTo>
                  <a:pt x="80787" y="88448"/>
                  <a:pt x="85725" y="87312"/>
                  <a:pt x="90487" y="85725"/>
                </a:cubicBezTo>
                <a:lnTo>
                  <a:pt x="104775" y="80962"/>
                </a:lnTo>
                <a:cubicBezTo>
                  <a:pt x="109608" y="79754"/>
                  <a:pt x="116661" y="78250"/>
                  <a:pt x="121443" y="76200"/>
                </a:cubicBezTo>
                <a:cubicBezTo>
                  <a:pt x="132562" y="71434"/>
                  <a:pt x="131696" y="69388"/>
                  <a:pt x="145256" y="66675"/>
                </a:cubicBezTo>
                <a:cubicBezTo>
                  <a:pt x="153433" y="65039"/>
                  <a:pt x="158846" y="64152"/>
                  <a:pt x="166687" y="61912"/>
                </a:cubicBezTo>
                <a:cubicBezTo>
                  <a:pt x="173949" y="59837"/>
                  <a:pt x="175290" y="58391"/>
                  <a:pt x="183356" y="57150"/>
                </a:cubicBezTo>
                <a:cubicBezTo>
                  <a:pt x="190460" y="56057"/>
                  <a:pt x="197672" y="55785"/>
                  <a:pt x="204787" y="54768"/>
                </a:cubicBezTo>
                <a:cubicBezTo>
                  <a:pt x="219351" y="52687"/>
                  <a:pt x="213212" y="52607"/>
                  <a:pt x="226218" y="50006"/>
                </a:cubicBezTo>
                <a:cubicBezTo>
                  <a:pt x="230953" y="49059"/>
                  <a:pt x="235720" y="48263"/>
                  <a:pt x="240506" y="47625"/>
                </a:cubicBezTo>
                <a:cubicBezTo>
                  <a:pt x="256376" y="45509"/>
                  <a:pt x="260285" y="46251"/>
                  <a:pt x="273843" y="42862"/>
                </a:cubicBezTo>
                <a:cubicBezTo>
                  <a:pt x="276278" y="42253"/>
                  <a:pt x="278573" y="41171"/>
                  <a:pt x="280987" y="40481"/>
                </a:cubicBezTo>
                <a:cubicBezTo>
                  <a:pt x="284134" y="39582"/>
                  <a:pt x="287365" y="38999"/>
                  <a:pt x="290512" y="38100"/>
                </a:cubicBezTo>
                <a:cubicBezTo>
                  <a:pt x="292926" y="37410"/>
                  <a:pt x="295221" y="36327"/>
                  <a:pt x="297656" y="35718"/>
                </a:cubicBezTo>
                <a:cubicBezTo>
                  <a:pt x="301582" y="34736"/>
                  <a:pt x="305593" y="34131"/>
                  <a:pt x="309562" y="33337"/>
                </a:cubicBezTo>
                <a:cubicBezTo>
                  <a:pt x="311943" y="31750"/>
                  <a:pt x="314146" y="29855"/>
                  <a:pt x="316706" y="28575"/>
                </a:cubicBezTo>
                <a:cubicBezTo>
                  <a:pt x="318951" y="27452"/>
                  <a:pt x="321671" y="27438"/>
                  <a:pt x="323850" y="26193"/>
                </a:cubicBezTo>
                <a:cubicBezTo>
                  <a:pt x="326908" y="24446"/>
                  <a:pt x="336388" y="16123"/>
                  <a:pt x="340518" y="14287"/>
                </a:cubicBezTo>
                <a:cubicBezTo>
                  <a:pt x="345106" y="12248"/>
                  <a:pt x="350043" y="11113"/>
                  <a:pt x="354806" y="9525"/>
                </a:cubicBezTo>
                <a:lnTo>
                  <a:pt x="369093" y="4762"/>
                </a:lnTo>
                <a:cubicBezTo>
                  <a:pt x="371474" y="3968"/>
                  <a:pt x="373746" y="2692"/>
                  <a:pt x="376237" y="2381"/>
                </a:cubicBezTo>
                <a:lnTo>
                  <a:pt x="395287" y="0"/>
                </a:lnTo>
                <a:cubicBezTo>
                  <a:pt x="407742" y="1132"/>
                  <a:pt x="421087" y="1407"/>
                  <a:pt x="433387" y="4762"/>
                </a:cubicBezTo>
                <a:cubicBezTo>
                  <a:pt x="450099" y="9320"/>
                  <a:pt x="443248" y="9116"/>
                  <a:pt x="457200" y="11906"/>
                </a:cubicBezTo>
                <a:cubicBezTo>
                  <a:pt x="457978" y="12062"/>
                  <a:pt x="458787" y="11906"/>
                  <a:pt x="459581" y="11906"/>
                </a:cubicBez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6" name="Group 25"/>
          <p:cNvGrpSpPr/>
          <p:nvPr/>
        </p:nvGrpSpPr>
        <p:grpSpPr>
          <a:xfrm>
            <a:off x="1926431" y="4475124"/>
            <a:ext cx="2009775" cy="704095"/>
            <a:chOff x="1926431" y="4475124"/>
            <a:chExt cx="2009775" cy="704095"/>
          </a:xfrm>
        </p:grpSpPr>
        <p:sp>
          <p:nvSpPr>
            <p:cNvPr id="20" name="Freeform 19"/>
            <p:cNvSpPr/>
            <p:nvPr/>
          </p:nvSpPr>
          <p:spPr>
            <a:xfrm>
              <a:off x="1926431" y="4762500"/>
              <a:ext cx="2009775" cy="416719"/>
            </a:xfrm>
            <a:custGeom>
              <a:avLst/>
              <a:gdLst>
                <a:gd name="connsiteX0" fmla="*/ 0 w 2009775"/>
                <a:gd name="connsiteY0" fmla="*/ 416719 h 416719"/>
                <a:gd name="connsiteX1" fmla="*/ 26194 w 2009775"/>
                <a:gd name="connsiteY1" fmla="*/ 414338 h 416719"/>
                <a:gd name="connsiteX2" fmla="*/ 88107 w 2009775"/>
                <a:gd name="connsiteY2" fmla="*/ 411956 h 416719"/>
                <a:gd name="connsiteX3" fmla="*/ 95250 w 2009775"/>
                <a:gd name="connsiteY3" fmla="*/ 409575 h 416719"/>
                <a:gd name="connsiteX4" fmla="*/ 119063 w 2009775"/>
                <a:gd name="connsiteY4" fmla="*/ 404813 h 416719"/>
                <a:gd name="connsiteX5" fmla="*/ 140494 w 2009775"/>
                <a:gd name="connsiteY5" fmla="*/ 397669 h 416719"/>
                <a:gd name="connsiteX6" fmla="*/ 147638 w 2009775"/>
                <a:gd name="connsiteY6" fmla="*/ 395288 h 416719"/>
                <a:gd name="connsiteX7" fmla="*/ 154782 w 2009775"/>
                <a:gd name="connsiteY7" fmla="*/ 392906 h 416719"/>
                <a:gd name="connsiteX8" fmla="*/ 173832 w 2009775"/>
                <a:gd name="connsiteY8" fmla="*/ 388144 h 416719"/>
                <a:gd name="connsiteX9" fmla="*/ 180975 w 2009775"/>
                <a:gd name="connsiteY9" fmla="*/ 385763 h 416719"/>
                <a:gd name="connsiteX10" fmla="*/ 211932 w 2009775"/>
                <a:gd name="connsiteY10" fmla="*/ 383381 h 416719"/>
                <a:gd name="connsiteX11" fmla="*/ 238125 w 2009775"/>
                <a:gd name="connsiteY11" fmla="*/ 378619 h 416719"/>
                <a:gd name="connsiteX12" fmla="*/ 245269 w 2009775"/>
                <a:gd name="connsiteY12" fmla="*/ 376238 h 416719"/>
                <a:gd name="connsiteX13" fmla="*/ 252413 w 2009775"/>
                <a:gd name="connsiteY13" fmla="*/ 369094 h 416719"/>
                <a:gd name="connsiteX14" fmla="*/ 259557 w 2009775"/>
                <a:gd name="connsiteY14" fmla="*/ 366713 h 416719"/>
                <a:gd name="connsiteX15" fmla="*/ 261938 w 2009775"/>
                <a:gd name="connsiteY15" fmla="*/ 359569 h 416719"/>
                <a:gd name="connsiteX16" fmla="*/ 269082 w 2009775"/>
                <a:gd name="connsiteY16" fmla="*/ 345281 h 416719"/>
                <a:gd name="connsiteX17" fmla="*/ 271463 w 2009775"/>
                <a:gd name="connsiteY17" fmla="*/ 335756 h 416719"/>
                <a:gd name="connsiteX18" fmla="*/ 280988 w 2009775"/>
                <a:gd name="connsiteY18" fmla="*/ 321469 h 416719"/>
                <a:gd name="connsiteX19" fmla="*/ 288132 w 2009775"/>
                <a:gd name="connsiteY19" fmla="*/ 307181 h 416719"/>
                <a:gd name="connsiteX20" fmla="*/ 290513 w 2009775"/>
                <a:gd name="connsiteY20" fmla="*/ 300038 h 416719"/>
                <a:gd name="connsiteX21" fmla="*/ 295275 w 2009775"/>
                <a:gd name="connsiteY21" fmla="*/ 292894 h 416719"/>
                <a:gd name="connsiteX22" fmla="*/ 297657 w 2009775"/>
                <a:gd name="connsiteY22" fmla="*/ 285750 h 416719"/>
                <a:gd name="connsiteX23" fmla="*/ 302419 w 2009775"/>
                <a:gd name="connsiteY23" fmla="*/ 278606 h 416719"/>
                <a:gd name="connsiteX24" fmla="*/ 307182 w 2009775"/>
                <a:gd name="connsiteY24" fmla="*/ 264319 h 416719"/>
                <a:gd name="connsiteX25" fmla="*/ 321469 w 2009775"/>
                <a:gd name="connsiteY25" fmla="*/ 240506 h 416719"/>
                <a:gd name="connsiteX26" fmla="*/ 323850 w 2009775"/>
                <a:gd name="connsiteY26" fmla="*/ 233363 h 416719"/>
                <a:gd name="connsiteX27" fmla="*/ 338138 w 2009775"/>
                <a:gd name="connsiteY27" fmla="*/ 216694 h 416719"/>
                <a:gd name="connsiteX28" fmla="*/ 361950 w 2009775"/>
                <a:gd name="connsiteY28" fmla="*/ 188119 h 416719"/>
                <a:gd name="connsiteX29" fmla="*/ 369094 w 2009775"/>
                <a:gd name="connsiteY29" fmla="*/ 185738 h 416719"/>
                <a:gd name="connsiteX30" fmla="*/ 383382 w 2009775"/>
                <a:gd name="connsiteY30" fmla="*/ 176213 h 416719"/>
                <a:gd name="connsiteX31" fmla="*/ 392907 w 2009775"/>
                <a:gd name="connsiteY31" fmla="*/ 171450 h 416719"/>
                <a:gd name="connsiteX32" fmla="*/ 416719 w 2009775"/>
                <a:gd name="connsiteY32" fmla="*/ 154781 h 416719"/>
                <a:gd name="connsiteX33" fmla="*/ 423863 w 2009775"/>
                <a:gd name="connsiteY33" fmla="*/ 152400 h 416719"/>
                <a:gd name="connsiteX34" fmla="*/ 431007 w 2009775"/>
                <a:gd name="connsiteY34" fmla="*/ 147638 h 416719"/>
                <a:gd name="connsiteX35" fmla="*/ 438150 w 2009775"/>
                <a:gd name="connsiteY35" fmla="*/ 145256 h 416719"/>
                <a:gd name="connsiteX36" fmla="*/ 454819 w 2009775"/>
                <a:gd name="connsiteY36" fmla="*/ 138113 h 416719"/>
                <a:gd name="connsiteX37" fmla="*/ 471488 w 2009775"/>
                <a:gd name="connsiteY37" fmla="*/ 130969 h 416719"/>
                <a:gd name="connsiteX38" fmla="*/ 478632 w 2009775"/>
                <a:gd name="connsiteY38" fmla="*/ 126206 h 416719"/>
                <a:gd name="connsiteX39" fmla="*/ 488157 w 2009775"/>
                <a:gd name="connsiteY39" fmla="*/ 123825 h 416719"/>
                <a:gd name="connsiteX40" fmla="*/ 502444 w 2009775"/>
                <a:gd name="connsiteY40" fmla="*/ 119063 h 416719"/>
                <a:gd name="connsiteX41" fmla="*/ 509588 w 2009775"/>
                <a:gd name="connsiteY41" fmla="*/ 114300 h 416719"/>
                <a:gd name="connsiteX42" fmla="*/ 526257 w 2009775"/>
                <a:gd name="connsiteY42" fmla="*/ 109538 h 416719"/>
                <a:gd name="connsiteX43" fmla="*/ 547688 w 2009775"/>
                <a:gd name="connsiteY43" fmla="*/ 102394 h 416719"/>
                <a:gd name="connsiteX44" fmla="*/ 576263 w 2009775"/>
                <a:gd name="connsiteY44" fmla="*/ 92869 h 416719"/>
                <a:gd name="connsiteX45" fmla="*/ 583407 w 2009775"/>
                <a:gd name="connsiteY45" fmla="*/ 90488 h 416719"/>
                <a:gd name="connsiteX46" fmla="*/ 590550 w 2009775"/>
                <a:gd name="connsiteY46" fmla="*/ 88106 h 416719"/>
                <a:gd name="connsiteX47" fmla="*/ 600075 w 2009775"/>
                <a:gd name="connsiteY47" fmla="*/ 85725 h 416719"/>
                <a:gd name="connsiteX48" fmla="*/ 607219 w 2009775"/>
                <a:gd name="connsiteY48" fmla="*/ 83344 h 416719"/>
                <a:gd name="connsiteX49" fmla="*/ 626269 w 2009775"/>
                <a:gd name="connsiteY49" fmla="*/ 78581 h 416719"/>
                <a:gd name="connsiteX50" fmla="*/ 633413 w 2009775"/>
                <a:gd name="connsiteY50" fmla="*/ 76200 h 416719"/>
                <a:gd name="connsiteX51" fmla="*/ 652463 w 2009775"/>
                <a:gd name="connsiteY51" fmla="*/ 73819 h 416719"/>
                <a:gd name="connsiteX52" fmla="*/ 666750 w 2009775"/>
                <a:gd name="connsiteY52" fmla="*/ 69056 h 416719"/>
                <a:gd name="connsiteX53" fmla="*/ 673894 w 2009775"/>
                <a:gd name="connsiteY53" fmla="*/ 66675 h 416719"/>
                <a:gd name="connsiteX54" fmla="*/ 690563 w 2009775"/>
                <a:gd name="connsiteY54" fmla="*/ 61913 h 416719"/>
                <a:gd name="connsiteX55" fmla="*/ 700088 w 2009775"/>
                <a:gd name="connsiteY55" fmla="*/ 59531 h 416719"/>
                <a:gd name="connsiteX56" fmla="*/ 707232 w 2009775"/>
                <a:gd name="connsiteY56" fmla="*/ 57150 h 416719"/>
                <a:gd name="connsiteX57" fmla="*/ 726282 w 2009775"/>
                <a:gd name="connsiteY57" fmla="*/ 52388 h 416719"/>
                <a:gd name="connsiteX58" fmla="*/ 733425 w 2009775"/>
                <a:gd name="connsiteY58" fmla="*/ 50006 h 416719"/>
                <a:gd name="connsiteX59" fmla="*/ 747713 w 2009775"/>
                <a:gd name="connsiteY59" fmla="*/ 47625 h 416719"/>
                <a:gd name="connsiteX60" fmla="*/ 754857 w 2009775"/>
                <a:gd name="connsiteY60" fmla="*/ 45244 h 416719"/>
                <a:gd name="connsiteX61" fmla="*/ 769144 w 2009775"/>
                <a:gd name="connsiteY61" fmla="*/ 42863 h 416719"/>
                <a:gd name="connsiteX62" fmla="*/ 778669 w 2009775"/>
                <a:gd name="connsiteY62" fmla="*/ 40481 h 416719"/>
                <a:gd name="connsiteX63" fmla="*/ 790575 w 2009775"/>
                <a:gd name="connsiteY63" fmla="*/ 38100 h 416719"/>
                <a:gd name="connsiteX64" fmla="*/ 797719 w 2009775"/>
                <a:gd name="connsiteY64" fmla="*/ 35719 h 416719"/>
                <a:gd name="connsiteX65" fmla="*/ 826294 w 2009775"/>
                <a:gd name="connsiteY65" fmla="*/ 30956 h 416719"/>
                <a:gd name="connsiteX66" fmla="*/ 854869 w 2009775"/>
                <a:gd name="connsiteY66" fmla="*/ 23813 h 416719"/>
                <a:gd name="connsiteX67" fmla="*/ 873919 w 2009775"/>
                <a:gd name="connsiteY67" fmla="*/ 19050 h 416719"/>
                <a:gd name="connsiteX68" fmla="*/ 881063 w 2009775"/>
                <a:gd name="connsiteY68" fmla="*/ 16669 h 416719"/>
                <a:gd name="connsiteX69" fmla="*/ 900113 w 2009775"/>
                <a:gd name="connsiteY69" fmla="*/ 11906 h 416719"/>
                <a:gd name="connsiteX70" fmla="*/ 907257 w 2009775"/>
                <a:gd name="connsiteY70" fmla="*/ 9525 h 416719"/>
                <a:gd name="connsiteX71" fmla="*/ 935832 w 2009775"/>
                <a:gd name="connsiteY71" fmla="*/ 7144 h 416719"/>
                <a:gd name="connsiteX72" fmla="*/ 983457 w 2009775"/>
                <a:gd name="connsiteY72" fmla="*/ 2381 h 416719"/>
                <a:gd name="connsiteX73" fmla="*/ 1042988 w 2009775"/>
                <a:gd name="connsiteY73" fmla="*/ 0 h 416719"/>
                <a:gd name="connsiteX74" fmla="*/ 1359694 w 2009775"/>
                <a:gd name="connsiteY74" fmla="*/ 4763 h 416719"/>
                <a:gd name="connsiteX75" fmla="*/ 1378744 w 2009775"/>
                <a:gd name="connsiteY75" fmla="*/ 7144 h 416719"/>
                <a:gd name="connsiteX76" fmla="*/ 1450182 w 2009775"/>
                <a:gd name="connsiteY76" fmla="*/ 14288 h 416719"/>
                <a:gd name="connsiteX77" fmla="*/ 1538288 w 2009775"/>
                <a:gd name="connsiteY77" fmla="*/ 19050 h 416719"/>
                <a:gd name="connsiteX78" fmla="*/ 1545432 w 2009775"/>
                <a:gd name="connsiteY78" fmla="*/ 21431 h 416719"/>
                <a:gd name="connsiteX79" fmla="*/ 1578769 w 2009775"/>
                <a:gd name="connsiteY79" fmla="*/ 26194 h 416719"/>
                <a:gd name="connsiteX80" fmla="*/ 1604963 w 2009775"/>
                <a:gd name="connsiteY80" fmla="*/ 33338 h 416719"/>
                <a:gd name="connsiteX81" fmla="*/ 1621632 w 2009775"/>
                <a:gd name="connsiteY81" fmla="*/ 35719 h 416719"/>
                <a:gd name="connsiteX82" fmla="*/ 1657350 w 2009775"/>
                <a:gd name="connsiteY82" fmla="*/ 40481 h 416719"/>
                <a:gd name="connsiteX83" fmla="*/ 1674019 w 2009775"/>
                <a:gd name="connsiteY83" fmla="*/ 45244 h 416719"/>
                <a:gd name="connsiteX84" fmla="*/ 1685925 w 2009775"/>
                <a:gd name="connsiteY84" fmla="*/ 47625 h 416719"/>
                <a:gd name="connsiteX85" fmla="*/ 1693069 w 2009775"/>
                <a:gd name="connsiteY85" fmla="*/ 50006 h 416719"/>
                <a:gd name="connsiteX86" fmla="*/ 1702594 w 2009775"/>
                <a:gd name="connsiteY86" fmla="*/ 52388 h 416719"/>
                <a:gd name="connsiteX87" fmla="*/ 1709738 w 2009775"/>
                <a:gd name="connsiteY87" fmla="*/ 54769 h 416719"/>
                <a:gd name="connsiteX88" fmla="*/ 1733550 w 2009775"/>
                <a:gd name="connsiteY88" fmla="*/ 61913 h 416719"/>
                <a:gd name="connsiteX89" fmla="*/ 1743075 w 2009775"/>
                <a:gd name="connsiteY89" fmla="*/ 66675 h 416719"/>
                <a:gd name="connsiteX90" fmla="*/ 1750219 w 2009775"/>
                <a:gd name="connsiteY90" fmla="*/ 69056 h 416719"/>
                <a:gd name="connsiteX91" fmla="*/ 1759744 w 2009775"/>
                <a:gd name="connsiteY91" fmla="*/ 73819 h 416719"/>
                <a:gd name="connsiteX92" fmla="*/ 1778794 w 2009775"/>
                <a:gd name="connsiteY92" fmla="*/ 78581 h 416719"/>
                <a:gd name="connsiteX93" fmla="*/ 1800225 w 2009775"/>
                <a:gd name="connsiteY93" fmla="*/ 88106 h 416719"/>
                <a:gd name="connsiteX94" fmla="*/ 1824038 w 2009775"/>
                <a:gd name="connsiteY94" fmla="*/ 95250 h 416719"/>
                <a:gd name="connsiteX95" fmla="*/ 1833563 w 2009775"/>
                <a:gd name="connsiteY95" fmla="*/ 100013 h 416719"/>
                <a:gd name="connsiteX96" fmla="*/ 1850232 w 2009775"/>
                <a:gd name="connsiteY96" fmla="*/ 104775 h 416719"/>
                <a:gd name="connsiteX97" fmla="*/ 1857375 w 2009775"/>
                <a:gd name="connsiteY97" fmla="*/ 109538 h 416719"/>
                <a:gd name="connsiteX98" fmla="*/ 1878807 w 2009775"/>
                <a:gd name="connsiteY98" fmla="*/ 116681 h 416719"/>
                <a:gd name="connsiteX99" fmla="*/ 1885950 w 2009775"/>
                <a:gd name="connsiteY99" fmla="*/ 121444 h 416719"/>
                <a:gd name="connsiteX100" fmla="*/ 1900238 w 2009775"/>
                <a:gd name="connsiteY100" fmla="*/ 126206 h 416719"/>
                <a:gd name="connsiteX101" fmla="*/ 1921669 w 2009775"/>
                <a:gd name="connsiteY101" fmla="*/ 135731 h 416719"/>
                <a:gd name="connsiteX102" fmla="*/ 1935957 w 2009775"/>
                <a:gd name="connsiteY102" fmla="*/ 145256 h 416719"/>
                <a:gd name="connsiteX103" fmla="*/ 1943100 w 2009775"/>
                <a:gd name="connsiteY103" fmla="*/ 147638 h 416719"/>
                <a:gd name="connsiteX104" fmla="*/ 1957388 w 2009775"/>
                <a:gd name="connsiteY104" fmla="*/ 157163 h 416719"/>
                <a:gd name="connsiteX105" fmla="*/ 1964532 w 2009775"/>
                <a:gd name="connsiteY105" fmla="*/ 161925 h 416719"/>
                <a:gd name="connsiteX106" fmla="*/ 1971675 w 2009775"/>
                <a:gd name="connsiteY106" fmla="*/ 166688 h 416719"/>
                <a:gd name="connsiteX107" fmla="*/ 1983582 w 2009775"/>
                <a:gd name="connsiteY107" fmla="*/ 176213 h 416719"/>
                <a:gd name="connsiteX108" fmla="*/ 2007394 w 2009775"/>
                <a:gd name="connsiteY108" fmla="*/ 192881 h 416719"/>
                <a:gd name="connsiteX109" fmla="*/ 2009775 w 2009775"/>
                <a:gd name="connsiteY109" fmla="*/ 195263 h 416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009775" h="416719">
                  <a:moveTo>
                    <a:pt x="0" y="416719"/>
                  </a:moveTo>
                  <a:cubicBezTo>
                    <a:pt x="8731" y="415925"/>
                    <a:pt x="17439" y="414811"/>
                    <a:pt x="26194" y="414338"/>
                  </a:cubicBezTo>
                  <a:cubicBezTo>
                    <a:pt x="46817" y="413223"/>
                    <a:pt x="67503" y="413377"/>
                    <a:pt x="88107" y="411956"/>
                  </a:cubicBezTo>
                  <a:cubicBezTo>
                    <a:pt x="90611" y="411783"/>
                    <a:pt x="92804" y="410139"/>
                    <a:pt x="95250" y="409575"/>
                  </a:cubicBezTo>
                  <a:cubicBezTo>
                    <a:pt x="103138" y="407755"/>
                    <a:pt x="111384" y="407373"/>
                    <a:pt x="119063" y="404813"/>
                  </a:cubicBezTo>
                  <a:lnTo>
                    <a:pt x="140494" y="397669"/>
                  </a:lnTo>
                  <a:lnTo>
                    <a:pt x="147638" y="395288"/>
                  </a:lnTo>
                  <a:cubicBezTo>
                    <a:pt x="150019" y="394494"/>
                    <a:pt x="152347" y="393515"/>
                    <a:pt x="154782" y="392906"/>
                  </a:cubicBezTo>
                  <a:cubicBezTo>
                    <a:pt x="161132" y="391319"/>
                    <a:pt x="167622" y="390214"/>
                    <a:pt x="173832" y="388144"/>
                  </a:cubicBezTo>
                  <a:cubicBezTo>
                    <a:pt x="176213" y="387350"/>
                    <a:pt x="178485" y="386074"/>
                    <a:pt x="180975" y="385763"/>
                  </a:cubicBezTo>
                  <a:cubicBezTo>
                    <a:pt x="191245" y="384479"/>
                    <a:pt x="201613" y="384175"/>
                    <a:pt x="211932" y="383381"/>
                  </a:cubicBezTo>
                  <a:cubicBezTo>
                    <a:pt x="218301" y="382320"/>
                    <a:pt x="231469" y="380283"/>
                    <a:pt x="238125" y="378619"/>
                  </a:cubicBezTo>
                  <a:cubicBezTo>
                    <a:pt x="240560" y="378010"/>
                    <a:pt x="242888" y="377032"/>
                    <a:pt x="245269" y="376238"/>
                  </a:cubicBezTo>
                  <a:cubicBezTo>
                    <a:pt x="247650" y="373857"/>
                    <a:pt x="249611" y="370962"/>
                    <a:pt x="252413" y="369094"/>
                  </a:cubicBezTo>
                  <a:cubicBezTo>
                    <a:pt x="254502" y="367702"/>
                    <a:pt x="257782" y="368488"/>
                    <a:pt x="259557" y="366713"/>
                  </a:cubicBezTo>
                  <a:cubicBezTo>
                    <a:pt x="261332" y="364938"/>
                    <a:pt x="260816" y="361814"/>
                    <a:pt x="261938" y="359569"/>
                  </a:cubicBezTo>
                  <a:cubicBezTo>
                    <a:pt x="268894" y="345656"/>
                    <a:pt x="265092" y="359246"/>
                    <a:pt x="269082" y="345281"/>
                  </a:cubicBezTo>
                  <a:cubicBezTo>
                    <a:pt x="269981" y="342134"/>
                    <a:pt x="269999" y="338683"/>
                    <a:pt x="271463" y="335756"/>
                  </a:cubicBezTo>
                  <a:cubicBezTo>
                    <a:pt x="274023" y="330637"/>
                    <a:pt x="280988" y="321469"/>
                    <a:pt x="280988" y="321469"/>
                  </a:cubicBezTo>
                  <a:cubicBezTo>
                    <a:pt x="286971" y="303516"/>
                    <a:pt x="278901" y="325642"/>
                    <a:pt x="288132" y="307181"/>
                  </a:cubicBezTo>
                  <a:cubicBezTo>
                    <a:pt x="289254" y="304936"/>
                    <a:pt x="289391" y="302283"/>
                    <a:pt x="290513" y="300038"/>
                  </a:cubicBezTo>
                  <a:cubicBezTo>
                    <a:pt x="291793" y="297478"/>
                    <a:pt x="293995" y="295454"/>
                    <a:pt x="295275" y="292894"/>
                  </a:cubicBezTo>
                  <a:cubicBezTo>
                    <a:pt x="296398" y="290649"/>
                    <a:pt x="296534" y="287995"/>
                    <a:pt x="297657" y="285750"/>
                  </a:cubicBezTo>
                  <a:cubicBezTo>
                    <a:pt x="298937" y="283190"/>
                    <a:pt x="301257" y="281221"/>
                    <a:pt x="302419" y="278606"/>
                  </a:cubicBezTo>
                  <a:cubicBezTo>
                    <a:pt x="304458" y="274019"/>
                    <a:pt x="304397" y="268496"/>
                    <a:pt x="307182" y="264319"/>
                  </a:cubicBezTo>
                  <a:cubicBezTo>
                    <a:pt x="313955" y="254159"/>
                    <a:pt x="317075" y="250759"/>
                    <a:pt x="321469" y="240506"/>
                  </a:cubicBezTo>
                  <a:cubicBezTo>
                    <a:pt x="322458" y="238199"/>
                    <a:pt x="322605" y="235542"/>
                    <a:pt x="323850" y="233363"/>
                  </a:cubicBezTo>
                  <a:cubicBezTo>
                    <a:pt x="332007" y="219088"/>
                    <a:pt x="329042" y="228388"/>
                    <a:pt x="338138" y="216694"/>
                  </a:cubicBezTo>
                  <a:cubicBezTo>
                    <a:pt x="343475" y="209832"/>
                    <a:pt x="352939" y="191122"/>
                    <a:pt x="361950" y="188119"/>
                  </a:cubicBezTo>
                  <a:lnTo>
                    <a:pt x="369094" y="185738"/>
                  </a:lnTo>
                  <a:cubicBezTo>
                    <a:pt x="373857" y="182563"/>
                    <a:pt x="378262" y="178773"/>
                    <a:pt x="383382" y="176213"/>
                  </a:cubicBezTo>
                  <a:cubicBezTo>
                    <a:pt x="386557" y="174625"/>
                    <a:pt x="389897" y="173331"/>
                    <a:pt x="392907" y="171450"/>
                  </a:cubicBezTo>
                  <a:cubicBezTo>
                    <a:pt x="399115" y="167569"/>
                    <a:pt x="410516" y="156848"/>
                    <a:pt x="416719" y="154781"/>
                  </a:cubicBezTo>
                  <a:cubicBezTo>
                    <a:pt x="419100" y="153987"/>
                    <a:pt x="421618" y="153522"/>
                    <a:pt x="423863" y="152400"/>
                  </a:cubicBezTo>
                  <a:cubicBezTo>
                    <a:pt x="426423" y="151120"/>
                    <a:pt x="428447" y="148918"/>
                    <a:pt x="431007" y="147638"/>
                  </a:cubicBezTo>
                  <a:cubicBezTo>
                    <a:pt x="433252" y="146515"/>
                    <a:pt x="435905" y="146379"/>
                    <a:pt x="438150" y="145256"/>
                  </a:cubicBezTo>
                  <a:cubicBezTo>
                    <a:pt x="454589" y="137036"/>
                    <a:pt x="435003" y="143067"/>
                    <a:pt x="454819" y="138113"/>
                  </a:cubicBezTo>
                  <a:cubicBezTo>
                    <a:pt x="472755" y="126155"/>
                    <a:pt x="449960" y="140196"/>
                    <a:pt x="471488" y="130969"/>
                  </a:cubicBezTo>
                  <a:cubicBezTo>
                    <a:pt x="474119" y="129842"/>
                    <a:pt x="476001" y="127333"/>
                    <a:pt x="478632" y="126206"/>
                  </a:cubicBezTo>
                  <a:cubicBezTo>
                    <a:pt x="481640" y="124917"/>
                    <a:pt x="485022" y="124765"/>
                    <a:pt x="488157" y="123825"/>
                  </a:cubicBezTo>
                  <a:cubicBezTo>
                    <a:pt x="492965" y="122383"/>
                    <a:pt x="502444" y="119063"/>
                    <a:pt x="502444" y="119063"/>
                  </a:cubicBezTo>
                  <a:cubicBezTo>
                    <a:pt x="504825" y="117475"/>
                    <a:pt x="507028" y="115580"/>
                    <a:pt x="509588" y="114300"/>
                  </a:cubicBezTo>
                  <a:cubicBezTo>
                    <a:pt x="513589" y="112300"/>
                    <a:pt x="522443" y="110682"/>
                    <a:pt x="526257" y="109538"/>
                  </a:cubicBezTo>
                  <a:cubicBezTo>
                    <a:pt x="533470" y="107374"/>
                    <a:pt x="540544" y="104775"/>
                    <a:pt x="547688" y="102394"/>
                  </a:cubicBezTo>
                  <a:lnTo>
                    <a:pt x="576263" y="92869"/>
                  </a:lnTo>
                  <a:lnTo>
                    <a:pt x="583407" y="90488"/>
                  </a:lnTo>
                  <a:cubicBezTo>
                    <a:pt x="585788" y="89694"/>
                    <a:pt x="588115" y="88715"/>
                    <a:pt x="590550" y="88106"/>
                  </a:cubicBezTo>
                  <a:cubicBezTo>
                    <a:pt x="593725" y="87312"/>
                    <a:pt x="596928" y="86624"/>
                    <a:pt x="600075" y="85725"/>
                  </a:cubicBezTo>
                  <a:cubicBezTo>
                    <a:pt x="602489" y="85035"/>
                    <a:pt x="604797" y="84004"/>
                    <a:pt x="607219" y="83344"/>
                  </a:cubicBezTo>
                  <a:cubicBezTo>
                    <a:pt x="613534" y="81622"/>
                    <a:pt x="620059" y="80651"/>
                    <a:pt x="626269" y="78581"/>
                  </a:cubicBezTo>
                  <a:cubicBezTo>
                    <a:pt x="628650" y="77787"/>
                    <a:pt x="630943" y="76649"/>
                    <a:pt x="633413" y="76200"/>
                  </a:cubicBezTo>
                  <a:cubicBezTo>
                    <a:pt x="639709" y="75055"/>
                    <a:pt x="646113" y="74613"/>
                    <a:pt x="652463" y="73819"/>
                  </a:cubicBezTo>
                  <a:lnTo>
                    <a:pt x="666750" y="69056"/>
                  </a:lnTo>
                  <a:cubicBezTo>
                    <a:pt x="669131" y="68262"/>
                    <a:pt x="671459" y="67284"/>
                    <a:pt x="673894" y="66675"/>
                  </a:cubicBezTo>
                  <a:cubicBezTo>
                    <a:pt x="703618" y="59245"/>
                    <a:pt x="666690" y="68735"/>
                    <a:pt x="690563" y="61913"/>
                  </a:cubicBezTo>
                  <a:cubicBezTo>
                    <a:pt x="693710" y="61014"/>
                    <a:pt x="696941" y="60430"/>
                    <a:pt x="700088" y="59531"/>
                  </a:cubicBezTo>
                  <a:cubicBezTo>
                    <a:pt x="702502" y="58841"/>
                    <a:pt x="704810" y="57810"/>
                    <a:pt x="707232" y="57150"/>
                  </a:cubicBezTo>
                  <a:cubicBezTo>
                    <a:pt x="713547" y="55428"/>
                    <a:pt x="720073" y="54459"/>
                    <a:pt x="726282" y="52388"/>
                  </a:cubicBezTo>
                  <a:cubicBezTo>
                    <a:pt x="728663" y="51594"/>
                    <a:pt x="730975" y="50551"/>
                    <a:pt x="733425" y="50006"/>
                  </a:cubicBezTo>
                  <a:cubicBezTo>
                    <a:pt x="738138" y="48958"/>
                    <a:pt x="743000" y="48672"/>
                    <a:pt x="747713" y="47625"/>
                  </a:cubicBezTo>
                  <a:cubicBezTo>
                    <a:pt x="750163" y="47081"/>
                    <a:pt x="752407" y="45788"/>
                    <a:pt x="754857" y="45244"/>
                  </a:cubicBezTo>
                  <a:cubicBezTo>
                    <a:pt x="759570" y="44197"/>
                    <a:pt x="764410" y="43810"/>
                    <a:pt x="769144" y="42863"/>
                  </a:cubicBezTo>
                  <a:cubicBezTo>
                    <a:pt x="772353" y="42221"/>
                    <a:pt x="775474" y="41191"/>
                    <a:pt x="778669" y="40481"/>
                  </a:cubicBezTo>
                  <a:cubicBezTo>
                    <a:pt x="782620" y="39603"/>
                    <a:pt x="786649" y="39082"/>
                    <a:pt x="790575" y="38100"/>
                  </a:cubicBezTo>
                  <a:cubicBezTo>
                    <a:pt x="793010" y="37491"/>
                    <a:pt x="795284" y="36328"/>
                    <a:pt x="797719" y="35719"/>
                  </a:cubicBezTo>
                  <a:cubicBezTo>
                    <a:pt x="807001" y="33399"/>
                    <a:pt x="816891" y="32300"/>
                    <a:pt x="826294" y="30956"/>
                  </a:cubicBezTo>
                  <a:cubicBezTo>
                    <a:pt x="845162" y="24667"/>
                    <a:pt x="835630" y="27019"/>
                    <a:pt x="854869" y="23813"/>
                  </a:cubicBezTo>
                  <a:cubicBezTo>
                    <a:pt x="871190" y="18371"/>
                    <a:pt x="850945" y="24793"/>
                    <a:pt x="873919" y="19050"/>
                  </a:cubicBezTo>
                  <a:cubicBezTo>
                    <a:pt x="876354" y="18441"/>
                    <a:pt x="878641" y="17329"/>
                    <a:pt x="881063" y="16669"/>
                  </a:cubicBezTo>
                  <a:cubicBezTo>
                    <a:pt x="887378" y="14947"/>
                    <a:pt x="893903" y="13976"/>
                    <a:pt x="900113" y="11906"/>
                  </a:cubicBezTo>
                  <a:cubicBezTo>
                    <a:pt x="902494" y="11112"/>
                    <a:pt x="904769" y="9857"/>
                    <a:pt x="907257" y="9525"/>
                  </a:cubicBezTo>
                  <a:cubicBezTo>
                    <a:pt x="916731" y="8262"/>
                    <a:pt x="926307" y="7938"/>
                    <a:pt x="935832" y="7144"/>
                  </a:cubicBezTo>
                  <a:cubicBezTo>
                    <a:pt x="956976" y="1859"/>
                    <a:pt x="944915" y="4261"/>
                    <a:pt x="983457" y="2381"/>
                  </a:cubicBezTo>
                  <a:lnTo>
                    <a:pt x="1042988" y="0"/>
                  </a:lnTo>
                  <a:cubicBezTo>
                    <a:pt x="1075887" y="319"/>
                    <a:pt x="1275371" y="324"/>
                    <a:pt x="1359694" y="4763"/>
                  </a:cubicBezTo>
                  <a:cubicBezTo>
                    <a:pt x="1366085" y="5099"/>
                    <a:pt x="1372380" y="6474"/>
                    <a:pt x="1378744" y="7144"/>
                  </a:cubicBezTo>
                  <a:cubicBezTo>
                    <a:pt x="1402544" y="9649"/>
                    <a:pt x="1426321" y="12453"/>
                    <a:pt x="1450182" y="14288"/>
                  </a:cubicBezTo>
                  <a:cubicBezTo>
                    <a:pt x="1500148" y="18131"/>
                    <a:pt x="1470798" y="16238"/>
                    <a:pt x="1538288" y="19050"/>
                  </a:cubicBezTo>
                  <a:cubicBezTo>
                    <a:pt x="1540669" y="19844"/>
                    <a:pt x="1542997" y="20822"/>
                    <a:pt x="1545432" y="21431"/>
                  </a:cubicBezTo>
                  <a:cubicBezTo>
                    <a:pt x="1557570" y="24466"/>
                    <a:pt x="1565420" y="24711"/>
                    <a:pt x="1578769" y="26194"/>
                  </a:cubicBezTo>
                  <a:cubicBezTo>
                    <a:pt x="1589030" y="29614"/>
                    <a:pt x="1591541" y="30654"/>
                    <a:pt x="1604963" y="33338"/>
                  </a:cubicBezTo>
                  <a:cubicBezTo>
                    <a:pt x="1610467" y="34439"/>
                    <a:pt x="1616085" y="34866"/>
                    <a:pt x="1621632" y="35719"/>
                  </a:cubicBezTo>
                  <a:cubicBezTo>
                    <a:pt x="1649424" y="39994"/>
                    <a:pt x="1621570" y="36506"/>
                    <a:pt x="1657350" y="40481"/>
                  </a:cubicBezTo>
                  <a:cubicBezTo>
                    <a:pt x="1665308" y="43134"/>
                    <a:pt x="1665045" y="43250"/>
                    <a:pt x="1674019" y="45244"/>
                  </a:cubicBezTo>
                  <a:cubicBezTo>
                    <a:pt x="1677970" y="46122"/>
                    <a:pt x="1681999" y="46643"/>
                    <a:pt x="1685925" y="47625"/>
                  </a:cubicBezTo>
                  <a:cubicBezTo>
                    <a:pt x="1688360" y="48234"/>
                    <a:pt x="1690655" y="49316"/>
                    <a:pt x="1693069" y="50006"/>
                  </a:cubicBezTo>
                  <a:cubicBezTo>
                    <a:pt x="1696216" y="50905"/>
                    <a:pt x="1699447" y="51489"/>
                    <a:pt x="1702594" y="52388"/>
                  </a:cubicBezTo>
                  <a:cubicBezTo>
                    <a:pt x="1705008" y="53078"/>
                    <a:pt x="1707324" y="54079"/>
                    <a:pt x="1709738" y="54769"/>
                  </a:cubicBezTo>
                  <a:cubicBezTo>
                    <a:pt x="1717718" y="57049"/>
                    <a:pt x="1725999" y="58138"/>
                    <a:pt x="1733550" y="61913"/>
                  </a:cubicBezTo>
                  <a:cubicBezTo>
                    <a:pt x="1736725" y="63500"/>
                    <a:pt x="1739812" y="65277"/>
                    <a:pt x="1743075" y="66675"/>
                  </a:cubicBezTo>
                  <a:cubicBezTo>
                    <a:pt x="1745382" y="67664"/>
                    <a:pt x="1747912" y="68067"/>
                    <a:pt x="1750219" y="69056"/>
                  </a:cubicBezTo>
                  <a:cubicBezTo>
                    <a:pt x="1753482" y="70454"/>
                    <a:pt x="1756376" y="72696"/>
                    <a:pt x="1759744" y="73819"/>
                  </a:cubicBezTo>
                  <a:cubicBezTo>
                    <a:pt x="1765954" y="75889"/>
                    <a:pt x="1778794" y="78581"/>
                    <a:pt x="1778794" y="78581"/>
                  </a:cubicBezTo>
                  <a:cubicBezTo>
                    <a:pt x="1787097" y="82733"/>
                    <a:pt x="1791098" y="85064"/>
                    <a:pt x="1800225" y="88106"/>
                  </a:cubicBezTo>
                  <a:cubicBezTo>
                    <a:pt x="1821258" y="95117"/>
                    <a:pt x="1796464" y="84220"/>
                    <a:pt x="1824038" y="95250"/>
                  </a:cubicBezTo>
                  <a:cubicBezTo>
                    <a:pt x="1827334" y="96568"/>
                    <a:pt x="1830300" y="98615"/>
                    <a:pt x="1833563" y="100013"/>
                  </a:cubicBezTo>
                  <a:cubicBezTo>
                    <a:pt x="1838344" y="102062"/>
                    <a:pt x="1845401" y="103567"/>
                    <a:pt x="1850232" y="104775"/>
                  </a:cubicBezTo>
                  <a:cubicBezTo>
                    <a:pt x="1852613" y="106363"/>
                    <a:pt x="1854815" y="108258"/>
                    <a:pt x="1857375" y="109538"/>
                  </a:cubicBezTo>
                  <a:cubicBezTo>
                    <a:pt x="1866339" y="114020"/>
                    <a:pt x="1869715" y="114408"/>
                    <a:pt x="1878807" y="116681"/>
                  </a:cubicBezTo>
                  <a:cubicBezTo>
                    <a:pt x="1881188" y="118269"/>
                    <a:pt x="1883335" y="120282"/>
                    <a:pt x="1885950" y="121444"/>
                  </a:cubicBezTo>
                  <a:cubicBezTo>
                    <a:pt x="1890538" y="123483"/>
                    <a:pt x="1900238" y="126206"/>
                    <a:pt x="1900238" y="126206"/>
                  </a:cubicBezTo>
                  <a:cubicBezTo>
                    <a:pt x="1921249" y="140214"/>
                    <a:pt x="1887671" y="118732"/>
                    <a:pt x="1921669" y="135731"/>
                  </a:cubicBezTo>
                  <a:cubicBezTo>
                    <a:pt x="1926789" y="138291"/>
                    <a:pt x="1930527" y="143445"/>
                    <a:pt x="1935957" y="145256"/>
                  </a:cubicBezTo>
                  <a:cubicBezTo>
                    <a:pt x="1938338" y="146050"/>
                    <a:pt x="1940906" y="146419"/>
                    <a:pt x="1943100" y="147638"/>
                  </a:cubicBezTo>
                  <a:cubicBezTo>
                    <a:pt x="1948104" y="150418"/>
                    <a:pt x="1952625" y="153988"/>
                    <a:pt x="1957388" y="157163"/>
                  </a:cubicBezTo>
                  <a:lnTo>
                    <a:pt x="1964532" y="161925"/>
                  </a:lnTo>
                  <a:lnTo>
                    <a:pt x="1971675" y="166688"/>
                  </a:lnTo>
                  <a:cubicBezTo>
                    <a:pt x="1980476" y="179886"/>
                    <a:pt x="1971403" y="169446"/>
                    <a:pt x="1983582" y="176213"/>
                  </a:cubicBezTo>
                  <a:cubicBezTo>
                    <a:pt x="1989007" y="179227"/>
                    <a:pt x="2001724" y="188345"/>
                    <a:pt x="2007394" y="192881"/>
                  </a:cubicBezTo>
                  <a:cubicBezTo>
                    <a:pt x="2008271" y="193582"/>
                    <a:pt x="2008981" y="194469"/>
                    <a:pt x="2009775" y="195263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943100" y="4572000"/>
              <a:ext cx="1885950" cy="592931"/>
            </a:xfrm>
            <a:custGeom>
              <a:avLst/>
              <a:gdLst>
                <a:gd name="connsiteX0" fmla="*/ 0 w 1885950"/>
                <a:gd name="connsiteY0" fmla="*/ 592931 h 592931"/>
                <a:gd name="connsiteX1" fmla="*/ 19050 w 1885950"/>
                <a:gd name="connsiteY1" fmla="*/ 588169 h 592931"/>
                <a:gd name="connsiteX2" fmla="*/ 23813 w 1885950"/>
                <a:gd name="connsiteY2" fmla="*/ 581025 h 592931"/>
                <a:gd name="connsiteX3" fmla="*/ 30956 w 1885950"/>
                <a:gd name="connsiteY3" fmla="*/ 576263 h 592931"/>
                <a:gd name="connsiteX4" fmla="*/ 40481 w 1885950"/>
                <a:gd name="connsiteY4" fmla="*/ 561975 h 592931"/>
                <a:gd name="connsiteX5" fmla="*/ 50006 w 1885950"/>
                <a:gd name="connsiteY5" fmla="*/ 547688 h 592931"/>
                <a:gd name="connsiteX6" fmla="*/ 54769 w 1885950"/>
                <a:gd name="connsiteY6" fmla="*/ 540544 h 592931"/>
                <a:gd name="connsiteX7" fmla="*/ 57150 w 1885950"/>
                <a:gd name="connsiteY7" fmla="*/ 533400 h 592931"/>
                <a:gd name="connsiteX8" fmla="*/ 64294 w 1885950"/>
                <a:gd name="connsiteY8" fmla="*/ 528638 h 592931"/>
                <a:gd name="connsiteX9" fmla="*/ 69056 w 1885950"/>
                <a:gd name="connsiteY9" fmla="*/ 514350 h 592931"/>
                <a:gd name="connsiteX10" fmla="*/ 73819 w 1885950"/>
                <a:gd name="connsiteY10" fmla="*/ 497681 h 592931"/>
                <a:gd name="connsiteX11" fmla="*/ 76200 w 1885950"/>
                <a:gd name="connsiteY11" fmla="*/ 476250 h 592931"/>
                <a:gd name="connsiteX12" fmla="*/ 78581 w 1885950"/>
                <a:gd name="connsiteY12" fmla="*/ 447675 h 592931"/>
                <a:gd name="connsiteX13" fmla="*/ 80963 w 1885950"/>
                <a:gd name="connsiteY13" fmla="*/ 428625 h 592931"/>
                <a:gd name="connsiteX14" fmla="*/ 83344 w 1885950"/>
                <a:gd name="connsiteY14" fmla="*/ 407194 h 592931"/>
                <a:gd name="connsiteX15" fmla="*/ 90488 w 1885950"/>
                <a:gd name="connsiteY15" fmla="*/ 366713 h 592931"/>
                <a:gd name="connsiteX16" fmla="*/ 92869 w 1885950"/>
                <a:gd name="connsiteY16" fmla="*/ 359569 h 592931"/>
                <a:gd name="connsiteX17" fmla="*/ 97631 w 1885950"/>
                <a:gd name="connsiteY17" fmla="*/ 352425 h 592931"/>
                <a:gd name="connsiteX18" fmla="*/ 102394 w 1885950"/>
                <a:gd name="connsiteY18" fmla="*/ 338138 h 592931"/>
                <a:gd name="connsiteX19" fmla="*/ 107156 w 1885950"/>
                <a:gd name="connsiteY19" fmla="*/ 330994 h 592931"/>
                <a:gd name="connsiteX20" fmla="*/ 119063 w 1885950"/>
                <a:gd name="connsiteY20" fmla="*/ 309563 h 592931"/>
                <a:gd name="connsiteX21" fmla="*/ 126206 w 1885950"/>
                <a:gd name="connsiteY21" fmla="*/ 304800 h 592931"/>
                <a:gd name="connsiteX22" fmla="*/ 133350 w 1885950"/>
                <a:gd name="connsiteY22" fmla="*/ 297656 h 592931"/>
                <a:gd name="connsiteX23" fmla="*/ 140494 w 1885950"/>
                <a:gd name="connsiteY23" fmla="*/ 295275 h 592931"/>
                <a:gd name="connsiteX24" fmla="*/ 159544 w 1885950"/>
                <a:gd name="connsiteY24" fmla="*/ 285750 h 592931"/>
                <a:gd name="connsiteX25" fmla="*/ 173831 w 1885950"/>
                <a:gd name="connsiteY25" fmla="*/ 276225 h 592931"/>
                <a:gd name="connsiteX26" fmla="*/ 188119 w 1885950"/>
                <a:gd name="connsiteY26" fmla="*/ 271463 h 592931"/>
                <a:gd name="connsiteX27" fmla="*/ 195263 w 1885950"/>
                <a:gd name="connsiteY27" fmla="*/ 269081 h 592931"/>
                <a:gd name="connsiteX28" fmla="*/ 202406 w 1885950"/>
                <a:gd name="connsiteY28" fmla="*/ 264319 h 592931"/>
                <a:gd name="connsiteX29" fmla="*/ 228600 w 1885950"/>
                <a:gd name="connsiteY29" fmla="*/ 257175 h 592931"/>
                <a:gd name="connsiteX30" fmla="*/ 235744 w 1885950"/>
                <a:gd name="connsiteY30" fmla="*/ 252413 h 592931"/>
                <a:gd name="connsiteX31" fmla="*/ 250031 w 1885950"/>
                <a:gd name="connsiteY31" fmla="*/ 247650 h 592931"/>
                <a:gd name="connsiteX32" fmla="*/ 257175 w 1885950"/>
                <a:gd name="connsiteY32" fmla="*/ 240506 h 592931"/>
                <a:gd name="connsiteX33" fmla="*/ 264319 w 1885950"/>
                <a:gd name="connsiteY33" fmla="*/ 238125 h 592931"/>
                <a:gd name="connsiteX34" fmla="*/ 273844 w 1885950"/>
                <a:gd name="connsiteY34" fmla="*/ 233363 h 592931"/>
                <a:gd name="connsiteX35" fmla="*/ 276225 w 1885950"/>
                <a:gd name="connsiteY35" fmla="*/ 226219 h 592931"/>
                <a:gd name="connsiteX36" fmla="*/ 288131 w 1885950"/>
                <a:gd name="connsiteY36" fmla="*/ 209550 h 592931"/>
                <a:gd name="connsiteX37" fmla="*/ 295275 w 1885950"/>
                <a:gd name="connsiteY37" fmla="*/ 202406 h 592931"/>
                <a:gd name="connsiteX38" fmla="*/ 300038 w 1885950"/>
                <a:gd name="connsiteY38" fmla="*/ 195263 h 592931"/>
                <a:gd name="connsiteX39" fmla="*/ 314325 w 1885950"/>
                <a:gd name="connsiteY39" fmla="*/ 176213 h 592931"/>
                <a:gd name="connsiteX40" fmla="*/ 323850 w 1885950"/>
                <a:gd name="connsiteY40" fmla="*/ 161925 h 592931"/>
                <a:gd name="connsiteX41" fmla="*/ 328613 w 1885950"/>
                <a:gd name="connsiteY41" fmla="*/ 154781 h 592931"/>
                <a:gd name="connsiteX42" fmla="*/ 338138 w 1885950"/>
                <a:gd name="connsiteY42" fmla="*/ 145256 h 592931"/>
                <a:gd name="connsiteX43" fmla="*/ 342900 w 1885950"/>
                <a:gd name="connsiteY43" fmla="*/ 135731 h 592931"/>
                <a:gd name="connsiteX44" fmla="*/ 354806 w 1885950"/>
                <a:gd name="connsiteY44" fmla="*/ 123825 h 592931"/>
                <a:gd name="connsiteX45" fmla="*/ 369094 w 1885950"/>
                <a:gd name="connsiteY45" fmla="*/ 109538 h 592931"/>
                <a:gd name="connsiteX46" fmla="*/ 376238 w 1885950"/>
                <a:gd name="connsiteY46" fmla="*/ 102394 h 592931"/>
                <a:gd name="connsiteX47" fmla="*/ 390525 w 1885950"/>
                <a:gd name="connsiteY47" fmla="*/ 95250 h 592931"/>
                <a:gd name="connsiteX48" fmla="*/ 402431 w 1885950"/>
                <a:gd name="connsiteY48" fmla="*/ 83344 h 592931"/>
                <a:gd name="connsiteX49" fmla="*/ 416719 w 1885950"/>
                <a:gd name="connsiteY49" fmla="*/ 78581 h 592931"/>
                <a:gd name="connsiteX50" fmla="*/ 431006 w 1885950"/>
                <a:gd name="connsiteY50" fmla="*/ 71438 h 592931"/>
                <a:gd name="connsiteX51" fmla="*/ 445294 w 1885950"/>
                <a:gd name="connsiteY51" fmla="*/ 61913 h 592931"/>
                <a:gd name="connsiteX52" fmla="*/ 471488 w 1885950"/>
                <a:gd name="connsiteY52" fmla="*/ 54769 h 592931"/>
                <a:gd name="connsiteX53" fmla="*/ 481013 w 1885950"/>
                <a:gd name="connsiteY53" fmla="*/ 50006 h 592931"/>
                <a:gd name="connsiteX54" fmla="*/ 497681 w 1885950"/>
                <a:gd name="connsiteY54" fmla="*/ 45244 h 592931"/>
                <a:gd name="connsiteX55" fmla="*/ 504825 w 1885950"/>
                <a:gd name="connsiteY55" fmla="*/ 42863 h 592931"/>
                <a:gd name="connsiteX56" fmla="*/ 523875 w 1885950"/>
                <a:gd name="connsiteY56" fmla="*/ 35719 h 592931"/>
                <a:gd name="connsiteX57" fmla="*/ 538163 w 1885950"/>
                <a:gd name="connsiteY57" fmla="*/ 30956 h 592931"/>
                <a:gd name="connsiteX58" fmla="*/ 545306 w 1885950"/>
                <a:gd name="connsiteY58" fmla="*/ 28575 h 592931"/>
                <a:gd name="connsiteX59" fmla="*/ 557213 w 1885950"/>
                <a:gd name="connsiteY59" fmla="*/ 26194 h 592931"/>
                <a:gd name="connsiteX60" fmla="*/ 564356 w 1885950"/>
                <a:gd name="connsiteY60" fmla="*/ 23813 h 592931"/>
                <a:gd name="connsiteX61" fmla="*/ 595313 w 1885950"/>
                <a:gd name="connsiteY61" fmla="*/ 16669 h 592931"/>
                <a:gd name="connsiteX62" fmla="*/ 616744 w 1885950"/>
                <a:gd name="connsiteY62" fmla="*/ 11906 h 592931"/>
                <a:gd name="connsiteX63" fmla="*/ 638175 w 1885950"/>
                <a:gd name="connsiteY63" fmla="*/ 9525 h 592931"/>
                <a:gd name="connsiteX64" fmla="*/ 678656 w 1885950"/>
                <a:gd name="connsiteY64" fmla="*/ 4763 h 592931"/>
                <a:gd name="connsiteX65" fmla="*/ 733425 w 1885950"/>
                <a:gd name="connsiteY65" fmla="*/ 0 h 592931"/>
                <a:gd name="connsiteX66" fmla="*/ 835819 w 1885950"/>
                <a:gd name="connsiteY66" fmla="*/ 2381 h 592931"/>
                <a:gd name="connsiteX67" fmla="*/ 850106 w 1885950"/>
                <a:gd name="connsiteY67" fmla="*/ 4763 h 592931"/>
                <a:gd name="connsiteX68" fmla="*/ 866775 w 1885950"/>
                <a:gd name="connsiteY68" fmla="*/ 7144 h 592931"/>
                <a:gd name="connsiteX69" fmla="*/ 873919 w 1885950"/>
                <a:gd name="connsiteY69" fmla="*/ 9525 h 592931"/>
                <a:gd name="connsiteX70" fmla="*/ 892969 w 1885950"/>
                <a:gd name="connsiteY70" fmla="*/ 14288 h 592931"/>
                <a:gd name="connsiteX71" fmla="*/ 912019 w 1885950"/>
                <a:gd name="connsiteY71" fmla="*/ 19050 h 592931"/>
                <a:gd name="connsiteX72" fmla="*/ 921544 w 1885950"/>
                <a:gd name="connsiteY72" fmla="*/ 21431 h 592931"/>
                <a:gd name="connsiteX73" fmla="*/ 957263 w 1885950"/>
                <a:gd name="connsiteY73" fmla="*/ 26194 h 592931"/>
                <a:gd name="connsiteX74" fmla="*/ 985838 w 1885950"/>
                <a:gd name="connsiteY74" fmla="*/ 30956 h 592931"/>
                <a:gd name="connsiteX75" fmla="*/ 997744 w 1885950"/>
                <a:gd name="connsiteY75" fmla="*/ 33338 h 592931"/>
                <a:gd name="connsiteX76" fmla="*/ 1097756 w 1885950"/>
                <a:gd name="connsiteY76" fmla="*/ 38100 h 592931"/>
                <a:gd name="connsiteX77" fmla="*/ 1138238 w 1885950"/>
                <a:gd name="connsiteY77" fmla="*/ 40481 h 592931"/>
                <a:gd name="connsiteX78" fmla="*/ 1202531 w 1885950"/>
                <a:gd name="connsiteY78" fmla="*/ 35719 h 592931"/>
                <a:gd name="connsiteX79" fmla="*/ 1231106 w 1885950"/>
                <a:gd name="connsiteY79" fmla="*/ 30956 h 592931"/>
                <a:gd name="connsiteX80" fmla="*/ 1240631 w 1885950"/>
                <a:gd name="connsiteY80" fmla="*/ 28575 h 592931"/>
                <a:gd name="connsiteX81" fmla="*/ 1271588 w 1885950"/>
                <a:gd name="connsiteY81" fmla="*/ 23813 h 592931"/>
                <a:gd name="connsiteX82" fmla="*/ 1281113 w 1885950"/>
                <a:gd name="connsiteY82" fmla="*/ 21431 h 592931"/>
                <a:gd name="connsiteX83" fmla="*/ 1302544 w 1885950"/>
                <a:gd name="connsiteY83" fmla="*/ 19050 h 592931"/>
                <a:gd name="connsiteX84" fmla="*/ 1400175 w 1885950"/>
                <a:gd name="connsiteY84" fmla="*/ 21431 h 592931"/>
                <a:gd name="connsiteX85" fmla="*/ 1407319 w 1885950"/>
                <a:gd name="connsiteY85" fmla="*/ 23813 h 592931"/>
                <a:gd name="connsiteX86" fmla="*/ 1421606 w 1885950"/>
                <a:gd name="connsiteY86" fmla="*/ 26194 h 592931"/>
                <a:gd name="connsiteX87" fmla="*/ 1445419 w 1885950"/>
                <a:gd name="connsiteY87" fmla="*/ 30956 h 592931"/>
                <a:gd name="connsiteX88" fmla="*/ 1473994 w 1885950"/>
                <a:gd name="connsiteY88" fmla="*/ 40481 h 592931"/>
                <a:gd name="connsiteX89" fmla="*/ 1488281 w 1885950"/>
                <a:gd name="connsiteY89" fmla="*/ 45244 h 592931"/>
                <a:gd name="connsiteX90" fmla="*/ 1509713 w 1885950"/>
                <a:gd name="connsiteY90" fmla="*/ 52388 h 592931"/>
                <a:gd name="connsiteX91" fmla="*/ 1526381 w 1885950"/>
                <a:gd name="connsiteY91" fmla="*/ 59531 h 592931"/>
                <a:gd name="connsiteX92" fmla="*/ 1545431 w 1885950"/>
                <a:gd name="connsiteY92" fmla="*/ 71438 h 592931"/>
                <a:gd name="connsiteX93" fmla="*/ 1566863 w 1885950"/>
                <a:gd name="connsiteY93" fmla="*/ 80963 h 592931"/>
                <a:gd name="connsiteX94" fmla="*/ 1585913 w 1885950"/>
                <a:gd name="connsiteY94" fmla="*/ 90488 h 592931"/>
                <a:gd name="connsiteX95" fmla="*/ 1593056 w 1885950"/>
                <a:gd name="connsiteY95" fmla="*/ 95250 h 592931"/>
                <a:gd name="connsiteX96" fmla="*/ 1604963 w 1885950"/>
                <a:gd name="connsiteY96" fmla="*/ 100013 h 592931"/>
                <a:gd name="connsiteX97" fmla="*/ 1619250 w 1885950"/>
                <a:gd name="connsiteY97" fmla="*/ 109538 h 592931"/>
                <a:gd name="connsiteX98" fmla="*/ 1631156 w 1885950"/>
                <a:gd name="connsiteY98" fmla="*/ 114300 h 592931"/>
                <a:gd name="connsiteX99" fmla="*/ 1652588 w 1885950"/>
                <a:gd name="connsiteY99" fmla="*/ 126206 h 592931"/>
                <a:gd name="connsiteX100" fmla="*/ 1662113 w 1885950"/>
                <a:gd name="connsiteY100" fmla="*/ 133350 h 592931"/>
                <a:gd name="connsiteX101" fmla="*/ 1671638 w 1885950"/>
                <a:gd name="connsiteY101" fmla="*/ 138113 h 592931"/>
                <a:gd name="connsiteX102" fmla="*/ 1678781 w 1885950"/>
                <a:gd name="connsiteY102" fmla="*/ 145256 h 592931"/>
                <a:gd name="connsiteX103" fmla="*/ 1695450 w 1885950"/>
                <a:gd name="connsiteY103" fmla="*/ 154781 h 592931"/>
                <a:gd name="connsiteX104" fmla="*/ 1709738 w 1885950"/>
                <a:gd name="connsiteY104" fmla="*/ 169069 h 592931"/>
                <a:gd name="connsiteX105" fmla="*/ 1726406 w 1885950"/>
                <a:gd name="connsiteY105" fmla="*/ 185738 h 592931"/>
                <a:gd name="connsiteX106" fmla="*/ 1733550 w 1885950"/>
                <a:gd name="connsiteY106" fmla="*/ 190500 h 592931"/>
                <a:gd name="connsiteX107" fmla="*/ 1743075 w 1885950"/>
                <a:gd name="connsiteY107" fmla="*/ 200025 h 592931"/>
                <a:gd name="connsiteX108" fmla="*/ 1747838 w 1885950"/>
                <a:gd name="connsiteY108" fmla="*/ 207169 h 592931"/>
                <a:gd name="connsiteX109" fmla="*/ 1757363 w 1885950"/>
                <a:gd name="connsiteY109" fmla="*/ 211931 h 592931"/>
                <a:gd name="connsiteX110" fmla="*/ 1771650 w 1885950"/>
                <a:gd name="connsiteY110" fmla="*/ 226219 h 592931"/>
                <a:gd name="connsiteX111" fmla="*/ 1785938 w 1885950"/>
                <a:gd name="connsiteY111" fmla="*/ 238125 h 592931"/>
                <a:gd name="connsiteX112" fmla="*/ 1795463 w 1885950"/>
                <a:gd name="connsiteY112" fmla="*/ 242888 h 592931"/>
                <a:gd name="connsiteX113" fmla="*/ 1804988 w 1885950"/>
                <a:gd name="connsiteY113" fmla="*/ 250031 h 592931"/>
                <a:gd name="connsiteX114" fmla="*/ 1826419 w 1885950"/>
                <a:gd name="connsiteY114" fmla="*/ 264319 h 592931"/>
                <a:gd name="connsiteX115" fmla="*/ 1840706 w 1885950"/>
                <a:gd name="connsiteY115" fmla="*/ 273844 h 592931"/>
                <a:gd name="connsiteX116" fmla="*/ 1847850 w 1885950"/>
                <a:gd name="connsiteY116" fmla="*/ 280988 h 592931"/>
                <a:gd name="connsiteX117" fmla="*/ 1862138 w 1885950"/>
                <a:gd name="connsiteY117" fmla="*/ 290513 h 592931"/>
                <a:gd name="connsiteX118" fmla="*/ 1876425 w 1885950"/>
                <a:gd name="connsiteY118" fmla="*/ 300038 h 592931"/>
                <a:gd name="connsiteX119" fmla="*/ 1885950 w 1885950"/>
                <a:gd name="connsiteY119" fmla="*/ 307181 h 59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1885950" h="592931">
                  <a:moveTo>
                    <a:pt x="0" y="592931"/>
                  </a:moveTo>
                  <a:cubicBezTo>
                    <a:pt x="592" y="592813"/>
                    <a:pt x="16610" y="590121"/>
                    <a:pt x="19050" y="588169"/>
                  </a:cubicBezTo>
                  <a:cubicBezTo>
                    <a:pt x="21285" y="586381"/>
                    <a:pt x="21789" y="583049"/>
                    <a:pt x="23813" y="581025"/>
                  </a:cubicBezTo>
                  <a:cubicBezTo>
                    <a:pt x="25836" y="579002"/>
                    <a:pt x="28575" y="577850"/>
                    <a:pt x="30956" y="576263"/>
                  </a:cubicBezTo>
                  <a:cubicBezTo>
                    <a:pt x="35511" y="562601"/>
                    <a:pt x="30077" y="575353"/>
                    <a:pt x="40481" y="561975"/>
                  </a:cubicBezTo>
                  <a:cubicBezTo>
                    <a:pt x="43995" y="557457"/>
                    <a:pt x="46831" y="552450"/>
                    <a:pt x="50006" y="547688"/>
                  </a:cubicBezTo>
                  <a:lnTo>
                    <a:pt x="54769" y="540544"/>
                  </a:lnTo>
                  <a:cubicBezTo>
                    <a:pt x="55563" y="538163"/>
                    <a:pt x="55582" y="535360"/>
                    <a:pt x="57150" y="533400"/>
                  </a:cubicBezTo>
                  <a:cubicBezTo>
                    <a:pt x="58938" y="531165"/>
                    <a:pt x="62777" y="531065"/>
                    <a:pt x="64294" y="528638"/>
                  </a:cubicBezTo>
                  <a:cubicBezTo>
                    <a:pt x="66955" y="524381"/>
                    <a:pt x="67468" y="519113"/>
                    <a:pt x="69056" y="514350"/>
                  </a:cubicBezTo>
                  <a:cubicBezTo>
                    <a:pt x="72476" y="504090"/>
                    <a:pt x="70826" y="509656"/>
                    <a:pt x="73819" y="497681"/>
                  </a:cubicBezTo>
                  <a:cubicBezTo>
                    <a:pt x="74613" y="490537"/>
                    <a:pt x="75519" y="483405"/>
                    <a:pt x="76200" y="476250"/>
                  </a:cubicBezTo>
                  <a:cubicBezTo>
                    <a:pt x="77106" y="466735"/>
                    <a:pt x="77630" y="457186"/>
                    <a:pt x="78581" y="447675"/>
                  </a:cubicBezTo>
                  <a:cubicBezTo>
                    <a:pt x="79218" y="441307"/>
                    <a:pt x="80215" y="434981"/>
                    <a:pt x="80963" y="428625"/>
                  </a:cubicBezTo>
                  <a:cubicBezTo>
                    <a:pt x="81803" y="421487"/>
                    <a:pt x="82328" y="414309"/>
                    <a:pt x="83344" y="407194"/>
                  </a:cubicBezTo>
                  <a:cubicBezTo>
                    <a:pt x="83567" y="405630"/>
                    <a:pt x="88393" y="375093"/>
                    <a:pt x="90488" y="366713"/>
                  </a:cubicBezTo>
                  <a:cubicBezTo>
                    <a:pt x="91097" y="364278"/>
                    <a:pt x="91747" y="361814"/>
                    <a:pt x="92869" y="359569"/>
                  </a:cubicBezTo>
                  <a:cubicBezTo>
                    <a:pt x="94149" y="357009"/>
                    <a:pt x="96469" y="355040"/>
                    <a:pt x="97631" y="352425"/>
                  </a:cubicBezTo>
                  <a:cubicBezTo>
                    <a:pt x="99670" y="347838"/>
                    <a:pt x="99610" y="342315"/>
                    <a:pt x="102394" y="338138"/>
                  </a:cubicBezTo>
                  <a:cubicBezTo>
                    <a:pt x="103981" y="335757"/>
                    <a:pt x="105876" y="333554"/>
                    <a:pt x="107156" y="330994"/>
                  </a:cubicBezTo>
                  <a:cubicBezTo>
                    <a:pt x="111498" y="322309"/>
                    <a:pt x="107804" y="317071"/>
                    <a:pt x="119063" y="309563"/>
                  </a:cubicBezTo>
                  <a:cubicBezTo>
                    <a:pt x="121444" y="307975"/>
                    <a:pt x="124008" y="306632"/>
                    <a:pt x="126206" y="304800"/>
                  </a:cubicBezTo>
                  <a:cubicBezTo>
                    <a:pt x="128793" y="302644"/>
                    <a:pt x="130548" y="299524"/>
                    <a:pt x="133350" y="297656"/>
                  </a:cubicBezTo>
                  <a:cubicBezTo>
                    <a:pt x="135439" y="296264"/>
                    <a:pt x="138209" y="296314"/>
                    <a:pt x="140494" y="295275"/>
                  </a:cubicBezTo>
                  <a:cubicBezTo>
                    <a:pt x="146957" y="292337"/>
                    <a:pt x="153637" y="289688"/>
                    <a:pt x="159544" y="285750"/>
                  </a:cubicBezTo>
                  <a:cubicBezTo>
                    <a:pt x="164306" y="282575"/>
                    <a:pt x="168401" y="278035"/>
                    <a:pt x="173831" y="276225"/>
                  </a:cubicBezTo>
                  <a:lnTo>
                    <a:pt x="188119" y="271463"/>
                  </a:lnTo>
                  <a:cubicBezTo>
                    <a:pt x="190500" y="270669"/>
                    <a:pt x="193174" y="270473"/>
                    <a:pt x="195263" y="269081"/>
                  </a:cubicBezTo>
                  <a:cubicBezTo>
                    <a:pt x="197644" y="267494"/>
                    <a:pt x="199727" y="265324"/>
                    <a:pt x="202406" y="264319"/>
                  </a:cubicBezTo>
                  <a:cubicBezTo>
                    <a:pt x="212635" y="260483"/>
                    <a:pt x="218659" y="263801"/>
                    <a:pt x="228600" y="257175"/>
                  </a:cubicBezTo>
                  <a:cubicBezTo>
                    <a:pt x="230981" y="255588"/>
                    <a:pt x="233129" y="253575"/>
                    <a:pt x="235744" y="252413"/>
                  </a:cubicBezTo>
                  <a:cubicBezTo>
                    <a:pt x="240331" y="250374"/>
                    <a:pt x="250031" y="247650"/>
                    <a:pt x="250031" y="247650"/>
                  </a:cubicBezTo>
                  <a:cubicBezTo>
                    <a:pt x="252412" y="245269"/>
                    <a:pt x="254373" y="242374"/>
                    <a:pt x="257175" y="240506"/>
                  </a:cubicBezTo>
                  <a:cubicBezTo>
                    <a:pt x="259264" y="239114"/>
                    <a:pt x="262012" y="239114"/>
                    <a:pt x="264319" y="238125"/>
                  </a:cubicBezTo>
                  <a:cubicBezTo>
                    <a:pt x="267582" y="236727"/>
                    <a:pt x="270669" y="234950"/>
                    <a:pt x="273844" y="233363"/>
                  </a:cubicBezTo>
                  <a:cubicBezTo>
                    <a:pt x="274638" y="230982"/>
                    <a:pt x="275102" y="228464"/>
                    <a:pt x="276225" y="226219"/>
                  </a:cubicBezTo>
                  <a:cubicBezTo>
                    <a:pt x="277731" y="223207"/>
                    <a:pt x="286840" y="211057"/>
                    <a:pt x="288131" y="209550"/>
                  </a:cubicBezTo>
                  <a:cubicBezTo>
                    <a:pt x="290323" y="206993"/>
                    <a:pt x="293119" y="204993"/>
                    <a:pt x="295275" y="202406"/>
                  </a:cubicBezTo>
                  <a:cubicBezTo>
                    <a:pt x="297107" y="200208"/>
                    <a:pt x="298450" y="197644"/>
                    <a:pt x="300038" y="195263"/>
                  </a:cubicBezTo>
                  <a:cubicBezTo>
                    <a:pt x="304958" y="180500"/>
                    <a:pt x="298934" y="195024"/>
                    <a:pt x="314325" y="176213"/>
                  </a:cubicBezTo>
                  <a:cubicBezTo>
                    <a:pt x="317950" y="171783"/>
                    <a:pt x="320675" y="166688"/>
                    <a:pt x="323850" y="161925"/>
                  </a:cubicBezTo>
                  <a:lnTo>
                    <a:pt x="328613" y="154781"/>
                  </a:lnTo>
                  <a:cubicBezTo>
                    <a:pt x="334962" y="135733"/>
                    <a:pt x="325438" y="157957"/>
                    <a:pt x="338138" y="145256"/>
                  </a:cubicBezTo>
                  <a:cubicBezTo>
                    <a:pt x="340648" y="142746"/>
                    <a:pt x="341139" y="138813"/>
                    <a:pt x="342900" y="135731"/>
                  </a:cubicBezTo>
                  <a:cubicBezTo>
                    <a:pt x="347783" y="127185"/>
                    <a:pt x="346749" y="129197"/>
                    <a:pt x="354806" y="123825"/>
                  </a:cubicBezTo>
                  <a:cubicBezTo>
                    <a:pt x="363191" y="111248"/>
                    <a:pt x="355309" y="121353"/>
                    <a:pt x="369094" y="109538"/>
                  </a:cubicBezTo>
                  <a:cubicBezTo>
                    <a:pt x="371651" y="107346"/>
                    <a:pt x="373651" y="104550"/>
                    <a:pt x="376238" y="102394"/>
                  </a:cubicBezTo>
                  <a:cubicBezTo>
                    <a:pt x="382394" y="97263"/>
                    <a:pt x="383363" y="97637"/>
                    <a:pt x="390525" y="95250"/>
                  </a:cubicBezTo>
                  <a:cubicBezTo>
                    <a:pt x="394870" y="88733"/>
                    <a:pt x="394912" y="86686"/>
                    <a:pt x="402431" y="83344"/>
                  </a:cubicBezTo>
                  <a:cubicBezTo>
                    <a:pt x="407019" y="81305"/>
                    <a:pt x="412542" y="81366"/>
                    <a:pt x="416719" y="78581"/>
                  </a:cubicBezTo>
                  <a:cubicBezTo>
                    <a:pt x="425951" y="72427"/>
                    <a:pt x="421148" y="74724"/>
                    <a:pt x="431006" y="71438"/>
                  </a:cubicBezTo>
                  <a:cubicBezTo>
                    <a:pt x="435769" y="68263"/>
                    <a:pt x="439741" y="63301"/>
                    <a:pt x="445294" y="61913"/>
                  </a:cubicBezTo>
                  <a:cubicBezTo>
                    <a:pt x="448195" y="61188"/>
                    <a:pt x="465261" y="57438"/>
                    <a:pt x="471488" y="54769"/>
                  </a:cubicBezTo>
                  <a:cubicBezTo>
                    <a:pt x="474751" y="53371"/>
                    <a:pt x="477750" y="51404"/>
                    <a:pt x="481013" y="50006"/>
                  </a:cubicBezTo>
                  <a:cubicBezTo>
                    <a:pt x="486721" y="47559"/>
                    <a:pt x="491641" y="46970"/>
                    <a:pt x="497681" y="45244"/>
                  </a:cubicBezTo>
                  <a:cubicBezTo>
                    <a:pt x="500095" y="44554"/>
                    <a:pt x="502444" y="43657"/>
                    <a:pt x="504825" y="42863"/>
                  </a:cubicBezTo>
                  <a:cubicBezTo>
                    <a:pt x="517258" y="34574"/>
                    <a:pt x="506446" y="40473"/>
                    <a:pt x="523875" y="35719"/>
                  </a:cubicBezTo>
                  <a:cubicBezTo>
                    <a:pt x="528718" y="34398"/>
                    <a:pt x="533400" y="32544"/>
                    <a:pt x="538163" y="30956"/>
                  </a:cubicBezTo>
                  <a:cubicBezTo>
                    <a:pt x="540544" y="30162"/>
                    <a:pt x="542845" y="29067"/>
                    <a:pt x="545306" y="28575"/>
                  </a:cubicBezTo>
                  <a:cubicBezTo>
                    <a:pt x="549275" y="27781"/>
                    <a:pt x="553286" y="27176"/>
                    <a:pt x="557213" y="26194"/>
                  </a:cubicBezTo>
                  <a:cubicBezTo>
                    <a:pt x="559648" y="25585"/>
                    <a:pt x="561935" y="24473"/>
                    <a:pt x="564356" y="23813"/>
                  </a:cubicBezTo>
                  <a:cubicBezTo>
                    <a:pt x="590035" y="16809"/>
                    <a:pt x="575316" y="21112"/>
                    <a:pt x="595313" y="16669"/>
                  </a:cubicBezTo>
                  <a:cubicBezTo>
                    <a:pt x="604663" y="14591"/>
                    <a:pt x="606701" y="13341"/>
                    <a:pt x="616744" y="11906"/>
                  </a:cubicBezTo>
                  <a:cubicBezTo>
                    <a:pt x="623859" y="10889"/>
                    <a:pt x="631031" y="10319"/>
                    <a:pt x="638175" y="9525"/>
                  </a:cubicBezTo>
                  <a:cubicBezTo>
                    <a:pt x="658157" y="4530"/>
                    <a:pt x="643118" y="7725"/>
                    <a:pt x="678656" y="4763"/>
                  </a:cubicBezTo>
                  <a:lnTo>
                    <a:pt x="733425" y="0"/>
                  </a:lnTo>
                  <a:lnTo>
                    <a:pt x="835819" y="2381"/>
                  </a:lnTo>
                  <a:cubicBezTo>
                    <a:pt x="840643" y="2578"/>
                    <a:pt x="845334" y="4029"/>
                    <a:pt x="850106" y="4763"/>
                  </a:cubicBezTo>
                  <a:cubicBezTo>
                    <a:pt x="855653" y="5617"/>
                    <a:pt x="861219" y="6350"/>
                    <a:pt x="866775" y="7144"/>
                  </a:cubicBezTo>
                  <a:cubicBezTo>
                    <a:pt x="869156" y="7938"/>
                    <a:pt x="871497" y="8865"/>
                    <a:pt x="873919" y="9525"/>
                  </a:cubicBezTo>
                  <a:cubicBezTo>
                    <a:pt x="880234" y="11247"/>
                    <a:pt x="886759" y="12218"/>
                    <a:pt x="892969" y="14288"/>
                  </a:cubicBezTo>
                  <a:cubicBezTo>
                    <a:pt x="905735" y="18543"/>
                    <a:pt x="894778" y="15219"/>
                    <a:pt x="912019" y="19050"/>
                  </a:cubicBezTo>
                  <a:cubicBezTo>
                    <a:pt x="915214" y="19760"/>
                    <a:pt x="918324" y="20846"/>
                    <a:pt x="921544" y="21431"/>
                  </a:cubicBezTo>
                  <a:cubicBezTo>
                    <a:pt x="928793" y="22749"/>
                    <a:pt x="950607" y="25362"/>
                    <a:pt x="957263" y="26194"/>
                  </a:cubicBezTo>
                  <a:cubicBezTo>
                    <a:pt x="972619" y="31313"/>
                    <a:pt x="957920" y="26967"/>
                    <a:pt x="985838" y="30956"/>
                  </a:cubicBezTo>
                  <a:cubicBezTo>
                    <a:pt x="989845" y="31528"/>
                    <a:pt x="993728" y="32836"/>
                    <a:pt x="997744" y="33338"/>
                  </a:cubicBezTo>
                  <a:cubicBezTo>
                    <a:pt x="1031019" y="37498"/>
                    <a:pt x="1064137" y="36699"/>
                    <a:pt x="1097756" y="38100"/>
                  </a:cubicBezTo>
                  <a:cubicBezTo>
                    <a:pt x="1111262" y="38663"/>
                    <a:pt x="1124744" y="39687"/>
                    <a:pt x="1138238" y="40481"/>
                  </a:cubicBezTo>
                  <a:cubicBezTo>
                    <a:pt x="1159669" y="38894"/>
                    <a:pt x="1181334" y="39252"/>
                    <a:pt x="1202531" y="35719"/>
                  </a:cubicBezTo>
                  <a:cubicBezTo>
                    <a:pt x="1212056" y="34131"/>
                    <a:pt x="1221738" y="33298"/>
                    <a:pt x="1231106" y="30956"/>
                  </a:cubicBezTo>
                  <a:cubicBezTo>
                    <a:pt x="1234281" y="30162"/>
                    <a:pt x="1237411" y="29160"/>
                    <a:pt x="1240631" y="28575"/>
                  </a:cubicBezTo>
                  <a:cubicBezTo>
                    <a:pt x="1265730" y="24012"/>
                    <a:pt x="1248624" y="28406"/>
                    <a:pt x="1271588" y="23813"/>
                  </a:cubicBezTo>
                  <a:cubicBezTo>
                    <a:pt x="1274797" y="23171"/>
                    <a:pt x="1277878" y="21929"/>
                    <a:pt x="1281113" y="21431"/>
                  </a:cubicBezTo>
                  <a:cubicBezTo>
                    <a:pt x="1288217" y="20338"/>
                    <a:pt x="1295400" y="19844"/>
                    <a:pt x="1302544" y="19050"/>
                  </a:cubicBezTo>
                  <a:cubicBezTo>
                    <a:pt x="1335088" y="19844"/>
                    <a:pt x="1367655" y="19953"/>
                    <a:pt x="1400175" y="21431"/>
                  </a:cubicBezTo>
                  <a:cubicBezTo>
                    <a:pt x="1402683" y="21545"/>
                    <a:pt x="1404869" y="23268"/>
                    <a:pt x="1407319" y="23813"/>
                  </a:cubicBezTo>
                  <a:cubicBezTo>
                    <a:pt x="1412032" y="24860"/>
                    <a:pt x="1416861" y="25304"/>
                    <a:pt x="1421606" y="26194"/>
                  </a:cubicBezTo>
                  <a:cubicBezTo>
                    <a:pt x="1429562" y="27686"/>
                    <a:pt x="1437740" y="28396"/>
                    <a:pt x="1445419" y="30956"/>
                  </a:cubicBezTo>
                  <a:lnTo>
                    <a:pt x="1473994" y="40481"/>
                  </a:lnTo>
                  <a:cubicBezTo>
                    <a:pt x="1478756" y="42069"/>
                    <a:pt x="1483620" y="43380"/>
                    <a:pt x="1488281" y="45244"/>
                  </a:cubicBezTo>
                  <a:cubicBezTo>
                    <a:pt x="1503227" y="51221"/>
                    <a:pt x="1496041" y="48969"/>
                    <a:pt x="1509713" y="52388"/>
                  </a:cubicBezTo>
                  <a:cubicBezTo>
                    <a:pt x="1528990" y="65240"/>
                    <a:pt x="1503316" y="49280"/>
                    <a:pt x="1526381" y="59531"/>
                  </a:cubicBezTo>
                  <a:cubicBezTo>
                    <a:pt x="1536503" y="64030"/>
                    <a:pt x="1537058" y="66653"/>
                    <a:pt x="1545431" y="71438"/>
                  </a:cubicBezTo>
                  <a:cubicBezTo>
                    <a:pt x="1557162" y="78142"/>
                    <a:pt x="1553608" y="74845"/>
                    <a:pt x="1566863" y="80963"/>
                  </a:cubicBezTo>
                  <a:cubicBezTo>
                    <a:pt x="1573309" y="83938"/>
                    <a:pt x="1580006" y="86550"/>
                    <a:pt x="1585913" y="90488"/>
                  </a:cubicBezTo>
                  <a:cubicBezTo>
                    <a:pt x="1588294" y="92075"/>
                    <a:pt x="1590497" y="93970"/>
                    <a:pt x="1593056" y="95250"/>
                  </a:cubicBezTo>
                  <a:cubicBezTo>
                    <a:pt x="1596879" y="97162"/>
                    <a:pt x="1601210" y="97966"/>
                    <a:pt x="1604963" y="100013"/>
                  </a:cubicBezTo>
                  <a:cubicBezTo>
                    <a:pt x="1609988" y="102754"/>
                    <a:pt x="1613936" y="107412"/>
                    <a:pt x="1619250" y="109538"/>
                  </a:cubicBezTo>
                  <a:cubicBezTo>
                    <a:pt x="1623219" y="111125"/>
                    <a:pt x="1627404" y="112253"/>
                    <a:pt x="1631156" y="114300"/>
                  </a:cubicBezTo>
                  <a:cubicBezTo>
                    <a:pt x="1656890" y="128336"/>
                    <a:pt x="1635910" y="120648"/>
                    <a:pt x="1652588" y="126206"/>
                  </a:cubicBezTo>
                  <a:cubicBezTo>
                    <a:pt x="1655763" y="128587"/>
                    <a:pt x="1658748" y="131246"/>
                    <a:pt x="1662113" y="133350"/>
                  </a:cubicBezTo>
                  <a:cubicBezTo>
                    <a:pt x="1665123" y="135231"/>
                    <a:pt x="1668749" y="136050"/>
                    <a:pt x="1671638" y="138113"/>
                  </a:cubicBezTo>
                  <a:cubicBezTo>
                    <a:pt x="1674378" y="140070"/>
                    <a:pt x="1676194" y="143100"/>
                    <a:pt x="1678781" y="145256"/>
                  </a:cubicBezTo>
                  <a:cubicBezTo>
                    <a:pt x="1683832" y="149465"/>
                    <a:pt x="1689624" y="151868"/>
                    <a:pt x="1695450" y="154781"/>
                  </a:cubicBezTo>
                  <a:cubicBezTo>
                    <a:pt x="1704709" y="168669"/>
                    <a:pt x="1694741" y="155435"/>
                    <a:pt x="1709738" y="169069"/>
                  </a:cubicBezTo>
                  <a:cubicBezTo>
                    <a:pt x="1715552" y="174355"/>
                    <a:pt x="1719868" y="181380"/>
                    <a:pt x="1726406" y="185738"/>
                  </a:cubicBezTo>
                  <a:cubicBezTo>
                    <a:pt x="1728787" y="187325"/>
                    <a:pt x="1731377" y="188638"/>
                    <a:pt x="1733550" y="190500"/>
                  </a:cubicBezTo>
                  <a:cubicBezTo>
                    <a:pt x="1736959" y="193422"/>
                    <a:pt x="1740153" y="196616"/>
                    <a:pt x="1743075" y="200025"/>
                  </a:cubicBezTo>
                  <a:cubicBezTo>
                    <a:pt x="1744938" y="202198"/>
                    <a:pt x="1745639" y="205337"/>
                    <a:pt x="1747838" y="207169"/>
                  </a:cubicBezTo>
                  <a:cubicBezTo>
                    <a:pt x="1750565" y="209441"/>
                    <a:pt x="1754188" y="210344"/>
                    <a:pt x="1757363" y="211931"/>
                  </a:cubicBezTo>
                  <a:cubicBezTo>
                    <a:pt x="1771050" y="230182"/>
                    <a:pt x="1757723" y="214613"/>
                    <a:pt x="1771650" y="226219"/>
                  </a:cubicBezTo>
                  <a:cubicBezTo>
                    <a:pt x="1782398" y="235176"/>
                    <a:pt x="1774649" y="231674"/>
                    <a:pt x="1785938" y="238125"/>
                  </a:cubicBezTo>
                  <a:cubicBezTo>
                    <a:pt x="1789020" y="239886"/>
                    <a:pt x="1792453" y="241007"/>
                    <a:pt x="1795463" y="242888"/>
                  </a:cubicBezTo>
                  <a:cubicBezTo>
                    <a:pt x="1798828" y="244991"/>
                    <a:pt x="1801737" y="247755"/>
                    <a:pt x="1804988" y="250031"/>
                  </a:cubicBezTo>
                  <a:cubicBezTo>
                    <a:pt x="1812022" y="254955"/>
                    <a:pt x="1819275" y="259557"/>
                    <a:pt x="1826419" y="264319"/>
                  </a:cubicBezTo>
                  <a:cubicBezTo>
                    <a:pt x="1826427" y="264324"/>
                    <a:pt x="1840699" y="273837"/>
                    <a:pt x="1840706" y="273844"/>
                  </a:cubicBezTo>
                  <a:cubicBezTo>
                    <a:pt x="1843087" y="276225"/>
                    <a:pt x="1845192" y="278920"/>
                    <a:pt x="1847850" y="280988"/>
                  </a:cubicBezTo>
                  <a:cubicBezTo>
                    <a:pt x="1852368" y="284502"/>
                    <a:pt x="1857375" y="287338"/>
                    <a:pt x="1862138" y="290513"/>
                  </a:cubicBezTo>
                  <a:lnTo>
                    <a:pt x="1876425" y="300038"/>
                  </a:lnTo>
                  <a:cubicBezTo>
                    <a:pt x="1884505" y="305424"/>
                    <a:pt x="1881545" y="302776"/>
                    <a:pt x="1885950" y="307181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2085975" y="4702969"/>
              <a:ext cx="731044" cy="300037"/>
            </a:xfrm>
            <a:custGeom>
              <a:avLst/>
              <a:gdLst>
                <a:gd name="connsiteX0" fmla="*/ 0 w 731044"/>
                <a:gd name="connsiteY0" fmla="*/ 300037 h 300037"/>
                <a:gd name="connsiteX1" fmla="*/ 28575 w 731044"/>
                <a:gd name="connsiteY1" fmla="*/ 288131 h 300037"/>
                <a:gd name="connsiteX2" fmla="*/ 35719 w 731044"/>
                <a:gd name="connsiteY2" fmla="*/ 285750 h 300037"/>
                <a:gd name="connsiteX3" fmla="*/ 57150 w 731044"/>
                <a:gd name="connsiteY3" fmla="*/ 276225 h 300037"/>
                <a:gd name="connsiteX4" fmla="*/ 71438 w 731044"/>
                <a:gd name="connsiteY4" fmla="*/ 271462 h 300037"/>
                <a:gd name="connsiteX5" fmla="*/ 85725 w 731044"/>
                <a:gd name="connsiteY5" fmla="*/ 261937 h 300037"/>
                <a:gd name="connsiteX6" fmla="*/ 92869 w 731044"/>
                <a:gd name="connsiteY6" fmla="*/ 259556 h 300037"/>
                <a:gd name="connsiteX7" fmla="*/ 100013 w 731044"/>
                <a:gd name="connsiteY7" fmla="*/ 254794 h 300037"/>
                <a:gd name="connsiteX8" fmla="*/ 116681 w 731044"/>
                <a:gd name="connsiteY8" fmla="*/ 247650 h 300037"/>
                <a:gd name="connsiteX9" fmla="*/ 121444 w 731044"/>
                <a:gd name="connsiteY9" fmla="*/ 240506 h 300037"/>
                <a:gd name="connsiteX10" fmla="*/ 128588 w 731044"/>
                <a:gd name="connsiteY10" fmla="*/ 238125 h 300037"/>
                <a:gd name="connsiteX11" fmla="*/ 142875 w 731044"/>
                <a:gd name="connsiteY11" fmla="*/ 230981 h 300037"/>
                <a:gd name="connsiteX12" fmla="*/ 157163 w 731044"/>
                <a:gd name="connsiteY12" fmla="*/ 219075 h 300037"/>
                <a:gd name="connsiteX13" fmla="*/ 164306 w 731044"/>
                <a:gd name="connsiteY13" fmla="*/ 216694 h 300037"/>
                <a:gd name="connsiteX14" fmla="*/ 178594 w 731044"/>
                <a:gd name="connsiteY14" fmla="*/ 207169 h 300037"/>
                <a:gd name="connsiteX15" fmla="*/ 185738 w 731044"/>
                <a:gd name="connsiteY15" fmla="*/ 202406 h 300037"/>
                <a:gd name="connsiteX16" fmla="*/ 192881 w 731044"/>
                <a:gd name="connsiteY16" fmla="*/ 200025 h 300037"/>
                <a:gd name="connsiteX17" fmla="*/ 207169 w 731044"/>
                <a:gd name="connsiteY17" fmla="*/ 190500 h 300037"/>
                <a:gd name="connsiteX18" fmla="*/ 214313 w 731044"/>
                <a:gd name="connsiteY18" fmla="*/ 185737 h 300037"/>
                <a:gd name="connsiteX19" fmla="*/ 219075 w 731044"/>
                <a:gd name="connsiteY19" fmla="*/ 178594 h 300037"/>
                <a:gd name="connsiteX20" fmla="*/ 233363 w 731044"/>
                <a:gd name="connsiteY20" fmla="*/ 166687 h 300037"/>
                <a:gd name="connsiteX21" fmla="*/ 238125 w 731044"/>
                <a:gd name="connsiteY21" fmla="*/ 159544 h 300037"/>
                <a:gd name="connsiteX22" fmla="*/ 245269 w 731044"/>
                <a:gd name="connsiteY22" fmla="*/ 152400 h 300037"/>
                <a:gd name="connsiteX23" fmla="*/ 261938 w 731044"/>
                <a:gd name="connsiteY23" fmla="*/ 133350 h 300037"/>
                <a:gd name="connsiteX24" fmla="*/ 266700 w 731044"/>
                <a:gd name="connsiteY24" fmla="*/ 126206 h 300037"/>
                <a:gd name="connsiteX25" fmla="*/ 288131 w 731044"/>
                <a:gd name="connsiteY25" fmla="*/ 109537 h 300037"/>
                <a:gd name="connsiteX26" fmla="*/ 295275 w 731044"/>
                <a:gd name="connsiteY26" fmla="*/ 104775 h 300037"/>
                <a:gd name="connsiteX27" fmla="*/ 302419 w 731044"/>
                <a:gd name="connsiteY27" fmla="*/ 100012 h 300037"/>
                <a:gd name="connsiteX28" fmla="*/ 309563 w 731044"/>
                <a:gd name="connsiteY28" fmla="*/ 97631 h 300037"/>
                <a:gd name="connsiteX29" fmla="*/ 326231 w 731044"/>
                <a:gd name="connsiteY29" fmla="*/ 88106 h 300037"/>
                <a:gd name="connsiteX30" fmla="*/ 333375 w 731044"/>
                <a:gd name="connsiteY30" fmla="*/ 85725 h 300037"/>
                <a:gd name="connsiteX31" fmla="*/ 340519 w 731044"/>
                <a:gd name="connsiteY31" fmla="*/ 80962 h 300037"/>
                <a:gd name="connsiteX32" fmla="*/ 352425 w 731044"/>
                <a:gd name="connsiteY32" fmla="*/ 78581 h 300037"/>
                <a:gd name="connsiteX33" fmla="*/ 359569 w 731044"/>
                <a:gd name="connsiteY33" fmla="*/ 76200 h 300037"/>
                <a:gd name="connsiteX34" fmla="*/ 369094 w 731044"/>
                <a:gd name="connsiteY34" fmla="*/ 73819 h 300037"/>
                <a:gd name="connsiteX35" fmla="*/ 385763 w 731044"/>
                <a:gd name="connsiteY35" fmla="*/ 66675 h 300037"/>
                <a:gd name="connsiteX36" fmla="*/ 392906 w 731044"/>
                <a:gd name="connsiteY36" fmla="*/ 64294 h 300037"/>
                <a:gd name="connsiteX37" fmla="*/ 409575 w 731044"/>
                <a:gd name="connsiteY37" fmla="*/ 57150 h 300037"/>
                <a:gd name="connsiteX38" fmla="*/ 419100 w 731044"/>
                <a:gd name="connsiteY38" fmla="*/ 50006 h 300037"/>
                <a:gd name="connsiteX39" fmla="*/ 433388 w 731044"/>
                <a:gd name="connsiteY39" fmla="*/ 45244 h 300037"/>
                <a:gd name="connsiteX40" fmla="*/ 447675 w 731044"/>
                <a:gd name="connsiteY40" fmla="*/ 35719 h 300037"/>
                <a:gd name="connsiteX41" fmla="*/ 454819 w 731044"/>
                <a:gd name="connsiteY41" fmla="*/ 33337 h 300037"/>
                <a:gd name="connsiteX42" fmla="*/ 461963 w 731044"/>
                <a:gd name="connsiteY42" fmla="*/ 28575 h 300037"/>
                <a:gd name="connsiteX43" fmla="*/ 476250 w 731044"/>
                <a:gd name="connsiteY43" fmla="*/ 23812 h 300037"/>
                <a:gd name="connsiteX44" fmla="*/ 483394 w 731044"/>
                <a:gd name="connsiteY44" fmla="*/ 19050 h 300037"/>
                <a:gd name="connsiteX45" fmla="*/ 497681 w 731044"/>
                <a:gd name="connsiteY45" fmla="*/ 14287 h 300037"/>
                <a:gd name="connsiteX46" fmla="*/ 504825 w 731044"/>
                <a:gd name="connsiteY46" fmla="*/ 11906 h 300037"/>
                <a:gd name="connsiteX47" fmla="*/ 528638 w 731044"/>
                <a:gd name="connsiteY47" fmla="*/ 7144 h 300037"/>
                <a:gd name="connsiteX48" fmla="*/ 538163 w 731044"/>
                <a:gd name="connsiteY48" fmla="*/ 4762 h 300037"/>
                <a:gd name="connsiteX49" fmla="*/ 545306 w 731044"/>
                <a:gd name="connsiteY49" fmla="*/ 2381 h 300037"/>
                <a:gd name="connsiteX50" fmla="*/ 569119 w 731044"/>
                <a:gd name="connsiteY50" fmla="*/ 0 h 300037"/>
                <a:gd name="connsiteX51" fmla="*/ 619125 w 731044"/>
                <a:gd name="connsiteY51" fmla="*/ 2381 h 300037"/>
                <a:gd name="connsiteX52" fmla="*/ 635794 w 731044"/>
                <a:gd name="connsiteY52" fmla="*/ 7144 h 300037"/>
                <a:gd name="connsiteX53" fmla="*/ 661988 w 731044"/>
                <a:gd name="connsiteY53" fmla="*/ 14287 h 300037"/>
                <a:gd name="connsiteX54" fmla="*/ 669131 w 731044"/>
                <a:gd name="connsiteY54" fmla="*/ 16669 h 300037"/>
                <a:gd name="connsiteX55" fmla="*/ 676275 w 731044"/>
                <a:gd name="connsiteY55" fmla="*/ 19050 h 300037"/>
                <a:gd name="connsiteX56" fmla="*/ 690563 w 731044"/>
                <a:gd name="connsiteY56" fmla="*/ 28575 h 300037"/>
                <a:gd name="connsiteX57" fmla="*/ 697706 w 731044"/>
                <a:gd name="connsiteY57" fmla="*/ 33337 h 300037"/>
                <a:gd name="connsiteX58" fmla="*/ 704850 w 731044"/>
                <a:gd name="connsiteY58" fmla="*/ 35719 h 300037"/>
                <a:gd name="connsiteX59" fmla="*/ 719138 w 731044"/>
                <a:gd name="connsiteY59" fmla="*/ 42862 h 300037"/>
                <a:gd name="connsiteX60" fmla="*/ 731044 w 731044"/>
                <a:gd name="connsiteY60" fmla="*/ 50006 h 30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731044" h="300037">
                  <a:moveTo>
                    <a:pt x="0" y="300037"/>
                  </a:moveTo>
                  <a:cubicBezTo>
                    <a:pt x="18774" y="290651"/>
                    <a:pt x="9240" y="294576"/>
                    <a:pt x="28575" y="288131"/>
                  </a:cubicBezTo>
                  <a:lnTo>
                    <a:pt x="35719" y="285750"/>
                  </a:lnTo>
                  <a:cubicBezTo>
                    <a:pt x="47039" y="278202"/>
                    <a:pt x="40148" y="281892"/>
                    <a:pt x="57150" y="276225"/>
                  </a:cubicBezTo>
                  <a:cubicBezTo>
                    <a:pt x="57155" y="276223"/>
                    <a:pt x="71434" y="271465"/>
                    <a:pt x="71438" y="271462"/>
                  </a:cubicBezTo>
                  <a:cubicBezTo>
                    <a:pt x="76200" y="268287"/>
                    <a:pt x="80295" y="263747"/>
                    <a:pt x="85725" y="261937"/>
                  </a:cubicBezTo>
                  <a:cubicBezTo>
                    <a:pt x="88106" y="261143"/>
                    <a:pt x="90624" y="260678"/>
                    <a:pt x="92869" y="259556"/>
                  </a:cubicBezTo>
                  <a:cubicBezTo>
                    <a:pt x="95429" y="258276"/>
                    <a:pt x="97528" y="256214"/>
                    <a:pt x="100013" y="254794"/>
                  </a:cubicBezTo>
                  <a:cubicBezTo>
                    <a:pt x="108255" y="250085"/>
                    <a:pt x="108665" y="250322"/>
                    <a:pt x="116681" y="247650"/>
                  </a:cubicBezTo>
                  <a:cubicBezTo>
                    <a:pt x="118269" y="245269"/>
                    <a:pt x="119209" y="242294"/>
                    <a:pt x="121444" y="240506"/>
                  </a:cubicBezTo>
                  <a:cubicBezTo>
                    <a:pt x="123404" y="238938"/>
                    <a:pt x="126343" y="239248"/>
                    <a:pt x="128588" y="238125"/>
                  </a:cubicBezTo>
                  <a:cubicBezTo>
                    <a:pt x="147052" y="228892"/>
                    <a:pt x="124918" y="236966"/>
                    <a:pt x="142875" y="230981"/>
                  </a:cubicBezTo>
                  <a:cubicBezTo>
                    <a:pt x="148143" y="225713"/>
                    <a:pt x="150531" y="222391"/>
                    <a:pt x="157163" y="219075"/>
                  </a:cubicBezTo>
                  <a:cubicBezTo>
                    <a:pt x="159408" y="217953"/>
                    <a:pt x="161925" y="217488"/>
                    <a:pt x="164306" y="216694"/>
                  </a:cubicBezTo>
                  <a:lnTo>
                    <a:pt x="178594" y="207169"/>
                  </a:lnTo>
                  <a:cubicBezTo>
                    <a:pt x="180975" y="205581"/>
                    <a:pt x="183023" y="203311"/>
                    <a:pt x="185738" y="202406"/>
                  </a:cubicBezTo>
                  <a:lnTo>
                    <a:pt x="192881" y="200025"/>
                  </a:lnTo>
                  <a:lnTo>
                    <a:pt x="207169" y="190500"/>
                  </a:lnTo>
                  <a:lnTo>
                    <a:pt x="214313" y="185737"/>
                  </a:lnTo>
                  <a:cubicBezTo>
                    <a:pt x="215900" y="183356"/>
                    <a:pt x="217052" y="180617"/>
                    <a:pt x="219075" y="178594"/>
                  </a:cubicBezTo>
                  <a:cubicBezTo>
                    <a:pt x="237806" y="159863"/>
                    <a:pt x="213859" y="190092"/>
                    <a:pt x="233363" y="166687"/>
                  </a:cubicBezTo>
                  <a:cubicBezTo>
                    <a:pt x="235195" y="164489"/>
                    <a:pt x="236293" y="161742"/>
                    <a:pt x="238125" y="159544"/>
                  </a:cubicBezTo>
                  <a:cubicBezTo>
                    <a:pt x="240281" y="156957"/>
                    <a:pt x="243201" y="155058"/>
                    <a:pt x="245269" y="152400"/>
                  </a:cubicBezTo>
                  <a:cubicBezTo>
                    <a:pt x="260228" y="133167"/>
                    <a:pt x="248108" y="142569"/>
                    <a:pt x="261938" y="133350"/>
                  </a:cubicBezTo>
                  <a:cubicBezTo>
                    <a:pt x="263525" y="130969"/>
                    <a:pt x="264868" y="128405"/>
                    <a:pt x="266700" y="126206"/>
                  </a:cubicBezTo>
                  <a:cubicBezTo>
                    <a:pt x="273693" y="117814"/>
                    <a:pt x="278177" y="116173"/>
                    <a:pt x="288131" y="109537"/>
                  </a:cubicBezTo>
                  <a:lnTo>
                    <a:pt x="295275" y="104775"/>
                  </a:lnTo>
                  <a:cubicBezTo>
                    <a:pt x="297656" y="103187"/>
                    <a:pt x="299704" y="100917"/>
                    <a:pt x="302419" y="100012"/>
                  </a:cubicBezTo>
                  <a:lnTo>
                    <a:pt x="309563" y="97631"/>
                  </a:lnTo>
                  <a:cubicBezTo>
                    <a:pt x="316735" y="92849"/>
                    <a:pt x="317774" y="91730"/>
                    <a:pt x="326231" y="88106"/>
                  </a:cubicBezTo>
                  <a:cubicBezTo>
                    <a:pt x="328538" y="87117"/>
                    <a:pt x="330994" y="86519"/>
                    <a:pt x="333375" y="85725"/>
                  </a:cubicBezTo>
                  <a:cubicBezTo>
                    <a:pt x="335756" y="84137"/>
                    <a:pt x="337839" y="81967"/>
                    <a:pt x="340519" y="80962"/>
                  </a:cubicBezTo>
                  <a:cubicBezTo>
                    <a:pt x="344309" y="79541"/>
                    <a:pt x="348499" y="79563"/>
                    <a:pt x="352425" y="78581"/>
                  </a:cubicBezTo>
                  <a:cubicBezTo>
                    <a:pt x="354860" y="77972"/>
                    <a:pt x="357155" y="76890"/>
                    <a:pt x="359569" y="76200"/>
                  </a:cubicBezTo>
                  <a:cubicBezTo>
                    <a:pt x="362716" y="75301"/>
                    <a:pt x="365947" y="74718"/>
                    <a:pt x="369094" y="73819"/>
                  </a:cubicBezTo>
                  <a:cubicBezTo>
                    <a:pt x="380257" y="70629"/>
                    <a:pt x="373071" y="72114"/>
                    <a:pt x="385763" y="66675"/>
                  </a:cubicBezTo>
                  <a:cubicBezTo>
                    <a:pt x="388070" y="65686"/>
                    <a:pt x="390599" y="65283"/>
                    <a:pt x="392906" y="64294"/>
                  </a:cubicBezTo>
                  <a:cubicBezTo>
                    <a:pt x="413498" y="55468"/>
                    <a:pt x="392825" y="62733"/>
                    <a:pt x="409575" y="57150"/>
                  </a:cubicBezTo>
                  <a:cubicBezTo>
                    <a:pt x="412750" y="54769"/>
                    <a:pt x="415550" y="51781"/>
                    <a:pt x="419100" y="50006"/>
                  </a:cubicBezTo>
                  <a:cubicBezTo>
                    <a:pt x="423590" y="47761"/>
                    <a:pt x="433388" y="45244"/>
                    <a:pt x="433388" y="45244"/>
                  </a:cubicBezTo>
                  <a:cubicBezTo>
                    <a:pt x="438150" y="42069"/>
                    <a:pt x="442245" y="37529"/>
                    <a:pt x="447675" y="35719"/>
                  </a:cubicBezTo>
                  <a:cubicBezTo>
                    <a:pt x="450056" y="34925"/>
                    <a:pt x="452574" y="34460"/>
                    <a:pt x="454819" y="33337"/>
                  </a:cubicBezTo>
                  <a:cubicBezTo>
                    <a:pt x="457379" y="32057"/>
                    <a:pt x="459348" y="29737"/>
                    <a:pt x="461963" y="28575"/>
                  </a:cubicBezTo>
                  <a:cubicBezTo>
                    <a:pt x="466550" y="26536"/>
                    <a:pt x="472073" y="26596"/>
                    <a:pt x="476250" y="23812"/>
                  </a:cubicBezTo>
                  <a:cubicBezTo>
                    <a:pt x="478631" y="22225"/>
                    <a:pt x="480779" y="20212"/>
                    <a:pt x="483394" y="19050"/>
                  </a:cubicBezTo>
                  <a:cubicBezTo>
                    <a:pt x="487981" y="17011"/>
                    <a:pt x="492919" y="15875"/>
                    <a:pt x="497681" y="14287"/>
                  </a:cubicBezTo>
                  <a:cubicBezTo>
                    <a:pt x="500062" y="13493"/>
                    <a:pt x="502364" y="12398"/>
                    <a:pt x="504825" y="11906"/>
                  </a:cubicBezTo>
                  <a:cubicBezTo>
                    <a:pt x="512763" y="10319"/>
                    <a:pt x="520785" y="9108"/>
                    <a:pt x="528638" y="7144"/>
                  </a:cubicBezTo>
                  <a:cubicBezTo>
                    <a:pt x="531813" y="6350"/>
                    <a:pt x="535016" y="5661"/>
                    <a:pt x="538163" y="4762"/>
                  </a:cubicBezTo>
                  <a:cubicBezTo>
                    <a:pt x="540576" y="4072"/>
                    <a:pt x="542825" y="2763"/>
                    <a:pt x="545306" y="2381"/>
                  </a:cubicBezTo>
                  <a:cubicBezTo>
                    <a:pt x="553191" y="1168"/>
                    <a:pt x="561181" y="794"/>
                    <a:pt x="569119" y="0"/>
                  </a:cubicBezTo>
                  <a:cubicBezTo>
                    <a:pt x="585788" y="794"/>
                    <a:pt x="602491" y="1050"/>
                    <a:pt x="619125" y="2381"/>
                  </a:cubicBezTo>
                  <a:cubicBezTo>
                    <a:pt x="625682" y="2906"/>
                    <a:pt x="629689" y="5618"/>
                    <a:pt x="635794" y="7144"/>
                  </a:cubicBezTo>
                  <a:cubicBezTo>
                    <a:pt x="662719" y="13876"/>
                    <a:pt x="631337" y="4069"/>
                    <a:pt x="661988" y="14287"/>
                  </a:cubicBezTo>
                  <a:lnTo>
                    <a:pt x="669131" y="16669"/>
                  </a:lnTo>
                  <a:cubicBezTo>
                    <a:pt x="671512" y="17463"/>
                    <a:pt x="674186" y="17658"/>
                    <a:pt x="676275" y="19050"/>
                  </a:cubicBezTo>
                  <a:lnTo>
                    <a:pt x="690563" y="28575"/>
                  </a:lnTo>
                  <a:cubicBezTo>
                    <a:pt x="692944" y="30162"/>
                    <a:pt x="694991" y="32432"/>
                    <a:pt x="697706" y="33337"/>
                  </a:cubicBezTo>
                  <a:cubicBezTo>
                    <a:pt x="700087" y="34131"/>
                    <a:pt x="702605" y="34596"/>
                    <a:pt x="704850" y="35719"/>
                  </a:cubicBezTo>
                  <a:cubicBezTo>
                    <a:pt x="723308" y="44948"/>
                    <a:pt x="701188" y="36879"/>
                    <a:pt x="719138" y="42862"/>
                  </a:cubicBezTo>
                  <a:cubicBezTo>
                    <a:pt x="727758" y="48610"/>
                    <a:pt x="723721" y="46345"/>
                    <a:pt x="731044" y="50006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/>
            <p:cNvSpPr txBox="1"/>
            <p:nvPr/>
          </p:nvSpPr>
          <p:spPr>
            <a:xfrm rot="21192037">
              <a:off x="2428943" y="4475124"/>
              <a:ext cx="1097193" cy="40011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Shackleton </a:t>
              </a:r>
              <a:br>
                <a:rPr lang="en-GB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GB" sz="1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suture zone</a:t>
              </a:r>
              <a:endParaRPr lang="en-GB" sz="1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 rot="21192037">
            <a:off x="1159557" y="5048999"/>
            <a:ext cx="1097193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Ribbon </a:t>
            </a:r>
            <a:br>
              <a:rPr lang="en-GB" sz="1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1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terranes?</a:t>
            </a:r>
            <a:endParaRPr lang="en-GB" sz="1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1638300" y="4924189"/>
            <a:ext cx="197644" cy="240742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1676565" y="5216865"/>
            <a:ext cx="332185" cy="7597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99" name="Picture 296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113" y="562631"/>
            <a:ext cx="6347881" cy="4116525"/>
          </a:xfrm>
          <a:prstGeom prst="rect">
            <a:avLst/>
          </a:prstGeom>
        </p:spPr>
      </p:pic>
      <p:sp>
        <p:nvSpPr>
          <p:cNvPr id="38" name="TextBox 6"/>
          <p:cNvSpPr txBox="1">
            <a:spLocks noChangeArrowheads="1"/>
          </p:cNvSpPr>
          <p:nvPr/>
        </p:nvSpPr>
        <p:spPr bwMode="auto">
          <a:xfrm>
            <a:off x="7828299" y="4662487"/>
            <a:ext cx="556260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600" dirty="0" smtClean="0"/>
              <a:t>Jacobs </a:t>
            </a:r>
            <a:r>
              <a:rPr lang="en-GB" altLang="en-US" sz="1600" dirty="0"/>
              <a:t>et al</a:t>
            </a:r>
            <a:r>
              <a:rPr lang="en-GB" altLang="en-US" sz="1600" dirty="0" smtClean="0"/>
              <a:t>., 2020 Precambrian Research</a:t>
            </a:r>
            <a:endParaRPr lang="en-GB" altLang="en-US" sz="1600" dirty="0"/>
          </a:p>
        </p:txBody>
      </p:sp>
      <p:sp>
        <p:nvSpPr>
          <p:cNvPr id="29700" name="TextBox 29699"/>
          <p:cNvSpPr txBox="1"/>
          <p:nvPr/>
        </p:nvSpPr>
        <p:spPr>
          <a:xfrm>
            <a:off x="6858809" y="3295432"/>
            <a:ext cx="431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Note </a:t>
            </a:r>
            <a:r>
              <a:rPr lang="en-GB" dirty="0" err="1" smtClean="0">
                <a:solidFill>
                  <a:srgbClr val="FF0000"/>
                </a:solidFill>
              </a:rPr>
              <a:t>Tonian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O</a:t>
            </a:r>
            <a:r>
              <a:rPr lang="en-GB" dirty="0" smtClean="0">
                <a:solidFill>
                  <a:srgbClr val="FF0000"/>
                </a:solidFill>
              </a:rPr>
              <a:t>ceanic </a:t>
            </a:r>
            <a:r>
              <a:rPr lang="en-GB" dirty="0">
                <a:solidFill>
                  <a:srgbClr val="FF0000"/>
                </a:solidFill>
              </a:rPr>
              <a:t>A</a:t>
            </a:r>
            <a:r>
              <a:rPr lang="en-GB" dirty="0" smtClean="0">
                <a:solidFill>
                  <a:srgbClr val="FF0000"/>
                </a:solidFill>
              </a:rPr>
              <a:t>rc </a:t>
            </a:r>
            <a:r>
              <a:rPr lang="en-GB" dirty="0" err="1" smtClean="0">
                <a:solidFill>
                  <a:srgbClr val="FF0000"/>
                </a:solidFill>
              </a:rPr>
              <a:t>Superterrane</a:t>
            </a:r>
            <a:r>
              <a:rPr lang="en-GB" dirty="0" smtClean="0">
                <a:solidFill>
                  <a:srgbClr val="FF0000"/>
                </a:solidFill>
              </a:rPr>
              <a:t> (TOAST) east of the study area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9701" name="TextBox 29700"/>
          <p:cNvSpPr txBox="1"/>
          <p:nvPr/>
        </p:nvSpPr>
        <p:spPr>
          <a:xfrm>
            <a:off x="5801519" y="5130709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The new magnetic anomaly compilation helps reveal the extent and architecture of major tectonic blocks, cratons, accreted arc terranes and orogenic belts north and South of the Shackleton Suture zone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96833" y="6352322"/>
            <a:ext cx="2071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ADMAP 2.0+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73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3" name="Tekstboks 7"/>
          <p:cNvSpPr txBox="1">
            <a:spLocks noChangeArrowheads="1"/>
          </p:cNvSpPr>
          <p:nvPr/>
        </p:nvSpPr>
        <p:spPr bwMode="auto">
          <a:xfrm>
            <a:off x="3435351" y="77789"/>
            <a:ext cx="48497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b="1" dirty="0" smtClean="0">
                <a:latin typeface="Calibri" panose="020F0502020204030204" pitchFamily="34" charset="0"/>
              </a:rPr>
              <a:t>Pseudo- gravity imaging of the Recovery frontier </a:t>
            </a:r>
            <a:endParaRPr lang="da-DK" altLang="en-US" b="1" dirty="0">
              <a:latin typeface="Calibri" panose="020F0502020204030204" pitchFamily="34" charset="0"/>
            </a:endParaRPr>
          </a:p>
        </p:txBody>
      </p:sp>
      <p:sp>
        <p:nvSpPr>
          <p:cNvPr id="28" name="TextBox 6"/>
          <p:cNvSpPr txBox="1">
            <a:spLocks noChangeArrowheads="1"/>
          </p:cNvSpPr>
          <p:nvPr/>
        </p:nvSpPr>
        <p:spPr bwMode="auto">
          <a:xfrm>
            <a:off x="8103624" y="6425407"/>
            <a:ext cx="556260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600" dirty="0"/>
              <a:t>Ferraccioli et al. </a:t>
            </a:r>
            <a:r>
              <a:rPr lang="en-GB" altLang="en-US" sz="1600" dirty="0" smtClean="0"/>
              <a:t>2020, </a:t>
            </a:r>
            <a:r>
              <a:rPr lang="en-GB" altLang="en-US" sz="1600" i="1" dirty="0" smtClean="0"/>
              <a:t>EPSL</a:t>
            </a:r>
            <a:r>
              <a:rPr lang="en-GB" altLang="en-US" sz="1600" dirty="0" smtClean="0"/>
              <a:t>, in prep.</a:t>
            </a:r>
            <a:endParaRPr lang="en-GB" alt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63" y="695324"/>
            <a:ext cx="5632040" cy="514905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62025" y="2746632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Coats Land Block </a:t>
            </a:r>
            <a:b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(Paleoproterozoic?)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 rot="20153710">
            <a:off x="828675" y="3835232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Slessor Block </a:t>
            </a:r>
            <a:b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(Paleoproterozoic?)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43125" y="4542993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Block (Paleoproterozoic?)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05325" y="1720262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Valkyrie Craton </a:t>
            </a:r>
            <a:b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(Archean?)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86000" y="836613"/>
            <a:ext cx="2076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Natal-like arc crust </a:t>
            </a:r>
            <a:br>
              <a:rPr lang="en-GB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1.2-1 Ga</a:t>
            </a:r>
            <a:endParaRPr lang="en-GB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95324"/>
            <a:ext cx="5642256" cy="522836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410450" y="836613"/>
            <a:ext cx="2076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Natal-like arc crust </a:t>
            </a:r>
            <a:br>
              <a:rPr lang="en-GB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1.2-1 Ga</a:t>
            </a:r>
            <a:endParaRPr lang="en-GB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38950" y="2765682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Coats Land Block </a:t>
            </a:r>
            <a:b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(Paleoproterozoic?)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 rot="20153710">
            <a:off x="6460716" y="3351665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Slessor Block </a:t>
            </a:r>
            <a:b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(Paleoproterozoic?)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46630" y="4392249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 Block (Paleoproterozoic?)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296525" y="1710737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Valkyrie Craton </a:t>
            </a:r>
            <a:b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(Archean?)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 rot="21192037">
            <a:off x="3006994" y="4026430"/>
            <a:ext cx="1097193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Shackleton </a:t>
            </a:r>
            <a:br>
              <a:rPr lang="en-GB" sz="1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1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suture zone</a:t>
            </a:r>
            <a:endParaRPr lang="en-GB" sz="1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 rot="21192037">
            <a:off x="8738407" y="3765225"/>
            <a:ext cx="1097193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Shackleton </a:t>
            </a:r>
            <a:br>
              <a:rPr lang="en-GB" sz="1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1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suture zone</a:t>
            </a:r>
            <a:endParaRPr lang="en-GB" sz="1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091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3"/>
          <p:cNvSpPr>
            <a:spLocks noChangeArrowheads="1"/>
          </p:cNvSpPr>
          <p:nvPr/>
        </p:nvSpPr>
        <p:spPr bwMode="auto">
          <a:xfrm>
            <a:off x="-957942" y="2438400"/>
            <a:ext cx="54292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>
                <a:solidFill>
                  <a:schemeClr val="bg1"/>
                </a:solidFill>
                <a:latin typeface="Kabel Bk BT" pitchFamily="34" charset="0"/>
              </a:rPr>
              <a:t>Antarctica </a:t>
            </a:r>
          </a:p>
          <a:p>
            <a:pPr algn="ctr"/>
            <a:r>
              <a:rPr lang="en-GB" sz="1600">
                <a:solidFill>
                  <a:schemeClr val="bg1"/>
                </a:solidFill>
                <a:latin typeface="Kabel Bk BT" pitchFamily="34" charset="0"/>
              </a:rPr>
              <a:t>within Gondwana </a:t>
            </a: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8" y="428666"/>
            <a:ext cx="8991600" cy="5819735"/>
          </a:xfrm>
          <a:prstGeom prst="rect">
            <a:avLst/>
          </a:prstGeom>
        </p:spPr>
      </p:pic>
      <p:sp>
        <p:nvSpPr>
          <p:cNvPr id="7" name="Tekstboks 7"/>
          <p:cNvSpPr txBox="1">
            <a:spLocks noChangeArrowheads="1"/>
          </p:cNvSpPr>
          <p:nvPr/>
        </p:nvSpPr>
        <p:spPr bwMode="auto">
          <a:xfrm>
            <a:off x="2438400" y="240268"/>
            <a:ext cx="7993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b="1" dirty="0">
                <a:latin typeface="Calibri" panose="020F0502020204030204" pitchFamily="34" charset="0"/>
              </a:rPr>
              <a:t>Crustal architecture of the Gamburtsev Province in interior East Antarctica</a:t>
            </a:r>
            <a:endParaRPr lang="da-DK" altLang="en-US" b="1" dirty="0">
              <a:latin typeface="Calibri" panose="020F0502020204030204" pitchFamily="34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8103624" y="6425407"/>
            <a:ext cx="55626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600" dirty="0"/>
              <a:t>Ferraccioli et al. </a:t>
            </a:r>
            <a:r>
              <a:rPr lang="en-GB" altLang="en-US" sz="1600" dirty="0" smtClean="0"/>
              <a:t>2020, </a:t>
            </a:r>
            <a:r>
              <a:rPr lang="en-GB" altLang="en-US" sz="1600" i="1" dirty="0" smtClean="0"/>
              <a:t>JGR</a:t>
            </a:r>
            <a:r>
              <a:rPr lang="en-GB" altLang="en-US" sz="1600" dirty="0" smtClean="0"/>
              <a:t>, in prep.</a:t>
            </a:r>
            <a:endParaRPr lang="en-GB" alt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9398908" y="1238071"/>
            <a:ext cx="274546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a</a:t>
            </a:r>
            <a:r>
              <a:rPr lang="en-GB" sz="1600" dirty="0" smtClean="0"/>
              <a:t> </a:t>
            </a:r>
            <a:r>
              <a:rPr lang="en-GB" sz="1600" i="1" dirty="0" smtClean="0"/>
              <a:t>Interpretation of ADMAP 2.0 predicting that the </a:t>
            </a:r>
            <a:r>
              <a:rPr lang="en-GB" sz="1600" i="1" dirty="0" err="1" smtClean="0">
                <a:solidFill>
                  <a:srgbClr val="FF0000"/>
                </a:solidFill>
              </a:rPr>
              <a:t>Gamburtsev</a:t>
            </a:r>
            <a:r>
              <a:rPr lang="en-GB" sz="1600" i="1" dirty="0" smtClean="0">
                <a:solidFill>
                  <a:srgbClr val="FF0000"/>
                </a:solidFill>
              </a:rPr>
              <a:t> Province</a:t>
            </a:r>
            <a:r>
              <a:rPr lang="en-GB" sz="1600" dirty="0" smtClean="0">
                <a:solidFill>
                  <a:srgbClr val="FF0000"/>
                </a:solidFill>
              </a:rPr>
              <a:t> is a major orogenic belt at the margin of the composite </a:t>
            </a:r>
            <a:r>
              <a:rPr lang="en-GB" sz="1600" dirty="0" err="1" smtClean="0">
                <a:solidFill>
                  <a:srgbClr val="FF0000"/>
                </a:solidFill>
              </a:rPr>
              <a:t>Mawson</a:t>
            </a:r>
            <a:r>
              <a:rPr lang="en-GB" sz="1600" dirty="0" smtClean="0">
                <a:solidFill>
                  <a:srgbClr val="FF0000"/>
                </a:solidFill>
              </a:rPr>
              <a:t> Continent (that included East Antarctica &amp; Australia)</a:t>
            </a:r>
            <a:r>
              <a:rPr lang="en-GB" sz="1600" dirty="0" smtClean="0"/>
              <a:t>.</a:t>
            </a:r>
          </a:p>
          <a:p>
            <a:r>
              <a:rPr lang="en-GB" sz="1600" dirty="0" smtClean="0"/>
              <a:t> </a:t>
            </a:r>
            <a:endParaRPr lang="en-GB" sz="1600" dirty="0"/>
          </a:p>
          <a:p>
            <a:r>
              <a:rPr lang="en-GB" sz="1600" b="1" dirty="0" smtClean="0"/>
              <a:t>b</a:t>
            </a:r>
            <a:r>
              <a:rPr lang="en-GB" sz="1600" dirty="0" smtClean="0"/>
              <a:t>. </a:t>
            </a:r>
            <a:r>
              <a:rPr lang="en-GB" sz="1600" i="1" dirty="0" smtClean="0"/>
              <a:t>Interpretation of new satellite gravity gradient map</a:t>
            </a:r>
            <a:r>
              <a:rPr lang="en-GB" sz="1600" dirty="0" smtClean="0"/>
              <a:t>. </a:t>
            </a:r>
            <a:r>
              <a:rPr lang="en-GB" sz="1600" dirty="0" smtClean="0">
                <a:solidFill>
                  <a:srgbClr val="FF0000"/>
                </a:solidFill>
              </a:rPr>
              <a:t>Dashed yellow line denotes the proposed Trans East Antarctic Shear Zone.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8754995">
            <a:off x="1694770" y="2306892"/>
            <a:ext cx="5293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TEASZ</a:t>
            </a:r>
            <a:endParaRPr lang="en-GB" sz="1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18024296">
            <a:off x="2263710" y="1924728"/>
            <a:ext cx="5293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TEASZ</a:t>
            </a:r>
            <a:endParaRPr lang="en-GB" sz="1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 rot="18754995">
            <a:off x="6312161" y="2364043"/>
            <a:ext cx="5293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TEASZ</a:t>
            </a:r>
            <a:endParaRPr lang="en-GB" sz="1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 rot="18362995">
            <a:off x="6884582" y="1983253"/>
            <a:ext cx="5293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TEASZ</a:t>
            </a:r>
            <a:endParaRPr lang="en-GB" sz="1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50575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3"/>
          <p:cNvSpPr>
            <a:spLocks noChangeArrowheads="1"/>
          </p:cNvSpPr>
          <p:nvPr/>
        </p:nvSpPr>
        <p:spPr bwMode="auto">
          <a:xfrm>
            <a:off x="406400" y="2438400"/>
            <a:ext cx="54292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>
                <a:solidFill>
                  <a:schemeClr val="bg1"/>
                </a:solidFill>
                <a:latin typeface="Kabel Bk BT" pitchFamily="34" charset="0"/>
              </a:rPr>
              <a:t>Antarctica </a:t>
            </a:r>
          </a:p>
          <a:p>
            <a:pPr algn="ctr"/>
            <a:r>
              <a:rPr lang="en-GB" sz="1600">
                <a:solidFill>
                  <a:schemeClr val="bg1"/>
                </a:solidFill>
                <a:latin typeface="Kabel Bk BT" pitchFamily="34" charset="0"/>
              </a:rPr>
              <a:t>within Gondwana </a:t>
            </a:r>
          </a:p>
        </p:txBody>
      </p:sp>
      <p:sp>
        <p:nvSpPr>
          <p:cNvPr id="7" name="Tekstboks 7"/>
          <p:cNvSpPr txBox="1">
            <a:spLocks noChangeArrowheads="1"/>
          </p:cNvSpPr>
          <p:nvPr/>
        </p:nvSpPr>
        <p:spPr bwMode="auto">
          <a:xfrm>
            <a:off x="2067719" y="545068"/>
            <a:ext cx="26090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b="1" dirty="0">
                <a:latin typeface="Calibri" panose="020F0502020204030204" pitchFamily="34" charset="0"/>
              </a:rPr>
              <a:t>Isostatic Gravity Residual</a:t>
            </a:r>
            <a:endParaRPr lang="da-DK" altLang="en-US" b="1" dirty="0"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6" y="876300"/>
            <a:ext cx="9298332" cy="5219700"/>
          </a:xfrm>
          <a:prstGeom prst="rect">
            <a:avLst/>
          </a:prstGeom>
        </p:spPr>
      </p:pic>
      <p:sp>
        <p:nvSpPr>
          <p:cNvPr id="11" name="Tekstboks 7"/>
          <p:cNvSpPr txBox="1">
            <a:spLocks noChangeArrowheads="1"/>
          </p:cNvSpPr>
          <p:nvPr/>
        </p:nvSpPr>
        <p:spPr bwMode="auto">
          <a:xfrm>
            <a:off x="7018338" y="533400"/>
            <a:ext cx="26495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b="1" dirty="0">
                <a:latin typeface="Calibri" panose="020F0502020204030204" pitchFamily="34" charset="0"/>
              </a:rPr>
              <a:t>Aeromagnetic anomalies</a:t>
            </a:r>
            <a:endParaRPr lang="da-DK" altLang="en-US" b="1" dirty="0">
              <a:latin typeface="Calibri" panose="020F0502020204030204" pitchFamily="34" charset="0"/>
            </a:endParaRPr>
          </a:p>
        </p:txBody>
      </p:sp>
      <p:sp>
        <p:nvSpPr>
          <p:cNvPr id="12" name="Tekstboks 7"/>
          <p:cNvSpPr txBox="1">
            <a:spLocks noChangeArrowheads="1"/>
          </p:cNvSpPr>
          <p:nvPr/>
        </p:nvSpPr>
        <p:spPr bwMode="auto">
          <a:xfrm>
            <a:off x="1760538" y="6174343"/>
            <a:ext cx="41925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b="1" dirty="0">
                <a:latin typeface="Calibri" panose="020F0502020204030204" pitchFamily="34" charset="0"/>
              </a:rPr>
              <a:t>First vertical derivative of gravity residual  </a:t>
            </a:r>
            <a:endParaRPr lang="da-DK" altLang="en-US" b="1" dirty="0">
              <a:latin typeface="Calibri" panose="020F0502020204030204" pitchFamily="34" charset="0"/>
            </a:endParaRPr>
          </a:p>
        </p:txBody>
      </p:sp>
      <p:sp>
        <p:nvSpPr>
          <p:cNvPr id="13" name="Tekstboks 7"/>
          <p:cNvSpPr txBox="1">
            <a:spLocks noChangeArrowheads="1"/>
          </p:cNvSpPr>
          <p:nvPr/>
        </p:nvSpPr>
        <p:spPr bwMode="auto">
          <a:xfrm>
            <a:off x="6629400" y="6174343"/>
            <a:ext cx="37547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b="1" dirty="0">
                <a:latin typeface="Calibri" panose="020F0502020204030204" pitchFamily="34" charset="0"/>
              </a:rPr>
              <a:t>Tilt derivative of aeromag anomalies</a:t>
            </a:r>
            <a:endParaRPr lang="da-DK" altLang="en-US" b="1" dirty="0">
              <a:latin typeface="Calibri" panose="020F0502020204030204" pitchFamily="34" charset="0"/>
            </a:endParaRPr>
          </a:p>
        </p:txBody>
      </p:sp>
      <p:sp>
        <p:nvSpPr>
          <p:cNvPr id="8" name="Tekstboks 7"/>
          <p:cNvSpPr txBox="1">
            <a:spLocks noChangeArrowheads="1"/>
          </p:cNvSpPr>
          <p:nvPr/>
        </p:nvSpPr>
        <p:spPr bwMode="auto">
          <a:xfrm>
            <a:off x="2438400" y="78343"/>
            <a:ext cx="7993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b="1" dirty="0">
                <a:latin typeface="Calibri" panose="020F0502020204030204" pitchFamily="34" charset="0"/>
              </a:rPr>
              <a:t>Crustal architecture of the Gamburtsev Province in interior East Antarctica</a:t>
            </a:r>
            <a:endParaRPr lang="da-DK" altLang="en-US" b="1" dirty="0">
              <a:latin typeface="Calibri" panose="020F0502020204030204" pitchFamily="34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33399" y="6547991"/>
            <a:ext cx="55626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600" dirty="0"/>
              <a:t>Ferraccioli et al. </a:t>
            </a:r>
            <a:r>
              <a:rPr lang="en-GB" altLang="en-US" sz="1600" dirty="0" smtClean="0"/>
              <a:t>2020, </a:t>
            </a:r>
            <a:r>
              <a:rPr lang="en-GB" altLang="en-US" sz="1600" i="1" dirty="0" smtClean="0"/>
              <a:t>JGR</a:t>
            </a:r>
            <a:r>
              <a:rPr lang="en-GB" altLang="en-US" sz="1600" dirty="0" smtClean="0"/>
              <a:t>, in prep.</a:t>
            </a:r>
            <a:endParaRPr lang="en-GB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031788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3"/>
          <p:cNvSpPr>
            <a:spLocks noChangeArrowheads="1"/>
          </p:cNvSpPr>
          <p:nvPr/>
        </p:nvSpPr>
        <p:spPr bwMode="auto">
          <a:xfrm>
            <a:off x="406400" y="2438400"/>
            <a:ext cx="54292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>
                <a:solidFill>
                  <a:schemeClr val="bg1"/>
                </a:solidFill>
                <a:latin typeface="Kabel Bk BT" pitchFamily="34" charset="0"/>
              </a:rPr>
              <a:t>Antarctica </a:t>
            </a:r>
          </a:p>
          <a:p>
            <a:pPr algn="ctr"/>
            <a:r>
              <a:rPr lang="en-GB" sz="1600">
                <a:solidFill>
                  <a:schemeClr val="bg1"/>
                </a:solidFill>
                <a:latin typeface="Kabel Bk BT" pitchFamily="34" charset="0"/>
              </a:rPr>
              <a:t>within Gondwana </a:t>
            </a:r>
          </a:p>
        </p:txBody>
      </p:sp>
      <p:sp>
        <p:nvSpPr>
          <p:cNvPr id="7" name="Tekstboks 7"/>
          <p:cNvSpPr txBox="1">
            <a:spLocks noChangeArrowheads="1"/>
          </p:cNvSpPr>
          <p:nvPr/>
        </p:nvSpPr>
        <p:spPr bwMode="auto">
          <a:xfrm>
            <a:off x="2438400" y="192643"/>
            <a:ext cx="7993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b="1" dirty="0">
                <a:latin typeface="Calibri" panose="020F0502020204030204" pitchFamily="34" charset="0"/>
              </a:rPr>
              <a:t>Crustal architecture of the Gamburtsev Province in interior East Antarctica</a:t>
            </a:r>
            <a:endParaRPr lang="da-DK" altLang="en-US" b="1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589"/>
          <a:stretch/>
        </p:blipFill>
        <p:spPr>
          <a:xfrm>
            <a:off x="5982678" y="704773"/>
            <a:ext cx="4694847" cy="13294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458"/>
          <a:stretch/>
        </p:blipFill>
        <p:spPr>
          <a:xfrm>
            <a:off x="5994495" y="1891554"/>
            <a:ext cx="4673505" cy="26232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25" y="704774"/>
            <a:ext cx="4645000" cy="5520189"/>
          </a:xfrm>
          <a:prstGeom prst="rect">
            <a:avLst/>
          </a:prstGeom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371474" y="6481316"/>
            <a:ext cx="55626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600" dirty="0"/>
              <a:t>Ferraccioli et al. </a:t>
            </a:r>
            <a:r>
              <a:rPr lang="en-GB" altLang="en-US" sz="1600" dirty="0" smtClean="0"/>
              <a:t>2020, </a:t>
            </a:r>
            <a:r>
              <a:rPr lang="en-GB" altLang="en-US" sz="1600" i="1" dirty="0" smtClean="0"/>
              <a:t>JGR</a:t>
            </a:r>
            <a:r>
              <a:rPr lang="en-GB" altLang="en-US" sz="1600" dirty="0" smtClean="0"/>
              <a:t>, in prep.</a:t>
            </a:r>
            <a:endParaRPr lang="en-GB" alt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343524" y="4590871"/>
            <a:ext cx="67341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a</a:t>
            </a:r>
            <a:r>
              <a:rPr lang="en-GB" sz="1600" dirty="0" smtClean="0"/>
              <a:t> Forward magnetic and gravity model revealing the architecture of three proposed Precambrian crustal domains in the </a:t>
            </a:r>
            <a:r>
              <a:rPr lang="en-GB" sz="1600" dirty="0" err="1" smtClean="0"/>
              <a:t>Gamburtsev</a:t>
            </a:r>
            <a:r>
              <a:rPr lang="en-GB" sz="1600" dirty="0" smtClean="0"/>
              <a:t> Province. The Northern and Central domain are underlain by thick crust; a high density lower crustal body is also required to fit both seismological and gravity constraints.</a:t>
            </a:r>
          </a:p>
          <a:p>
            <a:endParaRPr lang="en-GB" sz="1600" dirty="0"/>
          </a:p>
          <a:p>
            <a:r>
              <a:rPr lang="en-GB" sz="1600" b="1" dirty="0" smtClean="0"/>
              <a:t>b</a:t>
            </a:r>
            <a:r>
              <a:rPr lang="en-GB" sz="1600" dirty="0" smtClean="0"/>
              <a:t> &amp; </a:t>
            </a:r>
            <a:r>
              <a:rPr lang="en-GB" sz="1600" b="1" dirty="0" smtClean="0"/>
              <a:t>c </a:t>
            </a:r>
            <a:r>
              <a:rPr lang="en-GB" sz="1600" dirty="0" smtClean="0"/>
              <a:t>Potential</a:t>
            </a:r>
            <a:r>
              <a:rPr lang="en-GB" sz="1600" b="1" dirty="0" smtClean="0"/>
              <a:t> </a:t>
            </a:r>
            <a:r>
              <a:rPr lang="en-GB" sz="1600" dirty="0" smtClean="0"/>
              <a:t>analogues including a section across the Grenville </a:t>
            </a:r>
            <a:r>
              <a:rPr lang="en-GB" sz="1600" dirty="0" err="1" smtClean="0"/>
              <a:t>Orogen</a:t>
            </a:r>
            <a:r>
              <a:rPr lang="en-GB" sz="1600" dirty="0" smtClean="0"/>
              <a:t> of </a:t>
            </a:r>
            <a:r>
              <a:rPr lang="en-GB" sz="1600" dirty="0" err="1" smtClean="0"/>
              <a:t>Laurentia</a:t>
            </a:r>
            <a:r>
              <a:rPr lang="en-GB" sz="1600" dirty="0" smtClean="0"/>
              <a:t> and a younger Pan-African </a:t>
            </a:r>
            <a:r>
              <a:rPr lang="en-GB" sz="1600" dirty="0" err="1" smtClean="0"/>
              <a:t>orogen</a:t>
            </a:r>
            <a:r>
              <a:rPr lang="en-GB" sz="1600" dirty="0" smtClean="0"/>
              <a:t> fringing the Sahara </a:t>
            </a:r>
            <a:r>
              <a:rPr lang="en-GB" sz="1600" dirty="0" err="1" smtClean="0"/>
              <a:t>metacraton</a:t>
            </a:r>
            <a:r>
              <a:rPr lang="en-GB" sz="1600" dirty="0" smtClean="0"/>
              <a:t>. 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4322" y="603250"/>
            <a:ext cx="285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a</a:t>
            </a:r>
            <a:endParaRPr lang="en-GB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591672" y="603250"/>
            <a:ext cx="29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b</a:t>
            </a:r>
            <a:endParaRPr lang="en-GB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601197" y="1784350"/>
            <a:ext cx="271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c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33469436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BEDMAP\BEDMAP2\Definative\B2_Per_ice_off_V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2511" y="399223"/>
            <a:ext cx="8889175" cy="817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D:\BEDMAP\BEDMAP2\Definative\B2_Per_ice_on_V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6745" y="383463"/>
            <a:ext cx="8889175" cy="817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114300" y="60345"/>
            <a:ext cx="135540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GB" altLang="en-US" sz="2400" b="1" dirty="0" smtClean="0">
                <a:solidFill>
                  <a:srgbClr val="FF0000"/>
                </a:solidFill>
              </a:rPr>
              <a:t>ADMAP 2.0+ Study areas in East Antarctica &amp; “stay at home!” messages</a:t>
            </a:r>
            <a:endParaRPr lang="en-GB" altLang="en-US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9525" y="1990269"/>
            <a:ext cx="12192000" cy="4039697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39931" y="2425067"/>
            <a:ext cx="1239202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GB" b="1" dirty="0" smtClean="0"/>
              <a:t>ADMAP 2.0+ </a:t>
            </a:r>
            <a:r>
              <a:rPr lang="en-GB" b="1" dirty="0" smtClean="0"/>
              <a:t>Ongoing ESA project that aims to study subglacial geology, crustal architecture &amp; supercontinent linkages</a:t>
            </a:r>
            <a:endParaRPr lang="en-GB" b="1" dirty="0" smtClean="0"/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GB" b="1" dirty="0" smtClean="0"/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GB" b="1" dirty="0" smtClean="0"/>
              <a:t>New </a:t>
            </a:r>
            <a:r>
              <a:rPr lang="en-GB" b="1" dirty="0" smtClean="0"/>
              <a:t>aeromagnetic data &amp; compilations for the South Pole, Recovery &amp; </a:t>
            </a:r>
            <a:r>
              <a:rPr lang="en-GB" b="1" dirty="0" err="1" smtClean="0"/>
              <a:t>Gamburtsev</a:t>
            </a:r>
            <a:r>
              <a:rPr lang="en-GB" b="1" dirty="0" smtClean="0"/>
              <a:t> Province regions</a:t>
            </a:r>
            <a:endParaRPr lang="en-GB" b="1" dirty="0" smtClean="0"/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GB" b="1" dirty="0" smtClean="0"/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GB" b="1" dirty="0" smtClean="0"/>
              <a:t>New i</a:t>
            </a:r>
            <a:r>
              <a:rPr lang="en-GB" b="1" dirty="0" smtClean="0"/>
              <a:t>mplications </a:t>
            </a:r>
            <a:r>
              <a:rPr lang="en-GB" b="1" dirty="0" smtClean="0"/>
              <a:t>for our understanding of </a:t>
            </a:r>
            <a:r>
              <a:rPr lang="en-GB" b="1" dirty="0" smtClean="0"/>
              <a:t>Precambrian </a:t>
            </a:r>
            <a:r>
              <a:rPr lang="en-GB" b="1" dirty="0" smtClean="0"/>
              <a:t>basement </a:t>
            </a:r>
            <a:r>
              <a:rPr lang="en-GB" b="1" dirty="0" smtClean="0"/>
              <a:t>&amp; Pan-African (&amp; Ross) age features</a:t>
            </a:r>
            <a:endParaRPr lang="en-GB" b="1" dirty="0" smtClean="0"/>
          </a:p>
          <a:p>
            <a:pPr>
              <a:spcAft>
                <a:spcPts val="1200"/>
              </a:spcAft>
              <a:buClr>
                <a:schemeClr val="bg1"/>
              </a:buClr>
            </a:pPr>
            <a:endParaRPr lang="en-GB" b="1" dirty="0" smtClean="0"/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GB" b="1" dirty="0" smtClean="0"/>
              <a:t>…..&amp; plans to explore one of the largest remaining data gaps- the Princess Elizabeth Land frontier…..</a:t>
            </a:r>
            <a:endParaRPr lang="en-GB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431" y="6191525"/>
            <a:ext cx="1711569" cy="64889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190876" y="1196406"/>
            <a:ext cx="9033495" cy="3758264"/>
            <a:chOff x="3190876" y="1196406"/>
            <a:chExt cx="9033495" cy="3758264"/>
          </a:xfrm>
        </p:grpSpPr>
        <p:grpSp>
          <p:nvGrpSpPr>
            <p:cNvPr id="22" name="Group 21"/>
            <p:cNvGrpSpPr/>
            <p:nvPr/>
          </p:nvGrpSpPr>
          <p:grpSpPr>
            <a:xfrm>
              <a:off x="3190876" y="1196406"/>
              <a:ext cx="9033495" cy="2318288"/>
              <a:chOff x="3190876" y="1196406"/>
              <a:chExt cx="9033495" cy="2318288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3190876" y="1196406"/>
                <a:ext cx="27241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smtClean="0">
                    <a:solidFill>
                      <a:srgbClr val="FF0000"/>
                    </a:solidFill>
                  </a:rPr>
                  <a:t>South Pole &amp; Recovery</a:t>
                </a:r>
              </a:p>
              <a:p>
                <a:pPr algn="ctr"/>
                <a:r>
                  <a:rPr lang="en-GB" b="1" dirty="0" smtClean="0">
                    <a:solidFill>
                      <a:srgbClr val="FF0000"/>
                    </a:solidFill>
                  </a:rPr>
                  <a:t>frontiers</a:t>
                </a:r>
                <a:r>
                  <a:rPr lang="en-GB" b="1" dirty="0" smtClean="0">
                    <a:solidFill>
                      <a:srgbClr val="FF0000"/>
                    </a:solidFill>
                  </a:rPr>
                  <a:t> </a:t>
                </a:r>
                <a:endParaRPr lang="en-GB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5" name="Straight Arrow Connector 4"/>
              <p:cNvCxnSpPr/>
              <p:nvPr/>
            </p:nvCxnSpPr>
            <p:spPr>
              <a:xfrm>
                <a:off x="3870608" y="1587267"/>
                <a:ext cx="2356490" cy="192742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5053680" y="1519571"/>
                <a:ext cx="1157652" cy="99756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6172709" y="2532893"/>
                <a:ext cx="27241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err="1" smtClean="0">
                    <a:solidFill>
                      <a:srgbClr val="FF0000"/>
                    </a:solidFill>
                  </a:rPr>
                  <a:t>Gamburtsev</a:t>
                </a:r>
                <a:r>
                  <a:rPr lang="en-GB" b="1" dirty="0" smtClean="0">
                    <a:solidFill>
                      <a:srgbClr val="FF0000"/>
                    </a:solidFill>
                  </a:rPr>
                  <a:t> Province</a:t>
                </a:r>
                <a:endParaRPr lang="en-GB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087469" y="2148689"/>
                <a:ext cx="313690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 smtClean="0">
                    <a:solidFill>
                      <a:srgbClr val="7030A0"/>
                    </a:solidFill>
                  </a:rPr>
                  <a:t>Target for future exploration- </a:t>
                </a:r>
                <a:br>
                  <a:rPr lang="en-GB" b="1" dirty="0" smtClean="0">
                    <a:solidFill>
                      <a:srgbClr val="7030A0"/>
                    </a:solidFill>
                  </a:rPr>
                </a:br>
                <a:r>
                  <a:rPr lang="en-GB" b="1" dirty="0" smtClean="0">
                    <a:solidFill>
                      <a:srgbClr val="7030A0"/>
                    </a:solidFill>
                  </a:rPr>
                  <a:t>Princess Elizabeth Land frontier</a:t>
                </a:r>
                <a:r>
                  <a:rPr lang="en-GB" b="1" dirty="0" smtClean="0">
                    <a:solidFill>
                      <a:srgbClr val="7030A0"/>
                    </a:solidFill>
                  </a:rPr>
                  <a:t> </a:t>
                </a:r>
                <a:endParaRPr lang="en-GB" b="1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flipH="1">
                <a:off x="8401050" y="2650901"/>
                <a:ext cx="1133475" cy="42111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/>
            <p:cNvSpPr txBox="1"/>
            <p:nvPr/>
          </p:nvSpPr>
          <p:spPr>
            <a:xfrm>
              <a:off x="6891903" y="3569675"/>
              <a:ext cx="27241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 smtClean="0"/>
                <a:t>East </a:t>
              </a:r>
            </a:p>
            <a:p>
              <a:pPr algn="ctr"/>
              <a:endParaRPr lang="en-GB" sz="2800" b="1" dirty="0"/>
            </a:p>
            <a:p>
              <a:pPr algn="ctr"/>
              <a:r>
                <a:rPr lang="en-GB" sz="2800" b="1" dirty="0" smtClean="0"/>
                <a:t>Antarctica</a:t>
              </a:r>
              <a:endParaRPr lang="en-GB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5174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boks 7"/>
          <p:cNvSpPr txBox="1">
            <a:spLocks noChangeArrowheads="1"/>
          </p:cNvSpPr>
          <p:nvPr/>
        </p:nvSpPr>
        <p:spPr bwMode="auto">
          <a:xfrm>
            <a:off x="628650" y="202168"/>
            <a:ext cx="10677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b="1" dirty="0" smtClean="0">
                <a:latin typeface="Calibri" panose="020F0502020204030204" pitchFamily="34" charset="0"/>
              </a:rPr>
              <a:t>Future international aerogeophysical exploration target in East Antarctica- the Princess Elizabeth Land Frontier</a:t>
            </a:r>
            <a:endParaRPr lang="da-DK" altLang="en-US" b="1" dirty="0">
              <a:latin typeface="Calibri" panose="020F0502020204030204" pitchFamily="34" charset="0"/>
            </a:endParaRPr>
          </a:p>
        </p:txBody>
      </p:sp>
      <p:pic>
        <p:nvPicPr>
          <p:cNvPr id="22" name="Picture 21" descr="ADMAP-2 Map_Final_November_2017_2.jpg"/>
          <p:cNvPicPr>
            <a:picLocks noChangeAspect="1"/>
          </p:cNvPicPr>
          <p:nvPr/>
        </p:nvPicPr>
        <p:blipFill rotWithShape="1">
          <a:blip r:embed="rId2" cstate="print"/>
          <a:srcRect r="29936" b="5619"/>
          <a:stretch/>
        </p:blipFill>
        <p:spPr>
          <a:xfrm>
            <a:off x="203040" y="836613"/>
            <a:ext cx="5427830" cy="55451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38575" y="3248025"/>
            <a:ext cx="904875" cy="6477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291012" y="2643188"/>
            <a:ext cx="1143002" cy="8382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07820" y="2227689"/>
            <a:ext cx="1345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Princess Elizabeth </a:t>
            </a:r>
          </a:p>
          <a:p>
            <a:r>
              <a:rPr lang="en-GB" sz="1600" b="1" dirty="0" smtClean="0">
                <a:solidFill>
                  <a:srgbClr val="FF0000"/>
                </a:solidFill>
              </a:rPr>
              <a:t>Land Frontier</a:t>
            </a:r>
            <a:endParaRPr lang="en-GB" sz="1600" b="1" dirty="0"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050" y="523875"/>
            <a:ext cx="4062150" cy="21727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678" y="2744234"/>
            <a:ext cx="5210328" cy="2575693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8428917" y="3771901"/>
            <a:ext cx="904875" cy="125015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2499396" y="2839485"/>
            <a:ext cx="669260" cy="7800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2450175" y="3001536"/>
            <a:ext cx="77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b="1" dirty="0" smtClean="0">
                <a:solidFill>
                  <a:srgbClr val="FF0000"/>
                </a:solidFill>
              </a:rPr>
              <a:t>Gap filled </a:t>
            </a:r>
          </a:p>
          <a:p>
            <a:pPr algn="ctr"/>
            <a:r>
              <a:rPr lang="en-GB" sz="800" b="1" dirty="0">
                <a:solidFill>
                  <a:srgbClr val="FF0000"/>
                </a:solidFill>
              </a:rPr>
              <a:t>w</a:t>
            </a:r>
            <a:r>
              <a:rPr lang="en-GB" sz="800" b="1" dirty="0" smtClean="0">
                <a:solidFill>
                  <a:srgbClr val="FF0000"/>
                </a:solidFill>
              </a:rPr>
              <a:t>ith our new </a:t>
            </a:r>
          </a:p>
          <a:p>
            <a:pPr algn="ctr"/>
            <a:r>
              <a:rPr lang="en-GB" sz="800" b="1" dirty="0" smtClean="0">
                <a:solidFill>
                  <a:srgbClr val="FF0000"/>
                </a:solidFill>
              </a:rPr>
              <a:t>data</a:t>
            </a:r>
            <a:endParaRPr lang="en-GB" sz="800" b="1" dirty="0">
              <a:solidFill>
                <a:srgbClr val="FF0000"/>
              </a:solidFill>
            </a:endParaRPr>
          </a:p>
        </p:txBody>
      </p:sp>
      <p:sp>
        <p:nvSpPr>
          <p:cNvPr id="46" name="TextBox 6"/>
          <p:cNvSpPr txBox="1">
            <a:spLocks noChangeArrowheads="1"/>
          </p:cNvSpPr>
          <p:nvPr/>
        </p:nvSpPr>
        <p:spPr bwMode="auto">
          <a:xfrm>
            <a:off x="6637674" y="5322730"/>
            <a:ext cx="23825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400" dirty="0" smtClean="0"/>
              <a:t>Mulder </a:t>
            </a:r>
            <a:r>
              <a:rPr lang="en-GB" altLang="en-US" sz="1400" dirty="0"/>
              <a:t>et al</a:t>
            </a:r>
            <a:r>
              <a:rPr lang="en-GB" altLang="en-US" sz="1400" dirty="0" smtClean="0"/>
              <a:t>., 2019 Geology</a:t>
            </a:r>
            <a:endParaRPr lang="en-GB" alt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5876925" y="5722954"/>
            <a:ext cx="6276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Detailed </a:t>
            </a:r>
            <a:r>
              <a:rPr lang="en-GB" sz="1400" b="1" dirty="0" err="1" smtClean="0">
                <a:solidFill>
                  <a:srgbClr val="FF0000"/>
                </a:solidFill>
              </a:rPr>
              <a:t>aerogeophysical</a:t>
            </a:r>
            <a:r>
              <a:rPr lang="en-GB" sz="1400" b="1" dirty="0" smtClean="0">
                <a:solidFill>
                  <a:srgbClr val="FF0000"/>
                </a:solidFill>
              </a:rPr>
              <a:t> exploration in the Princess Elizabeth Land Frontier is required to link the </a:t>
            </a:r>
            <a:r>
              <a:rPr lang="en-GB" sz="1400" b="1" dirty="0" err="1" smtClean="0">
                <a:solidFill>
                  <a:srgbClr val="FF0000"/>
                </a:solidFill>
              </a:rPr>
              <a:t>Gamburtsev</a:t>
            </a:r>
            <a:r>
              <a:rPr lang="en-GB" sz="1400" b="1" dirty="0" smtClean="0">
                <a:solidFill>
                  <a:srgbClr val="FF0000"/>
                </a:solidFill>
              </a:rPr>
              <a:t> Suture (Ferraccioli et al., 2011, Nature) with the </a:t>
            </a:r>
            <a:r>
              <a:rPr lang="en-GB" sz="1400" b="1" dirty="0" err="1" smtClean="0">
                <a:solidFill>
                  <a:srgbClr val="FF0000"/>
                </a:solidFill>
              </a:rPr>
              <a:t>Mirny</a:t>
            </a:r>
            <a:r>
              <a:rPr lang="en-GB" sz="1400" b="1" dirty="0" smtClean="0">
                <a:solidFill>
                  <a:srgbClr val="FF0000"/>
                </a:solidFill>
              </a:rPr>
              <a:t> Fault (Mulder et al., 2019) &amp; further test the hypothesis that this region was the site of accretion &amp; collision of Indo-Antarctica with </a:t>
            </a:r>
            <a:r>
              <a:rPr lang="en-GB" sz="1400" b="1" dirty="0" err="1" smtClean="0">
                <a:solidFill>
                  <a:srgbClr val="FF0000"/>
                </a:solidFill>
              </a:rPr>
              <a:t>Australo</a:t>
            </a:r>
            <a:r>
              <a:rPr lang="en-GB" sz="1400" b="1" dirty="0" smtClean="0">
                <a:solidFill>
                  <a:srgbClr val="FF0000"/>
                </a:solidFill>
              </a:rPr>
              <a:t>-Antarctica.</a:t>
            </a:r>
            <a:endParaRPr lang="en-GB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2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3000376" y="1"/>
            <a:ext cx="7667625" cy="13620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171701" y="2684463"/>
            <a:ext cx="39528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GB" sz="1600">
                <a:solidFill>
                  <a:srgbClr val="FF0000"/>
                </a:solidFill>
                <a:latin typeface="Kabel Bk BT" pitchFamily="34" charset="0"/>
              </a:rPr>
              <a:t>Antarctica within Gondwana</a:t>
            </a:r>
          </a:p>
        </p:txBody>
      </p:sp>
      <p:sp>
        <p:nvSpPr>
          <p:cNvPr id="3076" name="Rectangle 16"/>
          <p:cNvSpPr>
            <a:spLocks noChangeArrowheads="1"/>
          </p:cNvSpPr>
          <p:nvPr/>
        </p:nvSpPr>
        <p:spPr bwMode="auto">
          <a:xfrm>
            <a:off x="1524000" y="5876926"/>
            <a:ext cx="9144000" cy="98107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/>
          </a:p>
        </p:txBody>
      </p:sp>
      <p:pic>
        <p:nvPicPr>
          <p:cNvPr id="30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"/>
            <a:ext cx="5000625" cy="312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7369175" y="0"/>
            <a:ext cx="2755900" cy="3752850"/>
            <a:chOff x="5892197" y="28575"/>
            <a:chExt cx="2756503" cy="3752850"/>
          </a:xfrm>
        </p:grpSpPr>
        <p:pic>
          <p:nvPicPr>
            <p:cNvPr id="309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92197" y="38100"/>
              <a:ext cx="2756503" cy="3743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4" name="TextBox 11"/>
            <p:cNvSpPr txBox="1">
              <a:spLocks noChangeArrowheads="1"/>
            </p:cNvSpPr>
            <p:nvPr/>
          </p:nvSpPr>
          <p:spPr bwMode="auto">
            <a:xfrm>
              <a:off x="6791325" y="28575"/>
              <a:ext cx="12763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GB" sz="1400">
                  <a:solidFill>
                    <a:srgbClr val="FF0000"/>
                  </a:solidFill>
                </a:rPr>
                <a:t>T=500-600</a:t>
              </a:r>
            </a:p>
          </p:txBody>
        </p:sp>
        <p:sp>
          <p:nvSpPr>
            <p:cNvPr id="3095" name="Rectangle 13"/>
            <p:cNvSpPr>
              <a:spLocks noChangeArrowheads="1"/>
            </p:cNvSpPr>
            <p:nvPr/>
          </p:nvSpPr>
          <p:spPr bwMode="auto">
            <a:xfrm>
              <a:off x="7048500" y="523875"/>
              <a:ext cx="1171575" cy="1905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3096" name="TextBox 14"/>
            <p:cNvSpPr txBox="1">
              <a:spLocks noChangeArrowheads="1"/>
            </p:cNvSpPr>
            <p:nvPr/>
          </p:nvSpPr>
          <p:spPr bwMode="auto">
            <a:xfrm>
              <a:off x="6886575" y="476250"/>
              <a:ext cx="161925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1200"/>
                <a:t>Fitzimonds, 2003</a:t>
              </a:r>
              <a:endParaRPr lang="en-GB" sz="1200"/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1524000" y="3114675"/>
            <a:ext cx="10134600" cy="3836988"/>
            <a:chOff x="0" y="3114674"/>
            <a:chExt cx="10134599" cy="3836989"/>
          </a:xfrm>
        </p:grpSpPr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5887344" y="3686175"/>
              <a:ext cx="4247255" cy="3219450"/>
              <a:chOff x="5887344" y="3686175"/>
              <a:chExt cx="4247255" cy="3219450"/>
            </a:xfrm>
          </p:grpSpPr>
          <p:pic>
            <p:nvPicPr>
              <p:cNvPr id="3091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887344" y="3686175"/>
                <a:ext cx="2769335" cy="3219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92" name="TextBox 22"/>
              <p:cNvSpPr txBox="1">
                <a:spLocks noChangeArrowheads="1"/>
              </p:cNvSpPr>
              <p:nvPr/>
            </p:nvSpPr>
            <p:spPr bwMode="auto">
              <a:xfrm>
                <a:off x="7724774" y="3743324"/>
                <a:ext cx="2409825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GB" sz="1200">
                    <a:latin typeface="Calibri" pitchFamily="34" charset="0"/>
                  </a:rPr>
                  <a:t>Boger, 2011</a:t>
                </a:r>
              </a:p>
              <a:p>
                <a:pPr eaLnBrk="1" hangingPunct="1"/>
                <a:endParaRPr lang="en-GB" sz="1200"/>
              </a:p>
            </p:txBody>
          </p:sp>
        </p:grpSp>
        <p:grpSp>
          <p:nvGrpSpPr>
            <p:cNvPr id="5" name="Group 27"/>
            <p:cNvGrpSpPr>
              <a:grpSpLocks/>
            </p:cNvGrpSpPr>
            <p:nvPr/>
          </p:nvGrpSpPr>
          <p:grpSpPr bwMode="auto">
            <a:xfrm>
              <a:off x="0" y="3114674"/>
              <a:ext cx="8591550" cy="3836989"/>
              <a:chOff x="0" y="3114674"/>
              <a:chExt cx="8591550" cy="3836989"/>
            </a:xfrm>
          </p:grpSpPr>
          <p:grpSp>
            <p:nvGrpSpPr>
              <p:cNvPr id="6" name="Group 24"/>
              <p:cNvGrpSpPr>
                <a:grpSpLocks/>
              </p:cNvGrpSpPr>
              <p:nvPr/>
            </p:nvGrpSpPr>
            <p:grpSpPr bwMode="auto">
              <a:xfrm>
                <a:off x="0" y="3114674"/>
                <a:ext cx="5514974" cy="3743325"/>
                <a:chOff x="0" y="3114674"/>
                <a:chExt cx="5514974" cy="3743325"/>
              </a:xfrm>
            </p:grpSpPr>
            <p:pic>
              <p:nvPicPr>
                <p:cNvPr id="3088" name="Picture 17" descr="Goodge_provinces map_line drawing.jpg"/>
                <p:cNvPicPr>
                  <a:picLocks noChangeAspect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0" y="3114674"/>
                  <a:ext cx="5324993" cy="37433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089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3105149" y="3305174"/>
                  <a:ext cx="2409825" cy="4619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en-GB" sz="1200">
                      <a:latin typeface="Calibri" pitchFamily="34" charset="0"/>
                    </a:rPr>
                    <a:t>Goodge et al., 2008 Science</a:t>
                  </a:r>
                </a:p>
                <a:p>
                  <a:pPr eaLnBrk="1" hangingPunct="1"/>
                  <a:endParaRPr lang="en-GB" sz="1200"/>
                </a:p>
              </p:txBody>
            </p:sp>
            <p:sp>
              <p:nvSpPr>
                <p:cNvPr id="3090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0" y="3228975"/>
                  <a:ext cx="1276350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en-GB" sz="1400">
                      <a:solidFill>
                        <a:srgbClr val="FF0000"/>
                      </a:solidFill>
                    </a:rPr>
                    <a:t>T&gt;750</a:t>
                  </a:r>
                </a:p>
              </p:txBody>
            </p:sp>
          </p:grpSp>
          <p:sp>
            <p:nvSpPr>
              <p:cNvPr id="3087" name="Rectangle 3"/>
              <p:cNvSpPr>
                <a:spLocks noChangeArrowheads="1"/>
              </p:cNvSpPr>
              <p:nvPr/>
            </p:nvSpPr>
            <p:spPr bwMode="auto">
              <a:xfrm>
                <a:off x="3162300" y="6399213"/>
                <a:ext cx="5429250" cy="552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lang="en-GB" sz="1600">
                    <a:solidFill>
                      <a:srgbClr val="FF0000"/>
                    </a:solidFill>
                    <a:latin typeface="Kabel Bk BT" pitchFamily="34" charset="0"/>
                  </a:rPr>
                  <a:t>Antarctica within Rodinia &amp; Columbia </a:t>
                </a:r>
              </a:p>
            </p:txBody>
          </p:sp>
        </p:grpSp>
      </p:grpSp>
      <p:sp>
        <p:nvSpPr>
          <p:cNvPr id="3080" name="Rectangle 3"/>
          <p:cNvSpPr>
            <a:spLocks noChangeArrowheads="1"/>
          </p:cNvSpPr>
          <p:nvPr/>
        </p:nvSpPr>
        <p:spPr bwMode="auto">
          <a:xfrm>
            <a:off x="406400" y="2438400"/>
            <a:ext cx="54292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GB" sz="1600">
                <a:solidFill>
                  <a:schemeClr val="bg1"/>
                </a:solidFill>
                <a:latin typeface="Kabel Bk BT" pitchFamily="34" charset="0"/>
              </a:rPr>
              <a:t>Antarctica </a:t>
            </a:r>
          </a:p>
          <a:p>
            <a:pPr algn="ctr" eaLnBrk="1" hangingPunct="1"/>
            <a:r>
              <a:rPr lang="en-GB" sz="1600">
                <a:solidFill>
                  <a:schemeClr val="bg1"/>
                </a:solidFill>
                <a:latin typeface="Kabel Bk BT" pitchFamily="34" charset="0"/>
              </a:rPr>
              <a:t>within Gondwana </a:t>
            </a:r>
          </a:p>
        </p:txBody>
      </p: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1524000" y="0"/>
            <a:ext cx="9151938" cy="6858000"/>
            <a:chOff x="0" y="0"/>
            <a:chExt cx="9151722" cy="6858000"/>
          </a:xfrm>
        </p:grpSpPr>
        <p:pic>
          <p:nvPicPr>
            <p:cNvPr id="3082" name="Picture 21" descr="Gondwana Geological Map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0"/>
              <a:ext cx="9151722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3" name="TextBox 22"/>
            <p:cNvSpPr txBox="1">
              <a:spLocks noChangeArrowheads="1"/>
            </p:cNvSpPr>
            <p:nvPr/>
          </p:nvSpPr>
          <p:spPr bwMode="auto">
            <a:xfrm>
              <a:off x="5257800" y="3810000"/>
              <a:ext cx="762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b="1">
                  <a:solidFill>
                    <a:srgbClr val="FF0000"/>
                  </a:solidFill>
                </a:rPr>
                <a:t>???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03052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3"/>
          <p:cNvSpPr>
            <a:spLocks noChangeArrowheads="1"/>
          </p:cNvSpPr>
          <p:nvPr/>
        </p:nvSpPr>
        <p:spPr bwMode="auto">
          <a:xfrm>
            <a:off x="406400" y="2438400"/>
            <a:ext cx="54292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>
                <a:solidFill>
                  <a:schemeClr val="bg1"/>
                </a:solidFill>
                <a:latin typeface="Kabel Bk BT" pitchFamily="34" charset="0"/>
              </a:rPr>
              <a:t>Antarctica </a:t>
            </a:r>
          </a:p>
          <a:p>
            <a:pPr algn="ctr"/>
            <a:r>
              <a:rPr lang="en-GB" sz="1600">
                <a:solidFill>
                  <a:schemeClr val="bg1"/>
                </a:solidFill>
                <a:latin typeface="Kabel Bk BT" pitchFamily="34" charset="0"/>
              </a:rPr>
              <a:t>within Gondwana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74639" y="0"/>
            <a:ext cx="9042723" cy="6858000"/>
            <a:chOff x="50638" y="0"/>
            <a:chExt cx="9042723" cy="6858000"/>
          </a:xfrm>
        </p:grpSpPr>
        <p:pic>
          <p:nvPicPr>
            <p:cNvPr id="22" name="Picture 21" descr="ADMAP-2 Map_Final_November_2017_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638" y="0"/>
              <a:ext cx="9042723" cy="6858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555875" y="2852738"/>
              <a:ext cx="1223963" cy="11906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198" y="147314"/>
            <a:ext cx="9229802" cy="6253486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52600" y="60345"/>
            <a:ext cx="13554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GB" altLang="en-US" sz="2000" b="1" dirty="0" smtClean="0">
                <a:solidFill>
                  <a:srgbClr val="FF0000"/>
                </a:solidFill>
              </a:rPr>
              <a:t>3.5 ML line km of magnetic data freely available for the community!</a:t>
            </a:r>
            <a:endParaRPr lang="en-GB" alt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31070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kstboks 3"/>
          <p:cNvSpPr txBox="1">
            <a:spLocks noChangeArrowheads="1"/>
          </p:cNvSpPr>
          <p:nvPr/>
        </p:nvSpPr>
        <p:spPr bwMode="auto">
          <a:xfrm>
            <a:off x="2228851" y="836614"/>
            <a:ext cx="8804276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b="1" dirty="0" smtClean="0">
                <a:latin typeface="Calibri" panose="020F0502020204030204" pitchFamily="34" charset="0"/>
              </a:rPr>
              <a:t>PolarGAP project- Main Aim was to Fill </a:t>
            </a:r>
            <a:r>
              <a:rPr lang="da-DK" altLang="en-US" b="1" dirty="0">
                <a:latin typeface="Calibri" panose="020F0502020204030204" pitchFamily="34" charset="0"/>
              </a:rPr>
              <a:t>in the GOCE gravity data void at South Pole</a:t>
            </a:r>
          </a:p>
          <a:p>
            <a:pPr eaLnBrk="1" hangingPunct="1"/>
            <a:endParaRPr lang="da-DK" altLang="en-US" sz="900" b="1" dirty="0">
              <a:latin typeface="Calibri" panose="020F0502020204030204" pitchFamily="34" charset="0"/>
            </a:endParaRPr>
          </a:p>
          <a:p>
            <a:pPr eaLnBrk="1" hangingPunct="1"/>
            <a:endParaRPr lang="da-DK" altLang="en-US" dirty="0">
              <a:latin typeface="Calibri" panose="020F0502020204030204" pitchFamily="34" charset="0"/>
            </a:endParaRPr>
          </a:p>
          <a:p>
            <a:pPr eaLnBrk="1" hangingPunct="1"/>
            <a:endParaRPr lang="da-DK" altLang="en-US" b="1" dirty="0">
              <a:latin typeface="Calibri" panose="020F0502020204030204" pitchFamily="34" charset="0"/>
            </a:endParaRPr>
          </a:p>
          <a:p>
            <a:pPr eaLnBrk="1" hangingPunct="1"/>
            <a:endParaRPr lang="da-DK" altLang="en-US" b="1" dirty="0">
              <a:latin typeface="Calibri" panose="020F0502020204030204" pitchFamily="34" charset="0"/>
            </a:endParaRPr>
          </a:p>
          <a:p>
            <a:pPr eaLnBrk="1" hangingPunct="1"/>
            <a:endParaRPr lang="da-DK" altLang="en-US" b="1" dirty="0">
              <a:latin typeface="Calibri" panose="020F0502020204030204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322388"/>
            <a:ext cx="424815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1325564"/>
            <a:ext cx="4243387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kstboks 7"/>
          <p:cNvSpPr txBox="1">
            <a:spLocks noChangeArrowheads="1"/>
          </p:cNvSpPr>
          <p:nvPr/>
        </p:nvSpPr>
        <p:spPr bwMode="auto">
          <a:xfrm>
            <a:off x="2063751" y="6021388"/>
            <a:ext cx="8556625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sz="1400" i="1">
                <a:latin typeface="Calibri" panose="020F0502020204030204" pitchFamily="34" charset="0"/>
              </a:rPr>
              <a:t>                  GOCE Satellite gravity anomalies                           AntGP compilation (Scheinert, Ferraccioli et al., 2016, GRL)</a:t>
            </a:r>
          </a:p>
          <a:p>
            <a:pPr eaLnBrk="1" hangingPunct="1"/>
            <a:endParaRPr lang="da-DK" altLang="en-US" sz="900" b="1" i="1">
              <a:latin typeface="Calibri" panose="020F0502020204030204" pitchFamily="34" charset="0"/>
            </a:endParaRPr>
          </a:p>
          <a:p>
            <a:pPr eaLnBrk="1" hangingPunct="1"/>
            <a:endParaRPr lang="da-DK" altLang="en-US">
              <a:latin typeface="Calibri" panose="020F0502020204030204" pitchFamily="34" charset="0"/>
            </a:endParaRPr>
          </a:p>
          <a:p>
            <a:pPr eaLnBrk="1" hangingPunct="1"/>
            <a:endParaRPr lang="da-DK" altLang="en-US" b="1">
              <a:latin typeface="Calibri" panose="020F0502020204030204" pitchFamily="34" charset="0"/>
            </a:endParaRPr>
          </a:p>
          <a:p>
            <a:pPr eaLnBrk="1" hangingPunct="1"/>
            <a:endParaRPr lang="da-DK" altLang="en-US" b="1">
              <a:latin typeface="Calibri" panose="020F0502020204030204" pitchFamily="34" charset="0"/>
            </a:endParaRPr>
          </a:p>
          <a:p>
            <a:pPr eaLnBrk="1" hangingPunct="1"/>
            <a:endParaRPr lang="da-DK" altLang="en-US" b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36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kstboks 3"/>
          <p:cNvSpPr txBox="1">
            <a:spLocks noChangeArrowheads="1"/>
          </p:cNvSpPr>
          <p:nvPr/>
        </p:nvSpPr>
        <p:spPr bwMode="auto">
          <a:xfrm>
            <a:off x="468314" y="168275"/>
            <a:ext cx="6048375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b="1" dirty="0">
                <a:latin typeface="Calibri" panose="020F0502020204030204" pitchFamily="34" charset="0"/>
              </a:rPr>
              <a:t>30,000 line km of new radar, laser, </a:t>
            </a:r>
          </a:p>
          <a:p>
            <a:pPr eaLnBrk="1" hangingPunct="1"/>
            <a:r>
              <a:rPr lang="da-DK" altLang="en-US" b="1" dirty="0">
                <a:latin typeface="Calibri" panose="020F0502020204030204" pitchFamily="34" charset="0"/>
              </a:rPr>
              <a:t>airborne gravity &amp; </a:t>
            </a:r>
            <a:r>
              <a:rPr lang="da-DK" alt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aeromagnetic</a:t>
            </a:r>
            <a:r>
              <a:rPr lang="da-DK" altLang="en-US" b="1" dirty="0">
                <a:latin typeface="Calibri" panose="020F0502020204030204" pitchFamily="34" charset="0"/>
              </a:rPr>
              <a:t> data </a:t>
            </a:r>
          </a:p>
          <a:p>
            <a:pPr eaLnBrk="1" hangingPunct="1"/>
            <a:endParaRPr lang="da-DK" altLang="en-US" sz="900" b="1" dirty="0">
              <a:latin typeface="Calibri" panose="020F0502020204030204" pitchFamily="34" charset="0"/>
            </a:endParaRPr>
          </a:p>
          <a:p>
            <a:pPr eaLnBrk="1" hangingPunct="1"/>
            <a:endParaRPr lang="da-DK" altLang="en-US" dirty="0">
              <a:latin typeface="Calibri" panose="020F0502020204030204" pitchFamily="34" charset="0"/>
            </a:endParaRPr>
          </a:p>
          <a:p>
            <a:pPr eaLnBrk="1" hangingPunct="1"/>
            <a:endParaRPr lang="da-DK" altLang="en-US" b="1" dirty="0">
              <a:latin typeface="Calibri" panose="020F0502020204030204" pitchFamily="34" charset="0"/>
            </a:endParaRPr>
          </a:p>
          <a:p>
            <a:pPr eaLnBrk="1" hangingPunct="1"/>
            <a:endParaRPr lang="da-DK" altLang="en-US" b="1" dirty="0">
              <a:latin typeface="Calibri" panose="020F0502020204030204" pitchFamily="34" charset="0"/>
            </a:endParaRPr>
          </a:p>
          <a:p>
            <a:pPr eaLnBrk="1" hangingPunct="1"/>
            <a:endParaRPr lang="da-DK" altLang="en-US" b="1" dirty="0">
              <a:latin typeface="Calibri" panose="020F0502020204030204" pitchFamily="34" charset="0"/>
            </a:endParaRPr>
          </a:p>
        </p:txBody>
      </p:sp>
      <p:pic>
        <p:nvPicPr>
          <p:cNvPr id="2048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124" y="168275"/>
            <a:ext cx="3960391" cy="468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6" y="4418807"/>
            <a:ext cx="4656753" cy="1974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75" y="4853286"/>
            <a:ext cx="3062287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6" y="1114425"/>
            <a:ext cx="4656753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28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kstboks 7"/>
          <p:cNvSpPr txBox="1">
            <a:spLocks noChangeArrowheads="1"/>
          </p:cNvSpPr>
          <p:nvPr/>
        </p:nvSpPr>
        <p:spPr bwMode="auto">
          <a:xfrm>
            <a:off x="3216276" y="188913"/>
            <a:ext cx="2620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b="1">
                <a:latin typeface="Calibri" panose="020F0502020204030204" pitchFamily="34" charset="0"/>
              </a:rPr>
              <a:t>New Bedrock Topography</a:t>
            </a:r>
          </a:p>
        </p:txBody>
      </p:sp>
      <p:grpSp>
        <p:nvGrpSpPr>
          <p:cNvPr id="21507" name="Group 30"/>
          <p:cNvGrpSpPr>
            <a:grpSpLocks/>
          </p:cNvGrpSpPr>
          <p:nvPr/>
        </p:nvGrpSpPr>
        <p:grpSpPr bwMode="auto">
          <a:xfrm>
            <a:off x="5475289" y="692150"/>
            <a:ext cx="5013325" cy="5613400"/>
            <a:chOff x="2339975" y="908050"/>
            <a:chExt cx="5013325" cy="5613400"/>
          </a:xfrm>
        </p:grpSpPr>
        <p:pic>
          <p:nvPicPr>
            <p:cNvPr id="21531" name="Picture 7" descr="Fig_bedrock topography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975" y="908050"/>
              <a:ext cx="5013325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532" name="Group 28"/>
            <p:cNvGrpSpPr>
              <a:grpSpLocks/>
            </p:cNvGrpSpPr>
            <p:nvPr/>
          </p:nvGrpSpPr>
          <p:grpSpPr bwMode="auto">
            <a:xfrm>
              <a:off x="3104703" y="1692275"/>
              <a:ext cx="4204147" cy="3402013"/>
              <a:chOff x="3104703" y="1692275"/>
              <a:chExt cx="4204147" cy="3402013"/>
            </a:xfrm>
          </p:grpSpPr>
          <p:sp>
            <p:nvSpPr>
              <p:cNvPr id="21533" name="TextBox 10"/>
              <p:cNvSpPr txBox="1">
                <a:spLocks noChangeArrowheads="1"/>
              </p:cNvSpPr>
              <p:nvPr/>
            </p:nvSpPr>
            <p:spPr bwMode="auto">
              <a:xfrm>
                <a:off x="3779838" y="2852738"/>
                <a:ext cx="863600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GB" altLang="en-US">
                    <a:solidFill>
                      <a:schemeClr val="bg1"/>
                    </a:solidFill>
                  </a:rPr>
                  <a:t>PPB</a:t>
                </a:r>
              </a:p>
            </p:txBody>
          </p:sp>
          <p:sp>
            <p:nvSpPr>
              <p:cNvPr id="21534" name="TextBox 11"/>
              <p:cNvSpPr txBox="1">
                <a:spLocks noChangeArrowheads="1"/>
              </p:cNvSpPr>
              <p:nvPr/>
            </p:nvSpPr>
            <p:spPr bwMode="auto">
              <a:xfrm>
                <a:off x="5508625" y="2349500"/>
                <a:ext cx="863600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GB" altLang="en-US">
                    <a:solidFill>
                      <a:schemeClr val="bg1"/>
                    </a:solidFill>
                  </a:rPr>
                  <a:t>RSH</a:t>
                </a:r>
              </a:p>
            </p:txBody>
          </p:sp>
          <p:sp>
            <p:nvSpPr>
              <p:cNvPr id="21535" name="TextBox 12"/>
              <p:cNvSpPr txBox="1">
                <a:spLocks noChangeArrowheads="1"/>
              </p:cNvSpPr>
              <p:nvPr/>
            </p:nvSpPr>
            <p:spPr bwMode="auto">
              <a:xfrm>
                <a:off x="4932363" y="1692275"/>
                <a:ext cx="863600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GB" altLang="en-US">
                    <a:solidFill>
                      <a:schemeClr val="bg1"/>
                    </a:solidFill>
                  </a:rPr>
                  <a:t>RSB</a:t>
                </a:r>
              </a:p>
            </p:txBody>
          </p:sp>
          <p:sp>
            <p:nvSpPr>
              <p:cNvPr id="21536" name="TextBox 13"/>
              <p:cNvSpPr txBox="1">
                <a:spLocks noChangeArrowheads="1"/>
              </p:cNvSpPr>
              <p:nvPr/>
            </p:nvSpPr>
            <p:spPr bwMode="auto">
              <a:xfrm>
                <a:off x="4211638" y="4724400"/>
                <a:ext cx="865187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GB" altLang="en-US">
                    <a:solidFill>
                      <a:schemeClr val="bg1"/>
                    </a:solidFill>
                  </a:rPr>
                  <a:t>TAM</a:t>
                </a:r>
              </a:p>
            </p:txBody>
          </p:sp>
          <p:sp>
            <p:nvSpPr>
              <p:cNvPr id="21537" name="TextBox 14"/>
              <p:cNvSpPr txBox="1">
                <a:spLocks noChangeArrowheads="1"/>
              </p:cNvSpPr>
              <p:nvPr/>
            </p:nvSpPr>
            <p:spPr bwMode="auto">
              <a:xfrm>
                <a:off x="3104703" y="1700684"/>
                <a:ext cx="162932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GB" altLang="en-US">
                    <a:solidFill>
                      <a:schemeClr val="bg1"/>
                    </a:solidFill>
                  </a:rPr>
                  <a:t>Recovery</a:t>
                </a:r>
              </a:p>
              <a:p>
                <a:pPr algn="ctr" eaLnBrk="1" hangingPunct="1"/>
                <a:r>
                  <a:rPr lang="en-GB" altLang="en-US">
                    <a:solidFill>
                      <a:schemeClr val="bg1"/>
                    </a:solidFill>
                  </a:rPr>
                  <a:t>Block</a:t>
                </a:r>
              </a:p>
            </p:txBody>
          </p:sp>
          <p:sp>
            <p:nvSpPr>
              <p:cNvPr id="21538" name="TextBox 15"/>
              <p:cNvSpPr txBox="1">
                <a:spLocks noChangeArrowheads="1"/>
              </p:cNvSpPr>
              <p:nvPr/>
            </p:nvSpPr>
            <p:spPr bwMode="auto">
              <a:xfrm>
                <a:off x="6443663" y="2924175"/>
                <a:ext cx="865187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GB" altLang="en-US">
                    <a:solidFill>
                      <a:schemeClr val="bg1"/>
                    </a:solidFill>
                  </a:rPr>
                  <a:t>GSM</a:t>
                </a:r>
              </a:p>
            </p:txBody>
          </p:sp>
        </p:grpSp>
      </p:grpSp>
      <p:pic>
        <p:nvPicPr>
          <p:cNvPr id="21508" name="Picture 30" descr="colour_scale_bedro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3"/>
          <a:stretch>
            <a:fillRect/>
          </a:stretch>
        </p:blipFill>
        <p:spPr bwMode="auto">
          <a:xfrm>
            <a:off x="5519738" y="6453189"/>
            <a:ext cx="50038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9" name="Group 32"/>
          <p:cNvGrpSpPr>
            <a:grpSpLocks/>
          </p:cNvGrpSpPr>
          <p:nvPr/>
        </p:nvGrpSpPr>
        <p:grpSpPr bwMode="auto">
          <a:xfrm>
            <a:off x="1558925" y="4149726"/>
            <a:ext cx="4249738" cy="2232025"/>
            <a:chOff x="35496" y="4005064"/>
            <a:chExt cx="4248472" cy="2232248"/>
          </a:xfrm>
        </p:grpSpPr>
        <p:sp>
          <p:nvSpPr>
            <p:cNvPr id="21526" name="TextBox 14"/>
            <p:cNvSpPr txBox="1">
              <a:spLocks noChangeArrowheads="1"/>
            </p:cNvSpPr>
            <p:nvPr/>
          </p:nvSpPr>
          <p:spPr bwMode="auto">
            <a:xfrm>
              <a:off x="35496" y="4456857"/>
              <a:ext cx="35638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600" b="1"/>
                <a:t>TAM</a:t>
              </a:r>
              <a:r>
                <a:rPr lang="en-GB" altLang="en-US" sz="1600"/>
                <a:t>- Transantarctic  Mountains</a:t>
              </a:r>
            </a:p>
          </p:txBody>
        </p:sp>
        <p:sp>
          <p:nvSpPr>
            <p:cNvPr id="21527" name="TextBox 14"/>
            <p:cNvSpPr txBox="1">
              <a:spLocks noChangeArrowheads="1"/>
            </p:cNvSpPr>
            <p:nvPr/>
          </p:nvSpPr>
          <p:spPr bwMode="auto">
            <a:xfrm>
              <a:off x="35496" y="4005064"/>
              <a:ext cx="338437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600" b="1"/>
                <a:t>PPB</a:t>
              </a:r>
              <a:r>
                <a:rPr lang="en-GB" altLang="en-US" sz="1600"/>
                <a:t>- </a:t>
              </a:r>
              <a:r>
                <a:rPr lang="en-GB" altLang="en-US" sz="1600" b="1"/>
                <a:t>Pensacola-Pole Basin</a:t>
              </a:r>
            </a:p>
          </p:txBody>
        </p:sp>
        <p:sp>
          <p:nvSpPr>
            <p:cNvPr id="21528" name="TextBox 14"/>
            <p:cNvSpPr txBox="1">
              <a:spLocks noChangeArrowheads="1"/>
            </p:cNvSpPr>
            <p:nvPr/>
          </p:nvSpPr>
          <p:spPr bwMode="auto">
            <a:xfrm>
              <a:off x="72008" y="4910391"/>
              <a:ext cx="363589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600" b="1"/>
                <a:t>RSB</a:t>
              </a:r>
              <a:r>
                <a:rPr lang="en-GB" altLang="en-US" sz="1600"/>
                <a:t>- Recovery Subglacial Basin </a:t>
              </a:r>
            </a:p>
          </p:txBody>
        </p:sp>
        <p:sp>
          <p:nvSpPr>
            <p:cNvPr id="21529" name="TextBox 14"/>
            <p:cNvSpPr txBox="1">
              <a:spLocks noChangeArrowheads="1"/>
            </p:cNvSpPr>
            <p:nvPr/>
          </p:nvSpPr>
          <p:spPr bwMode="auto">
            <a:xfrm>
              <a:off x="72008" y="5414447"/>
              <a:ext cx="399593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600" b="1"/>
                <a:t>RSH</a:t>
              </a:r>
              <a:r>
                <a:rPr lang="en-GB" altLang="en-US" sz="1600"/>
                <a:t>- Recovery Subglacial Highlands </a:t>
              </a:r>
            </a:p>
          </p:txBody>
        </p:sp>
        <p:sp>
          <p:nvSpPr>
            <p:cNvPr id="21530" name="TextBox 14"/>
            <p:cNvSpPr txBox="1">
              <a:spLocks noChangeArrowheads="1"/>
            </p:cNvSpPr>
            <p:nvPr/>
          </p:nvSpPr>
          <p:spPr bwMode="auto">
            <a:xfrm>
              <a:off x="72008" y="5898758"/>
              <a:ext cx="421196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600" b="1"/>
                <a:t>GSM</a:t>
              </a:r>
              <a:r>
                <a:rPr lang="en-GB" altLang="en-US" sz="1600"/>
                <a:t>- Gamburtsev Subglacial Mountains</a:t>
              </a:r>
            </a:p>
          </p:txBody>
        </p:sp>
      </p:grpSp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87" b="43513"/>
          <a:stretch>
            <a:fillRect/>
          </a:stretch>
        </p:blipFill>
        <p:spPr bwMode="auto">
          <a:xfrm>
            <a:off x="1625600" y="906463"/>
            <a:ext cx="3462338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6"/>
          <p:cNvGrpSpPr>
            <a:grpSpLocks/>
          </p:cNvGrpSpPr>
          <p:nvPr/>
        </p:nvGrpSpPr>
        <p:grpSpPr bwMode="auto">
          <a:xfrm>
            <a:off x="1524000" y="549276"/>
            <a:ext cx="9144000" cy="5832475"/>
            <a:chOff x="0" y="620688"/>
            <a:chExt cx="9144000" cy="5832648"/>
          </a:xfrm>
        </p:grpSpPr>
        <p:sp>
          <p:nvSpPr>
            <p:cNvPr id="34" name="Rectangle 33"/>
            <p:cNvSpPr/>
            <p:nvPr/>
          </p:nvSpPr>
          <p:spPr>
            <a:xfrm>
              <a:off x="0" y="620688"/>
              <a:ext cx="9144000" cy="58326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grpSp>
          <p:nvGrpSpPr>
            <p:cNvPr id="21514" name="Group 29"/>
            <p:cNvGrpSpPr>
              <a:grpSpLocks/>
            </p:cNvGrpSpPr>
            <p:nvPr/>
          </p:nvGrpSpPr>
          <p:grpSpPr bwMode="auto">
            <a:xfrm>
              <a:off x="252734" y="620861"/>
              <a:ext cx="8567738" cy="5832475"/>
              <a:chOff x="179512" y="908720"/>
              <a:chExt cx="8568952" cy="5832648"/>
            </a:xfrm>
          </p:grpSpPr>
          <p:grpSp>
            <p:nvGrpSpPr>
              <p:cNvPr id="21515" name="Group 18"/>
              <p:cNvGrpSpPr>
                <a:grpSpLocks/>
              </p:cNvGrpSpPr>
              <p:nvPr/>
            </p:nvGrpSpPr>
            <p:grpSpPr bwMode="auto">
              <a:xfrm>
                <a:off x="899592" y="908720"/>
                <a:ext cx="7848872" cy="5832648"/>
                <a:chOff x="8028384" y="908720"/>
                <a:chExt cx="7848872" cy="5832648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8028810" y="908547"/>
                  <a:ext cx="7848124" cy="57613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GB"/>
                </a:p>
              </p:txBody>
            </p:sp>
            <p:pic>
              <p:nvPicPr>
                <p:cNvPr id="21525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906" t="8485" r="2322" b="14735"/>
                <a:stretch>
                  <a:fillRect/>
                </a:stretch>
              </p:blipFill>
              <p:spPr bwMode="auto">
                <a:xfrm>
                  <a:off x="8028384" y="1124744"/>
                  <a:ext cx="7776864" cy="56166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1516" name="TextBox 19"/>
              <p:cNvSpPr txBox="1">
                <a:spLocks noChangeArrowheads="1"/>
              </p:cNvSpPr>
              <p:nvPr/>
            </p:nvSpPr>
            <p:spPr bwMode="auto">
              <a:xfrm rot="2278021">
                <a:off x="5286202" y="3566184"/>
                <a:ext cx="345638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GB" altLang="en-US" sz="1600">
                    <a:solidFill>
                      <a:schemeClr val="bg1"/>
                    </a:solidFill>
                  </a:rPr>
                  <a:t>Eastern </a:t>
                </a:r>
              </a:p>
              <a:p>
                <a:pPr algn="ctr" eaLnBrk="1" hangingPunct="1"/>
                <a:r>
                  <a:rPr lang="en-GB" altLang="en-US" sz="1600">
                    <a:solidFill>
                      <a:schemeClr val="bg1"/>
                    </a:solidFill>
                  </a:rPr>
                  <a:t>Pensacola-Pole Basin</a:t>
                </a:r>
              </a:p>
            </p:txBody>
          </p:sp>
          <p:sp>
            <p:nvSpPr>
              <p:cNvPr id="21517" name="TextBox 21"/>
              <p:cNvSpPr txBox="1">
                <a:spLocks noChangeArrowheads="1"/>
              </p:cNvSpPr>
              <p:nvPr/>
            </p:nvSpPr>
            <p:spPr bwMode="auto">
              <a:xfrm rot="2235750">
                <a:off x="4423852" y="4271648"/>
                <a:ext cx="345638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GB" altLang="en-US" sz="1600">
                    <a:solidFill>
                      <a:schemeClr val="bg1"/>
                    </a:solidFill>
                  </a:rPr>
                  <a:t>Western </a:t>
                </a:r>
              </a:p>
              <a:p>
                <a:pPr algn="ctr" eaLnBrk="1" hangingPunct="1"/>
                <a:r>
                  <a:rPr lang="en-GB" altLang="en-US" sz="1600">
                    <a:solidFill>
                      <a:schemeClr val="bg1"/>
                    </a:solidFill>
                  </a:rPr>
                  <a:t>Pensacola-Pole Basin</a:t>
                </a:r>
              </a:p>
            </p:txBody>
          </p:sp>
          <p:sp>
            <p:nvSpPr>
              <p:cNvPr id="21518" name="TextBox 22"/>
              <p:cNvSpPr txBox="1">
                <a:spLocks noChangeArrowheads="1"/>
              </p:cNvSpPr>
              <p:nvPr/>
            </p:nvSpPr>
            <p:spPr bwMode="auto">
              <a:xfrm>
                <a:off x="179512" y="3717032"/>
                <a:ext cx="3456384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GB" altLang="en-US" sz="1600">
                    <a:solidFill>
                      <a:schemeClr val="bg1"/>
                    </a:solidFill>
                  </a:rPr>
                  <a:t>Transitional </a:t>
                </a:r>
              </a:p>
              <a:p>
                <a:pPr algn="ctr" eaLnBrk="1" hangingPunct="1"/>
                <a:r>
                  <a:rPr lang="en-GB" altLang="en-US" sz="1600">
                    <a:solidFill>
                      <a:schemeClr val="bg1"/>
                    </a:solidFill>
                  </a:rPr>
                  <a:t>Basins</a:t>
                </a:r>
              </a:p>
            </p:txBody>
          </p:sp>
          <p:sp>
            <p:nvSpPr>
              <p:cNvPr id="21519" name="TextBox 23"/>
              <p:cNvSpPr txBox="1">
                <a:spLocks noChangeArrowheads="1"/>
              </p:cNvSpPr>
              <p:nvPr/>
            </p:nvSpPr>
            <p:spPr bwMode="auto">
              <a:xfrm>
                <a:off x="1979712" y="6021288"/>
                <a:ext cx="3456384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GB" altLang="en-US" sz="1600">
                    <a:solidFill>
                      <a:schemeClr val="bg1"/>
                    </a:solidFill>
                  </a:rPr>
                  <a:t>Thiel </a:t>
                </a:r>
              </a:p>
              <a:p>
                <a:pPr algn="ctr" eaLnBrk="1" hangingPunct="1"/>
                <a:r>
                  <a:rPr lang="en-GB" altLang="en-US" sz="1600">
                    <a:solidFill>
                      <a:schemeClr val="bg1"/>
                    </a:solidFill>
                  </a:rPr>
                  <a:t>Mts</a:t>
                </a:r>
              </a:p>
            </p:txBody>
          </p:sp>
          <p:sp>
            <p:nvSpPr>
              <p:cNvPr id="21520" name="TextBox 24"/>
              <p:cNvSpPr txBox="1">
                <a:spLocks noChangeArrowheads="1"/>
              </p:cNvSpPr>
              <p:nvPr/>
            </p:nvSpPr>
            <p:spPr bwMode="auto">
              <a:xfrm>
                <a:off x="1691680" y="4068361"/>
                <a:ext cx="3456384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GB" altLang="en-US" sz="1600">
                    <a:solidFill>
                      <a:schemeClr val="bg1"/>
                    </a:solidFill>
                  </a:rPr>
                  <a:t>Patuxent </a:t>
                </a:r>
              </a:p>
              <a:p>
                <a:pPr algn="ctr" eaLnBrk="1" hangingPunct="1"/>
                <a:r>
                  <a:rPr lang="en-GB" altLang="en-US" sz="1600">
                    <a:solidFill>
                      <a:schemeClr val="bg1"/>
                    </a:solidFill>
                  </a:rPr>
                  <a:t>Mts</a:t>
                </a:r>
              </a:p>
            </p:txBody>
          </p:sp>
          <p:sp>
            <p:nvSpPr>
              <p:cNvPr id="21521" name="TextBox 25"/>
              <p:cNvSpPr txBox="1">
                <a:spLocks noChangeArrowheads="1"/>
              </p:cNvSpPr>
              <p:nvPr/>
            </p:nvSpPr>
            <p:spPr bwMode="auto">
              <a:xfrm>
                <a:off x="1547664" y="2556193"/>
                <a:ext cx="3456384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GB" altLang="en-US" sz="1600">
                    <a:solidFill>
                      <a:schemeClr val="bg1"/>
                    </a:solidFill>
                  </a:rPr>
                  <a:t>Pensacola </a:t>
                </a:r>
              </a:p>
              <a:p>
                <a:pPr algn="ctr" eaLnBrk="1" hangingPunct="1"/>
                <a:r>
                  <a:rPr lang="en-GB" altLang="en-US" sz="1600">
                    <a:solidFill>
                      <a:schemeClr val="bg1"/>
                    </a:solidFill>
                  </a:rPr>
                  <a:t>Mts</a:t>
                </a:r>
              </a:p>
            </p:txBody>
          </p:sp>
          <p:sp>
            <p:nvSpPr>
              <p:cNvPr id="21522" name="TextBox 26"/>
              <p:cNvSpPr txBox="1">
                <a:spLocks noChangeArrowheads="1"/>
              </p:cNvSpPr>
              <p:nvPr/>
            </p:nvSpPr>
            <p:spPr bwMode="auto">
              <a:xfrm>
                <a:off x="1727312" y="5148599"/>
                <a:ext cx="3456383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GB" altLang="en-US" sz="1600">
                    <a:solidFill>
                      <a:schemeClr val="bg1"/>
                    </a:solidFill>
                  </a:rPr>
                  <a:t>Patuxent </a:t>
                </a:r>
              </a:p>
              <a:p>
                <a:pPr algn="ctr" eaLnBrk="1" hangingPunct="1"/>
                <a:r>
                  <a:rPr lang="en-GB" altLang="en-US" sz="1600">
                    <a:solidFill>
                      <a:schemeClr val="bg1"/>
                    </a:solidFill>
                  </a:rPr>
                  <a:t>Basin</a:t>
                </a:r>
              </a:p>
            </p:txBody>
          </p:sp>
          <p:sp>
            <p:nvSpPr>
              <p:cNvPr id="21523" name="TextBox 27"/>
              <p:cNvSpPr txBox="1">
                <a:spLocks noChangeArrowheads="1"/>
              </p:cNvSpPr>
              <p:nvPr/>
            </p:nvSpPr>
            <p:spPr bwMode="auto">
              <a:xfrm>
                <a:off x="3563153" y="1259897"/>
                <a:ext cx="3456384" cy="584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GB" altLang="en-US" sz="1600">
                    <a:solidFill>
                      <a:schemeClr val="bg1"/>
                    </a:solidFill>
                  </a:rPr>
                  <a:t>Recovery</a:t>
                </a:r>
              </a:p>
              <a:p>
                <a:pPr algn="ctr" eaLnBrk="1" hangingPunct="1"/>
                <a:r>
                  <a:rPr lang="en-GB" altLang="en-US" sz="1600">
                    <a:solidFill>
                      <a:schemeClr val="bg1"/>
                    </a:solidFill>
                  </a:rPr>
                  <a:t>Block</a:t>
                </a:r>
              </a:p>
            </p:txBody>
          </p:sp>
        </p:grpSp>
      </p:grpSp>
      <p:sp>
        <p:nvSpPr>
          <p:cNvPr id="21512" name="TextBox 6"/>
          <p:cNvSpPr txBox="1">
            <a:spLocks noChangeArrowheads="1"/>
          </p:cNvSpPr>
          <p:nvPr/>
        </p:nvSpPr>
        <p:spPr bwMode="auto">
          <a:xfrm>
            <a:off x="1516063" y="6505575"/>
            <a:ext cx="556260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600" dirty="0"/>
              <a:t>Ferraccioli et al. </a:t>
            </a:r>
            <a:r>
              <a:rPr lang="en-GB" altLang="en-US" sz="1600" dirty="0" smtClean="0"/>
              <a:t>2020, </a:t>
            </a:r>
            <a:r>
              <a:rPr lang="en-GB" altLang="en-US" sz="1600" i="1" dirty="0" smtClean="0"/>
              <a:t>Science</a:t>
            </a:r>
            <a:r>
              <a:rPr lang="en-GB" altLang="en-US" sz="1600" dirty="0" smtClean="0"/>
              <a:t> in </a:t>
            </a:r>
            <a:r>
              <a:rPr lang="en-GB" altLang="en-US" sz="1600" dirty="0"/>
              <a:t>prep</a:t>
            </a:r>
          </a:p>
        </p:txBody>
      </p:sp>
    </p:spTree>
    <p:extLst>
      <p:ext uri="{BB962C8B-B14F-4D97-AF65-F5344CB8AC3E}">
        <p14:creationId xmlns:p14="http://schemas.microsoft.com/office/powerpoint/2010/main" val="309297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kstboks 7"/>
          <p:cNvSpPr txBox="1">
            <a:spLocks noChangeArrowheads="1"/>
          </p:cNvSpPr>
          <p:nvPr/>
        </p:nvSpPr>
        <p:spPr bwMode="auto">
          <a:xfrm>
            <a:off x="3143250" y="188913"/>
            <a:ext cx="2762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b="1">
                <a:latin typeface="Calibri" panose="020F0502020204030204" pitchFamily="34" charset="0"/>
              </a:rPr>
              <a:t>New Gravity Anomaly Map</a:t>
            </a:r>
          </a:p>
        </p:txBody>
      </p:sp>
      <p:pic>
        <p:nvPicPr>
          <p:cNvPr id="22531" name="Picture 5" descr="Fig_grav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692150"/>
            <a:ext cx="5149850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524001" y="693738"/>
            <a:ext cx="9001125" cy="5975350"/>
            <a:chOff x="1547664" y="1412776"/>
            <a:chExt cx="9001000" cy="5976664"/>
          </a:xfrm>
        </p:grpSpPr>
        <p:sp>
          <p:nvSpPr>
            <p:cNvPr id="13" name="Rectangle 12"/>
            <p:cNvSpPr/>
            <p:nvPr/>
          </p:nvSpPr>
          <p:spPr>
            <a:xfrm>
              <a:off x="1547664" y="1412776"/>
              <a:ext cx="9001000" cy="5976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pic>
          <p:nvPicPr>
            <p:cNvPr id="22535" name="Picture 13" descr="Gravity_image_interp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09" b="41200"/>
            <a:stretch>
              <a:fillRect/>
            </a:stretch>
          </p:blipFill>
          <p:spPr bwMode="auto">
            <a:xfrm>
              <a:off x="1876843" y="1772816"/>
              <a:ext cx="8599813" cy="5472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1516063" y="6505575"/>
            <a:ext cx="556260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600" dirty="0"/>
              <a:t>Ferraccioli et al. </a:t>
            </a:r>
            <a:r>
              <a:rPr lang="en-GB" altLang="en-US" sz="1600" dirty="0" smtClean="0"/>
              <a:t>2020, </a:t>
            </a:r>
            <a:r>
              <a:rPr lang="en-GB" altLang="en-US" sz="1600" i="1" dirty="0" smtClean="0"/>
              <a:t>Science</a:t>
            </a:r>
            <a:r>
              <a:rPr lang="en-GB" altLang="en-US" sz="1600" dirty="0" smtClean="0"/>
              <a:t>, in </a:t>
            </a:r>
            <a:r>
              <a:rPr lang="en-GB" altLang="en-US" sz="1600" dirty="0"/>
              <a:t>prep</a:t>
            </a:r>
          </a:p>
        </p:txBody>
      </p:sp>
    </p:spTree>
    <p:extLst>
      <p:ext uri="{BB962C8B-B14F-4D97-AF65-F5344CB8AC3E}">
        <p14:creationId xmlns:p14="http://schemas.microsoft.com/office/powerpoint/2010/main" val="40718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kstboks 7"/>
          <p:cNvSpPr txBox="1">
            <a:spLocks noChangeArrowheads="1"/>
          </p:cNvSpPr>
          <p:nvPr/>
        </p:nvSpPr>
        <p:spPr bwMode="auto">
          <a:xfrm>
            <a:off x="1050926" y="97630"/>
            <a:ext cx="9167813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a-DK" altLang="en-US" sz="1400" i="1" dirty="0">
                <a:latin typeface="Calibri" panose="020F0502020204030204" pitchFamily="34" charset="0"/>
              </a:rPr>
              <a:t>  </a:t>
            </a:r>
            <a:r>
              <a:rPr lang="da-DK" altLang="en-US" sz="1400" b="1" i="1" dirty="0">
                <a:latin typeface="Calibri" panose="020F0502020204030204" pitchFamily="34" charset="0"/>
              </a:rPr>
              <a:t>Subglacial geology and geomorpholgy of the Pensacola-Pole basin, East Antarctica </a:t>
            </a:r>
          </a:p>
          <a:p>
            <a:pPr eaLnBrk="1" hangingPunct="1"/>
            <a:r>
              <a:rPr lang="da-DK" altLang="en-US" sz="1200" dirty="0">
                <a:latin typeface="Calibri" panose="020F0502020204030204" pitchFamily="34" charset="0"/>
              </a:rPr>
              <a:t>   </a:t>
            </a:r>
            <a:r>
              <a:rPr lang="da-DK" altLang="en-US" sz="1400" dirty="0">
                <a:latin typeface="Calibri" panose="020F0502020204030204" pitchFamily="34" charset="0"/>
              </a:rPr>
              <a:t>(Paxman, Jamieson, Ferraccioli et al, 2019 G3)</a:t>
            </a:r>
            <a:endParaRPr lang="da-DK" altLang="en-US" sz="1400" i="1" dirty="0">
              <a:latin typeface="Calibri" panose="020F0502020204030204" pitchFamily="34" charset="0"/>
            </a:endParaRPr>
          </a:p>
          <a:p>
            <a:pPr eaLnBrk="1" hangingPunct="1"/>
            <a:endParaRPr lang="da-DK" altLang="en-US" sz="900" b="1" i="1" dirty="0">
              <a:latin typeface="Calibri" panose="020F0502020204030204" pitchFamily="34" charset="0"/>
            </a:endParaRPr>
          </a:p>
          <a:p>
            <a:pPr eaLnBrk="1" hangingPunct="1"/>
            <a:endParaRPr lang="da-DK" altLang="en-US" dirty="0">
              <a:latin typeface="Calibri" panose="020F0502020204030204" pitchFamily="34" charset="0"/>
            </a:endParaRPr>
          </a:p>
          <a:p>
            <a:pPr eaLnBrk="1" hangingPunct="1"/>
            <a:endParaRPr lang="da-DK" altLang="en-US" b="1" dirty="0">
              <a:latin typeface="Calibri" panose="020F0502020204030204" pitchFamily="34" charset="0"/>
            </a:endParaRPr>
          </a:p>
          <a:p>
            <a:pPr eaLnBrk="1" hangingPunct="1"/>
            <a:endParaRPr lang="da-DK" altLang="en-US" b="1" dirty="0">
              <a:latin typeface="Calibri" panose="020F0502020204030204" pitchFamily="34" charset="0"/>
            </a:endParaRPr>
          </a:p>
          <a:p>
            <a:pPr eaLnBrk="1" hangingPunct="1"/>
            <a:endParaRPr lang="da-DK" altLang="en-US" b="1" dirty="0">
              <a:latin typeface="Calibri" panose="020F0502020204030204" pitchFamily="34" charset="0"/>
            </a:endParaRPr>
          </a:p>
        </p:txBody>
      </p:sp>
      <p:pic>
        <p:nvPicPr>
          <p:cNvPr id="25603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9" b="50671"/>
          <a:stretch>
            <a:fillRect/>
          </a:stretch>
        </p:blipFill>
        <p:spPr bwMode="auto">
          <a:xfrm>
            <a:off x="8237539" y="692151"/>
            <a:ext cx="2700337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71" r="51501"/>
          <a:stretch>
            <a:fillRect/>
          </a:stretch>
        </p:blipFill>
        <p:spPr bwMode="auto">
          <a:xfrm>
            <a:off x="8201025" y="3719514"/>
            <a:ext cx="2592388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671"/>
          <a:stretch>
            <a:fillRect/>
          </a:stretch>
        </p:blipFill>
        <p:spPr bwMode="auto">
          <a:xfrm>
            <a:off x="8262939" y="692150"/>
            <a:ext cx="2674937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85" y="706228"/>
            <a:ext cx="7276953" cy="56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76497" y="765175"/>
            <a:ext cx="7214941" cy="5834095"/>
            <a:chOff x="107504" y="1196752"/>
            <a:chExt cx="6211836" cy="5184576"/>
          </a:xfrm>
        </p:grpSpPr>
        <p:sp>
          <p:nvSpPr>
            <p:cNvPr id="11" name="Rectangle 10"/>
            <p:cNvSpPr/>
            <p:nvPr/>
          </p:nvSpPr>
          <p:spPr>
            <a:xfrm>
              <a:off x="107504" y="1196752"/>
              <a:ext cx="6211836" cy="51845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pic>
          <p:nvPicPr>
            <p:cNvPr id="25613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556791"/>
              <a:ext cx="6059210" cy="4256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6" t="50632"/>
          <a:stretch>
            <a:fillRect/>
          </a:stretch>
        </p:blipFill>
        <p:spPr bwMode="auto">
          <a:xfrm>
            <a:off x="506339" y="617874"/>
            <a:ext cx="7137476" cy="596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484189" y="866769"/>
            <a:ext cx="7159626" cy="5705481"/>
            <a:chOff x="107504" y="1289450"/>
            <a:chExt cx="6164125" cy="5070259"/>
          </a:xfrm>
        </p:grpSpPr>
        <p:sp>
          <p:nvSpPr>
            <p:cNvPr id="18" name="Rectangle 17"/>
            <p:cNvSpPr/>
            <p:nvPr/>
          </p:nvSpPr>
          <p:spPr>
            <a:xfrm>
              <a:off x="107504" y="1289450"/>
              <a:ext cx="6164125" cy="5070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  <p:pic>
          <p:nvPicPr>
            <p:cNvPr id="25611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001"/>
            <a:stretch>
              <a:fillRect/>
            </a:stretch>
          </p:blipFill>
          <p:spPr bwMode="auto">
            <a:xfrm>
              <a:off x="823428" y="1380352"/>
              <a:ext cx="4824535" cy="4976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70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5507</TotalTime>
  <Words>1181</Words>
  <Application>Microsoft Office PowerPoint</Application>
  <PresentationFormat>Widescreen</PresentationFormat>
  <Paragraphs>213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Kabel Bk BT</vt:lpstr>
      <vt:lpstr>Times New Roman</vt:lpstr>
      <vt:lpstr>Office Theme</vt:lpstr>
      <vt:lpstr>Kontortema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Natural Environment Research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Ferraccioli, Fausto</dc:creator>
  <cp:lastModifiedBy>Ferraccioli, Fausto</cp:lastModifiedBy>
  <cp:revision>216</cp:revision>
  <dcterms:created xsi:type="dcterms:W3CDTF">2020-05-01T15:19:39Z</dcterms:created>
  <dcterms:modified xsi:type="dcterms:W3CDTF">2020-05-07T02:31:54Z</dcterms:modified>
</cp:coreProperties>
</file>