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</p:sldMasterIdLst>
  <p:notesMasterIdLst>
    <p:notesMasterId r:id="rId17"/>
  </p:notesMasterIdLst>
  <p:handoutMasterIdLst>
    <p:handoutMasterId r:id="rId18"/>
  </p:handoutMasterIdLst>
  <p:sldIdLst>
    <p:sldId id="258" r:id="rId6"/>
    <p:sldId id="268" r:id="rId7"/>
    <p:sldId id="278" r:id="rId8"/>
    <p:sldId id="279" r:id="rId9"/>
    <p:sldId id="261" r:id="rId10"/>
    <p:sldId id="275" r:id="rId11"/>
    <p:sldId id="270" r:id="rId12"/>
    <p:sldId id="262" r:id="rId13"/>
    <p:sldId id="283" r:id="rId14"/>
    <p:sldId id="285" r:id="rId15"/>
    <p:sldId id="276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4"/>
    <a:srgbClr val="0C406D"/>
    <a:srgbClr val="2F444E"/>
    <a:srgbClr val="354248"/>
    <a:srgbClr val="091932"/>
    <a:srgbClr val="344248"/>
    <a:srgbClr val="384A50"/>
    <a:srgbClr val="633E88"/>
    <a:srgbClr val="27376F"/>
    <a:srgbClr val="E4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76" y="56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ns.cranfield.ac.uk\filestore\Users\SWEE\s300501\RESULTS\2019\PLFA%202019\RACHELHASLER-sample%20set%201&amp;2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87005379900236"/>
          <c:y val="4.7414753207747504E-2"/>
          <c:w val="0.75259361830573657"/>
          <c:h val="0.89971610511177058"/>
        </c:manualLayout>
      </c:layout>
      <c:scatterChart>
        <c:scatterStyle val="lineMarker"/>
        <c:varyColors val="0"/>
        <c:ser>
          <c:idx val="0"/>
          <c:order val="0"/>
          <c:tx>
            <c:strRef>
              <c:f>'TOTAL PCA V4 PLFA OUTPUT'!$P$23</c:f>
              <c:strCache>
                <c:ptCount val="1"/>
                <c:pt idx="0">
                  <c:v>PEAT1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OUTPUT'!$V$23</c:f>
                <c:numCache>
                  <c:formatCode>General</c:formatCode>
                  <c:ptCount val="1"/>
                  <c:pt idx="0">
                    <c:v>0.36695743482347004</c:v>
                  </c:pt>
                </c:numCache>
              </c:numRef>
            </c:plus>
            <c:minus>
              <c:numRef>
                <c:f>'TOTAL PCA V4 PLFA OUTPUT'!$V$23</c:f>
                <c:numCache>
                  <c:formatCode>General</c:formatCode>
                  <c:ptCount val="1"/>
                  <c:pt idx="0">
                    <c:v>0.36695743482347004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OUTPUT'!$R$23</c:f>
                <c:numCache>
                  <c:formatCode>General</c:formatCode>
                  <c:ptCount val="1"/>
                  <c:pt idx="0">
                    <c:v>0.47102467303712675</c:v>
                  </c:pt>
                </c:numCache>
              </c:numRef>
            </c:plus>
            <c:minus>
              <c:numRef>
                <c:f>'TOTAL PCA V4 PLFA OUTPUT'!$R$23</c:f>
                <c:numCache>
                  <c:formatCode>General</c:formatCode>
                  <c:ptCount val="1"/>
                  <c:pt idx="0">
                    <c:v>0.47102467303712675</c:v>
                  </c:pt>
                </c:numCache>
              </c:numRef>
            </c:minus>
          </c:errBars>
          <c:xVal>
            <c:numRef>
              <c:f>'TOTAL PCA V4 PLFA OUTPUT'!$Q$23</c:f>
              <c:numCache>
                <c:formatCode>0.00000</c:formatCode>
                <c:ptCount val="1"/>
                <c:pt idx="0">
                  <c:v>1.5611459496733551</c:v>
                </c:pt>
              </c:numCache>
            </c:numRef>
          </c:xVal>
          <c:yVal>
            <c:numRef>
              <c:f>'TOTAL PCA V4 PLFA OUTPUT'!$U$23</c:f>
              <c:numCache>
                <c:formatCode>0.00000</c:formatCode>
                <c:ptCount val="1"/>
                <c:pt idx="0">
                  <c:v>4.4599124021359291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89-4F13-977C-632F88C9C7B2}"/>
            </c:ext>
          </c:extLst>
        </c:ser>
        <c:ser>
          <c:idx val="1"/>
          <c:order val="1"/>
          <c:tx>
            <c:strRef>
              <c:f>'TOTAL PCA V4 PLFA OUTPUT'!$P$24</c:f>
              <c:strCache>
                <c:ptCount val="1"/>
                <c:pt idx="0">
                  <c:v>PEAT2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OUTPUT'!$V$24</c:f>
                <c:numCache>
                  <c:formatCode>General</c:formatCode>
                  <c:ptCount val="1"/>
                  <c:pt idx="0">
                    <c:v>1.9150409051880344</c:v>
                  </c:pt>
                </c:numCache>
              </c:numRef>
            </c:plus>
            <c:minus>
              <c:numRef>
                <c:f>'TOTAL PCA V4 PLFA OUTPUT'!$V$24</c:f>
                <c:numCache>
                  <c:formatCode>General</c:formatCode>
                  <c:ptCount val="1"/>
                  <c:pt idx="0">
                    <c:v>1.9150409051880344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OUTPUT'!$R$24</c:f>
                <c:numCache>
                  <c:formatCode>General</c:formatCode>
                  <c:ptCount val="1"/>
                  <c:pt idx="0">
                    <c:v>2.344217442576233</c:v>
                  </c:pt>
                </c:numCache>
              </c:numRef>
            </c:plus>
            <c:minus>
              <c:numRef>
                <c:f>'TOTAL PCA V4 PLFA OUTPUT'!$R$24</c:f>
                <c:numCache>
                  <c:formatCode>General</c:formatCode>
                  <c:ptCount val="1"/>
                  <c:pt idx="0">
                    <c:v>2.344217442576233</c:v>
                  </c:pt>
                </c:numCache>
              </c:numRef>
            </c:minus>
          </c:errBars>
          <c:xVal>
            <c:numRef>
              <c:f>'TOTAL PCA V4 PLFA OUTPUT'!$Q$24</c:f>
              <c:numCache>
                <c:formatCode>0.00000</c:formatCode>
                <c:ptCount val="1"/>
                <c:pt idx="0">
                  <c:v>-1.618466536984811</c:v>
                </c:pt>
              </c:numCache>
            </c:numRef>
          </c:xVal>
          <c:yVal>
            <c:numRef>
              <c:f>'TOTAL PCA V4 PLFA OUTPUT'!$U$24</c:f>
              <c:numCache>
                <c:formatCode>0.00000</c:formatCode>
                <c:ptCount val="1"/>
                <c:pt idx="0">
                  <c:v>2.3432348778373715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89-4F13-977C-632F88C9C7B2}"/>
            </c:ext>
          </c:extLst>
        </c:ser>
        <c:ser>
          <c:idx val="2"/>
          <c:order val="2"/>
          <c:tx>
            <c:strRef>
              <c:f>'TOTAL PCA V4 PLFA OUTPUT'!$P$25</c:f>
              <c:strCache>
                <c:ptCount val="1"/>
                <c:pt idx="0">
                  <c:v>BRACK1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OUTPUT'!$V$25</c:f>
                <c:numCache>
                  <c:formatCode>General</c:formatCode>
                  <c:ptCount val="1"/>
                  <c:pt idx="0">
                    <c:v>0.33968263330675885</c:v>
                  </c:pt>
                </c:numCache>
              </c:numRef>
            </c:plus>
            <c:minus>
              <c:numRef>
                <c:f>'TOTAL PCA V4 PLFA OUTPUT'!$V$25</c:f>
                <c:numCache>
                  <c:formatCode>General</c:formatCode>
                  <c:ptCount val="1"/>
                  <c:pt idx="0">
                    <c:v>0.33968263330675885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OUTPUT'!$R$25</c:f>
                <c:numCache>
                  <c:formatCode>General</c:formatCode>
                  <c:ptCount val="1"/>
                  <c:pt idx="0">
                    <c:v>0.77724488358689281</c:v>
                  </c:pt>
                </c:numCache>
              </c:numRef>
            </c:plus>
            <c:minus>
              <c:numRef>
                <c:f>'TOTAL PCA V4 PLFA OUTPUT'!$R$25</c:f>
                <c:numCache>
                  <c:formatCode>General</c:formatCode>
                  <c:ptCount val="1"/>
                  <c:pt idx="0">
                    <c:v>0.77724488358689281</c:v>
                  </c:pt>
                </c:numCache>
              </c:numRef>
            </c:minus>
          </c:errBars>
          <c:xVal>
            <c:numRef>
              <c:f>'TOTAL PCA V4 PLFA OUTPUT'!$Q$25</c:f>
              <c:numCache>
                <c:formatCode>0.00000</c:formatCode>
                <c:ptCount val="1"/>
                <c:pt idx="0">
                  <c:v>0.2588381443999378</c:v>
                </c:pt>
              </c:numCache>
            </c:numRef>
          </c:xVal>
          <c:yVal>
            <c:numRef>
              <c:f>'TOTAL PCA V4 PLFA OUTPUT'!$U$25</c:f>
              <c:numCache>
                <c:formatCode>0.00000</c:formatCode>
                <c:ptCount val="1"/>
                <c:pt idx="0">
                  <c:v>0.10895250641635301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C89-4F13-977C-632F88C9C7B2}"/>
            </c:ext>
          </c:extLst>
        </c:ser>
        <c:ser>
          <c:idx val="3"/>
          <c:order val="3"/>
          <c:tx>
            <c:strRef>
              <c:f>'TOTAL PCA V4 PLFA OUTPUT'!$P$26</c:f>
              <c:strCache>
                <c:ptCount val="1"/>
                <c:pt idx="0">
                  <c:v>BRACK2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OUTPUT'!$V$25</c:f>
                <c:numCache>
                  <c:formatCode>General</c:formatCode>
                  <c:ptCount val="1"/>
                  <c:pt idx="0">
                    <c:v>0.33968263330675885</c:v>
                  </c:pt>
                </c:numCache>
              </c:numRef>
            </c:plus>
            <c:minus>
              <c:numRef>
                <c:f>'TOTAL PCA V4 PLFA OUTPUT'!$V$26</c:f>
                <c:numCache>
                  <c:formatCode>General</c:formatCode>
                  <c:ptCount val="1"/>
                  <c:pt idx="0">
                    <c:v>0.24536104929490241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OUTPUT'!$R$26</c:f>
                <c:numCache>
                  <c:formatCode>General</c:formatCode>
                  <c:ptCount val="1"/>
                  <c:pt idx="0">
                    <c:v>2.9958481509424497</c:v>
                  </c:pt>
                </c:numCache>
              </c:numRef>
            </c:plus>
            <c:minus>
              <c:numRef>
                <c:f>'TOTAL PCA V4 PLFA OUTPUT'!$R$26</c:f>
                <c:numCache>
                  <c:formatCode>General</c:formatCode>
                  <c:ptCount val="1"/>
                  <c:pt idx="0">
                    <c:v>2.9958481509424497</c:v>
                  </c:pt>
                </c:numCache>
              </c:numRef>
            </c:minus>
          </c:errBars>
          <c:xVal>
            <c:numRef>
              <c:f>'TOTAL PCA V4 PLFA OUTPUT'!$Q$26</c:f>
              <c:numCache>
                <c:formatCode>0.00000</c:formatCode>
                <c:ptCount val="1"/>
                <c:pt idx="0">
                  <c:v>-3.299671518578239</c:v>
                </c:pt>
              </c:numCache>
            </c:numRef>
          </c:xVal>
          <c:yVal>
            <c:numRef>
              <c:f>'TOTAL PCA V4 PLFA OUTPUT'!$U$26</c:f>
              <c:numCache>
                <c:formatCode>0.00000</c:formatCode>
                <c:ptCount val="1"/>
                <c:pt idx="0">
                  <c:v>-0.80358544821263733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C89-4F13-977C-632F88C9C7B2}"/>
            </c:ext>
          </c:extLst>
        </c:ser>
        <c:ser>
          <c:idx val="4"/>
          <c:order val="4"/>
          <c:tx>
            <c:strRef>
              <c:f>'TOTAL PCA V4 PLFA OUTPUT'!$P$27</c:f>
              <c:strCache>
                <c:ptCount val="1"/>
                <c:pt idx="0">
                  <c:v>BARK1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OUTPUT'!$V$27</c:f>
                <c:numCache>
                  <c:formatCode>General</c:formatCode>
                  <c:ptCount val="1"/>
                  <c:pt idx="0">
                    <c:v>0.17002278175581031</c:v>
                  </c:pt>
                </c:numCache>
              </c:numRef>
            </c:plus>
            <c:minus>
              <c:numRef>
                <c:f>'TOTAL PCA V4 PLFA OUTPUT'!$V$27</c:f>
                <c:numCache>
                  <c:formatCode>General</c:formatCode>
                  <c:ptCount val="1"/>
                  <c:pt idx="0">
                    <c:v>0.17002278175581031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OUTPUT'!$R$27</c:f>
                <c:numCache>
                  <c:formatCode>General</c:formatCode>
                  <c:ptCount val="1"/>
                  <c:pt idx="0">
                    <c:v>0.96508538790426213</c:v>
                  </c:pt>
                </c:numCache>
              </c:numRef>
            </c:plus>
            <c:minus>
              <c:numRef>
                <c:f>'TOTAL PCA V4 PLFA OUTPUT'!$R$27</c:f>
                <c:numCache>
                  <c:formatCode>General</c:formatCode>
                  <c:ptCount val="1"/>
                  <c:pt idx="0">
                    <c:v>0.96508538790426213</c:v>
                  </c:pt>
                </c:numCache>
              </c:numRef>
            </c:minus>
          </c:errBars>
          <c:xVal>
            <c:numRef>
              <c:f>'TOTAL PCA V4 PLFA OUTPUT'!$Q$27</c:f>
              <c:numCache>
                <c:formatCode>0.00000</c:formatCode>
                <c:ptCount val="1"/>
                <c:pt idx="0">
                  <c:v>-0.94348145396317973</c:v>
                </c:pt>
              </c:numCache>
            </c:numRef>
          </c:xVal>
          <c:yVal>
            <c:numRef>
              <c:f>'TOTAL PCA V4 PLFA OUTPUT'!$U$27</c:f>
              <c:numCache>
                <c:formatCode>0.00000</c:formatCode>
                <c:ptCount val="1"/>
                <c:pt idx="0">
                  <c:v>-1.0622882869455195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C89-4F13-977C-632F88C9C7B2}"/>
            </c:ext>
          </c:extLst>
        </c:ser>
        <c:ser>
          <c:idx val="5"/>
          <c:order val="5"/>
          <c:tx>
            <c:strRef>
              <c:f>'TOTAL PCA V4 PLFA OUTPUT'!$P$28</c:f>
              <c:strCache>
                <c:ptCount val="1"/>
                <c:pt idx="0">
                  <c:v>BARK2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OUTPUT'!$V$28</c:f>
                <c:numCache>
                  <c:formatCode>General</c:formatCode>
                  <c:ptCount val="1"/>
                  <c:pt idx="0">
                    <c:v>0.22465641838622755</c:v>
                  </c:pt>
                </c:numCache>
              </c:numRef>
            </c:plus>
            <c:minus>
              <c:numRef>
                <c:f>'TOTAL PCA V4 PLFA OUTPUT'!$V$28</c:f>
                <c:numCache>
                  <c:formatCode>General</c:formatCode>
                  <c:ptCount val="1"/>
                  <c:pt idx="0">
                    <c:v>0.22465641838622755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OUTPUT'!$R$28</c:f>
                <c:numCache>
                  <c:formatCode>General</c:formatCode>
                  <c:ptCount val="1"/>
                  <c:pt idx="0">
                    <c:v>1.2731106657802551</c:v>
                  </c:pt>
                </c:numCache>
              </c:numRef>
            </c:plus>
            <c:minus>
              <c:numRef>
                <c:f>'TOTAL PCA V4 PLFA OUTPUT'!$R$28</c:f>
                <c:numCache>
                  <c:formatCode>General</c:formatCode>
                  <c:ptCount val="1"/>
                  <c:pt idx="0">
                    <c:v>1.2731106657802551</c:v>
                  </c:pt>
                </c:numCache>
              </c:numRef>
            </c:minus>
          </c:errBars>
          <c:xVal>
            <c:numRef>
              <c:f>'TOTAL PCA V4 PLFA OUTPUT'!$Q$28</c:f>
              <c:numCache>
                <c:formatCode>0.00000</c:formatCode>
                <c:ptCount val="1"/>
                <c:pt idx="0">
                  <c:v>0.6556571319947615</c:v>
                </c:pt>
              </c:numCache>
            </c:numRef>
          </c:xVal>
          <c:yVal>
            <c:numRef>
              <c:f>'TOTAL PCA V4 PLFA OUTPUT'!$U$28</c:f>
              <c:numCache>
                <c:formatCode>0.00000</c:formatCode>
                <c:ptCount val="1"/>
                <c:pt idx="0">
                  <c:v>-3.2297382278081397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C89-4F13-977C-632F88C9C7B2}"/>
            </c:ext>
          </c:extLst>
        </c:ser>
        <c:ser>
          <c:idx val="6"/>
          <c:order val="6"/>
          <c:tx>
            <c:strRef>
              <c:f>'TOTAL PCA V4 PLFA OUTPUT'!$P$29</c:f>
              <c:strCache>
                <c:ptCount val="1"/>
                <c:pt idx="0">
                  <c:v>COMP1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OUTPUT'!$V$29</c:f>
                <c:numCache>
                  <c:formatCode>General</c:formatCode>
                  <c:ptCount val="1"/>
                  <c:pt idx="0">
                    <c:v>9.7250124419326137E-2</c:v>
                  </c:pt>
                </c:numCache>
              </c:numRef>
            </c:plus>
            <c:minus>
              <c:numRef>
                <c:f>'TOTAL PCA V4 PLFA OUTPUT'!$V$29</c:f>
                <c:numCache>
                  <c:formatCode>General</c:formatCode>
                  <c:ptCount val="1"/>
                  <c:pt idx="0">
                    <c:v>9.7250124419326137E-2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OUTPUT'!$R$29</c:f>
                <c:numCache>
                  <c:formatCode>General</c:formatCode>
                  <c:ptCount val="1"/>
                  <c:pt idx="0">
                    <c:v>0.8280697228717635</c:v>
                  </c:pt>
                </c:numCache>
              </c:numRef>
            </c:plus>
            <c:minus>
              <c:numRef>
                <c:f>'TOTAL PCA V4 PLFA OUTPUT'!$R$29</c:f>
                <c:numCache>
                  <c:formatCode>General</c:formatCode>
                  <c:ptCount val="1"/>
                  <c:pt idx="0">
                    <c:v>0.8280697228717635</c:v>
                  </c:pt>
                </c:numCache>
              </c:numRef>
            </c:minus>
          </c:errBars>
          <c:xVal>
            <c:numRef>
              <c:f>'TOTAL PCA V4 PLFA OUTPUT'!$Q$29</c:f>
              <c:numCache>
                <c:formatCode>0.00000</c:formatCode>
                <c:ptCount val="1"/>
                <c:pt idx="0">
                  <c:v>0.46780179184803472</c:v>
                </c:pt>
              </c:numCache>
            </c:numRef>
          </c:xVal>
          <c:yVal>
            <c:numRef>
              <c:f>'TOTAL PCA V4 PLFA OUTPUT'!$U$29</c:f>
              <c:numCache>
                <c:formatCode>0.00000</c:formatCode>
                <c:ptCount val="1"/>
                <c:pt idx="0">
                  <c:v>-0.63170457996399954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C89-4F13-977C-632F88C9C7B2}"/>
            </c:ext>
          </c:extLst>
        </c:ser>
        <c:ser>
          <c:idx val="7"/>
          <c:order val="7"/>
          <c:tx>
            <c:strRef>
              <c:f>'TOTAL PCA V4 PLFA OUTPUT'!$P$30</c:f>
              <c:strCache>
                <c:ptCount val="1"/>
                <c:pt idx="0">
                  <c:v>COMP2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OUTPUT'!$V$30</c:f>
                <c:numCache>
                  <c:formatCode>General</c:formatCode>
                  <c:ptCount val="1"/>
                  <c:pt idx="0">
                    <c:v>3.3492852292559695E-2</c:v>
                  </c:pt>
                </c:numCache>
              </c:numRef>
            </c:plus>
            <c:minus>
              <c:numRef>
                <c:f>'TOTAL PCA V4 PLFA OUTPUT'!$V$30</c:f>
                <c:numCache>
                  <c:formatCode>General</c:formatCode>
                  <c:ptCount val="1"/>
                  <c:pt idx="0">
                    <c:v>3.3492852292559695E-2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OUTPUT'!$R$30</c:f>
                <c:numCache>
                  <c:formatCode>General</c:formatCode>
                  <c:ptCount val="1"/>
                  <c:pt idx="0">
                    <c:v>2.023843296493641</c:v>
                  </c:pt>
                </c:numCache>
              </c:numRef>
            </c:plus>
            <c:minus>
              <c:numRef>
                <c:f>'TOTAL PCA V4 PLFA OUTPUT'!$R$30</c:f>
                <c:numCache>
                  <c:formatCode>General</c:formatCode>
                  <c:ptCount val="1"/>
                  <c:pt idx="0">
                    <c:v>2.023843296493641</c:v>
                  </c:pt>
                </c:numCache>
              </c:numRef>
            </c:minus>
          </c:errBars>
          <c:xVal>
            <c:numRef>
              <c:f>'TOTAL PCA V4 PLFA OUTPUT'!$Q$30</c:f>
              <c:numCache>
                <c:formatCode>0.00000</c:formatCode>
                <c:ptCount val="1"/>
                <c:pt idx="0">
                  <c:v>-1.8067111238347537</c:v>
                </c:pt>
              </c:numCache>
            </c:numRef>
          </c:xVal>
          <c:yVal>
            <c:numRef>
              <c:f>'TOTAL PCA V4 PLFA OUTPUT'!$U$30</c:f>
              <c:numCache>
                <c:formatCode>0.00000</c:formatCode>
                <c:ptCount val="1"/>
                <c:pt idx="0">
                  <c:v>-1.0184962346324906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C89-4F13-977C-632F88C9C7B2}"/>
            </c:ext>
          </c:extLst>
        </c:ser>
        <c:ser>
          <c:idx val="8"/>
          <c:order val="8"/>
          <c:tx>
            <c:strRef>
              <c:f>'TOTAL PCA V4 PLFA OUTPUT'!$P$31</c:f>
              <c:strCache>
                <c:ptCount val="1"/>
                <c:pt idx="0">
                  <c:v>HM1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OUTPUT'!$V$31</c:f>
                <c:numCache>
                  <c:formatCode>General</c:formatCode>
                  <c:ptCount val="1"/>
                  <c:pt idx="0">
                    <c:v>0.23852332141183707</c:v>
                  </c:pt>
                </c:numCache>
              </c:numRef>
            </c:plus>
            <c:minus>
              <c:numRef>
                <c:f>'TOTAL PCA V4 PLFA OUTPUT'!$V$31</c:f>
                <c:numCache>
                  <c:formatCode>General</c:formatCode>
                  <c:ptCount val="1"/>
                  <c:pt idx="0">
                    <c:v>0.23852332141183707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OUTPUT'!$R$31</c:f>
                <c:numCache>
                  <c:formatCode>General</c:formatCode>
                  <c:ptCount val="1"/>
                  <c:pt idx="0">
                    <c:v>0.86760502856647781</c:v>
                  </c:pt>
                </c:numCache>
              </c:numRef>
            </c:plus>
            <c:minus>
              <c:numRef>
                <c:f>'TOTAL PCA V4 PLFA OUTPUT'!$R$31</c:f>
                <c:numCache>
                  <c:formatCode>General</c:formatCode>
                  <c:ptCount val="1"/>
                  <c:pt idx="0">
                    <c:v>0.86760502856647781</c:v>
                  </c:pt>
                </c:numCache>
              </c:numRef>
            </c:minus>
          </c:errBars>
          <c:xVal>
            <c:numRef>
              <c:f>'TOTAL PCA V4 PLFA OUTPUT'!$Q$31</c:f>
              <c:numCache>
                <c:formatCode>0.00000</c:formatCode>
                <c:ptCount val="1"/>
                <c:pt idx="0">
                  <c:v>0.77907226648007244</c:v>
                </c:pt>
              </c:numCache>
            </c:numRef>
          </c:xVal>
          <c:yVal>
            <c:numRef>
              <c:f>'TOTAL PCA V4 PLFA OUTPUT'!$U$31</c:f>
              <c:numCache>
                <c:formatCode>0.00000</c:formatCode>
                <c:ptCount val="1"/>
                <c:pt idx="0">
                  <c:v>-0.68587528959068123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C89-4F13-977C-632F88C9C7B2}"/>
            </c:ext>
          </c:extLst>
        </c:ser>
        <c:ser>
          <c:idx val="9"/>
          <c:order val="9"/>
          <c:tx>
            <c:strRef>
              <c:f>'TOTAL PCA V4 PLFA OUTPUT'!$P$32</c:f>
              <c:strCache>
                <c:ptCount val="1"/>
                <c:pt idx="0">
                  <c:v>HM2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OUTPUT'!$V$32</c:f>
                <c:numCache>
                  <c:formatCode>General</c:formatCode>
                  <c:ptCount val="1"/>
                  <c:pt idx="0">
                    <c:v>6.7176041799287003E-2</c:v>
                  </c:pt>
                </c:numCache>
              </c:numRef>
            </c:plus>
            <c:minus>
              <c:numRef>
                <c:f>'TOTAL PCA V4 PLFA OUTPUT'!$V$32</c:f>
                <c:numCache>
                  <c:formatCode>General</c:formatCode>
                  <c:ptCount val="1"/>
                  <c:pt idx="0">
                    <c:v>6.7176041799287003E-2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OUTPUT'!$R$32</c:f>
                <c:numCache>
                  <c:formatCode>General</c:formatCode>
                  <c:ptCount val="1"/>
                  <c:pt idx="0">
                    <c:v>2.5634322864892618</c:v>
                  </c:pt>
                </c:numCache>
              </c:numRef>
            </c:plus>
            <c:minus>
              <c:numRef>
                <c:f>'TOTAL PCA V4 PLFA OUTPUT'!$R$32</c:f>
                <c:numCache>
                  <c:formatCode>General</c:formatCode>
                  <c:ptCount val="1"/>
                  <c:pt idx="0">
                    <c:v>2.5634322864892618</c:v>
                  </c:pt>
                </c:numCache>
              </c:numRef>
            </c:minus>
          </c:errBars>
          <c:xVal>
            <c:numRef>
              <c:f>'TOTAL PCA V4 PLFA OUTPUT'!$Q$32</c:f>
              <c:numCache>
                <c:formatCode>0.00000</c:formatCode>
                <c:ptCount val="1"/>
                <c:pt idx="0">
                  <c:v>0.56998929231298701</c:v>
                </c:pt>
              </c:numCache>
            </c:numRef>
          </c:xVal>
          <c:yVal>
            <c:numRef>
              <c:f>'TOTAL PCA V4 PLFA OUTPUT'!$U$32</c:f>
              <c:numCache>
                <c:formatCode>0.00000</c:formatCode>
                <c:ptCount val="1"/>
                <c:pt idx="0">
                  <c:v>-2.3448004882295899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DC89-4F13-977C-632F88C9C7B2}"/>
            </c:ext>
          </c:extLst>
        </c:ser>
        <c:ser>
          <c:idx val="10"/>
          <c:order val="10"/>
          <c:tx>
            <c:strRef>
              <c:f>'TOTAL PCA V4 PLFA OUTPUT'!$P$33</c:f>
              <c:strCache>
                <c:ptCount val="1"/>
                <c:pt idx="0">
                  <c:v>CONT1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OUTPUT'!$V$33</c:f>
                <c:numCache>
                  <c:formatCode>General</c:formatCode>
                  <c:ptCount val="1"/>
                  <c:pt idx="0">
                    <c:v>0.26467488075372297</c:v>
                  </c:pt>
                </c:numCache>
              </c:numRef>
            </c:plus>
            <c:minus>
              <c:numRef>
                <c:f>'TOTAL PCA V4 PLFA OUTPUT'!$V$33</c:f>
                <c:numCache>
                  <c:formatCode>General</c:formatCode>
                  <c:ptCount val="1"/>
                  <c:pt idx="0">
                    <c:v>0.26467488075372297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OUTPUT'!$R$33</c:f>
                <c:numCache>
                  <c:formatCode>General</c:formatCode>
                  <c:ptCount val="1"/>
                  <c:pt idx="0">
                    <c:v>0.2124143654633841</c:v>
                  </c:pt>
                </c:numCache>
              </c:numRef>
            </c:plus>
            <c:minus>
              <c:numRef>
                <c:f>'TOTAL PCA V4 PLFA OUTPUT'!$R$33</c:f>
                <c:numCache>
                  <c:formatCode>General</c:formatCode>
                  <c:ptCount val="1"/>
                  <c:pt idx="0">
                    <c:v>0.2124143654633841</c:v>
                  </c:pt>
                </c:numCache>
              </c:numRef>
            </c:minus>
          </c:errBars>
          <c:xVal>
            <c:numRef>
              <c:f>'TOTAL PCA V4 PLFA OUTPUT'!$Q$33</c:f>
              <c:numCache>
                <c:formatCode>0.00000</c:formatCode>
                <c:ptCount val="1"/>
                <c:pt idx="0">
                  <c:v>1.61734723823394</c:v>
                </c:pt>
              </c:numCache>
            </c:numRef>
          </c:xVal>
          <c:yVal>
            <c:numRef>
              <c:f>'TOTAL PCA V4 PLFA OUTPUT'!$U$33</c:f>
              <c:numCache>
                <c:formatCode>0.00000</c:formatCode>
                <c:ptCount val="1"/>
                <c:pt idx="0">
                  <c:v>1.6348017946865223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DC89-4F13-977C-632F88C9C7B2}"/>
            </c:ext>
          </c:extLst>
        </c:ser>
        <c:ser>
          <c:idx val="11"/>
          <c:order val="11"/>
          <c:tx>
            <c:strRef>
              <c:f>'TOTAL PCA V4 PLFA OUTPUT'!$P$34</c:f>
              <c:strCache>
                <c:ptCount val="1"/>
                <c:pt idx="0">
                  <c:v>CONT2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PCA V4 PLFA OUTPUT'!$V$34</c:f>
                <c:numCache>
                  <c:formatCode>General</c:formatCode>
                  <c:ptCount val="1"/>
                  <c:pt idx="0">
                    <c:v>0.50134228530648506</c:v>
                  </c:pt>
                </c:numCache>
              </c:numRef>
            </c:plus>
            <c:minus>
              <c:numRef>
                <c:f>'TOTAL PCA V4 PLFA OUTPUT'!$V$34</c:f>
                <c:numCache>
                  <c:formatCode>General</c:formatCode>
                  <c:ptCount val="1"/>
                  <c:pt idx="0">
                    <c:v>0.50134228530648506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'TOTAL PCA V4 PLFA OUTPUT'!$R$34</c:f>
                <c:numCache>
                  <c:formatCode>General</c:formatCode>
                  <c:ptCount val="1"/>
                  <c:pt idx="0">
                    <c:v>1.328439942351848</c:v>
                  </c:pt>
                </c:numCache>
              </c:numRef>
            </c:plus>
            <c:minus>
              <c:numRef>
                <c:f>'TOTAL PCA V4 PLFA OUTPUT'!$R$34</c:f>
                <c:numCache>
                  <c:formatCode>General</c:formatCode>
                  <c:ptCount val="1"/>
                  <c:pt idx="0">
                    <c:v>1.328439942351848</c:v>
                  </c:pt>
                </c:numCache>
              </c:numRef>
            </c:minus>
          </c:errBars>
          <c:xVal>
            <c:numRef>
              <c:f>'TOTAL PCA V4 PLFA OUTPUT'!$Q$34</c:f>
              <c:numCache>
                <c:formatCode>0.00000</c:formatCode>
                <c:ptCount val="1"/>
                <c:pt idx="0">
                  <c:v>1.7584788184178928</c:v>
                </c:pt>
              </c:numCache>
            </c:numRef>
          </c:xVal>
          <c:yVal>
            <c:numRef>
              <c:f>'TOTAL PCA V4 PLFA OUTPUT'!$U$34</c:f>
              <c:numCache>
                <c:formatCode>0.00000</c:formatCode>
                <c:ptCount val="1"/>
                <c:pt idx="0">
                  <c:v>1.2295869743068784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DC89-4F13-977C-632F88C9C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10720"/>
        <c:axId val="49316992"/>
      </c:scatterChart>
      <c:valAx>
        <c:axId val="49310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800" dirty="0"/>
                  <a:t>PC1</a:t>
                </a:r>
                <a:r>
                  <a:rPr lang="en-GB" sz="800" baseline="0" dirty="0"/>
                  <a:t> 26%</a:t>
                </a:r>
                <a:endParaRPr lang="en-GB" sz="800" dirty="0"/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crossAx val="49316992"/>
        <c:crosses val="autoZero"/>
        <c:crossBetween val="midCat"/>
      </c:valAx>
      <c:valAx>
        <c:axId val="49316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800" dirty="0"/>
                  <a:t>PC2 12%</a:t>
                </a:r>
              </a:p>
            </c:rich>
          </c:tx>
          <c:layout>
            <c:manualLayout>
              <c:xMode val="edge"/>
              <c:yMode val="edge"/>
              <c:x val="0.95255579985047378"/>
              <c:y val="0.39010789680711866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49310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2.6683551628262778E-2"/>
          <c:y val="0.72013790546144729"/>
          <c:w val="0.16868996072162371"/>
          <c:h val="0.2282911749118681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74EF2-CFCB-4018-8A7A-6BEBE8C479AB}" type="doc">
      <dgm:prSet loTypeId="urn:microsoft.com/office/officeart/2005/8/layout/pyramid4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C2DCD68-BF89-41E7-877B-B6C45AFA6E55}">
      <dgm:prSet phldrT="[Text]"/>
      <dgm:spPr/>
      <dgm:t>
        <a:bodyPr/>
        <a:lstStyle/>
        <a:p>
          <a:r>
            <a:rPr lang="en-GB" dirty="0"/>
            <a:t>Land management:</a:t>
          </a:r>
        </a:p>
        <a:p>
          <a:r>
            <a:rPr lang="en-GB" dirty="0"/>
            <a:t>Horticulture</a:t>
          </a:r>
        </a:p>
      </dgm:t>
    </dgm:pt>
    <dgm:pt modelId="{233889F5-DE35-41D1-AD2B-9C6E27DB2AB2}" type="parTrans" cxnId="{F60C83B7-5FBA-4C27-BC98-557B4DAABBDB}">
      <dgm:prSet/>
      <dgm:spPr/>
      <dgm:t>
        <a:bodyPr/>
        <a:lstStyle/>
        <a:p>
          <a:endParaRPr lang="en-GB"/>
        </a:p>
      </dgm:t>
    </dgm:pt>
    <dgm:pt modelId="{5FA2179F-4343-4078-A718-AC2277803330}" type="sibTrans" cxnId="{F60C83B7-5FBA-4C27-BC98-557B4DAABBDB}">
      <dgm:prSet/>
      <dgm:spPr/>
      <dgm:t>
        <a:bodyPr/>
        <a:lstStyle/>
        <a:p>
          <a:endParaRPr lang="en-GB"/>
        </a:p>
      </dgm:t>
    </dgm:pt>
    <dgm:pt modelId="{3FB64E09-332B-496A-8475-53CB643E9B9E}">
      <dgm:prSet phldrT="[Text]"/>
      <dgm:spPr/>
      <dgm:t>
        <a:bodyPr/>
        <a:lstStyle/>
        <a:p>
          <a:r>
            <a:rPr lang="en-GB" dirty="0"/>
            <a:t>Ecosystems</a:t>
          </a:r>
        </a:p>
        <a:p>
          <a:r>
            <a:rPr lang="en-GB" dirty="0"/>
            <a:t>(+services)</a:t>
          </a:r>
        </a:p>
      </dgm:t>
    </dgm:pt>
    <dgm:pt modelId="{6184FDAB-36A8-447E-89D9-663F4917963F}" type="parTrans" cxnId="{C5CF68F5-51A6-45E3-8A04-62E1F7004D2D}">
      <dgm:prSet/>
      <dgm:spPr/>
      <dgm:t>
        <a:bodyPr/>
        <a:lstStyle/>
        <a:p>
          <a:endParaRPr lang="en-GB"/>
        </a:p>
      </dgm:t>
    </dgm:pt>
    <dgm:pt modelId="{B764C44D-C7B3-4B67-B3AB-EBA26C2D964D}" type="sibTrans" cxnId="{C5CF68F5-51A6-45E3-8A04-62E1F7004D2D}">
      <dgm:prSet/>
      <dgm:spPr/>
      <dgm:t>
        <a:bodyPr/>
        <a:lstStyle/>
        <a:p>
          <a:endParaRPr lang="en-GB"/>
        </a:p>
      </dgm:t>
    </dgm:pt>
    <dgm:pt modelId="{19D898C8-280B-437D-BF05-357A0F0B6CFA}">
      <dgm:prSet phldrT="[Text]" custT="1"/>
      <dgm:spPr/>
      <dgm:t>
        <a:bodyPr/>
        <a:lstStyle/>
        <a:p>
          <a:r>
            <a:rPr lang="en-GB" sz="1200" b="1" dirty="0"/>
            <a:t>Soil microbial community</a:t>
          </a:r>
        </a:p>
      </dgm:t>
    </dgm:pt>
    <dgm:pt modelId="{51AEC09D-87EE-4AC1-8674-6FA4D6860222}" type="parTrans" cxnId="{6C6D472B-5331-4A6A-B835-7B2D6683844E}">
      <dgm:prSet/>
      <dgm:spPr/>
      <dgm:t>
        <a:bodyPr/>
        <a:lstStyle/>
        <a:p>
          <a:endParaRPr lang="en-GB"/>
        </a:p>
      </dgm:t>
    </dgm:pt>
    <dgm:pt modelId="{47D63953-5874-4BDC-BA95-7F37C0D0E058}" type="sibTrans" cxnId="{6C6D472B-5331-4A6A-B835-7B2D6683844E}">
      <dgm:prSet/>
      <dgm:spPr/>
      <dgm:t>
        <a:bodyPr/>
        <a:lstStyle/>
        <a:p>
          <a:endParaRPr lang="en-GB"/>
        </a:p>
      </dgm:t>
    </dgm:pt>
    <dgm:pt modelId="{3346CD3F-E89D-4BBC-8FB5-781D3BDA3E90}">
      <dgm:prSet phldrT="[Text]"/>
      <dgm:spPr/>
      <dgm:t>
        <a:bodyPr/>
        <a:lstStyle/>
        <a:p>
          <a:r>
            <a:rPr lang="en-GB" dirty="0"/>
            <a:t>Climate change</a:t>
          </a:r>
        </a:p>
      </dgm:t>
    </dgm:pt>
    <dgm:pt modelId="{C14BE4BE-5E64-41B0-B31E-FD3705EF1C8C}" type="parTrans" cxnId="{B3976B81-2EDF-47F6-8C55-99B6BAF0A97F}">
      <dgm:prSet/>
      <dgm:spPr/>
      <dgm:t>
        <a:bodyPr/>
        <a:lstStyle/>
        <a:p>
          <a:endParaRPr lang="en-GB"/>
        </a:p>
      </dgm:t>
    </dgm:pt>
    <dgm:pt modelId="{97A438CF-6126-445A-AFC9-CFCCC59BB2B7}" type="sibTrans" cxnId="{B3976B81-2EDF-47F6-8C55-99B6BAF0A97F}">
      <dgm:prSet/>
      <dgm:spPr/>
      <dgm:t>
        <a:bodyPr/>
        <a:lstStyle/>
        <a:p>
          <a:endParaRPr lang="en-GB"/>
        </a:p>
      </dgm:t>
    </dgm:pt>
    <dgm:pt modelId="{5723F293-0EBD-403A-9534-BF6FB1889B78}" type="pres">
      <dgm:prSet presAssocID="{26D74EF2-CFCB-4018-8A7A-6BEBE8C479AB}" presName="compositeShape" presStyleCnt="0">
        <dgm:presLayoutVars>
          <dgm:chMax val="9"/>
          <dgm:dir/>
          <dgm:resizeHandles val="exact"/>
        </dgm:presLayoutVars>
      </dgm:prSet>
      <dgm:spPr/>
    </dgm:pt>
    <dgm:pt modelId="{6FFAD21B-82C4-4F9F-BDFF-CDA35B3CD5CF}" type="pres">
      <dgm:prSet presAssocID="{26D74EF2-CFCB-4018-8A7A-6BEBE8C479AB}" presName="triangle1" presStyleLbl="node1" presStyleIdx="0" presStyleCnt="4">
        <dgm:presLayoutVars>
          <dgm:bulletEnabled val="1"/>
        </dgm:presLayoutVars>
      </dgm:prSet>
      <dgm:spPr/>
    </dgm:pt>
    <dgm:pt modelId="{50983AB9-C6A5-4CD9-9272-61C7BD762036}" type="pres">
      <dgm:prSet presAssocID="{26D74EF2-CFCB-4018-8A7A-6BEBE8C479AB}" presName="triangle2" presStyleLbl="node1" presStyleIdx="1" presStyleCnt="4">
        <dgm:presLayoutVars>
          <dgm:bulletEnabled val="1"/>
        </dgm:presLayoutVars>
      </dgm:prSet>
      <dgm:spPr/>
    </dgm:pt>
    <dgm:pt modelId="{35646C4D-725F-447D-9230-E562DFB4CEB5}" type="pres">
      <dgm:prSet presAssocID="{26D74EF2-CFCB-4018-8A7A-6BEBE8C479AB}" presName="triangle3" presStyleLbl="node1" presStyleIdx="2" presStyleCnt="4">
        <dgm:presLayoutVars>
          <dgm:bulletEnabled val="1"/>
        </dgm:presLayoutVars>
      </dgm:prSet>
      <dgm:spPr/>
    </dgm:pt>
    <dgm:pt modelId="{1E20DAE2-DF13-4037-9055-8D9F76FDFD56}" type="pres">
      <dgm:prSet presAssocID="{26D74EF2-CFCB-4018-8A7A-6BEBE8C479AB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18FE907-0834-4764-B7B4-DADE44C68A92}" type="presOf" srcId="{19D898C8-280B-437D-BF05-357A0F0B6CFA}" destId="{35646C4D-725F-447D-9230-E562DFB4CEB5}" srcOrd="0" destOrd="0" presId="urn:microsoft.com/office/officeart/2005/8/layout/pyramid4"/>
    <dgm:cxn modelId="{18C4EF1B-C0EA-4241-A4B1-B524EA1A53F7}" type="presOf" srcId="{EC2DCD68-BF89-41E7-877B-B6C45AFA6E55}" destId="{6FFAD21B-82C4-4F9F-BDFF-CDA35B3CD5CF}" srcOrd="0" destOrd="0" presId="urn:microsoft.com/office/officeart/2005/8/layout/pyramid4"/>
    <dgm:cxn modelId="{6C6D472B-5331-4A6A-B835-7B2D6683844E}" srcId="{26D74EF2-CFCB-4018-8A7A-6BEBE8C479AB}" destId="{19D898C8-280B-437D-BF05-357A0F0B6CFA}" srcOrd="2" destOrd="0" parTransId="{51AEC09D-87EE-4AC1-8674-6FA4D6860222}" sibTransId="{47D63953-5874-4BDC-BA95-7F37C0D0E058}"/>
    <dgm:cxn modelId="{25372E78-D4AE-4FE8-9CD1-23C9FA136578}" type="presOf" srcId="{3346CD3F-E89D-4BBC-8FB5-781D3BDA3E90}" destId="{1E20DAE2-DF13-4037-9055-8D9F76FDFD56}" srcOrd="0" destOrd="0" presId="urn:microsoft.com/office/officeart/2005/8/layout/pyramid4"/>
    <dgm:cxn modelId="{B3976B81-2EDF-47F6-8C55-99B6BAF0A97F}" srcId="{26D74EF2-CFCB-4018-8A7A-6BEBE8C479AB}" destId="{3346CD3F-E89D-4BBC-8FB5-781D3BDA3E90}" srcOrd="3" destOrd="0" parTransId="{C14BE4BE-5E64-41B0-B31E-FD3705EF1C8C}" sibTransId="{97A438CF-6126-445A-AFC9-CFCCC59BB2B7}"/>
    <dgm:cxn modelId="{481F678C-3CE6-4B0E-9B3C-AEFA2E52480F}" type="presOf" srcId="{3FB64E09-332B-496A-8475-53CB643E9B9E}" destId="{50983AB9-C6A5-4CD9-9272-61C7BD762036}" srcOrd="0" destOrd="0" presId="urn:microsoft.com/office/officeart/2005/8/layout/pyramid4"/>
    <dgm:cxn modelId="{638EBC96-8B92-47FB-89C4-866F2D424358}" type="presOf" srcId="{26D74EF2-CFCB-4018-8A7A-6BEBE8C479AB}" destId="{5723F293-0EBD-403A-9534-BF6FB1889B78}" srcOrd="0" destOrd="0" presId="urn:microsoft.com/office/officeart/2005/8/layout/pyramid4"/>
    <dgm:cxn modelId="{F60C83B7-5FBA-4C27-BC98-557B4DAABBDB}" srcId="{26D74EF2-CFCB-4018-8A7A-6BEBE8C479AB}" destId="{EC2DCD68-BF89-41E7-877B-B6C45AFA6E55}" srcOrd="0" destOrd="0" parTransId="{233889F5-DE35-41D1-AD2B-9C6E27DB2AB2}" sibTransId="{5FA2179F-4343-4078-A718-AC2277803330}"/>
    <dgm:cxn modelId="{C5CF68F5-51A6-45E3-8A04-62E1F7004D2D}" srcId="{26D74EF2-CFCB-4018-8A7A-6BEBE8C479AB}" destId="{3FB64E09-332B-496A-8475-53CB643E9B9E}" srcOrd="1" destOrd="0" parTransId="{6184FDAB-36A8-447E-89D9-663F4917963F}" sibTransId="{B764C44D-C7B3-4B67-B3AB-EBA26C2D964D}"/>
    <dgm:cxn modelId="{B16470E8-87F2-4D6C-A18F-58C9750C528B}" type="presParOf" srcId="{5723F293-0EBD-403A-9534-BF6FB1889B78}" destId="{6FFAD21B-82C4-4F9F-BDFF-CDA35B3CD5CF}" srcOrd="0" destOrd="0" presId="urn:microsoft.com/office/officeart/2005/8/layout/pyramid4"/>
    <dgm:cxn modelId="{B4EB4241-2707-44E3-B9B0-05ADBD0677AE}" type="presParOf" srcId="{5723F293-0EBD-403A-9534-BF6FB1889B78}" destId="{50983AB9-C6A5-4CD9-9272-61C7BD762036}" srcOrd="1" destOrd="0" presId="urn:microsoft.com/office/officeart/2005/8/layout/pyramid4"/>
    <dgm:cxn modelId="{56027B7C-ED8A-4587-A451-2E27B76621F3}" type="presParOf" srcId="{5723F293-0EBD-403A-9534-BF6FB1889B78}" destId="{35646C4D-725F-447D-9230-E562DFB4CEB5}" srcOrd="2" destOrd="0" presId="urn:microsoft.com/office/officeart/2005/8/layout/pyramid4"/>
    <dgm:cxn modelId="{27CAE724-1696-45A8-96BB-9A114FDDBE13}" type="presParOf" srcId="{5723F293-0EBD-403A-9534-BF6FB1889B78}" destId="{1E20DAE2-DF13-4037-9055-8D9F76FDFD5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AD21B-82C4-4F9F-BDFF-CDA35B3CD5CF}">
      <dsp:nvSpPr>
        <dsp:cNvPr id="0" name=""/>
        <dsp:cNvSpPr/>
      </dsp:nvSpPr>
      <dsp:spPr>
        <a:xfrm>
          <a:off x="3441294" y="0"/>
          <a:ext cx="1945285" cy="194528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Land management: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Horticulture</a:t>
          </a:r>
        </a:p>
      </dsp:txBody>
      <dsp:txXfrm>
        <a:off x="3927615" y="972643"/>
        <a:ext cx="972643" cy="972642"/>
      </dsp:txXfrm>
    </dsp:sp>
    <dsp:sp modelId="{50983AB9-C6A5-4CD9-9272-61C7BD762036}">
      <dsp:nvSpPr>
        <dsp:cNvPr id="0" name=""/>
        <dsp:cNvSpPr/>
      </dsp:nvSpPr>
      <dsp:spPr>
        <a:xfrm>
          <a:off x="2468651" y="1945285"/>
          <a:ext cx="1945285" cy="1945285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Ecosystems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(+services)</a:t>
          </a:r>
        </a:p>
      </dsp:txBody>
      <dsp:txXfrm>
        <a:off x="2954972" y="2917928"/>
        <a:ext cx="972643" cy="972642"/>
      </dsp:txXfrm>
    </dsp:sp>
    <dsp:sp modelId="{35646C4D-725F-447D-9230-E562DFB4CEB5}">
      <dsp:nvSpPr>
        <dsp:cNvPr id="0" name=""/>
        <dsp:cNvSpPr/>
      </dsp:nvSpPr>
      <dsp:spPr>
        <a:xfrm rot="10800000">
          <a:off x="3441294" y="1945285"/>
          <a:ext cx="1945285" cy="194528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Soil microbial community</a:t>
          </a:r>
        </a:p>
      </dsp:txBody>
      <dsp:txXfrm rot="10800000">
        <a:off x="3927615" y="1945285"/>
        <a:ext cx="972643" cy="972642"/>
      </dsp:txXfrm>
    </dsp:sp>
    <dsp:sp modelId="{1E20DAE2-DF13-4037-9055-8D9F76FDFD56}">
      <dsp:nvSpPr>
        <dsp:cNvPr id="0" name=""/>
        <dsp:cNvSpPr/>
      </dsp:nvSpPr>
      <dsp:spPr>
        <a:xfrm>
          <a:off x="4413936" y="1945285"/>
          <a:ext cx="1945285" cy="194528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Climate change</a:t>
          </a:r>
        </a:p>
      </dsp:txBody>
      <dsp:txXfrm>
        <a:off x="4900257" y="2917928"/>
        <a:ext cx="972643" cy="972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0.38398</cdr:x>
      <cdr:y>0.23241</cdr:y>
    </cdr:from>
    <cdr:to>
      <cdr:x>0.42638</cdr:x>
      <cdr:y>0.28314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51" y="1352549"/>
          <a:ext cx="3429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29/04/2020</a:t>
            </a:fld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Presentation or Chapter Title, Arial Bold 28pt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Presenter’s Name and Title, </a:t>
            </a:r>
            <a:br>
              <a:rPr lang="en-GB"/>
            </a:br>
            <a:r>
              <a:rPr lang="en-GB"/>
              <a:t>Arial Bold 20pt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Date, Arial Bold 18pt</a:t>
            </a:r>
            <a:endParaRPr lang="en-US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err="1"/>
              <a:t>www.cranfield.ac.uk</a:t>
            </a:r>
            <a:endParaRPr lang="en-GB" sz="1800" b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Slide Title, Arial Bold 24pt</a:t>
            </a: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/>
              <a:t>Sub-header, Arial Bold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Slide Title, Arial Bold 24pt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/>
              <a:t>Sub-header, Arial Bold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78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Slide Title, Arial Bold 24pt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Slide Title, Arial Bold 24pt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404664"/>
            <a:ext cx="5022000" cy="5796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4"/>
            <a:ext cx="3401616" cy="57961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8532000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Image/media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Image/media area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44008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Image/media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/>
              <a:t>Sub-header, Arial Bold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/>
              <a:t>Sub-header, Arial Bold 22pt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9685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8532000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Image/media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Title, Arial Bold 24pt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Image/media area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644008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Image/media area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Presentation or Chapter Title, Arial Bold 28pt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Presenter’s Name and Title, </a:t>
            </a:r>
            <a:br>
              <a:rPr lang="en-GB"/>
            </a:br>
            <a:r>
              <a:rPr lang="en-GB"/>
              <a:t>Arial Bold 20pt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/>
              <a:t>Date, Arial 20pt</a:t>
            </a:r>
            <a:endParaRPr lang="en-US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err="1"/>
              <a:t>www.cranfield.ac.uk</a:t>
            </a:r>
            <a:endParaRPr lang="en-GB" sz="1800" b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382979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/>
              <a:pPr algn="ctr"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4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6414384"/>
            <a:ext cx="246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3028950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Microbial mediation of ecosystem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Rachel Hasler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55102" y="4941168"/>
            <a:ext cx="4882723" cy="504056"/>
          </a:xfrm>
        </p:spPr>
        <p:txBody>
          <a:bodyPr>
            <a:normAutofit/>
          </a:bodyPr>
          <a:lstStyle/>
          <a:p>
            <a:r>
              <a:rPr lang="en-GB" dirty="0"/>
              <a:t>European Geosciences Union 2020</a:t>
            </a:r>
          </a:p>
        </p:txBody>
      </p:sp>
    </p:spTree>
    <p:extLst>
      <p:ext uri="{BB962C8B-B14F-4D97-AF65-F5344CB8AC3E}">
        <p14:creationId xmlns:p14="http://schemas.microsoft.com/office/powerpoint/2010/main" val="59819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562799-B99D-4F01-A337-A4E11BB8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7" y="44954"/>
            <a:ext cx="8532000" cy="864000"/>
          </a:xfrm>
        </p:spPr>
        <p:txBody>
          <a:bodyPr/>
          <a:lstStyle/>
          <a:p>
            <a:r>
              <a:rPr lang="en-GB" dirty="0"/>
              <a:t>Horticultural compost applications: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8F58E-D1DE-40B5-ACDC-64A9C020E5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17" y="512872"/>
            <a:ext cx="8532000" cy="792163"/>
          </a:xfrm>
        </p:spPr>
        <p:txBody>
          <a:bodyPr/>
          <a:lstStyle/>
          <a:p>
            <a:r>
              <a:rPr lang="en-GB" dirty="0"/>
              <a:t>Significant effects on soil microbial community…..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3BE2103-7250-4840-BF94-FEA5055E67A4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69274147"/>
              </p:ext>
            </p:extLst>
          </p:nvPr>
        </p:nvGraphicFramePr>
        <p:xfrm>
          <a:off x="182562" y="1503363"/>
          <a:ext cx="8827873" cy="389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66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Thanks for listening – Feedback very welcome! </a:t>
            </a:r>
          </a:p>
        </p:txBody>
      </p:sp>
      <p:pic>
        <p:nvPicPr>
          <p:cNvPr id="2050" name="Picture 2" descr="https://gardening.yardener.com/moved_yardener_files/image/11805b.gif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93" y="1412776"/>
            <a:ext cx="3805014" cy="37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3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273" y="54611"/>
            <a:ext cx="8532000" cy="864000"/>
          </a:xfrm>
        </p:spPr>
        <p:txBody>
          <a:bodyPr/>
          <a:lstStyle/>
          <a:p>
            <a:r>
              <a:rPr lang="en-GB"/>
              <a:t>Introduction: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25273" y="522529"/>
            <a:ext cx="8532000" cy="792163"/>
          </a:xfrm>
        </p:spPr>
        <p:txBody>
          <a:bodyPr/>
          <a:lstStyle/>
          <a:p>
            <a:r>
              <a:rPr lang="en-GB" dirty="0"/>
              <a:t>Horticultural management influences  microbial community structure and function 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298591" y="1512732"/>
            <a:ext cx="6720786" cy="4248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5959098"/>
            <a:ext cx="33843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1000" i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Adapted from </a:t>
            </a:r>
            <a:r>
              <a:rPr lang="en-GB" sz="1000" i="1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lang="en-GB" sz="1000" i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Di </a:t>
            </a:r>
            <a:r>
              <a:rPr lang="en-GB" sz="1000" i="1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Lonardo</a:t>
            </a:r>
            <a:r>
              <a:rPr lang="en-GB" sz="1000" i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000" i="1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Bodelier</a:t>
            </a:r>
            <a:r>
              <a:rPr lang="en-GB" sz="1000" i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01E4CF-019E-4EF9-8C43-763C14925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8" y="2708201"/>
            <a:ext cx="2487920" cy="1358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9169B4-2509-4892-8F50-EA9B6C0E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84" y="1328829"/>
            <a:ext cx="2201548" cy="1174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2578C-C38D-454B-A613-76BB79A4F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83" y="4351185"/>
            <a:ext cx="2201549" cy="12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9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8532000" cy="864000"/>
          </a:xfrm>
        </p:spPr>
        <p:txBody>
          <a:bodyPr/>
          <a:lstStyle/>
          <a:p>
            <a:r>
              <a:rPr lang="en-GB" dirty="0"/>
              <a:t>Methodological approach: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26387" y="548680"/>
            <a:ext cx="8532000" cy="792163"/>
          </a:xfrm>
          <a:ln>
            <a:noFill/>
          </a:ln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Overview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3446" y="2584377"/>
            <a:ext cx="2304256" cy="3528392"/>
            <a:chOff x="303446" y="2584377"/>
            <a:chExt cx="2304256" cy="3528392"/>
          </a:xfrm>
        </p:grpSpPr>
        <p:sp>
          <p:nvSpPr>
            <p:cNvPr id="5" name="Rounded Rectangle 4"/>
            <p:cNvSpPr/>
            <p:nvPr/>
          </p:nvSpPr>
          <p:spPr>
            <a:xfrm>
              <a:off x="303446" y="2584377"/>
              <a:ext cx="2304256" cy="35283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57" y="2619679"/>
              <a:ext cx="2088232" cy="240887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5">
                      <a:lumMod val="50000"/>
                    </a:schemeClr>
                  </a:solidFill>
                </a:rPr>
                <a:t>Field trial:</a:t>
              </a:r>
            </a:p>
            <a:p>
              <a:endParaRPr lang="en-GB" sz="11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GB" sz="1100" dirty="0">
                  <a:solidFill>
                    <a:schemeClr val="accent5">
                      <a:lumMod val="50000"/>
                    </a:schemeClr>
                  </a:solidFill>
                </a:rPr>
                <a:t>Long-term field trial</a:t>
              </a:r>
            </a:p>
            <a:p>
              <a:endParaRPr lang="en-GB" sz="11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GB" sz="1100" dirty="0">
                  <a:solidFill>
                    <a:schemeClr val="accent5">
                      <a:lumMod val="50000"/>
                    </a:schemeClr>
                  </a:solidFill>
                </a:rPr>
                <a:t>8 compost treatments</a:t>
              </a:r>
            </a:p>
            <a:p>
              <a:endParaRPr lang="en-GB" sz="11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GB" sz="1100" dirty="0">
                  <a:solidFill>
                    <a:schemeClr val="accent5">
                      <a:lumMod val="50000"/>
                    </a:schemeClr>
                  </a:solidFill>
                </a:rPr>
                <a:t>Sandy soil</a:t>
              </a:r>
            </a:p>
            <a:p>
              <a:endParaRPr lang="en-GB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52" y="4511971"/>
              <a:ext cx="1810043" cy="1360360"/>
            </a:xfrm>
            <a:prstGeom prst="roundRect">
              <a:avLst/>
            </a:prstGeom>
          </p:spPr>
        </p:pic>
      </p:grpSp>
      <p:pic>
        <p:nvPicPr>
          <p:cNvPr id="18" name="Picture 4" descr="Image result for r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7250"/>
            <a:ext cx="1835256" cy="97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D7FB220-BB8C-4DF5-9AED-058B4456CC6C}"/>
              </a:ext>
            </a:extLst>
          </p:cNvPr>
          <p:cNvGrpSpPr/>
          <p:nvPr/>
        </p:nvGrpSpPr>
        <p:grpSpPr>
          <a:xfrm>
            <a:off x="3365392" y="2566527"/>
            <a:ext cx="2304256" cy="3528392"/>
            <a:chOff x="3365392" y="2566527"/>
            <a:chExt cx="2304256" cy="3528392"/>
          </a:xfrm>
        </p:grpSpPr>
        <p:sp>
          <p:nvSpPr>
            <p:cNvPr id="6" name="Rounded Rectangle 5"/>
            <p:cNvSpPr/>
            <p:nvPr/>
          </p:nvSpPr>
          <p:spPr>
            <a:xfrm>
              <a:off x="3365392" y="2566527"/>
              <a:ext cx="2304256" cy="35283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3458" y="2566527"/>
              <a:ext cx="2088232" cy="283428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5">
                      <a:lumMod val="50000"/>
                    </a:schemeClr>
                  </a:solidFill>
                </a:rPr>
                <a:t>Hypothesis:</a:t>
              </a:r>
            </a:p>
            <a:p>
              <a:endParaRPr lang="en-GB" sz="105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GB" sz="1200" dirty="0">
                  <a:solidFill>
                    <a:schemeClr val="accent5">
                      <a:lumMod val="50000"/>
                    </a:schemeClr>
                  </a:solidFill>
                </a:rPr>
                <a:t>Respiration and decomposition rates will depend on the soils functional profile and not on the carbon composition of the soil organic matter additions</a:t>
              </a:r>
            </a:p>
            <a:p>
              <a:endParaRPr lang="en-GB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0A1FB2-B1CF-45E3-B1C5-89D099ED6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1345" y="4513735"/>
              <a:ext cx="1832458" cy="1358596"/>
            </a:xfrm>
            <a:prstGeom prst="roundRect">
              <a:avLst/>
            </a:prstGeom>
          </p:spPr>
        </p:pic>
      </p:grp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51520" y="1171479"/>
            <a:ext cx="853200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Do soil organic matter applications facilitate delivery of microbially mediated ecosystem functions?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B8015A-A9AD-4806-A6A6-1005EB5FC416}"/>
              </a:ext>
            </a:extLst>
          </p:cNvPr>
          <p:cNvGrpSpPr/>
          <p:nvPr/>
        </p:nvGrpSpPr>
        <p:grpSpPr>
          <a:xfrm>
            <a:off x="6467447" y="2584377"/>
            <a:ext cx="2304256" cy="3528392"/>
            <a:chOff x="6467447" y="2584377"/>
            <a:chExt cx="2304256" cy="352839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DF54EAF-A972-42F6-B3B5-2F5CB918F621}"/>
                </a:ext>
              </a:extLst>
            </p:cNvPr>
            <p:cNvGrpSpPr/>
            <p:nvPr/>
          </p:nvGrpSpPr>
          <p:grpSpPr>
            <a:xfrm>
              <a:off x="6467447" y="2584377"/>
              <a:ext cx="2304256" cy="3528392"/>
              <a:chOff x="3365392" y="2566527"/>
              <a:chExt cx="2304256" cy="3528392"/>
            </a:xfrm>
          </p:grpSpPr>
          <p:sp>
            <p:nvSpPr>
              <p:cNvPr id="20" name="Rounded Rectangle 5">
                <a:extLst>
                  <a:ext uri="{FF2B5EF4-FFF2-40B4-BE49-F238E27FC236}">
                    <a16:creationId xmlns:a16="http://schemas.microsoft.com/office/drawing/2014/main" id="{C4F9AA1F-470C-4AA5-A1AC-919D2C9E39E6}"/>
                  </a:ext>
                </a:extLst>
              </p:cNvPr>
              <p:cNvSpPr/>
              <p:nvPr/>
            </p:nvSpPr>
            <p:spPr>
              <a:xfrm>
                <a:off x="3365392" y="2566527"/>
                <a:ext cx="2304256" cy="35283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7BA772-4A97-4AD4-AC66-133B3830E8D6}"/>
                  </a:ext>
                </a:extLst>
              </p:cNvPr>
              <p:cNvSpPr txBox="1"/>
              <p:nvPr/>
            </p:nvSpPr>
            <p:spPr>
              <a:xfrm>
                <a:off x="3468100" y="2566527"/>
                <a:ext cx="2088232" cy="240887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5">
                        <a:lumMod val="50000"/>
                      </a:schemeClr>
                    </a:solidFill>
                  </a:rPr>
                  <a:t>Methods:</a:t>
                </a:r>
              </a:p>
              <a:p>
                <a:endParaRPr lang="en-GB" sz="12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GB" sz="1200" dirty="0">
                    <a:solidFill>
                      <a:schemeClr val="accent5">
                        <a:lumMod val="50000"/>
                      </a:schemeClr>
                    </a:solidFill>
                  </a:rPr>
                  <a:t>Multiple substrate induced respiration </a:t>
                </a:r>
              </a:p>
              <a:p>
                <a:endParaRPr lang="en-GB" sz="12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GB" sz="1200" dirty="0">
                    <a:solidFill>
                      <a:schemeClr val="accent5">
                        <a:lumMod val="50000"/>
                      </a:schemeClr>
                    </a:solidFill>
                  </a:rPr>
                  <a:t>PLFA/ NLFA</a:t>
                </a:r>
              </a:p>
              <a:p>
                <a:endParaRPr lang="en-GB" sz="12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GB" sz="1200" dirty="0">
                    <a:solidFill>
                      <a:schemeClr val="accent5">
                        <a:lumMod val="50000"/>
                      </a:schemeClr>
                    </a:solidFill>
                  </a:rPr>
                  <a:t>Microbial biomass</a:t>
                </a:r>
                <a:endParaRPr lang="en-GB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8042" y="4513735"/>
              <a:ext cx="1832458" cy="1358596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1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589751-C5E6-410D-8D8E-25882A23E550}"/>
              </a:ext>
            </a:extLst>
          </p:cNvPr>
          <p:cNvPicPr>
            <a:picLocks noGrp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3" y="835200"/>
            <a:ext cx="7613091" cy="5337746"/>
          </a:xfrm>
          <a:prstGeom prst="rect">
            <a:avLst/>
          </a:prstGeom>
          <a:noFill/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4606C73-A534-4CA7-BA40-91F7F894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55" y="-28400"/>
            <a:ext cx="8531225" cy="863600"/>
          </a:xfrm>
        </p:spPr>
        <p:txBody>
          <a:bodyPr/>
          <a:lstStyle/>
          <a:p>
            <a:r>
              <a:rPr lang="en-GB" dirty="0"/>
              <a:t>Multiple substrate induced respiration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FCF41B1-AEAD-4D4C-9AE7-173FE77F90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751" y="403400"/>
            <a:ext cx="8531225" cy="792163"/>
          </a:xfrm>
        </p:spPr>
        <p:txBody>
          <a:bodyPr/>
          <a:lstStyle/>
          <a:p>
            <a:r>
              <a:rPr lang="en-GB" dirty="0"/>
              <a:t>Functional (respiration) profiles for all treatments</a:t>
            </a:r>
          </a:p>
        </p:txBody>
      </p:sp>
    </p:spTree>
    <p:extLst>
      <p:ext uri="{BB962C8B-B14F-4D97-AF65-F5344CB8AC3E}">
        <p14:creationId xmlns:p14="http://schemas.microsoft.com/office/powerpoint/2010/main" val="254720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239" y="116632"/>
            <a:ext cx="8532000" cy="864000"/>
          </a:xfrm>
        </p:spPr>
        <p:txBody>
          <a:bodyPr/>
          <a:lstStyle/>
          <a:p>
            <a:r>
              <a:rPr lang="en-GB" dirty="0"/>
              <a:t>What are those microbes up to…?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9239" y="591883"/>
            <a:ext cx="8532000" cy="792163"/>
          </a:xfrm>
        </p:spPr>
        <p:txBody>
          <a:bodyPr/>
          <a:lstStyle/>
          <a:p>
            <a:r>
              <a:rPr lang="en-GB" sz="1800" dirty="0"/>
              <a:t>Building a picture of the soil microbial community: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04F06B-0845-41AD-8A19-9E4F9C88CD8C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D721705-6948-4509-9E9B-21177A95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28" y="1302899"/>
            <a:ext cx="7840169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6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2000" cy="864000"/>
          </a:xfrm>
        </p:spPr>
        <p:txBody>
          <a:bodyPr/>
          <a:lstStyle/>
          <a:p>
            <a:r>
              <a:rPr lang="en-GB" dirty="0"/>
              <a:t>Carbon fractions in soil and compost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58416" y="548632"/>
            <a:ext cx="8532000" cy="792163"/>
          </a:xfrm>
        </p:spPr>
        <p:txBody>
          <a:bodyPr/>
          <a:lstStyle/>
          <a:p>
            <a:r>
              <a:rPr lang="en-GB"/>
              <a:t>Total carbon: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452063" y="1167166"/>
            <a:ext cx="8107022" cy="49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9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9E37C9-484E-46C0-AD73-409E1D4F3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68" y="1162292"/>
            <a:ext cx="8075488" cy="4902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32000" cy="864000"/>
          </a:xfrm>
        </p:spPr>
        <p:txBody>
          <a:bodyPr/>
          <a:lstStyle/>
          <a:p>
            <a:r>
              <a:rPr lang="en-GB" dirty="0"/>
              <a:t>Carbon fractions in soil and compost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79512" y="584550"/>
            <a:ext cx="8532000" cy="792163"/>
          </a:xfrm>
        </p:spPr>
        <p:txBody>
          <a:bodyPr/>
          <a:lstStyle/>
          <a:p>
            <a:r>
              <a:rPr lang="en-GB"/>
              <a:t>Hot water extractable carbon (HWEC):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4804" y="5572597"/>
            <a:ext cx="5238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+mj-lt"/>
                <a:ea typeface="Arial" panose="020B0604020202020204" pitchFamily="34" charset="0"/>
              </a:rPr>
              <a:t>p=0.03271</a:t>
            </a:r>
            <a:endParaRPr lang="en-GB" sz="11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0809B1-F50A-430F-A8F7-2253A2940464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4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456" y="116632"/>
            <a:ext cx="8532000" cy="864000"/>
          </a:xfrm>
        </p:spPr>
        <p:txBody>
          <a:bodyPr/>
          <a:lstStyle/>
          <a:p>
            <a:r>
              <a:rPr lang="en-GB" dirty="0"/>
              <a:t>Phospholipid fatty acid (PLFA) 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941224"/>
              </p:ext>
            </p:extLst>
          </p:nvPr>
        </p:nvGraphicFramePr>
        <p:xfrm>
          <a:off x="144456" y="534257"/>
          <a:ext cx="8444741" cy="559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239" y="5985574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p=0.002229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26BAF12-223A-47FA-B1C3-0DFA26BDB6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239" y="764704"/>
            <a:ext cx="8532000" cy="792163"/>
          </a:xfrm>
        </p:spPr>
        <p:txBody>
          <a:bodyPr/>
          <a:lstStyle/>
          <a:p>
            <a:r>
              <a:rPr lang="en-GB" sz="1800" dirty="0"/>
              <a:t>Organic matter addition effects on </a:t>
            </a:r>
          </a:p>
          <a:p>
            <a:r>
              <a:rPr lang="en-GB" sz="1800" dirty="0"/>
              <a:t>microbial community structure:</a:t>
            </a:r>
          </a:p>
        </p:txBody>
      </p:sp>
    </p:spTree>
    <p:extLst>
      <p:ext uri="{BB962C8B-B14F-4D97-AF65-F5344CB8AC3E}">
        <p14:creationId xmlns:p14="http://schemas.microsoft.com/office/powerpoint/2010/main" val="248313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29FCE-FB4F-4926-8402-8357EA7629FC}"/>
              </a:ext>
            </a:extLst>
          </p:cNvPr>
          <p:cNvSpPr txBox="1"/>
          <p:nvPr/>
        </p:nvSpPr>
        <p:spPr>
          <a:xfrm>
            <a:off x="0" y="5805264"/>
            <a:ext cx="1368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TRT p=0.0000</a:t>
            </a:r>
          </a:p>
          <a:p>
            <a:r>
              <a:rPr lang="en-GB" sz="900" dirty="0"/>
              <a:t>TIME p=0.0001</a:t>
            </a:r>
          </a:p>
          <a:p>
            <a:r>
              <a:rPr lang="en-GB" sz="900" dirty="0"/>
              <a:t>TIME*TRT=0.0002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1A3E22A-7947-4C67-A896-C03E7880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9" y="50285"/>
            <a:ext cx="8532000" cy="864000"/>
          </a:xfrm>
        </p:spPr>
        <p:txBody>
          <a:bodyPr/>
          <a:lstStyle/>
          <a:p>
            <a:r>
              <a:rPr lang="en-GB" dirty="0"/>
              <a:t>Fungal biomarker (PLFA) 18:2w6,9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041495-4DFA-43F6-8DCD-5B1CA1A0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9" y="1023289"/>
            <a:ext cx="8073799" cy="48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24001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ic-Template-4x3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F3E7D9E-6E74-F744-BBE5-003F9A1A8BA3}" vid="{691CA10D-F859-8D40-9BCB-DB38F886159A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F3E7D9E-6E74-F744-BBE5-003F9A1A8BA3}" vid="{DDB604C4-8B5E-FA48-93E3-BB5CFA4BCA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F5DDB62B41D24CB974735F2B5F80B6" ma:contentTypeVersion="13" ma:contentTypeDescription="Create a new document." ma:contentTypeScope="" ma:versionID="a2e58ab1b1198352724ae51ffb370af9">
  <xsd:schema xmlns:xsd="http://www.w3.org/2001/XMLSchema" xmlns:xs="http://www.w3.org/2001/XMLSchema" xmlns:p="http://schemas.microsoft.com/office/2006/metadata/properties" xmlns:ns3="5b9dbb6f-f28e-4a32-a7d6-aa04ef18b565" xmlns:ns4="62dac45c-a09b-4542-889f-7647871c89a7" targetNamespace="http://schemas.microsoft.com/office/2006/metadata/properties" ma:root="true" ma:fieldsID="f9fb740a5a4e38f2c52f626060c6ce15" ns3:_="" ns4:_="">
    <xsd:import namespace="5b9dbb6f-f28e-4a32-a7d6-aa04ef18b565"/>
    <xsd:import namespace="62dac45c-a09b-4542-889f-7647871c89a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dbb6f-f28e-4a32-a7d6-aa04ef18b5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ac45c-a09b-4542-889f-7647871c8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B58469-DCD6-4CCE-9B03-01127C971A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9dbb6f-f28e-4a32-a7d6-aa04ef18b565"/>
    <ds:schemaRef ds:uri="62dac45c-a09b-4542-889f-7647871c8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purl.org/dc/terms/"/>
    <ds:schemaRef ds:uri="62dac45c-a09b-4542-889f-7647871c89a7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5b9dbb6f-f28e-4a32-a7d6-aa04ef18b565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Academic-Template-4x3-01</Template>
  <TotalTime>13665</TotalTime>
  <Words>225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Academic-Template-4x3-01</vt:lpstr>
      <vt:lpstr>No Logo Master</vt:lpstr>
      <vt:lpstr>PowerPoint Presentation</vt:lpstr>
      <vt:lpstr>Introduction: </vt:lpstr>
      <vt:lpstr>Methodological approach: </vt:lpstr>
      <vt:lpstr>Multiple substrate induced respiration</vt:lpstr>
      <vt:lpstr>What are those microbes up to…?</vt:lpstr>
      <vt:lpstr>Carbon fractions in soil and compost</vt:lpstr>
      <vt:lpstr>Carbon fractions in soil and compost</vt:lpstr>
      <vt:lpstr>Phospholipid fatty acid (PLFA)  </vt:lpstr>
      <vt:lpstr>Fungal biomarker (PLFA) 18:2w6,9</vt:lpstr>
      <vt:lpstr>Horticultural compost applications:</vt:lpstr>
      <vt:lpstr>Thanks for listening – Feedback very welcome! </vt:lpstr>
    </vt:vector>
  </TitlesOfParts>
  <Company>Cranfield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Hasler, Rachel</dc:creator>
  <cp:lastModifiedBy>Rachel Hasler</cp:lastModifiedBy>
  <cp:revision>59</cp:revision>
  <cp:lastPrinted>2014-09-02T09:13:37Z</cp:lastPrinted>
  <dcterms:created xsi:type="dcterms:W3CDTF">2020-02-05T11:33:02Z</dcterms:created>
  <dcterms:modified xsi:type="dcterms:W3CDTF">2020-04-29T16:29:41Z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0x01010049F5DDB62B41D24CB974735F2B5F80B6</vt:lpwstr>
  </property>
</Properties>
</file>