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436" r:id="rId3"/>
    <p:sldId id="439" r:id="rId4"/>
    <p:sldId id="378" r:id="rId5"/>
    <p:sldId id="440" r:id="rId6"/>
    <p:sldId id="443" r:id="rId7"/>
    <p:sldId id="444" r:id="rId8"/>
    <p:sldId id="441" r:id="rId9"/>
    <p:sldId id="437" r:id="rId10"/>
    <p:sldId id="448" r:id="rId11"/>
    <p:sldId id="452" r:id="rId12"/>
    <p:sldId id="442" r:id="rId13"/>
    <p:sldId id="447" r:id="rId14"/>
    <p:sldId id="449" r:id="rId15"/>
    <p:sldId id="446" r:id="rId16"/>
    <p:sldId id="445" r:id="rId17"/>
    <p:sldId id="450" r:id="rId18"/>
    <p:sldId id="453" r:id="rId19"/>
    <p:sldId id="454" r:id="rId20"/>
    <p:sldId id="455" r:id="rId21"/>
    <p:sldId id="456" r:id="rId22"/>
    <p:sldId id="457" r:id="rId23"/>
    <p:sldId id="458" r:id="rId24"/>
    <p:sldId id="460" r:id="rId25"/>
    <p:sldId id="461" r:id="rId26"/>
    <p:sldId id="462" r:id="rId27"/>
    <p:sldId id="459" r:id="rId28"/>
    <p:sldId id="465" r:id="rId29"/>
    <p:sldId id="466" r:id="rId30"/>
    <p:sldId id="463" r:id="rId31"/>
    <p:sldId id="467" r:id="rId32"/>
    <p:sldId id="464" r:id="rId33"/>
  </p:sldIdLst>
  <p:sldSz cx="9144000" cy="6858000" type="screen4x3"/>
  <p:notesSz cx="6858000" cy="9144000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E66AE"/>
    <a:srgbClr val="005EBC"/>
    <a:srgbClr val="0066CC"/>
    <a:srgbClr val="0099FF"/>
    <a:srgbClr val="898989"/>
    <a:srgbClr val="007FAC"/>
    <a:srgbClr val="0099CC"/>
    <a:srgbClr val="99FF33"/>
    <a:srgbClr val="FFFFFF"/>
    <a:srgbClr val="9933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3" autoAdjust="0"/>
    <p:restoredTop sz="92669" autoAdjust="0"/>
  </p:normalViewPr>
  <p:slideViewPr>
    <p:cSldViewPr snapToGrid="0" snapToObjects="1">
      <p:cViewPr>
        <p:scale>
          <a:sx n="95" d="100"/>
          <a:sy n="95" d="100"/>
        </p:scale>
        <p:origin x="-1742" y="-50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F805A71-F9E9-4269-A56B-5F2954231746}" type="datetimeFigureOut">
              <a:rPr lang="lv-LV"/>
              <a:pPr>
                <a:defRPr/>
              </a:pPr>
              <a:t>25.04.2020</a:t>
            </a:fld>
            <a:endParaRPr lang="lv-LV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lv-LV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6CC1242-87A3-4DB8-9289-86C1360F6DB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2526562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587B12-DF50-4F6F-9840-47ECAC5F9C1F}" type="slidenum">
              <a:rPr lang="lv-LV" smtClean="0"/>
              <a:pPr/>
              <a:t>1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026272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10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11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12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13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14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15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16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17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18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20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21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22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23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24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25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26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27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28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29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3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30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31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 dirty="0" smtClean="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32</a:t>
            </a:fld>
            <a:endParaRPr lang="lv-LV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4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5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6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7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8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baseline="30000">
              <a:solidFill>
                <a:srgbClr val="FF0000"/>
              </a:solidFill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3B05B-451D-4AC4-8CA1-C833B3A21A92}" type="slidenum">
              <a:rPr lang="lv-LV" smtClean="0"/>
              <a:pPr/>
              <a:t>9</a:t>
            </a:fld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418983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2AD37-8AF8-4BFA-9145-FC1B259B2D97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ADA3A-9A97-4764-94D9-758100DEF3AC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626711"/>
            <a:ext cx="2133600" cy="2312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6DF26-B13B-4109-9F6C-1800A8B325C0}" type="datetime1">
              <a:rPr lang="lv-LV" smtClean="0"/>
              <a:pPr>
                <a:defRPr/>
              </a:pPr>
              <a:t>25.04.2020</a:t>
            </a:fld>
            <a:endParaRPr lang="lv-LV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2211E-EF7F-4849-95A1-043CCEFA0855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0" y="6626711"/>
            <a:ext cx="2133600" cy="2312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C4311-2D47-4E23-9152-ADC827307D22}" type="datetime1">
              <a:rPr lang="lv-LV" smtClean="0"/>
              <a:pPr>
                <a:defRPr/>
              </a:pPr>
              <a:t>25.04.2020</a:t>
            </a:fld>
            <a:endParaRPr lang="lv-LV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5E41D-739B-44E5-A1A8-D5B38E03017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lv-LV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66591" y="6547346"/>
            <a:ext cx="6588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CR4.1 Evolution of glacial-</a:t>
            </a:r>
            <a:r>
              <a:rPr lang="en-US" dirty="0" err="1" smtClean="0"/>
              <a:t>periglacial</a:t>
            </a:r>
            <a:r>
              <a:rPr lang="en-US" dirty="0" smtClean="0"/>
              <a:t>-</a:t>
            </a:r>
            <a:r>
              <a:rPr lang="en-US" dirty="0" err="1" smtClean="0"/>
              <a:t>paraglacial</a:t>
            </a:r>
            <a:r>
              <a:rPr lang="en-US" dirty="0" smtClean="0"/>
              <a:t> landscapes and debris-covered glaciers</a:t>
            </a:r>
            <a:endParaRPr lang="lv-LV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56000" y="6637468"/>
            <a:ext cx="288000" cy="220532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CBB6A4-3F9A-4418-85A8-2B9E044F2A35}" type="slidenum">
              <a:rPr lang="lv-LV" smtClean="0"/>
              <a:pPr>
                <a:defRPr/>
              </a:pPr>
              <a:t>‹#›</a:t>
            </a:fld>
            <a:endParaRPr lang="lv-LV"/>
          </a:p>
        </p:txBody>
      </p:sp>
      <p:pic>
        <p:nvPicPr>
          <p:cNvPr id="7" name="Picture 6" descr="cc_by_logo_png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6040" y="6498141"/>
            <a:ext cx="823150" cy="288000"/>
          </a:xfrm>
          <a:prstGeom prst="rect">
            <a:avLst/>
          </a:prstGeom>
        </p:spPr>
      </p:pic>
      <p:pic>
        <p:nvPicPr>
          <p:cNvPr id="8" name="Picture 7" descr="Screen-Shot-1441-04-29-at-1.17.53-AM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922507" y="6492297"/>
            <a:ext cx="855082" cy="252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79956" y="6705110"/>
            <a:ext cx="710698" cy="769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lv-LV" sz="500" dirty="0" smtClean="0">
                <a:solidFill>
                  <a:srgbClr val="0E66AE"/>
                </a:solidFill>
              </a:rPr>
              <a:t>Online | 4–8 May 2020</a:t>
            </a:r>
            <a:endParaRPr lang="lv-LV" sz="500" dirty="0">
              <a:solidFill>
                <a:srgbClr val="0E66A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5895" y="6438257"/>
            <a:ext cx="903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zanebelinska@gmail.com" TargetMode="External"/><Relationship Id="rId5" Type="http://schemas.openxmlformats.org/officeDocument/2006/relationships/hyperlink" Target="mailto:juris.soms@du.lv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86132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826"/>
          <a:stretch/>
        </p:blipFill>
        <p:spPr>
          <a:xfrm>
            <a:off x="371370" y="1418520"/>
            <a:ext cx="8614988" cy="407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735528" y="5520511"/>
            <a:ext cx="7517904" cy="123961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457" y="1518341"/>
            <a:ext cx="8434529" cy="3776869"/>
          </a:xfrm>
        </p:spPr>
        <p:txBody>
          <a:bodyPr rtlCol="0">
            <a:noAutofit/>
          </a:bodyPr>
          <a:lstStyle/>
          <a:p>
            <a:r>
              <a:rPr lang="lv-LV" sz="3200" b="1"/>
              <a:t/>
            </a:r>
            <a:br>
              <a:rPr lang="lv-LV" sz="3200" b="1"/>
            </a:br>
            <a:r>
              <a:rPr lang="en-US" sz="3200" b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Inland dune field and deposits at Dviete: evidences of the late Pleistocene aeolian morphogenesis and landscape evolution during transition from glacial to </a:t>
            </a:r>
            <a:r>
              <a:rPr lang="lv-LV" sz="3200" b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b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post-glacial conditions in South-eastern </a:t>
            </a:r>
            <a:r>
              <a:rPr lang="en-US" sz="3200" b="1" err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Latvi</a:t>
            </a:r>
            <a:r>
              <a:rPr lang="lv-LV" sz="3200" b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sz="3200" b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lv-LV" sz="3200" b="1" smtClean="0"/>
              <a:t/>
            </a:r>
            <a:br>
              <a:rPr lang="lv-LV" sz="3200" b="1" smtClean="0"/>
            </a:br>
            <a:endParaRPr lang="lv-LV" sz="320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164987"/>
            <a:ext cx="9144000" cy="11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endParaRPr lang="lv-LV" sz="2000">
              <a:ln w="3175">
                <a:solidFill>
                  <a:srgbClr val="000066"/>
                </a:solidFill>
                <a:prstDash val="solid"/>
                <a:miter lim="800000"/>
              </a:ln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defRPr/>
            </a:pPr>
            <a:endParaRPr lang="lv-LV" sz="2000">
              <a:ln w="3175">
                <a:solidFill>
                  <a:srgbClr val="000066"/>
                </a:solidFill>
                <a:prstDash val="solid"/>
                <a:miter lim="800000"/>
              </a:ln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defRPr/>
            </a:pPr>
            <a:endParaRPr lang="lv-LV" sz="2000">
              <a:ln w="3175">
                <a:solidFill>
                  <a:srgbClr val="000066"/>
                </a:solidFill>
                <a:prstDash val="solid"/>
                <a:miter lim="800000"/>
              </a:ln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379631" y="5631375"/>
            <a:ext cx="3218879" cy="7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defRPr sz="2400">
                <a:solidFill>
                  <a:srgbClr val="000000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 sz="2400">
                <a:solidFill>
                  <a:srgbClr val="000000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66"/>
                </a:solidFill>
                <a:latin typeface="Arial Narrow" pitchFamily="34" charset="0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66"/>
                </a:solidFill>
                <a:latin typeface="Arial Narrow" pitchFamily="34" charset="0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66"/>
                </a:solidFill>
                <a:latin typeface="Arial Narrow" pitchFamily="34" charset="0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lv-LV" ker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</a:rPr>
              <a:t>Daugavpils </a:t>
            </a:r>
            <a:r>
              <a:rPr lang="lv-LV" kern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</a:rPr>
              <a:t>University</a:t>
            </a:r>
          </a:p>
          <a:p>
            <a:pPr algn="l">
              <a:lnSpc>
                <a:spcPct val="80000"/>
              </a:lnSpc>
            </a:pPr>
            <a:r>
              <a:rPr lang="en-US" sz="1700" kern="0" smtClean="0">
                <a:solidFill>
                  <a:schemeClr val="tx1"/>
                </a:solidFill>
              </a:rPr>
              <a:t>Department of Environmental Science and Chemistry</a:t>
            </a:r>
            <a:endParaRPr lang="lv-LV" sz="1700" kern="0">
              <a:solidFill>
                <a:schemeClr val="tx1"/>
              </a:solidFill>
            </a:endParaRPr>
          </a:p>
          <a:p>
            <a:pPr algn="r" eaLnBrk="1" hangingPunct="1"/>
            <a:endParaRPr lang="lv-LV" kern="0">
              <a:solidFill>
                <a:srgbClr val="244800"/>
              </a:solidFill>
            </a:endParaRPr>
          </a:p>
          <a:p>
            <a:pPr algn="r" eaLnBrk="1" hangingPunct="1"/>
            <a:endParaRPr lang="lv-LV" kern="0">
              <a:solidFill>
                <a:srgbClr val="244800"/>
              </a:solidFill>
            </a:endParaRPr>
          </a:p>
          <a:p>
            <a:pPr algn="r" eaLnBrk="1" hangingPunct="1"/>
            <a:endParaRPr lang="en-GB" ker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" y="5626242"/>
            <a:ext cx="958174" cy="1009504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485868" y="5615689"/>
            <a:ext cx="4370119" cy="77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0" hangingPunct="0">
              <a:spcBef>
                <a:spcPts val="0"/>
              </a:spcBef>
              <a:spcAft>
                <a:spcPts val="600"/>
              </a:spcAft>
              <a:tabLst>
                <a:tab pos="1431925" algn="l"/>
              </a:tabLst>
              <a:defRPr/>
            </a:pPr>
            <a:r>
              <a:rPr lang="lv-LV" sz="1600" b="1" smtClean="0">
                <a:ln w="18415" cmpd="sng">
                  <a:noFill/>
                  <a:prstDash val="solid"/>
                </a:ln>
                <a:latin typeface="Calibri" pitchFamily="34" charset="0"/>
                <a:cs typeface="+mn-cs"/>
              </a:rPr>
              <a:t>Juris SOMS</a:t>
            </a:r>
            <a:r>
              <a:rPr lang="en-US" sz="1600" b="1" smtClean="0">
                <a:ln w="18415" cmpd="sng">
                  <a:noFill/>
                  <a:prstDash val="solid"/>
                </a:ln>
                <a:latin typeface="Calibri" pitchFamily="34" charset="0"/>
                <a:cs typeface="+mn-cs"/>
              </a:rPr>
              <a:t>         </a:t>
            </a:r>
            <a:r>
              <a:rPr lang="lv-LV" sz="1600" smtClean="0">
                <a:ln w="18415" cmpd="sng">
                  <a:noFill/>
                  <a:prstDash val="solid"/>
                </a:ln>
                <a:latin typeface="Calibri" pitchFamily="34" charset="0"/>
                <a:cs typeface="Times New Roman" pitchFamily="18" charset="0"/>
              </a:rPr>
              <a:t>e-pasts: </a:t>
            </a:r>
            <a:r>
              <a:rPr lang="lv-LV" sz="1600" smtClean="0">
                <a:ln w="18415" cmpd="sng">
                  <a:noFill/>
                  <a:prstDash val="solid"/>
                </a:ln>
                <a:latin typeface="Calibri" pitchFamily="34" charset="0"/>
                <a:cs typeface="Times New Roman" pitchFamily="18" charset="0"/>
                <a:hlinkClick r:id="rId5"/>
              </a:rPr>
              <a:t>juris.soms@du.lv</a:t>
            </a:r>
            <a:endParaRPr lang="lv-LV" sz="1600" smtClean="0">
              <a:ln w="18415" cmpd="sng">
                <a:noFill/>
                <a:prstDash val="solid"/>
              </a:ln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>
                <a:tab pos="1431925" algn="l"/>
              </a:tabLst>
              <a:defRPr/>
            </a:pPr>
            <a:r>
              <a:rPr kumimoji="0" lang="lv-LV" sz="1600" b="1" i="0" u="none" strike="noStrike" kern="1200" cap="none" spc="0" normalizeH="0" baseline="0" noProof="0" smtClean="0">
                <a:ln w="18415" cmpd="sng">
                  <a:noFill/>
                  <a:prstDash val="solid"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Zane </a:t>
            </a:r>
            <a:r>
              <a:rPr kumimoji="0" lang="lv-LV" sz="1600" b="1" i="0" u="none" strike="noStrike" kern="1200" cap="none" spc="0" normalizeH="0" baseline="0" noProof="0">
                <a:ln w="18415" cmpd="sng">
                  <a:noFill/>
                  <a:prstDash val="solid"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EGLE</a:t>
            </a:r>
            <a:r>
              <a:rPr kumimoji="0" lang="en-US" sz="1600" b="1" i="0" u="none" strike="noStrike" kern="1200" cap="none" spc="0" normalizeH="0" baseline="0" noProof="0">
                <a:ln w="18415" cmpd="sng">
                  <a:noFill/>
                  <a:prstDash val="solid"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</a:t>
            </a:r>
            <a:r>
              <a:rPr lang="lv-LV" sz="1600">
                <a:ln w="18415" cmpd="sng">
                  <a:noFill/>
                  <a:prstDash val="solid"/>
                </a:ln>
                <a:latin typeface="Calibri" pitchFamily="34" charset="0"/>
                <a:cs typeface="+mn-cs"/>
              </a:rPr>
              <a:t>e-pasts: </a:t>
            </a:r>
            <a:r>
              <a:rPr lang="lv-LV" sz="1600" smtClean="0">
                <a:ln w="18415" cmpd="sng">
                  <a:noFill/>
                  <a:prstDash val="solid"/>
                </a:ln>
                <a:latin typeface="Calibri" pitchFamily="34" charset="0"/>
                <a:cs typeface="+mn-cs"/>
                <a:hlinkClick r:id="rId6"/>
              </a:rPr>
              <a:t>zanebelinska@gmail.com</a:t>
            </a:r>
            <a:r>
              <a:rPr lang="lv-LV" sz="1600" smtClean="0">
                <a:ln w="18415" cmpd="sng">
                  <a:noFill/>
                  <a:prstDash val="solid"/>
                </a:ln>
                <a:latin typeface="Calibri" pitchFamily="34" charset="0"/>
                <a:cs typeface="+mn-cs"/>
              </a:rPr>
              <a:t>  </a:t>
            </a:r>
            <a:endParaRPr lang="lv-LV" sz="1600">
              <a:ln w="18415" cmpd="sng">
                <a:noFill/>
                <a:prstDash val="solid"/>
              </a:ln>
              <a:latin typeface="Calibri" pitchFamily="3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58" y="787025"/>
            <a:ext cx="843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SESSION: CR4.</a:t>
            </a:r>
            <a:r>
              <a:rPr lang="lv-LV" b="1" i="1" dirty="0" smtClean="0"/>
              <a:t>1</a:t>
            </a:r>
            <a:r>
              <a:rPr lang="en-US" b="1" i="1" dirty="0" smtClean="0"/>
              <a:t> Evolution of glacial-</a:t>
            </a:r>
            <a:r>
              <a:rPr lang="en-US" b="1" i="1" dirty="0" err="1" smtClean="0"/>
              <a:t>periglacial</a:t>
            </a:r>
            <a:r>
              <a:rPr lang="en-US" b="1" i="1" dirty="0" smtClean="0"/>
              <a:t>-</a:t>
            </a:r>
            <a:r>
              <a:rPr lang="en-US" b="1" i="1" dirty="0" err="1" smtClean="0"/>
              <a:t>paraglacial</a:t>
            </a:r>
            <a:r>
              <a:rPr lang="en-US" b="1" i="1" dirty="0" smtClean="0"/>
              <a:t> landscapes and debris-covered glaciers</a:t>
            </a:r>
            <a:endParaRPr lang="lv-LV" dirty="0"/>
          </a:p>
        </p:txBody>
      </p:sp>
      <p:pic>
        <p:nvPicPr>
          <p:cNvPr id="13" name="Picture 12" descr="cc_by_logo_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84804" y="205682"/>
            <a:ext cx="1227411" cy="429442"/>
          </a:xfrm>
          <a:prstGeom prst="rect">
            <a:avLst/>
          </a:prstGeom>
        </p:spPr>
      </p:pic>
      <p:pic>
        <p:nvPicPr>
          <p:cNvPr id="18" name="Picture 17" descr="Screen-Shot-1441-04-29-at-1.17.53-A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457" y="78057"/>
            <a:ext cx="2329970" cy="6866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54980" y="261437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>
                <a:solidFill>
                  <a:srgbClr val="007FAC"/>
                </a:solidFill>
              </a:rPr>
              <a:t>Online | 4–8 May 2020</a:t>
            </a:r>
            <a:endParaRPr lang="lv-LV" dirty="0">
              <a:solidFill>
                <a:srgbClr val="007FA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Material and Methods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56108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85000"/>
              <a:buBlip>
                <a:blip r:embed="rId3"/>
              </a:buBlip>
              <a:tabLst>
                <a:tab pos="3673475" algn="l"/>
              </a:tabLst>
            </a:pPr>
            <a:r>
              <a:rPr lang="en-US" sz="2200" dirty="0" err="1" smtClean="0">
                <a:cs typeface="Arial" charset="0"/>
              </a:rPr>
              <a:t>Geomorphological</a:t>
            </a:r>
            <a:r>
              <a:rPr lang="en-US" sz="2200" dirty="0" smtClean="0">
                <a:cs typeface="Arial" charset="0"/>
              </a:rPr>
              <a:t> characteristics of </a:t>
            </a:r>
            <a:r>
              <a:rPr lang="lv-LV" sz="2200" dirty="0" smtClean="0">
                <a:cs typeface="Arial" charset="0"/>
              </a:rPr>
              <a:t>				       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landforms including </a:t>
            </a:r>
            <a:r>
              <a:rPr lang="lv-LV" sz="2200" dirty="0" smtClean="0">
                <a:cs typeface="Arial" charset="0"/>
              </a:rPr>
              <a:t>				             </a:t>
            </a:r>
            <a:r>
              <a:rPr lang="en-US" sz="2200" dirty="0" smtClean="0">
                <a:cs typeface="Arial" charset="0"/>
              </a:rPr>
              <a:t>morphology </a:t>
            </a:r>
            <a:r>
              <a:rPr lang="en-US" sz="2200" dirty="0" smtClean="0">
                <a:cs typeface="Arial" charset="0"/>
              </a:rPr>
              <a:t>of single dunes and </a:t>
            </a:r>
            <a:r>
              <a:rPr lang="en-US" sz="2200" dirty="0" smtClean="0">
                <a:cs typeface="Arial" charset="0"/>
              </a:rPr>
              <a:t>dune</a:t>
            </a:r>
            <a:r>
              <a:rPr lang="lv-LV" sz="2200" dirty="0" smtClean="0">
                <a:cs typeface="Arial" charset="0"/>
              </a:rPr>
              <a:t>				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groups, their </a:t>
            </a:r>
            <a:r>
              <a:rPr lang="en-US" sz="2200" dirty="0" err="1" smtClean="0">
                <a:cs typeface="Arial" charset="0"/>
              </a:rPr>
              <a:t>planform</a:t>
            </a:r>
            <a:r>
              <a:rPr lang="en-US" sz="2200" dirty="0" smtClean="0">
                <a:cs typeface="Arial" charset="0"/>
              </a:rPr>
              <a:t> shape and </a:t>
            </a:r>
            <a:r>
              <a:rPr lang="lv-LV" sz="2200" dirty="0" smtClean="0">
                <a:cs typeface="Arial" charset="0"/>
              </a:rPr>
              <a:t>			               </a:t>
            </a:r>
            <a:r>
              <a:rPr lang="en-US" sz="2200" dirty="0" smtClean="0">
                <a:cs typeface="Arial" charset="0"/>
              </a:rPr>
              <a:t>orientation</a:t>
            </a:r>
            <a:r>
              <a:rPr lang="en-US" sz="2200" dirty="0" smtClean="0">
                <a:cs typeface="Arial" charset="0"/>
              </a:rPr>
              <a:t>, and geographic </a:t>
            </a:r>
            <a:r>
              <a:rPr lang="lv-LV" sz="2200" dirty="0" smtClean="0">
                <a:cs typeface="Arial" charset="0"/>
              </a:rPr>
              <a:t>				               </a:t>
            </a:r>
            <a:r>
              <a:rPr lang="en-US" sz="2200" dirty="0" smtClean="0">
                <a:cs typeface="Arial" charset="0"/>
              </a:rPr>
              <a:t>distribution </a:t>
            </a:r>
            <a:r>
              <a:rPr lang="en-US" sz="2200" dirty="0" smtClean="0">
                <a:cs typeface="Arial" charset="0"/>
              </a:rPr>
              <a:t>of dunes were </a:t>
            </a:r>
            <a:r>
              <a:rPr lang="en-US" sz="2200" dirty="0" smtClean="0">
                <a:cs typeface="Arial" charset="0"/>
              </a:rPr>
              <a:t>investigated</a:t>
            </a:r>
            <a:r>
              <a:rPr lang="lv-LV" sz="2200" dirty="0" smtClean="0">
                <a:cs typeface="Arial" charset="0"/>
              </a:rPr>
              <a:t>				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using the airborne </a:t>
            </a:r>
            <a:r>
              <a:rPr lang="en-US" sz="2200" dirty="0" err="1" smtClean="0">
                <a:cs typeface="Arial" charset="0"/>
              </a:rPr>
              <a:t>LiDAR</a:t>
            </a:r>
            <a:r>
              <a:rPr lang="en-US" sz="2200" dirty="0" smtClean="0">
                <a:cs typeface="Arial" charset="0"/>
              </a:rPr>
              <a:t>-based </a:t>
            </a:r>
            <a:r>
              <a:rPr lang="en-US" sz="2200" dirty="0" smtClean="0">
                <a:cs typeface="Arial" charset="0"/>
              </a:rPr>
              <a:t>DEM</a:t>
            </a:r>
            <a:r>
              <a:rPr lang="lv-LV" sz="2200" dirty="0" smtClean="0">
                <a:cs typeface="Arial" charset="0"/>
              </a:rPr>
              <a:t>					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(pixel resolution 0.4 m) and field </a:t>
            </a:r>
            <a:r>
              <a:rPr lang="lv-LV" sz="2200" dirty="0" smtClean="0">
                <a:cs typeface="Arial" charset="0"/>
              </a:rPr>
              <a:t>			   </a:t>
            </a:r>
            <a:r>
              <a:rPr lang="en-US" sz="2200" dirty="0" err="1" smtClean="0">
                <a:cs typeface="Arial" charset="0"/>
              </a:rPr>
              <a:t>geomorphological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reconnaissance</a:t>
            </a:r>
            <a:r>
              <a:rPr lang="en-GB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To identify net sediment transport direction, the bisector was determined between the arms of the dunes. Hence the prevailing wind direction during the development of dune field was inferred from dune </a:t>
            </a:r>
            <a:r>
              <a:rPr lang="en-US" sz="2200" dirty="0" smtClean="0">
                <a:cs typeface="Arial" charset="0"/>
              </a:rPr>
              <a:t>morphology</a:t>
            </a:r>
            <a:r>
              <a:rPr lang="lv-LV" sz="2200" dirty="0" smtClean="0">
                <a:cs typeface="Arial" charset="0"/>
              </a:rPr>
              <a:t>.</a:t>
            </a:r>
            <a:endParaRPr lang="en-GB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9" name="Picture 8" descr="Dvietes_meza_kaapas_DEM_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5664" y="1295277"/>
            <a:ext cx="3780133" cy="31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Material and Methods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5263882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200" dirty="0" smtClean="0">
                <a:cs typeface="Arial" charset="0"/>
              </a:rPr>
              <a:t>During field works a total of 80 representative bulk samples for granulometric composition and geochemical analysis were collected from the inland dunes in the Dviete forest.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200" dirty="0" smtClean="0">
                <a:cs typeface="Arial" charset="0"/>
              </a:rPr>
              <a:t>The location of dunes for sampling was identified from </a:t>
            </a:r>
            <a:r>
              <a:rPr lang="lv-LV" sz="2200" dirty="0" smtClean="0">
                <a:cs typeface="Arial" charset="0"/>
              </a:rPr>
              <a:t>high </a:t>
            </a:r>
            <a:r>
              <a:rPr lang="en-GB" sz="2200" dirty="0" smtClean="0">
                <a:cs typeface="Arial" charset="0"/>
              </a:rPr>
              <a:t>resolution DEM (0.4 m) which was generated from the LiDAR cloud point data provided by the Latvian Geospatial Information Agency. 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200" dirty="0" smtClean="0">
                <a:cs typeface="Arial" charset="0"/>
              </a:rPr>
              <a:t>The location of each sampling point was fixed </a:t>
            </a:r>
            <a:r>
              <a:rPr lang="lv-LV" sz="2200" dirty="0" smtClean="0">
                <a:cs typeface="Arial" charset="0"/>
              </a:rPr>
              <a:t>in the field </a:t>
            </a:r>
            <a:r>
              <a:rPr lang="en-GB" sz="2200" dirty="0" smtClean="0">
                <a:cs typeface="Arial" charset="0"/>
              </a:rPr>
              <a:t>by high accuracy GPS.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0A6787-691C-CD49-9C5D-1C63A709A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91" t="3101" r="2361"/>
          <a:stretch>
            <a:fillRect/>
          </a:stretch>
        </p:blipFill>
        <p:spPr>
          <a:xfrm>
            <a:off x="5479882" y="1222280"/>
            <a:ext cx="3470480" cy="515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Materials and Methods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34362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During </a:t>
            </a:r>
            <a:r>
              <a:rPr lang="lv-LV" sz="2200" dirty="0" smtClean="0">
                <a:cs typeface="Arial" charset="0"/>
              </a:rPr>
              <a:t>seven </a:t>
            </a:r>
            <a:r>
              <a:rPr lang="en-US" sz="2200" dirty="0" smtClean="0">
                <a:cs typeface="Arial" charset="0"/>
              </a:rPr>
              <a:t>field </a:t>
            </a:r>
            <a:r>
              <a:rPr lang="en-US" sz="2200" dirty="0" smtClean="0">
                <a:cs typeface="Arial" charset="0"/>
              </a:rPr>
              <a:t>expeditions in total </a:t>
            </a:r>
            <a:r>
              <a:rPr lang="lv-LV" sz="2200" dirty="0" smtClean="0">
                <a:cs typeface="Arial" charset="0"/>
              </a:rPr>
              <a:t>80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samples of </a:t>
            </a:r>
            <a:r>
              <a:rPr lang="lv-LV" sz="2200" dirty="0" smtClean="0">
                <a:cs typeface="Arial" charset="0"/>
              </a:rPr>
              <a:t>aeolian sediments </a:t>
            </a:r>
            <a:r>
              <a:rPr lang="en-US" sz="2200" dirty="0" smtClean="0">
                <a:cs typeface="Arial" charset="0"/>
              </a:rPr>
              <a:t>have </a:t>
            </a:r>
            <a:r>
              <a:rPr lang="en-US" sz="2200" dirty="0" smtClean="0">
                <a:cs typeface="Arial" charset="0"/>
              </a:rPr>
              <a:t>been taken from the </a:t>
            </a:r>
            <a:r>
              <a:rPr lang="en-US" sz="2200" dirty="0" smtClean="0">
                <a:cs typeface="Arial" charset="0"/>
              </a:rPr>
              <a:t>C</a:t>
            </a:r>
            <a:r>
              <a:rPr lang="lv-LV" sz="2200" dirty="0" smtClean="0">
                <a:cs typeface="Arial" charset="0"/>
              </a:rPr>
              <a:t>-</a:t>
            </a:r>
            <a:r>
              <a:rPr lang="en-US" sz="2200" dirty="0" smtClean="0">
                <a:cs typeface="Arial" charset="0"/>
              </a:rPr>
              <a:t>horizon </a:t>
            </a:r>
            <a:r>
              <a:rPr lang="en-US" sz="2200" dirty="0" smtClean="0">
                <a:cs typeface="Arial" charset="0"/>
              </a:rPr>
              <a:t>of the surface </a:t>
            </a:r>
            <a:r>
              <a:rPr lang="en-US" sz="2200" dirty="0" err="1" smtClean="0">
                <a:cs typeface="Arial" charset="0"/>
              </a:rPr>
              <a:t>podzol</a:t>
            </a:r>
            <a:r>
              <a:rPr lang="en-US" sz="2200" dirty="0" smtClean="0">
                <a:cs typeface="Arial" charset="0"/>
              </a:rPr>
              <a:t> in the crest parts of inland dunes.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12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12" name="Picture 11" descr="IMG_1618.JPG"/>
          <p:cNvPicPr>
            <a:picLocks noChangeAspect="1"/>
          </p:cNvPicPr>
          <p:nvPr/>
        </p:nvPicPr>
        <p:blipFill>
          <a:blip r:embed="rId4" cstate="print"/>
          <a:srcRect r="9121" b="7991"/>
          <a:stretch>
            <a:fillRect/>
          </a:stretch>
        </p:blipFill>
        <p:spPr>
          <a:xfrm>
            <a:off x="1951076" y="2655627"/>
            <a:ext cx="5396208" cy="3642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1077" y="2655627"/>
            <a:ext cx="5396207" cy="3642179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Materials and Methods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34362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Following standard procedures, sediment samples were dried, pre-treated and then processed using a laser particle size </a:t>
            </a:r>
            <a:r>
              <a:rPr lang="en-US" sz="2200" dirty="0" err="1" smtClean="0">
                <a:cs typeface="Arial" charset="0"/>
              </a:rPr>
              <a:t>analyser</a:t>
            </a:r>
            <a:r>
              <a:rPr lang="en-US" sz="2200" dirty="0" smtClean="0">
                <a:cs typeface="Arial" charset="0"/>
              </a:rPr>
              <a:t> Malvern </a:t>
            </a:r>
            <a:r>
              <a:rPr lang="en-US" sz="2200" dirty="0" err="1" smtClean="0">
                <a:cs typeface="Arial" charset="0"/>
              </a:rPr>
              <a:t>Mastersizer</a:t>
            </a:r>
            <a:r>
              <a:rPr lang="en-US" sz="2200" dirty="0" smtClean="0">
                <a:cs typeface="Arial" charset="0"/>
              </a:rPr>
              <a:t> 2000 equipped with Hydro 200MU dispersion </a:t>
            </a:r>
            <a:r>
              <a:rPr lang="en-US" sz="2200" dirty="0" smtClean="0">
                <a:cs typeface="Arial" charset="0"/>
              </a:rPr>
              <a:t>unit</a:t>
            </a:r>
            <a:r>
              <a:rPr lang="lv-LV" sz="2200" dirty="0" smtClean="0">
                <a:cs typeface="Arial" charset="0"/>
              </a:rPr>
              <a:t> in order to obtain data on grain size distribution</a:t>
            </a:r>
            <a:r>
              <a:rPr lang="en-US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Material and Methods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34362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Data processing on </a:t>
            </a:r>
            <a:r>
              <a:rPr lang="en-US" sz="2200" dirty="0" err="1" smtClean="0">
                <a:cs typeface="Arial" charset="0"/>
              </a:rPr>
              <a:t>granulometric</a:t>
            </a:r>
            <a:r>
              <a:rPr lang="en-US" sz="2200" dirty="0" smtClean="0">
                <a:cs typeface="Arial" charset="0"/>
              </a:rPr>
              <a:t> composition was carried out by GRADISTAT module, and Folk and Ward (1957) </a:t>
            </a:r>
            <a:r>
              <a:rPr lang="en-US" sz="2200" dirty="0" err="1" smtClean="0">
                <a:cs typeface="Arial" charset="0"/>
              </a:rPr>
              <a:t>granulometric</a:t>
            </a:r>
            <a:r>
              <a:rPr lang="en-US" sz="2200" dirty="0" smtClean="0">
                <a:cs typeface="Arial" charset="0"/>
              </a:rPr>
              <a:t> indicators, i.e., mean grain size (</a:t>
            </a:r>
            <a:r>
              <a:rPr lang="en-US" sz="2200" i="1" dirty="0" err="1" smtClean="0">
                <a:cs typeface="Arial" charset="0"/>
              </a:rPr>
              <a:t>M</a:t>
            </a:r>
            <a:r>
              <a:rPr lang="en-US" sz="2200" i="1" baseline="-25000" dirty="0" err="1" smtClean="0">
                <a:cs typeface="Arial" charset="0"/>
              </a:rPr>
              <a:t>z</a:t>
            </a:r>
            <a:r>
              <a:rPr lang="en-US" sz="2200" dirty="0" smtClean="0">
                <a:cs typeface="Arial" charset="0"/>
              </a:rPr>
              <a:t>), sorting </a:t>
            </a:r>
            <a:r>
              <a:rPr lang="en-US" sz="2200" dirty="0" smtClean="0">
                <a:cs typeface="Arial" charset="0"/>
              </a:rPr>
              <a:t>(</a:t>
            </a:r>
            <a:r>
              <a:rPr lang="en-US" sz="2200" dirty="0" smtClean="0">
                <a:cs typeface="Arial" charset="0"/>
                <a:sym typeface="Symbol"/>
              </a:rPr>
              <a:t></a:t>
            </a:r>
            <a:r>
              <a:rPr lang="en-US" sz="2200" dirty="0" smtClean="0">
                <a:cs typeface="Arial" charset="0"/>
              </a:rPr>
              <a:t>), </a:t>
            </a:r>
            <a:r>
              <a:rPr lang="en-US" sz="2200" dirty="0" err="1" smtClean="0">
                <a:cs typeface="Arial" charset="0"/>
              </a:rPr>
              <a:t>skewness</a:t>
            </a:r>
            <a:r>
              <a:rPr lang="en-US" sz="2200" dirty="0" smtClean="0">
                <a:cs typeface="Arial" charset="0"/>
              </a:rPr>
              <a:t> (</a:t>
            </a:r>
            <a:r>
              <a:rPr lang="en-US" sz="2200" i="1" dirty="0" err="1" smtClean="0">
                <a:cs typeface="Arial" charset="0"/>
              </a:rPr>
              <a:t>S</a:t>
            </a:r>
            <a:r>
              <a:rPr lang="en-US" sz="2200" i="1" baseline="-25000" dirty="0" err="1" smtClean="0">
                <a:cs typeface="Arial" charset="0"/>
              </a:rPr>
              <a:t>k</a:t>
            </a:r>
            <a:r>
              <a:rPr lang="en-US" sz="2200" dirty="0" smtClean="0">
                <a:cs typeface="Arial" charset="0"/>
              </a:rPr>
              <a:t>), and kurtosis (</a:t>
            </a:r>
            <a:r>
              <a:rPr lang="en-US" sz="2200" i="1" dirty="0" smtClean="0">
                <a:cs typeface="Arial" charset="0"/>
              </a:rPr>
              <a:t>K</a:t>
            </a:r>
            <a:r>
              <a:rPr lang="en-US" sz="2200" i="1" baseline="-25000" dirty="0" smtClean="0">
                <a:cs typeface="Arial" charset="0"/>
              </a:rPr>
              <a:t>G</a:t>
            </a:r>
            <a:r>
              <a:rPr lang="en-US" sz="2200" dirty="0" smtClean="0">
                <a:cs typeface="Arial" charset="0"/>
              </a:rPr>
              <a:t>) were determined for each sample. 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Spatial </a:t>
            </a:r>
            <a:r>
              <a:rPr lang="en-US" sz="2200" dirty="0" smtClean="0">
                <a:cs typeface="Arial" charset="0"/>
              </a:rPr>
              <a:t>variability of these indicators across the dune field was </a:t>
            </a:r>
            <a:r>
              <a:rPr lang="en-US" sz="2200" dirty="0" smtClean="0">
                <a:cs typeface="Arial" charset="0"/>
              </a:rPr>
              <a:t>analyzed </a:t>
            </a:r>
            <a:r>
              <a:rPr lang="en-US" sz="2200" dirty="0" smtClean="0">
                <a:cs typeface="Arial" charset="0"/>
              </a:rPr>
              <a:t>by software package </a:t>
            </a:r>
            <a:r>
              <a:rPr lang="en-US" sz="2200" dirty="0" err="1" smtClean="0">
                <a:cs typeface="Arial" charset="0"/>
              </a:rPr>
              <a:t>ArcGIS</a:t>
            </a:r>
            <a:r>
              <a:rPr lang="en-US" sz="2200" dirty="0" smtClean="0">
                <a:cs typeface="Arial" charset="0"/>
              </a:rPr>
              <a:t> 10.6</a:t>
            </a:r>
            <a:r>
              <a:rPr lang="en-US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lv-LV" sz="2200" dirty="0" smtClean="0">
                <a:cs typeface="Arial" charset="0"/>
              </a:rPr>
              <a:t>D</a:t>
            </a:r>
            <a:r>
              <a:rPr lang="en-US" sz="2200" dirty="0" err="1" smtClean="0">
                <a:cs typeface="Arial" charset="0"/>
              </a:rPr>
              <a:t>ata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on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sand geochemistry have been obtained by Olympus portable XRF instrument </a:t>
            </a:r>
            <a:r>
              <a:rPr lang="en-US" sz="2200" dirty="0" err="1" smtClean="0">
                <a:cs typeface="Arial" charset="0"/>
              </a:rPr>
              <a:t>Vanta</a:t>
            </a:r>
            <a:r>
              <a:rPr lang="en-US" sz="2200" dirty="0" smtClean="0">
                <a:cs typeface="Arial" charset="0"/>
              </a:rPr>
              <a:t> (M-Series</a:t>
            </a:r>
            <a:r>
              <a:rPr lang="en-US" sz="2200" dirty="0" smtClean="0">
                <a:cs typeface="Arial" charset="0"/>
              </a:rPr>
              <a:t>).</a:t>
            </a:r>
            <a:r>
              <a:rPr lang="lv-LV" sz="2200" dirty="0" smtClean="0">
                <a:cs typeface="Arial" charset="0"/>
              </a:rPr>
              <a:t> P</a:t>
            </a:r>
            <a:r>
              <a:rPr lang="en-US" sz="2200" dirty="0" err="1" smtClean="0">
                <a:cs typeface="Arial" charset="0"/>
              </a:rPr>
              <a:t>reviously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collected samples after drying were </a:t>
            </a:r>
            <a:r>
              <a:rPr lang="en-US" sz="2200" dirty="0" smtClean="0">
                <a:cs typeface="Arial" charset="0"/>
              </a:rPr>
              <a:t>analyzed </a:t>
            </a:r>
            <a:r>
              <a:rPr lang="lv-LV" sz="2200" dirty="0" smtClean="0">
                <a:cs typeface="Arial" charset="0"/>
              </a:rPr>
              <a:t>in the Laboratory of Quaternary Research, Daugavpils University, </a:t>
            </a:r>
            <a:r>
              <a:rPr lang="en-US" sz="2200" dirty="0" smtClean="0">
                <a:cs typeface="Arial" charset="0"/>
              </a:rPr>
              <a:t>following </a:t>
            </a:r>
            <a:r>
              <a:rPr lang="en-US" sz="2200" dirty="0" smtClean="0">
                <a:cs typeface="Arial" charset="0"/>
              </a:rPr>
              <a:t>the procedure described by </a:t>
            </a:r>
            <a:r>
              <a:rPr lang="en-US" sz="2200" dirty="0" err="1" smtClean="0">
                <a:cs typeface="Arial" charset="0"/>
              </a:rPr>
              <a:t>Chagué</a:t>
            </a:r>
            <a:r>
              <a:rPr lang="en-US" sz="2200" dirty="0" smtClean="0">
                <a:cs typeface="Arial" charset="0"/>
              </a:rPr>
              <a:t>-Goff et al. (2012). For each sample analyses were repeated five times,  each measurement was performed 90 s applying 2-beam soil </a:t>
            </a:r>
            <a:r>
              <a:rPr lang="en-US" sz="2200" dirty="0" smtClean="0">
                <a:cs typeface="Arial" charset="0"/>
              </a:rPr>
              <a:t>mode, </a:t>
            </a:r>
            <a:r>
              <a:rPr lang="en-US" sz="2200" dirty="0" smtClean="0">
                <a:cs typeface="Arial" charset="0"/>
              </a:rPr>
              <a:t>using the standard </a:t>
            </a:r>
            <a:r>
              <a:rPr lang="en-US" sz="2200" dirty="0" err="1" smtClean="0">
                <a:cs typeface="Arial" charset="0"/>
              </a:rPr>
              <a:t>GeoChem</a:t>
            </a:r>
            <a:r>
              <a:rPr lang="en-US" sz="2200" dirty="0" smtClean="0">
                <a:cs typeface="Arial" charset="0"/>
              </a:rPr>
              <a:t> REE2 protocol which is included in the manufacturer's software.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34362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The dune field under the influence of a humid temperate climate </a:t>
            </a:r>
            <a:r>
              <a:rPr lang="lv-LV" sz="2200" dirty="0" smtClean="0">
                <a:cs typeface="Arial" charset="0"/>
              </a:rPr>
              <a:t>recently </a:t>
            </a:r>
            <a:r>
              <a:rPr lang="en-US" sz="2200" dirty="0" smtClean="0">
                <a:cs typeface="Arial" charset="0"/>
              </a:rPr>
              <a:t>is </a:t>
            </a:r>
            <a:r>
              <a:rPr lang="en-US" sz="2200" dirty="0" smtClean="0">
                <a:cs typeface="Arial" charset="0"/>
              </a:rPr>
              <a:t>completely stabilized by canopy vegetation, mainly represented by coniferous and mixed forests.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97" y="2216530"/>
            <a:ext cx="5865650" cy="39208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6946" y="6137385"/>
            <a:ext cx="6660000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View over the central part of dune field from SE to NW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Results </a:t>
            </a:r>
            <a:r>
              <a:rPr lang="lv-LV" sz="2200" dirty="0" smtClean="0">
                <a:cs typeface="Arial" charset="0"/>
              </a:rPr>
              <a:t>of GIS analysis </a:t>
            </a:r>
            <a:r>
              <a:rPr lang="en-US" sz="2200" dirty="0" smtClean="0">
                <a:cs typeface="Arial" charset="0"/>
              </a:rPr>
              <a:t>indicate </a:t>
            </a:r>
            <a:r>
              <a:rPr lang="en-US" sz="2200" dirty="0" smtClean="0">
                <a:cs typeface="Arial" charset="0"/>
              </a:rPr>
              <a:t>that single parabolic dunes typically </a:t>
            </a:r>
            <a:r>
              <a:rPr lang="en-US" sz="2200" dirty="0" smtClean="0">
                <a:cs typeface="Arial" charset="0"/>
              </a:rPr>
              <a:t>have</a:t>
            </a:r>
            <a:r>
              <a:rPr lang="lv-LV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U-shaped configuration in planar view. 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Aeolian </a:t>
            </a:r>
            <a:r>
              <a:rPr lang="en-US" sz="2200" dirty="0" smtClean="0">
                <a:cs typeface="Arial" charset="0"/>
              </a:rPr>
              <a:t>landforms also link and override each other, presenting clustered groups</a:t>
            </a:r>
            <a:r>
              <a:rPr lang="en-US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GIS analysis reveals that the dominating wind directions during the development of dunes would have been westerly to easterly. 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474200" y="6217595"/>
            <a:ext cx="4476161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Digital elevation model of dune field at Dviete</a:t>
            </a:r>
            <a:endParaRPr lang="en-GB" sz="1200" dirty="0">
              <a:latin typeface="+mn-lt"/>
            </a:endParaRPr>
          </a:p>
        </p:txBody>
      </p:sp>
      <p:pic>
        <p:nvPicPr>
          <p:cNvPr id="12" name="Picture 11" descr="Dvietes_meza_kaapas_LiDAR_D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4201" y="1143000"/>
            <a:ext cx="4476161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Previously </a:t>
            </a:r>
            <a:r>
              <a:rPr lang="en-US" sz="2200" dirty="0" smtClean="0">
                <a:cs typeface="Arial" charset="0"/>
              </a:rPr>
              <a:t>published dates on OSL chronology for this dune field indicate the initial phase of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activity at around 15.5 Ka and 14.5 </a:t>
            </a:r>
            <a:r>
              <a:rPr lang="en-US" sz="2200" dirty="0" smtClean="0">
                <a:cs typeface="Arial" charset="0"/>
              </a:rPr>
              <a:t>Ka</a:t>
            </a:r>
            <a:r>
              <a:rPr lang="lv-LV" sz="2200" dirty="0" smtClean="0">
                <a:cs typeface="Arial" charset="0"/>
              </a:rPr>
              <a:t> (Kalińska-Nartiša </a:t>
            </a:r>
            <a:r>
              <a:rPr lang="lv-LV" sz="2200" i="1" dirty="0" smtClean="0">
                <a:cs typeface="Arial" charset="0"/>
              </a:rPr>
              <a:t>et al., </a:t>
            </a:r>
            <a:r>
              <a:rPr lang="lv-LV" sz="2200" dirty="0" smtClean="0">
                <a:cs typeface="Arial" charset="0"/>
              </a:rPr>
              <a:t>2016)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Hence</a:t>
            </a:r>
            <a:r>
              <a:rPr lang="en-US" sz="2200" dirty="0" smtClean="0">
                <a:cs typeface="Arial" charset="0"/>
              </a:rPr>
              <a:t>, when the studied landforms formed in presumably </a:t>
            </a:r>
            <a:r>
              <a:rPr lang="en-US" sz="2200" dirty="0" err="1" smtClean="0">
                <a:cs typeface="Arial" charset="0"/>
              </a:rPr>
              <a:t>paraglacial</a:t>
            </a:r>
            <a:r>
              <a:rPr lang="en-US" sz="2200" dirty="0" smtClean="0">
                <a:cs typeface="Arial" charset="0"/>
              </a:rPr>
              <a:t> landscape, the Scandinavian Ice Sheet (SIS) was still present, and most likely atmospheric circulation in this region was affected by anticyclone over the SIS.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474200" y="6217595"/>
            <a:ext cx="4476161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Digital elevation model of dune field at Dviete</a:t>
            </a:r>
            <a:endParaRPr lang="en-GB" sz="1200" dirty="0">
              <a:latin typeface="+mn-lt"/>
            </a:endParaRPr>
          </a:p>
        </p:txBody>
      </p:sp>
      <p:pic>
        <p:nvPicPr>
          <p:cNvPr id="12" name="Picture 11" descr="Dvietes_meza_kaapas_LiDAR_D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4201" y="1143000"/>
            <a:ext cx="4476161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59558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The obtained results demonstrate that the mean grain size </a:t>
            </a:r>
            <a:r>
              <a:rPr lang="en-GB" sz="2400" i="1" dirty="0" err="1" smtClean="0"/>
              <a:t>M</a:t>
            </a:r>
            <a:r>
              <a:rPr lang="en-GB" sz="2400" i="1" baseline="-25000" dirty="0" err="1" smtClean="0"/>
              <a:t>z</a:t>
            </a:r>
            <a:r>
              <a:rPr lang="en-GB" sz="2400" dirty="0" smtClean="0"/>
              <a:t> of the aeolian deposits across the inland dune field in the Dviete forest ranges between extremes of 143 </a:t>
            </a:r>
            <a:r>
              <a:rPr lang="en-GB" sz="2400" dirty="0" smtClean="0">
                <a:sym typeface="Symbol"/>
              </a:rPr>
              <a:t></a:t>
            </a:r>
            <a:r>
              <a:rPr lang="en-GB" sz="2400" dirty="0" smtClean="0"/>
              <a:t>m and 256 </a:t>
            </a:r>
            <a:r>
              <a:rPr lang="en-GB" sz="2400" dirty="0" smtClean="0">
                <a:sym typeface="Symbol"/>
              </a:rPr>
              <a:t></a:t>
            </a:r>
            <a:r>
              <a:rPr lang="en-GB" sz="2400" dirty="0" smtClean="0"/>
              <a:t>m, or between 2.80 and 1.96 </a:t>
            </a:r>
            <a:r>
              <a:rPr lang="en-GB" sz="2400" i="1" dirty="0" smtClean="0"/>
              <a:t>phi </a:t>
            </a:r>
            <a:r>
              <a:rPr lang="en-GB" sz="2400" dirty="0" smtClean="0"/>
              <a:t>units, respectively. 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18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9" name="Picture 8" descr="Clipboard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0670" y="3300499"/>
            <a:ext cx="5638802" cy="311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59558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Hence </a:t>
            </a:r>
            <a:r>
              <a:rPr lang="en-GB" sz="2400" dirty="0" smtClean="0"/>
              <a:t>aeolian landforms in the study area are composed of fairly homogenous, fine-grained sands according to the </a:t>
            </a:r>
            <a:r>
              <a:rPr lang="en-GB" sz="2400" dirty="0" err="1" smtClean="0"/>
              <a:t>Udden</a:t>
            </a:r>
            <a:r>
              <a:rPr lang="en-GB" sz="2400" dirty="0" smtClean="0"/>
              <a:t>-Wentworth grain-size scale. Most frequent classes of mean size of particles in micrometres are the sizes between 170-180 </a:t>
            </a:r>
            <a:r>
              <a:rPr lang="en-GB" sz="2400" dirty="0" err="1" smtClean="0"/>
              <a:t>μm</a:t>
            </a:r>
            <a:r>
              <a:rPr lang="en-GB" sz="2400" dirty="0" smtClean="0"/>
              <a:t>, 160-170 </a:t>
            </a:r>
            <a:r>
              <a:rPr lang="en-GB" sz="2400" dirty="0" err="1" smtClean="0"/>
              <a:t>μm</a:t>
            </a:r>
            <a:r>
              <a:rPr lang="en-GB" sz="2400" dirty="0" smtClean="0"/>
              <a:t> and 180-190 </a:t>
            </a:r>
            <a:r>
              <a:rPr lang="en-GB" sz="2400" dirty="0" err="1" smtClean="0"/>
              <a:t>μm</a:t>
            </a:r>
            <a:r>
              <a:rPr lang="en-GB" sz="2400" dirty="0" smtClean="0"/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9" name="Picture 8" descr="Clipboard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0670" y="3300499"/>
            <a:ext cx="5638802" cy="311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tvija_eolo_nogulumu_izplatiba_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945" y="2216530"/>
            <a:ext cx="6660000" cy="3920855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smtClean="0"/>
              <a:t>Study area</a:t>
            </a:r>
            <a:endParaRPr lang="en-US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54844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The area of </a:t>
            </a:r>
            <a:r>
              <a:rPr lang="lv-LV" sz="2200" dirty="0" smtClean="0">
                <a:cs typeface="Arial" charset="0"/>
              </a:rPr>
              <a:t>the </a:t>
            </a:r>
            <a:r>
              <a:rPr lang="en-US" sz="2200" dirty="0" smtClean="0">
                <a:cs typeface="Arial" charset="0"/>
              </a:rPr>
              <a:t>late </a:t>
            </a:r>
            <a:r>
              <a:rPr lang="en-US" sz="2200" dirty="0" smtClean="0">
                <a:cs typeface="Arial" charset="0"/>
              </a:rPr>
              <a:t>Pleistocene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sediments, documented in maps of Quaternary geology, is located in the </a:t>
            </a:r>
            <a:r>
              <a:rPr lang="en-US" sz="2200" dirty="0" err="1" smtClean="0">
                <a:cs typeface="Arial" charset="0"/>
              </a:rPr>
              <a:t>Dviete</a:t>
            </a:r>
            <a:r>
              <a:rPr lang="en-US" sz="2200" dirty="0" smtClean="0">
                <a:cs typeface="Arial" charset="0"/>
              </a:rPr>
              <a:t> forest, northward from </a:t>
            </a:r>
            <a:r>
              <a:rPr lang="en-US" sz="2200" dirty="0" err="1" smtClean="0">
                <a:cs typeface="Arial" charset="0"/>
              </a:rPr>
              <a:t>Dviete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village</a:t>
            </a:r>
            <a:r>
              <a:rPr lang="lv-LV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(south-eastern Latvia)</a:t>
            </a:r>
            <a:r>
              <a:rPr lang="lv-LV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</a:t>
            </a:fld>
            <a:endParaRPr lang="lv-LV"/>
          </a:p>
        </p:txBody>
      </p:sp>
      <p:sp>
        <p:nvSpPr>
          <p:cNvPr id="7" name="Oval 6"/>
          <p:cNvSpPr/>
          <p:nvPr/>
        </p:nvSpPr>
        <p:spPr>
          <a:xfrm>
            <a:off x="5855925" y="5230792"/>
            <a:ext cx="396000" cy="27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1276946" y="6137385"/>
            <a:ext cx="6660000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Map of distribution </a:t>
            </a:r>
            <a:r>
              <a:rPr lang="lv-LV" sz="1200" dirty="0" smtClean="0">
                <a:latin typeface="+mn-lt"/>
              </a:rPr>
              <a:t>of </a:t>
            </a:r>
            <a:r>
              <a:rPr lang="lv-LV" sz="1200" dirty="0" smtClean="0">
                <a:latin typeface="+mn-lt"/>
              </a:rPr>
              <a:t>tha late </a:t>
            </a:r>
            <a:r>
              <a:rPr lang="lv-LV" sz="1200" dirty="0" smtClean="0">
                <a:latin typeface="+mn-lt"/>
              </a:rPr>
              <a:t>Pleistocene </a:t>
            </a:r>
            <a:r>
              <a:rPr lang="lv-LV" sz="1200" dirty="0" smtClean="0">
                <a:latin typeface="+mn-lt"/>
              </a:rPr>
              <a:t>and Holocene aeolian </a:t>
            </a:r>
            <a:r>
              <a:rPr lang="lv-LV" sz="1200" dirty="0" smtClean="0">
                <a:latin typeface="+mn-lt"/>
              </a:rPr>
              <a:t>sediments </a:t>
            </a:r>
            <a:r>
              <a:rPr lang="lv-LV" sz="1200" dirty="0" smtClean="0">
                <a:latin typeface="+mn-lt"/>
              </a:rPr>
              <a:t>in Latvia</a:t>
            </a:r>
            <a:r>
              <a:rPr lang="en-US" sz="1200" dirty="0" smtClean="0">
                <a:latin typeface="+mn-lt"/>
              </a:rPr>
              <a:t>.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59558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The aeolian sediments demonstrate well and moderate sorting, i.e. </a:t>
            </a:r>
            <a:r>
              <a:rPr lang="en-GB" sz="2400" dirty="0" smtClean="0">
                <a:sym typeface="Symbol"/>
              </a:rPr>
              <a:t></a:t>
            </a:r>
            <a:r>
              <a:rPr lang="en-GB" sz="2400" dirty="0" smtClean="0"/>
              <a:t> values ranges between 0.473 and 0.707 phi with some outliers, when </a:t>
            </a:r>
            <a:r>
              <a:rPr lang="en-GB" sz="2400" dirty="0" smtClean="0">
                <a:sym typeface="Symbol"/>
              </a:rPr>
              <a:t></a:t>
            </a:r>
            <a:r>
              <a:rPr lang="en-GB" sz="2400" dirty="0" smtClean="0"/>
              <a:t> &gt;0.8. </a:t>
            </a:r>
            <a:endParaRPr lang="lv-LV" sz="2400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Grain-size </a:t>
            </a:r>
            <a:r>
              <a:rPr lang="en-GB" sz="2400" dirty="0" smtClean="0"/>
              <a:t>analysis elucidate symmetrical bell-shaped distribution of particles of different fraction with small both negative and positive skewness </a:t>
            </a:r>
            <a:r>
              <a:rPr lang="en-GB" sz="2400" i="1" dirty="0" err="1" smtClean="0"/>
              <a:t>Sk</a:t>
            </a:r>
            <a:r>
              <a:rPr lang="en-GB" sz="2400" dirty="0" smtClean="0"/>
              <a:t> values ranging from -0.048 to 0.112 phi – with slight shift to fine fraction. 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59558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For </a:t>
            </a:r>
            <a:r>
              <a:rPr lang="en-GB" sz="2400" dirty="0" smtClean="0"/>
              <a:t>the values of graphic kurtosis </a:t>
            </a:r>
            <a:r>
              <a:rPr lang="en-GB" sz="2400" i="1" dirty="0" smtClean="0"/>
              <a:t>K</a:t>
            </a:r>
            <a:r>
              <a:rPr lang="en-GB" sz="2400" i="1" baseline="-25000" dirty="0" smtClean="0"/>
              <a:t>G</a:t>
            </a:r>
            <a:r>
              <a:rPr lang="en-GB" sz="2400" dirty="0" smtClean="0"/>
              <a:t>, results showed that sand from the Dviete forest is </a:t>
            </a:r>
            <a:r>
              <a:rPr lang="en-GB" sz="2400" dirty="0" err="1" smtClean="0"/>
              <a:t>mesokurtic</a:t>
            </a:r>
            <a:r>
              <a:rPr lang="en-GB" sz="2400" dirty="0" smtClean="0"/>
              <a:t>, with </a:t>
            </a:r>
            <a:r>
              <a:rPr lang="en-GB" sz="2400" i="1" dirty="0" smtClean="0"/>
              <a:t>phi</a:t>
            </a:r>
            <a:r>
              <a:rPr lang="en-GB" sz="2400" dirty="0" smtClean="0"/>
              <a:t>-transformed kurtosis values averaging 0.98, ranging from 0.94 to 1.18. </a:t>
            </a:r>
            <a:endParaRPr lang="lv-LV" sz="2400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This </a:t>
            </a:r>
            <a:r>
              <a:rPr lang="en-GB" sz="2400" dirty="0" smtClean="0"/>
              <a:t>means that sorting in fine-grained, medium-grained and coarse-grained fraction interval is similar. </a:t>
            </a:r>
            <a:endParaRPr lang="lv-LV" sz="2400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Typically </a:t>
            </a:r>
            <a:r>
              <a:rPr lang="en-GB" sz="2400" dirty="0" smtClean="0"/>
              <a:t>extremely high or low </a:t>
            </a:r>
            <a:r>
              <a:rPr lang="en-GB" sz="2400" i="1" dirty="0" smtClean="0"/>
              <a:t>K</a:t>
            </a:r>
            <a:r>
              <a:rPr lang="en-GB" sz="2400" i="1" baseline="-25000" dirty="0" smtClean="0"/>
              <a:t>G</a:t>
            </a:r>
            <a:r>
              <a:rPr lang="en-GB" sz="2400" dirty="0" smtClean="0"/>
              <a:t> coefficient values indicate that high energy wind affected sand during the transportation and sedimentation, and as a result the accumulation was not steady. </a:t>
            </a:r>
            <a:endParaRPr lang="lv-LV" sz="2400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GB" sz="2400" dirty="0" smtClean="0"/>
              <a:t>In </a:t>
            </a:r>
            <a:r>
              <a:rPr lang="en-GB" sz="2400" dirty="0" smtClean="0"/>
              <a:t>this case, results obtained by authors do not indicate that</a:t>
            </a:r>
            <a:r>
              <a:rPr lang="en-GB" sz="2400" dirty="0" smtClean="0"/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59558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400" dirty="0" smtClean="0"/>
              <a:t>A sand fraction is composed mainly of fine sand particles – more than 40 % for each </a:t>
            </a:r>
            <a:r>
              <a:rPr lang="en-US" sz="2400" dirty="0" smtClean="0"/>
              <a:t>sample. </a:t>
            </a:r>
            <a:r>
              <a:rPr lang="en-US" sz="2400" dirty="0" smtClean="0"/>
              <a:t>Each sample also consists of medium sand (20-30%) and very fine sand (mostly less than 20 %). The results show that small parts of samples were identified as coarse sand and silt fractions (not more than 4 % of each sample</a:t>
            </a:r>
            <a:r>
              <a:rPr lang="en-US" sz="2400" dirty="0" smtClean="0"/>
              <a:t>).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22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476" y="2942402"/>
            <a:ext cx="8483971" cy="37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21894" y="3914275"/>
            <a:ext cx="8134106" cy="83099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granulometric composition of all analysed samples and percentage of different fractions of sand, silt and clay in aeolian sediments. </a:t>
            </a:r>
            <a:endParaRPr lang="lv-LV" sz="1200" dirty="0" smtClean="0"/>
          </a:p>
          <a:p>
            <a:r>
              <a:rPr lang="en-GB" sz="1200" dirty="0" smtClean="0"/>
              <a:t>The </a:t>
            </a:r>
            <a:r>
              <a:rPr lang="en-GB" sz="1200" dirty="0" smtClean="0"/>
              <a:t>sequence of samples in the graph from left to right corresponds to their geographic distribution across the dune field from South to </a:t>
            </a:r>
            <a:r>
              <a:rPr lang="en-GB" sz="1200" dirty="0" smtClean="0"/>
              <a:t>North</a:t>
            </a:r>
            <a:r>
              <a:rPr lang="lv-LV" sz="1200" dirty="0" smtClean="0"/>
              <a:t>.</a:t>
            </a:r>
            <a:endParaRPr lang="lv-LV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vietes_meza_kaapas_LiDAR_DEM_EN_grain_size_del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4201" y="1143000"/>
            <a:ext cx="4476162" cy="504000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Mean size of particles </a:t>
            </a:r>
            <a:r>
              <a:rPr lang="en-US" sz="2200" i="1" dirty="0" err="1" smtClean="0">
                <a:cs typeface="Arial" charset="0"/>
              </a:rPr>
              <a:t>vs</a:t>
            </a:r>
            <a:r>
              <a:rPr lang="en-US" sz="2200" dirty="0" smtClean="0">
                <a:cs typeface="Arial" charset="0"/>
              </a:rPr>
              <a:t> location in respect of </a:t>
            </a:r>
            <a:r>
              <a:rPr lang="en-US" sz="2200" dirty="0" err="1" smtClean="0">
                <a:cs typeface="Arial" charset="0"/>
              </a:rPr>
              <a:t>glaciofluvial</a:t>
            </a:r>
            <a:r>
              <a:rPr lang="en-US" sz="2200" dirty="0" smtClean="0">
                <a:cs typeface="Arial" charset="0"/>
              </a:rPr>
              <a:t> delta  – geographic distribution</a:t>
            </a:r>
            <a:r>
              <a:rPr lang="en-US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lv-LV" sz="2200" dirty="0" smtClean="0">
                <a:cs typeface="Arial" charset="0"/>
              </a:rPr>
              <a:t>Fining from S-SE to N-NW</a:t>
            </a:r>
            <a:endParaRPr lang="en-US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251158" y="6217595"/>
            <a:ext cx="4875666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Map of spatial distribution of </a:t>
            </a:r>
            <a:r>
              <a:rPr lang="lv-LV" sz="1200" i="1" dirty="0" smtClean="0">
                <a:latin typeface="+mn-lt"/>
              </a:rPr>
              <a:t>M</a:t>
            </a:r>
            <a:r>
              <a:rPr lang="lv-LV" sz="1200" i="1" baseline="-25000" dirty="0" smtClean="0">
                <a:latin typeface="+mn-lt"/>
              </a:rPr>
              <a:t>z</a:t>
            </a:r>
            <a:r>
              <a:rPr lang="lv-LV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aeolian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deposits across the inland dune </a:t>
            </a:r>
            <a:r>
              <a:rPr lang="en-US" sz="1200" dirty="0" smtClean="0">
                <a:latin typeface="+mn-lt"/>
              </a:rPr>
              <a:t>field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vietes_meza_kaapas_LiDAR_DEM_EN_grain_size_del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4201" y="1143000"/>
            <a:ext cx="4476162" cy="504000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Mean size of particles </a:t>
            </a:r>
            <a:r>
              <a:rPr lang="en-US" sz="2200" i="1" dirty="0" err="1" smtClean="0">
                <a:cs typeface="Arial" charset="0"/>
              </a:rPr>
              <a:t>vs</a:t>
            </a:r>
            <a:r>
              <a:rPr lang="en-US" sz="2200" dirty="0" smtClean="0">
                <a:cs typeface="Arial" charset="0"/>
              </a:rPr>
              <a:t> location in respect of </a:t>
            </a:r>
            <a:r>
              <a:rPr lang="en-US" sz="2200" dirty="0" err="1" smtClean="0">
                <a:cs typeface="Arial" charset="0"/>
              </a:rPr>
              <a:t>glaciofluvial</a:t>
            </a:r>
            <a:r>
              <a:rPr lang="en-US" sz="2200" dirty="0" smtClean="0">
                <a:cs typeface="Arial" charset="0"/>
              </a:rPr>
              <a:t> delta  </a:t>
            </a:r>
            <a:r>
              <a:rPr lang="en-US" sz="2200" dirty="0" smtClean="0">
                <a:cs typeface="Arial" charset="0"/>
              </a:rPr>
              <a:t>–</a:t>
            </a:r>
            <a:r>
              <a:rPr lang="lv-LV" sz="2200" dirty="0" smtClean="0">
                <a:cs typeface="Arial" charset="0"/>
                <a:sym typeface="Symbol"/>
              </a:rPr>
              <a:t> </a:t>
            </a:r>
            <a:r>
              <a:rPr lang="en-GB" sz="2200" dirty="0" smtClean="0"/>
              <a:t>statistically significant negative linear correlation, where </a:t>
            </a:r>
            <a:r>
              <a:rPr lang="en-GB" sz="2200" i="1" dirty="0" smtClean="0"/>
              <a:t>r</a:t>
            </a:r>
            <a:r>
              <a:rPr lang="en-GB" sz="2200" dirty="0" smtClean="0"/>
              <a:t> = - </a:t>
            </a:r>
            <a:r>
              <a:rPr lang="en-GB" sz="2200" dirty="0" smtClean="0"/>
              <a:t>0,</a:t>
            </a:r>
            <a:r>
              <a:rPr lang="lv-LV" sz="2200" dirty="0" smtClean="0"/>
              <a:t>74</a:t>
            </a:r>
            <a:r>
              <a:rPr lang="en-GB" sz="2200" dirty="0" smtClean="0"/>
              <a:t>; </a:t>
            </a:r>
            <a:r>
              <a:rPr lang="en-GB" sz="2200" i="1" dirty="0" smtClean="0"/>
              <a:t>p</a:t>
            </a:r>
            <a:r>
              <a:rPr lang="en-GB" sz="2200" dirty="0" smtClean="0"/>
              <a:t>&lt;0,0</a:t>
            </a:r>
            <a:r>
              <a:rPr lang="lv-LV" sz="2200" dirty="0" smtClean="0"/>
              <a:t>1</a:t>
            </a:r>
            <a:r>
              <a:rPr lang="en-GB" sz="2200" dirty="0" smtClean="0"/>
              <a:t> </a:t>
            </a:r>
            <a:r>
              <a:rPr lang="en-GB" sz="2200" dirty="0" smtClean="0"/>
              <a:t>at </a:t>
            </a:r>
            <a:r>
              <a:rPr lang="en-GB" sz="2200" i="1" dirty="0" smtClean="0"/>
              <a:t>n</a:t>
            </a:r>
            <a:r>
              <a:rPr lang="en-GB" sz="2200" dirty="0" smtClean="0"/>
              <a:t> = </a:t>
            </a:r>
            <a:r>
              <a:rPr lang="lv-LV" sz="2200" dirty="0" smtClean="0"/>
              <a:t>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251158" y="6217595"/>
            <a:ext cx="4875666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Map of spatial distribution of </a:t>
            </a:r>
            <a:r>
              <a:rPr lang="lv-LV" sz="1200" i="1" dirty="0" smtClean="0">
                <a:latin typeface="+mn-lt"/>
              </a:rPr>
              <a:t>M</a:t>
            </a:r>
            <a:r>
              <a:rPr lang="lv-LV" sz="1200" i="1" baseline="-25000" dirty="0" smtClean="0">
                <a:latin typeface="+mn-lt"/>
              </a:rPr>
              <a:t>z</a:t>
            </a:r>
            <a:r>
              <a:rPr lang="lv-LV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aeolian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deposits across the inland dune </a:t>
            </a:r>
            <a:r>
              <a:rPr lang="en-US" sz="1200" dirty="0" smtClean="0">
                <a:latin typeface="+mn-lt"/>
              </a:rPr>
              <a:t>field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vietes_meza_kaapas_LiDAR_DEM_EN_grain_size_del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4201" y="1143000"/>
            <a:ext cx="4476162" cy="504000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Fining </a:t>
            </a:r>
            <a:r>
              <a:rPr lang="en-US" sz="2200" dirty="0" smtClean="0">
                <a:cs typeface="Arial" charset="0"/>
              </a:rPr>
              <a:t>of dune-forming sediments across the dune field from S – SE to N-NW field suggest the provenance of sediments from one main source, possibly associated with </a:t>
            </a:r>
            <a:r>
              <a:rPr lang="en-US" sz="2200" dirty="0" err="1" smtClean="0">
                <a:cs typeface="Arial" charset="0"/>
              </a:rPr>
              <a:t>glaciofluvial</a:t>
            </a:r>
            <a:r>
              <a:rPr lang="en-US" sz="2200" dirty="0" smtClean="0">
                <a:cs typeface="Arial" charset="0"/>
              </a:rPr>
              <a:t> sediment transportation by extra-glacial water streams draining from the already ice-free parts of adjoining </a:t>
            </a:r>
            <a:r>
              <a:rPr lang="en-US" sz="2200" dirty="0" err="1" smtClean="0">
                <a:cs typeface="Arial" charset="0"/>
              </a:rPr>
              <a:t>Augšzeme</a:t>
            </a:r>
            <a:r>
              <a:rPr lang="en-US" sz="2200" dirty="0" smtClean="0">
                <a:cs typeface="Arial" charset="0"/>
              </a:rPr>
              <a:t> Upland through the </a:t>
            </a:r>
            <a:r>
              <a:rPr lang="en-US" sz="2200" dirty="0" err="1" smtClean="0">
                <a:cs typeface="Arial" charset="0"/>
              </a:rPr>
              <a:t>Ilūkste</a:t>
            </a:r>
            <a:r>
              <a:rPr lang="en-US" sz="2200" dirty="0" smtClean="0">
                <a:cs typeface="Arial" charset="0"/>
              </a:rPr>
              <a:t> valley to the </a:t>
            </a:r>
            <a:r>
              <a:rPr lang="en-US" sz="2200" dirty="0" err="1" smtClean="0">
                <a:cs typeface="Arial" charset="0"/>
              </a:rPr>
              <a:t>Nīcgale</a:t>
            </a:r>
            <a:r>
              <a:rPr lang="en-US" sz="2200" dirty="0" smtClean="0">
                <a:cs typeface="Arial" charset="0"/>
              </a:rPr>
              <a:t> ice-dammed lake.</a:t>
            </a:r>
            <a:r>
              <a:rPr lang="lv-LV" sz="2200" dirty="0" smtClean="0">
                <a:cs typeface="Arial" charset="0"/>
              </a:rPr>
              <a:t> </a:t>
            </a:r>
            <a:endParaRPr lang="en-US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251158" y="6217595"/>
            <a:ext cx="4875666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Map of spatial distribution of </a:t>
            </a:r>
            <a:r>
              <a:rPr lang="lv-LV" sz="1200" i="1" dirty="0" smtClean="0">
                <a:latin typeface="+mn-lt"/>
              </a:rPr>
              <a:t>M</a:t>
            </a:r>
            <a:r>
              <a:rPr lang="lv-LV" sz="1200" i="1" baseline="-25000" dirty="0" smtClean="0">
                <a:latin typeface="+mn-lt"/>
              </a:rPr>
              <a:t>z</a:t>
            </a:r>
            <a:r>
              <a:rPr lang="lv-LV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aeolian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deposits across the inland dune </a:t>
            </a:r>
            <a:r>
              <a:rPr lang="en-US" sz="1200" dirty="0" smtClean="0">
                <a:latin typeface="+mn-lt"/>
              </a:rPr>
              <a:t>field</a:t>
            </a:r>
            <a:endParaRPr lang="en-GB" sz="1200" dirty="0">
              <a:latin typeface="+mn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3333772" flipV="1">
            <a:off x="6379179" y="4987823"/>
            <a:ext cx="2234211" cy="280784"/>
          </a:xfrm>
          <a:prstGeom prst="rightArrow">
            <a:avLst>
              <a:gd name="adj1" fmla="val 60245"/>
              <a:gd name="adj2" fmla="val 116474"/>
            </a:avLst>
          </a:prstGeom>
          <a:gradFill flip="none" rotWithShape="1">
            <a:gsLst>
              <a:gs pos="0">
                <a:srgbClr val="0066FF"/>
              </a:gs>
              <a:gs pos="100000">
                <a:srgbClr val="CCECFF"/>
              </a:gs>
            </a:gsLst>
            <a:lin ang="0" scaled="1"/>
            <a:tileRect/>
          </a:gra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400"/>
              </a:lnSpc>
            </a:pPr>
            <a:r>
              <a:rPr lang="lv-LV" sz="1300" dirty="0">
                <a:solidFill>
                  <a:srgbClr val="FFFFFF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</a:rPr>
              <a:t>Direction of paleostreams</a:t>
            </a:r>
            <a:endParaRPr kumimoji="0" lang="en-GB" sz="1300" b="0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4751734" flipV="1">
            <a:off x="6903748" y="4573543"/>
            <a:ext cx="2234211" cy="280784"/>
          </a:xfrm>
          <a:prstGeom prst="rightArrow">
            <a:avLst>
              <a:gd name="adj1" fmla="val 60245"/>
              <a:gd name="adj2" fmla="val 116474"/>
            </a:avLst>
          </a:prstGeom>
          <a:gradFill flip="none" rotWithShape="1">
            <a:gsLst>
              <a:gs pos="0">
                <a:srgbClr val="0066FF"/>
              </a:gs>
              <a:gs pos="100000">
                <a:srgbClr val="CCECFF"/>
              </a:gs>
            </a:gsLst>
            <a:lin ang="0" scaled="1"/>
            <a:tileRect/>
          </a:gra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400"/>
              </a:lnSpc>
            </a:pPr>
            <a:r>
              <a:rPr lang="lv-LV" sz="1300" dirty="0">
                <a:solidFill>
                  <a:srgbClr val="FFFFFF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</a:rPr>
              <a:t>Direction of paleostreams</a:t>
            </a:r>
            <a:endParaRPr kumimoji="0" lang="en-GB" sz="1300" b="0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6200000" flipV="1">
            <a:off x="7488684" y="4425167"/>
            <a:ext cx="2234211" cy="280784"/>
          </a:xfrm>
          <a:prstGeom prst="rightArrow">
            <a:avLst>
              <a:gd name="adj1" fmla="val 60245"/>
              <a:gd name="adj2" fmla="val 116474"/>
            </a:avLst>
          </a:prstGeom>
          <a:gradFill flip="none" rotWithShape="1">
            <a:gsLst>
              <a:gs pos="0">
                <a:srgbClr val="0066FF"/>
              </a:gs>
              <a:gs pos="100000">
                <a:srgbClr val="CCECFF"/>
              </a:gs>
            </a:gsLst>
            <a:lin ang="0" scaled="1"/>
            <a:tileRect/>
          </a:gra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v-LV" sz="1300" dirty="0" smtClean="0">
                <a:solidFill>
                  <a:srgbClr val="FFFFFF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+mn-lt"/>
              </a:rPr>
              <a:t>Direction of paleostreams</a:t>
            </a:r>
            <a:endParaRPr kumimoji="0" lang="en-GB" sz="1300" b="0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vietes_meza_kaapas_LiDAR_DEM_EN_grain_size_del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4201" y="1143000"/>
            <a:ext cx="4476162" cy="504000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In turn it is revealed, that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sediments within the study area had been derived from pre-existing </a:t>
            </a:r>
            <a:r>
              <a:rPr lang="en-US" sz="2200" dirty="0" err="1" smtClean="0">
                <a:cs typeface="Arial" charset="0"/>
              </a:rPr>
              <a:t>glacioaquatic</a:t>
            </a:r>
            <a:r>
              <a:rPr lang="en-US" sz="2200" dirty="0" smtClean="0">
                <a:cs typeface="Arial" charset="0"/>
              </a:rPr>
              <a:t> sediments, and during the past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activity phases, these sediments had not been transported by wind far from nearby sources</a:t>
            </a:r>
            <a:r>
              <a:rPr lang="en-US" sz="2200" dirty="0" smtClean="0">
                <a:cs typeface="Arial" charset="0"/>
              </a:rPr>
              <a:t>.</a:t>
            </a:r>
            <a:r>
              <a:rPr lang="lv-LV" sz="2200" dirty="0" smtClean="0">
                <a:cs typeface="Arial" charset="0"/>
              </a:rPr>
              <a:t> </a:t>
            </a:r>
            <a:endParaRPr lang="en-US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251158" y="6217595"/>
            <a:ext cx="4875666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Map of spatial distribution of </a:t>
            </a:r>
            <a:r>
              <a:rPr lang="lv-LV" sz="1200" i="1" dirty="0" smtClean="0">
                <a:latin typeface="+mn-lt"/>
              </a:rPr>
              <a:t>M</a:t>
            </a:r>
            <a:r>
              <a:rPr lang="lv-LV" sz="1200" i="1" baseline="-25000" dirty="0" smtClean="0">
                <a:latin typeface="+mn-lt"/>
              </a:rPr>
              <a:t>z</a:t>
            </a:r>
            <a:r>
              <a:rPr lang="lv-LV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aeolian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deposits across the inland dune </a:t>
            </a:r>
            <a:r>
              <a:rPr lang="en-US" sz="1200" dirty="0" smtClean="0">
                <a:latin typeface="+mn-lt"/>
              </a:rPr>
              <a:t>field</a:t>
            </a:r>
            <a:endParaRPr lang="en-GB" sz="1200" dirty="0">
              <a:latin typeface="+mn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3333772" flipV="1">
            <a:off x="6379179" y="4987823"/>
            <a:ext cx="2234211" cy="280784"/>
          </a:xfrm>
          <a:prstGeom prst="rightArrow">
            <a:avLst>
              <a:gd name="adj1" fmla="val 60245"/>
              <a:gd name="adj2" fmla="val 116474"/>
            </a:avLst>
          </a:prstGeom>
          <a:gradFill flip="none" rotWithShape="1">
            <a:gsLst>
              <a:gs pos="0">
                <a:srgbClr val="0066FF"/>
              </a:gs>
              <a:gs pos="100000">
                <a:srgbClr val="CCECFF"/>
              </a:gs>
            </a:gsLst>
            <a:lin ang="0" scaled="1"/>
            <a:tileRect/>
          </a:gra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400"/>
              </a:lnSpc>
            </a:pPr>
            <a:r>
              <a:rPr lang="lv-LV" sz="1300" dirty="0">
                <a:solidFill>
                  <a:srgbClr val="FFFFFF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</a:rPr>
              <a:t>Direction of paleostreams</a:t>
            </a:r>
            <a:endParaRPr kumimoji="0" lang="en-GB" sz="1300" b="0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4751734" flipV="1">
            <a:off x="6903748" y="4573543"/>
            <a:ext cx="2234211" cy="280784"/>
          </a:xfrm>
          <a:prstGeom prst="rightArrow">
            <a:avLst>
              <a:gd name="adj1" fmla="val 60245"/>
              <a:gd name="adj2" fmla="val 116474"/>
            </a:avLst>
          </a:prstGeom>
          <a:gradFill flip="none" rotWithShape="1">
            <a:gsLst>
              <a:gs pos="0">
                <a:srgbClr val="0066FF"/>
              </a:gs>
              <a:gs pos="100000">
                <a:srgbClr val="CCECFF"/>
              </a:gs>
            </a:gsLst>
            <a:lin ang="0" scaled="1"/>
            <a:tileRect/>
          </a:gra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400"/>
              </a:lnSpc>
            </a:pPr>
            <a:r>
              <a:rPr lang="lv-LV" sz="1300" dirty="0">
                <a:solidFill>
                  <a:srgbClr val="FFFFFF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</a:rPr>
              <a:t>Direction of paleostreams</a:t>
            </a:r>
            <a:endParaRPr kumimoji="0" lang="en-GB" sz="1300" b="0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6200000" flipV="1">
            <a:off x="7488684" y="4425167"/>
            <a:ext cx="2234211" cy="280784"/>
          </a:xfrm>
          <a:prstGeom prst="rightArrow">
            <a:avLst>
              <a:gd name="adj1" fmla="val 60245"/>
              <a:gd name="adj2" fmla="val 116474"/>
            </a:avLst>
          </a:prstGeom>
          <a:gradFill flip="none" rotWithShape="1">
            <a:gsLst>
              <a:gs pos="0">
                <a:srgbClr val="0066FF"/>
              </a:gs>
              <a:gs pos="100000">
                <a:srgbClr val="CCECFF"/>
              </a:gs>
            </a:gsLst>
            <a:lin ang="0" scaled="1"/>
            <a:tileRect/>
          </a:gra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v-LV" sz="1300" dirty="0" smtClean="0">
                <a:solidFill>
                  <a:srgbClr val="FFFFFF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+mn-lt"/>
              </a:rPr>
              <a:t>Direction of paleostreams</a:t>
            </a:r>
            <a:endParaRPr kumimoji="0" lang="en-GB" sz="1300" b="0" i="0" u="none" strike="noStrike" cap="none" normalizeH="0" dirty="0" smtClean="0">
              <a:ln>
                <a:noFill/>
              </a:ln>
              <a:solidFill>
                <a:srgbClr val="FFFFFF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vietes_meza_kaapas_LiDAR_DEM_paraugu_geokimija_galvenie_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1532" y="1143000"/>
            <a:ext cx="4488830" cy="504000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Geochemical analysis points out that elemental composition is rather typical for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sediments, determined by dominance of quartz and K-silicates. </a:t>
            </a:r>
            <a:endParaRPr lang="en-US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066674" y="6217595"/>
            <a:ext cx="5077326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000" dirty="0" smtClean="0"/>
              <a:t>Map of spatial distribution of </a:t>
            </a:r>
            <a:r>
              <a:rPr lang="lv-LV" sz="1000" dirty="0" smtClean="0"/>
              <a:t>main elements concentrations  </a:t>
            </a:r>
            <a:r>
              <a:rPr lang="en-US" sz="1000" dirty="0" smtClean="0"/>
              <a:t>across </a:t>
            </a:r>
            <a:r>
              <a:rPr lang="en-US" sz="1000" dirty="0" smtClean="0"/>
              <a:t>the inland dune field</a:t>
            </a:r>
            <a:endParaRPr lang="en-GB" sz="1000" dirty="0" smtClean="0"/>
          </a:p>
          <a:p>
            <a:pPr algn="ctr"/>
            <a:endParaRPr lang="en-GB" sz="1000" dirty="0">
              <a:latin typeface="+mn-lt"/>
            </a:endParaRPr>
          </a:p>
        </p:txBody>
      </p:sp>
      <p:pic>
        <p:nvPicPr>
          <p:cNvPr id="16" name="Picture 15" descr="Clipboard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5" y="3553324"/>
            <a:ext cx="4337807" cy="2451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ipboard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60" y="3553323"/>
            <a:ext cx="4357652" cy="2465641"/>
          </a:xfrm>
          <a:prstGeom prst="rect">
            <a:avLst/>
          </a:prstGeom>
        </p:spPr>
      </p:pic>
      <p:pic>
        <p:nvPicPr>
          <p:cNvPr id="9" name="Picture 8" descr="Dvietes_meza_kaapas_LiDAR_DEM_paraugu_geokimija_mikroelemen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1532" y="1143000"/>
            <a:ext cx="4488830" cy="504000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5"/>
              </a:buBlip>
            </a:pPr>
            <a:r>
              <a:rPr lang="lv-LV" sz="2200" dirty="0" smtClean="0">
                <a:cs typeface="Arial" charset="0"/>
              </a:rPr>
              <a:t>Among microelements in the highest concentrations Ba and Zr are detected,  </a:t>
            </a:r>
            <a:r>
              <a:rPr lang="en-US" sz="2200" dirty="0" smtClean="0">
                <a:cs typeface="Arial" charset="0"/>
              </a:rPr>
              <a:t>464 </a:t>
            </a:r>
            <a:r>
              <a:rPr lang="en-US" sz="2200" dirty="0" smtClean="0">
                <a:cs typeface="Arial" charset="0"/>
              </a:rPr>
              <a:t>– 546 </a:t>
            </a:r>
            <a:r>
              <a:rPr lang="en-US" sz="2200" dirty="0" err="1" smtClean="0">
                <a:cs typeface="Arial" charset="0"/>
              </a:rPr>
              <a:t>ppm</a:t>
            </a:r>
            <a:r>
              <a:rPr lang="en-US" sz="2200" dirty="0" smtClean="0">
                <a:cs typeface="Arial" charset="0"/>
              </a:rPr>
              <a:t> </a:t>
            </a:r>
            <a:r>
              <a:rPr lang="lv-LV" sz="2200" dirty="0" smtClean="0">
                <a:cs typeface="Arial" charset="0"/>
              </a:rPr>
              <a:t>or </a:t>
            </a:r>
            <a:r>
              <a:rPr lang="en-US" sz="2200" dirty="0" smtClean="0">
                <a:cs typeface="Arial" charset="0"/>
              </a:rPr>
              <a:t>mg·kg</a:t>
            </a:r>
            <a:r>
              <a:rPr lang="en-US" sz="2200" baseline="30000" dirty="0" smtClean="0">
                <a:cs typeface="Arial" charset="0"/>
              </a:rPr>
              <a:t>-1</a:t>
            </a:r>
            <a:r>
              <a:rPr lang="en-US" sz="2200" dirty="0" smtClean="0">
                <a:cs typeface="Arial" charset="0"/>
              </a:rPr>
              <a:t> </a:t>
            </a:r>
            <a:r>
              <a:rPr lang="lv-LV" sz="2200" dirty="0" smtClean="0">
                <a:cs typeface="Arial" charset="0"/>
              </a:rPr>
              <a:t>and </a:t>
            </a:r>
            <a:r>
              <a:rPr lang="en-US" sz="2200" dirty="0" smtClean="0">
                <a:cs typeface="Arial" charset="0"/>
              </a:rPr>
              <a:t>178 </a:t>
            </a:r>
            <a:r>
              <a:rPr lang="en-US" sz="2200" dirty="0" smtClean="0">
                <a:cs typeface="Arial" charset="0"/>
              </a:rPr>
              <a:t>– 385 </a:t>
            </a:r>
            <a:r>
              <a:rPr lang="en-US" sz="2200" dirty="0" err="1" smtClean="0">
                <a:cs typeface="Arial" charset="0"/>
              </a:rPr>
              <a:t>ppm</a:t>
            </a:r>
            <a:r>
              <a:rPr lang="en-US" sz="2200" dirty="0" smtClean="0">
                <a:cs typeface="Arial" charset="0"/>
              </a:rPr>
              <a:t> </a:t>
            </a:r>
            <a:r>
              <a:rPr lang="lv-LV" sz="2200" dirty="0" smtClean="0">
                <a:cs typeface="Arial" charset="0"/>
              </a:rPr>
              <a:t>or </a:t>
            </a:r>
            <a:r>
              <a:rPr lang="en-US" sz="2200" dirty="0" smtClean="0">
                <a:cs typeface="Arial" charset="0"/>
              </a:rPr>
              <a:t>mg·kg</a:t>
            </a:r>
            <a:r>
              <a:rPr lang="en-US" sz="2200" baseline="30000" dirty="0" smtClean="0">
                <a:cs typeface="Arial" charset="0"/>
              </a:rPr>
              <a:t>-1</a:t>
            </a:r>
            <a:r>
              <a:rPr lang="lv-LV" sz="2200" dirty="0" smtClean="0">
                <a:cs typeface="Arial" charset="0"/>
              </a:rPr>
              <a:t> respectively</a:t>
            </a:r>
            <a:r>
              <a:rPr lang="en-US" sz="2200" dirty="0" smtClean="0">
                <a:cs typeface="Arial" charset="0"/>
              </a:rPr>
              <a:t>. </a:t>
            </a:r>
            <a:endParaRPr lang="en-US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28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211054" y="6217595"/>
            <a:ext cx="4932946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000" dirty="0" smtClean="0"/>
              <a:t>Map of spatial distribution of </a:t>
            </a:r>
            <a:r>
              <a:rPr lang="lv-LV" sz="1000" dirty="0" smtClean="0"/>
              <a:t>microelements </a:t>
            </a:r>
            <a:r>
              <a:rPr lang="lv-LV" sz="1000" dirty="0" smtClean="0"/>
              <a:t>concentrations</a:t>
            </a:r>
            <a:r>
              <a:rPr lang="lv-LV" sz="1000" dirty="0" smtClean="0"/>
              <a:t> </a:t>
            </a:r>
            <a:r>
              <a:rPr lang="en-US" sz="1000" dirty="0" smtClean="0"/>
              <a:t>across </a:t>
            </a:r>
            <a:r>
              <a:rPr lang="en-US" sz="1000" dirty="0" smtClean="0"/>
              <a:t>the inland dune field</a:t>
            </a:r>
            <a:endParaRPr lang="en-GB" sz="1000" dirty="0" smtClean="0"/>
          </a:p>
          <a:p>
            <a:pPr algn="ctr"/>
            <a:endParaRPr lang="en-GB" sz="1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vietes_meza_kaapas_LiDAR_DEM_paraugu_geokimija_retzemjuelemen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1531" y="1143000"/>
            <a:ext cx="4488831" cy="504000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Results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4258201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Among Rare Earth </a:t>
            </a:r>
            <a:r>
              <a:rPr lang="en-US" sz="2200" dirty="0" smtClean="0">
                <a:cs typeface="Arial" charset="0"/>
              </a:rPr>
              <a:t>elements, </a:t>
            </a:r>
            <a:r>
              <a:rPr lang="en-US" sz="2200" dirty="0" smtClean="0">
                <a:cs typeface="Arial" charset="0"/>
              </a:rPr>
              <a:t>only Y un </a:t>
            </a:r>
            <a:r>
              <a:rPr lang="en-US" sz="2200" dirty="0" err="1" smtClean="0">
                <a:cs typeface="Arial" charset="0"/>
              </a:rPr>
              <a:t>Nb</a:t>
            </a:r>
            <a:r>
              <a:rPr lang="en-US" sz="2200" dirty="0" smtClean="0">
                <a:cs typeface="Arial" charset="0"/>
              </a:rPr>
              <a:t> were identified in detectable concentrations. 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29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474200" y="6217595"/>
            <a:ext cx="4476161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000" dirty="0" smtClean="0"/>
              <a:t>Map of spatial distribution of </a:t>
            </a:r>
            <a:r>
              <a:rPr lang="lv-LV" sz="1000" dirty="0" smtClean="0"/>
              <a:t>REE </a:t>
            </a:r>
            <a:r>
              <a:rPr lang="lv-LV" sz="1000" dirty="0" smtClean="0"/>
              <a:t>concentrations </a:t>
            </a:r>
            <a:r>
              <a:rPr lang="en-US" sz="1000" dirty="0" smtClean="0"/>
              <a:t>across </a:t>
            </a:r>
            <a:r>
              <a:rPr lang="en-US" sz="1000" dirty="0" smtClean="0"/>
              <a:t>the inland dune field</a:t>
            </a:r>
            <a:endParaRPr lang="en-GB" sz="1000" dirty="0" smtClean="0"/>
          </a:p>
          <a:p>
            <a:pPr algn="ctr"/>
            <a:endParaRPr lang="en-GB" sz="1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tvija_fiziogeografiska_DEM_kaapu_masivs_location_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945" y="2216530"/>
            <a:ext cx="6659999" cy="4023876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smtClean="0"/>
              <a:t>Study area</a:t>
            </a:r>
            <a:endParaRPr lang="en-US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54844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lv-LV" sz="2200" dirty="0" smtClean="0">
                <a:cs typeface="Arial" charset="0"/>
              </a:rPr>
              <a:t>This area of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sediments</a:t>
            </a:r>
            <a:r>
              <a:rPr lang="lv-LV" sz="2200" dirty="0" smtClean="0">
                <a:cs typeface="Arial" charset="0"/>
              </a:rPr>
              <a:t> i</a:t>
            </a:r>
            <a:r>
              <a:rPr lang="en-US" sz="2200" dirty="0" smtClean="0">
                <a:cs typeface="Arial" charset="0"/>
              </a:rPr>
              <a:t>n </a:t>
            </a:r>
            <a:r>
              <a:rPr lang="en-US" sz="2200" dirty="0" smtClean="0">
                <a:cs typeface="Arial" charset="0"/>
              </a:rPr>
              <a:t>the south-western part of the </a:t>
            </a:r>
            <a:r>
              <a:rPr lang="en-US" sz="2200" dirty="0" err="1" smtClean="0">
                <a:cs typeface="Arial" charset="0"/>
              </a:rPr>
              <a:t>glaciolacustrine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err="1" smtClean="0">
                <a:cs typeface="Arial" charset="0"/>
              </a:rPr>
              <a:t>Jersika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Plain, spread</a:t>
            </a:r>
            <a:r>
              <a:rPr lang="lv-LV" sz="2200" dirty="0" smtClean="0">
                <a:cs typeface="Arial" charset="0"/>
              </a:rPr>
              <a:t>s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over a surface &gt;112 km</a:t>
            </a:r>
            <a:r>
              <a:rPr lang="en-US" sz="2200" baseline="30000" dirty="0" smtClean="0">
                <a:cs typeface="Arial" charset="0"/>
              </a:rPr>
              <a:t>2</a:t>
            </a:r>
            <a:r>
              <a:rPr lang="en-US" sz="2200" dirty="0" smtClean="0">
                <a:cs typeface="Arial" charset="0"/>
              </a:rPr>
              <a:t>, and form the inland dune </a:t>
            </a:r>
            <a:r>
              <a:rPr lang="en-US" sz="2200" dirty="0" smtClean="0">
                <a:cs typeface="Arial" charset="0"/>
              </a:rPr>
              <a:t>field</a:t>
            </a:r>
            <a:r>
              <a:rPr lang="lv-LV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1276946" y="6137385"/>
            <a:ext cx="6660000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Map of location of study area </a:t>
            </a:r>
            <a:r>
              <a:rPr lang="lv-LV" sz="1200" dirty="0" smtClean="0">
                <a:latin typeface="+mn-lt"/>
              </a:rPr>
              <a:t>in Latvia</a:t>
            </a:r>
            <a:r>
              <a:rPr lang="en-US" sz="1200" dirty="0" smtClean="0">
                <a:latin typeface="+mn-lt"/>
              </a:rPr>
              <a:t>.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Conclusions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64000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lv-LV" sz="2200" dirty="0" smtClean="0">
                <a:cs typeface="Arial" charset="0"/>
              </a:rPr>
              <a:t>The pattern of grain size distribution and s</a:t>
            </a:r>
            <a:r>
              <a:rPr lang="en-US" sz="2200" dirty="0" err="1" smtClean="0">
                <a:cs typeface="Arial" charset="0"/>
              </a:rPr>
              <a:t>imilar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geochemical signatures across the dune field suggest the provenance of sediments from one main source. Possibly they have been transported to glacial lake mainly by extra-glacial waters draining from the already ice-free parts of adjoining uplands.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As apparent,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deposition seems to nearly instantly follow the drainage of the </a:t>
            </a:r>
            <a:r>
              <a:rPr lang="en-US" sz="2200" dirty="0" err="1" smtClean="0">
                <a:cs typeface="Arial" charset="0"/>
              </a:rPr>
              <a:t>Nīcgale</a:t>
            </a:r>
            <a:r>
              <a:rPr lang="en-US" sz="2200" dirty="0" smtClean="0">
                <a:cs typeface="Arial" charset="0"/>
              </a:rPr>
              <a:t> ice-dammed lake. 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The values of sorting, </a:t>
            </a:r>
            <a:r>
              <a:rPr lang="en-US" sz="2200" dirty="0" err="1" smtClean="0">
                <a:cs typeface="Arial" charset="0"/>
              </a:rPr>
              <a:t>skewness</a:t>
            </a:r>
            <a:r>
              <a:rPr lang="en-US" sz="2200" dirty="0" smtClean="0">
                <a:cs typeface="Arial" charset="0"/>
              </a:rPr>
              <a:t> and kurtosis indicate </a:t>
            </a:r>
            <a:r>
              <a:rPr lang="en-US" sz="2200" dirty="0" err="1" smtClean="0">
                <a:cs typeface="Arial" charset="0"/>
              </a:rPr>
              <a:t>unimodally</a:t>
            </a:r>
            <a:r>
              <a:rPr lang="en-US" sz="2200" dirty="0" smtClean="0">
                <a:cs typeface="Arial" charset="0"/>
              </a:rPr>
              <a:t> distributed particles in deposited sediments with well-expressed dominance of single fraction, hence allowing to conclude that wind power during the sorting, transporting and deposition process was more or less even. This leads to assumption that </a:t>
            </a:r>
            <a:r>
              <a:rPr lang="en-US" sz="2200" dirty="0" err="1" smtClean="0">
                <a:cs typeface="Arial" charset="0"/>
              </a:rPr>
              <a:t>subaerial</a:t>
            </a:r>
            <a:r>
              <a:rPr lang="en-US" sz="2200" dirty="0" smtClean="0">
                <a:cs typeface="Arial" charset="0"/>
              </a:rPr>
              <a:t> environmental and climate conditions during the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activity were steady.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30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Conclusions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64000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It </a:t>
            </a:r>
            <a:r>
              <a:rPr lang="en-US" sz="2200" dirty="0" smtClean="0">
                <a:cs typeface="Arial" charset="0"/>
              </a:rPr>
              <a:t>is most likely that cold and dry climate in conjunction with low groundwater tables during the late Pleistocene – beginning of Holocene were among the main controlling factors which prevented development of vegetation cover in this region and delayed </a:t>
            </a:r>
            <a:r>
              <a:rPr lang="en-US" sz="2200" dirty="0" err="1" smtClean="0">
                <a:cs typeface="Arial" charset="0"/>
              </a:rPr>
              <a:t>stabilisation</a:t>
            </a:r>
            <a:r>
              <a:rPr lang="en-US" sz="2200" dirty="0" smtClean="0">
                <a:cs typeface="Arial" charset="0"/>
              </a:rPr>
              <a:t> of the dunes. 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In </a:t>
            </a:r>
            <a:r>
              <a:rPr lang="en-US" sz="2200" dirty="0" smtClean="0">
                <a:cs typeface="Arial" charset="0"/>
              </a:rPr>
              <a:t>turn, it facilitates the action of wind over </a:t>
            </a:r>
            <a:r>
              <a:rPr lang="en-US" sz="2200" dirty="0" err="1" smtClean="0">
                <a:cs typeface="Arial" charset="0"/>
              </a:rPr>
              <a:t>glaciolacustrine</a:t>
            </a:r>
            <a:r>
              <a:rPr lang="en-US" sz="2200" dirty="0" smtClean="0">
                <a:cs typeface="Arial" charset="0"/>
              </a:rPr>
              <a:t> plain as the main driving process of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morphogenesis during the initial evolution of </a:t>
            </a:r>
            <a:r>
              <a:rPr lang="en-US" sz="2200" dirty="0" err="1" smtClean="0">
                <a:cs typeface="Arial" charset="0"/>
              </a:rPr>
              <a:t>metastable</a:t>
            </a:r>
            <a:r>
              <a:rPr lang="en-US" sz="2200" dirty="0" smtClean="0">
                <a:cs typeface="Arial" charset="0"/>
              </a:rPr>
              <a:t> post-glacial landscape.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31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3" r="6022" b="1472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32</a:t>
            </a:fld>
            <a:endParaRPr lang="lv-LV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74699" y="2054081"/>
            <a:ext cx="8067675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lv-LV" sz="5400" b="1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Thanks for attention</a:t>
            </a:r>
            <a:r>
              <a:rPr lang="lv-LV" sz="5400" b="1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!</a:t>
            </a:r>
            <a:endParaRPr lang="lv-LV" sz="5400" b="1" dirty="0" smtClean="0">
              <a:ln w="3175">
                <a:solidFill>
                  <a:schemeClr val="tx1"/>
                </a:solidFill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smtClean="0"/>
              <a:t>Study area</a:t>
            </a:r>
            <a:endParaRPr lang="en-US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64000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lv-LV" sz="2200" dirty="0" smtClean="0">
                <a:cs typeface="Arial" charset="0"/>
              </a:rPr>
              <a:t>Inland dune field</a:t>
            </a:r>
            <a:r>
              <a:rPr lang="en-US" sz="2200" dirty="0" smtClean="0">
                <a:cs typeface="Arial" charset="0"/>
              </a:rPr>
              <a:t>, </a:t>
            </a:r>
            <a:r>
              <a:rPr lang="en-US" sz="2200" dirty="0" smtClean="0">
                <a:cs typeface="Arial" charset="0"/>
              </a:rPr>
              <a:t>belonging to the </a:t>
            </a:r>
            <a:r>
              <a:rPr lang="lv-LV" sz="2200" dirty="0" smtClean="0">
                <a:cs typeface="Arial" charset="0"/>
              </a:rPr>
              <a:t>NE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part of 'European Sand Belt' (</a:t>
            </a:r>
            <a:r>
              <a:rPr lang="en-US" sz="2200" dirty="0" err="1" smtClean="0">
                <a:cs typeface="Arial" charset="0"/>
              </a:rPr>
              <a:t>Zeeberg</a:t>
            </a:r>
            <a:r>
              <a:rPr lang="en-US" sz="2200" dirty="0" smtClean="0">
                <a:cs typeface="Arial" charset="0"/>
              </a:rPr>
              <a:t>, 1998), remains insufficiently studied in comparison with the </a:t>
            </a:r>
            <a:r>
              <a:rPr lang="lv-LV" sz="2200" dirty="0" smtClean="0">
                <a:cs typeface="Arial" charset="0"/>
              </a:rPr>
              <a:t>similar </a:t>
            </a:r>
            <a:r>
              <a:rPr lang="en-US" sz="2200" dirty="0" smtClean="0">
                <a:cs typeface="Arial" charset="0"/>
              </a:rPr>
              <a:t>territories in </a:t>
            </a:r>
            <a:r>
              <a:rPr lang="en-US" sz="2200" dirty="0" smtClean="0">
                <a:cs typeface="Arial" charset="0"/>
              </a:rPr>
              <a:t>Western and Central </a:t>
            </a:r>
            <a:r>
              <a:rPr lang="en-US" sz="2200" dirty="0" smtClean="0">
                <a:cs typeface="Arial" charset="0"/>
              </a:rPr>
              <a:t>Europe</a:t>
            </a:r>
            <a:r>
              <a:rPr lang="lv-LV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3" y="2133340"/>
            <a:ext cx="6445141" cy="39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5663" y="5982978"/>
            <a:ext cx="644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Source: </a:t>
            </a:r>
            <a:r>
              <a:rPr lang="en-US" sz="1200" dirty="0" err="1" smtClean="0">
                <a:latin typeface="+mn-lt"/>
              </a:rPr>
              <a:t>Zeeberg</a:t>
            </a:r>
            <a:r>
              <a:rPr lang="en-US" sz="1200" dirty="0" smtClean="0">
                <a:latin typeface="+mn-lt"/>
              </a:rPr>
              <a:t>, J., 1998. The European sand belt in eastern Europe</a:t>
            </a:r>
            <a:r>
              <a:rPr lang="lv-LV" sz="1200" dirty="0" smtClean="0">
                <a:latin typeface="+mn-lt"/>
              </a:rPr>
              <a:t> – </a:t>
            </a:r>
            <a:r>
              <a:rPr lang="en-US" sz="1200" dirty="0" smtClean="0">
                <a:latin typeface="+mn-lt"/>
              </a:rPr>
              <a:t>and comparison of</a:t>
            </a:r>
            <a:r>
              <a:rPr lang="lv-LV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Late Glacial dune orientation with GCM simulation results. </a:t>
            </a:r>
            <a:r>
              <a:rPr lang="en-US" sz="1200" i="1" dirty="0" smtClean="0">
                <a:latin typeface="+mn-lt"/>
              </a:rPr>
              <a:t>Boreas</a:t>
            </a:r>
            <a:r>
              <a:rPr lang="lv-LV" sz="1200" dirty="0" smtClean="0">
                <a:latin typeface="+mn-lt"/>
              </a:rPr>
              <a:t>, </a:t>
            </a:r>
            <a:r>
              <a:rPr lang="en-US" sz="1200" dirty="0" smtClean="0">
                <a:latin typeface="+mn-lt"/>
              </a:rPr>
              <a:t>27, 127</a:t>
            </a:r>
            <a:r>
              <a:rPr lang="lv-LV" sz="1200" dirty="0" smtClean="0">
                <a:latin typeface="+mn-lt"/>
              </a:rPr>
              <a:t>-</a:t>
            </a:r>
            <a:r>
              <a:rPr lang="en-US" sz="1200" dirty="0" smtClean="0">
                <a:latin typeface="+mn-lt"/>
              </a:rPr>
              <a:t>139.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tvijas_karte_sprosteze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7350" y="2205790"/>
            <a:ext cx="6414303" cy="38172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smtClean="0"/>
              <a:t>Study area</a:t>
            </a:r>
            <a:endParaRPr lang="en-US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92800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en-US" sz="2200" dirty="0" smtClean="0">
                <a:cs typeface="Arial" charset="0"/>
              </a:rPr>
              <a:t>The dunes have developed on the surface of </a:t>
            </a:r>
            <a:r>
              <a:rPr lang="en-US" sz="2200" dirty="0" err="1" smtClean="0">
                <a:cs typeface="Arial" charset="0"/>
              </a:rPr>
              <a:t>glaciolacustrine</a:t>
            </a:r>
            <a:r>
              <a:rPr lang="en-US" sz="2200" dirty="0" smtClean="0">
                <a:cs typeface="Arial" charset="0"/>
              </a:rPr>
              <a:t> plain, where subaqueous sedimentation in the </a:t>
            </a:r>
            <a:r>
              <a:rPr lang="en-US" sz="2200" dirty="0" err="1" smtClean="0">
                <a:cs typeface="Arial" charset="0"/>
              </a:rPr>
              <a:t>Nīcgale</a:t>
            </a:r>
            <a:r>
              <a:rPr lang="en-US" sz="2200" dirty="0" smtClean="0">
                <a:cs typeface="Arial" charset="0"/>
              </a:rPr>
              <a:t> ice-dammed lake took place during the retreat of glacier, the Pomeranian phase of the last </a:t>
            </a:r>
            <a:r>
              <a:rPr lang="en-US" sz="2200" dirty="0" err="1" smtClean="0">
                <a:cs typeface="Arial" charset="0"/>
              </a:rPr>
              <a:t>glaciation</a:t>
            </a:r>
            <a:r>
              <a:rPr lang="lv-LV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1566064" y="5999020"/>
            <a:ext cx="613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Source: </a:t>
            </a:r>
            <a:r>
              <a:rPr lang="lv-LV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Zelčs</a:t>
            </a:r>
            <a:r>
              <a:rPr lang="en-US" sz="1200" dirty="0" smtClean="0">
                <a:latin typeface="+mn-lt"/>
              </a:rPr>
              <a:t> V. and </a:t>
            </a:r>
            <a:r>
              <a:rPr lang="en-US" sz="1200" dirty="0" err="1" smtClean="0">
                <a:latin typeface="+mn-lt"/>
              </a:rPr>
              <a:t>Markots</a:t>
            </a:r>
            <a:r>
              <a:rPr lang="en-US" sz="1200" dirty="0" smtClean="0">
                <a:latin typeface="+mn-lt"/>
              </a:rPr>
              <a:t> A., 2004. </a:t>
            </a:r>
            <a:r>
              <a:rPr lang="en-US" sz="1200" dirty="0" err="1" smtClean="0">
                <a:latin typeface="+mn-lt"/>
              </a:rPr>
              <a:t>Deglaciation</a:t>
            </a:r>
            <a:r>
              <a:rPr lang="en-US" sz="1200" dirty="0" smtClean="0">
                <a:latin typeface="+mn-lt"/>
              </a:rPr>
              <a:t> history of Latvia. In Ehlers, J., </a:t>
            </a:r>
            <a:r>
              <a:rPr lang="en-US" sz="1200" dirty="0" err="1" smtClean="0">
                <a:latin typeface="+mn-lt"/>
              </a:rPr>
              <a:t>Gibbard</a:t>
            </a:r>
            <a:r>
              <a:rPr lang="en-US" sz="1200" dirty="0" smtClean="0">
                <a:latin typeface="+mn-lt"/>
              </a:rPr>
              <a:t>, P. L. (eds.), </a:t>
            </a:r>
            <a:r>
              <a:rPr lang="en-US" sz="1200" i="1" dirty="0" smtClean="0">
                <a:latin typeface="+mn-lt"/>
              </a:rPr>
              <a:t>Extent and Chronology of Glaciations</a:t>
            </a:r>
            <a:r>
              <a:rPr lang="en-US" sz="1200" dirty="0" smtClean="0">
                <a:latin typeface="+mn-lt"/>
              </a:rPr>
              <a:t>, v.1 (Europe). Elsevier, 225–244 pp.</a:t>
            </a:r>
            <a:r>
              <a:rPr lang="en-US" sz="1200" dirty="0" smtClean="0">
                <a:latin typeface="+mn-lt"/>
              </a:rPr>
              <a:t>.</a:t>
            </a:r>
            <a:endParaRPr lang="en-GB" sz="1200" dirty="0">
              <a:latin typeface="+mn-lt"/>
            </a:endParaRPr>
          </a:p>
        </p:txBody>
      </p:sp>
      <p:sp>
        <p:nvSpPr>
          <p:cNvPr id="10" name="Полилиния 2"/>
          <p:cNvSpPr>
            <a:spLocks/>
          </p:cNvSpPr>
          <p:nvPr/>
        </p:nvSpPr>
        <p:spPr>
          <a:xfrm>
            <a:off x="5698895" y="4582986"/>
            <a:ext cx="748203" cy="1025499"/>
          </a:xfrm>
          <a:custGeom>
            <a:avLst/>
            <a:gdLst>
              <a:gd name="connsiteX0" fmla="*/ 758179 w 848505"/>
              <a:gd name="connsiteY0" fmla="*/ 135472 h 1075149"/>
              <a:gd name="connsiteX1" fmla="*/ 798262 w 848505"/>
              <a:gd name="connsiteY1" fmla="*/ 170545 h 1075149"/>
              <a:gd name="connsiteX2" fmla="*/ 813293 w 848505"/>
              <a:gd name="connsiteY2" fmla="*/ 225660 h 1075149"/>
              <a:gd name="connsiteX3" fmla="*/ 815799 w 848505"/>
              <a:gd name="connsiteY3" fmla="*/ 285785 h 1075149"/>
              <a:gd name="connsiteX4" fmla="*/ 823314 w 848505"/>
              <a:gd name="connsiteY4" fmla="*/ 310837 h 1075149"/>
              <a:gd name="connsiteX5" fmla="*/ 788241 w 848505"/>
              <a:gd name="connsiteY5" fmla="*/ 343404 h 1075149"/>
              <a:gd name="connsiteX6" fmla="*/ 760684 w 848505"/>
              <a:gd name="connsiteY6" fmla="*/ 391003 h 1075149"/>
              <a:gd name="connsiteX7" fmla="*/ 738137 w 848505"/>
              <a:gd name="connsiteY7" fmla="*/ 418561 h 1075149"/>
              <a:gd name="connsiteX8" fmla="*/ 735632 w 848505"/>
              <a:gd name="connsiteY8" fmla="*/ 488706 h 1075149"/>
              <a:gd name="connsiteX9" fmla="*/ 768200 w 848505"/>
              <a:gd name="connsiteY9" fmla="*/ 533800 h 1075149"/>
              <a:gd name="connsiteX10" fmla="*/ 823314 w 848505"/>
              <a:gd name="connsiteY10" fmla="*/ 568873 h 1075149"/>
              <a:gd name="connsiteX11" fmla="*/ 840851 w 848505"/>
              <a:gd name="connsiteY11" fmla="*/ 598935 h 1075149"/>
              <a:gd name="connsiteX12" fmla="*/ 838345 w 848505"/>
              <a:gd name="connsiteY12" fmla="*/ 641524 h 1075149"/>
              <a:gd name="connsiteX13" fmla="*/ 818304 w 848505"/>
              <a:gd name="connsiteY13" fmla="*/ 616472 h 1075149"/>
              <a:gd name="connsiteX14" fmla="*/ 798262 w 848505"/>
              <a:gd name="connsiteY14" fmla="*/ 616472 h 1075149"/>
              <a:gd name="connsiteX15" fmla="*/ 805778 w 848505"/>
              <a:gd name="connsiteY15" fmla="*/ 664071 h 1075149"/>
              <a:gd name="connsiteX16" fmla="*/ 830830 w 848505"/>
              <a:gd name="connsiteY16" fmla="*/ 689123 h 1075149"/>
              <a:gd name="connsiteX17" fmla="*/ 803273 w 848505"/>
              <a:gd name="connsiteY17" fmla="*/ 739227 h 1075149"/>
              <a:gd name="connsiteX18" fmla="*/ 823314 w 848505"/>
              <a:gd name="connsiteY18" fmla="*/ 791836 h 1075149"/>
              <a:gd name="connsiteX19" fmla="*/ 848366 w 848505"/>
              <a:gd name="connsiteY19" fmla="*/ 834425 h 1075149"/>
              <a:gd name="connsiteX20" fmla="*/ 833335 w 848505"/>
              <a:gd name="connsiteY20" fmla="*/ 889539 h 1075149"/>
              <a:gd name="connsiteX21" fmla="*/ 830830 w 848505"/>
              <a:gd name="connsiteY21" fmla="*/ 972211 h 1075149"/>
              <a:gd name="connsiteX22" fmla="*/ 818304 w 848505"/>
              <a:gd name="connsiteY22" fmla="*/ 1037346 h 1075149"/>
              <a:gd name="connsiteX23" fmla="*/ 800767 w 848505"/>
              <a:gd name="connsiteY23" fmla="*/ 1062398 h 1075149"/>
              <a:gd name="connsiteX24" fmla="*/ 728116 w 848505"/>
              <a:gd name="connsiteY24" fmla="*/ 1074924 h 1075149"/>
              <a:gd name="connsiteX25" fmla="*/ 670497 w 848505"/>
              <a:gd name="connsiteY25" fmla="*/ 1052378 h 1075149"/>
              <a:gd name="connsiteX26" fmla="*/ 647950 w 848505"/>
              <a:gd name="connsiteY26" fmla="*/ 1007284 h 1075149"/>
              <a:gd name="connsiteX27" fmla="*/ 592835 w 848505"/>
              <a:gd name="connsiteY27" fmla="*/ 997263 h 1075149"/>
              <a:gd name="connsiteX28" fmla="*/ 555257 w 848505"/>
              <a:gd name="connsiteY28" fmla="*/ 952169 h 1075149"/>
              <a:gd name="connsiteX29" fmla="*/ 535216 w 848505"/>
              <a:gd name="connsiteY29" fmla="*/ 962190 h 1075149"/>
              <a:gd name="connsiteX30" fmla="*/ 505153 w 848505"/>
              <a:gd name="connsiteY30" fmla="*/ 962190 h 1075149"/>
              <a:gd name="connsiteX31" fmla="*/ 495132 w 848505"/>
              <a:gd name="connsiteY31" fmla="*/ 937138 h 1075149"/>
              <a:gd name="connsiteX32" fmla="*/ 512669 w 848505"/>
              <a:gd name="connsiteY32" fmla="*/ 917097 h 1075149"/>
              <a:gd name="connsiteX33" fmla="*/ 505153 w 848505"/>
              <a:gd name="connsiteY33" fmla="*/ 902065 h 1075149"/>
              <a:gd name="connsiteX34" fmla="*/ 470080 w 848505"/>
              <a:gd name="connsiteY34" fmla="*/ 882024 h 1075149"/>
              <a:gd name="connsiteX35" fmla="*/ 470080 w 848505"/>
              <a:gd name="connsiteY35" fmla="*/ 854466 h 1075149"/>
              <a:gd name="connsiteX36" fmla="*/ 497637 w 848505"/>
              <a:gd name="connsiteY36" fmla="*/ 831920 h 1075149"/>
              <a:gd name="connsiteX37" fmla="*/ 492627 w 848505"/>
              <a:gd name="connsiteY37" fmla="*/ 801857 h 1075149"/>
              <a:gd name="connsiteX38" fmla="*/ 452544 w 848505"/>
              <a:gd name="connsiteY38" fmla="*/ 779310 h 1075149"/>
              <a:gd name="connsiteX39" fmla="*/ 377388 w 848505"/>
              <a:gd name="connsiteY39" fmla="*/ 771795 h 1075149"/>
              <a:gd name="connsiteX40" fmla="*/ 302231 w 848505"/>
              <a:gd name="connsiteY40" fmla="*/ 669081 h 1075149"/>
              <a:gd name="connsiteX41" fmla="*/ 269664 w 848505"/>
              <a:gd name="connsiteY41" fmla="*/ 634008 h 1075149"/>
              <a:gd name="connsiteX42" fmla="*/ 202023 w 848505"/>
              <a:gd name="connsiteY42" fmla="*/ 588915 h 1075149"/>
              <a:gd name="connsiteX43" fmla="*/ 217054 w 848505"/>
              <a:gd name="connsiteY43" fmla="*/ 543821 h 1075149"/>
              <a:gd name="connsiteX44" fmla="*/ 212044 w 848505"/>
              <a:gd name="connsiteY44" fmla="*/ 503738 h 1075149"/>
              <a:gd name="connsiteX45" fmla="*/ 254633 w 848505"/>
              <a:gd name="connsiteY45" fmla="*/ 468665 h 1075149"/>
              <a:gd name="connsiteX46" fmla="*/ 247117 w 848505"/>
              <a:gd name="connsiteY46" fmla="*/ 436097 h 1075149"/>
              <a:gd name="connsiteX47" fmla="*/ 224570 w 848505"/>
              <a:gd name="connsiteY47" fmla="*/ 401024 h 1075149"/>
              <a:gd name="connsiteX48" fmla="*/ 171961 w 848505"/>
              <a:gd name="connsiteY48" fmla="*/ 375972 h 1075149"/>
              <a:gd name="connsiteX49" fmla="*/ 116846 w 848505"/>
              <a:gd name="connsiteY49" fmla="*/ 320858 h 1075149"/>
              <a:gd name="connsiteX50" fmla="*/ 51711 w 848505"/>
              <a:gd name="connsiteY50" fmla="*/ 318352 h 1075149"/>
              <a:gd name="connsiteX51" fmla="*/ 16638 w 848505"/>
              <a:gd name="connsiteY51" fmla="*/ 300816 h 1075149"/>
              <a:gd name="connsiteX52" fmla="*/ 9122 w 848505"/>
              <a:gd name="connsiteY52" fmla="*/ 228165 h 1075149"/>
              <a:gd name="connsiteX53" fmla="*/ 144403 w 848505"/>
              <a:gd name="connsiteY53" fmla="*/ 125452 h 1075149"/>
              <a:gd name="connsiteX54" fmla="*/ 252127 w 848505"/>
              <a:gd name="connsiteY54" fmla="*/ 180566 h 1075149"/>
              <a:gd name="connsiteX55" fmla="*/ 259643 w 848505"/>
              <a:gd name="connsiteY55" fmla="*/ 132967 h 1075149"/>
              <a:gd name="connsiteX56" fmla="*/ 287200 w 848505"/>
              <a:gd name="connsiteY56" fmla="*/ 120441 h 1075149"/>
              <a:gd name="connsiteX57" fmla="*/ 269664 w 848505"/>
              <a:gd name="connsiteY57" fmla="*/ 60316 h 1075149"/>
              <a:gd name="connsiteX58" fmla="*/ 302231 w 848505"/>
              <a:gd name="connsiteY58" fmla="*/ 40275 h 1075149"/>
              <a:gd name="connsiteX59" fmla="*/ 347325 w 848505"/>
              <a:gd name="connsiteY59" fmla="*/ 42780 h 1075149"/>
              <a:gd name="connsiteX60" fmla="*/ 382398 w 848505"/>
              <a:gd name="connsiteY60" fmla="*/ 15223 h 1075149"/>
              <a:gd name="connsiteX61" fmla="*/ 409955 w 848505"/>
              <a:gd name="connsiteY61" fmla="*/ 191 h 1075149"/>
              <a:gd name="connsiteX62" fmla="*/ 419976 w 848505"/>
              <a:gd name="connsiteY62" fmla="*/ 25243 h 1075149"/>
              <a:gd name="connsiteX63" fmla="*/ 374882 w 848505"/>
              <a:gd name="connsiteY63" fmla="*/ 62821 h 1075149"/>
              <a:gd name="connsiteX64" fmla="*/ 409955 w 848505"/>
              <a:gd name="connsiteY64" fmla="*/ 120441 h 1075149"/>
              <a:gd name="connsiteX65" fmla="*/ 399934 w 848505"/>
              <a:gd name="connsiteY65" fmla="*/ 147998 h 1075149"/>
              <a:gd name="connsiteX66" fmla="*/ 442523 w 848505"/>
              <a:gd name="connsiteY66" fmla="*/ 165535 h 1075149"/>
              <a:gd name="connsiteX67" fmla="*/ 475091 w 848505"/>
              <a:gd name="connsiteY67" fmla="*/ 190587 h 1075149"/>
              <a:gd name="connsiteX68" fmla="*/ 555257 w 848505"/>
              <a:gd name="connsiteY68" fmla="*/ 163030 h 1075149"/>
              <a:gd name="connsiteX69" fmla="*/ 607866 w 848505"/>
              <a:gd name="connsiteY69" fmla="*/ 120441 h 1075149"/>
              <a:gd name="connsiteX70" fmla="*/ 630413 w 848505"/>
              <a:gd name="connsiteY70" fmla="*/ 130462 h 1075149"/>
              <a:gd name="connsiteX71" fmla="*/ 617887 w 848505"/>
              <a:gd name="connsiteY71" fmla="*/ 153009 h 1075149"/>
              <a:gd name="connsiteX72" fmla="*/ 617887 w 848505"/>
              <a:gd name="connsiteY72" fmla="*/ 188082 h 1075149"/>
              <a:gd name="connsiteX73" fmla="*/ 690538 w 848505"/>
              <a:gd name="connsiteY73" fmla="*/ 155514 h 1075149"/>
              <a:gd name="connsiteX74" fmla="*/ 758179 w 848505"/>
              <a:gd name="connsiteY74" fmla="*/ 135472 h 107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48505" h="1075149">
                <a:moveTo>
                  <a:pt x="758179" y="135472"/>
                </a:moveTo>
                <a:cubicBezTo>
                  <a:pt x="776133" y="137977"/>
                  <a:pt x="789076" y="155514"/>
                  <a:pt x="798262" y="170545"/>
                </a:cubicBezTo>
                <a:cubicBezTo>
                  <a:pt x="807448" y="185576"/>
                  <a:pt x="810370" y="206453"/>
                  <a:pt x="813293" y="225660"/>
                </a:cubicBezTo>
                <a:cubicBezTo>
                  <a:pt x="816216" y="244867"/>
                  <a:pt x="814129" y="271589"/>
                  <a:pt x="815799" y="285785"/>
                </a:cubicBezTo>
                <a:cubicBezTo>
                  <a:pt x="817469" y="299981"/>
                  <a:pt x="827907" y="301234"/>
                  <a:pt x="823314" y="310837"/>
                </a:cubicBezTo>
                <a:cubicBezTo>
                  <a:pt x="818721" y="320440"/>
                  <a:pt x="798679" y="330043"/>
                  <a:pt x="788241" y="343404"/>
                </a:cubicBezTo>
                <a:cubicBezTo>
                  <a:pt x="777803" y="356765"/>
                  <a:pt x="769035" y="378477"/>
                  <a:pt x="760684" y="391003"/>
                </a:cubicBezTo>
                <a:cubicBezTo>
                  <a:pt x="752333" y="403529"/>
                  <a:pt x="742312" y="402277"/>
                  <a:pt x="738137" y="418561"/>
                </a:cubicBezTo>
                <a:cubicBezTo>
                  <a:pt x="733962" y="434845"/>
                  <a:pt x="730622" y="469500"/>
                  <a:pt x="735632" y="488706"/>
                </a:cubicBezTo>
                <a:cubicBezTo>
                  <a:pt x="740642" y="507912"/>
                  <a:pt x="753586" y="520439"/>
                  <a:pt x="768200" y="533800"/>
                </a:cubicBezTo>
                <a:cubicBezTo>
                  <a:pt x="782814" y="547161"/>
                  <a:pt x="811205" y="558017"/>
                  <a:pt x="823314" y="568873"/>
                </a:cubicBezTo>
                <a:cubicBezTo>
                  <a:pt x="835423" y="579729"/>
                  <a:pt x="838346" y="586827"/>
                  <a:pt x="840851" y="598935"/>
                </a:cubicBezTo>
                <a:cubicBezTo>
                  <a:pt x="843356" y="611044"/>
                  <a:pt x="842103" y="638601"/>
                  <a:pt x="838345" y="641524"/>
                </a:cubicBezTo>
                <a:cubicBezTo>
                  <a:pt x="834587" y="644447"/>
                  <a:pt x="824984" y="620647"/>
                  <a:pt x="818304" y="616472"/>
                </a:cubicBezTo>
                <a:cubicBezTo>
                  <a:pt x="811624" y="612297"/>
                  <a:pt x="800350" y="608539"/>
                  <a:pt x="798262" y="616472"/>
                </a:cubicBezTo>
                <a:cubicBezTo>
                  <a:pt x="796174" y="624405"/>
                  <a:pt x="800350" y="651963"/>
                  <a:pt x="805778" y="664071"/>
                </a:cubicBezTo>
                <a:cubicBezTo>
                  <a:pt x="811206" y="676180"/>
                  <a:pt x="831247" y="676597"/>
                  <a:pt x="830830" y="689123"/>
                </a:cubicBezTo>
                <a:cubicBezTo>
                  <a:pt x="830413" y="701649"/>
                  <a:pt x="804526" y="722108"/>
                  <a:pt x="803273" y="739227"/>
                </a:cubicBezTo>
                <a:cubicBezTo>
                  <a:pt x="802020" y="756346"/>
                  <a:pt x="815799" y="775970"/>
                  <a:pt x="823314" y="791836"/>
                </a:cubicBezTo>
                <a:cubicBezTo>
                  <a:pt x="830829" y="807702"/>
                  <a:pt x="846696" y="818141"/>
                  <a:pt x="848366" y="834425"/>
                </a:cubicBezTo>
                <a:cubicBezTo>
                  <a:pt x="850036" y="850709"/>
                  <a:pt x="836258" y="866575"/>
                  <a:pt x="833335" y="889539"/>
                </a:cubicBezTo>
                <a:cubicBezTo>
                  <a:pt x="830412" y="912503"/>
                  <a:pt x="833335" y="947577"/>
                  <a:pt x="830830" y="972211"/>
                </a:cubicBezTo>
                <a:cubicBezTo>
                  <a:pt x="828325" y="996846"/>
                  <a:pt x="823315" y="1022315"/>
                  <a:pt x="818304" y="1037346"/>
                </a:cubicBezTo>
                <a:cubicBezTo>
                  <a:pt x="813293" y="1052377"/>
                  <a:pt x="815798" y="1056135"/>
                  <a:pt x="800767" y="1062398"/>
                </a:cubicBezTo>
                <a:cubicBezTo>
                  <a:pt x="785736" y="1068661"/>
                  <a:pt x="749828" y="1076594"/>
                  <a:pt x="728116" y="1074924"/>
                </a:cubicBezTo>
                <a:cubicBezTo>
                  <a:pt x="706404" y="1073254"/>
                  <a:pt x="683858" y="1063651"/>
                  <a:pt x="670497" y="1052378"/>
                </a:cubicBezTo>
                <a:cubicBezTo>
                  <a:pt x="657136" y="1041105"/>
                  <a:pt x="660894" y="1016470"/>
                  <a:pt x="647950" y="1007284"/>
                </a:cubicBezTo>
                <a:cubicBezTo>
                  <a:pt x="635006" y="998098"/>
                  <a:pt x="608284" y="1006449"/>
                  <a:pt x="592835" y="997263"/>
                </a:cubicBezTo>
                <a:cubicBezTo>
                  <a:pt x="577386" y="988077"/>
                  <a:pt x="564860" y="958015"/>
                  <a:pt x="555257" y="952169"/>
                </a:cubicBezTo>
                <a:cubicBezTo>
                  <a:pt x="545654" y="946324"/>
                  <a:pt x="543567" y="960520"/>
                  <a:pt x="535216" y="962190"/>
                </a:cubicBezTo>
                <a:cubicBezTo>
                  <a:pt x="526865" y="963860"/>
                  <a:pt x="511834" y="966365"/>
                  <a:pt x="505153" y="962190"/>
                </a:cubicBezTo>
                <a:cubicBezTo>
                  <a:pt x="498472" y="958015"/>
                  <a:pt x="493879" y="944654"/>
                  <a:pt x="495132" y="937138"/>
                </a:cubicBezTo>
                <a:cubicBezTo>
                  <a:pt x="496385" y="929622"/>
                  <a:pt x="510999" y="922942"/>
                  <a:pt x="512669" y="917097"/>
                </a:cubicBezTo>
                <a:cubicBezTo>
                  <a:pt x="514339" y="911252"/>
                  <a:pt x="512251" y="907910"/>
                  <a:pt x="505153" y="902065"/>
                </a:cubicBezTo>
                <a:cubicBezTo>
                  <a:pt x="498055" y="896220"/>
                  <a:pt x="475925" y="889957"/>
                  <a:pt x="470080" y="882024"/>
                </a:cubicBezTo>
                <a:cubicBezTo>
                  <a:pt x="464235" y="874091"/>
                  <a:pt x="465487" y="862817"/>
                  <a:pt x="470080" y="854466"/>
                </a:cubicBezTo>
                <a:cubicBezTo>
                  <a:pt x="474673" y="846115"/>
                  <a:pt x="493879" y="840688"/>
                  <a:pt x="497637" y="831920"/>
                </a:cubicBezTo>
                <a:cubicBezTo>
                  <a:pt x="501395" y="823152"/>
                  <a:pt x="500142" y="810625"/>
                  <a:pt x="492627" y="801857"/>
                </a:cubicBezTo>
                <a:cubicBezTo>
                  <a:pt x="485112" y="793089"/>
                  <a:pt x="471750" y="784320"/>
                  <a:pt x="452544" y="779310"/>
                </a:cubicBezTo>
                <a:cubicBezTo>
                  <a:pt x="433338" y="774300"/>
                  <a:pt x="402440" y="790166"/>
                  <a:pt x="377388" y="771795"/>
                </a:cubicBezTo>
                <a:cubicBezTo>
                  <a:pt x="352336" y="753424"/>
                  <a:pt x="320185" y="692045"/>
                  <a:pt x="302231" y="669081"/>
                </a:cubicBezTo>
                <a:cubicBezTo>
                  <a:pt x="284277" y="646117"/>
                  <a:pt x="286365" y="647369"/>
                  <a:pt x="269664" y="634008"/>
                </a:cubicBezTo>
                <a:cubicBezTo>
                  <a:pt x="252963" y="620647"/>
                  <a:pt x="210791" y="603946"/>
                  <a:pt x="202023" y="588915"/>
                </a:cubicBezTo>
                <a:cubicBezTo>
                  <a:pt x="193255" y="573884"/>
                  <a:pt x="215384" y="558017"/>
                  <a:pt x="217054" y="543821"/>
                </a:cubicBezTo>
                <a:cubicBezTo>
                  <a:pt x="218724" y="529625"/>
                  <a:pt x="205781" y="516264"/>
                  <a:pt x="212044" y="503738"/>
                </a:cubicBezTo>
                <a:cubicBezTo>
                  <a:pt x="218307" y="491212"/>
                  <a:pt x="248788" y="479938"/>
                  <a:pt x="254633" y="468665"/>
                </a:cubicBezTo>
                <a:cubicBezTo>
                  <a:pt x="260478" y="457392"/>
                  <a:pt x="252127" y="447371"/>
                  <a:pt x="247117" y="436097"/>
                </a:cubicBezTo>
                <a:cubicBezTo>
                  <a:pt x="242106" y="424824"/>
                  <a:pt x="237096" y="411045"/>
                  <a:pt x="224570" y="401024"/>
                </a:cubicBezTo>
                <a:cubicBezTo>
                  <a:pt x="212044" y="391003"/>
                  <a:pt x="189915" y="389333"/>
                  <a:pt x="171961" y="375972"/>
                </a:cubicBezTo>
                <a:cubicBezTo>
                  <a:pt x="154007" y="362611"/>
                  <a:pt x="136888" y="330461"/>
                  <a:pt x="116846" y="320858"/>
                </a:cubicBezTo>
                <a:cubicBezTo>
                  <a:pt x="96804" y="311255"/>
                  <a:pt x="68412" y="321692"/>
                  <a:pt x="51711" y="318352"/>
                </a:cubicBezTo>
                <a:cubicBezTo>
                  <a:pt x="35010" y="315012"/>
                  <a:pt x="23736" y="315847"/>
                  <a:pt x="16638" y="300816"/>
                </a:cubicBezTo>
                <a:cubicBezTo>
                  <a:pt x="9540" y="285785"/>
                  <a:pt x="-12172" y="257392"/>
                  <a:pt x="9122" y="228165"/>
                </a:cubicBezTo>
                <a:cubicBezTo>
                  <a:pt x="30416" y="198938"/>
                  <a:pt x="103902" y="133385"/>
                  <a:pt x="144403" y="125452"/>
                </a:cubicBezTo>
                <a:cubicBezTo>
                  <a:pt x="184904" y="117519"/>
                  <a:pt x="232920" y="179314"/>
                  <a:pt x="252127" y="180566"/>
                </a:cubicBezTo>
                <a:cubicBezTo>
                  <a:pt x="271334" y="181818"/>
                  <a:pt x="253798" y="142988"/>
                  <a:pt x="259643" y="132967"/>
                </a:cubicBezTo>
                <a:cubicBezTo>
                  <a:pt x="265488" y="122946"/>
                  <a:pt x="285530" y="132549"/>
                  <a:pt x="287200" y="120441"/>
                </a:cubicBezTo>
                <a:cubicBezTo>
                  <a:pt x="288870" y="108333"/>
                  <a:pt x="267159" y="73677"/>
                  <a:pt x="269664" y="60316"/>
                </a:cubicBezTo>
                <a:cubicBezTo>
                  <a:pt x="272169" y="46955"/>
                  <a:pt x="289288" y="43198"/>
                  <a:pt x="302231" y="40275"/>
                </a:cubicBezTo>
                <a:cubicBezTo>
                  <a:pt x="315174" y="37352"/>
                  <a:pt x="333964" y="46955"/>
                  <a:pt x="347325" y="42780"/>
                </a:cubicBezTo>
                <a:cubicBezTo>
                  <a:pt x="360686" y="38605"/>
                  <a:pt x="371960" y="22321"/>
                  <a:pt x="382398" y="15223"/>
                </a:cubicBezTo>
                <a:cubicBezTo>
                  <a:pt x="392836" y="8125"/>
                  <a:pt x="403692" y="-1479"/>
                  <a:pt x="409955" y="191"/>
                </a:cubicBezTo>
                <a:cubicBezTo>
                  <a:pt x="416218" y="1861"/>
                  <a:pt x="425821" y="14805"/>
                  <a:pt x="419976" y="25243"/>
                </a:cubicBezTo>
                <a:cubicBezTo>
                  <a:pt x="414130" y="35681"/>
                  <a:pt x="376552" y="46955"/>
                  <a:pt x="374882" y="62821"/>
                </a:cubicBezTo>
                <a:cubicBezTo>
                  <a:pt x="373212" y="78687"/>
                  <a:pt x="405780" y="106245"/>
                  <a:pt x="409955" y="120441"/>
                </a:cubicBezTo>
                <a:cubicBezTo>
                  <a:pt x="414130" y="134637"/>
                  <a:pt x="394506" y="140482"/>
                  <a:pt x="399934" y="147998"/>
                </a:cubicBezTo>
                <a:cubicBezTo>
                  <a:pt x="405362" y="155514"/>
                  <a:pt x="429997" y="158437"/>
                  <a:pt x="442523" y="165535"/>
                </a:cubicBezTo>
                <a:cubicBezTo>
                  <a:pt x="455049" y="172633"/>
                  <a:pt x="456302" y="191005"/>
                  <a:pt x="475091" y="190587"/>
                </a:cubicBezTo>
                <a:cubicBezTo>
                  <a:pt x="493880" y="190169"/>
                  <a:pt x="533128" y="174721"/>
                  <a:pt x="555257" y="163030"/>
                </a:cubicBezTo>
                <a:cubicBezTo>
                  <a:pt x="577386" y="151339"/>
                  <a:pt x="595340" y="125869"/>
                  <a:pt x="607866" y="120441"/>
                </a:cubicBezTo>
                <a:cubicBezTo>
                  <a:pt x="620392" y="115013"/>
                  <a:pt x="628743" y="125034"/>
                  <a:pt x="630413" y="130462"/>
                </a:cubicBezTo>
                <a:cubicBezTo>
                  <a:pt x="632083" y="135890"/>
                  <a:pt x="619975" y="143406"/>
                  <a:pt x="617887" y="153009"/>
                </a:cubicBezTo>
                <a:cubicBezTo>
                  <a:pt x="615799" y="162612"/>
                  <a:pt x="605779" y="187665"/>
                  <a:pt x="617887" y="188082"/>
                </a:cubicBezTo>
                <a:cubicBezTo>
                  <a:pt x="629995" y="188499"/>
                  <a:pt x="671749" y="164282"/>
                  <a:pt x="690538" y="155514"/>
                </a:cubicBezTo>
                <a:cubicBezTo>
                  <a:pt x="709327" y="146746"/>
                  <a:pt x="740225" y="132967"/>
                  <a:pt x="758179" y="135472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v-LV"/>
          </a:p>
        </p:txBody>
      </p:sp>
      <p:sp>
        <p:nvSpPr>
          <p:cNvPr id="13" name="Oval 12"/>
          <p:cNvSpPr/>
          <p:nvPr/>
        </p:nvSpPr>
        <p:spPr>
          <a:xfrm>
            <a:off x="5912311" y="5139371"/>
            <a:ext cx="246353" cy="236126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smtClean="0"/>
              <a:t>Study area</a:t>
            </a:r>
            <a:endParaRPr lang="en-US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92800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lv-LV" sz="2200" dirty="0" smtClean="0">
                <a:cs typeface="Arial" charset="0"/>
              </a:rPr>
              <a:t>Evidences of </a:t>
            </a:r>
            <a:r>
              <a:rPr lang="en-US" sz="2200" dirty="0" err="1" smtClean="0">
                <a:cs typeface="Arial" charset="0"/>
              </a:rPr>
              <a:t>glaciofluvial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and </a:t>
            </a:r>
            <a:r>
              <a:rPr lang="en-US" sz="2200" dirty="0" err="1" smtClean="0">
                <a:cs typeface="Arial" charset="0"/>
              </a:rPr>
              <a:t>glaciolacustrine</a:t>
            </a:r>
            <a:r>
              <a:rPr lang="en-US" sz="2200" dirty="0" smtClean="0">
                <a:cs typeface="Arial" charset="0"/>
              </a:rPr>
              <a:t> sedimentation in the </a:t>
            </a:r>
            <a:r>
              <a:rPr lang="lv-LV" sz="2200" dirty="0" smtClean="0">
                <a:cs typeface="Arial" charset="0"/>
              </a:rPr>
              <a:t>western part of </a:t>
            </a:r>
            <a:r>
              <a:rPr lang="en-US" sz="2200" dirty="0" err="1" smtClean="0">
                <a:cs typeface="Arial" charset="0"/>
              </a:rPr>
              <a:t>Nīcgale</a:t>
            </a:r>
            <a:r>
              <a:rPr lang="en-US" sz="2200" dirty="0" smtClean="0">
                <a:cs typeface="Arial" charset="0"/>
              </a:rPr>
              <a:t> ice</a:t>
            </a:r>
            <a:r>
              <a:rPr lang="lv-LV" sz="2200" dirty="0" smtClean="0">
                <a:cs typeface="Arial" charset="0"/>
              </a:rPr>
              <a:t>-</a:t>
            </a:r>
            <a:r>
              <a:rPr lang="en-US" sz="2200" dirty="0" smtClean="0">
                <a:cs typeface="Arial" charset="0"/>
              </a:rPr>
              <a:t>dammed lake</a:t>
            </a:r>
            <a:r>
              <a:rPr lang="lv-LV" sz="2200" dirty="0" smtClean="0">
                <a:cs typeface="Arial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1566064" y="5999020"/>
            <a:ext cx="613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Sequences of glaciofluvial (lower part) and glaciolacustrine (upper part) fine sediments in Osinovka sand quarry</a:t>
            </a:r>
            <a:r>
              <a:rPr lang="en-US" sz="1200" dirty="0" smtClean="0">
                <a:latin typeface="+mn-lt"/>
              </a:rPr>
              <a:t>.</a:t>
            </a:r>
            <a:endParaRPr lang="en-GB" sz="1200" dirty="0">
              <a:latin typeface="+mn-lt"/>
            </a:endParaRPr>
          </a:p>
        </p:txBody>
      </p:sp>
      <p:pic>
        <p:nvPicPr>
          <p:cNvPr id="14" name="Picture 13" descr="IMG_5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4297" y="2056110"/>
            <a:ext cx="5865650" cy="3910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6977.JPG"/>
          <p:cNvPicPr>
            <a:picLocks noChangeAspect="1"/>
          </p:cNvPicPr>
          <p:nvPr/>
        </p:nvPicPr>
        <p:blipFill>
          <a:blip r:embed="rId3" cstate="print">
            <a:lum bright="5000" contrast="25000"/>
          </a:blip>
          <a:stretch>
            <a:fillRect/>
          </a:stretch>
        </p:blipFill>
        <p:spPr>
          <a:xfrm>
            <a:off x="1654297" y="2056109"/>
            <a:ext cx="5865650" cy="3910433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smtClean="0"/>
              <a:t>Study area</a:t>
            </a:r>
            <a:endParaRPr lang="en-US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928000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4"/>
              </a:buBlip>
            </a:pPr>
            <a:r>
              <a:rPr lang="lv-LV" sz="2200" dirty="0" smtClean="0">
                <a:cs typeface="Arial" charset="0"/>
              </a:rPr>
              <a:t>Evidences of </a:t>
            </a:r>
            <a:r>
              <a:rPr lang="en-US" sz="2200" dirty="0" err="1" smtClean="0">
                <a:cs typeface="Arial" charset="0"/>
              </a:rPr>
              <a:t>glaciofluvial</a:t>
            </a:r>
            <a:r>
              <a:rPr lang="en-US" sz="2200" dirty="0" smtClean="0">
                <a:cs typeface="Arial" charset="0"/>
              </a:rPr>
              <a:t> and </a:t>
            </a:r>
            <a:r>
              <a:rPr lang="en-US" sz="2200" dirty="0" err="1" smtClean="0">
                <a:cs typeface="Arial" charset="0"/>
              </a:rPr>
              <a:t>glaciolacustrine</a:t>
            </a:r>
            <a:r>
              <a:rPr lang="en-US" sz="2200" dirty="0" smtClean="0">
                <a:cs typeface="Arial" charset="0"/>
              </a:rPr>
              <a:t> sedimentation in the </a:t>
            </a:r>
            <a:r>
              <a:rPr lang="lv-LV" sz="2200" dirty="0" smtClean="0">
                <a:cs typeface="Arial" charset="0"/>
              </a:rPr>
              <a:t>western </a:t>
            </a:r>
            <a:r>
              <a:rPr lang="lv-LV" sz="2200" dirty="0" smtClean="0">
                <a:cs typeface="Arial" charset="0"/>
              </a:rPr>
              <a:t>part </a:t>
            </a:r>
            <a:r>
              <a:rPr lang="lv-LV" sz="2200" dirty="0" smtClean="0">
                <a:cs typeface="Arial" charset="0"/>
              </a:rPr>
              <a:t>of </a:t>
            </a:r>
            <a:r>
              <a:rPr lang="en-US" sz="2200" dirty="0" err="1" smtClean="0">
                <a:cs typeface="Arial" charset="0"/>
              </a:rPr>
              <a:t>Nīcgale</a:t>
            </a:r>
            <a:r>
              <a:rPr lang="en-US" sz="2200" dirty="0" smtClean="0">
                <a:cs typeface="Arial" charset="0"/>
              </a:rPr>
              <a:t> ice</a:t>
            </a:r>
            <a:r>
              <a:rPr lang="lv-LV" sz="2200" dirty="0" smtClean="0">
                <a:cs typeface="Arial" charset="0"/>
              </a:rPr>
              <a:t>-</a:t>
            </a:r>
            <a:r>
              <a:rPr lang="en-US" sz="2200" dirty="0" smtClean="0">
                <a:cs typeface="Arial" charset="0"/>
              </a:rPr>
              <a:t>dammed lake</a:t>
            </a:r>
            <a:r>
              <a:rPr lang="lv-LV" sz="2200" dirty="0" smtClean="0">
                <a:cs typeface="Arial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1566064" y="5999020"/>
            <a:ext cx="613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smtClean="0">
                <a:latin typeface="+mn-lt"/>
              </a:rPr>
              <a:t>Dropstone </a:t>
            </a:r>
            <a:r>
              <a:rPr lang="lv-LV" sz="1200" dirty="0" smtClean="0">
                <a:latin typeface="+mn-lt"/>
              </a:rPr>
              <a:t>in in outcrop </a:t>
            </a:r>
            <a:r>
              <a:rPr lang="lv-LV" sz="1200" dirty="0" smtClean="0">
                <a:latin typeface="+mn-lt"/>
              </a:rPr>
              <a:t>of fine </a:t>
            </a:r>
            <a:r>
              <a:rPr lang="lv-LV" sz="1200" dirty="0" smtClean="0">
                <a:latin typeface="+mn-lt"/>
              </a:rPr>
              <a:t>sediments Osinovka </a:t>
            </a:r>
            <a:r>
              <a:rPr lang="lv-LV" sz="1200" dirty="0" smtClean="0">
                <a:latin typeface="+mn-lt"/>
              </a:rPr>
              <a:t>sand quarry</a:t>
            </a:r>
            <a:r>
              <a:rPr lang="en-US" sz="1200" dirty="0" smtClean="0">
                <a:latin typeface="+mn-lt"/>
              </a:rPr>
              <a:t>.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smtClean="0"/>
              <a:t>Study area</a:t>
            </a:r>
            <a:endParaRPr lang="en-US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34362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The expanding of glacial lake along glacial uplands and its subsequent drainage exposed unconsolidated sediments to </a:t>
            </a:r>
            <a:r>
              <a:rPr lang="en-US" sz="2200" dirty="0" err="1" smtClean="0">
                <a:cs typeface="Arial" charset="0"/>
              </a:rPr>
              <a:t>subaerial</a:t>
            </a:r>
            <a:r>
              <a:rPr lang="en-US" sz="2200" dirty="0" smtClean="0">
                <a:cs typeface="Arial" charset="0"/>
              </a:rPr>
              <a:t> conditions, in addition, lack of vegetation cover and cold and dry climate </a:t>
            </a:r>
            <a:r>
              <a:rPr lang="en-US" sz="2200" dirty="0" err="1" smtClean="0">
                <a:cs typeface="Arial" charset="0"/>
              </a:rPr>
              <a:t>favoured</a:t>
            </a:r>
            <a:r>
              <a:rPr lang="en-US" sz="2200" dirty="0" smtClean="0">
                <a:cs typeface="Arial" charset="0"/>
              </a:rPr>
              <a:t> the transportation of fine sediment particles by wind and the formation of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landforms</a:t>
            </a:r>
            <a:r>
              <a:rPr lang="en-US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lv-LV" sz="2200" dirty="0" smtClean="0">
                <a:cs typeface="Arial" charset="0"/>
              </a:rPr>
              <a:t>Hence t</a:t>
            </a:r>
            <a:r>
              <a:rPr lang="en-US" sz="2200" dirty="0" smtClean="0">
                <a:cs typeface="Arial" charset="0"/>
              </a:rPr>
              <a:t>his </a:t>
            </a:r>
            <a:r>
              <a:rPr lang="en-US" sz="2200" dirty="0" smtClean="0">
                <a:cs typeface="Arial" charset="0"/>
              </a:rPr>
              <a:t>field of inactive dunes </a:t>
            </a:r>
            <a:r>
              <a:rPr lang="en-US" sz="2200" dirty="0" smtClean="0">
                <a:cs typeface="Arial" charset="0"/>
              </a:rPr>
              <a:t>represents </a:t>
            </a:r>
            <a:r>
              <a:rPr lang="en-US" sz="2200" dirty="0" smtClean="0">
                <a:cs typeface="Arial" charset="0"/>
              </a:rPr>
              <a:t>the evidence of past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activity as driving force of landscape evolution during transition from glacial to </a:t>
            </a:r>
            <a:r>
              <a:rPr lang="en-US" sz="2200" dirty="0" err="1" smtClean="0">
                <a:cs typeface="Arial" charset="0"/>
              </a:rPr>
              <a:t>periglacial</a:t>
            </a:r>
            <a:r>
              <a:rPr lang="en-US" sz="2200" dirty="0" smtClean="0">
                <a:cs typeface="Arial" charset="0"/>
              </a:rPr>
              <a:t> and later to post-glacial conditions in this region.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8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dirty="0" smtClean="0"/>
              <a:t>Objectives of study</a:t>
            </a:r>
            <a:endParaRPr lang="en-US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6000" y="1093944"/>
            <a:ext cx="8734362" cy="48890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Here, we focus on reconstructing </a:t>
            </a:r>
            <a:r>
              <a:rPr lang="en-US" sz="2200" dirty="0" err="1" smtClean="0">
                <a:cs typeface="Arial" charset="0"/>
              </a:rPr>
              <a:t>paleoenvironmental</a:t>
            </a:r>
            <a:r>
              <a:rPr lang="en-US" sz="2200" dirty="0" smtClean="0">
                <a:cs typeface="Arial" charset="0"/>
              </a:rPr>
              <a:t> conditions in this region, as inferred from landforms morphology, grain-size distribution and geochemistry of </a:t>
            </a:r>
            <a:r>
              <a:rPr lang="en-US" sz="2200" dirty="0" err="1" smtClean="0">
                <a:cs typeface="Arial" charset="0"/>
              </a:rPr>
              <a:t>aeolian</a:t>
            </a:r>
            <a:r>
              <a:rPr lang="en-US" sz="2200" dirty="0" smtClean="0">
                <a:cs typeface="Arial" charset="0"/>
              </a:rPr>
              <a:t> sand </a:t>
            </a:r>
            <a:r>
              <a:rPr lang="en-US" sz="2200" dirty="0" smtClean="0">
                <a:cs typeface="Arial" charset="0"/>
              </a:rPr>
              <a:t>deposits, </a:t>
            </a:r>
            <a:r>
              <a:rPr lang="en-US" sz="2200" dirty="0" smtClean="0">
                <a:cs typeface="Arial" charset="0"/>
              </a:rPr>
              <a:t>and efficient wind directions derived from DEM. </a:t>
            </a:r>
            <a:endParaRPr lang="lv-LV" sz="2200" dirty="0" smtClean="0"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5000"/>
              <a:buBlip>
                <a:blip r:embed="rId3"/>
              </a:buBlip>
            </a:pPr>
            <a:r>
              <a:rPr lang="en-US" sz="2200" dirty="0" smtClean="0">
                <a:cs typeface="Arial" charset="0"/>
              </a:rPr>
              <a:t>It </a:t>
            </a:r>
            <a:r>
              <a:rPr lang="en-US" sz="2200" dirty="0" smtClean="0">
                <a:cs typeface="Arial" charset="0"/>
              </a:rPr>
              <a:t>will contribute to better understanding the processes of landscape evolution conditioned by last </a:t>
            </a:r>
            <a:r>
              <a:rPr lang="en-US" sz="2200" dirty="0" err="1" smtClean="0">
                <a:cs typeface="Arial" charset="0"/>
              </a:rPr>
              <a:t>deglaciation</a:t>
            </a:r>
            <a:r>
              <a:rPr lang="en-US" sz="2200" dirty="0" smtClean="0">
                <a:cs typeface="Arial" charset="0"/>
              </a:rPr>
              <a:t> in </a:t>
            </a:r>
            <a:r>
              <a:rPr lang="en-US" sz="2200" dirty="0" smtClean="0">
                <a:cs typeface="Arial" charset="0"/>
              </a:rPr>
              <a:t>south-eastern </a:t>
            </a:r>
            <a:r>
              <a:rPr lang="en-US" sz="2200" dirty="0" smtClean="0">
                <a:cs typeface="Arial" charset="0"/>
              </a:rPr>
              <a:t>Latvia</a:t>
            </a:r>
            <a:r>
              <a:rPr lang="en-US" sz="2200" dirty="0" smtClean="0">
                <a:cs typeface="Arial" charset="0"/>
              </a:rPr>
              <a:t>.</a:t>
            </a:r>
            <a:endParaRPr lang="lv-LV" sz="2200" dirty="0" smtClean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ADA3A-9A97-4764-94D9-758100DEF3AC}" type="slidenum">
              <a:rPr lang="lv-LV" smtClean="0"/>
              <a:pPr>
                <a:defRPr/>
              </a:pPr>
              <a:t>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CR4.1 Evolution of glacial-periglacial-paraglacial landscapes and debris-covered glaciers</a:t>
            </a:r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6331</TotalTime>
  <Words>2174</Words>
  <Application>Microsoft Office PowerPoint</Application>
  <PresentationFormat>On-screen Show (4:3)</PresentationFormat>
  <Paragraphs>205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Тема Office</vt:lpstr>
      <vt:lpstr>  Inland dune field and deposits at Dviete: evidences of the late Pleistocene aeolian morphogenesis and landscape evolution during transition from glacial to           post-glacial conditions in South-eastern Latvia  </vt:lpstr>
      <vt:lpstr>Study area</vt:lpstr>
      <vt:lpstr>Study area</vt:lpstr>
      <vt:lpstr>Study area</vt:lpstr>
      <vt:lpstr>Study area</vt:lpstr>
      <vt:lpstr>Study area</vt:lpstr>
      <vt:lpstr>Study area</vt:lpstr>
      <vt:lpstr>Study area</vt:lpstr>
      <vt:lpstr>Objectives of study</vt:lpstr>
      <vt:lpstr>Material and Methods</vt:lpstr>
      <vt:lpstr>Material and Methods</vt:lpstr>
      <vt:lpstr>Materials and Methods</vt:lpstr>
      <vt:lpstr>Materials and Methods</vt:lpstr>
      <vt:lpstr>Material and Methods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Conclusions</vt:lpstr>
      <vt:lpstr>Conclusions</vt:lpstr>
      <vt:lpstr>Slide 32</vt:lpstr>
    </vt:vector>
  </TitlesOfParts>
  <Company>USN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Granulometric analysis of sand deposits of aeolian origin in the southern part of the Jersika plain</dc:title>
  <dc:subject>LU 75. zinātniskā konference</dc:subject>
  <dc:creator>Juris Soms</dc:creator>
  <cp:lastModifiedBy>Juris Soms</cp:lastModifiedBy>
  <cp:revision>544</cp:revision>
  <dcterms:created xsi:type="dcterms:W3CDTF">2014-03-24T18:22:56Z</dcterms:created>
  <dcterms:modified xsi:type="dcterms:W3CDTF">2020-04-25T19:47:13Z</dcterms:modified>
  <cp:category>Konferences prezentacija</cp:category>
</cp:coreProperties>
</file>