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0" r:id="rId3"/>
    <p:sldId id="259" r:id="rId4"/>
    <p:sldId id="262" r:id="rId5"/>
    <p:sldId id="264" r:id="rId6"/>
    <p:sldId id="263" r:id="rId7"/>
    <p:sldId id="261" r:id="rId8"/>
    <p:sldId id="25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750" autoAdjust="0"/>
  </p:normalViewPr>
  <p:slideViewPr>
    <p:cSldViewPr snapToGrid="0">
      <p:cViewPr varScale="1">
        <p:scale>
          <a:sx n="69" d="100"/>
          <a:sy n="69" d="100"/>
        </p:scale>
        <p:origin x="1234" y="58"/>
      </p:cViewPr>
      <p:guideLst/>
    </p:cSldViewPr>
  </p:slideViewPr>
  <p:notesTextViewPr>
    <p:cViewPr>
      <p:scale>
        <a:sx n="1" d="1"/>
        <a:sy n="1" d="1"/>
      </p:scale>
      <p:origin x="0" y="0"/>
    </p:cViewPr>
  </p:notesTextViewPr>
  <p:sorterViewPr>
    <p:cViewPr>
      <p:scale>
        <a:sx n="100" d="100"/>
        <a:sy n="100" d="100"/>
      </p:scale>
      <p:origin x="0" y="-35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456F9A-DD32-42F1-A4C4-7A70D15E64A7}" type="datetimeFigureOut">
              <a:rPr lang="en-US" smtClean="0"/>
              <a:t>5/7/2020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CBC9E-5E2A-4DB2-869C-077A145D5C11}" type="slidenum">
              <a:rPr lang="en-US" smtClean="0"/>
              <a:t>‹#›</a:t>
            </a:fld>
            <a:endParaRPr lang="en-US"/>
          </a:p>
        </p:txBody>
      </p:sp>
    </p:spTree>
    <p:extLst>
      <p:ext uri="{BB962C8B-B14F-4D97-AF65-F5344CB8AC3E}">
        <p14:creationId xmlns:p14="http://schemas.microsoft.com/office/powerpoint/2010/main" val="3676892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FCBC9E-5E2A-4DB2-869C-077A145D5C11}" type="slidenum">
              <a:rPr lang="en-US" smtClean="0"/>
              <a:t>1</a:t>
            </a:fld>
            <a:endParaRPr lang="en-US"/>
          </a:p>
        </p:txBody>
      </p:sp>
    </p:spTree>
    <p:extLst>
      <p:ext uri="{BB962C8B-B14F-4D97-AF65-F5344CB8AC3E}">
        <p14:creationId xmlns:p14="http://schemas.microsoft.com/office/powerpoint/2010/main" val="2170273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Web of interactions (</a:t>
            </a:r>
            <a:r>
              <a:rPr lang="en-US" sz="1200" b="0" i="0" u="none" strike="noStrike" kern="1200" baseline="0" dirty="0" err="1" smtClean="0">
                <a:solidFill>
                  <a:schemeClr val="tx1"/>
                </a:solidFill>
                <a:latin typeface="+mn-lt"/>
                <a:ea typeface="+mn-ea"/>
                <a:cs typeface="+mn-cs"/>
              </a:rPr>
              <a:t>WoI</a:t>
            </a:r>
            <a:r>
              <a:rPr lang="en-US" sz="1200" b="0" i="0" u="none" strike="noStrike" kern="1200" baseline="0" dirty="0" smtClean="0">
                <a:solidFill>
                  <a:schemeClr val="tx1"/>
                </a:solidFill>
                <a:latin typeface="+mn-lt"/>
                <a:ea typeface="+mn-ea"/>
                <a:cs typeface="+mn-cs"/>
              </a:rPr>
              <a:t>) among and between the diversity of components that links biotic and abiotic</a:t>
            </a:r>
          </a:p>
          <a:p>
            <a:r>
              <a:rPr lang="en-US" sz="1200" b="0" i="0" u="none" strike="noStrike" kern="1200" baseline="0" dirty="0" smtClean="0">
                <a:solidFill>
                  <a:schemeClr val="tx1"/>
                </a:solidFill>
                <a:latin typeface="+mn-lt"/>
                <a:ea typeface="+mn-ea"/>
                <a:cs typeface="+mn-cs"/>
              </a:rPr>
              <a:t>diversities in the Negev Highlands ecosystem. All the components and their interactions vary in time and space</a:t>
            </a:r>
          </a:p>
          <a:p>
            <a:r>
              <a:rPr lang="en-US" sz="1200" b="0" i="0" u="none" strike="noStrike" kern="1200" baseline="0" dirty="0" smtClean="0">
                <a:solidFill>
                  <a:schemeClr val="tx1"/>
                </a:solidFill>
                <a:latin typeface="+mn-lt"/>
                <a:ea typeface="+mn-ea"/>
                <a:cs typeface="+mn-cs"/>
              </a:rPr>
              <a:t>and together determine ecosystem diversity. The </a:t>
            </a:r>
            <a:r>
              <a:rPr lang="en-US" sz="1200" b="0" i="0" u="none" strike="noStrike" kern="1200" baseline="0" dirty="0" err="1" smtClean="0">
                <a:solidFill>
                  <a:schemeClr val="tx1"/>
                </a:solidFill>
                <a:latin typeface="+mn-lt"/>
                <a:ea typeface="+mn-ea"/>
                <a:cs typeface="+mn-cs"/>
              </a:rPr>
              <a:t>WoI</a:t>
            </a:r>
            <a:r>
              <a:rPr lang="en-US" sz="1200" b="0" i="0" u="none" strike="noStrike" kern="1200" baseline="0" dirty="0" smtClean="0">
                <a:solidFill>
                  <a:schemeClr val="tx1"/>
                </a:solidFill>
                <a:latin typeface="+mn-lt"/>
                <a:ea typeface="+mn-ea"/>
                <a:cs typeface="+mn-cs"/>
              </a:rPr>
              <a:t> model includes 10 types of diversities</a:t>
            </a:r>
            <a:endParaRPr lang="en-US" dirty="0"/>
          </a:p>
        </p:txBody>
      </p:sp>
      <p:sp>
        <p:nvSpPr>
          <p:cNvPr id="4" name="Slide Number Placeholder 3"/>
          <p:cNvSpPr>
            <a:spLocks noGrp="1"/>
          </p:cNvSpPr>
          <p:nvPr>
            <p:ph type="sldNum" sz="quarter" idx="10"/>
          </p:nvPr>
        </p:nvSpPr>
        <p:spPr/>
        <p:txBody>
          <a:bodyPr/>
          <a:lstStyle/>
          <a:p>
            <a:fld id="{F3FCBC9E-5E2A-4DB2-869C-077A145D5C11}" type="slidenum">
              <a:rPr lang="en-US" smtClean="0"/>
              <a:t>3</a:t>
            </a:fld>
            <a:endParaRPr lang="en-US"/>
          </a:p>
        </p:txBody>
      </p:sp>
    </p:spTree>
    <p:extLst>
      <p:ext uri="{BB962C8B-B14F-4D97-AF65-F5344CB8AC3E}">
        <p14:creationId xmlns:p14="http://schemas.microsoft.com/office/powerpoint/2010/main" val="426539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FCBC9E-5E2A-4DB2-869C-077A145D5C11}" type="slidenum">
              <a:rPr lang="en-US" smtClean="0"/>
              <a:t>6</a:t>
            </a:fld>
            <a:endParaRPr lang="en-US"/>
          </a:p>
        </p:txBody>
      </p:sp>
    </p:spTree>
    <p:extLst>
      <p:ext uri="{BB962C8B-B14F-4D97-AF65-F5344CB8AC3E}">
        <p14:creationId xmlns:p14="http://schemas.microsoft.com/office/powerpoint/2010/main" val="3018647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Hydro-geo-ecological components, drivers, and feedbacks that control geodiversity and biodiversity interactions in the Negev Highlands. </a:t>
            </a:r>
            <a:r>
              <a:rPr lang="en-US" b="1" dirty="0" smtClean="0"/>
              <a:t>The hydrological feedback </a:t>
            </a:r>
            <a:r>
              <a:rPr lang="en-US" dirty="0" smtClean="0"/>
              <a:t>(1) is controlled by rainfall pattern and affects </a:t>
            </a:r>
            <a:r>
              <a:rPr lang="en-US" b="1" dirty="0" smtClean="0"/>
              <a:t>the </a:t>
            </a:r>
            <a:r>
              <a:rPr lang="en-US" b="1" dirty="0" err="1" smtClean="0"/>
              <a:t>pedological</a:t>
            </a:r>
            <a:r>
              <a:rPr lang="en-US" b="1" dirty="0" smtClean="0"/>
              <a:t> feedback </a:t>
            </a:r>
            <a:r>
              <a:rPr lang="en-US" dirty="0" smtClean="0"/>
              <a:t>by runoff generation that accumulates dust and regulates rock-to-soil ratio (2). These two feedbacks control soil moisture, which links geodiversity with biodiversity components. </a:t>
            </a:r>
            <a:r>
              <a:rPr lang="en-US" b="1" dirty="0" smtClean="0"/>
              <a:t>The energy and material feedback </a:t>
            </a:r>
            <a:r>
              <a:rPr lang="en-US" dirty="0" smtClean="0"/>
              <a:t>(3) is characterized by the producer–consumer and decomposer relationship and supports ecosystem engineers. The flow among the ecosystem components describes </a:t>
            </a:r>
            <a:r>
              <a:rPr lang="en-US" b="1" dirty="0" smtClean="0"/>
              <a:t>the producer–consumer–decomposer feedback </a:t>
            </a:r>
            <a:r>
              <a:rPr lang="en-US" dirty="0" smtClean="0"/>
              <a:t>(4) to soil moisture. The three ecosystem components determine the cross-level interactions among populations, communities, and landscape. Ecosystem engineers are the agents of the feedback between biodiversity and geodiversity (5). The functional interactions among the biodiversity and geodiversity components create ecosystem diversity.</a:t>
            </a:r>
          </a:p>
          <a:p>
            <a:endParaRPr lang="en-US" dirty="0"/>
          </a:p>
        </p:txBody>
      </p:sp>
      <p:sp>
        <p:nvSpPr>
          <p:cNvPr id="4" name="Slide Number Placeholder 3"/>
          <p:cNvSpPr>
            <a:spLocks noGrp="1"/>
          </p:cNvSpPr>
          <p:nvPr>
            <p:ph type="sldNum" sz="quarter" idx="10"/>
          </p:nvPr>
        </p:nvSpPr>
        <p:spPr/>
        <p:txBody>
          <a:bodyPr/>
          <a:lstStyle/>
          <a:p>
            <a:fld id="{F3FCBC9E-5E2A-4DB2-869C-077A145D5C11}" type="slidenum">
              <a:rPr lang="en-US" smtClean="0"/>
              <a:t>8</a:t>
            </a:fld>
            <a:endParaRPr lang="en-US"/>
          </a:p>
        </p:txBody>
      </p:sp>
    </p:spTree>
    <p:extLst>
      <p:ext uri="{BB962C8B-B14F-4D97-AF65-F5344CB8AC3E}">
        <p14:creationId xmlns:p14="http://schemas.microsoft.com/office/powerpoint/2010/main" val="148866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7D5E11-323F-40A2-AEEA-A5AA809F95C4}"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A0592-04B8-41E1-A898-1132119095A3}" type="slidenum">
              <a:rPr lang="en-US" smtClean="0"/>
              <a:t>‹#›</a:t>
            </a:fld>
            <a:endParaRPr lang="en-US"/>
          </a:p>
        </p:txBody>
      </p:sp>
    </p:spTree>
    <p:extLst>
      <p:ext uri="{BB962C8B-B14F-4D97-AF65-F5344CB8AC3E}">
        <p14:creationId xmlns:p14="http://schemas.microsoft.com/office/powerpoint/2010/main" val="871609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7D5E11-323F-40A2-AEEA-A5AA809F95C4}"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A0592-04B8-41E1-A898-1132119095A3}" type="slidenum">
              <a:rPr lang="en-US" smtClean="0"/>
              <a:t>‹#›</a:t>
            </a:fld>
            <a:endParaRPr lang="en-US"/>
          </a:p>
        </p:txBody>
      </p:sp>
    </p:spTree>
    <p:extLst>
      <p:ext uri="{BB962C8B-B14F-4D97-AF65-F5344CB8AC3E}">
        <p14:creationId xmlns:p14="http://schemas.microsoft.com/office/powerpoint/2010/main" val="2952437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7D5E11-323F-40A2-AEEA-A5AA809F95C4}"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A0592-04B8-41E1-A898-1132119095A3}" type="slidenum">
              <a:rPr lang="en-US" smtClean="0"/>
              <a:t>‹#›</a:t>
            </a:fld>
            <a:endParaRPr lang="en-US"/>
          </a:p>
        </p:txBody>
      </p:sp>
    </p:spTree>
    <p:extLst>
      <p:ext uri="{BB962C8B-B14F-4D97-AF65-F5344CB8AC3E}">
        <p14:creationId xmlns:p14="http://schemas.microsoft.com/office/powerpoint/2010/main" val="2475055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7D5E11-323F-40A2-AEEA-A5AA809F95C4}"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A0592-04B8-41E1-A898-1132119095A3}" type="slidenum">
              <a:rPr lang="en-US" smtClean="0"/>
              <a:t>‹#›</a:t>
            </a:fld>
            <a:endParaRPr lang="en-US"/>
          </a:p>
        </p:txBody>
      </p:sp>
    </p:spTree>
    <p:extLst>
      <p:ext uri="{BB962C8B-B14F-4D97-AF65-F5344CB8AC3E}">
        <p14:creationId xmlns:p14="http://schemas.microsoft.com/office/powerpoint/2010/main" val="1741762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7D5E11-323F-40A2-AEEA-A5AA809F95C4}"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A0592-04B8-41E1-A898-1132119095A3}" type="slidenum">
              <a:rPr lang="en-US" smtClean="0"/>
              <a:t>‹#›</a:t>
            </a:fld>
            <a:endParaRPr lang="en-US"/>
          </a:p>
        </p:txBody>
      </p:sp>
    </p:spTree>
    <p:extLst>
      <p:ext uri="{BB962C8B-B14F-4D97-AF65-F5344CB8AC3E}">
        <p14:creationId xmlns:p14="http://schemas.microsoft.com/office/powerpoint/2010/main" val="3763939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7D5E11-323F-40A2-AEEA-A5AA809F95C4}" type="datetimeFigureOut">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A0592-04B8-41E1-A898-1132119095A3}" type="slidenum">
              <a:rPr lang="en-US" smtClean="0"/>
              <a:t>‹#›</a:t>
            </a:fld>
            <a:endParaRPr lang="en-US"/>
          </a:p>
        </p:txBody>
      </p:sp>
    </p:spTree>
    <p:extLst>
      <p:ext uri="{BB962C8B-B14F-4D97-AF65-F5344CB8AC3E}">
        <p14:creationId xmlns:p14="http://schemas.microsoft.com/office/powerpoint/2010/main" val="4236825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7D5E11-323F-40A2-AEEA-A5AA809F95C4}" type="datetimeFigureOut">
              <a:rPr lang="en-US" smtClean="0"/>
              <a:t>5/7/2020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A0592-04B8-41E1-A898-1132119095A3}" type="slidenum">
              <a:rPr lang="en-US" smtClean="0"/>
              <a:t>‹#›</a:t>
            </a:fld>
            <a:endParaRPr lang="en-US"/>
          </a:p>
        </p:txBody>
      </p:sp>
    </p:spTree>
    <p:extLst>
      <p:ext uri="{BB962C8B-B14F-4D97-AF65-F5344CB8AC3E}">
        <p14:creationId xmlns:p14="http://schemas.microsoft.com/office/powerpoint/2010/main" val="545263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7D5E11-323F-40A2-AEEA-A5AA809F95C4}" type="datetimeFigureOut">
              <a:rPr lang="en-US" smtClean="0"/>
              <a:t>5/7/2020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A0592-04B8-41E1-A898-1132119095A3}" type="slidenum">
              <a:rPr lang="en-US" smtClean="0"/>
              <a:t>‹#›</a:t>
            </a:fld>
            <a:endParaRPr lang="en-US"/>
          </a:p>
        </p:txBody>
      </p:sp>
    </p:spTree>
    <p:extLst>
      <p:ext uri="{BB962C8B-B14F-4D97-AF65-F5344CB8AC3E}">
        <p14:creationId xmlns:p14="http://schemas.microsoft.com/office/powerpoint/2010/main" val="1226013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D5E11-323F-40A2-AEEA-A5AA809F95C4}" type="datetimeFigureOut">
              <a:rPr lang="en-US" smtClean="0"/>
              <a:t>5/7/2020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A0592-04B8-41E1-A898-1132119095A3}" type="slidenum">
              <a:rPr lang="en-US" smtClean="0"/>
              <a:t>‹#›</a:t>
            </a:fld>
            <a:endParaRPr lang="en-US"/>
          </a:p>
        </p:txBody>
      </p:sp>
    </p:spTree>
    <p:extLst>
      <p:ext uri="{BB962C8B-B14F-4D97-AF65-F5344CB8AC3E}">
        <p14:creationId xmlns:p14="http://schemas.microsoft.com/office/powerpoint/2010/main" val="305563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7D5E11-323F-40A2-AEEA-A5AA809F95C4}" type="datetimeFigureOut">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A0592-04B8-41E1-A898-1132119095A3}" type="slidenum">
              <a:rPr lang="en-US" smtClean="0"/>
              <a:t>‹#›</a:t>
            </a:fld>
            <a:endParaRPr lang="en-US"/>
          </a:p>
        </p:txBody>
      </p:sp>
    </p:spTree>
    <p:extLst>
      <p:ext uri="{BB962C8B-B14F-4D97-AF65-F5344CB8AC3E}">
        <p14:creationId xmlns:p14="http://schemas.microsoft.com/office/powerpoint/2010/main" val="2438079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7D5E11-323F-40A2-AEEA-A5AA809F95C4}" type="datetimeFigureOut">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A0592-04B8-41E1-A898-1132119095A3}" type="slidenum">
              <a:rPr lang="en-US" smtClean="0"/>
              <a:t>‹#›</a:t>
            </a:fld>
            <a:endParaRPr lang="en-US"/>
          </a:p>
        </p:txBody>
      </p:sp>
    </p:spTree>
    <p:extLst>
      <p:ext uri="{BB962C8B-B14F-4D97-AF65-F5344CB8AC3E}">
        <p14:creationId xmlns:p14="http://schemas.microsoft.com/office/powerpoint/2010/main" val="3542002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D5E11-323F-40A2-AEEA-A5AA809F95C4}" type="datetimeFigureOut">
              <a:rPr lang="en-US" smtClean="0"/>
              <a:t>5/7/2020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A0592-04B8-41E1-A898-1132119095A3}" type="slidenum">
              <a:rPr lang="en-US" smtClean="0"/>
              <a:t>‹#›</a:t>
            </a:fld>
            <a:endParaRPr lang="en-US"/>
          </a:p>
        </p:txBody>
      </p:sp>
    </p:spTree>
    <p:extLst>
      <p:ext uri="{BB962C8B-B14F-4D97-AF65-F5344CB8AC3E}">
        <p14:creationId xmlns:p14="http://schemas.microsoft.com/office/powerpoint/2010/main" val="823086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36550" y="122663"/>
            <a:ext cx="4345259" cy="5885963"/>
          </a:xfrm>
        </p:spPr>
        <p:txBody>
          <a:bodyPr>
            <a:normAutofit fontScale="90000"/>
          </a:bodyPr>
          <a:lstStyle/>
          <a:p>
            <a:r>
              <a:rPr lang="en-US" b="1" dirty="0"/>
              <a:t>The contribution of Web of Interactions framework to the whole system </a:t>
            </a:r>
            <a:r>
              <a:rPr lang="en-US" b="1" dirty="0" smtClean="0"/>
              <a:t>approach</a:t>
            </a:r>
            <a:endParaRPr lang="en-US" b="1" dirty="0"/>
          </a:p>
        </p:txBody>
      </p:sp>
      <p:sp>
        <p:nvSpPr>
          <p:cNvPr id="3" name="Subtitle 2"/>
          <p:cNvSpPr>
            <a:spLocks noGrp="1"/>
          </p:cNvSpPr>
          <p:nvPr>
            <p:ph type="subTitle" idx="1"/>
          </p:nvPr>
        </p:nvSpPr>
        <p:spPr>
          <a:xfrm>
            <a:off x="-3655" y="4768387"/>
            <a:ext cx="7478751" cy="1655762"/>
          </a:xfrm>
        </p:spPr>
        <p:txBody>
          <a:bodyPr/>
          <a:lstStyle/>
          <a:p>
            <a:endParaRPr lang="en-US" dirty="0" smtClean="0"/>
          </a:p>
          <a:p>
            <a:r>
              <a:rPr lang="en-US" dirty="0" err="1" smtClean="0"/>
              <a:t>Shayli</a:t>
            </a:r>
            <a:r>
              <a:rPr lang="en-US" dirty="0" smtClean="0"/>
              <a:t> </a:t>
            </a:r>
            <a:r>
              <a:rPr lang="en-US" dirty="0" err="1" smtClean="0"/>
              <a:t>Dor</a:t>
            </a:r>
            <a:r>
              <a:rPr lang="en-US" dirty="0" smtClean="0"/>
              <a:t>-Haim, Daniel Orenstein</a:t>
            </a:r>
            <a:r>
              <a:rPr lang="en-US" dirty="0" smtClean="0"/>
              <a:t> and Moshe </a:t>
            </a:r>
            <a:r>
              <a:rPr lang="en-US" dirty="0" err="1" smtClean="0"/>
              <a:t>Shachak</a:t>
            </a:r>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184" y="6097939"/>
            <a:ext cx="1894920" cy="48577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4884" y="5971918"/>
            <a:ext cx="1630269" cy="64289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3579" y="6016422"/>
            <a:ext cx="2137833" cy="553893"/>
          </a:xfrm>
          <a:prstGeom prst="rect">
            <a:avLst/>
          </a:prstGeom>
        </p:spPr>
      </p:pic>
      <p:pic>
        <p:nvPicPr>
          <p:cNvPr id="10" name="Picture 9"/>
          <p:cNvPicPr>
            <a:picLocks noChangeAspect="1"/>
          </p:cNvPicPr>
          <p:nvPr/>
        </p:nvPicPr>
        <p:blipFill>
          <a:blip r:embed="rId6"/>
          <a:stretch>
            <a:fillRect/>
          </a:stretch>
        </p:blipFill>
        <p:spPr>
          <a:xfrm>
            <a:off x="4444412" y="6022024"/>
            <a:ext cx="1691036" cy="63760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1151"/>
            <a:ext cx="7343078" cy="4895385"/>
          </a:xfrm>
          <a:prstGeom prst="rect">
            <a:avLst/>
          </a:prstGeom>
        </p:spPr>
      </p:pic>
    </p:spTree>
    <p:extLst>
      <p:ext uri="{BB962C8B-B14F-4D97-AF65-F5344CB8AC3E}">
        <p14:creationId xmlns:p14="http://schemas.microsoft.com/office/powerpoint/2010/main" val="2298329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tx2"/>
                </a:solidFill>
              </a:rPr>
              <a:t>Web of Interactions</a:t>
            </a:r>
            <a:endParaRPr lang="en-US" b="1" dirty="0">
              <a:solidFill>
                <a:schemeClr val="tx2"/>
              </a:solidFill>
            </a:endParaRPr>
          </a:p>
        </p:txBody>
      </p:sp>
      <p:sp>
        <p:nvSpPr>
          <p:cNvPr id="3" name="Content Placeholder 2"/>
          <p:cNvSpPr>
            <a:spLocks noGrp="1"/>
          </p:cNvSpPr>
          <p:nvPr>
            <p:ph idx="1"/>
          </p:nvPr>
        </p:nvSpPr>
        <p:spPr>
          <a:xfrm>
            <a:off x="838200" y="1825624"/>
            <a:ext cx="10515600" cy="4775897"/>
          </a:xfrm>
        </p:spPr>
        <p:txBody>
          <a:bodyPr>
            <a:normAutofit lnSpcReduction="10000"/>
          </a:bodyPr>
          <a:lstStyle/>
          <a:p>
            <a:r>
              <a:rPr lang="en-US" dirty="0" smtClean="0"/>
              <a:t>We present the </a:t>
            </a:r>
            <a:r>
              <a:rPr lang="en-US" b="1" dirty="0" smtClean="0"/>
              <a:t>Negev Highland Desert ecosystem </a:t>
            </a:r>
            <a:r>
              <a:rPr lang="en-US" dirty="0" smtClean="0"/>
              <a:t>as a case study to demonstrate the concept of web of interaction (</a:t>
            </a:r>
            <a:r>
              <a:rPr lang="en-US" dirty="0" err="1" smtClean="0"/>
              <a:t>WoI</a:t>
            </a:r>
            <a:r>
              <a:rPr lang="en-US" dirty="0" smtClean="0"/>
              <a:t>), our interpretation to diversity within the whole system approach</a:t>
            </a:r>
            <a:br>
              <a:rPr lang="en-US" dirty="0" smtClean="0"/>
            </a:br>
            <a:endParaRPr lang="en-US" dirty="0" smtClean="0"/>
          </a:p>
          <a:p>
            <a:r>
              <a:rPr lang="en-US" dirty="0" smtClean="0"/>
              <a:t>We show how geodiversity and biodiversity interactions in the Negev Highlands creates through </a:t>
            </a:r>
            <a:r>
              <a:rPr lang="en-US" dirty="0" err="1" smtClean="0"/>
              <a:t>WoI</a:t>
            </a:r>
            <a:r>
              <a:rPr lang="en-US" dirty="0" smtClean="0"/>
              <a:t> ecosystem diversity. </a:t>
            </a:r>
            <a:r>
              <a:rPr lang="en-US" dirty="0" smtClean="0"/>
              <a:t/>
            </a:r>
            <a:br>
              <a:rPr lang="en-US" dirty="0" smtClean="0"/>
            </a:br>
            <a:endParaRPr lang="en-US" dirty="0" smtClean="0"/>
          </a:p>
          <a:p>
            <a:r>
              <a:rPr lang="en-US" dirty="0" smtClean="0"/>
              <a:t>Based on the </a:t>
            </a:r>
            <a:r>
              <a:rPr lang="en-US" dirty="0" err="1" smtClean="0"/>
              <a:t>WoI</a:t>
            </a:r>
            <a:r>
              <a:rPr lang="en-US" dirty="0" smtClean="0"/>
              <a:t> model we predict essential </a:t>
            </a:r>
            <a:r>
              <a:rPr lang="en-US" dirty="0" smtClean="0"/>
              <a:t>ecosystem variables. </a:t>
            </a:r>
            <a:endParaRPr lang="en-US" dirty="0" smtClean="0"/>
          </a:p>
          <a:p>
            <a:endParaRPr lang="en-US" dirty="0"/>
          </a:p>
          <a:p>
            <a:r>
              <a:rPr lang="en-US" dirty="0" smtClean="0"/>
              <a:t>For more </a:t>
            </a:r>
            <a:r>
              <a:rPr lang="en-US" dirty="0" smtClean="0"/>
              <a:t>information:</a:t>
            </a:r>
            <a:br>
              <a:rPr lang="en-US" dirty="0" smtClean="0"/>
            </a:br>
            <a:r>
              <a:rPr lang="en-US" sz="1800" dirty="0" err="1"/>
              <a:t>Dor</a:t>
            </a:r>
            <a:r>
              <a:rPr lang="en-US" sz="1800" dirty="0"/>
              <a:t>‐Haim, S., Orenstein, D. E., &amp; </a:t>
            </a:r>
            <a:r>
              <a:rPr lang="en-US" sz="1800" dirty="0" err="1"/>
              <a:t>Shachak</a:t>
            </a:r>
            <a:r>
              <a:rPr lang="en-US" sz="1800" dirty="0"/>
              <a:t>, M. (2019). </a:t>
            </a:r>
            <a:r>
              <a:rPr lang="en-US" sz="1800" b="1" dirty="0">
                <a:solidFill>
                  <a:schemeClr val="accent1"/>
                </a:solidFill>
              </a:rPr>
              <a:t>Web of interactions among diversity approaches to identify ecosystem essential variables: Negev Highlands case study</a:t>
            </a:r>
            <a:r>
              <a:rPr lang="en-US" sz="1800" dirty="0"/>
              <a:t>. </a:t>
            </a:r>
            <a:r>
              <a:rPr lang="en-US" sz="1800" i="1" dirty="0"/>
              <a:t>Ecosphere</a:t>
            </a:r>
            <a:r>
              <a:rPr lang="en-US" sz="1800" dirty="0"/>
              <a:t>, </a:t>
            </a:r>
            <a:r>
              <a:rPr lang="en-US" sz="1800" i="1" dirty="0"/>
              <a:t>10</a:t>
            </a:r>
            <a:r>
              <a:rPr lang="en-US" sz="1800" dirty="0"/>
              <a:t>(11), e02906.‏</a:t>
            </a:r>
          </a:p>
          <a:p>
            <a:pPr marL="0" indent="0">
              <a:buNone/>
            </a:pPr>
            <a:endParaRPr lang="en-US" dirty="0"/>
          </a:p>
        </p:txBody>
      </p:sp>
    </p:spTree>
    <p:extLst>
      <p:ext uri="{BB962C8B-B14F-4D97-AF65-F5344CB8AC3E}">
        <p14:creationId xmlns:p14="http://schemas.microsoft.com/office/powerpoint/2010/main" val="11933197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771" y="253613"/>
            <a:ext cx="10337179" cy="1325563"/>
          </a:xfrm>
        </p:spPr>
        <p:txBody>
          <a:bodyPr/>
          <a:lstStyle/>
          <a:p>
            <a:r>
              <a:rPr lang="en-US" b="1" dirty="0" smtClean="0">
                <a:solidFill>
                  <a:schemeClr val="tx2"/>
                </a:solidFill>
              </a:rPr>
              <a:t>Web of Interactions  (</a:t>
            </a:r>
            <a:r>
              <a:rPr lang="en-US" b="1" dirty="0" err="1" smtClean="0">
                <a:solidFill>
                  <a:schemeClr val="tx2"/>
                </a:solidFill>
              </a:rPr>
              <a:t>WoI</a:t>
            </a:r>
            <a:r>
              <a:rPr lang="en-US" b="1" dirty="0" smtClean="0">
                <a:solidFill>
                  <a:schemeClr val="tx2"/>
                </a:solidFill>
              </a:rPr>
              <a:t>) </a:t>
            </a:r>
            <a:r>
              <a:rPr lang="en-US" b="1" dirty="0" smtClean="0">
                <a:solidFill>
                  <a:schemeClr val="tx2"/>
                </a:solidFill>
              </a:rPr>
              <a:t>–Negev Highland</a:t>
            </a:r>
            <a:endParaRPr lang="en-US" b="1" dirty="0">
              <a:solidFill>
                <a:schemeClr val="tx2"/>
              </a:solidFill>
            </a:endParaRPr>
          </a:p>
        </p:txBody>
      </p:sp>
      <p:sp>
        <p:nvSpPr>
          <p:cNvPr id="3" name="Content Placeholder 2"/>
          <p:cNvSpPr>
            <a:spLocks noGrp="1"/>
          </p:cNvSpPr>
          <p:nvPr>
            <p:ph idx="1"/>
          </p:nvPr>
        </p:nvSpPr>
        <p:spPr>
          <a:xfrm>
            <a:off x="6086764" y="1902691"/>
            <a:ext cx="5267035" cy="4274272"/>
          </a:xfrm>
        </p:spPr>
        <p:txBody>
          <a:bodyPr>
            <a:normAutofit fontScale="92500" lnSpcReduction="20000"/>
          </a:bodyPr>
          <a:lstStyle/>
          <a:p>
            <a:pPr marL="0" indent="0">
              <a:buNone/>
            </a:pPr>
            <a:r>
              <a:rPr lang="en-US" dirty="0" smtClean="0"/>
              <a:t>The fig shows:.</a:t>
            </a:r>
          </a:p>
          <a:p>
            <a:pPr>
              <a:lnSpc>
                <a:spcPct val="150000"/>
              </a:lnSpc>
            </a:pPr>
            <a:r>
              <a:rPr lang="en-US" dirty="0" smtClean="0"/>
              <a:t>Web </a:t>
            </a:r>
            <a:r>
              <a:rPr lang="en-US" dirty="0"/>
              <a:t>of interactions </a:t>
            </a:r>
            <a:r>
              <a:rPr lang="en-US" dirty="0" smtClean="0"/>
              <a:t>between </a:t>
            </a:r>
            <a:r>
              <a:rPr lang="en-US" dirty="0" smtClean="0"/>
              <a:t>biodiversity  </a:t>
            </a:r>
            <a:r>
              <a:rPr lang="en-US" dirty="0" smtClean="0"/>
              <a:t>and </a:t>
            </a:r>
            <a:r>
              <a:rPr lang="en-US" dirty="0" smtClean="0"/>
              <a:t>geodiversity </a:t>
            </a:r>
            <a:r>
              <a:rPr lang="en-US" dirty="0" smtClean="0"/>
              <a:t>components</a:t>
            </a:r>
          </a:p>
          <a:p>
            <a:pPr>
              <a:lnSpc>
                <a:spcPct val="150000"/>
              </a:lnSpc>
            </a:pPr>
            <a:r>
              <a:rPr lang="en-US" dirty="0" smtClean="0"/>
              <a:t>All </a:t>
            </a:r>
            <a:r>
              <a:rPr lang="en-US" dirty="0"/>
              <a:t>the components and their interactions vary in time and </a:t>
            </a:r>
            <a:r>
              <a:rPr lang="en-US" dirty="0" smtClean="0"/>
              <a:t>space and determine </a:t>
            </a:r>
            <a:r>
              <a:rPr lang="en-US" dirty="0"/>
              <a:t>ecosystem </a:t>
            </a:r>
            <a:r>
              <a:rPr lang="en-US" dirty="0" smtClean="0"/>
              <a:t>diversity and state. </a:t>
            </a:r>
            <a:endParaRPr lang="en-US" dirty="0"/>
          </a:p>
        </p:txBody>
      </p:sp>
      <p:pic>
        <p:nvPicPr>
          <p:cNvPr id="5" name="Picture 4"/>
          <p:cNvPicPr>
            <a:picLocks noChangeAspect="1"/>
          </p:cNvPicPr>
          <p:nvPr/>
        </p:nvPicPr>
        <p:blipFill>
          <a:blip r:embed="rId3"/>
          <a:stretch>
            <a:fillRect/>
          </a:stretch>
        </p:blipFill>
        <p:spPr>
          <a:xfrm>
            <a:off x="121585" y="1293091"/>
            <a:ext cx="5532585" cy="5438825"/>
          </a:xfrm>
          <a:prstGeom prst="rect">
            <a:avLst/>
          </a:prstGeom>
        </p:spPr>
      </p:pic>
    </p:spTree>
    <p:extLst>
      <p:ext uri="{BB962C8B-B14F-4D97-AF65-F5344CB8AC3E}">
        <p14:creationId xmlns:p14="http://schemas.microsoft.com/office/powerpoint/2010/main" val="872777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7288"/>
            <a:ext cx="4425176" cy="1325563"/>
          </a:xfrm>
        </p:spPr>
        <p:txBody>
          <a:bodyPr/>
          <a:lstStyle/>
          <a:p>
            <a:r>
              <a:rPr lang="en-US" sz="2800" b="1" dirty="0">
                <a:solidFill>
                  <a:schemeClr val="accent1">
                    <a:lumMod val="75000"/>
                  </a:schemeClr>
                </a:solidFill>
              </a:rPr>
              <a:t>R</a:t>
            </a:r>
            <a:r>
              <a:rPr lang="en-US" sz="2800" b="1" dirty="0" smtClean="0">
                <a:solidFill>
                  <a:schemeClr val="accent1">
                    <a:lumMod val="75000"/>
                  </a:schemeClr>
                </a:solidFill>
              </a:rPr>
              <a:t>ainfall diversity</a:t>
            </a:r>
            <a:endParaRPr lang="en-US" sz="2800" b="1" dirty="0">
              <a:solidFill>
                <a:schemeClr val="accent1">
                  <a:lumMod val="75000"/>
                </a:schemeClr>
              </a:solidFill>
            </a:endParaRPr>
          </a:p>
        </p:txBody>
      </p:sp>
      <p:sp>
        <p:nvSpPr>
          <p:cNvPr id="3" name="Content Placeholder 2"/>
          <p:cNvSpPr>
            <a:spLocks noGrp="1"/>
          </p:cNvSpPr>
          <p:nvPr>
            <p:ph idx="1"/>
          </p:nvPr>
        </p:nvSpPr>
        <p:spPr>
          <a:xfrm>
            <a:off x="838200" y="2212450"/>
            <a:ext cx="4425176" cy="2222268"/>
          </a:xfrm>
        </p:spPr>
        <p:txBody>
          <a:bodyPr>
            <a:normAutofit/>
          </a:bodyPr>
          <a:lstStyle/>
          <a:p>
            <a:pPr marL="0" indent="0">
              <a:buNone/>
            </a:pPr>
            <a:r>
              <a:rPr lang="en-US" sz="2400" dirty="0"/>
              <a:t>D</a:t>
            </a:r>
            <a:r>
              <a:rPr lang="en-US" sz="2400" dirty="0" smtClean="0"/>
              <a:t>riven by precipitation </a:t>
            </a:r>
            <a:r>
              <a:rPr lang="en-US" sz="2400" dirty="0"/>
              <a:t>pattern </a:t>
            </a:r>
            <a:r>
              <a:rPr lang="en-US" sz="2400" dirty="0" smtClean="0"/>
              <a:t>including:</a:t>
            </a:r>
          </a:p>
          <a:p>
            <a:pPr marL="0" indent="0">
              <a:buNone/>
            </a:pPr>
            <a:r>
              <a:rPr lang="en-US" sz="2400" dirty="0"/>
              <a:t>*</a:t>
            </a:r>
            <a:r>
              <a:rPr lang="en-US" sz="2400" dirty="0" smtClean="0"/>
              <a:t>amount</a:t>
            </a:r>
          </a:p>
          <a:p>
            <a:pPr marL="0" indent="0">
              <a:buNone/>
            </a:pPr>
            <a:r>
              <a:rPr lang="en-US" sz="2400" dirty="0"/>
              <a:t>*</a:t>
            </a:r>
            <a:r>
              <a:rPr lang="en-US" sz="2400" dirty="0" smtClean="0"/>
              <a:t>spatial distribution</a:t>
            </a:r>
          </a:p>
          <a:p>
            <a:pPr marL="0" indent="0">
              <a:buNone/>
            </a:pPr>
            <a:r>
              <a:rPr lang="en-US" sz="2400" dirty="0"/>
              <a:t>*</a:t>
            </a:r>
            <a:r>
              <a:rPr lang="en-US" sz="2400" dirty="0" smtClean="0"/>
              <a:t>duration</a:t>
            </a:r>
            <a:r>
              <a:rPr lang="en-US" sz="2400" dirty="0"/>
              <a:t>, and frequency.</a:t>
            </a:r>
          </a:p>
          <a:p>
            <a:endParaRPr lang="en-US" sz="2400" dirty="0"/>
          </a:p>
        </p:txBody>
      </p:sp>
      <p:pic>
        <p:nvPicPr>
          <p:cNvPr id="6" name="Picture 5"/>
          <p:cNvPicPr>
            <a:picLocks noChangeAspect="1"/>
          </p:cNvPicPr>
          <p:nvPr/>
        </p:nvPicPr>
        <p:blipFill rotWithShape="1">
          <a:blip r:embed="rId2"/>
          <a:srcRect l="16586" t="15612" r="15000" b="12568"/>
          <a:stretch/>
        </p:blipFill>
        <p:spPr>
          <a:xfrm>
            <a:off x="7049429" y="4257288"/>
            <a:ext cx="4063691" cy="2499061"/>
          </a:xfrm>
          <a:prstGeom prst="rect">
            <a:avLst/>
          </a:prstGeom>
        </p:spPr>
      </p:pic>
      <p:sp>
        <p:nvSpPr>
          <p:cNvPr id="8" name="Title 1"/>
          <p:cNvSpPr txBox="1">
            <a:spLocks/>
          </p:cNvSpPr>
          <p:nvPr/>
        </p:nvSpPr>
        <p:spPr>
          <a:xfrm>
            <a:off x="6892150" y="967287"/>
            <a:ext cx="43782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2">
                    <a:lumMod val="75000"/>
                  </a:schemeClr>
                </a:solidFill>
              </a:rPr>
              <a:t>D</a:t>
            </a:r>
            <a:r>
              <a:rPr lang="en-US" sz="2800" b="1" dirty="0" smtClean="0">
                <a:solidFill>
                  <a:schemeClr val="accent2">
                    <a:lumMod val="75000"/>
                  </a:schemeClr>
                </a:solidFill>
              </a:rPr>
              <a:t>ust deposition diversity</a:t>
            </a:r>
            <a:endParaRPr lang="en-US" sz="2800" b="1" dirty="0">
              <a:solidFill>
                <a:schemeClr val="accent2">
                  <a:lumMod val="75000"/>
                </a:schemeClr>
              </a:solidFill>
            </a:endParaRPr>
          </a:p>
        </p:txBody>
      </p:sp>
      <p:sp>
        <p:nvSpPr>
          <p:cNvPr id="9" name="Content Placeholder 2"/>
          <p:cNvSpPr txBox="1">
            <a:spLocks/>
          </p:cNvSpPr>
          <p:nvPr/>
        </p:nvSpPr>
        <p:spPr>
          <a:xfrm>
            <a:off x="6560393" y="2292851"/>
            <a:ext cx="4425176" cy="27251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a:t>
            </a:r>
            <a:r>
              <a:rPr lang="en-US" sz="2400" dirty="0" smtClean="0"/>
              <a:t>variable </a:t>
            </a:r>
            <a:r>
              <a:rPr lang="en-US" sz="2400" dirty="0"/>
              <a:t>in time and space.</a:t>
            </a:r>
          </a:p>
          <a:p>
            <a:pPr marL="0" indent="0">
              <a:buNone/>
            </a:pPr>
            <a:r>
              <a:rPr lang="en-US" sz="2400" dirty="0"/>
              <a:t>*</a:t>
            </a:r>
            <a:r>
              <a:rPr lang="en-US" sz="2400" dirty="0" smtClean="0"/>
              <a:t>main </a:t>
            </a:r>
            <a:r>
              <a:rPr lang="en-US" sz="2400" dirty="0"/>
              <a:t>source of </a:t>
            </a:r>
            <a:r>
              <a:rPr lang="en-US" sz="2400" dirty="0" smtClean="0"/>
              <a:t>soil in the desert</a:t>
            </a:r>
          </a:p>
          <a:p>
            <a:pPr marL="0" indent="0">
              <a:buNone/>
            </a:pPr>
            <a:r>
              <a:rPr lang="en-US" sz="2400" dirty="0"/>
              <a:t>*</a:t>
            </a:r>
            <a:r>
              <a:rPr lang="en-US" sz="2400" dirty="0" smtClean="0"/>
              <a:t>Its diversity </a:t>
            </a:r>
            <a:r>
              <a:rPr lang="en-US" sz="2400" dirty="0"/>
              <a:t>depends on the frequency and </a:t>
            </a:r>
            <a:r>
              <a:rPr lang="en-US" sz="2400" dirty="0" smtClean="0"/>
              <a:t>magnitude</a:t>
            </a:r>
            <a:r>
              <a:rPr lang="he-IL" sz="2400" dirty="0" smtClean="0"/>
              <a:t> </a:t>
            </a:r>
            <a:r>
              <a:rPr lang="en-US" sz="2400" dirty="0" smtClean="0"/>
              <a:t>of </a:t>
            </a:r>
            <a:r>
              <a:rPr lang="en-US" sz="2400" dirty="0"/>
              <a:t>dust deposition through </a:t>
            </a:r>
            <a:r>
              <a:rPr lang="en-US" sz="2400" dirty="0" smtClean="0"/>
              <a:t>time</a:t>
            </a:r>
            <a:endParaRPr lang="en-US" sz="2400" dirty="0"/>
          </a:p>
        </p:txBody>
      </p:sp>
      <p:sp>
        <p:nvSpPr>
          <p:cNvPr id="4" name="TextBox 3"/>
          <p:cNvSpPr txBox="1"/>
          <p:nvPr/>
        </p:nvSpPr>
        <p:spPr>
          <a:xfrm>
            <a:off x="3340633" y="474148"/>
            <a:ext cx="6439520" cy="646331"/>
          </a:xfrm>
          <a:prstGeom prst="rect">
            <a:avLst/>
          </a:prstGeom>
          <a:noFill/>
        </p:spPr>
        <p:txBody>
          <a:bodyPr wrap="square" rtlCol="0">
            <a:spAutoFit/>
          </a:bodyPr>
          <a:lstStyle/>
          <a:p>
            <a:r>
              <a:rPr lang="en-US" sz="3600" b="1" dirty="0" smtClean="0">
                <a:solidFill>
                  <a:schemeClr val="tx2"/>
                </a:solidFill>
              </a:rPr>
              <a:t>GEO-diversity </a:t>
            </a:r>
            <a:r>
              <a:rPr lang="en-US" sz="3600" b="1" dirty="0" smtClean="0">
                <a:solidFill>
                  <a:schemeClr val="tx2"/>
                </a:solidFill>
              </a:rPr>
              <a:t>components </a:t>
            </a:r>
            <a:endParaRPr lang="en-US" sz="2800" dirty="0">
              <a:solidFill>
                <a:srgbClr val="FF0000"/>
              </a:solidFill>
            </a:endParaRPr>
          </a:p>
        </p:txBody>
      </p:sp>
    </p:spTree>
    <p:extLst>
      <p:ext uri="{BB962C8B-B14F-4D97-AF65-F5344CB8AC3E}">
        <p14:creationId xmlns:p14="http://schemas.microsoft.com/office/powerpoint/2010/main" val="3470204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10" y="1025834"/>
            <a:ext cx="4425176" cy="1325563"/>
          </a:xfrm>
        </p:spPr>
        <p:txBody>
          <a:bodyPr>
            <a:normAutofit/>
          </a:bodyPr>
          <a:lstStyle/>
          <a:p>
            <a:r>
              <a:rPr lang="en-US" sz="2800" b="1" dirty="0">
                <a:solidFill>
                  <a:schemeClr val="accent2">
                    <a:lumMod val="75000"/>
                  </a:schemeClr>
                </a:solidFill>
              </a:rPr>
              <a:t>S</a:t>
            </a:r>
            <a:r>
              <a:rPr lang="en-US" sz="2800" b="1" dirty="0" smtClean="0">
                <a:solidFill>
                  <a:schemeClr val="accent2">
                    <a:lumMod val="75000"/>
                  </a:schemeClr>
                </a:solidFill>
              </a:rPr>
              <a:t>urface </a:t>
            </a:r>
            <a:r>
              <a:rPr lang="en-US" sz="2800" b="1" dirty="0">
                <a:solidFill>
                  <a:schemeClr val="accent2">
                    <a:lumMod val="75000"/>
                  </a:schemeClr>
                </a:solidFill>
              </a:rPr>
              <a:t>property diversity</a:t>
            </a:r>
          </a:p>
        </p:txBody>
      </p:sp>
      <p:sp>
        <p:nvSpPr>
          <p:cNvPr id="3" name="Content Placeholder 2"/>
          <p:cNvSpPr>
            <a:spLocks noGrp="1"/>
          </p:cNvSpPr>
          <p:nvPr>
            <p:ph idx="1"/>
          </p:nvPr>
        </p:nvSpPr>
        <p:spPr>
          <a:xfrm>
            <a:off x="470210" y="2366250"/>
            <a:ext cx="4425176" cy="2222268"/>
          </a:xfrm>
        </p:spPr>
        <p:txBody>
          <a:bodyPr>
            <a:normAutofit/>
          </a:bodyPr>
          <a:lstStyle/>
          <a:p>
            <a:pPr marL="0" indent="0">
              <a:buNone/>
            </a:pPr>
            <a:r>
              <a:rPr lang="en-US" sz="2400" dirty="0" smtClean="0"/>
              <a:t>The landscape mosaic is a fundamental component of geodiversity, and its diversity depends on rock-to-soil ratio and the spatial distribution of rock and soil in space and time</a:t>
            </a:r>
            <a:endParaRPr lang="en-US" sz="2400" dirty="0"/>
          </a:p>
        </p:txBody>
      </p:sp>
      <p:sp>
        <p:nvSpPr>
          <p:cNvPr id="8" name="Title 1"/>
          <p:cNvSpPr txBox="1">
            <a:spLocks/>
          </p:cNvSpPr>
          <p:nvPr/>
        </p:nvSpPr>
        <p:spPr>
          <a:xfrm>
            <a:off x="5854390" y="936625"/>
            <a:ext cx="49065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2">
                    <a:lumMod val="75000"/>
                  </a:schemeClr>
                </a:solidFill>
              </a:rPr>
              <a:t>F</a:t>
            </a:r>
            <a:r>
              <a:rPr lang="en-US" sz="2800" b="1" dirty="0" smtClean="0">
                <a:solidFill>
                  <a:schemeClr val="accent2">
                    <a:lumMod val="75000"/>
                  </a:schemeClr>
                </a:solidFill>
              </a:rPr>
              <a:t>unctional connectivity diversity</a:t>
            </a:r>
            <a:endParaRPr lang="en-US" sz="2800" b="1" dirty="0">
              <a:solidFill>
                <a:schemeClr val="accent2">
                  <a:lumMod val="75000"/>
                </a:schemeClr>
              </a:solidFill>
            </a:endParaRPr>
          </a:p>
        </p:txBody>
      </p:sp>
      <p:sp>
        <p:nvSpPr>
          <p:cNvPr id="9" name="Content Placeholder 2"/>
          <p:cNvSpPr txBox="1">
            <a:spLocks/>
          </p:cNvSpPr>
          <p:nvPr/>
        </p:nvSpPr>
        <p:spPr>
          <a:xfrm>
            <a:off x="5709424" y="2351397"/>
            <a:ext cx="5865542" cy="27251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t>*Determines the length of the runoff pathway</a:t>
            </a:r>
            <a:r>
              <a:rPr lang="en-US" sz="2400" dirty="0"/>
              <a:t> </a:t>
            </a:r>
            <a:r>
              <a:rPr lang="en-US" sz="2400" dirty="0" smtClean="0"/>
              <a:t>diversity</a:t>
            </a:r>
            <a:r>
              <a:rPr lang="en-US" sz="2400" dirty="0" smtClean="0">
                <a:solidFill>
                  <a:srgbClr val="FF0000"/>
                </a:solidFill>
              </a:rPr>
              <a:t> </a:t>
            </a:r>
            <a:r>
              <a:rPr lang="en-US" sz="2400" dirty="0" smtClean="0"/>
              <a:t>regulated by the interaction between soil property diversity, rainfall diversity, and biotic diversity</a:t>
            </a:r>
          </a:p>
          <a:p>
            <a:pPr marL="0" indent="0">
              <a:buNone/>
            </a:pPr>
            <a:r>
              <a:rPr lang="en-US" sz="2400" dirty="0" smtClean="0"/>
              <a:t>* Functional diversity affects two other</a:t>
            </a:r>
            <a:r>
              <a:rPr lang="he-IL" sz="2400" dirty="0" smtClean="0"/>
              <a:t> </a:t>
            </a:r>
            <a:r>
              <a:rPr lang="en-US" sz="2400" dirty="0" smtClean="0"/>
              <a:t>diversities: soil moisture diversity and vegetation</a:t>
            </a:r>
            <a:r>
              <a:rPr lang="he-IL" sz="2400" dirty="0" smtClean="0"/>
              <a:t> </a:t>
            </a:r>
            <a:r>
              <a:rPr lang="en-US" sz="2400" dirty="0" smtClean="0"/>
              <a:t>pattern</a:t>
            </a:r>
            <a:endParaRPr lang="en-US" sz="2400" dirty="0"/>
          </a:p>
        </p:txBody>
      </p:sp>
      <p:pic>
        <p:nvPicPr>
          <p:cNvPr id="10" name="Picture 9"/>
          <p:cNvPicPr>
            <a:picLocks noChangeAspect="1"/>
          </p:cNvPicPr>
          <p:nvPr/>
        </p:nvPicPr>
        <p:blipFill>
          <a:blip r:embed="rId2"/>
          <a:stretch>
            <a:fillRect/>
          </a:stretch>
        </p:blipFill>
        <p:spPr>
          <a:xfrm>
            <a:off x="8456788" y="4588518"/>
            <a:ext cx="3426249" cy="2840982"/>
          </a:xfrm>
          <a:prstGeom prst="rect">
            <a:avLst/>
          </a:prstGeom>
        </p:spPr>
      </p:pic>
      <p:sp>
        <p:nvSpPr>
          <p:cNvPr id="7" name="TextBox 6"/>
          <p:cNvSpPr txBox="1"/>
          <p:nvPr/>
        </p:nvSpPr>
        <p:spPr>
          <a:xfrm>
            <a:off x="3050788" y="218736"/>
            <a:ext cx="5781598" cy="646331"/>
          </a:xfrm>
          <a:prstGeom prst="rect">
            <a:avLst/>
          </a:prstGeom>
          <a:noFill/>
        </p:spPr>
        <p:txBody>
          <a:bodyPr wrap="square" rtlCol="0">
            <a:spAutoFit/>
          </a:bodyPr>
          <a:lstStyle/>
          <a:p>
            <a:r>
              <a:rPr lang="en-US" sz="3600" b="1" dirty="0" smtClean="0">
                <a:solidFill>
                  <a:schemeClr val="tx2"/>
                </a:solidFill>
              </a:rPr>
              <a:t>GEO-diversity components</a:t>
            </a:r>
            <a:endParaRPr lang="en-US" sz="3600" b="1" dirty="0">
              <a:solidFill>
                <a:schemeClr val="tx2"/>
              </a:solidFill>
            </a:endParaRPr>
          </a:p>
        </p:txBody>
      </p:sp>
    </p:spTree>
    <p:extLst>
      <p:ext uri="{BB962C8B-B14F-4D97-AF65-F5344CB8AC3E}">
        <p14:creationId xmlns:p14="http://schemas.microsoft.com/office/powerpoint/2010/main" val="37124985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34" y="1516062"/>
            <a:ext cx="5146287" cy="1325563"/>
          </a:xfrm>
        </p:spPr>
        <p:txBody>
          <a:bodyPr/>
          <a:lstStyle/>
          <a:p>
            <a:r>
              <a:rPr lang="en-US" sz="2800" b="1" dirty="0">
                <a:solidFill>
                  <a:schemeClr val="accent1">
                    <a:lumMod val="75000"/>
                  </a:schemeClr>
                </a:solidFill>
              </a:rPr>
              <a:t>S</a:t>
            </a:r>
            <a:r>
              <a:rPr lang="en-US" sz="2800" b="1" dirty="0" smtClean="0">
                <a:solidFill>
                  <a:schemeClr val="accent1">
                    <a:lumMod val="75000"/>
                  </a:schemeClr>
                </a:solidFill>
              </a:rPr>
              <a:t>oil moisture diversity</a:t>
            </a:r>
            <a:endParaRPr lang="en-US" sz="2800" b="1" dirty="0">
              <a:solidFill>
                <a:schemeClr val="accent1">
                  <a:lumMod val="75000"/>
                </a:schemeClr>
              </a:solidFill>
            </a:endParaRPr>
          </a:p>
        </p:txBody>
      </p:sp>
      <p:sp>
        <p:nvSpPr>
          <p:cNvPr id="3" name="Content Placeholder 2"/>
          <p:cNvSpPr>
            <a:spLocks noGrp="1"/>
          </p:cNvSpPr>
          <p:nvPr>
            <p:ph idx="1"/>
          </p:nvPr>
        </p:nvSpPr>
        <p:spPr>
          <a:xfrm>
            <a:off x="312234" y="2841625"/>
            <a:ext cx="4371278" cy="3447663"/>
          </a:xfrm>
        </p:spPr>
        <p:txBody>
          <a:bodyPr>
            <a:normAutofit/>
          </a:bodyPr>
          <a:lstStyle/>
          <a:p>
            <a:r>
              <a:rPr lang="en-US" sz="2400" dirty="0" smtClean="0"/>
              <a:t>Main </a:t>
            </a:r>
            <a:r>
              <a:rPr lang="en-US" sz="2400" dirty="0" smtClean="0"/>
              <a:t>link between biodiversity and geodiversity.</a:t>
            </a:r>
          </a:p>
          <a:p>
            <a:r>
              <a:rPr lang="en-US" sz="2400" dirty="0" smtClean="0"/>
              <a:t>Soil </a:t>
            </a:r>
            <a:r>
              <a:rPr lang="en-US" sz="2400" dirty="0" smtClean="0"/>
              <a:t>moisture characteristics are very diverse spatially and temporally in the Negev Highlands.</a:t>
            </a:r>
          </a:p>
          <a:p>
            <a:endParaRPr lang="en-US" sz="2400" dirty="0"/>
          </a:p>
        </p:txBody>
      </p:sp>
      <p:sp>
        <p:nvSpPr>
          <p:cNvPr id="6" name="Content Placeholder 2"/>
          <p:cNvSpPr txBox="1">
            <a:spLocks/>
          </p:cNvSpPr>
          <p:nvPr/>
        </p:nvSpPr>
        <p:spPr>
          <a:xfrm>
            <a:off x="7068014" y="2841625"/>
            <a:ext cx="364459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7" name="Title 1"/>
          <p:cNvSpPr txBox="1">
            <a:spLocks/>
          </p:cNvSpPr>
          <p:nvPr/>
        </p:nvSpPr>
        <p:spPr>
          <a:xfrm>
            <a:off x="6358053" y="1483522"/>
            <a:ext cx="51462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6">
                    <a:lumMod val="50000"/>
                  </a:schemeClr>
                </a:solidFill>
              </a:rPr>
              <a:t>V</a:t>
            </a:r>
            <a:r>
              <a:rPr lang="en-US" sz="2800" b="1" dirty="0" smtClean="0">
                <a:solidFill>
                  <a:schemeClr val="accent6">
                    <a:lumMod val="50000"/>
                  </a:schemeClr>
                </a:solidFill>
              </a:rPr>
              <a:t>egetation </a:t>
            </a:r>
            <a:r>
              <a:rPr lang="en-US" sz="2800" b="1" dirty="0" smtClean="0">
                <a:solidFill>
                  <a:schemeClr val="accent6">
                    <a:lumMod val="50000"/>
                  </a:schemeClr>
                </a:solidFill>
              </a:rPr>
              <a:t>pattern</a:t>
            </a:r>
            <a:endParaRPr lang="en-US" sz="2800" b="1" dirty="0">
              <a:solidFill>
                <a:schemeClr val="accent6">
                  <a:lumMod val="50000"/>
                </a:schemeClr>
              </a:solidFill>
            </a:endParaRPr>
          </a:p>
        </p:txBody>
      </p:sp>
      <p:sp>
        <p:nvSpPr>
          <p:cNvPr id="8" name="Content Placeholder 2"/>
          <p:cNvSpPr txBox="1">
            <a:spLocks/>
          </p:cNvSpPr>
          <p:nvPr/>
        </p:nvSpPr>
        <p:spPr>
          <a:xfrm>
            <a:off x="6555057" y="2841625"/>
            <a:ext cx="5254083" cy="2960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Depends </a:t>
            </a:r>
            <a:r>
              <a:rPr lang="en-US" sz="2400" dirty="0" smtClean="0"/>
              <a:t>on the interactions between surface properties, functional connectivity, and soil moisture. </a:t>
            </a:r>
          </a:p>
          <a:p>
            <a:r>
              <a:rPr lang="en-US" sz="2400" dirty="0" smtClean="0"/>
              <a:t>This </a:t>
            </a:r>
            <a:r>
              <a:rPr lang="en-US" sz="2400" dirty="0" smtClean="0"/>
              <a:t>pattern</a:t>
            </a:r>
            <a:r>
              <a:rPr lang="en-US" sz="2400" dirty="0" smtClean="0">
                <a:solidFill>
                  <a:srgbClr val="FF0000"/>
                </a:solidFill>
              </a:rPr>
              <a:t> </a:t>
            </a:r>
            <a:r>
              <a:rPr lang="en-US" sz="2400" dirty="0" smtClean="0"/>
              <a:t>diversity occur in spot, band, and hole patterns</a:t>
            </a:r>
          </a:p>
          <a:p>
            <a:endParaRPr lang="en-US" sz="2400" dirty="0"/>
          </a:p>
        </p:txBody>
      </p:sp>
      <p:pic>
        <p:nvPicPr>
          <p:cNvPr id="9" name="Picture 2" descr="FigB1-1"/>
          <p:cNvPicPr>
            <a:picLocks noChangeAspect="1" noChangeArrowheads="1"/>
          </p:cNvPicPr>
          <p:nvPr/>
        </p:nvPicPr>
        <p:blipFill>
          <a:blip r:embed="rId3" cstate="print">
            <a:extLst>
              <a:ext uri="{28A0092B-C50C-407E-A947-70E740481C1C}">
                <a14:useLocalDpi xmlns:a14="http://schemas.microsoft.com/office/drawing/2010/main" val="0"/>
              </a:ext>
            </a:extLst>
          </a:blip>
          <a:srcRect l="1167" b="54852"/>
          <a:stretch>
            <a:fillRect/>
          </a:stretch>
        </p:blipFill>
        <p:spPr bwMode="auto">
          <a:xfrm>
            <a:off x="6276277" y="4865551"/>
            <a:ext cx="4896272" cy="163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544443" y="685803"/>
            <a:ext cx="9043639" cy="646331"/>
          </a:xfrm>
          <a:prstGeom prst="rect">
            <a:avLst/>
          </a:prstGeom>
          <a:noFill/>
        </p:spPr>
        <p:txBody>
          <a:bodyPr wrap="square" rtlCol="0">
            <a:spAutoFit/>
          </a:bodyPr>
          <a:lstStyle/>
          <a:p>
            <a:r>
              <a:rPr lang="en-US" sz="3600" b="1" dirty="0" smtClean="0">
                <a:solidFill>
                  <a:schemeClr val="tx2"/>
                </a:solidFill>
              </a:rPr>
              <a:t>GEO &amp; BIO diversity components interactions </a:t>
            </a:r>
            <a:endParaRPr lang="en-US" sz="3600" b="1" dirty="0">
              <a:solidFill>
                <a:schemeClr val="tx2"/>
              </a:solidFill>
            </a:endParaRPr>
          </a:p>
        </p:txBody>
      </p:sp>
    </p:spTree>
    <p:extLst>
      <p:ext uri="{BB962C8B-B14F-4D97-AF65-F5344CB8AC3E}">
        <p14:creationId xmlns:p14="http://schemas.microsoft.com/office/powerpoint/2010/main" val="2386452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796925"/>
            <a:ext cx="10681010" cy="1325563"/>
          </a:xfrm>
        </p:spPr>
        <p:txBody>
          <a:bodyPr>
            <a:normAutofit/>
          </a:bodyPr>
          <a:lstStyle/>
          <a:p>
            <a:r>
              <a:rPr lang="en-US" sz="2800" u="sng" dirty="0" smtClean="0">
                <a:solidFill>
                  <a:schemeClr val="accent6">
                    <a:lumMod val="50000"/>
                  </a:schemeClr>
                </a:solidFill>
                <a:latin typeface="AdvTT6489ba6c"/>
              </a:rPr>
              <a:t>Niche diversity, Plant, animal and microbe functional diversity</a:t>
            </a:r>
            <a:endParaRPr lang="en-US" sz="2800" u="sng" dirty="0">
              <a:solidFill>
                <a:schemeClr val="accent6">
                  <a:lumMod val="50000"/>
                </a:schemeClr>
              </a:solidFill>
            </a:endParaRPr>
          </a:p>
        </p:txBody>
      </p:sp>
      <p:sp>
        <p:nvSpPr>
          <p:cNvPr id="8" name="Content Placeholder 2"/>
          <p:cNvSpPr>
            <a:spLocks noGrp="1"/>
          </p:cNvSpPr>
          <p:nvPr>
            <p:ph idx="1"/>
          </p:nvPr>
        </p:nvSpPr>
        <p:spPr>
          <a:xfrm>
            <a:off x="557561" y="2348956"/>
            <a:ext cx="9946888" cy="3546942"/>
          </a:xfrm>
        </p:spPr>
        <p:txBody>
          <a:bodyPr>
            <a:normAutofit/>
          </a:bodyPr>
          <a:lstStyle/>
          <a:p>
            <a:r>
              <a:rPr lang="en-US" b="1" dirty="0" smtClean="0">
                <a:latin typeface="AdvTT6489ba6c"/>
              </a:rPr>
              <a:t>Niche diversity </a:t>
            </a:r>
            <a:br>
              <a:rPr lang="en-US" b="1" dirty="0" smtClean="0">
                <a:latin typeface="AdvTT6489ba6c"/>
              </a:rPr>
            </a:br>
            <a:r>
              <a:rPr lang="en-US" dirty="0" smtClean="0">
                <a:latin typeface="AdvTT6489ba6c"/>
              </a:rPr>
              <a:t>Driven by: </a:t>
            </a:r>
            <a:r>
              <a:rPr lang="fr-FR" dirty="0" smtClean="0">
                <a:latin typeface="AdvTT6489ba6c"/>
              </a:rPr>
              <a:t>surface </a:t>
            </a:r>
            <a:r>
              <a:rPr lang="en-US" dirty="0" smtClean="0">
                <a:latin typeface="AdvTT6489ba6c"/>
              </a:rPr>
              <a:t>properties</a:t>
            </a:r>
            <a:r>
              <a:rPr lang="fr-FR" dirty="0" smtClean="0">
                <a:latin typeface="AdvTT6489ba6c"/>
              </a:rPr>
              <a:t>, </a:t>
            </a:r>
            <a:r>
              <a:rPr lang="en-US" dirty="0" smtClean="0">
                <a:latin typeface="AdvTT6489ba6c"/>
              </a:rPr>
              <a:t>vegetation</a:t>
            </a:r>
            <a:r>
              <a:rPr lang="fr-FR" dirty="0" smtClean="0">
                <a:latin typeface="AdvTT6489ba6c"/>
              </a:rPr>
              <a:t> pattern, </a:t>
            </a:r>
            <a:r>
              <a:rPr lang="en-US" dirty="0" smtClean="0">
                <a:latin typeface="AdvTT6489ba6c"/>
              </a:rPr>
              <a:t>soil</a:t>
            </a:r>
            <a:r>
              <a:rPr lang="fr-FR" dirty="0" smtClean="0">
                <a:latin typeface="AdvTT6489ba6c"/>
              </a:rPr>
              <a:t> </a:t>
            </a:r>
            <a:r>
              <a:rPr lang="en-US" dirty="0" smtClean="0">
                <a:latin typeface="AdvTT6489ba6c"/>
              </a:rPr>
              <a:t>moisture</a:t>
            </a:r>
            <a:r>
              <a:rPr lang="fr-FR" dirty="0">
                <a:latin typeface="AdvTT6489ba6c"/>
              </a:rPr>
              <a:t> </a:t>
            </a:r>
            <a:r>
              <a:rPr lang="en-US" dirty="0" smtClean="0">
                <a:latin typeface="AdvTT6489ba6c"/>
              </a:rPr>
              <a:t>and functional connectivity diversities.</a:t>
            </a:r>
            <a:br>
              <a:rPr lang="en-US" dirty="0" smtClean="0">
                <a:latin typeface="AdvTT6489ba6c"/>
              </a:rPr>
            </a:br>
            <a:endParaRPr lang="en-US" dirty="0" smtClean="0"/>
          </a:p>
          <a:p>
            <a:r>
              <a:rPr lang="en-US" b="1" dirty="0">
                <a:latin typeface="AdvTT6489ba6c"/>
              </a:rPr>
              <a:t>Plant and animal functional </a:t>
            </a:r>
            <a:r>
              <a:rPr lang="en-US" b="1" dirty="0" smtClean="0">
                <a:latin typeface="AdvTT6489ba6c"/>
              </a:rPr>
              <a:t>and</a:t>
            </a:r>
            <a:r>
              <a:rPr lang="en-US" b="1" dirty="0" smtClean="0">
                <a:solidFill>
                  <a:srgbClr val="FF0000"/>
                </a:solidFill>
                <a:latin typeface="AdvTT6489ba6c"/>
              </a:rPr>
              <a:t> </a:t>
            </a:r>
            <a:r>
              <a:rPr lang="en-US" b="1" dirty="0" smtClean="0">
                <a:latin typeface="AdvTT6489ba6c"/>
              </a:rPr>
              <a:t>microbe </a:t>
            </a:r>
            <a:r>
              <a:rPr lang="en-US" b="1" dirty="0">
                <a:latin typeface="AdvTT6489ba6c"/>
              </a:rPr>
              <a:t>functional diversity </a:t>
            </a:r>
            <a:r>
              <a:rPr lang="en-US" dirty="0">
                <a:latin typeface="AdvTT6489ba6c"/>
              </a:rPr>
              <a:t>that </a:t>
            </a:r>
            <a:r>
              <a:rPr lang="en-US" dirty="0" smtClean="0">
                <a:latin typeface="AdvTT6489ba6c"/>
              </a:rPr>
              <a:t>regulate </a:t>
            </a:r>
            <a:r>
              <a:rPr lang="en-US" b="1" dirty="0" smtClean="0">
                <a:latin typeface="AdvTT6489ba6c"/>
              </a:rPr>
              <a:t>ecosystem </a:t>
            </a:r>
            <a:r>
              <a:rPr lang="en-US" b="1" dirty="0" smtClean="0">
                <a:latin typeface="AdvTT6489ba6c"/>
              </a:rPr>
              <a:t>functions.</a:t>
            </a:r>
            <a:endParaRPr lang="en-US" b="1" dirty="0"/>
          </a:p>
          <a:p>
            <a:pPr marL="0" indent="0">
              <a:buNone/>
            </a:pPr>
            <a:endParaRPr lang="en-US" dirty="0"/>
          </a:p>
        </p:txBody>
      </p:sp>
      <p:sp>
        <p:nvSpPr>
          <p:cNvPr id="4" name="TextBox 3"/>
          <p:cNvSpPr txBox="1"/>
          <p:nvPr/>
        </p:nvSpPr>
        <p:spPr>
          <a:xfrm>
            <a:off x="1371600" y="165756"/>
            <a:ext cx="8153400" cy="646331"/>
          </a:xfrm>
          <a:prstGeom prst="rect">
            <a:avLst/>
          </a:prstGeom>
          <a:noFill/>
        </p:spPr>
        <p:txBody>
          <a:bodyPr wrap="square" rtlCol="0">
            <a:spAutoFit/>
          </a:bodyPr>
          <a:lstStyle/>
          <a:p>
            <a:r>
              <a:rPr lang="en-US" sz="3600" b="1" dirty="0" smtClean="0">
                <a:solidFill>
                  <a:schemeClr val="tx2"/>
                </a:solidFill>
              </a:rPr>
              <a:t>BIO-diversity </a:t>
            </a:r>
            <a:r>
              <a:rPr lang="en-US" sz="3600" b="1" dirty="0" smtClean="0">
                <a:solidFill>
                  <a:schemeClr val="tx2"/>
                </a:solidFill>
              </a:rPr>
              <a:t>components &amp; </a:t>
            </a:r>
            <a:r>
              <a:rPr lang="en-US" sz="3600" b="1" dirty="0" smtClean="0">
                <a:solidFill>
                  <a:schemeClr val="tx2"/>
                </a:solidFill>
              </a:rPr>
              <a:t>interactions</a:t>
            </a:r>
            <a:endParaRPr lang="en-US" sz="2800" dirty="0">
              <a:solidFill>
                <a:srgbClr val="FF0000"/>
              </a:solidFill>
            </a:endParaRPr>
          </a:p>
        </p:txBody>
      </p:sp>
    </p:spTree>
    <p:extLst>
      <p:ext uri="{BB962C8B-B14F-4D97-AF65-F5344CB8AC3E}">
        <p14:creationId xmlns:p14="http://schemas.microsoft.com/office/powerpoint/2010/main" val="1724952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668" y="616143"/>
            <a:ext cx="7780973" cy="6235798"/>
          </a:xfrm>
          <a:prstGeom prst="rect">
            <a:avLst/>
          </a:prstGeom>
        </p:spPr>
      </p:pic>
      <p:sp>
        <p:nvSpPr>
          <p:cNvPr id="2" name="Title 1"/>
          <p:cNvSpPr>
            <a:spLocks noGrp="1"/>
          </p:cNvSpPr>
          <p:nvPr>
            <p:ph type="title"/>
          </p:nvPr>
        </p:nvSpPr>
        <p:spPr>
          <a:xfrm>
            <a:off x="5791200" y="1269893"/>
            <a:ext cx="6207512" cy="1294888"/>
          </a:xfrm>
        </p:spPr>
        <p:txBody>
          <a:bodyPr>
            <a:normAutofit/>
          </a:bodyPr>
          <a:lstStyle/>
          <a:p>
            <a:r>
              <a:rPr lang="en-US" sz="2800" dirty="0" smtClean="0"/>
              <a:t>Whole system interactions in the Negev Highlands</a:t>
            </a:r>
            <a:endParaRPr lang="en-US" sz="2800" dirty="0"/>
          </a:p>
        </p:txBody>
      </p:sp>
      <p:sp>
        <p:nvSpPr>
          <p:cNvPr id="3" name="חץ ימינה 2"/>
          <p:cNvSpPr/>
          <p:nvPr/>
        </p:nvSpPr>
        <p:spPr>
          <a:xfrm>
            <a:off x="7975174" y="4533900"/>
            <a:ext cx="1041826"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מלבן 4"/>
          <p:cNvSpPr/>
          <p:nvPr/>
        </p:nvSpPr>
        <p:spPr>
          <a:xfrm>
            <a:off x="9347200" y="4203700"/>
            <a:ext cx="252730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Essential ecosystem diversity variables</a:t>
            </a:r>
            <a:endParaRPr lang="en-US" dirty="0"/>
          </a:p>
        </p:txBody>
      </p:sp>
      <p:sp>
        <p:nvSpPr>
          <p:cNvPr id="7" name="חץ למטה 6"/>
          <p:cNvSpPr/>
          <p:nvPr/>
        </p:nvSpPr>
        <p:spPr>
          <a:xfrm>
            <a:off x="6864195" y="2297928"/>
            <a:ext cx="495300" cy="952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חץ ימינה 7"/>
          <p:cNvSpPr/>
          <p:nvPr/>
        </p:nvSpPr>
        <p:spPr>
          <a:xfrm>
            <a:off x="5202467" y="1735254"/>
            <a:ext cx="457200" cy="393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97191" y="143157"/>
            <a:ext cx="6601522" cy="954107"/>
          </a:xfrm>
          <a:prstGeom prst="rect">
            <a:avLst/>
          </a:prstGeom>
          <a:noFill/>
        </p:spPr>
        <p:txBody>
          <a:bodyPr wrap="square" rtlCol="0">
            <a:spAutoFit/>
          </a:bodyPr>
          <a:lstStyle/>
          <a:p>
            <a:r>
              <a:rPr lang="en-US" sz="2800" b="1" dirty="0" smtClean="0"/>
              <a:t>The Link: interactions-diversity-essential variables</a:t>
            </a:r>
            <a:endParaRPr lang="en-US" sz="2800" b="1" dirty="0"/>
          </a:p>
        </p:txBody>
      </p:sp>
    </p:spTree>
    <p:extLst>
      <p:ext uri="{BB962C8B-B14F-4D97-AF65-F5344CB8AC3E}">
        <p14:creationId xmlns:p14="http://schemas.microsoft.com/office/powerpoint/2010/main" val="1846197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1870</TotalTime>
  <Words>509</Words>
  <Application>Microsoft Office PowerPoint</Application>
  <PresentationFormat>Widescreen</PresentationFormat>
  <Paragraphs>51</Paragraphs>
  <Slides>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AdvTT6489ba6c</vt:lpstr>
      <vt:lpstr>Arial</vt:lpstr>
      <vt:lpstr>Calibri</vt:lpstr>
      <vt:lpstr>Calibri Light</vt:lpstr>
      <vt:lpstr>Office Theme</vt:lpstr>
      <vt:lpstr>The contribution of Web of Interactions framework to the whole system approach</vt:lpstr>
      <vt:lpstr>Web of Interactions</vt:lpstr>
      <vt:lpstr>Web of Interactions  (WoI) –Negev Highland</vt:lpstr>
      <vt:lpstr>Rainfall diversity</vt:lpstr>
      <vt:lpstr>Surface property diversity</vt:lpstr>
      <vt:lpstr>Soil moisture diversity</vt:lpstr>
      <vt:lpstr>Niche diversity, Plant, animal and microbe functional diversity</vt:lpstr>
      <vt:lpstr>Whole system interactions in the Negev Highlands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contribution of Web of Interactions framework to the whole system approach</dc:title>
  <dc:creator>Windows User</dc:creator>
  <cp:lastModifiedBy>Windows User</cp:lastModifiedBy>
  <cp:revision>38</cp:revision>
  <dcterms:created xsi:type="dcterms:W3CDTF">2020-05-06T09:02:00Z</dcterms:created>
  <dcterms:modified xsi:type="dcterms:W3CDTF">2020-05-07T20:06:36Z</dcterms:modified>
</cp:coreProperties>
</file>