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7" r:id="rId2"/>
  </p:sldIdLst>
  <p:sldSz cx="42794238" cy="30267275"/>
  <p:notesSz cx="6858000" cy="9144000"/>
  <p:defaultTextStyle>
    <a:defPPr>
      <a:defRPr lang="en-US"/>
    </a:defPPr>
    <a:lvl1pPr marL="0" algn="l" defTabSz="4174876" rtl="0" eaLnBrk="1" latinLnBrk="0" hangingPunct="1">
      <a:defRPr sz="8200" kern="1200">
        <a:solidFill>
          <a:schemeClr val="tx1"/>
        </a:solidFill>
        <a:latin typeface="+mn-lt"/>
        <a:ea typeface="+mn-ea"/>
        <a:cs typeface="+mn-cs"/>
      </a:defRPr>
    </a:lvl1pPr>
    <a:lvl2pPr marL="2087438" algn="l" defTabSz="4174876" rtl="0" eaLnBrk="1" latinLnBrk="0" hangingPunct="1">
      <a:defRPr sz="8200" kern="1200">
        <a:solidFill>
          <a:schemeClr val="tx1"/>
        </a:solidFill>
        <a:latin typeface="+mn-lt"/>
        <a:ea typeface="+mn-ea"/>
        <a:cs typeface="+mn-cs"/>
      </a:defRPr>
    </a:lvl2pPr>
    <a:lvl3pPr marL="4174876" algn="l" defTabSz="4174876" rtl="0" eaLnBrk="1" latinLnBrk="0" hangingPunct="1">
      <a:defRPr sz="8200" kern="1200">
        <a:solidFill>
          <a:schemeClr val="tx1"/>
        </a:solidFill>
        <a:latin typeface="+mn-lt"/>
        <a:ea typeface="+mn-ea"/>
        <a:cs typeface="+mn-cs"/>
      </a:defRPr>
    </a:lvl3pPr>
    <a:lvl4pPr marL="6262314" algn="l" defTabSz="4174876" rtl="0" eaLnBrk="1" latinLnBrk="0" hangingPunct="1">
      <a:defRPr sz="8200" kern="1200">
        <a:solidFill>
          <a:schemeClr val="tx1"/>
        </a:solidFill>
        <a:latin typeface="+mn-lt"/>
        <a:ea typeface="+mn-ea"/>
        <a:cs typeface="+mn-cs"/>
      </a:defRPr>
    </a:lvl4pPr>
    <a:lvl5pPr marL="8349752" algn="l" defTabSz="4174876" rtl="0" eaLnBrk="1" latinLnBrk="0" hangingPunct="1">
      <a:defRPr sz="8200" kern="1200">
        <a:solidFill>
          <a:schemeClr val="tx1"/>
        </a:solidFill>
        <a:latin typeface="+mn-lt"/>
        <a:ea typeface="+mn-ea"/>
        <a:cs typeface="+mn-cs"/>
      </a:defRPr>
    </a:lvl5pPr>
    <a:lvl6pPr marL="10437190" algn="l" defTabSz="4174876" rtl="0" eaLnBrk="1" latinLnBrk="0" hangingPunct="1">
      <a:defRPr sz="8200" kern="1200">
        <a:solidFill>
          <a:schemeClr val="tx1"/>
        </a:solidFill>
        <a:latin typeface="+mn-lt"/>
        <a:ea typeface="+mn-ea"/>
        <a:cs typeface="+mn-cs"/>
      </a:defRPr>
    </a:lvl6pPr>
    <a:lvl7pPr marL="12524628" algn="l" defTabSz="4174876" rtl="0" eaLnBrk="1" latinLnBrk="0" hangingPunct="1">
      <a:defRPr sz="8200" kern="1200">
        <a:solidFill>
          <a:schemeClr val="tx1"/>
        </a:solidFill>
        <a:latin typeface="+mn-lt"/>
        <a:ea typeface="+mn-ea"/>
        <a:cs typeface="+mn-cs"/>
      </a:defRPr>
    </a:lvl7pPr>
    <a:lvl8pPr marL="14612066" algn="l" defTabSz="4174876" rtl="0" eaLnBrk="1" latinLnBrk="0" hangingPunct="1">
      <a:defRPr sz="8200" kern="1200">
        <a:solidFill>
          <a:schemeClr val="tx1"/>
        </a:solidFill>
        <a:latin typeface="+mn-lt"/>
        <a:ea typeface="+mn-ea"/>
        <a:cs typeface="+mn-cs"/>
      </a:defRPr>
    </a:lvl8pPr>
    <a:lvl9pPr marL="16699504" algn="l" defTabSz="417487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p15:clr>
            <a:srgbClr val="A4A3A4"/>
          </p15:clr>
        </p15:guide>
        <p15:guide id="2" pos="134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297529"/>
    <a:srgbClr val="0048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5016" autoAdjust="0"/>
  </p:normalViewPr>
  <p:slideViewPr>
    <p:cSldViewPr showGuides="1">
      <p:cViewPr>
        <p:scale>
          <a:sx n="14" d="100"/>
          <a:sy n="14" d="100"/>
        </p:scale>
        <p:origin x="1806" y="318"/>
      </p:cViewPr>
      <p:guideLst>
        <p:guide orient="horz" pos="9533"/>
        <p:guide pos="134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8A06E-13D4-48F8-B999-BBB07BF18046}" type="datetimeFigureOut">
              <a:rPr lang="en-US" smtClean="0"/>
              <a:t>5/3/2020</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6C6F5-CE13-47E6-B16B-0545199E9441}" type="slidenum">
              <a:rPr lang="en-US" smtClean="0"/>
              <a:t>‹#›</a:t>
            </a:fld>
            <a:endParaRPr lang="en-US"/>
          </a:p>
        </p:txBody>
      </p:sp>
    </p:spTree>
    <p:extLst>
      <p:ext uri="{BB962C8B-B14F-4D97-AF65-F5344CB8AC3E}">
        <p14:creationId xmlns:p14="http://schemas.microsoft.com/office/powerpoint/2010/main" val="4183059128"/>
      </p:ext>
    </p:extLst>
  </p:cSld>
  <p:clrMap bg1="lt1" tx1="dk1" bg2="lt2" tx2="dk2" accent1="accent1" accent2="accent2" accent3="accent3" accent4="accent4" accent5="accent5" accent6="accent6" hlink="hlink" folHlink="folHlink"/>
  <p:notesStyle>
    <a:lvl1pPr marL="0" algn="l" defTabSz="4174876" rtl="0" eaLnBrk="1" latinLnBrk="0" hangingPunct="1">
      <a:defRPr sz="5500" kern="1200">
        <a:solidFill>
          <a:schemeClr val="tx1"/>
        </a:solidFill>
        <a:latin typeface="+mn-lt"/>
        <a:ea typeface="+mn-ea"/>
        <a:cs typeface="+mn-cs"/>
      </a:defRPr>
    </a:lvl1pPr>
    <a:lvl2pPr marL="2087438" algn="l" defTabSz="4174876" rtl="0" eaLnBrk="1" latinLnBrk="0" hangingPunct="1">
      <a:defRPr sz="5500" kern="1200">
        <a:solidFill>
          <a:schemeClr val="tx1"/>
        </a:solidFill>
        <a:latin typeface="+mn-lt"/>
        <a:ea typeface="+mn-ea"/>
        <a:cs typeface="+mn-cs"/>
      </a:defRPr>
    </a:lvl2pPr>
    <a:lvl3pPr marL="4174876" algn="l" defTabSz="4174876" rtl="0" eaLnBrk="1" latinLnBrk="0" hangingPunct="1">
      <a:defRPr sz="5500" kern="1200">
        <a:solidFill>
          <a:schemeClr val="tx1"/>
        </a:solidFill>
        <a:latin typeface="+mn-lt"/>
        <a:ea typeface="+mn-ea"/>
        <a:cs typeface="+mn-cs"/>
      </a:defRPr>
    </a:lvl3pPr>
    <a:lvl4pPr marL="6262314" algn="l" defTabSz="4174876" rtl="0" eaLnBrk="1" latinLnBrk="0" hangingPunct="1">
      <a:defRPr sz="5500" kern="1200">
        <a:solidFill>
          <a:schemeClr val="tx1"/>
        </a:solidFill>
        <a:latin typeface="+mn-lt"/>
        <a:ea typeface="+mn-ea"/>
        <a:cs typeface="+mn-cs"/>
      </a:defRPr>
    </a:lvl4pPr>
    <a:lvl5pPr marL="8349752" algn="l" defTabSz="4174876" rtl="0" eaLnBrk="1" latinLnBrk="0" hangingPunct="1">
      <a:defRPr sz="5500" kern="1200">
        <a:solidFill>
          <a:schemeClr val="tx1"/>
        </a:solidFill>
        <a:latin typeface="+mn-lt"/>
        <a:ea typeface="+mn-ea"/>
        <a:cs typeface="+mn-cs"/>
      </a:defRPr>
    </a:lvl5pPr>
    <a:lvl6pPr marL="10437190" algn="l" defTabSz="4174876" rtl="0" eaLnBrk="1" latinLnBrk="0" hangingPunct="1">
      <a:defRPr sz="5500" kern="1200">
        <a:solidFill>
          <a:schemeClr val="tx1"/>
        </a:solidFill>
        <a:latin typeface="+mn-lt"/>
        <a:ea typeface="+mn-ea"/>
        <a:cs typeface="+mn-cs"/>
      </a:defRPr>
    </a:lvl6pPr>
    <a:lvl7pPr marL="12524628" algn="l" defTabSz="4174876" rtl="0" eaLnBrk="1" latinLnBrk="0" hangingPunct="1">
      <a:defRPr sz="5500" kern="1200">
        <a:solidFill>
          <a:schemeClr val="tx1"/>
        </a:solidFill>
        <a:latin typeface="+mn-lt"/>
        <a:ea typeface="+mn-ea"/>
        <a:cs typeface="+mn-cs"/>
      </a:defRPr>
    </a:lvl7pPr>
    <a:lvl8pPr marL="14612066" algn="l" defTabSz="4174876" rtl="0" eaLnBrk="1" latinLnBrk="0" hangingPunct="1">
      <a:defRPr sz="5500" kern="1200">
        <a:solidFill>
          <a:schemeClr val="tx1"/>
        </a:solidFill>
        <a:latin typeface="+mn-lt"/>
        <a:ea typeface="+mn-ea"/>
        <a:cs typeface="+mn-cs"/>
      </a:defRPr>
    </a:lvl8pPr>
    <a:lvl9pPr marL="16699504" algn="l" defTabSz="417487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6C6F5-CE13-47E6-B16B-0545199E9441}" type="slidenum">
              <a:rPr lang="en-US" smtClean="0"/>
              <a:t>1</a:t>
            </a:fld>
            <a:endParaRPr lang="en-US"/>
          </a:p>
        </p:txBody>
      </p:sp>
    </p:spTree>
    <p:extLst>
      <p:ext uri="{BB962C8B-B14F-4D97-AF65-F5344CB8AC3E}">
        <p14:creationId xmlns:p14="http://schemas.microsoft.com/office/powerpoint/2010/main" val="303299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56455" y="19701657"/>
            <a:ext cx="32095679" cy="5272499"/>
          </a:xfrm>
        </p:spPr>
        <p:txBody>
          <a:bodyPr wrap="none" anchor="t">
            <a:normAutofit/>
          </a:bodyPr>
          <a:lstStyle>
            <a:lvl1pPr algn="r">
              <a:defRPr sz="31776" b="0" spc="-993">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756451" y="16902885"/>
            <a:ext cx="32095679" cy="2729805"/>
          </a:xfrm>
        </p:spPr>
        <p:txBody>
          <a:bodyPr anchor="b">
            <a:normAutofit/>
          </a:bodyPr>
          <a:lstStyle>
            <a:lvl1pPr marL="0" indent="0" algn="r">
              <a:buNone/>
              <a:defRPr sz="10592"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1513355" indent="0" algn="ctr">
              <a:buNone/>
              <a:defRPr sz="6620"/>
            </a:lvl2pPr>
            <a:lvl3pPr marL="3026710" indent="0" algn="ctr">
              <a:buNone/>
              <a:defRPr sz="5958"/>
            </a:lvl3pPr>
            <a:lvl4pPr marL="4540065" indent="0" algn="ctr">
              <a:buNone/>
              <a:defRPr sz="5296"/>
            </a:lvl4pPr>
            <a:lvl5pPr marL="6053419" indent="0" algn="ctr">
              <a:buNone/>
              <a:defRPr sz="5296"/>
            </a:lvl5pPr>
            <a:lvl6pPr marL="7566774" indent="0" algn="ctr">
              <a:buNone/>
              <a:defRPr sz="5296"/>
            </a:lvl6pPr>
            <a:lvl7pPr marL="9080129" indent="0" algn="ctr">
              <a:buNone/>
              <a:defRPr sz="5296"/>
            </a:lvl7pPr>
            <a:lvl8pPr marL="10593484" indent="0" algn="ctr">
              <a:buNone/>
              <a:defRPr sz="5296"/>
            </a:lvl8pPr>
            <a:lvl9pPr marL="12106839" indent="0" algn="ctr">
              <a:buNone/>
              <a:defRPr sz="5296"/>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53F0F9D-1F46-447F-ABF6-9C6E91523298}"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359439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9274144"/>
            <a:ext cx="36910030" cy="3616163"/>
          </a:xfrm>
        </p:spPr>
        <p:txBody>
          <a:bodyPr anchor="b"/>
          <a:lstStyle>
            <a:lvl1pPr>
              <a:defRPr sz="1059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47678" y="4357934"/>
            <a:ext cx="36910030" cy="14916210"/>
          </a:xfrm>
        </p:spPr>
        <p:txBody>
          <a:bodyPr anchor="t"/>
          <a:lstStyle>
            <a:lvl1pPr marL="0" indent="0">
              <a:buNone/>
              <a:defRPr sz="10592"/>
            </a:lvl1pPr>
            <a:lvl2pPr marL="1513355" indent="0">
              <a:buNone/>
              <a:defRPr sz="9268"/>
            </a:lvl2pPr>
            <a:lvl3pPr marL="3026710" indent="0">
              <a:buNone/>
              <a:defRPr sz="7944"/>
            </a:lvl3pPr>
            <a:lvl4pPr marL="4540065" indent="0">
              <a:buNone/>
              <a:defRPr sz="6620"/>
            </a:lvl4pPr>
            <a:lvl5pPr marL="6053419" indent="0">
              <a:buNone/>
              <a:defRPr sz="6620"/>
            </a:lvl5pPr>
            <a:lvl6pPr marL="7566774" indent="0">
              <a:buNone/>
              <a:defRPr sz="6620"/>
            </a:lvl6pPr>
            <a:lvl7pPr marL="9080129" indent="0">
              <a:buNone/>
              <a:defRPr sz="6620"/>
            </a:lvl7pPr>
            <a:lvl8pPr marL="10593484" indent="0">
              <a:buNone/>
              <a:defRPr sz="6620"/>
            </a:lvl8pPr>
            <a:lvl9pPr marL="12106839" indent="0">
              <a:buNone/>
              <a:defRPr sz="6620"/>
            </a:lvl9pPr>
          </a:lstStyle>
          <a:p>
            <a:r>
              <a:rPr lang="en-US" smtClean="0"/>
              <a:t>Click icon to add picture</a:t>
            </a:r>
            <a:endParaRPr lang="en-US" dirty="0"/>
          </a:p>
        </p:txBody>
      </p:sp>
      <p:sp>
        <p:nvSpPr>
          <p:cNvPr id="4" name="Text Placeholder 3"/>
          <p:cNvSpPr>
            <a:spLocks noGrp="1"/>
          </p:cNvSpPr>
          <p:nvPr>
            <p:ph type="body" sz="half" idx="2"/>
          </p:nvPr>
        </p:nvSpPr>
        <p:spPr>
          <a:xfrm>
            <a:off x="2947680" y="22890304"/>
            <a:ext cx="36904456" cy="3012040"/>
          </a:xfrm>
        </p:spPr>
        <p:txBody>
          <a:bodyPr/>
          <a:lstStyle>
            <a:lvl1pPr marL="0" indent="0">
              <a:buNone/>
              <a:defRPr sz="5296">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72758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2"/>
            <a:ext cx="36910030" cy="15598565"/>
          </a:xfrm>
        </p:spPr>
        <p:txBody>
          <a:bodyPr anchor="ctr"/>
          <a:lstStyle>
            <a:lvl1pPr>
              <a:defRPr sz="10592"/>
            </a:lvl1pPr>
          </a:lstStyle>
          <a:p>
            <a:r>
              <a:rPr lang="en-US" smtClean="0"/>
              <a:t>Click to edit Master title style</a:t>
            </a:r>
            <a:endParaRPr lang="en-US" dirty="0"/>
          </a:p>
        </p:txBody>
      </p:sp>
      <p:sp>
        <p:nvSpPr>
          <p:cNvPr id="4" name="Text Placeholder 3"/>
          <p:cNvSpPr>
            <a:spLocks noGrp="1"/>
          </p:cNvSpPr>
          <p:nvPr>
            <p:ph type="body" sz="half" idx="2"/>
          </p:nvPr>
        </p:nvSpPr>
        <p:spPr>
          <a:xfrm>
            <a:off x="2947680" y="19813630"/>
            <a:ext cx="36904456" cy="6628198"/>
          </a:xfrm>
        </p:spPr>
        <p:txBody>
          <a:bodyPr anchor="ctr"/>
          <a:lstStyle>
            <a:lvl1pPr marL="0" indent="0">
              <a:buNone/>
              <a:defRPr sz="5296"/>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29117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76242" y="1611452"/>
            <a:ext cx="32652902" cy="13208960"/>
          </a:xfrm>
        </p:spPr>
        <p:txBody>
          <a:bodyPr anchor="ctr"/>
          <a:lstStyle>
            <a:lvl1pPr>
              <a:defRPr sz="14564"/>
            </a:lvl1pPr>
          </a:lstStyle>
          <a:p>
            <a:r>
              <a:rPr lang="en-US" smtClean="0"/>
              <a:t>Click to edit Master title style</a:t>
            </a:r>
            <a:endParaRPr lang="en-US" dirty="0"/>
          </a:p>
        </p:txBody>
      </p:sp>
      <p:sp>
        <p:nvSpPr>
          <p:cNvPr id="12" name="Text Placeholder 3"/>
          <p:cNvSpPr>
            <a:spLocks noGrp="1"/>
          </p:cNvSpPr>
          <p:nvPr>
            <p:ph type="body" sz="half" idx="13"/>
          </p:nvPr>
        </p:nvSpPr>
        <p:spPr>
          <a:xfrm>
            <a:off x="6039510" y="14853636"/>
            <a:ext cx="30720797" cy="2422830"/>
          </a:xfrm>
        </p:spPr>
        <p:txBody>
          <a:bodyPr anchor="t">
            <a:normAutofit/>
          </a:bodyPr>
          <a:lstStyle>
            <a:lvl1pPr marL="0" indent="0">
              <a:buNone/>
              <a:defRPr sz="4634"/>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4" name="Text Placeholder 3"/>
          <p:cNvSpPr>
            <a:spLocks noGrp="1"/>
          </p:cNvSpPr>
          <p:nvPr>
            <p:ph type="body" sz="half" idx="2"/>
          </p:nvPr>
        </p:nvSpPr>
        <p:spPr>
          <a:xfrm>
            <a:off x="2942104" y="19868048"/>
            <a:ext cx="36898882" cy="6573780"/>
          </a:xfrm>
        </p:spPr>
        <p:txBody>
          <a:bodyPr anchor="ctr">
            <a:normAutofit/>
          </a:bodyPr>
          <a:lstStyle>
            <a:lvl1pPr marL="0" indent="0">
              <a:buNone/>
              <a:defRPr sz="5296"/>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
        <p:nvSpPr>
          <p:cNvPr id="9" name="TextBox 8"/>
          <p:cNvSpPr txBox="1"/>
          <p:nvPr/>
        </p:nvSpPr>
        <p:spPr>
          <a:xfrm>
            <a:off x="3899793" y="3472589"/>
            <a:ext cx="2139712" cy="2580866"/>
          </a:xfrm>
          <a:prstGeom prst="rect">
            <a:avLst/>
          </a:prstGeom>
        </p:spPr>
        <p:txBody>
          <a:bodyPr vert="horz" lIns="302673" tIns="151336" rIns="302673" bIns="1513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6480" dirty="0">
                <a:solidFill>
                  <a:schemeClr val="tx1"/>
                </a:solidFill>
                <a:effectLst/>
              </a:rPr>
              <a:t>“</a:t>
            </a:r>
          </a:p>
        </p:txBody>
      </p:sp>
      <p:sp>
        <p:nvSpPr>
          <p:cNvPr id="10" name="TextBox 9"/>
          <p:cNvSpPr txBox="1"/>
          <p:nvPr/>
        </p:nvSpPr>
        <p:spPr>
          <a:xfrm>
            <a:off x="36636992" y="12106910"/>
            <a:ext cx="2139712" cy="2580866"/>
          </a:xfrm>
          <a:prstGeom prst="rect">
            <a:avLst/>
          </a:prstGeom>
        </p:spPr>
        <p:txBody>
          <a:bodyPr vert="horz" lIns="302673" tIns="151336" rIns="302673" bIns="15133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6480" dirty="0">
                <a:solidFill>
                  <a:schemeClr val="tx1"/>
                </a:solidFill>
                <a:effectLst/>
              </a:rPr>
              <a:t>”</a:t>
            </a:r>
          </a:p>
        </p:txBody>
      </p:sp>
    </p:spTree>
    <p:extLst>
      <p:ext uri="{BB962C8B-B14F-4D97-AF65-F5344CB8AC3E}">
        <p14:creationId xmlns:p14="http://schemas.microsoft.com/office/powerpoint/2010/main" val="14669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947678" y="10269903"/>
            <a:ext cx="36910030" cy="11085798"/>
          </a:xfrm>
        </p:spPr>
        <p:txBody>
          <a:bodyPr anchor="b">
            <a:normAutofit/>
          </a:bodyPr>
          <a:lstStyle>
            <a:lvl1pPr>
              <a:defRPr sz="17874"/>
            </a:lvl1pPr>
          </a:lstStyle>
          <a:p>
            <a:r>
              <a:rPr lang="en-US" smtClean="0"/>
              <a:t>Click to edit Master title style</a:t>
            </a:r>
            <a:endParaRPr lang="en-US" dirty="0"/>
          </a:p>
        </p:txBody>
      </p:sp>
      <p:sp>
        <p:nvSpPr>
          <p:cNvPr id="4" name="Text Placeholder 3"/>
          <p:cNvSpPr>
            <a:spLocks noGrp="1"/>
          </p:cNvSpPr>
          <p:nvPr>
            <p:ph type="body" sz="half" idx="2"/>
          </p:nvPr>
        </p:nvSpPr>
        <p:spPr>
          <a:xfrm>
            <a:off x="2947680" y="21407680"/>
            <a:ext cx="36904456" cy="5034148"/>
          </a:xfrm>
        </p:spPr>
        <p:txBody>
          <a:bodyPr anchor="t"/>
          <a:lstStyle>
            <a:lvl1pPr marL="0" indent="0">
              <a:buNone/>
              <a:defRPr sz="5296"/>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252793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942104" y="1611459"/>
            <a:ext cx="36910030" cy="585027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693892" y="8323500"/>
            <a:ext cx="10343579" cy="2543290"/>
          </a:xfrm>
        </p:spPr>
        <p:txBody>
          <a:bodyPr anchor="b">
            <a:noAutofit/>
          </a:bodyPr>
          <a:lstStyle>
            <a:lvl1pPr marL="0" indent="0">
              <a:buNone/>
              <a:defRPr sz="7944"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513355" indent="0">
              <a:buNone/>
              <a:defRPr sz="6620" b="1"/>
            </a:lvl2pPr>
            <a:lvl3pPr marL="3026710" indent="0">
              <a:buNone/>
              <a:defRPr sz="5958" b="1"/>
            </a:lvl3pPr>
            <a:lvl4pPr marL="4540065" indent="0">
              <a:buNone/>
              <a:defRPr sz="5296" b="1"/>
            </a:lvl4pPr>
            <a:lvl5pPr marL="6053419" indent="0">
              <a:buNone/>
              <a:defRPr sz="5296" b="1"/>
            </a:lvl5pPr>
            <a:lvl6pPr marL="7566774" indent="0">
              <a:buNone/>
              <a:defRPr sz="5296" b="1"/>
            </a:lvl6pPr>
            <a:lvl7pPr marL="9080129" indent="0">
              <a:buNone/>
              <a:defRPr sz="5296" b="1"/>
            </a:lvl7pPr>
            <a:lvl8pPr marL="10593484" indent="0">
              <a:buNone/>
              <a:defRPr sz="5296" b="1"/>
            </a:lvl8pPr>
            <a:lvl9pPr marL="12106839" indent="0">
              <a:buNone/>
              <a:defRPr sz="5296" b="1"/>
            </a:lvl9pPr>
          </a:lstStyle>
          <a:p>
            <a:pPr lvl="0"/>
            <a:r>
              <a:rPr lang="en-US" smtClean="0"/>
              <a:t>Click to edit Master text styles</a:t>
            </a:r>
          </a:p>
        </p:txBody>
      </p:sp>
      <p:sp>
        <p:nvSpPr>
          <p:cNvPr id="8" name="Text Placeholder 3"/>
          <p:cNvSpPr>
            <a:spLocks noGrp="1"/>
          </p:cNvSpPr>
          <p:nvPr>
            <p:ph type="body" sz="half" idx="15"/>
          </p:nvPr>
        </p:nvSpPr>
        <p:spPr>
          <a:xfrm>
            <a:off x="4762396" y="11350228"/>
            <a:ext cx="10275077" cy="15841277"/>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9" name="Text Placeholder 4"/>
          <p:cNvSpPr>
            <a:spLocks noGrp="1"/>
          </p:cNvSpPr>
          <p:nvPr>
            <p:ph type="body" sz="quarter" idx="3"/>
          </p:nvPr>
        </p:nvSpPr>
        <p:spPr>
          <a:xfrm>
            <a:off x="16103983" y="8323500"/>
            <a:ext cx="10306284" cy="2543290"/>
          </a:xfrm>
        </p:spPr>
        <p:txBody>
          <a:bodyPr vert="horz" lIns="91440" tIns="45720" rIns="91440" bIns="45720" rtlCol="0" anchor="b">
            <a:noAutofit/>
          </a:bodyPr>
          <a:lstStyle>
            <a:lvl1pPr>
              <a:buNone/>
              <a:defRPr lang="en-US" sz="7944"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16066939" y="11350228"/>
            <a:ext cx="10343326" cy="15841277"/>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11" name="Text Placeholder 4"/>
          <p:cNvSpPr>
            <a:spLocks noGrp="1"/>
          </p:cNvSpPr>
          <p:nvPr>
            <p:ph type="body" sz="quarter" idx="13"/>
          </p:nvPr>
        </p:nvSpPr>
        <p:spPr>
          <a:xfrm>
            <a:off x="27480123" y="8323500"/>
            <a:ext cx="10291794" cy="2543290"/>
          </a:xfrm>
        </p:spPr>
        <p:txBody>
          <a:bodyPr vert="horz" lIns="91440" tIns="45720" rIns="91440" bIns="45720" rtlCol="0" anchor="b">
            <a:noAutofit/>
          </a:bodyPr>
          <a:lstStyle>
            <a:lvl1pPr>
              <a:buNone/>
              <a:defRPr lang="en-US" sz="7944"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27480123" y="11350228"/>
            <a:ext cx="10291794" cy="15841277"/>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3F0F9D-1F46-447F-ABF6-9C6E91523298}"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242035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942104" y="1611459"/>
            <a:ext cx="36910030" cy="5850274"/>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675654" y="18966711"/>
            <a:ext cx="10319655" cy="2543290"/>
          </a:xfrm>
        </p:spPr>
        <p:txBody>
          <a:bodyPr anchor="b">
            <a:noAutofit/>
          </a:bodyPr>
          <a:lstStyle>
            <a:lvl1pPr marL="0" indent="0">
              <a:buNone/>
              <a:defRPr sz="7944"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513355" indent="0">
              <a:buNone/>
              <a:defRPr sz="6620" b="1"/>
            </a:lvl2pPr>
            <a:lvl3pPr marL="3026710" indent="0">
              <a:buNone/>
              <a:defRPr sz="5958" b="1"/>
            </a:lvl3pPr>
            <a:lvl4pPr marL="4540065" indent="0">
              <a:buNone/>
              <a:defRPr sz="5296" b="1"/>
            </a:lvl4pPr>
            <a:lvl5pPr marL="6053419" indent="0">
              <a:buNone/>
              <a:defRPr sz="5296" b="1"/>
            </a:lvl5pPr>
            <a:lvl6pPr marL="7566774" indent="0">
              <a:buNone/>
              <a:defRPr sz="5296" b="1"/>
            </a:lvl6pPr>
            <a:lvl7pPr marL="9080129" indent="0">
              <a:buNone/>
              <a:defRPr sz="5296" b="1"/>
            </a:lvl7pPr>
            <a:lvl8pPr marL="10593484" indent="0">
              <a:buNone/>
              <a:defRPr sz="5296" b="1"/>
            </a:lvl8pPr>
            <a:lvl9pPr marL="12106839" indent="0">
              <a:buNone/>
              <a:defRPr sz="5296" b="1"/>
            </a:lvl9pPr>
          </a:lstStyle>
          <a:p>
            <a:pPr lvl="0"/>
            <a:r>
              <a:rPr lang="en-US" smtClean="0"/>
              <a:t>Click to edit Master text styles</a:t>
            </a:r>
          </a:p>
        </p:txBody>
      </p:sp>
      <p:sp>
        <p:nvSpPr>
          <p:cNvPr id="20" name="Picture Placeholder 2"/>
          <p:cNvSpPr>
            <a:spLocks noGrp="1" noChangeAspect="1"/>
          </p:cNvSpPr>
          <p:nvPr>
            <p:ph type="pic" idx="15"/>
          </p:nvPr>
        </p:nvSpPr>
        <p:spPr>
          <a:xfrm>
            <a:off x="4675654" y="9958251"/>
            <a:ext cx="10319655" cy="672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6"/>
            </a:lvl1pPr>
            <a:lvl2pPr marL="1513355" indent="0">
              <a:buNone/>
              <a:defRPr sz="5296"/>
            </a:lvl2pPr>
            <a:lvl3pPr marL="3026710" indent="0">
              <a:buNone/>
              <a:defRPr sz="5296"/>
            </a:lvl3pPr>
            <a:lvl4pPr marL="4540065" indent="0">
              <a:buNone/>
              <a:defRPr sz="5296"/>
            </a:lvl4pPr>
            <a:lvl5pPr marL="6053419" indent="0">
              <a:buNone/>
              <a:defRPr sz="5296"/>
            </a:lvl5pPr>
            <a:lvl6pPr marL="7566774" indent="0">
              <a:buNone/>
              <a:defRPr sz="5296"/>
            </a:lvl6pPr>
            <a:lvl7pPr marL="9080129" indent="0">
              <a:buNone/>
              <a:defRPr sz="5296"/>
            </a:lvl7pPr>
            <a:lvl8pPr marL="10593484" indent="0">
              <a:buNone/>
              <a:defRPr sz="5296"/>
            </a:lvl8pPr>
            <a:lvl9pPr marL="12106839" indent="0">
              <a:buNone/>
              <a:defRPr sz="5296"/>
            </a:lvl9pPr>
          </a:lstStyle>
          <a:p>
            <a:r>
              <a:rPr lang="en-US" smtClean="0"/>
              <a:t>Click icon to add picture</a:t>
            </a:r>
            <a:endParaRPr lang="en-US" dirty="0"/>
          </a:p>
        </p:txBody>
      </p:sp>
      <p:sp>
        <p:nvSpPr>
          <p:cNvPr id="21" name="Text Placeholder 3"/>
          <p:cNvSpPr>
            <a:spLocks noGrp="1"/>
          </p:cNvSpPr>
          <p:nvPr>
            <p:ph type="body" sz="half" idx="18"/>
          </p:nvPr>
        </p:nvSpPr>
        <p:spPr>
          <a:xfrm>
            <a:off x="4675654" y="21510007"/>
            <a:ext cx="10319655" cy="2909282"/>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22" name="Text Placeholder 4"/>
          <p:cNvSpPr>
            <a:spLocks noGrp="1"/>
          </p:cNvSpPr>
          <p:nvPr>
            <p:ph type="body" sz="quarter" idx="3"/>
          </p:nvPr>
        </p:nvSpPr>
        <p:spPr>
          <a:xfrm>
            <a:off x="16037300" y="18966711"/>
            <a:ext cx="10286220" cy="2543290"/>
          </a:xfrm>
        </p:spPr>
        <p:txBody>
          <a:bodyPr anchor="b">
            <a:noAutofit/>
          </a:bodyPr>
          <a:lstStyle>
            <a:lvl1pPr marL="0" indent="0">
              <a:buNone/>
              <a:defRPr sz="7944"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513355" indent="0">
              <a:buNone/>
              <a:defRPr sz="6620" b="1"/>
            </a:lvl2pPr>
            <a:lvl3pPr marL="3026710" indent="0">
              <a:buNone/>
              <a:defRPr sz="5958" b="1"/>
            </a:lvl3pPr>
            <a:lvl4pPr marL="4540065" indent="0">
              <a:buNone/>
              <a:defRPr sz="5296" b="1"/>
            </a:lvl4pPr>
            <a:lvl5pPr marL="6053419" indent="0">
              <a:buNone/>
              <a:defRPr sz="5296" b="1"/>
            </a:lvl5pPr>
            <a:lvl6pPr marL="7566774" indent="0">
              <a:buNone/>
              <a:defRPr sz="5296" b="1"/>
            </a:lvl6pPr>
            <a:lvl7pPr marL="9080129" indent="0">
              <a:buNone/>
              <a:defRPr sz="5296" b="1"/>
            </a:lvl7pPr>
            <a:lvl8pPr marL="10593484" indent="0">
              <a:buNone/>
              <a:defRPr sz="5296" b="1"/>
            </a:lvl8pPr>
            <a:lvl9pPr marL="12106839" indent="0">
              <a:buNone/>
              <a:defRPr sz="5296" b="1"/>
            </a:lvl9pPr>
          </a:lstStyle>
          <a:p>
            <a:pPr lvl="0"/>
            <a:r>
              <a:rPr lang="en-US" smtClean="0"/>
              <a:t>Click to edit Master text styles</a:t>
            </a:r>
          </a:p>
        </p:txBody>
      </p:sp>
      <p:sp>
        <p:nvSpPr>
          <p:cNvPr id="23" name="Picture Placeholder 2"/>
          <p:cNvSpPr>
            <a:spLocks noGrp="1" noChangeAspect="1"/>
          </p:cNvSpPr>
          <p:nvPr>
            <p:ph type="pic" idx="21"/>
          </p:nvPr>
        </p:nvSpPr>
        <p:spPr>
          <a:xfrm>
            <a:off x="16037295" y="9958251"/>
            <a:ext cx="10286220" cy="672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6"/>
            </a:lvl1pPr>
            <a:lvl2pPr marL="1513355" indent="0">
              <a:buNone/>
              <a:defRPr sz="5296"/>
            </a:lvl2pPr>
            <a:lvl3pPr marL="3026710" indent="0">
              <a:buNone/>
              <a:defRPr sz="5296"/>
            </a:lvl3pPr>
            <a:lvl4pPr marL="4540065" indent="0">
              <a:buNone/>
              <a:defRPr sz="5296"/>
            </a:lvl4pPr>
            <a:lvl5pPr marL="6053419" indent="0">
              <a:buNone/>
              <a:defRPr sz="5296"/>
            </a:lvl5pPr>
            <a:lvl6pPr marL="7566774" indent="0">
              <a:buNone/>
              <a:defRPr sz="5296"/>
            </a:lvl6pPr>
            <a:lvl7pPr marL="9080129" indent="0">
              <a:buNone/>
              <a:defRPr sz="5296"/>
            </a:lvl7pPr>
            <a:lvl8pPr marL="10593484" indent="0">
              <a:buNone/>
              <a:defRPr sz="5296"/>
            </a:lvl8pPr>
            <a:lvl9pPr marL="12106839" indent="0">
              <a:buNone/>
              <a:defRPr sz="5296"/>
            </a:lvl9pPr>
          </a:lstStyle>
          <a:p>
            <a:r>
              <a:rPr lang="en-US" smtClean="0"/>
              <a:t>Click icon to add picture</a:t>
            </a:r>
            <a:endParaRPr lang="en-US" dirty="0"/>
          </a:p>
        </p:txBody>
      </p:sp>
      <p:sp>
        <p:nvSpPr>
          <p:cNvPr id="24" name="Text Placeholder 3"/>
          <p:cNvSpPr>
            <a:spLocks noGrp="1"/>
          </p:cNvSpPr>
          <p:nvPr>
            <p:ph type="body" sz="half" idx="19"/>
          </p:nvPr>
        </p:nvSpPr>
        <p:spPr>
          <a:xfrm>
            <a:off x="16032552" y="21510003"/>
            <a:ext cx="10299844" cy="2909282"/>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25" name="Text Placeholder 4"/>
          <p:cNvSpPr>
            <a:spLocks noGrp="1"/>
          </p:cNvSpPr>
          <p:nvPr>
            <p:ph type="body" sz="quarter" idx="13"/>
          </p:nvPr>
        </p:nvSpPr>
        <p:spPr>
          <a:xfrm>
            <a:off x="27393379" y="18966711"/>
            <a:ext cx="10291794" cy="2543290"/>
          </a:xfrm>
        </p:spPr>
        <p:txBody>
          <a:bodyPr anchor="b">
            <a:noAutofit/>
          </a:bodyPr>
          <a:lstStyle>
            <a:lvl1pPr marL="0" indent="0">
              <a:buNone/>
              <a:defRPr sz="7944"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513355" indent="0">
              <a:buNone/>
              <a:defRPr sz="6620" b="1"/>
            </a:lvl2pPr>
            <a:lvl3pPr marL="3026710" indent="0">
              <a:buNone/>
              <a:defRPr sz="5958" b="1"/>
            </a:lvl3pPr>
            <a:lvl4pPr marL="4540065" indent="0">
              <a:buNone/>
              <a:defRPr sz="5296" b="1"/>
            </a:lvl4pPr>
            <a:lvl5pPr marL="6053419" indent="0">
              <a:buNone/>
              <a:defRPr sz="5296" b="1"/>
            </a:lvl5pPr>
            <a:lvl6pPr marL="7566774" indent="0">
              <a:buNone/>
              <a:defRPr sz="5296" b="1"/>
            </a:lvl6pPr>
            <a:lvl7pPr marL="9080129" indent="0">
              <a:buNone/>
              <a:defRPr sz="5296" b="1"/>
            </a:lvl7pPr>
            <a:lvl8pPr marL="10593484" indent="0">
              <a:buNone/>
              <a:defRPr sz="5296" b="1"/>
            </a:lvl8pPr>
            <a:lvl9pPr marL="12106839" indent="0">
              <a:buNone/>
              <a:defRPr sz="5296" b="1"/>
            </a:lvl9pPr>
          </a:lstStyle>
          <a:p>
            <a:pPr lvl="0"/>
            <a:r>
              <a:rPr lang="en-US" smtClean="0"/>
              <a:t>Click to edit Master text styles</a:t>
            </a:r>
          </a:p>
        </p:txBody>
      </p:sp>
      <p:sp>
        <p:nvSpPr>
          <p:cNvPr id="26" name="Picture Placeholder 2"/>
          <p:cNvSpPr>
            <a:spLocks noGrp="1" noChangeAspect="1"/>
          </p:cNvSpPr>
          <p:nvPr>
            <p:ph type="pic" idx="22"/>
          </p:nvPr>
        </p:nvSpPr>
        <p:spPr>
          <a:xfrm>
            <a:off x="27393374" y="9958251"/>
            <a:ext cx="10291794" cy="672606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296"/>
            </a:lvl1pPr>
            <a:lvl2pPr marL="1513355" indent="0">
              <a:buNone/>
              <a:defRPr sz="5296"/>
            </a:lvl2pPr>
            <a:lvl3pPr marL="3026710" indent="0">
              <a:buNone/>
              <a:defRPr sz="5296"/>
            </a:lvl3pPr>
            <a:lvl4pPr marL="4540065" indent="0">
              <a:buNone/>
              <a:defRPr sz="5296"/>
            </a:lvl4pPr>
            <a:lvl5pPr marL="6053419" indent="0">
              <a:buNone/>
              <a:defRPr sz="5296"/>
            </a:lvl5pPr>
            <a:lvl6pPr marL="7566774" indent="0">
              <a:buNone/>
              <a:defRPr sz="5296"/>
            </a:lvl6pPr>
            <a:lvl7pPr marL="9080129" indent="0">
              <a:buNone/>
              <a:defRPr sz="5296"/>
            </a:lvl7pPr>
            <a:lvl8pPr marL="10593484" indent="0">
              <a:buNone/>
              <a:defRPr sz="5296"/>
            </a:lvl8pPr>
            <a:lvl9pPr marL="12106839" indent="0">
              <a:buNone/>
              <a:defRPr sz="5296"/>
            </a:lvl9pPr>
          </a:lstStyle>
          <a:p>
            <a:r>
              <a:rPr lang="en-US" smtClean="0"/>
              <a:t>Click icon to add picture</a:t>
            </a:r>
            <a:endParaRPr lang="en-US" dirty="0"/>
          </a:p>
        </p:txBody>
      </p:sp>
      <p:sp>
        <p:nvSpPr>
          <p:cNvPr id="27" name="Text Placeholder 3"/>
          <p:cNvSpPr>
            <a:spLocks noGrp="1"/>
          </p:cNvSpPr>
          <p:nvPr>
            <p:ph type="body" sz="half" idx="20"/>
          </p:nvPr>
        </p:nvSpPr>
        <p:spPr>
          <a:xfrm>
            <a:off x="27392936" y="21509994"/>
            <a:ext cx="10305427" cy="2909282"/>
          </a:xfrm>
        </p:spPr>
        <p:txBody>
          <a:bodyPr anchor="t">
            <a:normAutofit/>
          </a:bodyPr>
          <a:lstStyle>
            <a:lvl1pPr marL="0" indent="0">
              <a:buNone/>
              <a:defRPr sz="4634"/>
            </a:lvl1pPr>
            <a:lvl2pPr marL="1513355" indent="0">
              <a:buNone/>
              <a:defRPr sz="3972"/>
            </a:lvl2pPr>
            <a:lvl3pPr marL="3026710" indent="0">
              <a:buNone/>
              <a:defRPr sz="3310"/>
            </a:lvl3pPr>
            <a:lvl4pPr marL="4540065" indent="0">
              <a:buNone/>
              <a:defRPr sz="2979"/>
            </a:lvl4pPr>
            <a:lvl5pPr marL="6053419" indent="0">
              <a:buNone/>
              <a:defRPr sz="2979"/>
            </a:lvl5pPr>
            <a:lvl6pPr marL="7566774" indent="0">
              <a:buNone/>
              <a:defRPr sz="2979"/>
            </a:lvl6pPr>
            <a:lvl7pPr marL="9080129" indent="0">
              <a:buNone/>
              <a:defRPr sz="2979"/>
            </a:lvl7pPr>
            <a:lvl8pPr marL="10593484" indent="0">
              <a:buNone/>
              <a:defRPr sz="2979"/>
            </a:lvl8pPr>
            <a:lvl9pPr marL="12106839" indent="0">
              <a:buNone/>
              <a:defRPr sz="2979"/>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53F0F9D-1F46-447F-ABF6-9C6E91523298}"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347141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F0F9D-1F46-447F-ABF6-9C6E9152329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101020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4629" y="1611452"/>
            <a:ext cx="9227508" cy="25650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42106" y="1611452"/>
            <a:ext cx="27147595" cy="2565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F0F9D-1F46-447F-ABF6-9C6E9152329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121040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3F0F9D-1F46-447F-ABF6-9C6E9152329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314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2999429" y="19701657"/>
            <a:ext cx="32095679" cy="5272499"/>
          </a:xfrm>
        </p:spPr>
        <p:txBody>
          <a:bodyPr wrap="none" anchor="t">
            <a:normAutofit/>
          </a:bodyPr>
          <a:lstStyle>
            <a:lvl1pPr algn="l">
              <a:defRPr sz="31776" b="0" spc="-993">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2999429" y="16902883"/>
            <a:ext cx="32095679" cy="2726712"/>
          </a:xfrm>
        </p:spPr>
        <p:txBody>
          <a:bodyPr anchor="b">
            <a:normAutofit/>
          </a:bodyPr>
          <a:lstStyle>
            <a:lvl1pPr marL="0" indent="0" algn="l">
              <a:buNone/>
              <a:defRPr sz="10592"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1513355" indent="0" algn="ctr">
              <a:buNone/>
              <a:defRPr sz="6620"/>
            </a:lvl2pPr>
            <a:lvl3pPr marL="3026710" indent="0" algn="ctr">
              <a:buNone/>
              <a:defRPr sz="5958"/>
            </a:lvl3pPr>
            <a:lvl4pPr marL="4540065" indent="0" algn="ctr">
              <a:buNone/>
              <a:defRPr sz="5296"/>
            </a:lvl4pPr>
            <a:lvl5pPr marL="6053419" indent="0" algn="ctr">
              <a:buNone/>
              <a:defRPr sz="5296"/>
            </a:lvl5pPr>
            <a:lvl6pPr marL="7566774" indent="0" algn="ctr">
              <a:buNone/>
              <a:defRPr sz="5296"/>
            </a:lvl6pPr>
            <a:lvl7pPr marL="9080129" indent="0" algn="ctr">
              <a:buNone/>
              <a:defRPr sz="5296"/>
            </a:lvl7pPr>
            <a:lvl8pPr marL="10593484" indent="0" algn="ctr">
              <a:buNone/>
              <a:defRPr sz="5296"/>
            </a:lvl8pPr>
            <a:lvl9pPr marL="12106839" indent="0" algn="ctr">
              <a:buNone/>
              <a:defRPr sz="529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3F0F9D-1F46-447F-ABF6-9C6E91523298}"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271644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31229" y="8057261"/>
            <a:ext cx="17638639" cy="192043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182803" y="8057261"/>
            <a:ext cx="17669331" cy="192043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305862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7678" y="1611459"/>
            <a:ext cx="36910030" cy="58502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931229" y="7419688"/>
            <a:ext cx="17638639" cy="3636275"/>
          </a:xfrm>
        </p:spPr>
        <p:txBody>
          <a:bodyPr anchor="b">
            <a:normAutofit/>
          </a:bodyPr>
          <a:lstStyle>
            <a:lvl1pPr marL="0" indent="0">
              <a:buNone/>
              <a:defRPr sz="8827"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513355" indent="0">
              <a:buNone/>
              <a:defRPr sz="6620" b="1"/>
            </a:lvl2pPr>
            <a:lvl3pPr marL="3026710" indent="0">
              <a:buNone/>
              <a:defRPr sz="5958" b="1"/>
            </a:lvl3pPr>
            <a:lvl4pPr marL="4540065" indent="0">
              <a:buNone/>
              <a:defRPr sz="5296" b="1"/>
            </a:lvl4pPr>
            <a:lvl5pPr marL="6053419" indent="0">
              <a:buNone/>
              <a:defRPr sz="5296" b="1"/>
            </a:lvl5pPr>
            <a:lvl6pPr marL="7566774" indent="0">
              <a:buNone/>
              <a:defRPr sz="5296" b="1"/>
            </a:lvl6pPr>
            <a:lvl7pPr marL="9080129" indent="0">
              <a:buNone/>
              <a:defRPr sz="5296" b="1"/>
            </a:lvl7pPr>
            <a:lvl8pPr marL="10593484" indent="0">
              <a:buNone/>
              <a:defRPr sz="5296" b="1"/>
            </a:lvl8pPr>
            <a:lvl9pPr marL="12106839" indent="0">
              <a:buNone/>
              <a:defRPr sz="5296" b="1"/>
            </a:lvl9pPr>
          </a:lstStyle>
          <a:p>
            <a:pPr lvl="0"/>
            <a:r>
              <a:rPr lang="en-US" smtClean="0"/>
              <a:t>Click to edit Master text styles</a:t>
            </a:r>
          </a:p>
        </p:txBody>
      </p:sp>
      <p:sp>
        <p:nvSpPr>
          <p:cNvPr id="4" name="Content Placeholder 3"/>
          <p:cNvSpPr>
            <a:spLocks noGrp="1"/>
          </p:cNvSpPr>
          <p:nvPr>
            <p:ph sz="half" idx="2"/>
          </p:nvPr>
        </p:nvSpPr>
        <p:spPr>
          <a:xfrm>
            <a:off x="3931229" y="11055963"/>
            <a:ext cx="17638639" cy="16261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182805" y="7419688"/>
            <a:ext cx="17674905" cy="3636275"/>
          </a:xfrm>
        </p:spPr>
        <p:txBody>
          <a:bodyPr vert="horz" lIns="91440" tIns="45720" rIns="91440" bIns="45720" rtlCol="0" anchor="b">
            <a:normAutofit/>
          </a:bodyPr>
          <a:lstStyle>
            <a:lvl1pPr>
              <a:buNone/>
              <a:defRPr lang="en-US" sz="8827"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22182805" y="11055963"/>
            <a:ext cx="17674905" cy="16261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3F0F9D-1F46-447F-ABF6-9C6E91523298}"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125609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3F0F9D-1F46-447F-ABF6-9C6E91523298}"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57330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F0F9D-1F46-447F-ABF6-9C6E91523298}"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48064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0592"/>
            </a:lvl1pPr>
          </a:lstStyle>
          <a:p>
            <a:r>
              <a:rPr lang="en-US" smtClean="0"/>
              <a:t>Click to edit Master title style</a:t>
            </a:r>
            <a:endParaRPr lang="en-US" dirty="0"/>
          </a:p>
        </p:txBody>
      </p:sp>
      <p:sp>
        <p:nvSpPr>
          <p:cNvPr id="3" name="Content Placeholder 2"/>
          <p:cNvSpPr>
            <a:spLocks noGrp="1"/>
          </p:cNvSpPr>
          <p:nvPr>
            <p:ph idx="1"/>
          </p:nvPr>
        </p:nvSpPr>
        <p:spPr>
          <a:xfrm>
            <a:off x="18193125" y="4357934"/>
            <a:ext cx="21664583" cy="21509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931232" y="9080183"/>
            <a:ext cx="12818704" cy="16822161"/>
          </a:xfrm>
        </p:spPr>
        <p:txBody>
          <a:bodyPr>
            <a:normAutofit/>
          </a:bodyPr>
          <a:lstStyle>
            <a:lvl1pPr marL="0" indent="0">
              <a:buNone/>
              <a:defRPr sz="6179">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2008138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7678" y="2017818"/>
            <a:ext cx="13802256" cy="7062364"/>
          </a:xfrm>
        </p:spPr>
        <p:txBody>
          <a:bodyPr anchor="b"/>
          <a:lstStyle>
            <a:lvl1pPr>
              <a:defRPr sz="1059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193125" y="4357934"/>
            <a:ext cx="21664583" cy="21509383"/>
          </a:xfrm>
        </p:spPr>
        <p:txBody>
          <a:bodyPr anchor="t"/>
          <a:lstStyle>
            <a:lvl1pPr marL="0" indent="0">
              <a:buNone/>
              <a:defRPr sz="10592"/>
            </a:lvl1pPr>
            <a:lvl2pPr marL="1513355" indent="0">
              <a:buNone/>
              <a:defRPr sz="9268"/>
            </a:lvl2pPr>
            <a:lvl3pPr marL="3026710" indent="0">
              <a:buNone/>
              <a:defRPr sz="7944"/>
            </a:lvl3pPr>
            <a:lvl4pPr marL="4540065" indent="0">
              <a:buNone/>
              <a:defRPr sz="6620"/>
            </a:lvl4pPr>
            <a:lvl5pPr marL="6053419" indent="0">
              <a:buNone/>
              <a:defRPr sz="6620"/>
            </a:lvl5pPr>
            <a:lvl6pPr marL="7566774" indent="0">
              <a:buNone/>
              <a:defRPr sz="6620"/>
            </a:lvl6pPr>
            <a:lvl7pPr marL="9080129" indent="0">
              <a:buNone/>
              <a:defRPr sz="6620"/>
            </a:lvl7pPr>
            <a:lvl8pPr marL="10593484" indent="0">
              <a:buNone/>
              <a:defRPr sz="6620"/>
            </a:lvl8pPr>
            <a:lvl9pPr marL="12106839" indent="0">
              <a:buNone/>
              <a:defRPr sz="6620"/>
            </a:lvl9pPr>
          </a:lstStyle>
          <a:p>
            <a:r>
              <a:rPr lang="en-US" smtClean="0"/>
              <a:t>Click icon to add picture</a:t>
            </a:r>
            <a:endParaRPr lang="en-US" dirty="0"/>
          </a:p>
        </p:txBody>
      </p:sp>
      <p:sp>
        <p:nvSpPr>
          <p:cNvPr id="4" name="Text Placeholder 3"/>
          <p:cNvSpPr>
            <a:spLocks noGrp="1"/>
          </p:cNvSpPr>
          <p:nvPr>
            <p:ph type="body" sz="half" idx="2"/>
          </p:nvPr>
        </p:nvSpPr>
        <p:spPr>
          <a:xfrm>
            <a:off x="3931232" y="9080183"/>
            <a:ext cx="12818704" cy="16822161"/>
          </a:xfrm>
        </p:spPr>
        <p:txBody>
          <a:bodyPr>
            <a:normAutofit/>
          </a:bodyPr>
          <a:lstStyle>
            <a:lvl1pPr marL="0" indent="0">
              <a:buNone/>
              <a:defRPr sz="6179">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513355" indent="0">
              <a:buNone/>
              <a:defRPr sz="4634"/>
            </a:lvl2pPr>
            <a:lvl3pPr marL="3026710" indent="0">
              <a:buNone/>
              <a:defRPr sz="3972"/>
            </a:lvl3pPr>
            <a:lvl4pPr marL="4540065" indent="0">
              <a:buNone/>
              <a:defRPr sz="3310"/>
            </a:lvl4pPr>
            <a:lvl5pPr marL="6053419" indent="0">
              <a:buNone/>
              <a:defRPr sz="3310"/>
            </a:lvl5pPr>
            <a:lvl6pPr marL="7566774" indent="0">
              <a:buNone/>
              <a:defRPr sz="3310"/>
            </a:lvl6pPr>
            <a:lvl7pPr marL="9080129" indent="0">
              <a:buNone/>
              <a:defRPr sz="3310"/>
            </a:lvl7pPr>
            <a:lvl8pPr marL="10593484" indent="0">
              <a:buNone/>
              <a:defRPr sz="3310"/>
            </a:lvl8pPr>
            <a:lvl9pPr marL="12106839" indent="0">
              <a:buNone/>
              <a:defRPr sz="331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0F9D-1F46-447F-ABF6-9C6E91523298}"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52C31-836F-4376-9B59-93AF98D0A213}" type="slidenum">
              <a:rPr lang="en-US" smtClean="0"/>
              <a:t>‹#›</a:t>
            </a:fld>
            <a:endParaRPr lang="en-US"/>
          </a:p>
        </p:txBody>
      </p:sp>
    </p:spTree>
    <p:extLst>
      <p:ext uri="{BB962C8B-B14F-4D97-AF65-F5344CB8AC3E}">
        <p14:creationId xmlns:p14="http://schemas.microsoft.com/office/powerpoint/2010/main" val="83652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104" y="1611459"/>
            <a:ext cx="36910030" cy="58502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31229" y="8057261"/>
            <a:ext cx="35920905" cy="192043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42104" y="28053287"/>
            <a:ext cx="9628704" cy="1611452"/>
          </a:xfrm>
          <a:prstGeom prst="rect">
            <a:avLst/>
          </a:prstGeom>
        </p:spPr>
        <p:txBody>
          <a:bodyPr vert="horz" lIns="91440" tIns="45720" rIns="91440" bIns="45720" rtlCol="0" anchor="ctr"/>
          <a:lstStyle>
            <a:lvl1pPr algn="l">
              <a:defRPr sz="3972">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53F0F9D-1F46-447F-ABF6-9C6E91523298}" type="datetimeFigureOut">
              <a:rPr lang="en-US" smtClean="0"/>
              <a:t>5/3/2020</a:t>
            </a:fld>
            <a:endParaRPr lang="en-US"/>
          </a:p>
        </p:txBody>
      </p:sp>
      <p:sp>
        <p:nvSpPr>
          <p:cNvPr id="5" name="Footer Placeholder 4"/>
          <p:cNvSpPr>
            <a:spLocks noGrp="1"/>
          </p:cNvSpPr>
          <p:nvPr>
            <p:ph type="ftr" sz="quarter" idx="3"/>
          </p:nvPr>
        </p:nvSpPr>
        <p:spPr>
          <a:xfrm>
            <a:off x="14175592" y="28053287"/>
            <a:ext cx="14443055" cy="1611452"/>
          </a:xfrm>
          <a:prstGeom prst="rect">
            <a:avLst/>
          </a:prstGeom>
        </p:spPr>
        <p:txBody>
          <a:bodyPr vert="horz" lIns="91440" tIns="45720" rIns="91440" bIns="45720" rtlCol="0" anchor="ctr"/>
          <a:lstStyle>
            <a:lvl1pPr algn="ctr">
              <a:defRPr sz="3972">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30223430" y="28053287"/>
            <a:ext cx="9628704" cy="1611452"/>
          </a:xfrm>
          <a:prstGeom prst="rect">
            <a:avLst/>
          </a:prstGeom>
        </p:spPr>
        <p:txBody>
          <a:bodyPr vert="horz" lIns="91440" tIns="45720" rIns="91440" bIns="45720" rtlCol="0" anchor="ctr"/>
          <a:lstStyle>
            <a:lvl1pPr algn="r">
              <a:defRPr sz="3972">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0052C31-836F-4376-9B59-93AF98D0A213}" type="slidenum">
              <a:rPr lang="en-US" smtClean="0"/>
              <a:t>‹#›</a:t>
            </a:fld>
            <a:endParaRPr lang="en-US"/>
          </a:p>
        </p:txBody>
      </p:sp>
    </p:spTree>
    <p:extLst>
      <p:ext uri="{BB962C8B-B14F-4D97-AF65-F5344CB8AC3E}">
        <p14:creationId xmlns:p14="http://schemas.microsoft.com/office/powerpoint/2010/main" val="13669236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3026710" rtl="0" eaLnBrk="1" latinLnBrk="0" hangingPunct="1">
        <a:lnSpc>
          <a:spcPct val="90000"/>
        </a:lnSpc>
        <a:spcBef>
          <a:spcPct val="0"/>
        </a:spcBef>
        <a:buNone/>
        <a:defRPr sz="19419"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756677" indent="-756677" algn="l" defTabSz="3026710" rtl="0" eaLnBrk="1" latinLnBrk="0" hangingPunct="1">
        <a:lnSpc>
          <a:spcPct val="90000"/>
        </a:lnSpc>
        <a:spcBef>
          <a:spcPts val="3310"/>
        </a:spcBef>
        <a:buFont typeface="Arial" panose="020B0604020202020204" pitchFamily="34" charset="0"/>
        <a:buChar char="•"/>
        <a:defRPr sz="10592"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2270032" indent="-756677" algn="l" defTabSz="3026710" rtl="0" eaLnBrk="1" latinLnBrk="0" hangingPunct="1">
        <a:lnSpc>
          <a:spcPct val="90000"/>
        </a:lnSpc>
        <a:spcBef>
          <a:spcPts val="1655"/>
        </a:spcBef>
        <a:buFont typeface="Arial" panose="020B0604020202020204" pitchFamily="34" charset="0"/>
        <a:buChar char="•"/>
        <a:defRPr sz="8827"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3783387" indent="-756677" algn="l" defTabSz="3026710" rtl="0" eaLnBrk="1" latinLnBrk="0" hangingPunct="1">
        <a:lnSpc>
          <a:spcPct val="90000"/>
        </a:lnSpc>
        <a:spcBef>
          <a:spcPts val="1655"/>
        </a:spcBef>
        <a:buFont typeface="Arial" panose="020B0604020202020204" pitchFamily="34" charset="0"/>
        <a:buChar char="•"/>
        <a:defRPr sz="7061"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5296742" indent="-756677" algn="l" defTabSz="3026710" rtl="0" eaLnBrk="1" latinLnBrk="0" hangingPunct="1">
        <a:lnSpc>
          <a:spcPct val="90000"/>
        </a:lnSpc>
        <a:spcBef>
          <a:spcPts val="1655"/>
        </a:spcBef>
        <a:buFont typeface="Arial" panose="020B0604020202020204" pitchFamily="34" charset="0"/>
        <a:buChar char="•"/>
        <a:defRPr sz="6179"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6810097" indent="-756677" algn="l" defTabSz="3026710" rtl="0" eaLnBrk="1" latinLnBrk="0" hangingPunct="1">
        <a:lnSpc>
          <a:spcPct val="90000"/>
        </a:lnSpc>
        <a:spcBef>
          <a:spcPts val="1655"/>
        </a:spcBef>
        <a:buFont typeface="Arial" panose="020B0604020202020204" pitchFamily="34" charset="0"/>
        <a:buChar char="•"/>
        <a:defRPr sz="6179"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8323452" indent="-756677" algn="l" defTabSz="3026710"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807" indent="-756677" algn="l" defTabSz="3026710"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161" indent="-756677" algn="l" defTabSz="3026710"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516" indent="-756677" algn="l" defTabSz="3026710"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10" rtl="0" eaLnBrk="1" latinLnBrk="0" hangingPunct="1">
        <a:defRPr sz="5958" kern="1200">
          <a:solidFill>
            <a:schemeClr val="tx1"/>
          </a:solidFill>
          <a:latin typeface="+mn-lt"/>
          <a:ea typeface="+mn-ea"/>
          <a:cs typeface="+mn-cs"/>
        </a:defRPr>
      </a:lvl1pPr>
      <a:lvl2pPr marL="1513355" algn="l" defTabSz="3026710" rtl="0" eaLnBrk="1" latinLnBrk="0" hangingPunct="1">
        <a:defRPr sz="5958" kern="1200">
          <a:solidFill>
            <a:schemeClr val="tx1"/>
          </a:solidFill>
          <a:latin typeface="+mn-lt"/>
          <a:ea typeface="+mn-ea"/>
          <a:cs typeface="+mn-cs"/>
        </a:defRPr>
      </a:lvl2pPr>
      <a:lvl3pPr marL="3026710" algn="l" defTabSz="3026710" rtl="0" eaLnBrk="1" latinLnBrk="0" hangingPunct="1">
        <a:defRPr sz="5958" kern="1200">
          <a:solidFill>
            <a:schemeClr val="tx1"/>
          </a:solidFill>
          <a:latin typeface="+mn-lt"/>
          <a:ea typeface="+mn-ea"/>
          <a:cs typeface="+mn-cs"/>
        </a:defRPr>
      </a:lvl3pPr>
      <a:lvl4pPr marL="4540065" algn="l" defTabSz="3026710" rtl="0" eaLnBrk="1" latinLnBrk="0" hangingPunct="1">
        <a:defRPr sz="5958" kern="1200">
          <a:solidFill>
            <a:schemeClr val="tx1"/>
          </a:solidFill>
          <a:latin typeface="+mn-lt"/>
          <a:ea typeface="+mn-ea"/>
          <a:cs typeface="+mn-cs"/>
        </a:defRPr>
      </a:lvl4pPr>
      <a:lvl5pPr marL="6053419" algn="l" defTabSz="3026710" rtl="0" eaLnBrk="1" latinLnBrk="0" hangingPunct="1">
        <a:defRPr sz="5958" kern="1200">
          <a:solidFill>
            <a:schemeClr val="tx1"/>
          </a:solidFill>
          <a:latin typeface="+mn-lt"/>
          <a:ea typeface="+mn-ea"/>
          <a:cs typeface="+mn-cs"/>
        </a:defRPr>
      </a:lvl5pPr>
      <a:lvl6pPr marL="7566774" algn="l" defTabSz="3026710" rtl="0" eaLnBrk="1" latinLnBrk="0" hangingPunct="1">
        <a:defRPr sz="5958" kern="1200">
          <a:solidFill>
            <a:schemeClr val="tx1"/>
          </a:solidFill>
          <a:latin typeface="+mn-lt"/>
          <a:ea typeface="+mn-ea"/>
          <a:cs typeface="+mn-cs"/>
        </a:defRPr>
      </a:lvl6pPr>
      <a:lvl7pPr marL="9080129" algn="l" defTabSz="3026710" rtl="0" eaLnBrk="1" latinLnBrk="0" hangingPunct="1">
        <a:defRPr sz="5958" kern="1200">
          <a:solidFill>
            <a:schemeClr val="tx1"/>
          </a:solidFill>
          <a:latin typeface="+mn-lt"/>
          <a:ea typeface="+mn-ea"/>
          <a:cs typeface="+mn-cs"/>
        </a:defRPr>
      </a:lvl7pPr>
      <a:lvl8pPr marL="10593484" algn="l" defTabSz="3026710" rtl="0" eaLnBrk="1" latinLnBrk="0" hangingPunct="1">
        <a:defRPr sz="5958" kern="1200">
          <a:solidFill>
            <a:schemeClr val="tx1"/>
          </a:solidFill>
          <a:latin typeface="+mn-lt"/>
          <a:ea typeface="+mn-ea"/>
          <a:cs typeface="+mn-cs"/>
        </a:defRPr>
      </a:lvl8pPr>
      <a:lvl9pPr marL="12106839" algn="l" defTabSz="3026710"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7355622" y="274637"/>
            <a:ext cx="29197440" cy="210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6000" b="1" strike="noStrike" spc="-1" dirty="0">
                <a:solidFill>
                  <a:srgbClr val="000000"/>
                </a:solidFill>
                <a:uFill>
                  <a:solidFill>
                    <a:srgbClr val="FFFFFF"/>
                  </a:solidFill>
                </a:uFill>
                <a:latin typeface="Times New Roman"/>
              </a:rPr>
              <a:t>Seismic anisotropy and mantle deformation in NW Iran through splitting measurements of SKS and direct S phases</a:t>
            </a:r>
            <a:endParaRPr lang="en-US" sz="1600" b="0" strike="noStrike" spc="-1" dirty="0">
              <a:solidFill>
                <a:srgbClr val="000000"/>
              </a:solidFill>
              <a:uFill>
                <a:solidFill>
                  <a:srgbClr val="FFFFFF"/>
                </a:solidFill>
              </a:uFill>
              <a:latin typeface="Arial"/>
            </a:endParaRPr>
          </a:p>
        </p:txBody>
      </p:sp>
      <p:pic>
        <p:nvPicPr>
          <p:cNvPr id="3" name="Picture 4"/>
          <p:cNvPicPr/>
          <p:nvPr/>
        </p:nvPicPr>
        <p:blipFill>
          <a:blip r:embed="rId3"/>
          <a:stretch/>
        </p:blipFill>
        <p:spPr>
          <a:xfrm>
            <a:off x="36337262" y="84004"/>
            <a:ext cx="6312600" cy="3156120"/>
          </a:xfrm>
          <a:prstGeom prst="rect">
            <a:avLst/>
          </a:prstGeom>
          <a:ln>
            <a:noFill/>
          </a:ln>
        </p:spPr>
      </p:pic>
      <p:pic>
        <p:nvPicPr>
          <p:cNvPr id="4" name="Picture 5"/>
          <p:cNvPicPr/>
          <p:nvPr/>
        </p:nvPicPr>
        <p:blipFill>
          <a:blip r:embed="rId4"/>
          <a:stretch/>
        </p:blipFill>
        <p:spPr>
          <a:xfrm>
            <a:off x="-298031" y="-214658"/>
            <a:ext cx="8435160" cy="2561760"/>
          </a:xfrm>
          <a:prstGeom prst="rect">
            <a:avLst/>
          </a:prstGeom>
          <a:ln>
            <a:noFill/>
          </a:ln>
        </p:spPr>
      </p:pic>
      <p:pic>
        <p:nvPicPr>
          <p:cNvPr id="5" name="Picture 7"/>
          <p:cNvPicPr/>
          <p:nvPr/>
        </p:nvPicPr>
        <p:blipFill>
          <a:blip r:embed="rId5"/>
          <a:stretch/>
        </p:blipFill>
        <p:spPr>
          <a:xfrm>
            <a:off x="189502" y="2492976"/>
            <a:ext cx="2876760" cy="1862640"/>
          </a:xfrm>
          <a:prstGeom prst="rect">
            <a:avLst/>
          </a:prstGeom>
          <a:ln>
            <a:noFill/>
          </a:ln>
        </p:spPr>
      </p:pic>
      <p:sp>
        <p:nvSpPr>
          <p:cNvPr id="6" name="CustomShape 2"/>
          <p:cNvSpPr/>
          <p:nvPr/>
        </p:nvSpPr>
        <p:spPr>
          <a:xfrm>
            <a:off x="410105" y="5033831"/>
            <a:ext cx="14484932" cy="3653150"/>
          </a:xfrm>
          <a:prstGeom prst="rect">
            <a:avLst/>
          </a:prstGeom>
          <a:noFill/>
          <a:ln>
            <a:noFill/>
          </a:ln>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dirty="0" smtClean="0">
                <a:solidFill>
                  <a:srgbClr val="5B9BD5"/>
                </a:solidFill>
                <a:uFill>
                  <a:solidFill>
                    <a:srgbClr val="FFFFFF"/>
                  </a:solidFill>
                </a:uFill>
                <a:latin typeface="Times New Roman" panose="02020603050405020304" pitchFamily="18" charset="0"/>
                <a:cs typeface="Times New Roman" panose="02020603050405020304" pitchFamily="18" charset="0"/>
              </a:rPr>
              <a:t>Introduction:</a:t>
            </a:r>
          </a:p>
          <a:p>
            <a:pPr algn="just">
              <a:lnSpc>
                <a:spcPct val="100000"/>
              </a:lnSpc>
            </a:pPr>
            <a:r>
              <a:rPr lang="en-US" sz="2700" b="0" strike="noStrike" spc="-1" dirty="0" smtClean="0">
                <a:solidFill>
                  <a:srgbClr val="000000"/>
                </a:solidFill>
                <a:uFill>
                  <a:solidFill>
                    <a:srgbClr val="FFFFFF"/>
                  </a:solidFill>
                </a:uFill>
                <a:latin typeface="Times New Roman"/>
                <a:ea typeface="Times New Roman"/>
              </a:rPr>
              <a:t>The </a:t>
            </a:r>
            <a:r>
              <a:rPr lang="en-US" sz="2700" b="0" strike="noStrike" spc="-1" dirty="0">
                <a:solidFill>
                  <a:srgbClr val="000000"/>
                </a:solidFill>
                <a:uFill>
                  <a:solidFill>
                    <a:srgbClr val="FFFFFF"/>
                  </a:solidFill>
                </a:uFill>
                <a:latin typeface="Times New Roman"/>
                <a:ea typeface="Times New Roman"/>
              </a:rPr>
              <a:t>present tectonics of Iran has resulted from the continental convergence of the Arabian and Eurasian plates. Our study </a:t>
            </a:r>
            <a:r>
              <a:rPr lang="en-US" sz="2700" b="0" strike="noStrike" spc="-1" dirty="0" smtClean="0">
                <a:solidFill>
                  <a:srgbClr val="000000"/>
                </a:solidFill>
                <a:uFill>
                  <a:solidFill>
                    <a:srgbClr val="FFFFFF"/>
                  </a:solidFill>
                </a:uFill>
                <a:latin typeface="Times New Roman"/>
                <a:ea typeface="Times New Roman"/>
              </a:rPr>
              <a:t>area (Fig.1)</a:t>
            </a:r>
            <a:r>
              <a:rPr lang="en-US" sz="2700" b="0" strike="sngStrike" spc="-1" dirty="0" smtClean="0">
                <a:solidFill>
                  <a:srgbClr val="FF0000"/>
                </a:solidFill>
                <a:uFill>
                  <a:solidFill>
                    <a:srgbClr val="FFFFFF"/>
                  </a:solidFill>
                </a:uFill>
                <a:latin typeface="Times New Roman"/>
                <a:ea typeface="Times New Roman"/>
              </a:rPr>
              <a:t>,</a:t>
            </a:r>
            <a:r>
              <a:rPr lang="en-US" sz="2700" b="0" strike="noStrike" spc="-1" dirty="0" smtClean="0">
                <a:solidFill>
                  <a:srgbClr val="000000"/>
                </a:solidFill>
                <a:uFill>
                  <a:solidFill>
                    <a:srgbClr val="FFFFFF"/>
                  </a:solidFill>
                </a:uFill>
                <a:latin typeface="Times New Roman"/>
                <a:ea typeface="Times New Roman"/>
              </a:rPr>
              <a:t> comprises </a:t>
            </a:r>
            <a:r>
              <a:rPr lang="en-US" sz="2700" b="0" strike="noStrike" spc="-1" dirty="0">
                <a:solidFill>
                  <a:srgbClr val="000000"/>
                </a:solidFill>
                <a:uFill>
                  <a:solidFill>
                    <a:srgbClr val="FFFFFF"/>
                  </a:solidFill>
                </a:uFill>
                <a:latin typeface="Times New Roman"/>
                <a:ea typeface="Times New Roman"/>
              </a:rPr>
              <a:t>a part of this collision zone and consists of an assemblage of distinct lithospheric </a:t>
            </a:r>
            <a:r>
              <a:rPr lang="en-US" sz="2700" b="0" strike="noStrike" spc="-1" dirty="0" smtClean="0">
                <a:solidFill>
                  <a:srgbClr val="000000"/>
                </a:solidFill>
                <a:uFill>
                  <a:solidFill>
                    <a:srgbClr val="FFFFFF"/>
                  </a:solidFill>
                </a:uFill>
                <a:latin typeface="Times New Roman"/>
                <a:ea typeface="Times New Roman"/>
              </a:rPr>
              <a:t>blocks </a:t>
            </a:r>
            <a:r>
              <a:rPr lang="en-US" sz="2700" b="0" strike="noStrike" spc="-1" dirty="0">
                <a:solidFill>
                  <a:srgbClr val="000000"/>
                </a:solidFill>
                <a:uFill>
                  <a:solidFill>
                    <a:srgbClr val="FFFFFF"/>
                  </a:solidFill>
                </a:uFill>
                <a:latin typeface="Times New Roman"/>
                <a:ea typeface="Times New Roman"/>
              </a:rPr>
              <a:t>including the central Iranian Plateau, the South Caspian Basin, </a:t>
            </a:r>
            <a:r>
              <a:rPr lang="en-US" sz="2700" b="0" strike="noStrike" spc="-1" dirty="0" smtClean="0">
                <a:solidFill>
                  <a:srgbClr val="000000"/>
                </a:solidFill>
                <a:uFill>
                  <a:solidFill>
                    <a:srgbClr val="FFFFFF"/>
                  </a:solidFill>
                </a:uFill>
                <a:latin typeface="Times New Roman"/>
                <a:ea typeface="Times New Roman"/>
              </a:rPr>
              <a:t>the </a:t>
            </a:r>
            <a:r>
              <a:rPr lang="en-US" sz="2700" b="0" strike="noStrike" spc="-1" dirty="0" err="1">
                <a:solidFill>
                  <a:srgbClr val="000000"/>
                </a:solidFill>
                <a:uFill>
                  <a:solidFill>
                    <a:srgbClr val="FFFFFF"/>
                  </a:solidFill>
                </a:uFill>
                <a:latin typeface="Times New Roman"/>
                <a:ea typeface="Times New Roman"/>
              </a:rPr>
              <a:t>Talesh</a:t>
            </a:r>
            <a:r>
              <a:rPr lang="en-US" sz="2700" b="0" strike="noStrike" spc="-1" dirty="0">
                <a:solidFill>
                  <a:srgbClr val="000000"/>
                </a:solidFill>
                <a:uFill>
                  <a:solidFill>
                    <a:srgbClr val="FFFFFF"/>
                  </a:solidFill>
                </a:uFill>
                <a:latin typeface="Times New Roman"/>
                <a:ea typeface="Times New Roman"/>
              </a:rPr>
              <a:t> </a:t>
            </a:r>
            <a:r>
              <a:rPr lang="en-US" sz="2700" b="0" strike="noStrike" spc="-1" dirty="0" smtClean="0">
                <a:solidFill>
                  <a:srgbClr val="000000"/>
                </a:solidFill>
                <a:uFill>
                  <a:solidFill>
                    <a:srgbClr val="FFFFFF"/>
                  </a:solidFill>
                </a:uFill>
                <a:latin typeface="Times New Roman"/>
                <a:ea typeface="Times New Roman"/>
              </a:rPr>
              <a:t>and the western </a:t>
            </a:r>
            <a:r>
              <a:rPr lang="en-US" sz="2700" b="0" strike="noStrike" spc="-1" dirty="0">
                <a:solidFill>
                  <a:srgbClr val="000000"/>
                </a:solidFill>
                <a:uFill>
                  <a:solidFill>
                    <a:srgbClr val="FFFFFF"/>
                  </a:solidFill>
                </a:uFill>
                <a:latin typeface="Times New Roman"/>
                <a:ea typeface="Times New Roman"/>
              </a:rPr>
              <a:t>Alborz Mountains. A proper knowledge of </a:t>
            </a:r>
            <a:r>
              <a:rPr lang="en-US" sz="2700" b="0" strike="noStrike" spc="-1" dirty="0" smtClean="0">
                <a:uFill>
                  <a:solidFill>
                    <a:srgbClr val="FFFFFF"/>
                  </a:solidFill>
                </a:uFill>
                <a:latin typeface="Times New Roman"/>
                <a:ea typeface="Times New Roman"/>
              </a:rPr>
              <a:t>the</a:t>
            </a:r>
            <a:r>
              <a:rPr lang="en-US" sz="2700" b="0" strike="noStrike" spc="-1" dirty="0" smtClean="0">
                <a:solidFill>
                  <a:srgbClr val="FF0000"/>
                </a:solidFill>
                <a:uFill>
                  <a:solidFill>
                    <a:srgbClr val="FFFFFF"/>
                  </a:solidFill>
                </a:uFill>
                <a:latin typeface="Times New Roman"/>
                <a:ea typeface="Times New Roman"/>
              </a:rPr>
              <a:t> </a:t>
            </a:r>
            <a:r>
              <a:rPr lang="en-US" sz="2700" b="0" strike="noStrike" spc="-1" dirty="0" smtClean="0">
                <a:solidFill>
                  <a:srgbClr val="000000"/>
                </a:solidFill>
                <a:uFill>
                  <a:solidFill>
                    <a:srgbClr val="FFFFFF"/>
                  </a:solidFill>
                </a:uFill>
                <a:latin typeface="Times New Roman"/>
                <a:ea typeface="Times New Roman"/>
              </a:rPr>
              <a:t>mantle </a:t>
            </a:r>
            <a:r>
              <a:rPr lang="en-US" sz="2700" b="0" strike="noStrike" spc="-1" dirty="0">
                <a:solidFill>
                  <a:srgbClr val="000000"/>
                </a:solidFill>
                <a:uFill>
                  <a:solidFill>
                    <a:srgbClr val="FFFFFF"/>
                  </a:solidFill>
                </a:uFill>
                <a:latin typeface="Times New Roman"/>
                <a:ea typeface="Times New Roman"/>
              </a:rPr>
              <a:t>flow field is required to </a:t>
            </a:r>
            <a:r>
              <a:rPr lang="en-US" sz="2700" b="0" strike="noStrike" spc="-1" dirty="0" smtClean="0">
                <a:solidFill>
                  <a:srgbClr val="000000"/>
                </a:solidFill>
                <a:uFill>
                  <a:solidFill>
                    <a:srgbClr val="FFFFFF"/>
                  </a:solidFill>
                </a:uFill>
                <a:latin typeface="Times New Roman"/>
                <a:ea typeface="Times New Roman"/>
              </a:rPr>
              <a:t>better </a:t>
            </a:r>
            <a:r>
              <a:rPr lang="en-US" sz="2700" b="0" strike="noStrike" spc="-1" dirty="0">
                <a:solidFill>
                  <a:srgbClr val="000000"/>
                </a:solidFill>
                <a:uFill>
                  <a:solidFill>
                    <a:srgbClr val="FFFFFF"/>
                  </a:solidFill>
                </a:uFill>
                <a:latin typeface="Times New Roman"/>
                <a:ea typeface="Times New Roman"/>
              </a:rPr>
              <a:t>constrain mantle kinematics in relation to the  dynamics of continental deformation in </a:t>
            </a:r>
            <a:r>
              <a:rPr lang="en-US" sz="2700" spc="-1" dirty="0">
                <a:uFill>
                  <a:solidFill>
                    <a:srgbClr val="FFFFFF"/>
                  </a:solidFill>
                </a:uFill>
                <a:latin typeface="Times New Roman"/>
                <a:ea typeface="Times New Roman"/>
              </a:rPr>
              <a:t>the</a:t>
            </a:r>
            <a:r>
              <a:rPr lang="en-US" sz="2700" spc="-1" dirty="0">
                <a:solidFill>
                  <a:srgbClr val="FF0000"/>
                </a:solidFill>
                <a:uFill>
                  <a:solidFill>
                    <a:srgbClr val="FFFFFF"/>
                  </a:solidFill>
                </a:uFill>
                <a:latin typeface="Times New Roman"/>
                <a:ea typeface="Times New Roman"/>
              </a:rPr>
              <a:t> </a:t>
            </a:r>
            <a:r>
              <a:rPr lang="en-US" sz="2700" b="0" strike="noStrike" spc="-1" dirty="0" smtClean="0">
                <a:solidFill>
                  <a:srgbClr val="000000"/>
                </a:solidFill>
                <a:uFill>
                  <a:solidFill>
                    <a:srgbClr val="FFFFFF"/>
                  </a:solidFill>
                </a:uFill>
                <a:latin typeface="Times New Roman"/>
                <a:ea typeface="Times New Roman"/>
              </a:rPr>
              <a:t>study area. </a:t>
            </a:r>
            <a:r>
              <a:rPr lang="en-US" sz="2700" b="0" strike="noStrike" spc="-1" dirty="0">
                <a:solidFill>
                  <a:srgbClr val="000000"/>
                </a:solidFill>
                <a:uFill>
                  <a:solidFill>
                    <a:srgbClr val="FFFFFF"/>
                  </a:solidFill>
                </a:uFill>
                <a:latin typeface="Times New Roman"/>
                <a:ea typeface="Times New Roman"/>
              </a:rPr>
              <a:t>To achieve this aim, we examined splitting of </a:t>
            </a:r>
            <a:r>
              <a:rPr lang="en-US" sz="2700" b="0" strike="noStrike" spc="-1" dirty="0" err="1">
                <a:solidFill>
                  <a:srgbClr val="000000"/>
                </a:solidFill>
                <a:uFill>
                  <a:solidFill>
                    <a:srgbClr val="FFFFFF"/>
                  </a:solidFill>
                </a:uFill>
                <a:latin typeface="Times New Roman"/>
                <a:ea typeface="Times New Roman"/>
              </a:rPr>
              <a:t>teleseismic</a:t>
            </a:r>
            <a:r>
              <a:rPr lang="en-US" sz="2700" b="0" strike="noStrike" spc="-1" dirty="0">
                <a:solidFill>
                  <a:srgbClr val="000000"/>
                </a:solidFill>
                <a:uFill>
                  <a:solidFill>
                    <a:srgbClr val="FFFFFF"/>
                  </a:solidFill>
                </a:uFill>
                <a:latin typeface="Times New Roman"/>
                <a:ea typeface="Times New Roman"/>
              </a:rPr>
              <a:t> shear waves (e.g. SKS and S</a:t>
            </a:r>
            <a:r>
              <a:rPr lang="en-US" sz="2700" b="0" strike="noStrike" spc="-1" dirty="0" smtClean="0">
                <a:solidFill>
                  <a:srgbClr val="000000"/>
                </a:solidFill>
                <a:uFill>
                  <a:solidFill>
                    <a:srgbClr val="FFFFFF"/>
                  </a:solidFill>
                </a:uFill>
                <a:latin typeface="Times New Roman"/>
                <a:ea typeface="Times New Roman"/>
              </a:rPr>
              <a:t>), </a:t>
            </a:r>
            <a:r>
              <a:rPr lang="en-US" sz="2700" b="0" strike="noStrike" spc="-1" dirty="0">
                <a:solidFill>
                  <a:srgbClr val="000000"/>
                </a:solidFill>
                <a:uFill>
                  <a:solidFill>
                    <a:srgbClr val="FFFFFF"/>
                  </a:solidFill>
                </a:uFill>
                <a:latin typeface="Times New Roman"/>
                <a:ea typeface="Times New Roman"/>
              </a:rPr>
              <a:t>which provide excellent lateral resolution in the upper mantle. </a:t>
            </a:r>
            <a:endParaRPr lang="en-US" sz="2700" b="0" strike="noStrike" spc="-1" dirty="0">
              <a:solidFill>
                <a:srgbClr val="000000"/>
              </a:solidFill>
              <a:uFill>
                <a:solidFill>
                  <a:srgbClr val="FFFFFF"/>
                </a:solidFill>
              </a:uFill>
              <a:latin typeface="Arial"/>
            </a:endParaRPr>
          </a:p>
        </p:txBody>
      </p:sp>
      <p:sp>
        <p:nvSpPr>
          <p:cNvPr id="7" name="CustomShape 3"/>
          <p:cNvSpPr/>
          <p:nvPr/>
        </p:nvSpPr>
        <p:spPr>
          <a:xfrm>
            <a:off x="450527" y="9133623"/>
            <a:ext cx="14449213" cy="3224053"/>
          </a:xfrm>
          <a:prstGeom prst="rect">
            <a:avLst/>
          </a:prstGeom>
          <a:noFill/>
          <a:ln>
            <a:noFill/>
          </a:ln>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dirty="0" smtClean="0">
                <a:solidFill>
                  <a:srgbClr val="5B9BD5"/>
                </a:solidFill>
                <a:uFill>
                  <a:solidFill>
                    <a:srgbClr val="FFFFFF"/>
                  </a:solidFill>
                </a:uFill>
                <a:latin typeface="Times New Roman" panose="02020603050405020304" pitchFamily="18" charset="0"/>
                <a:cs typeface="Times New Roman" panose="02020603050405020304" pitchFamily="18" charset="0"/>
              </a:rPr>
              <a:t>Data and Methods: </a:t>
            </a:r>
          </a:p>
          <a:p>
            <a:pPr algn="just"/>
            <a:r>
              <a:rPr lang="en-US" sz="2700" b="0" strike="noStrike" spc="-1" dirty="0" smtClean="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We </a:t>
            </a:r>
            <a:r>
              <a:rPr lang="en-US" sz="27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used data from 68 temporary broadband </a:t>
            </a:r>
            <a:r>
              <a:rPr lang="en-US" sz="2700" b="0" strike="noStrike" spc="-1" dirty="0" smtClean="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stations </a:t>
            </a:r>
            <a:r>
              <a:rPr lang="en-US" sz="2700" dirty="0">
                <a:latin typeface="Times New Roman" panose="02020603050405020304" pitchFamily="18" charset="0"/>
                <a:cs typeface="Times New Roman" panose="02020603050405020304" pitchFamily="18" charset="0"/>
              </a:rPr>
              <a:t>installed and operated by the Institute for Advanced Studies in Basic Sciences (IASBS) with different time durations </a:t>
            </a:r>
            <a:r>
              <a:rPr lang="en-US" sz="2700" b="0" strike="noStrike" spc="-1" dirty="0" smtClean="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a:t>
            </a:r>
            <a:r>
              <a:rPr lang="en-US" sz="2700" b="0" strike="noStrike" spc="-1" dirty="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4 to 31 months) along 3 linear </a:t>
            </a:r>
            <a:r>
              <a:rPr lang="en-US" sz="2700" b="0" strike="noStrike" spc="-1" dirty="0" smtClean="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arrays and </a:t>
            </a:r>
            <a:r>
              <a:rPr lang="en-US" sz="2700" dirty="0">
                <a:latin typeface="Times New Roman" panose="02020603050405020304" pitchFamily="18" charset="0"/>
                <a:cs typeface="Times New Roman" panose="02020603050405020304" pitchFamily="18" charset="0"/>
              </a:rPr>
              <a:t>one permanent station of the Iranian National Seismic Network (INSN</a:t>
            </a:r>
            <a:r>
              <a:rPr lang="en-US" sz="2700" dirty="0" smtClean="0">
                <a:latin typeface="Times New Roman" panose="02020603050405020304" pitchFamily="18" charset="0"/>
                <a:cs typeface="Times New Roman" panose="02020603050405020304" pitchFamily="18" charset="0"/>
              </a:rPr>
              <a:t>) (Fig.1)</a:t>
            </a:r>
            <a:r>
              <a:rPr lang="en-US" sz="2700" b="0" strike="noStrike" spc="-1" dirty="0" smtClean="0">
                <a:solidFill>
                  <a:srgbClr val="000000"/>
                </a:solidFill>
                <a:uFill>
                  <a:solidFill>
                    <a:srgbClr val="FFFFFF"/>
                  </a:solidFill>
                </a:uFill>
                <a:latin typeface="Times New Roman" panose="02020603050405020304" pitchFamily="18" charset="0"/>
                <a:ea typeface="Times New Roman"/>
                <a:cs typeface="Times New Roman" panose="02020603050405020304" pitchFamily="18" charset="0"/>
              </a:rPr>
              <a:t>. </a:t>
            </a:r>
            <a:endParaRPr lang="en-US" sz="2700" b="0" strike="noStrike" spc="-1" dirty="0" smtClean="0">
              <a:solidFill>
                <a:srgbClr val="000000"/>
              </a:solidFill>
              <a:uFill>
                <a:solidFill>
                  <a:srgbClr val="FFFFFF"/>
                </a:solidFill>
              </a:uFill>
              <a:latin typeface="Times New Roman"/>
              <a:ea typeface="Times New Roman"/>
            </a:endParaRPr>
          </a:p>
        </p:txBody>
      </p:sp>
      <p:sp>
        <p:nvSpPr>
          <p:cNvPr id="9" name="CustomShape 5"/>
          <p:cNvSpPr/>
          <p:nvPr/>
        </p:nvSpPr>
        <p:spPr>
          <a:xfrm>
            <a:off x="10297435" y="2201667"/>
            <a:ext cx="23879520" cy="277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dirty="0">
                <a:solidFill>
                  <a:srgbClr val="000000"/>
                </a:solidFill>
                <a:uFill>
                  <a:solidFill>
                    <a:srgbClr val="FFFFFF"/>
                  </a:solidFill>
                </a:uFill>
                <a:latin typeface="Times New Roman"/>
                <a:ea typeface="Times New Roman"/>
              </a:rPr>
              <a:t>Shiva Arvin</a:t>
            </a:r>
            <a:r>
              <a:rPr lang="en-US" sz="2800" b="1" strike="noStrike" spc="-1" baseline="26000" dirty="0">
                <a:solidFill>
                  <a:srgbClr val="000000"/>
                </a:solidFill>
                <a:uFill>
                  <a:solidFill>
                    <a:srgbClr val="FFFFFF"/>
                  </a:solidFill>
                </a:uFill>
                <a:latin typeface="Times New Roman"/>
                <a:ea typeface="Times New Roman"/>
              </a:rPr>
              <a:t>1 </a:t>
            </a:r>
            <a:r>
              <a:rPr lang="en-US" sz="2800" b="1" strike="noStrike" spc="-1" dirty="0">
                <a:solidFill>
                  <a:srgbClr val="000000"/>
                </a:solidFill>
                <a:uFill>
                  <a:solidFill>
                    <a:srgbClr val="FFFFFF"/>
                  </a:solidFill>
                </a:uFill>
                <a:latin typeface="Times New Roman"/>
                <a:ea typeface="Times New Roman"/>
              </a:rPr>
              <a:t>, </a:t>
            </a:r>
            <a:r>
              <a:rPr lang="en-US" sz="2800" b="1" strike="noStrike" spc="-1" dirty="0" err="1">
                <a:solidFill>
                  <a:srgbClr val="000000"/>
                </a:solidFill>
                <a:uFill>
                  <a:solidFill>
                    <a:srgbClr val="FFFFFF"/>
                  </a:solidFill>
                </a:uFill>
                <a:latin typeface="Times New Roman"/>
                <a:ea typeface="Times New Roman"/>
              </a:rPr>
              <a:t>Farhad</a:t>
            </a:r>
            <a:r>
              <a:rPr lang="en-US" sz="2800" b="1" strike="noStrike" spc="-1" dirty="0">
                <a:solidFill>
                  <a:srgbClr val="000000"/>
                </a:solidFill>
                <a:uFill>
                  <a:solidFill>
                    <a:srgbClr val="FFFFFF"/>
                  </a:solidFill>
                </a:uFill>
                <a:latin typeface="Times New Roman"/>
                <a:ea typeface="Times New Roman"/>
              </a:rPr>
              <a:t> Sobouti</a:t>
            </a:r>
            <a:r>
              <a:rPr lang="en-US" sz="2800" b="1" strike="noStrike" spc="-1" baseline="26000" dirty="0">
                <a:solidFill>
                  <a:srgbClr val="000000"/>
                </a:solidFill>
                <a:uFill>
                  <a:solidFill>
                    <a:srgbClr val="FFFFFF"/>
                  </a:solidFill>
                </a:uFill>
                <a:latin typeface="Times New Roman"/>
                <a:ea typeface="Times New Roman"/>
              </a:rPr>
              <a:t>1 </a:t>
            </a:r>
            <a:r>
              <a:rPr lang="en-US" sz="2800" b="1" strike="noStrike" spc="-1" dirty="0">
                <a:solidFill>
                  <a:srgbClr val="000000"/>
                </a:solidFill>
                <a:uFill>
                  <a:solidFill>
                    <a:srgbClr val="FFFFFF"/>
                  </a:solidFill>
                </a:uFill>
                <a:latin typeface="Times New Roman"/>
                <a:ea typeface="Times New Roman"/>
              </a:rPr>
              <a:t>, Keith Priestly</a:t>
            </a:r>
            <a:r>
              <a:rPr lang="en-US" sz="2800" b="1" strike="noStrike" spc="-1" baseline="26000" dirty="0">
                <a:solidFill>
                  <a:srgbClr val="000000"/>
                </a:solidFill>
                <a:uFill>
                  <a:solidFill>
                    <a:srgbClr val="FFFFFF"/>
                  </a:solidFill>
                </a:uFill>
                <a:latin typeface="Times New Roman"/>
                <a:ea typeface="Times New Roman"/>
              </a:rPr>
              <a:t>2 </a:t>
            </a:r>
            <a:r>
              <a:rPr lang="en-US" sz="2800" b="1" strike="noStrike" spc="-1" dirty="0">
                <a:solidFill>
                  <a:srgbClr val="000000"/>
                </a:solidFill>
                <a:uFill>
                  <a:solidFill>
                    <a:srgbClr val="FFFFFF"/>
                  </a:solidFill>
                </a:uFill>
                <a:latin typeface="Times New Roman"/>
                <a:ea typeface="Times New Roman"/>
              </a:rPr>
              <a:t>, </a:t>
            </a:r>
            <a:r>
              <a:rPr lang="en-US" sz="2800" b="1" strike="noStrike" spc="-1" dirty="0" err="1">
                <a:solidFill>
                  <a:srgbClr val="000000"/>
                </a:solidFill>
                <a:uFill>
                  <a:solidFill>
                    <a:srgbClr val="FFFFFF"/>
                  </a:solidFill>
                </a:uFill>
                <a:latin typeface="Times New Roman"/>
                <a:ea typeface="Times New Roman"/>
              </a:rPr>
              <a:t>Abdolreza</a:t>
            </a:r>
            <a:r>
              <a:rPr lang="en-US" sz="2800" b="1" strike="noStrike" spc="-1" dirty="0">
                <a:solidFill>
                  <a:srgbClr val="000000"/>
                </a:solidFill>
                <a:uFill>
                  <a:solidFill>
                    <a:srgbClr val="FFFFFF"/>
                  </a:solidFill>
                </a:uFill>
                <a:latin typeface="Times New Roman"/>
                <a:ea typeface="Times New Roman"/>
              </a:rPr>
              <a:t> Ghods</a:t>
            </a:r>
            <a:r>
              <a:rPr lang="en-US" sz="2800" b="1" strike="noStrike" spc="-1" baseline="26000" dirty="0">
                <a:solidFill>
                  <a:srgbClr val="000000"/>
                </a:solidFill>
                <a:uFill>
                  <a:solidFill>
                    <a:srgbClr val="FFFFFF"/>
                  </a:solidFill>
                </a:uFill>
                <a:latin typeface="Times New Roman"/>
                <a:ea typeface="Times New Roman"/>
              </a:rPr>
              <a:t>1 </a:t>
            </a:r>
            <a:r>
              <a:rPr lang="en-US" sz="2800" b="1" strike="noStrike" spc="-1" dirty="0">
                <a:solidFill>
                  <a:srgbClr val="000000"/>
                </a:solidFill>
                <a:uFill>
                  <a:solidFill>
                    <a:srgbClr val="FFFFFF"/>
                  </a:solidFill>
                </a:uFill>
                <a:latin typeface="Times New Roman"/>
                <a:ea typeface="Times New Roman"/>
              </a:rPr>
              <a:t>, </a:t>
            </a:r>
            <a:r>
              <a:rPr lang="en-US" sz="2800" b="1" strike="noStrike" spc="-1" dirty="0" err="1">
                <a:solidFill>
                  <a:srgbClr val="000000"/>
                </a:solidFill>
                <a:uFill>
                  <a:solidFill>
                    <a:srgbClr val="FFFFFF"/>
                  </a:solidFill>
                </a:uFill>
                <a:latin typeface="Times New Roman"/>
                <a:ea typeface="Times New Roman"/>
              </a:rPr>
              <a:t>Seyed</a:t>
            </a:r>
            <a:r>
              <a:rPr lang="en-US" sz="2800" b="1" strike="noStrike" spc="-1" dirty="0">
                <a:solidFill>
                  <a:srgbClr val="000000"/>
                </a:solidFill>
                <a:uFill>
                  <a:solidFill>
                    <a:srgbClr val="FFFFFF"/>
                  </a:solidFill>
                </a:uFill>
                <a:latin typeface="Times New Roman"/>
                <a:ea typeface="Times New Roman"/>
              </a:rPr>
              <a:t> Khalil Motaghi</a:t>
            </a:r>
            <a:r>
              <a:rPr lang="en-US" sz="2800" b="1" strike="noStrike" spc="-1" baseline="26000" dirty="0">
                <a:solidFill>
                  <a:srgbClr val="000000"/>
                </a:solidFill>
                <a:uFill>
                  <a:solidFill>
                    <a:srgbClr val="FFFFFF"/>
                  </a:solidFill>
                </a:uFill>
                <a:latin typeface="Times New Roman"/>
                <a:ea typeface="Times New Roman"/>
              </a:rPr>
              <a:t>1 </a:t>
            </a:r>
            <a:r>
              <a:rPr lang="en-US" sz="2800" b="1" strike="noStrike" spc="-1" dirty="0">
                <a:solidFill>
                  <a:srgbClr val="000000"/>
                </a:solidFill>
                <a:uFill>
                  <a:solidFill>
                    <a:srgbClr val="FFFFFF"/>
                  </a:solidFill>
                </a:uFill>
                <a:latin typeface="Times New Roman"/>
                <a:ea typeface="Times New Roman"/>
              </a:rPr>
              <a:t>, Frederik Tilmann</a:t>
            </a:r>
            <a:r>
              <a:rPr lang="en-US" sz="2800" b="1" strike="noStrike" spc="-1" baseline="26000" dirty="0">
                <a:solidFill>
                  <a:srgbClr val="000000"/>
                </a:solidFill>
                <a:uFill>
                  <a:solidFill>
                    <a:srgbClr val="FFFFFF"/>
                  </a:solidFill>
                </a:uFill>
                <a:latin typeface="Times New Roman"/>
                <a:ea typeface="Times New Roman"/>
              </a:rPr>
              <a:t>3,4 </a:t>
            </a:r>
            <a:r>
              <a:rPr lang="en-US" sz="2800" b="1" strike="noStrike" spc="-1" dirty="0">
                <a:solidFill>
                  <a:srgbClr val="000000"/>
                </a:solidFill>
                <a:uFill>
                  <a:solidFill>
                    <a:srgbClr val="FFFFFF"/>
                  </a:solidFill>
                </a:uFill>
                <a:latin typeface="Times New Roman"/>
                <a:ea typeface="Times New Roman"/>
              </a:rPr>
              <a:t>, Tuna Eken</a:t>
            </a:r>
            <a:r>
              <a:rPr lang="en-US" sz="2800" b="1" strike="noStrike" spc="-1" baseline="26000" dirty="0">
                <a:solidFill>
                  <a:srgbClr val="000000"/>
                </a:solidFill>
                <a:uFill>
                  <a:solidFill>
                    <a:srgbClr val="FFFFFF"/>
                  </a:solidFill>
                </a:uFill>
                <a:latin typeface="Times New Roman"/>
                <a:ea typeface="Times New Roman"/>
              </a:rPr>
              <a:t>5 </a:t>
            </a:r>
            <a:r>
              <a:rPr lang="en-US" sz="2800" b="1" strike="noStrike" spc="-1" dirty="0">
                <a:solidFill>
                  <a:srgbClr val="000000"/>
                </a:solidFill>
                <a:uFill>
                  <a:solidFill>
                    <a:srgbClr val="FFFFFF"/>
                  </a:solidFill>
                </a:uFill>
                <a:latin typeface="Times New Roman"/>
                <a:ea typeface="Times New Roman"/>
              </a:rPr>
              <a:t>.</a:t>
            </a:r>
            <a:endParaRPr lang="en-US" sz="1600" b="0" strike="noStrike" spc="-1" dirty="0">
              <a:solidFill>
                <a:srgbClr val="000000"/>
              </a:solidFill>
              <a:uFill>
                <a:solidFill>
                  <a:srgbClr val="FFFFFF"/>
                </a:solidFill>
              </a:uFill>
              <a:latin typeface="Arial"/>
            </a:endParaRPr>
          </a:p>
          <a:p>
            <a:pPr algn="ctr">
              <a:lnSpc>
                <a:spcPct val="100000"/>
              </a:lnSpc>
            </a:pPr>
            <a:r>
              <a:rPr lang="en-US" sz="2400" b="0" strike="noStrike" spc="-1" baseline="26000" dirty="0">
                <a:solidFill>
                  <a:srgbClr val="000000"/>
                </a:solidFill>
                <a:uFill>
                  <a:solidFill>
                    <a:srgbClr val="FFFFFF"/>
                  </a:solidFill>
                </a:uFill>
                <a:latin typeface="Times New Roman"/>
                <a:ea typeface="Times New Roman"/>
              </a:rPr>
              <a:t>1 </a:t>
            </a:r>
            <a:r>
              <a:rPr lang="en-US" sz="2400" b="0" strike="noStrike" spc="-1" dirty="0">
                <a:solidFill>
                  <a:srgbClr val="000000"/>
                </a:solidFill>
                <a:uFill>
                  <a:solidFill>
                    <a:srgbClr val="FFFFFF"/>
                  </a:solidFill>
                </a:uFill>
                <a:latin typeface="Times New Roman"/>
                <a:ea typeface="Times New Roman"/>
              </a:rPr>
              <a:t>Department of Earth Sciences, Institute for Advanced Studies in Basic Sciences (IASBS), </a:t>
            </a:r>
            <a:r>
              <a:rPr lang="en-US" sz="2400" b="0" strike="noStrike" spc="-1" dirty="0" err="1">
                <a:solidFill>
                  <a:srgbClr val="000000"/>
                </a:solidFill>
                <a:uFill>
                  <a:solidFill>
                    <a:srgbClr val="FFFFFF"/>
                  </a:solidFill>
                </a:uFill>
                <a:latin typeface="Times New Roman"/>
                <a:ea typeface="Times New Roman"/>
              </a:rPr>
              <a:t>Zanjan</a:t>
            </a:r>
            <a:r>
              <a:rPr lang="en-US" sz="2400" b="0" strike="noStrike" spc="-1" dirty="0">
                <a:solidFill>
                  <a:srgbClr val="000000"/>
                </a:solidFill>
                <a:uFill>
                  <a:solidFill>
                    <a:srgbClr val="FFFFFF"/>
                  </a:solidFill>
                </a:uFill>
                <a:latin typeface="Times New Roman"/>
                <a:ea typeface="Times New Roman"/>
              </a:rPr>
              <a:t>, Iran. </a:t>
            </a:r>
            <a:endParaRPr lang="en-US" sz="1600" b="0" strike="noStrike" spc="-1" dirty="0">
              <a:solidFill>
                <a:srgbClr val="000000"/>
              </a:solidFill>
              <a:uFill>
                <a:solidFill>
                  <a:srgbClr val="FFFFFF"/>
                </a:solidFill>
              </a:uFill>
              <a:latin typeface="Arial"/>
            </a:endParaRPr>
          </a:p>
          <a:p>
            <a:pPr algn="ctr">
              <a:lnSpc>
                <a:spcPct val="100000"/>
              </a:lnSpc>
            </a:pPr>
            <a:r>
              <a:rPr lang="en-US" sz="2400" b="0" strike="noStrike" spc="-1" baseline="26000" dirty="0">
                <a:solidFill>
                  <a:srgbClr val="000000"/>
                </a:solidFill>
                <a:uFill>
                  <a:solidFill>
                    <a:srgbClr val="FFFFFF"/>
                  </a:solidFill>
                </a:uFill>
                <a:latin typeface="Times New Roman"/>
                <a:ea typeface="Times New Roman"/>
              </a:rPr>
              <a:t>2 </a:t>
            </a:r>
            <a:r>
              <a:rPr lang="en-US" sz="2400" b="0" strike="noStrike" spc="-1" dirty="0">
                <a:solidFill>
                  <a:srgbClr val="000000"/>
                </a:solidFill>
                <a:uFill>
                  <a:solidFill>
                    <a:srgbClr val="FFFFFF"/>
                  </a:solidFill>
                </a:uFill>
                <a:latin typeface="Times New Roman"/>
                <a:ea typeface="Times New Roman"/>
              </a:rPr>
              <a:t>Bullard Laboratories, University of Cambridge, Cambridge, UK. </a:t>
            </a:r>
            <a:endParaRPr lang="en-US" sz="1600" b="0" strike="noStrike" spc="-1" dirty="0">
              <a:solidFill>
                <a:srgbClr val="000000"/>
              </a:solidFill>
              <a:uFill>
                <a:solidFill>
                  <a:srgbClr val="FFFFFF"/>
                </a:solidFill>
              </a:uFill>
              <a:latin typeface="Arial"/>
            </a:endParaRPr>
          </a:p>
          <a:p>
            <a:pPr algn="ctr">
              <a:lnSpc>
                <a:spcPct val="100000"/>
              </a:lnSpc>
            </a:pPr>
            <a:r>
              <a:rPr lang="en-US" sz="2400" b="0" strike="noStrike" spc="-1" baseline="26000" dirty="0">
                <a:solidFill>
                  <a:srgbClr val="000000"/>
                </a:solidFill>
                <a:uFill>
                  <a:solidFill>
                    <a:srgbClr val="FFFFFF"/>
                  </a:solidFill>
                </a:uFill>
                <a:latin typeface="Times New Roman"/>
                <a:ea typeface="Times New Roman"/>
              </a:rPr>
              <a:t>3 </a:t>
            </a:r>
            <a:r>
              <a:rPr lang="en-US" sz="2400" b="0" strike="noStrike" spc="-1" dirty="0" err="1">
                <a:solidFill>
                  <a:srgbClr val="000000"/>
                </a:solidFill>
                <a:uFill>
                  <a:solidFill>
                    <a:srgbClr val="FFFFFF"/>
                  </a:solidFill>
                </a:uFill>
                <a:latin typeface="Times New Roman"/>
                <a:ea typeface="Times New Roman"/>
              </a:rPr>
              <a:t>Deutsches</a:t>
            </a:r>
            <a:r>
              <a:rPr lang="en-US" sz="2400" b="0" strike="noStrike" spc="-1" dirty="0">
                <a:solidFill>
                  <a:srgbClr val="000000"/>
                </a:solidFill>
                <a:uFill>
                  <a:solidFill>
                    <a:srgbClr val="FFFFFF"/>
                  </a:solidFill>
                </a:uFill>
                <a:latin typeface="Times New Roman"/>
                <a:ea typeface="Times New Roman"/>
              </a:rPr>
              <a:t> Geo </a:t>
            </a:r>
            <a:r>
              <a:rPr lang="en-US" sz="2400" b="0" strike="noStrike" spc="-1" dirty="0" err="1">
                <a:solidFill>
                  <a:srgbClr val="000000"/>
                </a:solidFill>
                <a:uFill>
                  <a:solidFill>
                    <a:srgbClr val="FFFFFF"/>
                  </a:solidFill>
                </a:uFill>
                <a:latin typeface="Times New Roman"/>
                <a:ea typeface="Times New Roman"/>
              </a:rPr>
              <a:t>Forschungs</a:t>
            </a:r>
            <a:r>
              <a:rPr lang="en-US" sz="2400" b="0" strike="noStrike" spc="-1" dirty="0">
                <a:solidFill>
                  <a:srgbClr val="000000"/>
                </a:solidFill>
                <a:uFill>
                  <a:solidFill>
                    <a:srgbClr val="FFFFFF"/>
                  </a:solidFill>
                </a:uFill>
                <a:latin typeface="Times New Roman"/>
                <a:ea typeface="Times New Roman"/>
              </a:rPr>
              <a:t> </a:t>
            </a:r>
            <a:r>
              <a:rPr lang="en-US" sz="2400" b="0" strike="noStrike" spc="-1" dirty="0" err="1">
                <a:solidFill>
                  <a:srgbClr val="000000"/>
                </a:solidFill>
                <a:uFill>
                  <a:solidFill>
                    <a:srgbClr val="FFFFFF"/>
                  </a:solidFill>
                </a:uFill>
                <a:latin typeface="Times New Roman"/>
                <a:ea typeface="Times New Roman"/>
              </a:rPr>
              <a:t>Zentrum</a:t>
            </a:r>
            <a:r>
              <a:rPr lang="en-US" sz="2400" b="0" strike="noStrike" spc="-1" dirty="0">
                <a:solidFill>
                  <a:srgbClr val="000000"/>
                </a:solidFill>
                <a:uFill>
                  <a:solidFill>
                    <a:srgbClr val="FFFFFF"/>
                  </a:solidFill>
                </a:uFill>
                <a:latin typeface="Times New Roman"/>
                <a:ea typeface="Times New Roman"/>
              </a:rPr>
              <a:t> (GFZ), Potsdam, Germany. </a:t>
            </a:r>
            <a:endParaRPr lang="en-US" sz="1600" b="0" strike="noStrike" spc="-1" dirty="0">
              <a:solidFill>
                <a:srgbClr val="000000"/>
              </a:solidFill>
              <a:uFill>
                <a:solidFill>
                  <a:srgbClr val="FFFFFF"/>
                </a:solidFill>
              </a:uFill>
              <a:latin typeface="Arial"/>
            </a:endParaRPr>
          </a:p>
          <a:p>
            <a:pPr algn="ctr">
              <a:lnSpc>
                <a:spcPct val="100000"/>
              </a:lnSpc>
            </a:pPr>
            <a:r>
              <a:rPr lang="en-US" sz="2400" b="0" strike="noStrike" spc="-1" baseline="26000" dirty="0">
                <a:solidFill>
                  <a:srgbClr val="000000"/>
                </a:solidFill>
                <a:uFill>
                  <a:solidFill>
                    <a:srgbClr val="FFFFFF"/>
                  </a:solidFill>
                </a:uFill>
                <a:latin typeface="Times New Roman"/>
                <a:ea typeface="Times New Roman"/>
              </a:rPr>
              <a:t>4 </a:t>
            </a:r>
            <a:r>
              <a:rPr lang="en-US" sz="2400" b="0" strike="noStrike" spc="-1" dirty="0" err="1">
                <a:solidFill>
                  <a:srgbClr val="000000"/>
                </a:solidFill>
                <a:uFill>
                  <a:solidFill>
                    <a:srgbClr val="FFFFFF"/>
                  </a:solidFill>
                </a:uFill>
                <a:latin typeface="Times New Roman"/>
                <a:ea typeface="Times New Roman"/>
              </a:rPr>
              <a:t>Freie</a:t>
            </a:r>
            <a:r>
              <a:rPr lang="en-US" sz="2400" b="0" strike="noStrike" spc="-1" dirty="0">
                <a:solidFill>
                  <a:srgbClr val="000000"/>
                </a:solidFill>
                <a:uFill>
                  <a:solidFill>
                    <a:srgbClr val="FFFFFF"/>
                  </a:solidFill>
                </a:uFill>
                <a:latin typeface="Times New Roman"/>
                <a:ea typeface="Times New Roman"/>
              </a:rPr>
              <a:t> </a:t>
            </a:r>
            <a:r>
              <a:rPr lang="en-US" sz="2400" b="0" strike="noStrike" spc="-1" dirty="0" err="1">
                <a:solidFill>
                  <a:srgbClr val="000000"/>
                </a:solidFill>
                <a:uFill>
                  <a:solidFill>
                    <a:srgbClr val="FFFFFF"/>
                  </a:solidFill>
                </a:uFill>
                <a:latin typeface="Times New Roman"/>
                <a:ea typeface="Times New Roman"/>
              </a:rPr>
              <a:t>Universität</a:t>
            </a:r>
            <a:r>
              <a:rPr lang="en-US" sz="2400" b="0" strike="noStrike" spc="-1" dirty="0">
                <a:solidFill>
                  <a:srgbClr val="000000"/>
                </a:solidFill>
                <a:uFill>
                  <a:solidFill>
                    <a:srgbClr val="FFFFFF"/>
                  </a:solidFill>
                </a:uFill>
                <a:latin typeface="Times New Roman"/>
                <a:ea typeface="Times New Roman"/>
              </a:rPr>
              <a:t>, Berlin, Germany.</a:t>
            </a:r>
            <a:endParaRPr lang="en-US" sz="1600" b="0" strike="noStrike" spc="-1" dirty="0">
              <a:solidFill>
                <a:srgbClr val="000000"/>
              </a:solidFill>
              <a:uFill>
                <a:solidFill>
                  <a:srgbClr val="FFFFFF"/>
                </a:solidFill>
              </a:uFill>
              <a:latin typeface="Arial"/>
            </a:endParaRPr>
          </a:p>
          <a:p>
            <a:pPr algn="ctr">
              <a:lnSpc>
                <a:spcPct val="100000"/>
              </a:lnSpc>
            </a:pPr>
            <a:r>
              <a:rPr lang="en-US" sz="2400" b="0" strike="noStrike" spc="-1" baseline="26000" dirty="0">
                <a:solidFill>
                  <a:srgbClr val="000000"/>
                </a:solidFill>
                <a:uFill>
                  <a:solidFill>
                    <a:srgbClr val="FFFFFF"/>
                  </a:solidFill>
                </a:uFill>
                <a:latin typeface="Times New Roman"/>
                <a:ea typeface="Times New Roman"/>
              </a:rPr>
              <a:t>5 </a:t>
            </a:r>
            <a:r>
              <a:rPr lang="en-US" sz="2400" b="0" strike="noStrike" spc="-1" dirty="0">
                <a:solidFill>
                  <a:srgbClr val="000000"/>
                </a:solidFill>
                <a:uFill>
                  <a:solidFill>
                    <a:srgbClr val="FFFFFF"/>
                  </a:solidFill>
                </a:uFill>
                <a:latin typeface="Times New Roman"/>
                <a:ea typeface="Times New Roman"/>
              </a:rPr>
              <a:t>Department of Geophysical Engineering, Faculty of Mines, Istanbul Technical University, Turkey.</a:t>
            </a:r>
            <a:endParaRPr lang="en-US" sz="1600" b="0" strike="noStrike" spc="-1" dirty="0">
              <a:solidFill>
                <a:srgbClr val="000000"/>
              </a:solidFill>
              <a:uFill>
                <a:solidFill>
                  <a:srgbClr val="FFFFFF"/>
                </a:solidFill>
              </a:uFill>
              <a:latin typeface="Arial"/>
            </a:endParaRPr>
          </a:p>
        </p:txBody>
      </p:sp>
      <p:sp>
        <p:nvSpPr>
          <p:cNvPr id="15" name="Rectangle 14"/>
          <p:cNvSpPr/>
          <p:nvPr/>
        </p:nvSpPr>
        <p:spPr>
          <a:xfrm>
            <a:off x="254580" y="19157637"/>
            <a:ext cx="14516898" cy="7025000"/>
          </a:xfrm>
          <a:prstGeom prst="rect">
            <a:avLst/>
          </a:prstGeom>
          <a:noFill/>
          <a:ln w="28575">
            <a:noFill/>
          </a:ln>
          <a:effectLst/>
        </p:spPr>
        <p:txBody>
          <a:bodyPr wrap="square">
            <a:spAutoFit/>
          </a:bodyPr>
          <a:lstStyle/>
          <a:p>
            <a:pPr marL="457200" lvl="0" indent="-457200" algn="just">
              <a:buFont typeface="Arial" panose="020B0604020202090204" pitchFamily="34" charset="0"/>
              <a:buChar char="•"/>
            </a:pPr>
            <a:r>
              <a:rPr lang="en-US" sz="2650" dirty="0" smtClean="0">
                <a:solidFill>
                  <a:prstClr val="black"/>
                </a:solidFill>
                <a:latin typeface="Times New Roman" panose="02020603050405020304" pitchFamily="18" charset="0"/>
                <a:cs typeface="Times New Roman" panose="02020603050405020304" pitchFamily="18" charset="0"/>
              </a:rPr>
              <a:t>We used </a:t>
            </a:r>
            <a:r>
              <a:rPr lang="en-US" sz="2650" dirty="0" err="1" smtClean="0">
                <a:solidFill>
                  <a:prstClr val="black"/>
                </a:solidFill>
                <a:latin typeface="Times New Roman" panose="02020603050405020304" pitchFamily="18" charset="0"/>
                <a:cs typeface="Times New Roman" panose="02020603050405020304" pitchFamily="18" charset="0"/>
              </a:rPr>
              <a:t>teleseismic</a:t>
            </a:r>
            <a:r>
              <a:rPr lang="en-US" sz="2650" dirty="0" smtClean="0">
                <a:solidFill>
                  <a:prstClr val="black"/>
                </a:solidFill>
                <a:latin typeface="Times New Roman" panose="02020603050405020304" pitchFamily="18" charset="0"/>
                <a:cs typeface="Times New Roman" panose="02020603050405020304" pitchFamily="18" charset="0"/>
              </a:rPr>
              <a:t> earthquakes with magnitudes greater than 5.5 for both phases and </a:t>
            </a:r>
            <a:r>
              <a:rPr lang="en-US" sz="2650" dirty="0" err="1" smtClean="0">
                <a:solidFill>
                  <a:prstClr val="black"/>
                </a:solidFill>
                <a:latin typeface="Times New Roman" panose="02020603050405020304" pitchFamily="18" charset="0"/>
                <a:cs typeface="Times New Roman" panose="02020603050405020304" pitchFamily="18" charset="0"/>
              </a:rPr>
              <a:t>epicentral</a:t>
            </a:r>
            <a:r>
              <a:rPr lang="en-US" sz="2650" dirty="0" smtClean="0">
                <a:solidFill>
                  <a:prstClr val="black"/>
                </a:solidFill>
                <a:latin typeface="Times New Roman" panose="02020603050405020304" pitchFamily="18" charset="0"/>
                <a:cs typeface="Times New Roman" panose="02020603050405020304" pitchFamily="18" charset="0"/>
              </a:rPr>
              <a:t> distances range of 90º to 130º, for SKS splitting measurements, and 25º to 80º for the direct S phase analysis.</a:t>
            </a:r>
          </a:p>
          <a:p>
            <a:pPr marL="457200" lvl="0" indent="-457200" algn="just">
              <a:buFont typeface="Arial" panose="020B0604020202090204" pitchFamily="34" charset="0"/>
              <a:buChar char="•"/>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a:buFont typeface="Arial" panose="020B0604020202090204" pitchFamily="34" charset="0"/>
              <a:buChar char="•"/>
            </a:pPr>
            <a:r>
              <a:rPr lang="en-US" sz="2650" dirty="0" smtClean="0">
                <a:solidFill>
                  <a:prstClr val="black"/>
                </a:solidFill>
                <a:latin typeface="Times New Roman" panose="02020603050405020304" pitchFamily="18" charset="0"/>
                <a:cs typeface="Times New Roman" panose="02020603050405020304" pitchFamily="18" charset="0"/>
              </a:rPr>
              <a:t>We carried out the SK(K)S splitting analysis by applying the rotation-correlation (RC) method of Bowman &amp; Ando (1987) and the transverse-component minimization method (SC)  of Silver &amp; Chan (1991) to measure the splitting parameters, the fast polarization direction, φ and the delay time, </a:t>
            </a:r>
            <a:r>
              <a:rPr lang="en-US" sz="2650" dirty="0" err="1" smtClean="0">
                <a:solidFill>
                  <a:prstClr val="black"/>
                </a:solidFill>
                <a:latin typeface="Times New Roman" panose="02020603050405020304" pitchFamily="18" charset="0"/>
                <a:cs typeface="Times New Roman" panose="02020603050405020304" pitchFamily="18" charset="0"/>
              </a:rPr>
              <a:t>δt</a:t>
            </a:r>
            <a:r>
              <a:rPr lang="en-US" sz="2650" dirty="0" smtClean="0">
                <a:solidFill>
                  <a:prstClr val="black"/>
                </a:solidFill>
                <a:latin typeface="Times New Roman" panose="02020603050405020304" pitchFamily="18" charset="0"/>
                <a:cs typeface="Times New Roman" panose="02020603050405020304" pitchFamily="18" charset="0"/>
              </a:rPr>
              <a:t> on individual records. We report results obtained from the SC method as it often yields more stable results when</a:t>
            </a:r>
            <a:r>
              <a:rPr lang="en-US" sz="2650" dirty="0" smtClean="0">
                <a:solidFill>
                  <a:srgbClr val="FF0000"/>
                </a:solidFill>
                <a:latin typeface="Times New Roman" panose="02020603050405020304" pitchFamily="18" charset="0"/>
                <a:cs typeface="Times New Roman" panose="02020603050405020304" pitchFamily="18" charset="0"/>
              </a:rPr>
              <a:t> </a:t>
            </a:r>
            <a:r>
              <a:rPr lang="en-US" sz="2650" dirty="0" smtClean="0">
                <a:solidFill>
                  <a:prstClr val="black"/>
                </a:solidFill>
                <a:latin typeface="Times New Roman" panose="02020603050405020304" pitchFamily="18" charset="0"/>
                <a:cs typeface="Times New Roman" panose="02020603050405020304" pitchFamily="18" charset="0"/>
              </a:rPr>
              <a:t>the data is noisy (</a:t>
            </a:r>
            <a:r>
              <a:rPr lang="en-US" sz="2650" dirty="0" err="1" smtClean="0">
                <a:solidFill>
                  <a:prstClr val="black"/>
                </a:solidFill>
                <a:latin typeface="Times New Roman" panose="02020603050405020304" pitchFamily="18" charset="0"/>
                <a:cs typeface="Times New Roman" panose="02020603050405020304" pitchFamily="18" charset="0"/>
              </a:rPr>
              <a:t>Vecsey</a:t>
            </a:r>
            <a:r>
              <a:rPr lang="en-US" sz="2650" dirty="0" smtClean="0">
                <a:solidFill>
                  <a:prstClr val="black"/>
                </a:solidFill>
                <a:latin typeface="Times New Roman" panose="02020603050405020304" pitchFamily="18" charset="0"/>
                <a:cs typeface="Times New Roman" panose="02020603050405020304" pitchFamily="18" charset="0"/>
              </a:rPr>
              <a:t> et al, 2008). We used the </a:t>
            </a:r>
            <a:r>
              <a:rPr lang="en-US" sz="2650" dirty="0" err="1" smtClean="0">
                <a:solidFill>
                  <a:prstClr val="black"/>
                </a:solidFill>
                <a:latin typeface="Times New Roman" panose="02020603050405020304" pitchFamily="18" charset="0"/>
                <a:cs typeface="Times New Roman" panose="02020603050405020304" pitchFamily="18" charset="0"/>
              </a:rPr>
              <a:t>SplitLab</a:t>
            </a:r>
            <a:r>
              <a:rPr lang="en-US" sz="2650" dirty="0" smtClean="0">
                <a:solidFill>
                  <a:prstClr val="black"/>
                </a:solidFill>
                <a:latin typeface="Times New Roman" panose="02020603050405020304" pitchFamily="18" charset="0"/>
                <a:cs typeface="Times New Roman" panose="02020603050405020304" pitchFamily="18" charset="0"/>
              </a:rPr>
              <a:t> software developed by </a:t>
            </a:r>
            <a:r>
              <a:rPr lang="en-US" sz="2650" dirty="0" err="1" smtClean="0">
                <a:solidFill>
                  <a:prstClr val="black"/>
                </a:solidFill>
                <a:latin typeface="Times New Roman" panose="02020603050405020304" pitchFamily="18" charset="0"/>
                <a:cs typeface="Times New Roman" panose="02020603050405020304" pitchFamily="18" charset="0"/>
              </a:rPr>
              <a:t>Wüstefeld</a:t>
            </a:r>
            <a:r>
              <a:rPr lang="en-US" sz="2650" dirty="0" smtClean="0">
                <a:solidFill>
                  <a:prstClr val="black"/>
                </a:solidFill>
                <a:latin typeface="Times New Roman" panose="02020603050405020304" pitchFamily="18" charset="0"/>
                <a:cs typeface="Times New Roman" panose="02020603050405020304" pitchFamily="18" charset="0"/>
              </a:rPr>
              <a:t> et al. (2008) to carry out the analysis.</a:t>
            </a:r>
          </a:p>
          <a:p>
            <a:pPr marL="457200" lvl="0" indent="-457200" algn="just">
              <a:buFont typeface="Arial" panose="020B0604020202090204" pitchFamily="34" charset="0"/>
              <a:buChar char="•"/>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a:buFont typeface="Arial" panose="020B0604020202090204" pitchFamily="34" charset="0"/>
              <a:buChar char="•"/>
            </a:pPr>
            <a:r>
              <a:rPr lang="en-US" sz="2650" dirty="0" smtClean="0">
                <a:solidFill>
                  <a:prstClr val="black"/>
                </a:solidFill>
                <a:latin typeface="Times New Roman" panose="02020603050405020304" pitchFamily="18" charset="0"/>
                <a:cs typeface="Times New Roman" panose="02020603050405020304" pitchFamily="18" charset="0"/>
              </a:rPr>
              <a:t> For the direct S wave splitting analysis we used the Reference Station Technique (RST) introduced by </a:t>
            </a:r>
            <a:r>
              <a:rPr lang="en-US" sz="2650" dirty="0" err="1" smtClean="0">
                <a:solidFill>
                  <a:prstClr val="black"/>
                </a:solidFill>
                <a:latin typeface="Times New Roman" panose="02020603050405020304" pitchFamily="18" charset="0"/>
                <a:cs typeface="Times New Roman" panose="02020603050405020304" pitchFamily="18" charset="0"/>
              </a:rPr>
              <a:t>Eken</a:t>
            </a:r>
            <a:r>
              <a:rPr lang="en-US" sz="2650" dirty="0" smtClean="0">
                <a:solidFill>
                  <a:prstClr val="black"/>
                </a:solidFill>
                <a:latin typeface="Times New Roman" panose="02020603050405020304" pitchFamily="18" charset="0"/>
                <a:cs typeface="Times New Roman" panose="02020603050405020304" pitchFamily="18" charset="0"/>
              </a:rPr>
              <a:t> &amp; </a:t>
            </a:r>
            <a:r>
              <a:rPr lang="en-US" sz="2650" dirty="0" err="1" smtClean="0">
                <a:solidFill>
                  <a:prstClr val="black"/>
                </a:solidFill>
                <a:latin typeface="Times New Roman" panose="02020603050405020304" pitchFamily="18" charset="0"/>
                <a:cs typeface="Times New Roman" panose="02020603050405020304" pitchFamily="18" charset="0"/>
              </a:rPr>
              <a:t>Tilmann</a:t>
            </a:r>
            <a:r>
              <a:rPr lang="en-US" sz="2650" dirty="0" smtClean="0">
                <a:solidFill>
                  <a:prstClr val="black"/>
                </a:solidFill>
                <a:latin typeface="Times New Roman" panose="02020603050405020304" pitchFamily="18" charset="0"/>
                <a:cs typeface="Times New Roman" panose="02020603050405020304" pitchFamily="18" charset="0"/>
              </a:rPr>
              <a:t> (2014). This technique uses two adjacent stations (reference and target) separated by less than 300 km, such that the </a:t>
            </a:r>
            <a:r>
              <a:rPr lang="en-US" sz="2650" dirty="0" err="1" smtClean="0">
                <a:solidFill>
                  <a:prstClr val="black"/>
                </a:solidFill>
                <a:latin typeface="Times New Roman" panose="02020603050405020304" pitchFamily="18" charset="0"/>
                <a:cs typeface="Times New Roman" panose="02020603050405020304" pitchFamily="18" charset="0"/>
              </a:rPr>
              <a:t>raypath</a:t>
            </a:r>
            <a:r>
              <a:rPr lang="en-US" sz="2650" dirty="0" smtClean="0">
                <a:solidFill>
                  <a:prstClr val="black"/>
                </a:solidFill>
                <a:latin typeface="Times New Roman" panose="02020603050405020304" pitchFamily="18" charset="0"/>
                <a:cs typeface="Times New Roman" panose="02020603050405020304" pitchFamily="18" charset="0"/>
              </a:rPr>
              <a:t> in the source-side region and in the deep mantle for both stations is similar. The advantage of this method over conventional methods is that it eliminates the potential contamination effect of the source-side anisotropy on the measurements by minimizing the misfit function between the corrected seismic waveforms at the reference and target stations</a:t>
            </a:r>
            <a:r>
              <a:rPr lang="en-US" sz="2650" dirty="0" smtClean="0">
                <a:solidFill>
                  <a:prstClr val="black"/>
                </a:solidFill>
              </a:rPr>
              <a:t>.</a:t>
            </a:r>
            <a:endParaRPr lang="en-US" sz="2650" dirty="0">
              <a:solidFill>
                <a:prstClr val="black"/>
              </a:solidFill>
            </a:endParaRPr>
          </a:p>
        </p:txBody>
      </p:sp>
      <p:sp>
        <p:nvSpPr>
          <p:cNvPr id="16" name="CustomShape 2"/>
          <p:cNvSpPr/>
          <p:nvPr/>
        </p:nvSpPr>
        <p:spPr>
          <a:xfrm>
            <a:off x="289719" y="26335037"/>
            <a:ext cx="14605318" cy="3460625"/>
          </a:xfrm>
          <a:prstGeom prst="rect">
            <a:avLst/>
          </a:prstGeom>
          <a:noFill/>
          <a:ln>
            <a:noFill/>
          </a:ln>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smtClean="0">
                <a:solidFill>
                  <a:srgbClr val="5B9BD5"/>
                </a:solidFill>
                <a:uFill>
                  <a:solidFill>
                    <a:srgbClr val="FFFFFF"/>
                  </a:solidFill>
                </a:uFill>
                <a:latin typeface="Times New Roman" panose="02020603050405020304" pitchFamily="18" charset="0"/>
                <a:cs typeface="Times New Roman" panose="02020603050405020304" pitchFamily="18" charset="0"/>
              </a:rPr>
              <a:t>References:</a:t>
            </a:r>
          </a:p>
          <a:p>
            <a:pPr algn="just"/>
            <a:r>
              <a:rPr lang="en-US" sz="1600" dirty="0" smtClean="0">
                <a:latin typeface="Times New Roman" panose="02020603050405020304" pitchFamily="18" charset="0"/>
                <a:cs typeface="Times New Roman" panose="02020603050405020304" pitchFamily="18" charset="0"/>
              </a:rPr>
              <a:t>Bowman</a:t>
            </a:r>
            <a:r>
              <a:rPr lang="en-US" sz="1600" dirty="0">
                <a:latin typeface="Times New Roman" panose="02020603050405020304" pitchFamily="18" charset="0"/>
                <a:cs typeface="Times New Roman" panose="02020603050405020304" pitchFamily="18" charset="0"/>
              </a:rPr>
              <a:t>, J. R. &amp; Ando, M., 1987. Shear-wave splitting in the upper-mantle wedge above the </a:t>
            </a:r>
            <a:r>
              <a:rPr lang="en-US" sz="1600" dirty="0" err="1">
                <a:latin typeface="Times New Roman" panose="02020603050405020304" pitchFamily="18" charset="0"/>
                <a:cs typeface="Times New Roman" panose="02020603050405020304" pitchFamily="18" charset="0"/>
              </a:rPr>
              <a:t>tonga</a:t>
            </a:r>
            <a:r>
              <a:rPr lang="en-US" sz="1600" dirty="0">
                <a:latin typeface="Times New Roman" panose="02020603050405020304" pitchFamily="18" charset="0"/>
                <a:cs typeface="Times New Roman" panose="02020603050405020304" pitchFamily="18" charset="0"/>
              </a:rPr>
              <a:t> subduction zone, Geophysical Journal of the Royal Astronomical Society, 88(1), 25–41.</a:t>
            </a:r>
          </a:p>
          <a:p>
            <a:pPr algn="just"/>
            <a:r>
              <a:rPr lang="en-US" sz="1600" dirty="0" smtClean="0">
                <a:latin typeface="Times New Roman" panose="02020603050405020304" pitchFamily="18" charset="0"/>
                <a:cs typeface="Times New Roman" panose="02020603050405020304" pitchFamily="18" charset="0"/>
              </a:rPr>
              <a:t>Eken</a:t>
            </a:r>
            <a:r>
              <a:rPr lang="en-US" sz="1600" dirty="0">
                <a:latin typeface="Times New Roman" panose="02020603050405020304" pitchFamily="18" charset="0"/>
                <a:cs typeface="Times New Roman" panose="02020603050405020304" pitchFamily="18" charset="0"/>
              </a:rPr>
              <a:t>, T. &amp; </a:t>
            </a:r>
            <a:r>
              <a:rPr lang="en-US" sz="1600" dirty="0" err="1">
                <a:latin typeface="Times New Roman" panose="02020603050405020304" pitchFamily="18" charset="0"/>
                <a:cs typeface="Times New Roman" panose="02020603050405020304" pitchFamily="18" charset="0"/>
              </a:rPr>
              <a:t>Tilmann</a:t>
            </a:r>
            <a:r>
              <a:rPr lang="en-US" sz="1600" dirty="0">
                <a:latin typeface="Times New Roman" panose="02020603050405020304" pitchFamily="18" charset="0"/>
                <a:cs typeface="Times New Roman" panose="02020603050405020304" pitchFamily="18" charset="0"/>
              </a:rPr>
              <a:t>, F., 2014. The use of direct shear waves in quantifying seismic anisotropy: Exploiting regional arrays, Bulletin of the Seismological Society of America, 104(6), 2644–2661.</a:t>
            </a:r>
          </a:p>
          <a:p>
            <a:pPr algn="just"/>
            <a:r>
              <a:rPr lang="en-US" sz="1600" dirty="0" err="1" smtClean="0">
                <a:latin typeface="Times New Roman" panose="02020603050405020304" pitchFamily="18" charset="0"/>
                <a:cs typeface="Times New Roman" panose="02020603050405020304" pitchFamily="18" charset="0"/>
              </a:rPr>
              <a:t>Kaviani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Hatzfeld</a:t>
            </a:r>
            <a:r>
              <a:rPr lang="en-US" sz="1600" dirty="0">
                <a:latin typeface="Times New Roman" panose="02020603050405020304" pitchFamily="18" charset="0"/>
                <a:cs typeface="Times New Roman" panose="02020603050405020304" pitchFamily="18" charset="0"/>
              </a:rPr>
              <a:t>, D., Paul, A., Tatar, M., &amp; Priestley, K., 2009. Shear-wave splitting, lithospheric anisotropy, and mantle deformation beneath the </a:t>
            </a:r>
            <a:r>
              <a:rPr lang="en-US" sz="1600" dirty="0" err="1">
                <a:latin typeface="Times New Roman" panose="02020603050405020304" pitchFamily="18" charset="0"/>
                <a:cs typeface="Times New Roman" panose="02020603050405020304" pitchFamily="18" charset="0"/>
              </a:rPr>
              <a:t>arabia</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eurasia</a:t>
            </a:r>
            <a:r>
              <a:rPr lang="en-US" sz="1600" dirty="0">
                <a:latin typeface="Times New Roman" panose="02020603050405020304" pitchFamily="18" charset="0"/>
                <a:cs typeface="Times New Roman" panose="02020603050405020304" pitchFamily="18" charset="0"/>
              </a:rPr>
              <a:t> collision zone in </a:t>
            </a:r>
            <a:r>
              <a:rPr lang="en-US" sz="1600" dirty="0" err="1">
                <a:latin typeface="Times New Roman" panose="02020603050405020304" pitchFamily="18" charset="0"/>
                <a:cs typeface="Times New Roman" panose="02020603050405020304" pitchFamily="18" charset="0"/>
              </a:rPr>
              <a:t>iran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Earth </a:t>
            </a:r>
            <a:r>
              <a:rPr lang="en-US" sz="1600" dirty="0">
                <a:latin typeface="Times New Roman" panose="02020603050405020304" pitchFamily="18" charset="0"/>
                <a:cs typeface="Times New Roman" panose="02020603050405020304" pitchFamily="18" charset="0"/>
              </a:rPr>
              <a:t>and Planetary Science Letters, 286(3-4), </a:t>
            </a:r>
            <a:r>
              <a:rPr lang="en-US" sz="1600" dirty="0" smtClean="0">
                <a:latin typeface="Times New Roman" panose="02020603050405020304" pitchFamily="18" charset="0"/>
                <a:cs typeface="Times New Roman" panose="02020603050405020304" pitchFamily="18" charset="0"/>
              </a:rPr>
              <a:t>371–378.</a:t>
            </a:r>
          </a:p>
          <a:p>
            <a:pPr algn="just"/>
            <a:r>
              <a:rPr lang="en-US" sz="1600" dirty="0" err="1" smtClean="0">
                <a:latin typeface="Times New Roman" panose="02020603050405020304" pitchFamily="18" charset="0"/>
                <a:cs typeface="Times New Roman" panose="02020603050405020304" pitchFamily="18" charset="0"/>
              </a:rPr>
              <a:t>Sadeghi-Bagherabadi</a:t>
            </a:r>
            <a:r>
              <a:rPr lang="en-US" sz="1600" dirty="0" smtClean="0">
                <a:latin typeface="Times New Roman" panose="02020603050405020304" pitchFamily="18" charset="0"/>
                <a:cs typeface="Times New Roman" panose="02020603050405020304" pitchFamily="18" charset="0"/>
              </a:rPr>
              <a:t>, A., </a:t>
            </a:r>
            <a:r>
              <a:rPr lang="en-US" sz="1600" dirty="0" err="1" smtClean="0">
                <a:latin typeface="Times New Roman" panose="02020603050405020304" pitchFamily="18" charset="0"/>
                <a:cs typeface="Times New Roman" panose="02020603050405020304" pitchFamily="18" charset="0"/>
              </a:rPr>
              <a:t>Sobouti</a:t>
            </a:r>
            <a:r>
              <a:rPr lang="en-US" sz="1600" dirty="0" smtClean="0">
                <a:latin typeface="Times New Roman" panose="02020603050405020304" pitchFamily="18" charset="0"/>
                <a:cs typeface="Times New Roman" panose="02020603050405020304" pitchFamily="18" charset="0"/>
              </a:rPr>
              <a:t>, F., </a:t>
            </a:r>
            <a:r>
              <a:rPr lang="en-US" sz="1600" dirty="0" err="1" smtClean="0">
                <a:latin typeface="Times New Roman" panose="02020603050405020304" pitchFamily="18" charset="0"/>
                <a:cs typeface="Times New Roman" panose="02020603050405020304" pitchFamily="18" charset="0"/>
              </a:rPr>
              <a:t>Ghods</a:t>
            </a:r>
            <a:r>
              <a:rPr lang="en-US" sz="1600" dirty="0" smtClean="0">
                <a:latin typeface="Times New Roman" panose="02020603050405020304" pitchFamily="18" charset="0"/>
                <a:cs typeface="Times New Roman" panose="02020603050405020304" pitchFamily="18" charset="0"/>
              </a:rPr>
              <a:t>, A., </a:t>
            </a:r>
            <a:r>
              <a:rPr lang="en-US" sz="1600" dirty="0" err="1" smtClean="0">
                <a:latin typeface="Times New Roman" panose="02020603050405020304" pitchFamily="18" charset="0"/>
                <a:cs typeface="Times New Roman" panose="02020603050405020304" pitchFamily="18" charset="0"/>
              </a:rPr>
              <a:t>Motaghi</a:t>
            </a:r>
            <a:r>
              <a:rPr lang="en-US" sz="1600" dirty="0" smtClean="0">
                <a:latin typeface="Times New Roman" panose="02020603050405020304" pitchFamily="18" charset="0"/>
                <a:cs typeface="Times New Roman" panose="02020603050405020304" pitchFamily="18" charset="0"/>
              </a:rPr>
              <a:t>, K., </a:t>
            </a:r>
            <a:r>
              <a:rPr lang="en-US" sz="1600" dirty="0" err="1" smtClean="0">
                <a:latin typeface="Times New Roman" panose="02020603050405020304" pitchFamily="18" charset="0"/>
                <a:cs typeface="Times New Roman" panose="02020603050405020304" pitchFamily="18" charset="0"/>
              </a:rPr>
              <a:t>Talebian</a:t>
            </a:r>
            <a:r>
              <a:rPr lang="en-US" sz="1600" dirty="0" smtClean="0">
                <a:latin typeface="Times New Roman" panose="02020603050405020304" pitchFamily="18" charset="0"/>
                <a:cs typeface="Times New Roman" panose="02020603050405020304" pitchFamily="18" charset="0"/>
              </a:rPr>
              <a:t>, M., Chen, L., Jiang, M., Ai, Y., &amp; He, Y., 2018a. Upper mantle anisotropy and deformation beneath the major thrust-and-fold belts of </a:t>
            </a:r>
            <a:r>
              <a:rPr lang="en-US" sz="1600" dirty="0" err="1" smtClean="0">
                <a:latin typeface="Times New Roman" panose="02020603050405020304" pitchFamily="18" charset="0"/>
                <a:cs typeface="Times New Roman" panose="02020603050405020304" pitchFamily="18" charset="0"/>
              </a:rPr>
              <a:t>zagros</a:t>
            </a:r>
            <a:r>
              <a:rPr lang="en-US" sz="1600" dirty="0" smtClean="0">
                <a:latin typeface="Times New Roman" panose="02020603050405020304" pitchFamily="18" charset="0"/>
                <a:cs typeface="Times New Roman" panose="02020603050405020304" pitchFamily="18" charset="0"/>
              </a:rPr>
              <a:t> and </a:t>
            </a:r>
            <a:r>
              <a:rPr lang="en-US" sz="1600" dirty="0" err="1" smtClean="0">
                <a:latin typeface="Times New Roman" panose="02020603050405020304" pitchFamily="18" charset="0"/>
                <a:cs typeface="Times New Roman" panose="02020603050405020304" pitchFamily="18" charset="0"/>
              </a:rPr>
              <a:t>alborz</a:t>
            </a:r>
            <a:r>
              <a:rPr lang="en-US" sz="1600" dirty="0" smtClean="0">
                <a:latin typeface="Times New Roman" panose="02020603050405020304" pitchFamily="18" charset="0"/>
                <a:cs typeface="Times New Roman" panose="02020603050405020304" pitchFamily="18" charset="0"/>
              </a:rPr>
              <a:t> and the </a:t>
            </a:r>
            <a:r>
              <a:rPr lang="en-US" sz="1600" dirty="0" err="1" smtClean="0">
                <a:latin typeface="Times New Roman" panose="02020603050405020304" pitchFamily="18" charset="0"/>
                <a:cs typeface="Times New Roman" panose="02020603050405020304" pitchFamily="18" charset="0"/>
              </a:rPr>
              <a:t>iranian</a:t>
            </a:r>
            <a:r>
              <a:rPr lang="en-US" sz="1600" dirty="0" smtClean="0">
                <a:latin typeface="Times New Roman" panose="02020603050405020304" pitchFamily="18" charset="0"/>
                <a:cs typeface="Times New Roman" panose="02020603050405020304" pitchFamily="18" charset="0"/>
              </a:rPr>
              <a:t> plateau, Geophysical Journal International.</a:t>
            </a:r>
          </a:p>
          <a:p>
            <a:pPr algn="just"/>
            <a:r>
              <a:rPr lang="en-US" sz="1600" dirty="0" err="1" smtClean="0">
                <a:latin typeface="Times New Roman" panose="02020603050405020304" pitchFamily="18" charset="0"/>
                <a:cs typeface="Times New Roman" panose="02020603050405020304" pitchFamily="18" charset="0"/>
              </a:rPr>
              <a:t>Sadidkhouy</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Javan-Doloei</a:t>
            </a:r>
            <a:r>
              <a:rPr lang="en-US" sz="1600" dirty="0">
                <a:latin typeface="Times New Roman" panose="02020603050405020304" pitchFamily="18" charset="0"/>
                <a:cs typeface="Times New Roman" panose="02020603050405020304" pitchFamily="18" charset="0"/>
              </a:rPr>
              <a:t>, G., &amp; </a:t>
            </a:r>
            <a:r>
              <a:rPr lang="en-US" sz="1600" dirty="0" err="1">
                <a:latin typeface="Times New Roman" panose="02020603050405020304" pitchFamily="18" charset="0"/>
                <a:cs typeface="Times New Roman" panose="02020603050405020304" pitchFamily="18" charset="0"/>
              </a:rPr>
              <a:t>Siahkoohi</a:t>
            </a:r>
            <a:r>
              <a:rPr lang="en-US" sz="1600" dirty="0">
                <a:latin typeface="Times New Roman" panose="02020603050405020304" pitchFamily="18" charset="0"/>
                <a:cs typeface="Times New Roman" panose="02020603050405020304" pitchFamily="18" charset="0"/>
              </a:rPr>
              <a:t>, H., 2008. Seismic anisotropy in the crust and upper mantle of the central Alborz region, Iran, Tectonophysics, 456(3-4), 194–205</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Sandvol</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Turkelli</a:t>
            </a:r>
            <a:r>
              <a:rPr lang="en-US" sz="1600" dirty="0">
                <a:latin typeface="Times New Roman" panose="02020603050405020304" pitchFamily="18" charset="0"/>
                <a:cs typeface="Times New Roman" panose="02020603050405020304" pitchFamily="18" charset="0"/>
              </a:rPr>
              <a:t>, N., </a:t>
            </a:r>
            <a:r>
              <a:rPr lang="en-US" sz="1600" dirty="0" err="1">
                <a:latin typeface="Times New Roman" panose="02020603050405020304" pitchFamily="18" charset="0"/>
                <a:cs typeface="Times New Roman" panose="02020603050405020304" pitchFamily="18" charset="0"/>
              </a:rPr>
              <a:t>Zor</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Gok</a:t>
            </a:r>
            <a:r>
              <a:rPr lang="en-US" sz="1600" dirty="0">
                <a:latin typeface="Times New Roman" panose="02020603050405020304" pitchFamily="18" charset="0"/>
                <a:cs typeface="Times New Roman" panose="02020603050405020304" pitchFamily="18" charset="0"/>
              </a:rPr>
              <a:t>, R., </a:t>
            </a:r>
            <a:r>
              <a:rPr lang="en-US" sz="1600" dirty="0" err="1">
                <a:latin typeface="Times New Roman" panose="02020603050405020304" pitchFamily="18" charset="0"/>
                <a:cs typeface="Times New Roman" panose="02020603050405020304" pitchFamily="18" charset="0"/>
              </a:rPr>
              <a:t>Bekler</a:t>
            </a:r>
            <a:r>
              <a:rPr lang="en-US" sz="1600" dirty="0">
                <a:latin typeface="Times New Roman" panose="02020603050405020304" pitchFamily="18" charset="0"/>
                <a:cs typeface="Times New Roman" panose="02020603050405020304" pitchFamily="18" charset="0"/>
              </a:rPr>
              <a:t>, T., </a:t>
            </a:r>
            <a:r>
              <a:rPr lang="en-US" sz="1600" dirty="0" err="1">
                <a:latin typeface="Times New Roman" panose="02020603050405020304" pitchFamily="18" charset="0"/>
                <a:cs typeface="Times New Roman" panose="02020603050405020304" pitchFamily="18" charset="0"/>
              </a:rPr>
              <a:t>Gurbuz</a:t>
            </a:r>
            <a:r>
              <a:rPr lang="en-US" sz="1600" dirty="0">
                <a:latin typeface="Times New Roman" panose="02020603050405020304" pitchFamily="18" charset="0"/>
                <a:cs typeface="Times New Roman" panose="02020603050405020304" pitchFamily="18" charset="0"/>
              </a:rPr>
              <a:t>, C., </a:t>
            </a:r>
            <a:r>
              <a:rPr lang="en-US" sz="1600" dirty="0" err="1">
                <a:latin typeface="Times New Roman" panose="02020603050405020304" pitchFamily="18" charset="0"/>
                <a:cs typeface="Times New Roman" panose="02020603050405020304" pitchFamily="18" charset="0"/>
              </a:rPr>
              <a:t>Seber</a:t>
            </a:r>
            <a:r>
              <a:rPr lang="en-US" sz="1600" dirty="0">
                <a:latin typeface="Times New Roman" panose="02020603050405020304" pitchFamily="18" charset="0"/>
                <a:cs typeface="Times New Roman" panose="02020603050405020304" pitchFamily="18" charset="0"/>
              </a:rPr>
              <a:t>, D., &amp; </a:t>
            </a:r>
            <a:r>
              <a:rPr lang="en-US" sz="1600" dirty="0" err="1">
                <a:latin typeface="Times New Roman" panose="02020603050405020304" pitchFamily="18" charset="0"/>
                <a:cs typeface="Times New Roman" panose="02020603050405020304" pitchFamily="18" charset="0"/>
              </a:rPr>
              <a:t>Barazangi</a:t>
            </a:r>
            <a:r>
              <a:rPr lang="en-US" sz="1600" dirty="0">
                <a:latin typeface="Times New Roman" panose="02020603050405020304" pitchFamily="18" charset="0"/>
                <a:cs typeface="Times New Roman" panose="02020603050405020304" pitchFamily="18" charset="0"/>
              </a:rPr>
              <a:t>, M., 2003. Shear wave splitting in a young continent-continent collision: An example from eastern turkey, Geophysical Research Letters, 30(24</a:t>
            </a:r>
            <a:r>
              <a:rPr lang="en-US" sz="1600" dirty="0" smtClean="0">
                <a:latin typeface="Times New Roman" panose="02020603050405020304" pitchFamily="18" charset="0"/>
                <a:cs typeface="Times New Roman" panose="02020603050405020304" pitchFamily="18" charset="0"/>
              </a:rPr>
              <a:t>).</a:t>
            </a:r>
          </a:p>
          <a:p>
            <a:pPr algn="just"/>
            <a:r>
              <a:rPr lang="en-US" sz="1600" dirty="0" err="1" smtClean="0">
                <a:latin typeface="Times New Roman" panose="02020603050405020304" pitchFamily="18" charset="0"/>
                <a:cs typeface="Times New Roman" panose="02020603050405020304" pitchFamily="18" charset="0"/>
              </a:rPr>
              <a:t>WÜstefeld</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Bokelmann</a:t>
            </a:r>
            <a:r>
              <a:rPr lang="en-US" sz="1600" dirty="0">
                <a:latin typeface="Times New Roman" panose="02020603050405020304" pitchFamily="18" charset="0"/>
                <a:cs typeface="Times New Roman" panose="02020603050405020304" pitchFamily="18" charset="0"/>
              </a:rPr>
              <a:t>, G., </a:t>
            </a:r>
            <a:r>
              <a:rPr lang="en-US" sz="1600" dirty="0" err="1">
                <a:latin typeface="Times New Roman" panose="02020603050405020304" pitchFamily="18" charset="0"/>
                <a:cs typeface="Times New Roman" panose="02020603050405020304" pitchFamily="18" charset="0"/>
              </a:rPr>
              <a:t>Zaroli</a:t>
            </a:r>
            <a:r>
              <a:rPr lang="en-US" sz="1600" dirty="0">
                <a:latin typeface="Times New Roman" panose="02020603050405020304" pitchFamily="18" charset="0"/>
                <a:cs typeface="Times New Roman" panose="02020603050405020304" pitchFamily="18" charset="0"/>
              </a:rPr>
              <a:t>, C., &amp; </a:t>
            </a:r>
            <a:r>
              <a:rPr lang="en-US" sz="1600" dirty="0" err="1">
                <a:latin typeface="Times New Roman" panose="02020603050405020304" pitchFamily="18" charset="0"/>
                <a:cs typeface="Times New Roman" panose="02020603050405020304" pitchFamily="18" charset="0"/>
              </a:rPr>
              <a:t>Barruol</a:t>
            </a:r>
            <a:r>
              <a:rPr lang="en-US" sz="1600" dirty="0">
                <a:latin typeface="Times New Roman" panose="02020603050405020304" pitchFamily="18" charset="0"/>
                <a:cs typeface="Times New Roman" panose="02020603050405020304" pitchFamily="18" charset="0"/>
              </a:rPr>
              <a:t>, G., 2008. </a:t>
            </a:r>
            <a:r>
              <a:rPr lang="en-US" sz="1600" dirty="0" err="1">
                <a:latin typeface="Times New Roman" panose="02020603050405020304" pitchFamily="18" charset="0"/>
                <a:cs typeface="Times New Roman" panose="02020603050405020304" pitchFamily="18" charset="0"/>
              </a:rPr>
              <a:t>Splitlab</a:t>
            </a:r>
            <a:r>
              <a:rPr lang="en-US" sz="1600" dirty="0">
                <a:latin typeface="Times New Roman" panose="02020603050405020304" pitchFamily="18" charset="0"/>
                <a:cs typeface="Times New Roman" panose="02020603050405020304" pitchFamily="18" charset="0"/>
              </a:rPr>
              <a:t>: A shear-wave splitting environment in </a:t>
            </a:r>
            <a:r>
              <a:rPr lang="en-US" sz="1600" dirty="0" err="1">
                <a:latin typeface="Times New Roman" panose="02020603050405020304" pitchFamily="18" charset="0"/>
                <a:cs typeface="Times New Roman" panose="02020603050405020304" pitchFamily="18" charset="0"/>
              </a:rPr>
              <a:t>matlab</a:t>
            </a:r>
            <a:r>
              <a:rPr lang="en-US" sz="1600" dirty="0">
                <a:latin typeface="Times New Roman" panose="02020603050405020304" pitchFamily="18" charset="0"/>
                <a:cs typeface="Times New Roman" panose="02020603050405020304" pitchFamily="18" charset="0"/>
              </a:rPr>
              <a:t>, Computers &amp; Geosciences, 34(5), </a:t>
            </a:r>
            <a:r>
              <a:rPr lang="en-US" sz="1600" dirty="0" smtClean="0">
                <a:latin typeface="Times New Roman" panose="02020603050405020304" pitchFamily="18" charset="0"/>
                <a:cs typeface="Times New Roman" panose="02020603050405020304" pitchFamily="18" charset="0"/>
              </a:rPr>
              <a:t>515–528.</a:t>
            </a:r>
            <a:endParaRPr lang="en-US" sz="7200" dirty="0"/>
          </a:p>
        </p:txBody>
      </p:sp>
      <p:sp>
        <p:nvSpPr>
          <p:cNvPr id="17" name="CustomShape 4"/>
          <p:cNvSpPr/>
          <p:nvPr/>
        </p:nvSpPr>
        <p:spPr>
          <a:xfrm>
            <a:off x="15571197" y="4899437"/>
            <a:ext cx="14658861" cy="8862924"/>
          </a:xfrm>
          <a:prstGeom prst="rect">
            <a:avLst/>
          </a:prstGeom>
          <a:noFill/>
          <a:ln>
            <a:noFill/>
          </a:ln>
          <a:effectLst/>
        </p:spPr>
        <p:style>
          <a:lnRef idx="0">
            <a:scrgbClr r="0" g="0" b="0"/>
          </a:lnRef>
          <a:fillRef idx="0">
            <a:scrgbClr r="0" g="0" b="0"/>
          </a:fillRef>
          <a:effectRef idx="0">
            <a:scrgbClr r="0" g="0" b="0"/>
          </a:effectRef>
          <a:fontRef idx="minor"/>
        </p:style>
        <p:txBody>
          <a:bodyPr lIns="90000" tIns="45000" rIns="90000" bIns="45000"/>
          <a:lstStyle/>
          <a:p>
            <a:r>
              <a:rPr lang="en-US" sz="3600" spc="-1" dirty="0" smtClean="0">
                <a:solidFill>
                  <a:srgbClr val="5B9BD5"/>
                </a:solidFill>
                <a:uFill>
                  <a:solidFill>
                    <a:srgbClr val="FFFFFF"/>
                  </a:solidFill>
                </a:uFill>
                <a:latin typeface="Times New Roman"/>
              </a:rPr>
              <a:t>SKS Results </a:t>
            </a:r>
            <a:r>
              <a:rPr lang="en-US" sz="3600" spc="-1" dirty="0">
                <a:solidFill>
                  <a:srgbClr val="5B9BD5"/>
                </a:solidFill>
                <a:uFill>
                  <a:solidFill>
                    <a:srgbClr val="FFFFFF"/>
                  </a:solidFill>
                </a:uFill>
                <a:latin typeface="Times New Roman"/>
              </a:rPr>
              <a:t>:</a:t>
            </a:r>
            <a:endParaRPr lang="en-US" sz="3600" dirty="0"/>
          </a:p>
          <a:p>
            <a:pPr marL="457200" indent="-457200" algn="just">
              <a:buFont typeface="Arial" panose="020B0604020202090204" pitchFamily="34" charset="0"/>
              <a:buChar char="•"/>
            </a:pPr>
            <a:r>
              <a:rPr lang="en-US" sz="2700" dirty="0">
                <a:latin typeface="Times New Roman" panose="02020603050405020304" pitchFamily="18" charset="0"/>
                <a:cs typeface="Times New Roman" panose="02020603050405020304" pitchFamily="18" charset="0"/>
              </a:rPr>
              <a:t>The total average of delay times for the entire region for SKS phases is 1.14 ± 0.42 sec </a:t>
            </a:r>
            <a:r>
              <a:rPr lang="en-US" sz="2700" dirty="0" smtClean="0">
                <a:latin typeface="Times New Roman" panose="02020603050405020304" pitchFamily="18" charset="0"/>
                <a:cs typeface="Times New Roman" panose="02020603050405020304" pitchFamily="18" charset="0"/>
              </a:rPr>
              <a:t>.</a:t>
            </a:r>
          </a:p>
          <a:p>
            <a:pPr marL="457200" indent="-457200" algn="just">
              <a:buFont typeface="Arial" panose="020B0604020202090204" pitchFamily="34" charset="0"/>
              <a:buChar char="•"/>
            </a:pPr>
            <a:endParaRPr lang="en-US" sz="15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r>
              <a:rPr lang="en-US" sz="2700" dirty="0" smtClean="0">
                <a:latin typeface="Times New Roman" panose="02020603050405020304" pitchFamily="18" charset="0"/>
                <a:cs typeface="Times New Roman" panose="02020603050405020304" pitchFamily="18" charset="0"/>
              </a:rPr>
              <a:t>The </a:t>
            </a:r>
            <a:r>
              <a:rPr lang="en-US" sz="2700" dirty="0">
                <a:latin typeface="Times New Roman" panose="02020603050405020304" pitchFamily="18" charset="0"/>
                <a:cs typeface="Times New Roman" panose="02020603050405020304" pitchFamily="18" charset="0"/>
              </a:rPr>
              <a:t>FPD for stations located throughout NW Iran, inside the </a:t>
            </a:r>
            <a:r>
              <a:rPr lang="en-US" sz="2700" dirty="0" err="1">
                <a:latin typeface="Times New Roman" panose="02020603050405020304" pitchFamily="18" charset="0"/>
                <a:cs typeface="Times New Roman" panose="02020603050405020304" pitchFamily="18" charset="0"/>
              </a:rPr>
              <a:t>Talesh</a:t>
            </a:r>
            <a:r>
              <a:rPr lang="en-US" sz="2700" dirty="0">
                <a:latin typeface="Times New Roman" panose="02020603050405020304" pitchFamily="18" charset="0"/>
                <a:cs typeface="Times New Roman" panose="02020603050405020304" pitchFamily="18" charset="0"/>
              </a:rPr>
              <a:t> and Alborz ranges, and in the Caspian region is dominated by a uniform NE-SW trend which closely matches that of the APM vector in NW Iran. </a:t>
            </a:r>
            <a:r>
              <a:rPr lang="en-US" sz="2700" dirty="0" smtClean="0">
                <a:latin typeface="Times New Roman" panose="02020603050405020304" pitchFamily="18" charset="0"/>
                <a:cs typeface="Times New Roman" panose="02020603050405020304" pitchFamily="18" charset="0"/>
              </a:rPr>
              <a:t>We also observe a unimodal distribution of FPDs largely independent of the initial polarization direction of the SKS phase, which might at first glance</a:t>
            </a:r>
            <a:r>
              <a:rPr lang="en-US" sz="2700" dirty="0" smtClean="0">
                <a:solidFill>
                  <a:srgbClr val="FF0000"/>
                </a:solidFill>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point to an apparently simple anisotropic structure where one layer of anisotropy dominates the entire anisotropic volume. </a:t>
            </a:r>
            <a:endParaRPr lang="en-US" sz="27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endParaRPr lang="en-US" sz="15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r>
              <a:rPr lang="en-US" sz="2700" dirty="0" smtClean="0">
                <a:latin typeface="Times New Roman" panose="02020603050405020304" pitchFamily="18" charset="0"/>
                <a:cs typeface="Times New Roman" panose="02020603050405020304" pitchFamily="18" charset="0"/>
              </a:rPr>
              <a:t>The </a:t>
            </a:r>
            <a:r>
              <a:rPr lang="en-US" sz="2700" dirty="0" smtClean="0">
                <a:latin typeface="Times New Roman" panose="02020603050405020304" pitchFamily="18" charset="0"/>
                <a:cs typeface="Times New Roman" panose="02020603050405020304" pitchFamily="18" charset="0"/>
              </a:rPr>
              <a:t>three stations SARA</a:t>
            </a:r>
            <a:r>
              <a:rPr lang="en-US" sz="2700" dirty="0">
                <a:latin typeface="Times New Roman" panose="02020603050405020304" pitchFamily="18" charset="0"/>
                <a:cs typeface="Times New Roman" panose="02020603050405020304" pitchFamily="18" charset="0"/>
              </a:rPr>
              <a:t>, KHOR, </a:t>
            </a:r>
            <a:r>
              <a:rPr lang="en-US" sz="2700" dirty="0" smtClean="0">
                <a:latin typeface="Times New Roman" panose="02020603050405020304" pitchFamily="18" charset="0"/>
                <a:cs typeface="Times New Roman" panose="02020603050405020304" pitchFamily="18" charset="0"/>
              </a:rPr>
              <a:t>BEIG are located </a:t>
            </a:r>
            <a:r>
              <a:rPr lang="en-US" sz="2700" dirty="0">
                <a:latin typeface="Times New Roman" panose="02020603050405020304" pitchFamily="18" charset="0"/>
                <a:cs typeface="Times New Roman" panose="02020603050405020304" pitchFamily="18" charset="0"/>
              </a:rPr>
              <a:t>near the UDMA region and their FPD is rotated more towards NW-SE, but still have unimodal distribution of FPDs. </a:t>
            </a:r>
            <a:endParaRPr lang="en-US" sz="27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endParaRPr lang="en-US" sz="15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r>
              <a:rPr lang="en-US" sz="2700" dirty="0" smtClean="0">
                <a:latin typeface="Times New Roman" panose="02020603050405020304" pitchFamily="18" charset="0"/>
                <a:cs typeface="Times New Roman" panose="02020603050405020304" pitchFamily="18" charset="0"/>
              </a:rPr>
              <a:t>Exceptions </a:t>
            </a:r>
            <a:r>
              <a:rPr lang="en-US" sz="2700" dirty="0">
                <a:latin typeface="Times New Roman" panose="02020603050405020304" pitchFamily="18" charset="0"/>
                <a:cs typeface="Times New Roman" panose="02020603050405020304" pitchFamily="18" charset="0"/>
              </a:rPr>
              <a:t>to this general pattern are a few of the </a:t>
            </a:r>
            <a:r>
              <a:rPr lang="en-US" sz="2700" dirty="0" smtClean="0">
                <a:latin typeface="Times New Roman" panose="02020603050405020304" pitchFamily="18" charset="0"/>
                <a:cs typeface="Times New Roman" panose="02020603050405020304" pitchFamily="18" charset="0"/>
              </a:rPr>
              <a:t>stations, </a:t>
            </a:r>
            <a:r>
              <a:rPr lang="en-US" sz="2700" dirty="0">
                <a:latin typeface="Times New Roman" panose="02020603050405020304" pitchFamily="18" charset="0"/>
                <a:cs typeface="Times New Roman" panose="02020603050405020304" pitchFamily="18" charset="0"/>
              </a:rPr>
              <a:t>located on the northern margins of central Iran (e.g. stations SHIV, SABZ, KRUD, SADQ, AQCH), for which the diagrams show two or three lobes and no dominant FPD can be seen in them. Considering that the station-average FPDs in these regions also show more variation between stations, it seems that the anisotropic structure in central Iran shows more complexity compared to the </a:t>
            </a:r>
            <a:r>
              <a:rPr lang="en-US" sz="2700" dirty="0" err="1">
                <a:latin typeface="Times New Roman" panose="02020603050405020304" pitchFamily="18" charset="0"/>
                <a:cs typeface="Times New Roman" panose="02020603050405020304" pitchFamily="18" charset="0"/>
              </a:rPr>
              <a:t>Talesh</a:t>
            </a:r>
            <a:r>
              <a:rPr lang="en-US" sz="2700" dirty="0">
                <a:latin typeface="Times New Roman" panose="02020603050405020304" pitchFamily="18" charset="0"/>
                <a:cs typeface="Times New Roman" panose="02020603050405020304" pitchFamily="18" charset="0"/>
              </a:rPr>
              <a:t> and </a:t>
            </a:r>
            <a:r>
              <a:rPr lang="en-US" sz="2700" dirty="0" smtClean="0">
                <a:latin typeface="Times New Roman" panose="02020603050405020304" pitchFamily="18" charset="0"/>
                <a:cs typeface="Times New Roman" panose="02020603050405020304" pitchFamily="18" charset="0"/>
              </a:rPr>
              <a:t>Alborz. </a:t>
            </a:r>
            <a:endParaRPr lang="en-US" sz="27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endParaRPr lang="en-US" sz="1500" dirty="0" smtClean="0">
              <a:latin typeface="Times New Roman" panose="02020603050405020304" pitchFamily="18" charset="0"/>
              <a:cs typeface="Times New Roman" panose="02020603050405020304" pitchFamily="18" charset="0"/>
            </a:endParaRPr>
          </a:p>
          <a:p>
            <a:pPr marL="457200" indent="-457200" algn="just">
              <a:buFont typeface="Arial" panose="020B0604020202090204" pitchFamily="34" charset="0"/>
              <a:buChar char="•"/>
            </a:pPr>
            <a:r>
              <a:rPr lang="en-US" sz="2700" dirty="0" smtClean="0">
                <a:latin typeface="Times New Roman" panose="02020603050405020304" pitchFamily="18" charset="0"/>
                <a:cs typeface="Times New Roman" panose="02020603050405020304" pitchFamily="18" charset="0"/>
              </a:rPr>
              <a:t>A </a:t>
            </a:r>
            <a:r>
              <a:rPr lang="en-US" sz="2700" dirty="0">
                <a:latin typeface="Times New Roman" panose="02020603050405020304" pitchFamily="18" charset="0"/>
                <a:cs typeface="Times New Roman" panose="02020603050405020304" pitchFamily="18" charset="0"/>
              </a:rPr>
              <a:t>majority of </a:t>
            </a:r>
            <a:r>
              <a:rPr lang="en-US" sz="2700" dirty="0" smtClean="0">
                <a:latin typeface="Times New Roman" panose="02020603050405020304" pitchFamily="18" charset="0"/>
                <a:cs typeface="Times New Roman" panose="02020603050405020304" pitchFamily="18" charset="0"/>
              </a:rPr>
              <a:t>the </a:t>
            </a:r>
            <a:r>
              <a:rPr lang="en-US" sz="2700" dirty="0">
                <a:latin typeface="Times New Roman" panose="02020603050405020304" pitchFamily="18" charset="0"/>
                <a:cs typeface="Times New Roman" panose="02020603050405020304" pitchFamily="18" charset="0"/>
              </a:rPr>
              <a:t>initial polarizations </a:t>
            </a:r>
            <a:r>
              <a:rPr lang="en-US" sz="2700" dirty="0" smtClean="0">
                <a:latin typeface="Times New Roman" panose="02020603050405020304" pitchFamily="18" charset="0"/>
                <a:cs typeface="Times New Roman" panose="02020603050405020304" pitchFamily="18" charset="0"/>
              </a:rPr>
              <a:t>of null results are </a:t>
            </a:r>
            <a:r>
              <a:rPr lang="en-US" sz="2700" dirty="0">
                <a:latin typeface="Times New Roman" panose="02020603050405020304" pitchFamily="18" charset="0"/>
                <a:cs typeface="Times New Roman" panose="02020603050405020304" pitchFamily="18" charset="0"/>
              </a:rPr>
              <a:t>either sub-parallel or nearly perpendicular to the average FPD of the stations. Most of the mismatches are restricted to stations with small numbers of measurements. In some stations the null measurements have resulted from various directions of initial polarizations. This can be </a:t>
            </a:r>
            <a:r>
              <a:rPr lang="en-US" sz="2700" dirty="0" smtClean="0">
                <a:latin typeface="Times New Roman" panose="02020603050405020304" pitchFamily="18" charset="0"/>
                <a:cs typeface="Times New Roman" panose="02020603050405020304" pitchFamily="18" charset="0"/>
              </a:rPr>
              <a:t>attributed to </a:t>
            </a:r>
            <a:r>
              <a:rPr lang="en-US" sz="2700" dirty="0">
                <a:latin typeface="Times New Roman" panose="02020603050405020304" pitchFamily="18" charset="0"/>
                <a:cs typeface="Times New Roman" panose="02020603050405020304" pitchFamily="18" charset="0"/>
              </a:rPr>
              <a:t>local complex anisotropy, or scattering from heterogeneous structures, or </a:t>
            </a:r>
            <a:r>
              <a:rPr lang="en-US" sz="2700" dirty="0" smtClean="0">
                <a:latin typeface="Times New Roman" panose="02020603050405020304" pitchFamily="18" charset="0"/>
                <a:cs typeface="Times New Roman" panose="02020603050405020304" pitchFamily="18" charset="0"/>
              </a:rPr>
              <a:t>just to </a:t>
            </a:r>
            <a:r>
              <a:rPr lang="en-US" sz="2700" dirty="0">
                <a:latin typeface="Times New Roman" panose="02020603050405020304" pitchFamily="18" charset="0"/>
                <a:cs typeface="Times New Roman" panose="02020603050405020304" pitchFamily="18" charset="0"/>
              </a:rPr>
              <a:t>poor-quality data</a:t>
            </a:r>
            <a:r>
              <a:rPr lang="en-US" sz="28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26525555" y="14435119"/>
            <a:ext cx="15465048" cy="10110460"/>
          </a:xfrm>
          <a:prstGeom prst="rect">
            <a:avLst/>
          </a:prstGeom>
          <a:ln>
            <a:noFill/>
          </a:ln>
          <a:effectLst/>
        </p:spPr>
        <p:txBody>
          <a:bodyPr wrap="square">
            <a:spAutoFit/>
          </a:bodyPr>
          <a:lstStyle/>
          <a:p>
            <a:pPr algn="just"/>
            <a:r>
              <a:rPr lang="en-US" sz="3600" spc="-1" dirty="0" smtClean="0">
                <a:solidFill>
                  <a:srgbClr val="5B9BD5"/>
                </a:solidFill>
                <a:uFill>
                  <a:solidFill>
                    <a:srgbClr val="FFFFFF"/>
                  </a:solidFill>
                </a:uFill>
                <a:latin typeface="Times New Roman"/>
              </a:rPr>
              <a:t>Direct S Results:</a:t>
            </a:r>
          </a:p>
          <a:p>
            <a:pPr marL="457200" indent="-457200" algn="just">
              <a:buFont typeface="Arial" panose="020B0604020202090204" pitchFamily="34" charset="0"/>
              <a:buChar char="•"/>
            </a:pPr>
            <a:r>
              <a:rPr lang="en-US" sz="2700" dirty="0" smtClean="0">
                <a:solidFill>
                  <a:srgbClr val="000000"/>
                </a:solidFill>
                <a:latin typeface="Times New Roman" panose="02020603050405020304" pitchFamily="18" charset="0"/>
                <a:ea typeface="Times New Roman" panose="02020603050405020304" pitchFamily="18" charset="0"/>
              </a:rPr>
              <a:t>For </a:t>
            </a:r>
            <a:r>
              <a:rPr lang="en-US" sz="2700" dirty="0">
                <a:solidFill>
                  <a:srgbClr val="000000"/>
                </a:solidFill>
                <a:latin typeface="Times New Roman" panose="02020603050405020304" pitchFamily="18" charset="0"/>
                <a:ea typeface="Times New Roman" panose="02020603050405020304" pitchFamily="18" charset="0"/>
              </a:rPr>
              <a:t>each of the 3 arrays we started the RST iterative process with 3 initial </a:t>
            </a:r>
            <a:r>
              <a:rPr lang="en-US" sz="2700" dirty="0" smtClean="0">
                <a:solidFill>
                  <a:srgbClr val="000000"/>
                </a:solidFill>
                <a:latin typeface="Times New Roman" panose="02020603050405020304" pitchFamily="18" charset="0"/>
                <a:ea typeface="Times New Roman" panose="02020603050405020304" pitchFamily="18" charset="0"/>
              </a:rPr>
              <a:t>reference </a:t>
            </a:r>
            <a:r>
              <a:rPr lang="en-US" sz="2700" dirty="0">
                <a:solidFill>
                  <a:srgbClr val="000000"/>
                </a:solidFill>
                <a:latin typeface="Times New Roman" panose="02020603050405020304" pitchFamily="18" charset="0"/>
                <a:ea typeface="Times New Roman" panose="02020603050405020304" pitchFamily="18" charset="0"/>
              </a:rPr>
              <a:t>stations chosen </a:t>
            </a:r>
            <a:r>
              <a:rPr lang="en-US" sz="2700" dirty="0" smtClean="0">
                <a:solidFill>
                  <a:srgbClr val="000000"/>
                </a:solidFill>
                <a:latin typeface="Times New Roman" panose="02020603050405020304" pitchFamily="18" charset="0"/>
                <a:ea typeface="Times New Roman" panose="02020603050405020304" pitchFamily="18" charset="0"/>
              </a:rPr>
              <a:t>as </a:t>
            </a:r>
            <a:r>
              <a:rPr lang="en-US" sz="2700" dirty="0">
                <a:solidFill>
                  <a:srgbClr val="000000"/>
                </a:solidFill>
                <a:latin typeface="Times New Roman" panose="02020603050405020304" pitchFamily="18" charset="0"/>
                <a:ea typeface="Times New Roman" panose="02020603050405020304" pitchFamily="18" charset="0"/>
              </a:rPr>
              <a:t>far from one another as possible, and have a large number </a:t>
            </a:r>
            <a:r>
              <a:rPr lang="en-US" sz="2700" dirty="0" smtClean="0">
                <a:solidFill>
                  <a:srgbClr val="000000"/>
                </a:solidFill>
                <a:latin typeface="Times New Roman" panose="02020603050405020304" pitchFamily="18" charset="0"/>
                <a:ea typeface="Times New Roman" panose="02020603050405020304" pitchFamily="18" charset="0"/>
              </a:rPr>
              <a:t>of </a:t>
            </a:r>
            <a:r>
              <a:rPr lang="en-US" sz="2700" dirty="0">
                <a:solidFill>
                  <a:srgbClr val="000000"/>
                </a:solidFill>
                <a:latin typeface="Times New Roman" panose="02020603050405020304" pitchFamily="18" charset="0"/>
                <a:ea typeface="Times New Roman" panose="02020603050405020304" pitchFamily="18" charset="0"/>
              </a:rPr>
              <a:t>reliable SKS splitting measurements. </a:t>
            </a:r>
            <a:endParaRPr lang="en-US" sz="27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endParaRPr lang="en-US" sz="15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r>
              <a:rPr lang="en-US" sz="2700" dirty="0" smtClean="0">
                <a:solidFill>
                  <a:srgbClr val="000000"/>
                </a:solidFill>
                <a:latin typeface="Times New Roman" panose="02020603050405020304" pitchFamily="18" charset="0"/>
                <a:ea typeface="Times New Roman" panose="02020603050405020304" pitchFamily="18" charset="0"/>
              </a:rPr>
              <a:t>In </a:t>
            </a:r>
            <a:r>
              <a:rPr lang="en-US" sz="2700" dirty="0">
                <a:solidFill>
                  <a:srgbClr val="000000"/>
                </a:solidFill>
                <a:latin typeface="Times New Roman" panose="02020603050405020304" pitchFamily="18" charset="0"/>
                <a:ea typeface="Times New Roman" panose="02020603050405020304" pitchFamily="18" charset="0"/>
              </a:rPr>
              <a:t>each of the arrays most of the stations quickly became a reference station from iteration 2 onwards. The minimum residual energy settled around its minimum value at iteration 2 or 3, and we carried out the iteration process for one or two more steps</a:t>
            </a:r>
            <a:r>
              <a:rPr lang="en-US" sz="2700" dirty="0" smtClean="0">
                <a:solidFill>
                  <a:srgbClr val="000000"/>
                </a:solidFill>
                <a:latin typeface="Times New Roman" panose="02020603050405020304" pitchFamily="18" charset="0"/>
                <a:ea typeface="Times New Roman" panose="02020603050405020304" pitchFamily="18" charset="0"/>
              </a:rPr>
              <a:t>.</a:t>
            </a:r>
            <a:r>
              <a:rPr lang="en-US" sz="2700" dirty="0" smtClean="0">
                <a:latin typeface="Times New Roman" panose="02020603050405020304" pitchFamily="18" charset="0"/>
                <a:ea typeface="Times New Roman" panose="02020603050405020304" pitchFamily="18" charset="0"/>
              </a:rPr>
              <a:t> </a:t>
            </a:r>
            <a:r>
              <a:rPr lang="en-US" sz="2700" dirty="0">
                <a:latin typeface="Times New Roman" panose="02020603050405020304" pitchFamily="18" charset="0"/>
                <a:ea typeface="Times New Roman" panose="02020603050405020304" pitchFamily="18" charset="0"/>
              </a:rPr>
              <a:t>Three stations, ESFN, SEGI, and RUDK, did not produce reliable SKS measurements due to insufficient data, but the RST procedure enabled us to calculate splitting parameters for them</a:t>
            </a:r>
            <a:r>
              <a:rPr lang="en-US" sz="2700" dirty="0" smtClean="0">
                <a:latin typeface="Times New Roman" panose="02020603050405020304" pitchFamily="18" charset="0"/>
                <a:ea typeface="Times New Roman" panose="02020603050405020304" pitchFamily="18" charset="0"/>
              </a:rPr>
              <a:t>.</a:t>
            </a:r>
          </a:p>
          <a:p>
            <a:pPr marL="457200" indent="-457200" algn="just">
              <a:buFont typeface="Arial" panose="020B0604020202090204" pitchFamily="34" charset="0"/>
              <a:buChar char="•"/>
            </a:pPr>
            <a:endParaRPr lang="en-US" sz="1500" dirty="0" smtClean="0">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r>
              <a:rPr lang="en-US" sz="2700" dirty="0" smtClean="0">
                <a:latin typeface="Times New Roman" panose="02020603050405020304" pitchFamily="18" charset="0"/>
                <a:ea typeface="Times New Roman" panose="02020603050405020304" pitchFamily="18" charset="0"/>
              </a:rPr>
              <a:t> </a:t>
            </a:r>
            <a:r>
              <a:rPr lang="en-US" sz="2700" dirty="0">
                <a:solidFill>
                  <a:srgbClr val="000000"/>
                </a:solidFill>
                <a:latin typeface="Times New Roman" panose="02020603050405020304" pitchFamily="18" charset="0"/>
                <a:ea typeface="Times New Roman" panose="02020603050405020304" pitchFamily="18" charset="0"/>
              </a:rPr>
              <a:t>The average delay time </a:t>
            </a:r>
            <a:r>
              <a:rPr lang="en-US" sz="2700" dirty="0" err="1">
                <a:solidFill>
                  <a:srgbClr val="000000"/>
                </a:solidFill>
                <a:latin typeface="Times New Roman" panose="02020603050405020304" pitchFamily="18" charset="0"/>
                <a:ea typeface="Times New Roman" panose="02020603050405020304" pitchFamily="18" charset="0"/>
              </a:rPr>
              <a:t>δt</a:t>
            </a:r>
            <a:r>
              <a:rPr lang="en-US" sz="2700" dirty="0">
                <a:solidFill>
                  <a:srgbClr val="000000"/>
                </a:solidFill>
                <a:latin typeface="Times New Roman" panose="02020603050405020304" pitchFamily="18" charset="0"/>
                <a:ea typeface="Times New Roman" panose="02020603050405020304" pitchFamily="18" charset="0"/>
              </a:rPr>
              <a:t>, for the entire dataset is 1.37 ± 0.31 sec which is 0.23 sec higher than that of the SKS phase. </a:t>
            </a:r>
            <a:endParaRPr lang="en-US" sz="27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endParaRPr lang="en-US" sz="15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r>
              <a:rPr lang="en-US" sz="2700" dirty="0" smtClean="0">
                <a:solidFill>
                  <a:srgbClr val="000000"/>
                </a:solidFill>
                <a:latin typeface="Times New Roman" panose="02020603050405020304" pitchFamily="18" charset="0"/>
                <a:ea typeface="Times New Roman" panose="02020603050405020304" pitchFamily="18" charset="0"/>
              </a:rPr>
              <a:t>For </a:t>
            </a:r>
            <a:r>
              <a:rPr lang="en-US" sz="2700" dirty="0" smtClean="0">
                <a:solidFill>
                  <a:srgbClr val="000000"/>
                </a:solidFill>
                <a:latin typeface="Times New Roman" panose="02020603050405020304" pitchFamily="18" charset="0"/>
                <a:ea typeface="Times New Roman" panose="02020603050405020304" pitchFamily="18" charset="0"/>
              </a:rPr>
              <a:t>Array 1 in </a:t>
            </a:r>
            <a:r>
              <a:rPr lang="en-US" sz="2700" dirty="0">
                <a:solidFill>
                  <a:srgbClr val="000000"/>
                </a:solidFill>
                <a:latin typeface="Times New Roman" panose="02020603050405020304" pitchFamily="18" charset="0"/>
                <a:ea typeface="Times New Roman" panose="02020603050405020304" pitchFamily="18" charset="0"/>
              </a:rPr>
              <a:t>NW Iran, the S-wave FPDs consistently trend NE-SW, with relatively small and smooth rotation from a more east-west direction near the UDMA in the west to a more northerly direction in the </a:t>
            </a:r>
            <a:r>
              <a:rPr lang="en-US" sz="2700" dirty="0" err="1">
                <a:solidFill>
                  <a:srgbClr val="000000"/>
                </a:solidFill>
                <a:latin typeface="Times New Roman" panose="02020603050405020304" pitchFamily="18" charset="0"/>
                <a:ea typeface="Times New Roman" panose="02020603050405020304" pitchFamily="18" charset="0"/>
              </a:rPr>
              <a:t>Talesh</a:t>
            </a:r>
            <a:r>
              <a:rPr lang="en-US" sz="2700" dirty="0">
                <a:solidFill>
                  <a:srgbClr val="000000"/>
                </a:solidFill>
                <a:latin typeface="Times New Roman" panose="02020603050405020304" pitchFamily="18" charset="0"/>
                <a:ea typeface="Times New Roman" panose="02020603050405020304" pitchFamily="18" charset="0"/>
              </a:rPr>
              <a:t> region in the east. </a:t>
            </a:r>
            <a:endParaRPr lang="en-US" sz="27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endParaRPr lang="en-US" sz="15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r>
              <a:rPr lang="en-US" sz="2700" dirty="0" smtClean="0">
                <a:solidFill>
                  <a:srgbClr val="000000"/>
                </a:solidFill>
                <a:latin typeface="Times New Roman" panose="02020603050405020304" pitchFamily="18" charset="0"/>
                <a:ea typeface="Times New Roman" panose="02020603050405020304" pitchFamily="18" charset="0"/>
              </a:rPr>
              <a:t>Across </a:t>
            </a:r>
            <a:r>
              <a:rPr lang="en-US" sz="2700" dirty="0">
                <a:solidFill>
                  <a:srgbClr val="000000"/>
                </a:solidFill>
                <a:latin typeface="Times New Roman" panose="02020603050405020304" pitchFamily="18" charset="0"/>
                <a:ea typeface="Times New Roman" panose="02020603050405020304" pitchFamily="18" charset="0"/>
              </a:rPr>
              <a:t>Array 2 that covers the </a:t>
            </a:r>
            <a:r>
              <a:rPr lang="en-US" sz="2700" dirty="0" err="1">
                <a:solidFill>
                  <a:srgbClr val="000000"/>
                </a:solidFill>
                <a:latin typeface="Times New Roman" panose="02020603050405020304" pitchFamily="18" charset="0"/>
                <a:ea typeface="Times New Roman" panose="02020603050405020304" pitchFamily="18" charset="0"/>
              </a:rPr>
              <a:t>Talesh</a:t>
            </a:r>
            <a:r>
              <a:rPr lang="en-US" sz="2700" dirty="0">
                <a:solidFill>
                  <a:srgbClr val="000000"/>
                </a:solidFill>
                <a:latin typeface="Times New Roman" panose="02020603050405020304" pitchFamily="18" charset="0"/>
                <a:ea typeface="Times New Roman" panose="02020603050405020304" pitchFamily="18" charset="0"/>
              </a:rPr>
              <a:t> and the western Alborz mountains and the northern limits of central Iran, the S-wave FPDs are dominantly NE-SW with no significant variation along the profile. </a:t>
            </a:r>
            <a:endParaRPr lang="en-US" sz="27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endParaRPr lang="en-US" sz="1500" dirty="0" smtClean="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90204" pitchFamily="34" charset="0"/>
              <a:buChar char="•"/>
            </a:pPr>
            <a:r>
              <a:rPr lang="en-US" sz="2700" dirty="0" smtClean="0">
                <a:solidFill>
                  <a:srgbClr val="000000"/>
                </a:solidFill>
                <a:latin typeface="Times New Roman" panose="02020603050405020304" pitchFamily="18" charset="0"/>
                <a:ea typeface="Times New Roman" panose="02020603050405020304" pitchFamily="18" charset="0"/>
              </a:rPr>
              <a:t> </a:t>
            </a:r>
            <a:r>
              <a:rPr lang="en-US" sz="2700" dirty="0">
                <a:solidFill>
                  <a:srgbClr val="000000"/>
                </a:solidFill>
                <a:latin typeface="Times New Roman" panose="02020603050405020304" pitchFamily="18" charset="0"/>
                <a:ea typeface="Times New Roman" panose="02020603050405020304" pitchFamily="18" charset="0"/>
              </a:rPr>
              <a:t>In Array 3, the FPDs in the Alborz mountains, north of the North Qazvin Fault (NQF) have a NE-SW strike, very similar to the trend seen in the </a:t>
            </a:r>
            <a:r>
              <a:rPr lang="en-US" sz="2700" dirty="0" err="1">
                <a:solidFill>
                  <a:srgbClr val="000000"/>
                </a:solidFill>
                <a:latin typeface="Times New Roman" panose="02020603050405020304" pitchFamily="18" charset="0"/>
                <a:ea typeface="Times New Roman" panose="02020603050405020304" pitchFamily="18" charset="0"/>
              </a:rPr>
              <a:t>Talesh</a:t>
            </a:r>
            <a:r>
              <a:rPr lang="en-US" sz="2700" dirty="0">
                <a:solidFill>
                  <a:srgbClr val="000000"/>
                </a:solidFill>
                <a:latin typeface="Times New Roman" panose="02020603050405020304" pitchFamily="18" charset="0"/>
                <a:ea typeface="Times New Roman" panose="02020603050405020304" pitchFamily="18" charset="0"/>
              </a:rPr>
              <a:t> region. In stations located in central Iran, south of NQF, the FPDs deviate from the regional NE-SW trend and rotate towards N-S direction and show more short-distance variations compared to the rest of the study region</a:t>
            </a:r>
            <a:r>
              <a:rPr lang="en-US" sz="2700" dirty="0" smtClean="0">
                <a:solidFill>
                  <a:srgbClr val="000000"/>
                </a:solidFill>
                <a:latin typeface="Times New Roman" panose="02020603050405020304" pitchFamily="18" charset="0"/>
                <a:ea typeface="Times New Roman" panose="02020603050405020304" pitchFamily="18" charset="0"/>
              </a:rPr>
              <a:t>. </a:t>
            </a:r>
            <a:r>
              <a:rPr lang="en-US" sz="2700" dirty="0">
                <a:solidFill>
                  <a:srgbClr val="000000"/>
                </a:solidFill>
                <a:latin typeface="Times New Roman" panose="02020603050405020304" pitchFamily="18" charset="0"/>
                <a:ea typeface="Times New Roman" panose="02020603050405020304" pitchFamily="18" charset="0"/>
              </a:rPr>
              <a:t>The central Iran stations show a larger spread among their individual measurements. This could indicate a more complex local anisotropy, but it could also be due to their smaller dataset which </a:t>
            </a:r>
            <a:r>
              <a:rPr lang="en-US" sz="2700" dirty="0" smtClean="0">
                <a:latin typeface="Times New Roman" panose="02020603050405020304" pitchFamily="18" charset="0"/>
                <a:ea typeface="Times New Roman" panose="02020603050405020304" pitchFamily="18" charset="0"/>
              </a:rPr>
              <a:t>in turn</a:t>
            </a:r>
            <a:r>
              <a:rPr lang="en-US" sz="2700" dirty="0">
                <a:solidFill>
                  <a:srgbClr val="000000"/>
                </a:solidFill>
                <a:latin typeface="Times New Roman" panose="02020603050405020304" pitchFamily="18" charset="0"/>
                <a:ea typeface="Times New Roman" panose="02020603050405020304" pitchFamily="18" charset="0"/>
              </a:rPr>
              <a:t> produces a smaller number of measurements. </a:t>
            </a:r>
            <a:endParaRPr lang="en-US" sz="2700" dirty="0">
              <a:effectLst/>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0738" y="11333925"/>
            <a:ext cx="3763241" cy="3763241"/>
          </a:xfrm>
          <a:prstGeom prst="rect">
            <a:avLst/>
          </a:prstGeom>
        </p:spPr>
      </p:pic>
      <p:sp>
        <p:nvSpPr>
          <p:cNvPr id="24" name="Rectangle 23"/>
          <p:cNvSpPr/>
          <p:nvPr/>
        </p:nvSpPr>
        <p:spPr>
          <a:xfrm>
            <a:off x="15438282" y="24861834"/>
            <a:ext cx="26552321" cy="5447645"/>
          </a:xfrm>
          <a:prstGeom prst="rect">
            <a:avLst/>
          </a:prstGeom>
        </p:spPr>
        <p:txBody>
          <a:bodyPr wrap="square">
            <a:spAutoFit/>
          </a:bodyPr>
          <a:lstStyle/>
          <a:p>
            <a:pPr>
              <a:lnSpc>
                <a:spcPct val="100000"/>
              </a:lnSpc>
            </a:pPr>
            <a:r>
              <a:rPr lang="en-US" sz="3600" spc="-1" dirty="0">
                <a:solidFill>
                  <a:srgbClr val="5B9BD5"/>
                </a:solidFill>
                <a:uFill>
                  <a:solidFill>
                    <a:srgbClr val="FFFFFF"/>
                  </a:solidFill>
                </a:uFill>
                <a:latin typeface="Times New Roman"/>
              </a:rPr>
              <a:t>Conclusion:</a:t>
            </a:r>
            <a:endParaRPr lang="en-US" sz="1800" spc="-1" dirty="0">
              <a:solidFill>
                <a:srgbClr val="000000"/>
              </a:solidFill>
              <a:uFill>
                <a:solidFill>
                  <a:srgbClr val="FFFFFF"/>
                </a:solidFill>
              </a:uFill>
              <a:latin typeface="Arial"/>
            </a:endParaRPr>
          </a:p>
          <a:p>
            <a:pPr marL="457200" indent="-457200" algn="just">
              <a:lnSpc>
                <a:spcPct val="100000"/>
              </a:lnSpc>
              <a:buFont typeface="Wingdings" panose="05000000000000000000" pitchFamily="2" charset="2"/>
              <a:buChar char="§"/>
            </a:pPr>
            <a:r>
              <a:rPr lang="en-US" sz="2700" spc="-1" dirty="0" smtClean="0">
                <a:solidFill>
                  <a:srgbClr val="000000"/>
                </a:solidFill>
                <a:uFill>
                  <a:solidFill>
                    <a:srgbClr val="FFFFFF"/>
                  </a:solidFill>
                </a:uFill>
                <a:latin typeface="Times New Roman"/>
                <a:ea typeface="Times New Roman"/>
              </a:rPr>
              <a:t>The </a:t>
            </a:r>
            <a:r>
              <a:rPr lang="en-US" sz="2700" spc="-1" dirty="0">
                <a:solidFill>
                  <a:srgbClr val="000000"/>
                </a:solidFill>
                <a:uFill>
                  <a:solidFill>
                    <a:srgbClr val="FFFFFF"/>
                  </a:solidFill>
                </a:uFill>
                <a:latin typeface="Times New Roman"/>
                <a:ea typeface="Times New Roman"/>
              </a:rPr>
              <a:t>splitting parameters obtained from both shear phases exhibit broad similarities. </a:t>
            </a:r>
            <a:r>
              <a:rPr lang="en-US" sz="2700" spc="-1" dirty="0" smtClean="0">
                <a:uFill>
                  <a:solidFill>
                    <a:srgbClr val="FFFFFF"/>
                  </a:solidFill>
                </a:uFill>
                <a:latin typeface="Times New Roman"/>
                <a:ea typeface="Times New Roman"/>
              </a:rPr>
              <a:t>Slightly larger </a:t>
            </a:r>
            <a:r>
              <a:rPr lang="en-US" sz="2700" spc="-1" dirty="0">
                <a:solidFill>
                  <a:srgbClr val="000000"/>
                </a:solidFill>
                <a:uFill>
                  <a:solidFill>
                    <a:srgbClr val="FFFFFF"/>
                  </a:solidFill>
                </a:uFill>
                <a:latin typeface="Times New Roman"/>
                <a:ea typeface="Times New Roman"/>
              </a:rPr>
              <a:t>time delays </a:t>
            </a:r>
            <a:r>
              <a:rPr lang="en-US" sz="2700" spc="-1" dirty="0" smtClean="0">
                <a:uFill>
                  <a:solidFill>
                    <a:srgbClr val="FFFFFF"/>
                  </a:solidFill>
                </a:uFill>
                <a:latin typeface="Times New Roman"/>
                <a:ea typeface="Times New Roman"/>
              </a:rPr>
              <a:t>are</a:t>
            </a:r>
            <a:r>
              <a:rPr lang="en-US" sz="2700" spc="-1" dirty="0" smtClean="0">
                <a:solidFill>
                  <a:srgbClr val="000000"/>
                </a:solidFill>
                <a:uFill>
                  <a:solidFill>
                    <a:srgbClr val="FFFFFF"/>
                  </a:solidFill>
                </a:uFill>
                <a:latin typeface="Times New Roman"/>
                <a:ea typeface="Times New Roman"/>
              </a:rPr>
              <a:t> observed </a:t>
            </a:r>
            <a:r>
              <a:rPr lang="en-US" sz="2700" spc="-1" dirty="0">
                <a:solidFill>
                  <a:srgbClr val="000000"/>
                </a:solidFill>
                <a:uFill>
                  <a:solidFill>
                    <a:srgbClr val="FFFFFF"/>
                  </a:solidFill>
                </a:uFill>
                <a:latin typeface="Times New Roman"/>
                <a:ea typeface="Times New Roman"/>
              </a:rPr>
              <a:t>for direct </a:t>
            </a:r>
            <a:r>
              <a:rPr lang="en-US" sz="2700" spc="-1" dirty="0" smtClean="0">
                <a:solidFill>
                  <a:srgbClr val="000000"/>
                </a:solidFill>
                <a:uFill>
                  <a:solidFill>
                    <a:srgbClr val="FFFFFF"/>
                  </a:solidFill>
                </a:uFill>
                <a:latin typeface="Times New Roman"/>
                <a:ea typeface="Times New Roman"/>
              </a:rPr>
              <a:t>S-waves, which </a:t>
            </a:r>
            <a:r>
              <a:rPr lang="en-US" sz="2700" spc="-1" dirty="0" smtClean="0">
                <a:uFill>
                  <a:solidFill>
                    <a:srgbClr val="FFFFFF"/>
                  </a:solidFill>
                </a:uFill>
                <a:latin typeface="Times New Roman"/>
                <a:ea typeface="Times New Roman"/>
              </a:rPr>
              <a:t>is understandable </a:t>
            </a:r>
            <a:r>
              <a:rPr lang="en-US" sz="2700" spc="-1" dirty="0">
                <a:solidFill>
                  <a:srgbClr val="000000"/>
                </a:solidFill>
                <a:uFill>
                  <a:solidFill>
                    <a:srgbClr val="FFFFFF"/>
                  </a:solidFill>
                </a:uFill>
                <a:latin typeface="Times New Roman"/>
                <a:ea typeface="Times New Roman"/>
              </a:rPr>
              <a:t>since these waves travel longer than SKS along a non-vertical propagation path in an anisotropic layer. </a:t>
            </a:r>
            <a:endParaRPr lang="en-US" sz="2700" spc="-1" dirty="0" smtClean="0">
              <a:solidFill>
                <a:srgbClr val="000000"/>
              </a:solidFill>
              <a:uFill>
                <a:solidFill>
                  <a:srgbClr val="FFFFFF"/>
                </a:solidFill>
              </a:uFill>
              <a:latin typeface="Times New Roman"/>
              <a:ea typeface="Times New Roman"/>
            </a:endParaRPr>
          </a:p>
          <a:p>
            <a:pPr marL="457200" indent="-457200" algn="just">
              <a:lnSpc>
                <a:spcPct val="100000"/>
              </a:lnSpc>
              <a:buFont typeface="Wingdings" panose="05000000000000000000" pitchFamily="2" charset="2"/>
              <a:buChar char="§"/>
            </a:pPr>
            <a:endParaRPr lang="en-US" sz="1500" spc="-1" dirty="0" smtClean="0">
              <a:solidFill>
                <a:srgbClr val="000000"/>
              </a:solidFill>
              <a:uFill>
                <a:solidFill>
                  <a:srgbClr val="FFFFFF"/>
                </a:solidFill>
              </a:uFill>
              <a:latin typeface="Times New Roman"/>
              <a:ea typeface="Times New Roman"/>
            </a:endParaRPr>
          </a:p>
          <a:p>
            <a:pPr marL="457200" indent="-457200" algn="just">
              <a:lnSpc>
                <a:spcPct val="100000"/>
              </a:lnSpc>
              <a:buFont typeface="Wingdings" panose="05000000000000000000" pitchFamily="2" charset="2"/>
              <a:buChar char="§"/>
            </a:pPr>
            <a:r>
              <a:rPr lang="en-US" sz="2700" spc="-1" dirty="0" smtClean="0">
                <a:solidFill>
                  <a:srgbClr val="000000"/>
                </a:solidFill>
                <a:uFill>
                  <a:solidFill>
                    <a:srgbClr val="FFFFFF"/>
                  </a:solidFill>
                </a:uFill>
                <a:latin typeface="Times New Roman"/>
                <a:ea typeface="Times New Roman"/>
              </a:rPr>
              <a:t>Overall</a:t>
            </a:r>
            <a:r>
              <a:rPr lang="en-US" sz="2700" spc="-1" dirty="0">
                <a:solidFill>
                  <a:srgbClr val="000000"/>
                </a:solidFill>
                <a:uFill>
                  <a:solidFill>
                    <a:srgbClr val="FFFFFF"/>
                  </a:solidFill>
                </a:uFill>
                <a:latin typeface="Times New Roman"/>
                <a:ea typeface="Times New Roman"/>
              </a:rPr>
              <a:t>, the fast polarization directions (FPDs) in the Alborz, </a:t>
            </a:r>
            <a:r>
              <a:rPr lang="en-US" sz="2700" spc="-1" dirty="0" err="1">
                <a:solidFill>
                  <a:srgbClr val="000000"/>
                </a:solidFill>
                <a:uFill>
                  <a:solidFill>
                    <a:srgbClr val="FFFFFF"/>
                  </a:solidFill>
                </a:uFill>
                <a:latin typeface="Times New Roman"/>
                <a:ea typeface="Times New Roman"/>
              </a:rPr>
              <a:t>Talesh</a:t>
            </a:r>
            <a:r>
              <a:rPr lang="en-US" sz="2700" spc="-1" dirty="0">
                <a:solidFill>
                  <a:srgbClr val="000000"/>
                </a:solidFill>
                <a:uFill>
                  <a:solidFill>
                    <a:srgbClr val="FFFFFF"/>
                  </a:solidFill>
                </a:uFill>
                <a:latin typeface="Times New Roman"/>
                <a:ea typeface="Times New Roman"/>
              </a:rPr>
              <a:t>, </a:t>
            </a:r>
            <a:r>
              <a:rPr lang="en-US" sz="2700" spc="-1" dirty="0" err="1">
                <a:solidFill>
                  <a:srgbClr val="000000"/>
                </a:solidFill>
                <a:uFill>
                  <a:solidFill>
                    <a:srgbClr val="FFFFFF"/>
                  </a:solidFill>
                </a:uFill>
                <a:latin typeface="Times New Roman"/>
                <a:ea typeface="Times New Roman"/>
              </a:rPr>
              <a:t>Tarom</a:t>
            </a:r>
            <a:r>
              <a:rPr lang="en-US" sz="2700" spc="-1" dirty="0">
                <a:solidFill>
                  <a:srgbClr val="000000"/>
                </a:solidFill>
                <a:uFill>
                  <a:solidFill>
                    <a:srgbClr val="FFFFFF"/>
                  </a:solidFill>
                </a:uFill>
                <a:latin typeface="Times New Roman"/>
                <a:ea typeface="Times New Roman"/>
              </a:rPr>
              <a:t> Mountain and in NW Iran indicate a strong consistency with NE-SW anisotropic orientations. Besides, we observe a good accordance between S and SKS </a:t>
            </a:r>
            <a:r>
              <a:rPr lang="en-US" sz="2700" spc="-1" dirty="0" smtClean="0">
                <a:solidFill>
                  <a:srgbClr val="000000"/>
                </a:solidFill>
                <a:uFill>
                  <a:solidFill>
                    <a:srgbClr val="FFFFFF"/>
                  </a:solidFill>
                </a:uFill>
                <a:latin typeface="Times New Roman"/>
                <a:ea typeface="Times New Roman"/>
              </a:rPr>
              <a:t>results. A </a:t>
            </a:r>
            <a:r>
              <a:rPr lang="en-US" sz="2700" spc="-1" dirty="0">
                <a:solidFill>
                  <a:srgbClr val="000000"/>
                </a:solidFill>
                <a:uFill>
                  <a:solidFill>
                    <a:srgbClr val="FFFFFF"/>
                  </a:solidFill>
                </a:uFill>
                <a:latin typeface="Times New Roman"/>
                <a:ea typeface="Times New Roman"/>
              </a:rPr>
              <a:t>comparison of splitting parameters with the absolute plate motion (APM) vector and structural trends in Iran and eastern Turkey suggests </a:t>
            </a:r>
            <a:r>
              <a:rPr lang="en-US" sz="2700" spc="-1" dirty="0" err="1">
                <a:solidFill>
                  <a:srgbClr val="000000"/>
                </a:solidFill>
                <a:uFill>
                  <a:solidFill>
                    <a:srgbClr val="FFFFFF"/>
                  </a:solidFill>
                </a:uFill>
                <a:latin typeface="Times New Roman"/>
                <a:ea typeface="Times New Roman"/>
              </a:rPr>
              <a:t>asthenospheric</a:t>
            </a:r>
            <a:r>
              <a:rPr lang="en-US" sz="2700" spc="-1" dirty="0">
                <a:solidFill>
                  <a:srgbClr val="000000"/>
                </a:solidFill>
                <a:uFill>
                  <a:solidFill>
                    <a:srgbClr val="FFFFFF"/>
                  </a:solidFill>
                </a:uFill>
                <a:latin typeface="Times New Roman"/>
                <a:ea typeface="Times New Roman"/>
              </a:rPr>
              <a:t> flow field as the dominant source for observed seismic anisotropy. The lithospheric layer beneath these regions is relatively thin (compared to the adjacent Zagros region), explaining why it appears to only make a partial contribution to the observed </a:t>
            </a:r>
            <a:r>
              <a:rPr lang="en-US" sz="2700" spc="-1" dirty="0" smtClean="0">
                <a:solidFill>
                  <a:srgbClr val="000000"/>
                </a:solidFill>
                <a:uFill>
                  <a:solidFill>
                    <a:srgbClr val="FFFFFF"/>
                  </a:solidFill>
                </a:uFill>
                <a:latin typeface="Times New Roman"/>
                <a:ea typeface="Times New Roman"/>
              </a:rPr>
              <a:t>anisotropy (Fig.2 and Fig.3). </a:t>
            </a:r>
            <a:endParaRPr lang="en-US" sz="2700" spc="-1" dirty="0" smtClean="0">
              <a:solidFill>
                <a:srgbClr val="000000"/>
              </a:solidFill>
              <a:uFill>
                <a:solidFill>
                  <a:srgbClr val="FFFFFF"/>
                </a:solidFill>
              </a:uFill>
              <a:latin typeface="Times New Roman"/>
              <a:ea typeface="Times New Roman"/>
            </a:endParaRPr>
          </a:p>
          <a:p>
            <a:pPr marL="457200" indent="-457200" algn="just">
              <a:lnSpc>
                <a:spcPct val="100000"/>
              </a:lnSpc>
              <a:buFont typeface="Wingdings" panose="05000000000000000000" pitchFamily="2" charset="2"/>
              <a:buChar char="§"/>
            </a:pPr>
            <a:endParaRPr lang="en-US" sz="1500" spc="-1" dirty="0" smtClean="0">
              <a:solidFill>
                <a:srgbClr val="000000"/>
              </a:solidFill>
              <a:uFill>
                <a:solidFill>
                  <a:srgbClr val="FFFFFF"/>
                </a:solidFill>
              </a:uFill>
              <a:latin typeface="Times New Roman"/>
              <a:ea typeface="Times New Roman"/>
            </a:endParaRPr>
          </a:p>
          <a:p>
            <a:pPr marL="457200" indent="-457200" algn="just">
              <a:lnSpc>
                <a:spcPct val="100000"/>
              </a:lnSpc>
              <a:buFont typeface="Wingdings" panose="05000000000000000000" pitchFamily="2" charset="2"/>
              <a:buChar char="§"/>
            </a:pPr>
            <a:r>
              <a:rPr lang="en-US" sz="2700" spc="-1" dirty="0" smtClean="0">
                <a:solidFill>
                  <a:srgbClr val="000000"/>
                </a:solidFill>
                <a:uFill>
                  <a:solidFill>
                    <a:srgbClr val="FFFFFF"/>
                  </a:solidFill>
                </a:uFill>
                <a:latin typeface="Times New Roman"/>
                <a:ea typeface="Times New Roman"/>
              </a:rPr>
              <a:t>The </a:t>
            </a:r>
            <a:r>
              <a:rPr lang="en-US" sz="2700" spc="-1" dirty="0">
                <a:solidFill>
                  <a:srgbClr val="000000"/>
                </a:solidFill>
                <a:uFill>
                  <a:solidFill>
                    <a:srgbClr val="FFFFFF"/>
                  </a:solidFill>
                </a:uFill>
                <a:latin typeface="Times New Roman"/>
                <a:ea typeface="Times New Roman"/>
              </a:rPr>
              <a:t>stations located in central Iran just southwest of the Alborz </a:t>
            </a:r>
            <a:r>
              <a:rPr lang="en-US" sz="2700" spc="-1" dirty="0" smtClean="0">
                <a:solidFill>
                  <a:srgbClr val="000000"/>
                </a:solidFill>
                <a:uFill>
                  <a:solidFill>
                    <a:srgbClr val="FFFFFF"/>
                  </a:solidFill>
                </a:uFill>
                <a:latin typeface="Times New Roman"/>
                <a:ea typeface="Times New Roman"/>
              </a:rPr>
              <a:t>yield</a:t>
            </a:r>
            <a:r>
              <a:rPr lang="en-US" sz="2700" spc="-1" dirty="0" smtClean="0">
                <a:solidFill>
                  <a:srgbClr val="FF0000"/>
                </a:solidFill>
                <a:uFill>
                  <a:solidFill>
                    <a:srgbClr val="FFFFFF"/>
                  </a:solidFill>
                </a:uFill>
                <a:latin typeface="Times New Roman"/>
                <a:ea typeface="Times New Roman"/>
              </a:rPr>
              <a:t> </a:t>
            </a:r>
            <a:r>
              <a:rPr lang="en-US" sz="2700" spc="-1" dirty="0">
                <a:solidFill>
                  <a:srgbClr val="000000"/>
                </a:solidFill>
                <a:uFill>
                  <a:solidFill>
                    <a:srgbClr val="FFFFFF"/>
                  </a:solidFill>
                </a:uFill>
                <a:latin typeface="Times New Roman"/>
                <a:ea typeface="Times New Roman"/>
              </a:rPr>
              <a:t>deviations from the general NE-SW </a:t>
            </a:r>
            <a:r>
              <a:rPr lang="en-US" sz="2700" spc="-1" dirty="0" smtClean="0">
                <a:solidFill>
                  <a:srgbClr val="000000"/>
                </a:solidFill>
                <a:uFill>
                  <a:solidFill>
                    <a:srgbClr val="FFFFFF"/>
                  </a:solidFill>
                </a:uFill>
                <a:latin typeface="Times New Roman"/>
                <a:ea typeface="Times New Roman"/>
              </a:rPr>
              <a:t>trend</a:t>
            </a:r>
            <a:r>
              <a:rPr lang="en-US" sz="2700" spc="-1" dirty="0" smtClean="0">
                <a:solidFill>
                  <a:srgbClr val="FF0000"/>
                </a:solidFill>
                <a:uFill>
                  <a:solidFill>
                    <a:srgbClr val="FFFFFF"/>
                  </a:solidFill>
                </a:uFill>
                <a:latin typeface="Times New Roman"/>
                <a:ea typeface="Times New Roman"/>
              </a:rPr>
              <a:t>. </a:t>
            </a:r>
            <a:r>
              <a:rPr lang="en-US" sz="2700" spc="-1" dirty="0" smtClean="0">
                <a:uFill>
                  <a:solidFill>
                    <a:srgbClr val="FFFFFF"/>
                  </a:solidFill>
                </a:uFill>
                <a:latin typeface="Times New Roman"/>
                <a:ea typeface="Times New Roman"/>
              </a:rPr>
              <a:t>This</a:t>
            </a:r>
            <a:r>
              <a:rPr lang="en-US" sz="2700" spc="-1" dirty="0" smtClean="0">
                <a:solidFill>
                  <a:srgbClr val="000000"/>
                </a:solidFill>
                <a:uFill>
                  <a:solidFill>
                    <a:srgbClr val="FFFFFF"/>
                  </a:solidFill>
                </a:uFill>
                <a:latin typeface="Times New Roman"/>
                <a:ea typeface="Times New Roman"/>
              </a:rPr>
              <a:t> </a:t>
            </a:r>
            <a:r>
              <a:rPr lang="en-US" sz="2700" spc="-1" dirty="0">
                <a:solidFill>
                  <a:srgbClr val="000000"/>
                </a:solidFill>
                <a:uFill>
                  <a:solidFill>
                    <a:srgbClr val="FFFFFF"/>
                  </a:solidFill>
                </a:uFill>
                <a:latin typeface="Times New Roman"/>
                <a:ea typeface="Times New Roman"/>
              </a:rPr>
              <a:t>may be explained by changing style of deformation across the different tectonic blocks. These stations indicate significant misfit between SK(K)S and direct S-waves that could be caused by local heterogeneities developed due to a diffuse boundary from the flow organization in the upper mantle of central Iran. Another possibility for large differences between two types of waves might be reflect the anisotropic structure of a remnant slab segment or a foundered lithospheric root beneath central Iran with a volume small enough to be detected by SKS phases, but not by the direct S </a:t>
            </a:r>
            <a:r>
              <a:rPr lang="en-US" sz="2700" spc="-1" dirty="0" smtClean="0">
                <a:solidFill>
                  <a:srgbClr val="000000"/>
                </a:solidFill>
                <a:uFill>
                  <a:solidFill>
                    <a:srgbClr val="FFFFFF"/>
                  </a:solidFill>
                </a:uFill>
                <a:latin typeface="Times New Roman"/>
                <a:ea typeface="Times New Roman"/>
              </a:rPr>
              <a:t>waves.</a:t>
            </a:r>
            <a:endParaRPr lang="en-US" sz="2700" spc="-1" dirty="0">
              <a:solidFill>
                <a:srgbClr val="000000"/>
              </a:solidFill>
              <a:uFill>
                <a:solidFill>
                  <a:srgbClr val="FFFFFF"/>
                </a:solidFill>
              </a:uFill>
              <a:latin typeface="Arial"/>
            </a:endParaRPr>
          </a:p>
        </p:txBody>
      </p:sp>
      <p:sp>
        <p:nvSpPr>
          <p:cNvPr id="25" name="Rectangle 24"/>
          <p:cNvSpPr/>
          <p:nvPr/>
        </p:nvSpPr>
        <p:spPr>
          <a:xfrm>
            <a:off x="15404872" y="4851456"/>
            <a:ext cx="27018492" cy="19827286"/>
          </a:xfrm>
          <a:prstGeom prst="rect">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66234" y="4899437"/>
            <a:ext cx="14732903" cy="3787543"/>
          </a:xfrm>
          <a:prstGeom prst="rect">
            <a:avLst/>
          </a:prstGeom>
          <a:noFill/>
          <a:ln>
            <a:solidFill>
              <a:schemeClr val="accent2">
                <a:lumMod val="7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6158" y="8961441"/>
            <a:ext cx="14712826" cy="17042867"/>
          </a:xfrm>
          <a:prstGeom prst="rect">
            <a:avLst/>
          </a:prstGeom>
          <a:no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01443" y="26258837"/>
            <a:ext cx="14732905" cy="3867553"/>
          </a:xfrm>
          <a:prstGeom prst="rect">
            <a:avLst/>
          </a:prstGeom>
          <a:noFill/>
          <a:ln>
            <a:solidFill>
              <a:schemeClr val="accent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04872" y="24861832"/>
            <a:ext cx="27018492" cy="5264557"/>
          </a:xfrm>
          <a:prstGeom prst="rect">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703357" y="22700391"/>
            <a:ext cx="9475839" cy="1354217"/>
          </a:xfrm>
          <a:prstGeom prst="rect">
            <a:avLst/>
          </a:prstGeom>
        </p:spPr>
        <p:txBody>
          <a:bodyPr wrap="square">
            <a:spAutoFit/>
          </a:bodyPr>
          <a:lstStyle/>
          <a:p>
            <a:endParaRPr lang="en-US" dirty="0"/>
          </a:p>
        </p:txBody>
      </p:sp>
      <p:sp>
        <p:nvSpPr>
          <p:cNvPr id="32" name="TextBox 31"/>
          <p:cNvSpPr txBox="1"/>
          <p:nvPr/>
        </p:nvSpPr>
        <p:spPr>
          <a:xfrm>
            <a:off x="10656985" y="15371626"/>
            <a:ext cx="4259991" cy="3323987"/>
          </a:xfrm>
          <a:prstGeom prst="rect">
            <a:avLst/>
          </a:prstGeom>
          <a:noFill/>
        </p:spPr>
        <p:txBody>
          <a:bodyPr wrap="square" rtlCol="0">
            <a:spAutoFit/>
          </a:bodyPr>
          <a:lstStyle/>
          <a:p>
            <a:pPr algn="just"/>
            <a:r>
              <a:rPr lang="en-US" sz="1600" dirty="0" smtClean="0">
                <a:latin typeface="Times New Roman" panose="02020603050405020304" pitchFamily="18" charset="0"/>
                <a:cs typeface="Times New Roman" panose="02020603050405020304" pitchFamily="18" charset="0"/>
              </a:rPr>
              <a:t>Figure 1. left;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Tectonic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setting of study area, Seismic stations and SKS splitting results from previous studies around the area. The red lines show the trace of the active faults of the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area. The </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temporary IASBS stations shown by colored </a:t>
            </a:r>
            <a:r>
              <a:rPr lang="en-US" sz="1600" dirty="0" smtClean="0">
                <a:latin typeface="Times New Roman" panose="02020603050405020304" pitchFamily="18" charset="0"/>
                <a:ea typeface="Times New Roman" panose="02020603050405020304" pitchFamily="18" charset="0"/>
                <a:cs typeface="Times New Roman" panose="02020603050405020304" pitchFamily="18" charset="0"/>
              </a:rPr>
              <a:t>triangles. The black arrow </a:t>
            </a:r>
            <a:r>
              <a:rPr lang="en-US" sz="1600" dirty="0" smtClean="0">
                <a:latin typeface="Times New Roman" panose="02020603050405020304" pitchFamily="18" charset="0"/>
                <a:cs typeface="Times New Roman" panose="02020603050405020304" pitchFamily="18" charset="0"/>
              </a:rPr>
              <a:t>is absolute </a:t>
            </a:r>
            <a:r>
              <a:rPr lang="en-US" sz="1600" dirty="0">
                <a:latin typeface="Times New Roman" panose="02020603050405020304" pitchFamily="18" charset="0"/>
                <a:cs typeface="Times New Roman" panose="02020603050405020304" pitchFamily="18" charset="0"/>
              </a:rPr>
              <a:t>plate motion (APM) </a:t>
            </a:r>
            <a:r>
              <a:rPr lang="en-US" sz="1600" dirty="0" smtClean="0">
                <a:latin typeface="Times New Roman" panose="02020603050405020304" pitchFamily="18" charset="0"/>
                <a:cs typeface="Times New Roman" panose="02020603050405020304" pitchFamily="18" charset="0"/>
              </a:rPr>
              <a:t>velocity in NNR frame. Top; </a:t>
            </a:r>
            <a:r>
              <a:rPr lang="en-US" sz="1600" dirty="0">
                <a:latin typeface="Times New Roman" panose="02020603050405020304" pitchFamily="18" charset="0"/>
                <a:cs typeface="Times New Roman" panose="02020603050405020304" pitchFamily="18" charset="0"/>
              </a:rPr>
              <a:t>Azimuthal distribution of the </a:t>
            </a:r>
            <a:r>
              <a:rPr lang="en-US" sz="1600" dirty="0" err="1">
                <a:latin typeface="Times New Roman" panose="02020603050405020304" pitchFamily="18" charset="0"/>
                <a:cs typeface="Times New Roman" panose="02020603050405020304" pitchFamily="18" charset="0"/>
              </a:rPr>
              <a:t>teleseismic</a:t>
            </a:r>
            <a:r>
              <a:rPr lang="en-US" sz="1600" dirty="0">
                <a:latin typeface="Times New Roman" panose="02020603050405020304" pitchFamily="18" charset="0"/>
                <a:cs typeface="Times New Roman" panose="02020603050405020304" pitchFamily="18" charset="0"/>
              </a:rPr>
              <a:t> events used in this study. Full Symbols represent events used in SKS measurement and blank Symbols in S </a:t>
            </a:r>
            <a:r>
              <a:rPr lang="en-US" sz="1600" dirty="0" smtClean="0">
                <a:latin typeface="Times New Roman" panose="02020603050405020304" pitchFamily="18" charset="0"/>
                <a:cs typeface="Times New Roman" panose="02020603050405020304" pitchFamily="18" charset="0"/>
              </a:rPr>
              <a:t>measurements</a:t>
            </a:r>
            <a:r>
              <a:rPr lang="en-US" sz="1600" dirty="0" smtClean="0"/>
              <a:t>. </a:t>
            </a:r>
            <a:r>
              <a:rPr lang="en-US" sz="1600" dirty="0" smtClean="0">
                <a:latin typeface="Times New Roman" panose="02020603050405020304" pitchFamily="18" charset="0"/>
                <a:cs typeface="Times New Roman" panose="02020603050405020304" pitchFamily="18" charset="0"/>
              </a:rPr>
              <a:t>NNR: No-Net Rotation frame, UDMA: Urmia-</a:t>
            </a:r>
            <a:r>
              <a:rPr lang="en-US" sz="1600" dirty="0" err="1" smtClean="0">
                <a:latin typeface="Times New Roman" panose="02020603050405020304" pitchFamily="18" charset="0"/>
                <a:cs typeface="Times New Roman" panose="02020603050405020304" pitchFamily="18" charset="0"/>
              </a:rPr>
              <a:t>Dokhtar</a:t>
            </a:r>
            <a:r>
              <a:rPr lang="en-US" sz="1600" dirty="0" smtClean="0">
                <a:latin typeface="Times New Roman" panose="02020603050405020304" pitchFamily="18" charset="0"/>
                <a:cs typeface="Times New Roman" panose="02020603050405020304" pitchFamily="18" charset="0"/>
              </a:rPr>
              <a:t> Magmatic Arc, SSZ: </a:t>
            </a:r>
            <a:r>
              <a:rPr lang="en-US" sz="1600" dirty="0" err="1" smtClean="0">
                <a:latin typeface="Times New Roman" panose="02020603050405020304" pitchFamily="18" charset="0"/>
                <a:cs typeface="Times New Roman" panose="02020603050405020304" pitchFamily="18" charset="0"/>
              </a:rPr>
              <a:t>Sanandaj-Sirjan</a:t>
            </a:r>
            <a:r>
              <a:rPr lang="en-US" sz="1600" dirty="0" smtClean="0">
                <a:latin typeface="Times New Roman" panose="02020603050405020304" pitchFamily="18" charset="0"/>
                <a:cs typeface="Times New Roman" panose="02020603050405020304" pitchFamily="18" charset="0"/>
              </a:rPr>
              <a:t> Zone.</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1303119" y="13399908"/>
            <a:ext cx="10134600" cy="1200329"/>
          </a:xfrm>
          <a:prstGeom prst="rect">
            <a:avLst/>
          </a:prstGeom>
          <a:noFill/>
        </p:spPr>
        <p:txBody>
          <a:bodyPr wrap="square" rtlCol="0">
            <a:spAutoFit/>
          </a:bodyPr>
          <a:lstStyle/>
          <a:p>
            <a:pPr algn="just"/>
            <a:r>
              <a:rPr lang="en-US" sz="1400" dirty="0" smtClean="0">
                <a:latin typeface="Times New Roman" panose="02020603050405020304" pitchFamily="18" charset="0"/>
                <a:cs typeface="Times New Roman" panose="02020603050405020304" pitchFamily="18" charset="0"/>
              </a:rPr>
              <a:t>Figure 2.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SKS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derived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splitting parameters for all stations in the study region. The black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bars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represent the fast polarization direction for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SK(K)S.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length of each bar demonstrates the delay time at each station.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Gray </a:t>
            </a:r>
            <a:r>
              <a:rPr lang="en-US" sz="1400" dirty="0" smtClean="0">
                <a:latin typeface="Times New Roman" panose="02020603050405020304" pitchFamily="18" charset="0"/>
                <a:cs typeface="Times New Roman" panose="02020603050405020304" pitchFamily="18" charset="0"/>
              </a:rPr>
              <a:t>rose </a:t>
            </a:r>
            <a:r>
              <a:rPr lang="en-US" sz="1400" dirty="0">
                <a:latin typeface="Times New Roman" panose="02020603050405020304" pitchFamily="18" charset="0"/>
                <a:cs typeface="Times New Roman" panose="02020603050405020304" pitchFamily="18" charset="0"/>
              </a:rPr>
              <a:t>diagram </a:t>
            </a:r>
            <a:r>
              <a:rPr lang="en-US" sz="1400" dirty="0" smtClean="0">
                <a:latin typeface="Times New Roman" panose="02020603050405020304" pitchFamily="18" charset="0"/>
                <a:cs typeface="Times New Roman" panose="02020603050405020304" pitchFamily="18" charset="0"/>
              </a:rPr>
              <a:t>reveal the </a:t>
            </a:r>
            <a:r>
              <a:rPr lang="en-US" sz="1400" dirty="0">
                <a:latin typeface="Times New Roman" panose="02020603050405020304" pitchFamily="18" charset="0"/>
                <a:cs typeface="Times New Roman" panose="02020603050405020304" pitchFamily="18" charset="0"/>
              </a:rPr>
              <a:t>individual </a:t>
            </a:r>
            <a:r>
              <a:rPr lang="en-US" sz="1400" dirty="0" smtClean="0">
                <a:latin typeface="Times New Roman" panose="02020603050405020304" pitchFamily="18" charset="0"/>
                <a:cs typeface="Times New Roman" panose="02020603050405020304" pitchFamily="18" charset="0"/>
              </a:rPr>
              <a:t>measurements at each stations. The blue bars are the null measurements at each station.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NQF: North Ghazvin Fault</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LFZ: Lahijan Fault zone, NTF: North Tabriz faults, L.: Lake, V.: volcanoes, M.: mountains, Va. : Valley</a:t>
            </a:r>
            <a:r>
              <a:rPr lang="en-US" sz="1400" dirty="0" smtClean="0">
                <a:latin typeface="Times New Roman" panose="02020603050405020304" pitchFamily="18"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
        <p:nvSpPr>
          <p:cNvPr id="34" name="TextBox 33"/>
          <p:cNvSpPr txBox="1"/>
          <p:nvPr/>
        </p:nvSpPr>
        <p:spPr>
          <a:xfrm>
            <a:off x="15788975" y="23439786"/>
            <a:ext cx="10226745" cy="1200329"/>
          </a:xfrm>
          <a:prstGeom prst="rect">
            <a:avLst/>
          </a:prstGeom>
          <a:noFill/>
        </p:spPr>
        <p:txBody>
          <a:bodyPr wrap="square" rtlCol="0">
            <a:spAutoFit/>
          </a:bodyPr>
          <a:lstStyle/>
          <a:p>
            <a:pPr algn="just"/>
            <a:r>
              <a:rPr lang="en-US" sz="1400" dirty="0" smtClean="0">
                <a:latin typeface="Times New Roman" panose="02020603050405020304" pitchFamily="18" charset="0"/>
                <a:cs typeface="Times New Roman" panose="02020603050405020304" pitchFamily="18" charset="0"/>
              </a:rPr>
              <a:t>Figure 2.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S derived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splitting parameters for all stations in the study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region in comparison with SKS results.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red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black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bars represent the fast polarization direction for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direct 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SK(K)S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splitting, respectively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length of each bar demonstrates the delay time at each station.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Gray </a:t>
            </a:r>
            <a:r>
              <a:rPr lang="en-US" sz="1400" dirty="0" smtClean="0">
                <a:latin typeface="Times New Roman" panose="02020603050405020304" pitchFamily="18" charset="0"/>
                <a:cs typeface="Times New Roman" panose="02020603050405020304" pitchFamily="18" charset="0"/>
              </a:rPr>
              <a:t>rose </a:t>
            </a:r>
            <a:r>
              <a:rPr lang="en-US" sz="1400" dirty="0">
                <a:latin typeface="Times New Roman" panose="02020603050405020304" pitchFamily="18" charset="0"/>
                <a:cs typeface="Times New Roman" panose="02020603050405020304" pitchFamily="18" charset="0"/>
              </a:rPr>
              <a:t>diagram </a:t>
            </a:r>
            <a:r>
              <a:rPr lang="en-US" sz="1400" dirty="0" smtClean="0">
                <a:latin typeface="Times New Roman" panose="02020603050405020304" pitchFamily="18" charset="0"/>
                <a:cs typeface="Times New Roman" panose="02020603050405020304" pitchFamily="18" charset="0"/>
              </a:rPr>
              <a:t>reveal the </a:t>
            </a:r>
            <a:r>
              <a:rPr lang="en-US" sz="1400" dirty="0">
                <a:latin typeface="Times New Roman" panose="02020603050405020304" pitchFamily="18" charset="0"/>
                <a:cs typeface="Times New Roman" panose="02020603050405020304" pitchFamily="18" charset="0"/>
              </a:rPr>
              <a:t>individual </a:t>
            </a:r>
            <a:r>
              <a:rPr lang="en-US" sz="1400" dirty="0" smtClean="0">
                <a:latin typeface="Times New Roman" panose="02020603050405020304" pitchFamily="18" charset="0"/>
                <a:cs typeface="Times New Roman" panose="02020603050405020304" pitchFamily="18" charset="0"/>
              </a:rPr>
              <a:t>measurements at each stations.</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NQF: North Ghazvin Fault</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LFZ: Lahijan Fault zone, NTF: North Tabriz faults, L.: Lake, V.: volcanoes, M.: mountains, Va. : Valley</a:t>
            </a:r>
            <a:r>
              <a:rPr lang="en-US" sz="1400" dirty="0" smtClean="0">
                <a:latin typeface="Times New Roman" panose="02020603050405020304" pitchFamily="18" charset="0"/>
                <a:ea typeface="Times New Roman" panose="02020603050405020304" pitchFamily="18"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151" y="11239315"/>
            <a:ext cx="9973827" cy="752124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29708" y="5083400"/>
            <a:ext cx="10508011" cy="8221437"/>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15690" y="14748669"/>
            <a:ext cx="10658715" cy="8339347"/>
          </a:xfrm>
          <a:prstGeom prst="rect">
            <a:avLst/>
          </a:prstGeom>
        </p:spPr>
      </p:pic>
    </p:spTree>
    <p:extLst>
      <p:ext uri="{BB962C8B-B14F-4D97-AF65-F5344CB8AC3E}">
        <p14:creationId xmlns:p14="http://schemas.microsoft.com/office/powerpoint/2010/main" val="426229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68</TotalTime>
  <Words>1770</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Times New Roman</vt:lpstr>
      <vt:lpstr>Wingdings</vt:lpstr>
      <vt:lpstr>Depth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 Ali</dc:creator>
  <cp:lastModifiedBy>Shiva Arvin</cp:lastModifiedBy>
  <cp:revision>50</cp:revision>
  <dcterms:created xsi:type="dcterms:W3CDTF">2019-07-07T06:43:20Z</dcterms:created>
  <dcterms:modified xsi:type="dcterms:W3CDTF">2020-05-03T15:35:45Z</dcterms:modified>
</cp:coreProperties>
</file>