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6" r:id="rId3"/>
    <p:sldId id="265" r:id="rId4"/>
    <p:sldId id="259" r:id="rId5"/>
    <p:sldId id="263" r:id="rId6"/>
    <p:sldId id="260" r:id="rId7"/>
    <p:sldId id="262" r:id="rId8"/>
    <p:sldId id="264" r:id="rId9"/>
    <p:sldId id="261" r:id="rId10"/>
    <p:sldId id="257" r:id="rId1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2" autoAdjust="0"/>
    <p:restoredTop sz="94662" autoAdjust="0"/>
  </p:normalViewPr>
  <p:slideViewPr>
    <p:cSldViewPr>
      <p:cViewPr>
        <p:scale>
          <a:sx n="70" d="100"/>
          <a:sy n="70" d="100"/>
        </p:scale>
        <p:origin x="308" y="4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7C297-EB1A-4A97-9DAC-17709BBB05AC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57169-57E5-4779-9D1F-91F23E8EF9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5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57169-57E5-4779-9D1F-91F23E8EF91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2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3491880" y="1890222"/>
            <a:ext cx="2376264" cy="409473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15616" y="1518487"/>
            <a:ext cx="7056784" cy="333183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23728" y="1131590"/>
            <a:ext cx="5544616" cy="360040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78797" y="4871153"/>
            <a:ext cx="7949584" cy="253761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197" y="4618535"/>
            <a:ext cx="6228184" cy="242525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99808" y="4300628"/>
            <a:ext cx="5844192" cy="306345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046153"/>
            <a:ext cx="7128792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Prospects of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paleomagnetic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studies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Riphean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intrusive bodies of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Bashkirian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megazone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(Southern Urals)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1072" y="430062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Latyshev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(1,2),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Maiia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Anosova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(2),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Alexey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Khotylev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  <a:p>
            <a:pPr algn="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Institute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Physics of the Earth RAS, Moscow, Russian Federation </a:t>
            </a:r>
          </a:p>
          <a:p>
            <a:pPr algn="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Moscow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University, Geological Faculty, Moscow, Russian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Federation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43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0"/>
          <a:stretch/>
        </p:blipFill>
        <p:spPr>
          <a:xfrm>
            <a:off x="154192" y="87336"/>
            <a:ext cx="2474285" cy="2611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4"/>
          <a:stretch/>
        </p:blipFill>
        <p:spPr>
          <a:xfrm>
            <a:off x="255574" y="2585749"/>
            <a:ext cx="2376264" cy="2538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2" t="18421"/>
          <a:stretch/>
        </p:blipFill>
        <p:spPr>
          <a:xfrm>
            <a:off x="2515325" y="580638"/>
            <a:ext cx="1599402" cy="2395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6" t="31203" b="26247"/>
          <a:stretch/>
        </p:blipFill>
        <p:spPr>
          <a:xfrm>
            <a:off x="2543179" y="3283733"/>
            <a:ext cx="1397868" cy="1164890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4365826" y="87336"/>
            <a:ext cx="4220068" cy="3601922"/>
            <a:chOff x="4474253" y="121956"/>
            <a:chExt cx="4735425" cy="400987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474253" y="121956"/>
              <a:ext cx="4735425" cy="4009876"/>
              <a:chOff x="4811541" y="2034"/>
              <a:chExt cx="4207852" cy="3435848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4811541" y="2034"/>
                <a:ext cx="4151175" cy="3435848"/>
                <a:chOff x="0" y="0"/>
                <a:chExt cx="4151186" cy="3435863"/>
              </a:xfrm>
            </p:grpSpPr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039"/>
                <a:stretch/>
              </p:blipFill>
              <p:spPr>
                <a:xfrm>
                  <a:off x="0" y="0"/>
                  <a:ext cx="4151186" cy="1849645"/>
                </a:xfrm>
                <a:prstGeom prst="rect">
                  <a:avLst/>
                </a:prstGeom>
              </p:spPr>
            </p:pic>
            <p:sp>
              <p:nvSpPr>
                <p:cNvPr id="7" name="Овал 6"/>
                <p:cNvSpPr/>
                <p:nvPr/>
              </p:nvSpPr>
              <p:spPr>
                <a:xfrm>
                  <a:off x="971602" y="3363855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" name="Овал 7"/>
                <p:cNvSpPr/>
                <p:nvPr/>
              </p:nvSpPr>
              <p:spPr>
                <a:xfrm>
                  <a:off x="2204280" y="125829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Овал 8"/>
                <p:cNvSpPr/>
                <p:nvPr/>
              </p:nvSpPr>
              <p:spPr>
                <a:xfrm>
                  <a:off x="1077122" y="2643771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Овал 9"/>
                <p:cNvSpPr/>
                <p:nvPr/>
              </p:nvSpPr>
              <p:spPr>
                <a:xfrm>
                  <a:off x="2132272" y="1105859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Овал 10"/>
                <p:cNvSpPr/>
                <p:nvPr/>
              </p:nvSpPr>
              <p:spPr>
                <a:xfrm>
                  <a:off x="2049161" y="121118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2339759" y="908097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Овал 12"/>
                <p:cNvSpPr/>
                <p:nvPr/>
              </p:nvSpPr>
              <p:spPr>
                <a:xfrm>
                  <a:off x="1916245" y="137444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31"/>
              <a:stretch/>
            </p:blipFill>
            <p:spPr>
              <a:xfrm>
                <a:off x="4868218" y="1855747"/>
                <a:ext cx="4151175" cy="255593"/>
              </a:xfrm>
              <a:prstGeom prst="rect">
                <a:avLst/>
              </a:prstGeom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6143978" y="1643544"/>
              <a:ext cx="470185" cy="197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25016" y="1549507"/>
              <a:ext cx="705115" cy="376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Bakal</a:t>
              </a:r>
              <a:endParaRPr lang="ru-RU" sz="16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855991" y="1296120"/>
              <a:ext cx="980005" cy="22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058516" y="1559906"/>
              <a:ext cx="568519" cy="218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780327" y="966723"/>
              <a:ext cx="436724" cy="18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44457" y="1447754"/>
              <a:ext cx="796636" cy="376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Kopan</a:t>
              </a:r>
              <a:endParaRPr lang="ru-RU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67455" y="1208543"/>
              <a:ext cx="1188119" cy="376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Berdyaush</a:t>
              </a:r>
              <a:endParaRPr lang="ru-RU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67637" y="854807"/>
              <a:ext cx="644317" cy="376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Kusa</a:t>
              </a:r>
              <a:endParaRPr lang="ru-RU" sz="16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63384" y="4932486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10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37963" y="-38084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onclusion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41047" y="2377972"/>
            <a:ext cx="5159431" cy="26930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935045" y="3038508"/>
            <a:ext cx="52262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Was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obtained the new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paleomagnetic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pole for the high-temperature component of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remanence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: N=8,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Plong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=163.0, Plat=8.1,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A95=4.3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for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1349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± 11 Ma. This pole substantially supplement the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APWP</a:t>
            </a:r>
          </a:p>
          <a:p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28054" y="2434160"/>
            <a:ext cx="4985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Paleomagnetic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data Western Urals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Riphean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intrusive bodies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be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 source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of information for reconstruction of the East-European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craton positions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in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Rifey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928054" y="3632751"/>
            <a:ext cx="52159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The Late Paleozoic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component is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widespread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On the studied part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of Bashkirian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megazone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this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component was formed in the same age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interval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Afterwards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there were no significant  horizontal movements relative East-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Europian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craton. It is important fact for the reconstruction of collision deformation details</a:t>
            </a:r>
            <a:endParaRPr lang="en-US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928054" y="4477006"/>
            <a:ext cx="5215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There is a component with a possible late </a:t>
            </a:r>
            <a:r>
              <a:rPr lang="en-US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Riphean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age in the intrusive bodies of the Bashkirian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megazone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However, its origin and age requires further study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83440" y="311988"/>
            <a:ext cx="2619383" cy="225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1175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5" y="2667309"/>
            <a:ext cx="2368873" cy="2290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14" y="360213"/>
            <a:ext cx="1978456" cy="1912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27" y="2861585"/>
            <a:ext cx="2159508" cy="1744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1968" y="313361"/>
            <a:ext cx="158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ru-RU" sz="1600" dirty="0" smtClean="0"/>
              <a:t>  </a:t>
            </a:r>
            <a:r>
              <a:rPr lang="en-US" sz="1600" dirty="0" smtClean="0"/>
              <a:t>Main Ural fault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562935" y="562966"/>
            <a:ext cx="1532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</a:t>
            </a:r>
            <a:r>
              <a:rPr lang="ru-RU" sz="1400" dirty="0" smtClean="0"/>
              <a:t>  </a:t>
            </a:r>
            <a:r>
              <a:rPr lang="en-US" sz="1400" dirty="0" err="1" smtClean="0"/>
              <a:t>Bakal-Satka</a:t>
            </a:r>
            <a:r>
              <a:rPr lang="en-US" sz="1400" dirty="0" smtClean="0"/>
              <a:t> fault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51968" y="807136"/>
            <a:ext cx="2126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ru-RU" sz="1600" dirty="0" smtClean="0"/>
              <a:t>  </a:t>
            </a:r>
            <a:r>
              <a:rPr lang="en-US" sz="1600" dirty="0" smtClean="0"/>
              <a:t>East-European craton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1968" y="1066625"/>
            <a:ext cx="2099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ru-RU" sz="1600" dirty="0" smtClean="0"/>
              <a:t>  </a:t>
            </a:r>
            <a:r>
              <a:rPr lang="en-US" sz="1600" dirty="0" smtClean="0"/>
              <a:t>Bashkirian </a:t>
            </a:r>
            <a:r>
              <a:rPr lang="en-US" sz="1600" dirty="0" err="1" smtClean="0"/>
              <a:t>megazone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1968" y="1325400"/>
            <a:ext cx="2383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ru-RU" sz="1600" dirty="0" smtClean="0"/>
              <a:t>  </a:t>
            </a:r>
            <a:r>
              <a:rPr lang="en-US" sz="1600" dirty="0" smtClean="0"/>
              <a:t>Magnitogorsk </a:t>
            </a:r>
            <a:r>
              <a:rPr lang="en-US" sz="1600" dirty="0" err="1" smtClean="0"/>
              <a:t>megazone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562935" y="1590371"/>
            <a:ext cx="1987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ru-RU" sz="1600" dirty="0" smtClean="0"/>
              <a:t>  </a:t>
            </a:r>
            <a:r>
              <a:rPr lang="en-US" sz="1600" dirty="0" smtClean="0"/>
              <a:t>East-Ural </a:t>
            </a:r>
            <a:r>
              <a:rPr lang="en-US" sz="1600" dirty="0" err="1" smtClean="0"/>
              <a:t>megazone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551968" y="1880684"/>
            <a:ext cx="1971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ru-RU" sz="1600" dirty="0" smtClean="0"/>
              <a:t>  </a:t>
            </a:r>
            <a:r>
              <a:rPr lang="en-US" sz="1600" dirty="0" smtClean="0"/>
              <a:t>West Siberian basin</a:t>
            </a:r>
            <a:endParaRPr lang="ru-RU" sz="1600" dirty="0"/>
          </a:p>
        </p:txBody>
      </p:sp>
      <p:sp>
        <p:nvSpPr>
          <p:cNvPr id="26" name="Овал 25"/>
          <p:cNvSpPr/>
          <p:nvPr/>
        </p:nvSpPr>
        <p:spPr>
          <a:xfrm>
            <a:off x="971600" y="336383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204273" y="125828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077119" y="264375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132265" y="1105853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049155" y="121117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339752" y="908092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916245" y="137444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206047" y="333165"/>
            <a:ext cx="1985723" cy="193928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2411760" y="416636"/>
            <a:ext cx="1792933" cy="491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4737335" y="2660153"/>
            <a:ext cx="2368873" cy="2297172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2207409" y="1141857"/>
            <a:ext cx="2529926" cy="16382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2432975" y="2845819"/>
            <a:ext cx="2179212" cy="174498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983698" y="1421688"/>
            <a:ext cx="531636" cy="1424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2132265" y="1177861"/>
            <a:ext cx="117251" cy="804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Овал 44"/>
          <p:cNvSpPr/>
          <p:nvPr/>
        </p:nvSpPr>
        <p:spPr>
          <a:xfrm>
            <a:off x="6427318" y="2250527"/>
            <a:ext cx="164530" cy="18658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6400894" y="359331"/>
            <a:ext cx="215559" cy="232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53164" y="28800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47" name="Овал 46"/>
          <p:cNvSpPr/>
          <p:nvPr/>
        </p:nvSpPr>
        <p:spPr>
          <a:xfrm>
            <a:off x="6427318" y="624467"/>
            <a:ext cx="176690" cy="2097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378539" y="576162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</a:t>
            </a:r>
            <a:endParaRPr lang="ru-RU" sz="1400" b="1" dirty="0"/>
          </a:p>
        </p:txBody>
      </p:sp>
      <p:sp>
        <p:nvSpPr>
          <p:cNvPr id="48" name="Овал 47"/>
          <p:cNvSpPr/>
          <p:nvPr/>
        </p:nvSpPr>
        <p:spPr>
          <a:xfrm>
            <a:off x="6415158" y="873351"/>
            <a:ext cx="215559" cy="232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361981" y="79773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ru-RU" b="1" dirty="0"/>
          </a:p>
        </p:txBody>
      </p:sp>
      <p:sp>
        <p:nvSpPr>
          <p:cNvPr id="49" name="Овал 48"/>
          <p:cNvSpPr/>
          <p:nvPr/>
        </p:nvSpPr>
        <p:spPr>
          <a:xfrm>
            <a:off x="6410339" y="1133807"/>
            <a:ext cx="215559" cy="232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361981" y="105922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ru-RU" b="1" dirty="0"/>
          </a:p>
        </p:txBody>
      </p:sp>
      <p:sp>
        <p:nvSpPr>
          <p:cNvPr id="50" name="Овал 49"/>
          <p:cNvSpPr/>
          <p:nvPr/>
        </p:nvSpPr>
        <p:spPr>
          <a:xfrm>
            <a:off x="6400893" y="1409877"/>
            <a:ext cx="215559" cy="232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366994" y="133426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ru-RU" b="1" dirty="0"/>
          </a:p>
        </p:txBody>
      </p:sp>
      <p:sp>
        <p:nvSpPr>
          <p:cNvPr id="51" name="Овал 50"/>
          <p:cNvSpPr/>
          <p:nvPr/>
        </p:nvSpPr>
        <p:spPr>
          <a:xfrm>
            <a:off x="6415158" y="1672748"/>
            <a:ext cx="215559" cy="232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370860" y="15962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</a:t>
            </a:r>
            <a:endParaRPr lang="ru-RU" b="1" dirty="0"/>
          </a:p>
        </p:txBody>
      </p:sp>
      <p:sp>
        <p:nvSpPr>
          <p:cNvPr id="52" name="Овал 51"/>
          <p:cNvSpPr/>
          <p:nvPr/>
        </p:nvSpPr>
        <p:spPr>
          <a:xfrm>
            <a:off x="6414461" y="1941531"/>
            <a:ext cx="215559" cy="232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358893" y="1871281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</a:t>
            </a:r>
            <a:endParaRPr lang="ru-RU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625898" y="2157188"/>
            <a:ext cx="248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 smtClean="0"/>
              <a:t>Sampling</a:t>
            </a:r>
            <a:r>
              <a:rPr lang="ru-RU" sz="1150" dirty="0" smtClean="0"/>
              <a:t> </a:t>
            </a:r>
            <a:r>
              <a:rPr lang="en-US" sz="1150" dirty="0"/>
              <a:t>locations(large-scale maps for </a:t>
            </a:r>
            <a:r>
              <a:rPr lang="en-US" sz="1150" dirty="0" smtClean="0"/>
              <a:t>locations </a:t>
            </a:r>
            <a:r>
              <a:rPr lang="en-US" sz="1150" dirty="0"/>
              <a:t>with more than 2 sites)</a:t>
            </a:r>
            <a:endParaRPr lang="ru-RU" sz="1150" dirty="0"/>
          </a:p>
        </p:txBody>
      </p:sp>
      <p:sp>
        <p:nvSpPr>
          <p:cNvPr id="56" name="TextBox 55"/>
          <p:cNvSpPr txBox="1"/>
          <p:nvPr/>
        </p:nvSpPr>
        <p:spPr>
          <a:xfrm>
            <a:off x="6535370" y="217321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7241208" y="2695100"/>
            <a:ext cx="181728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studied objects are located in the core of the Bashkirian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megazone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related to the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Riphean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 of rift magmatism of the East European craton.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moment, 42 thin basic intrusions and the Main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Bakal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dyke were investigated.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31356" y="2712472"/>
            <a:ext cx="1817289" cy="225819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552867" y="-92824"/>
            <a:ext cx="1369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tudy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221063" y="66819"/>
            <a:ext cx="1656184" cy="3331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1233488" y="48735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Southern Urals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11" y="2521160"/>
            <a:ext cx="3427827" cy="257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94" y="24655"/>
            <a:ext cx="3336202" cy="2501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94667"/>
            <a:ext cx="2329814" cy="1866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1" y="710752"/>
            <a:ext cx="2311599" cy="18514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3195" y="308399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Paleomagnetic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studies of the Bashkirian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megazone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intrusive bodies can be a source of new information on the East European platform position in the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Riphean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as well as on the process of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remagnetization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during the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Late Paleozoic folding on the Southern Urals.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Here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we present a brief review of the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remanence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components identified in the Middle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Riphean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intrusions of the Bashkirian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megazone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6440" y="48336"/>
            <a:ext cx="254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dykes cutting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Berdyaush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pluton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host rocks.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16, 2018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979" y="25607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The studied objects are mainly thin bodies of dolerite and gabbro-dolerite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6136" y="2643758"/>
            <a:ext cx="1841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sill and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 rocks.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Irkuskan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quarry. Points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and 4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0361" y="89888"/>
            <a:ext cx="1657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tudy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2348" y="3082560"/>
            <a:ext cx="4695077" cy="200804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7" y="153401"/>
            <a:ext cx="2952167" cy="325176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787312" y="0"/>
            <a:ext cx="1915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C:\Users\MSUbook\Desktop\диплом\палеомагнетизм\кус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46" y="28225"/>
            <a:ext cx="3104797" cy="289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MSUbook\Desktop\диплом\палеомагнетизм\дайки_Бердяуш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5"/>
          <a:stretch/>
        </p:blipFill>
        <p:spPr bwMode="auto">
          <a:xfrm>
            <a:off x="4486135" y="2211710"/>
            <a:ext cx="2931421" cy="28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6804248" y="4325485"/>
            <a:ext cx="2143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Sample 136, </a:t>
            </a:r>
            <a:endParaRPr lang="en-US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site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8-1-18</a:t>
            </a:r>
            <a:endParaRPr lang="ru-RU" sz="1400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272884" y="542885"/>
            <a:ext cx="1944216" cy="974944"/>
            <a:chOff x="83894" y="757929"/>
            <a:chExt cx="1944216" cy="9749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83894" y="757929"/>
              <a:ext cx="1544187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894" y="809543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Directions of the </a:t>
              </a:r>
              <a:endPara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remanence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(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site mean</a:t>
              </a:r>
              <a:r>
                <a:rPr lang="ru-RU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ru-RU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644008" y="1271208"/>
            <a:ext cx="148221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338, site 19-17,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97039" y="3306518"/>
            <a:ext cx="1946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Stereograms and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Zijderveld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diagrams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88807" y="3513318"/>
            <a:ext cx="4113904" cy="144910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39549" y="3569405"/>
            <a:ext cx="42124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high-temperature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 was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in every study district.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polarity. Probably it is the secondary component 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has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Paleozoic age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component is widespread on the Southern Urals and has been repeatedly identified by other researchers earlier.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067694"/>
            <a:ext cx="72008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3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4809157" y="771550"/>
            <a:ext cx="4236873" cy="3898904"/>
            <a:chOff x="4809157" y="771550"/>
            <a:chExt cx="4236873" cy="389890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157" y="771550"/>
              <a:ext cx="4236873" cy="3898904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5666515" y="2773558"/>
              <a:ext cx="524963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86360" y="2819765"/>
              <a:ext cx="62716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79189" y="3044677"/>
              <a:ext cx="540762" cy="256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037516" y="3867895"/>
              <a:ext cx="65708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37818" y="2984036"/>
              <a:ext cx="623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4">
                      <a:lumMod val="75000"/>
                    </a:schemeClr>
                  </a:solidFill>
                </a:rPr>
                <a:t>Kusa</a:t>
              </a:r>
              <a:endParaRPr lang="ru-RU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35918" y="3786158"/>
              <a:ext cx="68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B0F0"/>
                  </a:solidFill>
                </a:rPr>
                <a:t>Bakal</a:t>
              </a:r>
              <a:endParaRPr lang="ru-RU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0304" y="227477"/>
            <a:ext cx="6027213" cy="5400599"/>
            <a:chOff x="107504" y="123478"/>
            <a:chExt cx="4735425" cy="400987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7504" y="123478"/>
              <a:ext cx="4735425" cy="4009876"/>
              <a:chOff x="4811541" y="2034"/>
              <a:chExt cx="4207852" cy="3435848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4811541" y="2034"/>
                <a:ext cx="4151175" cy="3435848"/>
                <a:chOff x="0" y="0"/>
                <a:chExt cx="4151186" cy="3435863"/>
              </a:xfrm>
            </p:grpSpPr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039"/>
                <a:stretch/>
              </p:blipFill>
              <p:spPr>
                <a:xfrm>
                  <a:off x="0" y="0"/>
                  <a:ext cx="4151186" cy="1849645"/>
                </a:xfrm>
                <a:prstGeom prst="rect">
                  <a:avLst/>
                </a:prstGeom>
              </p:spPr>
            </p:pic>
            <p:sp>
              <p:nvSpPr>
                <p:cNvPr id="11" name="Овал 10"/>
                <p:cNvSpPr/>
                <p:nvPr/>
              </p:nvSpPr>
              <p:spPr>
                <a:xfrm>
                  <a:off x="971602" y="3363855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2204280" y="125829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Овал 12"/>
                <p:cNvSpPr/>
                <p:nvPr/>
              </p:nvSpPr>
              <p:spPr>
                <a:xfrm>
                  <a:off x="1077122" y="2643771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132272" y="1105859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Овал 14"/>
                <p:cNvSpPr/>
                <p:nvPr/>
              </p:nvSpPr>
              <p:spPr>
                <a:xfrm>
                  <a:off x="2049161" y="1211182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Овал 15"/>
                <p:cNvSpPr/>
                <p:nvPr/>
              </p:nvSpPr>
              <p:spPr>
                <a:xfrm>
                  <a:off x="2339759" y="908097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Овал 16"/>
                <p:cNvSpPr/>
                <p:nvPr/>
              </p:nvSpPr>
              <p:spPr>
                <a:xfrm>
                  <a:off x="1916245" y="1374448"/>
                  <a:ext cx="72008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31"/>
              <a:stretch/>
            </p:blipFill>
            <p:spPr>
              <a:xfrm>
                <a:off x="4868218" y="1855747"/>
                <a:ext cx="4151175" cy="255593"/>
              </a:xfrm>
              <a:prstGeom prst="rect">
                <a:avLst/>
              </a:prstGeom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1777229" y="1645066"/>
              <a:ext cx="470185" cy="197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28567" y="1585485"/>
              <a:ext cx="68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Bakal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413578" y="968245"/>
              <a:ext cx="436724" cy="18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80157" y="902062"/>
              <a:ext cx="623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Kusa</a:t>
              </a:r>
              <a:endParaRPr lang="ru-RU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36441" y="3816253"/>
            <a:ext cx="4855639" cy="84678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84679" y="3790660"/>
            <a:ext cx="51972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 Paleozoic directions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parts of the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Bashkirian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megazone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coincide.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7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2" y="296054"/>
            <a:ext cx="3042676" cy="345638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83894" y="757929"/>
            <a:ext cx="1944216" cy="974944"/>
            <a:chOff x="83894" y="757929"/>
            <a:chExt cx="1944216" cy="97494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3894" y="757929"/>
              <a:ext cx="1544187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94" y="809543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Directions of the </a:t>
              </a:r>
              <a:endPara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remanence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(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site mean</a:t>
              </a:r>
              <a:r>
                <a:rPr lang="ru-RU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ru-RU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2753844" y="-37841"/>
            <a:ext cx="4541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R1/R2 boundary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1349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037393" y="1429987"/>
            <a:ext cx="3253214" cy="2865217"/>
            <a:chOff x="1851699" y="2039857"/>
            <a:chExt cx="3253214" cy="2865217"/>
          </a:xfrm>
        </p:grpSpPr>
        <p:pic>
          <p:nvPicPr>
            <p:cNvPr id="12" name="Рисунок 11" descr="C:\Users\MSUbook\Desktop\диплом\палеомагнетизм\дайки_карьер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594" b="6315"/>
            <a:stretch/>
          </p:blipFill>
          <p:spPr bwMode="auto">
            <a:xfrm>
              <a:off x="1851699" y="2039857"/>
              <a:ext cx="3253214" cy="2865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1851699" y="2067943"/>
              <a:ext cx="344037" cy="345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3389541" y="4142778"/>
            <a:ext cx="1331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Sample 217, site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16-1-17.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63665" y="4235111"/>
            <a:ext cx="2303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Stereograms and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Zijderveld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diagrams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5932801" y="2483610"/>
            <a:ext cx="2437996" cy="2416564"/>
            <a:chOff x="5963151" y="2607430"/>
            <a:chExt cx="2368873" cy="229001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151" y="2607430"/>
              <a:ext cx="2368873" cy="229001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586302" y="379989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16-17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50930" y="3228274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11-17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flipH="1" flipV="1">
              <a:off x="7812360" y="3153779"/>
              <a:ext cx="118206" cy="1518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H="1" flipV="1">
              <a:off x="7668345" y="3761326"/>
              <a:ext cx="203118" cy="12659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5080069" y="411696"/>
            <a:ext cx="3956427" cy="192217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5161" y="475806"/>
            <a:ext cx="41062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High-temperature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 in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dikes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East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Berdyaush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was isolated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component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good signal.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 for the boundary of the Early and Middle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Riphean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East European Craton was calculated from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component of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remanence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sheet intrusions.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97570"/>
          <a:stretch/>
        </p:blipFill>
        <p:spPr>
          <a:xfrm>
            <a:off x="391477" y="3668454"/>
            <a:ext cx="2177819" cy="839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4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257607" y="529417"/>
            <a:ext cx="2248249" cy="2420765"/>
            <a:chOff x="2739589" y="224287"/>
            <a:chExt cx="3785654" cy="404509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36" y="224287"/>
              <a:ext cx="3672407" cy="4045093"/>
            </a:xfrm>
            <a:prstGeom prst="rect">
              <a:avLst/>
            </a:prstGeom>
          </p:spPr>
        </p:pic>
        <p:sp>
          <p:nvSpPr>
            <p:cNvPr id="11" name="Овал 10"/>
            <p:cNvSpPr/>
            <p:nvPr/>
          </p:nvSpPr>
          <p:spPr>
            <a:xfrm rot="1058497">
              <a:off x="2739589" y="2511479"/>
              <a:ext cx="573946" cy="3336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9030" y="13839"/>
            <a:ext cx="437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location of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paleomagnetic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poles for the East-European craton in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Riphean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415359" y="754036"/>
            <a:ext cx="1388889" cy="954107"/>
            <a:chOff x="-912585" y="744496"/>
            <a:chExt cx="1944216" cy="12165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834569" y="942278"/>
              <a:ext cx="1544187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912585" y="744496"/>
              <a:ext cx="1944216" cy="1216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Directions </a:t>
              </a:r>
              <a:endPara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  <a:p>
              <a:r>
                <a:rPr lang="en-US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of 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the </a:t>
              </a:r>
              <a:endPara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  <a:p>
              <a:r>
                <a:rPr lang="en-US" sz="1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remanence</a:t>
              </a:r>
              <a:r>
                <a:rPr lang="en-US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site mean</a:t>
              </a:r>
              <a:r>
                <a:rPr lang="ru-RU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ru-RU" sz="1400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" y="660170"/>
            <a:ext cx="4126210" cy="403857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613153" y="908221"/>
            <a:ext cx="2398146" cy="367867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627618" y="1006208"/>
            <a:ext cx="2340378" cy="111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pole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East-European craton from dikes in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Berdyaush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7618" y="2090309"/>
            <a:ext cx="5537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N</a:t>
            </a:r>
            <a:r>
              <a:rPr lang="ru-RU" sz="1200" b="1" dirty="0">
                <a:solidFill>
                  <a:schemeClr val="tx2"/>
                </a:solidFill>
              </a:rPr>
              <a:t>=8 </a:t>
            </a:r>
            <a:r>
              <a:rPr lang="en-US" sz="1200" b="1" dirty="0" err="1">
                <a:solidFill>
                  <a:schemeClr val="tx2"/>
                </a:solidFill>
              </a:rPr>
              <a:t>Plong</a:t>
            </a:r>
            <a:r>
              <a:rPr lang="ru-RU" sz="1200" b="1" dirty="0">
                <a:solidFill>
                  <a:schemeClr val="tx2"/>
                </a:solidFill>
              </a:rPr>
              <a:t>=162.4, </a:t>
            </a:r>
            <a:r>
              <a:rPr lang="en-US" sz="1200" b="1" dirty="0">
                <a:solidFill>
                  <a:schemeClr val="tx2"/>
                </a:solidFill>
              </a:rPr>
              <a:t>Plat</a:t>
            </a:r>
            <a:r>
              <a:rPr lang="ru-RU" sz="1200" b="1" dirty="0">
                <a:solidFill>
                  <a:schemeClr val="tx2"/>
                </a:solidFill>
              </a:rPr>
              <a:t>=8.4, </a:t>
            </a:r>
            <a:r>
              <a:rPr lang="en-US" sz="1200" b="1" dirty="0">
                <a:solidFill>
                  <a:schemeClr val="tx2"/>
                </a:solidFill>
              </a:rPr>
              <a:t>A</a:t>
            </a:r>
            <a:r>
              <a:rPr lang="ru-RU" sz="1200" b="1" dirty="0">
                <a:solidFill>
                  <a:schemeClr val="tx2"/>
                </a:solidFill>
              </a:rPr>
              <a:t>95=4.1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627618" y="2359952"/>
            <a:ext cx="24188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This pole is close to the known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paleomagnetic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poles of East European craton for close ages and agrees with U-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Pb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age of one of the studied bodies (1349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±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11 Ma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Also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pole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was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calculated for the Late Paleozoic component(PZ_2 and PZ). It close to C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1-2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part of APWP.</a:t>
            </a:r>
            <a:endParaRPr lang="en-US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1851219"/>
            <a:ext cx="288032" cy="137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09754" y="1765972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APWP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627012" y="2427734"/>
            <a:ext cx="461502" cy="19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389711" y="2715766"/>
            <a:ext cx="936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Berdyaush</a:t>
            </a:r>
            <a:endParaRPr lang="ru-RU" sz="1200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1547664" y="2427734"/>
            <a:ext cx="144016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39185" y="3755502"/>
            <a:ext cx="3420481" cy="138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96513" y="4351375"/>
            <a:ext cx="444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145</a:t>
            </a:r>
            <a:r>
              <a:rPr lang="en-US" sz="1200" b="1" dirty="0" smtClean="0"/>
              <a:t>2</a:t>
            </a:r>
            <a:r>
              <a:rPr lang="ru-RU" sz="1200" b="1" dirty="0" smtClean="0"/>
              <a:t> </a:t>
            </a:r>
            <a:r>
              <a:rPr lang="ru-RU" sz="1200" dirty="0" smtClean="0"/>
              <a:t>–</a:t>
            </a:r>
            <a:r>
              <a:rPr lang="en-US" sz="1200" dirty="0" smtClean="0"/>
              <a:t> Dikes </a:t>
            </a:r>
            <a:r>
              <a:rPr lang="en-US" sz="1200" dirty="0"/>
              <a:t>of dolerites, </a:t>
            </a:r>
            <a:r>
              <a:rPr lang="en-US" sz="1200" dirty="0" smtClean="0"/>
              <a:t>Northern Ladoga </a:t>
            </a:r>
            <a:r>
              <a:rPr lang="en-US" sz="1200" dirty="0" smtClean="0"/>
              <a:t>area</a:t>
            </a:r>
          </a:p>
          <a:p>
            <a:r>
              <a:rPr lang="en-US" sz="1200" dirty="0" smtClean="0"/>
              <a:t> </a:t>
            </a:r>
            <a:r>
              <a:rPr lang="en-US" sz="1200" dirty="0"/>
              <a:t>(Lubnina,2009) 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001282" y="4178095"/>
            <a:ext cx="362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1458</a:t>
            </a:r>
            <a:r>
              <a:rPr lang="ru-RU" sz="1200" dirty="0" smtClean="0"/>
              <a:t> –</a:t>
            </a:r>
            <a:r>
              <a:rPr lang="en-US" sz="1200" dirty="0" smtClean="0"/>
              <a:t> </a:t>
            </a:r>
            <a:r>
              <a:rPr lang="en-US" sz="1200" dirty="0" err="1"/>
              <a:t>Valaam</a:t>
            </a:r>
            <a:r>
              <a:rPr lang="en-US" sz="1200" dirty="0"/>
              <a:t> sill (Salmonen,Pesonen,2007)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996513" y="4705746"/>
            <a:ext cx="3463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1384</a:t>
            </a:r>
            <a:r>
              <a:rPr lang="ru-RU" sz="1200" dirty="0" smtClean="0"/>
              <a:t> –</a:t>
            </a:r>
            <a:r>
              <a:rPr lang="en-US" sz="1200" dirty="0" smtClean="0"/>
              <a:t> </a:t>
            </a:r>
            <a:r>
              <a:rPr lang="en-US" sz="1200" dirty="0"/>
              <a:t>Southern </a:t>
            </a:r>
            <a:r>
              <a:rPr lang="en-US" sz="1200" dirty="0" smtClean="0"/>
              <a:t>Urals (Lubnina,2009</a:t>
            </a:r>
            <a:r>
              <a:rPr lang="en-US" sz="1200" dirty="0"/>
              <a:t>)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429997" y="3746431"/>
            <a:ext cx="3164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Part </a:t>
            </a:r>
            <a:r>
              <a:rPr lang="en-US" sz="1200" dirty="0"/>
              <a:t>of the APWP for the Baltic in Silurian and Carboniferous (</a:t>
            </a:r>
            <a:r>
              <a:rPr lang="en-US" sz="1200" dirty="0" err="1"/>
              <a:t>Torsvik</a:t>
            </a:r>
            <a:r>
              <a:rPr lang="en-US" sz="1200" dirty="0"/>
              <a:t> et al., 2012)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996513" y="4889000"/>
            <a:ext cx="4999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1265 </a:t>
            </a:r>
            <a:r>
              <a:rPr lang="en-US" sz="1200" dirty="0" smtClean="0"/>
              <a:t>- </a:t>
            </a:r>
            <a:r>
              <a:rPr lang="en-US" sz="1200" dirty="0" err="1" smtClean="0"/>
              <a:t>Iotnic</a:t>
            </a:r>
            <a:r>
              <a:rPr lang="en-US" sz="1200" dirty="0" smtClean="0"/>
              <a:t> </a:t>
            </a:r>
            <a:r>
              <a:rPr lang="en-US" sz="1200" dirty="0"/>
              <a:t>dolerites (Buchan et al.,2000)</a:t>
            </a:r>
            <a:endParaRPr lang="ru-RU" sz="1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243175" y="3773763"/>
            <a:ext cx="168086" cy="325638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20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1470"/>
            <a:ext cx="8443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arguments in favor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primary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the high-temperature component 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absence of later deformations: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6184" y="1093614"/>
            <a:ext cx="4583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Directions calculated by the high-temperature component significantly differ from the direction obtained by the older dyke of the same site.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4155547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Host rocks distant from the contact of the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Berdyaush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massif are not strongly dislocated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2696" y="3077168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Late Paleozoic directions from different parts of the Bashkirian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megazone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coincide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explained earlier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585264" y="775167"/>
            <a:ext cx="1683130" cy="1802328"/>
            <a:chOff x="2739589" y="224287"/>
            <a:chExt cx="3785654" cy="404509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36" y="224287"/>
              <a:ext cx="3672407" cy="4045093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 rot="1058497">
              <a:off x="2739589" y="2511479"/>
              <a:ext cx="573946" cy="3336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4"/>
          <a:stretch/>
        </p:blipFill>
        <p:spPr>
          <a:xfrm>
            <a:off x="6948264" y="777672"/>
            <a:ext cx="1715740" cy="18328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4696" y="1924611"/>
            <a:ext cx="82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16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13" idx="1"/>
          </p:cNvCxnSpPr>
          <p:nvPr/>
        </p:nvCxnSpPr>
        <p:spPr>
          <a:xfrm flipH="1" flipV="1">
            <a:off x="5856972" y="1924611"/>
            <a:ext cx="287724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876256" y="1908800"/>
            <a:ext cx="72008" cy="118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55500" y="1082454"/>
            <a:ext cx="119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16 too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660232" y="1329967"/>
            <a:ext cx="360040" cy="161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3049" y="2337408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6695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 samples from this site(16) have middle temperature Late Paleozoic component.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71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9752"/>
            <a:ext cx="3072564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9652" y="4934008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gency FB" panose="020B0503020202020204" pitchFamily="34" charset="0"/>
                <a:cs typeface="Times New Roman" panose="02020603050405020304" pitchFamily="18" charset="0"/>
              </a:rPr>
              <a:t>Slide 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496" y="816915"/>
            <a:ext cx="2009310" cy="923330"/>
            <a:chOff x="18800" y="809543"/>
            <a:chExt cx="2009310" cy="92333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8800" y="839160"/>
              <a:ext cx="1544187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894" y="809543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Directions of the </a:t>
              </a:r>
              <a:endPara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remanence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(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site mean</a:t>
              </a:r>
              <a:r>
                <a:rPr lang="ru-RU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ru-RU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97570"/>
          <a:stretch/>
        </p:blipFill>
        <p:spPr>
          <a:xfrm>
            <a:off x="0" y="3440153"/>
            <a:ext cx="2177819" cy="8398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181181" y="2049267"/>
            <a:ext cx="3568418" cy="2958908"/>
            <a:chOff x="539552" y="1131590"/>
            <a:chExt cx="3568418" cy="2958908"/>
          </a:xfrm>
        </p:grpSpPr>
        <p:pic>
          <p:nvPicPr>
            <p:cNvPr id="6" name="Рисунок 5" descr="C:\Users\MSUbook\Desktop\диплом\палеомагнетизм\бакал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5" r="48884" b="17866"/>
            <a:stretch/>
          </p:blipFill>
          <p:spPr bwMode="auto">
            <a:xfrm>
              <a:off x="611560" y="1347614"/>
              <a:ext cx="3496410" cy="2742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539552" y="1131590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-174585" y="3839665"/>
            <a:ext cx="1946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Stereograms and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Zijderveld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diagrams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0993" y="4419112"/>
            <a:ext cx="1890847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Sample 52, site 2-5-18, Main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Bakal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dyke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-17114"/>
            <a:ext cx="2619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R3(?),V(?) component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3" t="5065" r="9971" b="26827"/>
          <a:stretch/>
        </p:blipFill>
        <p:spPr>
          <a:xfrm>
            <a:off x="6292797" y="1442524"/>
            <a:ext cx="2851203" cy="36986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20694" r="62229" b="27166"/>
          <a:stretch/>
        </p:blipFill>
        <p:spPr>
          <a:xfrm>
            <a:off x="6539034" y="382996"/>
            <a:ext cx="2586638" cy="27337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5" t="78689"/>
          <a:stretch/>
        </p:blipFill>
        <p:spPr>
          <a:xfrm>
            <a:off x="6999175" y="3069435"/>
            <a:ext cx="2126497" cy="10595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8" r="79925" b="18136"/>
          <a:stretch/>
        </p:blipFill>
        <p:spPr>
          <a:xfrm>
            <a:off x="6880306" y="-13004"/>
            <a:ext cx="2003969" cy="117913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196171" y="3844"/>
            <a:ext cx="683568" cy="38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4305142" y="1404822"/>
            <a:ext cx="5659237" cy="864096"/>
            <a:chOff x="18800" y="839160"/>
            <a:chExt cx="5659237" cy="86409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8800" y="839160"/>
              <a:ext cx="1544187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33821" y="861052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Directions of the </a:t>
              </a:r>
              <a:endPara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endParaRPr>
            </a:p>
            <a:p>
              <a:r>
                <a:rPr lang="en-US" sz="12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remanence</a:t>
              </a:r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site mean</a:t>
              </a:r>
              <a:r>
                <a:rPr lang="ru-RU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ru-RU" sz="1200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8256445" y="3084625"/>
            <a:ext cx="735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Poles</a:t>
            </a:r>
            <a:endParaRPr lang="ru-RU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02637" y="620762"/>
            <a:ext cx="2710772" cy="123727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12270" y="620763"/>
            <a:ext cx="265645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have reverse polarity and normal signal.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from Main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Bakal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dike close to direction from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katav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formation(Pavlov, 2009)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6012160" y="1442524"/>
            <a:ext cx="792088" cy="193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623648" y="1993579"/>
            <a:ext cx="1621107" cy="314684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lgDash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6152529" y="2987719"/>
            <a:ext cx="1083767" cy="1461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4655866" y="2032890"/>
            <a:ext cx="16153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VGP for 2 dikes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Berdyaush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host rock close to pole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formation(Levashova,2015) and pole for East-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Europian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craton for 1384 Ma(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Lubnina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634990" y="3909315"/>
            <a:ext cx="166461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intrusive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6410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940</Words>
  <Application>Microsoft Office PowerPoint</Application>
  <PresentationFormat>Экран (16:9)</PresentationFormat>
  <Paragraphs>120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Agency FB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Майя Аносова</dc:creator>
  <cp:lastModifiedBy>MSUbook</cp:lastModifiedBy>
  <cp:revision>131</cp:revision>
  <dcterms:created xsi:type="dcterms:W3CDTF">2020-05-02T17:29:32Z</dcterms:created>
  <dcterms:modified xsi:type="dcterms:W3CDTF">2020-05-04T14:43:08Z</dcterms:modified>
</cp:coreProperties>
</file>