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2" r:id="rId3"/>
    <p:sldId id="278" r:id="rId4"/>
    <p:sldId id="257" r:id="rId5"/>
    <p:sldId id="281" r:id="rId6"/>
    <p:sldId id="288" r:id="rId7"/>
    <p:sldId id="289" r:id="rId8"/>
    <p:sldId id="283" r:id="rId9"/>
    <p:sldId id="258" r:id="rId10"/>
    <p:sldId id="292" r:id="rId11"/>
    <p:sldId id="259" r:id="rId12"/>
    <p:sldId id="284" r:id="rId13"/>
    <p:sldId id="285" r:id="rId14"/>
    <p:sldId id="286" r:id="rId15"/>
    <p:sldId id="287" r:id="rId16"/>
    <p:sldId id="268" r:id="rId17"/>
    <p:sldId id="263" r:id="rId18"/>
    <p:sldId id="269" r:id="rId19"/>
    <p:sldId id="271" r:id="rId20"/>
    <p:sldId id="275" r:id="rId21"/>
    <p:sldId id="290" r:id="rId22"/>
    <p:sldId id="264" r:id="rId23"/>
    <p:sldId id="270" r:id="rId24"/>
    <p:sldId id="273" r:id="rId25"/>
    <p:sldId id="277" r:id="rId26"/>
    <p:sldId id="265" r:id="rId27"/>
    <p:sldId id="266" r:id="rId28"/>
    <p:sldId id="291" r:id="rId29"/>
    <p:sldId id="26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CCD04"/>
    <a:srgbClr val="008000"/>
    <a:srgbClr val="00FF00"/>
    <a:srgbClr val="FF00FF"/>
    <a:srgbClr val="00FFFF"/>
    <a:srgbClr val="CC9900"/>
    <a:srgbClr val="0000CC"/>
    <a:srgbClr val="FF33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312" autoAdjust="0"/>
  </p:normalViewPr>
  <p:slideViewPr>
    <p:cSldViewPr>
      <p:cViewPr varScale="1">
        <p:scale>
          <a:sx n="111" d="100"/>
          <a:sy n="111" d="100"/>
        </p:scale>
        <p:origin x="161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E4A85A-98C4-4FA4-8809-498F5ABEF0E3}" type="datetimeFigureOut">
              <a:rPr lang="en-US" smtClean="0"/>
              <a:pPr/>
              <a:t>5/5/2020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902D50-C376-4A42-8F4B-B7C84BCA256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2902D50-C376-4A42-8F4B-B7C84BCA2564}"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2902D50-C376-4A42-8F4B-B7C84BCA2564}"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2902D50-C376-4A42-8F4B-B7C84BCA2564}"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a:t>
            </a:r>
            <a:r>
              <a:rPr lang="en-US" baseline="0" dirty="0" smtClean="0"/>
              <a:t> tsunami with </a:t>
            </a:r>
            <a:r>
              <a:rPr lang="en-US" baseline="0" dirty="0" err="1" smtClean="0"/>
              <a:t>anomolous</a:t>
            </a:r>
            <a:r>
              <a:rPr lang="en-US" baseline="0" dirty="0" smtClean="0"/>
              <a:t> sand</a:t>
            </a:r>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Same as before</a:t>
            </a:r>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2902D50-C376-4A42-8F4B-B7C84BCA256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Going to explain how each method helps solve question</a:t>
            </a:r>
          </a:p>
        </p:txBody>
      </p:sp>
      <p:sp>
        <p:nvSpPr>
          <p:cNvPr id="4" name="Slide Number Placeholder 3"/>
          <p:cNvSpPr>
            <a:spLocks noGrp="1"/>
          </p:cNvSpPr>
          <p:nvPr>
            <p:ph type="sldNum" sz="quarter" idx="10"/>
          </p:nvPr>
        </p:nvSpPr>
        <p:spPr/>
        <p:txBody>
          <a:bodyPr/>
          <a:lstStyle/>
          <a:p>
            <a:fld id="{72902D50-C376-4A42-8F4B-B7C84BCA2564}"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02D50-C376-4A42-8F4B-B7C84BCA2564}"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FC8A9D-4C15-4590-8064-29ED6A353798}"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FC8A9D-4C15-4590-8064-29ED6A353798}"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FC8A9D-4C15-4590-8064-29ED6A353798}"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FC8A9D-4C15-4590-8064-29ED6A353798}"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FC8A9D-4C15-4590-8064-29ED6A353798}"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FC8A9D-4C15-4590-8064-29ED6A353798}"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FC8A9D-4C15-4590-8064-29ED6A353798}" type="datetimeFigureOut">
              <a:rPr lang="en-US" smtClean="0"/>
              <a:pPr/>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FC8A9D-4C15-4590-8064-29ED6A353798}" type="datetimeFigureOut">
              <a:rPr lang="en-US" smtClean="0"/>
              <a:pPr/>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C8A9D-4C15-4590-8064-29ED6A353798}" type="datetimeFigureOut">
              <a:rPr lang="en-US" smtClean="0"/>
              <a:pPr/>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FC8A9D-4C15-4590-8064-29ED6A353798}"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FC8A9D-4C15-4590-8064-29ED6A353798}"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2FA86-5BC1-46EF-8166-A02CA2A9F5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C8A9D-4C15-4590-8064-29ED6A353798}" type="datetimeFigureOut">
              <a:rPr lang="en-US" smtClean="0"/>
              <a:pPr/>
              <a:t>5/5/2020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2FA86-5BC1-46EF-8166-A02CA2A9F5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130/G25704A.1" TargetMode="External"/><Relationship Id="rId2" Type="http://schemas.openxmlformats.org/officeDocument/2006/relationships/hyperlink" Target="https://doi.org/10.1017/s1047759414001287"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2914651"/>
          </a:xfrm>
        </p:spPr>
        <p:txBody>
          <a:bodyPr>
            <a:normAutofit/>
          </a:bodyPr>
          <a:lstStyle/>
          <a:p>
            <a:r>
              <a:rPr lang="en-US" sz="3900" dirty="0" smtClean="0">
                <a:latin typeface="Times New Roman" pitchFamily="18" charset="0"/>
                <a:cs typeface="Times New Roman" pitchFamily="18" charset="0"/>
              </a:rPr>
              <a:t>Tsunami-derived </a:t>
            </a:r>
            <a:r>
              <a:rPr lang="en-US" sz="3900" dirty="0">
                <a:latin typeface="Times New Roman" pitchFamily="18" charset="0"/>
                <a:cs typeface="Times New Roman" pitchFamily="18" charset="0"/>
              </a:rPr>
              <a:t>s</a:t>
            </a:r>
            <a:r>
              <a:rPr lang="en-US" sz="3900" dirty="0" smtClean="0">
                <a:latin typeface="Times New Roman" pitchFamily="18" charset="0"/>
                <a:cs typeface="Times New Roman" pitchFamily="18" charset="0"/>
              </a:rPr>
              <a:t>ediments identified in the destruction sequence of an eighth century warehouse in Caesarea Maritima, Israel</a:t>
            </a:r>
            <a:endParaRPr lang="en-US" sz="3900" dirty="0">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fontScale="70000" lnSpcReduction="20000"/>
          </a:bodyPr>
          <a:lstStyle/>
          <a:p>
            <a:r>
              <a:rPr lang="en-US" dirty="0" smtClean="0">
                <a:solidFill>
                  <a:schemeClr val="tx1"/>
                </a:solidFill>
                <a:latin typeface="Times New Roman" pitchFamily="18" charset="0"/>
                <a:cs typeface="Times New Roman" pitchFamily="18" charset="0"/>
              </a:rPr>
              <a:t>Charles </a:t>
            </a:r>
            <a:r>
              <a:rPr lang="en-US" dirty="0" err="1" smtClean="0">
                <a:solidFill>
                  <a:schemeClr val="tx1"/>
                </a:solidFill>
                <a:latin typeface="Times New Roman" pitchFamily="18" charset="0"/>
                <a:cs typeface="Times New Roman" pitchFamily="18" charset="0"/>
              </a:rPr>
              <a:t>Everhardt</a:t>
            </a:r>
            <a:endParaRPr lang="en-US" dirty="0" smtClean="0">
              <a:solidFill>
                <a:schemeClr val="tx1"/>
              </a:solidFill>
              <a:latin typeface="Times New Roman" pitchFamily="18" charset="0"/>
              <a:cs typeface="Times New Roman" pitchFamily="18" charset="0"/>
            </a:endParaRPr>
          </a:p>
          <a:p>
            <a:r>
              <a:rPr lang="en-US" dirty="0" smtClean="0">
                <a:solidFill>
                  <a:schemeClr val="tx1"/>
                </a:solidFill>
                <a:latin typeface="Times New Roman" pitchFamily="18" charset="0"/>
                <a:cs typeface="Times New Roman" pitchFamily="18" charset="0"/>
              </a:rPr>
              <a:t>Supervisor: Beverly Goodman-</a:t>
            </a:r>
            <a:r>
              <a:rPr lang="en-US" dirty="0" err="1" smtClean="0">
                <a:solidFill>
                  <a:schemeClr val="tx1"/>
                </a:solidFill>
                <a:latin typeface="Times New Roman" pitchFamily="18" charset="0"/>
                <a:cs typeface="Times New Roman" pitchFamily="18" charset="0"/>
              </a:rPr>
              <a:t>Tchernov</a:t>
            </a:r>
            <a:endParaRPr lang="en-US" dirty="0" smtClean="0">
              <a:solidFill>
                <a:schemeClr val="tx1"/>
              </a:solidFill>
              <a:latin typeface="Times New Roman" pitchFamily="18" charset="0"/>
              <a:cs typeface="Times New Roman" pitchFamily="18" charset="0"/>
            </a:endParaRPr>
          </a:p>
          <a:p>
            <a:r>
              <a:rPr lang="en-US" dirty="0" smtClean="0">
                <a:solidFill>
                  <a:schemeClr val="tx1"/>
                </a:solidFill>
                <a:latin typeface="Times New Roman" pitchFamily="18" charset="0"/>
                <a:cs typeface="Times New Roman" pitchFamily="18" charset="0"/>
              </a:rPr>
              <a:t>In collaboration with Uzi Ad, Jacob </a:t>
            </a:r>
            <a:r>
              <a:rPr lang="en-US" dirty="0" err="1" smtClean="0">
                <a:solidFill>
                  <a:schemeClr val="tx1"/>
                </a:solidFill>
                <a:latin typeface="Times New Roman" pitchFamily="18" charset="0"/>
                <a:cs typeface="Times New Roman" pitchFamily="18" charset="0"/>
              </a:rPr>
              <a:t>Sharvit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Ofi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Barkai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Roi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Jaijel</a:t>
            </a:r>
            <a:r>
              <a:rPr lang="en-US" dirty="0" smtClean="0">
                <a:solidFill>
                  <a:schemeClr val="tx1"/>
                </a:solidFill>
                <a:latin typeface="Times New Roman" pitchFamily="18" charset="0"/>
                <a:cs typeface="Times New Roman" pitchFamily="18" charset="0"/>
              </a:rPr>
              <a:t>, Joel </a:t>
            </a:r>
            <a:r>
              <a:rPr lang="en-US" dirty="0" smtClean="0">
                <a:solidFill>
                  <a:schemeClr val="tx1"/>
                </a:solidFill>
                <a:latin typeface="Times New Roman" pitchFamily="18" charset="0"/>
                <a:cs typeface="Times New Roman" pitchFamily="18" charset="0"/>
              </a:rPr>
              <a:t>Roskin, and </a:t>
            </a:r>
            <a:r>
              <a:rPr lang="en-US" dirty="0" err="1" smtClean="0">
                <a:solidFill>
                  <a:schemeClr val="tx1"/>
                </a:solidFill>
                <a:latin typeface="Times New Roman" pitchFamily="18" charset="0"/>
                <a:cs typeface="Times New Roman" pitchFamily="18" charset="0"/>
              </a:rPr>
              <a:t>Lotem</a:t>
            </a:r>
            <a:r>
              <a:rPr lang="en-US" dirty="0" smtClean="0">
                <a:solidFill>
                  <a:schemeClr val="tx1"/>
                </a:solidFill>
                <a:latin typeface="Times New Roman" pitchFamily="18" charset="0"/>
                <a:cs typeface="Times New Roman" pitchFamily="18" charset="0"/>
              </a:rPr>
              <a:t> Robins</a:t>
            </a:r>
          </a:p>
          <a:p>
            <a:endParaRPr lang="en-US" dirty="0"/>
          </a:p>
        </p:txBody>
      </p:sp>
      <p:sp>
        <p:nvSpPr>
          <p:cNvPr id="4" name="TextBox 3"/>
          <p:cNvSpPr txBox="1"/>
          <p:nvPr/>
        </p:nvSpPr>
        <p:spPr>
          <a:xfrm>
            <a:off x="2286000" y="2876490"/>
            <a:ext cx="381000" cy="400110"/>
          </a:xfrm>
          <a:prstGeom prst="rect">
            <a:avLst/>
          </a:prstGeom>
          <a:noFill/>
        </p:spPr>
        <p:txBody>
          <a:bodyPr wrap="square" rtlCol="0">
            <a:spAutoFit/>
          </a:bodyPr>
          <a:lstStyle/>
          <a:p>
            <a:r>
              <a:rPr lang="en-US" sz="2000" b="1" dirty="0" smtClean="0">
                <a:solidFill>
                  <a:schemeClr val="bg1"/>
                </a:solidFill>
                <a:latin typeface="Times New Roman" pitchFamily="18" charset="0"/>
                <a:cs typeface="Times New Roman" pitchFamily="18" charset="0"/>
              </a:rPr>
              <a:t>1</a:t>
            </a:r>
            <a:endParaRPr lang="en-US" sz="2000" b="1" dirty="0">
              <a:solidFill>
                <a:schemeClr val="bg1"/>
              </a:solidFill>
              <a:latin typeface="Times New Roman" pitchFamily="18" charset="0"/>
              <a:cs typeface="Times New Roman" pitchFamily="18" charset="0"/>
            </a:endParaRPr>
          </a:p>
        </p:txBody>
      </p:sp>
      <p:pic>
        <p:nvPicPr>
          <p:cNvPr id="5" name="Graphic 4">
            <a:extLst>
              <a:ext uri="{FF2B5EF4-FFF2-40B4-BE49-F238E27FC236}">
                <a16:creationId xmlns:a16="http://schemas.microsoft.com/office/drawing/2014/main" id="{86FD1ED2-FE08-4479-A59E-5260F6EE1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1225" y="5236191"/>
            <a:ext cx="1882775" cy="1621809"/>
          </a:xfrm>
          <a:prstGeom prst="rect">
            <a:avLst/>
          </a:prstGeom>
        </p:spPr>
      </p:pic>
      <p:pic>
        <p:nvPicPr>
          <p:cNvPr id="6" name="Picture 7" descr="lablogostamp.jpg"/>
          <p:cNvPicPr>
            <a:picLocks noChangeAspect="1" noChangeArrowheads="1"/>
          </p:cNvPicPr>
          <p:nvPr/>
        </p:nvPicPr>
        <p:blipFill>
          <a:blip r:embed="rId3" cstate="print"/>
          <a:srcRect/>
          <a:stretch>
            <a:fillRect/>
          </a:stretch>
        </p:blipFill>
        <p:spPr bwMode="auto">
          <a:xfrm>
            <a:off x="39688" y="5334000"/>
            <a:ext cx="2333625" cy="769938"/>
          </a:xfrm>
          <a:prstGeom prst="rect">
            <a:avLst/>
          </a:prstGeom>
          <a:noFill/>
          <a:ln w="9525">
            <a:noFill/>
            <a:miter lim="800000"/>
            <a:headEnd/>
            <a:tailEnd/>
          </a:ln>
        </p:spPr>
      </p:pic>
      <p:pic>
        <p:nvPicPr>
          <p:cNvPr id="7" name="Picture 6"/>
          <p:cNvPicPr>
            <a:picLocks noChangeAspect="1" noChangeArrowheads="1"/>
          </p:cNvPicPr>
          <p:nvPr/>
        </p:nvPicPr>
        <p:blipFill>
          <a:blip r:embed="rId4"/>
          <a:srcRect/>
          <a:stretch>
            <a:fillRect/>
          </a:stretch>
        </p:blipFill>
        <p:spPr bwMode="auto">
          <a:xfrm>
            <a:off x="31750" y="6038850"/>
            <a:ext cx="2333625" cy="819150"/>
          </a:xfrm>
          <a:prstGeom prst="rect">
            <a:avLst/>
          </a:prstGeom>
          <a:noFill/>
          <a:ln w="9525">
            <a:noFill/>
            <a:miter lim="800000"/>
            <a:headEnd/>
            <a:tailEnd/>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Storm Samples</a:t>
            </a:r>
            <a:endParaRPr lang="en-US" dirty="0">
              <a:latin typeface="Times New Roman" pitchFamily="18" charset="0"/>
              <a:cs typeface="Times New Roman" pitchFamily="18" charset="0"/>
            </a:endParaRPr>
          </a:p>
        </p:txBody>
      </p:sp>
      <p:pic>
        <p:nvPicPr>
          <p:cNvPr id="3" name="Picture 2" descr="Copy of 20200122_111856.jpg"/>
          <p:cNvPicPr>
            <a:picLocks noChangeAspect="1"/>
          </p:cNvPicPr>
          <p:nvPr/>
        </p:nvPicPr>
        <p:blipFill>
          <a:blip r:embed="rId2" cstate="print"/>
          <a:stretch>
            <a:fillRect/>
          </a:stretch>
        </p:blipFill>
        <p:spPr>
          <a:xfrm>
            <a:off x="1" y="1130300"/>
            <a:ext cx="5199018" cy="2527300"/>
          </a:xfrm>
          <a:prstGeom prst="rect">
            <a:avLst/>
          </a:prstGeom>
        </p:spPr>
      </p:pic>
      <p:pic>
        <p:nvPicPr>
          <p:cNvPr id="4" name="Picture 3" descr="MOATWATER.jpg"/>
          <p:cNvPicPr>
            <a:picLocks noChangeAspect="1"/>
          </p:cNvPicPr>
          <p:nvPr/>
        </p:nvPicPr>
        <p:blipFill>
          <a:blip r:embed="rId3" cstate="print"/>
          <a:stretch>
            <a:fillRect/>
          </a:stretch>
        </p:blipFill>
        <p:spPr>
          <a:xfrm>
            <a:off x="2590800" y="3672417"/>
            <a:ext cx="6553200" cy="3185583"/>
          </a:xfrm>
          <a:prstGeom prst="rect">
            <a:avLst/>
          </a:prstGeom>
        </p:spPr>
      </p:pic>
      <p:sp>
        <p:nvSpPr>
          <p:cNvPr id="5" name="TextBox 4"/>
          <p:cNvSpPr txBox="1"/>
          <p:nvPr/>
        </p:nvSpPr>
        <p:spPr>
          <a:xfrm>
            <a:off x="5334000" y="1446074"/>
            <a:ext cx="3124200" cy="1754326"/>
          </a:xfrm>
          <a:prstGeom prst="rect">
            <a:avLst/>
          </a:prstGeom>
          <a:noFill/>
        </p:spPr>
        <p:txBody>
          <a:bodyPr wrap="square" rtlCol="0">
            <a:spAutoFit/>
          </a:bodyPr>
          <a:lstStyle/>
          <a:p>
            <a:r>
              <a:rPr lang="en-US" dirty="0" smtClean="0"/>
              <a:t>Pictured left is the Crusader moat surrounding Caesarea Maritima’s harbor area. Strong winter storms can transport shallow marine to beach sediment into the moat. </a:t>
            </a:r>
            <a:endParaRPr lang="en-US" dirty="0"/>
          </a:p>
        </p:txBody>
      </p:sp>
      <p:sp>
        <p:nvSpPr>
          <p:cNvPr id="6" name="TextBox 5"/>
          <p:cNvSpPr txBox="1"/>
          <p:nvPr/>
        </p:nvSpPr>
        <p:spPr>
          <a:xfrm>
            <a:off x="76200" y="4189274"/>
            <a:ext cx="2438400" cy="1754326"/>
          </a:xfrm>
          <a:prstGeom prst="rect">
            <a:avLst/>
          </a:prstGeom>
          <a:noFill/>
        </p:spPr>
        <p:txBody>
          <a:bodyPr wrap="square" rtlCol="0">
            <a:spAutoFit/>
          </a:bodyPr>
          <a:lstStyle/>
          <a:p>
            <a:r>
              <a:rPr lang="en-US" dirty="0" smtClean="0"/>
              <a:t>Pictured right is the storm sampling location (one sample was taken from the exposed sandy area and one from the water-covered area). </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Laboratory Methods</a:t>
            </a:r>
            <a:endParaRPr lang="en-US"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1600200"/>
            <a:ext cx="8001000" cy="4525963"/>
          </a:xfrm>
        </p:spPr>
        <p:txBody>
          <a:bodyPr>
            <a:normAutofit/>
          </a:bodyPr>
          <a:lstStyle/>
          <a:p>
            <a:r>
              <a:rPr lang="en-US" dirty="0" smtClean="0"/>
              <a:t>Portable optically-stimulated luminescence dating (P-OSL)</a:t>
            </a:r>
          </a:p>
          <a:p>
            <a:r>
              <a:rPr lang="en-US" dirty="0" smtClean="0"/>
              <a:t>Grain size distribution</a:t>
            </a:r>
          </a:p>
          <a:p>
            <a:r>
              <a:rPr lang="en-US" dirty="0" smtClean="0"/>
              <a:t>Foraminiferal assemblage (abundance, condition, diversity)</a:t>
            </a:r>
          </a:p>
          <a:p>
            <a:r>
              <a:rPr lang="en-US" dirty="0" smtClean="0"/>
              <a:t>Scanning electron microscope (SEM)</a:t>
            </a:r>
            <a:r>
              <a:rPr lang="en-US" dirty="0"/>
              <a:t> </a:t>
            </a:r>
            <a:r>
              <a:rPr lang="en-US" dirty="0" smtClean="0"/>
              <a:t>images</a:t>
            </a:r>
          </a:p>
        </p:txBody>
      </p:sp>
      <p:sp>
        <p:nvSpPr>
          <p:cNvPr id="15362" name="AutoShape 2" descr="Inlin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4" name="AutoShape 4" descr="Inlin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Grain Size Distribution</a:t>
            </a:r>
            <a:endParaRPr lang="en-US" dirty="0">
              <a:latin typeface="Times New Roman" pitchFamily="18" charset="0"/>
              <a:cs typeface="Times New Roman" pitchFamily="18" charset="0"/>
            </a:endParaRPr>
          </a:p>
        </p:txBody>
      </p:sp>
      <p:sp>
        <p:nvSpPr>
          <p:cNvPr id="3" name="TextBox 2"/>
          <p:cNvSpPr txBox="1"/>
          <p:nvPr/>
        </p:nvSpPr>
        <p:spPr>
          <a:xfrm>
            <a:off x="0" y="838200"/>
            <a:ext cx="4191000" cy="6140142"/>
          </a:xfrm>
          <a:prstGeom prst="rect">
            <a:avLst/>
          </a:prstGeom>
          <a:noFill/>
        </p:spPr>
        <p:txBody>
          <a:bodyPr wrap="square" rtlCol="0">
            <a:spAutoFit/>
          </a:bodyPr>
          <a:lstStyle/>
          <a:p>
            <a:pPr>
              <a:buFont typeface="Arial" pitchFamily="34" charset="0"/>
              <a:buChar char="•"/>
            </a:pPr>
            <a:r>
              <a:rPr lang="en-US" sz="1700" dirty="0" smtClean="0">
                <a:latin typeface="Times New Roman" pitchFamily="18" charset="0"/>
                <a:cs typeface="Times New Roman" pitchFamily="18" charset="0"/>
              </a:rPr>
              <a:t>Cores were sampled at 1-centimeter resolution.</a:t>
            </a:r>
          </a:p>
          <a:p>
            <a:pPr>
              <a:buFont typeface="Arial" pitchFamily="34" charset="0"/>
              <a:buChar char="•"/>
            </a:pPr>
            <a:r>
              <a:rPr lang="en-US" sz="1700" dirty="0" smtClean="0">
                <a:latin typeface="Times New Roman" pitchFamily="18" charset="0"/>
                <a:cs typeface="Times New Roman" pitchFamily="18" charset="0"/>
              </a:rPr>
              <a:t>Samples were digested in H2O2 to remove organic matter.</a:t>
            </a:r>
          </a:p>
          <a:p>
            <a:pPr>
              <a:buFont typeface="Arial" pitchFamily="34" charset="0"/>
              <a:buChar char="•"/>
            </a:pPr>
            <a:r>
              <a:rPr lang="en-US" sz="1700" dirty="0" smtClean="0">
                <a:latin typeface="Times New Roman" pitchFamily="18" charset="0"/>
                <a:cs typeface="Times New Roman" pitchFamily="18" charset="0"/>
              </a:rPr>
              <a:t>Beckman Coulter LS 13 320 Laser Diffraction Particle Size Analyzer (shown on the right) was used to measure grain size distribution  of grains from 0.04 to 2000 microns.</a:t>
            </a:r>
          </a:p>
          <a:p>
            <a:pPr>
              <a:buFont typeface="Arial" pitchFamily="34" charset="0"/>
              <a:buChar char="•"/>
            </a:pPr>
            <a:r>
              <a:rPr lang="en-US" sz="1700" dirty="0" smtClean="0">
                <a:latin typeface="Times New Roman" pitchFamily="18" charset="0"/>
                <a:cs typeface="Times New Roman" pitchFamily="18" charset="0"/>
              </a:rPr>
              <a:t>Ocean Data View (ODV) was used to present data in order to show grain size distribution patterns as well as the degree of sorting.</a:t>
            </a:r>
          </a:p>
          <a:p>
            <a:pPr>
              <a:buFont typeface="Arial" pitchFamily="34" charset="0"/>
              <a:buChar char="•"/>
            </a:pPr>
            <a:r>
              <a:rPr lang="en-US" sz="1700" dirty="0" smtClean="0">
                <a:latin typeface="Times New Roman" pitchFamily="18" charset="0"/>
                <a:cs typeface="Times New Roman" pitchFamily="18" charset="0"/>
              </a:rPr>
              <a:t>Grain size data was also plotted in Paleontological Statistics (PAST) software to compare the grain size distribution among samples, using multivariate statistics. </a:t>
            </a:r>
          </a:p>
          <a:p>
            <a:pPr>
              <a:buFont typeface="Arial" pitchFamily="34" charset="0"/>
              <a:buChar char="•"/>
            </a:pPr>
            <a:r>
              <a:rPr lang="en-US" sz="1700" dirty="0" smtClean="0">
                <a:latin typeface="Times New Roman" pitchFamily="18" charset="0"/>
                <a:cs typeface="Times New Roman" pitchFamily="18" charset="0"/>
              </a:rPr>
              <a:t>This method plots data points with multiple variables according to how similar they are to each other. This is helpful in identifying what sediment type, if any, resembles the anomalous samples in grain size distribution.</a:t>
            </a:r>
          </a:p>
          <a:p>
            <a:pPr>
              <a:buFont typeface="Arial" pitchFamily="34" charset="0"/>
              <a:buChar char="•"/>
            </a:pPr>
            <a:endParaRPr lang="en-US" dirty="0" smtClean="0"/>
          </a:p>
          <a:p>
            <a:endParaRPr lang="en-US" dirty="0"/>
          </a:p>
        </p:txBody>
      </p:sp>
      <p:sp>
        <p:nvSpPr>
          <p:cNvPr id="49156" name="AutoShape 4" descr="https://apis.mail.yahoo.com/ws/v3/mailboxes/@.id==VjN-idxIJ3lVdLPlJXEwB7Bay-E2fl-rhzqwTsviEeWRM0RhQAn-g3uTiHAylWoCSPPZ4QS589m2ULn4HOf3kMCF_g/messages/@.id==ADXyp8QTCXRNXpg1vwC3mNZS6fs/content/parts/@.id==2/thumbnail?appId=YMailNorrin&amp;downloadWhenThumbnailFails=true&amp;pid=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8" name="AutoShape 6" descr="https://apis.mail.yahoo.com/ws/v3/mailboxes/@.id==VjN-idxIJ3lVdLPlJXEwB7Bay-E2fl-rhzqwTsviEeWRM0RhQAn-g3uTiHAylWoCSPPZ4QS589m2ULn4HOf3kMCF_g/messages/@.id==ADXyp8QTCXRNXpg1vwC3mNZS6fs/content/parts/@.id==2/thumbnail?appId=YMailNorrin&amp;downloadWhenThumbnailFails=true&amp;pid=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gs.jpg"/>
          <p:cNvPicPr>
            <a:picLocks noChangeAspect="1"/>
          </p:cNvPicPr>
          <p:nvPr/>
        </p:nvPicPr>
        <p:blipFill>
          <a:blip r:embed="rId3"/>
          <a:stretch>
            <a:fillRect/>
          </a:stretch>
        </p:blipFill>
        <p:spPr>
          <a:xfrm>
            <a:off x="4368800" y="1600200"/>
            <a:ext cx="4546600" cy="34099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Foraminiferal Assemblage</a:t>
            </a:r>
            <a:endParaRPr lang="en-US" dirty="0">
              <a:latin typeface="Times New Roman" pitchFamily="18" charset="0"/>
              <a:cs typeface="Times New Roman" pitchFamily="18" charset="0"/>
            </a:endParaRPr>
          </a:p>
        </p:txBody>
      </p:sp>
      <p:sp>
        <p:nvSpPr>
          <p:cNvPr id="3" name="TextBox 2"/>
          <p:cNvSpPr txBox="1"/>
          <p:nvPr/>
        </p:nvSpPr>
        <p:spPr>
          <a:xfrm>
            <a:off x="76200" y="838200"/>
            <a:ext cx="3810000" cy="6047809"/>
          </a:xfrm>
          <a:prstGeom prst="rect">
            <a:avLst/>
          </a:prstGeom>
          <a:noFill/>
        </p:spPr>
        <p:txBody>
          <a:bodyPr wrap="square" rtlCol="0">
            <a:spAutoFit/>
          </a:bodyPr>
          <a:lstStyle/>
          <a:p>
            <a:pPr>
              <a:buFont typeface="Arial" pitchFamily="34" charset="0"/>
              <a:buChar char="•"/>
            </a:pPr>
            <a:r>
              <a:rPr lang="en-US" sz="1550" dirty="0" smtClean="0">
                <a:latin typeface="Times New Roman" pitchFamily="18" charset="0"/>
                <a:cs typeface="Times New Roman" pitchFamily="18" charset="0"/>
              </a:rPr>
              <a:t>Foraminifera are single-celled organisms that inhabit marine to brackish water, composed of secreted or agglutinated tests.</a:t>
            </a:r>
          </a:p>
          <a:p>
            <a:pPr>
              <a:buFont typeface="Arial" pitchFamily="34" charset="0"/>
              <a:buChar char="•"/>
            </a:pPr>
            <a:r>
              <a:rPr lang="en-US" sz="1550" dirty="0" smtClean="0">
                <a:latin typeface="Times New Roman" pitchFamily="18" charset="0"/>
                <a:cs typeface="Times New Roman" pitchFamily="18" charset="0"/>
              </a:rPr>
              <a:t>When foraminifera die, their tests are transported by currents, where they are subjected to weathering.</a:t>
            </a:r>
          </a:p>
          <a:p>
            <a:pPr>
              <a:buFont typeface="Arial" pitchFamily="34" charset="0"/>
              <a:buChar char="•"/>
            </a:pPr>
            <a:r>
              <a:rPr lang="en-US" sz="1550" dirty="0" smtClean="0">
                <a:latin typeface="Times New Roman" pitchFamily="18" charset="0"/>
                <a:cs typeface="Times New Roman" pitchFamily="18" charset="0"/>
              </a:rPr>
              <a:t>Due to their high preservation potential, small size, and preference for certain environments, they can be helpful in sedimentological studies (</a:t>
            </a:r>
            <a:r>
              <a:rPr lang="en-US" sz="1550" dirty="0" err="1" smtClean="0">
                <a:latin typeface="Times New Roman" pitchFamily="18" charset="0"/>
                <a:cs typeface="Times New Roman" pitchFamily="18" charset="0"/>
              </a:rPr>
              <a:t>Pilarczyk</a:t>
            </a:r>
            <a:r>
              <a:rPr lang="en-US" sz="1550" dirty="0" smtClean="0">
                <a:latin typeface="Times New Roman" pitchFamily="18" charset="0"/>
                <a:cs typeface="Times New Roman" pitchFamily="18" charset="0"/>
              </a:rPr>
              <a:t> et al., 2014).</a:t>
            </a:r>
          </a:p>
          <a:p>
            <a:pPr>
              <a:buFont typeface="Arial" pitchFamily="34" charset="0"/>
              <a:buChar char="•"/>
            </a:pPr>
            <a:r>
              <a:rPr lang="en-US" sz="1550" dirty="0" smtClean="0">
                <a:latin typeface="Times New Roman" pitchFamily="18" charset="0"/>
                <a:cs typeface="Times New Roman" pitchFamily="18" charset="0"/>
              </a:rPr>
              <a:t>Together, foraminiferal abundance, condition, and species diversity can help in identifying the origin of sediment samples.</a:t>
            </a:r>
          </a:p>
          <a:p>
            <a:pPr>
              <a:buFont typeface="Arial" pitchFamily="34" charset="0"/>
              <a:buChar char="•"/>
            </a:pPr>
            <a:r>
              <a:rPr lang="en-US" sz="1550" dirty="0" smtClean="0">
                <a:latin typeface="Times New Roman" pitchFamily="18" charset="0"/>
                <a:cs typeface="Times New Roman" pitchFamily="18" charset="0"/>
              </a:rPr>
              <a:t>Cores were sampled at 5cm resolution and sieved, along with reference samples. The 125-500 micron fraction was split further and used to pick over 300 forams from each sample, from which foraminiferal abundance per cubic centimeter could be calculated.</a:t>
            </a:r>
          </a:p>
          <a:p>
            <a:pPr>
              <a:buFont typeface="Arial" pitchFamily="34" charset="0"/>
              <a:buChar char="•"/>
            </a:pPr>
            <a:r>
              <a:rPr lang="en-US" sz="1550" dirty="0" smtClean="0">
                <a:latin typeface="Times New Roman" pitchFamily="18" charset="0"/>
                <a:cs typeface="Times New Roman" pitchFamily="18" charset="0"/>
              </a:rPr>
              <a:t>Scanning electron microscope images of representative foraminifera from each sediment type were useful in identifying species and surficial features.</a:t>
            </a:r>
          </a:p>
          <a:p>
            <a:pPr>
              <a:buFont typeface="Arial" pitchFamily="34" charset="0"/>
              <a:buChar char="•"/>
            </a:pPr>
            <a:endParaRPr lang="en-US" sz="1500" dirty="0"/>
          </a:p>
        </p:txBody>
      </p:sp>
      <p:pic>
        <p:nvPicPr>
          <p:cNvPr id="48129" name="Picture 1"/>
          <p:cNvPicPr>
            <a:picLocks noChangeAspect="1" noChangeArrowheads="1"/>
          </p:cNvPicPr>
          <p:nvPr/>
        </p:nvPicPr>
        <p:blipFill>
          <a:blip r:embed="rId3"/>
          <a:srcRect l="17969" t="17583" r="16406" b="7692"/>
          <a:stretch>
            <a:fillRect/>
          </a:stretch>
        </p:blipFill>
        <p:spPr bwMode="auto">
          <a:xfrm>
            <a:off x="3809999" y="1219200"/>
            <a:ext cx="5334001" cy="4318001"/>
          </a:xfrm>
          <a:prstGeom prst="rect">
            <a:avLst/>
          </a:prstGeom>
          <a:noFill/>
          <a:ln w="9525">
            <a:noFill/>
            <a:miter lim="800000"/>
            <a:headEnd/>
            <a:tailEnd/>
          </a:ln>
          <a:effectLst/>
        </p:spPr>
      </p:pic>
      <p:sp>
        <p:nvSpPr>
          <p:cNvPr id="5" name="TextBox 4"/>
          <p:cNvSpPr txBox="1"/>
          <p:nvPr/>
        </p:nvSpPr>
        <p:spPr>
          <a:xfrm>
            <a:off x="3962400" y="5562600"/>
            <a:ext cx="2209800"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Pilarczyk</a:t>
            </a:r>
            <a:r>
              <a:rPr lang="en-US" dirty="0" smtClean="0">
                <a:latin typeface="Times New Roman" pitchFamily="18" charset="0"/>
                <a:cs typeface="Times New Roman" pitchFamily="18" charset="0"/>
              </a:rPr>
              <a:t> et al., 2014.</a:t>
            </a:r>
            <a:endParaRPr lang="en-US" dirty="0">
              <a:latin typeface="Times New Roman" pitchFamily="18"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smtClean="0">
                <a:latin typeface="Times New Roman" pitchFamily="18" charset="0"/>
                <a:cs typeface="Times New Roman" pitchFamily="18" charset="0"/>
              </a:rPr>
              <a:t>Portable Optically Stimulated Luminescence </a:t>
            </a:r>
            <a:endParaRPr lang="en-US" sz="3000" dirty="0">
              <a:latin typeface="Times New Roman" pitchFamily="18" charset="0"/>
              <a:cs typeface="Times New Roman" pitchFamily="18" charset="0"/>
            </a:endParaRPr>
          </a:p>
        </p:txBody>
      </p:sp>
      <p:pic>
        <p:nvPicPr>
          <p:cNvPr id="7" name="Picture 4"/>
          <p:cNvPicPr>
            <a:picLocks noChangeAspect="1" noChangeArrowheads="1"/>
          </p:cNvPicPr>
          <p:nvPr/>
        </p:nvPicPr>
        <p:blipFill>
          <a:blip r:embed="rId3"/>
          <a:srcRect l="28474" t="22745" r="30219" b="10065"/>
          <a:stretch>
            <a:fillRect/>
          </a:stretch>
        </p:blipFill>
        <p:spPr bwMode="auto">
          <a:xfrm>
            <a:off x="3573863" y="838200"/>
            <a:ext cx="5570137" cy="5334000"/>
          </a:xfrm>
          <a:prstGeom prst="rect">
            <a:avLst/>
          </a:prstGeom>
          <a:noFill/>
          <a:ln w="9525">
            <a:noFill/>
            <a:miter lim="800000"/>
            <a:headEnd/>
            <a:tailEnd/>
          </a:ln>
        </p:spPr>
      </p:pic>
      <p:sp>
        <p:nvSpPr>
          <p:cNvPr id="8" name="TextBox 8"/>
          <p:cNvSpPr txBox="1">
            <a:spLocks noChangeArrowheads="1"/>
          </p:cNvSpPr>
          <p:nvPr/>
        </p:nvSpPr>
        <p:spPr bwMode="auto">
          <a:xfrm>
            <a:off x="4038600" y="6183868"/>
            <a:ext cx="4648200" cy="369332"/>
          </a:xfrm>
          <a:prstGeom prst="rect">
            <a:avLst/>
          </a:prstGeom>
          <a:noFill/>
          <a:ln w="9525">
            <a:noFill/>
            <a:miter lim="800000"/>
            <a:headEnd/>
            <a:tailEnd/>
          </a:ln>
        </p:spPr>
        <p:txBody>
          <a:bodyPr wrap="square">
            <a:spAutoFit/>
          </a:bodyPr>
          <a:lstStyle/>
          <a:p>
            <a:pPr eaLnBrk="1" hangingPunct="1"/>
            <a:r>
              <a:rPr lang="en-US" dirty="0" smtClean="0">
                <a:latin typeface="Times New Roman" pitchFamily="18" charset="0"/>
                <a:cs typeface="Times New Roman" pitchFamily="18" charset="0"/>
              </a:rPr>
              <a:t>OSL method diagram (</a:t>
            </a:r>
            <a:r>
              <a:rPr lang="en-US" dirty="0" err="1" smtClean="0">
                <a:latin typeface="Times New Roman" pitchFamily="18" charset="0"/>
                <a:cs typeface="Times New Roman" pitchFamily="18" charset="0"/>
              </a:rPr>
              <a:t>Mallinson</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2008).</a:t>
            </a:r>
            <a:endParaRPr lang="en-US" dirty="0">
              <a:latin typeface="Times New Roman" pitchFamily="18" charset="0"/>
              <a:cs typeface="Times New Roman" pitchFamily="18" charset="0"/>
            </a:endParaRPr>
          </a:p>
        </p:txBody>
      </p:sp>
      <p:sp>
        <p:nvSpPr>
          <p:cNvPr id="6" name="TextBox 5"/>
          <p:cNvSpPr txBox="1"/>
          <p:nvPr/>
        </p:nvSpPr>
        <p:spPr>
          <a:xfrm>
            <a:off x="228600" y="990600"/>
            <a:ext cx="3505200" cy="5324535"/>
          </a:xfrm>
          <a:prstGeom prst="rect">
            <a:avLst/>
          </a:prstGeom>
          <a:noFill/>
        </p:spPr>
        <p:txBody>
          <a:bodyPr wrap="square" rtlCol="0">
            <a:spAutoFit/>
          </a:bodyPr>
          <a:lstStyle/>
          <a:p>
            <a:pPr>
              <a:buFont typeface="Arial" pitchFamily="34" charset="0"/>
              <a:buChar char="•"/>
            </a:pPr>
            <a:r>
              <a:rPr lang="en-US" sz="1700" dirty="0" smtClean="0">
                <a:latin typeface="Times New Roman" pitchFamily="18" charset="0"/>
                <a:cs typeface="Times New Roman" pitchFamily="18" charset="0"/>
              </a:rPr>
              <a:t>OSL is a method for dating quartz grains by measuring energy released from the grains to determine when they were last exposed to sunlight.</a:t>
            </a:r>
          </a:p>
          <a:p>
            <a:pPr>
              <a:buFont typeface="Arial" pitchFamily="34" charset="0"/>
              <a:buChar char="•"/>
            </a:pPr>
            <a:r>
              <a:rPr lang="en-US" sz="1700" dirty="0" smtClean="0">
                <a:latin typeface="Times New Roman" pitchFamily="18" charset="0"/>
                <a:cs typeface="Times New Roman" pitchFamily="18" charset="0"/>
              </a:rPr>
              <a:t>P-OSL is useful where sediment is homogenous because it can identify relative age relationships.</a:t>
            </a:r>
          </a:p>
          <a:p>
            <a:pPr>
              <a:buFont typeface="Arial" pitchFamily="34" charset="0"/>
              <a:buChar char="•"/>
            </a:pPr>
            <a:r>
              <a:rPr lang="en-US" sz="1700" dirty="0" smtClean="0">
                <a:latin typeface="Times New Roman" pitchFamily="18" charset="0"/>
                <a:cs typeface="Times New Roman" pitchFamily="18" charset="0"/>
              </a:rPr>
              <a:t>If sediment was deposited rapidly, the majority of grains downcore were last bleached or partially bleached at the same time, and P-OSL signal downcore will exhibit no slope.</a:t>
            </a:r>
          </a:p>
          <a:p>
            <a:pPr>
              <a:buFont typeface="Arial" pitchFamily="34" charset="0"/>
              <a:buChar char="•"/>
            </a:pPr>
            <a:r>
              <a:rPr lang="en-US" sz="1700" dirty="0" smtClean="0">
                <a:latin typeface="Times New Roman" pitchFamily="18" charset="0"/>
                <a:cs typeface="Times New Roman" pitchFamily="18" charset="0"/>
              </a:rPr>
              <a:t>If sediment was deposited gradually, grains towards the bottom were last bleached before grains located above,  ad P-OSL signal would, therefore, exhibit a slope downcore.</a:t>
            </a:r>
          </a:p>
          <a:p>
            <a:pPr>
              <a:buFont typeface="Arial" pitchFamily="34" charset="0"/>
              <a:buChar char="•"/>
            </a:pPr>
            <a:r>
              <a:rPr lang="en-US" sz="1700" dirty="0" smtClean="0">
                <a:latin typeface="Times New Roman" pitchFamily="18" charset="0"/>
                <a:cs typeface="Times New Roman" pitchFamily="18" charset="0"/>
              </a:rPr>
              <a:t>Samples were taken from one core at 5cm resolution for P-OSL measurements.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Extraction/Opening of Cores</a:t>
            </a:r>
            <a:endParaRPr lang="en-US" dirty="0">
              <a:latin typeface="Times New Roman" pitchFamily="18" charset="0"/>
              <a:cs typeface="Times New Roman" pitchFamily="18" charset="0"/>
            </a:endParaRPr>
          </a:p>
        </p:txBody>
      </p:sp>
      <p:pic>
        <p:nvPicPr>
          <p:cNvPr id="3" name="Picture 2" descr="core.jpg"/>
          <p:cNvPicPr>
            <a:picLocks noChangeAspect="1"/>
          </p:cNvPicPr>
          <p:nvPr/>
        </p:nvPicPr>
        <p:blipFill>
          <a:blip r:embed="rId3"/>
          <a:stretch>
            <a:fillRect/>
          </a:stretch>
        </p:blipFill>
        <p:spPr>
          <a:xfrm>
            <a:off x="4648200" y="1066800"/>
            <a:ext cx="4038600" cy="501343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3400" y="1047964"/>
            <a:ext cx="3352800" cy="5048036"/>
          </a:xfrm>
          <a:prstGeom prst="rect">
            <a:avLst/>
          </a:prstGeom>
        </p:spPr>
      </p:pic>
      <p:sp>
        <p:nvSpPr>
          <p:cNvPr id="6" name="TextBox 8"/>
          <p:cNvSpPr txBox="1">
            <a:spLocks noChangeArrowheads="1"/>
          </p:cNvSpPr>
          <p:nvPr/>
        </p:nvSpPr>
        <p:spPr bwMode="auto">
          <a:xfrm>
            <a:off x="457200" y="6135469"/>
            <a:ext cx="3733800" cy="646331"/>
          </a:xfrm>
          <a:prstGeom prst="rect">
            <a:avLst/>
          </a:prstGeom>
          <a:noFill/>
          <a:ln w="9525">
            <a:noFill/>
            <a:miter lim="800000"/>
            <a:headEnd/>
            <a:tailEnd/>
          </a:ln>
        </p:spPr>
        <p:txBody>
          <a:bodyPr wrap="square">
            <a:spAutoFit/>
          </a:bodyPr>
          <a:lstStyle/>
          <a:p>
            <a:pPr eaLnBrk="1" hangingPunct="1"/>
            <a:r>
              <a:rPr lang="en-US" dirty="0" smtClean="0">
                <a:latin typeface="Times New Roman" pitchFamily="18" charset="0"/>
                <a:cs typeface="Times New Roman" pitchFamily="18" charset="0"/>
              </a:rPr>
              <a:t>Pipe used to core anomalous layer in </a:t>
            </a:r>
            <a:r>
              <a:rPr lang="en-US" dirty="0" smtClean="0">
                <a:latin typeface="Times New Roman" pitchFamily="18" charset="0"/>
                <a:cs typeface="Times New Roman" pitchFamily="18" charset="0"/>
              </a:rPr>
              <a:t>LL.</a:t>
            </a:r>
            <a:endParaRPr lang="en-US" dirty="0">
              <a:latin typeface="Times New Roman" pitchFamily="18" charset="0"/>
              <a:cs typeface="Times New Roman" pitchFamily="18" charset="0"/>
            </a:endParaRPr>
          </a:p>
        </p:txBody>
      </p:sp>
      <p:sp>
        <p:nvSpPr>
          <p:cNvPr id="7" name="TextBox 8"/>
          <p:cNvSpPr txBox="1">
            <a:spLocks noChangeArrowheads="1"/>
          </p:cNvSpPr>
          <p:nvPr/>
        </p:nvSpPr>
        <p:spPr bwMode="auto">
          <a:xfrm>
            <a:off x="4572000" y="6019800"/>
            <a:ext cx="4724400" cy="646331"/>
          </a:xfrm>
          <a:prstGeom prst="rect">
            <a:avLst/>
          </a:prstGeom>
          <a:noFill/>
          <a:ln w="9525">
            <a:noFill/>
            <a:miter lim="800000"/>
            <a:headEnd/>
            <a:tailEnd/>
          </a:ln>
        </p:spPr>
        <p:txBody>
          <a:bodyPr wrap="square">
            <a:spAutoFit/>
          </a:bodyPr>
          <a:lstStyle/>
          <a:p>
            <a:pPr eaLnBrk="1" hangingPunct="1"/>
            <a:r>
              <a:rPr lang="en-US" dirty="0" smtClean="0">
                <a:latin typeface="Times New Roman" pitchFamily="18" charset="0"/>
                <a:cs typeface="Times New Roman" pitchFamily="18" charset="0"/>
              </a:rPr>
              <a:t>Cores were opened in a dark room and then described and prepped for </a:t>
            </a:r>
            <a:r>
              <a:rPr lang="en-US" dirty="0" smtClean="0">
                <a:latin typeface="Times New Roman" pitchFamily="18" charset="0"/>
                <a:cs typeface="Times New Roman" pitchFamily="18" charset="0"/>
              </a:rPr>
              <a:t>sampling.</a:t>
            </a:r>
            <a:endParaRPr lang="en-US" dirty="0">
              <a:latin typeface="Times New Roman" pitchFamily="18" charset="0"/>
              <a:cs typeface="Times New Roman"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Core Descriptions</a:t>
            </a:r>
            <a:endParaRPr lang="en-US" dirty="0">
              <a:latin typeface="Times New Roman" pitchFamily="18" charset="0"/>
              <a:cs typeface="Times New Roman" pitchFamily="18" charset="0"/>
            </a:endParaRPr>
          </a:p>
        </p:txBody>
      </p:sp>
      <p:sp>
        <p:nvSpPr>
          <p:cNvPr id="3" name="Rectangle 2"/>
          <p:cNvSpPr/>
          <p:nvPr/>
        </p:nvSpPr>
        <p:spPr>
          <a:xfrm>
            <a:off x="762000" y="1703832"/>
            <a:ext cx="914400" cy="248716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2000" y="4191000"/>
            <a:ext cx="914400" cy="53340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4648200"/>
            <a:ext cx="914400" cy="1828800"/>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10200" y="1703832"/>
            <a:ext cx="914400" cy="65836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10200" y="2362200"/>
            <a:ext cx="914400" cy="3291840"/>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7200" y="1524000"/>
            <a:ext cx="304800" cy="381000"/>
          </a:xfrm>
          <a:prstGeom prst="rect">
            <a:avLst/>
          </a:prstGeom>
          <a:noFill/>
        </p:spPr>
        <p:txBody>
          <a:bodyPr wrap="square" rtlCol="0">
            <a:spAutoFit/>
          </a:bodyPr>
          <a:lstStyle/>
          <a:p>
            <a:r>
              <a:rPr lang="en-US" dirty="0" smtClean="0"/>
              <a:t>0</a:t>
            </a:r>
            <a:endParaRPr lang="en-US" dirty="0"/>
          </a:p>
        </p:txBody>
      </p:sp>
      <p:sp>
        <p:nvSpPr>
          <p:cNvPr id="17" name="TextBox 16"/>
          <p:cNvSpPr txBox="1"/>
          <p:nvPr/>
        </p:nvSpPr>
        <p:spPr>
          <a:xfrm>
            <a:off x="5105400" y="1600200"/>
            <a:ext cx="304800" cy="381000"/>
          </a:xfrm>
          <a:prstGeom prst="rect">
            <a:avLst/>
          </a:prstGeom>
          <a:noFill/>
        </p:spPr>
        <p:txBody>
          <a:bodyPr wrap="square" rtlCol="0">
            <a:spAutoFit/>
          </a:bodyPr>
          <a:lstStyle/>
          <a:p>
            <a:r>
              <a:rPr lang="en-US" dirty="0" smtClean="0"/>
              <a:t>0</a:t>
            </a:r>
            <a:endParaRPr lang="en-US" dirty="0"/>
          </a:p>
        </p:txBody>
      </p:sp>
      <p:sp>
        <p:nvSpPr>
          <p:cNvPr id="18" name="TextBox 17"/>
          <p:cNvSpPr txBox="1"/>
          <p:nvPr/>
        </p:nvSpPr>
        <p:spPr>
          <a:xfrm>
            <a:off x="381000" y="4050268"/>
            <a:ext cx="457200" cy="369332"/>
          </a:xfrm>
          <a:prstGeom prst="rect">
            <a:avLst/>
          </a:prstGeom>
          <a:noFill/>
        </p:spPr>
        <p:txBody>
          <a:bodyPr wrap="square" rtlCol="0">
            <a:spAutoFit/>
          </a:bodyPr>
          <a:lstStyle/>
          <a:p>
            <a:r>
              <a:rPr lang="en-US" dirty="0" smtClean="0"/>
              <a:t>34</a:t>
            </a:r>
            <a:endParaRPr lang="en-US" dirty="0"/>
          </a:p>
        </p:txBody>
      </p:sp>
      <p:sp>
        <p:nvSpPr>
          <p:cNvPr id="19" name="TextBox 18"/>
          <p:cNvSpPr txBox="1"/>
          <p:nvPr/>
        </p:nvSpPr>
        <p:spPr>
          <a:xfrm>
            <a:off x="381000" y="4431268"/>
            <a:ext cx="457200" cy="369332"/>
          </a:xfrm>
          <a:prstGeom prst="rect">
            <a:avLst/>
          </a:prstGeom>
          <a:noFill/>
        </p:spPr>
        <p:txBody>
          <a:bodyPr wrap="square" rtlCol="0">
            <a:spAutoFit/>
          </a:bodyPr>
          <a:lstStyle/>
          <a:p>
            <a:r>
              <a:rPr lang="en-US" dirty="0" smtClean="0"/>
              <a:t>40</a:t>
            </a:r>
            <a:endParaRPr lang="en-US" dirty="0"/>
          </a:p>
        </p:txBody>
      </p:sp>
      <p:sp>
        <p:nvSpPr>
          <p:cNvPr id="20" name="TextBox 19"/>
          <p:cNvSpPr txBox="1"/>
          <p:nvPr/>
        </p:nvSpPr>
        <p:spPr>
          <a:xfrm>
            <a:off x="381000" y="6260068"/>
            <a:ext cx="457200" cy="369332"/>
          </a:xfrm>
          <a:prstGeom prst="rect">
            <a:avLst/>
          </a:prstGeom>
          <a:noFill/>
        </p:spPr>
        <p:txBody>
          <a:bodyPr wrap="square" rtlCol="0">
            <a:spAutoFit/>
          </a:bodyPr>
          <a:lstStyle/>
          <a:p>
            <a:r>
              <a:rPr lang="en-US" dirty="0" smtClean="0"/>
              <a:t>65</a:t>
            </a:r>
            <a:endParaRPr lang="en-US" dirty="0"/>
          </a:p>
        </p:txBody>
      </p:sp>
      <p:sp>
        <p:nvSpPr>
          <p:cNvPr id="21" name="TextBox 20"/>
          <p:cNvSpPr txBox="1"/>
          <p:nvPr/>
        </p:nvSpPr>
        <p:spPr>
          <a:xfrm>
            <a:off x="4953000" y="5410200"/>
            <a:ext cx="457200" cy="369332"/>
          </a:xfrm>
          <a:prstGeom prst="rect">
            <a:avLst/>
          </a:prstGeom>
          <a:noFill/>
        </p:spPr>
        <p:txBody>
          <a:bodyPr wrap="square" rtlCol="0">
            <a:spAutoFit/>
          </a:bodyPr>
          <a:lstStyle/>
          <a:p>
            <a:r>
              <a:rPr lang="en-US" dirty="0"/>
              <a:t>5</a:t>
            </a:r>
            <a:r>
              <a:rPr lang="en-US" dirty="0" smtClean="0"/>
              <a:t>4</a:t>
            </a:r>
            <a:endParaRPr lang="en-US" dirty="0"/>
          </a:p>
        </p:txBody>
      </p:sp>
      <p:sp>
        <p:nvSpPr>
          <p:cNvPr id="22" name="TextBox 21"/>
          <p:cNvSpPr txBox="1"/>
          <p:nvPr/>
        </p:nvSpPr>
        <p:spPr>
          <a:xfrm>
            <a:off x="5105400" y="2286000"/>
            <a:ext cx="457200" cy="369332"/>
          </a:xfrm>
          <a:prstGeom prst="rect">
            <a:avLst/>
          </a:prstGeom>
          <a:noFill/>
        </p:spPr>
        <p:txBody>
          <a:bodyPr wrap="square" rtlCol="0">
            <a:spAutoFit/>
          </a:bodyPr>
          <a:lstStyle/>
          <a:p>
            <a:r>
              <a:rPr lang="en-US" dirty="0"/>
              <a:t>9</a:t>
            </a:r>
          </a:p>
        </p:txBody>
      </p:sp>
      <p:sp>
        <p:nvSpPr>
          <p:cNvPr id="23" name="TextBox 22"/>
          <p:cNvSpPr txBox="1"/>
          <p:nvPr/>
        </p:nvSpPr>
        <p:spPr>
          <a:xfrm rot="16200000">
            <a:off x="-539234" y="3663435"/>
            <a:ext cx="1447801"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Depth (cm.)</a:t>
            </a:r>
            <a:endParaRPr lang="en-US" b="1" dirty="0">
              <a:latin typeface="Times New Roman" pitchFamily="18" charset="0"/>
              <a:cs typeface="Times New Roman" pitchFamily="18" charset="0"/>
            </a:endParaRPr>
          </a:p>
        </p:txBody>
      </p:sp>
      <p:sp>
        <p:nvSpPr>
          <p:cNvPr id="33" name="Rectangle 32"/>
          <p:cNvSpPr/>
          <p:nvPr/>
        </p:nvSpPr>
        <p:spPr>
          <a:xfrm>
            <a:off x="762000" y="5964936"/>
            <a:ext cx="914400" cy="51206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756288" y="6107668"/>
            <a:ext cx="1418850" cy="338554"/>
          </a:xfrm>
          <a:prstGeom prst="rect">
            <a:avLst/>
          </a:prstGeom>
        </p:spPr>
        <p:txBody>
          <a:bodyPr wrap="none">
            <a:spAutoFit/>
          </a:bodyPr>
          <a:lstStyle/>
          <a:p>
            <a:r>
              <a:rPr lang="en-US" sz="1600" dirty="0" smtClean="0">
                <a:latin typeface="Times New Roman" pitchFamily="18" charset="0"/>
                <a:cs typeface="Times New Roman" pitchFamily="18" charset="0"/>
              </a:rPr>
              <a:t>Compact floor.</a:t>
            </a:r>
            <a:endParaRPr lang="en-US" sz="1600" dirty="0">
              <a:latin typeface="Times New Roman" pitchFamily="18" charset="0"/>
              <a:cs typeface="Times New Roman" pitchFamily="18" charset="0"/>
            </a:endParaRPr>
          </a:p>
        </p:txBody>
      </p:sp>
      <p:sp>
        <p:nvSpPr>
          <p:cNvPr id="41" name="Rectangle 40"/>
          <p:cNvSpPr/>
          <p:nvPr/>
        </p:nvSpPr>
        <p:spPr>
          <a:xfrm>
            <a:off x="1752600" y="4696361"/>
            <a:ext cx="2133600" cy="1323439"/>
          </a:xfrm>
          <a:prstGeom prst="rect">
            <a:avLst/>
          </a:prstGeom>
        </p:spPr>
        <p:txBody>
          <a:bodyPr wrap="square">
            <a:spAutoFit/>
          </a:bodyPr>
          <a:lstStyle/>
          <a:p>
            <a:r>
              <a:rPr lang="en-US" sz="1600" dirty="0" smtClean="0">
                <a:latin typeface="Times New Roman" pitchFamily="18" charset="0"/>
                <a:cs typeface="Times New Roman" pitchFamily="18" charset="0"/>
              </a:rPr>
              <a:t>Darker, organic-rich sediment containing potsherds, glass, shells, pebbles, and bone fragments.  </a:t>
            </a:r>
            <a:endParaRPr lang="en-US" sz="1600" dirty="0">
              <a:latin typeface="Times New Roman" pitchFamily="18" charset="0"/>
              <a:cs typeface="Times New Roman" pitchFamily="18" charset="0"/>
            </a:endParaRPr>
          </a:p>
        </p:txBody>
      </p:sp>
      <p:sp>
        <p:nvSpPr>
          <p:cNvPr id="42" name="Rectangle 41"/>
          <p:cNvSpPr/>
          <p:nvPr/>
        </p:nvSpPr>
        <p:spPr>
          <a:xfrm>
            <a:off x="1752600" y="4139625"/>
            <a:ext cx="3124200" cy="584775"/>
          </a:xfrm>
          <a:prstGeom prst="rect">
            <a:avLst/>
          </a:prstGeom>
        </p:spPr>
        <p:txBody>
          <a:bodyPr wrap="square">
            <a:spAutoFit/>
          </a:bodyPr>
          <a:lstStyle/>
          <a:p>
            <a:pPr>
              <a:defRPr/>
            </a:pPr>
            <a:r>
              <a:rPr lang="en-US" sz="1600" dirty="0" smtClean="0">
                <a:latin typeface="Times New Roman" pitchFamily="18" charset="0"/>
                <a:cs typeface="Times New Roman" pitchFamily="18" charset="0"/>
              </a:rPr>
              <a:t>Contains chunks of burned sand and marine-encrusted potsherds.</a:t>
            </a:r>
          </a:p>
        </p:txBody>
      </p:sp>
      <p:sp>
        <p:nvSpPr>
          <p:cNvPr id="43" name="Rectangle 42"/>
          <p:cNvSpPr/>
          <p:nvPr/>
        </p:nvSpPr>
        <p:spPr>
          <a:xfrm>
            <a:off x="1752600" y="1695271"/>
            <a:ext cx="1524000" cy="1077218"/>
          </a:xfrm>
          <a:prstGeom prst="rect">
            <a:avLst/>
          </a:prstGeom>
        </p:spPr>
        <p:txBody>
          <a:bodyPr wrap="square">
            <a:spAutoFit/>
          </a:bodyPr>
          <a:lstStyle/>
          <a:p>
            <a:r>
              <a:rPr lang="en-US" sz="1600" dirty="0" smtClean="0">
                <a:latin typeface="Times New Roman" pitchFamily="18" charset="0"/>
                <a:cs typeface="Times New Roman" pitchFamily="18" charset="0"/>
              </a:rPr>
              <a:t>Clean, massive, well-sorted sand with no artifacts.</a:t>
            </a:r>
            <a:endParaRPr lang="en-US" sz="1600" dirty="0">
              <a:latin typeface="Times New Roman" pitchFamily="18" charset="0"/>
              <a:cs typeface="Times New Roman" pitchFamily="18" charset="0"/>
            </a:endParaRPr>
          </a:p>
        </p:txBody>
      </p:sp>
      <p:sp>
        <p:nvSpPr>
          <p:cNvPr id="44" name="Rectangle 43"/>
          <p:cNvSpPr/>
          <p:nvPr/>
        </p:nvSpPr>
        <p:spPr>
          <a:xfrm>
            <a:off x="6324600" y="1600200"/>
            <a:ext cx="2362200" cy="830997"/>
          </a:xfrm>
          <a:prstGeom prst="rect">
            <a:avLst/>
          </a:prstGeom>
        </p:spPr>
        <p:txBody>
          <a:bodyPr wrap="square">
            <a:spAutoFit/>
          </a:bodyPr>
          <a:lstStyle/>
          <a:p>
            <a:r>
              <a:rPr lang="en-US" sz="1600" dirty="0" smtClean="0">
                <a:latin typeface="Times New Roman" pitchFamily="18" charset="0"/>
                <a:cs typeface="Times New Roman" pitchFamily="18" charset="0"/>
              </a:rPr>
              <a:t>Clean, massive, well-sorted sand with no artifacts.</a:t>
            </a:r>
            <a:endParaRPr lang="en-US" sz="1600" dirty="0">
              <a:latin typeface="Times New Roman" pitchFamily="18" charset="0"/>
              <a:cs typeface="Times New Roman" pitchFamily="18" charset="0"/>
            </a:endParaRPr>
          </a:p>
        </p:txBody>
      </p:sp>
      <p:sp>
        <p:nvSpPr>
          <p:cNvPr id="45" name="Rectangle 44"/>
          <p:cNvSpPr/>
          <p:nvPr/>
        </p:nvSpPr>
        <p:spPr>
          <a:xfrm>
            <a:off x="6324600" y="2562761"/>
            <a:ext cx="2133600" cy="1323439"/>
          </a:xfrm>
          <a:prstGeom prst="rect">
            <a:avLst/>
          </a:prstGeom>
        </p:spPr>
        <p:txBody>
          <a:bodyPr wrap="square">
            <a:spAutoFit/>
          </a:bodyPr>
          <a:lstStyle/>
          <a:p>
            <a:r>
              <a:rPr lang="en-US" sz="1600" dirty="0" smtClean="0">
                <a:latin typeface="Times New Roman" pitchFamily="18" charset="0"/>
                <a:cs typeface="Times New Roman" pitchFamily="18" charset="0"/>
              </a:rPr>
              <a:t>Darker, organic-rich sediment containing potsherds, glass, shells, pebbles, and bone fragments.  </a:t>
            </a:r>
            <a:endParaRPr lang="en-US" sz="1600" dirty="0">
              <a:latin typeface="Times New Roman" pitchFamily="18" charset="0"/>
              <a:cs typeface="Times New Roman" pitchFamily="18" charset="0"/>
            </a:endParaRPr>
          </a:p>
        </p:txBody>
      </p:sp>
      <p:sp>
        <p:nvSpPr>
          <p:cNvPr id="46" name="Rectangle 45"/>
          <p:cNvSpPr/>
          <p:nvPr/>
        </p:nvSpPr>
        <p:spPr>
          <a:xfrm>
            <a:off x="685800" y="1307068"/>
            <a:ext cx="1524000" cy="400110"/>
          </a:xfrm>
          <a:prstGeom prst="rect">
            <a:avLst/>
          </a:prstGeom>
        </p:spPr>
        <p:txBody>
          <a:bodyPr wrap="square">
            <a:spAutoFit/>
          </a:bodyPr>
          <a:lstStyle/>
          <a:p>
            <a:r>
              <a:rPr lang="en-US" sz="2000" dirty="0" smtClean="0">
                <a:latin typeface="Times New Roman" pitchFamily="18" charset="0"/>
                <a:cs typeface="Times New Roman" pitchFamily="18" charset="0"/>
              </a:rPr>
              <a:t>LL16 CJ </a:t>
            </a:r>
            <a:endParaRPr lang="en-US" sz="2000" dirty="0">
              <a:latin typeface="Times New Roman" pitchFamily="18" charset="0"/>
              <a:cs typeface="Times New Roman" pitchFamily="18" charset="0"/>
            </a:endParaRPr>
          </a:p>
        </p:txBody>
      </p:sp>
      <p:sp>
        <p:nvSpPr>
          <p:cNvPr id="47" name="Rectangle 46"/>
          <p:cNvSpPr/>
          <p:nvPr/>
        </p:nvSpPr>
        <p:spPr>
          <a:xfrm>
            <a:off x="5257800" y="1295400"/>
            <a:ext cx="1524000" cy="400110"/>
          </a:xfrm>
          <a:prstGeom prst="rect">
            <a:avLst/>
          </a:prstGeom>
        </p:spPr>
        <p:txBody>
          <a:bodyPr wrap="square">
            <a:spAutoFit/>
          </a:bodyPr>
          <a:lstStyle/>
          <a:p>
            <a:r>
              <a:rPr lang="en-US" sz="2000" dirty="0" smtClean="0">
                <a:latin typeface="Times New Roman" pitchFamily="18" charset="0"/>
                <a:cs typeface="Times New Roman" pitchFamily="18" charset="0"/>
              </a:rPr>
              <a:t>LL16 MB </a:t>
            </a:r>
            <a:endParaRPr lang="en-US" sz="2000" dirty="0">
              <a:latin typeface="Times New Roman" pitchFamily="18" charset="0"/>
              <a:cs typeface="Times New Roman" pitchFamily="18" charset="0"/>
            </a:endParaRP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dv_CJ_core.png"/>
          <p:cNvPicPr>
            <a:picLocks noChangeAspect="1"/>
          </p:cNvPicPr>
          <p:nvPr/>
        </p:nvPicPr>
        <p:blipFill>
          <a:blip r:embed="rId2" cstate="print"/>
          <a:srcRect l="37500"/>
          <a:stretch>
            <a:fillRect/>
          </a:stretch>
        </p:blipFill>
        <p:spPr>
          <a:xfrm>
            <a:off x="2438400" y="990600"/>
            <a:ext cx="4766241" cy="5334001"/>
          </a:xfrm>
          <a:prstGeom prst="rect">
            <a:avLst/>
          </a:prstGeom>
        </p:spPr>
      </p:pic>
      <p:sp>
        <p:nvSpPr>
          <p:cNvPr id="2" name="Title 1"/>
          <p:cNvSpPr>
            <a:spLocks noGrp="1"/>
          </p:cNvSpPr>
          <p:nvPr>
            <p:ph type="title"/>
          </p:nvPr>
        </p:nvSpPr>
        <p:spPr>
          <a:xfrm>
            <a:off x="457200" y="76200"/>
            <a:ext cx="8229600" cy="1143000"/>
          </a:xfrm>
        </p:spPr>
        <p:txBody>
          <a:bodyPr>
            <a:noAutofit/>
          </a:bodyPr>
          <a:lstStyle/>
          <a:p>
            <a:r>
              <a:rPr lang="en-US" sz="3500" dirty="0" smtClean="0">
                <a:latin typeface="Times New Roman" pitchFamily="18" charset="0"/>
                <a:cs typeface="Times New Roman" pitchFamily="18" charset="0"/>
              </a:rPr>
              <a:t>Results: Grain Size Distribution (CJ core)</a:t>
            </a:r>
            <a:endParaRPr lang="en-US" sz="3500" dirty="0">
              <a:latin typeface="Times New Roman" pitchFamily="18" charset="0"/>
              <a:cs typeface="Times New Roman" pitchFamily="18" charset="0"/>
            </a:endParaRPr>
          </a:p>
        </p:txBody>
      </p:sp>
      <p:sp>
        <p:nvSpPr>
          <p:cNvPr id="21" name="TextBox 20"/>
          <p:cNvSpPr txBox="1"/>
          <p:nvPr/>
        </p:nvSpPr>
        <p:spPr>
          <a:xfrm>
            <a:off x="3657600" y="6123057"/>
            <a:ext cx="2209800" cy="353943"/>
          </a:xfrm>
          <a:prstGeom prst="rect">
            <a:avLst/>
          </a:prstGeom>
          <a:noFill/>
        </p:spPr>
        <p:txBody>
          <a:bodyPr wrap="square" rtlCol="0">
            <a:spAutoFit/>
          </a:bodyPr>
          <a:lstStyle/>
          <a:p>
            <a:r>
              <a:rPr lang="en-US" sz="1700" b="1" dirty="0" smtClean="0">
                <a:latin typeface="Times New Roman" pitchFamily="18" charset="0"/>
                <a:cs typeface="Times New Roman" pitchFamily="18" charset="0"/>
              </a:rPr>
              <a:t>Grain Size (micron)</a:t>
            </a:r>
            <a:endParaRPr lang="en-US" sz="1700" b="1" dirty="0">
              <a:latin typeface="Times New Roman" pitchFamily="18" charset="0"/>
              <a:cs typeface="Times New Roman" pitchFamily="18" charset="0"/>
            </a:endParaRPr>
          </a:p>
        </p:txBody>
      </p:sp>
      <p:sp>
        <p:nvSpPr>
          <p:cNvPr id="22" name="TextBox 21"/>
          <p:cNvSpPr txBox="1"/>
          <p:nvPr/>
        </p:nvSpPr>
        <p:spPr>
          <a:xfrm>
            <a:off x="7086600" y="3288268"/>
            <a:ext cx="375167"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pic>
        <p:nvPicPr>
          <p:cNvPr id="13313" name="Picture 1"/>
          <p:cNvPicPr>
            <a:picLocks noChangeAspect="1" noChangeArrowheads="1"/>
          </p:cNvPicPr>
          <p:nvPr/>
        </p:nvPicPr>
        <p:blipFill>
          <a:blip r:embed="rId3"/>
          <a:srcRect l="17969" t="38462" r="71875" b="15385"/>
          <a:stretch>
            <a:fillRect/>
          </a:stretch>
        </p:blipFill>
        <p:spPr bwMode="auto">
          <a:xfrm>
            <a:off x="762000" y="756138"/>
            <a:ext cx="1676400" cy="5416062"/>
          </a:xfrm>
          <a:prstGeom prst="rect">
            <a:avLst/>
          </a:prstGeom>
          <a:noFill/>
          <a:ln w="9525">
            <a:noFill/>
            <a:miter lim="800000"/>
            <a:headEnd/>
            <a:tailEnd/>
          </a:ln>
          <a:effectLst/>
        </p:spPr>
      </p:pic>
      <p:sp>
        <p:nvSpPr>
          <p:cNvPr id="24" name="TextBox 23"/>
          <p:cNvSpPr txBox="1"/>
          <p:nvPr/>
        </p:nvSpPr>
        <p:spPr>
          <a:xfrm>
            <a:off x="1295400" y="6324600"/>
            <a:ext cx="6705600" cy="553998"/>
          </a:xfrm>
          <a:prstGeom prst="rect">
            <a:avLst/>
          </a:prstGeom>
          <a:noFill/>
        </p:spPr>
        <p:txBody>
          <a:bodyPr wrap="square" rtlCol="0">
            <a:spAutoFit/>
          </a:bodyPr>
          <a:lstStyle/>
          <a:p>
            <a:r>
              <a:rPr lang="en-US" sz="1500" dirty="0" smtClean="0">
                <a:latin typeface="Times New Roman" pitchFamily="18" charset="0"/>
                <a:cs typeface="Times New Roman" pitchFamily="18" charset="0"/>
              </a:rPr>
              <a:t>ODV plot showing the well-sorted anomalous/contact layers above a poorly-sorted garbage layer and floor with larger grain size distribution.</a:t>
            </a:r>
            <a:endParaRPr lang="en-US" sz="1500" dirty="0">
              <a:latin typeface="Times New Roman" pitchFamily="18" charset="0"/>
              <a:cs typeface="Times New Roman"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dv_MB_core.png"/>
          <p:cNvPicPr>
            <a:picLocks noChangeAspect="1"/>
          </p:cNvPicPr>
          <p:nvPr/>
        </p:nvPicPr>
        <p:blipFill>
          <a:blip r:embed="rId2" cstate="print"/>
          <a:srcRect l="35833" b="1444"/>
          <a:stretch>
            <a:fillRect/>
          </a:stretch>
        </p:blipFill>
        <p:spPr>
          <a:xfrm>
            <a:off x="2499946" y="990600"/>
            <a:ext cx="4739054" cy="4724400"/>
          </a:xfrm>
          <a:prstGeom prst="rect">
            <a:avLst/>
          </a:prstGeom>
        </p:spPr>
      </p:pic>
      <p:sp>
        <p:nvSpPr>
          <p:cNvPr id="6" name="Rectangle 5"/>
          <p:cNvSpPr/>
          <p:nvPr/>
        </p:nvSpPr>
        <p:spPr>
          <a:xfrm>
            <a:off x="1600200" y="1905000"/>
            <a:ext cx="914400" cy="3913632"/>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00200" y="1143000"/>
            <a:ext cx="914400" cy="79004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990600"/>
            <a:ext cx="3048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p:txBody>
      </p:sp>
      <p:sp>
        <p:nvSpPr>
          <p:cNvPr id="9" name="TextBox 8"/>
          <p:cNvSpPr txBox="1"/>
          <p:nvPr/>
        </p:nvSpPr>
        <p:spPr>
          <a:xfrm>
            <a:off x="1295400" y="1752600"/>
            <a:ext cx="304800" cy="381000"/>
          </a:xfrm>
          <a:prstGeom prst="rect">
            <a:avLst/>
          </a:prstGeom>
          <a:noFill/>
        </p:spPr>
        <p:txBody>
          <a:bodyPr wrap="square" rtlCol="0">
            <a:spAutoFit/>
          </a:bodyPr>
          <a:lstStyle/>
          <a:p>
            <a:r>
              <a:rPr lang="en-US" dirty="0">
                <a:latin typeface="Times New Roman" pitchFamily="18" charset="0"/>
                <a:cs typeface="Times New Roman" pitchFamily="18" charset="0"/>
              </a:rPr>
              <a:t>9</a:t>
            </a:r>
          </a:p>
        </p:txBody>
      </p:sp>
      <p:sp>
        <p:nvSpPr>
          <p:cNvPr id="10" name="TextBox 9"/>
          <p:cNvSpPr txBox="1"/>
          <p:nvPr/>
        </p:nvSpPr>
        <p:spPr>
          <a:xfrm>
            <a:off x="1219200" y="5650468"/>
            <a:ext cx="609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54</a:t>
            </a:r>
            <a:endParaRPr lang="en-US" dirty="0">
              <a:latin typeface="Times New Roman" pitchFamily="18" charset="0"/>
              <a:cs typeface="Times New Roman" pitchFamily="18" charset="0"/>
            </a:endParaRPr>
          </a:p>
        </p:txBody>
      </p:sp>
      <p:sp>
        <p:nvSpPr>
          <p:cNvPr id="11" name="TextBox 10"/>
          <p:cNvSpPr txBox="1"/>
          <p:nvPr/>
        </p:nvSpPr>
        <p:spPr>
          <a:xfrm rot="16200000">
            <a:off x="386833" y="3663435"/>
            <a:ext cx="1447801"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Depth (cm.)</a:t>
            </a:r>
            <a:endParaRPr lang="en-US" b="1" dirty="0">
              <a:latin typeface="Times New Roman" pitchFamily="18" charset="0"/>
              <a:cs typeface="Times New Roman" pitchFamily="18" charset="0"/>
            </a:endParaRPr>
          </a:p>
        </p:txBody>
      </p:sp>
      <p:sp>
        <p:nvSpPr>
          <p:cNvPr id="13" name="TextBox 12"/>
          <p:cNvSpPr txBox="1"/>
          <p:nvPr/>
        </p:nvSpPr>
        <p:spPr>
          <a:xfrm>
            <a:off x="3733800" y="5715000"/>
            <a:ext cx="2209800" cy="353943"/>
          </a:xfrm>
          <a:prstGeom prst="rect">
            <a:avLst/>
          </a:prstGeom>
          <a:noFill/>
        </p:spPr>
        <p:txBody>
          <a:bodyPr wrap="square" rtlCol="0">
            <a:spAutoFit/>
          </a:bodyPr>
          <a:lstStyle/>
          <a:p>
            <a:r>
              <a:rPr lang="en-US" sz="1700" b="1" dirty="0" smtClean="0">
                <a:latin typeface="Times New Roman" pitchFamily="18" charset="0"/>
                <a:cs typeface="Times New Roman" pitchFamily="18" charset="0"/>
              </a:rPr>
              <a:t>Grain Size (micron)</a:t>
            </a:r>
            <a:endParaRPr lang="en-US" sz="1700" b="1" dirty="0">
              <a:latin typeface="Times New Roman" pitchFamily="18" charset="0"/>
              <a:cs typeface="Times New Roman" pitchFamily="18" charset="0"/>
            </a:endParaRPr>
          </a:p>
        </p:txBody>
      </p:sp>
      <p:sp>
        <p:nvSpPr>
          <p:cNvPr id="14" name="TextBox 13"/>
          <p:cNvSpPr txBox="1"/>
          <p:nvPr/>
        </p:nvSpPr>
        <p:spPr>
          <a:xfrm>
            <a:off x="7086600" y="3364468"/>
            <a:ext cx="375167"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16" name="Title 1"/>
          <p:cNvSpPr>
            <a:spLocks noGrp="1"/>
          </p:cNvSpPr>
          <p:nvPr>
            <p:ph type="title"/>
          </p:nvPr>
        </p:nvSpPr>
        <p:spPr>
          <a:xfrm>
            <a:off x="457200" y="76200"/>
            <a:ext cx="8229600" cy="1143000"/>
          </a:xfrm>
        </p:spPr>
        <p:txBody>
          <a:bodyPr>
            <a:normAutofit/>
          </a:bodyPr>
          <a:lstStyle/>
          <a:p>
            <a:r>
              <a:rPr lang="en-US" sz="3500" dirty="0" smtClean="0">
                <a:latin typeface="Times New Roman" pitchFamily="18" charset="0"/>
                <a:cs typeface="Times New Roman" pitchFamily="18" charset="0"/>
              </a:rPr>
              <a:t>Results: Grain Size Distribution (MB core)</a:t>
            </a:r>
            <a:endParaRPr lang="en-US" sz="3500" dirty="0">
              <a:latin typeface="Times New Roman" pitchFamily="18" charset="0"/>
              <a:cs typeface="Times New Roman" pitchFamily="18" charset="0"/>
            </a:endParaRPr>
          </a:p>
        </p:txBody>
      </p:sp>
      <p:sp>
        <p:nvSpPr>
          <p:cNvPr id="17" name="TextBox 16"/>
          <p:cNvSpPr txBox="1"/>
          <p:nvPr/>
        </p:nvSpPr>
        <p:spPr>
          <a:xfrm>
            <a:off x="1447800" y="762000"/>
            <a:ext cx="1447800" cy="415498"/>
          </a:xfrm>
          <a:prstGeom prst="rect">
            <a:avLst/>
          </a:prstGeom>
          <a:noFill/>
        </p:spPr>
        <p:txBody>
          <a:bodyPr wrap="square" rtlCol="0">
            <a:spAutoFit/>
          </a:bodyPr>
          <a:lstStyle/>
          <a:p>
            <a:r>
              <a:rPr lang="en-US" sz="2100" dirty="0" smtClean="0">
                <a:latin typeface="Times New Roman" pitchFamily="18" charset="0"/>
                <a:cs typeface="Times New Roman" pitchFamily="18" charset="0"/>
              </a:rPr>
              <a:t>LL16 MB</a:t>
            </a:r>
            <a:endParaRPr lang="en-US" sz="2100" dirty="0">
              <a:latin typeface="Times New Roman" pitchFamily="18" charset="0"/>
              <a:cs typeface="Times New Roman" pitchFamily="18" charset="0"/>
            </a:endParaRPr>
          </a:p>
        </p:txBody>
      </p:sp>
      <p:sp>
        <p:nvSpPr>
          <p:cNvPr id="18" name="Rectangle 17"/>
          <p:cNvSpPr/>
          <p:nvPr/>
        </p:nvSpPr>
        <p:spPr>
          <a:xfrm>
            <a:off x="1752600" y="6019800"/>
            <a:ext cx="6096000" cy="646331"/>
          </a:xfrm>
          <a:prstGeom prst="rect">
            <a:avLst/>
          </a:prstGeom>
        </p:spPr>
        <p:txBody>
          <a:bodyPr wrap="square">
            <a:spAutoFit/>
          </a:bodyPr>
          <a:lstStyle/>
          <a:p>
            <a:r>
              <a:rPr lang="en-US" dirty="0" smtClean="0">
                <a:latin typeface="Times New Roman" pitchFamily="18" charset="0"/>
                <a:cs typeface="Times New Roman" pitchFamily="18" charset="0"/>
              </a:rPr>
              <a:t>ODV plot showing the well-sorted anomalous layer above a poorly-sorted garbage layer with larger grain size distribution.</a:t>
            </a:r>
            <a:endParaRPr lang="en-US" dirty="0">
              <a:latin typeface="Times New Roman" pitchFamily="18" charset="0"/>
              <a:cs typeface="Times New Roman"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PAST_figure.jpg"/>
          <p:cNvPicPr>
            <a:picLocks noChangeAspect="1"/>
          </p:cNvPicPr>
          <p:nvPr/>
        </p:nvPicPr>
        <p:blipFill>
          <a:blip r:embed="rId3"/>
          <a:stretch>
            <a:fillRect/>
          </a:stretch>
        </p:blipFill>
        <p:spPr>
          <a:xfrm>
            <a:off x="0" y="207963"/>
            <a:ext cx="8991600" cy="6650038"/>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dirty="0" smtClean="0">
                <a:latin typeface="Times New Roman" pitchFamily="18" charset="0"/>
                <a:cs typeface="Times New Roman" pitchFamily="18" charset="0"/>
              </a:rPr>
              <a:t>Results: GS PAST </a:t>
            </a:r>
            <a:endParaRPr lang="en-US" dirty="0">
              <a:latin typeface="Times New Roman" pitchFamily="18" charset="0"/>
              <a:cs typeface="Times New Roman" pitchFamily="18" charset="0"/>
            </a:endParaRPr>
          </a:p>
        </p:txBody>
      </p:sp>
      <p:cxnSp>
        <p:nvCxnSpPr>
          <p:cNvPr id="19" name="Straight Connector 18"/>
          <p:cNvCxnSpPr/>
          <p:nvPr/>
        </p:nvCxnSpPr>
        <p:spPr>
          <a:xfrm rot="5400000" flipH="1" flipV="1">
            <a:off x="4342209" y="5562997"/>
            <a:ext cx="2591594" cy="1588"/>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rot="10800000">
            <a:off x="5638800" y="4267200"/>
            <a:ext cx="3505200" cy="1588"/>
          </a:xfrm>
          <a:prstGeom prst="line">
            <a:avLst/>
          </a:prstGeom>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6629400" y="4278868"/>
            <a:ext cx="16764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Legend</a:t>
            </a:r>
            <a:endParaRPr lang="en-US" b="1" dirty="0">
              <a:latin typeface="Times New Roman" pitchFamily="18" charset="0"/>
              <a:cs typeface="Times New Roman" pitchFamily="18" charset="0"/>
            </a:endParaRPr>
          </a:p>
        </p:txBody>
      </p:sp>
      <p:sp>
        <p:nvSpPr>
          <p:cNvPr id="27" name="Flowchart: Connector 26"/>
          <p:cNvSpPr/>
          <p:nvPr/>
        </p:nvSpPr>
        <p:spPr>
          <a:xfrm>
            <a:off x="5715000" y="4648200"/>
            <a:ext cx="152400" cy="152400"/>
          </a:xfrm>
          <a:prstGeom prst="flowChartConnector">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5715000" y="5105400"/>
            <a:ext cx="152400" cy="152400"/>
          </a:xfrm>
          <a:prstGeom prst="flowChartConnec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p:cNvSpPr/>
          <p:nvPr/>
        </p:nvSpPr>
        <p:spPr>
          <a:xfrm>
            <a:off x="5715000" y="5562600"/>
            <a:ext cx="152400" cy="1524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5715000" y="6019800"/>
            <a:ext cx="152400" cy="152400"/>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5715000" y="6477000"/>
            <a:ext cx="152400" cy="152400"/>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FF00"/>
              </a:solidFill>
            </a:endParaRPr>
          </a:p>
        </p:txBody>
      </p:sp>
      <p:sp>
        <p:nvSpPr>
          <p:cNvPr id="32" name="Flowchart: Connector 31"/>
          <p:cNvSpPr/>
          <p:nvPr/>
        </p:nvSpPr>
        <p:spPr>
          <a:xfrm>
            <a:off x="7467600" y="4648200"/>
            <a:ext cx="152400" cy="152400"/>
          </a:xfrm>
          <a:prstGeom prst="flowChartConnector">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FF00"/>
              </a:solidFill>
            </a:endParaRPr>
          </a:p>
        </p:txBody>
      </p:sp>
      <p:sp>
        <p:nvSpPr>
          <p:cNvPr id="33" name="Flowchart: Connector 32"/>
          <p:cNvSpPr/>
          <p:nvPr/>
        </p:nvSpPr>
        <p:spPr>
          <a:xfrm>
            <a:off x="7467600" y="5105400"/>
            <a:ext cx="152400" cy="152400"/>
          </a:xfrm>
          <a:prstGeom prst="flowChartConnector">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7467600" y="5562600"/>
            <a:ext cx="152400" cy="152400"/>
          </a:xfrm>
          <a:prstGeom prst="flowChartConnector">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p:cNvSpPr/>
          <p:nvPr/>
        </p:nvSpPr>
        <p:spPr>
          <a:xfrm>
            <a:off x="7467600" y="6019800"/>
            <a:ext cx="152400" cy="152400"/>
          </a:xfrm>
          <a:prstGeom prst="flowChartConnector">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p:cNvSpPr/>
          <p:nvPr/>
        </p:nvSpPr>
        <p:spPr>
          <a:xfrm>
            <a:off x="7467600" y="6477000"/>
            <a:ext cx="152400"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867400" y="4572000"/>
            <a:ext cx="12192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Anomalous</a:t>
            </a:r>
            <a:endParaRPr lang="en-US" sz="1600" dirty="0">
              <a:latin typeface="Times New Roman" pitchFamily="18" charset="0"/>
              <a:cs typeface="Times New Roman" pitchFamily="18" charset="0"/>
            </a:endParaRPr>
          </a:p>
        </p:txBody>
      </p:sp>
      <p:sp>
        <p:nvSpPr>
          <p:cNvPr id="38" name="TextBox 37"/>
          <p:cNvSpPr txBox="1"/>
          <p:nvPr/>
        </p:nvSpPr>
        <p:spPr>
          <a:xfrm>
            <a:off x="5791200" y="5029200"/>
            <a:ext cx="15240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Contact Zone</a:t>
            </a:r>
            <a:endParaRPr lang="en-US" sz="1600" dirty="0">
              <a:latin typeface="Times New Roman" pitchFamily="18" charset="0"/>
              <a:cs typeface="Times New Roman" pitchFamily="18" charset="0"/>
            </a:endParaRPr>
          </a:p>
        </p:txBody>
      </p:sp>
      <p:sp>
        <p:nvSpPr>
          <p:cNvPr id="39" name="TextBox 38"/>
          <p:cNvSpPr txBox="1"/>
          <p:nvPr/>
        </p:nvSpPr>
        <p:spPr>
          <a:xfrm>
            <a:off x="5867400" y="5486400"/>
            <a:ext cx="15240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Garbage Dump</a:t>
            </a:r>
            <a:endParaRPr lang="en-US" sz="1600" dirty="0">
              <a:latin typeface="Times New Roman" pitchFamily="18" charset="0"/>
              <a:cs typeface="Times New Roman" pitchFamily="18" charset="0"/>
            </a:endParaRPr>
          </a:p>
        </p:txBody>
      </p:sp>
      <p:sp>
        <p:nvSpPr>
          <p:cNvPr id="41" name="TextBox 40"/>
          <p:cNvSpPr txBox="1"/>
          <p:nvPr/>
        </p:nvSpPr>
        <p:spPr>
          <a:xfrm>
            <a:off x="5867400" y="5943600"/>
            <a:ext cx="6858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Dune</a:t>
            </a:r>
            <a:endParaRPr lang="en-US" sz="1600" dirty="0">
              <a:latin typeface="Times New Roman" pitchFamily="18" charset="0"/>
              <a:cs typeface="Times New Roman" pitchFamily="18" charset="0"/>
            </a:endParaRPr>
          </a:p>
        </p:txBody>
      </p:sp>
      <p:sp>
        <p:nvSpPr>
          <p:cNvPr id="42" name="TextBox 41"/>
          <p:cNvSpPr txBox="1"/>
          <p:nvPr/>
        </p:nvSpPr>
        <p:spPr>
          <a:xfrm>
            <a:off x="5867400" y="6400800"/>
            <a:ext cx="10668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Upper Fill</a:t>
            </a:r>
            <a:endParaRPr lang="en-US" sz="1600" dirty="0">
              <a:latin typeface="Times New Roman" pitchFamily="18" charset="0"/>
              <a:cs typeface="Times New Roman" pitchFamily="18" charset="0"/>
            </a:endParaRPr>
          </a:p>
        </p:txBody>
      </p:sp>
      <p:sp>
        <p:nvSpPr>
          <p:cNvPr id="43" name="TextBox 42"/>
          <p:cNvSpPr txBox="1"/>
          <p:nvPr/>
        </p:nvSpPr>
        <p:spPr>
          <a:xfrm>
            <a:off x="7620000" y="4572000"/>
            <a:ext cx="10668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Lower Fill</a:t>
            </a:r>
            <a:endParaRPr lang="en-US" sz="1600" dirty="0">
              <a:latin typeface="Times New Roman" pitchFamily="18" charset="0"/>
              <a:cs typeface="Times New Roman" pitchFamily="18" charset="0"/>
            </a:endParaRPr>
          </a:p>
        </p:txBody>
      </p:sp>
      <p:sp>
        <p:nvSpPr>
          <p:cNvPr id="44" name="TextBox 43"/>
          <p:cNvSpPr txBox="1"/>
          <p:nvPr/>
        </p:nvSpPr>
        <p:spPr>
          <a:xfrm>
            <a:off x="7620000" y="5029200"/>
            <a:ext cx="15240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Shallow Marine</a:t>
            </a:r>
            <a:endParaRPr lang="en-US" sz="1600" dirty="0">
              <a:latin typeface="Times New Roman" pitchFamily="18" charset="0"/>
              <a:cs typeface="Times New Roman" pitchFamily="18" charset="0"/>
            </a:endParaRPr>
          </a:p>
        </p:txBody>
      </p:sp>
      <p:sp>
        <p:nvSpPr>
          <p:cNvPr id="45" name="TextBox 44"/>
          <p:cNvSpPr txBox="1"/>
          <p:nvPr/>
        </p:nvSpPr>
        <p:spPr>
          <a:xfrm>
            <a:off x="7620000" y="5486400"/>
            <a:ext cx="9144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Hamra</a:t>
            </a:r>
            <a:endParaRPr lang="en-US" sz="1600" dirty="0">
              <a:latin typeface="Times New Roman" pitchFamily="18" charset="0"/>
              <a:cs typeface="Times New Roman" pitchFamily="18" charset="0"/>
            </a:endParaRPr>
          </a:p>
        </p:txBody>
      </p:sp>
      <p:sp>
        <p:nvSpPr>
          <p:cNvPr id="46" name="TextBox 45"/>
          <p:cNvSpPr txBox="1"/>
          <p:nvPr/>
        </p:nvSpPr>
        <p:spPr>
          <a:xfrm>
            <a:off x="7620000" y="5943600"/>
            <a:ext cx="9144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Storm</a:t>
            </a:r>
            <a:endParaRPr lang="en-US" sz="1600" dirty="0">
              <a:latin typeface="Times New Roman" pitchFamily="18" charset="0"/>
              <a:cs typeface="Times New Roman" pitchFamily="18" charset="0"/>
            </a:endParaRPr>
          </a:p>
        </p:txBody>
      </p:sp>
      <p:sp>
        <p:nvSpPr>
          <p:cNvPr id="47" name="TextBox 46"/>
          <p:cNvSpPr txBox="1"/>
          <p:nvPr/>
        </p:nvSpPr>
        <p:spPr>
          <a:xfrm>
            <a:off x="7620000" y="6400800"/>
            <a:ext cx="9144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Floor</a:t>
            </a:r>
            <a:endParaRPr lang="en-US" sz="1600" dirty="0">
              <a:latin typeface="Times New Roman" pitchFamily="18" charset="0"/>
              <a:cs typeface="Times New Roman" pitchFamily="18" charset="0"/>
            </a:endParaRP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Study Site Location</a:t>
            </a:r>
            <a:endParaRPr lang="en-US" dirty="0">
              <a:latin typeface="Times New Roman" pitchFamily="18" charset="0"/>
              <a:cs typeface="Times New Roman" pitchFamily="18" charset="0"/>
            </a:endParaRPr>
          </a:p>
        </p:txBody>
      </p:sp>
      <p:pic>
        <p:nvPicPr>
          <p:cNvPr id="17414" name="Picture 6"/>
          <p:cNvPicPr>
            <a:picLocks noChangeAspect="1" noChangeArrowheads="1"/>
          </p:cNvPicPr>
          <p:nvPr/>
        </p:nvPicPr>
        <p:blipFill>
          <a:blip r:embed="rId3"/>
          <a:srcRect l="27344" t="10440" r="34375" b="11538"/>
          <a:stretch>
            <a:fillRect/>
          </a:stretch>
        </p:blipFill>
        <p:spPr bwMode="auto">
          <a:xfrm>
            <a:off x="228600" y="1169437"/>
            <a:ext cx="3505200" cy="5078963"/>
          </a:xfrm>
          <a:prstGeom prst="rect">
            <a:avLst/>
          </a:prstGeom>
          <a:noFill/>
          <a:ln w="9525">
            <a:noFill/>
            <a:miter lim="800000"/>
            <a:headEnd/>
            <a:tailEnd/>
          </a:ln>
          <a:effectLst/>
        </p:spPr>
      </p:pic>
      <p:sp>
        <p:nvSpPr>
          <p:cNvPr id="23" name="Flowchart: Connector 22"/>
          <p:cNvSpPr/>
          <p:nvPr/>
        </p:nvSpPr>
        <p:spPr>
          <a:xfrm>
            <a:off x="2590800" y="44958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828800" y="2133600"/>
            <a:ext cx="9906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Turkey</a:t>
            </a:r>
            <a:endParaRPr lang="en-US" b="1" dirty="0">
              <a:latin typeface="Times New Roman" pitchFamily="18" charset="0"/>
              <a:cs typeface="Times New Roman" pitchFamily="18" charset="0"/>
            </a:endParaRPr>
          </a:p>
        </p:txBody>
      </p:sp>
      <p:sp>
        <p:nvSpPr>
          <p:cNvPr id="25" name="TextBox 24"/>
          <p:cNvSpPr txBox="1"/>
          <p:nvPr/>
        </p:nvSpPr>
        <p:spPr>
          <a:xfrm>
            <a:off x="304800" y="5498068"/>
            <a:ext cx="9906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Egypt</a:t>
            </a:r>
            <a:endParaRPr lang="en-US" b="1" dirty="0">
              <a:latin typeface="Times New Roman" pitchFamily="18" charset="0"/>
              <a:cs typeface="Times New Roman" pitchFamily="18" charset="0"/>
            </a:endParaRPr>
          </a:p>
        </p:txBody>
      </p:sp>
      <p:sp>
        <p:nvSpPr>
          <p:cNvPr id="26" name="TextBox 25"/>
          <p:cNvSpPr txBox="1"/>
          <p:nvPr/>
        </p:nvSpPr>
        <p:spPr>
          <a:xfrm>
            <a:off x="2895600" y="4800600"/>
            <a:ext cx="9906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Jordan</a:t>
            </a:r>
            <a:endParaRPr lang="en-US" b="1" dirty="0">
              <a:latin typeface="Times New Roman" pitchFamily="18" charset="0"/>
              <a:cs typeface="Times New Roman" pitchFamily="18" charset="0"/>
            </a:endParaRPr>
          </a:p>
        </p:txBody>
      </p:sp>
      <p:sp>
        <p:nvSpPr>
          <p:cNvPr id="27" name="TextBox 26"/>
          <p:cNvSpPr txBox="1"/>
          <p:nvPr/>
        </p:nvSpPr>
        <p:spPr>
          <a:xfrm>
            <a:off x="3124200" y="3352800"/>
            <a:ext cx="9906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Syria</a:t>
            </a:r>
            <a:endParaRPr lang="en-US" b="1" dirty="0">
              <a:latin typeface="Times New Roman" pitchFamily="18" charset="0"/>
              <a:cs typeface="Times New Roman" pitchFamily="18" charset="0"/>
            </a:endParaRPr>
          </a:p>
        </p:txBody>
      </p:sp>
      <p:sp>
        <p:nvSpPr>
          <p:cNvPr id="28" name="TextBox 27"/>
          <p:cNvSpPr txBox="1"/>
          <p:nvPr/>
        </p:nvSpPr>
        <p:spPr>
          <a:xfrm>
            <a:off x="1752600" y="3429000"/>
            <a:ext cx="9906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Cyprus</a:t>
            </a:r>
            <a:endParaRPr lang="en-US" sz="1600" b="1" dirty="0">
              <a:latin typeface="Times New Roman" pitchFamily="18" charset="0"/>
              <a:cs typeface="Times New Roman" pitchFamily="18" charset="0"/>
            </a:endParaRPr>
          </a:p>
        </p:txBody>
      </p:sp>
      <p:sp>
        <p:nvSpPr>
          <p:cNvPr id="29" name="TextBox 28"/>
          <p:cNvSpPr txBox="1"/>
          <p:nvPr/>
        </p:nvSpPr>
        <p:spPr>
          <a:xfrm>
            <a:off x="2286000" y="4614446"/>
            <a:ext cx="990600"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Israel</a:t>
            </a:r>
            <a:endParaRPr lang="en-US" sz="1600" b="1" dirty="0">
              <a:latin typeface="Times New Roman" pitchFamily="18" charset="0"/>
              <a:cs typeface="Times New Roman" pitchFamily="18" charset="0"/>
            </a:endParaRPr>
          </a:p>
        </p:txBody>
      </p:sp>
      <p:sp>
        <p:nvSpPr>
          <p:cNvPr id="30" name="TextBox 29"/>
          <p:cNvSpPr txBox="1"/>
          <p:nvPr/>
        </p:nvSpPr>
        <p:spPr>
          <a:xfrm>
            <a:off x="2895600" y="5638800"/>
            <a:ext cx="990600" cy="646331"/>
          </a:xfrm>
          <a:prstGeom prst="rect">
            <a:avLst/>
          </a:prstGeom>
          <a:noFill/>
        </p:spPr>
        <p:txBody>
          <a:bodyPr wrap="square" rtlCol="0">
            <a:spAutoFit/>
          </a:bodyPr>
          <a:lstStyle/>
          <a:p>
            <a:r>
              <a:rPr lang="en-US" b="1" dirty="0" smtClean="0">
                <a:latin typeface="Times New Roman" pitchFamily="18" charset="0"/>
                <a:cs typeface="Times New Roman" pitchFamily="18" charset="0"/>
              </a:rPr>
              <a:t>Saudi Arabia</a:t>
            </a:r>
            <a:endParaRPr lang="en-US" b="1" dirty="0">
              <a:latin typeface="Times New Roman" pitchFamily="18" charset="0"/>
              <a:cs typeface="Times New Roman" pitchFamily="18" charset="0"/>
            </a:endParaRPr>
          </a:p>
        </p:txBody>
      </p:sp>
      <p:sp>
        <p:nvSpPr>
          <p:cNvPr id="31" name="TextBox 30"/>
          <p:cNvSpPr txBox="1"/>
          <p:nvPr/>
        </p:nvSpPr>
        <p:spPr>
          <a:xfrm>
            <a:off x="2362200" y="4038600"/>
            <a:ext cx="1143000" cy="307777"/>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Lebanon</a:t>
            </a:r>
            <a:endParaRPr lang="en-US" sz="1400" b="1" dirty="0">
              <a:latin typeface="Times New Roman" pitchFamily="18" charset="0"/>
              <a:cs typeface="Times New Roman" pitchFamily="18" charset="0"/>
            </a:endParaRPr>
          </a:p>
        </p:txBody>
      </p:sp>
      <p:sp>
        <p:nvSpPr>
          <p:cNvPr id="32" name="TextBox 31"/>
          <p:cNvSpPr txBox="1"/>
          <p:nvPr/>
        </p:nvSpPr>
        <p:spPr>
          <a:xfrm>
            <a:off x="152400" y="6248400"/>
            <a:ext cx="36576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Eastern Mediterranean map (Google Earth Web, 2020).</a:t>
            </a:r>
            <a:endParaRPr lang="en-US" dirty="0">
              <a:latin typeface="Times New Roman" pitchFamily="18" charset="0"/>
              <a:cs typeface="Times New Roman" pitchFamily="18" charset="0"/>
            </a:endParaRPr>
          </a:p>
        </p:txBody>
      </p:sp>
      <p:pic>
        <p:nvPicPr>
          <p:cNvPr id="33" name="Picture 32"/>
          <p:cNvPicPr/>
          <p:nvPr/>
        </p:nvPicPr>
        <p:blipFill rotWithShape="1">
          <a:blip r:embed="rId4" cstate="print">
            <a:extLst>
              <a:ext uri="{28A0092B-C50C-407E-A947-70E740481C1C}">
                <a14:useLocalDpi xmlns:a14="http://schemas.microsoft.com/office/drawing/2010/main" val="0"/>
              </a:ext>
            </a:extLst>
          </a:blip>
          <a:srcRect l="17015" t="16972" r="44525" b="12843"/>
          <a:stretch/>
        </p:blipFill>
        <p:spPr bwMode="auto">
          <a:xfrm>
            <a:off x="3962400" y="1143000"/>
            <a:ext cx="4495800" cy="5029200"/>
          </a:xfrm>
          <a:prstGeom prst="rect">
            <a:avLst/>
          </a:prstGeom>
          <a:ln>
            <a:noFill/>
          </a:ln>
          <a:extLst>
            <a:ext uri="{53640926-AAD7-44D8-BBD7-CCE9431645EC}">
              <a14:shadowObscured xmlns:a14="http://schemas.microsoft.com/office/drawing/2010/main"/>
            </a:ext>
          </a:extLst>
        </p:spPr>
      </p:pic>
      <p:sp>
        <p:nvSpPr>
          <p:cNvPr id="17415" name="Text Box 7"/>
          <p:cNvSpPr txBox="1">
            <a:spLocks noChangeArrowheads="1"/>
          </p:cNvSpPr>
          <p:nvPr/>
        </p:nvSpPr>
        <p:spPr bwMode="auto">
          <a:xfrm>
            <a:off x="3922713" y="6119336"/>
            <a:ext cx="5221287" cy="73866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Arial" pitchFamily="34" charset="0"/>
              </a:rPr>
              <a:t>Illustration of Caesarea Maritima. Dotted</a:t>
            </a:r>
            <a:r>
              <a:rPr kumimoji="0" lang="en-US" sz="1400" b="0" i="0" u="none" strike="noStrike" cap="none" normalizeH="0" dirty="0" smtClean="0">
                <a:ln>
                  <a:noFill/>
                </a:ln>
                <a:solidFill>
                  <a:schemeClr val="tx1"/>
                </a:solidFill>
                <a:effectLst/>
                <a:latin typeface="Times New Roman" pitchFamily="18" charset="0"/>
                <a:cs typeface="Arial" pitchFamily="34" charset="0"/>
              </a:rPr>
              <a:t> line represents the Byzantine extent of the city, and the shaded area shows the Early-Islamic inhabited area</a:t>
            </a:r>
            <a:r>
              <a:rPr lang="en-US" sz="1400" dirty="0" smtClean="0">
                <a:latin typeface="Times New Roman" pitchFamily="18" charset="0"/>
                <a:cs typeface="Arial" pitchFamily="34" charset="0"/>
              </a:rPr>
              <a:t> </a:t>
            </a:r>
            <a:r>
              <a:rPr kumimoji="0" lang="en-US" sz="14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1400" b="0" i="0" u="none" strike="noStrike" cap="none" normalizeH="0" baseline="0" dirty="0" err="1" smtClean="0">
                <a:ln>
                  <a:noFill/>
                </a:ln>
                <a:solidFill>
                  <a:schemeClr val="tx1"/>
                </a:solidFill>
                <a:effectLst/>
                <a:latin typeface="Times New Roman" pitchFamily="18" charset="0"/>
                <a:cs typeface="Arial" pitchFamily="34" charset="0"/>
              </a:rPr>
              <a:t>Avni</a:t>
            </a:r>
            <a:r>
              <a:rPr kumimoji="0" lang="en-US" sz="1400" b="0" i="0" u="none" strike="noStrike" cap="none" normalizeH="0" baseline="0" dirty="0" smtClean="0">
                <a:ln>
                  <a:noFill/>
                </a:ln>
                <a:solidFill>
                  <a:schemeClr val="tx1"/>
                </a:solidFill>
                <a:effectLst/>
                <a:latin typeface="Times New Roman" pitchFamily="18" charset="0"/>
                <a:cs typeface="Arial" pitchFamily="34" charset="0"/>
              </a:rPr>
              <a:t>, 2011).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TextBox 34"/>
          <p:cNvSpPr txBox="1"/>
          <p:nvPr/>
        </p:nvSpPr>
        <p:spPr>
          <a:xfrm>
            <a:off x="4343400" y="2590800"/>
            <a:ext cx="1295400" cy="553998"/>
          </a:xfrm>
          <a:prstGeom prst="rect">
            <a:avLst/>
          </a:prstGeom>
          <a:noFill/>
        </p:spPr>
        <p:txBody>
          <a:bodyPr wrap="square" rtlCol="0">
            <a:spAutoFit/>
          </a:bodyPr>
          <a:lstStyle/>
          <a:p>
            <a:r>
              <a:rPr lang="en-US" sz="1500" dirty="0" smtClean="0">
                <a:latin typeface="Times New Roman" pitchFamily="18" charset="0"/>
                <a:cs typeface="Times New Roman" pitchFamily="18" charset="0"/>
              </a:rPr>
              <a:t>Herodian Harbor</a:t>
            </a:r>
            <a:endParaRPr lang="en-US" sz="1500" dirty="0">
              <a:latin typeface="Times New Roman" pitchFamily="18" charset="0"/>
              <a:cs typeface="Times New Roman" pitchFamily="18" charset="0"/>
            </a:endParaRPr>
          </a:p>
        </p:txBody>
      </p:sp>
      <p:sp>
        <p:nvSpPr>
          <p:cNvPr id="36" name="TextBox 35"/>
          <p:cNvSpPr txBox="1"/>
          <p:nvPr/>
        </p:nvSpPr>
        <p:spPr>
          <a:xfrm>
            <a:off x="1828800" y="4191000"/>
            <a:ext cx="838200" cy="461665"/>
          </a:xfrm>
          <a:prstGeom prst="rect">
            <a:avLst/>
          </a:prstGeom>
          <a:noFill/>
        </p:spPr>
        <p:txBody>
          <a:bodyPr wrap="square" rtlCol="0">
            <a:spAutoFit/>
          </a:bodyPr>
          <a:lstStyle/>
          <a:p>
            <a:r>
              <a:rPr lang="en-US" sz="1200" dirty="0" smtClean="0">
                <a:latin typeface="Times New Roman" pitchFamily="18" charset="0"/>
                <a:cs typeface="Times New Roman" pitchFamily="18" charset="0"/>
              </a:rPr>
              <a:t>Caesarea Maritima</a:t>
            </a:r>
            <a:endParaRPr lang="en-US" sz="1200" dirty="0">
              <a:latin typeface="Times New Roman" pitchFamily="18" charset="0"/>
              <a:cs typeface="Times New Roman" pitchFamily="18" charset="0"/>
            </a:endParaRPr>
          </a:p>
        </p:txBody>
      </p:sp>
      <p:cxnSp>
        <p:nvCxnSpPr>
          <p:cNvPr id="38" name="Straight Arrow Connector 37"/>
          <p:cNvCxnSpPr/>
          <p:nvPr/>
        </p:nvCxnSpPr>
        <p:spPr>
          <a:xfrm rot="5400000" flipH="1" flipV="1">
            <a:off x="3124200" y="1523206"/>
            <a:ext cx="6096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AST_figure_zoomed.jpg"/>
          <p:cNvPicPr>
            <a:picLocks noChangeAspect="1"/>
          </p:cNvPicPr>
          <p:nvPr/>
        </p:nvPicPr>
        <p:blipFill>
          <a:blip r:embed="rId3"/>
          <a:stretch>
            <a:fillRect/>
          </a:stretch>
        </p:blipFill>
        <p:spPr>
          <a:xfrm>
            <a:off x="0" y="0"/>
            <a:ext cx="9144000" cy="6762750"/>
          </a:xfrm>
          <a:prstGeom prst="rect">
            <a:avLst/>
          </a:prstGeom>
        </p:spPr>
      </p:pic>
      <p:sp>
        <p:nvSpPr>
          <p:cNvPr id="6" name="Oval 5"/>
          <p:cNvSpPr/>
          <p:nvPr/>
        </p:nvSpPr>
        <p:spPr>
          <a:xfrm rot="996084">
            <a:off x="4397323" y="3242454"/>
            <a:ext cx="3161590" cy="1372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rot="10800000" flipV="1">
            <a:off x="5486400" y="2514598"/>
            <a:ext cx="3657600" cy="1"/>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228306" y="1257300"/>
            <a:ext cx="2514600" cy="1588"/>
          </a:xfrm>
          <a:prstGeom prst="line">
            <a:avLst/>
          </a:prstGeom>
        </p:spPr>
        <p:style>
          <a:lnRef idx="2">
            <a:schemeClr val="dk1"/>
          </a:lnRef>
          <a:fillRef idx="0">
            <a:schemeClr val="dk1"/>
          </a:fillRef>
          <a:effectRef idx="1">
            <a:schemeClr val="dk1"/>
          </a:effectRef>
          <a:fontRef idx="minor">
            <a:schemeClr val="tx1"/>
          </a:fontRef>
        </p:style>
      </p:cxnSp>
      <p:pic>
        <p:nvPicPr>
          <p:cNvPr id="19" name="Picture 6"/>
          <p:cNvPicPr>
            <a:picLocks noChangeAspect="1" noChangeArrowheads="1"/>
          </p:cNvPicPr>
          <p:nvPr/>
        </p:nvPicPr>
        <p:blipFill>
          <a:blip r:embed="rId4"/>
          <a:srcRect l="52804" t="65028" r="25781" b="14286"/>
          <a:stretch>
            <a:fillRect/>
          </a:stretch>
        </p:blipFill>
        <p:spPr bwMode="auto">
          <a:xfrm>
            <a:off x="5562600" y="0"/>
            <a:ext cx="3550920" cy="2438400"/>
          </a:xfrm>
          <a:prstGeom prst="rect">
            <a:avLst/>
          </a:prstGeom>
          <a:noFill/>
          <a:ln w="9525">
            <a:noFill/>
            <a:miter lim="800000"/>
            <a:headEnd/>
            <a:tailEnd/>
          </a:ln>
          <a:effectLst/>
        </p:spPr>
      </p:pic>
      <p:sp>
        <p:nvSpPr>
          <p:cNvPr id="22" name="Rectangle 21"/>
          <p:cNvSpPr/>
          <p:nvPr/>
        </p:nvSpPr>
        <p:spPr>
          <a:xfrm>
            <a:off x="4648200" y="3276600"/>
            <a:ext cx="1981200" cy="369332"/>
          </a:xfrm>
          <a:prstGeom prst="rect">
            <a:avLst/>
          </a:prstGeom>
        </p:spPr>
        <p:txBody>
          <a:bodyPr wrap="square">
            <a:spAutoFit/>
          </a:bodyPr>
          <a:lstStyle/>
          <a:p>
            <a:r>
              <a:rPr lang="en-US" dirty="0" smtClean="0">
                <a:latin typeface="Times New Roman" pitchFamily="18" charset="0"/>
                <a:cs typeface="Times New Roman" pitchFamily="18" charset="0"/>
              </a:rPr>
              <a:t>Anomalous cluster</a:t>
            </a:r>
            <a:endParaRPr lang="en-US" dirty="0">
              <a:latin typeface="Times New Roman" pitchFamily="18" charset="0"/>
              <a:cs typeface="Times New Roman"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86885"/>
            <a:ext cx="1346041" cy="47111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latin typeface="Times New Roman" pitchFamily="18" charset="0"/>
                <a:cs typeface="Times New Roman" pitchFamily="18" charset="0"/>
              </a:rPr>
              <a:t>Lower Construction Fill</a:t>
            </a:r>
            <a:endParaRPr lang="en-US" dirty="0">
              <a:latin typeface="Times New Roman" pitchFamily="18" charset="0"/>
              <a:cs typeface="Times New Roman" pitchFamily="18" charset="0"/>
            </a:endParaRPr>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rcRect l="11860" r="21722"/>
          <a:stretch>
            <a:fillRect/>
          </a:stretch>
        </p:blipFill>
        <p:spPr>
          <a:xfrm>
            <a:off x="0" y="838200"/>
            <a:ext cx="4419600" cy="4419600"/>
          </a:xfrm>
          <a:prstGeom prst="rect">
            <a:avLst/>
          </a:prstGeom>
        </p:spPr>
      </p:pic>
      <p:pic>
        <p:nvPicPr>
          <p:cNvPr id="5" name="Picture 4" descr="fill_odv.jpg"/>
          <p:cNvPicPr>
            <a:picLocks noChangeAspect="1"/>
          </p:cNvPicPr>
          <p:nvPr/>
        </p:nvPicPr>
        <p:blipFill>
          <a:blip r:embed="rId3" cstate="print"/>
          <a:srcRect l="35833"/>
          <a:stretch>
            <a:fillRect/>
          </a:stretch>
        </p:blipFill>
        <p:spPr>
          <a:xfrm>
            <a:off x="4419600" y="838200"/>
            <a:ext cx="4724400" cy="4375565"/>
          </a:xfrm>
          <a:prstGeom prst="rect">
            <a:avLst/>
          </a:prstGeom>
        </p:spPr>
      </p:pic>
      <p:sp>
        <p:nvSpPr>
          <p:cNvPr id="6" name="TextBox 5"/>
          <p:cNvSpPr txBox="1"/>
          <p:nvPr/>
        </p:nvSpPr>
        <p:spPr>
          <a:xfrm>
            <a:off x="0" y="5458361"/>
            <a:ext cx="9144000" cy="1323439"/>
          </a:xfrm>
          <a:prstGeom prst="rect">
            <a:avLst/>
          </a:prstGeom>
          <a:noFill/>
        </p:spPr>
        <p:txBody>
          <a:bodyPr wrap="square" rtlCol="0">
            <a:spAutoFit/>
          </a:bodyPr>
          <a:lstStyle/>
          <a:p>
            <a:r>
              <a:rPr lang="en-US" sz="1600" dirty="0" smtClean="0">
                <a:latin typeface="Times New Roman" pitchFamily="18" charset="0"/>
                <a:cs typeface="Times New Roman" pitchFamily="18" charset="0"/>
              </a:rPr>
              <a:t>While sampling a construction fill abutting a Crusader wall, the same anomalous deposit was found at the bottom of the fill (corresponding to the bottom 7 samples from about 185 to 230cm depth in the ODV figure). The anomalous deposit is outlined in red in the left </a:t>
            </a:r>
            <a:r>
              <a:rPr lang="en-US" sz="1600" dirty="0" smtClean="0">
                <a:latin typeface="Times New Roman" pitchFamily="18" charset="0"/>
                <a:cs typeface="Times New Roman" pitchFamily="18" charset="0"/>
              </a:rPr>
              <a:t>photo. </a:t>
            </a:r>
            <a:r>
              <a:rPr lang="en-US" sz="1600" dirty="0" smtClean="0">
                <a:latin typeface="Times New Roman" pitchFamily="18" charset="0"/>
                <a:cs typeface="Times New Roman" pitchFamily="18" charset="0"/>
              </a:rPr>
              <a:t>Although the deposit was found abutting the later Crusader wall, it can be surmised that during the construction of the wall, builders dug through an earlier fill and the anomalous deposit for the foundation. </a:t>
            </a:r>
            <a:endParaRPr lang="en-US" sz="1600" dirty="0">
              <a:latin typeface="Times New Roman" pitchFamily="18" charset="0"/>
              <a:cs typeface="Times New Roman" pitchFamily="18" charset="0"/>
            </a:endParaRPr>
          </a:p>
        </p:txBody>
      </p:sp>
      <p:sp>
        <p:nvSpPr>
          <p:cNvPr id="7" name="TextBox 6"/>
          <p:cNvSpPr txBox="1"/>
          <p:nvPr/>
        </p:nvSpPr>
        <p:spPr>
          <a:xfrm>
            <a:off x="5638800" y="5105400"/>
            <a:ext cx="22098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Grain Size (micron)</a:t>
            </a:r>
            <a:endParaRPr lang="en-US" b="1" dirty="0">
              <a:latin typeface="Times New Roman" pitchFamily="18" charset="0"/>
              <a:cs typeface="Times New Roman" pitchFamily="18" charset="0"/>
            </a:endParaRPr>
          </a:p>
        </p:txBody>
      </p:sp>
      <p:sp>
        <p:nvSpPr>
          <p:cNvPr id="8" name="TextBox 7"/>
          <p:cNvSpPr txBox="1"/>
          <p:nvPr/>
        </p:nvSpPr>
        <p:spPr>
          <a:xfrm rot="16200000">
            <a:off x="3578483" y="2593718"/>
            <a:ext cx="1289566"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Depth (cm)</a:t>
            </a:r>
            <a:endParaRPr lang="en-US" b="1" dirty="0">
              <a:latin typeface="Times New Roman" pitchFamily="18" charset="0"/>
              <a:cs typeface="Times New Roman" pitchFamily="18" charset="0"/>
            </a:endParaRPr>
          </a:p>
        </p:txBody>
      </p:sp>
      <p:sp>
        <p:nvSpPr>
          <p:cNvPr id="10" name="TextBox 9"/>
          <p:cNvSpPr txBox="1"/>
          <p:nvPr/>
        </p:nvSpPr>
        <p:spPr>
          <a:xfrm>
            <a:off x="8540233" y="533400"/>
            <a:ext cx="375167"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14" name="Freeform 13"/>
          <p:cNvSpPr/>
          <p:nvPr/>
        </p:nvSpPr>
        <p:spPr>
          <a:xfrm>
            <a:off x="1091821" y="3357349"/>
            <a:ext cx="1446663" cy="122830"/>
          </a:xfrm>
          <a:custGeom>
            <a:avLst/>
            <a:gdLst>
              <a:gd name="connsiteX0" fmla="*/ 0 w 1446663"/>
              <a:gd name="connsiteY0" fmla="*/ 122830 h 122830"/>
              <a:gd name="connsiteX1" fmla="*/ 81886 w 1446663"/>
              <a:gd name="connsiteY1" fmla="*/ 109182 h 122830"/>
              <a:gd name="connsiteX2" fmla="*/ 150125 w 1446663"/>
              <a:gd name="connsiteY2" fmla="*/ 54591 h 122830"/>
              <a:gd name="connsiteX3" fmla="*/ 532263 w 1446663"/>
              <a:gd name="connsiteY3" fmla="*/ 27296 h 122830"/>
              <a:gd name="connsiteX4" fmla="*/ 655092 w 1446663"/>
              <a:gd name="connsiteY4" fmla="*/ 0 h 122830"/>
              <a:gd name="connsiteX5" fmla="*/ 900752 w 1446663"/>
              <a:gd name="connsiteY5" fmla="*/ 13648 h 122830"/>
              <a:gd name="connsiteX6" fmla="*/ 1241946 w 1446663"/>
              <a:gd name="connsiteY6" fmla="*/ 13648 h 122830"/>
              <a:gd name="connsiteX7" fmla="*/ 1446663 w 1446663"/>
              <a:gd name="connsiteY7" fmla="*/ 13648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663" h="122830">
                <a:moveTo>
                  <a:pt x="0" y="122830"/>
                </a:moveTo>
                <a:cubicBezTo>
                  <a:pt x="27295" y="118281"/>
                  <a:pt x="57136" y="121557"/>
                  <a:pt x="81886" y="109182"/>
                </a:cubicBezTo>
                <a:cubicBezTo>
                  <a:pt x="166846" y="66702"/>
                  <a:pt x="50046" y="64276"/>
                  <a:pt x="150125" y="54591"/>
                </a:cubicBezTo>
                <a:cubicBezTo>
                  <a:pt x="277235" y="42290"/>
                  <a:pt x="404884" y="36394"/>
                  <a:pt x="532263" y="27296"/>
                </a:cubicBezTo>
                <a:cubicBezTo>
                  <a:pt x="553316" y="22033"/>
                  <a:pt x="637767" y="0"/>
                  <a:pt x="655092" y="0"/>
                </a:cubicBezTo>
                <a:cubicBezTo>
                  <a:pt x="737105" y="0"/>
                  <a:pt x="818865" y="9099"/>
                  <a:pt x="900752" y="13648"/>
                </a:cubicBezTo>
                <a:cubicBezTo>
                  <a:pt x="1052407" y="51562"/>
                  <a:pt x="914797" y="22736"/>
                  <a:pt x="1241946" y="13648"/>
                </a:cubicBezTo>
                <a:cubicBezTo>
                  <a:pt x="1310159" y="11753"/>
                  <a:pt x="1378424" y="13648"/>
                  <a:pt x="1446663" y="13648"/>
                </a:cubicBezTo>
              </a:path>
            </a:pathLst>
          </a:custGeom>
          <a:ln>
            <a:solidFill>
              <a:srgbClr val="FF0000"/>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5" name="Freeform 14"/>
          <p:cNvSpPr/>
          <p:nvPr/>
        </p:nvSpPr>
        <p:spPr>
          <a:xfrm>
            <a:off x="982639" y="3657036"/>
            <a:ext cx="1678674" cy="300815"/>
          </a:xfrm>
          <a:custGeom>
            <a:avLst/>
            <a:gdLst>
              <a:gd name="connsiteX0" fmla="*/ 0 w 1678674"/>
              <a:gd name="connsiteY0" fmla="*/ 300815 h 300815"/>
              <a:gd name="connsiteX1" fmla="*/ 109182 w 1678674"/>
              <a:gd name="connsiteY1" fmla="*/ 287167 h 300815"/>
              <a:gd name="connsiteX2" fmla="*/ 136477 w 1678674"/>
              <a:gd name="connsiteY2" fmla="*/ 246224 h 300815"/>
              <a:gd name="connsiteX3" fmla="*/ 177421 w 1678674"/>
              <a:gd name="connsiteY3" fmla="*/ 232576 h 300815"/>
              <a:gd name="connsiteX4" fmla="*/ 218364 w 1678674"/>
              <a:gd name="connsiteY4" fmla="*/ 205280 h 300815"/>
              <a:gd name="connsiteX5" fmla="*/ 245660 w 1678674"/>
              <a:gd name="connsiteY5" fmla="*/ 164337 h 300815"/>
              <a:gd name="connsiteX6" fmla="*/ 300251 w 1678674"/>
              <a:gd name="connsiteY6" fmla="*/ 150689 h 300815"/>
              <a:gd name="connsiteX7" fmla="*/ 341194 w 1678674"/>
              <a:gd name="connsiteY7" fmla="*/ 123394 h 300815"/>
              <a:gd name="connsiteX8" fmla="*/ 559558 w 1678674"/>
              <a:gd name="connsiteY8" fmla="*/ 137042 h 300815"/>
              <a:gd name="connsiteX9" fmla="*/ 614149 w 1678674"/>
              <a:gd name="connsiteY9" fmla="*/ 150689 h 300815"/>
              <a:gd name="connsiteX10" fmla="*/ 818865 w 1678674"/>
              <a:gd name="connsiteY10" fmla="*/ 164337 h 300815"/>
              <a:gd name="connsiteX11" fmla="*/ 859809 w 1678674"/>
              <a:gd name="connsiteY11" fmla="*/ 191633 h 300815"/>
              <a:gd name="connsiteX12" fmla="*/ 982639 w 1678674"/>
              <a:gd name="connsiteY12" fmla="*/ 218928 h 300815"/>
              <a:gd name="connsiteX13" fmla="*/ 1228298 w 1678674"/>
              <a:gd name="connsiteY13" fmla="*/ 205280 h 300815"/>
              <a:gd name="connsiteX14" fmla="*/ 1255594 w 1678674"/>
              <a:gd name="connsiteY14" fmla="*/ 164337 h 300815"/>
              <a:gd name="connsiteX15" fmla="*/ 1296537 w 1678674"/>
              <a:gd name="connsiteY15" fmla="*/ 137042 h 300815"/>
              <a:gd name="connsiteX16" fmla="*/ 1337480 w 1678674"/>
              <a:gd name="connsiteY16" fmla="*/ 123394 h 300815"/>
              <a:gd name="connsiteX17" fmla="*/ 1378424 w 1678674"/>
              <a:gd name="connsiteY17" fmla="*/ 96098 h 300815"/>
              <a:gd name="connsiteX18" fmla="*/ 1433015 w 1678674"/>
              <a:gd name="connsiteY18" fmla="*/ 68803 h 300815"/>
              <a:gd name="connsiteX19" fmla="*/ 1487606 w 1678674"/>
              <a:gd name="connsiteY19" fmla="*/ 27860 h 300815"/>
              <a:gd name="connsiteX20" fmla="*/ 1555845 w 1678674"/>
              <a:gd name="connsiteY20" fmla="*/ 14212 h 300815"/>
              <a:gd name="connsiteX21" fmla="*/ 1678674 w 1678674"/>
              <a:gd name="connsiteY21" fmla="*/ 564 h 3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8674" h="300815">
                <a:moveTo>
                  <a:pt x="0" y="300815"/>
                </a:moveTo>
                <a:cubicBezTo>
                  <a:pt x="36394" y="296266"/>
                  <a:pt x="75128" y="300789"/>
                  <a:pt x="109182" y="287167"/>
                </a:cubicBezTo>
                <a:cubicBezTo>
                  <a:pt x="124411" y="281075"/>
                  <a:pt x="123669" y="256470"/>
                  <a:pt x="136477" y="246224"/>
                </a:cubicBezTo>
                <a:cubicBezTo>
                  <a:pt x="147711" y="237237"/>
                  <a:pt x="163773" y="237125"/>
                  <a:pt x="177421" y="232576"/>
                </a:cubicBezTo>
                <a:cubicBezTo>
                  <a:pt x="191069" y="223477"/>
                  <a:pt x="206766" y="216878"/>
                  <a:pt x="218364" y="205280"/>
                </a:cubicBezTo>
                <a:cubicBezTo>
                  <a:pt x="229962" y="193682"/>
                  <a:pt x="232012" y="173435"/>
                  <a:pt x="245660" y="164337"/>
                </a:cubicBezTo>
                <a:cubicBezTo>
                  <a:pt x="261267" y="153932"/>
                  <a:pt x="282054" y="155238"/>
                  <a:pt x="300251" y="150689"/>
                </a:cubicBezTo>
                <a:cubicBezTo>
                  <a:pt x="313899" y="141591"/>
                  <a:pt x="324814" y="124256"/>
                  <a:pt x="341194" y="123394"/>
                </a:cubicBezTo>
                <a:cubicBezTo>
                  <a:pt x="414023" y="119561"/>
                  <a:pt x="486990" y="129785"/>
                  <a:pt x="559558" y="137042"/>
                </a:cubicBezTo>
                <a:cubicBezTo>
                  <a:pt x="578222" y="138908"/>
                  <a:pt x="595495" y="148725"/>
                  <a:pt x="614149" y="150689"/>
                </a:cubicBezTo>
                <a:cubicBezTo>
                  <a:pt x="682163" y="157848"/>
                  <a:pt x="750626" y="159788"/>
                  <a:pt x="818865" y="164337"/>
                </a:cubicBezTo>
                <a:cubicBezTo>
                  <a:pt x="832513" y="173436"/>
                  <a:pt x="844732" y="185172"/>
                  <a:pt x="859809" y="191633"/>
                </a:cubicBezTo>
                <a:cubicBezTo>
                  <a:pt x="876669" y="198858"/>
                  <a:pt x="970501" y="216500"/>
                  <a:pt x="982639" y="218928"/>
                </a:cubicBezTo>
                <a:cubicBezTo>
                  <a:pt x="1064525" y="214379"/>
                  <a:pt x="1147878" y="221364"/>
                  <a:pt x="1228298" y="205280"/>
                </a:cubicBezTo>
                <a:cubicBezTo>
                  <a:pt x="1244382" y="202063"/>
                  <a:pt x="1243996" y="175935"/>
                  <a:pt x="1255594" y="164337"/>
                </a:cubicBezTo>
                <a:cubicBezTo>
                  <a:pt x="1267192" y="152739"/>
                  <a:pt x="1281866" y="144377"/>
                  <a:pt x="1296537" y="137042"/>
                </a:cubicBezTo>
                <a:cubicBezTo>
                  <a:pt x="1309404" y="130608"/>
                  <a:pt x="1324613" y="129828"/>
                  <a:pt x="1337480" y="123394"/>
                </a:cubicBezTo>
                <a:cubicBezTo>
                  <a:pt x="1352151" y="116058"/>
                  <a:pt x="1364182" y="104236"/>
                  <a:pt x="1378424" y="96098"/>
                </a:cubicBezTo>
                <a:cubicBezTo>
                  <a:pt x="1396088" y="86004"/>
                  <a:pt x="1415763" y="79586"/>
                  <a:pt x="1433015" y="68803"/>
                </a:cubicBezTo>
                <a:cubicBezTo>
                  <a:pt x="1452304" y="56748"/>
                  <a:pt x="1466820" y="37098"/>
                  <a:pt x="1487606" y="27860"/>
                </a:cubicBezTo>
                <a:cubicBezTo>
                  <a:pt x="1508804" y="18439"/>
                  <a:pt x="1532918" y="17739"/>
                  <a:pt x="1555845" y="14212"/>
                </a:cubicBezTo>
                <a:cubicBezTo>
                  <a:pt x="1648223" y="0"/>
                  <a:pt x="1630994" y="564"/>
                  <a:pt x="1678674" y="564"/>
                </a:cubicBezTo>
              </a:path>
            </a:pathLst>
          </a:custGeom>
          <a:ln>
            <a:solidFill>
              <a:srgbClr val="FF0000"/>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6" name="Freeform 15"/>
          <p:cNvSpPr/>
          <p:nvPr/>
        </p:nvSpPr>
        <p:spPr>
          <a:xfrm>
            <a:off x="3452884" y="3125337"/>
            <a:ext cx="163773" cy="13648"/>
          </a:xfrm>
          <a:custGeom>
            <a:avLst/>
            <a:gdLst>
              <a:gd name="connsiteX0" fmla="*/ 0 w 163773"/>
              <a:gd name="connsiteY0" fmla="*/ 13648 h 13648"/>
              <a:gd name="connsiteX1" fmla="*/ 163773 w 163773"/>
              <a:gd name="connsiteY1" fmla="*/ 0 h 13648"/>
            </a:gdLst>
            <a:ahLst/>
            <a:cxnLst>
              <a:cxn ang="0">
                <a:pos x="connsiteX0" y="connsiteY0"/>
              </a:cxn>
              <a:cxn ang="0">
                <a:pos x="connsiteX1" y="connsiteY1"/>
              </a:cxn>
            </a:cxnLst>
            <a:rect l="l" t="t" r="r" b="b"/>
            <a:pathLst>
              <a:path w="163773" h="13648">
                <a:moveTo>
                  <a:pt x="0" y="13648"/>
                </a:moveTo>
                <a:lnTo>
                  <a:pt x="163773"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452884" y="3343701"/>
            <a:ext cx="109182" cy="54592"/>
          </a:xfrm>
          <a:custGeom>
            <a:avLst/>
            <a:gdLst>
              <a:gd name="connsiteX0" fmla="*/ 0 w 109182"/>
              <a:gd name="connsiteY0" fmla="*/ 54592 h 54592"/>
              <a:gd name="connsiteX1" fmla="*/ 40943 w 109182"/>
              <a:gd name="connsiteY1" fmla="*/ 40944 h 54592"/>
              <a:gd name="connsiteX2" fmla="*/ 81886 w 109182"/>
              <a:gd name="connsiteY2" fmla="*/ 13648 h 54592"/>
              <a:gd name="connsiteX3" fmla="*/ 109182 w 109182"/>
              <a:gd name="connsiteY3" fmla="*/ 0 h 54592"/>
            </a:gdLst>
            <a:ahLst/>
            <a:cxnLst>
              <a:cxn ang="0">
                <a:pos x="connsiteX0" y="connsiteY0"/>
              </a:cxn>
              <a:cxn ang="0">
                <a:pos x="connsiteX1" y="connsiteY1"/>
              </a:cxn>
              <a:cxn ang="0">
                <a:pos x="connsiteX2" y="connsiteY2"/>
              </a:cxn>
              <a:cxn ang="0">
                <a:pos x="connsiteX3" y="connsiteY3"/>
              </a:cxn>
            </a:cxnLst>
            <a:rect l="l" t="t" r="r" b="b"/>
            <a:pathLst>
              <a:path w="109182" h="54592">
                <a:moveTo>
                  <a:pt x="0" y="54592"/>
                </a:moveTo>
                <a:cubicBezTo>
                  <a:pt x="13648" y="50043"/>
                  <a:pt x="28076" y="47378"/>
                  <a:pt x="40943" y="40944"/>
                </a:cubicBezTo>
                <a:cubicBezTo>
                  <a:pt x="55614" y="33608"/>
                  <a:pt x="67821" y="22087"/>
                  <a:pt x="81886" y="13648"/>
                </a:cubicBezTo>
                <a:cubicBezTo>
                  <a:pt x="90609" y="8414"/>
                  <a:pt x="100083" y="4549"/>
                  <a:pt x="109182" y="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J_abundance.m.png"/>
          <p:cNvPicPr>
            <a:picLocks noChangeAspect="1"/>
          </p:cNvPicPr>
          <p:nvPr/>
        </p:nvPicPr>
        <p:blipFill>
          <a:blip r:embed="rId2"/>
          <a:srcRect l="7144" t="3810" r="4274" b="6655"/>
          <a:stretch>
            <a:fillRect/>
          </a:stretch>
        </p:blipFill>
        <p:spPr>
          <a:xfrm>
            <a:off x="2057400" y="1143000"/>
            <a:ext cx="6935821" cy="5410200"/>
          </a:xfrm>
          <a:prstGeom prst="rect">
            <a:avLst/>
          </a:prstGeom>
        </p:spPr>
      </p:pic>
      <p:sp>
        <p:nvSpPr>
          <p:cNvPr id="2" name="Title 1"/>
          <p:cNvSpPr>
            <a:spLocks noGrp="1"/>
          </p:cNvSpPr>
          <p:nvPr>
            <p:ph type="title"/>
          </p:nvPr>
        </p:nvSpPr>
        <p:spPr>
          <a:xfrm>
            <a:off x="457200" y="76200"/>
            <a:ext cx="8229600" cy="1143000"/>
          </a:xfrm>
        </p:spPr>
        <p:txBody>
          <a:bodyPr>
            <a:normAutofit/>
          </a:bodyPr>
          <a:lstStyle/>
          <a:p>
            <a:r>
              <a:rPr lang="en-US" sz="3500" dirty="0" smtClean="0">
                <a:latin typeface="Times New Roman" pitchFamily="18" charset="0"/>
                <a:cs typeface="Times New Roman" pitchFamily="18" charset="0"/>
              </a:rPr>
              <a:t>Results: Foraminiferal Abundance (CJ core)</a:t>
            </a:r>
            <a:endParaRPr lang="en-US" sz="3500" dirty="0">
              <a:latin typeface="Times New Roman" pitchFamily="18" charset="0"/>
              <a:cs typeface="Times New Roman" pitchFamily="18" charset="0"/>
            </a:endParaRPr>
          </a:p>
        </p:txBody>
      </p:sp>
      <p:sp>
        <p:nvSpPr>
          <p:cNvPr id="10" name="TextBox 9"/>
          <p:cNvSpPr txBox="1"/>
          <p:nvPr/>
        </p:nvSpPr>
        <p:spPr>
          <a:xfrm>
            <a:off x="3657600" y="6442502"/>
            <a:ext cx="4191000" cy="415498"/>
          </a:xfrm>
          <a:prstGeom prst="rect">
            <a:avLst/>
          </a:prstGeom>
          <a:noFill/>
        </p:spPr>
        <p:txBody>
          <a:bodyPr wrap="square" rtlCol="0">
            <a:spAutoFit/>
          </a:bodyPr>
          <a:lstStyle/>
          <a:p>
            <a:r>
              <a:rPr lang="en-US" sz="2100" dirty="0" smtClean="0">
                <a:latin typeface="Times New Roman" pitchFamily="18" charset="0"/>
                <a:cs typeface="Times New Roman" pitchFamily="18" charset="0"/>
              </a:rPr>
              <a:t>Foraminifera per cubic centimeter</a:t>
            </a:r>
            <a:endParaRPr lang="en-US" sz="2100" dirty="0">
              <a:latin typeface="Times New Roman" pitchFamily="18" charset="0"/>
              <a:cs typeface="Times New Roman" pitchFamily="18" charset="0"/>
            </a:endParaRPr>
          </a:p>
        </p:txBody>
      </p:sp>
      <p:pic>
        <p:nvPicPr>
          <p:cNvPr id="11" name="Picture 1"/>
          <p:cNvPicPr>
            <a:picLocks noChangeAspect="1" noChangeArrowheads="1"/>
          </p:cNvPicPr>
          <p:nvPr/>
        </p:nvPicPr>
        <p:blipFill>
          <a:blip r:embed="rId3"/>
          <a:srcRect l="17969" t="38462" r="71875" b="15385"/>
          <a:stretch>
            <a:fillRect/>
          </a:stretch>
        </p:blipFill>
        <p:spPr bwMode="auto">
          <a:xfrm>
            <a:off x="381000" y="990600"/>
            <a:ext cx="1676400" cy="5257800"/>
          </a:xfrm>
          <a:prstGeom prst="rect">
            <a:avLst/>
          </a:prstGeom>
          <a:noFill/>
          <a:ln w="9525">
            <a:noFill/>
            <a:miter lim="800000"/>
            <a:headEnd/>
            <a:tailEnd/>
          </a:ln>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B_abundance.png"/>
          <p:cNvPicPr>
            <a:picLocks noChangeAspect="1"/>
          </p:cNvPicPr>
          <p:nvPr/>
        </p:nvPicPr>
        <p:blipFill>
          <a:blip r:embed="rId2"/>
          <a:srcRect l="7138" t="4280" r="8566" b="6185"/>
          <a:stretch>
            <a:fillRect/>
          </a:stretch>
        </p:blipFill>
        <p:spPr>
          <a:xfrm>
            <a:off x="1905000" y="1119754"/>
            <a:ext cx="6629400" cy="5281046"/>
          </a:xfrm>
          <a:prstGeom prst="rect">
            <a:avLst/>
          </a:prstGeom>
        </p:spPr>
      </p:pic>
      <p:sp>
        <p:nvSpPr>
          <p:cNvPr id="2" name="Title 1"/>
          <p:cNvSpPr>
            <a:spLocks noGrp="1"/>
          </p:cNvSpPr>
          <p:nvPr>
            <p:ph type="title"/>
          </p:nvPr>
        </p:nvSpPr>
        <p:spPr>
          <a:xfrm>
            <a:off x="457200" y="76200"/>
            <a:ext cx="8229600" cy="1143000"/>
          </a:xfrm>
        </p:spPr>
        <p:txBody>
          <a:bodyPr>
            <a:noAutofit/>
          </a:bodyPr>
          <a:lstStyle/>
          <a:p>
            <a:r>
              <a:rPr lang="en-US" sz="3400" dirty="0" smtClean="0">
                <a:latin typeface="Times New Roman" pitchFamily="18" charset="0"/>
                <a:cs typeface="Times New Roman" pitchFamily="18" charset="0"/>
              </a:rPr>
              <a:t>Results: Foraminiferal Abundance (MB core)</a:t>
            </a:r>
            <a:endParaRPr lang="en-US" sz="3400" dirty="0">
              <a:latin typeface="Times New Roman" pitchFamily="18" charset="0"/>
              <a:cs typeface="Times New Roman" pitchFamily="18" charset="0"/>
            </a:endParaRPr>
          </a:p>
        </p:txBody>
      </p:sp>
      <p:pic>
        <p:nvPicPr>
          <p:cNvPr id="8" name="Picture 2"/>
          <p:cNvPicPr>
            <a:picLocks noChangeAspect="1" noChangeArrowheads="1"/>
          </p:cNvPicPr>
          <p:nvPr/>
        </p:nvPicPr>
        <p:blipFill>
          <a:blip r:embed="rId3"/>
          <a:srcRect l="50781" t="37363" r="38281" b="14286"/>
          <a:stretch>
            <a:fillRect/>
          </a:stretch>
        </p:blipFill>
        <p:spPr bwMode="auto">
          <a:xfrm>
            <a:off x="353291" y="1143000"/>
            <a:ext cx="1551709" cy="4953000"/>
          </a:xfrm>
          <a:prstGeom prst="rect">
            <a:avLst/>
          </a:prstGeom>
          <a:noFill/>
          <a:ln w="9525">
            <a:noFill/>
            <a:miter lim="800000"/>
            <a:headEnd/>
            <a:tailEnd/>
          </a:ln>
          <a:effectLst/>
        </p:spPr>
      </p:pic>
      <p:sp>
        <p:nvSpPr>
          <p:cNvPr id="9" name="TextBox 8"/>
          <p:cNvSpPr txBox="1"/>
          <p:nvPr/>
        </p:nvSpPr>
        <p:spPr>
          <a:xfrm>
            <a:off x="3276600" y="6400800"/>
            <a:ext cx="4191000" cy="415498"/>
          </a:xfrm>
          <a:prstGeom prst="rect">
            <a:avLst/>
          </a:prstGeom>
          <a:noFill/>
        </p:spPr>
        <p:txBody>
          <a:bodyPr wrap="square" rtlCol="0">
            <a:spAutoFit/>
          </a:bodyPr>
          <a:lstStyle/>
          <a:p>
            <a:r>
              <a:rPr lang="en-US" sz="2100" dirty="0" smtClean="0">
                <a:latin typeface="Times New Roman" pitchFamily="18" charset="0"/>
                <a:cs typeface="Times New Roman" pitchFamily="18" charset="0"/>
              </a:rPr>
              <a:t>Foraminifera per cubic centimeter</a:t>
            </a:r>
            <a:endParaRPr lang="en-US" sz="2100" dirty="0">
              <a:latin typeface="Times New Roman" pitchFamily="18" charset="0"/>
              <a:cs typeface="Times New Roman" pitchFamily="18" charset="0"/>
            </a:endParaRPr>
          </a:p>
        </p:txBody>
      </p:sp>
      <p:sp>
        <p:nvSpPr>
          <p:cNvPr id="10" name="TextBox 9"/>
          <p:cNvSpPr txBox="1"/>
          <p:nvPr/>
        </p:nvSpPr>
        <p:spPr>
          <a:xfrm>
            <a:off x="762000" y="914400"/>
            <a:ext cx="1447800" cy="415498"/>
          </a:xfrm>
          <a:prstGeom prst="rect">
            <a:avLst/>
          </a:prstGeom>
          <a:noFill/>
        </p:spPr>
        <p:txBody>
          <a:bodyPr wrap="square" rtlCol="0">
            <a:spAutoFit/>
          </a:bodyPr>
          <a:lstStyle/>
          <a:p>
            <a:r>
              <a:rPr lang="en-US" sz="2100" dirty="0" smtClean="0">
                <a:latin typeface="Times New Roman" pitchFamily="18" charset="0"/>
                <a:cs typeface="Times New Roman" pitchFamily="18" charset="0"/>
              </a:rPr>
              <a:t>LL16 MB</a:t>
            </a:r>
            <a:endParaRPr lang="en-US" sz="2100" dirty="0">
              <a:latin typeface="Times New Roman" pitchFamily="18" charset="0"/>
              <a:cs typeface="Times New Roman"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reference_abundances_all.png"/>
          <p:cNvPicPr>
            <a:picLocks noChangeAspect="1"/>
          </p:cNvPicPr>
          <p:nvPr/>
        </p:nvPicPr>
        <p:blipFill>
          <a:blip r:embed="rId2"/>
          <a:srcRect l="5137" t="4110" r="7534" b="11807"/>
          <a:stretch>
            <a:fillRect/>
          </a:stretch>
        </p:blipFill>
        <p:spPr>
          <a:xfrm>
            <a:off x="457200" y="1414630"/>
            <a:ext cx="7010400" cy="5062370"/>
          </a:xfrm>
          <a:prstGeom prst="rect">
            <a:avLst/>
          </a:prstGeom>
        </p:spPr>
      </p:pic>
      <p:sp>
        <p:nvSpPr>
          <p:cNvPr id="2" name="Title 1"/>
          <p:cNvSpPr>
            <a:spLocks noGrp="1"/>
          </p:cNvSpPr>
          <p:nvPr>
            <p:ph type="title"/>
          </p:nvPr>
        </p:nvSpPr>
        <p:spPr>
          <a:xfrm>
            <a:off x="457200" y="381000"/>
            <a:ext cx="8229600" cy="1143000"/>
          </a:xfrm>
        </p:spPr>
        <p:txBody>
          <a:bodyPr>
            <a:noAutofit/>
          </a:bodyPr>
          <a:lstStyle/>
          <a:p>
            <a:r>
              <a:rPr lang="en-US" sz="3500" dirty="0" smtClean="0">
                <a:latin typeface="Times New Roman" pitchFamily="18" charset="0"/>
                <a:cs typeface="Times New Roman" pitchFamily="18" charset="0"/>
              </a:rPr>
              <a:t>Results: Foraminiferal Abundances of Core and Reference Samples</a:t>
            </a:r>
            <a:endParaRPr lang="en-US" sz="3500" dirty="0">
              <a:latin typeface="Times New Roman" pitchFamily="18" charset="0"/>
              <a:cs typeface="Times New Roman" pitchFamily="18" charset="0"/>
            </a:endParaRPr>
          </a:p>
        </p:txBody>
      </p:sp>
      <p:sp>
        <p:nvSpPr>
          <p:cNvPr id="21" name="TextBox 20"/>
          <p:cNvSpPr txBox="1"/>
          <p:nvPr/>
        </p:nvSpPr>
        <p:spPr>
          <a:xfrm rot="16200000">
            <a:off x="-1846050" y="3716551"/>
            <a:ext cx="4191000" cy="415498"/>
          </a:xfrm>
          <a:prstGeom prst="rect">
            <a:avLst/>
          </a:prstGeom>
          <a:noFill/>
        </p:spPr>
        <p:txBody>
          <a:bodyPr wrap="square" rtlCol="0">
            <a:spAutoFit/>
          </a:bodyPr>
          <a:lstStyle/>
          <a:p>
            <a:r>
              <a:rPr lang="en-US" sz="2100" dirty="0" smtClean="0">
                <a:latin typeface="Times New Roman" pitchFamily="18" charset="0"/>
                <a:cs typeface="Times New Roman" pitchFamily="18" charset="0"/>
              </a:rPr>
              <a:t>Foraminifera per cubic centimeter</a:t>
            </a:r>
            <a:endParaRPr lang="en-US" sz="2100" dirty="0">
              <a:latin typeface="Times New Roman" pitchFamily="18" charset="0"/>
              <a:cs typeface="Times New Roman" pitchFamily="18" charset="0"/>
            </a:endParaRPr>
          </a:p>
        </p:txBody>
      </p:sp>
      <p:sp>
        <p:nvSpPr>
          <p:cNvPr id="33" name="TextBox 32"/>
          <p:cNvSpPr txBox="1"/>
          <p:nvPr/>
        </p:nvSpPr>
        <p:spPr>
          <a:xfrm>
            <a:off x="6629400" y="4782235"/>
            <a:ext cx="762000" cy="323165"/>
          </a:xfrm>
          <a:prstGeom prst="rect">
            <a:avLst/>
          </a:prstGeom>
          <a:noFill/>
        </p:spPr>
        <p:txBody>
          <a:bodyPr wrap="square" rtlCol="0">
            <a:spAutoFit/>
          </a:bodyPr>
          <a:lstStyle/>
          <a:p>
            <a:r>
              <a:rPr lang="en-US" sz="1500" dirty="0" smtClean="0">
                <a:latin typeface="Times New Roman" pitchFamily="18" charset="0"/>
                <a:cs typeface="Times New Roman" pitchFamily="18" charset="0"/>
              </a:rPr>
              <a:t>Storm</a:t>
            </a:r>
            <a:endParaRPr lang="en-US" sz="1500" dirty="0">
              <a:latin typeface="Times New Roman" pitchFamily="18" charset="0"/>
              <a:cs typeface="Times New Roman" pitchFamily="18" charset="0"/>
            </a:endParaRPr>
          </a:p>
        </p:txBody>
      </p:sp>
      <p:sp>
        <p:nvSpPr>
          <p:cNvPr id="11" name="TextBox 10"/>
          <p:cNvSpPr txBox="1"/>
          <p:nvPr/>
        </p:nvSpPr>
        <p:spPr>
          <a:xfrm>
            <a:off x="1219200" y="2420035"/>
            <a:ext cx="1295400" cy="323165"/>
          </a:xfrm>
          <a:prstGeom prst="rect">
            <a:avLst/>
          </a:prstGeom>
          <a:noFill/>
        </p:spPr>
        <p:txBody>
          <a:bodyPr wrap="square" rtlCol="0">
            <a:spAutoFit/>
          </a:bodyPr>
          <a:lstStyle/>
          <a:p>
            <a:r>
              <a:rPr lang="en-US" sz="1500" dirty="0" smtClean="0">
                <a:latin typeface="Times New Roman" pitchFamily="18" charset="0"/>
                <a:cs typeface="Times New Roman" pitchFamily="18" charset="0"/>
              </a:rPr>
              <a:t>Anomalous</a:t>
            </a:r>
            <a:endParaRPr lang="en-US" sz="1500" dirty="0">
              <a:latin typeface="Times New Roman" pitchFamily="18" charset="0"/>
              <a:cs typeface="Times New Roman" pitchFamily="18" charset="0"/>
            </a:endParaRPr>
          </a:p>
        </p:txBody>
      </p:sp>
      <p:sp>
        <p:nvSpPr>
          <p:cNvPr id="12" name="TextBox 11"/>
          <p:cNvSpPr txBox="1"/>
          <p:nvPr/>
        </p:nvSpPr>
        <p:spPr>
          <a:xfrm>
            <a:off x="2819400" y="2590800"/>
            <a:ext cx="914400" cy="553998"/>
          </a:xfrm>
          <a:prstGeom prst="rect">
            <a:avLst/>
          </a:prstGeom>
          <a:noFill/>
        </p:spPr>
        <p:txBody>
          <a:bodyPr wrap="square" rtlCol="0">
            <a:spAutoFit/>
          </a:bodyPr>
          <a:lstStyle/>
          <a:p>
            <a:r>
              <a:rPr lang="en-US" sz="1500" dirty="0" smtClean="0">
                <a:latin typeface="Times New Roman" pitchFamily="18" charset="0"/>
                <a:cs typeface="Times New Roman" pitchFamily="18" charset="0"/>
              </a:rPr>
              <a:t>Contact Zone</a:t>
            </a:r>
            <a:endParaRPr lang="en-US" sz="1500" dirty="0">
              <a:latin typeface="Times New Roman" pitchFamily="18" charset="0"/>
              <a:cs typeface="Times New Roman" pitchFamily="18" charset="0"/>
            </a:endParaRPr>
          </a:p>
        </p:txBody>
      </p:sp>
      <p:sp>
        <p:nvSpPr>
          <p:cNvPr id="13" name="TextBox 12"/>
          <p:cNvSpPr txBox="1"/>
          <p:nvPr/>
        </p:nvSpPr>
        <p:spPr>
          <a:xfrm>
            <a:off x="3124200" y="5334000"/>
            <a:ext cx="1447800" cy="323165"/>
          </a:xfrm>
          <a:prstGeom prst="rect">
            <a:avLst/>
          </a:prstGeom>
          <a:noFill/>
        </p:spPr>
        <p:txBody>
          <a:bodyPr wrap="square" rtlCol="0">
            <a:spAutoFit/>
          </a:bodyPr>
          <a:lstStyle/>
          <a:p>
            <a:r>
              <a:rPr lang="en-US" sz="1500" dirty="0" smtClean="0">
                <a:latin typeface="Times New Roman" pitchFamily="18" charset="0"/>
                <a:cs typeface="Times New Roman" pitchFamily="18" charset="0"/>
              </a:rPr>
              <a:t>Garbage Dump</a:t>
            </a:r>
            <a:endParaRPr lang="en-US" sz="1500" dirty="0">
              <a:latin typeface="Times New Roman" pitchFamily="18" charset="0"/>
              <a:cs typeface="Times New Roman" pitchFamily="18" charset="0"/>
            </a:endParaRPr>
          </a:p>
        </p:txBody>
      </p:sp>
      <p:sp>
        <p:nvSpPr>
          <p:cNvPr id="18" name="TextBox 17"/>
          <p:cNvSpPr txBox="1"/>
          <p:nvPr/>
        </p:nvSpPr>
        <p:spPr>
          <a:xfrm>
            <a:off x="4495800" y="4800600"/>
            <a:ext cx="685800" cy="323165"/>
          </a:xfrm>
          <a:prstGeom prst="rect">
            <a:avLst/>
          </a:prstGeom>
          <a:noFill/>
        </p:spPr>
        <p:txBody>
          <a:bodyPr wrap="square" rtlCol="0">
            <a:spAutoFit/>
          </a:bodyPr>
          <a:lstStyle/>
          <a:p>
            <a:r>
              <a:rPr lang="en-US" sz="1500" dirty="0" smtClean="0">
                <a:latin typeface="Times New Roman" pitchFamily="18" charset="0"/>
                <a:cs typeface="Times New Roman" pitchFamily="18" charset="0"/>
              </a:rPr>
              <a:t>Dune</a:t>
            </a:r>
            <a:endParaRPr lang="en-US" sz="1500" dirty="0">
              <a:latin typeface="Times New Roman" pitchFamily="18" charset="0"/>
              <a:cs typeface="Times New Roman" pitchFamily="18" charset="0"/>
            </a:endParaRPr>
          </a:p>
        </p:txBody>
      </p:sp>
      <p:sp>
        <p:nvSpPr>
          <p:cNvPr id="14" name="TextBox 13"/>
          <p:cNvSpPr txBox="1"/>
          <p:nvPr/>
        </p:nvSpPr>
        <p:spPr>
          <a:xfrm>
            <a:off x="5638800" y="5313402"/>
            <a:ext cx="762000" cy="553998"/>
          </a:xfrm>
          <a:prstGeom prst="rect">
            <a:avLst/>
          </a:prstGeom>
          <a:noFill/>
        </p:spPr>
        <p:txBody>
          <a:bodyPr wrap="square" rtlCol="0">
            <a:spAutoFit/>
          </a:bodyPr>
          <a:lstStyle/>
          <a:p>
            <a:r>
              <a:rPr lang="en-US" sz="1500" dirty="0" smtClean="0">
                <a:latin typeface="Times New Roman" pitchFamily="18" charset="0"/>
                <a:cs typeface="Times New Roman" pitchFamily="18" charset="0"/>
              </a:rPr>
              <a:t>Upper Fill</a:t>
            </a:r>
            <a:endParaRPr lang="en-US" sz="1500" dirty="0">
              <a:latin typeface="Times New Roman" pitchFamily="18" charset="0"/>
              <a:cs typeface="Times New Roman" pitchFamily="18" charset="0"/>
            </a:endParaRPr>
          </a:p>
        </p:txBody>
      </p:sp>
      <p:sp>
        <p:nvSpPr>
          <p:cNvPr id="15" name="TextBox 14"/>
          <p:cNvSpPr txBox="1"/>
          <p:nvPr/>
        </p:nvSpPr>
        <p:spPr>
          <a:xfrm>
            <a:off x="6248400" y="3713202"/>
            <a:ext cx="838200" cy="553998"/>
          </a:xfrm>
          <a:prstGeom prst="rect">
            <a:avLst/>
          </a:prstGeom>
          <a:noFill/>
        </p:spPr>
        <p:txBody>
          <a:bodyPr wrap="square" rtlCol="0">
            <a:spAutoFit/>
          </a:bodyPr>
          <a:lstStyle/>
          <a:p>
            <a:r>
              <a:rPr lang="en-US" sz="1500" dirty="0" smtClean="0">
                <a:latin typeface="Times New Roman" pitchFamily="18" charset="0"/>
                <a:cs typeface="Times New Roman" pitchFamily="18" charset="0"/>
              </a:rPr>
              <a:t>Shallow Marine</a:t>
            </a:r>
            <a:endParaRPr lang="en-US" sz="1500" dirty="0">
              <a:latin typeface="Times New Roman" pitchFamily="18" charset="0"/>
              <a:cs typeface="Times New Roman" pitchFamily="18" charset="0"/>
            </a:endParaRPr>
          </a:p>
        </p:txBody>
      </p:sp>
      <p:sp>
        <p:nvSpPr>
          <p:cNvPr id="16" name="TextBox 15"/>
          <p:cNvSpPr txBox="1"/>
          <p:nvPr/>
        </p:nvSpPr>
        <p:spPr>
          <a:xfrm>
            <a:off x="6248400" y="5867400"/>
            <a:ext cx="1219200" cy="323165"/>
          </a:xfrm>
          <a:prstGeom prst="rect">
            <a:avLst/>
          </a:prstGeom>
          <a:noFill/>
        </p:spPr>
        <p:txBody>
          <a:bodyPr wrap="square" rtlCol="0">
            <a:spAutoFit/>
          </a:bodyPr>
          <a:lstStyle/>
          <a:p>
            <a:r>
              <a:rPr lang="en-US" sz="1500" dirty="0" smtClean="0">
                <a:latin typeface="Times New Roman" pitchFamily="18" charset="0"/>
                <a:cs typeface="Times New Roman" pitchFamily="18" charset="0"/>
              </a:rPr>
              <a:t>Hamra</a:t>
            </a:r>
            <a:endParaRPr lang="en-US" sz="1500" dirty="0">
              <a:latin typeface="Times New Roman" pitchFamily="18" charset="0"/>
              <a:cs typeface="Times New Roman" pitchFamily="18" charset="0"/>
            </a:endParaRPr>
          </a:p>
        </p:txBody>
      </p:sp>
      <p:sp>
        <p:nvSpPr>
          <p:cNvPr id="40" name="TextBox 39"/>
          <p:cNvSpPr txBox="1"/>
          <p:nvPr/>
        </p:nvSpPr>
        <p:spPr>
          <a:xfrm>
            <a:off x="5410200" y="3408402"/>
            <a:ext cx="762000" cy="553998"/>
          </a:xfrm>
          <a:prstGeom prst="rect">
            <a:avLst/>
          </a:prstGeom>
          <a:noFill/>
        </p:spPr>
        <p:txBody>
          <a:bodyPr wrap="square" rtlCol="0">
            <a:spAutoFit/>
          </a:bodyPr>
          <a:lstStyle/>
          <a:p>
            <a:r>
              <a:rPr lang="en-US" sz="1500" dirty="0" smtClean="0">
                <a:latin typeface="Times New Roman" pitchFamily="18" charset="0"/>
                <a:cs typeface="Times New Roman" pitchFamily="18" charset="0"/>
              </a:rPr>
              <a:t>Lower Fill</a:t>
            </a:r>
            <a:endParaRPr lang="en-US" sz="1500" dirty="0">
              <a:latin typeface="Times New Roman" pitchFamily="18" charset="0"/>
              <a:cs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57813" t="36264" r="13281" b="32967"/>
          <a:stretch>
            <a:fillRect/>
          </a:stretch>
        </p:blipFill>
        <p:spPr bwMode="auto">
          <a:xfrm>
            <a:off x="-1415" y="0"/>
            <a:ext cx="2211215" cy="1600200"/>
          </a:xfrm>
          <a:prstGeom prst="rect">
            <a:avLst/>
          </a:prstGeom>
          <a:noFill/>
          <a:ln w="9525">
            <a:noFill/>
            <a:miter lim="800000"/>
            <a:headEnd/>
            <a:tailEnd/>
          </a:ln>
          <a:effectLst/>
        </p:spPr>
      </p:pic>
      <p:pic>
        <p:nvPicPr>
          <p:cNvPr id="3" name="Picture 3"/>
          <p:cNvPicPr>
            <a:picLocks noChangeAspect="1" noChangeArrowheads="1"/>
          </p:cNvPicPr>
          <p:nvPr/>
        </p:nvPicPr>
        <p:blipFill>
          <a:blip r:embed="rId3"/>
          <a:srcRect l="27344" t="36264" r="42969" b="32967"/>
          <a:stretch>
            <a:fillRect/>
          </a:stretch>
        </p:blipFill>
        <p:spPr bwMode="auto">
          <a:xfrm>
            <a:off x="2209800" y="0"/>
            <a:ext cx="2270978" cy="1673352"/>
          </a:xfrm>
          <a:prstGeom prst="rect">
            <a:avLst/>
          </a:prstGeom>
          <a:noFill/>
          <a:ln w="9525">
            <a:noFill/>
            <a:miter lim="800000"/>
            <a:headEnd/>
            <a:tailEnd/>
          </a:ln>
          <a:effectLst/>
        </p:spPr>
      </p:pic>
      <p:pic>
        <p:nvPicPr>
          <p:cNvPr id="4" name="Picture 4"/>
          <p:cNvPicPr>
            <a:picLocks noChangeAspect="1" noChangeArrowheads="1"/>
          </p:cNvPicPr>
          <p:nvPr/>
        </p:nvPicPr>
        <p:blipFill>
          <a:blip r:embed="rId4"/>
          <a:srcRect l="58594" t="39560" r="12500" b="30769"/>
          <a:stretch>
            <a:fillRect/>
          </a:stretch>
        </p:blipFill>
        <p:spPr bwMode="auto">
          <a:xfrm>
            <a:off x="4419600" y="0"/>
            <a:ext cx="2293112" cy="1673352"/>
          </a:xfrm>
          <a:prstGeom prst="rect">
            <a:avLst/>
          </a:prstGeom>
          <a:noFill/>
          <a:ln w="9525">
            <a:noFill/>
            <a:miter lim="800000"/>
            <a:headEnd/>
            <a:tailEnd/>
          </a:ln>
          <a:effectLst/>
        </p:spPr>
      </p:pic>
      <p:pic>
        <p:nvPicPr>
          <p:cNvPr id="5" name="Picture 5"/>
          <p:cNvPicPr>
            <a:picLocks noChangeAspect="1" noChangeArrowheads="1"/>
          </p:cNvPicPr>
          <p:nvPr/>
        </p:nvPicPr>
        <p:blipFill>
          <a:blip r:embed="rId5"/>
          <a:srcRect l="27344" t="39561" r="42969" b="29670"/>
          <a:stretch>
            <a:fillRect/>
          </a:stretch>
        </p:blipFill>
        <p:spPr bwMode="auto">
          <a:xfrm>
            <a:off x="0" y="3352800"/>
            <a:ext cx="2270978" cy="1673352"/>
          </a:xfrm>
          <a:prstGeom prst="rect">
            <a:avLst/>
          </a:prstGeom>
          <a:noFill/>
          <a:ln w="9525">
            <a:noFill/>
            <a:miter lim="800000"/>
            <a:headEnd/>
            <a:tailEnd/>
          </a:ln>
          <a:effectLst/>
        </p:spPr>
      </p:pic>
      <p:pic>
        <p:nvPicPr>
          <p:cNvPr id="6" name="Picture 6"/>
          <p:cNvPicPr>
            <a:picLocks noChangeAspect="1" noChangeArrowheads="1"/>
          </p:cNvPicPr>
          <p:nvPr/>
        </p:nvPicPr>
        <p:blipFill>
          <a:blip r:embed="rId6"/>
          <a:srcRect l="61719" t="53846" r="8594" b="16484"/>
          <a:stretch>
            <a:fillRect/>
          </a:stretch>
        </p:blipFill>
        <p:spPr bwMode="auto">
          <a:xfrm>
            <a:off x="2209800" y="3352800"/>
            <a:ext cx="2438400" cy="1673352"/>
          </a:xfrm>
          <a:prstGeom prst="rect">
            <a:avLst/>
          </a:prstGeom>
          <a:noFill/>
          <a:ln w="9525">
            <a:noFill/>
            <a:miter lim="800000"/>
            <a:headEnd/>
            <a:tailEnd/>
          </a:ln>
          <a:effectLst/>
        </p:spPr>
      </p:pic>
      <p:pic>
        <p:nvPicPr>
          <p:cNvPr id="7" name="Picture 7"/>
          <p:cNvPicPr>
            <a:picLocks noChangeAspect="1" noChangeArrowheads="1"/>
          </p:cNvPicPr>
          <p:nvPr/>
        </p:nvPicPr>
        <p:blipFill>
          <a:blip r:embed="rId7"/>
          <a:srcRect l="30469" t="41758" r="39844" b="28572"/>
          <a:stretch>
            <a:fillRect/>
          </a:stretch>
        </p:blipFill>
        <p:spPr bwMode="auto">
          <a:xfrm>
            <a:off x="0" y="4953000"/>
            <a:ext cx="2355088" cy="1673352"/>
          </a:xfrm>
          <a:prstGeom prst="rect">
            <a:avLst/>
          </a:prstGeom>
          <a:noFill/>
          <a:ln w="9525">
            <a:noFill/>
            <a:miter lim="800000"/>
            <a:headEnd/>
            <a:tailEnd/>
          </a:ln>
          <a:effectLst/>
        </p:spPr>
      </p:pic>
      <p:pic>
        <p:nvPicPr>
          <p:cNvPr id="8" name="Picture 8"/>
          <p:cNvPicPr>
            <a:picLocks noChangeAspect="1" noChangeArrowheads="1"/>
          </p:cNvPicPr>
          <p:nvPr/>
        </p:nvPicPr>
        <p:blipFill>
          <a:blip r:embed="rId8"/>
          <a:srcRect l="57813" t="49451" r="12500" b="19780"/>
          <a:stretch>
            <a:fillRect/>
          </a:stretch>
        </p:blipFill>
        <p:spPr bwMode="auto">
          <a:xfrm>
            <a:off x="6553200" y="1524000"/>
            <a:ext cx="2590800" cy="1905000"/>
          </a:xfrm>
          <a:prstGeom prst="rect">
            <a:avLst/>
          </a:prstGeom>
          <a:noFill/>
          <a:ln w="9525">
            <a:noFill/>
            <a:miter lim="800000"/>
            <a:headEnd/>
            <a:tailEnd/>
          </a:ln>
          <a:effectLst/>
        </p:spPr>
      </p:pic>
      <p:pic>
        <p:nvPicPr>
          <p:cNvPr id="9" name="Picture 9"/>
          <p:cNvPicPr>
            <a:picLocks noChangeAspect="1" noChangeArrowheads="1"/>
          </p:cNvPicPr>
          <p:nvPr/>
        </p:nvPicPr>
        <p:blipFill>
          <a:blip r:embed="rId9"/>
          <a:srcRect l="25781" t="45055" r="44531" b="24176"/>
          <a:stretch>
            <a:fillRect/>
          </a:stretch>
        </p:blipFill>
        <p:spPr bwMode="auto">
          <a:xfrm>
            <a:off x="0" y="1600200"/>
            <a:ext cx="2270978" cy="1752600"/>
          </a:xfrm>
          <a:prstGeom prst="rect">
            <a:avLst/>
          </a:prstGeom>
          <a:noFill/>
          <a:ln w="9525">
            <a:noFill/>
            <a:miter lim="800000"/>
            <a:headEnd/>
            <a:tailEnd/>
          </a:ln>
          <a:effectLst/>
        </p:spPr>
      </p:pic>
      <p:pic>
        <p:nvPicPr>
          <p:cNvPr id="10" name="Picture 10"/>
          <p:cNvPicPr>
            <a:picLocks noChangeAspect="1" noChangeArrowheads="1"/>
          </p:cNvPicPr>
          <p:nvPr/>
        </p:nvPicPr>
        <p:blipFill>
          <a:blip r:embed="rId10"/>
          <a:srcRect l="57031" t="43956" r="13281" b="27473"/>
          <a:stretch>
            <a:fillRect/>
          </a:stretch>
        </p:blipFill>
        <p:spPr bwMode="auto">
          <a:xfrm>
            <a:off x="6698332" y="0"/>
            <a:ext cx="2445668" cy="1600200"/>
          </a:xfrm>
          <a:prstGeom prst="rect">
            <a:avLst/>
          </a:prstGeom>
          <a:noFill/>
          <a:ln w="9525">
            <a:noFill/>
            <a:miter lim="800000"/>
            <a:headEnd/>
            <a:tailEnd/>
          </a:ln>
          <a:effectLst/>
        </p:spPr>
      </p:pic>
      <p:pic>
        <p:nvPicPr>
          <p:cNvPr id="11" name="Picture 11"/>
          <p:cNvPicPr>
            <a:picLocks noChangeAspect="1" noChangeArrowheads="1"/>
          </p:cNvPicPr>
          <p:nvPr/>
        </p:nvPicPr>
        <p:blipFill>
          <a:blip r:embed="rId11"/>
          <a:srcRect l="59375" t="56044" r="11719" b="12088"/>
          <a:stretch>
            <a:fillRect/>
          </a:stretch>
        </p:blipFill>
        <p:spPr bwMode="auto">
          <a:xfrm>
            <a:off x="4648200" y="3352800"/>
            <a:ext cx="2209800" cy="1673352"/>
          </a:xfrm>
          <a:prstGeom prst="rect">
            <a:avLst/>
          </a:prstGeom>
          <a:noFill/>
          <a:ln w="9525">
            <a:noFill/>
            <a:miter lim="800000"/>
            <a:headEnd/>
            <a:tailEnd/>
          </a:ln>
          <a:effectLst/>
        </p:spPr>
      </p:pic>
      <p:pic>
        <p:nvPicPr>
          <p:cNvPr id="12" name="Picture 12"/>
          <p:cNvPicPr>
            <a:picLocks noChangeAspect="1" noChangeArrowheads="1"/>
          </p:cNvPicPr>
          <p:nvPr/>
        </p:nvPicPr>
        <p:blipFill>
          <a:blip r:embed="rId12"/>
          <a:srcRect l="59375" t="22446" r="11719" b="46154"/>
          <a:stretch>
            <a:fillRect/>
          </a:stretch>
        </p:blipFill>
        <p:spPr bwMode="auto">
          <a:xfrm>
            <a:off x="6858000" y="3352800"/>
            <a:ext cx="2286000" cy="1673352"/>
          </a:xfrm>
          <a:prstGeom prst="rect">
            <a:avLst/>
          </a:prstGeom>
          <a:noFill/>
          <a:ln w="9525">
            <a:noFill/>
            <a:miter lim="800000"/>
            <a:headEnd/>
            <a:tailEnd/>
          </a:ln>
          <a:effectLst/>
        </p:spPr>
      </p:pic>
      <p:pic>
        <p:nvPicPr>
          <p:cNvPr id="13" name="Picture 13"/>
          <p:cNvPicPr>
            <a:picLocks noChangeAspect="1" noChangeArrowheads="1"/>
          </p:cNvPicPr>
          <p:nvPr/>
        </p:nvPicPr>
        <p:blipFill>
          <a:blip r:embed="rId13"/>
          <a:srcRect l="33594" t="53846" r="37500" b="14523"/>
          <a:stretch>
            <a:fillRect/>
          </a:stretch>
        </p:blipFill>
        <p:spPr bwMode="auto">
          <a:xfrm>
            <a:off x="2209800" y="1679448"/>
            <a:ext cx="2151003" cy="1749552"/>
          </a:xfrm>
          <a:prstGeom prst="rect">
            <a:avLst/>
          </a:prstGeom>
          <a:noFill/>
          <a:ln w="9525">
            <a:noFill/>
            <a:miter lim="800000"/>
            <a:headEnd/>
            <a:tailEnd/>
          </a:ln>
          <a:effectLst/>
        </p:spPr>
      </p:pic>
      <p:pic>
        <p:nvPicPr>
          <p:cNvPr id="14" name="Picture 15"/>
          <p:cNvPicPr>
            <a:picLocks noChangeAspect="1" noChangeArrowheads="1"/>
          </p:cNvPicPr>
          <p:nvPr/>
        </p:nvPicPr>
        <p:blipFill>
          <a:blip r:embed="rId14"/>
          <a:srcRect l="28125" t="37541" r="42969" b="32418"/>
          <a:stretch>
            <a:fillRect/>
          </a:stretch>
        </p:blipFill>
        <p:spPr bwMode="auto">
          <a:xfrm>
            <a:off x="4343400" y="1600200"/>
            <a:ext cx="2264802" cy="1752600"/>
          </a:xfrm>
          <a:prstGeom prst="rect">
            <a:avLst/>
          </a:prstGeom>
          <a:noFill/>
          <a:ln w="9525">
            <a:noFill/>
            <a:miter lim="800000"/>
            <a:headEnd/>
            <a:tailEnd/>
          </a:ln>
          <a:effectLst/>
        </p:spPr>
      </p:pic>
      <p:sp>
        <p:nvSpPr>
          <p:cNvPr id="17" name="TextBox 16"/>
          <p:cNvSpPr txBox="1"/>
          <p:nvPr/>
        </p:nvSpPr>
        <p:spPr>
          <a:xfrm>
            <a:off x="2057400" y="1276290"/>
            <a:ext cx="457200" cy="400110"/>
          </a:xfrm>
          <a:prstGeom prst="rect">
            <a:avLst/>
          </a:prstGeom>
          <a:noFill/>
        </p:spPr>
        <p:txBody>
          <a:bodyPr wrap="square" rtlCol="0">
            <a:spAutoFit/>
          </a:bodyPr>
          <a:lstStyle/>
          <a:p>
            <a:r>
              <a:rPr lang="en-US" sz="2000" dirty="0" smtClean="0">
                <a:solidFill>
                  <a:srgbClr val="0000CC"/>
                </a:solidFill>
                <a:latin typeface="Times New Roman" pitchFamily="18" charset="0"/>
                <a:cs typeface="Times New Roman" pitchFamily="18" charset="0"/>
              </a:rPr>
              <a:t>1</a:t>
            </a:r>
            <a:endParaRPr lang="en-US" sz="2000" dirty="0">
              <a:solidFill>
                <a:srgbClr val="0000CC"/>
              </a:solidFill>
              <a:latin typeface="Times New Roman" pitchFamily="18" charset="0"/>
              <a:cs typeface="Times New Roman" pitchFamily="18" charset="0"/>
            </a:endParaRPr>
          </a:p>
        </p:txBody>
      </p:sp>
      <p:sp>
        <p:nvSpPr>
          <p:cNvPr id="18" name="TextBox 17"/>
          <p:cNvSpPr txBox="1"/>
          <p:nvPr/>
        </p:nvSpPr>
        <p:spPr>
          <a:xfrm>
            <a:off x="4267200" y="1276290"/>
            <a:ext cx="457200" cy="400110"/>
          </a:xfrm>
          <a:prstGeom prst="rect">
            <a:avLst/>
          </a:prstGeom>
          <a:noFill/>
        </p:spPr>
        <p:txBody>
          <a:bodyPr wrap="square" rtlCol="0">
            <a:spAutoFit/>
          </a:bodyPr>
          <a:lstStyle/>
          <a:p>
            <a:r>
              <a:rPr lang="en-US" sz="2000" dirty="0" smtClean="0">
                <a:solidFill>
                  <a:srgbClr val="0000CC"/>
                </a:solidFill>
                <a:latin typeface="Times New Roman" pitchFamily="18" charset="0"/>
                <a:cs typeface="Times New Roman" pitchFamily="18" charset="0"/>
              </a:rPr>
              <a:t>2</a:t>
            </a:r>
            <a:endParaRPr lang="en-US" sz="2000" dirty="0">
              <a:solidFill>
                <a:srgbClr val="0000CC"/>
              </a:solidFill>
              <a:latin typeface="Times New Roman" pitchFamily="18" charset="0"/>
              <a:cs typeface="Times New Roman" pitchFamily="18" charset="0"/>
            </a:endParaRPr>
          </a:p>
        </p:txBody>
      </p:sp>
      <p:sp>
        <p:nvSpPr>
          <p:cNvPr id="19" name="TextBox 18"/>
          <p:cNvSpPr txBox="1"/>
          <p:nvPr/>
        </p:nvSpPr>
        <p:spPr>
          <a:xfrm>
            <a:off x="6553200" y="1276290"/>
            <a:ext cx="457200" cy="400110"/>
          </a:xfrm>
          <a:prstGeom prst="rect">
            <a:avLst/>
          </a:prstGeom>
          <a:noFill/>
        </p:spPr>
        <p:txBody>
          <a:bodyPr wrap="square" rtlCol="0">
            <a:spAutoFit/>
          </a:bodyPr>
          <a:lstStyle/>
          <a:p>
            <a:r>
              <a:rPr lang="en-US" sz="2000" dirty="0" smtClean="0">
                <a:solidFill>
                  <a:srgbClr val="0000CC"/>
                </a:solidFill>
                <a:latin typeface="Times New Roman" pitchFamily="18" charset="0"/>
                <a:cs typeface="Times New Roman" pitchFamily="18" charset="0"/>
              </a:rPr>
              <a:t>3</a:t>
            </a:r>
            <a:endParaRPr lang="en-US" sz="2000" dirty="0">
              <a:solidFill>
                <a:srgbClr val="0000CC"/>
              </a:solidFill>
              <a:latin typeface="Times New Roman" pitchFamily="18" charset="0"/>
              <a:cs typeface="Times New Roman" pitchFamily="18" charset="0"/>
            </a:endParaRPr>
          </a:p>
        </p:txBody>
      </p:sp>
      <p:sp>
        <p:nvSpPr>
          <p:cNvPr id="20" name="TextBox 19"/>
          <p:cNvSpPr txBox="1"/>
          <p:nvPr/>
        </p:nvSpPr>
        <p:spPr>
          <a:xfrm>
            <a:off x="8686800" y="1295400"/>
            <a:ext cx="457200" cy="400110"/>
          </a:xfrm>
          <a:prstGeom prst="rect">
            <a:avLst/>
          </a:prstGeom>
          <a:noFill/>
        </p:spPr>
        <p:txBody>
          <a:bodyPr wrap="square" rtlCol="0">
            <a:spAutoFit/>
          </a:bodyPr>
          <a:lstStyle/>
          <a:p>
            <a:r>
              <a:rPr lang="en-US" sz="2000" dirty="0" smtClean="0">
                <a:solidFill>
                  <a:srgbClr val="663300"/>
                </a:solidFill>
                <a:latin typeface="Times New Roman" pitchFamily="18" charset="0"/>
                <a:cs typeface="Times New Roman" pitchFamily="18" charset="0"/>
              </a:rPr>
              <a:t>4</a:t>
            </a:r>
            <a:endParaRPr lang="en-US" sz="2000" dirty="0">
              <a:solidFill>
                <a:srgbClr val="663300"/>
              </a:solidFill>
              <a:latin typeface="Times New Roman" pitchFamily="18" charset="0"/>
              <a:cs typeface="Times New Roman" pitchFamily="18" charset="0"/>
            </a:endParaRPr>
          </a:p>
        </p:txBody>
      </p:sp>
      <p:sp>
        <p:nvSpPr>
          <p:cNvPr id="21" name="TextBox 20"/>
          <p:cNvSpPr txBox="1"/>
          <p:nvPr/>
        </p:nvSpPr>
        <p:spPr>
          <a:xfrm>
            <a:off x="2057400" y="3028890"/>
            <a:ext cx="457200" cy="400110"/>
          </a:xfrm>
          <a:prstGeom prst="rect">
            <a:avLst/>
          </a:prstGeom>
          <a:noFill/>
        </p:spPr>
        <p:txBody>
          <a:bodyPr wrap="square" rtlCol="0">
            <a:spAutoFit/>
          </a:bodyPr>
          <a:lstStyle/>
          <a:p>
            <a:r>
              <a:rPr lang="en-US" sz="2000" dirty="0" smtClean="0">
                <a:solidFill>
                  <a:srgbClr val="663300"/>
                </a:solidFill>
                <a:latin typeface="Times New Roman" pitchFamily="18" charset="0"/>
                <a:cs typeface="Times New Roman" pitchFamily="18" charset="0"/>
              </a:rPr>
              <a:t>5</a:t>
            </a:r>
            <a:endParaRPr lang="en-US" sz="2000" dirty="0">
              <a:solidFill>
                <a:srgbClr val="663300"/>
              </a:solidFill>
              <a:latin typeface="Times New Roman" pitchFamily="18" charset="0"/>
              <a:cs typeface="Times New Roman" pitchFamily="18" charset="0"/>
            </a:endParaRPr>
          </a:p>
        </p:txBody>
      </p:sp>
      <p:sp>
        <p:nvSpPr>
          <p:cNvPr id="22" name="TextBox 21"/>
          <p:cNvSpPr txBox="1"/>
          <p:nvPr/>
        </p:nvSpPr>
        <p:spPr>
          <a:xfrm>
            <a:off x="4343400" y="3048000"/>
            <a:ext cx="457200" cy="400110"/>
          </a:xfrm>
          <a:prstGeom prst="rect">
            <a:avLst/>
          </a:prstGeom>
          <a:noFill/>
        </p:spPr>
        <p:txBody>
          <a:bodyPr wrap="square" rtlCol="0">
            <a:spAutoFit/>
          </a:bodyPr>
          <a:lstStyle/>
          <a:p>
            <a:r>
              <a:rPr lang="en-US" sz="2000" dirty="0" smtClean="0">
                <a:solidFill>
                  <a:srgbClr val="00FFFF"/>
                </a:solidFill>
                <a:latin typeface="Times New Roman" pitchFamily="18" charset="0"/>
                <a:cs typeface="Times New Roman" pitchFamily="18" charset="0"/>
              </a:rPr>
              <a:t>6</a:t>
            </a:r>
            <a:endParaRPr lang="en-US" sz="2000" dirty="0">
              <a:solidFill>
                <a:srgbClr val="00FFFF"/>
              </a:solidFill>
              <a:latin typeface="Times New Roman" pitchFamily="18" charset="0"/>
              <a:cs typeface="Times New Roman" pitchFamily="18" charset="0"/>
            </a:endParaRPr>
          </a:p>
        </p:txBody>
      </p:sp>
      <p:sp>
        <p:nvSpPr>
          <p:cNvPr id="23" name="TextBox 22"/>
          <p:cNvSpPr txBox="1"/>
          <p:nvPr/>
        </p:nvSpPr>
        <p:spPr>
          <a:xfrm>
            <a:off x="6629400" y="3048000"/>
            <a:ext cx="457200" cy="400110"/>
          </a:xfrm>
          <a:prstGeom prst="rect">
            <a:avLst/>
          </a:prstGeom>
          <a:noFill/>
        </p:spPr>
        <p:txBody>
          <a:bodyPr wrap="square" rtlCol="0">
            <a:spAutoFit/>
          </a:bodyPr>
          <a:lstStyle/>
          <a:p>
            <a:r>
              <a:rPr lang="en-US" sz="2000" dirty="0" smtClean="0">
                <a:solidFill>
                  <a:srgbClr val="00FFFF"/>
                </a:solidFill>
                <a:latin typeface="Times New Roman" pitchFamily="18" charset="0"/>
                <a:cs typeface="Times New Roman" pitchFamily="18" charset="0"/>
              </a:rPr>
              <a:t>7</a:t>
            </a:r>
            <a:endParaRPr lang="en-US" sz="2000" dirty="0">
              <a:solidFill>
                <a:srgbClr val="00FFFF"/>
              </a:solidFill>
              <a:latin typeface="Times New Roman" pitchFamily="18" charset="0"/>
              <a:cs typeface="Times New Roman" pitchFamily="18" charset="0"/>
            </a:endParaRPr>
          </a:p>
        </p:txBody>
      </p:sp>
      <p:sp>
        <p:nvSpPr>
          <p:cNvPr id="24" name="TextBox 23"/>
          <p:cNvSpPr txBox="1"/>
          <p:nvPr/>
        </p:nvSpPr>
        <p:spPr>
          <a:xfrm>
            <a:off x="8686800" y="2971800"/>
            <a:ext cx="457200" cy="400110"/>
          </a:xfrm>
          <a:prstGeom prst="rect">
            <a:avLst/>
          </a:prstGeom>
          <a:noFill/>
        </p:spPr>
        <p:txBody>
          <a:bodyPr wrap="square" rtlCol="0">
            <a:spAutoFit/>
          </a:bodyPr>
          <a:lstStyle/>
          <a:p>
            <a:r>
              <a:rPr lang="en-US" sz="2000" dirty="0" smtClean="0">
                <a:solidFill>
                  <a:srgbClr val="00FFFF"/>
                </a:solidFill>
                <a:latin typeface="Times New Roman" pitchFamily="18" charset="0"/>
                <a:cs typeface="Times New Roman" pitchFamily="18" charset="0"/>
              </a:rPr>
              <a:t>8</a:t>
            </a:r>
            <a:endParaRPr lang="en-US" sz="2000" dirty="0">
              <a:solidFill>
                <a:srgbClr val="00FFFF"/>
              </a:solidFill>
              <a:latin typeface="Times New Roman" pitchFamily="18" charset="0"/>
              <a:cs typeface="Times New Roman" pitchFamily="18" charset="0"/>
            </a:endParaRPr>
          </a:p>
        </p:txBody>
      </p:sp>
      <p:sp>
        <p:nvSpPr>
          <p:cNvPr id="25" name="TextBox 24"/>
          <p:cNvSpPr txBox="1"/>
          <p:nvPr/>
        </p:nvSpPr>
        <p:spPr>
          <a:xfrm>
            <a:off x="2057400" y="4552890"/>
            <a:ext cx="457200" cy="400110"/>
          </a:xfrm>
          <a:prstGeom prst="rect">
            <a:avLst/>
          </a:prstGeom>
          <a:noFill/>
        </p:spPr>
        <p:txBody>
          <a:bodyPr wrap="square" rtlCol="0">
            <a:spAutoFit/>
          </a:bodyPr>
          <a:lstStyle/>
          <a:p>
            <a:r>
              <a:rPr lang="en-US" sz="2000" dirty="0" smtClean="0">
                <a:solidFill>
                  <a:srgbClr val="00FF00"/>
                </a:solidFill>
                <a:latin typeface="Times New Roman" pitchFamily="18" charset="0"/>
                <a:cs typeface="Times New Roman" pitchFamily="18" charset="0"/>
              </a:rPr>
              <a:t>9</a:t>
            </a:r>
            <a:endParaRPr lang="en-US" sz="2000" dirty="0">
              <a:solidFill>
                <a:srgbClr val="00FF00"/>
              </a:solidFill>
              <a:latin typeface="Times New Roman" pitchFamily="18" charset="0"/>
              <a:cs typeface="Times New Roman" pitchFamily="18" charset="0"/>
            </a:endParaRPr>
          </a:p>
        </p:txBody>
      </p:sp>
      <p:sp>
        <p:nvSpPr>
          <p:cNvPr id="26" name="TextBox 25"/>
          <p:cNvSpPr txBox="1"/>
          <p:nvPr/>
        </p:nvSpPr>
        <p:spPr>
          <a:xfrm>
            <a:off x="4343400" y="4552890"/>
            <a:ext cx="457200" cy="400110"/>
          </a:xfrm>
          <a:prstGeom prst="rect">
            <a:avLst/>
          </a:prstGeom>
          <a:noFill/>
        </p:spPr>
        <p:txBody>
          <a:bodyPr wrap="square" rtlCol="0">
            <a:spAutoFit/>
          </a:bodyPr>
          <a:lstStyle/>
          <a:p>
            <a:r>
              <a:rPr lang="en-US" sz="2000" dirty="0" smtClean="0">
                <a:solidFill>
                  <a:srgbClr val="00FF00"/>
                </a:solidFill>
                <a:latin typeface="Times New Roman" pitchFamily="18" charset="0"/>
                <a:cs typeface="Times New Roman" pitchFamily="18" charset="0"/>
              </a:rPr>
              <a:t>10</a:t>
            </a:r>
            <a:endParaRPr lang="en-US" sz="2000" dirty="0">
              <a:solidFill>
                <a:srgbClr val="00FF00"/>
              </a:solidFill>
              <a:latin typeface="Times New Roman" pitchFamily="18" charset="0"/>
              <a:cs typeface="Times New Roman" pitchFamily="18" charset="0"/>
            </a:endParaRPr>
          </a:p>
        </p:txBody>
      </p:sp>
      <p:sp>
        <p:nvSpPr>
          <p:cNvPr id="27" name="TextBox 26"/>
          <p:cNvSpPr txBox="1"/>
          <p:nvPr/>
        </p:nvSpPr>
        <p:spPr>
          <a:xfrm>
            <a:off x="6629400" y="4552890"/>
            <a:ext cx="457200" cy="400110"/>
          </a:xfrm>
          <a:prstGeom prst="rect">
            <a:avLst/>
          </a:prstGeom>
          <a:noFill/>
        </p:spPr>
        <p:txBody>
          <a:bodyPr wrap="square" rtlCol="0">
            <a:spAutoFit/>
          </a:bodyPr>
          <a:lstStyle/>
          <a:p>
            <a:r>
              <a:rPr lang="en-US" sz="2000" dirty="0" smtClean="0">
                <a:solidFill>
                  <a:srgbClr val="FFFF00"/>
                </a:solidFill>
                <a:latin typeface="Times New Roman" pitchFamily="18" charset="0"/>
                <a:cs typeface="Times New Roman" pitchFamily="18" charset="0"/>
              </a:rPr>
              <a:t>11</a:t>
            </a:r>
            <a:endParaRPr lang="en-US" sz="2000" dirty="0">
              <a:solidFill>
                <a:srgbClr val="FFFF00"/>
              </a:solidFill>
              <a:latin typeface="Times New Roman" pitchFamily="18" charset="0"/>
              <a:cs typeface="Times New Roman" pitchFamily="18" charset="0"/>
            </a:endParaRPr>
          </a:p>
        </p:txBody>
      </p:sp>
      <p:sp>
        <p:nvSpPr>
          <p:cNvPr id="28" name="TextBox 27"/>
          <p:cNvSpPr txBox="1"/>
          <p:nvPr/>
        </p:nvSpPr>
        <p:spPr>
          <a:xfrm>
            <a:off x="8686800" y="4572000"/>
            <a:ext cx="457200" cy="400110"/>
          </a:xfrm>
          <a:prstGeom prst="rect">
            <a:avLst/>
          </a:prstGeom>
          <a:noFill/>
        </p:spPr>
        <p:txBody>
          <a:bodyPr wrap="square" rtlCol="0">
            <a:spAutoFit/>
          </a:bodyPr>
          <a:lstStyle/>
          <a:p>
            <a:r>
              <a:rPr lang="en-US" sz="2000" dirty="0" smtClean="0">
                <a:solidFill>
                  <a:srgbClr val="FFFF00"/>
                </a:solidFill>
                <a:latin typeface="Times New Roman" pitchFamily="18" charset="0"/>
                <a:cs typeface="Times New Roman" pitchFamily="18" charset="0"/>
              </a:rPr>
              <a:t>12</a:t>
            </a:r>
            <a:endParaRPr lang="en-US" sz="2000" dirty="0">
              <a:solidFill>
                <a:srgbClr val="FFFF00"/>
              </a:solidFill>
              <a:latin typeface="Times New Roman" pitchFamily="18" charset="0"/>
              <a:cs typeface="Times New Roman" pitchFamily="18" charset="0"/>
            </a:endParaRPr>
          </a:p>
        </p:txBody>
      </p:sp>
      <p:sp>
        <p:nvSpPr>
          <p:cNvPr id="29" name="TextBox 28"/>
          <p:cNvSpPr txBox="1"/>
          <p:nvPr/>
        </p:nvSpPr>
        <p:spPr>
          <a:xfrm>
            <a:off x="1905000" y="6229290"/>
            <a:ext cx="457200" cy="400110"/>
          </a:xfrm>
          <a:prstGeom prst="rect">
            <a:avLst/>
          </a:prstGeom>
          <a:noFill/>
        </p:spPr>
        <p:txBody>
          <a:bodyPr wrap="square" rtlCol="0">
            <a:spAutoFit/>
          </a:bodyPr>
          <a:lstStyle/>
          <a:p>
            <a:r>
              <a:rPr lang="en-US" sz="2000" dirty="0" smtClean="0">
                <a:solidFill>
                  <a:srgbClr val="FFFF00"/>
                </a:solidFill>
                <a:latin typeface="Times New Roman" pitchFamily="18" charset="0"/>
                <a:cs typeface="Times New Roman" pitchFamily="18" charset="0"/>
              </a:rPr>
              <a:t>13</a:t>
            </a:r>
            <a:endParaRPr lang="en-US" sz="2000" dirty="0">
              <a:solidFill>
                <a:srgbClr val="FFFF00"/>
              </a:solidFill>
              <a:latin typeface="Times New Roman" pitchFamily="18" charset="0"/>
              <a:cs typeface="Times New Roman" pitchFamily="18" charset="0"/>
            </a:endParaRPr>
          </a:p>
        </p:txBody>
      </p:sp>
      <p:sp>
        <p:nvSpPr>
          <p:cNvPr id="30" name="TextBox 29"/>
          <p:cNvSpPr txBox="1"/>
          <p:nvPr/>
        </p:nvSpPr>
        <p:spPr>
          <a:xfrm>
            <a:off x="2362200" y="5029200"/>
            <a:ext cx="6781800" cy="1477328"/>
          </a:xfrm>
          <a:prstGeom prst="rect">
            <a:avLst/>
          </a:prstGeom>
          <a:noFill/>
        </p:spPr>
        <p:txBody>
          <a:bodyPr wrap="square" rtlCol="0">
            <a:spAutoFit/>
          </a:bodyPr>
          <a:lstStyle/>
          <a:p>
            <a:r>
              <a:rPr lang="en-US" dirty="0" smtClean="0">
                <a:latin typeface="Times New Roman" pitchFamily="18" charset="0"/>
                <a:cs typeface="Times New Roman" pitchFamily="18" charset="0"/>
              </a:rPr>
              <a:t>From the SEM photos of the most common foraminifera found in each sediment type (same color code as before), the anomalous; storm; and shallow marine forams are much more well-preserved than the fill and dune forams, which have weathered tests with rounded edges and less-pronounced structures.</a:t>
            </a:r>
            <a:endParaRPr lang="en-US" dirty="0">
              <a:latin typeface="Times New Roman" pitchFamily="18" charset="0"/>
              <a:cs typeface="Times New Roman" pitchFamily="18" charset="0"/>
            </a:endParaRPr>
          </a:p>
        </p:txBody>
      </p:sp>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97959" y="6386885"/>
            <a:ext cx="1346041" cy="47111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r="64847"/>
          <a:stretch>
            <a:fillRect/>
          </a:stretch>
        </p:blipFill>
        <p:spPr>
          <a:xfrm>
            <a:off x="1943972" y="1295400"/>
            <a:ext cx="1256428" cy="4800600"/>
          </a:xfrm>
        </p:spPr>
      </p:pic>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Results: P-OSL</a:t>
            </a:r>
            <a:endParaRPr lang="en-US" dirty="0">
              <a:latin typeface="Times New Roman" pitchFamily="18" charset="0"/>
              <a:cs typeface="Times New Roman" pitchFamily="18" charset="0"/>
            </a:endParaRPr>
          </a:p>
        </p:txBody>
      </p:sp>
      <p:sp>
        <p:nvSpPr>
          <p:cNvPr id="8" name="TextBox 8"/>
          <p:cNvSpPr txBox="1">
            <a:spLocks noChangeArrowheads="1"/>
          </p:cNvSpPr>
          <p:nvPr/>
        </p:nvSpPr>
        <p:spPr bwMode="auto">
          <a:xfrm>
            <a:off x="1828800" y="6488668"/>
            <a:ext cx="1524000" cy="369332"/>
          </a:xfrm>
          <a:prstGeom prst="rect">
            <a:avLst/>
          </a:prstGeom>
          <a:noFill/>
          <a:ln w="9525">
            <a:noFill/>
            <a:miter lim="800000"/>
            <a:headEnd/>
            <a:tailEnd/>
          </a:ln>
        </p:spPr>
        <p:txBody>
          <a:bodyPr wrap="square">
            <a:spAutoFit/>
          </a:bodyPr>
          <a:lstStyle/>
          <a:p>
            <a:pPr eaLnBrk="1" hangingPunct="1"/>
            <a:r>
              <a:rPr lang="en-US" dirty="0" smtClean="0">
                <a:latin typeface="Times New Roman" pitchFamily="18" charset="0"/>
                <a:cs typeface="Times New Roman" pitchFamily="18" charset="0"/>
              </a:rPr>
              <a:t>Robins, 2019</a:t>
            </a:r>
            <a:endParaRPr lang="en-US" dirty="0">
              <a:latin typeface="Times New Roman" pitchFamily="18" charset="0"/>
              <a:cs typeface="Times New Roman" pitchFamily="18" charset="0"/>
            </a:endParaRPr>
          </a:p>
        </p:txBody>
      </p:sp>
      <p:sp>
        <p:nvSpPr>
          <p:cNvPr id="10" name="Content Placeholder 2"/>
          <p:cNvSpPr txBox="1">
            <a:spLocks/>
          </p:cNvSpPr>
          <p:nvPr/>
        </p:nvSpPr>
        <p:spPr>
          <a:xfrm>
            <a:off x="1752600" y="6023279"/>
            <a:ext cx="1600200" cy="529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smtClean="0">
                <a:latin typeface="Times New Roman" pitchFamily="18" charset="0"/>
                <a:cs typeface="Times New Roman" pitchFamily="18" charset="0"/>
              </a:rPr>
              <a:t>Net BOSL values </a:t>
            </a:r>
            <a:endParaRPr lang="en-US" sz="1500" dirty="0">
              <a:latin typeface="Times New Roman" pitchFamily="18" charset="0"/>
              <a:cs typeface="Times New Roman" pitchFamily="18" charset="0"/>
            </a:endParaRPr>
          </a:p>
        </p:txBody>
      </p:sp>
      <p:pic>
        <p:nvPicPr>
          <p:cNvPr id="12" name="Picture 1"/>
          <p:cNvPicPr>
            <a:picLocks noChangeAspect="1" noChangeArrowheads="1"/>
          </p:cNvPicPr>
          <p:nvPr/>
        </p:nvPicPr>
        <p:blipFill>
          <a:blip r:embed="rId3"/>
          <a:srcRect l="17969" t="38462" r="71875" b="15385"/>
          <a:stretch>
            <a:fillRect/>
          </a:stretch>
        </p:blipFill>
        <p:spPr bwMode="auto">
          <a:xfrm>
            <a:off x="0" y="914400"/>
            <a:ext cx="1905000" cy="5943601"/>
          </a:xfrm>
          <a:prstGeom prst="rect">
            <a:avLst/>
          </a:prstGeom>
          <a:noFill/>
          <a:ln w="9525">
            <a:noFill/>
            <a:miter lim="800000"/>
            <a:headEnd/>
            <a:tailEnd/>
          </a:ln>
          <a:effectLst/>
        </p:spPr>
      </p:pic>
      <p:sp>
        <p:nvSpPr>
          <p:cNvPr id="13" name="TextBox 12"/>
          <p:cNvSpPr txBox="1"/>
          <p:nvPr/>
        </p:nvSpPr>
        <p:spPr>
          <a:xfrm>
            <a:off x="3810000" y="1371600"/>
            <a:ext cx="4419600" cy="5078313"/>
          </a:xfrm>
          <a:prstGeom prst="rect">
            <a:avLst/>
          </a:prstGeom>
          <a:noFill/>
        </p:spPr>
        <p:txBody>
          <a:bodyPr wrap="square" rtlCol="0">
            <a:spAutoFit/>
          </a:bodyPr>
          <a:lstStyle/>
          <a:p>
            <a:pPr>
              <a:buFont typeface="Arial" pitchFamily="34" charset="0"/>
              <a:buChar char="•"/>
            </a:pPr>
            <a:r>
              <a:rPr lang="en-US" dirty="0" smtClean="0">
                <a:latin typeface="Times New Roman" pitchFamily="18" charset="0"/>
                <a:cs typeface="Times New Roman" pitchFamily="18" charset="0"/>
              </a:rPr>
              <a:t>The topmost three anomalous samples (at 0, 4, and 7cm depth) show a negative slope as depth increases. This probably indicates post-depositional disturbance/mixing. </a:t>
            </a:r>
          </a:p>
          <a:p>
            <a:pPr>
              <a:buFont typeface="Arial" pitchFamily="34" charset="0"/>
              <a:buChar char="•"/>
            </a:pPr>
            <a:r>
              <a:rPr lang="en-US" dirty="0" smtClean="0">
                <a:latin typeface="Times New Roman" pitchFamily="18" charset="0"/>
                <a:cs typeface="Times New Roman" pitchFamily="18" charset="0"/>
              </a:rPr>
              <a:t>The five anomalous samples below have similar values that overlap each other and exhibit no slope. Lack of slope in the net BOSL values indicates same age and time of zeroing (when sand grains are cut off from sunlight). Therefore, the anomalous deposit was deposited altogether at the same time.</a:t>
            </a:r>
          </a:p>
          <a:p>
            <a:pPr>
              <a:buFont typeface="Arial" pitchFamily="34" charset="0"/>
              <a:buChar char="•"/>
            </a:pPr>
            <a:r>
              <a:rPr lang="en-US" dirty="0" smtClean="0">
                <a:latin typeface="Times New Roman" pitchFamily="18" charset="0"/>
                <a:cs typeface="Times New Roman" pitchFamily="18" charset="0"/>
              </a:rPr>
              <a:t>The contact zone sample below has a lower value and lies between the anomalous values and the floor values below.</a:t>
            </a:r>
          </a:p>
          <a:p>
            <a:pPr>
              <a:buFont typeface="Arial" pitchFamily="34" charset="0"/>
              <a:buChar char="•"/>
            </a:pPr>
            <a:r>
              <a:rPr lang="en-US" dirty="0" smtClean="0">
                <a:latin typeface="Times New Roman" pitchFamily="18" charset="0"/>
                <a:cs typeface="Times New Roman" pitchFamily="18" charset="0"/>
              </a:rPr>
              <a:t> The three floor values at the bottom do not overlap with each other and their counts are significantly lower than the anomalous and contact samples above.</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Preliminary Conclusions</a:t>
            </a:r>
            <a:endParaRPr lang="en-US"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152400" y="1447800"/>
          <a:ext cx="8839197" cy="4876800"/>
        </p:xfrm>
        <a:graphic>
          <a:graphicData uri="http://schemas.openxmlformats.org/drawingml/2006/table">
            <a:tbl>
              <a:tblPr firstRow="1" bandRow="1">
                <a:tableStyleId>{2D5ABB26-0587-4C30-8999-92F81FD0307C}</a:tableStyleId>
              </a:tblPr>
              <a:tblGrid>
                <a:gridCol w="2055625">
                  <a:extLst>
                    <a:ext uri="{9D8B030D-6E8A-4147-A177-3AD203B41FA5}">
                      <a16:colId xmlns:a16="http://schemas.microsoft.com/office/drawing/2014/main" val="20000"/>
                    </a:ext>
                  </a:extLst>
                </a:gridCol>
                <a:gridCol w="1130595">
                  <a:extLst>
                    <a:ext uri="{9D8B030D-6E8A-4147-A177-3AD203B41FA5}">
                      <a16:colId xmlns:a16="http://schemas.microsoft.com/office/drawing/2014/main" val="20001"/>
                    </a:ext>
                  </a:extLst>
                </a:gridCol>
                <a:gridCol w="1952847">
                  <a:extLst>
                    <a:ext uri="{9D8B030D-6E8A-4147-A177-3AD203B41FA5}">
                      <a16:colId xmlns:a16="http://schemas.microsoft.com/office/drawing/2014/main" val="20002"/>
                    </a:ext>
                  </a:extLst>
                </a:gridCol>
                <a:gridCol w="1850065">
                  <a:extLst>
                    <a:ext uri="{9D8B030D-6E8A-4147-A177-3AD203B41FA5}">
                      <a16:colId xmlns:a16="http://schemas.microsoft.com/office/drawing/2014/main" val="20003"/>
                    </a:ext>
                  </a:extLst>
                </a:gridCol>
                <a:gridCol w="1850065">
                  <a:extLst>
                    <a:ext uri="{9D8B030D-6E8A-4147-A177-3AD203B41FA5}">
                      <a16:colId xmlns:a16="http://schemas.microsoft.com/office/drawing/2014/main" val="20004"/>
                    </a:ext>
                  </a:extLst>
                </a:gridCol>
              </a:tblGrid>
              <a:tr h="1175732">
                <a:tc>
                  <a:txBody>
                    <a:bodyPr/>
                    <a:lstStyle/>
                    <a:p>
                      <a:r>
                        <a:rPr lang="en-US" dirty="0" smtClean="0">
                          <a:latin typeface="Times New Roman" pitchFamily="18" charset="0"/>
                          <a:cs typeface="Times New Roman" pitchFamily="18" charset="0"/>
                        </a:rPr>
                        <a:t>Anomalous</a:t>
                      </a:r>
                      <a:r>
                        <a:rPr lang="en-US" baseline="0" dirty="0" smtClean="0">
                          <a:latin typeface="Times New Roman" pitchFamily="18" charset="0"/>
                          <a:cs typeface="Times New Roman" pitchFamily="18" charset="0"/>
                        </a:rPr>
                        <a:t> Sediment Characteristics</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Dune?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Construction Fill?</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Storm</a:t>
                      </a:r>
                      <a:r>
                        <a:rPr lang="en-US" baseline="0" dirty="0" smtClean="0">
                          <a:latin typeface="Times New Roman" pitchFamily="18" charset="0"/>
                          <a:cs typeface="Times New Roman" pitchFamily="18" charset="0"/>
                        </a:rPr>
                        <a:t> Deposition?</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Tsunami Deposition?</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93234">
                <a:tc>
                  <a:txBody>
                    <a:bodyPr/>
                    <a:lstStyle/>
                    <a:p>
                      <a:r>
                        <a:rPr lang="en-US" dirty="0" smtClean="0">
                          <a:latin typeface="Times New Roman" pitchFamily="18" charset="0"/>
                          <a:cs typeface="Times New Roman" pitchFamily="18" charset="0"/>
                        </a:rPr>
                        <a:t>Massive,</a:t>
                      </a:r>
                      <a:r>
                        <a:rPr lang="en-US" baseline="0" dirty="0" smtClean="0">
                          <a:latin typeface="Times New Roman" pitchFamily="18" charset="0"/>
                          <a:cs typeface="Times New Roman" pitchFamily="18" charset="0"/>
                        </a:rPr>
                        <a:t> clean, with some laminations</a:t>
                      </a:r>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957868">
                <a:tc>
                  <a:txBody>
                    <a:bodyPr/>
                    <a:lstStyle/>
                    <a:p>
                      <a:r>
                        <a:rPr lang="en-US" dirty="0" smtClean="0">
                          <a:latin typeface="Times New Roman" pitchFamily="18" charset="0"/>
                          <a:cs typeface="Times New Roman" pitchFamily="18" charset="0"/>
                        </a:rPr>
                        <a:t>Well-sorted grains</a:t>
                      </a:r>
                      <a:endParaRPr lang="en-US"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93234">
                <a:tc>
                  <a:txBody>
                    <a:bodyPr/>
                    <a:lstStyle/>
                    <a:p>
                      <a:r>
                        <a:rPr lang="en-US" dirty="0" smtClean="0">
                          <a:latin typeface="Times New Roman" pitchFamily="18" charset="0"/>
                          <a:cs typeface="Times New Roman" pitchFamily="18" charset="0"/>
                        </a:rPr>
                        <a:t>Very High Foraminiferal Abundance</a:t>
                      </a:r>
                      <a:endParaRPr lang="en-US"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914400">
                <a:tc>
                  <a:txBody>
                    <a:bodyPr/>
                    <a:lstStyle/>
                    <a:p>
                      <a:r>
                        <a:rPr lang="en-US" dirty="0" smtClean="0">
                          <a:latin typeface="Times New Roman" pitchFamily="18" charset="0"/>
                          <a:cs typeface="Times New Roman" pitchFamily="18" charset="0"/>
                        </a:rPr>
                        <a:t>Rapid</a:t>
                      </a:r>
                      <a:r>
                        <a:rPr lang="en-US" baseline="0" dirty="0" smtClean="0">
                          <a:latin typeface="Times New Roman" pitchFamily="18" charset="0"/>
                          <a:cs typeface="Times New Roman" pitchFamily="18" charset="0"/>
                        </a:rPr>
                        <a:t> Deposition</a:t>
                      </a:r>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
        <p:nvSpPr>
          <p:cNvPr id="5" name="Multiply 4"/>
          <p:cNvSpPr/>
          <p:nvPr/>
        </p:nvSpPr>
        <p:spPr>
          <a:xfrm>
            <a:off x="3886200" y="2667000"/>
            <a:ext cx="838200" cy="762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y 5"/>
          <p:cNvSpPr/>
          <p:nvPr/>
        </p:nvSpPr>
        <p:spPr>
          <a:xfrm>
            <a:off x="2362200" y="3581400"/>
            <a:ext cx="838200" cy="762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p:cNvSpPr/>
          <p:nvPr/>
        </p:nvSpPr>
        <p:spPr>
          <a:xfrm>
            <a:off x="3886200" y="3657600"/>
            <a:ext cx="838200" cy="762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2362200" y="4572000"/>
            <a:ext cx="838200" cy="762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3886200" y="4572000"/>
            <a:ext cx="838200" cy="762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5726014" y="2667000"/>
            <a:ext cx="979586" cy="850081"/>
          </a:xfrm>
          <a:prstGeom prst="rect">
            <a:avLst/>
          </a:prstGeom>
          <a:noFill/>
        </p:spPr>
      </p:pic>
      <p:pic>
        <p:nvPicPr>
          <p:cNvPr id="15"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7554814" y="2667000"/>
            <a:ext cx="979586" cy="850081"/>
          </a:xfrm>
          <a:prstGeom prst="rect">
            <a:avLst/>
          </a:prstGeom>
          <a:noFill/>
        </p:spPr>
      </p:pic>
      <p:pic>
        <p:nvPicPr>
          <p:cNvPr id="16"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7543800" y="3581400"/>
            <a:ext cx="979586" cy="850081"/>
          </a:xfrm>
          <a:prstGeom prst="rect">
            <a:avLst/>
          </a:prstGeom>
          <a:noFill/>
        </p:spPr>
      </p:pic>
      <p:pic>
        <p:nvPicPr>
          <p:cNvPr id="17"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5715000" y="3581400"/>
            <a:ext cx="979586" cy="850081"/>
          </a:xfrm>
          <a:prstGeom prst="rect">
            <a:avLst/>
          </a:prstGeom>
          <a:noFill/>
        </p:spPr>
      </p:pic>
      <p:pic>
        <p:nvPicPr>
          <p:cNvPr id="19"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7543800" y="4572000"/>
            <a:ext cx="979586" cy="850081"/>
          </a:xfrm>
          <a:prstGeom prst="rect">
            <a:avLst/>
          </a:prstGeom>
          <a:noFill/>
        </p:spPr>
      </p:pic>
      <p:pic>
        <p:nvPicPr>
          <p:cNvPr id="20"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7543800" y="5474519"/>
            <a:ext cx="979586" cy="850081"/>
          </a:xfrm>
          <a:prstGeom prst="rect">
            <a:avLst/>
          </a:prstGeom>
          <a:noFill/>
        </p:spPr>
      </p:pic>
      <p:pic>
        <p:nvPicPr>
          <p:cNvPr id="22"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3810000" y="5486400"/>
            <a:ext cx="979586" cy="850081"/>
          </a:xfrm>
          <a:prstGeom prst="rect">
            <a:avLst/>
          </a:prstGeom>
          <a:noFill/>
        </p:spPr>
      </p:pic>
      <p:sp>
        <p:nvSpPr>
          <p:cNvPr id="23" name="Multiply 22"/>
          <p:cNvSpPr/>
          <p:nvPr/>
        </p:nvSpPr>
        <p:spPr>
          <a:xfrm>
            <a:off x="2362200" y="5410200"/>
            <a:ext cx="838200" cy="762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2362200" y="2667000"/>
            <a:ext cx="979586" cy="850081"/>
          </a:xfrm>
          <a:prstGeom prst="rect">
            <a:avLst/>
          </a:prstGeom>
          <a:noFill/>
        </p:spPr>
      </p:pic>
      <p:sp>
        <p:nvSpPr>
          <p:cNvPr id="26" name="Multiply 25"/>
          <p:cNvSpPr/>
          <p:nvPr/>
        </p:nvSpPr>
        <p:spPr>
          <a:xfrm>
            <a:off x="5715000" y="4572000"/>
            <a:ext cx="838200" cy="762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descr="C:\Users\Admin\AppData\Local\Microsoft\Windows\INetCache\IE\5LNRWTRE\Checkmark_green.svg[1].png"/>
          <p:cNvPicPr>
            <a:picLocks noChangeAspect="1" noChangeArrowheads="1"/>
          </p:cNvPicPr>
          <p:nvPr/>
        </p:nvPicPr>
        <p:blipFill>
          <a:blip r:embed="rId3" cstate="print"/>
          <a:srcRect/>
          <a:stretch>
            <a:fillRect/>
          </a:stretch>
        </p:blipFill>
        <p:spPr bwMode="auto">
          <a:xfrm>
            <a:off x="5715000" y="5486400"/>
            <a:ext cx="979586" cy="850081"/>
          </a:xfrm>
          <a:prstGeom prst="rect">
            <a:avLst/>
          </a:prstGeom>
          <a:noFill/>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Proposed S</a:t>
            </a:r>
            <a:r>
              <a:rPr lang="en-US" dirty="0" smtClean="0">
                <a:latin typeface="Times New Roman" pitchFamily="18" charset="0"/>
                <a:cs typeface="Times New Roman" pitchFamily="18" charset="0"/>
              </a:rPr>
              <a:t>equence </a:t>
            </a:r>
            <a:r>
              <a:rPr lang="en-US" dirty="0" smtClean="0">
                <a:latin typeface="Times New Roman" pitchFamily="18" charset="0"/>
                <a:cs typeface="Times New Roman" pitchFamily="18" charset="0"/>
              </a:rPr>
              <a:t>of Events</a:t>
            </a:r>
            <a:endParaRPr lang="en-US"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990600"/>
            <a:ext cx="8229600" cy="5867400"/>
          </a:xfrm>
        </p:spPr>
        <p:txBody>
          <a:bodyPr>
            <a:normAutofit fontScale="85000" lnSpcReduction="20000"/>
          </a:bodyPr>
          <a:lstStyle/>
          <a:p>
            <a:r>
              <a:rPr lang="en-US" dirty="0" smtClean="0">
                <a:latin typeface="Times New Roman" pitchFamily="18" charset="0"/>
                <a:cs typeface="Times New Roman" pitchFamily="18" charset="0"/>
              </a:rPr>
              <a:t>After the Arab Conquest of 640 A.D., Area LL was resettled during the Late 7</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 Early 8</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century, and floors were raised and warehouse rooms were subdivided (‘Ad et al., 2018).</a:t>
            </a:r>
          </a:p>
          <a:p>
            <a:r>
              <a:rPr lang="en-US" dirty="0" smtClean="0">
                <a:latin typeface="Times New Roman" pitchFamily="18" charset="0"/>
                <a:cs typeface="Times New Roman" pitchFamily="18" charset="0"/>
              </a:rPr>
              <a:t>During a period of abandonment during the early/mid-8</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century, warehouse rooms were used as a garbage dump.</a:t>
            </a:r>
          </a:p>
          <a:p>
            <a:r>
              <a:rPr lang="en-US" dirty="0" smtClean="0">
                <a:latin typeface="Times New Roman" pitchFamily="18" charset="0"/>
                <a:cs typeface="Times New Roman" pitchFamily="18" charset="0"/>
              </a:rPr>
              <a:t>The earthquake of 749 A.D. along </a:t>
            </a:r>
            <a:r>
              <a:rPr lang="en-US" dirty="0" smtClean="0">
                <a:latin typeface="Times New Roman" pitchFamily="18" charset="0"/>
                <a:cs typeface="Times New Roman" pitchFamily="18" charset="0"/>
              </a:rPr>
              <a:t>DSFT </a:t>
            </a:r>
            <a:r>
              <a:rPr lang="en-US" dirty="0" smtClean="0">
                <a:latin typeface="Times New Roman" pitchFamily="18" charset="0"/>
                <a:cs typeface="Times New Roman" pitchFamily="18" charset="0"/>
              </a:rPr>
              <a:t>severely damaged cities in the region, including Caesarea Maritima. Fire, associated with many earthquakes, broke out in Area LL. </a:t>
            </a:r>
          </a:p>
          <a:p>
            <a:r>
              <a:rPr lang="en-US" dirty="0" smtClean="0">
                <a:latin typeface="Times New Roman" pitchFamily="18" charset="0"/>
                <a:cs typeface="Times New Roman" pitchFamily="18" charset="0"/>
              </a:rPr>
              <a:t>A tsunami, caused by offshore sediment slumping after the earthquake, entered the harbor and hit the warehouse from the southwest direction.</a:t>
            </a:r>
          </a:p>
          <a:p>
            <a:r>
              <a:rPr lang="en-US" dirty="0" smtClean="0">
                <a:latin typeface="Times New Roman" pitchFamily="18" charset="0"/>
                <a:cs typeface="Times New Roman" pitchFamily="18" charset="0"/>
              </a:rPr>
              <a:t>The tsunami toppled walls of the warehouse, depositing sediment and building stones together and putting out the fire during deposition.</a:t>
            </a:r>
          </a:p>
          <a:p>
            <a:r>
              <a:rPr lang="en-US" dirty="0" smtClean="0">
                <a:latin typeface="Times New Roman" pitchFamily="18" charset="0"/>
                <a:cs typeface="Times New Roman" pitchFamily="18" charset="0"/>
              </a:rPr>
              <a:t>Area LL was resettled by the Abbasids soon afterwards, and floors were installed over the deposit, sealing it and protecting it from erosion.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Key References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0" y="1295400"/>
            <a:ext cx="9144000" cy="5562600"/>
          </a:xfrm>
        </p:spPr>
        <p:txBody>
          <a:bodyPr>
            <a:noAutofit/>
          </a:bodyPr>
          <a:lstStyle/>
          <a:p>
            <a:r>
              <a:rPr lang="en-US" sz="1250" dirty="0" smtClean="0">
                <a:latin typeface="Times New Roman" pitchFamily="18" charset="0"/>
                <a:cs typeface="Times New Roman" pitchFamily="18" charset="0"/>
              </a:rPr>
              <a:t>‘Ad , U., </a:t>
            </a:r>
            <a:r>
              <a:rPr lang="en-US" sz="1250" dirty="0" err="1" smtClean="0">
                <a:latin typeface="Times New Roman" pitchFamily="18" charset="0"/>
                <a:cs typeface="Times New Roman" pitchFamily="18" charset="0"/>
              </a:rPr>
              <a:t>Arbel</a:t>
            </a:r>
            <a:r>
              <a:rPr lang="en-US" sz="1250" dirty="0" smtClean="0">
                <a:latin typeface="Times New Roman" pitchFamily="18" charset="0"/>
                <a:cs typeface="Times New Roman" pitchFamily="18" charset="0"/>
              </a:rPr>
              <a:t>, Y., </a:t>
            </a:r>
            <a:r>
              <a:rPr lang="en-US" sz="1250" dirty="0" err="1" smtClean="0">
                <a:latin typeface="Times New Roman" pitchFamily="18" charset="0"/>
                <a:cs typeface="Times New Roman" pitchFamily="18" charset="0"/>
              </a:rPr>
              <a:t>Gendelman</a:t>
            </a:r>
            <a:r>
              <a:rPr lang="en-US" sz="1250" dirty="0" smtClean="0">
                <a:latin typeface="Times New Roman" pitchFamily="18" charset="0"/>
                <a:cs typeface="Times New Roman" pitchFamily="18" charset="0"/>
              </a:rPr>
              <a:t>, P., 2018. Caesarea, Area LL. Preliminary Report. 130.</a:t>
            </a:r>
          </a:p>
          <a:p>
            <a:r>
              <a:rPr lang="en-US" sz="1250" dirty="0" err="1" smtClean="0">
                <a:latin typeface="Times New Roman" pitchFamily="18" charset="0"/>
                <a:cs typeface="Times New Roman" pitchFamily="18" charset="0"/>
              </a:rPr>
              <a:t>Avni</a:t>
            </a:r>
            <a:r>
              <a:rPr lang="en-US" sz="1250" dirty="0" smtClean="0">
                <a:latin typeface="Times New Roman" pitchFamily="18" charset="0"/>
                <a:cs typeface="Times New Roman" pitchFamily="18" charset="0"/>
              </a:rPr>
              <a:t>, G., 2011. “From Polis to </a:t>
            </a:r>
            <a:r>
              <a:rPr lang="en-US" sz="1250" dirty="0" err="1" smtClean="0">
                <a:latin typeface="Times New Roman" pitchFamily="18" charset="0"/>
                <a:cs typeface="Times New Roman" pitchFamily="18" charset="0"/>
              </a:rPr>
              <a:t>Madina</a:t>
            </a:r>
            <a:r>
              <a:rPr lang="en-US" sz="1250" dirty="0" smtClean="0">
                <a:latin typeface="Times New Roman" pitchFamily="18" charset="0"/>
                <a:cs typeface="Times New Roman" pitchFamily="18" charset="0"/>
              </a:rPr>
              <a:t>” Revisited – Urban Change in Byzantine and early Islamic Palestine. J. R. </a:t>
            </a:r>
            <a:r>
              <a:rPr lang="en-US" sz="1250" dirty="0" err="1" smtClean="0">
                <a:latin typeface="Times New Roman" pitchFamily="18" charset="0"/>
                <a:cs typeface="Times New Roman" pitchFamily="18" charset="0"/>
              </a:rPr>
              <a:t>Asiat</a:t>
            </a:r>
            <a:r>
              <a:rPr lang="en-US" sz="1250" dirty="0" smtClean="0">
                <a:latin typeface="Times New Roman" pitchFamily="18" charset="0"/>
                <a:cs typeface="Times New Roman" pitchFamily="18" charset="0"/>
              </a:rPr>
              <a:t>. Soc. https://doi.org/10.1017/s1356186311000022</a:t>
            </a:r>
          </a:p>
          <a:p>
            <a:r>
              <a:rPr lang="en-US" sz="1250" dirty="0" smtClean="0">
                <a:latin typeface="Times New Roman" pitchFamily="18" charset="0"/>
                <a:cs typeface="Times New Roman" pitchFamily="18" charset="0"/>
              </a:rPr>
              <a:t>Dawson, A.G., Stewart, I., 2007. Tsunami deposits in the geological record. Sediment. Geol. 200, 166–183. https://doi.org/10.1016/j.sedgeo.2007.01.002</a:t>
            </a:r>
          </a:p>
          <a:p>
            <a:r>
              <a:rPr lang="en-US" sz="1250" dirty="0" smtClean="0">
                <a:latin typeface="Times New Roman" pitchFamily="18" charset="0"/>
                <a:cs typeface="Times New Roman" pitchFamily="18" charset="0"/>
              </a:rPr>
              <a:t>Dey, H., Goodman-</a:t>
            </a:r>
            <a:r>
              <a:rPr lang="en-US" sz="1250" dirty="0" err="1" smtClean="0">
                <a:latin typeface="Times New Roman" pitchFamily="18" charset="0"/>
                <a:cs typeface="Times New Roman" pitchFamily="18" charset="0"/>
              </a:rPr>
              <a:t>Tchernov</a:t>
            </a:r>
            <a:r>
              <a:rPr lang="en-US" sz="1250" dirty="0" smtClean="0">
                <a:latin typeface="Times New Roman" pitchFamily="18" charset="0"/>
                <a:cs typeface="Times New Roman" pitchFamily="18" charset="0"/>
              </a:rPr>
              <a:t>, B., 2010. Tsunamis and the port of Caesarea Maritima over the longue </a:t>
            </a:r>
            <a:r>
              <a:rPr lang="en-US" sz="1250" dirty="0" err="1" smtClean="0">
                <a:latin typeface="Times New Roman" pitchFamily="18" charset="0"/>
                <a:cs typeface="Times New Roman" pitchFamily="18" charset="0"/>
              </a:rPr>
              <a:t>durée</a:t>
            </a:r>
            <a:r>
              <a:rPr lang="en-US" sz="1250" dirty="0" smtClean="0">
                <a:latin typeface="Times New Roman" pitchFamily="18" charset="0"/>
                <a:cs typeface="Times New Roman" pitchFamily="18" charset="0"/>
              </a:rPr>
              <a:t>: a </a:t>
            </a:r>
            <a:r>
              <a:rPr lang="en-US" sz="1250" dirty="0" err="1" smtClean="0">
                <a:latin typeface="Times New Roman" pitchFamily="18" charset="0"/>
                <a:cs typeface="Times New Roman" pitchFamily="18" charset="0"/>
              </a:rPr>
              <a:t>geoarchaeological</a:t>
            </a:r>
            <a:r>
              <a:rPr lang="en-US" sz="1250" dirty="0" smtClean="0">
                <a:latin typeface="Times New Roman" pitchFamily="18" charset="0"/>
                <a:cs typeface="Times New Roman" pitchFamily="18" charset="0"/>
              </a:rPr>
              <a:t> perspective. J. Rom. </a:t>
            </a:r>
            <a:r>
              <a:rPr lang="en-US" sz="1250" dirty="0" err="1" smtClean="0">
                <a:latin typeface="Times New Roman" pitchFamily="18" charset="0"/>
                <a:cs typeface="Times New Roman" pitchFamily="18" charset="0"/>
              </a:rPr>
              <a:t>Archaeol</a:t>
            </a:r>
            <a:r>
              <a:rPr lang="en-US" sz="1250" dirty="0" smtClean="0">
                <a:latin typeface="Times New Roman" pitchFamily="18" charset="0"/>
                <a:cs typeface="Times New Roman" pitchFamily="18" charset="0"/>
              </a:rPr>
              <a:t>. 23, 265–284. https://doi.org/10.1017/s1047759400002397</a:t>
            </a:r>
          </a:p>
          <a:p>
            <a:r>
              <a:rPr lang="en-US" sz="1250" dirty="0" smtClean="0">
                <a:latin typeface="Times New Roman" pitchFamily="18" charset="0"/>
                <a:cs typeface="Times New Roman" pitchFamily="18" charset="0"/>
              </a:rPr>
              <a:t>Dey, H., Goodman-</a:t>
            </a:r>
            <a:r>
              <a:rPr lang="en-US" sz="1250" dirty="0" err="1" smtClean="0">
                <a:latin typeface="Times New Roman" pitchFamily="18" charset="0"/>
                <a:cs typeface="Times New Roman" pitchFamily="18" charset="0"/>
              </a:rPr>
              <a:t>Tchernov</a:t>
            </a:r>
            <a:r>
              <a:rPr lang="en-US" sz="1250" dirty="0" smtClean="0">
                <a:latin typeface="Times New Roman" pitchFamily="18" charset="0"/>
                <a:cs typeface="Times New Roman" pitchFamily="18" charset="0"/>
              </a:rPr>
              <a:t>, B., </a:t>
            </a:r>
            <a:r>
              <a:rPr lang="en-US" sz="1250" dirty="0" err="1" smtClean="0">
                <a:latin typeface="Times New Roman" pitchFamily="18" charset="0"/>
                <a:cs typeface="Times New Roman" pitchFamily="18" charset="0"/>
              </a:rPr>
              <a:t>Sharvit</a:t>
            </a:r>
            <a:r>
              <a:rPr lang="en-US" sz="1250" dirty="0" smtClean="0">
                <a:latin typeface="Times New Roman" pitchFamily="18" charset="0"/>
                <a:cs typeface="Times New Roman" pitchFamily="18" charset="0"/>
              </a:rPr>
              <a:t>, J., 2014. Archaeological evidence for the tsunami of January 18, A.D. 749: a chapter in the history of Early Islamic </a:t>
            </a:r>
            <a:r>
              <a:rPr lang="en-US" sz="1250" dirty="0" err="1" smtClean="0">
                <a:latin typeface="Times New Roman" pitchFamily="18" charset="0"/>
                <a:cs typeface="Times New Roman" pitchFamily="18" charset="0"/>
              </a:rPr>
              <a:t>Qâysariyah</a:t>
            </a:r>
            <a:r>
              <a:rPr lang="en-US" sz="1250" dirty="0" smtClean="0">
                <a:latin typeface="Times New Roman" pitchFamily="18" charset="0"/>
                <a:cs typeface="Times New Roman" pitchFamily="18" charset="0"/>
              </a:rPr>
              <a:t> (Caesarea Maritima). J. Rom. </a:t>
            </a:r>
            <a:r>
              <a:rPr lang="en-US" sz="1250" dirty="0" err="1" smtClean="0">
                <a:latin typeface="Times New Roman" pitchFamily="18" charset="0"/>
                <a:cs typeface="Times New Roman" pitchFamily="18" charset="0"/>
              </a:rPr>
              <a:t>Archaeol</a:t>
            </a:r>
            <a:r>
              <a:rPr lang="en-US" sz="1250" dirty="0" smtClean="0">
                <a:latin typeface="Times New Roman" pitchFamily="18" charset="0"/>
                <a:cs typeface="Times New Roman" pitchFamily="18" charset="0"/>
              </a:rPr>
              <a:t>. 27, 357–373. </a:t>
            </a:r>
            <a:r>
              <a:rPr lang="en-US" sz="1250" dirty="0" smtClean="0">
                <a:latin typeface="Times New Roman" pitchFamily="18" charset="0"/>
                <a:cs typeface="Times New Roman" pitchFamily="18" charset="0"/>
                <a:hlinkClick r:id="rId2"/>
              </a:rPr>
              <a:t>https://doi.org/10.1017/s1047759414001287</a:t>
            </a:r>
            <a:endParaRPr lang="en-US" sz="1250" dirty="0" smtClean="0">
              <a:latin typeface="Times New Roman" pitchFamily="18" charset="0"/>
              <a:cs typeface="Times New Roman" pitchFamily="18" charset="0"/>
            </a:endParaRPr>
          </a:p>
          <a:p>
            <a:r>
              <a:rPr lang="en-US" sz="1250" dirty="0" smtClean="0">
                <a:latin typeface="Times New Roman" pitchFamily="18" charset="0"/>
                <a:cs typeface="Times New Roman" pitchFamily="18" charset="0"/>
              </a:rPr>
              <a:t>Goodman-</a:t>
            </a:r>
            <a:r>
              <a:rPr lang="en-US" sz="1250" dirty="0" err="1" smtClean="0">
                <a:latin typeface="Times New Roman" pitchFamily="18" charset="0"/>
                <a:cs typeface="Times New Roman" pitchFamily="18" charset="0"/>
              </a:rPr>
              <a:t>Tchernov</a:t>
            </a:r>
            <a:r>
              <a:rPr lang="en-US" sz="1250" dirty="0" smtClean="0">
                <a:latin typeface="Times New Roman" pitchFamily="18" charset="0"/>
                <a:cs typeface="Times New Roman" pitchFamily="18" charset="0"/>
              </a:rPr>
              <a:t>, B.N., Dey, H.W., Reinhardt, E.G., McCoy, F., Mart, Y., 2009. Tsunami waves generated by the </a:t>
            </a:r>
            <a:r>
              <a:rPr lang="en-US" sz="1250" dirty="0" err="1" smtClean="0">
                <a:latin typeface="Times New Roman" pitchFamily="18" charset="0"/>
                <a:cs typeface="Times New Roman" pitchFamily="18" charset="0"/>
              </a:rPr>
              <a:t>Santorini</a:t>
            </a:r>
            <a:r>
              <a:rPr lang="en-US" sz="1250" dirty="0" smtClean="0">
                <a:latin typeface="Times New Roman" pitchFamily="18" charset="0"/>
                <a:cs typeface="Times New Roman" pitchFamily="18" charset="0"/>
              </a:rPr>
              <a:t> eruption reached Eastern Mediterranean shores. Geology 37, 943–946. </a:t>
            </a:r>
            <a:r>
              <a:rPr lang="en-US" sz="1250" dirty="0" smtClean="0">
                <a:latin typeface="Times New Roman" pitchFamily="18" charset="0"/>
                <a:cs typeface="Times New Roman" pitchFamily="18" charset="0"/>
                <a:hlinkClick r:id="rId3"/>
              </a:rPr>
              <a:t>https://doi.org/10.1130/G25704A.1</a:t>
            </a:r>
            <a:endParaRPr lang="en-US" sz="1250" dirty="0" smtClean="0">
              <a:latin typeface="Times New Roman" pitchFamily="18" charset="0"/>
              <a:cs typeface="Times New Roman" pitchFamily="18" charset="0"/>
            </a:endParaRPr>
          </a:p>
          <a:p>
            <a:r>
              <a:rPr lang="en-US" sz="1250" dirty="0" err="1" smtClean="0">
                <a:latin typeface="Times New Roman" pitchFamily="18" charset="0"/>
                <a:cs typeface="Times New Roman" pitchFamily="18" charset="0"/>
              </a:rPr>
              <a:t>Mallinson</a:t>
            </a:r>
            <a:r>
              <a:rPr lang="en-US" sz="1250" dirty="0" smtClean="0">
                <a:latin typeface="Times New Roman" pitchFamily="18" charset="0"/>
                <a:cs typeface="Times New Roman" pitchFamily="18" charset="0"/>
              </a:rPr>
              <a:t>, D., Burdette, K., Mahan, S., Brook, G., 2008. Optically stimulated </a:t>
            </a:r>
            <a:r>
              <a:rPr lang="en-US" sz="1250" dirty="0" err="1" smtClean="0">
                <a:latin typeface="Times New Roman" pitchFamily="18" charset="0"/>
                <a:cs typeface="Times New Roman" pitchFamily="18" charset="0"/>
              </a:rPr>
              <a:t>luminenscence</a:t>
            </a:r>
            <a:r>
              <a:rPr lang="en-US" sz="1250" dirty="0" smtClean="0">
                <a:latin typeface="Times New Roman" pitchFamily="18" charset="0"/>
                <a:cs typeface="Times New Roman" pitchFamily="18" charset="0"/>
              </a:rPr>
              <a:t> age controls on late Pleistocene and Holocene coastal </a:t>
            </a:r>
            <a:r>
              <a:rPr lang="en-US" sz="1250" dirty="0" err="1" smtClean="0">
                <a:latin typeface="Times New Roman" pitchFamily="18" charset="0"/>
                <a:cs typeface="Times New Roman" pitchFamily="18" charset="0"/>
              </a:rPr>
              <a:t>lithosomes</a:t>
            </a:r>
            <a:r>
              <a:rPr lang="en-US" sz="1250" dirty="0" smtClean="0">
                <a:latin typeface="Times New Roman" pitchFamily="18" charset="0"/>
                <a:cs typeface="Times New Roman" pitchFamily="18" charset="0"/>
              </a:rPr>
              <a:t>, North Carolina, USA. Quaternary Research 69, 97-109.</a:t>
            </a:r>
          </a:p>
          <a:p>
            <a:r>
              <a:rPr lang="en-US" sz="1250" dirty="0" err="1" smtClean="0">
                <a:latin typeface="Times New Roman" pitchFamily="18" charset="0"/>
                <a:cs typeface="Times New Roman" pitchFamily="18" charset="0"/>
              </a:rPr>
              <a:t>Pilarczyk</a:t>
            </a:r>
            <a:r>
              <a:rPr lang="en-US" sz="1250" dirty="0" smtClean="0">
                <a:latin typeface="Times New Roman" pitchFamily="18" charset="0"/>
                <a:cs typeface="Times New Roman" pitchFamily="18" charset="0"/>
              </a:rPr>
              <a:t>, J.E., Dura, T., Horton, B.P., </a:t>
            </a:r>
            <a:r>
              <a:rPr lang="en-US" sz="1250" dirty="0" err="1" smtClean="0">
                <a:latin typeface="Times New Roman" pitchFamily="18" charset="0"/>
                <a:cs typeface="Times New Roman" pitchFamily="18" charset="0"/>
              </a:rPr>
              <a:t>Engelhart</a:t>
            </a:r>
            <a:r>
              <a:rPr lang="en-US" sz="1250" dirty="0" smtClean="0">
                <a:latin typeface="Times New Roman" pitchFamily="18" charset="0"/>
                <a:cs typeface="Times New Roman" pitchFamily="18" charset="0"/>
              </a:rPr>
              <a:t>, S.E., Kemp, A.C., </a:t>
            </a:r>
            <a:r>
              <a:rPr lang="en-US" sz="1250" dirty="0" err="1" smtClean="0">
                <a:latin typeface="Times New Roman" pitchFamily="18" charset="0"/>
                <a:cs typeface="Times New Roman" pitchFamily="18" charset="0"/>
              </a:rPr>
              <a:t>Sawai</a:t>
            </a:r>
            <a:r>
              <a:rPr lang="en-US" sz="1250" dirty="0" smtClean="0">
                <a:latin typeface="Times New Roman" pitchFamily="18" charset="0"/>
                <a:cs typeface="Times New Roman" pitchFamily="18" charset="0"/>
              </a:rPr>
              <a:t>, Y., 2014. Microfossils from coastal environments as indicators of </a:t>
            </a:r>
            <a:r>
              <a:rPr lang="en-US" sz="1250" dirty="0" err="1" smtClean="0">
                <a:latin typeface="Times New Roman" pitchFamily="18" charset="0"/>
                <a:cs typeface="Times New Roman" pitchFamily="18" charset="0"/>
              </a:rPr>
              <a:t>paleo</a:t>
            </a:r>
            <a:r>
              <a:rPr lang="en-US" sz="1250" dirty="0" smtClean="0">
                <a:latin typeface="Times New Roman" pitchFamily="18" charset="0"/>
                <a:cs typeface="Times New Roman" pitchFamily="18" charset="0"/>
              </a:rPr>
              <a:t>-earthquakes, tsunamis and storms. </a:t>
            </a:r>
            <a:r>
              <a:rPr lang="en-US" sz="1250" dirty="0" err="1" smtClean="0">
                <a:latin typeface="Times New Roman" pitchFamily="18" charset="0"/>
                <a:cs typeface="Times New Roman" pitchFamily="18" charset="0"/>
              </a:rPr>
              <a:t>Palaeogeogr</a:t>
            </a:r>
            <a:r>
              <a:rPr lang="en-US" sz="1250" dirty="0" smtClean="0">
                <a:latin typeface="Times New Roman" pitchFamily="18" charset="0"/>
                <a:cs typeface="Times New Roman" pitchFamily="18" charset="0"/>
              </a:rPr>
              <a:t>. </a:t>
            </a:r>
            <a:r>
              <a:rPr lang="en-US" sz="1250" dirty="0" err="1" smtClean="0">
                <a:latin typeface="Times New Roman" pitchFamily="18" charset="0"/>
                <a:cs typeface="Times New Roman" pitchFamily="18" charset="0"/>
              </a:rPr>
              <a:t>Palaeoclimatol</a:t>
            </a:r>
            <a:r>
              <a:rPr lang="en-US" sz="1250" dirty="0" smtClean="0">
                <a:latin typeface="Times New Roman" pitchFamily="18" charset="0"/>
                <a:cs typeface="Times New Roman" pitchFamily="18" charset="0"/>
              </a:rPr>
              <a:t>. </a:t>
            </a:r>
            <a:r>
              <a:rPr lang="en-US" sz="1250" dirty="0" err="1" smtClean="0">
                <a:latin typeface="Times New Roman" pitchFamily="18" charset="0"/>
                <a:cs typeface="Times New Roman" pitchFamily="18" charset="0"/>
              </a:rPr>
              <a:t>Palaeoecol</a:t>
            </a:r>
            <a:r>
              <a:rPr lang="en-US" sz="1250" dirty="0" smtClean="0">
                <a:latin typeface="Times New Roman" pitchFamily="18" charset="0"/>
                <a:cs typeface="Times New Roman" pitchFamily="18" charset="0"/>
              </a:rPr>
              <a:t>. 413, 144–157. https://doi.org/10.1016/j.palaeo.2014.06.033</a:t>
            </a:r>
          </a:p>
          <a:p>
            <a:r>
              <a:rPr lang="en-US" sz="1250" dirty="0" smtClean="0">
                <a:latin typeface="Times New Roman" pitchFamily="18" charset="0"/>
                <a:cs typeface="Times New Roman" pitchFamily="18" charset="0"/>
              </a:rPr>
              <a:t>Reinhardt, E.G., Patterson, R.T., Schroeder-Adams, C.J., 1994. </a:t>
            </a:r>
            <a:r>
              <a:rPr lang="en-US" sz="1250" dirty="0" err="1" smtClean="0">
                <a:latin typeface="Times New Roman" pitchFamily="18" charset="0"/>
                <a:cs typeface="Times New Roman" pitchFamily="18" charset="0"/>
              </a:rPr>
              <a:t>Geoarchaeology</a:t>
            </a:r>
            <a:r>
              <a:rPr lang="en-US" sz="1250" dirty="0" smtClean="0">
                <a:latin typeface="Times New Roman" pitchFamily="18" charset="0"/>
                <a:cs typeface="Times New Roman" pitchFamily="18" charset="0"/>
              </a:rPr>
              <a:t> of the ancient harbor site of Caesarea Maritima, Israel; evidence from </a:t>
            </a:r>
            <a:r>
              <a:rPr lang="en-US" sz="1250" dirty="0" err="1" smtClean="0">
                <a:latin typeface="Times New Roman" pitchFamily="18" charset="0"/>
                <a:cs typeface="Times New Roman" pitchFamily="18" charset="0"/>
              </a:rPr>
              <a:t>sedimentology</a:t>
            </a:r>
            <a:r>
              <a:rPr lang="en-US" sz="1250" dirty="0" smtClean="0">
                <a:latin typeface="Times New Roman" pitchFamily="18" charset="0"/>
                <a:cs typeface="Times New Roman" pitchFamily="18" charset="0"/>
              </a:rPr>
              <a:t> and </a:t>
            </a:r>
            <a:r>
              <a:rPr lang="en-US" sz="1250" dirty="0" err="1" smtClean="0">
                <a:latin typeface="Times New Roman" pitchFamily="18" charset="0"/>
                <a:cs typeface="Times New Roman" pitchFamily="18" charset="0"/>
              </a:rPr>
              <a:t>paleoecology</a:t>
            </a:r>
            <a:r>
              <a:rPr lang="en-US" sz="1250" dirty="0" smtClean="0">
                <a:latin typeface="Times New Roman" pitchFamily="18" charset="0"/>
                <a:cs typeface="Times New Roman" pitchFamily="18" charset="0"/>
              </a:rPr>
              <a:t> of benthic foraminifera. J. Foraminifer. Res. 24, 37–48. https://doi.org/10.2113/gsjfr.24.1.37</a:t>
            </a:r>
          </a:p>
          <a:p>
            <a:r>
              <a:rPr lang="en-US" sz="1250" dirty="0" smtClean="0">
                <a:latin typeface="Times New Roman" pitchFamily="18" charset="0"/>
                <a:cs typeface="Times New Roman" pitchFamily="18" charset="0"/>
              </a:rPr>
              <a:t>Reinhardt, E., </a:t>
            </a:r>
            <a:r>
              <a:rPr lang="en-US" sz="1250" dirty="0" err="1" smtClean="0">
                <a:latin typeface="Times New Roman" pitchFamily="18" charset="0"/>
                <a:cs typeface="Times New Roman" pitchFamily="18" charset="0"/>
              </a:rPr>
              <a:t>Raban</a:t>
            </a:r>
            <a:r>
              <a:rPr lang="en-US" sz="1250" dirty="0" smtClean="0">
                <a:latin typeface="Times New Roman" pitchFamily="18" charset="0"/>
                <a:cs typeface="Times New Roman" pitchFamily="18" charset="0"/>
              </a:rPr>
              <a:t>, A., 2008. Site formation and </a:t>
            </a:r>
            <a:r>
              <a:rPr lang="en-US" sz="1250" dirty="0" err="1" smtClean="0">
                <a:latin typeface="Times New Roman" pitchFamily="18" charset="0"/>
                <a:cs typeface="Times New Roman" pitchFamily="18" charset="0"/>
              </a:rPr>
              <a:t>stratigraphic</a:t>
            </a:r>
            <a:r>
              <a:rPr lang="en-US" sz="1250" dirty="0" smtClean="0">
                <a:latin typeface="Times New Roman" pitchFamily="18" charset="0"/>
                <a:cs typeface="Times New Roman" pitchFamily="18" charset="0"/>
              </a:rPr>
              <a:t> development of Caesarea's ancient harbor. BAR International Series, 1784.</a:t>
            </a:r>
          </a:p>
          <a:p>
            <a:r>
              <a:rPr lang="en-US" sz="1250" dirty="0" err="1" smtClean="0">
                <a:latin typeface="Times New Roman" pitchFamily="18" charset="0"/>
                <a:cs typeface="Times New Roman" pitchFamily="18" charset="0"/>
              </a:rPr>
              <a:t>Stabler</a:t>
            </a:r>
            <a:r>
              <a:rPr lang="en-US" sz="1250" dirty="0" smtClean="0">
                <a:latin typeface="Times New Roman" pitchFamily="18" charset="0"/>
                <a:cs typeface="Times New Roman" pitchFamily="18" charset="0"/>
              </a:rPr>
              <a:t>, J., </a:t>
            </a:r>
            <a:r>
              <a:rPr lang="en-US" sz="1250" dirty="0" err="1" smtClean="0">
                <a:latin typeface="Times New Roman" pitchFamily="18" charset="0"/>
                <a:cs typeface="Times New Roman" pitchFamily="18" charset="0"/>
              </a:rPr>
              <a:t>Holum</a:t>
            </a:r>
            <a:r>
              <a:rPr lang="en-US" sz="1250" dirty="0" smtClean="0">
                <a:latin typeface="Times New Roman" pitchFamily="18" charset="0"/>
                <a:cs typeface="Times New Roman" pitchFamily="18" charset="0"/>
              </a:rPr>
              <a:t>, K., 2008. The warehouse quarter (area LL) and the Temple Platform (area TP), 1996-200 and 2002 seasons. In K.G. </a:t>
            </a:r>
            <a:r>
              <a:rPr lang="en-US" sz="1250" dirty="0" err="1" smtClean="0">
                <a:latin typeface="Times New Roman" pitchFamily="18" charset="0"/>
                <a:cs typeface="Times New Roman" pitchFamily="18" charset="0"/>
              </a:rPr>
              <a:t>Holum</a:t>
            </a:r>
            <a:r>
              <a:rPr lang="en-US" sz="1250" dirty="0" smtClean="0">
                <a:latin typeface="Times New Roman" pitchFamily="18" charset="0"/>
                <a:cs typeface="Times New Roman" pitchFamily="18" charset="0"/>
              </a:rPr>
              <a:t>, J.A. </a:t>
            </a:r>
            <a:r>
              <a:rPr lang="en-US" sz="1250" dirty="0" err="1" smtClean="0">
                <a:latin typeface="Times New Roman" pitchFamily="18" charset="0"/>
                <a:cs typeface="Times New Roman" pitchFamily="18" charset="0"/>
              </a:rPr>
              <a:t>Stabler</a:t>
            </a:r>
            <a:r>
              <a:rPr lang="en-US" sz="1250" dirty="0" smtClean="0">
                <a:latin typeface="Times New Roman" pitchFamily="18" charset="0"/>
                <a:cs typeface="Times New Roman" pitchFamily="18" charset="0"/>
              </a:rPr>
              <a:t>, and E.G. Reinhardt eds. Caesarea Reports and Studies: Excavations 1995-2007 within the Old City and the Ancient Harbor. BAR International Series, 1784. Oxford, 1-39.</a:t>
            </a:r>
          </a:p>
          <a:p>
            <a:r>
              <a:rPr lang="en-US" sz="1250" dirty="0" err="1" smtClean="0">
                <a:latin typeface="Times New Roman" pitchFamily="18" charset="0"/>
                <a:cs typeface="Times New Roman" pitchFamily="18" charset="0"/>
              </a:rPr>
              <a:t>Tyuleneva</a:t>
            </a:r>
            <a:r>
              <a:rPr lang="en-US" sz="1250" dirty="0" smtClean="0">
                <a:latin typeface="Times New Roman" pitchFamily="18" charset="0"/>
                <a:cs typeface="Times New Roman" pitchFamily="18" charset="0"/>
              </a:rPr>
              <a:t>,, N., Braun, Y., Katz, T., </a:t>
            </a:r>
            <a:r>
              <a:rPr lang="en-US" sz="1250" dirty="0" err="1" smtClean="0">
                <a:latin typeface="Times New Roman" pitchFamily="18" charset="0"/>
                <a:cs typeface="Times New Roman" pitchFamily="18" charset="0"/>
              </a:rPr>
              <a:t>Suchkov</a:t>
            </a:r>
            <a:r>
              <a:rPr lang="en-US" sz="1250" dirty="0" smtClean="0">
                <a:latin typeface="Times New Roman" pitchFamily="18" charset="0"/>
                <a:cs typeface="Times New Roman" pitchFamily="18" charset="0"/>
              </a:rPr>
              <a:t>, I., Goodman-</a:t>
            </a:r>
            <a:r>
              <a:rPr lang="en-US" sz="1250" dirty="0" err="1" smtClean="0">
                <a:latin typeface="Times New Roman" pitchFamily="18" charset="0"/>
                <a:cs typeface="Times New Roman" pitchFamily="18" charset="0"/>
              </a:rPr>
              <a:t>Tcherov</a:t>
            </a:r>
            <a:r>
              <a:rPr lang="en-US" sz="1250" dirty="0" smtClean="0">
                <a:latin typeface="Times New Roman" pitchFamily="18" charset="0"/>
                <a:cs typeface="Times New Roman" pitchFamily="18" charset="0"/>
              </a:rPr>
              <a:t>, B., 2018. A new </a:t>
            </a:r>
            <a:r>
              <a:rPr lang="en-US" sz="1250" dirty="0" err="1" smtClean="0">
                <a:latin typeface="Times New Roman" pitchFamily="18" charset="0"/>
                <a:cs typeface="Times New Roman" pitchFamily="18" charset="0"/>
              </a:rPr>
              <a:t>chalcolithic</a:t>
            </a:r>
            <a:r>
              <a:rPr lang="en-US" sz="1250" dirty="0" smtClean="0">
                <a:latin typeface="Times New Roman" pitchFamily="18" charset="0"/>
                <a:cs typeface="Times New Roman" pitchFamily="18" charset="0"/>
              </a:rPr>
              <a:t>-era tsunami event identified in the offshore sedimentary record of </a:t>
            </a:r>
            <a:r>
              <a:rPr lang="en-US" sz="1250" dirty="0" err="1" smtClean="0">
                <a:latin typeface="Times New Roman" pitchFamily="18" charset="0"/>
                <a:cs typeface="Times New Roman" pitchFamily="18" charset="0"/>
              </a:rPr>
              <a:t>Jisr</a:t>
            </a:r>
            <a:r>
              <a:rPr lang="en-US" sz="1250" dirty="0" smtClean="0">
                <a:latin typeface="Times New Roman" pitchFamily="18" charset="0"/>
                <a:cs typeface="Times New Roman" pitchFamily="18" charset="0"/>
              </a:rPr>
              <a:t> al-</a:t>
            </a:r>
            <a:r>
              <a:rPr lang="en-US" sz="1250" dirty="0" err="1" smtClean="0">
                <a:latin typeface="Times New Roman" pitchFamily="18" charset="0"/>
                <a:cs typeface="Times New Roman" pitchFamily="18" charset="0"/>
              </a:rPr>
              <a:t>Zarka</a:t>
            </a:r>
            <a:r>
              <a:rPr lang="en-US" sz="1250" dirty="0" smtClean="0">
                <a:latin typeface="Times New Roman" pitchFamily="18" charset="0"/>
                <a:cs typeface="Times New Roman" pitchFamily="18" charset="0"/>
              </a:rPr>
              <a:t> (Israel).  Marine Geology. 396,67-78.</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Caesarea Maritima</a:t>
            </a:r>
            <a:endParaRPr lang="en-US" dirty="0">
              <a:latin typeface="Times New Roman" pitchFamily="18" charset="0"/>
              <a:cs typeface="Times New Roman" pitchFamily="18" charset="0"/>
            </a:endParaRPr>
          </a:p>
        </p:txBody>
      </p:sp>
      <p:pic>
        <p:nvPicPr>
          <p:cNvPr id="3" name="Picture 2" descr="https://www.hadashot-esi.org.il/Images/7664-1.jpg"/>
          <p:cNvPicPr>
            <a:picLocks noChangeAspect="1" noChangeArrowheads="1"/>
          </p:cNvPicPr>
          <p:nvPr/>
        </p:nvPicPr>
        <p:blipFill>
          <a:blip r:embed="rId3"/>
          <a:srcRect/>
          <a:stretch>
            <a:fillRect/>
          </a:stretch>
        </p:blipFill>
        <p:spPr bwMode="auto">
          <a:xfrm>
            <a:off x="3574280" y="1752600"/>
            <a:ext cx="5569720" cy="4377452"/>
          </a:xfrm>
          <a:prstGeom prst="rect">
            <a:avLst/>
          </a:prstGeom>
          <a:noFill/>
        </p:spPr>
      </p:pic>
      <p:sp>
        <p:nvSpPr>
          <p:cNvPr id="4" name="TextBox 3"/>
          <p:cNvSpPr txBox="1"/>
          <p:nvPr/>
        </p:nvSpPr>
        <p:spPr>
          <a:xfrm>
            <a:off x="3657600" y="6211669"/>
            <a:ext cx="46482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Archaeological map of Caesarea Maritima’s harbor and surroundings (‘Ad et al., 2018).</a:t>
            </a:r>
            <a:endParaRPr lang="en-US" dirty="0">
              <a:latin typeface="Times New Roman" pitchFamily="18" charset="0"/>
              <a:cs typeface="Times New Roman"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52542"/>
            <a:ext cx="3581399" cy="5072058"/>
          </a:xfrm>
          <a:prstGeom prst="rect">
            <a:avLst/>
          </a:prstGeom>
        </p:spPr>
      </p:pic>
      <p:sp>
        <p:nvSpPr>
          <p:cNvPr id="6" name="TextBox 5"/>
          <p:cNvSpPr txBox="1"/>
          <p:nvPr/>
        </p:nvSpPr>
        <p:spPr>
          <a:xfrm>
            <a:off x="152400" y="6172200"/>
            <a:ext cx="33528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Aerial view of Caesarea Maritima </a:t>
            </a:r>
            <a:r>
              <a:rPr lang="en-US" dirty="0" smtClean="0">
                <a:latin typeface="Times New Roman" pitchFamily="18" charset="0"/>
                <a:cs typeface="Times New Roman" pitchFamily="18" charset="0"/>
              </a:rPr>
              <a:t>(photo: </a:t>
            </a:r>
            <a:r>
              <a:rPr lang="en-US" dirty="0" smtClean="0">
                <a:latin typeface="Times New Roman" pitchFamily="18" charset="0"/>
                <a:cs typeface="Times New Roman" pitchFamily="18" charset="0"/>
              </a:rPr>
              <a:t>Survey of Israel</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Evidence of Past Tsunamis</a:t>
            </a:r>
            <a:endParaRPr lang="en-US" dirty="0">
              <a:latin typeface="Times New Roman" pitchFamily="18" charset="0"/>
              <a:cs typeface="Times New Roman" pitchFamily="18" charset="0"/>
            </a:endParaRPr>
          </a:p>
        </p:txBody>
      </p:sp>
      <p:pic>
        <p:nvPicPr>
          <p:cNvPr id="18436" name="Picture 4" descr="https://gsw.silverchair-cdn.com/gsw/Content_public/Journal/geology/37/10/10.1130_G25704A.1/3/i0091-7613-37-10-943-f02.jpeg?Expires=1586968927&amp;Signature=Aw2kUsuMADK-5r46GHUrgq8I-JzMLP1w0QyyaYkfIDhxVy-2rntvsNaO8jwcn3D7g3SCcEL7HPe2~Cb1g~TEZODYwpLEVqsAF8d3HcGiNpJ49Hy~24WHbaOkCawX0EwQ7BXYie1G~5Z5hgtjVGMMb8i3Bmn4tJsd-XOb-ukQWXZTKgn9O~nmxCz0PafJd7AP8RoWHKaS8BX4uiDGbRE1Rn2~E1lnIaWiI5i42v0xjAbqtEbkhs5Fwsy18vcjDroeagGQRwQ0dOdv5k-48yF35vxbf1tclZHu0fLEUnpyiM~o8ycOPBk-umV9EtX5I5ZiFQtoUp9C5erYCNvr64gXsg__&amp;Key-Pair-Id=APKAIE5G5CRDK6RD3PGA"/>
          <p:cNvPicPr>
            <a:picLocks noChangeAspect="1" noChangeArrowheads="1"/>
          </p:cNvPicPr>
          <p:nvPr/>
        </p:nvPicPr>
        <p:blipFill>
          <a:blip r:embed="rId3"/>
          <a:srcRect/>
          <a:stretch>
            <a:fillRect/>
          </a:stretch>
        </p:blipFill>
        <p:spPr bwMode="auto">
          <a:xfrm>
            <a:off x="2665640" y="1143000"/>
            <a:ext cx="6438897" cy="4267200"/>
          </a:xfrm>
          <a:prstGeom prst="rect">
            <a:avLst/>
          </a:prstGeom>
          <a:noFill/>
        </p:spPr>
      </p:pic>
      <p:sp>
        <p:nvSpPr>
          <p:cNvPr id="10" name="TextBox 9"/>
          <p:cNvSpPr txBox="1"/>
          <p:nvPr/>
        </p:nvSpPr>
        <p:spPr>
          <a:xfrm>
            <a:off x="2819400" y="5410200"/>
            <a:ext cx="63246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Three tsunami events have been identified in sediment cores from the Herodian harbor (Goodman-</a:t>
            </a:r>
            <a:r>
              <a:rPr lang="en-US" dirty="0" err="1" smtClean="0">
                <a:latin typeface="Times New Roman" pitchFamily="18" charset="0"/>
                <a:cs typeface="Times New Roman" pitchFamily="18" charset="0"/>
              </a:rPr>
              <a:t>Tchernov</a:t>
            </a:r>
            <a:r>
              <a:rPr lang="en-US" dirty="0" smtClean="0">
                <a:latin typeface="Times New Roman" pitchFamily="18" charset="0"/>
                <a:cs typeface="Times New Roman" pitchFamily="18" charset="0"/>
              </a:rPr>
              <a:t> et al., 2009).</a:t>
            </a:r>
            <a:endParaRPr lang="en-US" dirty="0">
              <a:latin typeface="Times New Roman" pitchFamily="18" charset="0"/>
              <a:cs typeface="Times New Roman" pitchFamily="18" charset="0"/>
            </a:endParaRPr>
          </a:p>
        </p:txBody>
      </p:sp>
      <p:sp>
        <p:nvSpPr>
          <p:cNvPr id="3" name="Content Placeholder 2"/>
          <p:cNvSpPr>
            <a:spLocks noGrp="1"/>
          </p:cNvSpPr>
          <p:nvPr>
            <p:ph sz="half" idx="1"/>
          </p:nvPr>
        </p:nvSpPr>
        <p:spPr>
          <a:xfrm>
            <a:off x="0" y="838200"/>
            <a:ext cx="2819400" cy="6019800"/>
          </a:xfrm>
        </p:spPr>
        <p:txBody>
          <a:bodyPr>
            <a:normAutofit fontScale="32500" lnSpcReduction="20000"/>
          </a:bodyPr>
          <a:lstStyle/>
          <a:p>
            <a:r>
              <a:rPr lang="en-US" sz="4900" dirty="0" smtClean="0">
                <a:latin typeface="Times New Roman" pitchFamily="18" charset="0"/>
                <a:cs typeface="Times New Roman" pitchFamily="18" charset="0"/>
              </a:rPr>
              <a:t>Evidence for at least 5 tsunami events have been identified offshore Caesarea Maritima (Goodman-</a:t>
            </a:r>
            <a:r>
              <a:rPr lang="en-US" sz="4900" dirty="0" err="1" smtClean="0">
                <a:latin typeface="Times New Roman" pitchFamily="18" charset="0"/>
                <a:cs typeface="Times New Roman" pitchFamily="18" charset="0"/>
              </a:rPr>
              <a:t>Tchernov</a:t>
            </a:r>
            <a:r>
              <a:rPr lang="en-US" sz="4900" dirty="0" smtClean="0">
                <a:latin typeface="Times New Roman" pitchFamily="18" charset="0"/>
                <a:cs typeface="Times New Roman" pitchFamily="18" charset="0"/>
              </a:rPr>
              <a:t> et al, 2009; Dey et al., 2014;Tyuleneva et al., 2018).</a:t>
            </a:r>
          </a:p>
          <a:p>
            <a:r>
              <a:rPr lang="en-US" sz="4900" dirty="0" smtClean="0">
                <a:latin typeface="Times New Roman" pitchFamily="18" charset="0"/>
                <a:cs typeface="Times New Roman" pitchFamily="18" charset="0"/>
              </a:rPr>
              <a:t>However, evidence on land has only been speculated post-excavation through reinterpretation of excavation reports (Dey and Goodman, 2010; Dey et al., 2014).</a:t>
            </a:r>
          </a:p>
          <a:p>
            <a:r>
              <a:rPr lang="en-US" sz="4900" dirty="0" smtClean="0">
                <a:latin typeface="Times New Roman" pitchFamily="18" charset="0"/>
                <a:cs typeface="Times New Roman" pitchFamily="18" charset="0"/>
              </a:rPr>
              <a:t>Past Excavations reported anomalous sand deposits throughout Caesarea Maritima, including Area LL, that dated to the eighth century (</a:t>
            </a:r>
            <a:r>
              <a:rPr lang="en-US" sz="4900" dirty="0" err="1" smtClean="0">
                <a:latin typeface="Times New Roman" pitchFamily="18" charset="0"/>
                <a:cs typeface="Times New Roman" pitchFamily="18" charset="0"/>
              </a:rPr>
              <a:t>Stabler</a:t>
            </a:r>
            <a:r>
              <a:rPr lang="en-US" sz="4900" dirty="0" smtClean="0">
                <a:latin typeface="Times New Roman" pitchFamily="18" charset="0"/>
                <a:cs typeface="Times New Roman" pitchFamily="18" charset="0"/>
              </a:rPr>
              <a:t> and </a:t>
            </a:r>
            <a:r>
              <a:rPr lang="en-US" sz="4900" dirty="0" err="1" smtClean="0">
                <a:latin typeface="Times New Roman" pitchFamily="18" charset="0"/>
                <a:cs typeface="Times New Roman" pitchFamily="18" charset="0"/>
              </a:rPr>
              <a:t>Holum</a:t>
            </a:r>
            <a:r>
              <a:rPr lang="en-US" sz="4900" dirty="0" smtClean="0">
                <a:latin typeface="Times New Roman" pitchFamily="18" charset="0"/>
                <a:cs typeface="Times New Roman" pitchFamily="18" charset="0"/>
              </a:rPr>
              <a:t>, 2008; Dey et al., 2014).</a:t>
            </a:r>
          </a:p>
          <a:p>
            <a:r>
              <a:rPr lang="en-US" sz="4900" dirty="0" smtClean="0">
                <a:latin typeface="Times New Roman" pitchFamily="18" charset="0"/>
                <a:cs typeface="Times New Roman" pitchFamily="18" charset="0"/>
              </a:rPr>
              <a:t>However, the excavators did not interpret them as tsunami deposits, and there was no sedimentological studies on these deposits.</a:t>
            </a:r>
          </a:p>
          <a:p>
            <a:endParaRPr lang="en-US" sz="43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Area LL Excavation</a:t>
            </a:r>
            <a:endParaRPr lang="en-US" dirty="0">
              <a:latin typeface="Times New Roman" pitchFamily="18" charset="0"/>
              <a:cs typeface="Times New Roman" pitchFamily="18" charset="0"/>
            </a:endParaRPr>
          </a:p>
        </p:txBody>
      </p:sp>
      <p:pic>
        <p:nvPicPr>
          <p:cNvPr id="58369" name="Picture 1"/>
          <p:cNvPicPr>
            <a:picLocks noChangeAspect="1" noChangeArrowheads="1"/>
          </p:cNvPicPr>
          <p:nvPr/>
        </p:nvPicPr>
        <p:blipFill>
          <a:blip r:embed="rId3"/>
          <a:srcRect l="22656" t="10989" r="21875" b="2198"/>
          <a:stretch>
            <a:fillRect/>
          </a:stretch>
        </p:blipFill>
        <p:spPr bwMode="auto">
          <a:xfrm>
            <a:off x="4174603" y="795270"/>
            <a:ext cx="4969397" cy="5529330"/>
          </a:xfrm>
          <a:prstGeom prst="rect">
            <a:avLst/>
          </a:prstGeom>
          <a:noFill/>
          <a:ln w="9525">
            <a:noFill/>
            <a:miter lim="800000"/>
            <a:headEnd/>
            <a:tailEnd/>
          </a:ln>
          <a:effectLst/>
        </p:spPr>
      </p:pic>
      <p:sp>
        <p:nvSpPr>
          <p:cNvPr id="7" name="Rectangle 6"/>
          <p:cNvSpPr/>
          <p:nvPr/>
        </p:nvSpPr>
        <p:spPr>
          <a:xfrm>
            <a:off x="4232478" y="6336268"/>
            <a:ext cx="4568366" cy="369332"/>
          </a:xfrm>
          <a:prstGeom prst="rect">
            <a:avLst/>
          </a:prstGeom>
        </p:spPr>
        <p:txBody>
          <a:bodyPr wrap="none">
            <a:spAutoFit/>
          </a:bodyPr>
          <a:lstStyle/>
          <a:p>
            <a:r>
              <a:rPr lang="en-US" dirty="0" smtClean="0">
                <a:latin typeface="Times New Roman" pitchFamily="18" charset="0"/>
                <a:cs typeface="Times New Roman" pitchFamily="18" charset="0"/>
              </a:rPr>
              <a:t>Excavation map of Area LL (‘Ad et al., 2018).</a:t>
            </a:r>
            <a:endParaRPr lang="en-US" dirty="0">
              <a:latin typeface="Times New Roman" pitchFamily="18" charset="0"/>
              <a:cs typeface="Times New Roman"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2400"/>
            <a:ext cx="4199467" cy="2362200"/>
          </a:xfrm>
          <a:prstGeom prst="rect">
            <a:avLst/>
          </a:prstGeom>
        </p:spPr>
      </p:pic>
      <p:sp>
        <p:nvSpPr>
          <p:cNvPr id="9" name="Rectangle 8"/>
          <p:cNvSpPr/>
          <p:nvPr/>
        </p:nvSpPr>
        <p:spPr>
          <a:xfrm>
            <a:off x="1" y="6248400"/>
            <a:ext cx="4191000" cy="369332"/>
          </a:xfrm>
          <a:prstGeom prst="rect">
            <a:avLst/>
          </a:prstGeom>
        </p:spPr>
        <p:txBody>
          <a:bodyPr wrap="square">
            <a:spAutoFit/>
          </a:bodyPr>
          <a:lstStyle/>
          <a:p>
            <a:r>
              <a:rPr lang="en-US" dirty="0" smtClean="0">
                <a:latin typeface="Times New Roman" pitchFamily="18" charset="0"/>
                <a:cs typeface="Times New Roman" pitchFamily="18" charset="0"/>
              </a:rPr>
              <a:t>Room 2 of Eastern </a:t>
            </a:r>
            <a:r>
              <a:rPr lang="en-US" dirty="0" smtClean="0">
                <a:latin typeface="Times New Roman" pitchFamily="18" charset="0"/>
                <a:cs typeface="Times New Roman" pitchFamily="18" charset="0"/>
              </a:rPr>
              <a:t>Warehouse.</a:t>
            </a:r>
            <a:endParaRPr lang="en-US" dirty="0">
              <a:latin typeface="Times New Roman" pitchFamily="18" charset="0"/>
              <a:cs typeface="Times New Roman" pitchFamily="18" charset="0"/>
            </a:endParaRPr>
          </a:p>
        </p:txBody>
      </p:sp>
      <p:sp>
        <p:nvSpPr>
          <p:cNvPr id="5" name="Rectangle 4"/>
          <p:cNvSpPr/>
          <p:nvPr/>
        </p:nvSpPr>
        <p:spPr>
          <a:xfrm>
            <a:off x="0" y="1066800"/>
            <a:ext cx="4419600" cy="2862322"/>
          </a:xfrm>
          <a:prstGeom prst="rect">
            <a:avLst/>
          </a:prstGeom>
        </p:spPr>
        <p:txBody>
          <a:bodyPr wrap="square">
            <a:spAutoFit/>
          </a:bodyPr>
          <a:lstStyle/>
          <a:p>
            <a:pPr>
              <a:buFont typeface="Arial" pitchFamily="34" charset="0"/>
              <a:buChar char="•"/>
            </a:pPr>
            <a:r>
              <a:rPr lang="en-US" dirty="0" smtClean="0">
                <a:latin typeface="Times New Roman" pitchFamily="18" charset="0"/>
                <a:cs typeface="Times New Roman" pitchFamily="18" charset="0"/>
              </a:rPr>
              <a:t>In 2016, Area LL was reopened for excavation, providing the opportunity to revisit these anomalous deposits.</a:t>
            </a:r>
          </a:p>
          <a:p>
            <a:pPr>
              <a:buFont typeface="Arial" pitchFamily="34" charset="0"/>
              <a:buChar char="•"/>
            </a:pPr>
            <a:r>
              <a:rPr lang="en-US" dirty="0" smtClean="0">
                <a:latin typeface="Times New Roman" pitchFamily="18" charset="0"/>
                <a:cs typeface="Times New Roman" pitchFamily="18" charset="0"/>
              </a:rPr>
              <a:t>The western and eastern warehouses were the focus of the excavation.</a:t>
            </a:r>
          </a:p>
          <a:p>
            <a:pPr>
              <a:buFont typeface="Arial" pitchFamily="34" charset="0"/>
              <a:buChar char="•"/>
            </a:pPr>
            <a:r>
              <a:rPr lang="en-US" dirty="0" smtClean="0">
                <a:latin typeface="Times New Roman" pitchFamily="18" charset="0"/>
                <a:cs typeface="Times New Roman" pitchFamily="18" charset="0"/>
              </a:rPr>
              <a:t>These warehouses were built during the Byzantine period and were repurposed in the late seventh century before their abandonment in the early eighth century. However, the area was resettled in the late eighth century.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Anomalous Sand Layer</a:t>
            </a:r>
            <a:endParaRPr lang="en-US" dirty="0">
              <a:latin typeface="Times New Roman" pitchFamily="18" charset="0"/>
              <a:cs typeface="Times New Roman" pitchFamily="18" charset="0"/>
            </a:endParaRPr>
          </a:p>
        </p:txBody>
      </p:sp>
      <p:sp>
        <p:nvSpPr>
          <p:cNvPr id="3" name="Content Placeholder 2"/>
          <p:cNvSpPr>
            <a:spLocks noGrp="1"/>
          </p:cNvSpPr>
          <p:nvPr>
            <p:ph sz="half" idx="1"/>
          </p:nvPr>
        </p:nvSpPr>
        <p:spPr>
          <a:xfrm>
            <a:off x="152400" y="914400"/>
            <a:ext cx="4495800" cy="3276600"/>
          </a:xfrm>
        </p:spPr>
        <p:txBody>
          <a:bodyPr>
            <a:noAutofit/>
          </a:bodyPr>
          <a:lstStyle/>
          <a:p>
            <a:r>
              <a:rPr lang="en-US" sz="1800" dirty="0" smtClean="0">
                <a:latin typeface="Times New Roman" pitchFamily="18" charset="0"/>
                <a:cs typeface="Times New Roman" pitchFamily="18" charset="0"/>
              </a:rPr>
              <a:t>During this abandonment, evidence for 2 destruction sequences were found in the warehouse complex:</a:t>
            </a:r>
          </a:p>
          <a:p>
            <a:r>
              <a:rPr lang="en-US" sz="1800" dirty="0" smtClean="0">
                <a:latin typeface="Times New Roman" pitchFamily="18" charset="0"/>
                <a:cs typeface="Times New Roman" pitchFamily="18" charset="0"/>
              </a:rPr>
              <a:t>The first involved the collapse of the ceiling and fire damage and the second saw the arrival of a sandy layer (‘Ad et al, 2018).</a:t>
            </a:r>
          </a:p>
          <a:p>
            <a:r>
              <a:rPr lang="en-US" sz="1800" dirty="0" smtClean="0">
                <a:latin typeface="Times New Roman" pitchFamily="18" charset="0"/>
                <a:cs typeface="Times New Roman" pitchFamily="18" charset="0"/>
              </a:rPr>
              <a:t>This anomalous layer comprised clean sand with matrix-supported building stones and a few roof tiles. The layer was mainly massive with the exception of lamination.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886200"/>
            <a:ext cx="3886200" cy="2429301"/>
          </a:xfrm>
          <a:prstGeom prst="rect">
            <a:avLst/>
          </a:prstGeom>
        </p:spPr>
      </p:pic>
      <p:pic>
        <p:nvPicPr>
          <p:cNvPr id="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24400" y="950794"/>
            <a:ext cx="4419600" cy="2935406"/>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371976"/>
            <a:ext cx="4419601" cy="2486025"/>
          </a:xfrm>
          <a:prstGeom prst="rect">
            <a:avLst/>
          </a:prstGeom>
        </p:spPr>
      </p:pic>
      <p:sp>
        <p:nvSpPr>
          <p:cNvPr id="9" name="Rectangle 8"/>
          <p:cNvSpPr/>
          <p:nvPr/>
        </p:nvSpPr>
        <p:spPr>
          <a:xfrm>
            <a:off x="4495800" y="6324600"/>
            <a:ext cx="4648200" cy="353943"/>
          </a:xfrm>
          <a:prstGeom prst="rect">
            <a:avLst/>
          </a:prstGeom>
        </p:spPr>
        <p:txBody>
          <a:bodyPr wrap="square">
            <a:spAutoFit/>
          </a:bodyPr>
          <a:lstStyle/>
          <a:p>
            <a:r>
              <a:rPr lang="en-US" sz="1700" dirty="0" smtClean="0">
                <a:latin typeface="Times New Roman" pitchFamily="18" charset="0"/>
                <a:cs typeface="Times New Roman" pitchFamily="18" charset="0"/>
              </a:rPr>
              <a:t>Photos of the excavation of the anomalous </a:t>
            </a:r>
            <a:r>
              <a:rPr lang="en-US" sz="1700" dirty="0" smtClean="0">
                <a:latin typeface="Times New Roman" pitchFamily="18" charset="0"/>
                <a:cs typeface="Times New Roman" pitchFamily="18" charset="0"/>
              </a:rPr>
              <a:t>deposit.</a:t>
            </a:r>
            <a:endParaRPr lang="en-US" sz="1700" dirty="0">
              <a:latin typeface="Times New Roman" pitchFamily="18" charset="0"/>
              <a:cs typeface="Times New Roman"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Study Goals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70000" lnSpcReduction="20000"/>
          </a:bodyPr>
          <a:lstStyle/>
          <a:p>
            <a:r>
              <a:rPr lang="en-US" sz="3300" dirty="0" smtClean="0">
                <a:latin typeface="Times New Roman" pitchFamily="18" charset="0"/>
                <a:cs typeface="Times New Roman" pitchFamily="18" charset="0"/>
              </a:rPr>
              <a:t>Main question: </a:t>
            </a:r>
            <a:r>
              <a:rPr lang="en-US" sz="3300" b="1" dirty="0" smtClean="0">
                <a:latin typeface="Times New Roman" pitchFamily="18" charset="0"/>
                <a:cs typeface="Times New Roman" pitchFamily="18" charset="0"/>
              </a:rPr>
              <a:t>What is the origin of the mid-8</a:t>
            </a:r>
            <a:r>
              <a:rPr lang="en-US" sz="3300" b="1" baseline="30000" dirty="0" smtClean="0">
                <a:latin typeface="Times New Roman" pitchFamily="18" charset="0"/>
                <a:cs typeface="Times New Roman" pitchFamily="18" charset="0"/>
              </a:rPr>
              <a:t>th</a:t>
            </a:r>
            <a:r>
              <a:rPr lang="en-US" sz="3300" b="1" dirty="0" smtClean="0">
                <a:latin typeface="Times New Roman" pitchFamily="18" charset="0"/>
                <a:cs typeface="Times New Roman" pitchFamily="18" charset="0"/>
              </a:rPr>
              <a:t> century anomalous sand layer?</a:t>
            </a:r>
          </a:p>
          <a:p>
            <a:r>
              <a:rPr lang="en-US" sz="3300" dirty="0" smtClean="0">
                <a:latin typeface="Times New Roman" pitchFamily="18" charset="0"/>
                <a:cs typeface="Times New Roman" pitchFamily="18" charset="0"/>
              </a:rPr>
              <a:t>To answer this, we must answer these secondary questions:</a:t>
            </a:r>
          </a:p>
          <a:p>
            <a:r>
              <a:rPr lang="en-US" sz="3300" dirty="0" smtClean="0">
                <a:latin typeface="Times New Roman" pitchFamily="18" charset="0"/>
                <a:cs typeface="Times New Roman" pitchFamily="18" charset="0"/>
              </a:rPr>
              <a:t>Did the formation of the anomalous layer occur gradually or rapidly?</a:t>
            </a:r>
          </a:p>
          <a:p>
            <a:r>
              <a:rPr lang="en-US" sz="3300" dirty="0" smtClean="0">
                <a:latin typeface="Times New Roman" pitchFamily="18" charset="0"/>
                <a:cs typeface="Times New Roman" pitchFamily="18" charset="0"/>
              </a:rPr>
              <a:t>Using a sedimentological approach, how does the anomalous sediment compare to samples of known origin, such as storm; dune; construction fill; and shallow marine sediment?</a:t>
            </a:r>
          </a:p>
          <a:p>
            <a:r>
              <a:rPr lang="en-US" sz="3300" dirty="0" smtClean="0">
                <a:latin typeface="Times New Roman" pitchFamily="18" charset="0"/>
                <a:cs typeface="Times New Roman" pitchFamily="18" charset="0"/>
              </a:rPr>
              <a:t>Many modern and ancient tsunami deposits from around the world have been identified and studied. Does the anomalous sediment fulfill tsunamigenic criteria?</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 y="64651"/>
          <a:ext cx="9067799" cy="6814548"/>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151106">
                  <a:extLst>
                    <a:ext uri="{9D8B030D-6E8A-4147-A177-3AD203B41FA5}">
                      <a16:colId xmlns:a16="http://schemas.microsoft.com/office/drawing/2014/main" val="20002"/>
                    </a:ext>
                  </a:extLst>
                </a:gridCol>
                <a:gridCol w="1363494">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219199">
                  <a:extLst>
                    <a:ext uri="{9D8B030D-6E8A-4147-A177-3AD203B41FA5}">
                      <a16:colId xmlns:a16="http://schemas.microsoft.com/office/drawing/2014/main" val="20006"/>
                    </a:ext>
                  </a:extLst>
                </a:gridCol>
              </a:tblGrid>
              <a:tr h="579542">
                <a:tc>
                  <a:txBody>
                    <a:bodyPr/>
                    <a:lstStyle/>
                    <a:p>
                      <a:r>
                        <a:rPr lang="en-US" sz="1350" dirty="0" smtClean="0">
                          <a:latin typeface="Times New Roman" pitchFamily="18" charset="0"/>
                          <a:cs typeface="Times New Roman" pitchFamily="18" charset="0"/>
                        </a:rPr>
                        <a:t>Sediment</a:t>
                      </a:r>
                      <a:r>
                        <a:rPr lang="en-US" sz="1350" baseline="0" dirty="0" smtClean="0">
                          <a:latin typeface="Times New Roman" pitchFamily="18" charset="0"/>
                          <a:cs typeface="Times New Roman" pitchFamily="18" charset="0"/>
                        </a:rPr>
                        <a:t> Characteristics</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Dune</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Shallow</a:t>
                      </a:r>
                      <a:r>
                        <a:rPr lang="en-US" sz="1350" baseline="0" dirty="0" smtClean="0">
                          <a:latin typeface="Times New Roman" pitchFamily="18" charset="0"/>
                          <a:cs typeface="Times New Roman" pitchFamily="18" charset="0"/>
                        </a:rPr>
                        <a:t> Marine</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Hamra (sandy loam)</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Construction Fill</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Storm</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Tsunami</a:t>
                      </a:r>
                      <a:endParaRPr lang="en-US" sz="135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703403">
                <a:tc>
                  <a:txBody>
                    <a:bodyPr/>
                    <a:lstStyle/>
                    <a:p>
                      <a:r>
                        <a:rPr lang="en-US" sz="1350" dirty="0" smtClean="0">
                          <a:latin typeface="Times New Roman" pitchFamily="18" charset="0"/>
                          <a:cs typeface="Times New Roman" pitchFamily="18" charset="0"/>
                        </a:rPr>
                        <a:t>Depositional Time Scale</a:t>
                      </a:r>
                      <a:r>
                        <a:rPr lang="en-US" sz="1350" baseline="0" dirty="0" smtClean="0">
                          <a:latin typeface="Times New Roman" pitchFamily="18" charset="0"/>
                          <a:cs typeface="Times New Roman" pitchFamily="18" charset="0"/>
                        </a:rPr>
                        <a:t> </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gradual</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gradual</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gradual</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Rapid, but with stratification</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Rapid deposition</a:t>
                      </a:r>
                      <a:r>
                        <a:rPr lang="en-US" sz="1350" baseline="0" dirty="0" smtClean="0">
                          <a:latin typeface="Times New Roman" pitchFamily="18" charset="0"/>
                          <a:cs typeface="Times New Roman" pitchFamily="18" charset="0"/>
                        </a:rPr>
                        <a:t> or erosion</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Rapid</a:t>
                      </a:r>
                      <a:endParaRPr lang="en-US" sz="135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2132898">
                <a:tc>
                  <a:txBody>
                    <a:bodyPr/>
                    <a:lstStyle/>
                    <a:p>
                      <a:r>
                        <a:rPr lang="en-US" sz="1350" dirty="0" smtClean="0">
                          <a:latin typeface="Times New Roman" pitchFamily="18" charset="0"/>
                          <a:cs typeface="Times New Roman" pitchFamily="18" charset="0"/>
                        </a:rPr>
                        <a:t>Grain Size</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Fine sand; small grain size distribution</a:t>
                      </a:r>
                      <a:r>
                        <a:rPr lang="en-US" sz="1350" baseline="0" dirty="0" smtClean="0">
                          <a:latin typeface="Times New Roman" pitchFamily="18" charset="0"/>
                          <a:cs typeface="Times New Roman" pitchFamily="18" charset="0"/>
                        </a:rPr>
                        <a:t> (well sorted)</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Coarser sand; large</a:t>
                      </a:r>
                      <a:r>
                        <a:rPr lang="en-US" sz="1350" baseline="0" dirty="0" smtClean="0">
                          <a:latin typeface="Times New Roman" pitchFamily="18" charset="0"/>
                          <a:cs typeface="Times New Roman" pitchFamily="18" charset="0"/>
                        </a:rPr>
                        <a:t> </a:t>
                      </a:r>
                      <a:r>
                        <a:rPr lang="en-US" sz="1350" dirty="0" smtClean="0">
                          <a:latin typeface="Times New Roman" pitchFamily="18" charset="0"/>
                          <a:cs typeface="Times New Roman" pitchFamily="18" charset="0"/>
                        </a:rPr>
                        <a:t>grain size distribution (poorly sorted)</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Clay to sand-sized grains; large grain size distribution</a:t>
                      </a:r>
                      <a:r>
                        <a:rPr lang="en-US" sz="1350" baseline="0" dirty="0" smtClean="0">
                          <a:latin typeface="Times New Roman" pitchFamily="18" charset="0"/>
                          <a:cs typeface="Times New Roman" pitchFamily="18" charset="0"/>
                        </a:rPr>
                        <a:t> (poorly sorted)</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Variable, depending on sediment</a:t>
                      </a:r>
                      <a:r>
                        <a:rPr lang="en-US" sz="1350" baseline="0" dirty="0" smtClean="0">
                          <a:latin typeface="Times New Roman" pitchFamily="18" charset="0"/>
                          <a:cs typeface="Times New Roman" pitchFamily="18" charset="0"/>
                        </a:rPr>
                        <a:t> source; large grain size distribution (poorly sorted)</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Variable, depending</a:t>
                      </a:r>
                      <a:r>
                        <a:rPr lang="en-US" sz="1350" baseline="0" dirty="0" smtClean="0">
                          <a:latin typeface="Times New Roman" pitchFamily="18" charset="0"/>
                          <a:cs typeface="Times New Roman" pitchFamily="18" charset="0"/>
                        </a:rPr>
                        <a:t> on sediment available for transportation; large grain size distribution (poorly sorted)</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Variable,</a:t>
                      </a:r>
                      <a:r>
                        <a:rPr lang="en-US" sz="1350" baseline="0" dirty="0" smtClean="0">
                          <a:latin typeface="Times New Roman" pitchFamily="18" charset="0"/>
                          <a:cs typeface="Times New Roman" pitchFamily="18" charset="0"/>
                        </a:rPr>
                        <a:t> depending on sediment available for transportation; small to large grain size distribution (well to poorly sorted)</a:t>
                      </a:r>
                      <a:endParaRPr lang="en-US" sz="135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637031">
                <a:tc>
                  <a:txBody>
                    <a:bodyPr/>
                    <a:lstStyle/>
                    <a:p>
                      <a:r>
                        <a:rPr lang="en-US" sz="1350" dirty="0" smtClean="0">
                          <a:latin typeface="Times New Roman" pitchFamily="18" charset="0"/>
                          <a:cs typeface="Times New Roman" pitchFamily="18" charset="0"/>
                        </a:rPr>
                        <a:t>Foraminiferal Characteristics</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Few; weathered tests;</a:t>
                      </a:r>
                      <a:r>
                        <a:rPr lang="en-US" sz="1350" baseline="0" dirty="0" smtClean="0">
                          <a:latin typeface="Times New Roman" pitchFamily="18" charset="0"/>
                          <a:cs typeface="Times New Roman" pitchFamily="18" charset="0"/>
                        </a:rPr>
                        <a:t> very low diversity</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Many; high percentage of pristine tests; high diversity</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None</a:t>
                      </a:r>
                      <a:r>
                        <a:rPr lang="en-US" sz="1350" baseline="0" dirty="0" smtClean="0">
                          <a:latin typeface="Times New Roman" pitchFamily="18" charset="0"/>
                          <a:cs typeface="Times New Roman" pitchFamily="18" charset="0"/>
                        </a:rPr>
                        <a:t> to very few</a:t>
                      </a:r>
                      <a:r>
                        <a:rPr lang="en-US" sz="1350" dirty="0" smtClean="0">
                          <a:latin typeface="Times New Roman" pitchFamily="18" charset="0"/>
                          <a:cs typeface="Times New Roman" pitchFamily="18" charset="0"/>
                        </a:rPr>
                        <a:t>; weathered tests; very low diversity  </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Few;</a:t>
                      </a:r>
                      <a:r>
                        <a:rPr lang="en-US" sz="1350" baseline="0" dirty="0" smtClean="0">
                          <a:latin typeface="Times New Roman" pitchFamily="18" charset="0"/>
                          <a:cs typeface="Times New Roman" pitchFamily="18" charset="0"/>
                        </a:rPr>
                        <a:t> </a:t>
                      </a:r>
                      <a:r>
                        <a:rPr lang="en-US" sz="1350" dirty="0" smtClean="0">
                          <a:latin typeface="Times New Roman" pitchFamily="18" charset="0"/>
                          <a:cs typeface="Times New Roman" pitchFamily="18" charset="0"/>
                        </a:rPr>
                        <a:t>weathered tests; very low diversity (if sediment was taken from the coast</a:t>
                      </a:r>
                      <a:r>
                        <a:rPr lang="en-US" sz="1350" baseline="0" dirty="0" smtClean="0">
                          <a:latin typeface="Times New Roman" pitchFamily="18" charset="0"/>
                          <a:cs typeface="Times New Roman" pitchFamily="18" charset="0"/>
                        </a:rPr>
                        <a:t> and not dredged)</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Many; high percentage of pristine tests; high diversity</a:t>
                      </a:r>
                      <a:r>
                        <a:rPr lang="en-US" sz="1350" baseline="0" dirty="0" smtClean="0">
                          <a:latin typeface="Times New Roman" pitchFamily="18" charset="0"/>
                          <a:cs typeface="Times New Roman" pitchFamily="18" charset="0"/>
                        </a:rPr>
                        <a:t> (shallow marine to brackish)</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Many; high percentage of pristine tests; high diversity(deep</a:t>
                      </a:r>
                      <a:r>
                        <a:rPr lang="en-US" sz="1350" baseline="0" dirty="0" smtClean="0">
                          <a:latin typeface="Times New Roman" pitchFamily="18" charset="0"/>
                          <a:cs typeface="Times New Roman" pitchFamily="18" charset="0"/>
                        </a:rPr>
                        <a:t> marine to brackish)</a:t>
                      </a:r>
                      <a:endParaRPr lang="en-US" sz="135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740475">
                <a:tc>
                  <a:txBody>
                    <a:bodyPr/>
                    <a:lstStyle/>
                    <a:p>
                      <a:r>
                        <a:rPr lang="en-US" sz="1350" dirty="0" smtClean="0">
                          <a:latin typeface="Times New Roman" pitchFamily="18" charset="0"/>
                          <a:cs typeface="Times New Roman" pitchFamily="18" charset="0"/>
                        </a:rPr>
                        <a:t>Other Signature Features</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Well-sorted</a:t>
                      </a:r>
                      <a:r>
                        <a:rPr lang="en-US" sz="1350" baseline="0" dirty="0" smtClean="0">
                          <a:latin typeface="Times New Roman" pitchFamily="18" charset="0"/>
                          <a:cs typeface="Times New Roman" pitchFamily="18" charset="0"/>
                        </a:rPr>
                        <a:t> grains; very few and only weathered fossils</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Ripples; dunes; shallow marine fauna</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High organic content; red/orange color</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often includes refuse; layering from dumping</a:t>
                      </a:r>
                      <a:r>
                        <a:rPr lang="en-US" sz="1350" baseline="0" dirty="0" smtClean="0">
                          <a:latin typeface="Times New Roman" pitchFamily="18" charset="0"/>
                          <a:cs typeface="Times New Roman" pitchFamily="18" charset="0"/>
                        </a:rPr>
                        <a:t> of material</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Shallow</a:t>
                      </a:r>
                      <a:r>
                        <a:rPr lang="en-US" sz="1350" baseline="0" dirty="0" smtClean="0">
                          <a:latin typeface="Times New Roman" pitchFamily="18" charset="0"/>
                          <a:cs typeface="Times New Roman" pitchFamily="18" charset="0"/>
                        </a:rPr>
                        <a:t> marine (above wave base) to beach/dune sediment; ripples; planar stratification</a:t>
                      </a:r>
                      <a:endParaRPr lang="en-US" sz="1350" dirty="0">
                        <a:latin typeface="Times New Roman" pitchFamily="18" charset="0"/>
                        <a:cs typeface="Times New Roman" pitchFamily="18" charset="0"/>
                      </a:endParaRPr>
                    </a:p>
                  </a:txBody>
                  <a:tcPr/>
                </a:tc>
                <a:tc>
                  <a:txBody>
                    <a:bodyPr/>
                    <a:lstStyle/>
                    <a:p>
                      <a:r>
                        <a:rPr lang="en-US" sz="1350" dirty="0" smtClean="0">
                          <a:latin typeface="Times New Roman" pitchFamily="18" charset="0"/>
                          <a:cs typeface="Times New Roman" pitchFamily="18" charset="0"/>
                        </a:rPr>
                        <a:t>Terrestrial</a:t>
                      </a:r>
                      <a:r>
                        <a:rPr lang="en-US" sz="1350" baseline="0" dirty="0" smtClean="0">
                          <a:latin typeface="Times New Roman" pitchFamily="18" charset="0"/>
                          <a:cs typeface="Times New Roman" pitchFamily="18" charset="0"/>
                        </a:rPr>
                        <a:t> to deep marine mixing; signs of fluid flow or lamination; rip-up clasts; fining upward</a:t>
                      </a:r>
                      <a:endParaRPr lang="en-US" sz="135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6885"/>
            <a:ext cx="1346041" cy="4711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Field Methods</a:t>
            </a:r>
            <a:endParaRPr lang="en-US" dirty="0">
              <a:latin typeface="Times New Roman" pitchFamily="18" charset="0"/>
              <a:cs typeface="Times New Roman" pitchFamily="18" charset="0"/>
            </a:endParaRPr>
          </a:p>
        </p:txBody>
      </p:sp>
      <p:pic>
        <p:nvPicPr>
          <p:cNvPr id="16386" name="Picture 2" descr="https://www.hadashot-esi.org.il/Images/7664-2.jpg"/>
          <p:cNvPicPr>
            <a:picLocks noChangeAspect="1" noChangeArrowheads="1"/>
          </p:cNvPicPr>
          <p:nvPr/>
        </p:nvPicPr>
        <p:blipFill>
          <a:blip r:embed="rId3"/>
          <a:srcRect/>
          <a:stretch>
            <a:fillRect/>
          </a:stretch>
        </p:blipFill>
        <p:spPr bwMode="auto">
          <a:xfrm>
            <a:off x="0" y="838200"/>
            <a:ext cx="3657600" cy="5208420"/>
          </a:xfrm>
          <a:prstGeom prst="rect">
            <a:avLst/>
          </a:prstGeom>
          <a:noFill/>
        </p:spPr>
      </p:pic>
      <p:sp>
        <p:nvSpPr>
          <p:cNvPr id="9" name="TextBox 8"/>
          <p:cNvSpPr txBox="1"/>
          <p:nvPr/>
        </p:nvSpPr>
        <p:spPr>
          <a:xfrm>
            <a:off x="0" y="6019800"/>
            <a:ext cx="3657600" cy="738664"/>
          </a:xfrm>
          <a:prstGeom prst="rect">
            <a:avLst/>
          </a:prstGeom>
          <a:noFill/>
        </p:spPr>
        <p:txBody>
          <a:bodyPr wrap="square" rtlCol="0">
            <a:spAutoFit/>
          </a:bodyPr>
          <a:lstStyle/>
          <a:p>
            <a:r>
              <a:rPr lang="en-US" sz="1400" dirty="0" smtClean="0">
                <a:latin typeface="Times New Roman" pitchFamily="18" charset="0"/>
                <a:cs typeface="Times New Roman" pitchFamily="18" charset="0"/>
              </a:rPr>
              <a:t>Aerial view of Area LL with excavated room in yellow. 2 cores were extracted from this room (‘Ad et al., 2018).</a:t>
            </a:r>
            <a:endParaRPr lang="en-US" sz="1400" dirty="0">
              <a:latin typeface="Times New Roman" pitchFamily="18" charset="0"/>
              <a:cs typeface="Times New Roman" pitchFamily="18" charset="0"/>
            </a:endParaRPr>
          </a:p>
        </p:txBody>
      </p:sp>
      <p:sp>
        <p:nvSpPr>
          <p:cNvPr id="10" name="Rectangle 9"/>
          <p:cNvSpPr/>
          <p:nvPr/>
        </p:nvSpPr>
        <p:spPr>
          <a:xfrm>
            <a:off x="2362200" y="3657600"/>
            <a:ext cx="381000" cy="1219200"/>
          </a:xfrm>
          <a:prstGeom prst="rect">
            <a:avLst/>
          </a:prstGeom>
          <a:solidFill>
            <a:srgbClr val="FFFF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descr="Mystery of Caesarea's Disappearing Port - סגולה"/>
          <p:cNvPicPr>
            <a:picLocks noChangeAspect="1" noChangeArrowheads="1"/>
          </p:cNvPicPr>
          <p:nvPr/>
        </p:nvPicPr>
        <p:blipFill>
          <a:blip r:embed="rId4"/>
          <a:srcRect t="756" b="24819"/>
          <a:stretch>
            <a:fillRect/>
          </a:stretch>
        </p:blipFill>
        <p:spPr bwMode="auto">
          <a:xfrm>
            <a:off x="3682314" y="838200"/>
            <a:ext cx="5004486" cy="5181600"/>
          </a:xfrm>
          <a:prstGeom prst="rect">
            <a:avLst/>
          </a:prstGeom>
          <a:noFill/>
        </p:spPr>
      </p:pic>
      <p:sp>
        <p:nvSpPr>
          <p:cNvPr id="12" name="Flowchart: Connector 11"/>
          <p:cNvSpPr/>
          <p:nvPr/>
        </p:nvSpPr>
        <p:spPr>
          <a:xfrm>
            <a:off x="7086600" y="3810000"/>
            <a:ext cx="152400" cy="152400"/>
          </a:xfrm>
          <a:prstGeom prst="flowChartConnector">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6324600" y="4495800"/>
            <a:ext cx="152400" cy="152400"/>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endCxn id="39" idx="1"/>
          </p:cNvCxnSpPr>
          <p:nvPr/>
        </p:nvCxnSpPr>
        <p:spPr>
          <a:xfrm>
            <a:off x="3657600" y="3962400"/>
            <a:ext cx="2667000" cy="533400"/>
          </a:xfrm>
          <a:prstGeom prst="straightConnector1">
            <a:avLst/>
          </a:prstGeom>
          <a:ln w="44450" cmpd="sng">
            <a:solidFill>
              <a:srgbClr val="FF0000">
                <a:alpha val="38000"/>
              </a:srgbClr>
            </a:solidFill>
            <a:prstDash val="solid"/>
            <a:tailEnd type="arrow"/>
          </a:ln>
          <a:effectLst>
            <a:outerShdw blurRad="40000" dist="23000" dir="5400000" rotWithShape="0">
              <a:srgbClr val="000000">
                <a:alpha val="66000"/>
              </a:srgbClr>
            </a:outerShdw>
          </a:effectLst>
        </p:spPr>
        <p:style>
          <a:lnRef idx="3">
            <a:schemeClr val="accent2"/>
          </a:lnRef>
          <a:fillRef idx="0">
            <a:schemeClr val="accent2"/>
          </a:fillRef>
          <a:effectRef idx="2">
            <a:schemeClr val="accent2"/>
          </a:effectRef>
          <a:fontRef idx="minor">
            <a:schemeClr val="tx1"/>
          </a:fontRef>
        </p:style>
      </p:cxnSp>
      <p:sp>
        <p:nvSpPr>
          <p:cNvPr id="29" name="Flowchart: Connector 28"/>
          <p:cNvSpPr/>
          <p:nvPr/>
        </p:nvSpPr>
        <p:spPr>
          <a:xfrm>
            <a:off x="5486400" y="1828800"/>
            <a:ext cx="152400" cy="152400"/>
          </a:xfrm>
          <a:prstGeom prst="flowChartConnector">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7391400" y="2667000"/>
            <a:ext cx="152400" cy="152400"/>
          </a:xfrm>
          <a:prstGeom prst="flowChartConnector">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1" name="TextBox 30"/>
          <p:cNvSpPr txBox="1"/>
          <p:nvPr/>
        </p:nvSpPr>
        <p:spPr>
          <a:xfrm>
            <a:off x="5638800" y="1752600"/>
            <a:ext cx="1066800" cy="523220"/>
          </a:xfrm>
          <a:prstGeom prst="rect">
            <a:avLst/>
          </a:prstGeom>
          <a:noFill/>
        </p:spPr>
        <p:txBody>
          <a:bodyPr wrap="square" rtlCol="0">
            <a:spAutoFit/>
          </a:bodyPr>
          <a:lstStyle/>
          <a:p>
            <a:r>
              <a:rPr lang="en-US" sz="1400" dirty="0" smtClean="0">
                <a:solidFill>
                  <a:srgbClr val="FFFF00"/>
                </a:solidFill>
                <a:latin typeface="Times New Roman" pitchFamily="18" charset="0"/>
                <a:cs typeface="Times New Roman" pitchFamily="18" charset="0"/>
              </a:rPr>
              <a:t>Shallow marine (3)</a:t>
            </a:r>
            <a:endParaRPr lang="en-US" sz="1400" dirty="0">
              <a:solidFill>
                <a:srgbClr val="FFFF00"/>
              </a:solidFill>
              <a:latin typeface="Times New Roman" pitchFamily="18" charset="0"/>
              <a:cs typeface="Times New Roman" pitchFamily="18" charset="0"/>
            </a:endParaRPr>
          </a:p>
        </p:txBody>
      </p:sp>
      <p:sp>
        <p:nvSpPr>
          <p:cNvPr id="32" name="TextBox 31"/>
          <p:cNvSpPr txBox="1"/>
          <p:nvPr/>
        </p:nvSpPr>
        <p:spPr>
          <a:xfrm>
            <a:off x="7467600" y="2743200"/>
            <a:ext cx="1066800" cy="307777"/>
          </a:xfrm>
          <a:prstGeom prst="rect">
            <a:avLst/>
          </a:prstGeom>
          <a:noFill/>
        </p:spPr>
        <p:txBody>
          <a:bodyPr wrap="square" rtlCol="0">
            <a:spAutoFit/>
          </a:bodyPr>
          <a:lstStyle/>
          <a:p>
            <a:r>
              <a:rPr lang="en-US" sz="1400" dirty="0" smtClean="0">
                <a:solidFill>
                  <a:srgbClr val="FFFF00"/>
                </a:solidFill>
                <a:latin typeface="Times New Roman" pitchFamily="18" charset="0"/>
                <a:cs typeface="Times New Roman" pitchFamily="18" charset="0"/>
              </a:rPr>
              <a:t>Hamra (3)</a:t>
            </a:r>
            <a:endParaRPr lang="en-US" sz="1400" dirty="0">
              <a:solidFill>
                <a:srgbClr val="FFFF00"/>
              </a:solidFill>
              <a:latin typeface="Times New Roman" pitchFamily="18" charset="0"/>
              <a:cs typeface="Times New Roman" pitchFamily="18" charset="0"/>
            </a:endParaRPr>
          </a:p>
        </p:txBody>
      </p:sp>
      <p:sp>
        <p:nvSpPr>
          <p:cNvPr id="33" name="TextBox 32"/>
          <p:cNvSpPr txBox="1"/>
          <p:nvPr/>
        </p:nvSpPr>
        <p:spPr>
          <a:xfrm>
            <a:off x="6781800" y="3505200"/>
            <a:ext cx="914400" cy="307777"/>
          </a:xfrm>
          <a:prstGeom prst="rect">
            <a:avLst/>
          </a:prstGeom>
          <a:noFill/>
        </p:spPr>
        <p:txBody>
          <a:bodyPr wrap="square" rtlCol="0">
            <a:spAutoFit/>
          </a:bodyPr>
          <a:lstStyle/>
          <a:p>
            <a:r>
              <a:rPr lang="en-US" sz="1400" dirty="0" smtClean="0">
                <a:solidFill>
                  <a:srgbClr val="FFFF00"/>
                </a:solidFill>
                <a:latin typeface="Times New Roman" pitchFamily="18" charset="0"/>
                <a:cs typeface="Times New Roman" pitchFamily="18" charset="0"/>
              </a:rPr>
              <a:t>Storm (2)</a:t>
            </a:r>
            <a:endParaRPr lang="en-US" sz="1400" dirty="0">
              <a:solidFill>
                <a:srgbClr val="FFFF00"/>
              </a:solidFill>
              <a:latin typeface="Times New Roman" pitchFamily="18" charset="0"/>
              <a:cs typeface="Times New Roman" pitchFamily="18" charset="0"/>
            </a:endParaRPr>
          </a:p>
        </p:txBody>
      </p:sp>
      <p:sp>
        <p:nvSpPr>
          <p:cNvPr id="34" name="TextBox 33"/>
          <p:cNvSpPr txBox="1"/>
          <p:nvPr/>
        </p:nvSpPr>
        <p:spPr>
          <a:xfrm>
            <a:off x="5943600" y="4038600"/>
            <a:ext cx="914400" cy="307777"/>
          </a:xfrm>
          <a:prstGeom prst="rect">
            <a:avLst/>
          </a:prstGeom>
          <a:noFill/>
        </p:spPr>
        <p:txBody>
          <a:bodyPr wrap="square" rtlCol="0">
            <a:spAutoFit/>
          </a:bodyPr>
          <a:lstStyle/>
          <a:p>
            <a:r>
              <a:rPr lang="en-US" sz="1400" dirty="0" smtClean="0">
                <a:solidFill>
                  <a:srgbClr val="FFFF00"/>
                </a:solidFill>
                <a:latin typeface="Times New Roman" pitchFamily="18" charset="0"/>
                <a:cs typeface="Times New Roman" pitchFamily="18" charset="0"/>
              </a:rPr>
              <a:t>Fill (19)</a:t>
            </a:r>
            <a:endParaRPr lang="en-US" sz="1400" dirty="0">
              <a:solidFill>
                <a:srgbClr val="FFFF00"/>
              </a:solidFill>
              <a:latin typeface="Times New Roman" pitchFamily="18" charset="0"/>
              <a:cs typeface="Times New Roman" pitchFamily="18" charset="0"/>
            </a:endParaRPr>
          </a:p>
        </p:txBody>
      </p:sp>
      <p:sp>
        <p:nvSpPr>
          <p:cNvPr id="35" name="TextBox 34"/>
          <p:cNvSpPr txBox="1"/>
          <p:nvPr/>
        </p:nvSpPr>
        <p:spPr>
          <a:xfrm>
            <a:off x="3581400" y="5943600"/>
            <a:ext cx="5562600" cy="954107"/>
          </a:xfrm>
          <a:prstGeom prst="rect">
            <a:avLst/>
          </a:prstGeom>
          <a:noFill/>
        </p:spPr>
        <p:txBody>
          <a:bodyPr wrap="square" rtlCol="0">
            <a:spAutoFit/>
          </a:bodyPr>
          <a:lstStyle/>
          <a:p>
            <a:r>
              <a:rPr lang="en-US" sz="1400" dirty="0" smtClean="0">
                <a:latin typeface="Times New Roman" pitchFamily="18" charset="0"/>
                <a:cs typeface="Times New Roman" pitchFamily="18" charset="0"/>
              </a:rPr>
              <a:t>Locations of field sampling </a:t>
            </a:r>
            <a:r>
              <a:rPr lang="en-US" sz="1400" dirty="0" smtClean="0">
                <a:latin typeface="Times New Roman" pitchFamily="18" charset="0"/>
                <a:cs typeface="Times New Roman" pitchFamily="18" charset="0"/>
              </a:rPr>
              <a:t>(after Ben Yehuda). </a:t>
            </a:r>
            <a:r>
              <a:rPr lang="en-US" sz="1400" dirty="0" smtClean="0">
                <a:latin typeface="Times New Roman" pitchFamily="18" charset="0"/>
                <a:cs typeface="Times New Roman" pitchFamily="18" charset="0"/>
              </a:rPr>
              <a:t>The red arrow points to Area LL (outlined in red). In addition, 2 dune samples were taken from Aqueduct Beach, north of the harbor, and 3 from Michmoret  Dunes, in the south of the Caesarea-</a:t>
            </a:r>
            <a:r>
              <a:rPr lang="en-US" sz="1400" dirty="0" err="1" smtClean="0">
                <a:latin typeface="Times New Roman" pitchFamily="18" charset="0"/>
                <a:cs typeface="Times New Roman" pitchFamily="18" charset="0"/>
              </a:rPr>
              <a:t>Hadera</a:t>
            </a:r>
            <a:r>
              <a:rPr lang="en-US" sz="1400" dirty="0" smtClean="0">
                <a:latin typeface="Times New Roman" pitchFamily="18" charset="0"/>
                <a:cs typeface="Times New Roman" pitchFamily="18" charset="0"/>
              </a:rPr>
              <a:t> dunefield (not shown on photo above).</a:t>
            </a:r>
            <a:endParaRPr lang="en-US" sz="1400" dirty="0">
              <a:latin typeface="Times New Roman" pitchFamily="18" charset="0"/>
              <a:cs typeface="Times New Roman" pitchFamily="18" charset="0"/>
            </a:endParaRPr>
          </a:p>
        </p:txBody>
      </p:sp>
      <p:sp>
        <p:nvSpPr>
          <p:cNvPr id="36" name="Flowchart: Connector 35"/>
          <p:cNvSpPr/>
          <p:nvPr/>
        </p:nvSpPr>
        <p:spPr>
          <a:xfrm>
            <a:off x="6324600" y="4419600"/>
            <a:ext cx="152400" cy="152400"/>
          </a:xfrm>
          <a:prstGeom prst="flowChartConnector">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324600" y="4343400"/>
            <a:ext cx="381000" cy="304800"/>
          </a:xfrm>
          <a:prstGeom prst="rect">
            <a:avLst/>
          </a:prstGeom>
          <a:noFill/>
          <a:ln>
            <a:solidFill>
              <a:srgbClr val="FF0000">
                <a:alpha val="4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rot="5400000" flipH="1" flipV="1">
            <a:off x="-151606" y="1218406"/>
            <a:ext cx="6096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rot="5400000" flipH="1" flipV="1">
            <a:off x="8154194" y="1218406"/>
            <a:ext cx="6096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959" y="0"/>
            <a:ext cx="1346041" cy="47111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31149</TotalTime>
  <Words>2714</Words>
  <Application>Microsoft Office PowerPoint</Application>
  <PresentationFormat>On-screen Show (4:3)</PresentationFormat>
  <Paragraphs>256</Paragraphs>
  <Slides>29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 New Roman</vt:lpstr>
      <vt:lpstr>Office Theme</vt:lpstr>
      <vt:lpstr>Tsunami-derived sediments identified in the destruction sequence of an eighth century warehouse in Caesarea Maritima, Israel</vt:lpstr>
      <vt:lpstr>Study Site Location</vt:lpstr>
      <vt:lpstr>Caesarea Maritima</vt:lpstr>
      <vt:lpstr>Evidence of Past Tsunamis</vt:lpstr>
      <vt:lpstr>Area LL Excavation</vt:lpstr>
      <vt:lpstr>Anomalous Sand Layer</vt:lpstr>
      <vt:lpstr>Study Goals</vt:lpstr>
      <vt:lpstr>PowerPoint Presentation</vt:lpstr>
      <vt:lpstr>Field Methods</vt:lpstr>
      <vt:lpstr>Storm Samples</vt:lpstr>
      <vt:lpstr>Laboratory Methods</vt:lpstr>
      <vt:lpstr>Grain Size Distribution</vt:lpstr>
      <vt:lpstr>Foraminiferal Assemblage</vt:lpstr>
      <vt:lpstr>Portable Optically Stimulated Luminescence </vt:lpstr>
      <vt:lpstr>Extraction/Opening of Cores</vt:lpstr>
      <vt:lpstr>Core Descriptions</vt:lpstr>
      <vt:lpstr>Results: Grain Size Distribution (CJ core)</vt:lpstr>
      <vt:lpstr>Results: Grain Size Distribution (MB core)</vt:lpstr>
      <vt:lpstr>Results: GS PAST </vt:lpstr>
      <vt:lpstr>PowerPoint Presentation</vt:lpstr>
      <vt:lpstr>Lower Construction Fill</vt:lpstr>
      <vt:lpstr>Results: Foraminiferal Abundance (CJ core)</vt:lpstr>
      <vt:lpstr>Results: Foraminiferal Abundance (MB core)</vt:lpstr>
      <vt:lpstr>Results: Foraminiferal Abundances of Core and Reference Samples</vt:lpstr>
      <vt:lpstr>PowerPoint Presentation</vt:lpstr>
      <vt:lpstr>Results: P-OSL</vt:lpstr>
      <vt:lpstr>Preliminary Conclusions</vt:lpstr>
      <vt:lpstr>Proposed Sequence of Events</vt:lpstr>
      <vt:lpstr>Key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Tsunami-derived sediments identified in the destruction sequence of an eighth century warehouse in Caesarea Maritima, Israel</dc:title>
  <dc:creator>Windows User</dc:creator>
  <cp:lastModifiedBy>ceverhardt</cp:lastModifiedBy>
  <cp:revision>307</cp:revision>
  <dcterms:created xsi:type="dcterms:W3CDTF">2020-04-01T22:04:55Z</dcterms:created>
  <dcterms:modified xsi:type="dcterms:W3CDTF">2020-05-06T10:31:15Z</dcterms:modified>
</cp:coreProperties>
</file>