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7" r:id="rId2"/>
    <p:sldId id="285" r:id="rId3"/>
    <p:sldId id="271" r:id="rId4"/>
    <p:sldId id="275" r:id="rId5"/>
    <p:sldId id="259" r:id="rId6"/>
    <p:sldId id="286" r:id="rId7"/>
    <p:sldId id="260" r:id="rId8"/>
    <p:sldId id="273" r:id="rId9"/>
    <p:sldId id="272" r:id="rId10"/>
    <p:sldId id="264" r:id="rId11"/>
    <p:sldId id="257" r:id="rId12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 userDrawn="1">
          <p15:clr>
            <a:srgbClr val="A4A3A4"/>
          </p15:clr>
        </p15:guide>
        <p15:guide id="2" pos="2194" userDrawn="1">
          <p15:clr>
            <a:srgbClr val="A4A3A4"/>
          </p15:clr>
        </p15:guide>
        <p15:guide id="3" orient="horz" pos="19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D683"/>
    <a:srgbClr val="148082"/>
    <a:srgbClr val="575756"/>
    <a:srgbClr val="075DA4"/>
    <a:srgbClr val="20BFCD"/>
    <a:srgbClr val="029DCC"/>
    <a:srgbClr val="2480BF"/>
    <a:srgbClr val="05688E"/>
    <a:srgbClr val="037270"/>
    <a:srgbClr val="027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B34DC6-1326-4A37-BDF1-1E797C452474}" v="31" dt="2020-05-02T21:30:52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napToGrid="0" showGuides="1">
      <p:cViewPr varScale="1">
        <p:scale>
          <a:sx n="43" d="100"/>
          <a:sy n="43" d="100"/>
        </p:scale>
        <p:origin x="595" y="72"/>
      </p:cViewPr>
      <p:guideLst>
        <p:guide orient="horz" pos="975"/>
        <p:guide pos="2194"/>
        <p:guide orient="horz" pos="1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2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meena V S" userId="177ae769c1c8ca77" providerId="LiveId" clId="{93793CC3-C194-4921-936E-979F7D6EFDCB}"/>
    <pc:docChg chg="undo custSel addSld delSld modSld">
      <pc:chgData name="Semeena V S" userId="177ae769c1c8ca77" providerId="LiveId" clId="{93793CC3-C194-4921-936E-979F7D6EFDCB}" dt="2020-05-02T21:31:04.057" v="753" actId="20577"/>
      <pc:docMkLst>
        <pc:docMk/>
      </pc:docMkLst>
      <pc:sldChg chg="modSp mod">
        <pc:chgData name="Semeena V S" userId="177ae769c1c8ca77" providerId="LiveId" clId="{93793CC3-C194-4921-936E-979F7D6EFDCB}" dt="2020-05-02T21:31:04.057" v="753" actId="20577"/>
        <pc:sldMkLst>
          <pc:docMk/>
          <pc:sldMk cId="2939303951" sldId="257"/>
        </pc:sldMkLst>
        <pc:spChg chg="mod">
          <ac:chgData name="Semeena V S" userId="177ae769c1c8ca77" providerId="LiveId" clId="{93793CC3-C194-4921-936E-979F7D6EFDCB}" dt="2020-05-02T21:31:04.057" v="753" actId="20577"/>
          <ac:spMkLst>
            <pc:docMk/>
            <pc:sldMk cId="2939303951" sldId="257"/>
            <ac:spMk id="10" creationId="{1FE4103D-064E-4AE8-85C1-80590211F05F}"/>
          </ac:spMkLst>
        </pc:spChg>
      </pc:sldChg>
      <pc:sldChg chg="addSp delSp modSp mod modAnim modShow">
        <pc:chgData name="Semeena V S" userId="177ae769c1c8ca77" providerId="LiveId" clId="{93793CC3-C194-4921-936E-979F7D6EFDCB}" dt="2020-05-02T20:29:12.781" v="255"/>
        <pc:sldMkLst>
          <pc:docMk/>
          <pc:sldMk cId="3326005627" sldId="259"/>
        </pc:sldMkLst>
        <pc:spChg chg="add mod">
          <ac:chgData name="Semeena V S" userId="177ae769c1c8ca77" providerId="LiveId" clId="{93793CC3-C194-4921-936E-979F7D6EFDCB}" dt="2020-05-02T20:19:29.417" v="61" actId="1076"/>
          <ac:spMkLst>
            <pc:docMk/>
            <pc:sldMk cId="3326005627" sldId="259"/>
            <ac:spMk id="2" creationId="{03B6CE3B-E228-4051-AEEA-5BB2B4C1125C}"/>
          </ac:spMkLst>
        </pc:spChg>
        <pc:spChg chg="add mod">
          <ac:chgData name="Semeena V S" userId="177ae769c1c8ca77" providerId="LiveId" clId="{93793CC3-C194-4921-936E-979F7D6EFDCB}" dt="2020-05-02T20:23:45.341" v="226" actId="692"/>
          <ac:spMkLst>
            <pc:docMk/>
            <pc:sldMk cId="3326005627" sldId="259"/>
            <ac:spMk id="3" creationId="{FEA5B81B-BE3B-4491-A61C-76816F24DC1C}"/>
          </ac:spMkLst>
        </pc:spChg>
        <pc:picChg chg="add mod">
          <ac:chgData name="Semeena V S" userId="177ae769c1c8ca77" providerId="LiveId" clId="{93793CC3-C194-4921-936E-979F7D6EFDCB}" dt="2020-05-02T20:14:54.398" v="3" actId="14100"/>
          <ac:picMkLst>
            <pc:docMk/>
            <pc:sldMk cId="3326005627" sldId="259"/>
            <ac:picMk id="8" creationId="{FD7D98E3-DA52-4AA9-8C70-3B3AFD9CB54B}"/>
          </ac:picMkLst>
        </pc:picChg>
        <pc:picChg chg="del">
          <ac:chgData name="Semeena V S" userId="177ae769c1c8ca77" providerId="LiveId" clId="{93793CC3-C194-4921-936E-979F7D6EFDCB}" dt="2020-05-02T20:14:29.219" v="0" actId="21"/>
          <ac:picMkLst>
            <pc:docMk/>
            <pc:sldMk cId="3326005627" sldId="259"/>
            <ac:picMk id="11" creationId="{E9D86B0B-731A-4FC7-BE91-D448D75839A3}"/>
          </ac:picMkLst>
        </pc:picChg>
        <pc:picChg chg="add mod">
          <ac:chgData name="Semeena V S" userId="177ae769c1c8ca77" providerId="LiveId" clId="{93793CC3-C194-4921-936E-979F7D6EFDCB}" dt="2020-05-02T20:28:36.476" v="252" actId="1076"/>
          <ac:picMkLst>
            <pc:docMk/>
            <pc:sldMk cId="3326005627" sldId="259"/>
            <ac:picMk id="12" creationId="{27AE824E-8630-43F6-8569-774ADD429F68}"/>
          </ac:picMkLst>
        </pc:picChg>
        <pc:cxnChg chg="add mod">
          <ac:chgData name="Semeena V S" userId="177ae769c1c8ca77" providerId="LiveId" clId="{93793CC3-C194-4921-936E-979F7D6EFDCB}" dt="2020-05-02T20:25:11.140" v="249" actId="1076"/>
          <ac:cxnSpMkLst>
            <pc:docMk/>
            <pc:sldMk cId="3326005627" sldId="259"/>
            <ac:cxnSpMk id="10" creationId="{20076AD8-59E4-4051-9E70-2C5F717D6E3E}"/>
          </ac:cxnSpMkLst>
        </pc:cxnChg>
      </pc:sldChg>
      <pc:sldChg chg="addSp delSp modSp mod">
        <pc:chgData name="Semeena V S" userId="177ae769c1c8ca77" providerId="LiveId" clId="{93793CC3-C194-4921-936E-979F7D6EFDCB}" dt="2020-05-02T21:04:27.671" v="353" actId="1076"/>
        <pc:sldMkLst>
          <pc:docMk/>
          <pc:sldMk cId="3727360216" sldId="260"/>
        </pc:sldMkLst>
        <pc:spChg chg="mod">
          <ac:chgData name="Semeena V S" userId="177ae769c1c8ca77" providerId="LiveId" clId="{93793CC3-C194-4921-936E-979F7D6EFDCB}" dt="2020-05-02T21:04:27.671" v="353" actId="1076"/>
          <ac:spMkLst>
            <pc:docMk/>
            <pc:sldMk cId="3727360216" sldId="260"/>
            <ac:spMk id="2" creationId="{4980C9C3-30B6-4C3A-B5B3-DAB5E6A548FE}"/>
          </ac:spMkLst>
        </pc:spChg>
        <pc:spChg chg="add del">
          <ac:chgData name="Semeena V S" userId="177ae769c1c8ca77" providerId="LiveId" clId="{93793CC3-C194-4921-936E-979F7D6EFDCB}" dt="2020-05-02T21:02:38.157" v="330" actId="21"/>
          <ac:spMkLst>
            <pc:docMk/>
            <pc:sldMk cId="3727360216" sldId="260"/>
            <ac:spMk id="21" creationId="{0650D75E-6E89-43A5-803F-97E20E80E296}"/>
          </ac:spMkLst>
        </pc:spChg>
        <pc:picChg chg="mod">
          <ac:chgData name="Semeena V S" userId="177ae769c1c8ca77" providerId="LiveId" clId="{93793CC3-C194-4921-936E-979F7D6EFDCB}" dt="2020-05-02T21:04:19.182" v="352" actId="1076"/>
          <ac:picMkLst>
            <pc:docMk/>
            <pc:sldMk cId="3727360216" sldId="260"/>
            <ac:picMk id="12" creationId="{08600CC1-DE20-40CC-87DF-323B93F34110}"/>
          </ac:picMkLst>
        </pc:picChg>
        <pc:picChg chg="mod">
          <ac:chgData name="Semeena V S" userId="177ae769c1c8ca77" providerId="LiveId" clId="{93793CC3-C194-4921-936E-979F7D6EFDCB}" dt="2020-05-02T21:04:00.537" v="349" actId="1076"/>
          <ac:picMkLst>
            <pc:docMk/>
            <pc:sldMk cId="3727360216" sldId="260"/>
            <ac:picMk id="13" creationId="{00000000-0000-0000-0000-000000000000}"/>
          </ac:picMkLst>
        </pc:picChg>
        <pc:picChg chg="mod">
          <ac:chgData name="Semeena V S" userId="177ae769c1c8ca77" providerId="LiveId" clId="{93793CC3-C194-4921-936E-979F7D6EFDCB}" dt="2020-05-02T21:04:09.579" v="351" actId="1076"/>
          <ac:picMkLst>
            <pc:docMk/>
            <pc:sldMk cId="3727360216" sldId="260"/>
            <ac:picMk id="14" creationId="{00000000-0000-0000-0000-000000000000}"/>
          </ac:picMkLst>
        </pc:picChg>
        <pc:picChg chg="del">
          <ac:chgData name="Semeena V S" userId="177ae769c1c8ca77" providerId="LiveId" clId="{93793CC3-C194-4921-936E-979F7D6EFDCB}" dt="2020-05-02T20:42:24.089" v="308" actId="21"/>
          <ac:picMkLst>
            <pc:docMk/>
            <pc:sldMk cId="3727360216" sldId="260"/>
            <ac:picMk id="15" creationId="{00000000-0000-0000-0000-000000000000}"/>
          </ac:picMkLst>
        </pc:picChg>
        <pc:picChg chg="del">
          <ac:chgData name="Semeena V S" userId="177ae769c1c8ca77" providerId="LiveId" clId="{93793CC3-C194-4921-936E-979F7D6EFDCB}" dt="2020-05-02T20:42:36.202" v="310" actId="21"/>
          <ac:picMkLst>
            <pc:docMk/>
            <pc:sldMk cId="3727360216" sldId="260"/>
            <ac:picMk id="16" creationId="{00000000-0000-0000-0000-000000000000}"/>
          </ac:picMkLst>
        </pc:picChg>
        <pc:picChg chg="del">
          <ac:chgData name="Semeena V S" userId="177ae769c1c8ca77" providerId="LiveId" clId="{93793CC3-C194-4921-936E-979F7D6EFDCB}" dt="2020-05-02T20:42:27.611" v="309" actId="21"/>
          <ac:picMkLst>
            <pc:docMk/>
            <pc:sldMk cId="3727360216" sldId="260"/>
            <ac:picMk id="17" creationId="{00000000-0000-0000-0000-000000000000}"/>
          </ac:picMkLst>
        </pc:picChg>
        <pc:picChg chg="add del">
          <ac:chgData name="Semeena V S" userId="177ae769c1c8ca77" providerId="LiveId" clId="{93793CC3-C194-4921-936E-979F7D6EFDCB}" dt="2020-05-02T21:02:27.441" v="328" actId="21"/>
          <ac:picMkLst>
            <pc:docMk/>
            <pc:sldMk cId="3727360216" sldId="260"/>
            <ac:picMk id="19" creationId="{29F4A50B-4D33-4034-BFF4-ABC83CB67D79}"/>
          </ac:picMkLst>
        </pc:picChg>
        <pc:picChg chg="add del">
          <ac:chgData name="Semeena V S" userId="177ae769c1c8ca77" providerId="LiveId" clId="{93793CC3-C194-4921-936E-979F7D6EFDCB}" dt="2020-05-02T21:02:33.414" v="329" actId="21"/>
          <ac:picMkLst>
            <pc:docMk/>
            <pc:sldMk cId="3727360216" sldId="260"/>
            <ac:picMk id="20" creationId="{8E8BCE0F-D3B5-4F70-B858-5D9C60045B7D}"/>
          </ac:picMkLst>
        </pc:picChg>
      </pc:sldChg>
      <pc:sldChg chg="del">
        <pc:chgData name="Semeena V S" userId="177ae769c1c8ca77" providerId="LiveId" clId="{93793CC3-C194-4921-936E-979F7D6EFDCB}" dt="2020-05-02T21:26:59.710" v="676" actId="2696"/>
        <pc:sldMkLst>
          <pc:docMk/>
          <pc:sldMk cId="2595112100" sldId="262"/>
        </pc:sldMkLst>
      </pc:sldChg>
      <pc:sldChg chg="modSp mod">
        <pc:chgData name="Semeena V S" userId="177ae769c1c8ca77" providerId="LiveId" clId="{93793CC3-C194-4921-936E-979F7D6EFDCB}" dt="2020-05-02T21:26:47.914" v="675" actId="208"/>
        <pc:sldMkLst>
          <pc:docMk/>
          <pc:sldMk cId="726082473" sldId="264"/>
        </pc:sldMkLst>
        <pc:spChg chg="mod">
          <ac:chgData name="Semeena V S" userId="177ae769c1c8ca77" providerId="LiveId" clId="{93793CC3-C194-4921-936E-979F7D6EFDCB}" dt="2020-05-02T21:26:47.914" v="675" actId="208"/>
          <ac:spMkLst>
            <pc:docMk/>
            <pc:sldMk cId="726082473" sldId="264"/>
            <ac:spMk id="3" creationId="{4C6ABB19-C924-41E9-8FBA-0C7D5D32633E}"/>
          </ac:spMkLst>
        </pc:spChg>
        <pc:spChg chg="mod">
          <ac:chgData name="Semeena V S" userId="177ae769c1c8ca77" providerId="LiveId" clId="{93793CC3-C194-4921-936E-979F7D6EFDCB}" dt="2020-05-02T21:26:26.025" v="674" actId="208"/>
          <ac:spMkLst>
            <pc:docMk/>
            <pc:sldMk cId="726082473" sldId="264"/>
            <ac:spMk id="4" creationId="{3E4EF619-7E85-405B-AA46-B84C08FE085F}"/>
          </ac:spMkLst>
        </pc:spChg>
      </pc:sldChg>
      <pc:sldChg chg="del">
        <pc:chgData name="Semeena V S" userId="177ae769c1c8ca77" providerId="LiveId" clId="{93793CC3-C194-4921-936E-979F7D6EFDCB}" dt="2020-05-02T21:27:03.862" v="677" actId="2696"/>
        <pc:sldMkLst>
          <pc:docMk/>
          <pc:sldMk cId="3493093987" sldId="266"/>
        </pc:sldMkLst>
      </pc:sldChg>
      <pc:sldChg chg="delSp del mod">
        <pc:chgData name="Semeena V S" userId="177ae769c1c8ca77" providerId="LiveId" clId="{93793CC3-C194-4921-936E-979F7D6EFDCB}" dt="2020-05-02T20:56:44.376" v="327" actId="2696"/>
        <pc:sldMkLst>
          <pc:docMk/>
          <pc:sldMk cId="2780503343" sldId="270"/>
        </pc:sldMkLst>
        <pc:spChg chg="del">
          <ac:chgData name="Semeena V S" userId="177ae769c1c8ca77" providerId="LiveId" clId="{93793CC3-C194-4921-936E-979F7D6EFDCB}" dt="2020-05-02T20:56:35.773" v="325" actId="21"/>
          <ac:spMkLst>
            <pc:docMk/>
            <pc:sldMk cId="2780503343" sldId="270"/>
            <ac:spMk id="3" creationId="{3D8A7179-B9FB-4CC8-9A2E-F3D46578F3C4}"/>
          </ac:spMkLst>
        </pc:spChg>
        <pc:picChg chg="del">
          <ac:chgData name="Semeena V S" userId="177ae769c1c8ca77" providerId="LiveId" clId="{93793CC3-C194-4921-936E-979F7D6EFDCB}" dt="2020-05-02T20:56:22.494" v="323" actId="21"/>
          <ac:picMkLst>
            <pc:docMk/>
            <pc:sldMk cId="2780503343" sldId="270"/>
            <ac:picMk id="16" creationId="{00000000-0000-0000-0000-000000000000}"/>
          </ac:picMkLst>
        </pc:picChg>
        <pc:picChg chg="del">
          <ac:chgData name="Semeena V S" userId="177ae769c1c8ca77" providerId="LiveId" clId="{93793CC3-C194-4921-936E-979F7D6EFDCB}" dt="2020-05-02T20:56:10.227" v="321" actId="21"/>
          <ac:picMkLst>
            <pc:docMk/>
            <pc:sldMk cId="2780503343" sldId="270"/>
            <ac:picMk id="17" creationId="{00000000-0000-0000-0000-000000000000}"/>
          </ac:picMkLst>
        </pc:picChg>
      </pc:sldChg>
      <pc:sldChg chg="addSp delSp modSp mod">
        <pc:chgData name="Semeena V S" userId="177ae769c1c8ca77" providerId="LiveId" clId="{93793CC3-C194-4921-936E-979F7D6EFDCB}" dt="2020-05-02T21:23:06.529" v="670" actId="1076"/>
        <pc:sldMkLst>
          <pc:docMk/>
          <pc:sldMk cId="3348479187" sldId="273"/>
        </pc:sldMkLst>
        <pc:spChg chg="add mod">
          <ac:chgData name="Semeena V S" userId="177ae769c1c8ca77" providerId="LiveId" clId="{93793CC3-C194-4921-936E-979F7D6EFDCB}" dt="2020-05-02T21:23:06.529" v="670" actId="1076"/>
          <ac:spMkLst>
            <pc:docMk/>
            <pc:sldMk cId="3348479187" sldId="273"/>
            <ac:spMk id="8" creationId="{8FF80F0C-1CF9-47BA-92E4-62166616EC59}"/>
          </ac:spMkLst>
        </pc:spChg>
        <pc:picChg chg="add mod modCrop">
          <ac:chgData name="Semeena V S" userId="177ae769c1c8ca77" providerId="LiveId" clId="{93793CC3-C194-4921-936E-979F7D6EFDCB}" dt="2020-05-02T21:22:59.031" v="669" actId="1038"/>
          <ac:picMkLst>
            <pc:docMk/>
            <pc:sldMk cId="3348479187" sldId="273"/>
            <ac:picMk id="3" creationId="{2039CE78-22F0-4BA8-BF24-29A98E37CC0E}"/>
          </ac:picMkLst>
        </pc:picChg>
        <pc:picChg chg="del mod">
          <ac:chgData name="Semeena V S" userId="177ae769c1c8ca77" providerId="LiveId" clId="{93793CC3-C194-4921-936E-979F7D6EFDCB}" dt="2020-05-02T21:21:23.475" v="515" actId="21"/>
          <ac:picMkLst>
            <pc:docMk/>
            <pc:sldMk cId="3348479187" sldId="273"/>
            <ac:picMk id="10" creationId="{DDD350CE-CB65-4F49-90AD-77C52D90BD48}"/>
          </ac:picMkLst>
        </pc:picChg>
        <pc:picChg chg="add del mod">
          <ac:chgData name="Semeena V S" userId="177ae769c1c8ca77" providerId="LiveId" clId="{93793CC3-C194-4921-936E-979F7D6EFDCB}" dt="2020-05-02T21:20:31.524" v="509" actId="21"/>
          <ac:picMkLst>
            <pc:docMk/>
            <pc:sldMk cId="3348479187" sldId="273"/>
            <ac:picMk id="11" creationId="{E0CEDA9B-0FF9-4AE3-B60A-EA89FE8AD613}"/>
          </ac:picMkLst>
        </pc:picChg>
        <pc:picChg chg="mod ord">
          <ac:chgData name="Semeena V S" userId="177ae769c1c8ca77" providerId="LiveId" clId="{93793CC3-C194-4921-936E-979F7D6EFDCB}" dt="2020-05-02T21:22:43.555" v="633" actId="1038"/>
          <ac:picMkLst>
            <pc:docMk/>
            <pc:sldMk cId="3348479187" sldId="273"/>
            <ac:picMk id="14" creationId="{75764AD8-AED4-4DEC-85CD-F23C98A5FCF0}"/>
          </ac:picMkLst>
        </pc:picChg>
        <pc:picChg chg="mod">
          <ac:chgData name="Semeena V S" userId="177ae769c1c8ca77" providerId="LiveId" clId="{93793CC3-C194-4921-936E-979F7D6EFDCB}" dt="2020-05-02T21:22:51.626" v="652" actId="1038"/>
          <ac:picMkLst>
            <pc:docMk/>
            <pc:sldMk cId="3348479187" sldId="273"/>
            <ac:picMk id="16" creationId="{25AFC913-2577-4074-825C-FC7DA9F20061}"/>
          </ac:picMkLst>
        </pc:picChg>
      </pc:sldChg>
      <pc:sldChg chg="addSp delSp modSp mod delAnim">
        <pc:chgData name="Semeena V S" userId="177ae769c1c8ca77" providerId="LiveId" clId="{93793CC3-C194-4921-936E-979F7D6EFDCB}" dt="2020-05-02T20:39:34.427" v="306" actId="1076"/>
        <pc:sldMkLst>
          <pc:docMk/>
          <pc:sldMk cId="1786743914" sldId="286"/>
        </pc:sldMkLst>
        <pc:spChg chg="mod">
          <ac:chgData name="Semeena V S" userId="177ae769c1c8ca77" providerId="LiveId" clId="{93793CC3-C194-4921-936E-979F7D6EFDCB}" dt="2020-05-02T20:31:10.704" v="267" actId="2711"/>
          <ac:spMkLst>
            <pc:docMk/>
            <pc:sldMk cId="1786743914" sldId="286"/>
            <ac:spMk id="14" creationId="{B848EBAC-2F79-41E2-8BEB-E471AAAA75DF}"/>
          </ac:spMkLst>
        </pc:spChg>
        <pc:picChg chg="del">
          <ac:chgData name="Semeena V S" userId="177ae769c1c8ca77" providerId="LiveId" clId="{93793CC3-C194-4921-936E-979F7D6EFDCB}" dt="2020-05-02T20:33:16.058" v="268" actId="21"/>
          <ac:picMkLst>
            <pc:docMk/>
            <pc:sldMk cId="1786743914" sldId="286"/>
            <ac:picMk id="4" creationId="{00000000-0000-0000-0000-000000000000}"/>
          </ac:picMkLst>
        </pc:picChg>
        <pc:picChg chg="ord">
          <ac:chgData name="Semeena V S" userId="177ae769c1c8ca77" providerId="LiveId" clId="{93793CC3-C194-4921-936E-979F7D6EFDCB}" dt="2020-05-02T20:38:22.782" v="294" actId="170"/>
          <ac:picMkLst>
            <pc:docMk/>
            <pc:sldMk cId="1786743914" sldId="286"/>
            <ac:picMk id="11" creationId="{523033FF-F9AF-42F2-A09C-120C434D900C}"/>
          </ac:picMkLst>
        </pc:picChg>
        <pc:picChg chg="ord">
          <ac:chgData name="Semeena V S" userId="177ae769c1c8ca77" providerId="LiveId" clId="{93793CC3-C194-4921-936E-979F7D6EFDCB}" dt="2020-05-02T20:38:30.095" v="297" actId="170"/>
          <ac:picMkLst>
            <pc:docMk/>
            <pc:sldMk cId="1786743914" sldId="286"/>
            <ac:picMk id="12" creationId="{00000000-0000-0000-0000-000000000000}"/>
          </ac:picMkLst>
        </pc:picChg>
        <pc:picChg chg="del">
          <ac:chgData name="Semeena V S" userId="177ae769c1c8ca77" providerId="LiveId" clId="{93793CC3-C194-4921-936E-979F7D6EFDCB}" dt="2020-05-02T20:28:16.755" v="250" actId="21"/>
          <ac:picMkLst>
            <pc:docMk/>
            <pc:sldMk cId="1786743914" sldId="286"/>
            <ac:picMk id="13" creationId="{00000000-0000-0000-0000-000000000000}"/>
          </ac:picMkLst>
        </pc:picChg>
        <pc:picChg chg="add mod ord">
          <ac:chgData name="Semeena V S" userId="177ae769c1c8ca77" providerId="LiveId" clId="{93793CC3-C194-4921-936E-979F7D6EFDCB}" dt="2020-05-02T20:34:19.283" v="275" actId="171"/>
          <ac:picMkLst>
            <pc:docMk/>
            <pc:sldMk cId="1786743914" sldId="286"/>
            <ac:picMk id="17" creationId="{47AEC9BD-0B6A-4B64-B205-9D3FC01C6725}"/>
          </ac:picMkLst>
        </pc:picChg>
        <pc:cxnChg chg="mod ord">
          <ac:chgData name="Semeena V S" userId="177ae769c1c8ca77" providerId="LiveId" clId="{93793CC3-C194-4921-936E-979F7D6EFDCB}" dt="2020-05-02T20:39:18.348" v="302" actId="1076"/>
          <ac:cxnSpMkLst>
            <pc:docMk/>
            <pc:sldMk cId="1786743914" sldId="286"/>
            <ac:cxnSpMk id="10" creationId="{BB10E64C-3ABC-47B9-A3D1-B481AE7CF04A}"/>
          </ac:cxnSpMkLst>
        </pc:cxnChg>
        <pc:cxnChg chg="mod ord">
          <ac:chgData name="Semeena V S" userId="177ae769c1c8ca77" providerId="LiveId" clId="{93793CC3-C194-4921-936E-979F7D6EFDCB}" dt="2020-05-02T20:39:34.427" v="306" actId="1076"/>
          <ac:cxnSpMkLst>
            <pc:docMk/>
            <pc:sldMk cId="1786743914" sldId="286"/>
            <ac:cxnSpMk id="16" creationId="{33C60861-EFA6-49B3-8A43-E7F3DBE84B20}"/>
          </ac:cxnSpMkLst>
        </pc:cxnChg>
      </pc:sldChg>
      <pc:sldChg chg="del">
        <pc:chgData name="Semeena V S" userId="177ae769c1c8ca77" providerId="LiveId" clId="{93793CC3-C194-4921-936E-979F7D6EFDCB}" dt="2020-05-02T21:27:27.311" v="678"/>
        <pc:sldMkLst>
          <pc:docMk/>
          <pc:sldMk cId="599536641" sldId="287"/>
        </pc:sldMkLst>
      </pc:sldChg>
      <pc:sldChg chg="modSp del mod">
        <pc:chgData name="Semeena V S" userId="177ae769c1c8ca77" providerId="LiveId" clId="{93793CC3-C194-4921-936E-979F7D6EFDCB}" dt="2020-05-02T21:28:21.496" v="682" actId="2696"/>
        <pc:sldMkLst>
          <pc:docMk/>
          <pc:sldMk cId="2822765822" sldId="287"/>
        </pc:sldMkLst>
        <pc:spChg chg="mod">
          <ac:chgData name="Semeena V S" userId="177ae769c1c8ca77" providerId="LiveId" clId="{93793CC3-C194-4921-936E-979F7D6EFDCB}" dt="2020-05-02T21:27:53.515" v="679" actId="1076"/>
          <ac:spMkLst>
            <pc:docMk/>
            <pc:sldMk cId="2822765822" sldId="287"/>
            <ac:spMk id="10" creationId="{1FE4103D-064E-4AE8-85C1-80590211F05F}"/>
          </ac:spMkLst>
        </pc:spChg>
      </pc:sldChg>
      <pc:sldChg chg="new del">
        <pc:chgData name="Semeena V S" userId="177ae769c1c8ca77" providerId="LiveId" clId="{93793CC3-C194-4921-936E-979F7D6EFDCB}" dt="2020-05-02T21:28:11.286" v="681" actId="680"/>
        <pc:sldMkLst>
          <pc:docMk/>
          <pc:sldMk cId="1715450620" sldId="2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58B83C-4C0D-4AC4-8E00-0D442EA26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4540C-47B5-43CF-BA10-A0828F0EDE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EF29-CEBD-41E0-A0B0-29E3D25B42C1}" type="datetimeFigureOut">
              <a:rPr lang="en-GB" smtClean="0"/>
              <a:t>02/05/2020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D63DD8-3E60-4A1A-AD99-2ACDF7C2B6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510EC-792A-4E4F-B002-90E1226F51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CE66-B526-4949-8B36-D6A0EF4E5B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86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8D462-9375-4287-BD2D-EB5332881197}" type="datetimeFigureOut">
              <a:rPr lang="en-GB" smtClean="0"/>
              <a:t>02/05/2020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979C2-B2D8-4306-B87A-98520805A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5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9140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1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2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32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040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448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856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2640" algn="l" defTabSz="1828160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14364731" y="0"/>
            <a:ext cx="10029101" cy="1371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13055515" y="0"/>
            <a:ext cx="11204992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14451012" y="0"/>
            <a:ext cx="9920288" cy="13716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 userDrawn="1"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62" r:id="rId3"/>
    <p:sldLayoutId id="2147483671" r:id="rId4"/>
    <p:sldLayoutId id="2147483672" r:id="rId5"/>
    <p:sldLayoutId id="2147483677" r:id="rId6"/>
    <p:sldLayoutId id="214748367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68" r:id="rId13"/>
    <p:sldLayoutId id="2147483678" r:id="rId14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16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564A2-08A0-4D87-B742-AAD2BEF6E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208" y="7636220"/>
            <a:ext cx="13738333" cy="3541230"/>
          </a:xfrm>
        </p:spPr>
        <p:txBody>
          <a:bodyPr/>
          <a:lstStyle/>
          <a:p>
            <a:pPr algn="ctr"/>
            <a:r>
              <a:rPr lang="en-GB" sz="4400" i="1" dirty="0" err="1"/>
              <a:t>Valiyaveetil</a:t>
            </a:r>
            <a:r>
              <a:rPr lang="en-GB" sz="4400" i="1" dirty="0"/>
              <a:t> </a:t>
            </a:r>
            <a:r>
              <a:rPr lang="en-GB" sz="4400" i="1" dirty="0" err="1"/>
              <a:t>Shamsudheen</a:t>
            </a:r>
            <a:r>
              <a:rPr lang="en-GB" sz="4400" i="1" dirty="0"/>
              <a:t> Semeena</a:t>
            </a:r>
            <a:r>
              <a:rPr lang="en-GB" sz="4400" i="1" baseline="30000" dirty="0"/>
              <a:t>1</a:t>
            </a:r>
            <a:r>
              <a:rPr lang="en-GB" sz="4400" i="1" dirty="0"/>
              <a:t>, Christopher Taylor</a:t>
            </a:r>
            <a:r>
              <a:rPr lang="en-GB" sz="4400" i="1" baseline="30000" dirty="0"/>
              <a:t>1 </a:t>
            </a:r>
            <a:r>
              <a:rPr lang="en-GB" sz="4400" i="1" dirty="0"/>
              <a:t>and Andrew Hartley</a:t>
            </a:r>
            <a:r>
              <a:rPr lang="en-GB" sz="4400" i="1" baseline="30000" dirty="0"/>
              <a:t>2</a:t>
            </a:r>
          </a:p>
          <a:p>
            <a:endParaRPr lang="en-GB" baseline="30000" dirty="0"/>
          </a:p>
          <a:p>
            <a:r>
              <a:rPr lang="en-GB" sz="4000" baseline="30000" dirty="0"/>
              <a:t>1 Centre for Ecology and Hydrology, Wallingford, UK</a:t>
            </a:r>
          </a:p>
          <a:p>
            <a:r>
              <a:rPr lang="en-GB" sz="4000" baseline="30000" dirty="0"/>
              <a:t>2 UK </a:t>
            </a:r>
            <a:r>
              <a:rPr lang="en-GB" sz="4000" baseline="30000" dirty="0" err="1"/>
              <a:t>MetOffice</a:t>
            </a:r>
            <a:r>
              <a:rPr lang="en-GB" sz="4000" baseline="30000" dirty="0"/>
              <a:t>, Exeter, UK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78" y="2554381"/>
            <a:ext cx="17808310" cy="3541230"/>
          </a:xfrm>
        </p:spPr>
        <p:txBody>
          <a:bodyPr/>
          <a:lstStyle/>
          <a:p>
            <a:r>
              <a:rPr lang="en-GB" b="0" dirty="0"/>
              <a:t>Impact of land surface processes on mesoscale convective initiation over Africa in ensemble model simulations: 2 Case studies using UKMO Unified Model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33FD7-81B2-4DFB-9CE0-7888EE57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143" y="12136066"/>
            <a:ext cx="3664951" cy="1473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FA773-DF61-4179-8498-8A8EC7B15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837" y="12083211"/>
            <a:ext cx="3867652" cy="1473168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6C3566-0D6C-4505-99F3-87597761A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314" y="391071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15643" r="7848" b="15263"/>
          <a:stretch/>
        </p:blipFill>
        <p:spPr>
          <a:xfrm>
            <a:off x="8369603" y="6930158"/>
            <a:ext cx="8059800" cy="5566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15439" r="9392" b="15790"/>
          <a:stretch/>
        </p:blipFill>
        <p:spPr>
          <a:xfrm>
            <a:off x="15963235" y="6898374"/>
            <a:ext cx="7987838" cy="5581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8" y="866442"/>
            <a:ext cx="7654757" cy="60747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4622" r="8180" b="13836"/>
          <a:stretch/>
        </p:blipFill>
        <p:spPr>
          <a:xfrm>
            <a:off x="-23006" y="6856052"/>
            <a:ext cx="8563538" cy="57651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C6ABB19-C924-41E9-8FBA-0C7D5D32633E}"/>
              </a:ext>
            </a:extLst>
          </p:cNvPr>
          <p:cNvSpPr/>
          <p:nvPr/>
        </p:nvSpPr>
        <p:spPr>
          <a:xfrm>
            <a:off x="8420445" y="2110078"/>
            <a:ext cx="798574" cy="9760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8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4EF619-7E85-405B-AA46-B84C08FE085F}"/>
              </a:ext>
            </a:extLst>
          </p:cNvPr>
          <p:cNvSpPr/>
          <p:nvPr/>
        </p:nvSpPr>
        <p:spPr>
          <a:xfrm>
            <a:off x="2236014" y="7510168"/>
            <a:ext cx="1363376" cy="16503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8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A48573-C7A5-41E3-89BD-E40E673561C8}"/>
              </a:ext>
            </a:extLst>
          </p:cNvPr>
          <p:cNvCxnSpPr>
            <a:cxnSpLocks/>
          </p:cNvCxnSpPr>
          <p:nvPr/>
        </p:nvCxnSpPr>
        <p:spPr>
          <a:xfrm flipV="1">
            <a:off x="2917700" y="3695651"/>
            <a:ext cx="0" cy="381451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1B03BC-DDD8-4C01-B2C6-66DF122F03D3}"/>
              </a:ext>
            </a:extLst>
          </p:cNvPr>
          <p:cNvCxnSpPr>
            <a:cxnSpLocks/>
            <a:stCxn id="3" idx="3"/>
          </p:cNvCxnSpPr>
          <p:nvPr/>
        </p:nvCxnSpPr>
        <p:spPr>
          <a:xfrm flipH="1">
            <a:off x="5794901" y="2943176"/>
            <a:ext cx="2742493" cy="2990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3DB3F2-FAA4-473E-B759-4DB0C828C532}"/>
              </a:ext>
            </a:extLst>
          </p:cNvPr>
          <p:cNvSpPr txBox="1"/>
          <p:nvPr/>
        </p:nvSpPr>
        <p:spPr>
          <a:xfrm>
            <a:off x="886145" y="2481054"/>
            <a:ext cx="4002249" cy="1753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98" dirty="0"/>
              <a:t>Wet lands resolved </a:t>
            </a:r>
          </a:p>
          <a:p>
            <a:r>
              <a:rPr lang="en-GB" sz="3598" dirty="0"/>
              <a:t>too much in the </a:t>
            </a:r>
          </a:p>
          <a:p>
            <a:r>
              <a:rPr lang="en-GB" sz="3598" dirty="0"/>
              <a:t>Global model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B2B43D-AE20-4817-ACB5-68ED7EF206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r="10681"/>
          <a:stretch/>
        </p:blipFill>
        <p:spPr>
          <a:xfrm>
            <a:off x="14654348" y="970400"/>
            <a:ext cx="7628025" cy="5805938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46413C-7BC6-4DFC-A715-20DD3EE196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5" y="12320960"/>
            <a:ext cx="4248618" cy="1140532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D6DF14-074C-4802-88F2-1674EE3D5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902" y="71716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31499" y="13097195"/>
            <a:ext cx="4108305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99" dirty="0"/>
              <a:t>https://africanswift.org/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58955" y="12481962"/>
            <a:ext cx="16843307" cy="430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99" dirty="0"/>
              <a:t>This work was supported by UK Research and Innovation as part of the Global Challenges Research Fund, grant number NE/P021077/1.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4103D-064E-4AE8-85C1-80590211F05F}"/>
              </a:ext>
            </a:extLst>
          </p:cNvPr>
          <p:cNvSpPr txBox="1"/>
          <p:nvPr/>
        </p:nvSpPr>
        <p:spPr>
          <a:xfrm>
            <a:off x="451485" y="803376"/>
            <a:ext cx="23058244" cy="1362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796" dirty="0">
                <a:solidFill>
                  <a:schemeClr val="accent6"/>
                </a:solidFill>
              </a:rPr>
              <a:t>DISCUSSION:</a:t>
            </a:r>
          </a:p>
          <a:p>
            <a:pPr marL="1142429" indent="-1142429">
              <a:buFont typeface="Arial" panose="020B0604020202020204" pitchFamily="34" charset="0"/>
              <a:buChar char="•"/>
            </a:pPr>
            <a:endParaRPr lang="en-GB" sz="5597" dirty="0"/>
          </a:p>
          <a:p>
            <a:pPr marL="1142429" indent="-1142429">
              <a:buFont typeface="Arial" panose="020B0604020202020204" pitchFamily="34" charset="0"/>
              <a:buChar char="•"/>
            </a:pPr>
            <a:r>
              <a:rPr lang="en-GB" sz="5597" dirty="0"/>
              <a:t>Suggestion of SM influence in Mali and Kenyan storm initiation</a:t>
            </a:r>
          </a:p>
          <a:p>
            <a:pPr marL="1142429" indent="-1142429">
              <a:buFont typeface="Arial" panose="020B0604020202020204" pitchFamily="34" charset="0"/>
              <a:buChar char="•"/>
            </a:pPr>
            <a:r>
              <a:rPr lang="en-GB" sz="5597" dirty="0"/>
              <a:t>How SM is  represented in the models…</a:t>
            </a:r>
          </a:p>
          <a:p>
            <a:pPr marL="2056371" lvl="1" indent="-1142429">
              <a:buFont typeface="Arial" panose="020B0604020202020204" pitchFamily="34" charset="0"/>
              <a:buChar char="•"/>
            </a:pPr>
            <a:r>
              <a:rPr lang="en-GB" sz="5597" dirty="0"/>
              <a:t>Rivers/wetlands in global model problem.  This might affect ability of model to simulate rain in observed location  </a:t>
            </a:r>
          </a:p>
          <a:p>
            <a:pPr marL="2056371" lvl="1" indent="-1142429">
              <a:buFont typeface="Arial" panose="020B0604020202020204" pitchFamily="34" charset="0"/>
              <a:buChar char="•"/>
            </a:pPr>
            <a:r>
              <a:rPr lang="en-GB" sz="5597" dirty="0"/>
              <a:t>Some of transient SM features captured in initial state (ASCAT? Good forecast rain on previous day?)</a:t>
            </a:r>
          </a:p>
          <a:p>
            <a:pPr marL="913943" indent="-913943">
              <a:buFont typeface="Arial" panose="020B0604020202020204" pitchFamily="34" charset="0"/>
              <a:buChar char="•"/>
            </a:pPr>
            <a:r>
              <a:rPr lang="en-GB" sz="5597"/>
              <a:t>Fine </a:t>
            </a:r>
            <a:r>
              <a:rPr lang="en-GB" sz="5597" dirty="0"/>
              <a:t>resolution models are showing similar behaviour in both cases</a:t>
            </a:r>
          </a:p>
          <a:p>
            <a:r>
              <a:rPr lang="en-GB" sz="5597" dirty="0"/>
              <a:t>       studied.   </a:t>
            </a:r>
          </a:p>
          <a:p>
            <a:pPr marL="913943" indent="-913943">
              <a:buFont typeface="Arial" panose="020B0604020202020204" pitchFamily="34" charset="0"/>
              <a:buChar char="•"/>
            </a:pPr>
            <a:r>
              <a:rPr lang="en-GB" sz="5597" dirty="0"/>
              <a:t> More systematic evaluation of the model is needed </a:t>
            </a:r>
          </a:p>
          <a:p>
            <a:r>
              <a:rPr lang="en-GB" sz="5597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1142429" indent="-1142429">
              <a:buFont typeface="Arial" panose="020B0604020202020204" pitchFamily="34" charset="0"/>
              <a:buChar char="•"/>
            </a:pPr>
            <a:endParaRPr lang="en-GB" sz="8796" dirty="0"/>
          </a:p>
          <a:p>
            <a:pPr marL="1142429" indent="-1142429">
              <a:buFont typeface="Arial" panose="020B0604020202020204" pitchFamily="34" charset="0"/>
              <a:buChar char="•"/>
            </a:pPr>
            <a:endParaRPr lang="en-GB" sz="8796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5DF3AC-817F-4B84-9B2A-FA1C045D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326" y="191523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DA6B9-3F92-4A0C-95C1-E3C1AD297D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BBF2A-0D1A-4A8B-A9D9-09D0ED9C273C}"/>
              </a:ext>
            </a:extLst>
          </p:cNvPr>
          <p:cNvSpPr txBox="1"/>
          <p:nvPr/>
        </p:nvSpPr>
        <p:spPr>
          <a:xfrm>
            <a:off x="1336346" y="1424434"/>
            <a:ext cx="21466504" cy="99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INTRODUCTION: </a:t>
            </a:r>
          </a:p>
          <a:p>
            <a:endParaRPr lang="en-GB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/>
              <a:t>Influence of soil moisture on convective initiation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4400" dirty="0"/>
              <a:t>There is strong natural variability in soil moisture on a daily time scale driven by </a:t>
            </a:r>
          </a:p>
          <a:p>
            <a:pPr lvl="1"/>
            <a:r>
              <a:rPr lang="en-GB" sz="4400" dirty="0"/>
              <a:t>	convective rain events.  This soil moisture variability induces strong variation in </a:t>
            </a:r>
          </a:p>
          <a:p>
            <a:pPr lvl="1"/>
            <a:r>
              <a:rPr lang="en-GB" sz="4400" dirty="0"/>
              <a:t>	surface fluxes in the days after rain. </a:t>
            </a:r>
          </a:p>
          <a:p>
            <a:pPr lvl="1"/>
            <a:endParaRPr lang="en-GB" sz="4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/>
              <a:t>How well is it represented in the MO forecast models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4400" dirty="0"/>
              <a:t>SM </a:t>
            </a:r>
            <a:r>
              <a:rPr lang="en-GB" sz="4400" dirty="0" err="1"/>
              <a:t>feebdbacks</a:t>
            </a:r>
            <a:r>
              <a:rPr lang="en-GB" sz="4400" dirty="0"/>
              <a:t> explained above occur on length scales which are not represented </a:t>
            </a:r>
          </a:p>
          <a:p>
            <a:pPr lvl="1"/>
            <a:r>
              <a:rPr lang="en-GB" sz="4400" dirty="0"/>
              <a:t>     in current climate models, although their effects have large scale consequences. 	</a:t>
            </a:r>
          </a:p>
          <a:p>
            <a:endParaRPr lang="en-GB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400" dirty="0"/>
              <a:t>Improving weather forecasts and provide warnings on extreme events on a local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4400" dirty="0"/>
              <a:t>Using </a:t>
            </a:r>
            <a:r>
              <a:rPr lang="en-GB" sz="4400" dirty="0">
                <a:solidFill>
                  <a:srgbClr val="0070C0"/>
                </a:solidFill>
              </a:rPr>
              <a:t>Land Surface Temperature Anomaly (LSTA) </a:t>
            </a:r>
            <a:r>
              <a:rPr lang="en-GB" sz="4400" dirty="0"/>
              <a:t>as a proxy to predict weather events</a:t>
            </a:r>
          </a:p>
          <a:p>
            <a:endParaRPr lang="en-GB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A18D88-9A74-4078-BAFC-C7A558C57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385" y="12019509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9456" y="1962914"/>
            <a:ext cx="6959148" cy="8206274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 flipH="1">
            <a:off x="2494178" y="2829237"/>
            <a:ext cx="5470849" cy="2303849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GB" sz="3598">
              <a:solidFill>
                <a:prstClr val="black"/>
              </a:solidFill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4807550" y="3118009"/>
            <a:ext cx="3877829" cy="30686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GB" sz="3598">
              <a:solidFill>
                <a:prstClr val="black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005486" y="10026383"/>
            <a:ext cx="5725371" cy="68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179906" tIns="123776" rIns="179906" bIns="93551">
            <a:spAutoFit/>
          </a:bodyPr>
          <a:lstStyle/>
          <a:p>
            <a:pPr defTabSz="898077">
              <a:lnSpc>
                <a:spcPct val="95000"/>
              </a:lnSpc>
              <a:buClr>
                <a:srgbClr val="000000"/>
              </a:buClr>
              <a:buSzPct val="100000"/>
              <a:tabLst>
                <a:tab pos="1447076" algn="l"/>
                <a:tab pos="2894152" algn="l"/>
                <a:tab pos="4341228" algn="l"/>
                <a:tab pos="5788304" algn="l"/>
                <a:tab pos="7235381" algn="l"/>
                <a:tab pos="8682457" algn="l"/>
              </a:tabLst>
            </a:pPr>
            <a:r>
              <a:rPr lang="en-GB" sz="3198">
                <a:solidFill>
                  <a:srgbClr val="000000"/>
                </a:solidFill>
              </a:rPr>
              <a:t>Visible Imagery from Meteosat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91498" y="1392261"/>
            <a:ext cx="2827974" cy="90566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square" lIns="179906" tIns="108663" rIns="179906" bIns="93551">
            <a:spAutoFit/>
          </a:bodyPr>
          <a:lstStyle/>
          <a:p>
            <a:pPr defTabSz="898077">
              <a:lnSpc>
                <a:spcPct val="95000"/>
              </a:lnSpc>
              <a:buClr>
                <a:srgbClr val="000000"/>
              </a:buClr>
              <a:buSzPct val="100000"/>
              <a:tabLst>
                <a:tab pos="1447076" algn="l"/>
                <a:tab pos="2894152" algn="l"/>
              </a:tabLst>
            </a:pPr>
            <a:r>
              <a:rPr lang="en-GB" sz="2399" dirty="0">
                <a:solidFill>
                  <a:srgbClr val="C0504D"/>
                </a:solidFill>
              </a:rPr>
              <a:t>Blue contours: LSTA</a:t>
            </a:r>
          </a:p>
        </p:txBody>
      </p:sp>
      <p:pic>
        <p:nvPicPr>
          <p:cNvPr id="17" name="Picture 17" descr="B223_TIR13_1530_lsta_pm"/>
          <p:cNvPicPr>
            <a:picLocks noChangeAspect="1" noChangeArrowheads="1"/>
          </p:cNvPicPr>
          <p:nvPr/>
        </p:nvPicPr>
        <p:blipFill>
          <a:blip r:embed="rId5" cstate="print"/>
          <a:srcRect l="17007"/>
          <a:stretch>
            <a:fillRect/>
          </a:stretch>
        </p:blipFill>
        <p:spPr>
          <a:xfrm>
            <a:off x="9116954" y="2546809"/>
            <a:ext cx="7482751" cy="6759228"/>
          </a:xfrm>
          <a:prstGeom prst="rect">
            <a:avLst/>
          </a:prstGeom>
        </p:spPr>
      </p:pic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1563602" y="3118009"/>
            <a:ext cx="720349" cy="1002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3598">
              <a:solidFill>
                <a:prstClr val="black"/>
              </a:solidFill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10700452" y="2972035"/>
            <a:ext cx="2157876" cy="287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3598">
              <a:solidFill>
                <a:prstClr val="black"/>
              </a:solidFill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8828178" y="9201314"/>
            <a:ext cx="6340228" cy="156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198" dirty="0">
                <a:solidFill>
                  <a:prstClr val="black"/>
                </a:solidFill>
              </a:rPr>
              <a:t>Land Surface Temperature Anomalies (LSTA) as a proxy for soil moisture (cooler=wetter)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8107830" y="2334192"/>
            <a:ext cx="3741376" cy="628664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179906" tIns="123776" rIns="179906" bIns="93551">
            <a:spAutoFit/>
          </a:bodyPr>
          <a:lstStyle/>
          <a:p>
            <a:pPr defTabSz="898077">
              <a:lnSpc>
                <a:spcPct val="95000"/>
              </a:lnSpc>
              <a:buClr>
                <a:srgbClr val="000000"/>
              </a:buClr>
              <a:buSzPct val="100000"/>
              <a:tabLst>
                <a:tab pos="1447076" algn="l"/>
                <a:tab pos="2894152" algn="l"/>
              </a:tabLst>
            </a:pPr>
            <a:r>
              <a:rPr lang="en-GB" sz="2799">
                <a:solidFill>
                  <a:srgbClr val="000000"/>
                </a:solidFill>
              </a:rPr>
              <a:t>Cold (wet) features</a:t>
            </a:r>
          </a:p>
        </p:txBody>
      </p:sp>
      <p:pic>
        <p:nvPicPr>
          <p:cNvPr id="22" name="Picture 21" descr="schematic_v2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35883" y="3809847"/>
            <a:ext cx="7510464" cy="4791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26757" y="9181565"/>
            <a:ext cx="7853511" cy="212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98" dirty="0"/>
              <a:t>Statistics from 1000s </a:t>
            </a:r>
            <a:r>
              <a:rPr lang="en-GB" sz="3598" dirty="0" err="1"/>
              <a:t>Sahelian</a:t>
            </a:r>
            <a:r>
              <a:rPr lang="en-GB" sz="3598" dirty="0"/>
              <a:t> storms show convective initiation favoured by wet/dry soil gradients</a:t>
            </a:r>
          </a:p>
          <a:p>
            <a:r>
              <a:rPr lang="en-GB" sz="2399" dirty="0"/>
              <a:t>(Taylor et al Nat Geo 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5074" y="744766"/>
            <a:ext cx="6859698" cy="101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98" dirty="0"/>
              <a:t>Case study from AMMA</a:t>
            </a:r>
          </a:p>
          <a:p>
            <a:r>
              <a:rPr lang="en-GB" sz="2399" dirty="0"/>
              <a:t>(Taylor et al, QJRMS 2010, Birch et al QJRMS  2012)</a:t>
            </a:r>
            <a:endParaRPr lang="en-GB" sz="3598" dirty="0"/>
          </a:p>
        </p:txBody>
      </p:sp>
      <p:sp>
        <p:nvSpPr>
          <p:cNvPr id="2" name="TextBox 1"/>
          <p:cNvSpPr txBox="1"/>
          <p:nvPr/>
        </p:nvSpPr>
        <p:spPr>
          <a:xfrm>
            <a:off x="16888481" y="2038795"/>
            <a:ext cx="5323189" cy="132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96" dirty="0">
                <a:solidFill>
                  <a:srgbClr val="002060"/>
                </a:solidFill>
              </a:rPr>
              <a:t>FEEDBACK: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074694-8A0B-42B4-976D-9D2C22843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98" y="12504764"/>
            <a:ext cx="4248618" cy="1140532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054A97-F415-44F5-9368-C7BEE5B89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184" y="86876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817" y="896617"/>
            <a:ext cx="24591732" cy="10674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397" dirty="0">
                <a:solidFill>
                  <a:srgbClr val="FF0000"/>
                </a:solidFill>
              </a:rPr>
              <a:t>Data and methodology: </a:t>
            </a:r>
          </a:p>
          <a:p>
            <a:r>
              <a:rPr lang="en-GB" sz="4798" dirty="0">
                <a:solidFill>
                  <a:srgbClr val="0070C0"/>
                </a:solidFill>
              </a:rPr>
              <a:t>SEVIRI LST</a:t>
            </a:r>
            <a:r>
              <a:rPr lang="en-GB" sz="4798" dirty="0"/>
              <a:t>: </a:t>
            </a:r>
            <a:r>
              <a:rPr lang="en-GB" sz="3598" dirty="0"/>
              <a:t> Near real time Land Surface Temperature at 15 mins interval, ~3km resolution.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/>
              <a:t>METEOSAT Second Generation (MSG) Spacecraft.   Instrument &gt; </a:t>
            </a:r>
            <a:r>
              <a:rPr lang="en-GB" sz="3598" dirty="0">
                <a:solidFill>
                  <a:srgbClr val="0070C0"/>
                </a:solidFill>
              </a:rPr>
              <a:t>S</a:t>
            </a:r>
            <a:r>
              <a:rPr lang="en-GB" sz="3598" dirty="0"/>
              <a:t>pinning </a:t>
            </a:r>
            <a:r>
              <a:rPr lang="en-GB" sz="3598" dirty="0">
                <a:solidFill>
                  <a:srgbClr val="0070C0"/>
                </a:solidFill>
              </a:rPr>
              <a:t>E</a:t>
            </a:r>
            <a:r>
              <a:rPr lang="en-GB" sz="3598" dirty="0"/>
              <a:t>nhanced </a:t>
            </a:r>
            <a:r>
              <a:rPr lang="en-GB" sz="3598" dirty="0">
                <a:solidFill>
                  <a:srgbClr val="0070C0"/>
                </a:solidFill>
              </a:rPr>
              <a:t>V</a:t>
            </a:r>
            <a:r>
              <a:rPr lang="en-GB" sz="3598" dirty="0"/>
              <a:t>isible and </a:t>
            </a:r>
            <a:r>
              <a:rPr lang="en-GB" sz="3598" dirty="0">
                <a:solidFill>
                  <a:srgbClr val="0070C0"/>
                </a:solidFill>
              </a:rPr>
              <a:t>I</a:t>
            </a:r>
            <a:r>
              <a:rPr lang="en-GB" sz="3598" dirty="0"/>
              <a:t>nfra</a:t>
            </a:r>
            <a:r>
              <a:rPr lang="en-GB" sz="3598" dirty="0">
                <a:solidFill>
                  <a:srgbClr val="0070C0"/>
                </a:solidFill>
              </a:rPr>
              <a:t>R</a:t>
            </a:r>
            <a:r>
              <a:rPr lang="en-GB" sz="3598" dirty="0"/>
              <a:t>ed </a:t>
            </a:r>
            <a:r>
              <a:rPr lang="en-GB" sz="3598" dirty="0">
                <a:solidFill>
                  <a:srgbClr val="0070C0"/>
                </a:solidFill>
              </a:rPr>
              <a:t>I</a:t>
            </a:r>
            <a:r>
              <a:rPr lang="en-GB" sz="3598" dirty="0"/>
              <a:t>mager (SEVIRI)</a:t>
            </a:r>
          </a:p>
          <a:p>
            <a:endParaRPr lang="en-GB" sz="4798" dirty="0">
              <a:solidFill>
                <a:srgbClr val="0070C0"/>
              </a:solidFill>
            </a:endParaRPr>
          </a:p>
          <a:p>
            <a:r>
              <a:rPr lang="en-GB" sz="4798" dirty="0">
                <a:solidFill>
                  <a:srgbClr val="0070C0"/>
                </a:solidFill>
              </a:rPr>
              <a:t>GPM Precipitation (NASA)</a:t>
            </a:r>
            <a:r>
              <a:rPr lang="en-GB" sz="4798" dirty="0"/>
              <a:t>:  </a:t>
            </a:r>
            <a:r>
              <a:rPr lang="en-GB" sz="3598" dirty="0"/>
              <a:t>Near real time images at 30 minutes interval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>
                <a:solidFill>
                  <a:srgbClr val="0070C0"/>
                </a:solidFill>
              </a:rPr>
              <a:t>G</a:t>
            </a:r>
            <a:r>
              <a:rPr lang="en-GB" sz="3598" dirty="0"/>
              <a:t>lobal </a:t>
            </a:r>
            <a:r>
              <a:rPr lang="en-GB" sz="3598" dirty="0">
                <a:solidFill>
                  <a:srgbClr val="0070C0"/>
                </a:solidFill>
              </a:rPr>
              <a:t>P</a:t>
            </a:r>
            <a:r>
              <a:rPr lang="en-GB" sz="3598" dirty="0"/>
              <a:t>recipitation </a:t>
            </a:r>
            <a:r>
              <a:rPr lang="en-GB" sz="3598" dirty="0">
                <a:solidFill>
                  <a:srgbClr val="0070C0"/>
                </a:solidFill>
              </a:rPr>
              <a:t>M</a:t>
            </a:r>
            <a:r>
              <a:rPr lang="en-GB" sz="3598" dirty="0"/>
              <a:t>easurement is an international network of satellites 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/>
              <a:t>IMERG, the Integrated Multi-</a:t>
            </a:r>
            <a:r>
              <a:rPr lang="en-GB" sz="3598" dirty="0" err="1"/>
              <a:t>satellitE</a:t>
            </a:r>
            <a:r>
              <a:rPr lang="en-GB" sz="3598" dirty="0"/>
              <a:t> Retrievals for GPM</a:t>
            </a:r>
          </a:p>
          <a:p>
            <a:pPr lvl="1"/>
            <a:endParaRPr lang="en-GB" sz="3598" i="1" dirty="0">
              <a:solidFill>
                <a:srgbClr val="0070C0"/>
              </a:solidFill>
            </a:endParaRPr>
          </a:p>
          <a:p>
            <a:pPr lvl="1"/>
            <a:r>
              <a:rPr lang="en-GB" sz="3598" i="1" dirty="0">
                <a:solidFill>
                  <a:schemeClr val="accent6">
                    <a:lumMod val="75000"/>
                  </a:schemeClr>
                </a:solidFill>
              </a:rPr>
              <a:t>The near real time LST anomaly images in 15 minutes intervals and GPM precipitation in 30 minutes interval </a:t>
            </a:r>
          </a:p>
          <a:p>
            <a:pPr lvl="1"/>
            <a:r>
              <a:rPr lang="en-GB" sz="3598" i="1" dirty="0">
                <a:solidFill>
                  <a:schemeClr val="accent6">
                    <a:lumMod val="75000"/>
                  </a:schemeClr>
                </a:solidFill>
              </a:rPr>
              <a:t>are created operationally and are copied to JASMIN </a:t>
            </a:r>
          </a:p>
          <a:p>
            <a:endParaRPr lang="en-GB" sz="3598" dirty="0"/>
          </a:p>
          <a:p>
            <a:r>
              <a:rPr lang="en-GB" sz="4798" dirty="0">
                <a:solidFill>
                  <a:srgbClr val="0070C0"/>
                </a:solidFill>
              </a:rPr>
              <a:t>Ensemble simulations:</a:t>
            </a:r>
            <a:endParaRPr lang="en-GB" sz="3598" dirty="0"/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/>
              <a:t>Global model   0.2813 X 0.1875 (longitude X latitude) resolution 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/>
              <a:t>Regional models in 8.8km and 4.4 km horizontal resolution 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3598" dirty="0"/>
              <a:t>17 member ensemble simulations</a:t>
            </a:r>
          </a:p>
          <a:p>
            <a:pPr lvl="1"/>
            <a:r>
              <a:rPr lang="en-GB" sz="3598" dirty="0"/>
              <a:t>	</a:t>
            </a:r>
            <a:endParaRPr lang="en-GB" sz="3598" b="1" i="1" dirty="0">
              <a:solidFill>
                <a:srgbClr val="0070C0"/>
              </a:solidFill>
            </a:endParaRPr>
          </a:p>
          <a:p>
            <a:r>
              <a:rPr lang="en-GB" sz="3598" dirty="0"/>
              <a:t>	</a:t>
            </a:r>
            <a:r>
              <a:rPr lang="en-GB" sz="3598" dirty="0">
                <a:solidFill>
                  <a:schemeClr val="accent2">
                    <a:lumMod val="75000"/>
                  </a:schemeClr>
                </a:solidFill>
              </a:rPr>
              <a:t>Analysis of 2 case studies on 25</a:t>
            </a:r>
            <a:r>
              <a:rPr lang="en-GB" sz="3598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GB" sz="3598" dirty="0">
                <a:solidFill>
                  <a:schemeClr val="accent2">
                    <a:lumMod val="75000"/>
                  </a:schemeClr>
                </a:solidFill>
              </a:rPr>
              <a:t> April over SW Mali and on 5</a:t>
            </a:r>
            <a:r>
              <a:rPr lang="en-GB" sz="3598" baseline="30000" dirty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GB" sz="3598" dirty="0">
                <a:solidFill>
                  <a:schemeClr val="accent2">
                    <a:lumMod val="75000"/>
                  </a:schemeClr>
                </a:solidFill>
              </a:rPr>
              <a:t> May over South Sudan region.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87E5FC-A542-4E03-8C0B-84974D90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41" y="12320960"/>
            <a:ext cx="4248618" cy="1140532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40EF09-D4C8-4E21-B418-C7C17303B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891" y="77460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13" y="854943"/>
            <a:ext cx="18269084" cy="867828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5615DE-0905-4567-872A-B12CE1BA7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5" y="12320960"/>
            <a:ext cx="4248618" cy="1140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D98E3-DA52-4AA9-8C70-3B3AFD9CB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22013" r="12037" b="21818"/>
          <a:stretch/>
        </p:blipFill>
        <p:spPr>
          <a:xfrm>
            <a:off x="11421458" y="5676564"/>
            <a:ext cx="12852590" cy="7184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6CE3B-E228-4051-AEEA-5BB2B4C1125C}"/>
              </a:ext>
            </a:extLst>
          </p:cNvPr>
          <p:cNvSpPr txBox="1"/>
          <p:nvPr/>
        </p:nvSpPr>
        <p:spPr>
          <a:xfrm>
            <a:off x="18847330" y="2333424"/>
            <a:ext cx="4607858" cy="18646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 dirty="0"/>
              <a:t>Strong LST gradient</a:t>
            </a:r>
          </a:p>
          <a:p>
            <a:pPr algn="l"/>
            <a:r>
              <a:rPr lang="en-GB" sz="4000" b="1" dirty="0"/>
              <a:t> over SE Mali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A5B81B-BE3B-4491-A61C-76816F24DC1C}"/>
              </a:ext>
            </a:extLst>
          </p:cNvPr>
          <p:cNvSpPr/>
          <p:nvPr/>
        </p:nvSpPr>
        <p:spPr>
          <a:xfrm rot="7080000">
            <a:off x="4803964" y="4031440"/>
            <a:ext cx="1219200" cy="69426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GB" b="1">
              <a:ln/>
              <a:solidFill>
                <a:schemeClr val="accent4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076AD8-59E4-4051-9E70-2C5F717D6E3E}"/>
              </a:ext>
            </a:extLst>
          </p:cNvPr>
          <p:cNvCxnSpPr/>
          <p:nvPr/>
        </p:nvCxnSpPr>
        <p:spPr>
          <a:xfrm flipV="1">
            <a:off x="5844751" y="3076923"/>
            <a:ext cx="12681797" cy="990600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E824E-8630-43F6-8569-774ADD429F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t="451" r="11544" b="1165"/>
          <a:stretch/>
        </p:blipFill>
        <p:spPr>
          <a:xfrm>
            <a:off x="1526794" y="7105650"/>
            <a:ext cx="9641650" cy="541139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A8F6B-AA10-4D6C-8159-EDD1F18E30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456" y="81348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AEC9BD-0B6A-4B64-B205-9D3FC01C6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12070" r="11159" b="12712"/>
          <a:stretch/>
        </p:blipFill>
        <p:spPr>
          <a:xfrm>
            <a:off x="580321" y="424304"/>
            <a:ext cx="14914149" cy="8595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033FF-F9AF-42F2-A09C-120C434D9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4044" r="28046" b="14045"/>
          <a:stretch/>
        </p:blipFill>
        <p:spPr>
          <a:xfrm>
            <a:off x="10598124" y="6031138"/>
            <a:ext cx="9948882" cy="72605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10E64C-3ABC-47B9-A3D1-B481AE7CF04A}"/>
              </a:ext>
            </a:extLst>
          </p:cNvPr>
          <p:cNvCxnSpPr>
            <a:cxnSpLocks/>
          </p:cNvCxnSpPr>
          <p:nvPr/>
        </p:nvCxnSpPr>
        <p:spPr>
          <a:xfrm flipV="1">
            <a:off x="13978940" y="8112156"/>
            <a:ext cx="2903735" cy="4538513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20321" r="26569" b="20485"/>
          <a:stretch/>
        </p:blipFill>
        <p:spPr>
          <a:xfrm>
            <a:off x="13930747" y="866658"/>
            <a:ext cx="10362600" cy="61771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8EBAC-2F79-41E2-8BEB-E471AAAA75DF}"/>
              </a:ext>
            </a:extLst>
          </p:cNvPr>
          <p:cNvSpPr txBox="1"/>
          <p:nvPr/>
        </p:nvSpPr>
        <p:spPr>
          <a:xfrm>
            <a:off x="996403" y="9877828"/>
            <a:ext cx="8702569" cy="193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98" dirty="0">
                <a:latin typeface="Abadi" panose="020B0604020104020204" pitchFamily="34" charset="0"/>
              </a:rPr>
              <a:t>Initiates West and North of Black Volta (</a:t>
            </a:r>
            <a:r>
              <a:rPr lang="en-GB" sz="3998" dirty="0" err="1">
                <a:latin typeface="Abadi" panose="020B0604020104020204" pitchFamily="34" charset="0"/>
              </a:rPr>
              <a:t>Mouhoun</a:t>
            </a:r>
            <a:r>
              <a:rPr lang="en-GB" sz="3998" dirty="0">
                <a:latin typeface="Abadi" panose="020B0604020104020204" pitchFamily="34" charset="0"/>
              </a:rPr>
              <a:t>) along the NS temperature</a:t>
            </a:r>
          </a:p>
          <a:p>
            <a:r>
              <a:rPr lang="en-GB" sz="3998" dirty="0">
                <a:latin typeface="Abadi" panose="020B0604020104020204" pitchFamily="34" charset="0"/>
              </a:rPr>
              <a:t>gradient line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C60861-EFA6-49B3-8A43-E7F3DBE84B20}"/>
              </a:ext>
            </a:extLst>
          </p:cNvPr>
          <p:cNvCxnSpPr>
            <a:cxnSpLocks/>
          </p:cNvCxnSpPr>
          <p:nvPr/>
        </p:nvCxnSpPr>
        <p:spPr>
          <a:xfrm flipV="1">
            <a:off x="16640478" y="2680908"/>
            <a:ext cx="1380259" cy="187738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2681B8-7422-48C8-AA23-ABCB60CE8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5" y="12320960"/>
            <a:ext cx="4248618" cy="1140532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EB0632-C1C4-46FD-BBA1-C3CC37B3E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553" y="141203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9123" r="9251" b="30527"/>
          <a:stretch/>
        </p:blipFill>
        <p:spPr>
          <a:xfrm>
            <a:off x="3338158" y="503869"/>
            <a:ext cx="8707463" cy="50683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8595" r="9251" b="30702"/>
          <a:stretch/>
        </p:blipFill>
        <p:spPr>
          <a:xfrm>
            <a:off x="3194233" y="5612540"/>
            <a:ext cx="8851388" cy="5268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600CC1-DE20-40CC-87DF-323B93F341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75068" r="11244" b="13249"/>
          <a:stretch/>
        </p:blipFill>
        <p:spPr>
          <a:xfrm>
            <a:off x="4194785" y="11130607"/>
            <a:ext cx="7476962" cy="940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0C9C3-30B6-4C3A-B5B3-DAB5E6A548FE}"/>
              </a:ext>
            </a:extLst>
          </p:cNvPr>
          <p:cNvSpPr txBox="1"/>
          <p:nvPr/>
        </p:nvSpPr>
        <p:spPr>
          <a:xfrm>
            <a:off x="14856714" y="3411299"/>
            <a:ext cx="6036909" cy="5383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597" dirty="0">
                <a:solidFill>
                  <a:srgbClr val="FF0000"/>
                </a:solidFill>
              </a:rPr>
              <a:t>EF = LE/(LE+H)</a:t>
            </a:r>
          </a:p>
          <a:p>
            <a:endParaRPr lang="en-GB" sz="3598" dirty="0"/>
          </a:p>
          <a:p>
            <a:pPr marL="571214" indent="-571214">
              <a:buFont typeface="Arial" panose="020B0604020202020204" pitchFamily="34" charset="0"/>
              <a:buChar char="•"/>
            </a:pPr>
            <a:endParaRPr lang="en-GB" sz="3598" dirty="0"/>
          </a:p>
          <a:p>
            <a:pPr marL="1028414" lvl="1" indent="-571214">
              <a:buFont typeface="Arial" panose="020B0604020202020204" pitchFamily="34" charset="0"/>
              <a:buChar char="•"/>
            </a:pPr>
            <a:r>
              <a:rPr lang="en-GB" sz="3598" dirty="0"/>
              <a:t>Both models capture the</a:t>
            </a:r>
          </a:p>
          <a:p>
            <a:r>
              <a:rPr lang="en-GB" sz="3598" dirty="0"/>
              <a:t>     	main features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3598" dirty="0"/>
              <a:t>How are the rivers and </a:t>
            </a:r>
          </a:p>
          <a:p>
            <a:r>
              <a:rPr lang="en-GB" sz="3598" dirty="0"/>
              <a:t>     	 wetlands represented in </a:t>
            </a:r>
          </a:p>
          <a:p>
            <a:r>
              <a:rPr lang="en-GB" sz="3598" dirty="0"/>
              <a:t>   	  	 the global model </a:t>
            </a:r>
          </a:p>
          <a:p>
            <a:endParaRPr lang="en-GB" sz="3598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857FCD-7F0A-45FA-B067-B83FF073A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32" y="12446429"/>
            <a:ext cx="4248618" cy="1140532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78EC5A-7539-4412-BEA0-C14459DBC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107" y="213944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25AFC913-2577-4074-825C-FC7DA9F20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28" y="875425"/>
            <a:ext cx="8851388" cy="708111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4DD4DC-96F6-476A-8BB5-CDB16CA5A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5" y="12320960"/>
            <a:ext cx="4248618" cy="1140532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75764AD8-AED4-4DEC-85CD-F23C98A5F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066" y="875434"/>
            <a:ext cx="8851388" cy="7081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80F0C-1CF9-47BA-92E4-62166616EC59}"/>
              </a:ext>
            </a:extLst>
          </p:cNvPr>
          <p:cNvSpPr txBox="1"/>
          <p:nvPr/>
        </p:nvSpPr>
        <p:spPr>
          <a:xfrm>
            <a:off x="4072370" y="8762254"/>
            <a:ext cx="17883476" cy="470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4400" dirty="0">
                <a:latin typeface="Abadi" panose="020B0604020104020204" pitchFamily="34" charset="0"/>
              </a:rPr>
              <a:t>Started raining at 1330 in the GPM data</a:t>
            </a:r>
          </a:p>
          <a:p>
            <a:pPr marL="571214" indent="-571214">
              <a:buFont typeface="Arial" panose="020B0604020202020204" pitchFamily="34" charset="0"/>
              <a:buChar char="•"/>
            </a:pPr>
            <a:r>
              <a:rPr lang="en-GB" sz="4400" dirty="0">
                <a:latin typeface="Abadi" panose="020B0604020104020204" pitchFamily="34" charset="0"/>
              </a:rPr>
              <a:t>Develops into a MCS by 1500hr along LST gradient over Southern Mali</a:t>
            </a:r>
          </a:p>
          <a:p>
            <a:endParaRPr lang="en-GB" sz="4400" dirty="0"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latin typeface="Abadi" panose="020B0604020104020204" pitchFamily="34" charset="0"/>
              </a:rPr>
              <a:t>Much earlier rain initiation in both </a:t>
            </a:r>
          </a:p>
          <a:p>
            <a:r>
              <a:rPr lang="en-GB" sz="4400" dirty="0">
                <a:latin typeface="Abadi" panose="020B0604020104020204" pitchFamily="34" charset="0"/>
              </a:rPr>
              <a:t>      models </a:t>
            </a:r>
          </a:p>
          <a:p>
            <a:endParaRPr lang="en-GB" sz="4400" dirty="0">
              <a:latin typeface="Abadi" panose="020B0604020104020204" pitchFamily="34" charset="0"/>
            </a:endParaRPr>
          </a:p>
          <a:p>
            <a:endParaRPr lang="en-GB" sz="3598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039CE78-22F0-4BA8-BF24-29A98E37C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3374" r="27935" b="10564"/>
          <a:stretch/>
        </p:blipFill>
        <p:spPr>
          <a:xfrm>
            <a:off x="106275" y="1290702"/>
            <a:ext cx="8418493" cy="653594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E6D891-DC51-48CE-8EF8-C550A9793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345" y="151273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7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" y="12320959"/>
            <a:ext cx="3461702" cy="139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60" y="12200643"/>
            <a:ext cx="3969040" cy="1511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r="10681"/>
          <a:stretch/>
        </p:blipFill>
        <p:spPr>
          <a:xfrm>
            <a:off x="688057" y="1135029"/>
            <a:ext cx="7987838" cy="6079806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583543" y="3659268"/>
            <a:ext cx="481013" cy="649368"/>
          </a:xfrm>
          <a:custGeom>
            <a:avLst/>
            <a:gdLst>
              <a:gd name="connsiteX0" fmla="*/ 252663 w 360948"/>
              <a:gd name="connsiteY0" fmla="*/ 300789 h 312821"/>
              <a:gd name="connsiteX1" fmla="*/ 144379 w 360948"/>
              <a:gd name="connsiteY1" fmla="*/ 312821 h 312821"/>
              <a:gd name="connsiteX2" fmla="*/ 48127 w 360948"/>
              <a:gd name="connsiteY2" fmla="*/ 288758 h 312821"/>
              <a:gd name="connsiteX3" fmla="*/ 36095 w 360948"/>
              <a:gd name="connsiteY3" fmla="*/ 252663 h 312821"/>
              <a:gd name="connsiteX4" fmla="*/ 12032 w 360948"/>
              <a:gd name="connsiteY4" fmla="*/ 216568 h 312821"/>
              <a:gd name="connsiteX5" fmla="*/ 0 w 360948"/>
              <a:gd name="connsiteY5" fmla="*/ 156411 h 312821"/>
              <a:gd name="connsiteX6" fmla="*/ 24063 w 360948"/>
              <a:gd name="connsiteY6" fmla="*/ 60158 h 312821"/>
              <a:gd name="connsiteX7" fmla="*/ 48127 w 360948"/>
              <a:gd name="connsiteY7" fmla="*/ 36095 h 312821"/>
              <a:gd name="connsiteX8" fmla="*/ 132348 w 360948"/>
              <a:gd name="connsiteY8" fmla="*/ 0 h 312821"/>
              <a:gd name="connsiteX9" fmla="*/ 264695 w 360948"/>
              <a:gd name="connsiteY9" fmla="*/ 24063 h 312821"/>
              <a:gd name="connsiteX10" fmla="*/ 300790 w 360948"/>
              <a:gd name="connsiteY10" fmla="*/ 48126 h 312821"/>
              <a:gd name="connsiteX11" fmla="*/ 324853 w 360948"/>
              <a:gd name="connsiteY11" fmla="*/ 84221 h 312821"/>
              <a:gd name="connsiteX12" fmla="*/ 336884 w 360948"/>
              <a:gd name="connsiteY12" fmla="*/ 120316 h 312821"/>
              <a:gd name="connsiteX13" fmla="*/ 360948 w 360948"/>
              <a:gd name="connsiteY13" fmla="*/ 144379 h 312821"/>
              <a:gd name="connsiteX14" fmla="*/ 348916 w 360948"/>
              <a:gd name="connsiteY14" fmla="*/ 264695 h 312821"/>
              <a:gd name="connsiteX15" fmla="*/ 312821 w 360948"/>
              <a:gd name="connsiteY15" fmla="*/ 276726 h 312821"/>
              <a:gd name="connsiteX16" fmla="*/ 276727 w 360948"/>
              <a:gd name="connsiteY16" fmla="*/ 300789 h 312821"/>
              <a:gd name="connsiteX17" fmla="*/ 252663 w 360948"/>
              <a:gd name="connsiteY17" fmla="*/ 300789 h 31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0948" h="312821">
                <a:moveTo>
                  <a:pt x="252663" y="300789"/>
                </a:moveTo>
                <a:cubicBezTo>
                  <a:pt x="230605" y="302794"/>
                  <a:pt x="180696" y="312821"/>
                  <a:pt x="144379" y="312821"/>
                </a:cubicBezTo>
                <a:cubicBezTo>
                  <a:pt x="115344" y="312821"/>
                  <a:pt x="76608" y="298251"/>
                  <a:pt x="48127" y="288758"/>
                </a:cubicBezTo>
                <a:cubicBezTo>
                  <a:pt x="44116" y="276726"/>
                  <a:pt x="41767" y="264007"/>
                  <a:pt x="36095" y="252663"/>
                </a:cubicBezTo>
                <a:cubicBezTo>
                  <a:pt x="29628" y="239729"/>
                  <a:pt x="17109" y="230107"/>
                  <a:pt x="12032" y="216568"/>
                </a:cubicBezTo>
                <a:cubicBezTo>
                  <a:pt x="4852" y="197421"/>
                  <a:pt x="4011" y="176463"/>
                  <a:pt x="0" y="156411"/>
                </a:cubicBezTo>
                <a:cubicBezTo>
                  <a:pt x="2587" y="143478"/>
                  <a:pt x="12966" y="78653"/>
                  <a:pt x="24063" y="60158"/>
                </a:cubicBezTo>
                <a:cubicBezTo>
                  <a:pt x="29899" y="50431"/>
                  <a:pt x="38688" y="42387"/>
                  <a:pt x="48127" y="36095"/>
                </a:cubicBezTo>
                <a:cubicBezTo>
                  <a:pt x="77862" y="16272"/>
                  <a:pt x="100264" y="10695"/>
                  <a:pt x="132348" y="0"/>
                </a:cubicBezTo>
                <a:cubicBezTo>
                  <a:pt x="151859" y="2787"/>
                  <a:pt x="236333" y="11908"/>
                  <a:pt x="264695" y="24063"/>
                </a:cubicBezTo>
                <a:cubicBezTo>
                  <a:pt x="277986" y="29759"/>
                  <a:pt x="288758" y="40105"/>
                  <a:pt x="300790" y="48126"/>
                </a:cubicBezTo>
                <a:cubicBezTo>
                  <a:pt x="308811" y="60158"/>
                  <a:pt x="318386" y="71287"/>
                  <a:pt x="324853" y="84221"/>
                </a:cubicBezTo>
                <a:cubicBezTo>
                  <a:pt x="330525" y="95565"/>
                  <a:pt x="330359" y="109441"/>
                  <a:pt x="336884" y="120316"/>
                </a:cubicBezTo>
                <a:cubicBezTo>
                  <a:pt x="342720" y="130043"/>
                  <a:pt x="352927" y="136358"/>
                  <a:pt x="360948" y="144379"/>
                </a:cubicBezTo>
                <a:cubicBezTo>
                  <a:pt x="356937" y="184484"/>
                  <a:pt x="362690" y="226816"/>
                  <a:pt x="348916" y="264695"/>
                </a:cubicBezTo>
                <a:cubicBezTo>
                  <a:pt x="344582" y="276614"/>
                  <a:pt x="324165" y="271054"/>
                  <a:pt x="312821" y="276726"/>
                </a:cubicBezTo>
                <a:cubicBezTo>
                  <a:pt x="299888" y="283193"/>
                  <a:pt x="289660" y="294322"/>
                  <a:pt x="276727" y="300789"/>
                </a:cubicBezTo>
                <a:cubicBezTo>
                  <a:pt x="265383" y="306461"/>
                  <a:pt x="274721" y="298784"/>
                  <a:pt x="252663" y="300789"/>
                </a:cubicBez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3598"/>
          </a:p>
        </p:txBody>
      </p:sp>
      <p:sp>
        <p:nvSpPr>
          <p:cNvPr id="10" name="Freeform 9"/>
          <p:cNvSpPr/>
          <p:nvPr/>
        </p:nvSpPr>
        <p:spPr>
          <a:xfrm>
            <a:off x="4158521" y="2673191"/>
            <a:ext cx="747806" cy="903905"/>
          </a:xfrm>
          <a:custGeom>
            <a:avLst/>
            <a:gdLst>
              <a:gd name="connsiteX0" fmla="*/ 301909 w 374098"/>
              <a:gd name="connsiteY0" fmla="*/ 433137 h 452188"/>
              <a:gd name="connsiteX1" fmla="*/ 241751 w 374098"/>
              <a:gd name="connsiteY1" fmla="*/ 445169 h 452188"/>
              <a:gd name="connsiteX2" fmla="*/ 157530 w 374098"/>
              <a:gd name="connsiteY2" fmla="*/ 409074 h 452188"/>
              <a:gd name="connsiteX3" fmla="*/ 61277 w 374098"/>
              <a:gd name="connsiteY3" fmla="*/ 300790 h 452188"/>
              <a:gd name="connsiteX4" fmla="*/ 25182 w 374098"/>
              <a:gd name="connsiteY4" fmla="*/ 228600 h 452188"/>
              <a:gd name="connsiteX5" fmla="*/ 13151 w 374098"/>
              <a:gd name="connsiteY5" fmla="*/ 60158 h 452188"/>
              <a:gd name="connsiteX6" fmla="*/ 37214 w 374098"/>
              <a:gd name="connsiteY6" fmla="*/ 24063 h 452188"/>
              <a:gd name="connsiteX7" fmla="*/ 121435 w 374098"/>
              <a:gd name="connsiteY7" fmla="*/ 0 h 452188"/>
              <a:gd name="connsiteX8" fmla="*/ 217688 w 374098"/>
              <a:gd name="connsiteY8" fmla="*/ 12032 h 452188"/>
              <a:gd name="connsiteX9" fmla="*/ 253782 w 374098"/>
              <a:gd name="connsiteY9" fmla="*/ 36095 h 452188"/>
              <a:gd name="connsiteX10" fmla="*/ 313940 w 374098"/>
              <a:gd name="connsiteY10" fmla="*/ 108284 h 452188"/>
              <a:gd name="connsiteX11" fmla="*/ 338003 w 374098"/>
              <a:gd name="connsiteY11" fmla="*/ 132348 h 452188"/>
              <a:gd name="connsiteX12" fmla="*/ 362067 w 374098"/>
              <a:gd name="connsiteY12" fmla="*/ 204537 h 452188"/>
              <a:gd name="connsiteX13" fmla="*/ 374098 w 374098"/>
              <a:gd name="connsiteY13" fmla="*/ 240632 h 452188"/>
              <a:gd name="connsiteX14" fmla="*/ 301909 w 374098"/>
              <a:gd name="connsiteY14" fmla="*/ 433137 h 45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098" h="452188">
                <a:moveTo>
                  <a:pt x="301909" y="433137"/>
                </a:moveTo>
                <a:cubicBezTo>
                  <a:pt x="279851" y="467227"/>
                  <a:pt x="262201" y="445169"/>
                  <a:pt x="241751" y="445169"/>
                </a:cubicBezTo>
                <a:cubicBezTo>
                  <a:pt x="211330" y="445169"/>
                  <a:pt x="179633" y="428722"/>
                  <a:pt x="157530" y="409074"/>
                </a:cubicBezTo>
                <a:cubicBezTo>
                  <a:pt x="128833" y="383565"/>
                  <a:pt x="81392" y="341019"/>
                  <a:pt x="61277" y="300790"/>
                </a:cubicBezTo>
                <a:cubicBezTo>
                  <a:pt x="11461" y="201160"/>
                  <a:pt x="94146" y="332048"/>
                  <a:pt x="25182" y="228600"/>
                </a:cubicBezTo>
                <a:cubicBezTo>
                  <a:pt x="2256" y="148358"/>
                  <a:pt x="-11682" y="142933"/>
                  <a:pt x="13151" y="60158"/>
                </a:cubicBezTo>
                <a:cubicBezTo>
                  <a:pt x="17306" y="46308"/>
                  <a:pt x="25922" y="33096"/>
                  <a:pt x="37214" y="24063"/>
                </a:cubicBezTo>
                <a:cubicBezTo>
                  <a:pt x="45057" y="17788"/>
                  <a:pt x="118294" y="785"/>
                  <a:pt x="121435" y="0"/>
                </a:cubicBezTo>
                <a:cubicBezTo>
                  <a:pt x="153519" y="4011"/>
                  <a:pt x="186493" y="3524"/>
                  <a:pt x="217688" y="12032"/>
                </a:cubicBezTo>
                <a:cubicBezTo>
                  <a:pt x="231638" y="15837"/>
                  <a:pt x="242674" y="26838"/>
                  <a:pt x="253782" y="36095"/>
                </a:cubicBezTo>
                <a:cubicBezTo>
                  <a:pt x="305225" y="78964"/>
                  <a:pt x="276085" y="60965"/>
                  <a:pt x="313940" y="108284"/>
                </a:cubicBezTo>
                <a:cubicBezTo>
                  <a:pt x="321026" y="117142"/>
                  <a:pt x="329982" y="124327"/>
                  <a:pt x="338003" y="132348"/>
                </a:cubicBezTo>
                <a:lnTo>
                  <a:pt x="362067" y="204537"/>
                </a:lnTo>
                <a:lnTo>
                  <a:pt x="374098" y="240632"/>
                </a:lnTo>
                <a:cubicBezTo>
                  <a:pt x="361210" y="421075"/>
                  <a:pt x="323967" y="399047"/>
                  <a:pt x="301909" y="433137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8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r="28331" b="-1"/>
          <a:stretch/>
        </p:blipFill>
        <p:spPr>
          <a:xfrm>
            <a:off x="8842014" y="1216390"/>
            <a:ext cx="7052325" cy="6184489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3291717" y="4308635"/>
            <a:ext cx="532333" cy="4128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0" idx="0"/>
          </p:cNvCxnSpPr>
          <p:nvPr/>
        </p:nvCxnSpPr>
        <p:spPr>
          <a:xfrm flipH="1">
            <a:off x="4324640" y="3539015"/>
            <a:ext cx="437384" cy="5426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664" y="7283661"/>
            <a:ext cx="845116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798" dirty="0"/>
              <a:t>Convective initiation at 1200 hr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95120" y="7986745"/>
            <a:ext cx="5561074" cy="1569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798" dirty="0"/>
              <a:t>Developed into MCS </a:t>
            </a:r>
          </a:p>
          <a:p>
            <a:r>
              <a:rPr lang="en-GB" sz="4798" dirty="0"/>
              <a:t>by 1400 hr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482067B-05C5-49CB-AE78-C51BEF638A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 r="28065"/>
          <a:stretch/>
        </p:blipFill>
        <p:spPr>
          <a:xfrm>
            <a:off x="15970776" y="1142840"/>
            <a:ext cx="7052325" cy="6258039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D28D9777-FDD2-4DC3-882B-D5C39EAF5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7" t="-793" r="-341" b="1866"/>
          <a:stretch/>
        </p:blipFill>
        <p:spPr>
          <a:xfrm>
            <a:off x="23023101" y="1258870"/>
            <a:ext cx="863550" cy="5745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37FA4-C54E-4EC7-B60E-1C92D0586597}"/>
              </a:ext>
            </a:extLst>
          </p:cNvPr>
          <p:cNvSpPr txBox="1"/>
          <p:nvPr/>
        </p:nvSpPr>
        <p:spPr>
          <a:xfrm>
            <a:off x="15970776" y="8112977"/>
            <a:ext cx="7899920" cy="3599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798" dirty="0"/>
              <a:t>Some of the systems dies by</a:t>
            </a:r>
          </a:p>
          <a:p>
            <a:r>
              <a:rPr lang="en-GB" sz="4798" dirty="0"/>
              <a:t>1800hr while others develop </a:t>
            </a:r>
          </a:p>
          <a:p>
            <a:r>
              <a:rPr lang="en-GB" sz="4798" dirty="0"/>
              <a:t>into MCS and spread across </a:t>
            </a:r>
          </a:p>
          <a:p>
            <a:r>
              <a:rPr lang="en-GB" sz="4798" dirty="0"/>
              <a:t>the Sudan – Congo border</a:t>
            </a:r>
          </a:p>
          <a:p>
            <a:endParaRPr lang="en-GB" sz="3598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9919E-0AB7-4B97-9134-0EF0BF286923}"/>
              </a:ext>
            </a:extLst>
          </p:cNvPr>
          <p:cNvSpPr txBox="1"/>
          <p:nvPr/>
        </p:nvSpPr>
        <p:spPr>
          <a:xfrm>
            <a:off x="244396" y="8171314"/>
            <a:ext cx="9150724" cy="187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998" i="1" dirty="0">
                <a:solidFill>
                  <a:schemeClr val="accent5"/>
                </a:solidFill>
              </a:rPr>
              <a:t>Nile and highlands </a:t>
            </a:r>
          </a:p>
          <a:p>
            <a:r>
              <a:rPr lang="en-GB" sz="3998" i="1" dirty="0" err="1">
                <a:solidFill>
                  <a:schemeClr val="accent5"/>
                </a:solidFill>
              </a:rPr>
              <a:t>Gambella</a:t>
            </a:r>
            <a:r>
              <a:rPr lang="en-GB" sz="3998" i="1" dirty="0">
                <a:solidFill>
                  <a:schemeClr val="accent5"/>
                </a:solidFill>
              </a:rPr>
              <a:t> National Park </a:t>
            </a:r>
            <a:r>
              <a:rPr lang="en-GB" sz="3998" i="1" dirty="0" err="1">
                <a:solidFill>
                  <a:schemeClr val="accent5"/>
                </a:solidFill>
              </a:rPr>
              <a:t>Omo</a:t>
            </a:r>
            <a:r>
              <a:rPr lang="en-GB" sz="3998" i="1" dirty="0">
                <a:solidFill>
                  <a:schemeClr val="accent5"/>
                </a:solidFill>
              </a:rPr>
              <a:t> River system</a:t>
            </a:r>
          </a:p>
          <a:p>
            <a:endParaRPr lang="en-GB" sz="3598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B85AD2-D40D-4A3B-8BD3-7F64AA0E1F7A}"/>
              </a:ext>
            </a:extLst>
          </p:cNvPr>
          <p:cNvSpPr txBox="1"/>
          <p:nvPr/>
        </p:nvSpPr>
        <p:spPr>
          <a:xfrm>
            <a:off x="261477" y="10055638"/>
            <a:ext cx="7538795" cy="132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998" i="1" dirty="0">
                <a:solidFill>
                  <a:schemeClr val="accent5"/>
                </a:solidFill>
              </a:rPr>
              <a:t>Lake Abaya, Lake Chew Bahir</a:t>
            </a:r>
          </a:p>
          <a:p>
            <a:r>
              <a:rPr lang="en-GB" sz="3998" i="1" dirty="0">
                <a:solidFill>
                  <a:schemeClr val="accent5"/>
                </a:solidFill>
              </a:rPr>
              <a:t>and Lake </a:t>
            </a:r>
            <a:r>
              <a:rPr lang="en-GB" sz="3998" i="1" dirty="0" err="1">
                <a:solidFill>
                  <a:schemeClr val="accent5"/>
                </a:solidFill>
              </a:rPr>
              <a:t>Chamo</a:t>
            </a:r>
            <a:r>
              <a:rPr lang="en-GB" sz="3998" i="1" dirty="0">
                <a:solidFill>
                  <a:schemeClr val="accent5"/>
                </a:solidFill>
              </a:rPr>
              <a:t> and river systems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A56B41-3C63-4927-A281-C22922BAD8F1}"/>
              </a:ext>
            </a:extLst>
          </p:cNvPr>
          <p:cNvSpPr/>
          <p:nvPr/>
        </p:nvSpPr>
        <p:spPr>
          <a:xfrm rot="1860000">
            <a:off x="5225863" y="3223062"/>
            <a:ext cx="501031" cy="8386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98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DFC3FE-CDF1-4889-A85B-B39CB480F20B}"/>
              </a:ext>
            </a:extLst>
          </p:cNvPr>
          <p:cNvCxnSpPr/>
          <p:nvPr/>
        </p:nvCxnSpPr>
        <p:spPr>
          <a:xfrm flipH="1">
            <a:off x="4608509" y="4130865"/>
            <a:ext cx="719473" cy="6439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04E5C2-A6B1-4D61-8988-DF453F9E9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35" y="12320960"/>
            <a:ext cx="4248618" cy="1140532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41BBC-980C-4C6F-A7F7-3CC82F18C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902" y="132572"/>
            <a:ext cx="2881592" cy="10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489"/>
      </p:ext>
    </p:extLst>
  </p:cSld>
  <p:clrMapOvr>
    <a:masterClrMapping/>
  </p:clrMapOvr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8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F9744C-9AF7-4D57-8F75-0EB64E351A93}" vid="{0E8424A2-D6A9-4731-9EA1-BAA39A4B18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EGU2020_SVS_02052020</Template>
  <TotalTime>183</TotalTime>
  <Words>641</Words>
  <Application>Microsoft Office PowerPoint</Application>
  <PresentationFormat>Custom</PresentationFormat>
  <Paragraphs>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Abadi</vt:lpstr>
      <vt:lpstr>Arial</vt:lpstr>
      <vt:lpstr>Calibri</vt:lpstr>
      <vt:lpstr>Cambria</vt:lpstr>
      <vt:lpstr>CEH Theme</vt:lpstr>
      <vt:lpstr>Impact of land surface processes on mesoscale convective initiation over Africa in ensemble model simulations: 2 Case studies using UKMO Unified Model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land surface processes on mesoscale convective initiation over Africa in ensemble model simulations: 2 Case studies using UKMO Unified Model</dc:title>
  <dc:creator>Semeena V S</dc:creator>
  <cp:lastModifiedBy>Semeena V S</cp:lastModifiedBy>
  <cp:revision>9</cp:revision>
  <dcterms:created xsi:type="dcterms:W3CDTF">2020-05-01T22:33:05Z</dcterms:created>
  <dcterms:modified xsi:type="dcterms:W3CDTF">2020-05-02T22:01:35Z</dcterms:modified>
</cp:coreProperties>
</file>