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12" d="100"/>
          <a:sy n="112" d="100"/>
        </p:scale>
        <p:origin x="114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5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13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51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9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40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6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41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47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4EFD-90B8-4EF6-BFDD-757F34F10ABE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370B-85D6-4626-B790-386CD04A10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 noChangeArrowheads="1"/>
          </p:cNvSpPr>
          <p:nvPr/>
        </p:nvSpPr>
        <p:spPr bwMode="auto">
          <a:xfrm>
            <a:off x="239768" y="1268414"/>
            <a:ext cx="8793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aseline="0">
                <a:solidFill>
                  <a:srgbClr val="0A648F"/>
                </a:solidFill>
                <a:latin typeface="Georgia"/>
                <a:ea typeface="ＭＳ Ｐゴシック" panose="020B0600070205080204" pitchFamily="34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A space-based perspective of trends in air quality in major cities in the UK and India</a:t>
            </a:r>
          </a:p>
        </p:txBody>
      </p:sp>
      <p:sp>
        <p:nvSpPr>
          <p:cNvPr id="17" name="Content Placeholder 4"/>
          <p:cNvSpPr txBox="1">
            <a:spLocks noChangeArrowheads="1"/>
          </p:cNvSpPr>
          <p:nvPr/>
        </p:nvSpPr>
        <p:spPr bwMode="auto">
          <a:xfrm>
            <a:off x="311206" y="2492376"/>
            <a:ext cx="86407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Font typeface="Wingdings" panose="05000000000000000000" pitchFamily="2" charset="2"/>
              <a:buNone/>
              <a:defRPr sz="2400" b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2800" b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anose="05000000000000000000" pitchFamily="2" charset="2"/>
              <a:buNone/>
              <a:defRPr sz="2800" b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None/>
              <a:defRPr sz="2800" b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None/>
              <a:defRPr sz="2800" b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1800" b="1" u="sng" kern="0" dirty="0">
                <a:solidFill>
                  <a:srgbClr val="000000"/>
                </a:solidFill>
                <a:latin typeface="Arial"/>
              </a:rPr>
              <a:t>Karn Vohra</a:t>
            </a:r>
            <a:r>
              <a:rPr lang="en-GB" altLang="en-US" sz="1800" b="1" kern="0" baseline="30000" dirty="0">
                <a:solidFill>
                  <a:srgbClr val="000000"/>
                </a:solidFill>
                <a:latin typeface="Arial"/>
              </a:rPr>
              <a:t>1*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Eloise A. Marais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Shannen Suckra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1,a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Louisa Kramer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1,b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William J. Bloss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Ravi Sahu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Abhishek Gaur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Sachchida N. Tripathi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Martin Van Damme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Lieven Clarisse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GB" altLang="en-US" sz="1800" kern="0" dirty="0">
                <a:solidFill>
                  <a:srgbClr val="000000"/>
                </a:solidFill>
                <a:latin typeface="Arial"/>
              </a:rPr>
              <a:t>, Pierre F. Coheur</a:t>
            </a:r>
            <a:r>
              <a:rPr lang="en-GB" altLang="en-US" sz="1800" kern="0" baseline="30000" dirty="0">
                <a:solidFill>
                  <a:srgbClr val="000000"/>
                </a:solidFill>
                <a:latin typeface="Arial"/>
              </a:rPr>
              <a:t>4</a:t>
            </a:r>
            <a:endParaRPr lang="en-US" altLang="en-US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16271-BE87-E74E-8F6B-F0A9CA735FD3}"/>
              </a:ext>
            </a:extLst>
          </p:cNvPr>
          <p:cNvSpPr/>
          <p:nvPr/>
        </p:nvSpPr>
        <p:spPr>
          <a:xfrm>
            <a:off x="319143" y="3443288"/>
            <a:ext cx="81295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aseline="300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University of Birmingham, Birmingham, UK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aseline="300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University of Leicester, Leicester, UK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aseline="300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Indian Institute of Technology Kanpur, Kanpur, India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aseline="300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4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Université libre de Bruxelles, Brussels, Belgium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aseline="300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a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Now at: National Environment &amp; Planning Agency, Kingston, Jamaica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aseline="300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b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Now at: Ricardo Energy &amp; Environment, Harwell, UK</a:t>
            </a: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93" y="461963"/>
            <a:ext cx="1728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3" y="376238"/>
            <a:ext cx="7064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76" y="387351"/>
            <a:ext cx="20685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41" y="344488"/>
            <a:ext cx="1409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07" y="376239"/>
            <a:ext cx="12096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517D81-BAEA-3241-9101-D048C649F447}"/>
              </a:ext>
            </a:extLst>
          </p:cNvPr>
          <p:cNvSpPr/>
          <p:nvPr/>
        </p:nvSpPr>
        <p:spPr>
          <a:xfrm>
            <a:off x="331843" y="4716463"/>
            <a:ext cx="32924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* </a:t>
            </a:r>
            <a:r>
              <a:rPr lang="en-GB" b="1" u="sng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ＭＳ Ｐゴシック" charset="0"/>
              </a:rPr>
              <a:t>kxv745@bham.ac.uk</a:t>
            </a:r>
          </a:p>
        </p:txBody>
      </p: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-352370" y="5269243"/>
            <a:ext cx="4660900" cy="1373187"/>
            <a:chOff x="4860034" y="3440035"/>
            <a:chExt cx="4659361" cy="1372866"/>
          </a:xfrm>
        </p:grpSpPr>
        <p:pic>
          <p:nvPicPr>
            <p:cNvPr id="26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2" y="3931262"/>
              <a:ext cx="881639" cy="88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A close up of a logo&#10;&#10;Description automatically generated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048" y="3931261"/>
              <a:ext cx="680015" cy="88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4860034" y="3440035"/>
              <a:ext cx="46593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200" dirty="0">
                  <a:solidFill>
                    <a:srgbClr val="6C1812"/>
                  </a:solidFill>
                  <a:cs typeface="Arial" panose="020B0604020202020204" pitchFamily="34" charset="0"/>
                </a:rPr>
                <a:t>Check out the website for more information</a:t>
              </a: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6031562" y="3656059"/>
              <a:ext cx="24288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A648F"/>
                </a:buClr>
                <a:buSzPct val="80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A648F"/>
                </a:buClr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A648F"/>
                </a:buClr>
                <a:buSzPct val="65000"/>
                <a:buFont typeface="Wingdings" panose="05000000000000000000" pitchFamily="2" charset="2"/>
                <a:buChar char="o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A648F"/>
                </a:buClr>
                <a:buSzPct val="80000"/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A648F"/>
                </a:buClr>
                <a:buSzPct val="90000"/>
                <a:buChar char="»"/>
                <a:defRPr sz="28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http://maraisresearchgroup.co.uk</a:t>
              </a:r>
            </a:p>
          </p:txBody>
        </p:sp>
      </p:grp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FA670C8-128D-7C46-B62F-E44CB1841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06" y="442706"/>
            <a:ext cx="2003424" cy="50085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83337" y="3443288"/>
            <a:ext cx="3431887" cy="3284846"/>
            <a:chOff x="5583337" y="3443288"/>
            <a:chExt cx="3431887" cy="3284846"/>
          </a:xfrm>
        </p:grpSpPr>
        <p:grpSp>
          <p:nvGrpSpPr>
            <p:cNvPr id="35" name="Group 34"/>
            <p:cNvGrpSpPr/>
            <p:nvPr/>
          </p:nvGrpSpPr>
          <p:grpSpPr>
            <a:xfrm>
              <a:off x="5583337" y="3443288"/>
              <a:ext cx="3431887" cy="3284846"/>
              <a:chOff x="5402013" y="3579273"/>
              <a:chExt cx="3431887" cy="3284846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108" r="8287"/>
              <a:stretch/>
            </p:blipFill>
            <p:spPr>
              <a:xfrm>
                <a:off x="5402014" y="4397450"/>
                <a:ext cx="3431886" cy="246666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2013" y="3579632"/>
                <a:ext cx="2106327" cy="137904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5" r="27783"/>
              <a:stretch/>
            </p:blipFill>
            <p:spPr>
              <a:xfrm>
                <a:off x="7485912" y="3579273"/>
                <a:ext cx="1347967" cy="1373671"/>
              </a:xfrm>
              <a:prstGeom prst="rect">
                <a:avLst/>
              </a:prstGeom>
            </p:spPr>
          </p:pic>
        </p:grpSp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968" y="6264091"/>
              <a:ext cx="1548256" cy="46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5583337" y="3443288"/>
            <a:ext cx="3431866" cy="328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6675" y="739858"/>
            <a:ext cx="1240585" cy="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B1FC11-6958-8C40-9CCD-96C6B6186F02}"/>
              </a:ext>
            </a:extLst>
          </p:cNvPr>
          <p:cNvSpPr txBox="1">
            <a:spLocks/>
          </p:cNvSpPr>
          <p:nvPr/>
        </p:nvSpPr>
        <p:spPr bwMode="auto">
          <a:xfrm>
            <a:off x="396875" y="188913"/>
            <a:ext cx="8567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/>
                <a:ea typeface="ＭＳ Ｐゴシック" panose="020B0600070205080204" pitchFamily="34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>
              <a:defRPr/>
            </a:pP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monitoring networks have </a:t>
            </a:r>
            <a:b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their limitations</a:t>
            </a:r>
            <a:endParaRPr lang="en-GB" alt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A close up of a map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87" y="3779206"/>
            <a:ext cx="7025714" cy="29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DD6A3-5473-5C45-AD3D-C5D80F2FE783}"/>
              </a:ext>
            </a:extLst>
          </p:cNvPr>
          <p:cNvSpPr txBox="1"/>
          <p:nvPr/>
        </p:nvSpPr>
        <p:spPr>
          <a:xfrm>
            <a:off x="1052733" y="866010"/>
            <a:ext cx="7670854" cy="37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ts val="8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38366B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Expensive to set up and maintain</a:t>
            </a:r>
          </a:p>
          <a:p>
            <a:pPr marL="342900" indent="-342900" defTabSz="914400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Limited spatial and temporal coverage</a:t>
            </a:r>
          </a:p>
          <a:p>
            <a:pPr marL="342900" indent="-342900" defTabSz="914400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Limited pollutants monitored</a:t>
            </a:r>
          </a:p>
          <a:p>
            <a:pPr marL="342900" indent="-342900" defTabSz="914400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Issues with data quality</a:t>
            </a:r>
          </a:p>
          <a:p>
            <a:pPr marL="342900" indent="-342900" defTabSz="914400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Inconsistent (sites come and go over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 like in animation below)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6473825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6C34F9-78F2-5A43-8023-F90E99A2232E}"/>
              </a:ext>
            </a:extLst>
          </p:cNvPr>
          <p:cNvSpPr txBox="1">
            <a:spLocks/>
          </p:cNvSpPr>
          <p:nvPr/>
        </p:nvSpPr>
        <p:spPr bwMode="auto">
          <a:xfrm>
            <a:off x="396875" y="188913"/>
            <a:ext cx="8567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/>
                <a:ea typeface="ＭＳ Ｐゴシック" panose="020B0600070205080204" pitchFamily="34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>
              <a:defRPr/>
            </a:pP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Space-based instruments provide </a:t>
            </a:r>
            <a:b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data coverage</a:t>
            </a:r>
            <a:endParaRPr lang="en-GB" alt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6473825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" y="1505289"/>
            <a:ext cx="7462888" cy="4795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0497" y="6529203"/>
            <a:ext cx="368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Maps on different scales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4591" y="4775092"/>
            <a:ext cx="1546746" cy="1347345"/>
            <a:chOff x="-5227986" y="12171357"/>
            <a:chExt cx="4808777" cy="1795531"/>
          </a:xfrm>
        </p:grpSpPr>
        <p:sp>
          <p:nvSpPr>
            <p:cNvPr id="9" name="TextBox 8"/>
            <p:cNvSpPr txBox="1"/>
            <p:nvPr/>
          </p:nvSpPr>
          <p:spPr>
            <a:xfrm>
              <a:off x="-4495104" y="13433684"/>
              <a:ext cx="3227288" cy="53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London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5227986" y="12171357"/>
              <a:ext cx="4808777" cy="53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Birmingham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11266" y="2936961"/>
            <a:ext cx="2157608" cy="1192437"/>
            <a:chOff x="15091360" y="8725308"/>
            <a:chExt cx="9496417" cy="1192437"/>
          </a:xfrm>
        </p:grpSpPr>
        <p:sp>
          <p:nvSpPr>
            <p:cNvPr id="12" name="TextBox 11"/>
            <p:cNvSpPr txBox="1"/>
            <p:nvPr/>
          </p:nvSpPr>
          <p:spPr>
            <a:xfrm>
              <a:off x="15091360" y="9517635"/>
              <a:ext cx="654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Kanpur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80372" y="8725308"/>
              <a:ext cx="8407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Delhi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41C637-2629-7043-88CB-7FC0EAC4FED9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1492155" y="4975147"/>
            <a:ext cx="1719618" cy="881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A14A9C-2C43-8042-8EB7-5E92C642D776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1219200" y="5490949"/>
            <a:ext cx="2406556" cy="431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CEDBB2-F702-704E-BAEF-6BCCA6A4ED94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933369" y="3137016"/>
            <a:ext cx="2425323" cy="1214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D5B120-0980-DB47-9FB5-A41FC15E6FC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282519" y="3521122"/>
            <a:ext cx="1828747" cy="4082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0245B7-296C-A14F-986D-F687AFA4B56D}"/>
              </a:ext>
            </a:extLst>
          </p:cNvPr>
          <p:cNvSpPr txBox="1">
            <a:spLocks/>
          </p:cNvSpPr>
          <p:nvPr/>
        </p:nvSpPr>
        <p:spPr bwMode="auto">
          <a:xfrm>
            <a:off x="107950" y="188913"/>
            <a:ext cx="885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/>
                <a:ea typeface="ＭＳ Ｐゴシック" panose="020B0600070205080204" pitchFamily="34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>
              <a:defRPr/>
            </a:pP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 conduct careful assessment with surface monitors (where available)</a:t>
            </a:r>
            <a:endParaRPr lang="en-GB" alt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1992313"/>
            <a:ext cx="474895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92313"/>
            <a:ext cx="449881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68313" y="1547813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Satellite versus surface NO</a:t>
            </a:r>
            <a:r>
              <a:rPr kumimoji="0" lang="it-IT" alt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kumimoji="0" lang="it-IT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in London</a:t>
            </a:r>
            <a:endParaRPr kumimoji="0" lang="en-GB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065713" y="1547813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Satellite versus surface NH</a:t>
            </a:r>
            <a:r>
              <a:rPr kumimoji="0" lang="en-GB" alt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in Harwell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E94C6-1D83-E149-9771-BB5E14BEEF79}"/>
              </a:ext>
            </a:extLst>
          </p:cNvPr>
          <p:cNvSpPr/>
          <p:nvPr/>
        </p:nvSpPr>
        <p:spPr>
          <a:xfrm>
            <a:off x="1681957" y="5343525"/>
            <a:ext cx="6767512" cy="722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Points are monthly averages. 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Pearson’s correlation coefficient (R-value) indicates consistency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148263" y="6168965"/>
            <a:ext cx="3897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[ Vohra et al., submitted, </a:t>
            </a:r>
            <a:r>
              <a:rPr lang="en-GB" altLang="en-US" sz="20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ACP 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]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6473825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F73273-42CD-CF46-931E-AD58F2B58E82}"/>
              </a:ext>
            </a:extLst>
          </p:cNvPr>
          <p:cNvSpPr txBox="1">
            <a:spLocks/>
          </p:cNvSpPr>
          <p:nvPr/>
        </p:nvSpPr>
        <p:spPr bwMode="auto">
          <a:xfrm>
            <a:off x="107950" y="188913"/>
            <a:ext cx="885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/>
                <a:ea typeface="ＭＳ Ｐゴシック" panose="020B0600070205080204" pitchFamily="34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>
              <a:defRPr/>
            </a:pP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And apply trend analysis to long-term record of satellite observations</a:t>
            </a:r>
            <a:endParaRPr lang="en-GB" alt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00113" y="1731963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Trend in London NMVOCs  </a:t>
            </a:r>
            <a:endParaRPr kumimoji="0" lang="en-GB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42000" y="1731963"/>
            <a:ext cx="3770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Trend in Delhi PM</a:t>
            </a:r>
            <a:r>
              <a:rPr kumimoji="0" lang="en-GB" alt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2.5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27B915-7573-894E-B231-94F426B210EE}"/>
              </a:ext>
            </a:extLst>
          </p:cNvPr>
          <p:cNvSpPr/>
          <p:nvPr/>
        </p:nvSpPr>
        <p:spPr>
          <a:xfrm>
            <a:off x="677863" y="4849812"/>
            <a:ext cx="8220075" cy="78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Reactive NMVOCs have increased by over </a:t>
            </a:r>
            <a:r>
              <a:rPr lang="en-GB" sz="2000" b="1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65</a:t>
            </a: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 % in London since 2012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while PM</a:t>
            </a:r>
            <a:r>
              <a:rPr lang="en-GB" sz="2000" baseline="-25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2.5</a:t>
            </a: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 has increased by </a:t>
            </a:r>
            <a:r>
              <a:rPr lang="en-GB" sz="2000" b="1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35</a:t>
            </a: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 % in Delhi from 2005 to 2018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09" y="2187575"/>
            <a:ext cx="4750791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87575"/>
            <a:ext cx="424519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6473825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148263" y="5876925"/>
            <a:ext cx="3897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[ Vohra et al., submitted, </a:t>
            </a:r>
            <a:r>
              <a:rPr lang="en-GB" altLang="en-US" sz="20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ACP 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74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E7B7E9-A372-7744-8185-E5CB8FB31D1B}"/>
              </a:ext>
            </a:extLst>
          </p:cNvPr>
          <p:cNvSpPr txBox="1">
            <a:spLocks/>
          </p:cNvSpPr>
          <p:nvPr/>
        </p:nvSpPr>
        <p:spPr bwMode="auto">
          <a:xfrm>
            <a:off x="107950" y="44450"/>
            <a:ext cx="88566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/>
                <a:ea typeface="ＭＳ Ｐゴシック" panose="020B0600070205080204" pitchFamily="34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A648F"/>
                </a:solidFill>
                <a:latin typeface="Georgia" charset="0"/>
                <a:ea typeface="ＭＳ Ｐゴシック" panose="020B0600070205080204" pitchFamily="34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>
              <a:defRPr/>
            </a:pPr>
            <a:r>
              <a:rPr lang="en-GB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trends in pollutants</a:t>
            </a:r>
            <a:endParaRPr lang="en-GB" alt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9144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DBCF19-D61D-5C4E-8C76-7066F4D4DEF1}"/>
              </a:ext>
            </a:extLst>
          </p:cNvPr>
          <p:cNvSpPr/>
          <p:nvPr/>
        </p:nvSpPr>
        <p:spPr>
          <a:xfrm>
            <a:off x="308043" y="4788595"/>
            <a:ext cx="7637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Unregulated NH</a:t>
            </a:r>
            <a:r>
              <a:rPr lang="en-GB" sz="2000" baseline="-25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3</a:t>
            </a:r>
            <a:r>
              <a:rPr lang="en-GB" sz="2000" dirty="0">
                <a:solidFill>
                  <a:srgbClr val="0A648F"/>
                </a:solidFill>
                <a:latin typeface="Arial"/>
                <a:ea typeface="ＭＳ Ｐゴシック" panose="020B0600070205080204" pitchFamily="34" charset="-128"/>
                <a:cs typeface="Georgia" panose="02040502050405020303" pitchFamily="18" charset="0"/>
              </a:rPr>
              <a:t> increases in all four target cities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Concentrations of all other pollutants increase in Delhi &amp; </a:t>
            </a:r>
            <a:r>
              <a:rPr lang="en-GB" sz="2000" dirty="0" smtClean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Kanpur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NO</a:t>
            </a:r>
            <a:r>
              <a:rPr lang="en-GB" sz="2000" baseline="-25000" dirty="0" smtClean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2</a:t>
            </a:r>
            <a:r>
              <a:rPr lang="en-GB" sz="2000" dirty="0" smtClean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and PM</a:t>
            </a:r>
            <a:r>
              <a:rPr lang="en-GB" sz="2000" baseline="-25000" dirty="0" smtClean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2.5</a:t>
            </a:r>
            <a:r>
              <a:rPr lang="en-GB" sz="2000" dirty="0" smtClean="0">
                <a:solidFill>
                  <a:srgbClr val="0A648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orgia" panose="02040502050405020303" pitchFamily="18" charset="0"/>
              </a:rPr>
              <a:t> decline in London &amp; Birmingham due to successful emission controls</a:t>
            </a:r>
            <a:endParaRPr lang="en-GB" sz="2000" dirty="0">
              <a:solidFill>
                <a:srgbClr val="0A648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Georgia" panose="02040502050405020303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" y="6473825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246458" y="5857060"/>
            <a:ext cx="3897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A648F"/>
              </a:buClr>
              <a:buSzPct val="80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A648F"/>
              </a:buClr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A648F"/>
              </a:buClr>
              <a:buSzPct val="65000"/>
              <a:buFont typeface="Wingdings" panose="05000000000000000000" pitchFamily="2" charset="2"/>
              <a:buChar char="o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A648F"/>
              </a:buClr>
              <a:buSzPct val="8000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[ Vohra et al., submitted, </a:t>
            </a:r>
            <a:r>
              <a:rPr lang="en-GB" altLang="en-US" sz="20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ACP </a:t>
            </a:r>
            <a:r>
              <a:rPr lang="en-GB" alt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17D81-BAEA-3241-9101-D048C649F447}"/>
              </a:ext>
            </a:extLst>
          </p:cNvPr>
          <p:cNvSpPr/>
          <p:nvPr/>
        </p:nvSpPr>
        <p:spPr>
          <a:xfrm>
            <a:off x="1542667" y="6402382"/>
            <a:ext cx="627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 Contact Karn (</a:t>
            </a:r>
            <a:r>
              <a:rPr lang="en-GB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kxv745@bham.ac.uk)</a:t>
            </a:r>
            <a:endParaRPr lang="en-GB" sz="20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331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Karn Vohra (PhD Div Env Health Risk Mgt FT)</dc:creator>
  <cp:lastModifiedBy>Karn Vohra (PhD Div Env Health Risk Mgt FT)</cp:lastModifiedBy>
  <cp:revision>15</cp:revision>
  <dcterms:created xsi:type="dcterms:W3CDTF">2020-05-01T16:49:09Z</dcterms:created>
  <dcterms:modified xsi:type="dcterms:W3CDTF">2020-05-01T22:16:14Z</dcterms:modified>
</cp:coreProperties>
</file>